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1"/>
  </p:notesMasterIdLst>
  <p:sldIdLst>
    <p:sldId id="1160" r:id="rId2"/>
    <p:sldId id="382" r:id="rId3"/>
    <p:sldId id="1009" r:id="rId4"/>
    <p:sldId id="781" r:id="rId5"/>
    <p:sldId id="782" r:id="rId6"/>
    <p:sldId id="784" r:id="rId7"/>
    <p:sldId id="785" r:id="rId8"/>
    <p:sldId id="787" r:id="rId9"/>
    <p:sldId id="788" r:id="rId10"/>
    <p:sldId id="789" r:id="rId11"/>
    <p:sldId id="791" r:id="rId12"/>
    <p:sldId id="792" r:id="rId13"/>
    <p:sldId id="946" r:id="rId14"/>
    <p:sldId id="948" r:id="rId15"/>
    <p:sldId id="947" r:id="rId16"/>
    <p:sldId id="949" r:id="rId17"/>
    <p:sldId id="800" r:id="rId18"/>
    <p:sldId id="803" r:id="rId19"/>
    <p:sldId id="950" r:id="rId20"/>
    <p:sldId id="951" r:id="rId21"/>
    <p:sldId id="952" r:id="rId22"/>
    <p:sldId id="953" r:id="rId23"/>
    <p:sldId id="954" r:id="rId24"/>
    <p:sldId id="955" r:id="rId25"/>
    <p:sldId id="1017" r:id="rId26"/>
    <p:sldId id="1018" r:id="rId27"/>
    <p:sldId id="1013" r:id="rId28"/>
    <p:sldId id="1014" r:id="rId29"/>
    <p:sldId id="1015" r:id="rId30"/>
    <p:sldId id="1016" r:id="rId31"/>
    <p:sldId id="1019" r:id="rId32"/>
    <p:sldId id="1020" r:id="rId33"/>
    <p:sldId id="956" r:id="rId34"/>
    <p:sldId id="957" r:id="rId35"/>
    <p:sldId id="958" r:id="rId36"/>
    <p:sldId id="960" r:id="rId37"/>
    <p:sldId id="962" r:id="rId38"/>
    <p:sldId id="969" r:id="rId39"/>
    <p:sldId id="963" r:id="rId40"/>
    <p:sldId id="964" r:id="rId41"/>
    <p:sldId id="965" r:id="rId42"/>
    <p:sldId id="966" r:id="rId43"/>
    <p:sldId id="967" r:id="rId44"/>
    <p:sldId id="968" r:id="rId45"/>
    <p:sldId id="970" r:id="rId46"/>
    <p:sldId id="971" r:id="rId47"/>
    <p:sldId id="972" r:id="rId48"/>
    <p:sldId id="973" r:id="rId49"/>
    <p:sldId id="860" r:id="rId50"/>
    <p:sldId id="974" r:id="rId51"/>
    <p:sldId id="975" r:id="rId52"/>
    <p:sldId id="976" r:id="rId53"/>
    <p:sldId id="977" r:id="rId54"/>
    <p:sldId id="978" r:id="rId55"/>
    <p:sldId id="980" r:id="rId56"/>
    <p:sldId id="981" r:id="rId57"/>
    <p:sldId id="982" r:id="rId58"/>
    <p:sldId id="902" r:id="rId59"/>
    <p:sldId id="908" r:id="rId60"/>
    <p:sldId id="911" r:id="rId61"/>
    <p:sldId id="1030" r:id="rId62"/>
    <p:sldId id="1031" r:id="rId63"/>
    <p:sldId id="1032" r:id="rId64"/>
    <p:sldId id="1033" r:id="rId65"/>
    <p:sldId id="1034" r:id="rId66"/>
    <p:sldId id="1035" r:id="rId67"/>
    <p:sldId id="1036" r:id="rId68"/>
    <p:sldId id="1037" r:id="rId69"/>
    <p:sldId id="1038" r:id="rId70"/>
    <p:sldId id="1039" r:id="rId71"/>
    <p:sldId id="1040" r:id="rId72"/>
    <p:sldId id="1041" r:id="rId73"/>
    <p:sldId id="1042" r:id="rId74"/>
    <p:sldId id="1043" r:id="rId75"/>
    <p:sldId id="1044" r:id="rId76"/>
    <p:sldId id="1045" r:id="rId77"/>
    <p:sldId id="1046" r:id="rId78"/>
    <p:sldId id="1047" r:id="rId79"/>
    <p:sldId id="1048" r:id="rId80"/>
    <p:sldId id="1049" r:id="rId81"/>
    <p:sldId id="1050" r:id="rId82"/>
    <p:sldId id="1051" r:id="rId83"/>
    <p:sldId id="1052" r:id="rId84"/>
    <p:sldId id="1053" r:id="rId85"/>
    <p:sldId id="1054" r:id="rId86"/>
    <p:sldId id="1055" r:id="rId87"/>
    <p:sldId id="1056" r:id="rId88"/>
    <p:sldId id="1057" r:id="rId89"/>
    <p:sldId id="1058" r:id="rId90"/>
    <p:sldId id="1059" r:id="rId91"/>
    <p:sldId id="1060" r:id="rId92"/>
    <p:sldId id="1061" r:id="rId93"/>
    <p:sldId id="1062" r:id="rId94"/>
    <p:sldId id="1063" r:id="rId95"/>
    <p:sldId id="1064" r:id="rId96"/>
    <p:sldId id="1065" r:id="rId97"/>
    <p:sldId id="1066" r:id="rId98"/>
    <p:sldId id="1067" r:id="rId99"/>
    <p:sldId id="1068" r:id="rId100"/>
    <p:sldId id="1069" r:id="rId101"/>
    <p:sldId id="1070" r:id="rId102"/>
    <p:sldId id="1071" r:id="rId103"/>
    <p:sldId id="1072" r:id="rId104"/>
    <p:sldId id="1073" r:id="rId105"/>
    <p:sldId id="1074" r:id="rId106"/>
    <p:sldId id="1075" r:id="rId107"/>
    <p:sldId id="1076" r:id="rId108"/>
    <p:sldId id="1077" r:id="rId109"/>
    <p:sldId id="1078" r:id="rId110"/>
    <p:sldId id="1079" r:id="rId111"/>
    <p:sldId id="1080" r:id="rId112"/>
    <p:sldId id="1081" r:id="rId113"/>
    <p:sldId id="1082" r:id="rId114"/>
    <p:sldId id="1083" r:id="rId115"/>
    <p:sldId id="1084" r:id="rId116"/>
    <p:sldId id="1085" r:id="rId117"/>
    <p:sldId id="1086" r:id="rId118"/>
    <p:sldId id="1087" r:id="rId119"/>
    <p:sldId id="1088" r:id="rId120"/>
    <p:sldId id="1089" r:id="rId121"/>
    <p:sldId id="1090" r:id="rId122"/>
    <p:sldId id="1091" r:id="rId123"/>
    <p:sldId id="1092" r:id="rId124"/>
    <p:sldId id="1093" r:id="rId125"/>
    <p:sldId id="1094" r:id="rId126"/>
    <p:sldId id="991" r:id="rId127"/>
    <p:sldId id="1010" r:id="rId128"/>
    <p:sldId id="1029" r:id="rId129"/>
    <p:sldId id="983" r:id="rId130"/>
    <p:sldId id="984" r:id="rId131"/>
    <p:sldId id="987" r:id="rId132"/>
    <p:sldId id="925" r:id="rId133"/>
    <p:sldId id="985" r:id="rId134"/>
    <p:sldId id="986" r:id="rId135"/>
    <p:sldId id="989" r:id="rId136"/>
    <p:sldId id="990" r:id="rId137"/>
    <p:sldId id="992" r:id="rId138"/>
    <p:sldId id="993" r:id="rId139"/>
    <p:sldId id="995" r:id="rId140"/>
    <p:sldId id="996" r:id="rId141"/>
    <p:sldId id="997" r:id="rId142"/>
    <p:sldId id="998" r:id="rId143"/>
    <p:sldId id="999" r:id="rId144"/>
    <p:sldId id="1000" r:id="rId145"/>
    <p:sldId id="1001" r:id="rId146"/>
    <p:sldId id="1002" r:id="rId147"/>
    <p:sldId id="1003" r:id="rId148"/>
    <p:sldId id="1024" r:id="rId149"/>
    <p:sldId id="1025" r:id="rId150"/>
    <p:sldId id="1026" r:id="rId151"/>
    <p:sldId id="1004" r:id="rId152"/>
    <p:sldId id="1005" r:id="rId153"/>
    <p:sldId id="1006" r:id="rId154"/>
    <p:sldId id="1007" r:id="rId155"/>
    <p:sldId id="1095" r:id="rId156"/>
    <p:sldId id="1096" r:id="rId157"/>
    <p:sldId id="1097" r:id="rId158"/>
    <p:sldId id="1098" r:id="rId159"/>
    <p:sldId id="1099" r:id="rId160"/>
    <p:sldId id="1100" r:id="rId161"/>
    <p:sldId id="1101" r:id="rId162"/>
    <p:sldId id="1102" r:id="rId163"/>
    <p:sldId id="1103" r:id="rId164"/>
    <p:sldId id="1104" r:id="rId165"/>
    <p:sldId id="1105" r:id="rId166"/>
    <p:sldId id="1106" r:id="rId167"/>
    <p:sldId id="1107" r:id="rId168"/>
    <p:sldId id="1108" r:id="rId169"/>
    <p:sldId id="1109" r:id="rId170"/>
    <p:sldId id="1110" r:id="rId171"/>
    <p:sldId id="1111" r:id="rId172"/>
    <p:sldId id="1112" r:id="rId173"/>
    <p:sldId id="1113" r:id="rId174"/>
    <p:sldId id="1114" r:id="rId175"/>
    <p:sldId id="1115" r:id="rId176"/>
    <p:sldId id="1116" r:id="rId177"/>
    <p:sldId id="1117" r:id="rId178"/>
    <p:sldId id="1118" r:id="rId179"/>
    <p:sldId id="1119" r:id="rId180"/>
    <p:sldId id="1120" r:id="rId181"/>
    <p:sldId id="1121" r:id="rId182"/>
    <p:sldId id="1122" r:id="rId183"/>
    <p:sldId id="1123" r:id="rId184"/>
    <p:sldId id="1124" r:id="rId185"/>
    <p:sldId id="1125" r:id="rId186"/>
    <p:sldId id="1126" r:id="rId187"/>
    <p:sldId id="1127" r:id="rId188"/>
    <p:sldId id="1128" r:id="rId189"/>
    <p:sldId id="1129" r:id="rId190"/>
    <p:sldId id="1130" r:id="rId191"/>
    <p:sldId id="1131" r:id="rId192"/>
    <p:sldId id="1132" r:id="rId193"/>
    <p:sldId id="1133" r:id="rId194"/>
    <p:sldId id="1134" r:id="rId195"/>
    <p:sldId id="1135" r:id="rId196"/>
    <p:sldId id="1136" r:id="rId197"/>
    <p:sldId id="1137" r:id="rId198"/>
    <p:sldId id="1138" r:id="rId199"/>
    <p:sldId id="1139" r:id="rId200"/>
    <p:sldId id="1140" r:id="rId201"/>
    <p:sldId id="1141" r:id="rId202"/>
    <p:sldId id="1142" r:id="rId203"/>
    <p:sldId id="1143" r:id="rId204"/>
    <p:sldId id="1144" r:id="rId205"/>
    <p:sldId id="1145" r:id="rId206"/>
    <p:sldId id="1146" r:id="rId207"/>
    <p:sldId id="1147" r:id="rId208"/>
    <p:sldId id="1148" r:id="rId209"/>
    <p:sldId id="1149" r:id="rId210"/>
    <p:sldId id="1150" r:id="rId211"/>
    <p:sldId id="1151" r:id="rId212"/>
    <p:sldId id="1152" r:id="rId213"/>
    <p:sldId id="1153" r:id="rId214"/>
    <p:sldId id="1154" r:id="rId215"/>
    <p:sldId id="1155" r:id="rId216"/>
    <p:sldId id="1156" r:id="rId217"/>
    <p:sldId id="1157" r:id="rId218"/>
    <p:sldId id="1158" r:id="rId219"/>
    <p:sldId id="1159" r:id="rId220"/>
  </p:sldIdLst>
  <p:sldSz cx="9144000" cy="6858000" type="screen4x3"/>
  <p:notesSz cx="7315200" cy="9601200"/>
  <p:defaultTextStyle>
    <a:defPPr>
      <a:defRPr lang="es-C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308" autoAdjust="0"/>
    <p:restoredTop sz="94660"/>
  </p:normalViewPr>
  <p:slideViewPr>
    <p:cSldViewPr>
      <p:cViewPr>
        <p:scale>
          <a:sx n="75" d="100"/>
          <a:sy n="75" d="100"/>
        </p:scale>
        <p:origin x="-1502" y="-269"/>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11" Type="http://schemas.openxmlformats.org/officeDocument/2006/relationships/slide" Target="slides/slide210.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slide" Target="slides/slide205.xml"/><Relationship Id="rId201" Type="http://schemas.openxmlformats.org/officeDocument/2006/relationships/slide" Target="slides/slide200.xml"/><Relationship Id="rId222"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19" Type="http://schemas.openxmlformats.org/officeDocument/2006/relationships/slide" Target="slides/slide18.xml"/><Relationship Id="rId224" Type="http://schemas.openxmlformats.org/officeDocument/2006/relationships/theme" Target="theme/theme1.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notesMaster" Target="notesMasters/notesMaster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bwMode="auto">
          <a:xfrm>
            <a:off x="0"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defTabSz="966788">
              <a:defRPr sz="1300">
                <a:latin typeface="Calibri" pitchFamily="34" charset="0"/>
                <a:cs typeface="+mn-cs"/>
              </a:defRPr>
            </a:lvl1pPr>
          </a:lstStyle>
          <a:p>
            <a:pPr>
              <a:defRPr/>
            </a:pPr>
            <a:endParaRPr lang="en-US"/>
          </a:p>
        </p:txBody>
      </p:sp>
      <p:sp>
        <p:nvSpPr>
          <p:cNvPr id="3" name="2 Marcador de fecha"/>
          <p:cNvSpPr>
            <a:spLocks noGrp="1"/>
          </p:cNvSpPr>
          <p:nvPr>
            <p:ph type="dt" idx="1"/>
          </p:nvPr>
        </p:nvSpPr>
        <p:spPr bwMode="auto">
          <a:xfrm>
            <a:off x="4143375"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defTabSz="966788">
              <a:defRPr sz="1300">
                <a:latin typeface="Calibri" pitchFamily="34" charset="0"/>
                <a:cs typeface="+mn-cs"/>
              </a:defRPr>
            </a:lvl1pPr>
          </a:lstStyle>
          <a:p>
            <a:pPr>
              <a:defRPr/>
            </a:pPr>
            <a:fld id="{50535210-E99F-4A8D-8193-D3E34EACF297}" type="datetimeFigureOut">
              <a:rPr lang="en-US"/>
              <a:pPr>
                <a:defRPr/>
              </a:pPr>
              <a:t>10/20/2013</a:t>
            </a:fld>
            <a:endParaRPr lang="en-US"/>
          </a:p>
        </p:txBody>
      </p:sp>
      <p:sp>
        <p:nvSpPr>
          <p:cNvPr id="4" name="3 Marcador de imagen de diapositiva"/>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4 Marcador de notas"/>
          <p:cNvSpPr>
            <a:spLocks noGrp="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n-US" noProof="0"/>
          </a:p>
        </p:txBody>
      </p:sp>
      <p:sp>
        <p:nvSpPr>
          <p:cNvPr id="6" name="5 Marcador de pie de página"/>
          <p:cNvSpPr>
            <a:spLocks noGrp="1"/>
          </p:cNvSpPr>
          <p:nvPr>
            <p:ph type="ftr" sz="quarter" idx="4"/>
          </p:nvPr>
        </p:nvSpPr>
        <p:spPr bwMode="auto">
          <a:xfrm>
            <a:off x="0" y="9120188"/>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defTabSz="966788">
              <a:defRPr sz="1300">
                <a:latin typeface="Calibri" pitchFamily="34" charset="0"/>
                <a:cs typeface="+mn-cs"/>
              </a:defRPr>
            </a:lvl1pPr>
          </a:lstStyle>
          <a:p>
            <a:pPr>
              <a:defRPr/>
            </a:pPr>
            <a:endParaRPr lang="en-US"/>
          </a:p>
        </p:txBody>
      </p:sp>
      <p:sp>
        <p:nvSpPr>
          <p:cNvPr id="7" name="6 Marcador de número de diapositiva"/>
          <p:cNvSpPr>
            <a:spLocks noGrp="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defTabSz="966788">
              <a:defRPr sz="1300">
                <a:latin typeface="Calibri" pitchFamily="34" charset="0"/>
                <a:cs typeface="+mn-cs"/>
              </a:defRPr>
            </a:lvl1pPr>
          </a:lstStyle>
          <a:p>
            <a:pPr>
              <a:defRPr/>
            </a:pPr>
            <a:fld id="{7F1B36F1-6713-4B97-820F-CE4140FB720D}" type="slidenum">
              <a:rPr lang="en-US"/>
              <a:pPr>
                <a:defRPr/>
              </a:pPr>
              <a:t>‹Nº›</a:t>
            </a:fld>
            <a:endParaRPr lang="en-US"/>
          </a:p>
        </p:txBody>
      </p:sp>
    </p:spTree>
    <p:extLst>
      <p:ext uri="{BB962C8B-B14F-4D97-AF65-F5344CB8AC3E}">
        <p14:creationId xmlns:p14="http://schemas.microsoft.com/office/powerpoint/2010/main" val="38747983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616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C6AF84EA-4097-4260-8B81-1C0BB5815F11}"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974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974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8CF117E0-B2D4-45A6-9A90-B56E3ECAA521}" type="slidenum">
              <a:rPr lang="en-US" smtClean="0"/>
              <a:pPr>
                <a:defRPr/>
              </a:pPr>
              <a:t>69</a:t>
            </a:fld>
            <a:endParaRPr 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8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88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394F4156-FFBA-4D96-B2FD-B959FFBE03A1}" type="slidenum">
              <a:rPr lang="en-US" smtClean="0"/>
              <a:pPr>
                <a:defRPr/>
              </a:pPr>
              <a:t>188</a:t>
            </a:fld>
            <a:endParaRPr 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90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190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75A51CBB-2EBA-455B-99C1-4153ACA717D8}" type="slidenum">
              <a:rPr lang="en-US" smtClean="0"/>
              <a:pPr>
                <a:defRPr/>
              </a:pPr>
              <a:t>189</a:t>
            </a:fld>
            <a:endParaRPr 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29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293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1E70511D-1D1C-4AA6-968F-F36EDEDF0F73}" type="slidenum">
              <a:rPr lang="en-US" smtClean="0"/>
              <a:pPr>
                <a:defRPr/>
              </a:pPr>
              <a:t>190</a:t>
            </a:fld>
            <a:endParaRPr 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395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395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535EDC50-50E0-4691-9576-5BE1A17C2B0F}" type="slidenum">
              <a:rPr lang="en-US" smtClean="0"/>
              <a:pPr>
                <a:defRPr/>
              </a:pPr>
              <a:t>191</a:t>
            </a:fld>
            <a:endParaRPr 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49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497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956894CE-CBB6-4D42-B76D-450AB19B2CA4}" type="slidenum">
              <a:rPr lang="en-US" smtClean="0"/>
              <a:pPr>
                <a:defRPr/>
              </a:pPr>
              <a:t>192</a:t>
            </a:fld>
            <a:endParaRPr 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600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600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62C528F3-BBD1-4B3A-82FD-39A04D3561A6}" type="slidenum">
              <a:rPr lang="en-US" smtClean="0"/>
              <a:pPr>
                <a:defRPr/>
              </a:pPr>
              <a:t>193</a:t>
            </a:fld>
            <a:endParaRPr 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702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702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6D2B01D6-9B3E-4555-9D34-FF5BE75C4E63}" type="slidenum">
              <a:rPr lang="en-US" smtClean="0"/>
              <a:pPr>
                <a:defRPr/>
              </a:pPr>
              <a:t>194</a:t>
            </a:fld>
            <a:endParaRPr 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907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907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22EADFC2-17D6-4B4C-8E90-B9F92EDA0FC3}" type="slidenum">
              <a:rPr lang="en-US" smtClean="0"/>
              <a:pPr>
                <a:defRPr/>
              </a:pPr>
              <a:t>195</a:t>
            </a:fld>
            <a:endParaRPr lang="en-US"/>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805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805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5F3C933C-CDEF-4FBE-B969-1670FE7BE066}" type="slidenum">
              <a:rPr lang="en-US" smtClean="0"/>
              <a:pPr>
                <a:defRPr/>
              </a:pPr>
              <a:t>196</a:t>
            </a:fld>
            <a:endParaRPr lang="en-US"/>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009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94C07FAA-E789-448B-818C-E231D9C19A1C}" type="slidenum">
              <a:rPr lang="en-US" smtClean="0"/>
              <a:pPr>
                <a:defRPr/>
              </a:pPr>
              <a:t>197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077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077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0645F767-5A36-437E-B4B7-DDD9C5714C2F}" type="slidenum">
              <a:rPr lang="en-US" smtClean="0"/>
              <a:pPr>
                <a:defRPr/>
              </a:pPr>
              <a:t>70</a:t>
            </a:fld>
            <a:endParaRPr 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2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2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11048DBC-970A-4C11-97BD-FF42E5ABEFD3}" type="slidenum">
              <a:rPr lang="en-US" smtClean="0"/>
              <a:pPr>
                <a:defRPr/>
              </a:pPr>
              <a:t>198</a:t>
            </a:fld>
            <a:endParaRPr lang="en-US"/>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214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214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CAE50DE8-162B-4593-BFB4-D9082B86FA0D}" type="slidenum">
              <a:rPr lang="en-US" smtClean="0"/>
              <a:pPr>
                <a:defRPr/>
              </a:pPr>
              <a:t>199</a:t>
            </a:fld>
            <a:endParaRPr lang="en-US"/>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317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317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5865DED2-D2F1-4D6A-96B1-068DF6365905}" type="slidenum">
              <a:rPr lang="en-US" smtClean="0"/>
              <a:pPr>
                <a:defRPr/>
              </a:pPr>
              <a:t>200</a:t>
            </a:fld>
            <a:endParaRPr lang="en-US"/>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19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419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E41F2C3B-A96A-4ABE-A2A1-A7DC3A707AE6}" type="slidenum">
              <a:rPr lang="en-US" smtClean="0"/>
              <a:pPr>
                <a:defRPr/>
              </a:pPr>
              <a:t>201</a:t>
            </a:fld>
            <a:endParaRPr lang="en-US"/>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521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521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7A70D3ED-5018-40A6-8EF3-F3BA012023E9}" type="slidenum">
              <a:rPr lang="en-US" smtClean="0"/>
              <a:pPr>
                <a:defRPr/>
              </a:pPr>
              <a:t>202</a:t>
            </a:fld>
            <a:endParaRPr lang="en-US"/>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62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624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06FBCB04-CC47-4C00-94CE-2A10861899B8}" type="slidenum">
              <a:rPr lang="en-US" smtClean="0"/>
              <a:pPr>
                <a:defRPr/>
              </a:pPr>
              <a:t>203</a:t>
            </a:fld>
            <a:endParaRPr lang="en-US"/>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26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726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6DBF4E98-52A5-4512-BD55-377CDD08093B}" type="slidenum">
              <a:rPr lang="en-US" smtClean="0"/>
              <a:pPr>
                <a:defRPr/>
              </a:pPr>
              <a:t>204</a:t>
            </a:fld>
            <a:endParaRPr lang="en-US"/>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829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829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DE2EE8CB-F7E9-4F54-A1BD-65CE48BFECA1}" type="slidenum">
              <a:rPr lang="en-US" smtClean="0"/>
              <a:pPr>
                <a:defRPr/>
              </a:pPr>
              <a:t>205</a:t>
            </a:fld>
            <a:endParaRPr lang="en-US"/>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931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931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4D463691-4585-4DAC-B62D-AD96FFB20DD6}" type="slidenum">
              <a:rPr lang="en-US" smtClean="0"/>
              <a:pPr>
                <a:defRPr/>
              </a:pPr>
              <a:t>206</a:t>
            </a:fld>
            <a:endParaRPr lang="en-US"/>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033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033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69ED5428-17CC-4B7E-AD66-078C1AF8255E}" type="slidenum">
              <a:rPr lang="en-US" smtClean="0"/>
              <a:pPr>
                <a:defRPr/>
              </a:pPr>
              <a:t>207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79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179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E0AFA9DF-50EE-4F18-9F9E-831FD81B12C4}" type="slidenum">
              <a:rPr lang="en-US" smtClean="0"/>
              <a:pPr>
                <a:defRPr/>
              </a:pPr>
              <a:t>71</a:t>
            </a:fld>
            <a:endParaRPr lang="en-US"/>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6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6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D523527F-6952-480F-A82B-9A5C0816879F}" type="slidenum">
              <a:rPr lang="en-US" smtClean="0"/>
              <a:pPr>
                <a:defRPr/>
              </a:pPr>
              <a:t>208</a:t>
            </a:fld>
            <a:endParaRPr lang="en-US"/>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238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238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E98C3DFF-4EA9-4688-A1C0-9C7FF96D0601}" type="slidenum">
              <a:rPr lang="en-US" smtClean="0"/>
              <a:pPr>
                <a:defRPr/>
              </a:pPr>
              <a:t>209</a:t>
            </a:fld>
            <a:endParaRPr lang="en-US"/>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341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341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2955069A-BED2-4C93-9F47-241375E4605F}" type="slidenum">
              <a:rPr lang="en-US" smtClean="0"/>
              <a:pPr>
                <a:defRPr/>
              </a:pPr>
              <a:t>210</a:t>
            </a:fld>
            <a:endParaRPr lang="en-US"/>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443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443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EA3E6932-5CD7-4B59-9B11-FCA003970589}" type="slidenum">
              <a:rPr lang="en-US" smtClean="0"/>
              <a:pPr>
                <a:defRPr/>
              </a:pPr>
              <a:t>211</a:t>
            </a:fld>
            <a:endParaRPr lang="en-US"/>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545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545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582354E3-F12A-4C78-9E44-6A5CCCDD59D3}" type="slidenum">
              <a:rPr lang="en-US" smtClean="0"/>
              <a:pPr>
                <a:defRPr/>
              </a:pPr>
              <a:t>212</a:t>
            </a:fld>
            <a:endParaRPr lang="en-US"/>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648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648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72A12E6D-2D1F-47D6-895B-F21A378DF620}" type="slidenum">
              <a:rPr lang="en-US" smtClean="0"/>
              <a:pPr>
                <a:defRPr/>
              </a:pPr>
              <a:t>213</a:t>
            </a:fld>
            <a:endParaRPr lang="en-US"/>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750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750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B3F067B2-BD8E-4F1C-A302-260EB89DEBB3}" type="slidenum">
              <a:rPr lang="en-US" smtClean="0"/>
              <a:pPr>
                <a:defRPr/>
              </a:pPr>
              <a:t>214</a:t>
            </a:fld>
            <a:endParaRPr lang="en-US"/>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85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853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ECC76BF1-497E-4ED3-BE0E-0482544C33EE}" type="slidenum">
              <a:rPr lang="en-US" smtClean="0"/>
              <a:pPr>
                <a:defRPr/>
              </a:pPr>
              <a:t>215</a:t>
            </a:fld>
            <a:endParaRPr lang="en-US"/>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955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955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2C8CAABD-105F-4AF6-A0FE-86D22FE589A2}" type="slidenum">
              <a:rPr lang="en-US" smtClean="0"/>
              <a:pPr>
                <a:defRPr/>
              </a:pPr>
              <a:t>216</a:t>
            </a:fld>
            <a:endParaRPr lang="en-US"/>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05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057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91029A37-00B2-4E0A-AC82-B4174DC71A37}" type="slidenum">
              <a:rPr lang="en-US" smtClean="0"/>
              <a:pPr>
                <a:defRPr/>
              </a:pPr>
              <a:t>217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281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281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14995A18-AEC9-4D68-921D-3EE3B13F4B4B}" type="slidenum">
              <a:rPr lang="en-US" smtClean="0"/>
              <a:pPr>
                <a:defRPr/>
              </a:pPr>
              <a:t>72</a:t>
            </a:fld>
            <a:endParaRPr lang="en-US"/>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0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0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023D6592-F025-4E35-9DF0-9990F0F1BF77}" type="slidenum">
              <a:rPr lang="en-US" smtClean="0"/>
              <a:pPr>
                <a:defRPr/>
              </a:pPr>
              <a:t>218</a:t>
            </a:fld>
            <a:endParaRPr lang="en-US"/>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62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62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A8590B6A-7FD7-4414-A988-5FC93B45658E}" type="slidenum">
              <a:rPr lang="en-US" smtClean="0"/>
              <a:pPr>
                <a:defRPr/>
              </a:pPr>
              <a:t>219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38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384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4745EFF3-BA2C-4A07-8A4F-6B6597746365}" type="slidenum">
              <a:rPr lang="en-US" smtClean="0"/>
              <a:pPr>
                <a:defRPr/>
              </a:pPr>
              <a:t>73</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86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486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1F89075F-3DA7-4E8D-8A9F-673BB4712689}" type="slidenum">
              <a:rPr lang="en-US" smtClean="0"/>
              <a:pPr>
                <a:defRPr/>
              </a:pPr>
              <a:t>74</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89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589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0E4718E0-8D14-4956-B912-6C323777BDC6}" type="slidenum">
              <a:rPr lang="en-US" smtClean="0"/>
              <a:pPr>
                <a:defRPr/>
              </a:pPr>
              <a:t>75</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691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691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E027895C-7AD2-4A56-8120-4649465502F7}" type="slidenum">
              <a:rPr lang="en-US" smtClean="0"/>
              <a:pPr>
                <a:defRPr/>
              </a:pPr>
              <a:t>76</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93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793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7B92CCCB-A99E-4BCF-84AE-F1433A1780D0}" type="slidenum">
              <a:rPr lang="en-US" smtClean="0"/>
              <a:pPr>
                <a:defRPr/>
              </a:pPr>
              <a:t>77</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6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FB6963E8-D0CA-46C5-927F-C35581D0BC6E}" type="slidenum">
              <a:rPr lang="en-US" smtClean="0"/>
              <a:pPr>
                <a:defRPr/>
              </a:pPr>
              <a:t>78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5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053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1E2354A2-523E-431B-9F0F-492FE135ECC2}" type="slidenum">
              <a:rPr lang="en-US" smtClean="0"/>
              <a:pPr>
                <a:defRPr/>
              </a:pPr>
              <a:t>61</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98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998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7C2A4154-B607-4A8D-8D21-69A7D4E2E229}" type="slidenum">
              <a:rPr lang="en-US" smtClean="0"/>
              <a:pPr>
                <a:defRPr/>
              </a:pPr>
              <a:t>79</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101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101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EB8223FB-1E0A-42B2-8472-CF1E35D48978}" type="slidenum">
              <a:rPr lang="en-US" smtClean="0"/>
              <a:pPr>
                <a:defRPr/>
              </a:pPr>
              <a:t>80</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203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203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5C0D80FD-FBA4-4BC9-9D99-3C1BF9DF9224}" type="slidenum">
              <a:rPr lang="en-US" smtClean="0"/>
              <a:pPr>
                <a:defRPr/>
              </a:pPr>
              <a:t>81</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305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305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4850F3AC-3E6E-4143-983C-BA5400F8A61F}" type="slidenum">
              <a:rPr lang="en-US" smtClean="0"/>
              <a:pPr>
                <a:defRPr/>
              </a:pPr>
              <a:t>82</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408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408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B121C8B1-3276-491A-9B75-685F191B408D}" type="slidenum">
              <a:rPr lang="en-US" smtClean="0"/>
              <a:pPr>
                <a:defRPr/>
              </a:pPr>
              <a:t>83</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510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510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FE602C8E-2EF8-49F5-9345-F1426E10DF8D}" type="slidenum">
              <a:rPr lang="en-US" smtClean="0"/>
              <a:pPr>
                <a:defRPr/>
              </a:pPr>
              <a:t>84</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61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613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02764563-6698-47DE-A942-2A86FC28CC3C}" type="slidenum">
              <a:rPr lang="en-US" smtClean="0"/>
              <a:pPr>
                <a:defRPr/>
              </a:pPr>
              <a:t>85</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715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715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138FFDBE-2ADF-47BD-82D1-EA8107968E2E}" type="slidenum">
              <a:rPr lang="en-US" smtClean="0"/>
              <a:pPr>
                <a:defRPr/>
              </a:pPr>
              <a:t>86</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81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817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83734896-905D-45E8-A0FD-B9548B743297}" type="slidenum">
              <a:rPr lang="en-US" smtClean="0"/>
              <a:pPr>
                <a:defRPr/>
              </a:pPr>
              <a:t>87</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0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0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D55A0953-7B6C-4476-A668-27C5E60484B5}" type="slidenum">
              <a:rPr lang="en-US" smtClean="0"/>
              <a:pPr>
                <a:defRPr/>
              </a:pPr>
              <a:t>88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55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155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2DC26A72-2255-456C-A028-C8B31908F689}" type="slidenum">
              <a:rPr lang="en-US" smtClean="0"/>
              <a:pPr>
                <a:defRPr/>
              </a:pPr>
              <a:t>62</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2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022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7D827398-6BF5-48B3-A8FB-3AD4416FC1E6}" type="slidenum">
              <a:rPr lang="en-US" smtClean="0"/>
              <a:pPr>
                <a:defRPr/>
              </a:pPr>
              <a:t>89</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25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125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2BA7DBDA-37F0-439B-9B98-6C5537397F31}" type="slidenum">
              <a:rPr lang="en-US" smtClean="0"/>
              <a:pPr>
                <a:defRPr/>
              </a:pPr>
              <a:t>90</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27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227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60E96371-FAAC-4057-AB88-C2B764C936BF}" type="slidenum">
              <a:rPr lang="en-US" smtClean="0"/>
              <a:pPr>
                <a:defRPr/>
              </a:pPr>
              <a:t>91</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329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329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A9536A35-DFF7-407D-AECB-3F06D44412E2}" type="slidenum">
              <a:rPr lang="en-US" smtClean="0"/>
              <a:pPr>
                <a:defRPr/>
              </a:pPr>
              <a:t>92</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432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432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6755426D-12EF-4607-8D02-8D2135E31CA9}" type="slidenum">
              <a:rPr lang="en-US" smtClean="0"/>
              <a:pPr>
                <a:defRPr/>
              </a:pPr>
              <a:t>93</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34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534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55EAD403-4FC7-401E-AF07-D7B4184AD330}" type="slidenum">
              <a:rPr lang="en-US" smtClean="0"/>
              <a:pPr>
                <a:defRPr/>
              </a:pPr>
              <a:t>94</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7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637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5B1459D9-DE10-4514-BE46-B58329C12919}" type="slidenum">
              <a:rPr lang="en-US" smtClean="0"/>
              <a:pPr>
                <a:defRPr/>
              </a:pPr>
              <a:t>95</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739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739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6B317F99-017A-4FFF-A6B3-BE2A43ED4110}" type="slidenum">
              <a:rPr lang="en-US" smtClean="0"/>
              <a:pPr>
                <a:defRPr/>
              </a:pPr>
              <a:t>96</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841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841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4138CB02-0B3E-43A4-89E4-EA0CD165E691}" type="slidenum">
              <a:rPr lang="en-US" smtClean="0"/>
              <a:pPr>
                <a:defRPr/>
              </a:pPr>
              <a:t>97</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4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FC80643D-666E-4969-92C1-B652A030194E}" type="slidenum">
              <a:rPr lang="en-US" smtClean="0"/>
              <a:pPr>
                <a:defRPr/>
              </a:pPr>
              <a:t>98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257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C5290B79-87D1-4E48-87AC-83F7B7B098B2}" type="slidenum">
              <a:rPr lang="en-US" smtClean="0"/>
              <a:pPr>
                <a:defRPr/>
              </a:pPr>
              <a:t>63</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046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046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8EAB9113-F077-4F45-B172-14BF6DF33DC9}" type="slidenum">
              <a:rPr lang="en-US" smtClean="0"/>
              <a:pPr>
                <a:defRPr/>
              </a:pPr>
              <a:t>99</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149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149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A4DF462D-55DC-4AE2-8F93-5EABC236455D}" type="slidenum">
              <a:rPr lang="en-US" smtClean="0"/>
              <a:pPr>
                <a:defRPr/>
              </a:pPr>
              <a:t>100</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251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251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74CF91D1-EA33-48E5-813C-E079A458C762}" type="slidenum">
              <a:rPr lang="en-US" smtClean="0"/>
              <a:pPr>
                <a:defRPr/>
              </a:pPr>
              <a:t>101</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353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353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A137ED30-D4AE-45E2-A3C5-0CF2598A5082}" type="slidenum">
              <a:rPr lang="en-US" smtClean="0"/>
              <a:pPr>
                <a:defRPr/>
              </a:pPr>
              <a:t>102</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456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456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727395F4-9E2E-4BFF-A81A-65619FE8C43C}" type="slidenum">
              <a:rPr lang="en-US" smtClean="0"/>
              <a:pPr>
                <a:defRPr/>
              </a:pPr>
              <a:t>103</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558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558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163E83AC-2C63-49CF-B22D-EE19EDF8B3A8}" type="slidenum">
              <a:rPr lang="en-US" smtClean="0"/>
              <a:pPr>
                <a:defRPr/>
              </a:pPr>
              <a:t>104</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661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661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2AB4A961-4CA9-43EF-A5D6-D41115683DA5}" type="slidenum">
              <a:rPr lang="en-US" smtClean="0"/>
              <a:pPr>
                <a:defRPr/>
              </a:pPr>
              <a:t>105</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763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763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F6AC70AC-44C8-4D07-84E4-6246221F4549}" type="slidenum">
              <a:rPr lang="en-US" smtClean="0"/>
              <a:pPr>
                <a:defRPr/>
              </a:pPr>
              <a:t>106</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865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865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125D1D27-AA2F-4171-B2C6-A78317700159}" type="slidenum">
              <a:rPr lang="en-US" smtClean="0"/>
              <a:pPr>
                <a:defRPr/>
              </a:pPr>
              <a:t>107</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865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865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125D1D27-AA2F-4171-B2C6-A78317700159}" type="slidenum">
              <a:rPr lang="en-US" smtClean="0"/>
              <a:pPr>
                <a:defRPr/>
              </a:pPr>
              <a:t>108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60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360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75E698C3-A73B-4828-826A-FE562D3CB899}" type="slidenum">
              <a:rPr lang="en-US" smtClean="0"/>
              <a:pPr>
                <a:defRPr/>
              </a:pPr>
              <a:t>64</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68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8593A555-9BEB-474F-84BA-3059743179A0}" type="slidenum">
              <a:rPr lang="en-US" smtClean="0"/>
              <a:pPr>
                <a:defRPr/>
              </a:pPr>
              <a:t>109</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070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070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D8521282-FD81-43E8-8130-DCDBCC3E88F0}" type="slidenum">
              <a:rPr lang="en-US" smtClean="0"/>
              <a:pPr>
                <a:defRPr/>
              </a:pPr>
              <a:t>110</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17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173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FF3BBC76-759C-4783-BBD9-3A5EB7CA2657}" type="slidenum">
              <a:rPr lang="en-US" smtClean="0"/>
              <a:pPr>
                <a:defRPr/>
              </a:pPr>
              <a:t>111</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275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275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C52C14DD-AFED-4F17-852F-FCA80A79685E}" type="slidenum">
              <a:rPr lang="en-US" smtClean="0"/>
              <a:pPr>
                <a:defRPr/>
              </a:pPr>
              <a:t>112</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37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377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1398B1DA-02EC-4E7A-9FB9-A31830D177B8}" type="slidenum">
              <a:rPr lang="en-US" smtClean="0"/>
              <a:pPr>
                <a:defRPr/>
              </a:pPr>
              <a:t>113</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80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480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8F9B88DB-A5D0-4E9C-9BC8-A2FDBB43DBE5}" type="slidenum">
              <a:rPr lang="en-US" smtClean="0"/>
              <a:pPr>
                <a:defRPr/>
              </a:pPr>
              <a:t>114</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582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582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21288B95-30A2-48AA-998B-9029A0821794}" type="slidenum">
              <a:rPr lang="en-US" smtClean="0"/>
              <a:pPr>
                <a:defRPr/>
              </a:pPr>
              <a:t>115</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685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685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AD249814-7D0C-4823-B59F-96D24C4E7C79}" type="slidenum">
              <a:rPr lang="en-US" smtClean="0"/>
              <a:pPr>
                <a:defRPr/>
              </a:pPr>
              <a:t>116</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787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787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4E5D1C4D-E422-4AE2-85A1-105D4717AC54}" type="slidenum">
              <a:rPr lang="en-US" smtClean="0"/>
              <a:pPr>
                <a:defRPr/>
              </a:pPr>
              <a:t>117</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889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889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CEAAAA6F-83B3-4B01-B921-58D6EDED5A41}" type="slidenum">
              <a:rPr lang="en-US" smtClean="0"/>
              <a:pPr>
                <a:defRPr/>
              </a:pPr>
              <a:t>118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62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462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B55DCE8D-770F-4293-A303-E26123C704C4}" type="slidenum">
              <a:rPr lang="en-US" smtClean="0"/>
              <a:pPr>
                <a:defRPr/>
              </a:pPr>
              <a:t>65</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2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2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98729BF3-ACFE-48DD-A3BF-EE3EB2317D8B}" type="slidenum">
              <a:rPr lang="en-US" smtClean="0"/>
              <a:pPr>
                <a:defRPr/>
              </a:pPr>
              <a:t>119</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94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5094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F57473E1-0CA6-4B6F-B7DC-E66224D814F8}" type="slidenum">
              <a:rPr lang="en-US" smtClean="0"/>
              <a:pPr>
                <a:defRPr/>
              </a:pPr>
              <a:t>120</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197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5197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6B352F1D-6F10-4B40-A2DC-4D0C631B8854}" type="slidenum">
              <a:rPr lang="en-US" smtClean="0"/>
              <a:pPr>
                <a:defRPr/>
              </a:pPr>
              <a:t>121</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299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5299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390F0F72-099D-4DD7-8CE7-0446D4457303}" type="slidenum">
              <a:rPr lang="en-US" smtClean="0"/>
              <a:pPr>
                <a:defRPr/>
              </a:pPr>
              <a:t>122</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401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5401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2189C35C-26CB-4E69-9199-8B10C0264542}" type="slidenum">
              <a:rPr lang="en-US" smtClean="0"/>
              <a:pPr>
                <a:defRPr/>
              </a:pPr>
              <a:t>123</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50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5504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56C25B43-7A88-4D4F-ABEC-B6C5A1B08D51}" type="slidenum">
              <a:rPr lang="en-US" smtClean="0"/>
              <a:pPr>
                <a:defRPr/>
              </a:pPr>
              <a:t>124</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606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5606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7EABE472-D56F-4723-BCB7-6E50EFE13BF1}" type="slidenum">
              <a:rPr lang="en-US" smtClean="0"/>
              <a:pPr>
                <a:defRPr/>
              </a:pPr>
              <a:t>125</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709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5709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9754027D-594B-4EFB-8939-86C1ED0A428E}" type="slidenum">
              <a:rPr lang="en-US" smtClean="0"/>
              <a:pPr>
                <a:defRPr/>
              </a:pPr>
              <a:t>155</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5811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22710A77-0A60-4CB6-B2DA-CD3DAB9B54E1}" type="slidenum">
              <a:rPr lang="en-US" smtClean="0"/>
              <a:pPr>
                <a:defRPr/>
              </a:pPr>
              <a:t>156</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913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5913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89DE0B5A-195F-421C-94C6-668F34BCC31C}" type="slidenum">
              <a:rPr lang="en-US" smtClean="0"/>
              <a:pPr>
                <a:defRPr/>
              </a:pPr>
              <a:t>157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565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565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E8289580-685B-44ED-8B6E-1BC0B34F23F4}" type="slidenum">
              <a:rPr lang="en-US" smtClean="0"/>
              <a:pPr>
                <a:defRPr/>
              </a:pPr>
              <a:t>66</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6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6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45CF316D-3867-4CF6-B8F9-40FC6947813E}" type="slidenum">
              <a:rPr lang="en-US" smtClean="0"/>
              <a:pPr>
                <a:defRPr/>
              </a:pPr>
              <a:t>158</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118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FA626EB6-4A7E-4415-A066-79CCEBCC2724}" type="slidenum">
              <a:rPr lang="en-US" smtClean="0"/>
              <a:pPr>
                <a:defRPr/>
              </a:pPr>
              <a:t>159</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221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221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BFEE06C5-0BE9-4830-AD33-1C03946A6A8C}" type="slidenum">
              <a:rPr lang="en-US" smtClean="0"/>
              <a:pPr>
                <a:defRPr/>
              </a:pPr>
              <a:t>160</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323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323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CCB92018-4A09-4FB6-949E-EF441C5D1555}" type="slidenum">
              <a:rPr lang="en-US" smtClean="0"/>
              <a:pPr>
                <a:defRPr/>
              </a:pPr>
              <a:t>161</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425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425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AA25F7D1-DEDC-4863-9A32-7865F6576B9D}" type="slidenum">
              <a:rPr lang="en-US" smtClean="0"/>
              <a:pPr>
                <a:defRPr/>
              </a:pPr>
              <a:t>162</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528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528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FC607F5E-8BBA-40A2-991A-41A8B1875A1A}" type="slidenum">
              <a:rPr lang="en-US" smtClean="0"/>
              <a:pPr>
                <a:defRPr/>
              </a:pPr>
              <a:t>163</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630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630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07D9792B-D04A-4658-A3A4-6B034B20C7AE}" type="slidenum">
              <a:rPr lang="en-US" smtClean="0"/>
              <a:pPr>
                <a:defRPr/>
              </a:pPr>
              <a:t>164</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73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733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A83CB707-310B-476D-8580-CF52366B0B7A}" type="slidenum">
              <a:rPr lang="en-US" smtClean="0"/>
              <a:pPr>
                <a:defRPr/>
              </a:pPr>
              <a:t>165</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835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835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B35A3D33-D930-43BF-84D6-B70E0EC41682}" type="slidenum">
              <a:rPr lang="en-US" smtClean="0"/>
              <a:pPr>
                <a:defRPr/>
              </a:pPr>
              <a:t>166</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93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937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1AA0321E-7462-4267-B074-3C8FD10B39D1}" type="slidenum">
              <a:rPr lang="en-US" smtClean="0"/>
              <a:pPr>
                <a:defRPr/>
              </a:pPr>
              <a:t>167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667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667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10513B8A-6B1F-4FDF-8900-A5F0172A44A9}" type="slidenum">
              <a:rPr lang="en-US" smtClean="0"/>
              <a:pPr>
                <a:defRPr/>
              </a:pPr>
              <a:t>67</a:t>
            </a:fld>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0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0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D6D355C9-E299-4CCC-93B7-7B965E448491}" type="slidenum">
              <a:rPr lang="en-US" smtClean="0"/>
              <a:pPr>
                <a:defRPr/>
              </a:pPr>
              <a:t>168</a:t>
            </a:fld>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142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142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E93D093D-8D66-4EEB-A593-29A7123A9355}" type="slidenum">
              <a:rPr lang="en-US" smtClean="0"/>
              <a:pPr>
                <a:defRPr/>
              </a:pPr>
              <a:t>169</a:t>
            </a:fld>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245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245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F65894F1-12F0-4ABC-8897-C4C92EB0F205}" type="slidenum">
              <a:rPr lang="en-US" smtClean="0"/>
              <a:pPr>
                <a:defRPr/>
              </a:pPr>
              <a:t>170</a:t>
            </a:fld>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347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347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8324CCF1-5A67-4F05-8B77-7BCF9B6095EA}" type="slidenum">
              <a:rPr lang="en-US" smtClean="0"/>
              <a:pPr>
                <a:defRPr/>
              </a:pPr>
              <a:t>171</a:t>
            </a:fld>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449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449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BCEB6861-A14F-4811-AF90-8ED44068524D}" type="slidenum">
              <a:rPr lang="en-US" smtClean="0"/>
              <a:pPr>
                <a:defRPr/>
              </a:pPr>
              <a:t>172</a:t>
            </a:fld>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552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552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EE050697-EAF2-40F3-9947-D2F54C0D1A64}" type="slidenum">
              <a:rPr lang="en-US" smtClean="0"/>
              <a:pPr>
                <a:defRPr/>
              </a:pPr>
              <a:t>173</a:t>
            </a:fld>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654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033E717E-C5B3-4D0C-91C6-58BA278B54CD}" type="slidenum">
              <a:rPr lang="en-US" smtClean="0"/>
              <a:pPr>
                <a:defRPr/>
              </a:pPr>
              <a:t>174</a:t>
            </a:fld>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757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757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08AA9D7F-68EC-44B0-B1FD-E8D5A79FE6AA}" type="slidenum">
              <a:rPr lang="en-US" smtClean="0"/>
              <a:pPr>
                <a:defRPr/>
              </a:pPr>
              <a:t>175</a:t>
            </a:fld>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859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859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DAB482AD-0FD4-4FC6-83F8-67A41FF34919}" type="slidenum">
              <a:rPr lang="en-US" smtClean="0"/>
              <a:pPr>
                <a:defRPr/>
              </a:pPr>
              <a:t>176</a:t>
            </a:fld>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961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961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518086DC-31A6-490D-8815-17FF3B539DB7}" type="slidenum">
              <a:rPr lang="en-US" smtClean="0"/>
              <a:pPr>
                <a:defRPr/>
              </a:pPr>
              <a:t>177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69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769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A85D675B-7885-4639-9DCE-E1AE6D0DAF0E}" type="slidenum">
              <a:rPr lang="en-US" smtClean="0"/>
              <a:pPr>
                <a:defRPr/>
              </a:pPr>
              <a:t>68</a:t>
            </a:fld>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4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F9885836-059A-4E74-AA10-3DD143818FED}" type="slidenum">
              <a:rPr lang="en-US" smtClean="0"/>
              <a:pPr>
                <a:defRPr/>
              </a:pPr>
              <a:t>178</a:t>
            </a:fld>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66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166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62C18A0C-EA52-42C1-B319-479F84046432}" type="slidenum">
              <a:rPr lang="en-US" smtClean="0"/>
              <a:pPr>
                <a:defRPr/>
              </a:pPr>
              <a:t>179</a:t>
            </a:fld>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69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269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A7F5CFFD-A32B-46EB-A98A-E9C915B0A9B7}" type="slidenum">
              <a:rPr lang="en-US" smtClean="0"/>
              <a:pPr>
                <a:defRPr/>
              </a:pPr>
              <a:t>180</a:t>
            </a:fld>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371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C1A1FD26-8E20-4E53-B106-CFE9912EA19E}" type="slidenum">
              <a:rPr lang="en-US" smtClean="0"/>
              <a:pPr>
                <a:defRPr/>
              </a:pPr>
              <a:t>181</a:t>
            </a:fld>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473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473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84082414-A8F3-4242-9AF6-C6BEBD3204F9}" type="slidenum">
              <a:rPr lang="en-US" smtClean="0"/>
              <a:pPr>
                <a:defRPr/>
              </a:pPr>
              <a:t>182</a:t>
            </a:fld>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576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576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A72590EC-3DC5-45E3-BDEE-0D864A1BAD36}" type="slidenum">
              <a:rPr lang="en-US" smtClean="0"/>
              <a:pPr>
                <a:defRPr/>
              </a:pPr>
              <a:t>183</a:t>
            </a:fld>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678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678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6274A576-81F2-4BDC-85D4-9DEB844BED47}" type="slidenum">
              <a:rPr lang="en-US" smtClean="0"/>
              <a:pPr>
                <a:defRPr/>
              </a:pPr>
              <a:t>184</a:t>
            </a:fld>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781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781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B9171F4F-1C87-4989-9906-50A3DF841B69}" type="slidenum">
              <a:rPr lang="en-US" smtClean="0"/>
              <a:pPr>
                <a:defRPr/>
              </a:pPr>
              <a:t>185</a:t>
            </a:fld>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883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883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585FBA28-AA68-47FD-A584-C02608E2760A}" type="slidenum">
              <a:rPr lang="en-US" smtClean="0"/>
              <a:pPr>
                <a:defRPr/>
              </a:pPr>
              <a:t>186</a:t>
            </a:fld>
            <a:endParaRPr 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985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985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R" smtClean="0"/>
          </a:p>
        </p:txBody>
      </p:sp>
      <p:sp>
        <p:nvSpPr>
          <p:cNvPr id="4" name="3 Marcador de número de diapositiva"/>
          <p:cNvSpPr>
            <a:spLocks noGrp="1"/>
          </p:cNvSpPr>
          <p:nvPr>
            <p:ph type="sldNum" sz="quarter" idx="5"/>
          </p:nvPr>
        </p:nvSpPr>
        <p:spPr/>
        <p:txBody>
          <a:bodyPr/>
          <a:lstStyle/>
          <a:p>
            <a:pPr>
              <a:defRPr/>
            </a:pPr>
            <a:fld id="{9E151796-6FD1-4B03-A707-5D2E142E2DD8}" type="slidenum">
              <a:rPr lang="en-US" smtClean="0"/>
              <a:pPr>
                <a:defRPr/>
              </a:pPr>
              <a:t>187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R"/>
          </a:p>
        </p:txBody>
      </p:sp>
      <p:sp>
        <p:nvSpPr>
          <p:cNvPr id="4" name="3 Marcador de fecha"/>
          <p:cNvSpPr>
            <a:spLocks noGrp="1"/>
          </p:cNvSpPr>
          <p:nvPr>
            <p:ph type="dt" sz="half" idx="10"/>
          </p:nvPr>
        </p:nvSpPr>
        <p:spPr/>
        <p:txBody>
          <a:bodyPr/>
          <a:lstStyle>
            <a:lvl1pPr>
              <a:defRPr/>
            </a:lvl1pPr>
          </a:lstStyle>
          <a:p>
            <a:pPr>
              <a:defRPr/>
            </a:pPr>
            <a:fld id="{04829B1A-BBE7-49BD-A540-CBC8A8C5C9A5}" type="datetimeFigureOut">
              <a:rPr lang="es-CR"/>
              <a:pPr>
                <a:defRPr/>
              </a:pPr>
              <a:t>20/10/2013</a:t>
            </a:fld>
            <a:endParaRPr lang="es-CR"/>
          </a:p>
        </p:txBody>
      </p:sp>
      <p:sp>
        <p:nvSpPr>
          <p:cNvPr id="5" name="4 Marcador de pie de página"/>
          <p:cNvSpPr>
            <a:spLocks noGrp="1"/>
          </p:cNvSpPr>
          <p:nvPr>
            <p:ph type="ftr" sz="quarter" idx="11"/>
          </p:nvPr>
        </p:nvSpPr>
        <p:spPr/>
        <p:txBody>
          <a:bodyPr/>
          <a:lstStyle>
            <a:lvl1pPr>
              <a:defRPr/>
            </a:lvl1pPr>
          </a:lstStyle>
          <a:p>
            <a:pPr>
              <a:defRPr/>
            </a:pPr>
            <a:endParaRPr lang="es-CR"/>
          </a:p>
        </p:txBody>
      </p:sp>
      <p:sp>
        <p:nvSpPr>
          <p:cNvPr id="6" name="5 Marcador de número de diapositiva"/>
          <p:cNvSpPr>
            <a:spLocks noGrp="1"/>
          </p:cNvSpPr>
          <p:nvPr>
            <p:ph type="sldNum" sz="quarter" idx="12"/>
          </p:nvPr>
        </p:nvSpPr>
        <p:spPr/>
        <p:txBody>
          <a:bodyPr/>
          <a:lstStyle>
            <a:lvl1pPr>
              <a:defRPr/>
            </a:lvl1pPr>
          </a:lstStyle>
          <a:p>
            <a:pPr>
              <a:defRPr/>
            </a:pPr>
            <a:fld id="{53E99206-F305-4E60-9D39-C84DB360348C}" type="slidenum">
              <a:rPr lang="es-CR"/>
              <a:pPr>
                <a:defRPr/>
              </a:pPr>
              <a:t>‹Nº›</a:t>
            </a:fld>
            <a:endParaRPr lang="es-CR"/>
          </a:p>
        </p:txBody>
      </p:sp>
    </p:spTree>
    <p:extLst>
      <p:ext uri="{BB962C8B-B14F-4D97-AF65-F5344CB8AC3E}">
        <p14:creationId xmlns:p14="http://schemas.microsoft.com/office/powerpoint/2010/main" val="3682777450"/>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fecha"/>
          <p:cNvSpPr>
            <a:spLocks noGrp="1"/>
          </p:cNvSpPr>
          <p:nvPr>
            <p:ph type="dt" sz="half" idx="10"/>
          </p:nvPr>
        </p:nvSpPr>
        <p:spPr/>
        <p:txBody>
          <a:bodyPr/>
          <a:lstStyle>
            <a:lvl1pPr>
              <a:defRPr/>
            </a:lvl1pPr>
          </a:lstStyle>
          <a:p>
            <a:pPr>
              <a:defRPr/>
            </a:pPr>
            <a:fld id="{04E5DF8F-BBB3-4693-B8C1-F9D9C658175E}" type="datetimeFigureOut">
              <a:rPr lang="es-CR"/>
              <a:pPr>
                <a:defRPr/>
              </a:pPr>
              <a:t>20/10/2013</a:t>
            </a:fld>
            <a:endParaRPr lang="es-CR"/>
          </a:p>
        </p:txBody>
      </p:sp>
      <p:sp>
        <p:nvSpPr>
          <p:cNvPr id="5" name="4 Marcador de pie de página"/>
          <p:cNvSpPr>
            <a:spLocks noGrp="1"/>
          </p:cNvSpPr>
          <p:nvPr>
            <p:ph type="ftr" sz="quarter" idx="11"/>
          </p:nvPr>
        </p:nvSpPr>
        <p:spPr/>
        <p:txBody>
          <a:bodyPr/>
          <a:lstStyle>
            <a:lvl1pPr>
              <a:defRPr/>
            </a:lvl1pPr>
          </a:lstStyle>
          <a:p>
            <a:pPr>
              <a:defRPr/>
            </a:pPr>
            <a:endParaRPr lang="es-CR"/>
          </a:p>
        </p:txBody>
      </p:sp>
      <p:sp>
        <p:nvSpPr>
          <p:cNvPr id="6" name="5 Marcador de número de diapositiva"/>
          <p:cNvSpPr>
            <a:spLocks noGrp="1"/>
          </p:cNvSpPr>
          <p:nvPr>
            <p:ph type="sldNum" sz="quarter" idx="12"/>
          </p:nvPr>
        </p:nvSpPr>
        <p:spPr/>
        <p:txBody>
          <a:bodyPr/>
          <a:lstStyle>
            <a:lvl1pPr>
              <a:defRPr/>
            </a:lvl1pPr>
          </a:lstStyle>
          <a:p>
            <a:pPr>
              <a:defRPr/>
            </a:pPr>
            <a:fld id="{322BC7DA-3B02-48F9-AC7B-00533A3EF9E4}" type="slidenum">
              <a:rPr lang="es-CR"/>
              <a:pPr>
                <a:defRPr/>
              </a:pPr>
              <a:t>‹Nº›</a:t>
            </a:fld>
            <a:endParaRPr lang="es-CR"/>
          </a:p>
        </p:txBody>
      </p:sp>
    </p:spTree>
    <p:extLst>
      <p:ext uri="{BB962C8B-B14F-4D97-AF65-F5344CB8AC3E}">
        <p14:creationId xmlns:p14="http://schemas.microsoft.com/office/powerpoint/2010/main" val="3668756193"/>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fecha"/>
          <p:cNvSpPr>
            <a:spLocks noGrp="1"/>
          </p:cNvSpPr>
          <p:nvPr>
            <p:ph type="dt" sz="half" idx="10"/>
          </p:nvPr>
        </p:nvSpPr>
        <p:spPr/>
        <p:txBody>
          <a:bodyPr/>
          <a:lstStyle>
            <a:lvl1pPr>
              <a:defRPr/>
            </a:lvl1pPr>
          </a:lstStyle>
          <a:p>
            <a:pPr>
              <a:defRPr/>
            </a:pPr>
            <a:fld id="{5F4B2218-684D-476E-B68E-93F0A1C2E7D9}" type="datetimeFigureOut">
              <a:rPr lang="es-CR"/>
              <a:pPr>
                <a:defRPr/>
              </a:pPr>
              <a:t>20/10/2013</a:t>
            </a:fld>
            <a:endParaRPr lang="es-CR"/>
          </a:p>
        </p:txBody>
      </p:sp>
      <p:sp>
        <p:nvSpPr>
          <p:cNvPr id="5" name="4 Marcador de pie de página"/>
          <p:cNvSpPr>
            <a:spLocks noGrp="1"/>
          </p:cNvSpPr>
          <p:nvPr>
            <p:ph type="ftr" sz="quarter" idx="11"/>
          </p:nvPr>
        </p:nvSpPr>
        <p:spPr/>
        <p:txBody>
          <a:bodyPr/>
          <a:lstStyle>
            <a:lvl1pPr>
              <a:defRPr/>
            </a:lvl1pPr>
          </a:lstStyle>
          <a:p>
            <a:pPr>
              <a:defRPr/>
            </a:pPr>
            <a:endParaRPr lang="es-CR"/>
          </a:p>
        </p:txBody>
      </p:sp>
      <p:sp>
        <p:nvSpPr>
          <p:cNvPr id="6" name="5 Marcador de número de diapositiva"/>
          <p:cNvSpPr>
            <a:spLocks noGrp="1"/>
          </p:cNvSpPr>
          <p:nvPr>
            <p:ph type="sldNum" sz="quarter" idx="12"/>
          </p:nvPr>
        </p:nvSpPr>
        <p:spPr/>
        <p:txBody>
          <a:bodyPr/>
          <a:lstStyle>
            <a:lvl1pPr>
              <a:defRPr/>
            </a:lvl1pPr>
          </a:lstStyle>
          <a:p>
            <a:pPr>
              <a:defRPr/>
            </a:pPr>
            <a:fld id="{5C1CE94B-BA54-454D-BDAE-1814B913BB2E}" type="slidenum">
              <a:rPr lang="es-CR"/>
              <a:pPr>
                <a:defRPr/>
              </a:pPr>
              <a:t>‹Nº›</a:t>
            </a:fld>
            <a:endParaRPr lang="es-CR"/>
          </a:p>
        </p:txBody>
      </p:sp>
    </p:spTree>
    <p:extLst>
      <p:ext uri="{BB962C8B-B14F-4D97-AF65-F5344CB8AC3E}">
        <p14:creationId xmlns:p14="http://schemas.microsoft.com/office/powerpoint/2010/main" val="3065643456"/>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fecha"/>
          <p:cNvSpPr>
            <a:spLocks noGrp="1"/>
          </p:cNvSpPr>
          <p:nvPr>
            <p:ph type="dt" sz="half" idx="10"/>
          </p:nvPr>
        </p:nvSpPr>
        <p:spPr/>
        <p:txBody>
          <a:bodyPr/>
          <a:lstStyle>
            <a:lvl1pPr>
              <a:defRPr/>
            </a:lvl1pPr>
          </a:lstStyle>
          <a:p>
            <a:pPr>
              <a:defRPr/>
            </a:pPr>
            <a:fld id="{77F77D9C-4B37-467C-A131-E95449B6F8C9}" type="datetimeFigureOut">
              <a:rPr lang="es-CR"/>
              <a:pPr>
                <a:defRPr/>
              </a:pPr>
              <a:t>20/10/2013</a:t>
            </a:fld>
            <a:endParaRPr lang="es-CR"/>
          </a:p>
        </p:txBody>
      </p:sp>
      <p:sp>
        <p:nvSpPr>
          <p:cNvPr id="5" name="4 Marcador de pie de página"/>
          <p:cNvSpPr>
            <a:spLocks noGrp="1"/>
          </p:cNvSpPr>
          <p:nvPr>
            <p:ph type="ftr" sz="quarter" idx="11"/>
          </p:nvPr>
        </p:nvSpPr>
        <p:spPr/>
        <p:txBody>
          <a:bodyPr/>
          <a:lstStyle>
            <a:lvl1pPr>
              <a:defRPr/>
            </a:lvl1pPr>
          </a:lstStyle>
          <a:p>
            <a:pPr>
              <a:defRPr/>
            </a:pPr>
            <a:endParaRPr lang="es-CR"/>
          </a:p>
        </p:txBody>
      </p:sp>
      <p:sp>
        <p:nvSpPr>
          <p:cNvPr id="6" name="5 Marcador de número de diapositiva"/>
          <p:cNvSpPr>
            <a:spLocks noGrp="1"/>
          </p:cNvSpPr>
          <p:nvPr>
            <p:ph type="sldNum" sz="quarter" idx="12"/>
          </p:nvPr>
        </p:nvSpPr>
        <p:spPr/>
        <p:txBody>
          <a:bodyPr/>
          <a:lstStyle>
            <a:lvl1pPr>
              <a:defRPr/>
            </a:lvl1pPr>
          </a:lstStyle>
          <a:p>
            <a:pPr>
              <a:defRPr/>
            </a:pPr>
            <a:fld id="{9FAF2C45-F8F4-43D3-855E-C00B7A7ECD15}" type="slidenum">
              <a:rPr lang="es-CR"/>
              <a:pPr>
                <a:defRPr/>
              </a:pPr>
              <a:t>‹Nº›</a:t>
            </a:fld>
            <a:endParaRPr lang="es-CR"/>
          </a:p>
        </p:txBody>
      </p:sp>
    </p:spTree>
    <p:extLst>
      <p:ext uri="{BB962C8B-B14F-4D97-AF65-F5344CB8AC3E}">
        <p14:creationId xmlns:p14="http://schemas.microsoft.com/office/powerpoint/2010/main" val="2534565382"/>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A3210D8F-3187-40C9-A62E-9A1E40636674}" type="datetimeFigureOut">
              <a:rPr lang="es-CR"/>
              <a:pPr>
                <a:defRPr/>
              </a:pPr>
              <a:t>20/10/2013</a:t>
            </a:fld>
            <a:endParaRPr lang="es-CR"/>
          </a:p>
        </p:txBody>
      </p:sp>
      <p:sp>
        <p:nvSpPr>
          <p:cNvPr id="5" name="4 Marcador de pie de página"/>
          <p:cNvSpPr>
            <a:spLocks noGrp="1"/>
          </p:cNvSpPr>
          <p:nvPr>
            <p:ph type="ftr" sz="quarter" idx="11"/>
          </p:nvPr>
        </p:nvSpPr>
        <p:spPr/>
        <p:txBody>
          <a:bodyPr/>
          <a:lstStyle>
            <a:lvl1pPr>
              <a:defRPr/>
            </a:lvl1pPr>
          </a:lstStyle>
          <a:p>
            <a:pPr>
              <a:defRPr/>
            </a:pPr>
            <a:endParaRPr lang="es-CR"/>
          </a:p>
        </p:txBody>
      </p:sp>
      <p:sp>
        <p:nvSpPr>
          <p:cNvPr id="6" name="5 Marcador de número de diapositiva"/>
          <p:cNvSpPr>
            <a:spLocks noGrp="1"/>
          </p:cNvSpPr>
          <p:nvPr>
            <p:ph type="sldNum" sz="quarter" idx="12"/>
          </p:nvPr>
        </p:nvSpPr>
        <p:spPr/>
        <p:txBody>
          <a:bodyPr/>
          <a:lstStyle>
            <a:lvl1pPr>
              <a:defRPr/>
            </a:lvl1pPr>
          </a:lstStyle>
          <a:p>
            <a:pPr>
              <a:defRPr/>
            </a:pPr>
            <a:fld id="{4A327EB4-8342-48F6-A730-A8737883329E}" type="slidenum">
              <a:rPr lang="es-CR"/>
              <a:pPr>
                <a:defRPr/>
              </a:pPr>
              <a:t>‹Nº›</a:t>
            </a:fld>
            <a:endParaRPr lang="es-CR"/>
          </a:p>
        </p:txBody>
      </p:sp>
    </p:spTree>
    <p:extLst>
      <p:ext uri="{BB962C8B-B14F-4D97-AF65-F5344CB8AC3E}">
        <p14:creationId xmlns:p14="http://schemas.microsoft.com/office/powerpoint/2010/main" val="1509542820"/>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5" name="3 Marcador de fecha"/>
          <p:cNvSpPr>
            <a:spLocks noGrp="1"/>
          </p:cNvSpPr>
          <p:nvPr>
            <p:ph type="dt" sz="half" idx="10"/>
          </p:nvPr>
        </p:nvSpPr>
        <p:spPr/>
        <p:txBody>
          <a:bodyPr/>
          <a:lstStyle>
            <a:lvl1pPr>
              <a:defRPr/>
            </a:lvl1pPr>
          </a:lstStyle>
          <a:p>
            <a:pPr>
              <a:defRPr/>
            </a:pPr>
            <a:fld id="{5D63D9D6-B652-4A35-B915-6D088BD8DB1C}" type="datetimeFigureOut">
              <a:rPr lang="es-CR"/>
              <a:pPr>
                <a:defRPr/>
              </a:pPr>
              <a:t>20/10/2013</a:t>
            </a:fld>
            <a:endParaRPr lang="es-CR"/>
          </a:p>
        </p:txBody>
      </p:sp>
      <p:sp>
        <p:nvSpPr>
          <p:cNvPr id="6" name="4 Marcador de pie de página"/>
          <p:cNvSpPr>
            <a:spLocks noGrp="1"/>
          </p:cNvSpPr>
          <p:nvPr>
            <p:ph type="ftr" sz="quarter" idx="11"/>
          </p:nvPr>
        </p:nvSpPr>
        <p:spPr/>
        <p:txBody>
          <a:bodyPr/>
          <a:lstStyle>
            <a:lvl1pPr>
              <a:defRPr/>
            </a:lvl1pPr>
          </a:lstStyle>
          <a:p>
            <a:pPr>
              <a:defRPr/>
            </a:pPr>
            <a:endParaRPr lang="es-CR"/>
          </a:p>
        </p:txBody>
      </p:sp>
      <p:sp>
        <p:nvSpPr>
          <p:cNvPr id="7" name="5 Marcador de número de diapositiva"/>
          <p:cNvSpPr>
            <a:spLocks noGrp="1"/>
          </p:cNvSpPr>
          <p:nvPr>
            <p:ph type="sldNum" sz="quarter" idx="12"/>
          </p:nvPr>
        </p:nvSpPr>
        <p:spPr/>
        <p:txBody>
          <a:bodyPr/>
          <a:lstStyle>
            <a:lvl1pPr>
              <a:defRPr/>
            </a:lvl1pPr>
          </a:lstStyle>
          <a:p>
            <a:pPr>
              <a:defRPr/>
            </a:pPr>
            <a:fld id="{046CA3F2-BB63-49CF-ADEC-254FFB98F1E8}" type="slidenum">
              <a:rPr lang="es-CR"/>
              <a:pPr>
                <a:defRPr/>
              </a:pPr>
              <a:t>‹Nº›</a:t>
            </a:fld>
            <a:endParaRPr lang="es-CR"/>
          </a:p>
        </p:txBody>
      </p:sp>
    </p:spTree>
    <p:extLst>
      <p:ext uri="{BB962C8B-B14F-4D97-AF65-F5344CB8AC3E}">
        <p14:creationId xmlns:p14="http://schemas.microsoft.com/office/powerpoint/2010/main" val="3706329836"/>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7" name="3 Marcador de fecha"/>
          <p:cNvSpPr>
            <a:spLocks noGrp="1"/>
          </p:cNvSpPr>
          <p:nvPr>
            <p:ph type="dt" sz="half" idx="10"/>
          </p:nvPr>
        </p:nvSpPr>
        <p:spPr/>
        <p:txBody>
          <a:bodyPr/>
          <a:lstStyle>
            <a:lvl1pPr>
              <a:defRPr/>
            </a:lvl1pPr>
          </a:lstStyle>
          <a:p>
            <a:pPr>
              <a:defRPr/>
            </a:pPr>
            <a:fld id="{E1708583-D2E5-4D6A-A334-DE043A6367D7}" type="datetimeFigureOut">
              <a:rPr lang="es-CR"/>
              <a:pPr>
                <a:defRPr/>
              </a:pPr>
              <a:t>20/10/2013</a:t>
            </a:fld>
            <a:endParaRPr lang="es-CR"/>
          </a:p>
        </p:txBody>
      </p:sp>
      <p:sp>
        <p:nvSpPr>
          <p:cNvPr id="8" name="4 Marcador de pie de página"/>
          <p:cNvSpPr>
            <a:spLocks noGrp="1"/>
          </p:cNvSpPr>
          <p:nvPr>
            <p:ph type="ftr" sz="quarter" idx="11"/>
          </p:nvPr>
        </p:nvSpPr>
        <p:spPr/>
        <p:txBody>
          <a:bodyPr/>
          <a:lstStyle>
            <a:lvl1pPr>
              <a:defRPr/>
            </a:lvl1pPr>
          </a:lstStyle>
          <a:p>
            <a:pPr>
              <a:defRPr/>
            </a:pPr>
            <a:endParaRPr lang="es-CR"/>
          </a:p>
        </p:txBody>
      </p:sp>
      <p:sp>
        <p:nvSpPr>
          <p:cNvPr id="9" name="5 Marcador de número de diapositiva"/>
          <p:cNvSpPr>
            <a:spLocks noGrp="1"/>
          </p:cNvSpPr>
          <p:nvPr>
            <p:ph type="sldNum" sz="quarter" idx="12"/>
          </p:nvPr>
        </p:nvSpPr>
        <p:spPr/>
        <p:txBody>
          <a:bodyPr/>
          <a:lstStyle>
            <a:lvl1pPr>
              <a:defRPr/>
            </a:lvl1pPr>
          </a:lstStyle>
          <a:p>
            <a:pPr>
              <a:defRPr/>
            </a:pPr>
            <a:fld id="{548DD89C-9FBC-4745-9AA6-33EF563A9812}" type="slidenum">
              <a:rPr lang="es-CR"/>
              <a:pPr>
                <a:defRPr/>
              </a:pPr>
              <a:t>‹Nº›</a:t>
            </a:fld>
            <a:endParaRPr lang="es-CR"/>
          </a:p>
        </p:txBody>
      </p:sp>
    </p:spTree>
    <p:extLst>
      <p:ext uri="{BB962C8B-B14F-4D97-AF65-F5344CB8AC3E}">
        <p14:creationId xmlns:p14="http://schemas.microsoft.com/office/powerpoint/2010/main" val="3196380754"/>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3 Marcador de fecha"/>
          <p:cNvSpPr>
            <a:spLocks noGrp="1"/>
          </p:cNvSpPr>
          <p:nvPr>
            <p:ph type="dt" sz="half" idx="10"/>
          </p:nvPr>
        </p:nvSpPr>
        <p:spPr/>
        <p:txBody>
          <a:bodyPr/>
          <a:lstStyle>
            <a:lvl1pPr>
              <a:defRPr/>
            </a:lvl1pPr>
          </a:lstStyle>
          <a:p>
            <a:pPr>
              <a:defRPr/>
            </a:pPr>
            <a:fld id="{41B7706E-44D3-49F5-9348-D601350129C7}" type="datetimeFigureOut">
              <a:rPr lang="es-CR"/>
              <a:pPr>
                <a:defRPr/>
              </a:pPr>
              <a:t>20/10/2013</a:t>
            </a:fld>
            <a:endParaRPr lang="es-CR"/>
          </a:p>
        </p:txBody>
      </p:sp>
      <p:sp>
        <p:nvSpPr>
          <p:cNvPr id="4" name="4 Marcador de pie de página"/>
          <p:cNvSpPr>
            <a:spLocks noGrp="1"/>
          </p:cNvSpPr>
          <p:nvPr>
            <p:ph type="ftr" sz="quarter" idx="11"/>
          </p:nvPr>
        </p:nvSpPr>
        <p:spPr/>
        <p:txBody>
          <a:bodyPr/>
          <a:lstStyle>
            <a:lvl1pPr>
              <a:defRPr/>
            </a:lvl1pPr>
          </a:lstStyle>
          <a:p>
            <a:pPr>
              <a:defRPr/>
            </a:pPr>
            <a:endParaRPr lang="es-CR"/>
          </a:p>
        </p:txBody>
      </p:sp>
      <p:sp>
        <p:nvSpPr>
          <p:cNvPr id="5" name="5 Marcador de número de diapositiva"/>
          <p:cNvSpPr>
            <a:spLocks noGrp="1"/>
          </p:cNvSpPr>
          <p:nvPr>
            <p:ph type="sldNum" sz="quarter" idx="12"/>
          </p:nvPr>
        </p:nvSpPr>
        <p:spPr/>
        <p:txBody>
          <a:bodyPr/>
          <a:lstStyle>
            <a:lvl1pPr>
              <a:defRPr/>
            </a:lvl1pPr>
          </a:lstStyle>
          <a:p>
            <a:pPr>
              <a:defRPr/>
            </a:pPr>
            <a:fld id="{6B9080AF-11D2-4C2D-8781-A91278AC0213}" type="slidenum">
              <a:rPr lang="es-CR"/>
              <a:pPr>
                <a:defRPr/>
              </a:pPr>
              <a:t>‹Nº›</a:t>
            </a:fld>
            <a:endParaRPr lang="es-CR"/>
          </a:p>
        </p:txBody>
      </p:sp>
    </p:spTree>
    <p:extLst>
      <p:ext uri="{BB962C8B-B14F-4D97-AF65-F5344CB8AC3E}">
        <p14:creationId xmlns:p14="http://schemas.microsoft.com/office/powerpoint/2010/main" val="3730666366"/>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4530F253-3DDB-4C28-86C5-ADE26B0ADA89}" type="datetimeFigureOut">
              <a:rPr lang="es-CR"/>
              <a:pPr>
                <a:defRPr/>
              </a:pPr>
              <a:t>20/10/2013</a:t>
            </a:fld>
            <a:endParaRPr lang="es-CR"/>
          </a:p>
        </p:txBody>
      </p:sp>
      <p:sp>
        <p:nvSpPr>
          <p:cNvPr id="3" name="4 Marcador de pie de página"/>
          <p:cNvSpPr>
            <a:spLocks noGrp="1"/>
          </p:cNvSpPr>
          <p:nvPr>
            <p:ph type="ftr" sz="quarter" idx="11"/>
          </p:nvPr>
        </p:nvSpPr>
        <p:spPr/>
        <p:txBody>
          <a:bodyPr/>
          <a:lstStyle>
            <a:lvl1pPr>
              <a:defRPr/>
            </a:lvl1pPr>
          </a:lstStyle>
          <a:p>
            <a:pPr>
              <a:defRPr/>
            </a:pPr>
            <a:endParaRPr lang="es-CR"/>
          </a:p>
        </p:txBody>
      </p:sp>
      <p:sp>
        <p:nvSpPr>
          <p:cNvPr id="4" name="5 Marcador de número de diapositiva"/>
          <p:cNvSpPr>
            <a:spLocks noGrp="1"/>
          </p:cNvSpPr>
          <p:nvPr>
            <p:ph type="sldNum" sz="quarter" idx="12"/>
          </p:nvPr>
        </p:nvSpPr>
        <p:spPr/>
        <p:txBody>
          <a:bodyPr/>
          <a:lstStyle>
            <a:lvl1pPr>
              <a:defRPr/>
            </a:lvl1pPr>
          </a:lstStyle>
          <a:p>
            <a:pPr>
              <a:defRPr/>
            </a:pPr>
            <a:fld id="{97256905-8935-4D5B-93A5-AB4A9D03FE89}" type="slidenum">
              <a:rPr lang="es-CR"/>
              <a:pPr>
                <a:defRPr/>
              </a:pPr>
              <a:t>‹Nº›</a:t>
            </a:fld>
            <a:endParaRPr lang="es-CR"/>
          </a:p>
        </p:txBody>
      </p:sp>
    </p:spTree>
    <p:extLst>
      <p:ext uri="{BB962C8B-B14F-4D97-AF65-F5344CB8AC3E}">
        <p14:creationId xmlns:p14="http://schemas.microsoft.com/office/powerpoint/2010/main" val="4284927250"/>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4E792435-8951-4BE7-A857-05117ECFD194}" type="datetimeFigureOut">
              <a:rPr lang="es-CR"/>
              <a:pPr>
                <a:defRPr/>
              </a:pPr>
              <a:t>20/10/2013</a:t>
            </a:fld>
            <a:endParaRPr lang="es-CR"/>
          </a:p>
        </p:txBody>
      </p:sp>
      <p:sp>
        <p:nvSpPr>
          <p:cNvPr id="6" name="4 Marcador de pie de página"/>
          <p:cNvSpPr>
            <a:spLocks noGrp="1"/>
          </p:cNvSpPr>
          <p:nvPr>
            <p:ph type="ftr" sz="quarter" idx="11"/>
          </p:nvPr>
        </p:nvSpPr>
        <p:spPr/>
        <p:txBody>
          <a:bodyPr/>
          <a:lstStyle>
            <a:lvl1pPr>
              <a:defRPr/>
            </a:lvl1pPr>
          </a:lstStyle>
          <a:p>
            <a:pPr>
              <a:defRPr/>
            </a:pPr>
            <a:endParaRPr lang="es-CR"/>
          </a:p>
        </p:txBody>
      </p:sp>
      <p:sp>
        <p:nvSpPr>
          <p:cNvPr id="7" name="5 Marcador de número de diapositiva"/>
          <p:cNvSpPr>
            <a:spLocks noGrp="1"/>
          </p:cNvSpPr>
          <p:nvPr>
            <p:ph type="sldNum" sz="quarter" idx="12"/>
          </p:nvPr>
        </p:nvSpPr>
        <p:spPr/>
        <p:txBody>
          <a:bodyPr/>
          <a:lstStyle>
            <a:lvl1pPr>
              <a:defRPr/>
            </a:lvl1pPr>
          </a:lstStyle>
          <a:p>
            <a:pPr>
              <a:defRPr/>
            </a:pPr>
            <a:fld id="{8BC08847-435A-4CD5-9AE9-DEADBF56F9DF}" type="slidenum">
              <a:rPr lang="es-CR"/>
              <a:pPr>
                <a:defRPr/>
              </a:pPr>
              <a:t>‹Nº›</a:t>
            </a:fld>
            <a:endParaRPr lang="es-CR"/>
          </a:p>
        </p:txBody>
      </p:sp>
    </p:spTree>
    <p:extLst>
      <p:ext uri="{BB962C8B-B14F-4D97-AF65-F5344CB8AC3E}">
        <p14:creationId xmlns:p14="http://schemas.microsoft.com/office/powerpoint/2010/main" val="3149557268"/>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R"/>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R"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0738BDB4-4A36-416B-B9DE-26C34FF9E663}" type="datetimeFigureOut">
              <a:rPr lang="es-CR"/>
              <a:pPr>
                <a:defRPr/>
              </a:pPr>
              <a:t>20/10/2013</a:t>
            </a:fld>
            <a:endParaRPr lang="es-CR"/>
          </a:p>
        </p:txBody>
      </p:sp>
      <p:sp>
        <p:nvSpPr>
          <p:cNvPr id="6" name="4 Marcador de pie de página"/>
          <p:cNvSpPr>
            <a:spLocks noGrp="1"/>
          </p:cNvSpPr>
          <p:nvPr>
            <p:ph type="ftr" sz="quarter" idx="11"/>
          </p:nvPr>
        </p:nvSpPr>
        <p:spPr/>
        <p:txBody>
          <a:bodyPr/>
          <a:lstStyle>
            <a:lvl1pPr>
              <a:defRPr/>
            </a:lvl1pPr>
          </a:lstStyle>
          <a:p>
            <a:pPr>
              <a:defRPr/>
            </a:pPr>
            <a:endParaRPr lang="es-CR"/>
          </a:p>
        </p:txBody>
      </p:sp>
      <p:sp>
        <p:nvSpPr>
          <p:cNvPr id="7" name="5 Marcador de número de diapositiva"/>
          <p:cNvSpPr>
            <a:spLocks noGrp="1"/>
          </p:cNvSpPr>
          <p:nvPr>
            <p:ph type="sldNum" sz="quarter" idx="12"/>
          </p:nvPr>
        </p:nvSpPr>
        <p:spPr/>
        <p:txBody>
          <a:bodyPr/>
          <a:lstStyle>
            <a:lvl1pPr>
              <a:defRPr/>
            </a:lvl1pPr>
          </a:lstStyle>
          <a:p>
            <a:pPr>
              <a:defRPr/>
            </a:pPr>
            <a:fld id="{E68D313F-5CC3-48E7-AB4E-0EA450D2662F}" type="slidenum">
              <a:rPr lang="es-CR"/>
              <a:pPr>
                <a:defRPr/>
              </a:pPr>
              <a:t>‹Nº›</a:t>
            </a:fld>
            <a:endParaRPr lang="es-CR"/>
          </a:p>
        </p:txBody>
      </p:sp>
    </p:spTree>
    <p:extLst>
      <p:ext uri="{BB962C8B-B14F-4D97-AF65-F5344CB8AC3E}">
        <p14:creationId xmlns:p14="http://schemas.microsoft.com/office/powerpoint/2010/main" val="3443144695"/>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lum/>
          </a:blip>
          <a:srcRect/>
          <a:stretch>
            <a:fillRect t="-3000" b="-3000"/>
          </a:stretch>
        </a:blip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CR" smtClean="0"/>
              <a:t>Haga clic para modificar el estilo de título del patrón</a:t>
            </a:r>
            <a:endParaRPr lang="es-CR" altLang="es-CR" smtClean="0"/>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R" smtClean="0"/>
              <a:t>Haga clic para modificar el estilo de texto del patrón</a:t>
            </a:r>
          </a:p>
          <a:p>
            <a:pPr lvl="1"/>
            <a:r>
              <a:rPr lang="es-ES" altLang="es-CR" smtClean="0"/>
              <a:t>Segundo nivel</a:t>
            </a:r>
          </a:p>
          <a:p>
            <a:pPr lvl="2"/>
            <a:r>
              <a:rPr lang="es-ES" altLang="es-CR" smtClean="0"/>
              <a:t>Tercer nivel</a:t>
            </a:r>
          </a:p>
          <a:p>
            <a:pPr lvl="3"/>
            <a:r>
              <a:rPr lang="es-ES" altLang="es-CR" smtClean="0"/>
              <a:t>Cuarto nivel</a:t>
            </a:r>
          </a:p>
          <a:p>
            <a:pPr lvl="4"/>
            <a:r>
              <a:rPr lang="es-ES" altLang="es-CR" smtClean="0"/>
              <a:t>Quinto nivel</a:t>
            </a:r>
            <a:endParaRPr lang="es-CR" altLang="es-CR"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435767E-4B79-4C2D-B4E7-7B2B3018838F}" type="datetimeFigureOut">
              <a:rPr lang="es-CR"/>
              <a:pPr>
                <a:defRPr/>
              </a:pPr>
              <a:t>20/10/2013</a:t>
            </a:fld>
            <a:endParaRPr lang="es-C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C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B411470-D11F-450F-87C0-59B6D4CBD22C}" type="slidenum">
              <a:rPr lang="es-CR"/>
              <a:pPr>
                <a:defRPr/>
              </a:pPr>
              <a:t>‹Nº›</a:t>
            </a:fld>
            <a:endParaRPr lang="es-C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7504" y="2780928"/>
            <a:ext cx="8856984" cy="1470025"/>
          </a:xfrm>
        </p:spPr>
        <p:txBody>
          <a:bodyPr>
            <a:normAutofit fontScale="90000"/>
          </a:bodyPr>
          <a:lstStyle/>
          <a:p>
            <a:pPr>
              <a:defRPr/>
            </a:pPr>
            <a:r>
              <a:rPr lang="es-CR" sz="4000" b="1" dirty="0" smtClean="0"/>
              <a:t>Curso de Preparación para</a:t>
            </a:r>
            <a:br>
              <a:rPr lang="es-CR" sz="4000" b="1" dirty="0" smtClean="0"/>
            </a:br>
            <a:r>
              <a:rPr lang="es-CR" sz="4000" b="1" dirty="0" smtClean="0"/>
              <a:t>el Examen CAPM</a:t>
            </a:r>
            <a:br>
              <a:rPr lang="es-CR" sz="4000" b="1" dirty="0" smtClean="0"/>
            </a:br>
            <a:r>
              <a:rPr lang="es-CR" sz="4000" b="1" dirty="0" smtClean="0"/>
              <a:t>(</a:t>
            </a:r>
            <a:r>
              <a:rPr lang="es-CR" sz="4000" b="1" dirty="0" err="1" smtClean="0"/>
              <a:t>Certified</a:t>
            </a:r>
            <a:r>
              <a:rPr lang="es-CR" sz="4000" b="1" dirty="0" smtClean="0"/>
              <a:t> </a:t>
            </a:r>
            <a:r>
              <a:rPr lang="es-CR" sz="4000" b="1" dirty="0" err="1" smtClean="0"/>
              <a:t>Associate</a:t>
            </a:r>
            <a:r>
              <a:rPr lang="es-CR" sz="4000" b="1" dirty="0" smtClean="0"/>
              <a:t> in</a:t>
            </a:r>
            <a:br>
              <a:rPr lang="es-CR" sz="4000" b="1" dirty="0" smtClean="0"/>
            </a:br>
            <a:r>
              <a:rPr lang="es-CR" sz="4000" b="1" dirty="0" smtClean="0"/>
              <a:t>Project Management)</a:t>
            </a:r>
            <a:br>
              <a:rPr lang="es-CR" sz="4000" b="1" dirty="0" smtClean="0"/>
            </a:br>
            <a:r>
              <a:rPr lang="es-CR" sz="4000" b="1" dirty="0" smtClean="0"/>
              <a:t/>
            </a:r>
            <a:br>
              <a:rPr lang="es-CR" sz="4000" b="1" dirty="0" smtClean="0"/>
            </a:br>
            <a:r>
              <a:rPr lang="es-CR" sz="4000" b="1" dirty="0" smtClean="0"/>
              <a:t>Sesión N° 5: Gestión de los Riesgos y Gestión de las Adquisiciones.</a:t>
            </a:r>
            <a:endParaRPr lang="es-CR" sz="4000" b="1" dirty="0"/>
          </a:p>
        </p:txBody>
      </p:sp>
      <p:sp>
        <p:nvSpPr>
          <p:cNvPr id="3" name="2 Subtítulo"/>
          <p:cNvSpPr>
            <a:spLocks noGrp="1"/>
          </p:cNvSpPr>
          <p:nvPr>
            <p:ph type="subTitle" idx="1"/>
          </p:nvPr>
        </p:nvSpPr>
        <p:spPr>
          <a:xfrm>
            <a:off x="1259632" y="5085184"/>
            <a:ext cx="8424936" cy="2232868"/>
          </a:xfrm>
        </p:spPr>
        <p:txBody>
          <a:bodyPr>
            <a:normAutofit/>
          </a:bodyPr>
          <a:lstStyle/>
          <a:p>
            <a:pPr>
              <a:defRPr/>
            </a:pPr>
            <a:endParaRPr lang="es-ES_tradnl" sz="2400" dirty="0" smtClean="0"/>
          </a:p>
          <a:p>
            <a:pPr>
              <a:defRPr/>
            </a:pPr>
            <a:endParaRPr lang="es-ES_tradnl" sz="2400" dirty="0"/>
          </a:p>
          <a:p>
            <a:pPr>
              <a:defRPr/>
            </a:pPr>
            <a:endParaRPr lang="es-ES_tradnl" sz="2400" dirty="0" smtClean="0"/>
          </a:p>
          <a:p>
            <a:pPr>
              <a:defRPr/>
            </a:pPr>
            <a:r>
              <a:rPr lang="es-ES_tradnl" sz="2400" dirty="0" smtClean="0"/>
              <a:t>Preparado por el Ing. Róger Valverde Jiménez, MAP, PMP</a:t>
            </a:r>
          </a:p>
          <a:p>
            <a:pPr>
              <a:defRPr/>
            </a:pPr>
            <a:endParaRPr lang="es-CR" dirty="0"/>
          </a:p>
        </p:txBody>
      </p:sp>
    </p:spTree>
    <p:extLst>
      <p:ext uri="{BB962C8B-B14F-4D97-AF65-F5344CB8AC3E}">
        <p14:creationId xmlns:p14="http://schemas.microsoft.com/office/powerpoint/2010/main" val="36309675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95250" y="2165350"/>
            <a:ext cx="4838700" cy="4708525"/>
          </a:xfrm>
          <a:prstGeom prst="rect">
            <a:avLst/>
          </a:prstGeom>
          <a:noFill/>
        </p:spPr>
        <p:txBody>
          <a:bodyPr>
            <a:spAutoFit/>
          </a:bodyPr>
          <a:lstStyle/>
          <a:p>
            <a:pPr algn="just">
              <a:defRPr/>
            </a:pPr>
            <a:r>
              <a:rPr lang="es-CR" sz="2000" dirty="0">
                <a:latin typeface="+mj-lt"/>
              </a:rPr>
              <a:t>En estas reuniones, se definen los </a:t>
            </a:r>
            <a:r>
              <a:rPr lang="es-CR" sz="2000" b="1" dirty="0">
                <a:latin typeface="+mj-lt"/>
              </a:rPr>
              <a:t>planes de alto nivel </a:t>
            </a:r>
            <a:r>
              <a:rPr lang="es-CR" sz="2000" dirty="0">
                <a:latin typeface="+mj-lt"/>
              </a:rPr>
              <a:t>para efectuar las actividades de gestión de riesgos.</a:t>
            </a:r>
          </a:p>
          <a:p>
            <a:pPr algn="just">
              <a:defRPr/>
            </a:pPr>
            <a:endParaRPr lang="es-CR" sz="2000" dirty="0">
              <a:latin typeface="+mj-lt"/>
            </a:endParaRPr>
          </a:p>
          <a:p>
            <a:pPr algn="just">
              <a:defRPr/>
            </a:pPr>
            <a:r>
              <a:rPr lang="es-CR" sz="2000" dirty="0">
                <a:latin typeface="+mj-lt"/>
              </a:rPr>
              <a:t>Se desarrollarán </a:t>
            </a:r>
            <a:r>
              <a:rPr lang="es-CR" sz="2000" b="1" dirty="0">
                <a:latin typeface="+mj-lt"/>
              </a:rPr>
              <a:t>los elementos de costo de la gestión de riesgos y las actividades del cronograma, para incluirlos en el presupuesto y el cronograma del proyecto</a:t>
            </a:r>
            <a:r>
              <a:rPr lang="es-CR" sz="2000" dirty="0">
                <a:latin typeface="+mj-lt"/>
              </a:rPr>
              <a:t>, respectivamente.</a:t>
            </a:r>
          </a:p>
          <a:p>
            <a:pPr algn="just">
              <a:defRPr/>
            </a:pPr>
            <a:endParaRPr lang="es-CR" sz="2000" dirty="0">
              <a:latin typeface="+mj-lt"/>
            </a:endParaRPr>
          </a:p>
          <a:p>
            <a:pPr algn="just">
              <a:defRPr/>
            </a:pPr>
            <a:r>
              <a:rPr lang="es-CR" sz="2000" dirty="0">
                <a:latin typeface="+mj-lt"/>
              </a:rPr>
              <a:t>Se </a:t>
            </a:r>
            <a:r>
              <a:rPr lang="es-CR" sz="2000" b="1" dirty="0">
                <a:latin typeface="+mj-lt"/>
              </a:rPr>
              <a:t>establecerán o se revisarán las metodologías para la aplicación de las reservas para contingencias </a:t>
            </a:r>
            <a:r>
              <a:rPr lang="es-CR" sz="2000" dirty="0">
                <a:latin typeface="+mj-lt"/>
              </a:rPr>
              <a:t>en materia de riesgos.</a:t>
            </a:r>
          </a:p>
          <a:p>
            <a:pPr algn="just">
              <a:defRPr/>
            </a:pPr>
            <a:endParaRPr lang="es-CR" sz="2000" dirty="0"/>
          </a:p>
        </p:txBody>
      </p:sp>
      <p:sp>
        <p:nvSpPr>
          <p:cNvPr id="10243" name="Title 1"/>
          <p:cNvSpPr txBox="1">
            <a:spLocks/>
          </p:cNvSpPr>
          <p:nvPr/>
        </p:nvSpPr>
        <p:spPr bwMode="auto">
          <a:xfrm>
            <a:off x="69850" y="692150"/>
            <a:ext cx="73088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CR" altLang="es-CR" sz="2400" b="1">
              <a:latin typeface="Calibri" pitchFamily="34" charset="0"/>
            </a:endParaRPr>
          </a:p>
          <a:p>
            <a:pPr eaLnBrk="1" hangingPunct="1"/>
            <a:endParaRPr lang="es-CR" altLang="es-CR" sz="2400" b="1">
              <a:latin typeface="Calibri" pitchFamily="34" charset="0"/>
            </a:endParaRPr>
          </a:p>
          <a:p>
            <a:pPr eaLnBrk="1" hangingPunct="1"/>
            <a:endParaRPr lang="es-CR" altLang="es-CR" sz="2400" b="1">
              <a:latin typeface="Calibri" pitchFamily="34" charset="0"/>
            </a:endParaRPr>
          </a:p>
          <a:p>
            <a:pPr eaLnBrk="1" hangingPunct="1"/>
            <a:r>
              <a:rPr lang="es-CR" altLang="es-CR" sz="2400" b="1">
                <a:latin typeface="Calibri" pitchFamily="34" charset="0"/>
              </a:rPr>
              <a:t>Reuniones de Planificación y Análisis</a:t>
            </a:r>
            <a:endParaRPr lang="en-US" altLang="es-CR" sz="2400" b="1">
              <a:latin typeface="Calibri" pitchFamily="34" charset="0"/>
            </a:endParaRPr>
          </a:p>
        </p:txBody>
      </p:sp>
      <p:sp>
        <p:nvSpPr>
          <p:cNvPr id="7" name="6 CuadroTexto"/>
          <p:cNvSpPr txBox="1"/>
          <p:nvPr/>
        </p:nvSpPr>
        <p:spPr>
          <a:xfrm>
            <a:off x="4933950" y="1844675"/>
            <a:ext cx="4032250" cy="4832350"/>
          </a:xfrm>
          <a:prstGeom prst="rect">
            <a:avLst/>
          </a:prstGeom>
          <a:noFill/>
        </p:spPr>
        <p:txBody>
          <a:bodyPr>
            <a:spAutoFit/>
          </a:bodyPr>
          <a:lstStyle/>
          <a:p>
            <a:pPr lvl="1" algn="just">
              <a:defRPr/>
            </a:pPr>
            <a:endParaRPr lang="es-CR" sz="2200" b="1" dirty="0">
              <a:latin typeface="+mj-lt"/>
            </a:endParaRPr>
          </a:p>
          <a:p>
            <a:pPr algn="just">
              <a:defRPr/>
            </a:pPr>
            <a:r>
              <a:rPr lang="es-CR" sz="2000" dirty="0">
                <a:latin typeface="+mj-lt"/>
              </a:rPr>
              <a:t>Se asignarán las responsabilidades y responsables de gestión de riesgos.</a:t>
            </a:r>
          </a:p>
          <a:p>
            <a:pPr algn="just">
              <a:defRPr/>
            </a:pPr>
            <a:endParaRPr lang="es-CR" sz="2000" dirty="0">
              <a:latin typeface="+mj-lt"/>
            </a:endParaRPr>
          </a:p>
          <a:p>
            <a:pPr algn="just">
              <a:defRPr/>
            </a:pPr>
            <a:r>
              <a:rPr lang="es-CR" sz="2000" dirty="0">
                <a:latin typeface="+mj-lt"/>
              </a:rPr>
              <a:t>Se adaptarán para su uso en el proyecto específico las plantillas generales de la organización para las categorías de riesgo y las definiciones de términos, tales como los niveles de riesgo, la probabilidad por tipo de riesgo, el impacto por tipo de objetivo y la matriz de probabilidad e impacto.</a:t>
            </a:r>
          </a:p>
          <a:p>
            <a:pPr algn="just">
              <a:defRPr/>
            </a:pPr>
            <a:endParaRPr lang="es-CR" sz="2200" dirty="0"/>
          </a:p>
          <a:p>
            <a:pPr marL="457200" indent="-457200" algn="just">
              <a:buFont typeface="+mj-lt"/>
              <a:buAutoNum type="arabicPeriod"/>
              <a:defRPr/>
            </a:pPr>
            <a:endParaRPr lang="es-CR" sz="2400" b="1"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3" y="332656"/>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ES" altLang="es-CR" sz="2200" dirty="0"/>
              <a:t>Usted está profundamente involucrado en el seguimiento y control de su proyecto de diseño/construcción. Varios eventos de riesgo han ocurrido de forma inesperada y usted no tiene planes de respuesta a los riesgos en su lugar. Por lo tanto, usted tiene más PROBABILIDADES de entrar en un:</a:t>
            </a:r>
            <a:endParaRPr lang="es-CR" altLang="es-CR" sz="2200" dirty="0"/>
          </a:p>
          <a:p>
            <a:pPr marL="457200" indent="-457200" algn="just">
              <a:spcBef>
                <a:spcPct val="0"/>
              </a:spcBef>
              <a:buFont typeface="+mj-lt"/>
              <a:buAutoNum type="alphaUcPeriod"/>
            </a:pPr>
            <a:r>
              <a:rPr lang="es-ES" altLang="es-CR" sz="2200" dirty="0"/>
              <a:t>Plan de contingencia.</a:t>
            </a:r>
            <a:endParaRPr lang="es-CR" altLang="es-CR" sz="2200" dirty="0"/>
          </a:p>
          <a:p>
            <a:pPr marL="457200" indent="-457200" algn="just">
              <a:spcBef>
                <a:spcPct val="0"/>
              </a:spcBef>
              <a:buFont typeface="+mj-lt"/>
              <a:buAutoNum type="alphaUcPeriod"/>
            </a:pPr>
            <a:r>
              <a:rPr lang="es-ES" altLang="es-CR" sz="2200" dirty="0"/>
              <a:t>Plan alternativo.</a:t>
            </a:r>
            <a:endParaRPr lang="es-CR" altLang="es-CR" sz="2200" dirty="0"/>
          </a:p>
          <a:p>
            <a:pPr marL="457200" indent="-457200" algn="just">
              <a:spcBef>
                <a:spcPct val="0"/>
              </a:spcBef>
              <a:buFont typeface="+mj-lt"/>
              <a:buAutoNum type="alphaUcPeriod"/>
            </a:pPr>
            <a:r>
              <a:rPr lang="es-ES" altLang="es-CR" sz="2200" dirty="0"/>
              <a:t>Plan de reserva.</a:t>
            </a:r>
            <a:endParaRPr lang="es-CR" altLang="es-CR" sz="2200" dirty="0"/>
          </a:p>
          <a:p>
            <a:pPr marL="457200" indent="-457200" algn="just">
              <a:spcBef>
                <a:spcPct val="0"/>
              </a:spcBef>
              <a:buFont typeface="+mj-lt"/>
              <a:buAutoNum type="alphaUcPeriod"/>
            </a:pPr>
            <a:r>
              <a:rPr lang="es-ES" altLang="es-CR" sz="2200" dirty="0"/>
              <a:t>Soluciones alternativas o temporales</a:t>
            </a:r>
            <a:r>
              <a:rPr lang="es-ES" altLang="es-CR" sz="2200" dirty="0" smtClean="0"/>
              <a:t>.</a:t>
            </a:r>
          </a:p>
          <a:p>
            <a:pPr marL="457200" indent="-457200" algn="just">
              <a:spcBef>
                <a:spcPct val="0"/>
              </a:spcBef>
              <a:buFont typeface="+mj-lt"/>
              <a:buAutoNum type="alphaUcPeriod"/>
            </a:pPr>
            <a:endParaRPr lang="es-CR" altLang="es-CR" sz="2200" dirty="0"/>
          </a:p>
          <a:p>
            <a:pPr algn="just">
              <a:spcBef>
                <a:spcPct val="0"/>
              </a:spcBef>
              <a:buFontTx/>
              <a:buNone/>
            </a:pPr>
            <a:r>
              <a:rPr lang="es-CR" altLang="es-CR" sz="2200" b="1" dirty="0"/>
              <a:t>Retroalimentación:</a:t>
            </a:r>
            <a:r>
              <a:rPr lang="es-CR" altLang="es-CR" sz="2200" dirty="0"/>
              <a:t> Las soluciones alternativas o temporales son respuestas no planificadas a riesgos desconocidos o a otras respuestas que resultaron no efectivas que se originan producto de controlar los riesgos.</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24503531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iterate type="lt">
                                    <p:tmPct val="0"/>
                                  </p:iterate>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332656"/>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¿Soluciones alternativas o temporales se determinan durante cuál proceso de dirección de riesgos?</a:t>
            </a:r>
          </a:p>
          <a:p>
            <a:pPr marL="457200" indent="-457200" algn="just">
              <a:spcBef>
                <a:spcPct val="0"/>
              </a:spcBef>
              <a:buFont typeface="+mj-lt"/>
              <a:buAutoNum type="alphaUcPeriod"/>
            </a:pPr>
            <a:r>
              <a:rPr lang="es-CR" altLang="es-CR" sz="2400" dirty="0"/>
              <a:t>Identificar los riesgos.</a:t>
            </a:r>
          </a:p>
          <a:p>
            <a:pPr marL="457200" indent="-457200" algn="just">
              <a:spcBef>
                <a:spcPct val="0"/>
              </a:spcBef>
              <a:buFont typeface="+mj-lt"/>
              <a:buAutoNum type="alphaUcPeriod"/>
            </a:pPr>
            <a:r>
              <a:rPr lang="es-CR" altLang="es-CR" sz="2400" dirty="0"/>
              <a:t>Realizar el Análisis Cuantitativo de Riesgos.</a:t>
            </a:r>
          </a:p>
          <a:p>
            <a:pPr marL="457200" indent="-457200" algn="just">
              <a:spcBef>
                <a:spcPct val="0"/>
              </a:spcBef>
              <a:buFont typeface="+mj-lt"/>
              <a:buAutoNum type="alphaUcPeriod"/>
            </a:pPr>
            <a:r>
              <a:rPr lang="es-CR" altLang="es-CR" sz="2400" dirty="0"/>
              <a:t>Planificar las Respuestas a los Riesgos.</a:t>
            </a:r>
          </a:p>
          <a:p>
            <a:pPr marL="457200" indent="-457200" algn="just">
              <a:spcBef>
                <a:spcPct val="0"/>
              </a:spcBef>
              <a:buFont typeface="+mj-lt"/>
              <a:buAutoNum type="alphaUcPeriod"/>
            </a:pPr>
            <a:r>
              <a:rPr lang="es-CR" altLang="es-CR" sz="2400" dirty="0"/>
              <a:t>Monitorear y controlar los riesgos</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CR" altLang="es-CR" sz="2400" b="1" dirty="0"/>
              <a:t>Retroalimentación:</a:t>
            </a:r>
            <a:r>
              <a:rPr lang="es-CR" altLang="es-CR" sz="2400" dirty="0"/>
              <a:t> Las soluciones alternativas o temporales son respuestas no planificadas a riesgos desconocidos o a otras respuestas que resultaron no efectivas que se originan producto de controlar los riesgos.</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5972277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iterate type="lt">
                                    <p:tmPct val="0"/>
                                  </p:iterate>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4" y="620688"/>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De los siguientes enunciados, cuál de ellos NO es un contenido del plan de gestión de riesgos?</a:t>
            </a:r>
          </a:p>
          <a:p>
            <a:pPr marL="457200" indent="-457200" algn="just">
              <a:spcBef>
                <a:spcPct val="0"/>
              </a:spcBef>
              <a:buFont typeface="+mj-lt"/>
              <a:buAutoNum type="alphaUcPeriod"/>
            </a:pPr>
            <a:r>
              <a:rPr lang="es-CR" altLang="es-CR" sz="2400" dirty="0"/>
              <a:t>Periodicidad para realizar los procesos de la gestión de riesgos a lo largo del ciclo de vida del proyecto.</a:t>
            </a:r>
          </a:p>
          <a:p>
            <a:pPr marL="457200" indent="-457200" algn="just">
              <a:spcBef>
                <a:spcPct val="0"/>
              </a:spcBef>
              <a:buFont typeface="+mj-lt"/>
              <a:buAutoNum type="alphaUcPeriod"/>
            </a:pPr>
            <a:r>
              <a:rPr lang="es-CR" altLang="es-CR" sz="2400" dirty="0"/>
              <a:t>Categorías de riesgos.</a:t>
            </a:r>
          </a:p>
          <a:p>
            <a:pPr marL="457200" indent="-457200" algn="just">
              <a:spcBef>
                <a:spcPct val="0"/>
              </a:spcBef>
              <a:buFont typeface="+mj-lt"/>
              <a:buAutoNum type="alphaUcPeriod"/>
            </a:pPr>
            <a:r>
              <a:rPr lang="es-CR" altLang="es-CR" sz="2400" dirty="0"/>
              <a:t>Definiciones de probabilidad e impacto.</a:t>
            </a:r>
          </a:p>
          <a:p>
            <a:pPr marL="457200" indent="-457200" algn="just">
              <a:spcBef>
                <a:spcPct val="0"/>
              </a:spcBef>
              <a:buFont typeface="+mj-lt"/>
              <a:buAutoNum type="alphaUcPeriod"/>
            </a:pPr>
            <a:r>
              <a:rPr lang="es-ES" altLang="es-CR" sz="2400" dirty="0"/>
              <a:t>Soluciones alternativas o temporales</a:t>
            </a:r>
            <a:r>
              <a:rPr lang="es-ES"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CR" altLang="es-CR" sz="2400" b="1" dirty="0"/>
              <a:t>Retroalimentación:</a:t>
            </a:r>
            <a:r>
              <a:rPr lang="es-CR" altLang="es-CR" sz="2400" dirty="0"/>
              <a:t> Las soluciones alternativas o temporales son respuestas no planificadas a riesgos desconocidos o a otras respuestas que resultaron no efectivas que se originan producto de controlar los riesgos.</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12541229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iterate type="lt">
                                    <p:tmPct val="0"/>
                                  </p:iterate>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332656"/>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 Las siguientes opciones son factores para la evaluación de los riesgos del proyecto, EXCEPTO:</a:t>
            </a:r>
          </a:p>
          <a:p>
            <a:pPr marL="457200" indent="-457200" algn="just">
              <a:spcBef>
                <a:spcPct val="0"/>
              </a:spcBef>
              <a:buFont typeface="+mj-lt"/>
              <a:buAutoNum type="alphaUcPeriod"/>
            </a:pPr>
            <a:r>
              <a:rPr lang="es-CR" altLang="es-CR" sz="2400" dirty="0"/>
              <a:t>Eventos de riesgo.</a:t>
            </a:r>
          </a:p>
          <a:p>
            <a:pPr marL="457200" indent="-457200" algn="just">
              <a:spcBef>
                <a:spcPct val="0"/>
              </a:spcBef>
              <a:buFont typeface="+mj-lt"/>
              <a:buAutoNum type="alphaUcPeriod"/>
            </a:pPr>
            <a:r>
              <a:rPr lang="es-CR" altLang="es-CR" sz="2400" dirty="0"/>
              <a:t>Probabilidad del riesgo.</a:t>
            </a:r>
          </a:p>
          <a:p>
            <a:pPr marL="457200" indent="-457200" algn="just">
              <a:spcBef>
                <a:spcPct val="0"/>
              </a:spcBef>
              <a:buFont typeface="+mj-lt"/>
              <a:buAutoNum type="alphaUcPeriod"/>
            </a:pPr>
            <a:r>
              <a:rPr lang="es-CR" altLang="es-CR" sz="2400" dirty="0"/>
              <a:t>Cantidad en juego.</a:t>
            </a:r>
          </a:p>
          <a:p>
            <a:pPr marL="457200" indent="-457200" algn="just">
              <a:spcBef>
                <a:spcPct val="0"/>
              </a:spcBef>
              <a:buFont typeface="+mj-lt"/>
              <a:buAutoNum type="alphaUcPeriod"/>
            </a:pPr>
            <a:r>
              <a:rPr lang="es-CR" altLang="es-CR" sz="2400" dirty="0"/>
              <a:t>Primas de seguro</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CR" altLang="es-CR" sz="2400" b="1" dirty="0"/>
              <a:t>Retroalimentación:</a:t>
            </a:r>
            <a:r>
              <a:rPr lang="es-CR" altLang="es-CR" sz="2400" dirty="0"/>
              <a:t> Las primas de seguro no son factores para la evaluación de los riesgos en el proyecto. Se vuelven importantes en el momento en que determinas qué estrategia de respuesta a los riesgos usarás.</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13701751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iterate type="lt">
                                    <p:tmPct val="0"/>
                                  </p:iterate>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188913"/>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De los siguientes enunciados, cuál de ellos NO es un contenido del plan de gestión de riesgos?</a:t>
            </a:r>
          </a:p>
          <a:p>
            <a:pPr marL="457200" indent="-457200" algn="just">
              <a:spcBef>
                <a:spcPct val="0"/>
              </a:spcBef>
              <a:buFont typeface="+mj-lt"/>
              <a:buAutoNum type="alphaUcPeriod"/>
            </a:pPr>
            <a:r>
              <a:rPr lang="es-CR" altLang="es-CR" sz="2400" dirty="0"/>
              <a:t>Metodología.</a:t>
            </a:r>
          </a:p>
          <a:p>
            <a:pPr marL="457200" indent="-457200" algn="just">
              <a:spcBef>
                <a:spcPct val="0"/>
              </a:spcBef>
              <a:buFont typeface="+mj-lt"/>
              <a:buAutoNum type="alphaUcPeriod"/>
            </a:pPr>
            <a:r>
              <a:rPr lang="es-CR" altLang="es-CR" sz="2400" dirty="0"/>
              <a:t>Roles y responsabilidades del equipo de gestión de riesgos.</a:t>
            </a:r>
          </a:p>
          <a:p>
            <a:pPr marL="457200" indent="-457200" algn="just">
              <a:spcBef>
                <a:spcPct val="0"/>
              </a:spcBef>
              <a:buFont typeface="+mj-lt"/>
              <a:buAutoNum type="alphaUcPeriod"/>
            </a:pPr>
            <a:r>
              <a:rPr lang="es-CR" altLang="es-CR" sz="2400" dirty="0"/>
              <a:t>Presupuesto para la gestión de riesgos.</a:t>
            </a:r>
          </a:p>
          <a:p>
            <a:pPr marL="457200" indent="-457200" algn="just">
              <a:spcBef>
                <a:spcPct val="0"/>
              </a:spcBef>
              <a:buFont typeface="+mj-lt"/>
              <a:buAutoNum type="alphaUcPeriod"/>
            </a:pPr>
            <a:r>
              <a:rPr lang="es-CR" altLang="es-CR" sz="2400" dirty="0"/>
              <a:t>Registro de riesgos.</a:t>
            </a:r>
          </a:p>
          <a:p>
            <a:pPr algn="just">
              <a:spcBef>
                <a:spcPct val="0"/>
              </a:spcBef>
              <a:buFontTx/>
              <a:buNone/>
            </a:pPr>
            <a:r>
              <a:rPr lang="es-CR" altLang="es-CR" sz="2400" b="1" dirty="0"/>
              <a:t>Retroalimentación:</a:t>
            </a:r>
            <a:r>
              <a:rPr lang="es-CR" altLang="es-CR" sz="2400" dirty="0"/>
              <a:t> El registro de riesgos es una salida del proceso identificar los riesgos que se actualiza durante los análisis y control de riesgos.</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25068339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iterate type="lt">
                                    <p:tmPct val="0"/>
                                  </p:iterate>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188913"/>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Te has reunido con el equipo de proyecto para realizar el plan de gestión de riesgos y has notado que necesitan efectuar análisis adicionales para poder crear un adecuado plan para la complejidad y magnitud del proyecto. ¿De las siguientes TÉCNICAS, cuál no usarías?</a:t>
            </a:r>
          </a:p>
          <a:p>
            <a:pPr marL="457200" indent="-457200" algn="just">
              <a:spcBef>
                <a:spcPct val="0"/>
              </a:spcBef>
              <a:buFont typeface="+mj-lt"/>
              <a:buAutoNum type="alphaUcPeriod"/>
            </a:pPr>
            <a:r>
              <a:rPr lang="es-CR" altLang="es-CR" sz="2400" dirty="0"/>
              <a:t>Técnicas analíticas.</a:t>
            </a:r>
          </a:p>
          <a:p>
            <a:pPr marL="457200" indent="-457200" algn="just">
              <a:spcBef>
                <a:spcPct val="0"/>
              </a:spcBef>
              <a:buFont typeface="+mj-lt"/>
              <a:buAutoNum type="alphaUcPeriod"/>
            </a:pPr>
            <a:r>
              <a:rPr lang="es-CR" altLang="es-CR" sz="2400" dirty="0"/>
              <a:t>Análisis de riesgos por grupos interesados.</a:t>
            </a:r>
          </a:p>
          <a:p>
            <a:pPr marL="457200" indent="-457200" algn="just">
              <a:spcBef>
                <a:spcPct val="0"/>
              </a:spcBef>
              <a:buFont typeface="+mj-lt"/>
              <a:buAutoNum type="alphaUcPeriod"/>
            </a:pPr>
            <a:r>
              <a:rPr lang="es-CR" altLang="es-CR" sz="2400" dirty="0"/>
              <a:t>Hojas de </a:t>
            </a:r>
            <a:r>
              <a:rPr lang="es-CR" altLang="es-CR" sz="2400" dirty="0" err="1"/>
              <a:t>scoring</a:t>
            </a:r>
            <a:r>
              <a:rPr lang="es-CR" altLang="es-CR" sz="2400" dirty="0"/>
              <a:t> o calificación de riesgos.</a:t>
            </a:r>
          </a:p>
          <a:p>
            <a:pPr marL="457200" indent="-457200" algn="just">
              <a:spcBef>
                <a:spcPct val="0"/>
              </a:spcBef>
              <a:buFont typeface="+mj-lt"/>
              <a:buAutoNum type="alphaUcPeriod"/>
            </a:pPr>
            <a:r>
              <a:rPr lang="es-CR" altLang="es-CR" sz="2400" dirty="0"/>
              <a:t>Todas las opciones.</a:t>
            </a:r>
          </a:p>
          <a:p>
            <a:pPr algn="just">
              <a:spcBef>
                <a:spcPct val="0"/>
              </a:spcBef>
              <a:buFontTx/>
              <a:buNone/>
            </a:pPr>
            <a:r>
              <a:rPr lang="es-CR" altLang="es-CR" sz="2400" b="1" dirty="0"/>
              <a:t>Retroalimentación:</a:t>
            </a:r>
            <a:r>
              <a:rPr lang="es-CR" altLang="es-CR" sz="2400" dirty="0"/>
              <a:t> Todas las opciones son parte de las técnicas analíticas del proceso planificar la respuesta a los riesgos.</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23842348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iterate type="lt">
                                    <p:tmPct val="0"/>
                                  </p:iterate>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188913"/>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s-CR" altLang="es-CR" sz="2400" dirty="0"/>
              <a:t> </a:t>
            </a:r>
          </a:p>
          <a:p>
            <a:pPr algn="just">
              <a:spcBef>
                <a:spcPct val="0"/>
              </a:spcBef>
              <a:buFontTx/>
              <a:buNone/>
            </a:pPr>
            <a:r>
              <a:rPr lang="es-CR" altLang="es-CR" sz="2400" dirty="0"/>
              <a:t>¿En cuál PROCESO de la gestión de riesgos, necesitas definir las distribuciones de las probabilidades que utilizarás como parte de realizar el análisis cuantitativo de riesgos (por ejemplo, distribuciones uniforme, triangular, beta, normal)?</a:t>
            </a:r>
          </a:p>
          <a:p>
            <a:pPr marL="457200" indent="-457200" algn="just">
              <a:spcBef>
                <a:spcPct val="0"/>
              </a:spcBef>
              <a:buFont typeface="+mj-lt"/>
              <a:buAutoNum type="alphaUcPeriod"/>
            </a:pPr>
            <a:r>
              <a:rPr lang="es-CR" altLang="es-CR" sz="2400" dirty="0"/>
              <a:t>Planificar la gestión de los riesgos.</a:t>
            </a:r>
          </a:p>
          <a:p>
            <a:pPr marL="457200" indent="-457200" algn="just">
              <a:spcBef>
                <a:spcPct val="0"/>
              </a:spcBef>
              <a:buFont typeface="+mj-lt"/>
              <a:buAutoNum type="alphaUcPeriod"/>
            </a:pPr>
            <a:r>
              <a:rPr lang="es-CR" altLang="es-CR" sz="2400" dirty="0"/>
              <a:t>Controlar los riesgos.</a:t>
            </a:r>
          </a:p>
          <a:p>
            <a:pPr marL="457200" indent="-457200" algn="just">
              <a:spcBef>
                <a:spcPct val="0"/>
              </a:spcBef>
              <a:buFont typeface="+mj-lt"/>
              <a:buAutoNum type="alphaUcPeriod"/>
            </a:pPr>
            <a:r>
              <a:rPr lang="es-CR" altLang="es-CR" sz="2400" dirty="0"/>
              <a:t>Realizar el análisis cuantitativo de riesgos.</a:t>
            </a:r>
          </a:p>
          <a:p>
            <a:pPr marL="457200" indent="-457200" algn="just">
              <a:spcBef>
                <a:spcPct val="0"/>
              </a:spcBef>
              <a:buFont typeface="+mj-lt"/>
              <a:buAutoNum type="alphaUcPeriod"/>
            </a:pPr>
            <a:r>
              <a:rPr lang="es-CR" altLang="es-CR" sz="2400" dirty="0"/>
              <a:t>Realizar el análisis cualitativo de riesgos.</a:t>
            </a:r>
          </a:p>
          <a:p>
            <a:pPr algn="just">
              <a:spcBef>
                <a:spcPct val="0"/>
              </a:spcBef>
              <a:buFontTx/>
              <a:buNone/>
            </a:pPr>
            <a:r>
              <a:rPr lang="es-CR" altLang="es-CR" sz="2400" b="1" dirty="0"/>
              <a:t>Retroalimentación:</a:t>
            </a:r>
            <a:r>
              <a:rPr lang="es-CR" altLang="es-CR" sz="2400" dirty="0"/>
              <a:t> Las distribuciones de las probabilidades que utilizarás como parte de realizar el análisis cuantitativo de riesgos se definen durante el proceso de planificar la gestión de riesgos.</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33883398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iterate type="lt">
                                    <p:tmPct val="0"/>
                                  </p:iterate>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Effect transition="in" filter="fade">
                                      <p:cBhvr>
                                        <p:cTn id="49" dur="1000"/>
                                        <p:tgtEl>
                                          <p:spTgt spid="5">
                                            <p:txEl>
                                              <p:pRg st="6" end="6"/>
                                            </p:txEl>
                                          </p:spTgt>
                                        </p:tgtEl>
                                      </p:cBhvr>
                                    </p:animEffect>
                                    <p:anim calcmode="lin" valueType="num">
                                      <p:cBhvr>
                                        <p:cTn id="5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5" presetClass="emph" presetSubtype="0" nodeType="clickEffect">
                                  <p:stCondLst>
                                    <p:cond delay="0"/>
                                  </p:stCondLst>
                                  <p:iterate type="lt">
                                    <p:tmAbs val="25"/>
                                  </p:iterate>
                                  <p:childTnLst>
                                    <p:set>
                                      <p:cBhvr override="childStyle">
                                        <p:cTn id="55" dur="indefinite"/>
                                        <p:tgtEl>
                                          <p:spTgt spid="5">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188913"/>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En materia de riesgos, ¿cuál es la diferencia entre las listas de control y las listas de supervisión?</a:t>
            </a:r>
          </a:p>
          <a:p>
            <a:pPr marL="457200" indent="-457200" algn="just">
              <a:spcBef>
                <a:spcPct val="0"/>
              </a:spcBef>
              <a:buFont typeface="+mj-lt"/>
              <a:buAutoNum type="alphaUcPeriod"/>
            </a:pPr>
            <a:r>
              <a:rPr lang="es-CR" altLang="es-CR" sz="2400" dirty="0"/>
              <a:t>Las listas de control son listas de chequeo que se utilizan como parte de una herramienta para la identificación de riesgos elaboradas con base a información histórica de proyectos similares, mientras que las listas de supervisión se producen como resultado de realizar el análisis cualitativo de riesgos y aplica para riesgos de baja priorización.</a:t>
            </a:r>
          </a:p>
          <a:p>
            <a:pPr marL="457200" indent="-457200" algn="just">
              <a:spcBef>
                <a:spcPct val="0"/>
              </a:spcBef>
              <a:buFont typeface="+mj-lt"/>
              <a:buAutoNum type="alphaUcPeriod"/>
            </a:pPr>
            <a:r>
              <a:rPr lang="es-CR" altLang="es-CR" sz="2400" dirty="0"/>
              <a:t>Las listas de supervisión son listas de chequeo que se utilizan como parte de una herramienta para la identificación de riesgos elaboradas con base a información histórica de proyectos similares, mientras que las listas de control se producen como resultado de realizar el análisis cualitativo de riesgos y aplica para riesgos de alta priorización</a:t>
            </a:r>
            <a:r>
              <a:rPr lang="es-CR" altLang="es-CR" sz="2400" dirty="0" smtClean="0"/>
              <a:t>.</a:t>
            </a:r>
            <a:endParaRPr lang="es-CR" altLang="es-CR" sz="2400" dirty="0"/>
          </a:p>
        </p:txBody>
      </p:sp>
    </p:spTree>
    <p:extLst>
      <p:ext uri="{BB962C8B-B14F-4D97-AF65-F5344CB8AC3E}">
        <p14:creationId xmlns:p14="http://schemas.microsoft.com/office/powerpoint/2010/main" val="17027218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iterate type="lt">
                                    <p:tmPct val="0"/>
                                  </p:iterate>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5" presetClass="emph" presetSubtype="0" nodeType="clickEffect">
                                  <p:stCondLst>
                                    <p:cond delay="0"/>
                                  </p:stCondLst>
                                  <p:iterate type="lt">
                                    <p:tmAbs val="25"/>
                                  </p:iterate>
                                  <p:childTnLst>
                                    <p:set>
                                      <p:cBhvr override="childStyle">
                                        <p:cTn id="27" dur="indefinite"/>
                                        <p:tgtEl>
                                          <p:spTgt spid="5">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4433" y="332656"/>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None/>
            </a:pPr>
            <a:r>
              <a:rPr lang="es-CR" altLang="es-CR" sz="2000" dirty="0" smtClean="0"/>
              <a:t>C. Las </a:t>
            </a:r>
            <a:r>
              <a:rPr lang="es-CR" altLang="es-CR" sz="2000" dirty="0"/>
              <a:t>listas de supervisión son listas de chequeo que se utilizan como parte de una herramienta para las estrategias de respuesta a los riesgos elaboradas con base a información histórica de proyectos similares, mientras que las listas de control se producen como resultado de realizar el análisis cualitativo de riesgos y aplica para riesgos de alta </a:t>
            </a:r>
            <a:r>
              <a:rPr lang="es-CR" altLang="es-CR" sz="2000" dirty="0" smtClean="0"/>
              <a:t>priorización.</a:t>
            </a:r>
          </a:p>
          <a:p>
            <a:pPr algn="just">
              <a:spcBef>
                <a:spcPct val="0"/>
              </a:spcBef>
              <a:buNone/>
            </a:pPr>
            <a:r>
              <a:rPr lang="es-CR" altLang="es-CR" sz="2000" dirty="0" smtClean="0"/>
              <a:t>D. Las </a:t>
            </a:r>
            <a:r>
              <a:rPr lang="es-CR" altLang="es-CR" sz="2000" dirty="0"/>
              <a:t>listas de supervisión son listas de chequeo que se utilizan como parte de una herramienta para la identificación de riesgos elaboradas con base a información histórica de proyectos similares, mientras que las listas de control se producen como resultado de realizar el análisis cualitativo de riesgos y aplica para riesgos de baja priorización</a:t>
            </a:r>
            <a:r>
              <a:rPr lang="es-CR" altLang="es-CR" sz="2000" dirty="0" smtClean="0"/>
              <a:t>.</a:t>
            </a:r>
          </a:p>
          <a:p>
            <a:pPr algn="just">
              <a:spcBef>
                <a:spcPct val="0"/>
              </a:spcBef>
              <a:buNone/>
            </a:pPr>
            <a:endParaRPr lang="es-CR" altLang="es-CR" sz="2000" dirty="0"/>
          </a:p>
          <a:p>
            <a:pPr algn="just">
              <a:spcBef>
                <a:spcPct val="0"/>
              </a:spcBef>
              <a:buFontTx/>
              <a:buNone/>
            </a:pPr>
            <a:r>
              <a:rPr lang="es-CR" altLang="es-CR" sz="2000" b="1" dirty="0"/>
              <a:t>Retroalimentación: </a:t>
            </a:r>
            <a:r>
              <a:rPr lang="es-CR" altLang="es-CR" sz="2000" dirty="0"/>
              <a:t>Las listas de control son listas de chequeo que se utilizan como parte de una herramienta para la identificación de riesgos elaboradas con base a información histórica de proyectos similares, mientras que las listas de supervisión se producen como resultado de realizar el análisis cualitativo de riesgos y aplica para riesgos de baja priorización.</a:t>
            </a:r>
          </a:p>
          <a:p>
            <a:pPr algn="just">
              <a:spcBef>
                <a:spcPct val="0"/>
              </a:spcBef>
              <a:buFontTx/>
              <a:buNone/>
            </a:pPr>
            <a:endParaRPr lang="es-CR" altLang="es-CR" sz="1800" dirty="0"/>
          </a:p>
          <a:p>
            <a:pPr>
              <a:spcBef>
                <a:spcPct val="0"/>
              </a:spcBef>
              <a:buFontTx/>
              <a:buNone/>
            </a:pPr>
            <a:endParaRPr lang="es-CR" altLang="es-CR" sz="1800" dirty="0"/>
          </a:p>
        </p:txBody>
      </p:sp>
    </p:spTree>
    <p:extLst>
      <p:ext uri="{BB962C8B-B14F-4D97-AF65-F5344CB8AC3E}">
        <p14:creationId xmlns:p14="http://schemas.microsoft.com/office/powerpoint/2010/main" val="18035146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anim calcmode="lin" valueType="num">
                                      <p:cBhvr>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4433" y="476672"/>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200" dirty="0"/>
              <a:t>De acuerdo con los siguientes enunciados sobre las listas de control, listas de supervisión y hojas de verificación, ¿cuál es FALSO?</a:t>
            </a:r>
          </a:p>
          <a:p>
            <a:pPr marL="457200" indent="-457200" algn="just">
              <a:spcBef>
                <a:spcPct val="0"/>
              </a:spcBef>
              <a:buFont typeface="+mj-lt"/>
              <a:buAutoNum type="alphaUcPeriod"/>
            </a:pPr>
            <a:r>
              <a:rPr lang="es-CR" altLang="es-CR" sz="2200" dirty="0"/>
              <a:t>Las listas de control son listas de chequeo que se utilizan como parte de una herramienta para la identificación de riesgos elaborada con base a información histórica de proyectos similares.</a:t>
            </a:r>
          </a:p>
          <a:p>
            <a:pPr marL="457200" indent="-457200" algn="just">
              <a:spcBef>
                <a:spcPct val="0"/>
              </a:spcBef>
              <a:buFont typeface="+mj-lt"/>
              <a:buAutoNum type="alphaUcPeriod"/>
            </a:pPr>
            <a:r>
              <a:rPr lang="es-CR" altLang="es-CR" sz="2200" dirty="0"/>
              <a:t>Las listas de supervisión se producen como resultado de realizar el análisis cualitativo de riesgos y aplica para riesgos de baja priorización.</a:t>
            </a:r>
          </a:p>
          <a:p>
            <a:pPr marL="457200" indent="-457200" algn="just">
              <a:spcBef>
                <a:spcPct val="0"/>
              </a:spcBef>
              <a:buFont typeface="+mj-lt"/>
              <a:buAutoNum type="alphaUcPeriod"/>
            </a:pPr>
            <a:r>
              <a:rPr lang="es-CR" altLang="es-CR" sz="2200" dirty="0"/>
              <a:t>Las hojas de verificación</a:t>
            </a:r>
            <a:r>
              <a:rPr lang="es-ES" altLang="es-CR" sz="2200" dirty="0"/>
              <a:t> se utilizan para verificar que se sigan los requisitos o lineamientos de calidad planificados (son una de las siete herramientas básicas de la calidad).</a:t>
            </a:r>
            <a:endParaRPr lang="es-CR" altLang="es-CR" sz="2200" dirty="0"/>
          </a:p>
          <a:p>
            <a:pPr marL="457200" indent="-457200" algn="just">
              <a:spcBef>
                <a:spcPct val="0"/>
              </a:spcBef>
              <a:buFont typeface="+mj-lt"/>
              <a:buAutoNum type="alphaUcPeriod"/>
            </a:pPr>
            <a:r>
              <a:rPr lang="es-CR" altLang="es-CR" sz="2200" dirty="0"/>
              <a:t>Ninguno, todas las opciones son </a:t>
            </a:r>
            <a:r>
              <a:rPr lang="es-CR" altLang="es-CR" sz="2200" dirty="0" smtClean="0"/>
              <a:t>verdaderas.</a:t>
            </a:r>
          </a:p>
          <a:p>
            <a:pPr marL="457200" indent="-457200" algn="just">
              <a:spcBef>
                <a:spcPct val="0"/>
              </a:spcBef>
              <a:buFont typeface="+mj-lt"/>
              <a:buAutoNum type="alphaUcPeriod"/>
            </a:pPr>
            <a:endParaRPr lang="es-CR" altLang="es-CR" sz="2200" dirty="0" smtClean="0"/>
          </a:p>
          <a:p>
            <a:pPr algn="just">
              <a:spcBef>
                <a:spcPct val="0"/>
              </a:spcBef>
              <a:buNone/>
            </a:pPr>
            <a:r>
              <a:rPr lang="es-CR" altLang="es-CR" sz="2200" b="1" dirty="0" smtClean="0"/>
              <a:t>Retroalimentación</a:t>
            </a:r>
            <a:r>
              <a:rPr lang="es-CR" altLang="es-CR" sz="2200" b="1" dirty="0"/>
              <a:t>:</a:t>
            </a:r>
            <a:r>
              <a:rPr lang="es-CR" altLang="es-CR" sz="2200" dirty="0"/>
              <a:t> Todas las opciones son verdaderas.</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21531802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iterate type="lt">
                                    <p:tmPct val="0"/>
                                  </p:iterate>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iterate type="lt">
                                    <p:tmPct val="0"/>
                                  </p:iterate>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4" end="4"/>
                                            </p:txEl>
                                          </p:spTgt>
                                        </p:tgtEl>
                                        <p:attrNameLst>
                                          <p:attrName>style.fontWeight</p:attrName>
                                        </p:attrNameLst>
                                      </p:cBhvr>
                                      <p:to>
                                        <p:strVal val="bold"/>
                                      </p:to>
                                    </p:set>
                                  </p:childTnLst>
                                </p:cTn>
                              </p:par>
                            </p:childTnLst>
                          </p:cTn>
                        </p:par>
                      </p:childTnLst>
                    </p:cTn>
                  </p:par>
                  <p:par>
                    <p:cTn id="49" fill="hold">
                      <p:stCondLst>
                        <p:cond delay="indefinite"/>
                      </p:stCondLst>
                      <p:childTnLst>
                        <p:par>
                          <p:cTn id="50" fill="hold">
                            <p:stCondLst>
                              <p:cond delay="0"/>
                            </p:stCondLst>
                            <p:childTnLst>
                              <p:par>
                                <p:cTn id="51" presetID="15" presetClass="emph" presetSubtype="0" nodeType="clickEffect">
                                  <p:stCondLst>
                                    <p:cond delay="0"/>
                                  </p:stCondLst>
                                  <p:iterate type="lt">
                                    <p:tmAbs val="25"/>
                                  </p:iterate>
                                  <p:childTnLst>
                                    <p:set>
                                      <p:cBhvr override="childStyle">
                                        <p:cTn id="52" dur="indefinite"/>
                                        <p:tgtEl>
                                          <p:spTgt spid="5">
                                            <p:txEl>
                                              <p:pRg st="6" end="6"/>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2 Subtítulo"/>
          <p:cNvSpPr txBox="1">
            <a:spLocks/>
          </p:cNvSpPr>
          <p:nvPr/>
        </p:nvSpPr>
        <p:spPr bwMode="auto">
          <a:xfrm>
            <a:off x="0" y="6021388"/>
            <a:ext cx="6705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700"/>
              </a:spcBef>
              <a:buClr>
                <a:schemeClr val="accent2"/>
              </a:buClr>
              <a:buSzPct val="60000"/>
              <a:buFont typeface="Wingdings" pitchFamily="2" charset="2"/>
              <a:buNone/>
            </a:pPr>
            <a:r>
              <a:rPr lang="es-CR" altLang="es-CR" sz="2000">
                <a:solidFill>
                  <a:srgbClr val="FFFFFF"/>
                </a:solidFill>
                <a:latin typeface="Calibri" pitchFamily="34" charset="0"/>
              </a:rPr>
              <a:t>Cap. 11.1 PMBOK</a:t>
            </a:r>
          </a:p>
        </p:txBody>
      </p:sp>
      <p:sp>
        <p:nvSpPr>
          <p:cNvPr id="5" name="4 CuadroTexto"/>
          <p:cNvSpPr txBox="1"/>
          <p:nvPr/>
        </p:nvSpPr>
        <p:spPr>
          <a:xfrm>
            <a:off x="-323850" y="1793875"/>
            <a:ext cx="4535488" cy="4154488"/>
          </a:xfrm>
          <a:prstGeom prst="rect">
            <a:avLst/>
          </a:prstGeom>
          <a:noFill/>
        </p:spPr>
        <p:txBody>
          <a:bodyPr>
            <a:spAutoFit/>
          </a:bodyPr>
          <a:lstStyle/>
          <a:p>
            <a:pPr lvl="1" algn="just">
              <a:defRPr/>
            </a:pPr>
            <a:r>
              <a:rPr lang="es-CR" sz="2200" b="1" dirty="0">
                <a:latin typeface="+mj-lt"/>
              </a:rPr>
              <a:t>Metodología. </a:t>
            </a:r>
            <a:r>
              <a:rPr lang="es-CR" sz="2200" dirty="0">
                <a:latin typeface="+mj-lt"/>
              </a:rPr>
              <a:t>Define los métodos, las herramientas y las fuentes de datos que pueden utilizarse para llevar a cabo la gestión de riesgos en el proyecto.</a:t>
            </a:r>
          </a:p>
          <a:p>
            <a:pPr lvl="1" algn="just">
              <a:defRPr/>
            </a:pPr>
            <a:endParaRPr lang="es-CR" sz="2200" dirty="0">
              <a:latin typeface="+mj-lt"/>
            </a:endParaRPr>
          </a:p>
          <a:p>
            <a:pPr lvl="1" algn="just">
              <a:defRPr/>
            </a:pPr>
            <a:r>
              <a:rPr lang="es-CR" sz="2200" b="1" dirty="0">
                <a:latin typeface="+mj-lt"/>
              </a:rPr>
              <a:t>Roles y responsabilidades. </a:t>
            </a:r>
            <a:r>
              <a:rPr lang="es-CR" sz="2200" dirty="0">
                <a:latin typeface="+mj-lt"/>
              </a:rPr>
              <a:t>Define al líder, el apoyo y a los miembros del equipo de gestión de riesgos para cada tipo de actividad del plan de gestión de riesgos, y explica sus responsabilidades. </a:t>
            </a:r>
          </a:p>
        </p:txBody>
      </p:sp>
      <p:sp>
        <p:nvSpPr>
          <p:cNvPr id="11268" name="Title 1"/>
          <p:cNvSpPr txBox="1">
            <a:spLocks/>
          </p:cNvSpPr>
          <p:nvPr/>
        </p:nvSpPr>
        <p:spPr bwMode="auto">
          <a:xfrm>
            <a:off x="69850" y="476250"/>
            <a:ext cx="73088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CR" altLang="es-CR" sz="3500" b="1">
              <a:latin typeface="Calibri" pitchFamily="34" charset="0"/>
            </a:endParaRPr>
          </a:p>
          <a:p>
            <a:pPr eaLnBrk="1" hangingPunct="1"/>
            <a:endParaRPr lang="es-CR" altLang="es-CR" sz="3500" b="1">
              <a:latin typeface="Calibri" pitchFamily="34" charset="0"/>
            </a:endParaRPr>
          </a:p>
          <a:p>
            <a:pPr eaLnBrk="1" hangingPunct="1"/>
            <a:r>
              <a:rPr lang="es-CR" altLang="es-CR" sz="2400" b="1">
                <a:latin typeface="Calibri" pitchFamily="34" charset="0"/>
              </a:rPr>
              <a:t>Plan de Gestión de Riesgos</a:t>
            </a:r>
          </a:p>
          <a:p>
            <a:pPr eaLnBrk="1" hangingPunct="1"/>
            <a:endParaRPr lang="en-US" altLang="es-CR" sz="2400" b="1">
              <a:latin typeface="Calibri" pitchFamily="34" charset="0"/>
            </a:endParaRPr>
          </a:p>
        </p:txBody>
      </p:sp>
      <p:sp>
        <p:nvSpPr>
          <p:cNvPr id="8" name="7 CuadroTexto"/>
          <p:cNvSpPr txBox="1"/>
          <p:nvPr/>
        </p:nvSpPr>
        <p:spPr>
          <a:xfrm>
            <a:off x="4273550" y="1793875"/>
            <a:ext cx="4714875" cy="5016500"/>
          </a:xfrm>
          <a:prstGeom prst="rect">
            <a:avLst/>
          </a:prstGeom>
          <a:noFill/>
        </p:spPr>
        <p:txBody>
          <a:bodyPr>
            <a:spAutoFit/>
          </a:bodyPr>
          <a:lstStyle/>
          <a:p>
            <a:pPr algn="just">
              <a:defRPr/>
            </a:pPr>
            <a:r>
              <a:rPr lang="es-CR" sz="2000" b="1" dirty="0">
                <a:latin typeface="+mj-lt"/>
              </a:rPr>
              <a:t>Presupuesto. </a:t>
            </a:r>
            <a:r>
              <a:rPr lang="es-CR" sz="2000" dirty="0">
                <a:latin typeface="+mj-lt"/>
              </a:rPr>
              <a:t>Asigna recursos, estima los fondos necesarios para la gestión de riesgos, a fin de </a:t>
            </a:r>
            <a:r>
              <a:rPr lang="es-CR" sz="2000" b="1" dirty="0">
                <a:latin typeface="+mj-lt"/>
              </a:rPr>
              <a:t>incluirlos en la línea base del desempeño de costos y establece los protocolos para la aplicación de la reserva para contingencias</a:t>
            </a:r>
            <a:r>
              <a:rPr lang="es-CR" sz="2000" dirty="0">
                <a:latin typeface="+mj-lt"/>
              </a:rPr>
              <a:t>.</a:t>
            </a:r>
          </a:p>
          <a:p>
            <a:pPr algn="just">
              <a:defRPr/>
            </a:pPr>
            <a:endParaRPr lang="es-CR" sz="2000" b="1" dirty="0">
              <a:latin typeface="+mj-lt"/>
            </a:endParaRPr>
          </a:p>
          <a:p>
            <a:pPr algn="just">
              <a:defRPr/>
            </a:pPr>
            <a:r>
              <a:rPr lang="es-CR" sz="2000" b="1" dirty="0">
                <a:latin typeface="+mj-lt"/>
              </a:rPr>
              <a:t>Calendario. </a:t>
            </a:r>
            <a:r>
              <a:rPr lang="es-CR" sz="2000" dirty="0">
                <a:latin typeface="+mj-lt"/>
              </a:rPr>
              <a:t>Define </a:t>
            </a:r>
            <a:r>
              <a:rPr lang="es-CR" sz="2000" b="1" dirty="0">
                <a:latin typeface="+mj-lt"/>
              </a:rPr>
              <a:t>cuándo y con qué frecuencia </a:t>
            </a:r>
            <a:r>
              <a:rPr lang="es-CR" sz="2000" dirty="0">
                <a:latin typeface="+mj-lt"/>
              </a:rPr>
              <a:t>se realizará el proceso de gestión de riesgos a lo largo del </a:t>
            </a:r>
            <a:r>
              <a:rPr lang="es-CR" sz="2000" b="1" dirty="0">
                <a:latin typeface="+mj-lt"/>
              </a:rPr>
              <a:t>ciclo de vida del proyecto</a:t>
            </a:r>
            <a:r>
              <a:rPr lang="es-CR" sz="2000" dirty="0">
                <a:latin typeface="+mj-lt"/>
              </a:rPr>
              <a:t>, establece los protocolos para la utilización de las reservas para contingencias del cronograma y prevé las actividades de gestión de riesgos que deben incluirse en el cronograma del proyecto.</a:t>
            </a:r>
            <a:endParaRPr lang="es-CR" sz="2000" b="1" dirty="0">
              <a:latin typeface="+mj-lt"/>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476672"/>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Las salidas del proceso Planificar la Respuesta a los Riesgos INCLUYEN:</a:t>
            </a:r>
          </a:p>
          <a:p>
            <a:pPr marL="457200" indent="-457200" algn="just">
              <a:spcBef>
                <a:spcPct val="0"/>
              </a:spcBef>
              <a:buFont typeface="+mj-lt"/>
              <a:buAutoNum type="alphaUcPeriod"/>
            </a:pPr>
            <a:r>
              <a:rPr lang="es-CR" altLang="es-CR" sz="2400" dirty="0"/>
              <a:t>Riesgos residuales, riesgos secundarios y estrategias para contingencias.</a:t>
            </a:r>
          </a:p>
          <a:p>
            <a:pPr marL="457200" indent="-457200" algn="just">
              <a:spcBef>
                <a:spcPct val="0"/>
              </a:spcBef>
              <a:buFont typeface="+mj-lt"/>
              <a:buAutoNum type="alphaUcPeriod"/>
            </a:pPr>
            <a:r>
              <a:rPr lang="es-CR" altLang="es-CR" sz="2400" dirty="0"/>
              <a:t>Disparadores de riesgo, contratos y una lista de riesgos.</a:t>
            </a:r>
          </a:p>
          <a:p>
            <a:pPr marL="457200" indent="-457200" algn="just">
              <a:spcBef>
                <a:spcPct val="0"/>
              </a:spcBef>
              <a:buFont typeface="+mj-lt"/>
              <a:buAutoNum type="alphaUcPeriod"/>
            </a:pPr>
            <a:r>
              <a:rPr lang="es-CR" altLang="es-CR" sz="2400" dirty="0"/>
              <a:t>Riesgos secundarios, actualizaciones al proceso y propietarios del riesgo.</a:t>
            </a:r>
          </a:p>
          <a:p>
            <a:pPr marL="457200" indent="-457200" algn="just">
              <a:spcBef>
                <a:spcPct val="0"/>
              </a:spcBef>
              <a:buFont typeface="+mj-lt"/>
              <a:buAutoNum type="alphaUcPeriod"/>
            </a:pPr>
            <a:r>
              <a:rPr lang="es-CR" altLang="es-CR" sz="2400" dirty="0"/>
              <a:t>Planes de contingencia, actualizaciones al plan para la dirección del proyecto y solicitudes de cambio</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CR" altLang="es-CR" sz="2400" b="1" dirty="0"/>
              <a:t>Retroalimentación:</a:t>
            </a:r>
            <a:r>
              <a:rPr lang="es-CR" altLang="es-CR" sz="2400" dirty="0"/>
              <a:t> Los riesgos residuales, riesgos secundarios y las estrategias para contingencias son salidas del proceso Planificar la Respuesta a los Riesgos.</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15323943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iterate type="lt">
                                    <p:tmPct val="0"/>
                                  </p:iterate>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188913"/>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Una tabla de riesgos, su probabilidad, impacto, y un número que representa la puntuación de riesgo general se LLAMA ______:</a:t>
            </a:r>
          </a:p>
          <a:p>
            <a:pPr marL="457200" indent="-457200" algn="just">
              <a:spcBef>
                <a:spcPct val="0"/>
              </a:spcBef>
              <a:buFont typeface="+mj-lt"/>
              <a:buAutoNum type="alphaUcPeriod"/>
            </a:pPr>
            <a:r>
              <a:rPr lang="es-CR" altLang="es-CR" sz="2400" dirty="0"/>
              <a:t>Tabla de riesgos.</a:t>
            </a:r>
          </a:p>
          <a:p>
            <a:pPr marL="457200" indent="-457200" algn="just">
              <a:spcBef>
                <a:spcPct val="0"/>
              </a:spcBef>
              <a:buFont typeface="+mj-lt"/>
              <a:buAutoNum type="alphaUcPeriod"/>
            </a:pPr>
            <a:r>
              <a:rPr lang="es-CR" altLang="es-CR" sz="2400" dirty="0"/>
              <a:t>Matriz de probabilidad e impacto.</a:t>
            </a:r>
          </a:p>
          <a:p>
            <a:pPr marL="457200" indent="-457200" algn="just">
              <a:spcBef>
                <a:spcPct val="0"/>
              </a:spcBef>
              <a:buFont typeface="+mj-lt"/>
              <a:buAutoNum type="alphaUcPeriod"/>
            </a:pPr>
            <a:r>
              <a:rPr lang="es-CR" altLang="es-CR" sz="2400" dirty="0"/>
              <a:t>Matriz cuantitativa.</a:t>
            </a:r>
          </a:p>
          <a:p>
            <a:pPr marL="457200" indent="-457200" algn="just">
              <a:spcBef>
                <a:spcPct val="0"/>
              </a:spcBef>
              <a:buFont typeface="+mj-lt"/>
              <a:buAutoNum type="alphaUcPeriod"/>
            </a:pPr>
            <a:r>
              <a:rPr lang="es-CR" altLang="es-CR" sz="2400" dirty="0"/>
              <a:t>Matriz cualitativa</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CR" altLang="es-CR" sz="2400" b="1" dirty="0"/>
              <a:t>Retroalimentación:</a:t>
            </a:r>
            <a:r>
              <a:rPr lang="es-CR" altLang="es-CR" sz="2400" dirty="0"/>
              <a:t> Matriz de probabilidad e impacto, definida en el proceso de planificar la gestión de riesgos y aplicada en el proceso de realizar el análisis cualitativo de riesgos.</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39160080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iterate type="lt">
                                    <p:tmPct val="0"/>
                                  </p:iterate>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188913"/>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¿La lista de supervisión es una SALIDA de cuál proceso?</a:t>
            </a:r>
          </a:p>
          <a:p>
            <a:pPr marL="457200" indent="-457200" algn="just">
              <a:spcBef>
                <a:spcPct val="0"/>
              </a:spcBef>
              <a:buFont typeface="+mj-lt"/>
              <a:buAutoNum type="alphaUcPeriod"/>
            </a:pPr>
            <a:r>
              <a:rPr lang="es-CR" altLang="es-CR" sz="2400" dirty="0"/>
              <a:t>Planificar la gestión de riesgos.</a:t>
            </a:r>
          </a:p>
          <a:p>
            <a:pPr marL="457200" indent="-457200" algn="just">
              <a:spcBef>
                <a:spcPct val="0"/>
              </a:spcBef>
              <a:buFont typeface="+mj-lt"/>
              <a:buAutoNum type="alphaUcPeriod"/>
            </a:pPr>
            <a:r>
              <a:rPr lang="es-CR" altLang="es-CR" sz="2400" dirty="0"/>
              <a:t>Realizar el análisis cualitativo de riesgos.</a:t>
            </a:r>
          </a:p>
          <a:p>
            <a:pPr marL="457200" indent="-457200" algn="just">
              <a:spcBef>
                <a:spcPct val="0"/>
              </a:spcBef>
              <a:buFont typeface="+mj-lt"/>
              <a:buAutoNum type="alphaUcPeriod"/>
            </a:pPr>
            <a:r>
              <a:rPr lang="es-CR" altLang="es-CR" sz="2400" dirty="0"/>
              <a:t>Realizar el análisis cuantitativo de riesgos.</a:t>
            </a:r>
          </a:p>
          <a:p>
            <a:pPr marL="457200" indent="-457200" algn="just">
              <a:spcBef>
                <a:spcPct val="0"/>
              </a:spcBef>
              <a:buFont typeface="+mj-lt"/>
              <a:buAutoNum type="alphaUcPeriod"/>
            </a:pPr>
            <a:r>
              <a:rPr lang="es-CR" altLang="es-CR" sz="2400" dirty="0"/>
              <a:t>Planificar las respuestas a los riesgos</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CR" altLang="es-CR" sz="2400" b="1" dirty="0"/>
              <a:t>Retroalimentación:</a:t>
            </a:r>
            <a:r>
              <a:rPr lang="es-CR" altLang="es-CR" sz="2400" dirty="0"/>
              <a:t> La lista de supervisión se genera como salida del proceso realizar el análisis cualitativo de riesgos.</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17499715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iterate type="lt">
                                    <p:tmPct val="0"/>
                                  </p:iterate>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188913"/>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El PROPIETARIO de la respuesta al riesgo:</a:t>
            </a:r>
          </a:p>
          <a:p>
            <a:pPr marL="457200" indent="-457200" algn="just">
              <a:spcBef>
                <a:spcPct val="0"/>
              </a:spcBef>
              <a:buFont typeface="+mj-lt"/>
              <a:buAutoNum type="alphaUcPeriod"/>
            </a:pPr>
            <a:r>
              <a:rPr lang="es-CR" altLang="es-CR" sz="2400" dirty="0"/>
              <a:t>Es la persona que origina el riesgo.</a:t>
            </a:r>
          </a:p>
          <a:p>
            <a:pPr marL="457200" indent="-457200" algn="just">
              <a:spcBef>
                <a:spcPct val="0"/>
              </a:spcBef>
              <a:buFont typeface="+mj-lt"/>
              <a:buAutoNum type="alphaUcPeriod"/>
            </a:pPr>
            <a:r>
              <a:rPr lang="es-CR" altLang="es-CR" sz="2400" dirty="0"/>
              <a:t>Siempre será el director del proyecto.</a:t>
            </a:r>
          </a:p>
          <a:p>
            <a:pPr marL="457200" indent="-457200" algn="just">
              <a:spcBef>
                <a:spcPct val="0"/>
              </a:spcBef>
              <a:buFont typeface="+mj-lt"/>
              <a:buAutoNum type="alphaUcPeriod"/>
            </a:pPr>
            <a:r>
              <a:rPr lang="es-CR" altLang="es-CR" sz="2400" dirty="0"/>
              <a:t>Será la única persona responsable de determinar la respuesta al riesgo.</a:t>
            </a:r>
          </a:p>
          <a:p>
            <a:pPr marL="457200" indent="-457200" algn="just">
              <a:spcBef>
                <a:spcPct val="0"/>
              </a:spcBef>
              <a:buFont typeface="+mj-lt"/>
              <a:buAutoNum type="alphaUcPeriod"/>
            </a:pPr>
            <a:r>
              <a:rPr lang="es-CR" altLang="es-CR" sz="2400" dirty="0"/>
              <a:t>Es responsable de la implementación de la respuesta a su riesgo específico</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CR" altLang="es-CR" sz="2400" b="1" dirty="0"/>
              <a:t>Retroalimentación:</a:t>
            </a:r>
            <a:r>
              <a:rPr lang="es-CR" altLang="es-CR" sz="2400" dirty="0"/>
              <a:t> Se le llaman propietarios de la respuesta a los riesgos a quienes tienen la responsabilidad de velar y responder por ellos.</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34505168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iterate type="lt">
                                    <p:tmPct val="0"/>
                                  </p:iterate>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4" y="332656"/>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Un trabajo se le contrata a un subcontratista como una medida para hacerle frente a un riesgo específico. Más tarde, el subcontratista cae en la bancarrota y el proyecto se retrasa. Este es un ejemplo de:</a:t>
            </a:r>
          </a:p>
          <a:p>
            <a:pPr marL="457200" indent="-457200" algn="just">
              <a:spcBef>
                <a:spcPct val="0"/>
              </a:spcBef>
              <a:buFont typeface="+mj-lt"/>
              <a:buAutoNum type="alphaUcPeriod"/>
            </a:pPr>
            <a:r>
              <a:rPr lang="es-CR" altLang="es-CR" sz="2400" dirty="0"/>
              <a:t>Mala suerte.</a:t>
            </a:r>
          </a:p>
          <a:p>
            <a:pPr marL="457200" indent="-457200" algn="just">
              <a:spcBef>
                <a:spcPct val="0"/>
              </a:spcBef>
              <a:buFont typeface="+mj-lt"/>
              <a:buAutoNum type="alphaUcPeriod"/>
            </a:pPr>
            <a:r>
              <a:rPr lang="es-CR" altLang="es-CR" sz="2400" dirty="0"/>
              <a:t>Riesgo secundario.</a:t>
            </a:r>
          </a:p>
          <a:p>
            <a:pPr marL="457200" indent="-457200" algn="just">
              <a:spcBef>
                <a:spcPct val="0"/>
              </a:spcBef>
              <a:buFont typeface="+mj-lt"/>
              <a:buAutoNum type="alphaUcPeriod"/>
            </a:pPr>
            <a:r>
              <a:rPr lang="es-CR" altLang="es-CR" sz="2400" dirty="0"/>
              <a:t>Riesgo residual.</a:t>
            </a:r>
          </a:p>
          <a:p>
            <a:pPr marL="457200" indent="-457200" algn="just">
              <a:spcBef>
                <a:spcPct val="0"/>
              </a:spcBef>
              <a:buFont typeface="+mj-lt"/>
              <a:buAutoNum type="alphaUcPeriod"/>
            </a:pPr>
            <a:r>
              <a:rPr lang="es-CR" altLang="es-CR" sz="2400" dirty="0"/>
              <a:t>Riesgo puro</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ES" altLang="es-CR" sz="2400" b="1" dirty="0"/>
              <a:t>Retroalimentación:</a:t>
            </a:r>
            <a:r>
              <a:rPr lang="en-US" altLang="es-CR" sz="2400" dirty="0"/>
              <a:t> Los </a:t>
            </a:r>
            <a:r>
              <a:rPr lang="en-US" altLang="es-CR" sz="2400" dirty="0" err="1"/>
              <a:t>riesgos</a:t>
            </a:r>
            <a:r>
              <a:rPr lang="en-US" altLang="es-CR" sz="2400" dirty="0"/>
              <a:t> </a:t>
            </a:r>
            <a:r>
              <a:rPr lang="en-US" altLang="es-CR" sz="2400" dirty="0" err="1"/>
              <a:t>secundarios</a:t>
            </a:r>
            <a:r>
              <a:rPr lang="en-US" altLang="es-CR" sz="2400" dirty="0"/>
              <a:t> se </a:t>
            </a:r>
            <a:r>
              <a:rPr lang="en-US" altLang="es-CR" sz="2400" dirty="0" err="1"/>
              <a:t>originan</a:t>
            </a:r>
            <a:r>
              <a:rPr lang="en-US" altLang="es-CR" sz="2400" dirty="0"/>
              <a:t> </a:t>
            </a:r>
            <a:r>
              <a:rPr lang="en-US" altLang="es-CR" sz="2400" dirty="0" err="1"/>
              <a:t>como</a:t>
            </a:r>
            <a:r>
              <a:rPr lang="en-US" altLang="es-CR" sz="2400" dirty="0"/>
              <a:t> </a:t>
            </a:r>
            <a:r>
              <a:rPr lang="en-US" altLang="es-CR" sz="2400" dirty="0" err="1"/>
              <a:t>consecuencia</a:t>
            </a:r>
            <a:r>
              <a:rPr lang="en-US" altLang="es-CR" sz="2400" dirty="0"/>
              <a:t> </a:t>
            </a:r>
            <a:r>
              <a:rPr lang="en-US" altLang="es-CR" sz="2400" dirty="0" err="1"/>
              <a:t>directa</a:t>
            </a:r>
            <a:r>
              <a:rPr lang="en-US" altLang="es-CR" sz="2400" dirty="0"/>
              <a:t> de la </a:t>
            </a:r>
            <a:r>
              <a:rPr lang="en-US" altLang="es-CR" sz="2400" dirty="0" err="1"/>
              <a:t>implementación</a:t>
            </a:r>
            <a:r>
              <a:rPr lang="en-US" altLang="es-CR" sz="2400" dirty="0"/>
              <a:t> de </a:t>
            </a:r>
            <a:r>
              <a:rPr lang="en-US" altLang="es-CR" sz="2400" dirty="0" err="1"/>
              <a:t>estrategias</a:t>
            </a:r>
            <a:r>
              <a:rPr lang="en-US" altLang="es-CR" sz="2400" dirty="0"/>
              <a:t> de respuesta a </a:t>
            </a:r>
            <a:r>
              <a:rPr lang="en-US" altLang="es-CR" sz="2400" dirty="0" err="1"/>
              <a:t>riesgos</a:t>
            </a:r>
            <a:r>
              <a:rPr lang="en-US" altLang="es-CR" sz="2400" dirty="0"/>
              <a:t>.</a:t>
            </a:r>
            <a:endParaRPr lang="es-CR" altLang="es-CR" sz="2400" dirty="0"/>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18441026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iterate type="lt">
                                    <p:tmPct val="0"/>
                                  </p:iterate>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476672"/>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¿Cuál enunciado es FALSO acerca de los supuestos que se analizan como parte del proceso de identificar los riesgos?</a:t>
            </a:r>
          </a:p>
          <a:p>
            <a:pPr marL="457200" indent="-457200" algn="just">
              <a:spcBef>
                <a:spcPct val="0"/>
              </a:spcBef>
              <a:buFont typeface="+mj-lt"/>
              <a:buAutoNum type="alphaUcPeriod"/>
            </a:pPr>
            <a:r>
              <a:rPr lang="es-CR" altLang="es-CR" sz="2400" dirty="0"/>
              <a:t>Los supuestos se ponen a prueba a través del análisis mediante árbol de decisiones.</a:t>
            </a:r>
          </a:p>
          <a:p>
            <a:pPr marL="457200" indent="-457200" algn="just">
              <a:spcBef>
                <a:spcPct val="0"/>
              </a:spcBef>
              <a:buFont typeface="+mj-lt"/>
              <a:buAutoNum type="alphaUcPeriod"/>
            </a:pPr>
            <a:r>
              <a:rPr lang="es-CR" altLang="es-CR" sz="2400" dirty="0"/>
              <a:t>Hasta que los supuestos sean probados como verdaderos son siempre factores de riesgo.</a:t>
            </a:r>
          </a:p>
          <a:p>
            <a:pPr marL="457200" indent="-457200" algn="just">
              <a:spcBef>
                <a:spcPct val="0"/>
              </a:spcBef>
              <a:buFont typeface="+mj-lt"/>
              <a:buAutoNum type="alphaUcPeriod"/>
            </a:pPr>
            <a:r>
              <a:rPr lang="es-CR" altLang="es-CR" sz="2400" dirty="0"/>
              <a:t>En caso probarse como ciertos, los supuestos podrían conducir a la identificación de los riesgos.</a:t>
            </a:r>
          </a:p>
          <a:p>
            <a:pPr marL="457200" indent="-457200" algn="just">
              <a:spcBef>
                <a:spcPct val="0"/>
              </a:spcBef>
              <a:buFont typeface="+mj-lt"/>
              <a:buAutoNum type="alphaUcPeriod"/>
            </a:pPr>
            <a:r>
              <a:rPr lang="es-CR" altLang="es-CR" sz="2400" dirty="0"/>
              <a:t>Ninguna de las anteriores</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ES" altLang="es-CR" sz="2400" b="1" dirty="0"/>
              <a:t>Retroalimentación:</a:t>
            </a:r>
            <a:r>
              <a:rPr lang="en-US" altLang="es-CR" sz="2400" dirty="0"/>
              <a:t> Los </a:t>
            </a:r>
            <a:r>
              <a:rPr lang="en-US" altLang="es-CR" sz="2400" dirty="0" err="1"/>
              <a:t>supuestos</a:t>
            </a:r>
            <a:r>
              <a:rPr lang="en-US" altLang="es-CR" sz="2400" dirty="0"/>
              <a:t> se </a:t>
            </a:r>
            <a:r>
              <a:rPr lang="en-US" altLang="es-CR" sz="2400" dirty="0" err="1"/>
              <a:t>dan</a:t>
            </a:r>
            <a:r>
              <a:rPr lang="en-US" altLang="es-CR" sz="2400" dirty="0"/>
              <a:t> </a:t>
            </a:r>
            <a:r>
              <a:rPr lang="en-US" altLang="es-CR" sz="2400" dirty="0" err="1"/>
              <a:t>como</a:t>
            </a:r>
            <a:r>
              <a:rPr lang="en-US" altLang="es-CR" sz="2400" dirty="0"/>
              <a:t> </a:t>
            </a:r>
            <a:r>
              <a:rPr lang="en-US" altLang="es-CR" sz="2400" dirty="0" err="1"/>
              <a:t>ciertos</a:t>
            </a:r>
            <a:r>
              <a:rPr lang="en-US" altLang="es-CR" sz="2400" dirty="0"/>
              <a:t> </a:t>
            </a:r>
            <a:r>
              <a:rPr lang="en-US" altLang="es-CR" sz="2400" dirty="0" err="1"/>
              <a:t>para</a:t>
            </a:r>
            <a:r>
              <a:rPr lang="en-US" altLang="es-CR" sz="2400" dirty="0"/>
              <a:t> </a:t>
            </a:r>
            <a:r>
              <a:rPr lang="en-US" altLang="es-CR" sz="2400" dirty="0" err="1"/>
              <a:t>proceder</a:t>
            </a:r>
            <a:r>
              <a:rPr lang="en-US" altLang="es-CR" sz="2400" dirty="0"/>
              <a:t> con el </a:t>
            </a:r>
            <a:r>
              <a:rPr lang="en-US" altLang="es-CR" sz="2400" dirty="0" err="1"/>
              <a:t>proyecto</a:t>
            </a:r>
            <a:r>
              <a:rPr lang="en-US" altLang="es-CR" sz="2400" dirty="0"/>
              <a:t>, </a:t>
            </a:r>
            <a:r>
              <a:rPr lang="en-US" altLang="es-CR" sz="2400" dirty="0" err="1"/>
              <a:t>pero</a:t>
            </a:r>
            <a:r>
              <a:rPr lang="en-US" altLang="es-CR" sz="2400" dirty="0"/>
              <a:t> no </a:t>
            </a:r>
            <a:r>
              <a:rPr lang="en-US" altLang="es-CR" sz="2400" dirty="0" err="1"/>
              <a:t>por</a:t>
            </a:r>
            <a:r>
              <a:rPr lang="en-US" altLang="es-CR" sz="2400" dirty="0"/>
              <a:t> </a:t>
            </a:r>
            <a:r>
              <a:rPr lang="en-US" altLang="es-CR" sz="2400" dirty="0" err="1"/>
              <a:t>ello</a:t>
            </a:r>
            <a:r>
              <a:rPr lang="en-US" altLang="es-CR" sz="2400" dirty="0"/>
              <a:t> </a:t>
            </a:r>
            <a:r>
              <a:rPr lang="en-US" altLang="es-CR" sz="2400" dirty="0" err="1"/>
              <a:t>dejan</a:t>
            </a:r>
            <a:r>
              <a:rPr lang="en-US" altLang="es-CR" sz="2400" dirty="0"/>
              <a:t> de </a:t>
            </a:r>
            <a:r>
              <a:rPr lang="en-US" altLang="es-CR" sz="2400" dirty="0" err="1"/>
              <a:t>ser</a:t>
            </a:r>
            <a:r>
              <a:rPr lang="en-US" altLang="es-CR" sz="2400" dirty="0"/>
              <a:t> </a:t>
            </a:r>
            <a:r>
              <a:rPr lang="en-US" altLang="es-CR" sz="2400" dirty="0" err="1"/>
              <a:t>factores</a:t>
            </a:r>
            <a:r>
              <a:rPr lang="en-US" altLang="es-CR" sz="2400" dirty="0"/>
              <a:t> de </a:t>
            </a:r>
            <a:r>
              <a:rPr lang="en-US" altLang="es-CR" sz="2400" dirty="0" err="1"/>
              <a:t>riesgos</a:t>
            </a:r>
            <a:r>
              <a:rPr lang="en-US" altLang="es-CR" sz="2400" dirty="0"/>
              <a:t>.</a:t>
            </a:r>
            <a:endParaRPr lang="es-CR" altLang="es-CR" sz="2400" dirty="0"/>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26245999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iterate type="lt">
                                    <p:tmPct val="0"/>
                                  </p:iterate>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188913"/>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Las técnicas de recopilación de información en la gestión de riesgos:</a:t>
            </a:r>
          </a:p>
          <a:p>
            <a:pPr marL="457200" indent="-457200" algn="just">
              <a:spcBef>
                <a:spcPct val="0"/>
              </a:spcBef>
              <a:buFont typeface="+mj-lt"/>
              <a:buAutoNum type="alphaUcPeriod"/>
            </a:pPr>
            <a:r>
              <a:rPr lang="es-CR" altLang="es-CR" sz="2400" dirty="0"/>
              <a:t>Deberían realizarse siempre en el mismo orden.</a:t>
            </a:r>
          </a:p>
          <a:p>
            <a:pPr marL="457200" indent="-457200" algn="just">
              <a:spcBef>
                <a:spcPct val="0"/>
              </a:spcBef>
              <a:buFont typeface="+mj-lt"/>
              <a:buAutoNum type="alphaUcPeriod"/>
            </a:pPr>
            <a:r>
              <a:rPr lang="es-CR" altLang="es-CR" sz="2400" dirty="0"/>
              <a:t>Incluyen las tendencias de causa raíz.</a:t>
            </a:r>
          </a:p>
          <a:p>
            <a:pPr marL="457200" indent="-457200" algn="just">
              <a:spcBef>
                <a:spcPct val="0"/>
              </a:spcBef>
              <a:buFont typeface="+mj-lt"/>
              <a:buAutoNum type="alphaUcPeriod"/>
            </a:pPr>
            <a:r>
              <a:rPr lang="es-CR" altLang="es-CR" sz="2400" dirty="0"/>
              <a:t>Podrían ser las mismas que se utilizan para recopilar los requisitos en la gestión del alcance.</a:t>
            </a:r>
          </a:p>
          <a:p>
            <a:pPr marL="457200" indent="-457200" algn="just">
              <a:spcBef>
                <a:spcPct val="0"/>
              </a:spcBef>
              <a:buFont typeface="+mj-lt"/>
              <a:buAutoNum type="alphaUcPeriod"/>
            </a:pPr>
            <a:r>
              <a:rPr lang="es-CR" altLang="es-CR" sz="2400" dirty="0"/>
              <a:t>No se utilizan para la gestión de riesgos</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ES" altLang="es-CR" sz="2400" b="1" dirty="0"/>
              <a:t>Retroalimentación:</a:t>
            </a:r>
            <a:r>
              <a:rPr lang="es-ES" altLang="es-CR" sz="2400" dirty="0"/>
              <a:t> </a:t>
            </a:r>
            <a:r>
              <a:rPr lang="en-US" altLang="es-CR" sz="2400" dirty="0" err="1"/>
              <a:t>Varias</a:t>
            </a:r>
            <a:r>
              <a:rPr lang="en-US" altLang="es-CR" sz="2400" dirty="0"/>
              <a:t> </a:t>
            </a:r>
            <a:r>
              <a:rPr lang="en-US" altLang="es-CR" sz="2400" dirty="0" err="1"/>
              <a:t>técnicas</a:t>
            </a:r>
            <a:r>
              <a:rPr lang="en-US" altLang="es-CR" sz="2400" dirty="0"/>
              <a:t> de </a:t>
            </a:r>
            <a:r>
              <a:rPr lang="en-US" altLang="es-CR" sz="2400" dirty="0" err="1"/>
              <a:t>recopilación</a:t>
            </a:r>
            <a:r>
              <a:rPr lang="en-US" altLang="es-CR" sz="2400" dirty="0"/>
              <a:t> de </a:t>
            </a:r>
            <a:r>
              <a:rPr lang="en-US" altLang="es-CR" sz="2400" dirty="0" err="1"/>
              <a:t>información</a:t>
            </a:r>
            <a:r>
              <a:rPr lang="en-US" altLang="es-CR" sz="2400" dirty="0"/>
              <a:t> </a:t>
            </a:r>
            <a:r>
              <a:rPr lang="en-US" altLang="es-CR" sz="2400" dirty="0" err="1"/>
              <a:t>para</a:t>
            </a:r>
            <a:r>
              <a:rPr lang="en-US" altLang="es-CR" sz="2400" dirty="0"/>
              <a:t> la </a:t>
            </a:r>
            <a:r>
              <a:rPr lang="en-US" altLang="es-CR" sz="2400" dirty="0" err="1"/>
              <a:t>identificar</a:t>
            </a:r>
            <a:r>
              <a:rPr lang="en-US" altLang="es-CR" sz="2400" dirty="0"/>
              <a:t> </a:t>
            </a:r>
            <a:r>
              <a:rPr lang="en-US" altLang="es-CR" sz="2400" dirty="0" err="1"/>
              <a:t>riesgos</a:t>
            </a:r>
            <a:r>
              <a:rPr lang="en-US" altLang="es-CR" sz="2400" dirty="0"/>
              <a:t> se </a:t>
            </a:r>
            <a:r>
              <a:rPr lang="en-US" altLang="es-CR" sz="2400" dirty="0" err="1"/>
              <a:t>pueden</a:t>
            </a:r>
            <a:r>
              <a:rPr lang="en-US" altLang="es-CR" sz="2400" dirty="0"/>
              <a:t> </a:t>
            </a:r>
            <a:r>
              <a:rPr lang="en-US" altLang="es-CR" sz="2400" dirty="0" err="1"/>
              <a:t>utilizar</a:t>
            </a:r>
            <a:r>
              <a:rPr lang="en-US" altLang="es-CR" sz="2400" dirty="0"/>
              <a:t> </a:t>
            </a:r>
            <a:r>
              <a:rPr lang="en-US" altLang="es-CR" sz="2400" dirty="0" err="1"/>
              <a:t>también</a:t>
            </a:r>
            <a:r>
              <a:rPr lang="en-US" altLang="es-CR" sz="2400" dirty="0"/>
              <a:t> en el </a:t>
            </a:r>
            <a:r>
              <a:rPr lang="en-US" altLang="es-CR" sz="2400" dirty="0" err="1"/>
              <a:t>proceso</a:t>
            </a:r>
            <a:r>
              <a:rPr lang="en-US" altLang="es-CR" sz="2400" dirty="0"/>
              <a:t> de </a:t>
            </a:r>
            <a:r>
              <a:rPr lang="en-US" altLang="es-CR" sz="2400" dirty="0" err="1"/>
              <a:t>recopilar</a:t>
            </a:r>
            <a:r>
              <a:rPr lang="en-US" altLang="es-CR" sz="2400" dirty="0"/>
              <a:t> </a:t>
            </a:r>
            <a:r>
              <a:rPr lang="en-US" altLang="es-CR" sz="2400" dirty="0" err="1"/>
              <a:t>requisitos</a:t>
            </a:r>
            <a:r>
              <a:rPr lang="en-US" altLang="es-CR" sz="2400" dirty="0"/>
              <a:t> de la </a:t>
            </a:r>
            <a:r>
              <a:rPr lang="en-US" altLang="es-CR" sz="2400" dirty="0" err="1"/>
              <a:t>gestión</a:t>
            </a:r>
            <a:r>
              <a:rPr lang="en-US" altLang="es-CR" sz="2400" dirty="0"/>
              <a:t> del </a:t>
            </a:r>
            <a:r>
              <a:rPr lang="en-US" altLang="es-CR" sz="2400" dirty="0" err="1"/>
              <a:t>alcance</a:t>
            </a:r>
            <a:r>
              <a:rPr lang="en-US" altLang="es-CR" sz="2400" dirty="0"/>
              <a:t>.</a:t>
            </a:r>
            <a:endParaRPr lang="es-CR" altLang="es-CR" sz="2400" dirty="0"/>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41438312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iterate type="lt">
                                    <p:tmPct val="0"/>
                                  </p:iterate>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188913"/>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ANÁLISIS de TENDENCIAS para controlar riesgos:</a:t>
            </a:r>
          </a:p>
          <a:p>
            <a:pPr marL="457200" indent="-457200" algn="just">
              <a:spcBef>
                <a:spcPct val="0"/>
              </a:spcBef>
              <a:buFont typeface="+mj-lt"/>
              <a:buAutoNum type="alphaUcPeriod"/>
            </a:pPr>
            <a:r>
              <a:rPr lang="es-CR" altLang="es-CR" sz="2400" dirty="0"/>
              <a:t>Se hace siempre por el director del proyecto.</a:t>
            </a:r>
          </a:p>
          <a:p>
            <a:pPr marL="457200" indent="-457200" algn="just">
              <a:spcBef>
                <a:spcPct val="0"/>
              </a:spcBef>
              <a:buFont typeface="+mj-lt"/>
              <a:buAutoNum type="alphaUcPeriod"/>
            </a:pPr>
            <a:r>
              <a:rPr lang="es-CR" altLang="es-CR" sz="2400" dirty="0"/>
              <a:t>Permite poder predecir tendencias futuras con base en las tendencias medidas y aplicarlo en riesgos.</a:t>
            </a:r>
          </a:p>
          <a:p>
            <a:pPr marL="457200" indent="-457200" algn="just">
              <a:spcBef>
                <a:spcPct val="0"/>
              </a:spcBef>
              <a:buFont typeface="+mj-lt"/>
              <a:buAutoNum type="alphaUcPeriod"/>
            </a:pPr>
            <a:r>
              <a:rPr lang="es-CR" altLang="es-CR" sz="2400" dirty="0"/>
              <a:t>Incluye la unión del análisis DAFO y del análisis mediante árbol de decisiones.</a:t>
            </a:r>
          </a:p>
          <a:p>
            <a:pPr marL="457200" indent="-457200" algn="just">
              <a:spcBef>
                <a:spcPct val="0"/>
              </a:spcBef>
              <a:buFont typeface="+mj-lt"/>
              <a:buAutoNum type="alphaUcPeriod"/>
            </a:pPr>
            <a:r>
              <a:rPr lang="es-CR" altLang="es-CR" sz="2400" dirty="0"/>
              <a:t>Sólo permite mostrar el desempeño a la fecha de diversas variables</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ES" altLang="es-CR" sz="2400" b="1" dirty="0"/>
              <a:t>Retroalimentación:</a:t>
            </a:r>
            <a:r>
              <a:rPr lang="es-ES" altLang="es-CR" sz="2400" dirty="0"/>
              <a:t> </a:t>
            </a:r>
            <a:r>
              <a:rPr lang="en-US" altLang="es-CR" sz="2400" dirty="0"/>
              <a:t>El </a:t>
            </a:r>
            <a:r>
              <a:rPr lang="en-US" altLang="es-CR" sz="2400" dirty="0" err="1"/>
              <a:t>análisis</a:t>
            </a:r>
            <a:r>
              <a:rPr lang="en-US" altLang="es-CR" sz="2400" dirty="0"/>
              <a:t> de </a:t>
            </a:r>
            <a:r>
              <a:rPr lang="en-US" altLang="es-CR" sz="2400" dirty="0" err="1"/>
              <a:t>tendencias</a:t>
            </a:r>
            <a:r>
              <a:rPr lang="en-US" altLang="es-CR" sz="2400" dirty="0"/>
              <a:t> </a:t>
            </a:r>
            <a:r>
              <a:rPr lang="en-US" altLang="es-CR" sz="2400" dirty="0" err="1"/>
              <a:t>sirva</a:t>
            </a:r>
            <a:r>
              <a:rPr lang="en-US" altLang="es-CR" sz="2400" dirty="0"/>
              <a:t> </a:t>
            </a:r>
            <a:r>
              <a:rPr lang="en-US" altLang="es-CR" sz="2400" dirty="0" err="1"/>
              <a:t>para</a:t>
            </a:r>
            <a:r>
              <a:rPr lang="en-US" altLang="es-CR" sz="2400" dirty="0"/>
              <a:t> </a:t>
            </a:r>
            <a:r>
              <a:rPr lang="en-US" altLang="es-CR" sz="2400" dirty="0" err="1"/>
              <a:t>medir</a:t>
            </a:r>
            <a:r>
              <a:rPr lang="en-US" altLang="es-CR" sz="2400" dirty="0"/>
              <a:t> </a:t>
            </a:r>
            <a:r>
              <a:rPr lang="en-US" altLang="es-CR" sz="2400" dirty="0" err="1"/>
              <a:t>las</a:t>
            </a:r>
            <a:r>
              <a:rPr lang="en-US" altLang="es-CR" sz="2400" dirty="0"/>
              <a:t> </a:t>
            </a:r>
            <a:r>
              <a:rPr lang="en-US" altLang="es-CR" sz="2400" dirty="0" err="1"/>
              <a:t>tendencias</a:t>
            </a:r>
            <a:r>
              <a:rPr lang="en-US" altLang="es-CR" sz="2400" dirty="0"/>
              <a:t> </a:t>
            </a:r>
            <a:r>
              <a:rPr lang="en-US" altLang="es-CR" sz="2400" dirty="0" err="1"/>
              <a:t>actuales</a:t>
            </a:r>
            <a:r>
              <a:rPr lang="en-US" altLang="es-CR" sz="2400" dirty="0"/>
              <a:t> con </a:t>
            </a:r>
            <a:r>
              <a:rPr lang="en-US" altLang="es-CR" sz="2400" dirty="0" err="1"/>
              <a:t>miras</a:t>
            </a:r>
            <a:r>
              <a:rPr lang="en-US" altLang="es-CR" sz="2400" dirty="0"/>
              <a:t> al </a:t>
            </a:r>
            <a:r>
              <a:rPr lang="en-US" altLang="es-CR" sz="2400" dirty="0" err="1"/>
              <a:t>futuro</a:t>
            </a:r>
            <a:r>
              <a:rPr lang="en-US" altLang="es-CR" sz="2400" dirty="0"/>
              <a:t> y </a:t>
            </a:r>
            <a:r>
              <a:rPr lang="en-US" altLang="es-CR" sz="2400" dirty="0" err="1"/>
              <a:t>aplicarlo</a:t>
            </a:r>
            <a:r>
              <a:rPr lang="en-US" altLang="es-CR" sz="2400" dirty="0"/>
              <a:t> en </a:t>
            </a:r>
            <a:r>
              <a:rPr lang="en-US" altLang="es-CR" sz="2400" dirty="0" err="1"/>
              <a:t>riesgos</a:t>
            </a:r>
            <a:r>
              <a:rPr lang="en-US" altLang="es-CR" sz="2400" dirty="0"/>
              <a:t>.</a:t>
            </a:r>
            <a:endParaRPr lang="es-CR" altLang="es-CR" sz="2400" dirty="0"/>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4234748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iterate type="lt">
                                    <p:tmPct val="0"/>
                                  </p:iterate>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4" y="404664"/>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La siguiente afirmación es CORRECTA acerca de la gestión de riesgos:</a:t>
            </a:r>
          </a:p>
          <a:p>
            <a:pPr marL="457200" indent="-457200" algn="just">
              <a:spcBef>
                <a:spcPct val="0"/>
              </a:spcBef>
              <a:buFont typeface="+mj-lt"/>
              <a:buAutoNum type="alphaUcPeriod"/>
            </a:pPr>
            <a:r>
              <a:rPr lang="es-CR" altLang="es-CR" sz="2400" dirty="0"/>
              <a:t>Siempre se combina con la gestión del alcance.</a:t>
            </a:r>
          </a:p>
          <a:p>
            <a:pPr marL="457200" indent="-457200" algn="just">
              <a:spcBef>
                <a:spcPct val="0"/>
              </a:spcBef>
              <a:buFont typeface="+mj-lt"/>
              <a:buAutoNum type="alphaUcPeriod"/>
            </a:pPr>
            <a:r>
              <a:rPr lang="es-CR" altLang="es-CR" sz="2400" dirty="0"/>
              <a:t>Puede utilizar técnicas como la diagramación de espina de pescado.</a:t>
            </a:r>
          </a:p>
          <a:p>
            <a:pPr marL="457200" indent="-457200" algn="just">
              <a:spcBef>
                <a:spcPct val="0"/>
              </a:spcBef>
              <a:buFont typeface="+mj-lt"/>
              <a:buAutoNum type="alphaUcPeriod"/>
            </a:pPr>
            <a:r>
              <a:rPr lang="es-CR" altLang="es-CR" sz="2400" dirty="0"/>
              <a:t>Siempre incluye el análisis de Pareto.</a:t>
            </a:r>
          </a:p>
          <a:p>
            <a:pPr marL="457200" indent="-457200" algn="just">
              <a:spcBef>
                <a:spcPct val="0"/>
              </a:spcBef>
              <a:buFont typeface="+mj-lt"/>
              <a:buAutoNum type="alphaUcPeriod"/>
            </a:pPr>
            <a:r>
              <a:rPr lang="es-CR" altLang="es-CR" sz="2400" dirty="0"/>
              <a:t>No es necesaria si el proyecto se conoce bien</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ES" altLang="es-CR" sz="2400" b="1" dirty="0"/>
              <a:t>Retroalimentación:</a:t>
            </a:r>
            <a:r>
              <a:rPr lang="en-US" altLang="es-CR" sz="2400" dirty="0"/>
              <a:t> </a:t>
            </a:r>
            <a:r>
              <a:rPr lang="en-US" altLang="es-CR" sz="2400" dirty="0" err="1"/>
              <a:t>Varias</a:t>
            </a:r>
            <a:r>
              <a:rPr lang="en-US" altLang="es-CR" sz="2400" dirty="0"/>
              <a:t> </a:t>
            </a:r>
            <a:r>
              <a:rPr lang="en-US" altLang="es-CR" sz="2400" dirty="0" err="1"/>
              <a:t>técnicas</a:t>
            </a:r>
            <a:r>
              <a:rPr lang="en-US" altLang="es-CR" sz="2400" dirty="0"/>
              <a:t> de </a:t>
            </a:r>
            <a:r>
              <a:rPr lang="en-US" altLang="es-CR" sz="2400" dirty="0" err="1"/>
              <a:t>recopilación</a:t>
            </a:r>
            <a:r>
              <a:rPr lang="en-US" altLang="es-CR" sz="2400" dirty="0"/>
              <a:t> de </a:t>
            </a:r>
            <a:r>
              <a:rPr lang="en-US" altLang="es-CR" sz="2400" dirty="0" err="1"/>
              <a:t>información</a:t>
            </a:r>
            <a:r>
              <a:rPr lang="en-US" altLang="es-CR" sz="2400" dirty="0"/>
              <a:t> </a:t>
            </a:r>
            <a:r>
              <a:rPr lang="en-US" altLang="es-CR" sz="2400" dirty="0" err="1"/>
              <a:t>para</a:t>
            </a:r>
            <a:r>
              <a:rPr lang="en-US" altLang="es-CR" sz="2400" dirty="0"/>
              <a:t> la </a:t>
            </a:r>
            <a:r>
              <a:rPr lang="en-US" altLang="es-CR" sz="2400" dirty="0" err="1"/>
              <a:t>identificar</a:t>
            </a:r>
            <a:r>
              <a:rPr lang="en-US" altLang="es-CR" sz="2400" dirty="0"/>
              <a:t> </a:t>
            </a:r>
            <a:r>
              <a:rPr lang="en-US" altLang="es-CR" sz="2400" dirty="0" err="1"/>
              <a:t>riesgos</a:t>
            </a:r>
            <a:r>
              <a:rPr lang="en-US" altLang="es-CR" sz="2400" dirty="0"/>
              <a:t> se </a:t>
            </a:r>
            <a:r>
              <a:rPr lang="en-US" altLang="es-CR" sz="2400" dirty="0" err="1"/>
              <a:t>pueden</a:t>
            </a:r>
            <a:r>
              <a:rPr lang="en-US" altLang="es-CR" sz="2400" dirty="0"/>
              <a:t> </a:t>
            </a:r>
            <a:r>
              <a:rPr lang="en-US" altLang="es-CR" sz="2400" dirty="0" err="1"/>
              <a:t>utilizar</a:t>
            </a:r>
            <a:r>
              <a:rPr lang="en-US" altLang="es-CR" sz="2400" dirty="0"/>
              <a:t> </a:t>
            </a:r>
            <a:r>
              <a:rPr lang="en-US" altLang="es-CR" sz="2400" dirty="0" err="1"/>
              <a:t>también</a:t>
            </a:r>
            <a:r>
              <a:rPr lang="en-US" altLang="es-CR" sz="2400" dirty="0"/>
              <a:t> en el </a:t>
            </a:r>
            <a:r>
              <a:rPr lang="en-US" altLang="es-CR" sz="2400" dirty="0" err="1"/>
              <a:t>proceso</a:t>
            </a:r>
            <a:r>
              <a:rPr lang="en-US" altLang="es-CR" sz="2400" dirty="0"/>
              <a:t> de </a:t>
            </a:r>
            <a:r>
              <a:rPr lang="en-US" altLang="es-CR" sz="2400" dirty="0" err="1"/>
              <a:t>recopilar</a:t>
            </a:r>
            <a:r>
              <a:rPr lang="en-US" altLang="es-CR" sz="2400" dirty="0"/>
              <a:t> </a:t>
            </a:r>
            <a:r>
              <a:rPr lang="en-US" altLang="es-CR" sz="2400" dirty="0" err="1"/>
              <a:t>requisitos</a:t>
            </a:r>
            <a:r>
              <a:rPr lang="en-US" altLang="es-CR" sz="2400" dirty="0"/>
              <a:t> de la </a:t>
            </a:r>
            <a:r>
              <a:rPr lang="en-US" altLang="es-CR" sz="2400" dirty="0" err="1"/>
              <a:t>gestión</a:t>
            </a:r>
            <a:r>
              <a:rPr lang="en-US" altLang="es-CR" sz="2400" dirty="0"/>
              <a:t> del </a:t>
            </a:r>
            <a:r>
              <a:rPr lang="en-US" altLang="es-CR" sz="2400" dirty="0" err="1"/>
              <a:t>alcance</a:t>
            </a:r>
            <a:r>
              <a:rPr lang="en-US" altLang="es-CR" sz="2400" dirty="0"/>
              <a:t>. La </a:t>
            </a:r>
            <a:r>
              <a:rPr lang="en-US" altLang="es-CR" sz="2400" dirty="0" err="1"/>
              <a:t>gestión</a:t>
            </a:r>
            <a:r>
              <a:rPr lang="en-US" altLang="es-CR" sz="2400" dirty="0"/>
              <a:t> de </a:t>
            </a:r>
            <a:r>
              <a:rPr lang="en-US" altLang="es-CR" sz="2400" dirty="0" err="1"/>
              <a:t>riesgos</a:t>
            </a:r>
            <a:r>
              <a:rPr lang="en-US" altLang="es-CR" sz="2400" dirty="0"/>
              <a:t> </a:t>
            </a:r>
            <a:r>
              <a:rPr lang="en-US" altLang="es-CR" sz="2400" dirty="0" err="1"/>
              <a:t>siempre</a:t>
            </a:r>
            <a:r>
              <a:rPr lang="en-US" altLang="es-CR" sz="2400" dirty="0"/>
              <a:t> </a:t>
            </a:r>
            <a:r>
              <a:rPr lang="en-US" altLang="es-CR" sz="2400" dirty="0" err="1"/>
              <a:t>es</a:t>
            </a:r>
            <a:r>
              <a:rPr lang="en-US" altLang="es-CR" sz="2400" dirty="0"/>
              <a:t> </a:t>
            </a:r>
            <a:r>
              <a:rPr lang="en-US" altLang="es-CR" sz="2400" dirty="0" err="1"/>
              <a:t>necesaria</a:t>
            </a:r>
            <a:r>
              <a:rPr lang="en-US" altLang="es-CR" sz="2400" dirty="0"/>
              <a:t> </a:t>
            </a:r>
            <a:r>
              <a:rPr lang="en-US" altLang="es-CR" sz="2400" dirty="0" err="1"/>
              <a:t>ya</a:t>
            </a:r>
            <a:r>
              <a:rPr lang="en-US" altLang="es-CR" sz="2400" dirty="0"/>
              <a:t> </a:t>
            </a:r>
            <a:r>
              <a:rPr lang="en-US" altLang="es-CR" sz="2400" dirty="0" err="1"/>
              <a:t>que</a:t>
            </a:r>
            <a:r>
              <a:rPr lang="en-US" altLang="es-CR" sz="2400" dirty="0"/>
              <a:t> no hay </a:t>
            </a:r>
            <a:r>
              <a:rPr lang="en-US" altLang="es-CR" sz="2400" dirty="0" err="1"/>
              <a:t>proyecto</a:t>
            </a:r>
            <a:r>
              <a:rPr lang="en-US" altLang="es-CR" sz="2400" dirty="0"/>
              <a:t> cero </a:t>
            </a:r>
            <a:r>
              <a:rPr lang="en-US" altLang="es-CR" sz="2400" dirty="0" err="1"/>
              <a:t>riesgos</a:t>
            </a:r>
            <a:r>
              <a:rPr lang="en-US" altLang="es-CR" sz="2400" dirty="0"/>
              <a:t>.</a:t>
            </a:r>
            <a:endParaRPr lang="es-CR" altLang="es-CR" sz="2400" dirty="0"/>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24707617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iterate type="lt">
                                    <p:tmPct val="0"/>
                                  </p:iterate>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188913"/>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Un DISPARADOR de riesgo también se conoce cuál de las siguientes:</a:t>
            </a:r>
          </a:p>
          <a:p>
            <a:pPr marL="457200" indent="-457200" algn="just">
              <a:spcBef>
                <a:spcPct val="0"/>
              </a:spcBef>
              <a:buFont typeface="+mj-lt"/>
              <a:buAutoNum type="alphaUcPeriod"/>
            </a:pPr>
            <a:r>
              <a:rPr lang="es-CR" altLang="es-CR" sz="2400" dirty="0"/>
              <a:t>Una señal de advertencia.</a:t>
            </a:r>
          </a:p>
          <a:p>
            <a:pPr marL="457200" indent="-457200" algn="just">
              <a:spcBef>
                <a:spcPct val="0"/>
              </a:spcBef>
              <a:buFont typeface="+mj-lt"/>
              <a:buAutoNum type="alphaUcPeriod"/>
            </a:pPr>
            <a:r>
              <a:rPr lang="es-CR" altLang="es-CR" sz="2400" dirty="0"/>
              <a:t>Un retraso.</a:t>
            </a:r>
          </a:p>
          <a:p>
            <a:pPr marL="457200" indent="-457200" algn="just">
              <a:spcBef>
                <a:spcPct val="0"/>
              </a:spcBef>
              <a:buFont typeface="+mj-lt"/>
              <a:buAutoNum type="alphaUcPeriod"/>
            </a:pPr>
            <a:r>
              <a:rPr lang="es-CR" altLang="es-CR" sz="2400" dirty="0"/>
              <a:t>Un aumento de los costos.</a:t>
            </a:r>
          </a:p>
          <a:p>
            <a:pPr marL="457200" indent="-457200" algn="just">
              <a:spcBef>
                <a:spcPct val="0"/>
              </a:spcBef>
              <a:buFont typeface="+mj-lt"/>
              <a:buAutoNum type="alphaUcPeriod"/>
            </a:pPr>
            <a:r>
              <a:rPr lang="es-CR" altLang="es-CR" sz="2400" dirty="0"/>
              <a:t>Un avance del riesgo que supera el umbral o nivel aceptable</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ES" altLang="es-CR" sz="2400" b="1" dirty="0"/>
              <a:t>Retroalimentación: </a:t>
            </a:r>
            <a:r>
              <a:rPr lang="es-ES" altLang="es-CR" sz="2400" dirty="0"/>
              <a:t>Un disparador es todo aquel avance del riesgo que supera el umbral o nivel aceptable. El resto de opciones son síntomas.</a:t>
            </a:r>
            <a:endParaRPr lang="es-CR" altLang="es-CR" sz="2400" dirty="0"/>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2705616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iterate type="lt">
                                    <p:tmPct val="0"/>
                                  </p:iterate>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2 Subtítulo"/>
          <p:cNvSpPr txBox="1">
            <a:spLocks/>
          </p:cNvSpPr>
          <p:nvPr/>
        </p:nvSpPr>
        <p:spPr bwMode="auto">
          <a:xfrm>
            <a:off x="0" y="6021388"/>
            <a:ext cx="6705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700"/>
              </a:spcBef>
              <a:buClr>
                <a:schemeClr val="accent2"/>
              </a:buClr>
              <a:buSzPct val="60000"/>
              <a:buFont typeface="Wingdings" pitchFamily="2" charset="2"/>
              <a:buNone/>
            </a:pPr>
            <a:r>
              <a:rPr lang="es-CR" altLang="es-CR" sz="2000">
                <a:solidFill>
                  <a:srgbClr val="FFFFFF"/>
                </a:solidFill>
                <a:latin typeface="Calibri" pitchFamily="34" charset="0"/>
              </a:rPr>
              <a:t>Cap. 11.1 PMBOK</a:t>
            </a:r>
          </a:p>
        </p:txBody>
      </p:sp>
      <p:sp>
        <p:nvSpPr>
          <p:cNvPr id="6" name="5 CuadroTexto"/>
          <p:cNvSpPr txBox="1"/>
          <p:nvPr/>
        </p:nvSpPr>
        <p:spPr>
          <a:xfrm>
            <a:off x="5859463" y="2262188"/>
            <a:ext cx="3121025" cy="4600575"/>
          </a:xfrm>
          <a:prstGeom prst="rect">
            <a:avLst/>
          </a:prstGeom>
          <a:noFill/>
        </p:spPr>
        <p:txBody>
          <a:bodyPr>
            <a:spAutoFit/>
          </a:bodyPr>
          <a:lstStyle/>
          <a:p>
            <a:pPr algn="just">
              <a:defRPr/>
            </a:pPr>
            <a:r>
              <a:rPr lang="es-CR" sz="2100" b="1" dirty="0">
                <a:latin typeface="+mj-lt"/>
              </a:rPr>
              <a:t>Categorías de Riesgos</a:t>
            </a:r>
          </a:p>
          <a:p>
            <a:pPr algn="just">
              <a:defRPr/>
            </a:pPr>
            <a:r>
              <a:rPr lang="es-CR" sz="2100" dirty="0">
                <a:latin typeface="+mj-lt"/>
              </a:rPr>
              <a:t>Los riesgos del proyecto pueden categorizarse por </a:t>
            </a:r>
            <a:r>
              <a:rPr lang="es-CR" sz="2100" b="1" dirty="0">
                <a:latin typeface="+mj-lt"/>
              </a:rPr>
              <a:t>fuentes de riesgo </a:t>
            </a:r>
            <a:r>
              <a:rPr lang="es-CR" sz="2100" dirty="0">
                <a:latin typeface="+mj-lt"/>
              </a:rPr>
              <a:t>(p.ej., utilizando la RBS), por </a:t>
            </a:r>
            <a:r>
              <a:rPr lang="es-CR" sz="2100" b="1" dirty="0">
                <a:latin typeface="+mj-lt"/>
              </a:rPr>
              <a:t>área del proyecto afectada </a:t>
            </a:r>
            <a:r>
              <a:rPr lang="es-CR" sz="2100" dirty="0">
                <a:latin typeface="+mj-lt"/>
              </a:rPr>
              <a:t>(p.ej., utilizando la EDT) u otra </a:t>
            </a:r>
            <a:r>
              <a:rPr lang="es-CR" sz="2100" b="1" dirty="0">
                <a:latin typeface="+mj-lt"/>
              </a:rPr>
              <a:t>categoría útil </a:t>
            </a:r>
            <a:r>
              <a:rPr lang="es-CR" sz="2100" dirty="0">
                <a:latin typeface="+mj-lt"/>
              </a:rPr>
              <a:t>(p.ej., fase del proyecto) para determinar qué áreas del proyecto están más expuestas a los efectos de la incertidumbre.</a:t>
            </a:r>
          </a:p>
          <a:p>
            <a:pPr algn="just">
              <a:defRPr/>
            </a:pPr>
            <a:endParaRPr lang="es-CR" sz="2000" dirty="0"/>
          </a:p>
        </p:txBody>
      </p:sp>
      <p:sp>
        <p:nvSpPr>
          <p:cNvPr id="12292" name="Title 1"/>
          <p:cNvSpPr txBox="1">
            <a:spLocks/>
          </p:cNvSpPr>
          <p:nvPr/>
        </p:nvSpPr>
        <p:spPr bwMode="auto">
          <a:xfrm>
            <a:off x="111125" y="1133475"/>
            <a:ext cx="73088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R" altLang="es-CR" sz="3200" b="1">
                <a:latin typeface="Calibri" pitchFamily="34" charset="0"/>
              </a:rPr>
              <a:t>Estructura de Desglose de Riesgos (RBS)</a:t>
            </a:r>
            <a:endParaRPr lang="es-CR" altLang="es-CR" sz="2000" b="1">
              <a:latin typeface="Calibri" pitchFamily="34" charset="0"/>
            </a:endParaRPr>
          </a:p>
          <a:p>
            <a:pPr eaLnBrk="1" hangingPunct="1"/>
            <a:endParaRPr lang="en-US" altLang="es-CR" sz="2400" b="1">
              <a:latin typeface="Calibri" pitchFamily="34" charset="0"/>
            </a:endParaRPr>
          </a:p>
        </p:txBody>
      </p:sp>
      <p:pic>
        <p:nvPicPr>
          <p:cNvPr id="12293" name="Picture 2"/>
          <p:cNvPicPr>
            <a:picLocks noChangeAspect="1" noChangeArrowheads="1"/>
          </p:cNvPicPr>
          <p:nvPr/>
        </p:nvPicPr>
        <p:blipFill>
          <a:blip r:embed="rId2">
            <a:extLst>
              <a:ext uri="{28A0092B-C50C-407E-A947-70E740481C1C}">
                <a14:useLocalDpi xmlns:a14="http://schemas.microsoft.com/office/drawing/2010/main" val="0"/>
              </a:ext>
            </a:extLst>
          </a:blip>
          <a:srcRect l="22806" t="21855" r="23470" b="12199"/>
          <a:stretch>
            <a:fillRect/>
          </a:stretch>
        </p:blipFill>
        <p:spPr bwMode="auto">
          <a:xfrm>
            <a:off x="128588" y="1989138"/>
            <a:ext cx="5730875"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188913"/>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De las siguientes opciones, ¿cuál NO es un SÍNTOMA?</a:t>
            </a:r>
          </a:p>
          <a:p>
            <a:pPr marL="457200" indent="-457200" algn="just">
              <a:spcBef>
                <a:spcPct val="0"/>
              </a:spcBef>
              <a:buFont typeface="+mj-lt"/>
              <a:buAutoNum type="alphaUcPeriod"/>
            </a:pPr>
            <a:r>
              <a:rPr lang="es-CR" altLang="es-CR" sz="2400" dirty="0"/>
              <a:t>Una señal de advertencia.</a:t>
            </a:r>
          </a:p>
          <a:p>
            <a:pPr marL="457200" indent="-457200" algn="just">
              <a:spcBef>
                <a:spcPct val="0"/>
              </a:spcBef>
              <a:buFont typeface="+mj-lt"/>
              <a:buAutoNum type="alphaUcPeriod"/>
            </a:pPr>
            <a:r>
              <a:rPr lang="es-CR" altLang="es-CR" sz="2400" dirty="0"/>
              <a:t>Un retraso.</a:t>
            </a:r>
          </a:p>
          <a:p>
            <a:pPr marL="457200" indent="-457200" algn="just">
              <a:spcBef>
                <a:spcPct val="0"/>
              </a:spcBef>
              <a:buFont typeface="+mj-lt"/>
              <a:buAutoNum type="alphaUcPeriod"/>
            </a:pPr>
            <a:r>
              <a:rPr lang="es-CR" altLang="es-CR" sz="2400" dirty="0"/>
              <a:t>Un aumento de los costos.</a:t>
            </a:r>
          </a:p>
          <a:p>
            <a:pPr marL="457200" indent="-457200" algn="just">
              <a:spcBef>
                <a:spcPct val="0"/>
              </a:spcBef>
              <a:buFont typeface="+mj-lt"/>
              <a:buAutoNum type="alphaUcPeriod"/>
            </a:pPr>
            <a:r>
              <a:rPr lang="es-CR" altLang="es-CR" sz="2400" dirty="0"/>
              <a:t>Un avance del riesgo que supera el umbral o nivel aceptable</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ES" altLang="es-CR" sz="2400" b="1" dirty="0"/>
              <a:t>Retroalimentación: </a:t>
            </a:r>
            <a:r>
              <a:rPr lang="es-ES" altLang="es-CR" sz="2400" dirty="0"/>
              <a:t>Un disparador es todo aquel avance del riesgo que supera el umbral o nivel aceptable. El resto de opciones son síntomas.</a:t>
            </a:r>
            <a:endParaRPr lang="es-CR" altLang="es-CR" sz="2400" dirty="0"/>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29957828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iterate type="lt">
                                    <p:tmPct val="0"/>
                                  </p:iterate>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332656"/>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Las AUDITORÍAS de RIESGO para el control de los mismos:</a:t>
            </a:r>
          </a:p>
          <a:p>
            <a:pPr marL="457200" indent="-457200" algn="just">
              <a:spcBef>
                <a:spcPct val="0"/>
              </a:spcBef>
              <a:buFont typeface="+mj-lt"/>
              <a:buAutoNum type="alphaUcPeriod"/>
            </a:pPr>
            <a:r>
              <a:rPr lang="es-CR" altLang="es-CR" sz="2400" dirty="0"/>
              <a:t>Comparan la efectividad de las respuestas planificadas a los riesgos y sus causas raíz, así como la efectividad de los procesos de gestión de riesgos en general.</a:t>
            </a:r>
          </a:p>
          <a:p>
            <a:pPr marL="457200" indent="-457200" algn="just">
              <a:spcBef>
                <a:spcPct val="0"/>
              </a:spcBef>
              <a:buFont typeface="+mj-lt"/>
              <a:buAutoNum type="alphaUcPeriod"/>
            </a:pPr>
            <a:r>
              <a:rPr lang="es-CR" altLang="es-CR" sz="2400" dirty="0"/>
              <a:t>Se basa en la ISO 9000.</a:t>
            </a:r>
          </a:p>
          <a:p>
            <a:pPr marL="457200" indent="-457200" algn="just">
              <a:spcBef>
                <a:spcPct val="0"/>
              </a:spcBef>
              <a:buFont typeface="+mj-lt"/>
              <a:buAutoNum type="alphaUcPeriod"/>
            </a:pPr>
            <a:r>
              <a:rPr lang="es-CR" altLang="es-CR" sz="2400" dirty="0"/>
              <a:t>Identifican los recursos riesgosos del proyecto.</a:t>
            </a:r>
          </a:p>
          <a:p>
            <a:pPr marL="457200" indent="-457200" algn="just">
              <a:spcBef>
                <a:spcPct val="0"/>
              </a:spcBef>
              <a:buFont typeface="+mj-lt"/>
              <a:buAutoNum type="alphaUcPeriod"/>
            </a:pPr>
            <a:r>
              <a:rPr lang="es-CR" altLang="es-CR" sz="2400" dirty="0"/>
              <a:t>Son muy poco frecuentes y no siempre necesarias</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ES" altLang="es-CR" sz="2400" b="1" dirty="0"/>
              <a:t>Retroalimentación: </a:t>
            </a:r>
            <a:r>
              <a:rPr lang="es-CR" altLang="es-CR" sz="2400" dirty="0"/>
              <a:t>Comparan la efectividad de las respuestas planificadas a los riesgos y sus causas raíz, así como la efectividad de los procesos de gestión de riesgos en general.</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4496852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iterate type="lt">
                                    <p:tmPct val="0"/>
                                  </p:iterate>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4" y="404664"/>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Durante la ejecución del proyecto, se produce un problema importante que no se incluyó en el registro de riesgos. ¿Qué se debería hacer PRIMERO?</a:t>
            </a:r>
          </a:p>
          <a:p>
            <a:pPr marL="457200" indent="-457200" algn="just">
              <a:spcBef>
                <a:spcPct val="0"/>
              </a:spcBef>
              <a:buFont typeface="+mj-lt"/>
              <a:buAutoNum type="alphaUcPeriod"/>
            </a:pPr>
            <a:r>
              <a:rPr lang="es-CR" altLang="es-CR" sz="2400" dirty="0"/>
              <a:t>Crear una solución alternativa o temporal.</a:t>
            </a:r>
          </a:p>
          <a:p>
            <a:pPr marL="457200" indent="-457200" algn="just">
              <a:spcBef>
                <a:spcPct val="0"/>
              </a:spcBef>
              <a:buFont typeface="+mj-lt"/>
              <a:buAutoNum type="alphaUcPeriod"/>
            </a:pPr>
            <a:r>
              <a:rPr lang="es-CR" altLang="es-CR" sz="2400" dirty="0"/>
              <a:t>Volver a evaluar el proceso de identificación de riesgos.</a:t>
            </a:r>
          </a:p>
          <a:p>
            <a:pPr marL="457200" indent="-457200" algn="just">
              <a:spcBef>
                <a:spcPct val="0"/>
              </a:spcBef>
              <a:buFont typeface="+mj-lt"/>
              <a:buAutoNum type="alphaUcPeriod"/>
            </a:pPr>
            <a:r>
              <a:rPr lang="es-CR" altLang="es-CR" sz="2400" dirty="0"/>
              <a:t>Buscar algún efecto inesperado del problema.</a:t>
            </a:r>
          </a:p>
          <a:p>
            <a:pPr marL="457200" indent="-457200" algn="just">
              <a:spcBef>
                <a:spcPct val="0"/>
              </a:spcBef>
              <a:buFont typeface="+mj-lt"/>
              <a:buAutoNum type="alphaUcPeriod"/>
            </a:pPr>
            <a:r>
              <a:rPr lang="es-CR" altLang="es-CR" sz="2400" dirty="0"/>
              <a:t>Comunicarle a la gerencia</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ES" altLang="es-CR" sz="2400" b="1" dirty="0"/>
              <a:t>Retroalimentación: </a:t>
            </a:r>
            <a:r>
              <a:rPr lang="es-CR" altLang="es-CR" sz="2400" dirty="0"/>
              <a:t>Si el problema que no se incluyó en el registro de riesgos llega a ocurrir, lo mejor es atacarlo con una solución alternativa o temporal.</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6182574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iterate type="lt">
                                    <p:tmPct val="0"/>
                                  </p:iterate>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4" y="548680"/>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Después de identificar un riesgo para su proyecto, usted determina que existe una alta probabilidad de que ocurra el riesgo con una baja consecuencia. ¿Cuál sería la MEJOR estrategia de respuesta a los riesgos por adoptar?</a:t>
            </a:r>
          </a:p>
          <a:p>
            <a:pPr marL="457200" indent="-457200" algn="just">
              <a:spcBef>
                <a:spcPct val="0"/>
              </a:spcBef>
              <a:buFont typeface="+mj-lt"/>
              <a:buAutoNum type="alphaUcPeriod"/>
            </a:pPr>
            <a:r>
              <a:rPr lang="es-CR" altLang="es-CR" sz="2400" dirty="0"/>
              <a:t>Eliminar las consecuencias del riesgo.</a:t>
            </a:r>
          </a:p>
          <a:p>
            <a:pPr marL="457200" indent="-457200" algn="just">
              <a:spcBef>
                <a:spcPct val="0"/>
              </a:spcBef>
              <a:buFont typeface="+mj-lt"/>
              <a:buAutoNum type="alphaUcPeriod"/>
            </a:pPr>
            <a:r>
              <a:rPr lang="es-CR" altLang="es-CR" sz="2400" dirty="0"/>
              <a:t>Evitar el riesgo.</a:t>
            </a:r>
          </a:p>
          <a:p>
            <a:pPr marL="457200" indent="-457200" algn="just">
              <a:spcBef>
                <a:spcPct val="0"/>
              </a:spcBef>
              <a:buFont typeface="+mj-lt"/>
              <a:buAutoNum type="alphaUcPeriod"/>
            </a:pPr>
            <a:r>
              <a:rPr lang="es-CR" altLang="es-CR" sz="2400" dirty="0"/>
              <a:t>Añadir el riesgo a la lista de supervisión.</a:t>
            </a:r>
          </a:p>
          <a:p>
            <a:pPr marL="457200" indent="-457200" algn="just">
              <a:spcBef>
                <a:spcPct val="0"/>
              </a:spcBef>
              <a:buFont typeface="+mj-lt"/>
              <a:buAutoNum type="alphaUcPeriod"/>
            </a:pPr>
            <a:r>
              <a:rPr lang="es-CR" altLang="es-CR" sz="2400" dirty="0"/>
              <a:t>Contratar un seguro contra el riesgo</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ES" altLang="es-CR" sz="2400" b="1" dirty="0"/>
              <a:t>Retroalimentación: </a:t>
            </a:r>
            <a:r>
              <a:rPr lang="es-CR" altLang="es-CR" sz="2400" dirty="0"/>
              <a:t>Ya que las consecuencias son bajas se incluye en la lista de supervisión para mantenerlo monitoreado sin necesidad de gastar en una respuesta específica para el riesgo, es decir, no se evita ni se mitiga, se acepta momentáneamente.</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35029234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iterate type="lt">
                                    <p:tmPct val="0"/>
                                  </p:iterate>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188913"/>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En materia de riesgos, ¿a qué se refiere el TÉRMINO CISNE NEGRO?</a:t>
            </a:r>
          </a:p>
          <a:p>
            <a:pPr marL="457200" indent="-457200" algn="just">
              <a:spcBef>
                <a:spcPct val="0"/>
              </a:spcBef>
              <a:buFont typeface="+mj-lt"/>
              <a:buAutoNum type="alphaUcPeriod"/>
            </a:pPr>
            <a:r>
              <a:rPr lang="es-CR" altLang="es-CR" sz="2400" dirty="0"/>
              <a:t>A un riesgo de alto impacto y alta probabilidad de ocurrencia.</a:t>
            </a:r>
          </a:p>
          <a:p>
            <a:pPr marL="457200" indent="-457200" algn="just">
              <a:spcBef>
                <a:spcPct val="0"/>
              </a:spcBef>
              <a:buFont typeface="+mj-lt"/>
              <a:buAutoNum type="alphaUcPeriod"/>
            </a:pPr>
            <a:r>
              <a:rPr lang="es-CR" altLang="es-CR" sz="2400" dirty="0"/>
              <a:t>A un riesgo de alto impacto y baja probabilidad de ocurrencia.</a:t>
            </a:r>
          </a:p>
          <a:p>
            <a:pPr marL="457200" indent="-457200" algn="just">
              <a:spcBef>
                <a:spcPct val="0"/>
              </a:spcBef>
              <a:buFont typeface="+mj-lt"/>
              <a:buAutoNum type="alphaUcPeriod"/>
            </a:pPr>
            <a:r>
              <a:rPr lang="es-CR" altLang="es-CR" sz="2400" dirty="0"/>
              <a:t>A un riesgo de bajo impacto y alta probabilidad de ocurrencia.</a:t>
            </a:r>
          </a:p>
          <a:p>
            <a:pPr marL="457200" indent="-457200" algn="just">
              <a:spcBef>
                <a:spcPct val="0"/>
              </a:spcBef>
              <a:buFont typeface="+mj-lt"/>
              <a:buAutoNum type="alphaUcPeriod"/>
            </a:pPr>
            <a:r>
              <a:rPr lang="es-CR" altLang="es-CR" sz="2400" dirty="0"/>
              <a:t>A un riesgo de bajo impacto y baja probabilidad de ocurrencia</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ES" altLang="es-CR" sz="2400" b="1" dirty="0"/>
              <a:t>Retroalimentación:</a:t>
            </a:r>
            <a:r>
              <a:rPr lang="es-CR" altLang="es-CR" sz="2400" dirty="0"/>
              <a:t> A un riesgo de alto impacto y baja probabilidad de ocurrencia.</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30896352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iterate type="lt">
                                    <p:tmPct val="0"/>
                                  </p:iterate>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548680"/>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En materia de riesgos con respecto a la matriz de probabilidad e impacto, ¿a qué se refiere el TÉRMINO DOBLE NELSON?</a:t>
            </a:r>
          </a:p>
          <a:p>
            <a:pPr marL="457200" indent="-457200" algn="just">
              <a:spcBef>
                <a:spcPct val="0"/>
              </a:spcBef>
              <a:buFont typeface="+mj-lt"/>
              <a:buAutoNum type="alphaUcPeriod"/>
            </a:pPr>
            <a:r>
              <a:rPr lang="es-CR" altLang="es-CR" sz="2400" dirty="0"/>
              <a:t>A un mal cálculo del impacto y un buen cálculo de la ocurrencia.</a:t>
            </a:r>
          </a:p>
          <a:p>
            <a:pPr marL="457200" indent="-457200" algn="just">
              <a:spcBef>
                <a:spcPct val="0"/>
              </a:spcBef>
              <a:buFont typeface="+mj-lt"/>
              <a:buAutoNum type="alphaUcPeriod"/>
            </a:pPr>
            <a:r>
              <a:rPr lang="es-CR" altLang="es-CR" sz="2400" dirty="0"/>
              <a:t>A un buen cálculo del impacto y un buen cálculo de la ocurrencia.</a:t>
            </a:r>
          </a:p>
          <a:p>
            <a:pPr marL="457200" indent="-457200" algn="just">
              <a:spcBef>
                <a:spcPct val="0"/>
              </a:spcBef>
              <a:buFont typeface="+mj-lt"/>
              <a:buAutoNum type="alphaUcPeriod"/>
            </a:pPr>
            <a:r>
              <a:rPr lang="es-CR" altLang="es-CR" sz="2400" dirty="0"/>
              <a:t>A un mal cálculo del impacto y un mal cálculo de la ocurrencia.</a:t>
            </a:r>
          </a:p>
          <a:p>
            <a:pPr marL="457200" indent="-457200" algn="just">
              <a:spcBef>
                <a:spcPct val="0"/>
              </a:spcBef>
              <a:buFont typeface="+mj-lt"/>
              <a:buAutoNum type="alphaUcPeriod"/>
            </a:pPr>
            <a:r>
              <a:rPr lang="es-CR" altLang="es-CR" sz="2400" dirty="0"/>
              <a:t>A un buen cálculo del impacto y un buen cálculo de la ocurrencia</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ES" altLang="es-CR" sz="2400" b="1" dirty="0"/>
              <a:t>Retroalimentación:</a:t>
            </a:r>
            <a:r>
              <a:rPr lang="es-CR" altLang="es-CR" sz="2400" dirty="0"/>
              <a:t> A un mal cálculo del impacto y un mal cálculo de la ocurrencia.</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28345707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iterate type="lt">
                                    <p:tmPct val="0"/>
                                  </p:iterate>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4"/>
          <p:cNvSpPr txBox="1">
            <a:spLocks noGrp="1" noChangeArrowheads="1"/>
          </p:cNvSpPr>
          <p:nvPr/>
        </p:nvSpPr>
        <p:spPr bwMode="auto">
          <a:xfrm>
            <a:off x="7632700" y="6611938"/>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A70B54A6-ADDE-4C86-9A6A-9FC6823C9738}" type="datetime1">
              <a:rPr lang="es-ES" altLang="es-CR" sz="1000"/>
              <a:pPr algn="r" eaLnBrk="1" hangingPunct="1"/>
              <a:t>20/10/2013</a:t>
            </a:fld>
            <a:endParaRPr lang="es-ES" altLang="es-CR" sz="1000"/>
          </a:p>
        </p:txBody>
      </p:sp>
      <p:sp>
        <p:nvSpPr>
          <p:cNvPr id="62467" name="Rectangle 6"/>
          <p:cNvSpPr txBox="1">
            <a:spLocks noGrp="1" noChangeArrowheads="1"/>
          </p:cNvSpPr>
          <p:nvPr/>
        </p:nvSpPr>
        <p:spPr bwMode="auto">
          <a:xfrm>
            <a:off x="8675688" y="6251575"/>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FF446AF-1294-45A1-B8F6-7ECB074C784E}" type="slidenum">
              <a:rPr lang="es-ES" altLang="es-CR" sz="1400"/>
              <a:pPr eaLnBrk="1" hangingPunct="1"/>
              <a:t>126</a:t>
            </a:fld>
            <a:endParaRPr lang="es-ES" altLang="es-CR" sz="1400"/>
          </a:p>
        </p:txBody>
      </p:sp>
      <p:sp>
        <p:nvSpPr>
          <p:cNvPr id="62468" name="Rectangle 2"/>
          <p:cNvSpPr>
            <a:spLocks noGrp="1" noChangeArrowheads="1"/>
          </p:cNvSpPr>
          <p:nvPr>
            <p:ph type="ctrTitle" idx="4294967295"/>
          </p:nvPr>
        </p:nvSpPr>
        <p:spPr>
          <a:xfrm>
            <a:off x="107950" y="2492375"/>
            <a:ext cx="8820150" cy="1752600"/>
          </a:xfrm>
        </p:spPr>
        <p:txBody>
          <a:bodyPr/>
          <a:lstStyle/>
          <a:p>
            <a:pPr eaLnBrk="1" hangingPunct="1"/>
            <a:r>
              <a:rPr lang="es-CR" altLang="es-CR" sz="5700" smtClean="0"/>
              <a:t>GESTIÓN DE LAS ADQUISICIONES DEL PROYECTO</a:t>
            </a:r>
            <a:endParaRPr lang="en-US" altLang="es-CR" sz="5700" smtClean="0"/>
          </a:p>
        </p:txBody>
      </p:sp>
    </p:spTree>
  </p:cSld>
  <p:clrMapOvr>
    <a:masterClrMapping/>
  </p:clrMapOvr>
  <p:transition spd="slow"/>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1 Rectángulo"/>
          <p:cNvSpPr/>
          <p:nvPr/>
        </p:nvSpPr>
        <p:spPr>
          <a:xfrm>
            <a:off x="3484563" y="234950"/>
            <a:ext cx="3494087" cy="6477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s-CR" dirty="0"/>
              <a:t>Principales Salidas de la Gestión de las Adquisiciones de un Proyecto</a:t>
            </a:r>
          </a:p>
        </p:txBody>
      </p:sp>
      <p:sp>
        <p:nvSpPr>
          <p:cNvPr id="22" name="21 Elipse"/>
          <p:cNvSpPr/>
          <p:nvPr/>
        </p:nvSpPr>
        <p:spPr>
          <a:xfrm>
            <a:off x="1927225" y="5130800"/>
            <a:ext cx="2946400" cy="170815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s-CR" dirty="0"/>
              <a:t>Vendedores Seleccionados, Adjudicación del Contrato y Calendario de Recursos</a:t>
            </a:r>
          </a:p>
        </p:txBody>
      </p:sp>
      <p:sp>
        <p:nvSpPr>
          <p:cNvPr id="26" name="25 Elipse"/>
          <p:cNvSpPr/>
          <p:nvPr/>
        </p:nvSpPr>
        <p:spPr>
          <a:xfrm>
            <a:off x="5041900" y="1308100"/>
            <a:ext cx="2141538" cy="86201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s-CR" dirty="0"/>
              <a:t>Adquisiciones Cerradas</a:t>
            </a:r>
          </a:p>
        </p:txBody>
      </p:sp>
      <p:cxnSp>
        <p:nvCxnSpPr>
          <p:cNvPr id="55" name="54 Conector recto de flecha"/>
          <p:cNvCxnSpPr>
            <a:stCxn id="2" idx="2"/>
            <a:endCxn id="22" idx="7"/>
          </p:cNvCxnSpPr>
          <p:nvPr/>
        </p:nvCxnSpPr>
        <p:spPr>
          <a:xfrm flipH="1">
            <a:off x="4441825" y="882650"/>
            <a:ext cx="790575" cy="449897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7" name="56 Conector recto de flecha"/>
          <p:cNvCxnSpPr>
            <a:stCxn id="2" idx="2"/>
            <a:endCxn id="26" idx="0"/>
          </p:cNvCxnSpPr>
          <p:nvPr/>
        </p:nvCxnSpPr>
        <p:spPr>
          <a:xfrm>
            <a:off x="5232400" y="882650"/>
            <a:ext cx="879475" cy="42545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2" name="61 CuadroTexto"/>
          <p:cNvSpPr txBox="1">
            <a:spLocks noChangeArrowheads="1"/>
          </p:cNvSpPr>
          <p:nvPr/>
        </p:nvSpPr>
        <p:spPr bwMode="auto">
          <a:xfrm>
            <a:off x="3683000" y="1066800"/>
            <a:ext cx="2308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R" altLang="es-CR"/>
              <a:t>Compuesto por</a:t>
            </a:r>
          </a:p>
        </p:txBody>
      </p:sp>
      <p:sp>
        <p:nvSpPr>
          <p:cNvPr id="76" name="75 Rectángulo"/>
          <p:cNvSpPr/>
          <p:nvPr/>
        </p:nvSpPr>
        <p:spPr>
          <a:xfrm>
            <a:off x="46038" y="5905500"/>
            <a:ext cx="1693862" cy="8366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Estimaciones Independientes</a:t>
            </a:r>
          </a:p>
        </p:txBody>
      </p:sp>
      <p:sp>
        <p:nvSpPr>
          <p:cNvPr id="133" name="132 CuadroTexto"/>
          <p:cNvSpPr txBox="1">
            <a:spLocks noChangeArrowheads="1"/>
          </p:cNvSpPr>
          <p:nvPr/>
        </p:nvSpPr>
        <p:spPr bwMode="auto">
          <a:xfrm>
            <a:off x="1720850" y="5214938"/>
            <a:ext cx="10588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R" altLang="es-CR" sz="1600"/>
              <a:t>Se relaciona con</a:t>
            </a:r>
          </a:p>
        </p:txBody>
      </p:sp>
      <p:sp>
        <p:nvSpPr>
          <p:cNvPr id="82" name="81 Rectángulo"/>
          <p:cNvSpPr/>
          <p:nvPr/>
        </p:nvSpPr>
        <p:spPr>
          <a:xfrm>
            <a:off x="7183438" y="288925"/>
            <a:ext cx="1781175" cy="698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Auditorías de las Adquisiciones</a:t>
            </a:r>
          </a:p>
        </p:txBody>
      </p:sp>
      <p:sp>
        <p:nvSpPr>
          <p:cNvPr id="92" name="91 Rectángulo"/>
          <p:cNvSpPr/>
          <p:nvPr/>
        </p:nvSpPr>
        <p:spPr>
          <a:xfrm>
            <a:off x="7289800" y="1208088"/>
            <a:ext cx="1674813" cy="7477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Acuerdos Negociados</a:t>
            </a:r>
          </a:p>
        </p:txBody>
      </p:sp>
      <p:sp>
        <p:nvSpPr>
          <p:cNvPr id="129" name="128 Elipse"/>
          <p:cNvSpPr/>
          <p:nvPr/>
        </p:nvSpPr>
        <p:spPr>
          <a:xfrm>
            <a:off x="46038" y="1428750"/>
            <a:ext cx="3354387" cy="265747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s-CR" dirty="0"/>
              <a:t>Plan de Gestión de las Adquisiciones, Enunciado del Trabajo, Decisiones de Hacer o Comprar, Documentos de la Adquisición y Criterios de Selección de Proveedores</a:t>
            </a:r>
          </a:p>
        </p:txBody>
      </p:sp>
      <p:sp>
        <p:nvSpPr>
          <p:cNvPr id="138" name="137 Rectángulo"/>
          <p:cNvSpPr/>
          <p:nvPr/>
        </p:nvSpPr>
        <p:spPr>
          <a:xfrm>
            <a:off x="98425" y="119063"/>
            <a:ext cx="1214438" cy="8556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Tipos de Contratos</a:t>
            </a:r>
          </a:p>
        </p:txBody>
      </p:sp>
      <p:cxnSp>
        <p:nvCxnSpPr>
          <p:cNvPr id="130" name="129 Conector recto de flecha"/>
          <p:cNvCxnSpPr>
            <a:stCxn id="129" idx="0"/>
            <a:endCxn id="138" idx="2"/>
          </p:cNvCxnSpPr>
          <p:nvPr/>
        </p:nvCxnSpPr>
        <p:spPr>
          <a:xfrm flipH="1" flipV="1">
            <a:off x="704850" y="974725"/>
            <a:ext cx="1019175" cy="45402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05" name="204 Rectángulo"/>
          <p:cNvSpPr/>
          <p:nvPr/>
        </p:nvSpPr>
        <p:spPr>
          <a:xfrm>
            <a:off x="1525588" y="130175"/>
            <a:ext cx="1597025" cy="857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Análisis de Hacer o Comprar</a:t>
            </a:r>
          </a:p>
        </p:txBody>
      </p:sp>
      <p:cxnSp>
        <p:nvCxnSpPr>
          <p:cNvPr id="209" name="208 Conector recto de flecha"/>
          <p:cNvCxnSpPr>
            <a:stCxn id="129" idx="0"/>
            <a:endCxn id="205" idx="2"/>
          </p:cNvCxnSpPr>
          <p:nvPr/>
        </p:nvCxnSpPr>
        <p:spPr>
          <a:xfrm flipV="1">
            <a:off x="1724025" y="987425"/>
            <a:ext cx="600075" cy="44132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12" name="211 Conector recto de flecha"/>
          <p:cNvCxnSpPr>
            <a:stCxn id="2" idx="2"/>
            <a:endCxn id="129" idx="7"/>
          </p:cNvCxnSpPr>
          <p:nvPr/>
        </p:nvCxnSpPr>
        <p:spPr>
          <a:xfrm flipH="1">
            <a:off x="2909888" y="882650"/>
            <a:ext cx="2322512" cy="93503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0" name="149 CuadroTexto"/>
          <p:cNvSpPr txBox="1">
            <a:spLocks noChangeArrowheads="1"/>
          </p:cNvSpPr>
          <p:nvPr/>
        </p:nvSpPr>
        <p:spPr bwMode="auto">
          <a:xfrm>
            <a:off x="906463" y="1066800"/>
            <a:ext cx="17716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R" altLang="es-CR" sz="1600"/>
              <a:t>Se relaciona con</a:t>
            </a:r>
          </a:p>
        </p:txBody>
      </p:sp>
      <p:sp>
        <p:nvSpPr>
          <p:cNvPr id="167" name="166 Rectángulo"/>
          <p:cNvSpPr/>
          <p:nvPr/>
        </p:nvSpPr>
        <p:spPr>
          <a:xfrm>
            <a:off x="73025" y="4165600"/>
            <a:ext cx="1571625" cy="7921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Conferencia de Oferentes</a:t>
            </a:r>
          </a:p>
        </p:txBody>
      </p:sp>
      <p:sp>
        <p:nvSpPr>
          <p:cNvPr id="168" name="167 Rectángulo"/>
          <p:cNvSpPr/>
          <p:nvPr/>
        </p:nvSpPr>
        <p:spPr>
          <a:xfrm>
            <a:off x="73025" y="5040313"/>
            <a:ext cx="1571625" cy="7921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Técnicas de Evaluación de Propuestas</a:t>
            </a:r>
          </a:p>
        </p:txBody>
      </p:sp>
      <p:sp>
        <p:nvSpPr>
          <p:cNvPr id="171" name="170 Rectángulo"/>
          <p:cNvSpPr/>
          <p:nvPr/>
        </p:nvSpPr>
        <p:spPr>
          <a:xfrm>
            <a:off x="1828800" y="4213225"/>
            <a:ext cx="1571625" cy="7921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Publicidad y Búsqueda en Internet</a:t>
            </a:r>
          </a:p>
        </p:txBody>
      </p:sp>
      <p:sp>
        <p:nvSpPr>
          <p:cNvPr id="180" name="179 Rectángulo"/>
          <p:cNvSpPr/>
          <p:nvPr/>
        </p:nvSpPr>
        <p:spPr>
          <a:xfrm>
            <a:off x="4975225" y="6046788"/>
            <a:ext cx="1571625" cy="7921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Negociaciones</a:t>
            </a:r>
          </a:p>
        </p:txBody>
      </p:sp>
      <p:cxnSp>
        <p:nvCxnSpPr>
          <p:cNvPr id="211" name="210 Conector recto de flecha"/>
          <p:cNvCxnSpPr>
            <a:stCxn id="22" idx="2"/>
          </p:cNvCxnSpPr>
          <p:nvPr/>
        </p:nvCxnSpPr>
        <p:spPr>
          <a:xfrm flipH="1">
            <a:off x="1739900" y="5984875"/>
            <a:ext cx="187325" cy="4572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14" name="213 Conector recto de flecha"/>
          <p:cNvCxnSpPr>
            <a:stCxn id="22" idx="2"/>
            <a:endCxn id="168" idx="3"/>
          </p:cNvCxnSpPr>
          <p:nvPr/>
        </p:nvCxnSpPr>
        <p:spPr>
          <a:xfrm flipH="1" flipV="1">
            <a:off x="1644650" y="5435600"/>
            <a:ext cx="282575" cy="54927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16" name="215 Conector recto de flecha"/>
          <p:cNvCxnSpPr>
            <a:stCxn id="22" idx="2"/>
          </p:cNvCxnSpPr>
          <p:nvPr/>
        </p:nvCxnSpPr>
        <p:spPr>
          <a:xfrm flipH="1" flipV="1">
            <a:off x="1644650" y="4662488"/>
            <a:ext cx="282575" cy="1322387"/>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18" name="217 Conector recto de flecha"/>
          <p:cNvCxnSpPr>
            <a:endCxn id="171" idx="2"/>
          </p:cNvCxnSpPr>
          <p:nvPr/>
        </p:nvCxnSpPr>
        <p:spPr>
          <a:xfrm flipV="1">
            <a:off x="1927225" y="5005388"/>
            <a:ext cx="687388" cy="827087"/>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20" name="219 Conector recto de flecha"/>
          <p:cNvCxnSpPr>
            <a:stCxn id="22" idx="5"/>
            <a:endCxn id="180" idx="1"/>
          </p:cNvCxnSpPr>
          <p:nvPr/>
        </p:nvCxnSpPr>
        <p:spPr>
          <a:xfrm flipV="1">
            <a:off x="4441825" y="6442075"/>
            <a:ext cx="533400" cy="14605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78" name="177 Conector recto de flecha"/>
          <p:cNvCxnSpPr>
            <a:stCxn id="26" idx="7"/>
            <a:endCxn id="82" idx="1"/>
          </p:cNvCxnSpPr>
          <p:nvPr/>
        </p:nvCxnSpPr>
        <p:spPr>
          <a:xfrm flipV="1">
            <a:off x="6869113" y="638175"/>
            <a:ext cx="314325" cy="79692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81" name="180 Conector recto de flecha"/>
          <p:cNvCxnSpPr>
            <a:stCxn id="26" idx="7"/>
            <a:endCxn id="92" idx="1"/>
          </p:cNvCxnSpPr>
          <p:nvPr/>
        </p:nvCxnSpPr>
        <p:spPr>
          <a:xfrm>
            <a:off x="6869113" y="1435100"/>
            <a:ext cx="420687" cy="14763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24" name="223 Elipse"/>
          <p:cNvSpPr/>
          <p:nvPr/>
        </p:nvSpPr>
        <p:spPr>
          <a:xfrm>
            <a:off x="3403600" y="3360738"/>
            <a:ext cx="2122488" cy="100647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s-CR" dirty="0"/>
              <a:t>Documentos de las Adquisiciones</a:t>
            </a:r>
          </a:p>
        </p:txBody>
      </p:sp>
      <p:sp>
        <p:nvSpPr>
          <p:cNvPr id="225" name="224 Rectángulo"/>
          <p:cNvSpPr/>
          <p:nvPr/>
        </p:nvSpPr>
        <p:spPr>
          <a:xfrm>
            <a:off x="5002213" y="2262188"/>
            <a:ext cx="1976437" cy="9413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Sistema de Control de Cambios del Contrato</a:t>
            </a:r>
          </a:p>
        </p:txBody>
      </p:sp>
      <p:sp>
        <p:nvSpPr>
          <p:cNvPr id="226" name="225 Rectángulo"/>
          <p:cNvSpPr/>
          <p:nvPr/>
        </p:nvSpPr>
        <p:spPr>
          <a:xfrm>
            <a:off x="7388225" y="2170113"/>
            <a:ext cx="1674813" cy="746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Inspecciones y Auditorías</a:t>
            </a:r>
          </a:p>
        </p:txBody>
      </p:sp>
      <p:sp>
        <p:nvSpPr>
          <p:cNvPr id="227" name="226 Rectángulo"/>
          <p:cNvSpPr/>
          <p:nvPr/>
        </p:nvSpPr>
        <p:spPr>
          <a:xfrm>
            <a:off x="4873625" y="4668838"/>
            <a:ext cx="1876425" cy="9953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Revisiones del Desempeño de las Adquisiciones</a:t>
            </a:r>
          </a:p>
        </p:txBody>
      </p:sp>
      <p:sp>
        <p:nvSpPr>
          <p:cNvPr id="228" name="227 Rectángulo"/>
          <p:cNvSpPr/>
          <p:nvPr/>
        </p:nvSpPr>
        <p:spPr>
          <a:xfrm>
            <a:off x="7326313" y="5040313"/>
            <a:ext cx="1674812" cy="7477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Sistema de Gestión de Registros</a:t>
            </a:r>
          </a:p>
        </p:txBody>
      </p:sp>
      <p:sp>
        <p:nvSpPr>
          <p:cNvPr id="229" name="228 Rectángulo"/>
          <p:cNvSpPr/>
          <p:nvPr/>
        </p:nvSpPr>
        <p:spPr>
          <a:xfrm>
            <a:off x="7386638" y="4098925"/>
            <a:ext cx="1674812" cy="7477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Sistemas de Pago</a:t>
            </a:r>
          </a:p>
        </p:txBody>
      </p:sp>
      <p:sp>
        <p:nvSpPr>
          <p:cNvPr id="230" name="229 Rectángulo"/>
          <p:cNvSpPr/>
          <p:nvPr/>
        </p:nvSpPr>
        <p:spPr>
          <a:xfrm>
            <a:off x="7377113" y="3116263"/>
            <a:ext cx="1674812" cy="7477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Informes de Desempeño</a:t>
            </a:r>
          </a:p>
        </p:txBody>
      </p:sp>
      <p:sp>
        <p:nvSpPr>
          <p:cNvPr id="231" name="230 Rectángulo"/>
          <p:cNvSpPr/>
          <p:nvPr/>
        </p:nvSpPr>
        <p:spPr>
          <a:xfrm>
            <a:off x="6985000" y="5949950"/>
            <a:ext cx="1979613" cy="7477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Administración de Reclamaciones</a:t>
            </a:r>
          </a:p>
        </p:txBody>
      </p:sp>
      <p:cxnSp>
        <p:nvCxnSpPr>
          <p:cNvPr id="183" name="182 Conector recto de flecha"/>
          <p:cNvCxnSpPr>
            <a:stCxn id="2" idx="2"/>
            <a:endCxn id="224" idx="0"/>
          </p:cNvCxnSpPr>
          <p:nvPr/>
        </p:nvCxnSpPr>
        <p:spPr>
          <a:xfrm flipH="1">
            <a:off x="4465638" y="882650"/>
            <a:ext cx="766762" cy="24780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5" name="184 Conector recto de flecha"/>
          <p:cNvCxnSpPr>
            <a:stCxn id="224" idx="6"/>
            <a:endCxn id="227" idx="0"/>
          </p:cNvCxnSpPr>
          <p:nvPr/>
        </p:nvCxnSpPr>
        <p:spPr>
          <a:xfrm>
            <a:off x="5526088" y="3863975"/>
            <a:ext cx="285750" cy="8048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7" name="186 Conector recto de flecha"/>
          <p:cNvCxnSpPr>
            <a:stCxn id="224" idx="6"/>
            <a:endCxn id="231" idx="1"/>
          </p:cNvCxnSpPr>
          <p:nvPr/>
        </p:nvCxnSpPr>
        <p:spPr>
          <a:xfrm>
            <a:off x="5526088" y="3863975"/>
            <a:ext cx="1458912" cy="24590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9" name="188 Conector recto de flecha"/>
          <p:cNvCxnSpPr>
            <a:stCxn id="224" idx="6"/>
            <a:endCxn id="225" idx="2"/>
          </p:cNvCxnSpPr>
          <p:nvPr/>
        </p:nvCxnSpPr>
        <p:spPr>
          <a:xfrm flipV="1">
            <a:off x="5526088" y="3203575"/>
            <a:ext cx="463550" cy="660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1" name="190 Conector recto de flecha"/>
          <p:cNvCxnSpPr>
            <a:stCxn id="224" idx="6"/>
            <a:endCxn id="226" idx="1"/>
          </p:cNvCxnSpPr>
          <p:nvPr/>
        </p:nvCxnSpPr>
        <p:spPr>
          <a:xfrm flipV="1">
            <a:off x="5526088" y="2543175"/>
            <a:ext cx="1862137" cy="1320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3" name="232 Conector recto de flecha"/>
          <p:cNvCxnSpPr>
            <a:stCxn id="224" idx="6"/>
            <a:endCxn id="230" idx="1"/>
          </p:cNvCxnSpPr>
          <p:nvPr/>
        </p:nvCxnSpPr>
        <p:spPr>
          <a:xfrm flipV="1">
            <a:off x="5526088" y="3489325"/>
            <a:ext cx="1851025" cy="3746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5" name="234 Conector recto de flecha"/>
          <p:cNvCxnSpPr>
            <a:stCxn id="224" idx="6"/>
            <a:endCxn id="229" idx="1"/>
          </p:cNvCxnSpPr>
          <p:nvPr/>
        </p:nvCxnSpPr>
        <p:spPr>
          <a:xfrm>
            <a:off x="5526088" y="3863975"/>
            <a:ext cx="186055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7" name="236 Conector recto de flecha"/>
          <p:cNvCxnSpPr>
            <a:stCxn id="224" idx="6"/>
            <a:endCxn id="228" idx="1"/>
          </p:cNvCxnSpPr>
          <p:nvPr/>
        </p:nvCxnSpPr>
        <p:spPr>
          <a:xfrm>
            <a:off x="5526088" y="3863975"/>
            <a:ext cx="1800225" cy="1549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3" name="252 CuadroTexto"/>
          <p:cNvSpPr txBox="1">
            <a:spLocks noChangeArrowheads="1"/>
          </p:cNvSpPr>
          <p:nvPr/>
        </p:nvSpPr>
        <p:spPr bwMode="auto">
          <a:xfrm>
            <a:off x="5672138" y="3860800"/>
            <a:ext cx="17716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R" altLang="es-CR" sz="1600"/>
              <a:t>Se relaciona con</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1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3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09"/>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5"/>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55"/>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3"/>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216"/>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67"/>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214"/>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68"/>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nodeType="clickEffect">
                                  <p:stCondLst>
                                    <p:cond delay="0"/>
                                  </p:stCondLst>
                                  <p:childTnLst>
                                    <p:set>
                                      <p:cBhvr>
                                        <p:cTn id="70" dur="1" fill="hold">
                                          <p:stCondLst>
                                            <p:cond delay="0"/>
                                          </p:stCondLst>
                                        </p:cTn>
                                        <p:tgtEl>
                                          <p:spTgt spid="211"/>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6"/>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nodeType="clickEffect">
                                  <p:stCondLst>
                                    <p:cond delay="0"/>
                                  </p:stCondLst>
                                  <p:childTnLst>
                                    <p:set>
                                      <p:cBhvr>
                                        <p:cTn id="78" dur="1" fill="hold">
                                          <p:stCondLst>
                                            <p:cond delay="0"/>
                                          </p:stCondLst>
                                        </p:cTn>
                                        <p:tgtEl>
                                          <p:spTgt spid="218"/>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71"/>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nodeType="clickEffect">
                                  <p:stCondLst>
                                    <p:cond delay="0"/>
                                  </p:stCondLst>
                                  <p:childTnLst>
                                    <p:set>
                                      <p:cBhvr>
                                        <p:cTn id="86" dur="1" fill="hold">
                                          <p:stCondLst>
                                            <p:cond delay="0"/>
                                          </p:stCondLst>
                                        </p:cTn>
                                        <p:tgtEl>
                                          <p:spTgt spid="220"/>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80"/>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ntr" presetSubtype="0" fill="hold" nodeType="clickEffect">
                                  <p:stCondLst>
                                    <p:cond delay="0"/>
                                  </p:stCondLst>
                                  <p:childTnLst>
                                    <p:set>
                                      <p:cBhvr>
                                        <p:cTn id="94" dur="1" fill="hold">
                                          <p:stCondLst>
                                            <p:cond delay="0"/>
                                          </p:stCondLst>
                                        </p:cTn>
                                        <p:tgtEl>
                                          <p:spTgt spid="183"/>
                                        </p:tgtEl>
                                        <p:attrNameLst>
                                          <p:attrName>style.visibility</p:attrName>
                                        </p:attrNameLst>
                                      </p:cBhvr>
                                      <p:to>
                                        <p:strVal val="visible"/>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224"/>
                                        </p:tgtEl>
                                        <p:attrNameLst>
                                          <p:attrName>style.visibility</p:attrName>
                                        </p:attrNameLst>
                                      </p:cBhvr>
                                      <p:to>
                                        <p:strVal val="visible"/>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253"/>
                                        </p:tgtEl>
                                        <p:attrNameLst>
                                          <p:attrName>style.visibility</p:attrName>
                                        </p:attrNameLst>
                                      </p:cBhvr>
                                      <p:to>
                                        <p:strVal val="visible"/>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 presetClass="entr" presetSubtype="0" fill="hold" nodeType="clickEffect">
                                  <p:stCondLst>
                                    <p:cond delay="0"/>
                                  </p:stCondLst>
                                  <p:childTnLst>
                                    <p:set>
                                      <p:cBhvr>
                                        <p:cTn id="106" dur="1" fill="hold">
                                          <p:stCondLst>
                                            <p:cond delay="0"/>
                                          </p:stCondLst>
                                        </p:cTn>
                                        <p:tgtEl>
                                          <p:spTgt spid="185"/>
                                        </p:tgtEl>
                                        <p:attrNameLst>
                                          <p:attrName>style.visibility</p:attrName>
                                        </p:attrNameLst>
                                      </p:cBhvr>
                                      <p:to>
                                        <p:strVal val="visible"/>
                                      </p:to>
                                    </p:se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227"/>
                                        </p:tgtEl>
                                        <p:attrNameLst>
                                          <p:attrName>style.visibility</p:attrName>
                                        </p:attrNameLst>
                                      </p:cBhvr>
                                      <p:to>
                                        <p:strVal val="visible"/>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1" presetClass="entr" presetSubtype="0" fill="hold" nodeType="clickEffect">
                                  <p:stCondLst>
                                    <p:cond delay="0"/>
                                  </p:stCondLst>
                                  <p:childTnLst>
                                    <p:set>
                                      <p:cBhvr>
                                        <p:cTn id="114" dur="1" fill="hold">
                                          <p:stCondLst>
                                            <p:cond delay="0"/>
                                          </p:stCondLst>
                                        </p:cTn>
                                        <p:tgtEl>
                                          <p:spTgt spid="187"/>
                                        </p:tgtEl>
                                        <p:attrNameLst>
                                          <p:attrName>style.visibility</p:attrName>
                                        </p:attrNameLst>
                                      </p:cBhvr>
                                      <p:to>
                                        <p:strVal val="visible"/>
                                      </p:to>
                                    </p:se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231"/>
                                        </p:tgtEl>
                                        <p:attrNameLst>
                                          <p:attrName>style.visibility</p:attrName>
                                        </p:attrNameLst>
                                      </p:cBhvr>
                                      <p:to>
                                        <p:strVal val="visible"/>
                                      </p:to>
                                    </p:se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1" presetClass="entr" presetSubtype="0" fill="hold" nodeType="clickEffect">
                                  <p:stCondLst>
                                    <p:cond delay="0"/>
                                  </p:stCondLst>
                                  <p:childTnLst>
                                    <p:set>
                                      <p:cBhvr>
                                        <p:cTn id="122" dur="1" fill="hold">
                                          <p:stCondLst>
                                            <p:cond delay="0"/>
                                          </p:stCondLst>
                                        </p:cTn>
                                        <p:tgtEl>
                                          <p:spTgt spid="237"/>
                                        </p:tgtEl>
                                        <p:attrNameLst>
                                          <p:attrName>style.visibility</p:attrName>
                                        </p:attrNameLst>
                                      </p:cBhvr>
                                      <p:to>
                                        <p:strVal val="visible"/>
                                      </p:to>
                                    </p:se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228"/>
                                        </p:tgtEl>
                                        <p:attrNameLst>
                                          <p:attrName>style.visibility</p:attrName>
                                        </p:attrNameLst>
                                      </p:cBhvr>
                                      <p:to>
                                        <p:strVal val="visible"/>
                                      </p:to>
                                    </p:se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1" presetClass="entr" presetSubtype="0" fill="hold" nodeType="clickEffect">
                                  <p:stCondLst>
                                    <p:cond delay="0"/>
                                  </p:stCondLst>
                                  <p:childTnLst>
                                    <p:set>
                                      <p:cBhvr>
                                        <p:cTn id="130" dur="1" fill="hold">
                                          <p:stCondLst>
                                            <p:cond delay="0"/>
                                          </p:stCondLst>
                                        </p:cTn>
                                        <p:tgtEl>
                                          <p:spTgt spid="235"/>
                                        </p:tgtEl>
                                        <p:attrNameLst>
                                          <p:attrName>style.visibility</p:attrName>
                                        </p:attrNameLst>
                                      </p:cBhvr>
                                      <p:to>
                                        <p:strVal val="visible"/>
                                      </p:to>
                                    </p:se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229"/>
                                        </p:tgtEl>
                                        <p:attrNameLst>
                                          <p:attrName>style.visibility</p:attrName>
                                        </p:attrNameLst>
                                      </p:cBhvr>
                                      <p:to>
                                        <p:strVal val="visible"/>
                                      </p:to>
                                    </p:se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1" presetClass="entr" presetSubtype="0" fill="hold" nodeType="clickEffect">
                                  <p:stCondLst>
                                    <p:cond delay="0"/>
                                  </p:stCondLst>
                                  <p:childTnLst>
                                    <p:set>
                                      <p:cBhvr>
                                        <p:cTn id="138" dur="1" fill="hold">
                                          <p:stCondLst>
                                            <p:cond delay="0"/>
                                          </p:stCondLst>
                                        </p:cTn>
                                        <p:tgtEl>
                                          <p:spTgt spid="233"/>
                                        </p:tgtEl>
                                        <p:attrNameLst>
                                          <p:attrName>style.visibility</p:attrName>
                                        </p:attrNameLst>
                                      </p:cBhvr>
                                      <p:to>
                                        <p:strVal val="visible"/>
                                      </p:to>
                                    </p:set>
                                  </p:childTnLst>
                                </p:cTn>
                              </p:par>
                            </p:childTnLst>
                          </p:cTn>
                        </p:par>
                      </p:childTnLst>
                    </p:cTn>
                  </p:par>
                  <p:par>
                    <p:cTn id="139" fill="hold" nodeType="clickPar">
                      <p:stCondLst>
                        <p:cond delay="indefinite"/>
                      </p:stCondLst>
                      <p:childTnLst>
                        <p:par>
                          <p:cTn id="140" fill="hold" nodeType="withGroup">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230"/>
                                        </p:tgtEl>
                                        <p:attrNameLst>
                                          <p:attrName>style.visibility</p:attrName>
                                        </p:attrNameLst>
                                      </p:cBhvr>
                                      <p:to>
                                        <p:strVal val="visible"/>
                                      </p:to>
                                    </p:se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1" presetClass="entr" presetSubtype="0" fill="hold" nodeType="clickEffect">
                                  <p:stCondLst>
                                    <p:cond delay="0"/>
                                  </p:stCondLst>
                                  <p:childTnLst>
                                    <p:set>
                                      <p:cBhvr>
                                        <p:cTn id="146" dur="1" fill="hold">
                                          <p:stCondLst>
                                            <p:cond delay="0"/>
                                          </p:stCondLst>
                                        </p:cTn>
                                        <p:tgtEl>
                                          <p:spTgt spid="191"/>
                                        </p:tgtEl>
                                        <p:attrNameLst>
                                          <p:attrName>style.visibility</p:attrName>
                                        </p:attrNameLst>
                                      </p:cBhvr>
                                      <p:to>
                                        <p:strVal val="visible"/>
                                      </p:to>
                                    </p:se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226"/>
                                        </p:tgtEl>
                                        <p:attrNameLst>
                                          <p:attrName>style.visibility</p:attrName>
                                        </p:attrNameLst>
                                      </p:cBhvr>
                                      <p:to>
                                        <p:strVal val="visible"/>
                                      </p:to>
                                    </p:set>
                                  </p:childTnLst>
                                </p:cTn>
                              </p:par>
                            </p:childTnLst>
                          </p:cTn>
                        </p:par>
                      </p:childTnLst>
                    </p:cTn>
                  </p:par>
                  <p:par>
                    <p:cTn id="151" fill="hold" nodeType="clickPar">
                      <p:stCondLst>
                        <p:cond delay="indefinite"/>
                      </p:stCondLst>
                      <p:childTnLst>
                        <p:par>
                          <p:cTn id="152" fill="hold" nodeType="withGroup">
                            <p:stCondLst>
                              <p:cond delay="0"/>
                            </p:stCondLst>
                            <p:childTnLst>
                              <p:par>
                                <p:cTn id="153" presetID="1" presetClass="entr" presetSubtype="0" fill="hold" nodeType="clickEffect">
                                  <p:stCondLst>
                                    <p:cond delay="0"/>
                                  </p:stCondLst>
                                  <p:childTnLst>
                                    <p:set>
                                      <p:cBhvr>
                                        <p:cTn id="154" dur="1" fill="hold">
                                          <p:stCondLst>
                                            <p:cond delay="0"/>
                                          </p:stCondLst>
                                        </p:cTn>
                                        <p:tgtEl>
                                          <p:spTgt spid="189"/>
                                        </p:tgtEl>
                                        <p:attrNameLst>
                                          <p:attrName>style.visibility</p:attrName>
                                        </p:attrNameLst>
                                      </p:cBhvr>
                                      <p:to>
                                        <p:strVal val="visible"/>
                                      </p:to>
                                    </p:set>
                                  </p:childTnLst>
                                </p:cTn>
                              </p:par>
                            </p:childTnLst>
                          </p:cTn>
                        </p:par>
                      </p:childTnLst>
                    </p:cTn>
                  </p:par>
                  <p:par>
                    <p:cTn id="155" fill="hold" nodeType="clickPar">
                      <p:stCondLst>
                        <p:cond delay="indefinite"/>
                      </p:stCondLst>
                      <p:childTnLst>
                        <p:par>
                          <p:cTn id="156" fill="hold" nodeType="withGroup">
                            <p:stCondLst>
                              <p:cond delay="0"/>
                            </p:stCondLst>
                            <p:childTnLst>
                              <p:par>
                                <p:cTn id="157" presetID="1" presetClass="entr" presetSubtype="0" fill="hold" grpId="0" nodeType="clickEffect">
                                  <p:stCondLst>
                                    <p:cond delay="0"/>
                                  </p:stCondLst>
                                  <p:childTnLst>
                                    <p:set>
                                      <p:cBhvr>
                                        <p:cTn id="158" dur="1" fill="hold">
                                          <p:stCondLst>
                                            <p:cond delay="0"/>
                                          </p:stCondLst>
                                        </p:cTn>
                                        <p:tgtEl>
                                          <p:spTgt spid="225"/>
                                        </p:tgtEl>
                                        <p:attrNameLst>
                                          <p:attrName>style.visibility</p:attrName>
                                        </p:attrNameLst>
                                      </p:cBhvr>
                                      <p:to>
                                        <p:strVal val="visible"/>
                                      </p:to>
                                    </p:set>
                                  </p:childTnLst>
                                </p:cTn>
                              </p:par>
                            </p:childTnLst>
                          </p:cTn>
                        </p:par>
                      </p:childTnLst>
                    </p:cTn>
                  </p:par>
                  <p:par>
                    <p:cTn id="159" fill="hold" nodeType="clickPar">
                      <p:stCondLst>
                        <p:cond delay="indefinite"/>
                      </p:stCondLst>
                      <p:childTnLst>
                        <p:par>
                          <p:cTn id="160" fill="hold" nodeType="withGroup">
                            <p:stCondLst>
                              <p:cond delay="0"/>
                            </p:stCondLst>
                            <p:childTnLst>
                              <p:par>
                                <p:cTn id="161" presetID="1" presetClass="entr" presetSubtype="0" fill="hold" nodeType="clickEffect">
                                  <p:stCondLst>
                                    <p:cond delay="0"/>
                                  </p:stCondLst>
                                  <p:childTnLst>
                                    <p:set>
                                      <p:cBhvr>
                                        <p:cTn id="162" dur="1" fill="hold">
                                          <p:stCondLst>
                                            <p:cond delay="0"/>
                                          </p:stCondLst>
                                        </p:cTn>
                                        <p:tgtEl>
                                          <p:spTgt spid="57"/>
                                        </p:tgtEl>
                                        <p:attrNameLst>
                                          <p:attrName>style.visibility</p:attrName>
                                        </p:attrNameLst>
                                      </p:cBhvr>
                                      <p:to>
                                        <p:strVal val="visible"/>
                                      </p:to>
                                    </p:set>
                                  </p:childTnLst>
                                </p:cTn>
                              </p:par>
                            </p:childTnLst>
                          </p:cTn>
                        </p:par>
                      </p:childTnLst>
                    </p:cTn>
                  </p:par>
                  <p:par>
                    <p:cTn id="163" fill="hold" nodeType="clickPar">
                      <p:stCondLst>
                        <p:cond delay="indefinite"/>
                      </p:stCondLst>
                      <p:childTnLst>
                        <p:par>
                          <p:cTn id="164" fill="hold" nodeType="withGroup">
                            <p:stCondLst>
                              <p:cond delay="0"/>
                            </p:stCondLst>
                            <p:childTnLst>
                              <p:par>
                                <p:cTn id="165" presetID="1" presetClass="entr" presetSubtype="0" fill="hold" grpId="0" nodeType="clickEffect">
                                  <p:stCondLst>
                                    <p:cond delay="0"/>
                                  </p:stCondLst>
                                  <p:childTnLst>
                                    <p:set>
                                      <p:cBhvr>
                                        <p:cTn id="166" dur="1" fill="hold">
                                          <p:stCondLst>
                                            <p:cond delay="0"/>
                                          </p:stCondLst>
                                        </p:cTn>
                                        <p:tgtEl>
                                          <p:spTgt spid="26"/>
                                        </p:tgtEl>
                                        <p:attrNameLst>
                                          <p:attrName>style.visibility</p:attrName>
                                        </p:attrNameLst>
                                      </p:cBhvr>
                                      <p:to>
                                        <p:strVal val="visible"/>
                                      </p:to>
                                    </p:set>
                                  </p:childTnLst>
                                </p:cTn>
                              </p:par>
                            </p:childTnLst>
                          </p:cTn>
                        </p:par>
                      </p:childTnLst>
                    </p:cTn>
                  </p:par>
                  <p:par>
                    <p:cTn id="167" fill="hold" nodeType="clickPar">
                      <p:stCondLst>
                        <p:cond delay="indefinite"/>
                      </p:stCondLst>
                      <p:childTnLst>
                        <p:par>
                          <p:cTn id="168" fill="hold" nodeType="withGroup">
                            <p:stCondLst>
                              <p:cond delay="0"/>
                            </p:stCondLst>
                            <p:childTnLst>
                              <p:par>
                                <p:cTn id="169" presetID="1" presetClass="entr" presetSubtype="0" fill="hold" nodeType="clickEffect">
                                  <p:stCondLst>
                                    <p:cond delay="0"/>
                                  </p:stCondLst>
                                  <p:childTnLst>
                                    <p:set>
                                      <p:cBhvr>
                                        <p:cTn id="170" dur="1" fill="hold">
                                          <p:stCondLst>
                                            <p:cond delay="0"/>
                                          </p:stCondLst>
                                        </p:cTn>
                                        <p:tgtEl>
                                          <p:spTgt spid="178"/>
                                        </p:tgtEl>
                                        <p:attrNameLst>
                                          <p:attrName>style.visibility</p:attrName>
                                        </p:attrNameLst>
                                      </p:cBhvr>
                                      <p:to>
                                        <p:strVal val="visible"/>
                                      </p:to>
                                    </p:set>
                                  </p:childTnLst>
                                </p:cTn>
                              </p:par>
                            </p:childTnLst>
                          </p:cTn>
                        </p:par>
                      </p:childTnLst>
                    </p:cTn>
                  </p:par>
                  <p:par>
                    <p:cTn id="171" fill="hold" nodeType="clickPar">
                      <p:stCondLst>
                        <p:cond delay="indefinite"/>
                      </p:stCondLst>
                      <p:childTnLst>
                        <p:par>
                          <p:cTn id="172" fill="hold" nodeType="withGroup">
                            <p:stCondLst>
                              <p:cond delay="0"/>
                            </p:stCondLst>
                            <p:childTnLst>
                              <p:par>
                                <p:cTn id="173" presetID="1" presetClass="entr" presetSubtype="0" fill="hold" grpId="0" nodeType="clickEffect">
                                  <p:stCondLst>
                                    <p:cond delay="0"/>
                                  </p:stCondLst>
                                  <p:childTnLst>
                                    <p:set>
                                      <p:cBhvr>
                                        <p:cTn id="174" dur="1" fill="hold">
                                          <p:stCondLst>
                                            <p:cond delay="0"/>
                                          </p:stCondLst>
                                        </p:cTn>
                                        <p:tgtEl>
                                          <p:spTgt spid="82"/>
                                        </p:tgtEl>
                                        <p:attrNameLst>
                                          <p:attrName>style.visibility</p:attrName>
                                        </p:attrNameLst>
                                      </p:cBhvr>
                                      <p:to>
                                        <p:strVal val="visible"/>
                                      </p:to>
                                    </p:set>
                                  </p:childTnLst>
                                </p:cTn>
                              </p:par>
                            </p:childTnLst>
                          </p:cTn>
                        </p:par>
                      </p:childTnLst>
                    </p:cTn>
                  </p:par>
                  <p:par>
                    <p:cTn id="175" fill="hold" nodeType="clickPar">
                      <p:stCondLst>
                        <p:cond delay="indefinite"/>
                      </p:stCondLst>
                      <p:childTnLst>
                        <p:par>
                          <p:cTn id="176" fill="hold" nodeType="withGroup">
                            <p:stCondLst>
                              <p:cond delay="0"/>
                            </p:stCondLst>
                            <p:childTnLst>
                              <p:par>
                                <p:cTn id="177" presetID="1" presetClass="entr" presetSubtype="0" fill="hold" nodeType="clickEffect">
                                  <p:stCondLst>
                                    <p:cond delay="0"/>
                                  </p:stCondLst>
                                  <p:childTnLst>
                                    <p:set>
                                      <p:cBhvr>
                                        <p:cTn id="178" dur="1" fill="hold">
                                          <p:stCondLst>
                                            <p:cond delay="0"/>
                                          </p:stCondLst>
                                        </p:cTn>
                                        <p:tgtEl>
                                          <p:spTgt spid="181"/>
                                        </p:tgtEl>
                                        <p:attrNameLst>
                                          <p:attrName>style.visibility</p:attrName>
                                        </p:attrNameLst>
                                      </p:cBhvr>
                                      <p:to>
                                        <p:strVal val="visible"/>
                                      </p:to>
                                    </p:set>
                                  </p:childTnLst>
                                </p:cTn>
                              </p:par>
                            </p:childTnLst>
                          </p:cTn>
                        </p:par>
                      </p:childTnLst>
                    </p:cTn>
                  </p:par>
                  <p:par>
                    <p:cTn id="179" fill="hold" nodeType="clickPar">
                      <p:stCondLst>
                        <p:cond delay="indefinite"/>
                      </p:stCondLst>
                      <p:childTnLst>
                        <p:par>
                          <p:cTn id="180" fill="hold" nodeType="withGroup">
                            <p:stCondLst>
                              <p:cond delay="0"/>
                            </p:stCondLst>
                            <p:childTnLst>
                              <p:par>
                                <p:cTn id="181" presetID="1" presetClass="entr" presetSubtype="0" fill="hold" grpId="0" nodeType="clickEffect">
                                  <p:stCondLst>
                                    <p:cond delay="0"/>
                                  </p:stCondLst>
                                  <p:childTnLst>
                                    <p:set>
                                      <p:cBhvr>
                                        <p:cTn id="182"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6" grpId="0" animBg="1"/>
      <p:bldP spid="62" grpId="0"/>
      <p:bldP spid="76" grpId="0" animBg="1"/>
      <p:bldP spid="133" grpId="0"/>
      <p:bldP spid="82" grpId="0" animBg="1"/>
      <p:bldP spid="92" grpId="0" animBg="1"/>
      <p:bldP spid="129" grpId="0" animBg="1"/>
      <p:bldP spid="138" grpId="0" animBg="1"/>
      <p:bldP spid="205" grpId="0" animBg="1"/>
      <p:bldP spid="150" grpId="0"/>
      <p:bldP spid="167" grpId="0" animBg="1"/>
      <p:bldP spid="168" grpId="0" animBg="1"/>
      <p:bldP spid="171" grpId="0" animBg="1"/>
      <p:bldP spid="180" grpId="0" animBg="1"/>
      <p:bldP spid="224" grpId="0" animBg="1"/>
      <p:bldP spid="225" grpId="0" animBg="1"/>
      <p:bldP spid="226" grpId="0" animBg="1"/>
      <p:bldP spid="227" grpId="0" animBg="1"/>
      <p:bldP spid="228" grpId="0" animBg="1"/>
      <p:bldP spid="229" grpId="0" animBg="1"/>
      <p:bldP spid="230" grpId="0" animBg="1"/>
      <p:bldP spid="231" grpId="0" animBg="1"/>
      <p:bldP spid="253"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1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87675" y="2781300"/>
            <a:ext cx="5919788" cy="392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body" idx="1"/>
          </p:nvPr>
        </p:nvSpPr>
        <p:spPr>
          <a:xfrm>
            <a:off x="293688" y="1914525"/>
            <a:ext cx="4090987" cy="3724275"/>
          </a:xfrm>
        </p:spPr>
        <p:txBody>
          <a:bodyPr>
            <a:normAutofit/>
          </a:bodyPr>
          <a:lstStyle/>
          <a:p>
            <a:pPr marL="0" indent="0" algn="just">
              <a:buFont typeface="Arial" charset="0"/>
              <a:buNone/>
              <a:defRPr/>
            </a:pPr>
            <a:r>
              <a:rPr lang="es-CR" sz="2400" dirty="0"/>
              <a:t>Consiste en documentar las decisiones de compra para el proyecto, especificar la forma de hacerlo e identificar  posibles vendedores.</a:t>
            </a:r>
          </a:p>
          <a:p>
            <a:pPr marL="0" indent="0" algn="just">
              <a:lnSpc>
                <a:spcPct val="80000"/>
              </a:lnSpc>
              <a:buFont typeface="Arial" charset="0"/>
              <a:buNone/>
              <a:defRPr/>
            </a:pPr>
            <a:endParaRPr lang="es-CR" sz="2200" dirty="0"/>
          </a:p>
          <a:p>
            <a:pPr algn="just">
              <a:lnSpc>
                <a:spcPct val="80000"/>
              </a:lnSpc>
              <a:spcBef>
                <a:spcPct val="0"/>
              </a:spcBef>
              <a:buFont typeface="Wingdings" pitchFamily="2" charset="2"/>
              <a:buNone/>
              <a:defRPr/>
            </a:pPr>
            <a:endParaRPr lang="es-CR" sz="2000" dirty="0" smtClean="0">
              <a:latin typeface="Times New Roman" pitchFamily="18" charset="0"/>
            </a:endParaRPr>
          </a:p>
          <a:p>
            <a:pPr lvl="1" algn="just">
              <a:lnSpc>
                <a:spcPct val="80000"/>
              </a:lnSpc>
              <a:buFont typeface="Wingdings" pitchFamily="2" charset="2"/>
              <a:buNone/>
              <a:defRPr/>
            </a:pPr>
            <a:endParaRPr lang="es-ES" sz="1300" dirty="0" smtClean="0">
              <a:latin typeface="Arial Narrow" pitchFamily="34" charset="0"/>
            </a:endParaRPr>
          </a:p>
          <a:p>
            <a:pPr algn="just">
              <a:lnSpc>
                <a:spcPct val="80000"/>
              </a:lnSpc>
              <a:buFont typeface="Wingdings" pitchFamily="2" charset="2"/>
              <a:buChar char="q"/>
              <a:defRPr/>
            </a:pPr>
            <a:endParaRPr lang="es-CR" sz="1400" dirty="0" smtClean="0">
              <a:latin typeface="Arial Narrow" pitchFamily="34" charset="0"/>
            </a:endParaRPr>
          </a:p>
          <a:p>
            <a:pPr algn="just">
              <a:lnSpc>
                <a:spcPct val="80000"/>
              </a:lnSpc>
              <a:buFont typeface="Wingdings" pitchFamily="2" charset="2"/>
              <a:buChar char="q"/>
              <a:defRPr/>
            </a:pPr>
            <a:endParaRPr lang="es-CR" sz="1500" dirty="0" smtClean="0">
              <a:latin typeface="Arial Narrow" pitchFamily="34" charset="0"/>
            </a:endParaRPr>
          </a:p>
          <a:p>
            <a:pPr algn="just">
              <a:lnSpc>
                <a:spcPct val="80000"/>
              </a:lnSpc>
              <a:buFont typeface="Wingdings" pitchFamily="2" charset="2"/>
              <a:buChar char="q"/>
              <a:defRPr/>
            </a:pPr>
            <a:endParaRPr lang="es-ES" sz="1500" dirty="0" smtClean="0">
              <a:latin typeface="Arial Narrow" pitchFamily="34" charset="0"/>
            </a:endParaRPr>
          </a:p>
          <a:p>
            <a:pPr>
              <a:lnSpc>
                <a:spcPct val="80000"/>
              </a:lnSpc>
              <a:buFont typeface="Wingdings" pitchFamily="2" charset="2"/>
              <a:buChar char="q"/>
              <a:defRPr/>
            </a:pPr>
            <a:endParaRPr lang="es-ES" sz="1500" dirty="0" smtClean="0">
              <a:latin typeface="Arial Narrow" pitchFamily="34" charset="0"/>
            </a:endParaRPr>
          </a:p>
        </p:txBody>
      </p:sp>
      <p:sp>
        <p:nvSpPr>
          <p:cNvPr id="7" name="6 Rectángulo"/>
          <p:cNvSpPr/>
          <p:nvPr/>
        </p:nvSpPr>
        <p:spPr>
          <a:xfrm>
            <a:off x="284163" y="1228725"/>
            <a:ext cx="8329612" cy="461963"/>
          </a:xfrm>
          <a:prstGeom prst="rect">
            <a:avLst/>
          </a:prstGeom>
        </p:spPr>
        <p:txBody>
          <a:bodyPr>
            <a:spAutoFit/>
          </a:bodyPr>
          <a:lstStyle/>
          <a:p>
            <a:pPr algn="just">
              <a:defRPr/>
            </a:pPr>
            <a:r>
              <a:rPr lang="es-CR" sz="2400" b="1" dirty="0">
                <a:latin typeface="+mn-lt"/>
              </a:rPr>
              <a:t>Planificar </a:t>
            </a:r>
            <a:r>
              <a:rPr lang="es-CR" sz="2400" b="1" dirty="0" smtClean="0">
                <a:latin typeface="+mn-lt"/>
              </a:rPr>
              <a:t>las </a:t>
            </a:r>
            <a:r>
              <a:rPr lang="es-CR" sz="2400" b="1" dirty="0">
                <a:latin typeface="+mn-lt"/>
              </a:rPr>
              <a:t>Adquisiciones</a:t>
            </a:r>
            <a:endParaRPr lang="es-CR" sz="2800" b="1" dirty="0">
              <a:latin typeface="+mn-lt"/>
              <a:ea typeface="+mj-ea"/>
              <a:cs typeface="+mj-cs"/>
            </a:endParaRP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2 Subtítulo"/>
          <p:cNvSpPr txBox="1">
            <a:spLocks/>
          </p:cNvSpPr>
          <p:nvPr/>
        </p:nvSpPr>
        <p:spPr bwMode="auto">
          <a:xfrm>
            <a:off x="0" y="6021388"/>
            <a:ext cx="6705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700"/>
              </a:spcBef>
              <a:buClr>
                <a:schemeClr val="accent2"/>
              </a:buClr>
              <a:buSzPct val="60000"/>
              <a:buFont typeface="Wingdings" pitchFamily="2" charset="2"/>
              <a:buNone/>
            </a:pPr>
            <a:r>
              <a:rPr lang="es-CR" altLang="es-CR" sz="2000">
                <a:solidFill>
                  <a:srgbClr val="FFFFFF"/>
                </a:solidFill>
                <a:latin typeface="Calibri" pitchFamily="34" charset="0"/>
              </a:rPr>
              <a:t>Cap. 11.6 PMBOK</a:t>
            </a:r>
          </a:p>
        </p:txBody>
      </p:sp>
      <p:sp>
        <p:nvSpPr>
          <p:cNvPr id="5" name="4 CuadroTexto"/>
          <p:cNvSpPr txBox="1"/>
          <p:nvPr/>
        </p:nvSpPr>
        <p:spPr>
          <a:xfrm>
            <a:off x="214313" y="1989138"/>
            <a:ext cx="4214812" cy="4154487"/>
          </a:xfrm>
          <a:prstGeom prst="rect">
            <a:avLst/>
          </a:prstGeom>
          <a:noFill/>
        </p:spPr>
        <p:txBody>
          <a:bodyPr>
            <a:spAutoFit/>
          </a:bodyPr>
          <a:lstStyle/>
          <a:p>
            <a:pPr>
              <a:defRPr/>
            </a:pPr>
            <a:r>
              <a:rPr lang="es-CR" sz="2400" b="1" dirty="0">
                <a:latin typeface="+mj-lt"/>
              </a:rPr>
              <a:t>Análisis de Hacer o Comprar</a:t>
            </a:r>
          </a:p>
          <a:p>
            <a:pPr>
              <a:defRPr/>
            </a:pPr>
            <a:endParaRPr lang="es-CR" sz="2400" dirty="0">
              <a:latin typeface="+mj-lt"/>
            </a:endParaRPr>
          </a:p>
          <a:p>
            <a:pPr algn="just">
              <a:defRPr/>
            </a:pPr>
            <a:r>
              <a:rPr lang="es-CR" sz="2400" dirty="0">
                <a:latin typeface="+mj-lt"/>
              </a:rPr>
              <a:t>Técnica para determinar si un trabajo particular puede ser realizado de manera satisfactoria por el equipo del proyecto o debe ser adquirido a fuentes externas ya sea por carencia total o parcial o falta de disponibilidad.</a:t>
            </a:r>
          </a:p>
          <a:p>
            <a:pPr>
              <a:defRPr/>
            </a:pPr>
            <a:endParaRPr lang="es-CR" sz="2400" dirty="0"/>
          </a:p>
        </p:txBody>
      </p:sp>
      <p:pic>
        <p:nvPicPr>
          <p:cNvPr id="65540" name="1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2133600"/>
            <a:ext cx="4318000" cy="342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323850" y="1793875"/>
            <a:ext cx="9072563" cy="3046413"/>
          </a:xfrm>
          <a:prstGeom prst="rect">
            <a:avLst/>
          </a:prstGeom>
          <a:noFill/>
        </p:spPr>
        <p:txBody>
          <a:bodyPr>
            <a:spAutoFit/>
          </a:bodyPr>
          <a:lstStyle/>
          <a:p>
            <a:pPr lvl="1" algn="just">
              <a:defRPr/>
            </a:pPr>
            <a:r>
              <a:rPr lang="es-CR" sz="2400" b="1" dirty="0">
                <a:latin typeface="+mj-lt"/>
              </a:rPr>
              <a:t>Definiciones de la probabilidad e impacto de los riesgos.</a:t>
            </a:r>
          </a:p>
          <a:p>
            <a:pPr marL="800100" lvl="1" indent="-342900" algn="just">
              <a:buFont typeface="Arial" pitchFamily="34" charset="0"/>
              <a:buChar char="•"/>
              <a:defRPr/>
            </a:pPr>
            <a:r>
              <a:rPr lang="es-CR" sz="2400" dirty="0">
                <a:latin typeface="+mj-lt"/>
              </a:rPr>
              <a:t>La calidad y credibilidad del proceso Realizar el Análisis Cualitativo de Riesgos requieren que se definan distintos niveles de probabilidad e impacto de los riesgos.</a:t>
            </a:r>
          </a:p>
          <a:p>
            <a:pPr marL="800100" lvl="1" indent="-342900" algn="just">
              <a:buFont typeface="Arial" pitchFamily="34" charset="0"/>
              <a:buChar char="•"/>
              <a:defRPr/>
            </a:pPr>
            <a:r>
              <a:rPr lang="es-CR" sz="2400" dirty="0">
                <a:latin typeface="+mj-lt"/>
              </a:rPr>
              <a:t>Las definiciones generales de los niveles de probabilidad e impacto se adaptan a cada proyecto individual durante el proceso Planificar la Gestión de Riesgos para usarse en el proceso Realizar el Análisis Cualitativo de Riesgos. </a:t>
            </a:r>
            <a:endParaRPr lang="es-CR" sz="2400" b="1" dirty="0">
              <a:latin typeface="+mj-lt"/>
            </a:endParaRPr>
          </a:p>
        </p:txBody>
      </p:sp>
      <p:sp>
        <p:nvSpPr>
          <p:cNvPr id="13315" name="Title 1"/>
          <p:cNvSpPr txBox="1">
            <a:spLocks/>
          </p:cNvSpPr>
          <p:nvPr/>
        </p:nvSpPr>
        <p:spPr bwMode="auto">
          <a:xfrm>
            <a:off x="147638" y="509588"/>
            <a:ext cx="73088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CR" altLang="es-CR" sz="3500" b="1">
              <a:latin typeface="Calibri" pitchFamily="34" charset="0"/>
            </a:endParaRPr>
          </a:p>
          <a:p>
            <a:pPr eaLnBrk="1" hangingPunct="1"/>
            <a:endParaRPr lang="es-CR" altLang="es-CR" sz="3500" b="1">
              <a:latin typeface="Calibri" pitchFamily="34" charset="0"/>
            </a:endParaRPr>
          </a:p>
          <a:p>
            <a:pPr eaLnBrk="1" hangingPunct="1"/>
            <a:r>
              <a:rPr lang="es-CR" altLang="es-CR" sz="2400" b="1">
                <a:latin typeface="Calibri" pitchFamily="34" charset="0"/>
              </a:rPr>
              <a:t>Plan de Gestión de Riesgos</a:t>
            </a:r>
          </a:p>
          <a:p>
            <a:pPr eaLnBrk="1" hangingPunct="1"/>
            <a:endParaRPr lang="en-US" altLang="es-CR" sz="2400" b="1">
              <a:latin typeface="Calibri" pitchFamily="34" charset="0"/>
            </a:endParaRP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2 Subtítulo"/>
          <p:cNvSpPr txBox="1">
            <a:spLocks/>
          </p:cNvSpPr>
          <p:nvPr/>
        </p:nvSpPr>
        <p:spPr bwMode="auto">
          <a:xfrm>
            <a:off x="0" y="6021388"/>
            <a:ext cx="6705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700"/>
              </a:spcBef>
              <a:buClr>
                <a:schemeClr val="accent2"/>
              </a:buClr>
              <a:buSzPct val="60000"/>
              <a:buFont typeface="Wingdings" pitchFamily="2" charset="2"/>
              <a:buNone/>
            </a:pPr>
            <a:r>
              <a:rPr lang="es-CR" altLang="es-CR" sz="2000">
                <a:solidFill>
                  <a:srgbClr val="FFFFFF"/>
                </a:solidFill>
                <a:latin typeface="Calibri" pitchFamily="34" charset="0"/>
              </a:rPr>
              <a:t>Cap. 11.6 PMBOK</a:t>
            </a:r>
          </a:p>
        </p:txBody>
      </p:sp>
      <p:sp>
        <p:nvSpPr>
          <p:cNvPr id="5" name="4 CuadroTexto"/>
          <p:cNvSpPr txBox="1"/>
          <p:nvPr/>
        </p:nvSpPr>
        <p:spPr>
          <a:xfrm>
            <a:off x="214313" y="1268413"/>
            <a:ext cx="8353425" cy="5262562"/>
          </a:xfrm>
          <a:prstGeom prst="rect">
            <a:avLst/>
          </a:prstGeom>
          <a:noFill/>
        </p:spPr>
        <p:txBody>
          <a:bodyPr>
            <a:spAutoFit/>
          </a:bodyPr>
          <a:lstStyle/>
          <a:p>
            <a:pPr algn="just">
              <a:defRPr/>
            </a:pPr>
            <a:r>
              <a:rPr lang="es-CR" sz="2400" b="1" dirty="0">
                <a:latin typeface="+mj-lt"/>
              </a:rPr>
              <a:t>Contratos de Precio Fijo (Suma Global) Cerrado. </a:t>
            </a:r>
          </a:p>
          <a:p>
            <a:pPr marL="457200" indent="-457200" algn="just">
              <a:buFont typeface="+mj-lt"/>
              <a:buAutoNum type="arabicPeriod"/>
              <a:defRPr/>
            </a:pPr>
            <a:endParaRPr lang="es-CR" sz="2400" b="1" dirty="0">
              <a:latin typeface="+mj-lt"/>
            </a:endParaRPr>
          </a:p>
          <a:p>
            <a:pPr marL="342900" indent="-342900" algn="just">
              <a:buFont typeface="Arial" pitchFamily="34" charset="0"/>
              <a:buChar char="•"/>
              <a:defRPr/>
            </a:pPr>
            <a:r>
              <a:rPr lang="es-CR" sz="2400" dirty="0">
                <a:latin typeface="+mj-lt"/>
              </a:rPr>
              <a:t>No está sujeto a cambios, salvo que se modifique el alcance del trabajo.</a:t>
            </a:r>
          </a:p>
          <a:p>
            <a:pPr marL="342900" indent="-342900" algn="just">
              <a:buFont typeface="Arial" pitchFamily="34" charset="0"/>
              <a:buChar char="•"/>
              <a:defRPr/>
            </a:pPr>
            <a:endParaRPr lang="es-CR" sz="2400" dirty="0">
              <a:latin typeface="+mj-lt"/>
            </a:endParaRPr>
          </a:p>
          <a:p>
            <a:pPr marL="342900" indent="-342900" algn="just">
              <a:buFont typeface="Arial" pitchFamily="34" charset="0"/>
              <a:buChar char="•"/>
              <a:defRPr/>
            </a:pPr>
            <a:r>
              <a:rPr lang="es-CR" sz="2400" dirty="0">
                <a:latin typeface="+mj-lt"/>
              </a:rPr>
              <a:t>Cualquier aumento de costos por causa de un desempeño adverso (impericia, negligencia, omisión) es responsabilidad del vendedor, quien está obligado a completar el esfuerzo.</a:t>
            </a:r>
          </a:p>
          <a:p>
            <a:pPr algn="just">
              <a:defRPr/>
            </a:pPr>
            <a:endParaRPr lang="es-CR" sz="2400" dirty="0">
              <a:latin typeface="+mj-lt"/>
            </a:endParaRPr>
          </a:p>
          <a:p>
            <a:pPr marL="342900" indent="-342900" algn="just">
              <a:buFont typeface="Arial" pitchFamily="34" charset="0"/>
              <a:buChar char="•"/>
              <a:defRPr/>
            </a:pPr>
            <a:r>
              <a:rPr lang="es-CR" sz="2400" dirty="0">
                <a:latin typeface="+mj-lt"/>
              </a:rPr>
              <a:t>El comprador debe especificar con precisión el producto o servicios que se adquirirán, y cualquier cambio a las especificaciones de la adquisición puede derivar en un aumento de costos para el comprador.</a:t>
            </a:r>
          </a:p>
          <a:p>
            <a:pPr>
              <a:defRPr/>
            </a:pPr>
            <a:endParaRPr lang="es-CR" sz="2400" b="1" dirty="0">
              <a:latin typeface="+mj-lt"/>
            </a:endParaRPr>
          </a:p>
        </p:txBody>
      </p:sp>
      <p:sp>
        <p:nvSpPr>
          <p:cNvPr id="2" name="1 Rectángulo"/>
          <p:cNvSpPr/>
          <p:nvPr/>
        </p:nvSpPr>
        <p:spPr>
          <a:xfrm>
            <a:off x="3995738" y="6300788"/>
            <a:ext cx="5981700" cy="461962"/>
          </a:xfrm>
          <a:prstGeom prst="rect">
            <a:avLst/>
          </a:prstGeom>
        </p:spPr>
        <p:txBody>
          <a:bodyPr>
            <a:spAutoFit/>
          </a:bodyPr>
          <a:lstStyle/>
          <a:p>
            <a:pPr algn="just">
              <a:defRPr/>
            </a:pPr>
            <a:r>
              <a:rPr lang="es-CR" sz="2400" b="1" dirty="0">
                <a:latin typeface="+mj-lt"/>
              </a:rPr>
              <a:t>El &gt; Riesgo está del lado del Vendedor</a:t>
            </a: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41275" y="1412875"/>
            <a:ext cx="8856663" cy="4894263"/>
          </a:xfrm>
          <a:prstGeom prst="rect">
            <a:avLst/>
          </a:prstGeom>
        </p:spPr>
        <p:txBody>
          <a:bodyPr>
            <a:spAutoFit/>
          </a:bodyPr>
          <a:lstStyle/>
          <a:p>
            <a:pPr algn="just">
              <a:defRPr/>
            </a:pPr>
            <a:r>
              <a:rPr lang="es-CR" sz="2600" b="1" dirty="0">
                <a:latin typeface="+mj-lt"/>
              </a:rPr>
              <a:t>Contratos de Precio Fijo con Ajuste</a:t>
            </a:r>
          </a:p>
          <a:p>
            <a:pPr algn="just">
              <a:defRPr/>
            </a:pPr>
            <a:r>
              <a:rPr lang="es-CR" sz="2600" b="1" dirty="0">
                <a:latin typeface="+mj-lt"/>
              </a:rPr>
              <a:t>Económico de Precio. </a:t>
            </a:r>
          </a:p>
          <a:p>
            <a:pPr algn="just">
              <a:defRPr/>
            </a:pPr>
            <a:endParaRPr lang="es-CR" sz="2600" dirty="0">
              <a:latin typeface="+mj-lt"/>
            </a:endParaRPr>
          </a:p>
          <a:p>
            <a:pPr marL="342900" indent="-342900" algn="just">
              <a:buFont typeface="Arial" pitchFamily="34" charset="0"/>
              <a:buChar char="•"/>
              <a:defRPr/>
            </a:pPr>
            <a:r>
              <a:rPr lang="es-CR" sz="2600" dirty="0">
                <a:latin typeface="+mj-lt"/>
              </a:rPr>
              <a:t>Se utiliza cuando el período de desempeño del vendedor abarca un período considerable de años, tal como se desea en muchas de las relaciones a largo plazo.</a:t>
            </a:r>
          </a:p>
          <a:p>
            <a:pPr marL="342900" indent="-342900" algn="just">
              <a:buFont typeface="Arial" pitchFamily="34" charset="0"/>
              <a:buChar char="•"/>
              <a:defRPr/>
            </a:pPr>
            <a:endParaRPr lang="es-CR" sz="2600" dirty="0">
              <a:latin typeface="+mj-lt"/>
            </a:endParaRPr>
          </a:p>
          <a:p>
            <a:pPr marL="342900" indent="-342900" algn="just">
              <a:buFont typeface="Arial" pitchFamily="34" charset="0"/>
              <a:buChar char="•"/>
              <a:defRPr/>
            </a:pPr>
            <a:r>
              <a:rPr lang="es-CR" sz="2600" dirty="0">
                <a:latin typeface="+mj-lt"/>
              </a:rPr>
              <a:t>Se trata de un contrato de precio fijo pero con una disposición especial que permite ajustes finales predefinidos al precio del contrato debido a cambios en las condiciones, tales como cambios inflacionarios o aumentos (o disminuciones) del costo de las materias primas específicas.</a:t>
            </a: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31750" y="981075"/>
            <a:ext cx="8856663" cy="6770688"/>
          </a:xfrm>
          <a:prstGeom prst="rect">
            <a:avLst/>
          </a:prstGeom>
          <a:noFill/>
        </p:spPr>
        <p:txBody>
          <a:bodyPr>
            <a:spAutoFit/>
          </a:bodyPr>
          <a:lstStyle/>
          <a:p>
            <a:pPr algn="ctr">
              <a:defRPr/>
            </a:pPr>
            <a:endParaRPr lang="es-CR" sz="2600" b="1" dirty="0"/>
          </a:p>
          <a:p>
            <a:pPr algn="just">
              <a:defRPr/>
            </a:pPr>
            <a:r>
              <a:rPr lang="es-CR" sz="2600" b="1" dirty="0">
                <a:latin typeface="+mj-lt"/>
              </a:rPr>
              <a:t>Contratos de Precio Fijo Más</a:t>
            </a:r>
          </a:p>
          <a:p>
            <a:pPr algn="just">
              <a:defRPr/>
            </a:pPr>
            <a:r>
              <a:rPr lang="es-CR" sz="2600" b="1" dirty="0">
                <a:latin typeface="+mj-lt"/>
              </a:rPr>
              <a:t>Honorarios con Incentivos. </a:t>
            </a:r>
          </a:p>
          <a:p>
            <a:pPr marL="342900" indent="-342900" algn="just">
              <a:buFont typeface="Arial" pitchFamily="34" charset="0"/>
              <a:buChar char="•"/>
              <a:defRPr/>
            </a:pPr>
            <a:r>
              <a:rPr lang="es-CR" sz="2600" dirty="0">
                <a:latin typeface="+mj-lt"/>
              </a:rPr>
              <a:t>Permite desviaciones en el desempeño, con incentivos financieros relacionados con el cumplimiento de las métricas establecidas.</a:t>
            </a:r>
          </a:p>
          <a:p>
            <a:pPr marL="342900" indent="-342900" algn="just">
              <a:buFont typeface="Arial" pitchFamily="34" charset="0"/>
              <a:buChar char="•"/>
              <a:defRPr/>
            </a:pPr>
            <a:endParaRPr lang="es-CR" sz="2600" dirty="0">
              <a:latin typeface="+mj-lt"/>
            </a:endParaRPr>
          </a:p>
          <a:p>
            <a:pPr marL="342900" indent="-342900" algn="just">
              <a:buFont typeface="Arial" pitchFamily="34" charset="0"/>
              <a:buChar char="•"/>
              <a:defRPr/>
            </a:pPr>
            <a:r>
              <a:rPr lang="es-CR" sz="2600" dirty="0">
                <a:latin typeface="+mj-lt"/>
              </a:rPr>
              <a:t>Por lo general, estos incentivos financieros se relacionan con los costos, el cronograma o el desempeño técnico del vendedor.</a:t>
            </a:r>
          </a:p>
          <a:p>
            <a:pPr marL="342900" indent="-342900" algn="just">
              <a:buFont typeface="Arial" pitchFamily="34" charset="0"/>
              <a:buChar char="•"/>
              <a:defRPr/>
            </a:pPr>
            <a:endParaRPr lang="es-CR" sz="2600" dirty="0">
              <a:latin typeface="+mj-lt"/>
            </a:endParaRPr>
          </a:p>
          <a:p>
            <a:pPr marL="342900" lvl="1" indent="-342900" algn="just">
              <a:buFont typeface="Arial" pitchFamily="34" charset="0"/>
              <a:buChar char="•"/>
              <a:defRPr/>
            </a:pPr>
            <a:r>
              <a:rPr lang="es-CR" sz="2600" dirty="0">
                <a:latin typeface="+mj-lt"/>
              </a:rPr>
              <a:t>Se fija un precio tope y todos los costos que superen dicho precio tope son asumidos por el vendedor, quien está obligado a completar el trabajo.</a:t>
            </a:r>
          </a:p>
          <a:p>
            <a:pPr marL="342900" indent="-342900" algn="just">
              <a:buFont typeface="Arial" pitchFamily="34" charset="0"/>
              <a:buChar char="•"/>
              <a:defRPr/>
            </a:pPr>
            <a:endParaRPr lang="es-CR" sz="2400" dirty="0">
              <a:latin typeface="+mj-lt"/>
            </a:endParaRPr>
          </a:p>
          <a:p>
            <a:pPr marL="342900" indent="-342900" algn="just">
              <a:buFont typeface="Arial" pitchFamily="34" charset="0"/>
              <a:buChar char="•"/>
              <a:defRPr/>
            </a:pPr>
            <a:endParaRPr lang="es-CR" sz="2400" dirty="0"/>
          </a:p>
          <a:p>
            <a:pPr marL="342900" indent="-342900" algn="just">
              <a:buFont typeface="Arial" pitchFamily="34" charset="0"/>
              <a:buChar char="•"/>
              <a:defRPr/>
            </a:pPr>
            <a:endParaRPr lang="es-CR" sz="2200" dirty="0"/>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2 Subtítulo"/>
          <p:cNvSpPr txBox="1">
            <a:spLocks/>
          </p:cNvSpPr>
          <p:nvPr/>
        </p:nvSpPr>
        <p:spPr bwMode="auto">
          <a:xfrm>
            <a:off x="0" y="6021388"/>
            <a:ext cx="6705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700"/>
              </a:spcBef>
              <a:buClr>
                <a:schemeClr val="accent2"/>
              </a:buClr>
              <a:buSzPct val="60000"/>
              <a:buFont typeface="Wingdings" pitchFamily="2" charset="2"/>
              <a:buNone/>
            </a:pPr>
            <a:r>
              <a:rPr lang="es-CR" altLang="es-CR" sz="2000">
                <a:solidFill>
                  <a:srgbClr val="FFFFFF"/>
                </a:solidFill>
                <a:latin typeface="Calibri" pitchFamily="34" charset="0"/>
              </a:rPr>
              <a:t>Cap. 11.6 PMBOK</a:t>
            </a:r>
          </a:p>
        </p:txBody>
      </p:sp>
      <p:sp>
        <p:nvSpPr>
          <p:cNvPr id="5" name="4 CuadroTexto"/>
          <p:cNvSpPr txBox="1"/>
          <p:nvPr/>
        </p:nvSpPr>
        <p:spPr>
          <a:xfrm>
            <a:off x="214313" y="1268413"/>
            <a:ext cx="8353425" cy="4894262"/>
          </a:xfrm>
          <a:prstGeom prst="rect">
            <a:avLst/>
          </a:prstGeom>
          <a:noFill/>
        </p:spPr>
        <p:txBody>
          <a:bodyPr>
            <a:spAutoFit/>
          </a:bodyPr>
          <a:lstStyle/>
          <a:p>
            <a:pPr algn="just">
              <a:defRPr/>
            </a:pPr>
            <a:r>
              <a:rPr lang="es-CR" sz="2400" b="1" dirty="0">
                <a:latin typeface="+mj-lt"/>
              </a:rPr>
              <a:t>Contratos de Costos </a:t>
            </a:r>
            <a:r>
              <a:rPr lang="es-CR" sz="2400" b="1" dirty="0" err="1">
                <a:latin typeface="+mj-lt"/>
              </a:rPr>
              <a:t>Reembolsables</a:t>
            </a:r>
            <a:r>
              <a:rPr lang="es-CR" sz="2400" b="1" dirty="0">
                <a:latin typeface="+mj-lt"/>
              </a:rPr>
              <a:t> Más</a:t>
            </a:r>
          </a:p>
          <a:p>
            <a:pPr algn="just">
              <a:defRPr/>
            </a:pPr>
            <a:r>
              <a:rPr lang="es-CR" sz="2400" b="1" dirty="0">
                <a:latin typeface="+mj-lt"/>
              </a:rPr>
              <a:t>Honorarios Fijos. </a:t>
            </a:r>
          </a:p>
          <a:p>
            <a:pPr marL="457200" indent="-457200" algn="just">
              <a:buFont typeface="+mj-lt"/>
              <a:buAutoNum type="arabicPeriod"/>
              <a:defRPr/>
            </a:pPr>
            <a:endParaRPr lang="es-CR" sz="2400" b="1" dirty="0">
              <a:latin typeface="+mj-lt"/>
            </a:endParaRPr>
          </a:p>
          <a:p>
            <a:pPr marL="342900" indent="-342900" algn="just">
              <a:buFont typeface="Arial" pitchFamily="34" charset="0"/>
              <a:buChar char="•"/>
              <a:defRPr/>
            </a:pPr>
            <a:r>
              <a:rPr lang="es-CR" sz="2400" dirty="0">
                <a:latin typeface="+mj-lt"/>
              </a:rPr>
              <a:t>Al vendedor se le </a:t>
            </a:r>
            <a:r>
              <a:rPr lang="es-CR" sz="2400" dirty="0" err="1">
                <a:latin typeface="+mj-lt"/>
              </a:rPr>
              <a:t>reembolsan</a:t>
            </a:r>
            <a:r>
              <a:rPr lang="es-CR" sz="2400" dirty="0">
                <a:latin typeface="+mj-lt"/>
              </a:rPr>
              <a:t> todos los costos legítimos y reales en que incurriera para completar el trabajo, a la vez que recibe el pago de sus honorarios fijos calculados como un porcentaje de los costos del proyecto estimados al inicio.</a:t>
            </a:r>
          </a:p>
          <a:p>
            <a:pPr marL="342900" indent="-342900" algn="just">
              <a:buFont typeface="Arial" pitchFamily="34" charset="0"/>
              <a:buChar char="•"/>
              <a:defRPr/>
            </a:pPr>
            <a:endParaRPr lang="es-CR" sz="2400" dirty="0">
              <a:latin typeface="+mj-lt"/>
            </a:endParaRPr>
          </a:p>
          <a:p>
            <a:pPr marL="342900" indent="-342900" algn="just">
              <a:buFont typeface="Arial" pitchFamily="34" charset="0"/>
              <a:buChar char="•"/>
              <a:defRPr/>
            </a:pPr>
            <a:r>
              <a:rPr lang="es-CR" sz="2400" dirty="0">
                <a:latin typeface="+mj-lt"/>
              </a:rPr>
              <a:t>Los honorarios se pagan únicamente por el trabajo completado y no varían en función del desempeño del vendedor. El monto de los honorarios no cambia, a menos que se modifique el alcance del proyecto.</a:t>
            </a:r>
          </a:p>
          <a:p>
            <a:pPr>
              <a:defRPr/>
            </a:pPr>
            <a:endParaRPr lang="es-CR" sz="2400" b="1" dirty="0">
              <a:latin typeface="+mj-lt"/>
            </a:endParaRPr>
          </a:p>
        </p:txBody>
      </p:sp>
      <p:sp>
        <p:nvSpPr>
          <p:cNvPr id="2" name="1 Rectángulo"/>
          <p:cNvSpPr/>
          <p:nvPr/>
        </p:nvSpPr>
        <p:spPr>
          <a:xfrm>
            <a:off x="3995738" y="6300788"/>
            <a:ext cx="5981700" cy="461962"/>
          </a:xfrm>
          <a:prstGeom prst="rect">
            <a:avLst/>
          </a:prstGeom>
        </p:spPr>
        <p:txBody>
          <a:bodyPr>
            <a:spAutoFit/>
          </a:bodyPr>
          <a:lstStyle/>
          <a:p>
            <a:pPr algn="just">
              <a:defRPr/>
            </a:pPr>
            <a:r>
              <a:rPr lang="es-CR" sz="2400" b="1" dirty="0">
                <a:latin typeface="+mj-lt"/>
              </a:rPr>
              <a:t>El &gt; Riesgo está del lado del Comprador</a:t>
            </a: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2 Subtítulo"/>
          <p:cNvSpPr txBox="1">
            <a:spLocks/>
          </p:cNvSpPr>
          <p:nvPr/>
        </p:nvSpPr>
        <p:spPr bwMode="auto">
          <a:xfrm>
            <a:off x="0" y="6021388"/>
            <a:ext cx="6705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700"/>
              </a:spcBef>
              <a:buClr>
                <a:schemeClr val="accent2"/>
              </a:buClr>
              <a:buSzPct val="60000"/>
              <a:buFont typeface="Wingdings" pitchFamily="2" charset="2"/>
              <a:buNone/>
            </a:pPr>
            <a:r>
              <a:rPr lang="es-CR" altLang="es-CR" sz="2000">
                <a:solidFill>
                  <a:srgbClr val="FFFFFF"/>
                </a:solidFill>
                <a:latin typeface="Calibri" pitchFamily="34" charset="0"/>
              </a:rPr>
              <a:t>Cap. 11.6 PMBOK</a:t>
            </a:r>
          </a:p>
        </p:txBody>
      </p:sp>
      <p:sp>
        <p:nvSpPr>
          <p:cNvPr id="5" name="4 CuadroTexto"/>
          <p:cNvSpPr txBox="1"/>
          <p:nvPr/>
        </p:nvSpPr>
        <p:spPr>
          <a:xfrm>
            <a:off x="214313" y="1268413"/>
            <a:ext cx="8353425" cy="5262562"/>
          </a:xfrm>
          <a:prstGeom prst="rect">
            <a:avLst/>
          </a:prstGeom>
          <a:noFill/>
        </p:spPr>
        <p:txBody>
          <a:bodyPr>
            <a:spAutoFit/>
          </a:bodyPr>
          <a:lstStyle/>
          <a:p>
            <a:pPr algn="just">
              <a:defRPr/>
            </a:pPr>
            <a:r>
              <a:rPr lang="es-CR" sz="2400" b="1" dirty="0">
                <a:latin typeface="+mj-lt"/>
              </a:rPr>
              <a:t>Contratos de Costos </a:t>
            </a:r>
            <a:r>
              <a:rPr lang="es-CR" sz="2400" b="1" dirty="0" err="1">
                <a:latin typeface="+mj-lt"/>
              </a:rPr>
              <a:t>Reembolsables</a:t>
            </a:r>
            <a:r>
              <a:rPr lang="es-CR" sz="2400" b="1" dirty="0">
                <a:latin typeface="+mj-lt"/>
              </a:rPr>
              <a:t> Más</a:t>
            </a:r>
          </a:p>
          <a:p>
            <a:pPr algn="just">
              <a:defRPr/>
            </a:pPr>
            <a:r>
              <a:rPr lang="es-CR" sz="2400" b="1" dirty="0">
                <a:latin typeface="+mj-lt"/>
              </a:rPr>
              <a:t>Honorarios con Incentivos. </a:t>
            </a:r>
          </a:p>
          <a:p>
            <a:pPr marL="457200" indent="-457200" algn="just">
              <a:buFont typeface="+mj-lt"/>
              <a:buAutoNum type="arabicPeriod"/>
              <a:defRPr/>
            </a:pPr>
            <a:endParaRPr lang="es-CR" sz="2400" b="1" dirty="0">
              <a:latin typeface="+mj-lt"/>
            </a:endParaRPr>
          </a:p>
          <a:p>
            <a:pPr marL="342900" indent="-342900" algn="just">
              <a:buFont typeface="Arial" pitchFamily="34" charset="0"/>
              <a:buChar char="•"/>
              <a:defRPr/>
            </a:pPr>
            <a:r>
              <a:rPr lang="es-CR" sz="2400" dirty="0">
                <a:latin typeface="+mj-lt"/>
              </a:rPr>
              <a:t>Al vendedor se le </a:t>
            </a:r>
            <a:r>
              <a:rPr lang="es-CR" sz="2400" dirty="0" err="1">
                <a:latin typeface="+mj-lt"/>
              </a:rPr>
              <a:t>reembolsan</a:t>
            </a:r>
            <a:r>
              <a:rPr lang="es-CR" sz="2400" dirty="0">
                <a:latin typeface="+mj-lt"/>
              </a:rPr>
              <a:t> todos los costos autorizados para realizar el trabajo del contrato, y recibe honorarios con incentivos predeterminados, basados en el logro de objetivos específicos de desempeño establecidos en el contrato.</a:t>
            </a:r>
          </a:p>
          <a:p>
            <a:pPr marL="342900" indent="-342900" algn="just">
              <a:buFont typeface="Arial" pitchFamily="34" charset="0"/>
              <a:buChar char="•"/>
              <a:defRPr/>
            </a:pPr>
            <a:endParaRPr lang="es-CR" sz="2400" dirty="0">
              <a:latin typeface="+mj-lt"/>
            </a:endParaRPr>
          </a:p>
          <a:p>
            <a:pPr marL="342900" indent="-342900" algn="just">
              <a:buFont typeface="Arial" pitchFamily="34" charset="0"/>
              <a:buChar char="•"/>
              <a:defRPr/>
            </a:pPr>
            <a:r>
              <a:rPr lang="es-CR" sz="2400" dirty="0">
                <a:latin typeface="+mj-lt"/>
              </a:rPr>
              <a:t>Si los costos finales son inferiores o superiores a los costos originales estimados, entonces el comprador y el vendedor comparten las desviaciones de costos de acuerdo con una </a:t>
            </a:r>
            <a:r>
              <a:rPr lang="es-CR" sz="2400" b="1" dirty="0">
                <a:latin typeface="+mj-lt"/>
              </a:rPr>
              <a:t>fórmula </a:t>
            </a:r>
            <a:r>
              <a:rPr lang="es-CR" sz="2400" b="1" dirty="0" err="1">
                <a:latin typeface="+mj-lt"/>
              </a:rPr>
              <a:t>prenegociada</a:t>
            </a:r>
            <a:r>
              <a:rPr lang="es-CR" sz="2400" dirty="0">
                <a:latin typeface="+mj-lt"/>
              </a:rPr>
              <a:t>. Por ejemplo, un porcentaje de 80/20 por encima o por debajo de los costos objetivo basándose en el desempeño real del vendedor.</a:t>
            </a:r>
          </a:p>
        </p:txBody>
      </p:sp>
      <p:sp>
        <p:nvSpPr>
          <p:cNvPr id="2" name="1 Rectángulo"/>
          <p:cNvSpPr/>
          <p:nvPr/>
        </p:nvSpPr>
        <p:spPr>
          <a:xfrm>
            <a:off x="3995738" y="6389688"/>
            <a:ext cx="5981700" cy="461962"/>
          </a:xfrm>
          <a:prstGeom prst="rect">
            <a:avLst/>
          </a:prstGeom>
        </p:spPr>
        <p:txBody>
          <a:bodyPr>
            <a:spAutoFit/>
          </a:bodyPr>
          <a:lstStyle/>
          <a:p>
            <a:pPr algn="just">
              <a:defRPr/>
            </a:pPr>
            <a:r>
              <a:rPr lang="es-CR" sz="2400" b="1" dirty="0">
                <a:latin typeface="+mj-lt"/>
              </a:rPr>
              <a:t>El &gt; Riesgo está del lado del Comprador</a:t>
            </a: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2 Subtítulo"/>
          <p:cNvSpPr txBox="1">
            <a:spLocks/>
          </p:cNvSpPr>
          <p:nvPr/>
        </p:nvSpPr>
        <p:spPr bwMode="auto">
          <a:xfrm>
            <a:off x="0" y="6021388"/>
            <a:ext cx="6705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700"/>
              </a:spcBef>
              <a:buClr>
                <a:schemeClr val="accent2"/>
              </a:buClr>
              <a:buSzPct val="60000"/>
              <a:buFont typeface="Wingdings" pitchFamily="2" charset="2"/>
              <a:buNone/>
            </a:pPr>
            <a:r>
              <a:rPr lang="es-CR" altLang="es-CR" sz="2000">
                <a:solidFill>
                  <a:srgbClr val="FFFFFF"/>
                </a:solidFill>
                <a:latin typeface="Calibri" pitchFamily="34" charset="0"/>
              </a:rPr>
              <a:t>Cap. 11.6 PMBOK</a:t>
            </a:r>
          </a:p>
        </p:txBody>
      </p:sp>
      <p:sp>
        <p:nvSpPr>
          <p:cNvPr id="5" name="4 CuadroTexto"/>
          <p:cNvSpPr txBox="1"/>
          <p:nvPr/>
        </p:nvSpPr>
        <p:spPr>
          <a:xfrm>
            <a:off x="214313" y="1268413"/>
            <a:ext cx="8353425" cy="3048000"/>
          </a:xfrm>
          <a:prstGeom prst="rect">
            <a:avLst/>
          </a:prstGeom>
          <a:noFill/>
        </p:spPr>
        <p:txBody>
          <a:bodyPr>
            <a:spAutoFit/>
          </a:bodyPr>
          <a:lstStyle/>
          <a:p>
            <a:pPr algn="just">
              <a:defRPr/>
            </a:pPr>
            <a:r>
              <a:rPr lang="es-CR" sz="2400" b="1" dirty="0">
                <a:latin typeface="+mj-lt"/>
              </a:rPr>
              <a:t>Contratos de Costos </a:t>
            </a:r>
            <a:r>
              <a:rPr lang="es-CR" sz="2400" b="1" dirty="0" err="1">
                <a:latin typeface="+mj-lt"/>
              </a:rPr>
              <a:t>Reembolsables</a:t>
            </a:r>
            <a:r>
              <a:rPr lang="es-CR" sz="2400" b="1" dirty="0">
                <a:latin typeface="+mj-lt"/>
              </a:rPr>
              <a:t> Más</a:t>
            </a:r>
          </a:p>
          <a:p>
            <a:pPr algn="just">
              <a:defRPr/>
            </a:pPr>
            <a:r>
              <a:rPr lang="es-CR" sz="2400" b="1" dirty="0">
                <a:latin typeface="+mj-lt"/>
              </a:rPr>
              <a:t>Honorarios por Cumplimiento de Objetivos. </a:t>
            </a:r>
          </a:p>
          <a:p>
            <a:pPr marL="457200" indent="-457200" algn="just">
              <a:buFont typeface="+mj-lt"/>
              <a:buAutoNum type="arabicPeriod"/>
              <a:defRPr/>
            </a:pPr>
            <a:endParaRPr lang="es-CR" sz="2400" b="1" dirty="0">
              <a:latin typeface="+mj-lt"/>
            </a:endParaRPr>
          </a:p>
          <a:p>
            <a:pPr marL="342900" indent="-342900" algn="just">
              <a:buFont typeface="Arial" pitchFamily="34" charset="0"/>
              <a:buChar char="•"/>
              <a:defRPr/>
            </a:pPr>
            <a:r>
              <a:rPr lang="es-CR" sz="2400" dirty="0">
                <a:latin typeface="+mj-lt"/>
              </a:rPr>
              <a:t>Al vendedor se le </a:t>
            </a:r>
            <a:r>
              <a:rPr lang="es-CR" sz="2400" dirty="0" err="1">
                <a:latin typeface="+mj-lt"/>
              </a:rPr>
              <a:t>reembolsan</a:t>
            </a:r>
            <a:r>
              <a:rPr lang="es-CR" sz="2400" dirty="0">
                <a:latin typeface="+mj-lt"/>
              </a:rPr>
              <a:t> todos los costos legítimos, pero la mayor parte de los honorarios es obtenida basándose sólo en la satisfacción de cierto criterio subjetivo general de desempeño definido e incorporado dentro del contrato.</a:t>
            </a:r>
          </a:p>
          <a:p>
            <a:pPr marL="342900" indent="-342900" algn="just">
              <a:buFont typeface="Arial" pitchFamily="34" charset="0"/>
              <a:buChar char="•"/>
              <a:defRPr/>
            </a:pPr>
            <a:endParaRPr lang="es-CR" sz="2400" dirty="0">
              <a:latin typeface="+mj-lt"/>
            </a:endParaRPr>
          </a:p>
        </p:txBody>
      </p:sp>
      <p:sp>
        <p:nvSpPr>
          <p:cNvPr id="2" name="1 Rectángulo"/>
          <p:cNvSpPr/>
          <p:nvPr/>
        </p:nvSpPr>
        <p:spPr>
          <a:xfrm>
            <a:off x="3995738" y="6389688"/>
            <a:ext cx="5981700" cy="461962"/>
          </a:xfrm>
          <a:prstGeom prst="rect">
            <a:avLst/>
          </a:prstGeom>
        </p:spPr>
        <p:txBody>
          <a:bodyPr>
            <a:spAutoFit/>
          </a:bodyPr>
          <a:lstStyle/>
          <a:p>
            <a:pPr algn="just">
              <a:defRPr/>
            </a:pPr>
            <a:r>
              <a:rPr lang="es-CR" sz="2400" b="1" dirty="0">
                <a:latin typeface="+mj-lt"/>
              </a:rPr>
              <a:t>El &gt; Riesgo está del lado del Comprador</a:t>
            </a: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2 Subtítulo"/>
          <p:cNvSpPr txBox="1">
            <a:spLocks/>
          </p:cNvSpPr>
          <p:nvPr/>
        </p:nvSpPr>
        <p:spPr bwMode="auto">
          <a:xfrm>
            <a:off x="0" y="6021388"/>
            <a:ext cx="6705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700"/>
              </a:spcBef>
              <a:buClr>
                <a:schemeClr val="accent2"/>
              </a:buClr>
              <a:buSzPct val="60000"/>
              <a:buFont typeface="Wingdings" pitchFamily="2" charset="2"/>
              <a:buNone/>
            </a:pPr>
            <a:r>
              <a:rPr lang="es-CR" altLang="es-CR" sz="2000">
                <a:solidFill>
                  <a:srgbClr val="FFFFFF"/>
                </a:solidFill>
                <a:latin typeface="Calibri" pitchFamily="34" charset="0"/>
              </a:rPr>
              <a:t>Cap. 11.6 PMBOK</a:t>
            </a:r>
          </a:p>
        </p:txBody>
      </p:sp>
      <p:sp>
        <p:nvSpPr>
          <p:cNvPr id="5" name="4 CuadroTexto"/>
          <p:cNvSpPr txBox="1"/>
          <p:nvPr/>
        </p:nvSpPr>
        <p:spPr>
          <a:xfrm>
            <a:off x="203200" y="1268413"/>
            <a:ext cx="8604250" cy="6002337"/>
          </a:xfrm>
          <a:prstGeom prst="rect">
            <a:avLst/>
          </a:prstGeom>
          <a:noFill/>
        </p:spPr>
        <p:txBody>
          <a:bodyPr>
            <a:spAutoFit/>
          </a:bodyPr>
          <a:lstStyle/>
          <a:p>
            <a:pPr algn="just">
              <a:defRPr/>
            </a:pPr>
            <a:r>
              <a:rPr lang="es-CR" sz="2400" b="1" dirty="0">
                <a:latin typeface="+mj-lt"/>
              </a:rPr>
              <a:t>Contratos por Tiempo y Materiales. </a:t>
            </a:r>
          </a:p>
          <a:p>
            <a:pPr marL="457200" indent="-457200" algn="just">
              <a:buFont typeface="+mj-lt"/>
              <a:buAutoNum type="arabicPeriod"/>
              <a:defRPr/>
            </a:pPr>
            <a:endParaRPr lang="es-CR" sz="2400" b="1" dirty="0">
              <a:latin typeface="+mj-lt"/>
            </a:endParaRPr>
          </a:p>
          <a:p>
            <a:pPr marL="342900" indent="-342900" algn="just">
              <a:buFont typeface="Arial" pitchFamily="34" charset="0"/>
              <a:buChar char="•"/>
              <a:defRPr/>
            </a:pPr>
            <a:r>
              <a:rPr lang="es-CR" sz="2400" dirty="0">
                <a:latin typeface="+mj-lt"/>
              </a:rPr>
              <a:t>El riesgo se comparte equitativamente, por cuanto se paga lo justo, según lo que se trabaje.</a:t>
            </a:r>
          </a:p>
          <a:p>
            <a:pPr marL="342900" indent="-342900" algn="just">
              <a:buFont typeface="Arial" pitchFamily="34" charset="0"/>
              <a:buChar char="•"/>
              <a:defRPr/>
            </a:pPr>
            <a:endParaRPr lang="es-CR" sz="2400" dirty="0">
              <a:latin typeface="+mj-lt"/>
            </a:endParaRPr>
          </a:p>
          <a:p>
            <a:pPr marL="342900" indent="-342900" algn="just">
              <a:buFont typeface="Arial" pitchFamily="34" charset="0"/>
              <a:buChar char="•"/>
              <a:defRPr/>
            </a:pPr>
            <a:r>
              <a:rPr lang="es-CR" sz="2400" dirty="0">
                <a:latin typeface="+mj-lt"/>
              </a:rPr>
              <a:t>Se les utiliza para aumentar personal o adquisición de expertos cuando no es posible establecer con rapidez un enunciado preciso del trabajo.</a:t>
            </a:r>
          </a:p>
          <a:p>
            <a:pPr marL="342900" indent="-342900" algn="just">
              <a:buFont typeface="Arial" pitchFamily="34" charset="0"/>
              <a:buChar char="•"/>
              <a:defRPr/>
            </a:pPr>
            <a:endParaRPr lang="es-CR" sz="2400" dirty="0">
              <a:latin typeface="+mj-lt"/>
            </a:endParaRPr>
          </a:p>
          <a:p>
            <a:pPr marL="342900" indent="-342900" algn="just">
              <a:buFont typeface="Arial" pitchFamily="34" charset="0"/>
              <a:buChar char="•"/>
              <a:defRPr/>
            </a:pPr>
            <a:r>
              <a:rPr lang="es-CR" sz="2400" dirty="0">
                <a:latin typeface="+mj-lt"/>
              </a:rPr>
              <a:t>Son abiertos y pueden estar sujetos a un aumento de costos para el comprador.</a:t>
            </a:r>
          </a:p>
          <a:p>
            <a:pPr marL="342900" indent="-342900" algn="just">
              <a:buFont typeface="Arial" pitchFamily="34" charset="0"/>
              <a:buChar char="•"/>
              <a:defRPr/>
            </a:pPr>
            <a:endParaRPr lang="es-CR" sz="2400" dirty="0">
              <a:latin typeface="+mj-lt"/>
            </a:endParaRPr>
          </a:p>
          <a:p>
            <a:pPr marL="342900" indent="-342900" algn="just">
              <a:buFont typeface="Arial" pitchFamily="34" charset="0"/>
              <a:buChar char="•"/>
              <a:defRPr/>
            </a:pPr>
            <a:r>
              <a:rPr lang="es-CR" sz="2400" dirty="0">
                <a:latin typeface="+mj-lt"/>
              </a:rPr>
              <a:t>El valor total del acuerdo y la cantidad exacta de elementos por entregar pueden no estar definidos por el comprador en el momento de la adjudicación del contrato.</a:t>
            </a:r>
          </a:p>
          <a:p>
            <a:pPr marL="342900" indent="-342900" algn="just">
              <a:buFont typeface="Arial" pitchFamily="34" charset="0"/>
              <a:buChar char="•"/>
              <a:defRPr/>
            </a:pPr>
            <a:endParaRPr lang="es-CR" sz="2400" dirty="0">
              <a:latin typeface="+mj-lt"/>
            </a:endParaRP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2 Subtítulo"/>
          <p:cNvSpPr txBox="1">
            <a:spLocks/>
          </p:cNvSpPr>
          <p:nvPr/>
        </p:nvSpPr>
        <p:spPr bwMode="auto">
          <a:xfrm>
            <a:off x="0" y="6021388"/>
            <a:ext cx="6705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700"/>
              </a:spcBef>
              <a:buClr>
                <a:schemeClr val="accent2"/>
              </a:buClr>
              <a:buSzPct val="60000"/>
              <a:buFont typeface="Wingdings" pitchFamily="2" charset="2"/>
              <a:buNone/>
            </a:pPr>
            <a:r>
              <a:rPr lang="es-CR" altLang="es-CR" sz="2000">
                <a:solidFill>
                  <a:srgbClr val="FFFFFF"/>
                </a:solidFill>
                <a:latin typeface="Calibri" pitchFamily="34" charset="0"/>
              </a:rPr>
              <a:t>Cap. 11.6 PMBOK</a:t>
            </a:r>
          </a:p>
        </p:txBody>
      </p:sp>
      <p:sp>
        <p:nvSpPr>
          <p:cNvPr id="5" name="4 CuadroTexto"/>
          <p:cNvSpPr txBox="1"/>
          <p:nvPr/>
        </p:nvSpPr>
        <p:spPr>
          <a:xfrm>
            <a:off x="214313" y="1125538"/>
            <a:ext cx="8605837" cy="1568450"/>
          </a:xfrm>
          <a:prstGeom prst="rect">
            <a:avLst/>
          </a:prstGeom>
          <a:noFill/>
        </p:spPr>
        <p:txBody>
          <a:bodyPr>
            <a:spAutoFit/>
          </a:bodyPr>
          <a:lstStyle/>
          <a:p>
            <a:pPr algn="just">
              <a:defRPr/>
            </a:pPr>
            <a:endParaRPr lang="es-CR" sz="2400" b="1" dirty="0">
              <a:latin typeface="+mj-lt"/>
            </a:endParaRPr>
          </a:p>
          <a:p>
            <a:pPr algn="just">
              <a:defRPr/>
            </a:pPr>
            <a:r>
              <a:rPr lang="es-CR" sz="2400" b="1" dirty="0">
                <a:latin typeface="+mj-lt"/>
              </a:rPr>
              <a:t>Ventajas y Desventajas de los Tipos de Contratos</a:t>
            </a:r>
          </a:p>
          <a:p>
            <a:pPr algn="just">
              <a:defRPr/>
            </a:pPr>
            <a:endParaRPr lang="es-CR" sz="2400" b="1" dirty="0">
              <a:latin typeface="+mj-lt"/>
            </a:endParaRPr>
          </a:p>
          <a:p>
            <a:pPr marL="342900" indent="-342900" algn="just">
              <a:buFont typeface="Arial" pitchFamily="34" charset="0"/>
              <a:buChar char="•"/>
              <a:defRPr/>
            </a:pPr>
            <a:endParaRPr lang="es-CR" sz="2400" dirty="0">
              <a:latin typeface="+mj-lt"/>
            </a:endParaRPr>
          </a:p>
        </p:txBody>
      </p:sp>
      <p:pic>
        <p:nvPicPr>
          <p:cNvPr id="7373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013" y="2060575"/>
            <a:ext cx="8593137" cy="390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2 Subtítulo"/>
          <p:cNvSpPr txBox="1">
            <a:spLocks/>
          </p:cNvSpPr>
          <p:nvPr/>
        </p:nvSpPr>
        <p:spPr bwMode="auto">
          <a:xfrm>
            <a:off x="0" y="6021388"/>
            <a:ext cx="6705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700"/>
              </a:spcBef>
              <a:buClr>
                <a:schemeClr val="accent2"/>
              </a:buClr>
              <a:buSzPct val="60000"/>
              <a:buFont typeface="Wingdings" pitchFamily="2" charset="2"/>
              <a:buNone/>
            </a:pPr>
            <a:r>
              <a:rPr lang="es-CR" altLang="es-CR" sz="2000">
                <a:solidFill>
                  <a:srgbClr val="FFFFFF"/>
                </a:solidFill>
                <a:latin typeface="Calibri" pitchFamily="34" charset="0"/>
              </a:rPr>
              <a:t>Cap. 11.6 PMBOK</a:t>
            </a:r>
          </a:p>
        </p:txBody>
      </p:sp>
      <p:sp>
        <p:nvSpPr>
          <p:cNvPr id="5" name="4 CuadroTexto"/>
          <p:cNvSpPr txBox="1"/>
          <p:nvPr/>
        </p:nvSpPr>
        <p:spPr>
          <a:xfrm>
            <a:off x="538163" y="1420813"/>
            <a:ext cx="8605837" cy="1568450"/>
          </a:xfrm>
          <a:prstGeom prst="rect">
            <a:avLst/>
          </a:prstGeom>
          <a:noFill/>
        </p:spPr>
        <p:txBody>
          <a:bodyPr>
            <a:spAutoFit/>
          </a:bodyPr>
          <a:lstStyle/>
          <a:p>
            <a:pPr algn="just">
              <a:defRPr/>
            </a:pPr>
            <a:endParaRPr lang="es-CR" sz="2400" b="1" dirty="0">
              <a:latin typeface="+mj-lt"/>
            </a:endParaRPr>
          </a:p>
          <a:p>
            <a:pPr algn="just">
              <a:defRPr/>
            </a:pPr>
            <a:r>
              <a:rPr lang="es-CR" sz="2400" b="1" dirty="0">
                <a:latin typeface="+mj-lt"/>
              </a:rPr>
              <a:t>Riesgos de Costo para el Comprador Según Tipos de Contratos</a:t>
            </a:r>
          </a:p>
          <a:p>
            <a:pPr algn="just">
              <a:defRPr/>
            </a:pPr>
            <a:endParaRPr lang="es-CR" sz="2400" b="1" dirty="0">
              <a:latin typeface="+mj-lt"/>
            </a:endParaRPr>
          </a:p>
          <a:p>
            <a:pPr marL="342900" indent="-342900" algn="just">
              <a:buFont typeface="Arial" pitchFamily="34" charset="0"/>
              <a:buChar char="•"/>
              <a:defRPr/>
            </a:pPr>
            <a:endParaRPr lang="es-CR" sz="2400" dirty="0">
              <a:latin typeface="+mj-lt"/>
            </a:endParaRPr>
          </a:p>
        </p:txBody>
      </p:sp>
      <p:pic>
        <p:nvPicPr>
          <p:cNvPr id="74756" name="Picture 2"/>
          <p:cNvPicPr>
            <a:picLocks noChangeAspect="1" noChangeArrowheads="1"/>
          </p:cNvPicPr>
          <p:nvPr/>
        </p:nvPicPr>
        <p:blipFill>
          <a:blip r:embed="rId2">
            <a:extLst>
              <a:ext uri="{28A0092B-C50C-407E-A947-70E740481C1C}">
                <a14:useLocalDpi xmlns:a14="http://schemas.microsoft.com/office/drawing/2010/main" val="0"/>
              </a:ext>
            </a:extLst>
          </a:blip>
          <a:srcRect t="21413"/>
          <a:stretch>
            <a:fillRect/>
          </a:stretch>
        </p:blipFill>
        <p:spPr bwMode="auto">
          <a:xfrm>
            <a:off x="179388" y="2427288"/>
            <a:ext cx="8772525" cy="359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2 Subtítulo"/>
          <p:cNvSpPr txBox="1">
            <a:spLocks/>
          </p:cNvSpPr>
          <p:nvPr/>
        </p:nvSpPr>
        <p:spPr bwMode="auto">
          <a:xfrm>
            <a:off x="0" y="6021388"/>
            <a:ext cx="6705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700"/>
              </a:spcBef>
              <a:buClr>
                <a:schemeClr val="accent2"/>
              </a:buClr>
              <a:buSzPct val="60000"/>
              <a:buFont typeface="Wingdings" pitchFamily="2" charset="2"/>
              <a:buNone/>
            </a:pPr>
            <a:r>
              <a:rPr lang="es-CR" altLang="es-CR" sz="2000">
                <a:solidFill>
                  <a:srgbClr val="FFFFFF"/>
                </a:solidFill>
                <a:latin typeface="Calibri" pitchFamily="34" charset="0"/>
              </a:rPr>
              <a:t>Cap. 11.6 PMBOK</a:t>
            </a:r>
          </a:p>
        </p:txBody>
      </p:sp>
      <p:sp>
        <p:nvSpPr>
          <p:cNvPr id="5" name="4 CuadroTexto"/>
          <p:cNvSpPr txBox="1"/>
          <p:nvPr/>
        </p:nvSpPr>
        <p:spPr>
          <a:xfrm>
            <a:off x="203200" y="1470025"/>
            <a:ext cx="4440238" cy="3048000"/>
          </a:xfrm>
          <a:prstGeom prst="rect">
            <a:avLst/>
          </a:prstGeom>
          <a:noFill/>
        </p:spPr>
        <p:txBody>
          <a:bodyPr>
            <a:spAutoFit/>
          </a:bodyPr>
          <a:lstStyle/>
          <a:p>
            <a:pPr algn="just">
              <a:defRPr/>
            </a:pPr>
            <a:r>
              <a:rPr lang="es-CR" sz="2400" b="1" dirty="0">
                <a:latin typeface="+mj-lt"/>
              </a:rPr>
              <a:t>Enunciado del Trabajo Relativo a la Adquisición</a:t>
            </a:r>
          </a:p>
          <a:p>
            <a:pPr marL="342900" indent="-342900" algn="just">
              <a:buFont typeface="Arial" pitchFamily="34" charset="0"/>
              <a:buChar char="•"/>
              <a:defRPr/>
            </a:pPr>
            <a:endParaRPr lang="es-CR" sz="2400" dirty="0">
              <a:latin typeface="+mj-lt"/>
            </a:endParaRPr>
          </a:p>
          <a:p>
            <a:pPr algn="just">
              <a:defRPr/>
            </a:pPr>
            <a:r>
              <a:rPr lang="es-CR" sz="2400" dirty="0">
                <a:latin typeface="+mj-lt"/>
              </a:rPr>
              <a:t>Incluye el alcance detallado de los productos que van a adquirirse con el contrato para que el vendedor evalúe si podrá realizar dicho trabajo.</a:t>
            </a:r>
          </a:p>
        </p:txBody>
      </p:sp>
      <p:sp>
        <p:nvSpPr>
          <p:cNvPr id="6" name="5 CuadroTexto"/>
          <p:cNvSpPr txBox="1"/>
          <p:nvPr/>
        </p:nvSpPr>
        <p:spPr>
          <a:xfrm>
            <a:off x="4810125" y="1989138"/>
            <a:ext cx="4321175" cy="2678112"/>
          </a:xfrm>
          <a:prstGeom prst="rect">
            <a:avLst/>
          </a:prstGeom>
          <a:noFill/>
        </p:spPr>
        <p:txBody>
          <a:bodyPr>
            <a:spAutoFit/>
          </a:bodyPr>
          <a:lstStyle/>
          <a:p>
            <a:pPr algn="just">
              <a:defRPr/>
            </a:pPr>
            <a:r>
              <a:rPr lang="es-CR" sz="2400" b="1" dirty="0">
                <a:latin typeface="+mj-lt"/>
              </a:rPr>
              <a:t>Decisiones de Hacer o Comprar</a:t>
            </a:r>
          </a:p>
          <a:p>
            <a:pPr marL="342900" indent="-342900" algn="just">
              <a:buFont typeface="Arial" pitchFamily="34" charset="0"/>
              <a:buChar char="•"/>
              <a:defRPr/>
            </a:pPr>
            <a:endParaRPr lang="es-CR" sz="2400" dirty="0">
              <a:latin typeface="+mj-lt"/>
            </a:endParaRPr>
          </a:p>
          <a:p>
            <a:pPr algn="just">
              <a:defRPr/>
            </a:pPr>
            <a:r>
              <a:rPr lang="es-CR" sz="2400" dirty="0">
                <a:latin typeface="+mj-lt"/>
              </a:rPr>
              <a:t>Documentación que define qué insumos del proyecto se producirán internamente y cuáles serán adquiridos a terceros.</a:t>
            </a:r>
          </a:p>
        </p:txBody>
      </p:sp>
      <p:sp>
        <p:nvSpPr>
          <p:cNvPr id="7" name="6 CuadroTexto"/>
          <p:cNvSpPr txBox="1"/>
          <p:nvPr/>
        </p:nvSpPr>
        <p:spPr>
          <a:xfrm>
            <a:off x="222250" y="4800600"/>
            <a:ext cx="8669338" cy="1570038"/>
          </a:xfrm>
          <a:prstGeom prst="rect">
            <a:avLst/>
          </a:prstGeom>
          <a:noFill/>
        </p:spPr>
        <p:txBody>
          <a:bodyPr>
            <a:spAutoFit/>
          </a:bodyPr>
          <a:lstStyle/>
          <a:p>
            <a:pPr algn="just">
              <a:defRPr/>
            </a:pPr>
            <a:r>
              <a:rPr lang="es-CR" sz="2400" b="1" dirty="0">
                <a:latin typeface="+mj-lt"/>
              </a:rPr>
              <a:t>Criterios de Selección de Proveedores</a:t>
            </a:r>
          </a:p>
          <a:p>
            <a:pPr marL="342900" indent="-342900" algn="just">
              <a:buFont typeface="Arial" pitchFamily="34" charset="0"/>
              <a:buChar char="•"/>
              <a:defRPr/>
            </a:pPr>
            <a:endParaRPr lang="es-CR" sz="2400" dirty="0">
              <a:latin typeface="+mj-lt"/>
            </a:endParaRPr>
          </a:p>
          <a:p>
            <a:pPr algn="just">
              <a:defRPr/>
            </a:pPr>
            <a:r>
              <a:rPr lang="es-CR" sz="2400" dirty="0">
                <a:latin typeface="+mj-lt"/>
              </a:rPr>
              <a:t>Se desarrollan y utilizan para calificar o evaluar las propuestas de los vendedores, y pueden ser objetivos o subjetivos.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323850" y="1793875"/>
            <a:ext cx="9072563" cy="460375"/>
          </a:xfrm>
          <a:prstGeom prst="rect">
            <a:avLst/>
          </a:prstGeom>
          <a:noFill/>
        </p:spPr>
        <p:txBody>
          <a:bodyPr>
            <a:spAutoFit/>
          </a:bodyPr>
          <a:lstStyle/>
          <a:p>
            <a:pPr lvl="1" algn="just">
              <a:defRPr/>
            </a:pPr>
            <a:r>
              <a:rPr lang="es-CR" sz="2400" b="1" dirty="0">
                <a:latin typeface="+mj-lt"/>
              </a:rPr>
              <a:t>Definiciones de la probabilidad e impacto de los riesgos.</a:t>
            </a:r>
          </a:p>
        </p:txBody>
      </p:sp>
      <p:sp>
        <p:nvSpPr>
          <p:cNvPr id="14339" name="Title 1"/>
          <p:cNvSpPr txBox="1">
            <a:spLocks/>
          </p:cNvSpPr>
          <p:nvPr/>
        </p:nvSpPr>
        <p:spPr bwMode="auto">
          <a:xfrm>
            <a:off x="147638" y="509588"/>
            <a:ext cx="73088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CR" altLang="es-CR" sz="3500" b="1">
              <a:latin typeface="Calibri" pitchFamily="34" charset="0"/>
            </a:endParaRPr>
          </a:p>
          <a:p>
            <a:pPr eaLnBrk="1" hangingPunct="1"/>
            <a:endParaRPr lang="es-CR" altLang="es-CR" sz="3500" b="1">
              <a:latin typeface="Calibri" pitchFamily="34" charset="0"/>
            </a:endParaRPr>
          </a:p>
          <a:p>
            <a:pPr eaLnBrk="1" hangingPunct="1"/>
            <a:r>
              <a:rPr lang="es-CR" altLang="es-CR" sz="2400" b="1">
                <a:latin typeface="Calibri" pitchFamily="34" charset="0"/>
              </a:rPr>
              <a:t>Plan de Gestión de Riesgos</a:t>
            </a:r>
          </a:p>
          <a:p>
            <a:pPr eaLnBrk="1" hangingPunct="1"/>
            <a:endParaRPr lang="en-US" altLang="es-CR" sz="2400" b="1">
              <a:latin typeface="Calibri" pitchFamily="34" charset="0"/>
            </a:endParaRPr>
          </a:p>
        </p:txBody>
      </p:sp>
      <p:pic>
        <p:nvPicPr>
          <p:cNvPr id="14340" name="Picture 2"/>
          <p:cNvPicPr>
            <a:picLocks noChangeAspect="1" noChangeArrowheads="1"/>
          </p:cNvPicPr>
          <p:nvPr/>
        </p:nvPicPr>
        <p:blipFill>
          <a:blip r:embed="rId2">
            <a:extLst>
              <a:ext uri="{28A0092B-C50C-407E-A947-70E740481C1C}">
                <a14:useLocalDpi xmlns:a14="http://schemas.microsoft.com/office/drawing/2010/main" val="0"/>
              </a:ext>
            </a:extLst>
          </a:blip>
          <a:srcRect b="83672"/>
          <a:stretch>
            <a:fillRect/>
          </a:stretch>
        </p:blipFill>
        <p:spPr bwMode="auto">
          <a:xfrm>
            <a:off x="206375" y="2420938"/>
            <a:ext cx="8542338" cy="60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1" name="Picture 3"/>
          <p:cNvPicPr>
            <a:picLocks noChangeAspect="1" noChangeArrowheads="1"/>
          </p:cNvPicPr>
          <p:nvPr/>
        </p:nvPicPr>
        <p:blipFill>
          <a:blip r:embed="rId3">
            <a:extLst>
              <a:ext uri="{28A0092B-C50C-407E-A947-70E740481C1C}">
                <a14:useLocalDpi xmlns:a14="http://schemas.microsoft.com/office/drawing/2010/main" val="0"/>
              </a:ext>
            </a:extLst>
          </a:blip>
          <a:srcRect t="12971"/>
          <a:stretch>
            <a:fillRect/>
          </a:stretch>
        </p:blipFill>
        <p:spPr bwMode="auto">
          <a:xfrm>
            <a:off x="147638" y="3517900"/>
            <a:ext cx="8745537" cy="252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301625" y="3086100"/>
            <a:ext cx="9074150" cy="400050"/>
          </a:xfrm>
          <a:prstGeom prst="rect">
            <a:avLst/>
          </a:prstGeom>
          <a:noFill/>
        </p:spPr>
        <p:txBody>
          <a:bodyPr>
            <a:spAutoFit/>
          </a:bodyPr>
          <a:lstStyle/>
          <a:p>
            <a:pPr lvl="1" algn="just">
              <a:defRPr/>
            </a:pPr>
            <a:r>
              <a:rPr lang="es-CR" sz="2000" b="1" i="1" dirty="0">
                <a:latin typeface="+mj-lt"/>
              </a:rPr>
              <a:t>Definición de impacto</a:t>
            </a: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03200" y="1470025"/>
            <a:ext cx="8604250" cy="4156075"/>
          </a:xfrm>
          <a:prstGeom prst="rect">
            <a:avLst/>
          </a:prstGeom>
          <a:noFill/>
        </p:spPr>
        <p:txBody>
          <a:bodyPr>
            <a:spAutoFit/>
          </a:bodyPr>
          <a:lstStyle/>
          <a:p>
            <a:pPr>
              <a:defRPr/>
            </a:pPr>
            <a:r>
              <a:rPr lang="es-CR" sz="2400" b="1" dirty="0">
                <a:latin typeface="+mj-lt"/>
              </a:rPr>
              <a:t>Documentos de la Adquisición</a:t>
            </a:r>
          </a:p>
          <a:p>
            <a:pPr marL="342900" indent="-342900" algn="just">
              <a:buFont typeface="Arial" pitchFamily="34" charset="0"/>
              <a:buChar char="•"/>
              <a:defRPr/>
            </a:pPr>
            <a:endParaRPr lang="es-CR" sz="2400" dirty="0">
              <a:latin typeface="+mj-lt"/>
            </a:endParaRPr>
          </a:p>
          <a:p>
            <a:pPr marL="342900" indent="-342900" algn="just">
              <a:buFont typeface="Arial" pitchFamily="34" charset="0"/>
              <a:buChar char="•"/>
              <a:defRPr/>
            </a:pPr>
            <a:r>
              <a:rPr lang="es-CR" sz="2400" dirty="0">
                <a:latin typeface="+mj-lt"/>
              </a:rPr>
              <a:t>Solicitud de </a:t>
            </a:r>
            <a:r>
              <a:rPr lang="es-CR" sz="2400" b="1" dirty="0">
                <a:latin typeface="+mj-lt"/>
              </a:rPr>
              <a:t>Información </a:t>
            </a:r>
            <a:r>
              <a:rPr lang="es-CR" sz="2400" dirty="0">
                <a:latin typeface="+mj-lt"/>
              </a:rPr>
              <a:t>(RFI: </a:t>
            </a:r>
            <a:r>
              <a:rPr lang="es-CR" sz="2400" dirty="0" err="1">
                <a:latin typeface="+mj-lt"/>
              </a:rPr>
              <a:t>request</a:t>
            </a:r>
            <a:r>
              <a:rPr lang="es-CR" sz="2400" dirty="0">
                <a:latin typeface="+mj-lt"/>
              </a:rPr>
              <a:t> </a:t>
            </a:r>
            <a:r>
              <a:rPr lang="es-CR" sz="2400" dirty="0" err="1">
                <a:latin typeface="+mj-lt"/>
              </a:rPr>
              <a:t>for</a:t>
            </a:r>
            <a:r>
              <a:rPr lang="es-CR" sz="2400" dirty="0">
                <a:latin typeface="+mj-lt"/>
              </a:rPr>
              <a:t> </a:t>
            </a:r>
            <a:r>
              <a:rPr lang="es-CR" sz="2400" dirty="0" err="1">
                <a:latin typeface="+mj-lt"/>
              </a:rPr>
              <a:t>information</a:t>
            </a:r>
            <a:r>
              <a:rPr lang="es-CR" sz="2400" dirty="0">
                <a:latin typeface="+mj-lt"/>
              </a:rPr>
              <a:t>): se piden datos de los vendedores y del producto que ofrecen.</a:t>
            </a:r>
          </a:p>
          <a:p>
            <a:pPr marL="342900" indent="-342900" algn="just">
              <a:buFont typeface="Arial" pitchFamily="34" charset="0"/>
              <a:buChar char="•"/>
              <a:defRPr/>
            </a:pPr>
            <a:r>
              <a:rPr lang="es-CR" sz="2400" dirty="0">
                <a:latin typeface="+mj-lt"/>
              </a:rPr>
              <a:t>Invitación a </a:t>
            </a:r>
            <a:r>
              <a:rPr lang="es-CR" sz="2400" b="1" dirty="0">
                <a:latin typeface="+mj-lt"/>
              </a:rPr>
              <a:t>Licitación </a:t>
            </a:r>
            <a:r>
              <a:rPr lang="es-CR" sz="2400" dirty="0">
                <a:latin typeface="+mj-lt"/>
              </a:rPr>
              <a:t>(IFB: </a:t>
            </a:r>
            <a:r>
              <a:rPr lang="es-CR" sz="2400" dirty="0" err="1">
                <a:latin typeface="+mj-lt"/>
              </a:rPr>
              <a:t>invitation</a:t>
            </a:r>
            <a:r>
              <a:rPr lang="es-CR" sz="2400" dirty="0">
                <a:latin typeface="+mj-lt"/>
              </a:rPr>
              <a:t> </a:t>
            </a:r>
            <a:r>
              <a:rPr lang="es-CR" sz="2400" dirty="0" err="1">
                <a:latin typeface="+mj-lt"/>
              </a:rPr>
              <a:t>for</a:t>
            </a:r>
            <a:r>
              <a:rPr lang="es-CR" sz="2400" dirty="0">
                <a:latin typeface="+mj-lt"/>
              </a:rPr>
              <a:t> a </a:t>
            </a:r>
            <a:r>
              <a:rPr lang="es-CR" sz="2400" dirty="0" err="1">
                <a:latin typeface="+mj-lt"/>
              </a:rPr>
              <a:t>bid</a:t>
            </a:r>
            <a:r>
              <a:rPr lang="es-CR" sz="2400" dirty="0">
                <a:latin typeface="+mj-lt"/>
              </a:rPr>
              <a:t>): se presenta un precio general por toda la propuesta.</a:t>
            </a:r>
          </a:p>
          <a:p>
            <a:pPr marL="342900" indent="-342900" algn="just">
              <a:buFont typeface="Arial" pitchFamily="34" charset="0"/>
              <a:buChar char="•"/>
              <a:defRPr/>
            </a:pPr>
            <a:r>
              <a:rPr lang="es-CR" sz="2400" dirty="0">
                <a:latin typeface="+mj-lt"/>
              </a:rPr>
              <a:t>Solicitud de </a:t>
            </a:r>
            <a:r>
              <a:rPr lang="es-CR" sz="2400" b="1" dirty="0">
                <a:latin typeface="+mj-lt"/>
              </a:rPr>
              <a:t>Propuesta </a:t>
            </a:r>
            <a:r>
              <a:rPr lang="es-CR" sz="2400" dirty="0">
                <a:latin typeface="+mj-lt"/>
              </a:rPr>
              <a:t>(RFP: </a:t>
            </a:r>
            <a:r>
              <a:rPr lang="es-CR" sz="2400" dirty="0" err="1">
                <a:latin typeface="+mj-lt"/>
              </a:rPr>
              <a:t>request</a:t>
            </a:r>
            <a:r>
              <a:rPr lang="es-CR" sz="2400" dirty="0">
                <a:latin typeface="+mj-lt"/>
              </a:rPr>
              <a:t> </a:t>
            </a:r>
            <a:r>
              <a:rPr lang="es-CR" sz="2400" dirty="0" err="1">
                <a:latin typeface="+mj-lt"/>
              </a:rPr>
              <a:t>for</a:t>
            </a:r>
            <a:r>
              <a:rPr lang="es-CR" sz="2400" dirty="0">
                <a:latin typeface="+mj-lt"/>
              </a:rPr>
              <a:t> </a:t>
            </a:r>
            <a:r>
              <a:rPr lang="es-CR" sz="2400" dirty="0" err="1">
                <a:latin typeface="+mj-lt"/>
              </a:rPr>
              <a:t>proposal</a:t>
            </a:r>
            <a:r>
              <a:rPr lang="es-CR" sz="2400" dirty="0">
                <a:latin typeface="+mj-lt"/>
              </a:rPr>
              <a:t>): no sólo se analiza el precio, sino que suele ser más importante la propuesta técnica y las habilidades de cada oferente.</a:t>
            </a:r>
          </a:p>
          <a:p>
            <a:pPr marL="342900" indent="-342900" algn="just">
              <a:buFont typeface="Arial" pitchFamily="34" charset="0"/>
              <a:buChar char="•"/>
              <a:defRPr/>
            </a:pPr>
            <a:r>
              <a:rPr lang="es-CR" sz="2400" dirty="0">
                <a:latin typeface="+mj-lt"/>
              </a:rPr>
              <a:t>Solicitud de </a:t>
            </a:r>
            <a:r>
              <a:rPr lang="es-CR" sz="2400" b="1" dirty="0">
                <a:latin typeface="+mj-lt"/>
              </a:rPr>
              <a:t>Presupuesto </a:t>
            </a:r>
            <a:r>
              <a:rPr lang="es-CR" sz="2400" dirty="0">
                <a:latin typeface="+mj-lt"/>
              </a:rPr>
              <a:t>(RFQ: </a:t>
            </a:r>
            <a:r>
              <a:rPr lang="es-CR" sz="2400" dirty="0" err="1">
                <a:latin typeface="+mj-lt"/>
              </a:rPr>
              <a:t>request</a:t>
            </a:r>
            <a:r>
              <a:rPr lang="es-CR" sz="2400" dirty="0">
                <a:latin typeface="+mj-lt"/>
              </a:rPr>
              <a:t> </a:t>
            </a:r>
            <a:r>
              <a:rPr lang="es-CR" sz="2400" dirty="0" err="1">
                <a:latin typeface="+mj-lt"/>
              </a:rPr>
              <a:t>for</a:t>
            </a:r>
            <a:r>
              <a:rPr lang="es-CR" sz="2400" dirty="0">
                <a:latin typeface="+mj-lt"/>
              </a:rPr>
              <a:t> </a:t>
            </a:r>
            <a:r>
              <a:rPr lang="es-CR" sz="2400" dirty="0" err="1">
                <a:latin typeface="+mj-lt"/>
              </a:rPr>
              <a:t>quotation</a:t>
            </a:r>
            <a:r>
              <a:rPr lang="es-CR" sz="2400" dirty="0">
                <a:latin typeface="+mj-lt"/>
              </a:rPr>
              <a:t>): se presentan precios para cada ítem del proyecto.</a:t>
            </a: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2 Subtítulo"/>
          <p:cNvSpPr txBox="1">
            <a:spLocks/>
          </p:cNvSpPr>
          <p:nvPr/>
        </p:nvSpPr>
        <p:spPr bwMode="auto">
          <a:xfrm>
            <a:off x="0" y="6021388"/>
            <a:ext cx="6705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700"/>
              </a:spcBef>
              <a:buClr>
                <a:schemeClr val="accent2"/>
              </a:buClr>
              <a:buSzPct val="60000"/>
              <a:buFont typeface="Wingdings" pitchFamily="2" charset="2"/>
              <a:buNone/>
            </a:pPr>
            <a:r>
              <a:rPr lang="es-CR" altLang="es-CR" sz="2000">
                <a:solidFill>
                  <a:srgbClr val="FFFFFF"/>
                </a:solidFill>
                <a:latin typeface="Calibri" pitchFamily="34" charset="0"/>
              </a:rPr>
              <a:t>Cap. 11.6 PMBOK</a:t>
            </a:r>
          </a:p>
        </p:txBody>
      </p:sp>
      <p:sp>
        <p:nvSpPr>
          <p:cNvPr id="5" name="4 CuadroTexto"/>
          <p:cNvSpPr txBox="1"/>
          <p:nvPr/>
        </p:nvSpPr>
        <p:spPr>
          <a:xfrm>
            <a:off x="212725" y="1408113"/>
            <a:ext cx="8353425" cy="5632450"/>
          </a:xfrm>
          <a:prstGeom prst="rect">
            <a:avLst/>
          </a:prstGeom>
          <a:noFill/>
        </p:spPr>
        <p:txBody>
          <a:bodyPr>
            <a:spAutoFit/>
          </a:bodyPr>
          <a:lstStyle/>
          <a:p>
            <a:pPr>
              <a:defRPr/>
            </a:pPr>
            <a:r>
              <a:rPr lang="es-CR" sz="2400" b="1" dirty="0">
                <a:latin typeface="+mj-lt"/>
              </a:rPr>
              <a:t>Efectuar las Adquisiciones</a:t>
            </a:r>
          </a:p>
          <a:p>
            <a:pPr>
              <a:defRPr/>
            </a:pPr>
            <a:endParaRPr lang="es-CR" sz="2400" b="1" dirty="0">
              <a:latin typeface="+mj-lt"/>
            </a:endParaRPr>
          </a:p>
          <a:p>
            <a:pPr algn="just">
              <a:defRPr/>
            </a:pPr>
            <a:r>
              <a:rPr lang="es-CR" sz="2400" dirty="0">
                <a:latin typeface="+mj-lt"/>
              </a:rPr>
              <a:t>Consiste en obtener respuestas de los vendedores, seleccionar un vendedor y adjudicar un contrato.</a:t>
            </a:r>
          </a:p>
          <a:p>
            <a:pPr algn="just">
              <a:defRPr/>
            </a:pPr>
            <a:endParaRPr lang="es-CR" sz="2400" dirty="0">
              <a:latin typeface="+mj-lt"/>
            </a:endParaRPr>
          </a:p>
          <a:p>
            <a:pPr algn="just">
              <a:defRPr/>
            </a:pPr>
            <a:r>
              <a:rPr lang="es-CR" sz="2400" dirty="0">
                <a:latin typeface="+mj-lt"/>
              </a:rPr>
              <a:t>En este proceso, el equipo recibirá ofertas y propuestas, y aplicará criterios de selección definidos previamente a fin de seleccionar uno o más vendedores que estén calificados para efectuar el trabajo y que sean aceptables como tales.</a:t>
            </a:r>
          </a:p>
          <a:p>
            <a:pPr algn="just">
              <a:defRPr/>
            </a:pPr>
            <a:endParaRPr lang="es-CR" sz="2400" b="1" dirty="0">
              <a:latin typeface="+mj-lt"/>
            </a:endParaRPr>
          </a:p>
          <a:p>
            <a:pPr algn="just">
              <a:defRPr/>
            </a:pPr>
            <a:r>
              <a:rPr lang="es-CR" sz="2400" b="1" dirty="0">
                <a:latin typeface="+mj-lt"/>
              </a:rPr>
              <a:t>¿Cómo las efectúo?</a:t>
            </a:r>
          </a:p>
          <a:p>
            <a:pPr algn="just">
              <a:defRPr/>
            </a:pPr>
            <a:endParaRPr lang="es-CR" sz="2400" b="1" dirty="0">
              <a:latin typeface="+mj-lt"/>
            </a:endParaRPr>
          </a:p>
          <a:p>
            <a:pPr algn="just">
              <a:defRPr/>
            </a:pPr>
            <a:r>
              <a:rPr lang="es-CR" sz="2400" b="1" dirty="0">
                <a:latin typeface="+mj-lt"/>
              </a:rPr>
              <a:t>Publicidad: </a:t>
            </a:r>
            <a:r>
              <a:rPr lang="es-CR" sz="2400" dirty="0">
                <a:latin typeface="+mj-lt"/>
              </a:rPr>
              <a:t>comunicar las licitaciones en diarios, revistas,  boletines, oficiales gubernamentales, etc.</a:t>
            </a:r>
          </a:p>
          <a:p>
            <a:pPr>
              <a:defRPr/>
            </a:pPr>
            <a:endParaRPr lang="es-CR" sz="2400" dirty="0"/>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2 Subtítulo"/>
          <p:cNvSpPr txBox="1">
            <a:spLocks/>
          </p:cNvSpPr>
          <p:nvPr/>
        </p:nvSpPr>
        <p:spPr bwMode="auto">
          <a:xfrm>
            <a:off x="0" y="6021388"/>
            <a:ext cx="6705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700"/>
              </a:spcBef>
              <a:buClr>
                <a:schemeClr val="accent2"/>
              </a:buClr>
              <a:buSzPct val="60000"/>
              <a:buFont typeface="Wingdings" pitchFamily="2" charset="2"/>
              <a:buNone/>
            </a:pPr>
            <a:r>
              <a:rPr lang="es-CR" altLang="es-CR" sz="2000">
                <a:solidFill>
                  <a:srgbClr val="FFFFFF"/>
                </a:solidFill>
                <a:latin typeface="Calibri" pitchFamily="34" charset="0"/>
              </a:rPr>
              <a:t>Cap. 11.6 PMBOK</a:t>
            </a:r>
          </a:p>
        </p:txBody>
      </p:sp>
      <p:sp>
        <p:nvSpPr>
          <p:cNvPr id="5" name="4 CuadroTexto"/>
          <p:cNvSpPr txBox="1"/>
          <p:nvPr/>
        </p:nvSpPr>
        <p:spPr>
          <a:xfrm>
            <a:off x="212725" y="1408113"/>
            <a:ext cx="8353425" cy="3416300"/>
          </a:xfrm>
          <a:prstGeom prst="rect">
            <a:avLst/>
          </a:prstGeom>
          <a:noFill/>
        </p:spPr>
        <p:txBody>
          <a:bodyPr>
            <a:spAutoFit/>
          </a:bodyPr>
          <a:lstStyle/>
          <a:p>
            <a:pPr algn="just">
              <a:defRPr/>
            </a:pPr>
            <a:r>
              <a:rPr lang="es-CR" sz="2400" b="1" dirty="0">
                <a:latin typeface="+mj-lt"/>
              </a:rPr>
              <a:t>Conferencia de oferentes.</a:t>
            </a:r>
          </a:p>
          <a:p>
            <a:pPr>
              <a:defRPr/>
            </a:pPr>
            <a:r>
              <a:rPr lang="es-CR" sz="2400" dirty="0">
                <a:latin typeface="+mj-lt"/>
              </a:rPr>
              <a:t>Colocar la documentación a disposición de todos los vendedores y responder a las dudas que surjan.</a:t>
            </a:r>
          </a:p>
          <a:p>
            <a:pPr>
              <a:defRPr/>
            </a:pPr>
            <a:endParaRPr lang="es-CR" sz="2400" dirty="0">
              <a:latin typeface="+mj-lt"/>
            </a:endParaRPr>
          </a:p>
          <a:p>
            <a:pPr>
              <a:defRPr/>
            </a:pPr>
            <a:r>
              <a:rPr lang="es-CR" sz="2400" b="1" dirty="0">
                <a:latin typeface="+mj-lt"/>
              </a:rPr>
              <a:t>Técnicas de Evaluación de propuestas.</a:t>
            </a:r>
          </a:p>
          <a:p>
            <a:pPr algn="just">
              <a:defRPr/>
            </a:pPr>
            <a:r>
              <a:rPr lang="es-CR" sz="2400" dirty="0">
                <a:latin typeface="+mj-lt"/>
              </a:rPr>
              <a:t>Seguir un  proceso formal para la selección de vendedores. Se aplica sistema de ponderación.</a:t>
            </a:r>
          </a:p>
          <a:p>
            <a:pPr algn="just">
              <a:defRPr/>
            </a:pPr>
            <a:endParaRPr lang="es-CR" sz="2400" dirty="0">
              <a:latin typeface="+mj-lt"/>
            </a:endParaRPr>
          </a:p>
          <a:p>
            <a:pPr>
              <a:defRPr/>
            </a:pPr>
            <a:endParaRPr lang="es-CR" sz="2400" dirty="0"/>
          </a:p>
        </p:txBody>
      </p:sp>
      <p:pic>
        <p:nvPicPr>
          <p:cNvPr id="788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 y="4221163"/>
            <a:ext cx="8259763"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2 Subtítulo"/>
          <p:cNvSpPr txBox="1">
            <a:spLocks/>
          </p:cNvSpPr>
          <p:nvPr/>
        </p:nvSpPr>
        <p:spPr bwMode="auto">
          <a:xfrm>
            <a:off x="0" y="6021388"/>
            <a:ext cx="6705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700"/>
              </a:spcBef>
              <a:buClr>
                <a:schemeClr val="accent2"/>
              </a:buClr>
              <a:buSzPct val="60000"/>
              <a:buFont typeface="Wingdings" pitchFamily="2" charset="2"/>
              <a:buNone/>
            </a:pPr>
            <a:r>
              <a:rPr lang="es-CR" altLang="es-CR" sz="2000">
                <a:solidFill>
                  <a:srgbClr val="FFFFFF"/>
                </a:solidFill>
                <a:latin typeface="Calibri" pitchFamily="34" charset="0"/>
              </a:rPr>
              <a:t>Cap. 11.6 PMBOK</a:t>
            </a:r>
          </a:p>
        </p:txBody>
      </p:sp>
      <p:sp>
        <p:nvSpPr>
          <p:cNvPr id="5" name="4 CuadroTexto"/>
          <p:cNvSpPr txBox="1"/>
          <p:nvPr/>
        </p:nvSpPr>
        <p:spPr>
          <a:xfrm>
            <a:off x="212725" y="1408113"/>
            <a:ext cx="8680450" cy="5262562"/>
          </a:xfrm>
          <a:prstGeom prst="rect">
            <a:avLst/>
          </a:prstGeom>
          <a:noFill/>
        </p:spPr>
        <p:txBody>
          <a:bodyPr>
            <a:spAutoFit/>
          </a:bodyPr>
          <a:lstStyle/>
          <a:p>
            <a:pPr>
              <a:defRPr/>
            </a:pPr>
            <a:r>
              <a:rPr lang="es-CR" sz="2400" b="1" dirty="0">
                <a:latin typeface="+mj-lt"/>
              </a:rPr>
              <a:t>Estimaciones independientes.</a:t>
            </a:r>
          </a:p>
          <a:p>
            <a:pPr algn="just">
              <a:defRPr/>
            </a:pPr>
            <a:r>
              <a:rPr lang="es-CR" sz="2400" dirty="0">
                <a:latin typeface="+mj-lt"/>
              </a:rPr>
              <a:t>El comprador prepara sus propias estimaciones de costo para comparar contra las propuestas enviadas por los vendedores y obtener valores aproximados de lo que debería costar el bien o servicio. </a:t>
            </a:r>
          </a:p>
          <a:p>
            <a:pPr algn="just">
              <a:defRPr/>
            </a:pPr>
            <a:endParaRPr lang="es-CR" sz="2400" b="1" dirty="0">
              <a:latin typeface="+mj-lt"/>
            </a:endParaRPr>
          </a:p>
          <a:p>
            <a:pPr algn="just">
              <a:defRPr/>
            </a:pPr>
            <a:r>
              <a:rPr lang="es-CR" sz="2400" b="1" dirty="0">
                <a:latin typeface="+mj-lt"/>
              </a:rPr>
              <a:t>Negociación de adquisiciones.</a:t>
            </a:r>
          </a:p>
          <a:p>
            <a:pPr algn="just">
              <a:defRPr/>
            </a:pPr>
            <a:r>
              <a:rPr lang="es-CR" sz="2400" dirty="0">
                <a:latin typeface="+mj-lt"/>
              </a:rPr>
              <a:t>Debería perseguir el objetivo de conseguir un precio justo y razonable para desarrollar una buena relación con el vendedor. La negociación debería terminar en un contrato ganar-ganar. </a:t>
            </a:r>
          </a:p>
          <a:p>
            <a:pPr>
              <a:defRPr/>
            </a:pPr>
            <a:endParaRPr lang="es-CR" sz="2400" b="1" dirty="0">
              <a:latin typeface="+mj-lt"/>
            </a:endParaRPr>
          </a:p>
          <a:p>
            <a:pPr>
              <a:defRPr/>
            </a:pPr>
            <a:r>
              <a:rPr lang="es-CR" sz="2400" b="1" dirty="0">
                <a:latin typeface="+mj-lt"/>
              </a:rPr>
              <a:t>Búsqueda en Internet.</a:t>
            </a:r>
          </a:p>
          <a:p>
            <a:pPr algn="just">
              <a:defRPr/>
            </a:pPr>
            <a:r>
              <a:rPr lang="es-CR" sz="2400" dirty="0">
                <a:latin typeface="+mj-lt"/>
              </a:rPr>
              <a:t>Investigar sobre los proveedores, así como los bienes y servicios necesarios a través de Internet.</a:t>
            </a:r>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2 Subtítulo"/>
          <p:cNvSpPr txBox="1">
            <a:spLocks/>
          </p:cNvSpPr>
          <p:nvPr/>
        </p:nvSpPr>
        <p:spPr bwMode="auto">
          <a:xfrm>
            <a:off x="0" y="6021388"/>
            <a:ext cx="6705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700"/>
              </a:spcBef>
              <a:buClr>
                <a:schemeClr val="accent2"/>
              </a:buClr>
              <a:buSzPct val="60000"/>
              <a:buFont typeface="Wingdings" pitchFamily="2" charset="2"/>
              <a:buNone/>
            </a:pPr>
            <a:r>
              <a:rPr lang="es-CR" altLang="es-CR" sz="2000">
                <a:solidFill>
                  <a:srgbClr val="FFFFFF"/>
                </a:solidFill>
                <a:latin typeface="Calibri" pitchFamily="34" charset="0"/>
              </a:rPr>
              <a:t>Cap. 11.6 PMBOK</a:t>
            </a:r>
          </a:p>
        </p:txBody>
      </p:sp>
      <p:sp>
        <p:nvSpPr>
          <p:cNvPr id="5" name="4 CuadroTexto"/>
          <p:cNvSpPr txBox="1"/>
          <p:nvPr/>
        </p:nvSpPr>
        <p:spPr>
          <a:xfrm>
            <a:off x="212725" y="1408113"/>
            <a:ext cx="8535988" cy="4524375"/>
          </a:xfrm>
          <a:prstGeom prst="rect">
            <a:avLst/>
          </a:prstGeom>
          <a:noFill/>
        </p:spPr>
        <p:txBody>
          <a:bodyPr>
            <a:spAutoFit/>
          </a:bodyPr>
          <a:lstStyle/>
          <a:p>
            <a:pPr>
              <a:defRPr/>
            </a:pPr>
            <a:r>
              <a:rPr lang="es-CR" sz="2400" b="1" dirty="0">
                <a:latin typeface="+mj-lt"/>
              </a:rPr>
              <a:t>¿Qué obtengo?</a:t>
            </a:r>
          </a:p>
          <a:p>
            <a:pPr>
              <a:defRPr/>
            </a:pPr>
            <a:endParaRPr lang="es-CR" sz="2400" b="1" dirty="0">
              <a:latin typeface="+mj-lt"/>
            </a:endParaRPr>
          </a:p>
          <a:p>
            <a:pPr algn="just">
              <a:defRPr/>
            </a:pPr>
            <a:r>
              <a:rPr lang="es-CR" sz="2400" b="1" dirty="0">
                <a:latin typeface="+mj-lt"/>
              </a:rPr>
              <a:t>Vendedores Seleccionados.</a:t>
            </a:r>
          </a:p>
          <a:p>
            <a:pPr>
              <a:defRPr/>
            </a:pPr>
            <a:endParaRPr lang="es-CR" sz="2400" b="1" dirty="0">
              <a:latin typeface="+mj-lt"/>
            </a:endParaRPr>
          </a:p>
          <a:p>
            <a:pPr>
              <a:defRPr/>
            </a:pPr>
            <a:r>
              <a:rPr lang="es-CR" sz="2400" b="1" dirty="0">
                <a:latin typeface="+mj-lt"/>
              </a:rPr>
              <a:t>Adjudicación del Contrato de Adquisición.</a:t>
            </a:r>
          </a:p>
          <a:p>
            <a:pPr algn="just">
              <a:defRPr/>
            </a:pPr>
            <a:r>
              <a:rPr lang="es-CR" sz="2400" dirty="0">
                <a:latin typeface="+mj-lt"/>
              </a:rPr>
              <a:t>El contrato puede tener la forma de una simple orden de compra o de un documento complejo. Independientemente de la complejidad del documento, un contrato es un  acuerdo legal vinculante para las partes, que obliga al vendedor a proporcionar los productos, servicios o resultados especificados, y al comprador a retribuir al vendedor. Un contrato establece una relación legal sujeta a resolución en los tribunales.</a:t>
            </a:r>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2 Subtítulo"/>
          <p:cNvSpPr txBox="1">
            <a:spLocks/>
          </p:cNvSpPr>
          <p:nvPr/>
        </p:nvSpPr>
        <p:spPr bwMode="auto">
          <a:xfrm>
            <a:off x="0" y="6021388"/>
            <a:ext cx="6705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700"/>
              </a:spcBef>
              <a:buClr>
                <a:schemeClr val="accent2"/>
              </a:buClr>
              <a:buSzPct val="60000"/>
              <a:buFont typeface="Wingdings" pitchFamily="2" charset="2"/>
              <a:buNone/>
            </a:pPr>
            <a:r>
              <a:rPr lang="es-CR" altLang="es-CR" sz="2000">
                <a:solidFill>
                  <a:srgbClr val="FFFFFF"/>
                </a:solidFill>
                <a:latin typeface="Calibri" pitchFamily="34" charset="0"/>
              </a:rPr>
              <a:t>Cap. 11.6 PMBOK</a:t>
            </a:r>
          </a:p>
        </p:txBody>
      </p:sp>
      <p:sp>
        <p:nvSpPr>
          <p:cNvPr id="5" name="4 CuadroTexto"/>
          <p:cNvSpPr txBox="1"/>
          <p:nvPr/>
        </p:nvSpPr>
        <p:spPr>
          <a:xfrm>
            <a:off x="212725" y="1408113"/>
            <a:ext cx="8680450" cy="5262562"/>
          </a:xfrm>
          <a:prstGeom prst="rect">
            <a:avLst/>
          </a:prstGeom>
          <a:noFill/>
        </p:spPr>
        <p:txBody>
          <a:bodyPr>
            <a:spAutoFit/>
          </a:bodyPr>
          <a:lstStyle/>
          <a:p>
            <a:pPr>
              <a:defRPr/>
            </a:pPr>
            <a:r>
              <a:rPr lang="es-CR" sz="2400" b="1" dirty="0" smtClean="0">
                <a:latin typeface="+mj-lt"/>
              </a:rPr>
              <a:t>Controlar las </a:t>
            </a:r>
            <a:r>
              <a:rPr lang="es-CR" sz="2400" b="1" dirty="0">
                <a:latin typeface="+mj-lt"/>
              </a:rPr>
              <a:t>Adquisiciones</a:t>
            </a:r>
          </a:p>
          <a:p>
            <a:pPr>
              <a:defRPr/>
            </a:pPr>
            <a:endParaRPr lang="es-CR" sz="2400" b="1" dirty="0">
              <a:latin typeface="+mj-lt"/>
            </a:endParaRPr>
          </a:p>
          <a:p>
            <a:pPr algn="just">
              <a:defRPr/>
            </a:pPr>
            <a:r>
              <a:rPr lang="es-CR" sz="2400" dirty="0">
                <a:latin typeface="+mj-lt"/>
              </a:rPr>
              <a:t>Consiste en gestionar las relaciones de adquisiciones, supervisar el desempeño del contrato y efectuar cambios y correcciones según sea necesario.</a:t>
            </a:r>
          </a:p>
          <a:p>
            <a:pPr>
              <a:defRPr/>
            </a:pPr>
            <a:endParaRPr lang="es-CR" sz="2400" dirty="0">
              <a:latin typeface="+mj-lt"/>
            </a:endParaRPr>
          </a:p>
          <a:p>
            <a:pPr algn="just">
              <a:defRPr/>
            </a:pPr>
            <a:r>
              <a:rPr lang="es-CR" sz="2400" b="1" dirty="0">
                <a:latin typeface="+mj-lt"/>
              </a:rPr>
              <a:t>¿Cómo las administro?</a:t>
            </a:r>
          </a:p>
          <a:p>
            <a:pPr algn="just">
              <a:defRPr/>
            </a:pPr>
            <a:endParaRPr lang="es-CR" sz="2400" b="1" dirty="0">
              <a:latin typeface="+mj-lt"/>
            </a:endParaRPr>
          </a:p>
          <a:p>
            <a:pPr algn="just">
              <a:defRPr/>
            </a:pPr>
            <a:r>
              <a:rPr lang="es-CR" sz="2400" b="1" dirty="0">
                <a:latin typeface="+mj-lt"/>
              </a:rPr>
              <a:t>Sistema de Control de Cambios del Contrato: </a:t>
            </a:r>
            <a:r>
              <a:rPr lang="es-CR" sz="2400" dirty="0">
                <a:latin typeface="+mj-lt"/>
              </a:rPr>
              <a:t>dejar documentado en qué casos, cómo, cuándo y quiénes pueden modificar el  contrato.</a:t>
            </a:r>
          </a:p>
          <a:p>
            <a:pPr algn="just">
              <a:defRPr/>
            </a:pPr>
            <a:endParaRPr lang="es-CR" sz="2400" dirty="0">
              <a:latin typeface="+mj-lt"/>
            </a:endParaRPr>
          </a:p>
          <a:p>
            <a:pPr algn="just">
              <a:defRPr/>
            </a:pPr>
            <a:r>
              <a:rPr lang="es-CR" sz="2400" b="1" dirty="0">
                <a:latin typeface="+mj-lt"/>
              </a:rPr>
              <a:t>Sistema de Pago</a:t>
            </a:r>
            <a:r>
              <a:rPr lang="es-CR" sz="2400" dirty="0">
                <a:latin typeface="+mj-lt"/>
              </a:rPr>
              <a:t>: revisiones y aprobaciones de los pagos a proveedores.</a:t>
            </a:r>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2 Subtítulo"/>
          <p:cNvSpPr txBox="1">
            <a:spLocks/>
          </p:cNvSpPr>
          <p:nvPr/>
        </p:nvSpPr>
        <p:spPr bwMode="auto">
          <a:xfrm>
            <a:off x="0" y="6021388"/>
            <a:ext cx="6705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700"/>
              </a:spcBef>
              <a:buClr>
                <a:schemeClr val="accent2"/>
              </a:buClr>
              <a:buSzPct val="60000"/>
              <a:buFont typeface="Wingdings" pitchFamily="2" charset="2"/>
              <a:buNone/>
            </a:pPr>
            <a:r>
              <a:rPr lang="es-CR" altLang="es-CR" sz="2000">
                <a:solidFill>
                  <a:srgbClr val="FFFFFF"/>
                </a:solidFill>
                <a:latin typeface="Calibri" pitchFamily="34" charset="0"/>
              </a:rPr>
              <a:t>Cap. 11.6 PMBOK</a:t>
            </a:r>
          </a:p>
        </p:txBody>
      </p:sp>
      <p:sp>
        <p:nvSpPr>
          <p:cNvPr id="5" name="4 CuadroTexto"/>
          <p:cNvSpPr txBox="1"/>
          <p:nvPr/>
        </p:nvSpPr>
        <p:spPr>
          <a:xfrm>
            <a:off x="212725" y="1408113"/>
            <a:ext cx="8680450" cy="5262562"/>
          </a:xfrm>
          <a:prstGeom prst="rect">
            <a:avLst/>
          </a:prstGeom>
          <a:noFill/>
        </p:spPr>
        <p:txBody>
          <a:bodyPr>
            <a:spAutoFit/>
          </a:bodyPr>
          <a:lstStyle/>
          <a:p>
            <a:pPr algn="just">
              <a:defRPr/>
            </a:pPr>
            <a:r>
              <a:rPr lang="es-CR" sz="2400" b="1" dirty="0">
                <a:latin typeface="+mj-lt"/>
              </a:rPr>
              <a:t>¿Cómo las </a:t>
            </a:r>
            <a:r>
              <a:rPr lang="es-CR" sz="2400" b="1" dirty="0" smtClean="0">
                <a:latin typeface="+mj-lt"/>
              </a:rPr>
              <a:t>controlo?</a:t>
            </a:r>
            <a:endParaRPr lang="es-CR" sz="2400" b="1" dirty="0">
              <a:latin typeface="+mj-lt"/>
            </a:endParaRPr>
          </a:p>
          <a:p>
            <a:pPr algn="just">
              <a:defRPr/>
            </a:pPr>
            <a:endParaRPr lang="es-CR" sz="2400" b="1" dirty="0">
              <a:latin typeface="+mj-lt"/>
            </a:endParaRPr>
          </a:p>
          <a:p>
            <a:pPr algn="just">
              <a:defRPr/>
            </a:pPr>
            <a:r>
              <a:rPr lang="es-CR" sz="2400" b="1" dirty="0">
                <a:latin typeface="+mj-lt"/>
              </a:rPr>
              <a:t>Revisión del desempeño de las adquisiciones</a:t>
            </a:r>
            <a:r>
              <a:rPr lang="es-CR" sz="2400" dirty="0">
                <a:latin typeface="+mj-lt"/>
              </a:rPr>
              <a:t>: evaluar si el vendedor cumplió con el alcance, la calidad, los costos y el cronograma según los términos de referencia del contrato. Esto se puede llevar a cabo mediante </a:t>
            </a:r>
            <a:r>
              <a:rPr lang="es-CR" sz="2400" b="1" dirty="0">
                <a:latin typeface="+mj-lt"/>
              </a:rPr>
              <a:t>inspecciones y auditorías</a:t>
            </a:r>
            <a:r>
              <a:rPr lang="es-CR" sz="2400" dirty="0">
                <a:latin typeface="+mj-lt"/>
              </a:rPr>
              <a:t>, siempre y cuando esté permitido por el contrato. Por su parte, se deberían realizar </a:t>
            </a:r>
            <a:r>
              <a:rPr lang="es-CR" sz="2400" b="1" dirty="0">
                <a:latin typeface="+mj-lt"/>
              </a:rPr>
              <a:t>informes sobre el desempeño del vendedor</a:t>
            </a:r>
            <a:r>
              <a:rPr lang="es-CR" sz="2400" dirty="0">
                <a:latin typeface="+mj-lt"/>
              </a:rPr>
              <a:t>.</a:t>
            </a:r>
          </a:p>
          <a:p>
            <a:pPr algn="just">
              <a:defRPr/>
            </a:pPr>
            <a:endParaRPr lang="es-CR" sz="2400" dirty="0">
              <a:latin typeface="+mj-lt"/>
            </a:endParaRPr>
          </a:p>
          <a:p>
            <a:pPr algn="just">
              <a:defRPr/>
            </a:pPr>
            <a:r>
              <a:rPr lang="es-CR" sz="2400" b="1" dirty="0">
                <a:latin typeface="+mj-lt"/>
              </a:rPr>
              <a:t>Administración de reclamaciones</a:t>
            </a:r>
            <a:r>
              <a:rPr lang="es-CR" sz="2400" dirty="0">
                <a:latin typeface="+mj-lt"/>
              </a:rPr>
              <a:t>: gestionar incidentes, reclamos, impugnaciones y apelaciones cuando las partes no están de acuerdo en algún ítem contractual y su respectivo pago. Todos estos reclamos se documentan y si no hay acuerdo entre las partes, se deberá acudir a un árbitro para la resolución del conflicto.</a:t>
            </a:r>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2 Subtítulo"/>
          <p:cNvSpPr txBox="1">
            <a:spLocks/>
          </p:cNvSpPr>
          <p:nvPr/>
        </p:nvSpPr>
        <p:spPr bwMode="auto">
          <a:xfrm>
            <a:off x="0" y="6021388"/>
            <a:ext cx="6705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700"/>
              </a:spcBef>
              <a:buClr>
                <a:schemeClr val="accent2"/>
              </a:buClr>
              <a:buSzPct val="60000"/>
              <a:buFont typeface="Wingdings" pitchFamily="2" charset="2"/>
              <a:buNone/>
            </a:pPr>
            <a:r>
              <a:rPr lang="es-CR" altLang="es-CR" sz="2000">
                <a:solidFill>
                  <a:srgbClr val="FFFFFF"/>
                </a:solidFill>
                <a:latin typeface="Calibri" pitchFamily="34" charset="0"/>
              </a:rPr>
              <a:t>Cap. 11.6 PMBOK</a:t>
            </a:r>
          </a:p>
        </p:txBody>
      </p:sp>
      <p:sp>
        <p:nvSpPr>
          <p:cNvPr id="5" name="4 CuadroTexto"/>
          <p:cNvSpPr txBox="1"/>
          <p:nvPr/>
        </p:nvSpPr>
        <p:spPr>
          <a:xfrm>
            <a:off x="212725" y="1408113"/>
            <a:ext cx="8680450" cy="5262562"/>
          </a:xfrm>
          <a:prstGeom prst="rect">
            <a:avLst/>
          </a:prstGeom>
          <a:noFill/>
        </p:spPr>
        <p:txBody>
          <a:bodyPr>
            <a:spAutoFit/>
          </a:bodyPr>
          <a:lstStyle/>
          <a:p>
            <a:pPr algn="just">
              <a:defRPr/>
            </a:pPr>
            <a:r>
              <a:rPr lang="es-CR" sz="2400" b="1" dirty="0">
                <a:latin typeface="+mj-lt"/>
              </a:rPr>
              <a:t>¿Cómo las </a:t>
            </a:r>
            <a:r>
              <a:rPr lang="es-CR" sz="2400" b="1" dirty="0" smtClean="0">
                <a:latin typeface="+mj-lt"/>
              </a:rPr>
              <a:t>controlo?</a:t>
            </a:r>
            <a:endParaRPr lang="es-CR" sz="2400" b="1" dirty="0">
              <a:latin typeface="+mj-lt"/>
            </a:endParaRPr>
          </a:p>
          <a:p>
            <a:pPr algn="just">
              <a:defRPr/>
            </a:pPr>
            <a:endParaRPr lang="es-CR" sz="2400" b="1" dirty="0">
              <a:latin typeface="+mj-lt"/>
            </a:endParaRPr>
          </a:p>
          <a:p>
            <a:pPr algn="just">
              <a:defRPr/>
            </a:pPr>
            <a:r>
              <a:rPr lang="es-CR" sz="2400" b="1" dirty="0">
                <a:latin typeface="+mj-lt"/>
              </a:rPr>
              <a:t>Sistema de gestión de registros</a:t>
            </a:r>
            <a:r>
              <a:rPr lang="es-CR" sz="2400" dirty="0">
                <a:latin typeface="+mj-lt"/>
              </a:rPr>
              <a:t>: llevar un índice de toda la documentación relacionada con el contrato para archivar y recuperar todos los documentos de manera eficiente. Este sistema forma parte del sistema de gestión del proyecto y suele utilizar el soporte de tecnologías de la información.</a:t>
            </a:r>
          </a:p>
          <a:p>
            <a:pPr algn="just">
              <a:defRPr/>
            </a:pPr>
            <a:endParaRPr lang="es-CR" sz="2400" dirty="0">
              <a:latin typeface="+mj-lt"/>
            </a:endParaRPr>
          </a:p>
          <a:p>
            <a:pPr algn="just">
              <a:defRPr/>
            </a:pPr>
            <a:r>
              <a:rPr lang="es-CR" sz="2400" b="1" dirty="0">
                <a:latin typeface="+mj-lt"/>
              </a:rPr>
              <a:t>Inspecciones y Auditorías: </a:t>
            </a:r>
            <a:r>
              <a:rPr lang="es-CR" sz="2400" dirty="0">
                <a:latin typeface="+mj-lt"/>
              </a:rPr>
              <a:t>las inspecciones y auditorías solicitadas por el comprador y respaldadas por el vendedor según se especifica en el contrato de adquisición pueden realizarse durante la ejecución del proyecto para verificar la conformidad de los procesos o entregables del vendedor.</a:t>
            </a:r>
          </a:p>
          <a:p>
            <a:pPr algn="just">
              <a:defRPr/>
            </a:pPr>
            <a:endParaRPr lang="es-CR" sz="2400" dirty="0">
              <a:latin typeface="+mj-lt"/>
            </a:endParaRPr>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idx="4294967295"/>
          </p:nvPr>
        </p:nvSpPr>
        <p:spPr>
          <a:xfrm>
            <a:off x="250825" y="1165225"/>
            <a:ext cx="8229600" cy="1143000"/>
          </a:xfrm>
        </p:spPr>
        <p:txBody>
          <a:bodyPr/>
          <a:lstStyle/>
          <a:p>
            <a:pPr eaLnBrk="1" hangingPunct="1"/>
            <a:r>
              <a:rPr lang="en-US" altLang="es-CR" smtClean="0">
                <a:ea typeface="ＭＳ Ｐゴシック" pitchFamily="34" charset="-128"/>
              </a:rPr>
              <a:t>Rescisión</a:t>
            </a:r>
          </a:p>
        </p:txBody>
      </p:sp>
      <p:sp>
        <p:nvSpPr>
          <p:cNvPr id="84995" name="Content Placeholder 2"/>
          <p:cNvSpPr>
            <a:spLocks noGrp="1"/>
          </p:cNvSpPr>
          <p:nvPr>
            <p:ph idx="4294967295"/>
          </p:nvPr>
        </p:nvSpPr>
        <p:spPr>
          <a:xfrm>
            <a:off x="395288" y="2179638"/>
            <a:ext cx="8229600" cy="4525962"/>
          </a:xfrm>
        </p:spPr>
        <p:txBody>
          <a:bodyPr/>
          <a:lstStyle/>
          <a:p>
            <a:pPr algn="just" eaLnBrk="1" hangingPunct="1"/>
            <a:r>
              <a:rPr lang="en-US" altLang="es-CR" sz="2800" smtClean="0">
                <a:ea typeface="ＭＳ Ｐゴシック" pitchFamily="34" charset="-128"/>
              </a:rPr>
              <a:t>El contrato es finalizado antes de que el trabajo sea completado .</a:t>
            </a:r>
          </a:p>
          <a:p>
            <a:pPr algn="just" eaLnBrk="1" hangingPunct="1"/>
            <a:r>
              <a:rPr lang="en-US" altLang="es-CR" sz="2800" smtClean="0">
                <a:ea typeface="ＭＳ Ｐゴシック" pitchFamily="34" charset="-128"/>
              </a:rPr>
              <a:t>Puede ser por causa o por conveniencia.</a:t>
            </a:r>
          </a:p>
          <a:p>
            <a:pPr lvl="1" algn="just" eaLnBrk="1" hangingPunct="1"/>
            <a:r>
              <a:rPr lang="en-US" altLang="es-CR" smtClean="0">
                <a:ea typeface="ＭＳ Ｐゴシック" pitchFamily="34" charset="-128"/>
              </a:rPr>
              <a:t>Por causa por ejemplo cuando el vendedor incumple el contrato. </a:t>
            </a:r>
          </a:p>
          <a:p>
            <a:pPr lvl="1" algn="just" eaLnBrk="1" hangingPunct="1"/>
            <a:r>
              <a:rPr lang="en-US" altLang="es-CR" smtClean="0">
                <a:ea typeface="ＭＳ Ｐゴシック" pitchFamily="34" charset="-128"/>
              </a:rPr>
              <a:t>Por conveniencia si el comprador ya no quiere el trabajo.</a:t>
            </a:r>
          </a:p>
          <a:p>
            <a:pPr eaLnBrk="1" hangingPunct="1"/>
            <a:endParaRPr lang="en-US" altLang="es-CR" sz="2800" smtClean="0">
              <a:ea typeface="ＭＳ Ｐゴシック" pitchFamily="34" charset="-128"/>
            </a:endParaRPr>
          </a:p>
          <a:p>
            <a:pPr eaLnBrk="1" hangingPunct="1"/>
            <a:endParaRPr lang="en-US" altLang="es-CR" sz="2800" smtClean="0">
              <a:ea typeface="ＭＳ Ｐゴシック" pitchFamily="34" charset="-128"/>
            </a:endParaRPr>
          </a:p>
        </p:txBody>
      </p:sp>
      <p:sp>
        <p:nvSpPr>
          <p:cNvPr id="84996" name="Slide Number Placeholder 4"/>
          <p:cNvSpPr txBox="1">
            <a:spLocks noGrp="1"/>
          </p:cNvSpPr>
          <p:nvPr/>
        </p:nvSpPr>
        <p:spPr bwMode="auto">
          <a:xfrm>
            <a:off x="7467600" y="62484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CBA03CC-2C3C-452D-A919-A7EA561E7D1B}" type="slidenum">
              <a:rPr lang="es-ES" altLang="es-CR" sz="1200">
                <a:solidFill>
                  <a:schemeClr val="hlink"/>
                </a:solidFill>
                <a:ea typeface="ＭＳ Ｐゴシック" pitchFamily="34" charset="-128"/>
              </a:rPr>
              <a:pPr algn="r" eaLnBrk="1" hangingPunct="1"/>
              <a:t>148</a:t>
            </a:fld>
            <a:endParaRPr lang="es-ES" altLang="es-CR" sz="1200">
              <a:solidFill>
                <a:schemeClr val="hlink"/>
              </a:solidFill>
              <a:ea typeface="ＭＳ Ｐゴシック" pitchFamily="34" charset="-128"/>
            </a:endParaRPr>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idx="4294967295"/>
          </p:nvPr>
        </p:nvSpPr>
        <p:spPr>
          <a:xfrm>
            <a:off x="468313" y="1196975"/>
            <a:ext cx="8229600" cy="1143000"/>
          </a:xfrm>
        </p:spPr>
        <p:txBody>
          <a:bodyPr/>
          <a:lstStyle/>
          <a:p>
            <a:pPr eaLnBrk="1" hangingPunct="1"/>
            <a:r>
              <a:rPr lang="en-US" altLang="es-CR" smtClean="0">
                <a:ea typeface="ＭＳ Ｐゴシック" pitchFamily="34" charset="-128"/>
              </a:rPr>
              <a:t>Incumplimiento/Falta</a:t>
            </a:r>
          </a:p>
        </p:txBody>
      </p:sp>
      <p:sp>
        <p:nvSpPr>
          <p:cNvPr id="86019" name="Content Placeholder 2"/>
          <p:cNvSpPr>
            <a:spLocks noGrp="1"/>
          </p:cNvSpPr>
          <p:nvPr>
            <p:ph idx="4294967295"/>
          </p:nvPr>
        </p:nvSpPr>
        <p:spPr>
          <a:xfrm>
            <a:off x="468313" y="2522538"/>
            <a:ext cx="8229600" cy="4525962"/>
          </a:xfrm>
        </p:spPr>
        <p:txBody>
          <a:bodyPr/>
          <a:lstStyle/>
          <a:p>
            <a:pPr algn="just" eaLnBrk="1" hangingPunct="1">
              <a:lnSpc>
                <a:spcPct val="90000"/>
              </a:lnSpc>
            </a:pPr>
            <a:r>
              <a:rPr lang="en-US" altLang="es-CR" sz="2800" smtClean="0">
                <a:ea typeface="ＭＳ Ｐゴシック" pitchFamily="34" charset="-128"/>
              </a:rPr>
              <a:t>Ocurre cuando una obligación en el contrato no es cumplida.</a:t>
            </a:r>
          </a:p>
          <a:p>
            <a:pPr algn="just" eaLnBrk="1" hangingPunct="1">
              <a:lnSpc>
                <a:spcPct val="90000"/>
              </a:lnSpc>
            </a:pPr>
            <a:r>
              <a:rPr lang="en-US" altLang="es-CR" sz="2800" smtClean="0">
                <a:ea typeface="ＭＳ Ｐゴシック" pitchFamily="34" charset="-128"/>
              </a:rPr>
              <a:t>Es un evento serio ya que típicamente tiene implicaciones legales.</a:t>
            </a:r>
          </a:p>
          <a:p>
            <a:pPr algn="just" eaLnBrk="1" hangingPunct="1">
              <a:lnSpc>
                <a:spcPct val="90000"/>
              </a:lnSpc>
            </a:pPr>
            <a:r>
              <a:rPr lang="en-US" altLang="es-CR" sz="2800" smtClean="0">
                <a:ea typeface="ＭＳ Ｐゴシック" pitchFamily="34" charset="-128"/>
              </a:rPr>
              <a:t>NO debe ser respondido con un incumplimiento de la otra parte.</a:t>
            </a:r>
          </a:p>
          <a:p>
            <a:pPr algn="just" eaLnBrk="1" hangingPunct="1">
              <a:lnSpc>
                <a:spcPct val="90000"/>
              </a:lnSpc>
            </a:pPr>
            <a:r>
              <a:rPr lang="en-US" altLang="es-CR" sz="2800" smtClean="0">
                <a:ea typeface="ＭＳ Ｐゴシック" pitchFamily="34" charset="-128"/>
              </a:rPr>
              <a:t>Cuando se detecta la respuesta inmediata debe ser notificar formalmente a la otra parte de que se ha detectado un incumplimiento.</a:t>
            </a:r>
          </a:p>
        </p:txBody>
      </p:sp>
      <p:sp>
        <p:nvSpPr>
          <p:cNvPr id="86020" name="Slide Number Placeholder 4"/>
          <p:cNvSpPr txBox="1">
            <a:spLocks noGrp="1"/>
          </p:cNvSpPr>
          <p:nvPr/>
        </p:nvSpPr>
        <p:spPr bwMode="auto">
          <a:xfrm>
            <a:off x="7467600" y="62484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79EF77C-0A74-49C7-8D1C-8332117D03B0}" type="slidenum">
              <a:rPr lang="es-ES" altLang="es-CR" sz="1200">
                <a:solidFill>
                  <a:schemeClr val="hlink"/>
                </a:solidFill>
                <a:ea typeface="ＭＳ Ｐゴシック" pitchFamily="34" charset="-128"/>
              </a:rPr>
              <a:pPr algn="r" eaLnBrk="1" hangingPunct="1"/>
              <a:t>149</a:t>
            </a:fld>
            <a:endParaRPr lang="es-ES" altLang="es-CR" sz="1200">
              <a:solidFill>
                <a:schemeClr val="hlink"/>
              </a:solidFill>
              <a:ea typeface="ＭＳ Ｐゴシック" pitchFamily="34" charset="-12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2 Subtítulo"/>
          <p:cNvSpPr txBox="1">
            <a:spLocks/>
          </p:cNvSpPr>
          <p:nvPr/>
        </p:nvSpPr>
        <p:spPr bwMode="auto">
          <a:xfrm>
            <a:off x="0" y="6021388"/>
            <a:ext cx="6705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700"/>
              </a:spcBef>
              <a:buClr>
                <a:schemeClr val="accent2"/>
              </a:buClr>
              <a:buSzPct val="60000"/>
              <a:buFont typeface="Wingdings" pitchFamily="2" charset="2"/>
              <a:buNone/>
            </a:pPr>
            <a:r>
              <a:rPr lang="es-CR" altLang="es-CR" sz="2000">
                <a:solidFill>
                  <a:srgbClr val="FFFFFF"/>
                </a:solidFill>
                <a:latin typeface="Calibri" pitchFamily="34" charset="0"/>
              </a:rPr>
              <a:t>Cap. 11.1 PMBOK</a:t>
            </a:r>
          </a:p>
        </p:txBody>
      </p:sp>
      <p:sp>
        <p:nvSpPr>
          <p:cNvPr id="5" name="4 CuadroTexto"/>
          <p:cNvSpPr txBox="1"/>
          <p:nvPr/>
        </p:nvSpPr>
        <p:spPr>
          <a:xfrm>
            <a:off x="-323850" y="1793875"/>
            <a:ext cx="9072563" cy="4154488"/>
          </a:xfrm>
          <a:prstGeom prst="rect">
            <a:avLst/>
          </a:prstGeom>
          <a:noFill/>
        </p:spPr>
        <p:txBody>
          <a:bodyPr>
            <a:spAutoFit/>
          </a:bodyPr>
          <a:lstStyle/>
          <a:p>
            <a:pPr lvl="1" algn="just">
              <a:defRPr/>
            </a:pPr>
            <a:r>
              <a:rPr lang="es-CR" sz="2400" b="1" dirty="0">
                <a:latin typeface="+mj-lt"/>
              </a:rPr>
              <a:t>Matriz de probabilidad e impacto.</a:t>
            </a:r>
          </a:p>
          <a:p>
            <a:pPr marL="800100" lvl="1" indent="-342900" algn="just">
              <a:buFont typeface="Arial" pitchFamily="34" charset="0"/>
              <a:buChar char="•"/>
              <a:defRPr/>
            </a:pPr>
            <a:r>
              <a:rPr lang="es-CR" sz="2400" dirty="0">
                <a:latin typeface="+mj-lt"/>
              </a:rPr>
              <a:t>Los riesgos se clasifican por orden de prioridad de acuerdo con sus implicaciones potenciales de tener un efecto sobre los objetivos del proyecto.</a:t>
            </a:r>
          </a:p>
          <a:p>
            <a:pPr marL="800100" lvl="1" indent="-342900" algn="just">
              <a:buFont typeface="Arial" pitchFamily="34" charset="0"/>
              <a:buChar char="•"/>
              <a:defRPr/>
            </a:pPr>
            <a:r>
              <a:rPr lang="es-CR" sz="2400" dirty="0">
                <a:latin typeface="+mj-lt"/>
              </a:rPr>
              <a:t>El método típico para priorizar los riesgos consiste en utilizar una tabla de búsqueda o una Matriz de Probabilidad e Impacto.</a:t>
            </a:r>
          </a:p>
          <a:p>
            <a:pPr marL="800100" lvl="1" indent="-342900" algn="just">
              <a:buFont typeface="Arial" pitchFamily="34" charset="0"/>
              <a:buChar char="•"/>
              <a:defRPr/>
            </a:pPr>
            <a:r>
              <a:rPr lang="es-CR" sz="2400" dirty="0">
                <a:latin typeface="+mj-lt"/>
              </a:rPr>
              <a:t>La organización establece normalmente las combinaciones específicas de probabilidad e impacto que llevan a calificar un riesgo de importancia “alta”, “moderada” o “baja”, junto con la correspondiente importancia para la planificación de la respuesta a los riesgos.</a:t>
            </a:r>
          </a:p>
        </p:txBody>
      </p:sp>
      <p:sp>
        <p:nvSpPr>
          <p:cNvPr id="15364" name="Title 1"/>
          <p:cNvSpPr txBox="1">
            <a:spLocks/>
          </p:cNvSpPr>
          <p:nvPr/>
        </p:nvSpPr>
        <p:spPr bwMode="auto">
          <a:xfrm>
            <a:off x="147638" y="509588"/>
            <a:ext cx="73088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CR" altLang="es-CR" sz="3500" b="1">
              <a:latin typeface="Calibri" pitchFamily="34" charset="0"/>
            </a:endParaRPr>
          </a:p>
          <a:p>
            <a:pPr eaLnBrk="1" hangingPunct="1"/>
            <a:endParaRPr lang="es-CR" altLang="es-CR" sz="3500" b="1">
              <a:latin typeface="Calibri" pitchFamily="34" charset="0"/>
            </a:endParaRPr>
          </a:p>
          <a:p>
            <a:pPr eaLnBrk="1" hangingPunct="1"/>
            <a:r>
              <a:rPr lang="es-CR" altLang="es-CR" sz="2400" b="1">
                <a:latin typeface="Calibri" pitchFamily="34" charset="0"/>
              </a:rPr>
              <a:t>Plan de Gestión de Riesgos</a:t>
            </a:r>
          </a:p>
          <a:p>
            <a:pPr eaLnBrk="1" hangingPunct="1"/>
            <a:endParaRPr lang="en-US" altLang="es-CR" sz="2400" b="1">
              <a:latin typeface="Calibri" pitchFamily="34" charset="0"/>
            </a:endParaRPr>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idx="4294967295"/>
          </p:nvPr>
        </p:nvSpPr>
        <p:spPr>
          <a:xfrm>
            <a:off x="539750" y="908050"/>
            <a:ext cx="6562725" cy="1143000"/>
          </a:xfrm>
        </p:spPr>
        <p:txBody>
          <a:bodyPr/>
          <a:lstStyle/>
          <a:p>
            <a:pPr eaLnBrk="1" hangingPunct="1"/>
            <a:r>
              <a:rPr lang="en-US" altLang="es-CR" smtClean="0">
                <a:ea typeface="ＭＳ Ｐゴシック" pitchFamily="34" charset="-128"/>
              </a:rPr>
              <a:t>Exenciones</a:t>
            </a:r>
          </a:p>
        </p:txBody>
      </p:sp>
      <p:sp>
        <p:nvSpPr>
          <p:cNvPr id="87043" name="Content Placeholder 2"/>
          <p:cNvSpPr>
            <a:spLocks noGrp="1"/>
          </p:cNvSpPr>
          <p:nvPr>
            <p:ph idx="4294967295"/>
          </p:nvPr>
        </p:nvSpPr>
        <p:spPr>
          <a:xfrm>
            <a:off x="323850" y="1979613"/>
            <a:ext cx="8229600" cy="4525962"/>
          </a:xfrm>
        </p:spPr>
        <p:txBody>
          <a:bodyPr/>
          <a:lstStyle/>
          <a:p>
            <a:pPr algn="just" eaLnBrk="1" hangingPunct="1"/>
            <a:r>
              <a:rPr lang="en-US" altLang="es-CR" sz="2800" smtClean="0">
                <a:ea typeface="ＭＳ Ｐゴシック" pitchFamily="34" charset="-128"/>
              </a:rPr>
              <a:t>Son declaraciones que dicen que derechos previstos bajo el contrato no pueden ser objeto de exención o modificación a menos que sean por acuedo expreso de las partes. </a:t>
            </a:r>
          </a:p>
          <a:p>
            <a:pPr algn="just" eaLnBrk="1" hangingPunct="1"/>
            <a:r>
              <a:rPr lang="en-US" altLang="es-CR" sz="2800" smtClean="0">
                <a:ea typeface="ＭＳ Ｐゴシック" pitchFamily="34" charset="-128"/>
              </a:rPr>
              <a:t>Un DP puede voluntaria o involuntariamente perder un derecho del contrato a través de la conducta, falta de complimiento involuntaria o falta de supervisión.</a:t>
            </a:r>
          </a:p>
        </p:txBody>
      </p:sp>
      <p:sp>
        <p:nvSpPr>
          <p:cNvPr id="87044" name="Slide Number Placeholder 4"/>
          <p:cNvSpPr txBox="1">
            <a:spLocks noGrp="1"/>
          </p:cNvSpPr>
          <p:nvPr/>
        </p:nvSpPr>
        <p:spPr bwMode="auto">
          <a:xfrm>
            <a:off x="7467600" y="62484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E6B41A33-C4A8-4E94-B39C-90F0D07A1A40}" type="slidenum">
              <a:rPr lang="es-ES" altLang="es-CR" sz="1200">
                <a:solidFill>
                  <a:schemeClr val="hlink"/>
                </a:solidFill>
                <a:ea typeface="ＭＳ Ｐゴシック" pitchFamily="34" charset="-128"/>
              </a:rPr>
              <a:pPr algn="r" eaLnBrk="1" hangingPunct="1"/>
              <a:t>150</a:t>
            </a:fld>
            <a:endParaRPr lang="es-ES" altLang="es-CR" sz="1200">
              <a:solidFill>
                <a:schemeClr val="hlink"/>
              </a:solidFill>
              <a:ea typeface="ＭＳ Ｐゴシック" pitchFamily="34" charset="-128"/>
            </a:endParaRPr>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2 Subtítulo"/>
          <p:cNvSpPr txBox="1">
            <a:spLocks/>
          </p:cNvSpPr>
          <p:nvPr/>
        </p:nvSpPr>
        <p:spPr bwMode="auto">
          <a:xfrm>
            <a:off x="0" y="6021388"/>
            <a:ext cx="6705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700"/>
              </a:spcBef>
              <a:buClr>
                <a:schemeClr val="accent2"/>
              </a:buClr>
              <a:buSzPct val="60000"/>
              <a:buFont typeface="Wingdings" pitchFamily="2" charset="2"/>
              <a:buNone/>
            </a:pPr>
            <a:r>
              <a:rPr lang="es-CR" altLang="es-CR" sz="2000">
                <a:solidFill>
                  <a:srgbClr val="FFFFFF"/>
                </a:solidFill>
                <a:latin typeface="Calibri" pitchFamily="34" charset="0"/>
              </a:rPr>
              <a:t>Cap. 11.6 PMBOK</a:t>
            </a:r>
          </a:p>
        </p:txBody>
      </p:sp>
      <p:sp>
        <p:nvSpPr>
          <p:cNvPr id="5" name="4 CuadroTexto"/>
          <p:cNvSpPr txBox="1"/>
          <p:nvPr/>
        </p:nvSpPr>
        <p:spPr>
          <a:xfrm>
            <a:off x="212725" y="1408113"/>
            <a:ext cx="8680450" cy="2678112"/>
          </a:xfrm>
          <a:prstGeom prst="rect">
            <a:avLst/>
          </a:prstGeom>
          <a:noFill/>
        </p:spPr>
        <p:txBody>
          <a:bodyPr>
            <a:spAutoFit/>
          </a:bodyPr>
          <a:lstStyle/>
          <a:p>
            <a:pPr>
              <a:defRPr/>
            </a:pPr>
            <a:r>
              <a:rPr lang="es-CR" sz="2400" b="1" dirty="0">
                <a:latin typeface="+mj-lt"/>
              </a:rPr>
              <a:t>Cerrar las Adquisiciones</a:t>
            </a:r>
          </a:p>
          <a:p>
            <a:pPr>
              <a:defRPr/>
            </a:pPr>
            <a:endParaRPr lang="es-CR" sz="2400" b="1" dirty="0">
              <a:latin typeface="+mj-lt"/>
            </a:endParaRPr>
          </a:p>
          <a:p>
            <a:pPr algn="just">
              <a:defRPr/>
            </a:pPr>
            <a:r>
              <a:rPr lang="es-CR" sz="2400" dirty="0">
                <a:latin typeface="+mj-lt"/>
              </a:rPr>
              <a:t>Proceso de finalizar cada adquisición para el proyecto. Brinda apoyo al proceso Cerrar el Proyecto o la Fase, ya que implica verificar que la totalidad del trabajo y de los entregables sean aceptables.</a:t>
            </a:r>
          </a:p>
          <a:p>
            <a:pPr>
              <a:defRPr/>
            </a:pPr>
            <a:endParaRPr lang="es-CR" sz="2400" dirty="0">
              <a:latin typeface="+mj-lt"/>
            </a:endParaRPr>
          </a:p>
          <a:p>
            <a:pPr>
              <a:defRPr/>
            </a:pPr>
            <a:endParaRPr lang="es-CR" sz="2400" dirty="0">
              <a:latin typeface="+mj-lt"/>
            </a:endParaRPr>
          </a:p>
        </p:txBody>
      </p:sp>
      <p:pic>
        <p:nvPicPr>
          <p:cNvPr id="880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950" y="3402013"/>
            <a:ext cx="8658225" cy="1947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2 Subtítulo"/>
          <p:cNvSpPr txBox="1">
            <a:spLocks/>
          </p:cNvSpPr>
          <p:nvPr/>
        </p:nvSpPr>
        <p:spPr bwMode="auto">
          <a:xfrm>
            <a:off x="0" y="6021388"/>
            <a:ext cx="6705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700"/>
              </a:spcBef>
              <a:buClr>
                <a:schemeClr val="accent2"/>
              </a:buClr>
              <a:buSzPct val="60000"/>
              <a:buFont typeface="Wingdings" pitchFamily="2" charset="2"/>
              <a:buNone/>
            </a:pPr>
            <a:r>
              <a:rPr lang="es-CR" altLang="es-CR" sz="2000">
                <a:solidFill>
                  <a:srgbClr val="FFFFFF"/>
                </a:solidFill>
                <a:latin typeface="Calibri" pitchFamily="34" charset="0"/>
              </a:rPr>
              <a:t>Cap. 11.6 PMBOK</a:t>
            </a:r>
          </a:p>
        </p:txBody>
      </p:sp>
      <p:sp>
        <p:nvSpPr>
          <p:cNvPr id="5" name="4 CuadroTexto"/>
          <p:cNvSpPr txBox="1"/>
          <p:nvPr/>
        </p:nvSpPr>
        <p:spPr>
          <a:xfrm>
            <a:off x="212725" y="1408113"/>
            <a:ext cx="8680450" cy="4154487"/>
          </a:xfrm>
          <a:prstGeom prst="rect">
            <a:avLst/>
          </a:prstGeom>
          <a:noFill/>
        </p:spPr>
        <p:txBody>
          <a:bodyPr>
            <a:spAutoFit/>
          </a:bodyPr>
          <a:lstStyle/>
          <a:p>
            <a:pPr algn="ctr">
              <a:defRPr/>
            </a:pPr>
            <a:r>
              <a:rPr lang="es-CR" sz="2400" b="1" dirty="0">
                <a:latin typeface="+mj-lt"/>
              </a:rPr>
              <a:t>¿Qué se cierra?</a:t>
            </a:r>
          </a:p>
          <a:p>
            <a:pPr algn="just">
              <a:defRPr/>
            </a:pPr>
            <a:endParaRPr lang="es-CR" sz="2400" dirty="0">
              <a:latin typeface="+mj-lt"/>
            </a:endParaRPr>
          </a:p>
          <a:p>
            <a:pPr algn="just">
              <a:defRPr/>
            </a:pPr>
            <a:r>
              <a:rPr lang="es-CR" sz="2400" dirty="0">
                <a:latin typeface="+mj-lt"/>
              </a:rPr>
              <a:t>Cierre de las adquisiciones y actualización de los activos de los procesos de la organización.</a:t>
            </a:r>
          </a:p>
          <a:p>
            <a:pPr marL="342900" indent="-342900" algn="just">
              <a:buFont typeface="Arial" pitchFamily="34" charset="0"/>
              <a:buChar char="•"/>
              <a:defRPr/>
            </a:pPr>
            <a:r>
              <a:rPr lang="es-CR" sz="2400" dirty="0">
                <a:latin typeface="+mj-lt"/>
              </a:rPr>
              <a:t>Verificación de los entregables con el cliente.</a:t>
            </a:r>
          </a:p>
          <a:p>
            <a:pPr marL="342900" indent="-342900" algn="just">
              <a:buFont typeface="Arial" pitchFamily="34" charset="0"/>
              <a:buChar char="•"/>
              <a:defRPr/>
            </a:pPr>
            <a:r>
              <a:rPr lang="es-CR" sz="2400" dirty="0">
                <a:latin typeface="+mj-lt"/>
              </a:rPr>
              <a:t>Cierre de los acuerdos legales firmados.</a:t>
            </a:r>
          </a:p>
          <a:p>
            <a:pPr marL="342900" indent="-342900" algn="just">
              <a:buFont typeface="Arial" pitchFamily="34" charset="0"/>
              <a:buChar char="•"/>
              <a:defRPr/>
            </a:pPr>
            <a:r>
              <a:rPr lang="es-CR" sz="2400" dirty="0">
                <a:latin typeface="+mj-lt"/>
              </a:rPr>
              <a:t>Cierre de los contratos individuales.</a:t>
            </a:r>
          </a:p>
          <a:p>
            <a:pPr marL="342900" indent="-342900" algn="just">
              <a:buFont typeface="Arial" pitchFamily="34" charset="0"/>
              <a:buChar char="•"/>
              <a:defRPr/>
            </a:pPr>
            <a:r>
              <a:rPr lang="es-CR" sz="2400" dirty="0">
                <a:latin typeface="+mj-lt"/>
              </a:rPr>
              <a:t>Carta de finalización del contrato (libre deuda).</a:t>
            </a:r>
          </a:p>
          <a:p>
            <a:pPr marL="342900" indent="-342900" algn="just">
              <a:buFont typeface="Arial" pitchFamily="34" charset="0"/>
              <a:buChar char="•"/>
              <a:defRPr/>
            </a:pPr>
            <a:r>
              <a:rPr lang="es-CR" sz="2400" dirty="0">
                <a:latin typeface="+mj-lt"/>
              </a:rPr>
              <a:t>Aceptación formal o acta de recepción del producto.</a:t>
            </a:r>
          </a:p>
          <a:p>
            <a:pPr marL="342900" indent="-342900" algn="just">
              <a:buFont typeface="Arial" pitchFamily="34" charset="0"/>
              <a:buChar char="•"/>
              <a:defRPr/>
            </a:pPr>
            <a:r>
              <a:rPr lang="es-CR" sz="2400" dirty="0">
                <a:latin typeface="+mj-lt"/>
              </a:rPr>
              <a:t>Cancelación de garantías.</a:t>
            </a:r>
          </a:p>
          <a:p>
            <a:pPr marL="342900" indent="-342900" algn="just">
              <a:buFont typeface="Arial" pitchFamily="34" charset="0"/>
              <a:buChar char="•"/>
              <a:defRPr/>
            </a:pPr>
            <a:r>
              <a:rPr lang="es-CR" sz="2400" dirty="0">
                <a:latin typeface="+mj-lt"/>
              </a:rPr>
              <a:t>Evaluaciones de satisfacción del cliente.</a:t>
            </a:r>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2 Subtítulo"/>
          <p:cNvSpPr txBox="1">
            <a:spLocks/>
          </p:cNvSpPr>
          <p:nvPr/>
        </p:nvSpPr>
        <p:spPr bwMode="auto">
          <a:xfrm>
            <a:off x="0" y="6021388"/>
            <a:ext cx="6705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700"/>
              </a:spcBef>
              <a:buClr>
                <a:schemeClr val="accent2"/>
              </a:buClr>
              <a:buSzPct val="60000"/>
              <a:buFont typeface="Wingdings" pitchFamily="2" charset="2"/>
              <a:buNone/>
            </a:pPr>
            <a:r>
              <a:rPr lang="es-CR" altLang="es-CR" sz="2000">
                <a:solidFill>
                  <a:srgbClr val="FFFFFF"/>
                </a:solidFill>
                <a:latin typeface="Calibri" pitchFamily="34" charset="0"/>
              </a:rPr>
              <a:t>Cap. 11.6 PMBOK</a:t>
            </a:r>
          </a:p>
        </p:txBody>
      </p:sp>
      <p:sp>
        <p:nvSpPr>
          <p:cNvPr id="5" name="4 CuadroTexto"/>
          <p:cNvSpPr txBox="1"/>
          <p:nvPr/>
        </p:nvSpPr>
        <p:spPr>
          <a:xfrm>
            <a:off x="212725" y="1408113"/>
            <a:ext cx="8680450" cy="6002337"/>
          </a:xfrm>
          <a:prstGeom prst="rect">
            <a:avLst/>
          </a:prstGeom>
          <a:noFill/>
        </p:spPr>
        <p:txBody>
          <a:bodyPr>
            <a:spAutoFit/>
          </a:bodyPr>
          <a:lstStyle/>
          <a:p>
            <a:pPr>
              <a:defRPr/>
            </a:pPr>
            <a:r>
              <a:rPr lang="es-CR" sz="2400" b="1" dirty="0">
                <a:latin typeface="+mj-lt"/>
              </a:rPr>
              <a:t>¿Cómo las cierro?</a:t>
            </a:r>
          </a:p>
          <a:p>
            <a:pPr>
              <a:defRPr/>
            </a:pPr>
            <a:endParaRPr lang="es-CR" sz="2400" b="1" dirty="0">
              <a:latin typeface="+mj-lt"/>
            </a:endParaRPr>
          </a:p>
          <a:p>
            <a:pPr marL="342900" indent="-342900" algn="just">
              <a:buFont typeface="Arial" pitchFamily="34" charset="0"/>
              <a:buChar char="•"/>
              <a:defRPr/>
            </a:pPr>
            <a:r>
              <a:rPr lang="es-CR" sz="2400" b="1" dirty="0">
                <a:latin typeface="+mj-lt"/>
              </a:rPr>
              <a:t>Auditorías de la adquisición: </a:t>
            </a:r>
            <a:r>
              <a:rPr lang="es-CR" sz="2400" dirty="0">
                <a:latin typeface="+mj-lt"/>
              </a:rPr>
              <a:t>revisión formal y sistemática de todos los procesos de las adquisiciones donde se identifican mejoras y lecciones aprendidas para futuros procesos de contrataciones.</a:t>
            </a:r>
          </a:p>
          <a:p>
            <a:pPr marL="342900" indent="-342900" algn="just">
              <a:buFont typeface="Arial" pitchFamily="34" charset="0"/>
              <a:buChar char="•"/>
              <a:defRPr/>
            </a:pPr>
            <a:endParaRPr lang="es-CR" sz="2400" dirty="0">
              <a:latin typeface="+mj-lt"/>
            </a:endParaRPr>
          </a:p>
          <a:p>
            <a:pPr marL="342900" indent="-342900" algn="just">
              <a:buFont typeface="Arial" pitchFamily="34" charset="0"/>
              <a:buChar char="•"/>
              <a:defRPr/>
            </a:pPr>
            <a:r>
              <a:rPr lang="es-CR" sz="2400" b="1" dirty="0">
                <a:latin typeface="+mj-lt"/>
              </a:rPr>
              <a:t>Acuerdos negociados: </a:t>
            </a:r>
            <a:r>
              <a:rPr lang="es-CR" sz="2400" dirty="0">
                <a:latin typeface="+mj-lt"/>
              </a:rPr>
              <a:t>se suele utilizar la negociación para el cierre definitivo del contrato y la resolución de incidentes.</a:t>
            </a:r>
          </a:p>
          <a:p>
            <a:pPr marL="342900" indent="-342900" algn="just">
              <a:buFont typeface="Arial" pitchFamily="34" charset="0"/>
              <a:buChar char="•"/>
              <a:defRPr/>
            </a:pPr>
            <a:endParaRPr lang="es-CR" sz="2400" dirty="0">
              <a:latin typeface="+mj-lt"/>
            </a:endParaRPr>
          </a:p>
          <a:p>
            <a:pPr marL="342900" indent="-342900" algn="just">
              <a:buFont typeface="Arial" pitchFamily="34" charset="0"/>
              <a:buChar char="•"/>
              <a:defRPr/>
            </a:pPr>
            <a:r>
              <a:rPr lang="es-CR" sz="2400" b="1" dirty="0">
                <a:latin typeface="+mj-lt"/>
              </a:rPr>
              <a:t>Sistema de gestión de registros: </a:t>
            </a:r>
            <a:r>
              <a:rPr lang="es-CR" sz="2400" dirty="0">
                <a:latin typeface="+mj-lt"/>
              </a:rPr>
              <a:t>archivar de manera indexada y ordenada toda la documentación contractual, para facilitar su recuperación en el futuro.</a:t>
            </a:r>
            <a:endParaRPr lang="es-CR" sz="2400" b="1" dirty="0">
              <a:latin typeface="+mj-lt"/>
            </a:endParaRPr>
          </a:p>
          <a:p>
            <a:pPr>
              <a:defRPr/>
            </a:pPr>
            <a:endParaRPr lang="es-CR" sz="2400" b="1" dirty="0">
              <a:latin typeface="+mj-lt"/>
            </a:endParaRPr>
          </a:p>
          <a:p>
            <a:pPr>
              <a:defRPr/>
            </a:pPr>
            <a:endParaRPr lang="es-CR" sz="2400" dirty="0">
              <a:latin typeface="+mj-lt"/>
            </a:endParaRPr>
          </a:p>
          <a:p>
            <a:pPr>
              <a:defRPr/>
            </a:pPr>
            <a:endParaRPr lang="es-CR" sz="2400" dirty="0">
              <a:latin typeface="+mj-lt"/>
            </a:endParaRPr>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2 Subtítulo"/>
          <p:cNvSpPr txBox="1">
            <a:spLocks/>
          </p:cNvSpPr>
          <p:nvPr/>
        </p:nvSpPr>
        <p:spPr bwMode="auto">
          <a:xfrm>
            <a:off x="0" y="6021388"/>
            <a:ext cx="6705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700"/>
              </a:spcBef>
              <a:buClr>
                <a:schemeClr val="accent2"/>
              </a:buClr>
              <a:buSzPct val="60000"/>
              <a:buFont typeface="Wingdings" pitchFamily="2" charset="2"/>
              <a:buNone/>
            </a:pPr>
            <a:r>
              <a:rPr lang="es-CR" altLang="es-CR" sz="2000">
                <a:solidFill>
                  <a:srgbClr val="FFFFFF"/>
                </a:solidFill>
                <a:latin typeface="Calibri" pitchFamily="34" charset="0"/>
              </a:rPr>
              <a:t>Cap. 11.6 PMBOK</a:t>
            </a:r>
          </a:p>
        </p:txBody>
      </p:sp>
      <p:sp>
        <p:nvSpPr>
          <p:cNvPr id="5" name="4 CuadroTexto"/>
          <p:cNvSpPr txBox="1"/>
          <p:nvPr/>
        </p:nvSpPr>
        <p:spPr>
          <a:xfrm>
            <a:off x="212725" y="1408113"/>
            <a:ext cx="8680450" cy="6002337"/>
          </a:xfrm>
          <a:prstGeom prst="rect">
            <a:avLst/>
          </a:prstGeom>
          <a:noFill/>
        </p:spPr>
        <p:txBody>
          <a:bodyPr>
            <a:spAutoFit/>
          </a:bodyPr>
          <a:lstStyle/>
          <a:p>
            <a:pPr>
              <a:defRPr/>
            </a:pPr>
            <a:r>
              <a:rPr lang="es-CR" sz="2400" b="1" dirty="0">
                <a:latin typeface="+mj-lt"/>
              </a:rPr>
              <a:t>¿Cómo las cierro?</a:t>
            </a:r>
          </a:p>
          <a:p>
            <a:pPr>
              <a:defRPr/>
            </a:pPr>
            <a:endParaRPr lang="es-CR" sz="2400" b="1" dirty="0">
              <a:latin typeface="+mj-lt"/>
            </a:endParaRPr>
          </a:p>
          <a:p>
            <a:pPr marL="342900" indent="-342900" algn="just">
              <a:buFont typeface="Arial" pitchFamily="34" charset="0"/>
              <a:buChar char="•"/>
              <a:defRPr/>
            </a:pPr>
            <a:r>
              <a:rPr lang="es-CR" sz="2400" b="1" dirty="0">
                <a:latin typeface="+mj-lt"/>
              </a:rPr>
              <a:t>Auditorías de la adquisición: </a:t>
            </a:r>
            <a:r>
              <a:rPr lang="es-CR" sz="2400" dirty="0">
                <a:latin typeface="+mj-lt"/>
              </a:rPr>
              <a:t>revisión formal y sistemática de todos los procesos de las adquisiciones donde se identifican mejoras y lecciones aprendidas para futuros procesos de contrataciones.</a:t>
            </a:r>
          </a:p>
          <a:p>
            <a:pPr marL="342900" indent="-342900" algn="just">
              <a:buFont typeface="Arial" pitchFamily="34" charset="0"/>
              <a:buChar char="•"/>
              <a:defRPr/>
            </a:pPr>
            <a:endParaRPr lang="es-CR" sz="2400" dirty="0">
              <a:latin typeface="+mj-lt"/>
            </a:endParaRPr>
          </a:p>
          <a:p>
            <a:pPr marL="342900" indent="-342900" algn="just">
              <a:buFont typeface="Arial" pitchFamily="34" charset="0"/>
              <a:buChar char="•"/>
              <a:defRPr/>
            </a:pPr>
            <a:r>
              <a:rPr lang="es-CR" sz="2400" b="1" dirty="0">
                <a:latin typeface="+mj-lt"/>
              </a:rPr>
              <a:t>Acuerdos negociados: </a:t>
            </a:r>
            <a:r>
              <a:rPr lang="es-CR" sz="2400" dirty="0">
                <a:latin typeface="+mj-lt"/>
              </a:rPr>
              <a:t>se suele utilizar la negociación para el cierre definitivo del contrato y la resolución de incidentes.</a:t>
            </a:r>
          </a:p>
          <a:p>
            <a:pPr marL="342900" indent="-342900" algn="just">
              <a:buFont typeface="Arial" pitchFamily="34" charset="0"/>
              <a:buChar char="•"/>
              <a:defRPr/>
            </a:pPr>
            <a:endParaRPr lang="es-CR" sz="2400" dirty="0">
              <a:latin typeface="+mj-lt"/>
            </a:endParaRPr>
          </a:p>
          <a:p>
            <a:pPr marL="342900" indent="-342900" algn="just">
              <a:buFont typeface="Arial" pitchFamily="34" charset="0"/>
              <a:buChar char="•"/>
              <a:defRPr/>
            </a:pPr>
            <a:r>
              <a:rPr lang="es-CR" sz="2400" b="1" dirty="0">
                <a:latin typeface="+mj-lt"/>
              </a:rPr>
              <a:t>Sistema de gestión de registros: </a:t>
            </a:r>
            <a:r>
              <a:rPr lang="es-CR" sz="2400" dirty="0">
                <a:latin typeface="+mj-lt"/>
              </a:rPr>
              <a:t>archivar de manera indexada y ordenada toda la documentación contractual, para facilitar su recuperación en el futuro.</a:t>
            </a:r>
            <a:endParaRPr lang="es-CR" sz="2400" b="1" dirty="0">
              <a:latin typeface="+mj-lt"/>
            </a:endParaRPr>
          </a:p>
          <a:p>
            <a:pPr>
              <a:defRPr/>
            </a:pPr>
            <a:endParaRPr lang="es-CR" sz="2400" b="1" dirty="0">
              <a:latin typeface="+mj-lt"/>
            </a:endParaRPr>
          </a:p>
          <a:p>
            <a:pPr>
              <a:defRPr/>
            </a:pPr>
            <a:endParaRPr lang="es-CR" sz="2400" dirty="0">
              <a:latin typeface="+mj-lt"/>
            </a:endParaRPr>
          </a:p>
          <a:p>
            <a:pPr>
              <a:defRPr/>
            </a:pPr>
            <a:endParaRPr lang="es-CR" sz="2400" dirty="0">
              <a:latin typeface="+mj-lt"/>
            </a:endParaRPr>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188913"/>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Su compañía tiene un contrato de costo más honorarios con incentivos con un vendedor. El contrato tiene un costo objetivo de $200.000 y un honorario objetivo del 25% del total. Si el precio objetivo es de $300.000, la razón compartida entre el comprador y el vendedor se fija en el 70/30 y el costo real del contrato es de $350.000 ¿cuánto es lo que COBRA finalmente el vendedor en este contrato?</a:t>
            </a:r>
          </a:p>
          <a:p>
            <a:pPr marL="457200" indent="-457200" algn="just">
              <a:spcBef>
                <a:spcPct val="0"/>
              </a:spcBef>
              <a:buFont typeface="+mj-lt"/>
              <a:buAutoNum type="alphaUcPeriod"/>
            </a:pPr>
            <a:r>
              <a:rPr lang="es-CR" altLang="es-CR" sz="2400" dirty="0"/>
              <a:t>$300.000.</a:t>
            </a:r>
          </a:p>
          <a:p>
            <a:pPr marL="457200" indent="-457200" algn="just">
              <a:spcBef>
                <a:spcPct val="0"/>
              </a:spcBef>
              <a:buFont typeface="+mj-lt"/>
              <a:buAutoNum type="alphaUcPeriod"/>
            </a:pPr>
            <a:r>
              <a:rPr lang="es-CR" altLang="es-CR" sz="2400" dirty="0"/>
              <a:t>$350.000.</a:t>
            </a:r>
          </a:p>
          <a:p>
            <a:pPr marL="457200" indent="-457200" algn="just">
              <a:spcBef>
                <a:spcPct val="0"/>
              </a:spcBef>
              <a:buFont typeface="+mj-lt"/>
              <a:buAutoNum type="alphaUcPeriod"/>
            </a:pPr>
            <a:r>
              <a:rPr lang="es-CR" altLang="es-CR" sz="2400" dirty="0"/>
              <a:t>$355.000.</a:t>
            </a:r>
          </a:p>
          <a:p>
            <a:pPr marL="457200" indent="-457200" algn="just">
              <a:spcBef>
                <a:spcPct val="0"/>
              </a:spcBef>
              <a:buFont typeface="+mj-lt"/>
              <a:buAutoNum type="alphaUcPeriod"/>
            </a:pPr>
            <a:r>
              <a:rPr lang="es-CR" altLang="es-CR" sz="2400" dirty="0"/>
              <a:t>$415.000.</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7893300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iterate type="lt">
                                    <p:tmPct val="0"/>
                                  </p:iterate>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5" presetClass="emph" presetSubtype="0" nodeType="clickEffect">
                                  <p:stCondLst>
                                    <p:cond delay="0"/>
                                  </p:stCondLst>
                                  <p:iterate type="lt">
                                    <p:tmAbs val="25"/>
                                  </p:iterate>
                                  <p:childTnLst>
                                    <p:set>
                                      <p:cBhvr override="childStyle">
                                        <p:cTn id="41" dur="indefinite"/>
                                        <p:tgtEl>
                                          <p:spTgt spid="5">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4" y="620688"/>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1800" b="1" dirty="0"/>
              <a:t>Retroalimentación:</a:t>
            </a:r>
            <a:endParaRPr lang="es-CR" altLang="es-CR" sz="1800" dirty="0"/>
          </a:p>
          <a:p>
            <a:pPr algn="just">
              <a:spcBef>
                <a:spcPct val="0"/>
              </a:spcBef>
              <a:buFontTx/>
              <a:buNone/>
            </a:pPr>
            <a:r>
              <a:rPr lang="es-CR" altLang="es-CR" sz="1800" dirty="0"/>
              <a:t>Paso 1, encontrar el incentivo.</a:t>
            </a:r>
          </a:p>
          <a:p>
            <a:pPr algn="just">
              <a:spcBef>
                <a:spcPct val="0"/>
              </a:spcBef>
              <a:buFontTx/>
              <a:buNone/>
            </a:pPr>
            <a:r>
              <a:rPr lang="es-CR" altLang="es-CR" sz="1800" dirty="0"/>
              <a:t>Debido a que el costo real es mayor que el costo objetivo, hay un sobrecosto y por ende un incentivo negativo. Así las cosas:</a:t>
            </a:r>
          </a:p>
          <a:p>
            <a:pPr algn="just">
              <a:spcBef>
                <a:spcPct val="0"/>
              </a:spcBef>
              <a:buFontTx/>
              <a:buNone/>
            </a:pPr>
            <a:r>
              <a:rPr lang="es-CR" altLang="es-CR" sz="1800" dirty="0"/>
              <a:t>Incentivo = (costo objetivo – costo real) x razón compartida comprador-vendedor</a:t>
            </a:r>
          </a:p>
          <a:p>
            <a:pPr algn="just">
              <a:spcBef>
                <a:spcPct val="0"/>
              </a:spcBef>
              <a:buFontTx/>
              <a:buNone/>
            </a:pPr>
            <a:r>
              <a:rPr lang="es-CR" altLang="es-CR" sz="1800" dirty="0"/>
              <a:t>Incentivo = ($200.000 – $350.000) x 30/100</a:t>
            </a:r>
          </a:p>
          <a:p>
            <a:pPr algn="just">
              <a:spcBef>
                <a:spcPct val="0"/>
              </a:spcBef>
              <a:buFontTx/>
              <a:buNone/>
            </a:pPr>
            <a:r>
              <a:rPr lang="es-CR" altLang="es-CR" sz="1800" dirty="0"/>
              <a:t>Incentivo = –$150.000 x 0,30</a:t>
            </a:r>
          </a:p>
          <a:p>
            <a:pPr algn="just">
              <a:spcBef>
                <a:spcPct val="0"/>
              </a:spcBef>
              <a:buFontTx/>
              <a:buNone/>
            </a:pPr>
            <a:r>
              <a:rPr lang="es-CR" altLang="es-CR" sz="1800" dirty="0"/>
              <a:t>Incentivo = –$45.000</a:t>
            </a:r>
          </a:p>
          <a:p>
            <a:pPr algn="just">
              <a:spcBef>
                <a:spcPct val="0"/>
              </a:spcBef>
              <a:buFontTx/>
              <a:buNone/>
            </a:pPr>
            <a:r>
              <a:rPr lang="es-CR" altLang="es-CR" sz="1800" dirty="0"/>
              <a:t>Paso 2, encontrar los honorarios con incentivos</a:t>
            </a:r>
          </a:p>
          <a:p>
            <a:pPr algn="just">
              <a:spcBef>
                <a:spcPct val="0"/>
              </a:spcBef>
              <a:buFontTx/>
              <a:buNone/>
            </a:pPr>
            <a:r>
              <a:rPr lang="es-CR" altLang="es-CR" sz="1800" dirty="0"/>
              <a:t>Un sobrecosto significa que el incentivo del vendedor debe ser rebajado del honorario objetivo.</a:t>
            </a:r>
          </a:p>
          <a:p>
            <a:pPr algn="just">
              <a:spcBef>
                <a:spcPct val="0"/>
              </a:spcBef>
              <a:buFontTx/>
              <a:buNone/>
            </a:pPr>
            <a:r>
              <a:rPr lang="es-CR" altLang="es-CR" sz="1800" dirty="0"/>
              <a:t>Honorarios con incentivos = honorario objetivo + incentivo</a:t>
            </a:r>
          </a:p>
          <a:p>
            <a:pPr algn="just">
              <a:spcBef>
                <a:spcPct val="0"/>
              </a:spcBef>
              <a:buFontTx/>
              <a:buNone/>
            </a:pPr>
            <a:r>
              <a:rPr lang="es-CR" altLang="es-CR" sz="1800" dirty="0"/>
              <a:t>Honorarios con incentivos = 25% costo objetivo – $45.000</a:t>
            </a:r>
          </a:p>
          <a:p>
            <a:pPr algn="just">
              <a:spcBef>
                <a:spcPct val="0"/>
              </a:spcBef>
              <a:buFontTx/>
              <a:buNone/>
            </a:pPr>
            <a:r>
              <a:rPr lang="es-CR" altLang="es-CR" sz="1800" dirty="0"/>
              <a:t>Honorarios con incentivos = 0,25 x $200.000 – $45.000</a:t>
            </a:r>
          </a:p>
          <a:p>
            <a:pPr algn="just">
              <a:spcBef>
                <a:spcPct val="0"/>
              </a:spcBef>
              <a:buFontTx/>
              <a:buNone/>
            </a:pPr>
            <a:r>
              <a:rPr lang="es-CR" altLang="es-CR" sz="1800" dirty="0"/>
              <a:t>Honorarios con incentivos = $5.000</a:t>
            </a:r>
          </a:p>
          <a:p>
            <a:pPr algn="just">
              <a:spcBef>
                <a:spcPct val="0"/>
              </a:spcBef>
              <a:buFontTx/>
              <a:buNone/>
            </a:pPr>
            <a:r>
              <a:rPr lang="es-CR" altLang="es-CR" sz="1800" dirty="0"/>
              <a:t>Paso 3, encontrar el costo del contrato</a:t>
            </a:r>
          </a:p>
          <a:p>
            <a:pPr algn="just">
              <a:spcBef>
                <a:spcPct val="0"/>
              </a:spcBef>
              <a:buFontTx/>
              <a:buNone/>
            </a:pPr>
            <a:r>
              <a:rPr lang="es-CR" altLang="es-CR" sz="1800" dirty="0"/>
              <a:t>Costo del contrato = Costo real + Honorarios con incentivos</a:t>
            </a:r>
          </a:p>
          <a:p>
            <a:pPr algn="just">
              <a:spcBef>
                <a:spcPct val="0"/>
              </a:spcBef>
              <a:buFontTx/>
              <a:buNone/>
            </a:pPr>
            <a:r>
              <a:rPr lang="es-CR" altLang="es-CR" sz="1800" dirty="0"/>
              <a:t>Costo del contrato = $350.000 + $5.000</a:t>
            </a:r>
          </a:p>
          <a:p>
            <a:pPr algn="just">
              <a:spcBef>
                <a:spcPct val="0"/>
              </a:spcBef>
              <a:buFontTx/>
              <a:buNone/>
            </a:pPr>
            <a:r>
              <a:rPr lang="es-CR" altLang="es-CR" sz="1800" dirty="0"/>
              <a:t>Costo del contrato = $355.000</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38497616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Effect transition="in" filter="fade">
                                      <p:cBhvr>
                                        <p:cTn id="49" dur="1000"/>
                                        <p:tgtEl>
                                          <p:spTgt spid="5">
                                            <p:txEl>
                                              <p:pRg st="6" end="6"/>
                                            </p:txEl>
                                          </p:spTgt>
                                        </p:tgtEl>
                                      </p:cBhvr>
                                    </p:animEffect>
                                    <p:anim calcmode="lin" valueType="num">
                                      <p:cBhvr>
                                        <p:cTn id="5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entr" presetSubtype="0" fill="hold" nodeType="clickEffect">
                                  <p:stCondLst>
                                    <p:cond delay="0"/>
                                  </p:stCondLst>
                                  <p:childTnLst>
                                    <p:set>
                                      <p:cBhvr>
                                        <p:cTn id="55" dur="1" fill="hold">
                                          <p:stCondLst>
                                            <p:cond delay="0"/>
                                          </p:stCondLst>
                                        </p:cTn>
                                        <p:tgtEl>
                                          <p:spTgt spid="5">
                                            <p:txEl>
                                              <p:pRg st="7" end="7"/>
                                            </p:txEl>
                                          </p:spTgt>
                                        </p:tgtEl>
                                        <p:attrNameLst>
                                          <p:attrName>style.visibility</p:attrName>
                                        </p:attrNameLst>
                                      </p:cBhvr>
                                      <p:to>
                                        <p:strVal val="visible"/>
                                      </p:to>
                                    </p:set>
                                    <p:animEffect transition="in" filter="fade">
                                      <p:cBhvr>
                                        <p:cTn id="56" dur="1000"/>
                                        <p:tgtEl>
                                          <p:spTgt spid="5">
                                            <p:txEl>
                                              <p:pRg st="7" end="7"/>
                                            </p:txEl>
                                          </p:spTgt>
                                        </p:tgtEl>
                                      </p:cBhvr>
                                    </p:animEffect>
                                    <p:anim calcmode="lin" valueType="num">
                                      <p:cBhvr>
                                        <p:cTn id="57"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42" presetClass="entr" presetSubtype="0" fill="hold" nodeType="clickEffect">
                                  <p:stCondLst>
                                    <p:cond delay="0"/>
                                  </p:stCondLst>
                                  <p:childTnLst>
                                    <p:set>
                                      <p:cBhvr>
                                        <p:cTn id="62" dur="1" fill="hold">
                                          <p:stCondLst>
                                            <p:cond delay="0"/>
                                          </p:stCondLst>
                                        </p:cTn>
                                        <p:tgtEl>
                                          <p:spTgt spid="5">
                                            <p:txEl>
                                              <p:pRg st="8" end="8"/>
                                            </p:txEl>
                                          </p:spTgt>
                                        </p:tgtEl>
                                        <p:attrNameLst>
                                          <p:attrName>style.visibility</p:attrName>
                                        </p:attrNameLst>
                                      </p:cBhvr>
                                      <p:to>
                                        <p:strVal val="visible"/>
                                      </p:to>
                                    </p:set>
                                    <p:animEffect transition="in" filter="fade">
                                      <p:cBhvr>
                                        <p:cTn id="63" dur="1000"/>
                                        <p:tgtEl>
                                          <p:spTgt spid="5">
                                            <p:txEl>
                                              <p:pRg st="8" end="8"/>
                                            </p:txEl>
                                          </p:spTgt>
                                        </p:tgtEl>
                                      </p:cBhvr>
                                    </p:animEffect>
                                    <p:anim calcmode="lin" valueType="num">
                                      <p:cBhvr>
                                        <p:cTn id="64"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42" presetClass="entr" presetSubtype="0" fill="hold" nodeType="clickEffect">
                                  <p:stCondLst>
                                    <p:cond delay="0"/>
                                  </p:stCondLst>
                                  <p:childTnLst>
                                    <p:set>
                                      <p:cBhvr>
                                        <p:cTn id="69" dur="1" fill="hold">
                                          <p:stCondLst>
                                            <p:cond delay="0"/>
                                          </p:stCondLst>
                                        </p:cTn>
                                        <p:tgtEl>
                                          <p:spTgt spid="5">
                                            <p:txEl>
                                              <p:pRg st="9" end="9"/>
                                            </p:txEl>
                                          </p:spTgt>
                                        </p:tgtEl>
                                        <p:attrNameLst>
                                          <p:attrName>style.visibility</p:attrName>
                                        </p:attrNameLst>
                                      </p:cBhvr>
                                      <p:to>
                                        <p:strVal val="visible"/>
                                      </p:to>
                                    </p:set>
                                    <p:animEffect transition="in" filter="fade">
                                      <p:cBhvr>
                                        <p:cTn id="70" dur="1000"/>
                                        <p:tgtEl>
                                          <p:spTgt spid="5">
                                            <p:txEl>
                                              <p:pRg st="9" end="9"/>
                                            </p:txEl>
                                          </p:spTgt>
                                        </p:tgtEl>
                                      </p:cBhvr>
                                    </p:animEffect>
                                    <p:anim calcmode="lin" valueType="num">
                                      <p:cBhvr>
                                        <p:cTn id="71"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42" presetClass="entr" presetSubtype="0" fill="hold" nodeType="clickEffect">
                                  <p:stCondLst>
                                    <p:cond delay="0"/>
                                  </p:stCondLst>
                                  <p:childTnLst>
                                    <p:set>
                                      <p:cBhvr>
                                        <p:cTn id="76" dur="1" fill="hold">
                                          <p:stCondLst>
                                            <p:cond delay="0"/>
                                          </p:stCondLst>
                                        </p:cTn>
                                        <p:tgtEl>
                                          <p:spTgt spid="5">
                                            <p:txEl>
                                              <p:pRg st="10" end="10"/>
                                            </p:txEl>
                                          </p:spTgt>
                                        </p:tgtEl>
                                        <p:attrNameLst>
                                          <p:attrName>style.visibility</p:attrName>
                                        </p:attrNameLst>
                                      </p:cBhvr>
                                      <p:to>
                                        <p:strVal val="visible"/>
                                      </p:to>
                                    </p:set>
                                    <p:animEffect transition="in" filter="fade">
                                      <p:cBhvr>
                                        <p:cTn id="77" dur="1000"/>
                                        <p:tgtEl>
                                          <p:spTgt spid="5">
                                            <p:txEl>
                                              <p:pRg st="10" end="10"/>
                                            </p:txEl>
                                          </p:spTgt>
                                        </p:tgtEl>
                                      </p:cBhvr>
                                    </p:animEffect>
                                    <p:anim calcmode="lin" valueType="num">
                                      <p:cBhvr>
                                        <p:cTn id="78"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5">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42" presetClass="entr" presetSubtype="0" fill="hold" nodeType="clickEffect">
                                  <p:stCondLst>
                                    <p:cond delay="0"/>
                                  </p:stCondLst>
                                  <p:childTnLst>
                                    <p:set>
                                      <p:cBhvr>
                                        <p:cTn id="83" dur="1" fill="hold">
                                          <p:stCondLst>
                                            <p:cond delay="0"/>
                                          </p:stCondLst>
                                        </p:cTn>
                                        <p:tgtEl>
                                          <p:spTgt spid="5">
                                            <p:txEl>
                                              <p:pRg st="11" end="11"/>
                                            </p:txEl>
                                          </p:spTgt>
                                        </p:tgtEl>
                                        <p:attrNameLst>
                                          <p:attrName>style.visibility</p:attrName>
                                        </p:attrNameLst>
                                      </p:cBhvr>
                                      <p:to>
                                        <p:strVal val="visible"/>
                                      </p:to>
                                    </p:set>
                                    <p:animEffect transition="in" filter="fade">
                                      <p:cBhvr>
                                        <p:cTn id="84" dur="1000"/>
                                        <p:tgtEl>
                                          <p:spTgt spid="5">
                                            <p:txEl>
                                              <p:pRg st="11" end="11"/>
                                            </p:txEl>
                                          </p:spTgt>
                                        </p:tgtEl>
                                      </p:cBhvr>
                                    </p:animEffect>
                                    <p:anim calcmode="lin" valueType="num">
                                      <p:cBhvr>
                                        <p:cTn id="85" dur="1000" fill="hold"/>
                                        <p:tgtEl>
                                          <p:spTgt spid="5">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5">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42" presetClass="entr" presetSubtype="0" fill="hold" nodeType="clickEffect">
                                  <p:stCondLst>
                                    <p:cond delay="0"/>
                                  </p:stCondLst>
                                  <p:childTnLst>
                                    <p:set>
                                      <p:cBhvr>
                                        <p:cTn id="90" dur="1" fill="hold">
                                          <p:stCondLst>
                                            <p:cond delay="0"/>
                                          </p:stCondLst>
                                        </p:cTn>
                                        <p:tgtEl>
                                          <p:spTgt spid="5">
                                            <p:txEl>
                                              <p:pRg st="12" end="12"/>
                                            </p:txEl>
                                          </p:spTgt>
                                        </p:tgtEl>
                                        <p:attrNameLst>
                                          <p:attrName>style.visibility</p:attrName>
                                        </p:attrNameLst>
                                      </p:cBhvr>
                                      <p:to>
                                        <p:strVal val="visible"/>
                                      </p:to>
                                    </p:set>
                                    <p:animEffect transition="in" filter="fade">
                                      <p:cBhvr>
                                        <p:cTn id="91" dur="1000"/>
                                        <p:tgtEl>
                                          <p:spTgt spid="5">
                                            <p:txEl>
                                              <p:pRg st="12" end="12"/>
                                            </p:txEl>
                                          </p:spTgt>
                                        </p:tgtEl>
                                      </p:cBhvr>
                                    </p:animEffect>
                                    <p:anim calcmode="lin" valueType="num">
                                      <p:cBhvr>
                                        <p:cTn id="92" dur="1000" fill="hold"/>
                                        <p:tgtEl>
                                          <p:spTgt spid="5">
                                            <p:txEl>
                                              <p:pRg st="12" end="12"/>
                                            </p:txEl>
                                          </p:spTgt>
                                        </p:tgtEl>
                                        <p:attrNameLst>
                                          <p:attrName>ppt_x</p:attrName>
                                        </p:attrNameLst>
                                      </p:cBhvr>
                                      <p:tavLst>
                                        <p:tav tm="0">
                                          <p:val>
                                            <p:strVal val="#ppt_x"/>
                                          </p:val>
                                        </p:tav>
                                        <p:tav tm="100000">
                                          <p:val>
                                            <p:strVal val="#ppt_x"/>
                                          </p:val>
                                        </p:tav>
                                      </p:tavLst>
                                    </p:anim>
                                    <p:anim calcmode="lin" valueType="num">
                                      <p:cBhvr>
                                        <p:cTn id="93" dur="1000" fill="hold"/>
                                        <p:tgtEl>
                                          <p:spTgt spid="5">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94" fill="hold" nodeType="clickPar">
                      <p:stCondLst>
                        <p:cond delay="indefinite"/>
                      </p:stCondLst>
                      <p:childTnLst>
                        <p:par>
                          <p:cTn id="95" fill="hold" nodeType="withGroup">
                            <p:stCondLst>
                              <p:cond delay="0"/>
                            </p:stCondLst>
                            <p:childTnLst>
                              <p:par>
                                <p:cTn id="96" presetID="42" presetClass="entr" presetSubtype="0" fill="hold" nodeType="clickEffect">
                                  <p:stCondLst>
                                    <p:cond delay="0"/>
                                  </p:stCondLst>
                                  <p:childTnLst>
                                    <p:set>
                                      <p:cBhvr>
                                        <p:cTn id="97" dur="1" fill="hold">
                                          <p:stCondLst>
                                            <p:cond delay="0"/>
                                          </p:stCondLst>
                                        </p:cTn>
                                        <p:tgtEl>
                                          <p:spTgt spid="5">
                                            <p:txEl>
                                              <p:pRg st="13" end="13"/>
                                            </p:txEl>
                                          </p:spTgt>
                                        </p:tgtEl>
                                        <p:attrNameLst>
                                          <p:attrName>style.visibility</p:attrName>
                                        </p:attrNameLst>
                                      </p:cBhvr>
                                      <p:to>
                                        <p:strVal val="visible"/>
                                      </p:to>
                                    </p:set>
                                    <p:animEffect transition="in" filter="fade">
                                      <p:cBhvr>
                                        <p:cTn id="98" dur="1000"/>
                                        <p:tgtEl>
                                          <p:spTgt spid="5">
                                            <p:txEl>
                                              <p:pRg st="13" end="13"/>
                                            </p:txEl>
                                          </p:spTgt>
                                        </p:tgtEl>
                                      </p:cBhvr>
                                    </p:animEffect>
                                    <p:anim calcmode="lin" valueType="num">
                                      <p:cBhvr>
                                        <p:cTn id="99" dur="1000" fill="hold"/>
                                        <p:tgtEl>
                                          <p:spTgt spid="5">
                                            <p:txEl>
                                              <p:pRg st="13" end="13"/>
                                            </p:txEl>
                                          </p:spTgt>
                                        </p:tgtEl>
                                        <p:attrNameLst>
                                          <p:attrName>ppt_x</p:attrName>
                                        </p:attrNameLst>
                                      </p:cBhvr>
                                      <p:tavLst>
                                        <p:tav tm="0">
                                          <p:val>
                                            <p:strVal val="#ppt_x"/>
                                          </p:val>
                                        </p:tav>
                                        <p:tav tm="100000">
                                          <p:val>
                                            <p:strVal val="#ppt_x"/>
                                          </p:val>
                                        </p:tav>
                                      </p:tavLst>
                                    </p:anim>
                                    <p:anim calcmode="lin" valueType="num">
                                      <p:cBhvr>
                                        <p:cTn id="100" dur="1000" fill="hold"/>
                                        <p:tgtEl>
                                          <p:spTgt spid="5">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101" fill="hold" nodeType="clickPar">
                      <p:stCondLst>
                        <p:cond delay="indefinite"/>
                      </p:stCondLst>
                      <p:childTnLst>
                        <p:par>
                          <p:cTn id="102" fill="hold" nodeType="withGroup">
                            <p:stCondLst>
                              <p:cond delay="0"/>
                            </p:stCondLst>
                            <p:childTnLst>
                              <p:par>
                                <p:cTn id="103" presetID="42" presetClass="entr" presetSubtype="0" fill="hold" nodeType="clickEffect">
                                  <p:stCondLst>
                                    <p:cond delay="0"/>
                                  </p:stCondLst>
                                  <p:childTnLst>
                                    <p:set>
                                      <p:cBhvr>
                                        <p:cTn id="104" dur="1" fill="hold">
                                          <p:stCondLst>
                                            <p:cond delay="0"/>
                                          </p:stCondLst>
                                        </p:cTn>
                                        <p:tgtEl>
                                          <p:spTgt spid="5">
                                            <p:txEl>
                                              <p:pRg st="14" end="14"/>
                                            </p:txEl>
                                          </p:spTgt>
                                        </p:tgtEl>
                                        <p:attrNameLst>
                                          <p:attrName>style.visibility</p:attrName>
                                        </p:attrNameLst>
                                      </p:cBhvr>
                                      <p:to>
                                        <p:strVal val="visible"/>
                                      </p:to>
                                    </p:set>
                                    <p:animEffect transition="in" filter="fade">
                                      <p:cBhvr>
                                        <p:cTn id="105" dur="1000"/>
                                        <p:tgtEl>
                                          <p:spTgt spid="5">
                                            <p:txEl>
                                              <p:pRg st="14" end="14"/>
                                            </p:txEl>
                                          </p:spTgt>
                                        </p:tgtEl>
                                      </p:cBhvr>
                                    </p:animEffect>
                                    <p:anim calcmode="lin" valueType="num">
                                      <p:cBhvr>
                                        <p:cTn id="106" dur="1000" fill="hold"/>
                                        <p:tgtEl>
                                          <p:spTgt spid="5">
                                            <p:txEl>
                                              <p:pRg st="14" end="14"/>
                                            </p:txEl>
                                          </p:spTgt>
                                        </p:tgtEl>
                                        <p:attrNameLst>
                                          <p:attrName>ppt_x</p:attrName>
                                        </p:attrNameLst>
                                      </p:cBhvr>
                                      <p:tavLst>
                                        <p:tav tm="0">
                                          <p:val>
                                            <p:strVal val="#ppt_x"/>
                                          </p:val>
                                        </p:tav>
                                        <p:tav tm="100000">
                                          <p:val>
                                            <p:strVal val="#ppt_x"/>
                                          </p:val>
                                        </p:tav>
                                      </p:tavLst>
                                    </p:anim>
                                    <p:anim calcmode="lin" valueType="num">
                                      <p:cBhvr>
                                        <p:cTn id="107" dur="1000" fill="hold"/>
                                        <p:tgtEl>
                                          <p:spTgt spid="5">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108" fill="hold" nodeType="clickPar">
                      <p:stCondLst>
                        <p:cond delay="indefinite"/>
                      </p:stCondLst>
                      <p:childTnLst>
                        <p:par>
                          <p:cTn id="109" fill="hold" nodeType="withGroup">
                            <p:stCondLst>
                              <p:cond delay="0"/>
                            </p:stCondLst>
                            <p:childTnLst>
                              <p:par>
                                <p:cTn id="110" presetID="42" presetClass="entr" presetSubtype="0" fill="hold" nodeType="clickEffect">
                                  <p:stCondLst>
                                    <p:cond delay="0"/>
                                  </p:stCondLst>
                                  <p:childTnLst>
                                    <p:set>
                                      <p:cBhvr>
                                        <p:cTn id="111" dur="1" fill="hold">
                                          <p:stCondLst>
                                            <p:cond delay="0"/>
                                          </p:stCondLst>
                                        </p:cTn>
                                        <p:tgtEl>
                                          <p:spTgt spid="5">
                                            <p:txEl>
                                              <p:pRg st="15" end="15"/>
                                            </p:txEl>
                                          </p:spTgt>
                                        </p:tgtEl>
                                        <p:attrNameLst>
                                          <p:attrName>style.visibility</p:attrName>
                                        </p:attrNameLst>
                                      </p:cBhvr>
                                      <p:to>
                                        <p:strVal val="visible"/>
                                      </p:to>
                                    </p:set>
                                    <p:animEffect transition="in" filter="fade">
                                      <p:cBhvr>
                                        <p:cTn id="112" dur="1000"/>
                                        <p:tgtEl>
                                          <p:spTgt spid="5">
                                            <p:txEl>
                                              <p:pRg st="15" end="15"/>
                                            </p:txEl>
                                          </p:spTgt>
                                        </p:tgtEl>
                                      </p:cBhvr>
                                    </p:animEffect>
                                    <p:anim calcmode="lin" valueType="num">
                                      <p:cBhvr>
                                        <p:cTn id="113" dur="1000" fill="hold"/>
                                        <p:tgtEl>
                                          <p:spTgt spid="5">
                                            <p:txEl>
                                              <p:pRg st="15" end="15"/>
                                            </p:txEl>
                                          </p:spTgt>
                                        </p:tgtEl>
                                        <p:attrNameLst>
                                          <p:attrName>ppt_x</p:attrName>
                                        </p:attrNameLst>
                                      </p:cBhvr>
                                      <p:tavLst>
                                        <p:tav tm="0">
                                          <p:val>
                                            <p:strVal val="#ppt_x"/>
                                          </p:val>
                                        </p:tav>
                                        <p:tav tm="100000">
                                          <p:val>
                                            <p:strVal val="#ppt_x"/>
                                          </p:val>
                                        </p:tav>
                                      </p:tavLst>
                                    </p:anim>
                                    <p:anim calcmode="lin" valueType="num">
                                      <p:cBhvr>
                                        <p:cTn id="114" dur="1000" fill="hold"/>
                                        <p:tgtEl>
                                          <p:spTgt spid="5">
                                            <p:txEl>
                                              <p:pRg st="15" end="15"/>
                                            </p:txEl>
                                          </p:spTgt>
                                        </p:tgtEl>
                                        <p:attrNameLst>
                                          <p:attrName>ppt_y</p:attrName>
                                        </p:attrNameLst>
                                      </p:cBhvr>
                                      <p:tavLst>
                                        <p:tav tm="0">
                                          <p:val>
                                            <p:strVal val="#ppt_y+.1"/>
                                          </p:val>
                                        </p:tav>
                                        <p:tav tm="100000">
                                          <p:val>
                                            <p:strVal val="#ppt_y"/>
                                          </p:val>
                                        </p:tav>
                                      </p:tavLst>
                                    </p:anim>
                                  </p:childTnLst>
                                </p:cTn>
                              </p:par>
                            </p:childTnLst>
                          </p:cTn>
                        </p:par>
                      </p:childTnLst>
                    </p:cTn>
                  </p:par>
                  <p:par>
                    <p:cTn id="115" fill="hold" nodeType="clickPar">
                      <p:stCondLst>
                        <p:cond delay="indefinite"/>
                      </p:stCondLst>
                      <p:childTnLst>
                        <p:par>
                          <p:cTn id="116" fill="hold" nodeType="withGroup">
                            <p:stCondLst>
                              <p:cond delay="0"/>
                            </p:stCondLst>
                            <p:childTnLst>
                              <p:par>
                                <p:cTn id="117" presetID="42" presetClass="entr" presetSubtype="0" fill="hold" nodeType="clickEffect">
                                  <p:stCondLst>
                                    <p:cond delay="0"/>
                                  </p:stCondLst>
                                  <p:childTnLst>
                                    <p:set>
                                      <p:cBhvr>
                                        <p:cTn id="118" dur="1" fill="hold">
                                          <p:stCondLst>
                                            <p:cond delay="0"/>
                                          </p:stCondLst>
                                        </p:cTn>
                                        <p:tgtEl>
                                          <p:spTgt spid="5">
                                            <p:txEl>
                                              <p:pRg st="16" end="16"/>
                                            </p:txEl>
                                          </p:spTgt>
                                        </p:tgtEl>
                                        <p:attrNameLst>
                                          <p:attrName>style.visibility</p:attrName>
                                        </p:attrNameLst>
                                      </p:cBhvr>
                                      <p:to>
                                        <p:strVal val="visible"/>
                                      </p:to>
                                    </p:set>
                                    <p:animEffect transition="in" filter="fade">
                                      <p:cBhvr>
                                        <p:cTn id="119" dur="1000"/>
                                        <p:tgtEl>
                                          <p:spTgt spid="5">
                                            <p:txEl>
                                              <p:pRg st="16" end="16"/>
                                            </p:txEl>
                                          </p:spTgt>
                                        </p:tgtEl>
                                      </p:cBhvr>
                                    </p:animEffect>
                                    <p:anim calcmode="lin" valueType="num">
                                      <p:cBhvr>
                                        <p:cTn id="120" dur="1000" fill="hold"/>
                                        <p:tgtEl>
                                          <p:spTgt spid="5">
                                            <p:txEl>
                                              <p:pRg st="16" end="16"/>
                                            </p:txEl>
                                          </p:spTgt>
                                        </p:tgtEl>
                                        <p:attrNameLst>
                                          <p:attrName>ppt_x</p:attrName>
                                        </p:attrNameLst>
                                      </p:cBhvr>
                                      <p:tavLst>
                                        <p:tav tm="0">
                                          <p:val>
                                            <p:strVal val="#ppt_x"/>
                                          </p:val>
                                        </p:tav>
                                        <p:tav tm="100000">
                                          <p:val>
                                            <p:strVal val="#ppt_x"/>
                                          </p:val>
                                        </p:tav>
                                      </p:tavLst>
                                    </p:anim>
                                    <p:anim calcmode="lin" valueType="num">
                                      <p:cBhvr>
                                        <p:cTn id="121" dur="1000" fill="hold"/>
                                        <p:tgtEl>
                                          <p:spTgt spid="5">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36008" y="404664"/>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Usted es un vendedor que ha negociado un contrato de precio fijo más honorarios con incentivos para realizar un trabajo con una compañía. El contrato tiene un costo objetivo de $300.000 y un precio máximo de $375.000. Su honorario objetivo es $50.000. La razón compartida entre el comprador y el vendedor se fija en el 70/30. Si el costo real del contrato es de $350.000, ¿cuál es el PRECIO FINAL que la compañía te deberá pagar?</a:t>
            </a:r>
          </a:p>
          <a:p>
            <a:pPr marL="457200" indent="-457200" algn="just">
              <a:spcBef>
                <a:spcPct val="0"/>
              </a:spcBef>
              <a:buFont typeface="+mj-lt"/>
              <a:buAutoNum type="alphaUcPeriod"/>
            </a:pPr>
            <a:r>
              <a:rPr lang="es-CR" altLang="es-CR" sz="2400" dirty="0"/>
              <a:t>$325.000.</a:t>
            </a:r>
          </a:p>
          <a:p>
            <a:pPr marL="457200" indent="-457200" algn="just">
              <a:spcBef>
                <a:spcPct val="0"/>
              </a:spcBef>
              <a:buFont typeface="+mj-lt"/>
              <a:buAutoNum type="alphaUcPeriod"/>
            </a:pPr>
            <a:r>
              <a:rPr lang="es-CR" altLang="es-CR" sz="2400" dirty="0"/>
              <a:t>$375.000.</a:t>
            </a:r>
          </a:p>
          <a:p>
            <a:pPr marL="457200" indent="-457200" algn="just">
              <a:spcBef>
                <a:spcPct val="0"/>
              </a:spcBef>
              <a:buFont typeface="+mj-lt"/>
              <a:buAutoNum type="alphaUcPeriod"/>
            </a:pPr>
            <a:r>
              <a:rPr lang="es-CR" altLang="es-CR" sz="2400" dirty="0"/>
              <a:t>$385.000.</a:t>
            </a:r>
          </a:p>
          <a:p>
            <a:pPr marL="457200" indent="-457200" algn="just">
              <a:spcBef>
                <a:spcPct val="0"/>
              </a:spcBef>
              <a:buFont typeface="+mj-lt"/>
              <a:buAutoNum type="alphaUcPeriod"/>
            </a:pPr>
            <a:r>
              <a:rPr lang="es-CR" altLang="es-CR" sz="2400" dirty="0"/>
              <a:t>$415.000.</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28313209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iterate type="lt">
                                    <p:tmPct val="0"/>
                                  </p:iterate>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5" presetClass="emph" presetSubtype="0" nodeType="clickEffect">
                                  <p:stCondLst>
                                    <p:cond delay="0"/>
                                  </p:stCondLst>
                                  <p:iterate type="lt">
                                    <p:tmAbs val="25"/>
                                  </p:iterate>
                                  <p:childTnLst>
                                    <p:set>
                                      <p:cBhvr override="childStyle">
                                        <p:cTn id="41" dur="indefinite"/>
                                        <p:tgtEl>
                                          <p:spTgt spid="5">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620688"/>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1800" b="1" dirty="0"/>
              <a:t>Retroalimentación:</a:t>
            </a:r>
            <a:endParaRPr lang="es-CR" altLang="es-CR" sz="1800" dirty="0"/>
          </a:p>
          <a:p>
            <a:pPr algn="just">
              <a:spcBef>
                <a:spcPct val="0"/>
              </a:spcBef>
              <a:buFontTx/>
              <a:buNone/>
            </a:pPr>
            <a:r>
              <a:rPr lang="es-CR" altLang="es-CR" sz="1800" dirty="0"/>
              <a:t>Paso 1, encontrar el incentivo.</a:t>
            </a:r>
          </a:p>
          <a:p>
            <a:pPr algn="just">
              <a:spcBef>
                <a:spcPct val="0"/>
              </a:spcBef>
              <a:buFontTx/>
              <a:buNone/>
            </a:pPr>
            <a:r>
              <a:rPr lang="es-CR" altLang="es-CR" sz="1800" dirty="0"/>
              <a:t>Debido a que el costo real es mayor que el costo objetivo, hay un sobrecosto y por ende un incentivo negativo. Así las cosas:</a:t>
            </a:r>
          </a:p>
          <a:p>
            <a:pPr algn="just">
              <a:spcBef>
                <a:spcPct val="0"/>
              </a:spcBef>
              <a:buFontTx/>
              <a:buNone/>
            </a:pPr>
            <a:r>
              <a:rPr lang="es-CR" altLang="es-CR" sz="1800" dirty="0"/>
              <a:t>Incentivo = (costo objetivo – costo real) x razón compartida comprador-vendedor</a:t>
            </a:r>
          </a:p>
          <a:p>
            <a:pPr algn="just">
              <a:spcBef>
                <a:spcPct val="0"/>
              </a:spcBef>
              <a:buFontTx/>
              <a:buNone/>
            </a:pPr>
            <a:r>
              <a:rPr lang="es-CR" altLang="es-CR" sz="1800" dirty="0"/>
              <a:t>Incentivo = ($300.000 – $350.000) x 30/100</a:t>
            </a:r>
          </a:p>
          <a:p>
            <a:pPr algn="just">
              <a:spcBef>
                <a:spcPct val="0"/>
              </a:spcBef>
              <a:buFontTx/>
              <a:buNone/>
            </a:pPr>
            <a:r>
              <a:rPr lang="es-CR" altLang="es-CR" sz="1800" dirty="0"/>
              <a:t>Incentivo = –$50.000 x 0,30</a:t>
            </a:r>
          </a:p>
          <a:p>
            <a:pPr algn="just">
              <a:spcBef>
                <a:spcPct val="0"/>
              </a:spcBef>
              <a:buFontTx/>
              <a:buNone/>
            </a:pPr>
            <a:r>
              <a:rPr lang="es-CR" altLang="es-CR" sz="1800" dirty="0"/>
              <a:t>Incentivo = –$15.000</a:t>
            </a:r>
          </a:p>
          <a:p>
            <a:pPr algn="just">
              <a:spcBef>
                <a:spcPct val="0"/>
              </a:spcBef>
              <a:buFontTx/>
              <a:buNone/>
            </a:pPr>
            <a:r>
              <a:rPr lang="es-CR" altLang="es-CR" sz="1800" dirty="0"/>
              <a:t>Paso 2, encontrar los honorarios con incentivos</a:t>
            </a:r>
          </a:p>
          <a:p>
            <a:pPr algn="just">
              <a:spcBef>
                <a:spcPct val="0"/>
              </a:spcBef>
              <a:buFontTx/>
              <a:buNone/>
            </a:pPr>
            <a:r>
              <a:rPr lang="es-CR" altLang="es-CR" sz="1800" dirty="0"/>
              <a:t>Un sobrecosto significa que el incentivo del vendedor debe ser rebajado del honorario objetivo.</a:t>
            </a:r>
          </a:p>
          <a:p>
            <a:pPr algn="just">
              <a:spcBef>
                <a:spcPct val="0"/>
              </a:spcBef>
              <a:buFontTx/>
              <a:buNone/>
            </a:pPr>
            <a:r>
              <a:rPr lang="es-CR" altLang="es-CR" sz="1800" dirty="0"/>
              <a:t>Honorarios con incentivos = honorario objetivo + incentivo</a:t>
            </a:r>
          </a:p>
          <a:p>
            <a:pPr algn="just">
              <a:spcBef>
                <a:spcPct val="0"/>
              </a:spcBef>
              <a:buFontTx/>
              <a:buNone/>
            </a:pPr>
            <a:r>
              <a:rPr lang="es-CR" altLang="es-CR" sz="1800" dirty="0"/>
              <a:t>Honorarios con incentivos = $50.000 – $15.000</a:t>
            </a:r>
          </a:p>
          <a:p>
            <a:pPr algn="just">
              <a:spcBef>
                <a:spcPct val="0"/>
              </a:spcBef>
              <a:buFontTx/>
              <a:buNone/>
            </a:pPr>
            <a:r>
              <a:rPr lang="es-CR" altLang="es-CR" sz="1800" dirty="0"/>
              <a:t>Honorarios con incentivos = $35.000</a:t>
            </a:r>
          </a:p>
          <a:p>
            <a:pPr algn="just">
              <a:spcBef>
                <a:spcPct val="0"/>
              </a:spcBef>
              <a:buFontTx/>
              <a:buNone/>
            </a:pPr>
            <a:r>
              <a:rPr lang="es-CR" altLang="es-CR" sz="1800" dirty="0"/>
              <a:t>Paso 3, encontrar el costo del contrato</a:t>
            </a:r>
          </a:p>
          <a:p>
            <a:pPr algn="just">
              <a:spcBef>
                <a:spcPct val="0"/>
              </a:spcBef>
              <a:buFontTx/>
              <a:buNone/>
            </a:pPr>
            <a:r>
              <a:rPr lang="es-CR" altLang="es-CR" sz="1800" dirty="0"/>
              <a:t>Costo del contrato = Costo real + Honorarios con incentivos</a:t>
            </a:r>
          </a:p>
          <a:p>
            <a:pPr algn="just">
              <a:spcBef>
                <a:spcPct val="0"/>
              </a:spcBef>
              <a:buFontTx/>
              <a:buNone/>
            </a:pPr>
            <a:r>
              <a:rPr lang="es-CR" altLang="es-CR" sz="1800" dirty="0"/>
              <a:t>Costo del contrato = $350.000 + $35.000</a:t>
            </a:r>
          </a:p>
          <a:p>
            <a:pPr algn="just">
              <a:spcBef>
                <a:spcPct val="0"/>
              </a:spcBef>
              <a:buFontTx/>
              <a:buNone/>
            </a:pPr>
            <a:r>
              <a:rPr lang="es-CR" altLang="es-CR" sz="1800" dirty="0"/>
              <a:t>Costo del contrato = $385.000</a:t>
            </a:r>
          </a:p>
          <a:p>
            <a:pPr algn="just">
              <a:spcBef>
                <a:spcPct val="0"/>
              </a:spcBef>
              <a:buFontTx/>
              <a:buNone/>
            </a:pPr>
            <a:r>
              <a:rPr lang="es-CR" altLang="es-CR" sz="1800" dirty="0"/>
              <a:t>Ya que el costo del contrato es $385.000, es mayor que el precio máximo, por lo tanto, el precio final será $375.000.</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2360601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Effect transition="in" filter="fade">
                                      <p:cBhvr>
                                        <p:cTn id="49" dur="1000"/>
                                        <p:tgtEl>
                                          <p:spTgt spid="5">
                                            <p:txEl>
                                              <p:pRg st="6" end="6"/>
                                            </p:txEl>
                                          </p:spTgt>
                                        </p:tgtEl>
                                      </p:cBhvr>
                                    </p:animEffect>
                                    <p:anim calcmode="lin" valueType="num">
                                      <p:cBhvr>
                                        <p:cTn id="5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entr" presetSubtype="0" fill="hold" nodeType="clickEffect">
                                  <p:stCondLst>
                                    <p:cond delay="0"/>
                                  </p:stCondLst>
                                  <p:childTnLst>
                                    <p:set>
                                      <p:cBhvr>
                                        <p:cTn id="55" dur="1" fill="hold">
                                          <p:stCondLst>
                                            <p:cond delay="0"/>
                                          </p:stCondLst>
                                        </p:cTn>
                                        <p:tgtEl>
                                          <p:spTgt spid="5">
                                            <p:txEl>
                                              <p:pRg st="7" end="7"/>
                                            </p:txEl>
                                          </p:spTgt>
                                        </p:tgtEl>
                                        <p:attrNameLst>
                                          <p:attrName>style.visibility</p:attrName>
                                        </p:attrNameLst>
                                      </p:cBhvr>
                                      <p:to>
                                        <p:strVal val="visible"/>
                                      </p:to>
                                    </p:set>
                                    <p:animEffect transition="in" filter="fade">
                                      <p:cBhvr>
                                        <p:cTn id="56" dur="1000"/>
                                        <p:tgtEl>
                                          <p:spTgt spid="5">
                                            <p:txEl>
                                              <p:pRg st="7" end="7"/>
                                            </p:txEl>
                                          </p:spTgt>
                                        </p:tgtEl>
                                      </p:cBhvr>
                                    </p:animEffect>
                                    <p:anim calcmode="lin" valueType="num">
                                      <p:cBhvr>
                                        <p:cTn id="57"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42" presetClass="entr" presetSubtype="0" fill="hold" nodeType="clickEffect">
                                  <p:stCondLst>
                                    <p:cond delay="0"/>
                                  </p:stCondLst>
                                  <p:childTnLst>
                                    <p:set>
                                      <p:cBhvr>
                                        <p:cTn id="62" dur="1" fill="hold">
                                          <p:stCondLst>
                                            <p:cond delay="0"/>
                                          </p:stCondLst>
                                        </p:cTn>
                                        <p:tgtEl>
                                          <p:spTgt spid="5">
                                            <p:txEl>
                                              <p:pRg st="8" end="8"/>
                                            </p:txEl>
                                          </p:spTgt>
                                        </p:tgtEl>
                                        <p:attrNameLst>
                                          <p:attrName>style.visibility</p:attrName>
                                        </p:attrNameLst>
                                      </p:cBhvr>
                                      <p:to>
                                        <p:strVal val="visible"/>
                                      </p:to>
                                    </p:set>
                                    <p:animEffect transition="in" filter="fade">
                                      <p:cBhvr>
                                        <p:cTn id="63" dur="1000"/>
                                        <p:tgtEl>
                                          <p:spTgt spid="5">
                                            <p:txEl>
                                              <p:pRg st="8" end="8"/>
                                            </p:txEl>
                                          </p:spTgt>
                                        </p:tgtEl>
                                      </p:cBhvr>
                                    </p:animEffect>
                                    <p:anim calcmode="lin" valueType="num">
                                      <p:cBhvr>
                                        <p:cTn id="64"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42" presetClass="entr" presetSubtype="0" fill="hold" nodeType="clickEffect">
                                  <p:stCondLst>
                                    <p:cond delay="0"/>
                                  </p:stCondLst>
                                  <p:childTnLst>
                                    <p:set>
                                      <p:cBhvr>
                                        <p:cTn id="69" dur="1" fill="hold">
                                          <p:stCondLst>
                                            <p:cond delay="0"/>
                                          </p:stCondLst>
                                        </p:cTn>
                                        <p:tgtEl>
                                          <p:spTgt spid="5">
                                            <p:txEl>
                                              <p:pRg st="9" end="9"/>
                                            </p:txEl>
                                          </p:spTgt>
                                        </p:tgtEl>
                                        <p:attrNameLst>
                                          <p:attrName>style.visibility</p:attrName>
                                        </p:attrNameLst>
                                      </p:cBhvr>
                                      <p:to>
                                        <p:strVal val="visible"/>
                                      </p:to>
                                    </p:set>
                                    <p:animEffect transition="in" filter="fade">
                                      <p:cBhvr>
                                        <p:cTn id="70" dur="1000"/>
                                        <p:tgtEl>
                                          <p:spTgt spid="5">
                                            <p:txEl>
                                              <p:pRg st="9" end="9"/>
                                            </p:txEl>
                                          </p:spTgt>
                                        </p:tgtEl>
                                      </p:cBhvr>
                                    </p:animEffect>
                                    <p:anim calcmode="lin" valueType="num">
                                      <p:cBhvr>
                                        <p:cTn id="71"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42" presetClass="entr" presetSubtype="0" fill="hold" nodeType="clickEffect">
                                  <p:stCondLst>
                                    <p:cond delay="0"/>
                                  </p:stCondLst>
                                  <p:childTnLst>
                                    <p:set>
                                      <p:cBhvr>
                                        <p:cTn id="76" dur="1" fill="hold">
                                          <p:stCondLst>
                                            <p:cond delay="0"/>
                                          </p:stCondLst>
                                        </p:cTn>
                                        <p:tgtEl>
                                          <p:spTgt spid="5">
                                            <p:txEl>
                                              <p:pRg st="10" end="10"/>
                                            </p:txEl>
                                          </p:spTgt>
                                        </p:tgtEl>
                                        <p:attrNameLst>
                                          <p:attrName>style.visibility</p:attrName>
                                        </p:attrNameLst>
                                      </p:cBhvr>
                                      <p:to>
                                        <p:strVal val="visible"/>
                                      </p:to>
                                    </p:set>
                                    <p:animEffect transition="in" filter="fade">
                                      <p:cBhvr>
                                        <p:cTn id="77" dur="1000"/>
                                        <p:tgtEl>
                                          <p:spTgt spid="5">
                                            <p:txEl>
                                              <p:pRg st="10" end="10"/>
                                            </p:txEl>
                                          </p:spTgt>
                                        </p:tgtEl>
                                      </p:cBhvr>
                                    </p:animEffect>
                                    <p:anim calcmode="lin" valueType="num">
                                      <p:cBhvr>
                                        <p:cTn id="78"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5">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42" presetClass="entr" presetSubtype="0" fill="hold" nodeType="clickEffect">
                                  <p:stCondLst>
                                    <p:cond delay="0"/>
                                  </p:stCondLst>
                                  <p:childTnLst>
                                    <p:set>
                                      <p:cBhvr>
                                        <p:cTn id="83" dur="1" fill="hold">
                                          <p:stCondLst>
                                            <p:cond delay="0"/>
                                          </p:stCondLst>
                                        </p:cTn>
                                        <p:tgtEl>
                                          <p:spTgt spid="5">
                                            <p:txEl>
                                              <p:pRg st="11" end="11"/>
                                            </p:txEl>
                                          </p:spTgt>
                                        </p:tgtEl>
                                        <p:attrNameLst>
                                          <p:attrName>style.visibility</p:attrName>
                                        </p:attrNameLst>
                                      </p:cBhvr>
                                      <p:to>
                                        <p:strVal val="visible"/>
                                      </p:to>
                                    </p:set>
                                    <p:animEffect transition="in" filter="fade">
                                      <p:cBhvr>
                                        <p:cTn id="84" dur="1000"/>
                                        <p:tgtEl>
                                          <p:spTgt spid="5">
                                            <p:txEl>
                                              <p:pRg st="11" end="11"/>
                                            </p:txEl>
                                          </p:spTgt>
                                        </p:tgtEl>
                                      </p:cBhvr>
                                    </p:animEffect>
                                    <p:anim calcmode="lin" valueType="num">
                                      <p:cBhvr>
                                        <p:cTn id="85" dur="1000" fill="hold"/>
                                        <p:tgtEl>
                                          <p:spTgt spid="5">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5">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42" presetClass="entr" presetSubtype="0" fill="hold" nodeType="clickEffect">
                                  <p:stCondLst>
                                    <p:cond delay="0"/>
                                  </p:stCondLst>
                                  <p:childTnLst>
                                    <p:set>
                                      <p:cBhvr>
                                        <p:cTn id="90" dur="1" fill="hold">
                                          <p:stCondLst>
                                            <p:cond delay="0"/>
                                          </p:stCondLst>
                                        </p:cTn>
                                        <p:tgtEl>
                                          <p:spTgt spid="5">
                                            <p:txEl>
                                              <p:pRg st="12" end="12"/>
                                            </p:txEl>
                                          </p:spTgt>
                                        </p:tgtEl>
                                        <p:attrNameLst>
                                          <p:attrName>style.visibility</p:attrName>
                                        </p:attrNameLst>
                                      </p:cBhvr>
                                      <p:to>
                                        <p:strVal val="visible"/>
                                      </p:to>
                                    </p:set>
                                    <p:animEffect transition="in" filter="fade">
                                      <p:cBhvr>
                                        <p:cTn id="91" dur="1000"/>
                                        <p:tgtEl>
                                          <p:spTgt spid="5">
                                            <p:txEl>
                                              <p:pRg st="12" end="12"/>
                                            </p:txEl>
                                          </p:spTgt>
                                        </p:tgtEl>
                                      </p:cBhvr>
                                    </p:animEffect>
                                    <p:anim calcmode="lin" valueType="num">
                                      <p:cBhvr>
                                        <p:cTn id="92" dur="1000" fill="hold"/>
                                        <p:tgtEl>
                                          <p:spTgt spid="5">
                                            <p:txEl>
                                              <p:pRg st="12" end="12"/>
                                            </p:txEl>
                                          </p:spTgt>
                                        </p:tgtEl>
                                        <p:attrNameLst>
                                          <p:attrName>ppt_x</p:attrName>
                                        </p:attrNameLst>
                                      </p:cBhvr>
                                      <p:tavLst>
                                        <p:tav tm="0">
                                          <p:val>
                                            <p:strVal val="#ppt_x"/>
                                          </p:val>
                                        </p:tav>
                                        <p:tav tm="100000">
                                          <p:val>
                                            <p:strVal val="#ppt_x"/>
                                          </p:val>
                                        </p:tav>
                                      </p:tavLst>
                                    </p:anim>
                                    <p:anim calcmode="lin" valueType="num">
                                      <p:cBhvr>
                                        <p:cTn id="93" dur="1000" fill="hold"/>
                                        <p:tgtEl>
                                          <p:spTgt spid="5">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94" fill="hold" nodeType="clickPar">
                      <p:stCondLst>
                        <p:cond delay="indefinite"/>
                      </p:stCondLst>
                      <p:childTnLst>
                        <p:par>
                          <p:cTn id="95" fill="hold" nodeType="withGroup">
                            <p:stCondLst>
                              <p:cond delay="0"/>
                            </p:stCondLst>
                            <p:childTnLst>
                              <p:par>
                                <p:cTn id="96" presetID="42" presetClass="entr" presetSubtype="0" fill="hold" nodeType="clickEffect">
                                  <p:stCondLst>
                                    <p:cond delay="0"/>
                                  </p:stCondLst>
                                  <p:childTnLst>
                                    <p:set>
                                      <p:cBhvr>
                                        <p:cTn id="97" dur="1" fill="hold">
                                          <p:stCondLst>
                                            <p:cond delay="0"/>
                                          </p:stCondLst>
                                        </p:cTn>
                                        <p:tgtEl>
                                          <p:spTgt spid="5">
                                            <p:txEl>
                                              <p:pRg st="13" end="13"/>
                                            </p:txEl>
                                          </p:spTgt>
                                        </p:tgtEl>
                                        <p:attrNameLst>
                                          <p:attrName>style.visibility</p:attrName>
                                        </p:attrNameLst>
                                      </p:cBhvr>
                                      <p:to>
                                        <p:strVal val="visible"/>
                                      </p:to>
                                    </p:set>
                                    <p:animEffect transition="in" filter="fade">
                                      <p:cBhvr>
                                        <p:cTn id="98" dur="1000"/>
                                        <p:tgtEl>
                                          <p:spTgt spid="5">
                                            <p:txEl>
                                              <p:pRg st="13" end="13"/>
                                            </p:txEl>
                                          </p:spTgt>
                                        </p:tgtEl>
                                      </p:cBhvr>
                                    </p:animEffect>
                                    <p:anim calcmode="lin" valueType="num">
                                      <p:cBhvr>
                                        <p:cTn id="99" dur="1000" fill="hold"/>
                                        <p:tgtEl>
                                          <p:spTgt spid="5">
                                            <p:txEl>
                                              <p:pRg st="13" end="13"/>
                                            </p:txEl>
                                          </p:spTgt>
                                        </p:tgtEl>
                                        <p:attrNameLst>
                                          <p:attrName>ppt_x</p:attrName>
                                        </p:attrNameLst>
                                      </p:cBhvr>
                                      <p:tavLst>
                                        <p:tav tm="0">
                                          <p:val>
                                            <p:strVal val="#ppt_x"/>
                                          </p:val>
                                        </p:tav>
                                        <p:tav tm="100000">
                                          <p:val>
                                            <p:strVal val="#ppt_x"/>
                                          </p:val>
                                        </p:tav>
                                      </p:tavLst>
                                    </p:anim>
                                    <p:anim calcmode="lin" valueType="num">
                                      <p:cBhvr>
                                        <p:cTn id="100" dur="1000" fill="hold"/>
                                        <p:tgtEl>
                                          <p:spTgt spid="5">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101" fill="hold" nodeType="clickPar">
                      <p:stCondLst>
                        <p:cond delay="indefinite"/>
                      </p:stCondLst>
                      <p:childTnLst>
                        <p:par>
                          <p:cTn id="102" fill="hold" nodeType="withGroup">
                            <p:stCondLst>
                              <p:cond delay="0"/>
                            </p:stCondLst>
                            <p:childTnLst>
                              <p:par>
                                <p:cTn id="103" presetID="42" presetClass="entr" presetSubtype="0" fill="hold" nodeType="clickEffect">
                                  <p:stCondLst>
                                    <p:cond delay="0"/>
                                  </p:stCondLst>
                                  <p:childTnLst>
                                    <p:set>
                                      <p:cBhvr>
                                        <p:cTn id="104" dur="1" fill="hold">
                                          <p:stCondLst>
                                            <p:cond delay="0"/>
                                          </p:stCondLst>
                                        </p:cTn>
                                        <p:tgtEl>
                                          <p:spTgt spid="5">
                                            <p:txEl>
                                              <p:pRg st="14" end="14"/>
                                            </p:txEl>
                                          </p:spTgt>
                                        </p:tgtEl>
                                        <p:attrNameLst>
                                          <p:attrName>style.visibility</p:attrName>
                                        </p:attrNameLst>
                                      </p:cBhvr>
                                      <p:to>
                                        <p:strVal val="visible"/>
                                      </p:to>
                                    </p:set>
                                    <p:animEffect transition="in" filter="fade">
                                      <p:cBhvr>
                                        <p:cTn id="105" dur="1000"/>
                                        <p:tgtEl>
                                          <p:spTgt spid="5">
                                            <p:txEl>
                                              <p:pRg st="14" end="14"/>
                                            </p:txEl>
                                          </p:spTgt>
                                        </p:tgtEl>
                                      </p:cBhvr>
                                    </p:animEffect>
                                    <p:anim calcmode="lin" valueType="num">
                                      <p:cBhvr>
                                        <p:cTn id="106" dur="1000" fill="hold"/>
                                        <p:tgtEl>
                                          <p:spTgt spid="5">
                                            <p:txEl>
                                              <p:pRg st="14" end="14"/>
                                            </p:txEl>
                                          </p:spTgt>
                                        </p:tgtEl>
                                        <p:attrNameLst>
                                          <p:attrName>ppt_x</p:attrName>
                                        </p:attrNameLst>
                                      </p:cBhvr>
                                      <p:tavLst>
                                        <p:tav tm="0">
                                          <p:val>
                                            <p:strVal val="#ppt_x"/>
                                          </p:val>
                                        </p:tav>
                                        <p:tav tm="100000">
                                          <p:val>
                                            <p:strVal val="#ppt_x"/>
                                          </p:val>
                                        </p:tav>
                                      </p:tavLst>
                                    </p:anim>
                                    <p:anim calcmode="lin" valueType="num">
                                      <p:cBhvr>
                                        <p:cTn id="107" dur="1000" fill="hold"/>
                                        <p:tgtEl>
                                          <p:spTgt spid="5">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108" fill="hold" nodeType="clickPar">
                      <p:stCondLst>
                        <p:cond delay="indefinite"/>
                      </p:stCondLst>
                      <p:childTnLst>
                        <p:par>
                          <p:cTn id="109" fill="hold" nodeType="withGroup">
                            <p:stCondLst>
                              <p:cond delay="0"/>
                            </p:stCondLst>
                            <p:childTnLst>
                              <p:par>
                                <p:cTn id="110" presetID="42" presetClass="entr" presetSubtype="0" fill="hold" nodeType="clickEffect">
                                  <p:stCondLst>
                                    <p:cond delay="0"/>
                                  </p:stCondLst>
                                  <p:childTnLst>
                                    <p:set>
                                      <p:cBhvr>
                                        <p:cTn id="111" dur="1" fill="hold">
                                          <p:stCondLst>
                                            <p:cond delay="0"/>
                                          </p:stCondLst>
                                        </p:cTn>
                                        <p:tgtEl>
                                          <p:spTgt spid="5">
                                            <p:txEl>
                                              <p:pRg st="15" end="15"/>
                                            </p:txEl>
                                          </p:spTgt>
                                        </p:tgtEl>
                                        <p:attrNameLst>
                                          <p:attrName>style.visibility</p:attrName>
                                        </p:attrNameLst>
                                      </p:cBhvr>
                                      <p:to>
                                        <p:strVal val="visible"/>
                                      </p:to>
                                    </p:set>
                                    <p:animEffect transition="in" filter="fade">
                                      <p:cBhvr>
                                        <p:cTn id="112" dur="1000"/>
                                        <p:tgtEl>
                                          <p:spTgt spid="5">
                                            <p:txEl>
                                              <p:pRg st="15" end="15"/>
                                            </p:txEl>
                                          </p:spTgt>
                                        </p:tgtEl>
                                      </p:cBhvr>
                                    </p:animEffect>
                                    <p:anim calcmode="lin" valueType="num">
                                      <p:cBhvr>
                                        <p:cTn id="113" dur="1000" fill="hold"/>
                                        <p:tgtEl>
                                          <p:spTgt spid="5">
                                            <p:txEl>
                                              <p:pRg st="15" end="15"/>
                                            </p:txEl>
                                          </p:spTgt>
                                        </p:tgtEl>
                                        <p:attrNameLst>
                                          <p:attrName>ppt_x</p:attrName>
                                        </p:attrNameLst>
                                      </p:cBhvr>
                                      <p:tavLst>
                                        <p:tav tm="0">
                                          <p:val>
                                            <p:strVal val="#ppt_x"/>
                                          </p:val>
                                        </p:tav>
                                        <p:tav tm="100000">
                                          <p:val>
                                            <p:strVal val="#ppt_x"/>
                                          </p:val>
                                        </p:tav>
                                      </p:tavLst>
                                    </p:anim>
                                    <p:anim calcmode="lin" valueType="num">
                                      <p:cBhvr>
                                        <p:cTn id="114" dur="1000" fill="hold"/>
                                        <p:tgtEl>
                                          <p:spTgt spid="5">
                                            <p:txEl>
                                              <p:pRg st="15" end="15"/>
                                            </p:txEl>
                                          </p:spTgt>
                                        </p:tgtEl>
                                        <p:attrNameLst>
                                          <p:attrName>ppt_y</p:attrName>
                                        </p:attrNameLst>
                                      </p:cBhvr>
                                      <p:tavLst>
                                        <p:tav tm="0">
                                          <p:val>
                                            <p:strVal val="#ppt_y+.1"/>
                                          </p:val>
                                        </p:tav>
                                        <p:tav tm="100000">
                                          <p:val>
                                            <p:strVal val="#ppt_y"/>
                                          </p:val>
                                        </p:tav>
                                      </p:tavLst>
                                    </p:anim>
                                  </p:childTnLst>
                                </p:cTn>
                              </p:par>
                            </p:childTnLst>
                          </p:cTn>
                        </p:par>
                      </p:childTnLst>
                    </p:cTn>
                  </p:par>
                  <p:par>
                    <p:cTn id="115" fill="hold" nodeType="clickPar">
                      <p:stCondLst>
                        <p:cond delay="indefinite"/>
                      </p:stCondLst>
                      <p:childTnLst>
                        <p:par>
                          <p:cTn id="116" fill="hold" nodeType="withGroup">
                            <p:stCondLst>
                              <p:cond delay="0"/>
                            </p:stCondLst>
                            <p:childTnLst>
                              <p:par>
                                <p:cTn id="117" presetID="42" presetClass="entr" presetSubtype="0" fill="hold" nodeType="clickEffect">
                                  <p:stCondLst>
                                    <p:cond delay="0"/>
                                  </p:stCondLst>
                                  <p:childTnLst>
                                    <p:set>
                                      <p:cBhvr>
                                        <p:cTn id="118" dur="1" fill="hold">
                                          <p:stCondLst>
                                            <p:cond delay="0"/>
                                          </p:stCondLst>
                                        </p:cTn>
                                        <p:tgtEl>
                                          <p:spTgt spid="5">
                                            <p:txEl>
                                              <p:pRg st="16" end="16"/>
                                            </p:txEl>
                                          </p:spTgt>
                                        </p:tgtEl>
                                        <p:attrNameLst>
                                          <p:attrName>style.visibility</p:attrName>
                                        </p:attrNameLst>
                                      </p:cBhvr>
                                      <p:to>
                                        <p:strVal val="visible"/>
                                      </p:to>
                                    </p:set>
                                    <p:animEffect transition="in" filter="fade">
                                      <p:cBhvr>
                                        <p:cTn id="119" dur="1000"/>
                                        <p:tgtEl>
                                          <p:spTgt spid="5">
                                            <p:txEl>
                                              <p:pRg st="16" end="16"/>
                                            </p:txEl>
                                          </p:spTgt>
                                        </p:tgtEl>
                                      </p:cBhvr>
                                    </p:animEffect>
                                    <p:anim calcmode="lin" valueType="num">
                                      <p:cBhvr>
                                        <p:cTn id="120" dur="1000" fill="hold"/>
                                        <p:tgtEl>
                                          <p:spTgt spid="5">
                                            <p:txEl>
                                              <p:pRg st="16" end="16"/>
                                            </p:txEl>
                                          </p:spTgt>
                                        </p:tgtEl>
                                        <p:attrNameLst>
                                          <p:attrName>ppt_x</p:attrName>
                                        </p:attrNameLst>
                                      </p:cBhvr>
                                      <p:tavLst>
                                        <p:tav tm="0">
                                          <p:val>
                                            <p:strVal val="#ppt_x"/>
                                          </p:val>
                                        </p:tav>
                                        <p:tav tm="100000">
                                          <p:val>
                                            <p:strVal val="#ppt_x"/>
                                          </p:val>
                                        </p:tav>
                                      </p:tavLst>
                                    </p:anim>
                                    <p:anim calcmode="lin" valueType="num">
                                      <p:cBhvr>
                                        <p:cTn id="121" dur="1000" fill="hold"/>
                                        <p:tgtEl>
                                          <p:spTgt spid="5">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188913"/>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En un contrato de precio fijo más honorarios con incentivos, el costo objetivo es de $100.000 y el honorario objetivo es el 10% de </a:t>
            </a:r>
            <a:r>
              <a:rPr lang="es-CR" altLang="es-CR" sz="2400" dirty="0" err="1"/>
              <a:t>ésto</a:t>
            </a:r>
            <a:r>
              <a:rPr lang="es-CR" altLang="es-CR" sz="2400" dirty="0"/>
              <a:t>. El precio máximo ha sido fijado en $130.000. La razón compartida porcentual del vendedor es del 20%. Si el costo real del contrato incluye un sobrecosto de $10.000, ¿cuál es el PRECIO FINAL del contrato?</a:t>
            </a:r>
          </a:p>
          <a:p>
            <a:pPr marL="457200" indent="-457200" algn="just">
              <a:spcBef>
                <a:spcPct val="0"/>
              </a:spcBef>
              <a:buFont typeface="+mj-lt"/>
              <a:buAutoNum type="alphaUcPeriod"/>
            </a:pPr>
            <a:r>
              <a:rPr lang="es-CR" altLang="es-CR" sz="2400" dirty="0"/>
              <a:t>$118.000.</a:t>
            </a:r>
          </a:p>
          <a:p>
            <a:pPr marL="457200" indent="-457200" algn="just">
              <a:spcBef>
                <a:spcPct val="0"/>
              </a:spcBef>
              <a:buFont typeface="+mj-lt"/>
              <a:buAutoNum type="alphaUcPeriod"/>
            </a:pPr>
            <a:r>
              <a:rPr lang="es-CR" altLang="es-CR" sz="2400" dirty="0"/>
              <a:t>$128.000.</a:t>
            </a:r>
          </a:p>
          <a:p>
            <a:pPr marL="457200" indent="-457200" algn="just">
              <a:spcBef>
                <a:spcPct val="0"/>
              </a:spcBef>
              <a:buFont typeface="+mj-lt"/>
              <a:buAutoNum type="alphaUcPeriod"/>
            </a:pPr>
            <a:r>
              <a:rPr lang="es-CR" altLang="es-CR" sz="2400" dirty="0"/>
              <a:t>$122.000.</a:t>
            </a:r>
          </a:p>
          <a:p>
            <a:pPr marL="457200" indent="-457200" algn="just">
              <a:spcBef>
                <a:spcPct val="0"/>
              </a:spcBef>
              <a:buFont typeface="+mj-lt"/>
              <a:buAutoNum type="alphaUcPeriod"/>
            </a:pPr>
            <a:r>
              <a:rPr lang="es-CR" altLang="es-CR" sz="2400" dirty="0"/>
              <a:t>$120.000.</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17419020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iterate type="lt">
                                    <p:tmPct val="0"/>
                                  </p:iterate>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5" presetClass="emph" presetSubtype="0" nodeType="clickEffect">
                                  <p:stCondLst>
                                    <p:cond delay="0"/>
                                  </p:stCondLst>
                                  <p:iterate type="lt">
                                    <p:tmAbs val="25"/>
                                  </p:iterate>
                                  <p:childTnLst>
                                    <p:set>
                                      <p:cBhvr override="childStyle">
                                        <p:cTn id="41" dur="indefinite"/>
                                        <p:tgtEl>
                                          <p:spTgt spid="5">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2 Subtítulo"/>
          <p:cNvSpPr txBox="1">
            <a:spLocks/>
          </p:cNvSpPr>
          <p:nvPr/>
        </p:nvSpPr>
        <p:spPr bwMode="auto">
          <a:xfrm>
            <a:off x="0" y="6021388"/>
            <a:ext cx="6705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700"/>
              </a:spcBef>
              <a:buClr>
                <a:schemeClr val="accent2"/>
              </a:buClr>
              <a:buSzPct val="60000"/>
              <a:buFont typeface="Wingdings" pitchFamily="2" charset="2"/>
              <a:buNone/>
            </a:pPr>
            <a:r>
              <a:rPr lang="es-CR" altLang="es-CR" sz="2000">
                <a:solidFill>
                  <a:srgbClr val="FFFFFF"/>
                </a:solidFill>
                <a:latin typeface="Calibri" pitchFamily="34" charset="0"/>
              </a:rPr>
              <a:t>Cap. 11.1 PMBOK</a:t>
            </a:r>
          </a:p>
        </p:txBody>
      </p:sp>
      <p:sp>
        <p:nvSpPr>
          <p:cNvPr id="5" name="4 CuadroTexto"/>
          <p:cNvSpPr txBox="1"/>
          <p:nvPr/>
        </p:nvSpPr>
        <p:spPr>
          <a:xfrm>
            <a:off x="1806575" y="2046288"/>
            <a:ext cx="9072563" cy="460375"/>
          </a:xfrm>
          <a:prstGeom prst="rect">
            <a:avLst/>
          </a:prstGeom>
          <a:noFill/>
        </p:spPr>
        <p:txBody>
          <a:bodyPr>
            <a:spAutoFit/>
          </a:bodyPr>
          <a:lstStyle/>
          <a:p>
            <a:pPr lvl="1" algn="just">
              <a:defRPr/>
            </a:pPr>
            <a:r>
              <a:rPr lang="es-CR" sz="2400" b="1" dirty="0">
                <a:latin typeface="+mj-lt"/>
              </a:rPr>
              <a:t>Matriz de probabilidad e impacto</a:t>
            </a:r>
          </a:p>
        </p:txBody>
      </p:sp>
      <p:sp>
        <p:nvSpPr>
          <p:cNvPr id="16388" name="Title 1"/>
          <p:cNvSpPr txBox="1">
            <a:spLocks/>
          </p:cNvSpPr>
          <p:nvPr/>
        </p:nvSpPr>
        <p:spPr bwMode="auto">
          <a:xfrm>
            <a:off x="147638" y="509588"/>
            <a:ext cx="73088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CR" altLang="es-CR" sz="3500" b="1">
              <a:latin typeface="Calibri" pitchFamily="34" charset="0"/>
            </a:endParaRPr>
          </a:p>
          <a:p>
            <a:pPr eaLnBrk="1" hangingPunct="1"/>
            <a:endParaRPr lang="es-CR" altLang="es-CR" sz="3500" b="1">
              <a:latin typeface="Calibri" pitchFamily="34" charset="0"/>
            </a:endParaRPr>
          </a:p>
          <a:p>
            <a:pPr eaLnBrk="1" hangingPunct="1"/>
            <a:r>
              <a:rPr lang="es-CR" altLang="es-CR" sz="2400" b="1">
                <a:latin typeface="Calibri" pitchFamily="34" charset="0"/>
              </a:rPr>
              <a:t>Plan de Gestión de Riesgos</a:t>
            </a:r>
          </a:p>
          <a:p>
            <a:pPr eaLnBrk="1" hangingPunct="1"/>
            <a:endParaRPr lang="en-US" altLang="es-CR" sz="2400" b="1">
              <a:latin typeface="Calibri" pitchFamily="34" charset="0"/>
            </a:endParaRPr>
          </a:p>
        </p:txBody>
      </p:sp>
      <p:pic>
        <p:nvPicPr>
          <p:cNvPr id="16389" name="Picture 3"/>
          <p:cNvPicPr>
            <a:picLocks noChangeAspect="1" noChangeArrowheads="1"/>
          </p:cNvPicPr>
          <p:nvPr/>
        </p:nvPicPr>
        <p:blipFill>
          <a:blip r:embed="rId2">
            <a:extLst>
              <a:ext uri="{28A0092B-C50C-407E-A947-70E740481C1C}">
                <a14:useLocalDpi xmlns:a14="http://schemas.microsoft.com/office/drawing/2010/main" val="0"/>
              </a:ext>
            </a:extLst>
          </a:blip>
          <a:srcRect t="8817"/>
          <a:stretch>
            <a:fillRect/>
          </a:stretch>
        </p:blipFill>
        <p:spPr bwMode="auto">
          <a:xfrm>
            <a:off x="215900" y="2644775"/>
            <a:ext cx="8675688" cy="375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620688"/>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1800" b="1" dirty="0"/>
              <a:t>Retroalimentación:</a:t>
            </a:r>
            <a:endParaRPr lang="es-CR" altLang="es-CR" sz="1800" dirty="0"/>
          </a:p>
          <a:p>
            <a:pPr algn="just">
              <a:spcBef>
                <a:spcPct val="0"/>
              </a:spcBef>
              <a:buFontTx/>
              <a:buNone/>
            </a:pPr>
            <a:r>
              <a:rPr lang="es-CR" altLang="es-CR" sz="1800" dirty="0"/>
              <a:t>Paso 1, encontrar el </a:t>
            </a:r>
            <a:r>
              <a:rPr lang="es-CR" altLang="es-CR" sz="1800" dirty="0" err="1" smtClean="0"/>
              <a:t>incentivo.La</a:t>
            </a:r>
            <a:r>
              <a:rPr lang="es-CR" altLang="es-CR" sz="1800" dirty="0" smtClean="0"/>
              <a:t> </a:t>
            </a:r>
            <a:r>
              <a:rPr lang="es-CR" altLang="es-CR" sz="1800" dirty="0"/>
              <a:t>pregunta indica que el costo real incluye un sobrecosto de $10.000, es decir, al haber sobrecosto significa que ya sobrepasó al costo objetivo en esa cifra de $10.000, por ende, el costo real es de $110.000.</a:t>
            </a:r>
          </a:p>
          <a:p>
            <a:pPr algn="just">
              <a:spcBef>
                <a:spcPct val="0"/>
              </a:spcBef>
              <a:buFontTx/>
              <a:buNone/>
            </a:pPr>
            <a:r>
              <a:rPr lang="es-CR" altLang="es-CR" sz="1800" dirty="0"/>
              <a:t>Incentivo = (costo objetivo – costo real) x razón compartida comprador-vendedor</a:t>
            </a:r>
          </a:p>
          <a:p>
            <a:pPr algn="just">
              <a:spcBef>
                <a:spcPct val="0"/>
              </a:spcBef>
              <a:buFontTx/>
              <a:buNone/>
            </a:pPr>
            <a:r>
              <a:rPr lang="es-CR" altLang="es-CR" sz="1800" dirty="0"/>
              <a:t>Incentivo = ($100.000 – $110.000) x 20/100</a:t>
            </a:r>
          </a:p>
          <a:p>
            <a:pPr algn="just">
              <a:spcBef>
                <a:spcPct val="0"/>
              </a:spcBef>
              <a:buFontTx/>
              <a:buNone/>
            </a:pPr>
            <a:r>
              <a:rPr lang="es-CR" altLang="es-CR" sz="1800" dirty="0"/>
              <a:t>Incentivo = –$10.000 x 0,20</a:t>
            </a:r>
          </a:p>
          <a:p>
            <a:pPr algn="just">
              <a:spcBef>
                <a:spcPct val="0"/>
              </a:spcBef>
              <a:buFontTx/>
              <a:buNone/>
            </a:pPr>
            <a:r>
              <a:rPr lang="es-CR" altLang="es-CR" sz="1800" dirty="0"/>
              <a:t>Incentivo = –$2.000</a:t>
            </a:r>
          </a:p>
          <a:p>
            <a:pPr algn="just">
              <a:spcBef>
                <a:spcPct val="0"/>
              </a:spcBef>
              <a:buFontTx/>
              <a:buNone/>
            </a:pPr>
            <a:r>
              <a:rPr lang="es-CR" altLang="es-CR" sz="1800" dirty="0"/>
              <a:t>Paso 2, encontrar los honorarios con </a:t>
            </a:r>
            <a:r>
              <a:rPr lang="es-CR" altLang="es-CR" sz="1800" dirty="0" smtClean="0"/>
              <a:t>incentivos. Un </a:t>
            </a:r>
            <a:r>
              <a:rPr lang="es-CR" altLang="es-CR" sz="1800" dirty="0"/>
              <a:t>sobrecosto significa que el incentivo del vendedor debe ser rebajado del honorario objetivo.</a:t>
            </a:r>
          </a:p>
          <a:p>
            <a:pPr algn="just">
              <a:spcBef>
                <a:spcPct val="0"/>
              </a:spcBef>
              <a:buFontTx/>
              <a:buNone/>
            </a:pPr>
            <a:r>
              <a:rPr lang="es-CR" altLang="es-CR" sz="1800" dirty="0"/>
              <a:t>Honorarios con incentivos = honorario objetivo + incentivo</a:t>
            </a:r>
          </a:p>
          <a:p>
            <a:pPr algn="just">
              <a:spcBef>
                <a:spcPct val="0"/>
              </a:spcBef>
              <a:buFontTx/>
              <a:buNone/>
            </a:pPr>
            <a:r>
              <a:rPr lang="es-CR" altLang="es-CR" sz="1800" dirty="0"/>
              <a:t>Honorarios con incentivos = 10% de $100.0000 – $2.000</a:t>
            </a:r>
          </a:p>
          <a:p>
            <a:pPr algn="just">
              <a:spcBef>
                <a:spcPct val="0"/>
              </a:spcBef>
              <a:buFontTx/>
              <a:buNone/>
            </a:pPr>
            <a:r>
              <a:rPr lang="es-CR" altLang="es-CR" sz="1800" dirty="0"/>
              <a:t>Honorarios con incentivos = $10.0000 – $2.000</a:t>
            </a:r>
          </a:p>
          <a:p>
            <a:pPr algn="just">
              <a:spcBef>
                <a:spcPct val="0"/>
              </a:spcBef>
              <a:buFontTx/>
              <a:buNone/>
            </a:pPr>
            <a:r>
              <a:rPr lang="es-CR" altLang="es-CR" sz="1800" dirty="0"/>
              <a:t>Honorarios con incentivos = $8.000</a:t>
            </a:r>
          </a:p>
          <a:p>
            <a:pPr algn="just">
              <a:spcBef>
                <a:spcPct val="0"/>
              </a:spcBef>
              <a:buFontTx/>
              <a:buNone/>
            </a:pPr>
            <a:r>
              <a:rPr lang="es-CR" altLang="es-CR" sz="1800" dirty="0"/>
              <a:t>Paso 3, encontrar el costo del contrato</a:t>
            </a:r>
          </a:p>
          <a:p>
            <a:pPr algn="just">
              <a:spcBef>
                <a:spcPct val="0"/>
              </a:spcBef>
              <a:buFontTx/>
              <a:buNone/>
            </a:pPr>
            <a:r>
              <a:rPr lang="es-CR" altLang="es-CR" sz="1800" dirty="0"/>
              <a:t>Costo del contrato = Costo real + Honorarios con incentivos</a:t>
            </a:r>
          </a:p>
          <a:p>
            <a:pPr algn="just">
              <a:spcBef>
                <a:spcPct val="0"/>
              </a:spcBef>
              <a:buFontTx/>
              <a:buNone/>
            </a:pPr>
            <a:r>
              <a:rPr lang="es-CR" altLang="es-CR" sz="1800" dirty="0"/>
              <a:t>Costo del contrato = $110.000 + $8.000</a:t>
            </a:r>
          </a:p>
          <a:p>
            <a:pPr algn="just">
              <a:spcBef>
                <a:spcPct val="0"/>
              </a:spcBef>
              <a:buFontTx/>
              <a:buNone/>
            </a:pPr>
            <a:r>
              <a:rPr lang="es-CR" altLang="es-CR" sz="1800" dirty="0"/>
              <a:t>Costo del contrato = $118.000</a:t>
            </a:r>
          </a:p>
          <a:p>
            <a:pPr algn="just">
              <a:spcBef>
                <a:spcPct val="0"/>
              </a:spcBef>
              <a:buFontTx/>
              <a:buNone/>
            </a:pPr>
            <a:r>
              <a:rPr lang="es-CR" altLang="es-CR" sz="1800" dirty="0"/>
              <a:t>Ya que el costo del contrato es $118.000, es menor que el precio máximo de $130.000, por lo tanto, el precio final será $118.000.</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6589818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Effect transition="in" filter="fade">
                                      <p:cBhvr>
                                        <p:cTn id="49" dur="1000"/>
                                        <p:tgtEl>
                                          <p:spTgt spid="5">
                                            <p:txEl>
                                              <p:pRg st="6" end="6"/>
                                            </p:txEl>
                                          </p:spTgt>
                                        </p:tgtEl>
                                      </p:cBhvr>
                                    </p:animEffect>
                                    <p:anim calcmode="lin" valueType="num">
                                      <p:cBhvr>
                                        <p:cTn id="5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entr" presetSubtype="0" fill="hold" nodeType="clickEffect">
                                  <p:stCondLst>
                                    <p:cond delay="0"/>
                                  </p:stCondLst>
                                  <p:childTnLst>
                                    <p:set>
                                      <p:cBhvr>
                                        <p:cTn id="55" dur="1" fill="hold">
                                          <p:stCondLst>
                                            <p:cond delay="0"/>
                                          </p:stCondLst>
                                        </p:cTn>
                                        <p:tgtEl>
                                          <p:spTgt spid="5">
                                            <p:txEl>
                                              <p:pRg st="7" end="7"/>
                                            </p:txEl>
                                          </p:spTgt>
                                        </p:tgtEl>
                                        <p:attrNameLst>
                                          <p:attrName>style.visibility</p:attrName>
                                        </p:attrNameLst>
                                      </p:cBhvr>
                                      <p:to>
                                        <p:strVal val="visible"/>
                                      </p:to>
                                    </p:set>
                                    <p:animEffect transition="in" filter="fade">
                                      <p:cBhvr>
                                        <p:cTn id="56" dur="1000"/>
                                        <p:tgtEl>
                                          <p:spTgt spid="5">
                                            <p:txEl>
                                              <p:pRg st="7" end="7"/>
                                            </p:txEl>
                                          </p:spTgt>
                                        </p:tgtEl>
                                      </p:cBhvr>
                                    </p:animEffect>
                                    <p:anim calcmode="lin" valueType="num">
                                      <p:cBhvr>
                                        <p:cTn id="57"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42" presetClass="entr" presetSubtype="0" fill="hold" nodeType="clickEffect">
                                  <p:stCondLst>
                                    <p:cond delay="0"/>
                                  </p:stCondLst>
                                  <p:childTnLst>
                                    <p:set>
                                      <p:cBhvr>
                                        <p:cTn id="62" dur="1" fill="hold">
                                          <p:stCondLst>
                                            <p:cond delay="0"/>
                                          </p:stCondLst>
                                        </p:cTn>
                                        <p:tgtEl>
                                          <p:spTgt spid="5">
                                            <p:txEl>
                                              <p:pRg st="8" end="8"/>
                                            </p:txEl>
                                          </p:spTgt>
                                        </p:tgtEl>
                                        <p:attrNameLst>
                                          <p:attrName>style.visibility</p:attrName>
                                        </p:attrNameLst>
                                      </p:cBhvr>
                                      <p:to>
                                        <p:strVal val="visible"/>
                                      </p:to>
                                    </p:set>
                                    <p:animEffect transition="in" filter="fade">
                                      <p:cBhvr>
                                        <p:cTn id="63" dur="1000"/>
                                        <p:tgtEl>
                                          <p:spTgt spid="5">
                                            <p:txEl>
                                              <p:pRg st="8" end="8"/>
                                            </p:txEl>
                                          </p:spTgt>
                                        </p:tgtEl>
                                      </p:cBhvr>
                                    </p:animEffect>
                                    <p:anim calcmode="lin" valueType="num">
                                      <p:cBhvr>
                                        <p:cTn id="64"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42" presetClass="entr" presetSubtype="0" fill="hold" nodeType="clickEffect">
                                  <p:stCondLst>
                                    <p:cond delay="0"/>
                                  </p:stCondLst>
                                  <p:childTnLst>
                                    <p:set>
                                      <p:cBhvr>
                                        <p:cTn id="69" dur="1" fill="hold">
                                          <p:stCondLst>
                                            <p:cond delay="0"/>
                                          </p:stCondLst>
                                        </p:cTn>
                                        <p:tgtEl>
                                          <p:spTgt spid="5">
                                            <p:txEl>
                                              <p:pRg st="9" end="9"/>
                                            </p:txEl>
                                          </p:spTgt>
                                        </p:tgtEl>
                                        <p:attrNameLst>
                                          <p:attrName>style.visibility</p:attrName>
                                        </p:attrNameLst>
                                      </p:cBhvr>
                                      <p:to>
                                        <p:strVal val="visible"/>
                                      </p:to>
                                    </p:set>
                                    <p:animEffect transition="in" filter="fade">
                                      <p:cBhvr>
                                        <p:cTn id="70" dur="1000"/>
                                        <p:tgtEl>
                                          <p:spTgt spid="5">
                                            <p:txEl>
                                              <p:pRg st="9" end="9"/>
                                            </p:txEl>
                                          </p:spTgt>
                                        </p:tgtEl>
                                      </p:cBhvr>
                                    </p:animEffect>
                                    <p:anim calcmode="lin" valueType="num">
                                      <p:cBhvr>
                                        <p:cTn id="71"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42" presetClass="entr" presetSubtype="0" fill="hold" nodeType="clickEffect">
                                  <p:stCondLst>
                                    <p:cond delay="0"/>
                                  </p:stCondLst>
                                  <p:childTnLst>
                                    <p:set>
                                      <p:cBhvr>
                                        <p:cTn id="76" dur="1" fill="hold">
                                          <p:stCondLst>
                                            <p:cond delay="0"/>
                                          </p:stCondLst>
                                        </p:cTn>
                                        <p:tgtEl>
                                          <p:spTgt spid="5">
                                            <p:txEl>
                                              <p:pRg st="10" end="10"/>
                                            </p:txEl>
                                          </p:spTgt>
                                        </p:tgtEl>
                                        <p:attrNameLst>
                                          <p:attrName>style.visibility</p:attrName>
                                        </p:attrNameLst>
                                      </p:cBhvr>
                                      <p:to>
                                        <p:strVal val="visible"/>
                                      </p:to>
                                    </p:set>
                                    <p:animEffect transition="in" filter="fade">
                                      <p:cBhvr>
                                        <p:cTn id="77" dur="1000"/>
                                        <p:tgtEl>
                                          <p:spTgt spid="5">
                                            <p:txEl>
                                              <p:pRg st="10" end="10"/>
                                            </p:txEl>
                                          </p:spTgt>
                                        </p:tgtEl>
                                      </p:cBhvr>
                                    </p:animEffect>
                                    <p:anim calcmode="lin" valueType="num">
                                      <p:cBhvr>
                                        <p:cTn id="78"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5">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42" presetClass="entr" presetSubtype="0" fill="hold" nodeType="clickEffect">
                                  <p:stCondLst>
                                    <p:cond delay="0"/>
                                  </p:stCondLst>
                                  <p:childTnLst>
                                    <p:set>
                                      <p:cBhvr>
                                        <p:cTn id="83" dur="1" fill="hold">
                                          <p:stCondLst>
                                            <p:cond delay="0"/>
                                          </p:stCondLst>
                                        </p:cTn>
                                        <p:tgtEl>
                                          <p:spTgt spid="5">
                                            <p:txEl>
                                              <p:pRg st="11" end="11"/>
                                            </p:txEl>
                                          </p:spTgt>
                                        </p:tgtEl>
                                        <p:attrNameLst>
                                          <p:attrName>style.visibility</p:attrName>
                                        </p:attrNameLst>
                                      </p:cBhvr>
                                      <p:to>
                                        <p:strVal val="visible"/>
                                      </p:to>
                                    </p:set>
                                    <p:animEffect transition="in" filter="fade">
                                      <p:cBhvr>
                                        <p:cTn id="84" dur="1000"/>
                                        <p:tgtEl>
                                          <p:spTgt spid="5">
                                            <p:txEl>
                                              <p:pRg st="11" end="11"/>
                                            </p:txEl>
                                          </p:spTgt>
                                        </p:tgtEl>
                                      </p:cBhvr>
                                    </p:animEffect>
                                    <p:anim calcmode="lin" valueType="num">
                                      <p:cBhvr>
                                        <p:cTn id="85" dur="1000" fill="hold"/>
                                        <p:tgtEl>
                                          <p:spTgt spid="5">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5">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42" presetClass="entr" presetSubtype="0" fill="hold" nodeType="clickEffect">
                                  <p:stCondLst>
                                    <p:cond delay="0"/>
                                  </p:stCondLst>
                                  <p:childTnLst>
                                    <p:set>
                                      <p:cBhvr>
                                        <p:cTn id="90" dur="1" fill="hold">
                                          <p:stCondLst>
                                            <p:cond delay="0"/>
                                          </p:stCondLst>
                                        </p:cTn>
                                        <p:tgtEl>
                                          <p:spTgt spid="5">
                                            <p:txEl>
                                              <p:pRg st="12" end="12"/>
                                            </p:txEl>
                                          </p:spTgt>
                                        </p:tgtEl>
                                        <p:attrNameLst>
                                          <p:attrName>style.visibility</p:attrName>
                                        </p:attrNameLst>
                                      </p:cBhvr>
                                      <p:to>
                                        <p:strVal val="visible"/>
                                      </p:to>
                                    </p:set>
                                    <p:animEffect transition="in" filter="fade">
                                      <p:cBhvr>
                                        <p:cTn id="91" dur="1000"/>
                                        <p:tgtEl>
                                          <p:spTgt spid="5">
                                            <p:txEl>
                                              <p:pRg st="12" end="12"/>
                                            </p:txEl>
                                          </p:spTgt>
                                        </p:tgtEl>
                                      </p:cBhvr>
                                    </p:animEffect>
                                    <p:anim calcmode="lin" valueType="num">
                                      <p:cBhvr>
                                        <p:cTn id="92" dur="1000" fill="hold"/>
                                        <p:tgtEl>
                                          <p:spTgt spid="5">
                                            <p:txEl>
                                              <p:pRg st="12" end="12"/>
                                            </p:txEl>
                                          </p:spTgt>
                                        </p:tgtEl>
                                        <p:attrNameLst>
                                          <p:attrName>ppt_x</p:attrName>
                                        </p:attrNameLst>
                                      </p:cBhvr>
                                      <p:tavLst>
                                        <p:tav tm="0">
                                          <p:val>
                                            <p:strVal val="#ppt_x"/>
                                          </p:val>
                                        </p:tav>
                                        <p:tav tm="100000">
                                          <p:val>
                                            <p:strVal val="#ppt_x"/>
                                          </p:val>
                                        </p:tav>
                                      </p:tavLst>
                                    </p:anim>
                                    <p:anim calcmode="lin" valueType="num">
                                      <p:cBhvr>
                                        <p:cTn id="93" dur="1000" fill="hold"/>
                                        <p:tgtEl>
                                          <p:spTgt spid="5">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94" fill="hold" nodeType="clickPar">
                      <p:stCondLst>
                        <p:cond delay="indefinite"/>
                      </p:stCondLst>
                      <p:childTnLst>
                        <p:par>
                          <p:cTn id="95" fill="hold" nodeType="withGroup">
                            <p:stCondLst>
                              <p:cond delay="0"/>
                            </p:stCondLst>
                            <p:childTnLst>
                              <p:par>
                                <p:cTn id="96" presetID="42" presetClass="entr" presetSubtype="0" fill="hold" nodeType="clickEffect">
                                  <p:stCondLst>
                                    <p:cond delay="0"/>
                                  </p:stCondLst>
                                  <p:childTnLst>
                                    <p:set>
                                      <p:cBhvr>
                                        <p:cTn id="97" dur="1" fill="hold">
                                          <p:stCondLst>
                                            <p:cond delay="0"/>
                                          </p:stCondLst>
                                        </p:cTn>
                                        <p:tgtEl>
                                          <p:spTgt spid="5">
                                            <p:txEl>
                                              <p:pRg st="13" end="13"/>
                                            </p:txEl>
                                          </p:spTgt>
                                        </p:tgtEl>
                                        <p:attrNameLst>
                                          <p:attrName>style.visibility</p:attrName>
                                        </p:attrNameLst>
                                      </p:cBhvr>
                                      <p:to>
                                        <p:strVal val="visible"/>
                                      </p:to>
                                    </p:set>
                                    <p:animEffect transition="in" filter="fade">
                                      <p:cBhvr>
                                        <p:cTn id="98" dur="1000"/>
                                        <p:tgtEl>
                                          <p:spTgt spid="5">
                                            <p:txEl>
                                              <p:pRg st="13" end="13"/>
                                            </p:txEl>
                                          </p:spTgt>
                                        </p:tgtEl>
                                      </p:cBhvr>
                                    </p:animEffect>
                                    <p:anim calcmode="lin" valueType="num">
                                      <p:cBhvr>
                                        <p:cTn id="99" dur="1000" fill="hold"/>
                                        <p:tgtEl>
                                          <p:spTgt spid="5">
                                            <p:txEl>
                                              <p:pRg st="13" end="13"/>
                                            </p:txEl>
                                          </p:spTgt>
                                        </p:tgtEl>
                                        <p:attrNameLst>
                                          <p:attrName>ppt_x</p:attrName>
                                        </p:attrNameLst>
                                      </p:cBhvr>
                                      <p:tavLst>
                                        <p:tav tm="0">
                                          <p:val>
                                            <p:strVal val="#ppt_x"/>
                                          </p:val>
                                        </p:tav>
                                        <p:tav tm="100000">
                                          <p:val>
                                            <p:strVal val="#ppt_x"/>
                                          </p:val>
                                        </p:tav>
                                      </p:tavLst>
                                    </p:anim>
                                    <p:anim calcmode="lin" valueType="num">
                                      <p:cBhvr>
                                        <p:cTn id="100" dur="1000" fill="hold"/>
                                        <p:tgtEl>
                                          <p:spTgt spid="5">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101" fill="hold" nodeType="clickPar">
                      <p:stCondLst>
                        <p:cond delay="indefinite"/>
                      </p:stCondLst>
                      <p:childTnLst>
                        <p:par>
                          <p:cTn id="102" fill="hold" nodeType="withGroup">
                            <p:stCondLst>
                              <p:cond delay="0"/>
                            </p:stCondLst>
                            <p:childTnLst>
                              <p:par>
                                <p:cTn id="103" presetID="42" presetClass="entr" presetSubtype="0" fill="hold" nodeType="clickEffect">
                                  <p:stCondLst>
                                    <p:cond delay="0"/>
                                  </p:stCondLst>
                                  <p:childTnLst>
                                    <p:set>
                                      <p:cBhvr>
                                        <p:cTn id="104" dur="1" fill="hold">
                                          <p:stCondLst>
                                            <p:cond delay="0"/>
                                          </p:stCondLst>
                                        </p:cTn>
                                        <p:tgtEl>
                                          <p:spTgt spid="5">
                                            <p:txEl>
                                              <p:pRg st="14" end="14"/>
                                            </p:txEl>
                                          </p:spTgt>
                                        </p:tgtEl>
                                        <p:attrNameLst>
                                          <p:attrName>style.visibility</p:attrName>
                                        </p:attrNameLst>
                                      </p:cBhvr>
                                      <p:to>
                                        <p:strVal val="visible"/>
                                      </p:to>
                                    </p:set>
                                    <p:animEffect transition="in" filter="fade">
                                      <p:cBhvr>
                                        <p:cTn id="105" dur="1000"/>
                                        <p:tgtEl>
                                          <p:spTgt spid="5">
                                            <p:txEl>
                                              <p:pRg st="14" end="14"/>
                                            </p:txEl>
                                          </p:spTgt>
                                        </p:tgtEl>
                                      </p:cBhvr>
                                    </p:animEffect>
                                    <p:anim calcmode="lin" valueType="num">
                                      <p:cBhvr>
                                        <p:cTn id="106" dur="1000" fill="hold"/>
                                        <p:tgtEl>
                                          <p:spTgt spid="5">
                                            <p:txEl>
                                              <p:pRg st="14" end="14"/>
                                            </p:txEl>
                                          </p:spTgt>
                                        </p:tgtEl>
                                        <p:attrNameLst>
                                          <p:attrName>ppt_x</p:attrName>
                                        </p:attrNameLst>
                                      </p:cBhvr>
                                      <p:tavLst>
                                        <p:tav tm="0">
                                          <p:val>
                                            <p:strVal val="#ppt_x"/>
                                          </p:val>
                                        </p:tav>
                                        <p:tav tm="100000">
                                          <p:val>
                                            <p:strVal val="#ppt_x"/>
                                          </p:val>
                                        </p:tav>
                                      </p:tavLst>
                                    </p:anim>
                                    <p:anim calcmode="lin" valueType="num">
                                      <p:cBhvr>
                                        <p:cTn id="107" dur="1000" fill="hold"/>
                                        <p:tgtEl>
                                          <p:spTgt spid="5">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108" fill="hold" nodeType="clickPar">
                      <p:stCondLst>
                        <p:cond delay="indefinite"/>
                      </p:stCondLst>
                      <p:childTnLst>
                        <p:par>
                          <p:cTn id="109" fill="hold" nodeType="withGroup">
                            <p:stCondLst>
                              <p:cond delay="0"/>
                            </p:stCondLst>
                            <p:childTnLst>
                              <p:par>
                                <p:cTn id="110" presetID="42" presetClass="entr" presetSubtype="0" fill="hold" nodeType="clickEffect">
                                  <p:stCondLst>
                                    <p:cond delay="0"/>
                                  </p:stCondLst>
                                  <p:childTnLst>
                                    <p:set>
                                      <p:cBhvr>
                                        <p:cTn id="111" dur="1" fill="hold">
                                          <p:stCondLst>
                                            <p:cond delay="0"/>
                                          </p:stCondLst>
                                        </p:cTn>
                                        <p:tgtEl>
                                          <p:spTgt spid="5">
                                            <p:txEl>
                                              <p:pRg st="15" end="15"/>
                                            </p:txEl>
                                          </p:spTgt>
                                        </p:tgtEl>
                                        <p:attrNameLst>
                                          <p:attrName>style.visibility</p:attrName>
                                        </p:attrNameLst>
                                      </p:cBhvr>
                                      <p:to>
                                        <p:strVal val="visible"/>
                                      </p:to>
                                    </p:set>
                                    <p:animEffect transition="in" filter="fade">
                                      <p:cBhvr>
                                        <p:cTn id="112" dur="1000"/>
                                        <p:tgtEl>
                                          <p:spTgt spid="5">
                                            <p:txEl>
                                              <p:pRg st="15" end="15"/>
                                            </p:txEl>
                                          </p:spTgt>
                                        </p:tgtEl>
                                      </p:cBhvr>
                                    </p:animEffect>
                                    <p:anim calcmode="lin" valueType="num">
                                      <p:cBhvr>
                                        <p:cTn id="113" dur="1000" fill="hold"/>
                                        <p:tgtEl>
                                          <p:spTgt spid="5">
                                            <p:txEl>
                                              <p:pRg st="15" end="15"/>
                                            </p:txEl>
                                          </p:spTgt>
                                        </p:tgtEl>
                                        <p:attrNameLst>
                                          <p:attrName>ppt_x</p:attrName>
                                        </p:attrNameLst>
                                      </p:cBhvr>
                                      <p:tavLst>
                                        <p:tav tm="0">
                                          <p:val>
                                            <p:strVal val="#ppt_x"/>
                                          </p:val>
                                        </p:tav>
                                        <p:tav tm="100000">
                                          <p:val>
                                            <p:strVal val="#ppt_x"/>
                                          </p:val>
                                        </p:tav>
                                      </p:tavLst>
                                    </p:anim>
                                    <p:anim calcmode="lin" valueType="num">
                                      <p:cBhvr>
                                        <p:cTn id="114" dur="1000" fill="hold"/>
                                        <p:tgtEl>
                                          <p:spTgt spid="5">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548680"/>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200" dirty="0"/>
              <a:t>Su compañía ha negociado un contrato de costos más honorarios con incentivos con un vendedor. El contrato tiene los siguientes detalles:</a:t>
            </a:r>
          </a:p>
          <a:p>
            <a:pPr marL="342900" indent="-342900" algn="just">
              <a:spcBef>
                <a:spcPct val="0"/>
              </a:spcBef>
            </a:pPr>
            <a:r>
              <a:rPr lang="es-CR" altLang="es-CR" sz="2200" dirty="0"/>
              <a:t>Costo objetivo: $150.000.</a:t>
            </a:r>
          </a:p>
          <a:p>
            <a:pPr marL="342900" indent="-342900" algn="just">
              <a:spcBef>
                <a:spcPct val="0"/>
              </a:spcBef>
            </a:pPr>
            <a:r>
              <a:rPr lang="es-CR" altLang="es-CR" sz="2200" dirty="0"/>
              <a:t>Honorario objetivo: $10.000.</a:t>
            </a:r>
          </a:p>
          <a:p>
            <a:pPr marL="342900" indent="-342900" algn="just">
              <a:spcBef>
                <a:spcPct val="0"/>
              </a:spcBef>
            </a:pPr>
            <a:r>
              <a:rPr lang="es-CR" altLang="es-CR" sz="2200" dirty="0"/>
              <a:t>Honorario máximo: $22.000.</a:t>
            </a:r>
          </a:p>
          <a:p>
            <a:pPr marL="342900" indent="-342900" algn="just">
              <a:spcBef>
                <a:spcPct val="0"/>
              </a:spcBef>
            </a:pPr>
            <a:r>
              <a:rPr lang="es-CR" altLang="es-CR" sz="2200" dirty="0"/>
              <a:t>Honorario mínimo: $10.000.</a:t>
            </a:r>
          </a:p>
          <a:p>
            <a:pPr marL="342900" indent="-342900" algn="just">
              <a:spcBef>
                <a:spcPct val="0"/>
              </a:spcBef>
            </a:pPr>
            <a:r>
              <a:rPr lang="es-CR" altLang="es-CR" sz="2200" dirty="0"/>
              <a:t>Razón compartida entre el comprador y el vendedor: 80/20.</a:t>
            </a:r>
          </a:p>
          <a:p>
            <a:pPr marL="342900" indent="-342900" algn="just">
              <a:spcBef>
                <a:spcPct val="0"/>
              </a:spcBef>
            </a:pPr>
            <a:r>
              <a:rPr lang="es-CR" altLang="es-CR" sz="2200" dirty="0"/>
              <a:t>Costo real: $100.000.</a:t>
            </a:r>
          </a:p>
          <a:p>
            <a:pPr algn="just">
              <a:spcBef>
                <a:spcPct val="0"/>
              </a:spcBef>
              <a:buFontTx/>
              <a:buNone/>
            </a:pPr>
            <a:r>
              <a:rPr lang="es-CR" altLang="es-CR" sz="2200" dirty="0"/>
              <a:t>¿Cuáles son los HONORARIOS del vendedor?</a:t>
            </a:r>
          </a:p>
          <a:p>
            <a:pPr marL="457200" indent="-457200" algn="just">
              <a:spcBef>
                <a:spcPct val="0"/>
              </a:spcBef>
              <a:buFont typeface="+mj-lt"/>
              <a:buAutoNum type="alphaUcPeriod"/>
            </a:pPr>
            <a:r>
              <a:rPr lang="es-CR" altLang="es-CR" sz="2200" dirty="0"/>
              <a:t>$20.000.</a:t>
            </a:r>
          </a:p>
          <a:p>
            <a:pPr marL="457200" indent="-457200" algn="just">
              <a:spcBef>
                <a:spcPct val="0"/>
              </a:spcBef>
              <a:buFont typeface="+mj-lt"/>
              <a:buAutoNum type="alphaUcPeriod"/>
            </a:pPr>
            <a:r>
              <a:rPr lang="es-CR" altLang="es-CR" sz="2200" dirty="0"/>
              <a:t>$22.000.</a:t>
            </a:r>
          </a:p>
          <a:p>
            <a:pPr marL="457200" indent="-457200" algn="just">
              <a:spcBef>
                <a:spcPct val="0"/>
              </a:spcBef>
              <a:buFont typeface="+mj-lt"/>
              <a:buAutoNum type="alphaUcPeriod"/>
            </a:pPr>
            <a:r>
              <a:rPr lang="es-CR" altLang="es-CR" sz="2200" dirty="0"/>
              <a:t>$12.000.</a:t>
            </a:r>
          </a:p>
          <a:p>
            <a:pPr marL="457200" indent="-457200" algn="just">
              <a:spcBef>
                <a:spcPct val="0"/>
              </a:spcBef>
              <a:buFont typeface="+mj-lt"/>
              <a:buAutoNum type="alphaUcPeriod"/>
            </a:pPr>
            <a:r>
              <a:rPr lang="es-CR" altLang="es-CR" sz="2200" dirty="0"/>
              <a:t>$10.000.</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35082340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Effect transition="in" filter="fade">
                                      <p:cBhvr>
                                        <p:cTn id="49" dur="1000"/>
                                        <p:tgtEl>
                                          <p:spTgt spid="5">
                                            <p:txEl>
                                              <p:pRg st="6" end="6"/>
                                            </p:txEl>
                                          </p:spTgt>
                                        </p:tgtEl>
                                      </p:cBhvr>
                                    </p:animEffect>
                                    <p:anim calcmode="lin" valueType="num">
                                      <p:cBhvr>
                                        <p:cTn id="5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entr" presetSubtype="0" fill="hold" nodeType="clickEffect">
                                  <p:stCondLst>
                                    <p:cond delay="0"/>
                                  </p:stCondLst>
                                  <p:childTnLst>
                                    <p:set>
                                      <p:cBhvr>
                                        <p:cTn id="55" dur="1" fill="hold">
                                          <p:stCondLst>
                                            <p:cond delay="0"/>
                                          </p:stCondLst>
                                        </p:cTn>
                                        <p:tgtEl>
                                          <p:spTgt spid="5">
                                            <p:txEl>
                                              <p:pRg st="7" end="7"/>
                                            </p:txEl>
                                          </p:spTgt>
                                        </p:tgtEl>
                                        <p:attrNameLst>
                                          <p:attrName>style.visibility</p:attrName>
                                        </p:attrNameLst>
                                      </p:cBhvr>
                                      <p:to>
                                        <p:strVal val="visible"/>
                                      </p:to>
                                    </p:set>
                                    <p:animEffect transition="in" filter="fade">
                                      <p:cBhvr>
                                        <p:cTn id="56" dur="1000"/>
                                        <p:tgtEl>
                                          <p:spTgt spid="5">
                                            <p:txEl>
                                              <p:pRg st="7" end="7"/>
                                            </p:txEl>
                                          </p:spTgt>
                                        </p:tgtEl>
                                      </p:cBhvr>
                                    </p:animEffect>
                                    <p:anim calcmode="lin" valueType="num">
                                      <p:cBhvr>
                                        <p:cTn id="57"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42" presetClass="entr" presetSubtype="0" fill="hold" nodeType="clickEffect">
                                  <p:stCondLst>
                                    <p:cond delay="0"/>
                                  </p:stCondLst>
                                  <p:iterate type="lt">
                                    <p:tmPct val="0"/>
                                  </p:iterate>
                                  <p:childTnLst>
                                    <p:set>
                                      <p:cBhvr>
                                        <p:cTn id="62" dur="1" fill="hold">
                                          <p:stCondLst>
                                            <p:cond delay="0"/>
                                          </p:stCondLst>
                                        </p:cTn>
                                        <p:tgtEl>
                                          <p:spTgt spid="5">
                                            <p:txEl>
                                              <p:pRg st="8" end="8"/>
                                            </p:txEl>
                                          </p:spTgt>
                                        </p:tgtEl>
                                        <p:attrNameLst>
                                          <p:attrName>style.visibility</p:attrName>
                                        </p:attrNameLst>
                                      </p:cBhvr>
                                      <p:to>
                                        <p:strVal val="visible"/>
                                      </p:to>
                                    </p:set>
                                    <p:animEffect transition="in" filter="fade">
                                      <p:cBhvr>
                                        <p:cTn id="63" dur="1000"/>
                                        <p:tgtEl>
                                          <p:spTgt spid="5">
                                            <p:txEl>
                                              <p:pRg st="8" end="8"/>
                                            </p:txEl>
                                          </p:spTgt>
                                        </p:tgtEl>
                                      </p:cBhvr>
                                    </p:animEffect>
                                    <p:anim calcmode="lin" valueType="num">
                                      <p:cBhvr>
                                        <p:cTn id="64"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42" presetClass="entr" presetSubtype="0" fill="hold" nodeType="clickEffect">
                                  <p:stCondLst>
                                    <p:cond delay="0"/>
                                  </p:stCondLst>
                                  <p:childTnLst>
                                    <p:set>
                                      <p:cBhvr>
                                        <p:cTn id="69" dur="1" fill="hold">
                                          <p:stCondLst>
                                            <p:cond delay="0"/>
                                          </p:stCondLst>
                                        </p:cTn>
                                        <p:tgtEl>
                                          <p:spTgt spid="5">
                                            <p:txEl>
                                              <p:pRg st="9" end="9"/>
                                            </p:txEl>
                                          </p:spTgt>
                                        </p:tgtEl>
                                        <p:attrNameLst>
                                          <p:attrName>style.visibility</p:attrName>
                                        </p:attrNameLst>
                                      </p:cBhvr>
                                      <p:to>
                                        <p:strVal val="visible"/>
                                      </p:to>
                                    </p:set>
                                    <p:animEffect transition="in" filter="fade">
                                      <p:cBhvr>
                                        <p:cTn id="70" dur="1000"/>
                                        <p:tgtEl>
                                          <p:spTgt spid="5">
                                            <p:txEl>
                                              <p:pRg st="9" end="9"/>
                                            </p:txEl>
                                          </p:spTgt>
                                        </p:tgtEl>
                                      </p:cBhvr>
                                    </p:animEffect>
                                    <p:anim calcmode="lin" valueType="num">
                                      <p:cBhvr>
                                        <p:cTn id="71"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42" presetClass="entr" presetSubtype="0" fill="hold" nodeType="clickEffect">
                                  <p:stCondLst>
                                    <p:cond delay="0"/>
                                  </p:stCondLst>
                                  <p:childTnLst>
                                    <p:set>
                                      <p:cBhvr>
                                        <p:cTn id="76" dur="1" fill="hold">
                                          <p:stCondLst>
                                            <p:cond delay="0"/>
                                          </p:stCondLst>
                                        </p:cTn>
                                        <p:tgtEl>
                                          <p:spTgt spid="5">
                                            <p:txEl>
                                              <p:pRg st="10" end="10"/>
                                            </p:txEl>
                                          </p:spTgt>
                                        </p:tgtEl>
                                        <p:attrNameLst>
                                          <p:attrName>style.visibility</p:attrName>
                                        </p:attrNameLst>
                                      </p:cBhvr>
                                      <p:to>
                                        <p:strVal val="visible"/>
                                      </p:to>
                                    </p:set>
                                    <p:animEffect transition="in" filter="fade">
                                      <p:cBhvr>
                                        <p:cTn id="77" dur="1000"/>
                                        <p:tgtEl>
                                          <p:spTgt spid="5">
                                            <p:txEl>
                                              <p:pRg st="10" end="10"/>
                                            </p:txEl>
                                          </p:spTgt>
                                        </p:tgtEl>
                                      </p:cBhvr>
                                    </p:animEffect>
                                    <p:anim calcmode="lin" valueType="num">
                                      <p:cBhvr>
                                        <p:cTn id="78"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5">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42" presetClass="entr" presetSubtype="0" fill="hold" nodeType="clickEffect">
                                  <p:stCondLst>
                                    <p:cond delay="0"/>
                                  </p:stCondLst>
                                  <p:childTnLst>
                                    <p:set>
                                      <p:cBhvr>
                                        <p:cTn id="83" dur="1" fill="hold">
                                          <p:stCondLst>
                                            <p:cond delay="0"/>
                                          </p:stCondLst>
                                        </p:cTn>
                                        <p:tgtEl>
                                          <p:spTgt spid="5">
                                            <p:txEl>
                                              <p:pRg st="11" end="11"/>
                                            </p:txEl>
                                          </p:spTgt>
                                        </p:tgtEl>
                                        <p:attrNameLst>
                                          <p:attrName>style.visibility</p:attrName>
                                        </p:attrNameLst>
                                      </p:cBhvr>
                                      <p:to>
                                        <p:strVal val="visible"/>
                                      </p:to>
                                    </p:set>
                                    <p:animEffect transition="in" filter="fade">
                                      <p:cBhvr>
                                        <p:cTn id="84" dur="1000"/>
                                        <p:tgtEl>
                                          <p:spTgt spid="5">
                                            <p:txEl>
                                              <p:pRg st="11" end="11"/>
                                            </p:txEl>
                                          </p:spTgt>
                                        </p:tgtEl>
                                      </p:cBhvr>
                                    </p:animEffect>
                                    <p:anim calcmode="lin" valueType="num">
                                      <p:cBhvr>
                                        <p:cTn id="85" dur="1000" fill="hold"/>
                                        <p:tgtEl>
                                          <p:spTgt spid="5">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5">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15" presetClass="emph" presetSubtype="0" nodeType="clickEffect">
                                  <p:stCondLst>
                                    <p:cond delay="0"/>
                                  </p:stCondLst>
                                  <p:iterate type="lt">
                                    <p:tmAbs val="25"/>
                                  </p:iterate>
                                  <p:childTnLst>
                                    <p:set>
                                      <p:cBhvr override="childStyle">
                                        <p:cTn id="90" dur="indefinite"/>
                                        <p:tgtEl>
                                          <p:spTgt spid="5">
                                            <p:txEl>
                                              <p:pRg st="8" end="8"/>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332656"/>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000" b="1" dirty="0"/>
              <a:t>Retroalimentación:</a:t>
            </a:r>
            <a:endParaRPr lang="es-CR" altLang="es-CR" sz="2000" dirty="0"/>
          </a:p>
          <a:p>
            <a:pPr algn="just">
              <a:spcBef>
                <a:spcPct val="0"/>
              </a:spcBef>
              <a:buFontTx/>
              <a:buNone/>
            </a:pPr>
            <a:r>
              <a:rPr lang="es-CR" altLang="es-CR" sz="2000" dirty="0"/>
              <a:t>Paso 1, encontrar el incentivo.</a:t>
            </a:r>
          </a:p>
          <a:p>
            <a:pPr algn="just">
              <a:spcBef>
                <a:spcPct val="0"/>
              </a:spcBef>
              <a:buFontTx/>
              <a:buNone/>
            </a:pPr>
            <a:r>
              <a:rPr lang="es-CR" altLang="es-CR" sz="2000" dirty="0"/>
              <a:t>El costo real es menor que el costo objetivo, por lo que el incentivo es positivo. Así las cosas:</a:t>
            </a:r>
          </a:p>
          <a:p>
            <a:pPr algn="just">
              <a:spcBef>
                <a:spcPct val="0"/>
              </a:spcBef>
              <a:buFontTx/>
              <a:buNone/>
            </a:pPr>
            <a:r>
              <a:rPr lang="es-CR" altLang="es-CR" sz="2000" dirty="0"/>
              <a:t>Incentivo = (costo objetivo – costo real) x razón compartida comprador-vendedor</a:t>
            </a:r>
          </a:p>
          <a:p>
            <a:pPr algn="just">
              <a:spcBef>
                <a:spcPct val="0"/>
              </a:spcBef>
              <a:buFontTx/>
              <a:buNone/>
            </a:pPr>
            <a:r>
              <a:rPr lang="es-CR" altLang="es-CR" sz="2000" dirty="0"/>
              <a:t>Incentivo = ($150.000 – $100.000) x 20/100</a:t>
            </a:r>
          </a:p>
          <a:p>
            <a:pPr algn="just">
              <a:spcBef>
                <a:spcPct val="0"/>
              </a:spcBef>
              <a:buFontTx/>
              <a:buNone/>
            </a:pPr>
            <a:r>
              <a:rPr lang="es-CR" altLang="es-CR" sz="2000" dirty="0"/>
              <a:t>Incentivo = $50.000 x 0,20</a:t>
            </a:r>
          </a:p>
          <a:p>
            <a:pPr algn="just">
              <a:spcBef>
                <a:spcPct val="0"/>
              </a:spcBef>
              <a:buFontTx/>
              <a:buNone/>
            </a:pPr>
            <a:r>
              <a:rPr lang="es-CR" altLang="es-CR" sz="2000" dirty="0"/>
              <a:t>Incentivo = $10.000</a:t>
            </a:r>
          </a:p>
          <a:p>
            <a:pPr algn="just">
              <a:spcBef>
                <a:spcPct val="0"/>
              </a:spcBef>
              <a:buFontTx/>
              <a:buNone/>
            </a:pPr>
            <a:r>
              <a:rPr lang="es-CR" altLang="es-CR" sz="2000" dirty="0"/>
              <a:t>Paso 2, encontrar los honorarios con incentivos</a:t>
            </a:r>
          </a:p>
          <a:p>
            <a:pPr algn="just">
              <a:spcBef>
                <a:spcPct val="0"/>
              </a:spcBef>
              <a:buFontTx/>
              <a:buNone/>
            </a:pPr>
            <a:r>
              <a:rPr lang="es-CR" altLang="es-CR" sz="2000" dirty="0"/>
              <a:t>Honorarios con incentivos = honorario objetivo + incentivo</a:t>
            </a:r>
          </a:p>
          <a:p>
            <a:pPr algn="just">
              <a:spcBef>
                <a:spcPct val="0"/>
              </a:spcBef>
              <a:buFontTx/>
              <a:buNone/>
            </a:pPr>
            <a:r>
              <a:rPr lang="es-CR" altLang="es-CR" sz="2000" dirty="0"/>
              <a:t>Honorarios con incentivos = $10.000 + $10.000</a:t>
            </a:r>
          </a:p>
          <a:p>
            <a:pPr algn="just">
              <a:spcBef>
                <a:spcPct val="0"/>
              </a:spcBef>
              <a:buFontTx/>
              <a:buNone/>
            </a:pPr>
            <a:r>
              <a:rPr lang="es-CR" altLang="es-CR" sz="2000" dirty="0"/>
              <a:t>Honorarios con incentivos = $20.000</a:t>
            </a:r>
          </a:p>
          <a:p>
            <a:pPr algn="just">
              <a:spcBef>
                <a:spcPct val="0"/>
              </a:spcBef>
              <a:buFontTx/>
              <a:buNone/>
            </a:pPr>
            <a:r>
              <a:rPr lang="es-CR" altLang="es-CR" sz="2000" dirty="0"/>
              <a:t>Ya que los honorarios con incentivos son de $20.000, lo cual es mayor que los honorarios mínimos y menor que los honorarios máximos, los honorarios serán de $20.000.</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42073009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Effect transition="in" filter="fade">
                                      <p:cBhvr>
                                        <p:cTn id="49" dur="1000"/>
                                        <p:tgtEl>
                                          <p:spTgt spid="5">
                                            <p:txEl>
                                              <p:pRg st="6" end="6"/>
                                            </p:txEl>
                                          </p:spTgt>
                                        </p:tgtEl>
                                      </p:cBhvr>
                                    </p:animEffect>
                                    <p:anim calcmode="lin" valueType="num">
                                      <p:cBhvr>
                                        <p:cTn id="5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entr" presetSubtype="0" fill="hold" nodeType="clickEffect">
                                  <p:stCondLst>
                                    <p:cond delay="0"/>
                                  </p:stCondLst>
                                  <p:childTnLst>
                                    <p:set>
                                      <p:cBhvr>
                                        <p:cTn id="55" dur="1" fill="hold">
                                          <p:stCondLst>
                                            <p:cond delay="0"/>
                                          </p:stCondLst>
                                        </p:cTn>
                                        <p:tgtEl>
                                          <p:spTgt spid="5">
                                            <p:txEl>
                                              <p:pRg st="7" end="7"/>
                                            </p:txEl>
                                          </p:spTgt>
                                        </p:tgtEl>
                                        <p:attrNameLst>
                                          <p:attrName>style.visibility</p:attrName>
                                        </p:attrNameLst>
                                      </p:cBhvr>
                                      <p:to>
                                        <p:strVal val="visible"/>
                                      </p:to>
                                    </p:set>
                                    <p:animEffect transition="in" filter="fade">
                                      <p:cBhvr>
                                        <p:cTn id="56" dur="1000"/>
                                        <p:tgtEl>
                                          <p:spTgt spid="5">
                                            <p:txEl>
                                              <p:pRg st="7" end="7"/>
                                            </p:txEl>
                                          </p:spTgt>
                                        </p:tgtEl>
                                      </p:cBhvr>
                                    </p:animEffect>
                                    <p:anim calcmode="lin" valueType="num">
                                      <p:cBhvr>
                                        <p:cTn id="57"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42" presetClass="entr" presetSubtype="0" fill="hold" nodeType="clickEffect">
                                  <p:stCondLst>
                                    <p:cond delay="0"/>
                                  </p:stCondLst>
                                  <p:childTnLst>
                                    <p:set>
                                      <p:cBhvr>
                                        <p:cTn id="62" dur="1" fill="hold">
                                          <p:stCondLst>
                                            <p:cond delay="0"/>
                                          </p:stCondLst>
                                        </p:cTn>
                                        <p:tgtEl>
                                          <p:spTgt spid="5">
                                            <p:txEl>
                                              <p:pRg st="8" end="8"/>
                                            </p:txEl>
                                          </p:spTgt>
                                        </p:tgtEl>
                                        <p:attrNameLst>
                                          <p:attrName>style.visibility</p:attrName>
                                        </p:attrNameLst>
                                      </p:cBhvr>
                                      <p:to>
                                        <p:strVal val="visible"/>
                                      </p:to>
                                    </p:set>
                                    <p:animEffect transition="in" filter="fade">
                                      <p:cBhvr>
                                        <p:cTn id="63" dur="1000"/>
                                        <p:tgtEl>
                                          <p:spTgt spid="5">
                                            <p:txEl>
                                              <p:pRg st="8" end="8"/>
                                            </p:txEl>
                                          </p:spTgt>
                                        </p:tgtEl>
                                      </p:cBhvr>
                                    </p:animEffect>
                                    <p:anim calcmode="lin" valueType="num">
                                      <p:cBhvr>
                                        <p:cTn id="64"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42" presetClass="entr" presetSubtype="0" fill="hold" nodeType="clickEffect">
                                  <p:stCondLst>
                                    <p:cond delay="0"/>
                                  </p:stCondLst>
                                  <p:childTnLst>
                                    <p:set>
                                      <p:cBhvr>
                                        <p:cTn id="69" dur="1" fill="hold">
                                          <p:stCondLst>
                                            <p:cond delay="0"/>
                                          </p:stCondLst>
                                        </p:cTn>
                                        <p:tgtEl>
                                          <p:spTgt spid="5">
                                            <p:txEl>
                                              <p:pRg st="9" end="9"/>
                                            </p:txEl>
                                          </p:spTgt>
                                        </p:tgtEl>
                                        <p:attrNameLst>
                                          <p:attrName>style.visibility</p:attrName>
                                        </p:attrNameLst>
                                      </p:cBhvr>
                                      <p:to>
                                        <p:strVal val="visible"/>
                                      </p:to>
                                    </p:set>
                                    <p:animEffect transition="in" filter="fade">
                                      <p:cBhvr>
                                        <p:cTn id="70" dur="1000"/>
                                        <p:tgtEl>
                                          <p:spTgt spid="5">
                                            <p:txEl>
                                              <p:pRg st="9" end="9"/>
                                            </p:txEl>
                                          </p:spTgt>
                                        </p:tgtEl>
                                      </p:cBhvr>
                                    </p:animEffect>
                                    <p:anim calcmode="lin" valueType="num">
                                      <p:cBhvr>
                                        <p:cTn id="71"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42" presetClass="entr" presetSubtype="0" fill="hold" nodeType="clickEffect">
                                  <p:stCondLst>
                                    <p:cond delay="0"/>
                                  </p:stCondLst>
                                  <p:childTnLst>
                                    <p:set>
                                      <p:cBhvr>
                                        <p:cTn id="76" dur="1" fill="hold">
                                          <p:stCondLst>
                                            <p:cond delay="0"/>
                                          </p:stCondLst>
                                        </p:cTn>
                                        <p:tgtEl>
                                          <p:spTgt spid="5">
                                            <p:txEl>
                                              <p:pRg st="10" end="10"/>
                                            </p:txEl>
                                          </p:spTgt>
                                        </p:tgtEl>
                                        <p:attrNameLst>
                                          <p:attrName>style.visibility</p:attrName>
                                        </p:attrNameLst>
                                      </p:cBhvr>
                                      <p:to>
                                        <p:strVal val="visible"/>
                                      </p:to>
                                    </p:set>
                                    <p:animEffect transition="in" filter="fade">
                                      <p:cBhvr>
                                        <p:cTn id="77" dur="1000"/>
                                        <p:tgtEl>
                                          <p:spTgt spid="5">
                                            <p:txEl>
                                              <p:pRg st="10" end="10"/>
                                            </p:txEl>
                                          </p:spTgt>
                                        </p:tgtEl>
                                      </p:cBhvr>
                                    </p:animEffect>
                                    <p:anim calcmode="lin" valueType="num">
                                      <p:cBhvr>
                                        <p:cTn id="78"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5">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42" presetClass="entr" presetSubtype="0" fill="hold" nodeType="clickEffect">
                                  <p:stCondLst>
                                    <p:cond delay="0"/>
                                  </p:stCondLst>
                                  <p:childTnLst>
                                    <p:set>
                                      <p:cBhvr>
                                        <p:cTn id="83" dur="1" fill="hold">
                                          <p:stCondLst>
                                            <p:cond delay="0"/>
                                          </p:stCondLst>
                                        </p:cTn>
                                        <p:tgtEl>
                                          <p:spTgt spid="5">
                                            <p:txEl>
                                              <p:pRg st="11" end="11"/>
                                            </p:txEl>
                                          </p:spTgt>
                                        </p:tgtEl>
                                        <p:attrNameLst>
                                          <p:attrName>style.visibility</p:attrName>
                                        </p:attrNameLst>
                                      </p:cBhvr>
                                      <p:to>
                                        <p:strVal val="visible"/>
                                      </p:to>
                                    </p:set>
                                    <p:animEffect transition="in" filter="fade">
                                      <p:cBhvr>
                                        <p:cTn id="84" dur="1000"/>
                                        <p:tgtEl>
                                          <p:spTgt spid="5">
                                            <p:txEl>
                                              <p:pRg st="11" end="11"/>
                                            </p:txEl>
                                          </p:spTgt>
                                        </p:tgtEl>
                                      </p:cBhvr>
                                    </p:animEffect>
                                    <p:anim calcmode="lin" valueType="num">
                                      <p:cBhvr>
                                        <p:cTn id="85" dur="1000" fill="hold"/>
                                        <p:tgtEl>
                                          <p:spTgt spid="5">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5">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404664"/>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Usted es un vendedor que ha negociado un contrato de precio fijo más honorarios con incentivos para realizar un trabajo con una compañía. El contrato tiene un costo objetivo de $300.000 y un precio máximo de $375.000. Su honorario objetivo es $50.000. La razón compartida entre el comprador y el vendedor se fija en el 70/30. El costo real del contrato es de $350.000 ¿cuál es el PRECIO FINAL que la compañía te deberá pagar?</a:t>
            </a:r>
          </a:p>
          <a:p>
            <a:pPr marL="457200" indent="-457200" algn="just">
              <a:spcBef>
                <a:spcPct val="0"/>
              </a:spcBef>
              <a:buFont typeface="+mj-lt"/>
              <a:buAutoNum type="alphaUcPeriod"/>
            </a:pPr>
            <a:r>
              <a:rPr lang="es-CR" altLang="es-CR" sz="2400" dirty="0"/>
              <a:t>$325.000.</a:t>
            </a:r>
          </a:p>
          <a:p>
            <a:pPr marL="457200" indent="-457200" algn="just">
              <a:spcBef>
                <a:spcPct val="0"/>
              </a:spcBef>
              <a:buFont typeface="+mj-lt"/>
              <a:buAutoNum type="alphaUcPeriod"/>
            </a:pPr>
            <a:r>
              <a:rPr lang="es-CR" altLang="es-CR" sz="2400" dirty="0"/>
              <a:t>$375.000.</a:t>
            </a:r>
          </a:p>
          <a:p>
            <a:pPr marL="457200" indent="-457200" algn="just">
              <a:spcBef>
                <a:spcPct val="0"/>
              </a:spcBef>
              <a:buFont typeface="+mj-lt"/>
              <a:buAutoNum type="alphaUcPeriod"/>
            </a:pPr>
            <a:r>
              <a:rPr lang="es-CR" altLang="es-CR" sz="2400" dirty="0"/>
              <a:t>$385.000.</a:t>
            </a:r>
          </a:p>
          <a:p>
            <a:pPr marL="457200" indent="-457200" algn="just">
              <a:spcBef>
                <a:spcPct val="0"/>
              </a:spcBef>
              <a:buFont typeface="+mj-lt"/>
              <a:buAutoNum type="alphaUcPeriod"/>
            </a:pPr>
            <a:r>
              <a:rPr lang="es-CR" altLang="es-CR" sz="2400" dirty="0"/>
              <a:t>$415.000.</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41022331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iterate type="lt">
                                    <p:tmPct val="0"/>
                                  </p:iterate>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5" presetClass="emph" presetSubtype="0" nodeType="clickEffect">
                                  <p:stCondLst>
                                    <p:cond delay="0"/>
                                  </p:stCondLst>
                                  <p:iterate type="lt">
                                    <p:tmAbs val="25"/>
                                  </p:iterate>
                                  <p:childTnLst>
                                    <p:set>
                                      <p:cBhvr override="childStyle">
                                        <p:cTn id="41" dur="indefinite"/>
                                        <p:tgtEl>
                                          <p:spTgt spid="5">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4" y="664425"/>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1800" b="1" dirty="0"/>
              <a:t>Retroalimentación:</a:t>
            </a:r>
            <a:endParaRPr lang="es-CR" altLang="es-CR" sz="1800" dirty="0"/>
          </a:p>
          <a:p>
            <a:pPr algn="just">
              <a:spcBef>
                <a:spcPct val="0"/>
              </a:spcBef>
              <a:buFontTx/>
              <a:buNone/>
            </a:pPr>
            <a:r>
              <a:rPr lang="es-CR" altLang="es-CR" sz="1800" dirty="0"/>
              <a:t>Paso 1, encontrar el incentivo.</a:t>
            </a:r>
          </a:p>
          <a:p>
            <a:pPr algn="just">
              <a:spcBef>
                <a:spcPct val="0"/>
              </a:spcBef>
              <a:buFontTx/>
              <a:buNone/>
            </a:pPr>
            <a:r>
              <a:rPr lang="es-CR" altLang="es-CR" sz="1800" dirty="0"/>
              <a:t>Debido a que el costo real es mayor que el costo objetivo, hay un sobrecosto y por ende un incentivo negativo. Así las cosas:</a:t>
            </a:r>
          </a:p>
          <a:p>
            <a:pPr algn="just">
              <a:spcBef>
                <a:spcPct val="0"/>
              </a:spcBef>
              <a:buFontTx/>
              <a:buNone/>
            </a:pPr>
            <a:r>
              <a:rPr lang="es-CR" altLang="es-CR" sz="1800" dirty="0"/>
              <a:t>Incentivo = (costo objetivo – costo real) x razón compartida comprador-vendedor</a:t>
            </a:r>
          </a:p>
          <a:p>
            <a:pPr algn="just">
              <a:spcBef>
                <a:spcPct val="0"/>
              </a:spcBef>
              <a:buFontTx/>
              <a:buNone/>
            </a:pPr>
            <a:r>
              <a:rPr lang="es-CR" altLang="es-CR" sz="1800" dirty="0"/>
              <a:t>Incentivo = ($300.000 – $350.000) x 30/100</a:t>
            </a:r>
          </a:p>
          <a:p>
            <a:pPr algn="just">
              <a:spcBef>
                <a:spcPct val="0"/>
              </a:spcBef>
              <a:buFontTx/>
              <a:buNone/>
            </a:pPr>
            <a:r>
              <a:rPr lang="es-CR" altLang="es-CR" sz="1800" dirty="0"/>
              <a:t>Incentivo = –$50.000 x 0,30</a:t>
            </a:r>
          </a:p>
          <a:p>
            <a:pPr algn="just">
              <a:spcBef>
                <a:spcPct val="0"/>
              </a:spcBef>
              <a:buFontTx/>
              <a:buNone/>
            </a:pPr>
            <a:r>
              <a:rPr lang="es-CR" altLang="es-CR" sz="1800" dirty="0"/>
              <a:t>Incentivo = –$15.000</a:t>
            </a:r>
          </a:p>
          <a:p>
            <a:pPr algn="just">
              <a:spcBef>
                <a:spcPct val="0"/>
              </a:spcBef>
              <a:buFontTx/>
              <a:buNone/>
            </a:pPr>
            <a:r>
              <a:rPr lang="es-CR" altLang="es-CR" sz="1800" dirty="0"/>
              <a:t>Paso 2, encontrar los honorarios con incentivos</a:t>
            </a:r>
          </a:p>
          <a:p>
            <a:pPr algn="just">
              <a:spcBef>
                <a:spcPct val="0"/>
              </a:spcBef>
              <a:buFontTx/>
              <a:buNone/>
            </a:pPr>
            <a:r>
              <a:rPr lang="es-CR" altLang="es-CR" sz="1800" dirty="0"/>
              <a:t>Un sobrecosto significa que el incentivo del vendedor debe ser rebajado del honorario objetivo.</a:t>
            </a:r>
          </a:p>
          <a:p>
            <a:pPr algn="just">
              <a:spcBef>
                <a:spcPct val="0"/>
              </a:spcBef>
              <a:buFontTx/>
              <a:buNone/>
            </a:pPr>
            <a:r>
              <a:rPr lang="es-CR" altLang="es-CR" sz="1800" dirty="0"/>
              <a:t>Honorarios con incentivos = honorario objetivo + incentivo</a:t>
            </a:r>
          </a:p>
          <a:p>
            <a:pPr algn="just">
              <a:spcBef>
                <a:spcPct val="0"/>
              </a:spcBef>
              <a:buFontTx/>
              <a:buNone/>
            </a:pPr>
            <a:r>
              <a:rPr lang="es-CR" altLang="es-CR" sz="1800" dirty="0"/>
              <a:t>Honorarios con incentivos = $50.000 – $15.000</a:t>
            </a:r>
          </a:p>
          <a:p>
            <a:pPr algn="just">
              <a:spcBef>
                <a:spcPct val="0"/>
              </a:spcBef>
              <a:buFontTx/>
              <a:buNone/>
            </a:pPr>
            <a:r>
              <a:rPr lang="es-CR" altLang="es-CR" sz="1800" dirty="0"/>
              <a:t>Honorarios con incentivos = $35.000</a:t>
            </a:r>
          </a:p>
          <a:p>
            <a:pPr algn="just">
              <a:spcBef>
                <a:spcPct val="0"/>
              </a:spcBef>
              <a:buFontTx/>
              <a:buNone/>
            </a:pPr>
            <a:r>
              <a:rPr lang="es-CR" altLang="es-CR" sz="1800" dirty="0"/>
              <a:t>Paso 3, encontrar el costo del contrato</a:t>
            </a:r>
          </a:p>
          <a:p>
            <a:pPr algn="just">
              <a:spcBef>
                <a:spcPct val="0"/>
              </a:spcBef>
              <a:buFontTx/>
              <a:buNone/>
            </a:pPr>
            <a:r>
              <a:rPr lang="es-CR" altLang="es-CR" sz="1800" dirty="0"/>
              <a:t>Costo del contrato = Costo real + Honorarios con incentivos</a:t>
            </a:r>
          </a:p>
          <a:p>
            <a:pPr algn="just">
              <a:spcBef>
                <a:spcPct val="0"/>
              </a:spcBef>
              <a:buFontTx/>
              <a:buNone/>
            </a:pPr>
            <a:r>
              <a:rPr lang="es-CR" altLang="es-CR" sz="1800" dirty="0"/>
              <a:t>Costo del contrato = $350.000 + $35.000</a:t>
            </a:r>
          </a:p>
          <a:p>
            <a:pPr algn="just">
              <a:spcBef>
                <a:spcPct val="0"/>
              </a:spcBef>
              <a:buFontTx/>
              <a:buNone/>
            </a:pPr>
            <a:r>
              <a:rPr lang="es-CR" altLang="es-CR" sz="1800" dirty="0"/>
              <a:t>Costo del contrato = $385.000</a:t>
            </a:r>
          </a:p>
          <a:p>
            <a:pPr algn="just">
              <a:spcBef>
                <a:spcPct val="0"/>
              </a:spcBef>
              <a:buFontTx/>
              <a:buNone/>
            </a:pPr>
            <a:r>
              <a:rPr lang="es-CR" altLang="es-CR" sz="1800" dirty="0"/>
              <a:t>Ya que el costo del contrato es $385.000 es mayor que el precio máximo, por lo tanto, el precio final será $375.000.</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19442786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Effect transition="in" filter="fade">
                                      <p:cBhvr>
                                        <p:cTn id="49" dur="1000"/>
                                        <p:tgtEl>
                                          <p:spTgt spid="5">
                                            <p:txEl>
                                              <p:pRg st="6" end="6"/>
                                            </p:txEl>
                                          </p:spTgt>
                                        </p:tgtEl>
                                      </p:cBhvr>
                                    </p:animEffect>
                                    <p:anim calcmode="lin" valueType="num">
                                      <p:cBhvr>
                                        <p:cTn id="5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entr" presetSubtype="0" fill="hold" nodeType="clickEffect">
                                  <p:stCondLst>
                                    <p:cond delay="0"/>
                                  </p:stCondLst>
                                  <p:childTnLst>
                                    <p:set>
                                      <p:cBhvr>
                                        <p:cTn id="55" dur="1" fill="hold">
                                          <p:stCondLst>
                                            <p:cond delay="0"/>
                                          </p:stCondLst>
                                        </p:cTn>
                                        <p:tgtEl>
                                          <p:spTgt spid="5">
                                            <p:txEl>
                                              <p:pRg st="7" end="7"/>
                                            </p:txEl>
                                          </p:spTgt>
                                        </p:tgtEl>
                                        <p:attrNameLst>
                                          <p:attrName>style.visibility</p:attrName>
                                        </p:attrNameLst>
                                      </p:cBhvr>
                                      <p:to>
                                        <p:strVal val="visible"/>
                                      </p:to>
                                    </p:set>
                                    <p:animEffect transition="in" filter="fade">
                                      <p:cBhvr>
                                        <p:cTn id="56" dur="1000"/>
                                        <p:tgtEl>
                                          <p:spTgt spid="5">
                                            <p:txEl>
                                              <p:pRg st="7" end="7"/>
                                            </p:txEl>
                                          </p:spTgt>
                                        </p:tgtEl>
                                      </p:cBhvr>
                                    </p:animEffect>
                                    <p:anim calcmode="lin" valueType="num">
                                      <p:cBhvr>
                                        <p:cTn id="57"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42" presetClass="entr" presetSubtype="0" fill="hold" nodeType="clickEffect">
                                  <p:stCondLst>
                                    <p:cond delay="0"/>
                                  </p:stCondLst>
                                  <p:childTnLst>
                                    <p:set>
                                      <p:cBhvr>
                                        <p:cTn id="62" dur="1" fill="hold">
                                          <p:stCondLst>
                                            <p:cond delay="0"/>
                                          </p:stCondLst>
                                        </p:cTn>
                                        <p:tgtEl>
                                          <p:spTgt spid="5">
                                            <p:txEl>
                                              <p:pRg st="8" end="8"/>
                                            </p:txEl>
                                          </p:spTgt>
                                        </p:tgtEl>
                                        <p:attrNameLst>
                                          <p:attrName>style.visibility</p:attrName>
                                        </p:attrNameLst>
                                      </p:cBhvr>
                                      <p:to>
                                        <p:strVal val="visible"/>
                                      </p:to>
                                    </p:set>
                                    <p:animEffect transition="in" filter="fade">
                                      <p:cBhvr>
                                        <p:cTn id="63" dur="1000"/>
                                        <p:tgtEl>
                                          <p:spTgt spid="5">
                                            <p:txEl>
                                              <p:pRg st="8" end="8"/>
                                            </p:txEl>
                                          </p:spTgt>
                                        </p:tgtEl>
                                      </p:cBhvr>
                                    </p:animEffect>
                                    <p:anim calcmode="lin" valueType="num">
                                      <p:cBhvr>
                                        <p:cTn id="64"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42" presetClass="entr" presetSubtype="0" fill="hold" nodeType="clickEffect">
                                  <p:stCondLst>
                                    <p:cond delay="0"/>
                                  </p:stCondLst>
                                  <p:childTnLst>
                                    <p:set>
                                      <p:cBhvr>
                                        <p:cTn id="69" dur="1" fill="hold">
                                          <p:stCondLst>
                                            <p:cond delay="0"/>
                                          </p:stCondLst>
                                        </p:cTn>
                                        <p:tgtEl>
                                          <p:spTgt spid="5">
                                            <p:txEl>
                                              <p:pRg st="9" end="9"/>
                                            </p:txEl>
                                          </p:spTgt>
                                        </p:tgtEl>
                                        <p:attrNameLst>
                                          <p:attrName>style.visibility</p:attrName>
                                        </p:attrNameLst>
                                      </p:cBhvr>
                                      <p:to>
                                        <p:strVal val="visible"/>
                                      </p:to>
                                    </p:set>
                                    <p:animEffect transition="in" filter="fade">
                                      <p:cBhvr>
                                        <p:cTn id="70" dur="1000"/>
                                        <p:tgtEl>
                                          <p:spTgt spid="5">
                                            <p:txEl>
                                              <p:pRg st="9" end="9"/>
                                            </p:txEl>
                                          </p:spTgt>
                                        </p:tgtEl>
                                      </p:cBhvr>
                                    </p:animEffect>
                                    <p:anim calcmode="lin" valueType="num">
                                      <p:cBhvr>
                                        <p:cTn id="71"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42" presetClass="entr" presetSubtype="0" fill="hold" nodeType="clickEffect">
                                  <p:stCondLst>
                                    <p:cond delay="0"/>
                                  </p:stCondLst>
                                  <p:childTnLst>
                                    <p:set>
                                      <p:cBhvr>
                                        <p:cTn id="76" dur="1" fill="hold">
                                          <p:stCondLst>
                                            <p:cond delay="0"/>
                                          </p:stCondLst>
                                        </p:cTn>
                                        <p:tgtEl>
                                          <p:spTgt spid="5">
                                            <p:txEl>
                                              <p:pRg st="10" end="10"/>
                                            </p:txEl>
                                          </p:spTgt>
                                        </p:tgtEl>
                                        <p:attrNameLst>
                                          <p:attrName>style.visibility</p:attrName>
                                        </p:attrNameLst>
                                      </p:cBhvr>
                                      <p:to>
                                        <p:strVal val="visible"/>
                                      </p:to>
                                    </p:set>
                                    <p:animEffect transition="in" filter="fade">
                                      <p:cBhvr>
                                        <p:cTn id="77" dur="1000"/>
                                        <p:tgtEl>
                                          <p:spTgt spid="5">
                                            <p:txEl>
                                              <p:pRg st="10" end="10"/>
                                            </p:txEl>
                                          </p:spTgt>
                                        </p:tgtEl>
                                      </p:cBhvr>
                                    </p:animEffect>
                                    <p:anim calcmode="lin" valueType="num">
                                      <p:cBhvr>
                                        <p:cTn id="78"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5">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42" presetClass="entr" presetSubtype="0" fill="hold" nodeType="clickEffect">
                                  <p:stCondLst>
                                    <p:cond delay="0"/>
                                  </p:stCondLst>
                                  <p:childTnLst>
                                    <p:set>
                                      <p:cBhvr>
                                        <p:cTn id="83" dur="1" fill="hold">
                                          <p:stCondLst>
                                            <p:cond delay="0"/>
                                          </p:stCondLst>
                                        </p:cTn>
                                        <p:tgtEl>
                                          <p:spTgt spid="5">
                                            <p:txEl>
                                              <p:pRg st="11" end="11"/>
                                            </p:txEl>
                                          </p:spTgt>
                                        </p:tgtEl>
                                        <p:attrNameLst>
                                          <p:attrName>style.visibility</p:attrName>
                                        </p:attrNameLst>
                                      </p:cBhvr>
                                      <p:to>
                                        <p:strVal val="visible"/>
                                      </p:to>
                                    </p:set>
                                    <p:animEffect transition="in" filter="fade">
                                      <p:cBhvr>
                                        <p:cTn id="84" dur="1000"/>
                                        <p:tgtEl>
                                          <p:spTgt spid="5">
                                            <p:txEl>
                                              <p:pRg st="11" end="11"/>
                                            </p:txEl>
                                          </p:spTgt>
                                        </p:tgtEl>
                                      </p:cBhvr>
                                    </p:animEffect>
                                    <p:anim calcmode="lin" valueType="num">
                                      <p:cBhvr>
                                        <p:cTn id="85" dur="1000" fill="hold"/>
                                        <p:tgtEl>
                                          <p:spTgt spid="5">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5">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42" presetClass="entr" presetSubtype="0" fill="hold" nodeType="clickEffect">
                                  <p:stCondLst>
                                    <p:cond delay="0"/>
                                  </p:stCondLst>
                                  <p:childTnLst>
                                    <p:set>
                                      <p:cBhvr>
                                        <p:cTn id="90" dur="1" fill="hold">
                                          <p:stCondLst>
                                            <p:cond delay="0"/>
                                          </p:stCondLst>
                                        </p:cTn>
                                        <p:tgtEl>
                                          <p:spTgt spid="5">
                                            <p:txEl>
                                              <p:pRg st="12" end="12"/>
                                            </p:txEl>
                                          </p:spTgt>
                                        </p:tgtEl>
                                        <p:attrNameLst>
                                          <p:attrName>style.visibility</p:attrName>
                                        </p:attrNameLst>
                                      </p:cBhvr>
                                      <p:to>
                                        <p:strVal val="visible"/>
                                      </p:to>
                                    </p:set>
                                    <p:animEffect transition="in" filter="fade">
                                      <p:cBhvr>
                                        <p:cTn id="91" dur="1000"/>
                                        <p:tgtEl>
                                          <p:spTgt spid="5">
                                            <p:txEl>
                                              <p:pRg st="12" end="12"/>
                                            </p:txEl>
                                          </p:spTgt>
                                        </p:tgtEl>
                                      </p:cBhvr>
                                    </p:animEffect>
                                    <p:anim calcmode="lin" valueType="num">
                                      <p:cBhvr>
                                        <p:cTn id="92" dur="1000" fill="hold"/>
                                        <p:tgtEl>
                                          <p:spTgt spid="5">
                                            <p:txEl>
                                              <p:pRg st="12" end="12"/>
                                            </p:txEl>
                                          </p:spTgt>
                                        </p:tgtEl>
                                        <p:attrNameLst>
                                          <p:attrName>ppt_x</p:attrName>
                                        </p:attrNameLst>
                                      </p:cBhvr>
                                      <p:tavLst>
                                        <p:tav tm="0">
                                          <p:val>
                                            <p:strVal val="#ppt_x"/>
                                          </p:val>
                                        </p:tav>
                                        <p:tav tm="100000">
                                          <p:val>
                                            <p:strVal val="#ppt_x"/>
                                          </p:val>
                                        </p:tav>
                                      </p:tavLst>
                                    </p:anim>
                                    <p:anim calcmode="lin" valueType="num">
                                      <p:cBhvr>
                                        <p:cTn id="93" dur="1000" fill="hold"/>
                                        <p:tgtEl>
                                          <p:spTgt spid="5">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94" fill="hold" nodeType="clickPar">
                      <p:stCondLst>
                        <p:cond delay="indefinite"/>
                      </p:stCondLst>
                      <p:childTnLst>
                        <p:par>
                          <p:cTn id="95" fill="hold" nodeType="withGroup">
                            <p:stCondLst>
                              <p:cond delay="0"/>
                            </p:stCondLst>
                            <p:childTnLst>
                              <p:par>
                                <p:cTn id="96" presetID="42" presetClass="entr" presetSubtype="0" fill="hold" nodeType="clickEffect">
                                  <p:stCondLst>
                                    <p:cond delay="0"/>
                                  </p:stCondLst>
                                  <p:childTnLst>
                                    <p:set>
                                      <p:cBhvr>
                                        <p:cTn id="97" dur="1" fill="hold">
                                          <p:stCondLst>
                                            <p:cond delay="0"/>
                                          </p:stCondLst>
                                        </p:cTn>
                                        <p:tgtEl>
                                          <p:spTgt spid="5">
                                            <p:txEl>
                                              <p:pRg st="13" end="13"/>
                                            </p:txEl>
                                          </p:spTgt>
                                        </p:tgtEl>
                                        <p:attrNameLst>
                                          <p:attrName>style.visibility</p:attrName>
                                        </p:attrNameLst>
                                      </p:cBhvr>
                                      <p:to>
                                        <p:strVal val="visible"/>
                                      </p:to>
                                    </p:set>
                                    <p:animEffect transition="in" filter="fade">
                                      <p:cBhvr>
                                        <p:cTn id="98" dur="1000"/>
                                        <p:tgtEl>
                                          <p:spTgt spid="5">
                                            <p:txEl>
                                              <p:pRg st="13" end="13"/>
                                            </p:txEl>
                                          </p:spTgt>
                                        </p:tgtEl>
                                      </p:cBhvr>
                                    </p:animEffect>
                                    <p:anim calcmode="lin" valueType="num">
                                      <p:cBhvr>
                                        <p:cTn id="99" dur="1000" fill="hold"/>
                                        <p:tgtEl>
                                          <p:spTgt spid="5">
                                            <p:txEl>
                                              <p:pRg st="13" end="13"/>
                                            </p:txEl>
                                          </p:spTgt>
                                        </p:tgtEl>
                                        <p:attrNameLst>
                                          <p:attrName>ppt_x</p:attrName>
                                        </p:attrNameLst>
                                      </p:cBhvr>
                                      <p:tavLst>
                                        <p:tav tm="0">
                                          <p:val>
                                            <p:strVal val="#ppt_x"/>
                                          </p:val>
                                        </p:tav>
                                        <p:tav tm="100000">
                                          <p:val>
                                            <p:strVal val="#ppt_x"/>
                                          </p:val>
                                        </p:tav>
                                      </p:tavLst>
                                    </p:anim>
                                    <p:anim calcmode="lin" valueType="num">
                                      <p:cBhvr>
                                        <p:cTn id="100" dur="1000" fill="hold"/>
                                        <p:tgtEl>
                                          <p:spTgt spid="5">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101" fill="hold" nodeType="clickPar">
                      <p:stCondLst>
                        <p:cond delay="indefinite"/>
                      </p:stCondLst>
                      <p:childTnLst>
                        <p:par>
                          <p:cTn id="102" fill="hold" nodeType="withGroup">
                            <p:stCondLst>
                              <p:cond delay="0"/>
                            </p:stCondLst>
                            <p:childTnLst>
                              <p:par>
                                <p:cTn id="103" presetID="42" presetClass="entr" presetSubtype="0" fill="hold" nodeType="clickEffect">
                                  <p:stCondLst>
                                    <p:cond delay="0"/>
                                  </p:stCondLst>
                                  <p:childTnLst>
                                    <p:set>
                                      <p:cBhvr>
                                        <p:cTn id="104" dur="1" fill="hold">
                                          <p:stCondLst>
                                            <p:cond delay="0"/>
                                          </p:stCondLst>
                                        </p:cTn>
                                        <p:tgtEl>
                                          <p:spTgt spid="5">
                                            <p:txEl>
                                              <p:pRg st="14" end="14"/>
                                            </p:txEl>
                                          </p:spTgt>
                                        </p:tgtEl>
                                        <p:attrNameLst>
                                          <p:attrName>style.visibility</p:attrName>
                                        </p:attrNameLst>
                                      </p:cBhvr>
                                      <p:to>
                                        <p:strVal val="visible"/>
                                      </p:to>
                                    </p:set>
                                    <p:animEffect transition="in" filter="fade">
                                      <p:cBhvr>
                                        <p:cTn id="105" dur="1000"/>
                                        <p:tgtEl>
                                          <p:spTgt spid="5">
                                            <p:txEl>
                                              <p:pRg st="14" end="14"/>
                                            </p:txEl>
                                          </p:spTgt>
                                        </p:tgtEl>
                                      </p:cBhvr>
                                    </p:animEffect>
                                    <p:anim calcmode="lin" valueType="num">
                                      <p:cBhvr>
                                        <p:cTn id="106" dur="1000" fill="hold"/>
                                        <p:tgtEl>
                                          <p:spTgt spid="5">
                                            <p:txEl>
                                              <p:pRg st="14" end="14"/>
                                            </p:txEl>
                                          </p:spTgt>
                                        </p:tgtEl>
                                        <p:attrNameLst>
                                          <p:attrName>ppt_x</p:attrName>
                                        </p:attrNameLst>
                                      </p:cBhvr>
                                      <p:tavLst>
                                        <p:tav tm="0">
                                          <p:val>
                                            <p:strVal val="#ppt_x"/>
                                          </p:val>
                                        </p:tav>
                                        <p:tav tm="100000">
                                          <p:val>
                                            <p:strVal val="#ppt_x"/>
                                          </p:val>
                                        </p:tav>
                                      </p:tavLst>
                                    </p:anim>
                                    <p:anim calcmode="lin" valueType="num">
                                      <p:cBhvr>
                                        <p:cTn id="107" dur="1000" fill="hold"/>
                                        <p:tgtEl>
                                          <p:spTgt spid="5">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108" fill="hold" nodeType="clickPar">
                      <p:stCondLst>
                        <p:cond delay="indefinite"/>
                      </p:stCondLst>
                      <p:childTnLst>
                        <p:par>
                          <p:cTn id="109" fill="hold" nodeType="withGroup">
                            <p:stCondLst>
                              <p:cond delay="0"/>
                            </p:stCondLst>
                            <p:childTnLst>
                              <p:par>
                                <p:cTn id="110" presetID="42" presetClass="entr" presetSubtype="0" fill="hold" nodeType="clickEffect">
                                  <p:stCondLst>
                                    <p:cond delay="0"/>
                                  </p:stCondLst>
                                  <p:childTnLst>
                                    <p:set>
                                      <p:cBhvr>
                                        <p:cTn id="111" dur="1" fill="hold">
                                          <p:stCondLst>
                                            <p:cond delay="0"/>
                                          </p:stCondLst>
                                        </p:cTn>
                                        <p:tgtEl>
                                          <p:spTgt spid="5">
                                            <p:txEl>
                                              <p:pRg st="15" end="15"/>
                                            </p:txEl>
                                          </p:spTgt>
                                        </p:tgtEl>
                                        <p:attrNameLst>
                                          <p:attrName>style.visibility</p:attrName>
                                        </p:attrNameLst>
                                      </p:cBhvr>
                                      <p:to>
                                        <p:strVal val="visible"/>
                                      </p:to>
                                    </p:set>
                                    <p:animEffect transition="in" filter="fade">
                                      <p:cBhvr>
                                        <p:cTn id="112" dur="1000"/>
                                        <p:tgtEl>
                                          <p:spTgt spid="5">
                                            <p:txEl>
                                              <p:pRg st="15" end="15"/>
                                            </p:txEl>
                                          </p:spTgt>
                                        </p:tgtEl>
                                      </p:cBhvr>
                                    </p:animEffect>
                                    <p:anim calcmode="lin" valueType="num">
                                      <p:cBhvr>
                                        <p:cTn id="113" dur="1000" fill="hold"/>
                                        <p:tgtEl>
                                          <p:spTgt spid="5">
                                            <p:txEl>
                                              <p:pRg st="15" end="15"/>
                                            </p:txEl>
                                          </p:spTgt>
                                        </p:tgtEl>
                                        <p:attrNameLst>
                                          <p:attrName>ppt_x</p:attrName>
                                        </p:attrNameLst>
                                      </p:cBhvr>
                                      <p:tavLst>
                                        <p:tav tm="0">
                                          <p:val>
                                            <p:strVal val="#ppt_x"/>
                                          </p:val>
                                        </p:tav>
                                        <p:tav tm="100000">
                                          <p:val>
                                            <p:strVal val="#ppt_x"/>
                                          </p:val>
                                        </p:tav>
                                      </p:tavLst>
                                    </p:anim>
                                    <p:anim calcmode="lin" valueType="num">
                                      <p:cBhvr>
                                        <p:cTn id="114" dur="1000" fill="hold"/>
                                        <p:tgtEl>
                                          <p:spTgt spid="5">
                                            <p:txEl>
                                              <p:pRg st="15" end="15"/>
                                            </p:txEl>
                                          </p:spTgt>
                                        </p:tgtEl>
                                        <p:attrNameLst>
                                          <p:attrName>ppt_y</p:attrName>
                                        </p:attrNameLst>
                                      </p:cBhvr>
                                      <p:tavLst>
                                        <p:tav tm="0">
                                          <p:val>
                                            <p:strVal val="#ppt_y+.1"/>
                                          </p:val>
                                        </p:tav>
                                        <p:tav tm="100000">
                                          <p:val>
                                            <p:strVal val="#ppt_y"/>
                                          </p:val>
                                        </p:tav>
                                      </p:tavLst>
                                    </p:anim>
                                  </p:childTnLst>
                                </p:cTn>
                              </p:par>
                            </p:childTnLst>
                          </p:cTn>
                        </p:par>
                      </p:childTnLst>
                    </p:cTn>
                  </p:par>
                  <p:par>
                    <p:cTn id="115" fill="hold" nodeType="clickPar">
                      <p:stCondLst>
                        <p:cond delay="indefinite"/>
                      </p:stCondLst>
                      <p:childTnLst>
                        <p:par>
                          <p:cTn id="116" fill="hold" nodeType="withGroup">
                            <p:stCondLst>
                              <p:cond delay="0"/>
                            </p:stCondLst>
                            <p:childTnLst>
                              <p:par>
                                <p:cTn id="117" presetID="42" presetClass="entr" presetSubtype="0" fill="hold" nodeType="clickEffect">
                                  <p:stCondLst>
                                    <p:cond delay="0"/>
                                  </p:stCondLst>
                                  <p:childTnLst>
                                    <p:set>
                                      <p:cBhvr>
                                        <p:cTn id="118" dur="1" fill="hold">
                                          <p:stCondLst>
                                            <p:cond delay="0"/>
                                          </p:stCondLst>
                                        </p:cTn>
                                        <p:tgtEl>
                                          <p:spTgt spid="5">
                                            <p:txEl>
                                              <p:pRg st="16" end="16"/>
                                            </p:txEl>
                                          </p:spTgt>
                                        </p:tgtEl>
                                        <p:attrNameLst>
                                          <p:attrName>style.visibility</p:attrName>
                                        </p:attrNameLst>
                                      </p:cBhvr>
                                      <p:to>
                                        <p:strVal val="visible"/>
                                      </p:to>
                                    </p:set>
                                    <p:animEffect transition="in" filter="fade">
                                      <p:cBhvr>
                                        <p:cTn id="119" dur="1000"/>
                                        <p:tgtEl>
                                          <p:spTgt spid="5">
                                            <p:txEl>
                                              <p:pRg st="16" end="16"/>
                                            </p:txEl>
                                          </p:spTgt>
                                        </p:tgtEl>
                                      </p:cBhvr>
                                    </p:animEffect>
                                    <p:anim calcmode="lin" valueType="num">
                                      <p:cBhvr>
                                        <p:cTn id="120" dur="1000" fill="hold"/>
                                        <p:tgtEl>
                                          <p:spTgt spid="5">
                                            <p:txEl>
                                              <p:pRg st="16" end="16"/>
                                            </p:txEl>
                                          </p:spTgt>
                                        </p:tgtEl>
                                        <p:attrNameLst>
                                          <p:attrName>ppt_x</p:attrName>
                                        </p:attrNameLst>
                                      </p:cBhvr>
                                      <p:tavLst>
                                        <p:tav tm="0">
                                          <p:val>
                                            <p:strVal val="#ppt_x"/>
                                          </p:val>
                                        </p:tav>
                                        <p:tav tm="100000">
                                          <p:val>
                                            <p:strVal val="#ppt_x"/>
                                          </p:val>
                                        </p:tav>
                                      </p:tavLst>
                                    </p:anim>
                                    <p:anim calcmode="lin" valueType="num">
                                      <p:cBhvr>
                                        <p:cTn id="121" dur="1000" fill="hold"/>
                                        <p:tgtEl>
                                          <p:spTgt spid="5">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4433" y="692696"/>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Usted ha negociado un contrato de costos reembolsables con un costo objetivo de $600.000 y un honorario objetivo de $20.000. El comprador y el vendedor dividen a la mitad los sobrecostos y potenciales ahorros. Si el precio máximo es de $700.000. ¿Cuál es el PUNTO DE ASUNCIÓN TOTAL de esta adquisición?</a:t>
            </a:r>
          </a:p>
          <a:p>
            <a:pPr marL="457200" indent="-457200" algn="just">
              <a:spcBef>
                <a:spcPct val="0"/>
              </a:spcBef>
              <a:buFont typeface="+mj-lt"/>
              <a:buAutoNum type="alphaUcPeriod"/>
            </a:pPr>
            <a:r>
              <a:rPr lang="es-CR" altLang="es-CR" sz="2400" dirty="0"/>
              <a:t>$760.000.</a:t>
            </a:r>
          </a:p>
          <a:p>
            <a:pPr marL="457200" indent="-457200" algn="just">
              <a:spcBef>
                <a:spcPct val="0"/>
              </a:spcBef>
              <a:buFont typeface="+mj-lt"/>
              <a:buAutoNum type="alphaUcPeriod"/>
            </a:pPr>
            <a:r>
              <a:rPr lang="es-CR" altLang="es-CR" sz="2400" dirty="0"/>
              <a:t>$600.000.</a:t>
            </a:r>
          </a:p>
          <a:p>
            <a:pPr marL="457200" indent="-457200" algn="just">
              <a:spcBef>
                <a:spcPct val="0"/>
              </a:spcBef>
              <a:buFont typeface="+mj-lt"/>
              <a:buAutoNum type="alphaUcPeriod"/>
            </a:pPr>
            <a:r>
              <a:rPr lang="es-CR" altLang="es-CR" sz="2400" dirty="0"/>
              <a:t>$700.000.</a:t>
            </a:r>
          </a:p>
          <a:p>
            <a:pPr marL="457200" indent="-457200" algn="just">
              <a:spcBef>
                <a:spcPct val="0"/>
              </a:spcBef>
              <a:buFont typeface="+mj-lt"/>
              <a:buAutoNum type="alphaUcPeriod"/>
            </a:pPr>
            <a:r>
              <a:rPr lang="es-CR" altLang="es-CR" sz="2400" dirty="0"/>
              <a:t>$620.000</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CR" altLang="es-CR" sz="2400" b="1" dirty="0"/>
              <a:t>Retroalimentación: </a:t>
            </a:r>
            <a:r>
              <a:rPr lang="es-CR" altLang="es-CR" sz="2400" dirty="0"/>
              <a:t>PTA = costo objetivo + [precio máximo –  (costo objetivo + honorario objetivo)]/razón compartida del comprador. PTA = $600.000 + [$700.000 – ($600.000 + $20.000)]/0,50 = $760.000.</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35293097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iterate type="lt">
                                    <p:tmPct val="0"/>
                                  </p:iterate>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3" y="507835"/>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Usted ha negociado un contrato de costos reembolsables con un costo objetivo de $700.000, un precio objetivo de $780.000 y un honorario objetivo del 10% del costo objetivo. La razón compartida porcentual del comprador es de 50%.  Si el precio máximo es de $900.000. ¿Cuál es el PUNTO DE ASUNCIÓN TOTAL de esta adquisición?</a:t>
            </a:r>
          </a:p>
          <a:p>
            <a:pPr marL="457200" indent="-457200" algn="just">
              <a:spcBef>
                <a:spcPct val="0"/>
              </a:spcBef>
              <a:buFont typeface="+mj-lt"/>
              <a:buAutoNum type="alphaUcPeriod"/>
            </a:pPr>
            <a:r>
              <a:rPr lang="es-CR" altLang="es-CR" sz="2400" dirty="0"/>
              <a:t>$700.000.</a:t>
            </a:r>
          </a:p>
          <a:p>
            <a:pPr marL="457200" indent="-457200" algn="just">
              <a:spcBef>
                <a:spcPct val="0"/>
              </a:spcBef>
              <a:buFont typeface="+mj-lt"/>
              <a:buAutoNum type="alphaUcPeriod"/>
            </a:pPr>
            <a:r>
              <a:rPr lang="es-CR" altLang="es-CR" sz="2400" dirty="0"/>
              <a:t>$770.000.</a:t>
            </a:r>
          </a:p>
          <a:p>
            <a:pPr marL="457200" indent="-457200" algn="just">
              <a:spcBef>
                <a:spcPct val="0"/>
              </a:spcBef>
              <a:buFont typeface="+mj-lt"/>
              <a:buAutoNum type="alphaUcPeriod"/>
            </a:pPr>
            <a:r>
              <a:rPr lang="es-CR" altLang="es-CR" sz="2400" dirty="0"/>
              <a:t>$960.000.</a:t>
            </a:r>
          </a:p>
          <a:p>
            <a:pPr marL="457200" indent="-457200" algn="just">
              <a:spcBef>
                <a:spcPct val="0"/>
              </a:spcBef>
              <a:buFont typeface="+mj-lt"/>
              <a:buAutoNum type="alphaUcPeriod"/>
            </a:pPr>
            <a:r>
              <a:rPr lang="es-CR" altLang="es-CR" sz="2400" dirty="0"/>
              <a:t>$880.000</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CR" altLang="es-CR" sz="2400" b="1" dirty="0"/>
              <a:t>Retroalimentación: </a:t>
            </a:r>
            <a:r>
              <a:rPr lang="es-CR" altLang="es-CR" sz="2400" dirty="0"/>
              <a:t>PTA = costo objetivo + [precio máximo –  (costo objetivo + honorario objetivo)]/razón compartida del comprador. PTA = $700.000 + [$900.000 – ($700.000 + $70.000)]/0,50 = $960.000</a:t>
            </a:r>
          </a:p>
          <a:p>
            <a:pPr>
              <a:spcBef>
                <a:spcPct val="0"/>
              </a:spcBef>
              <a:buFontTx/>
              <a:buNone/>
            </a:pPr>
            <a:endParaRPr lang="es-CR" altLang="es-CR" sz="2400" dirty="0"/>
          </a:p>
        </p:txBody>
      </p:sp>
    </p:spTree>
    <p:extLst>
      <p:ext uri="{BB962C8B-B14F-4D97-AF65-F5344CB8AC3E}">
        <p14:creationId xmlns:p14="http://schemas.microsoft.com/office/powerpoint/2010/main" val="38265815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iterate type="lt">
                                    <p:tmPct val="0"/>
                                  </p:iterate>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4" y="620688"/>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Un departamento del Gobierno ofrece una invitación formal a los vendedores. En los pliegos de la licitación se aclara que el vendedor debe incluir en forma detallada las actividades a realizar, la metodología de trabajo y los entregables. </a:t>
            </a:r>
            <a:r>
              <a:rPr lang="en-US" altLang="es-CR" sz="2400" dirty="0" err="1"/>
              <a:t>Esto</a:t>
            </a:r>
            <a:r>
              <a:rPr lang="en-US" altLang="es-CR" sz="2400" dirty="0"/>
              <a:t> se DENOMINA:</a:t>
            </a:r>
            <a:endParaRPr lang="es-CR" altLang="es-CR" sz="2400" dirty="0"/>
          </a:p>
          <a:p>
            <a:pPr marL="457200" indent="-457200" algn="just">
              <a:spcBef>
                <a:spcPct val="0"/>
              </a:spcBef>
              <a:buFont typeface="+mj-lt"/>
              <a:buAutoNum type="alphaUcPeriod"/>
            </a:pPr>
            <a:r>
              <a:rPr lang="es-CR" altLang="es-CR" sz="2400" dirty="0"/>
              <a:t>Invitación a Licitación.</a:t>
            </a:r>
          </a:p>
          <a:p>
            <a:pPr marL="457200" indent="-457200" algn="just">
              <a:spcBef>
                <a:spcPct val="0"/>
              </a:spcBef>
              <a:buFont typeface="+mj-lt"/>
              <a:buAutoNum type="alphaUcPeriod"/>
            </a:pPr>
            <a:r>
              <a:rPr lang="es-CR" altLang="es-CR" sz="2400" dirty="0"/>
              <a:t>Aviso de Oferta.</a:t>
            </a:r>
          </a:p>
          <a:p>
            <a:pPr marL="457200" indent="-457200" algn="just">
              <a:spcBef>
                <a:spcPct val="0"/>
              </a:spcBef>
              <a:buFont typeface="+mj-lt"/>
              <a:buAutoNum type="alphaUcPeriod"/>
            </a:pPr>
            <a:r>
              <a:rPr lang="es-CR" altLang="es-CR" sz="2400" dirty="0"/>
              <a:t>Solicitud de Presupuesto.</a:t>
            </a:r>
          </a:p>
          <a:p>
            <a:pPr marL="457200" indent="-457200" algn="just">
              <a:spcBef>
                <a:spcPct val="0"/>
              </a:spcBef>
              <a:buFont typeface="+mj-lt"/>
              <a:buAutoNum type="alphaUcPeriod"/>
            </a:pPr>
            <a:r>
              <a:rPr lang="es-CR" altLang="es-CR" sz="2400" dirty="0"/>
              <a:t>Solicitud de Propuesta</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ES" altLang="es-CR" sz="2400" b="1" dirty="0"/>
              <a:t>Retroalimentación:</a:t>
            </a:r>
            <a:r>
              <a:rPr lang="es-ES" altLang="es-CR" sz="2400" dirty="0"/>
              <a:t> De las opciones dadas, las viables son las solicitudes, pues requieren por parte del vendedor un trabajo a presentar. Una, la de presupuesto es sobre costos de las actividades y la otra, la propuesta, se refiere a dichas actividades a realizar, metodología de trabajo y entregables.</a:t>
            </a:r>
            <a:endParaRPr lang="es-CR" altLang="es-CR" sz="2400" dirty="0"/>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23711357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iterate type="lt">
                                    <p:tmPct val="0"/>
                                  </p:iterate>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3" y="548680"/>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Los siguientes enunciados forman parte del rol del director del proyecto en los procesos de gestión de las adquisiciones, a EXCEPCIÓN de:</a:t>
            </a:r>
          </a:p>
          <a:p>
            <a:pPr marL="457200" indent="-457200" algn="just">
              <a:spcBef>
                <a:spcPct val="0"/>
              </a:spcBef>
              <a:buFont typeface="+mj-lt"/>
              <a:buAutoNum type="alphaUcPeriod"/>
            </a:pPr>
            <a:r>
              <a:rPr lang="es-CR" altLang="es-CR" sz="2400" dirty="0"/>
              <a:t>Asegurar que el contrato incluya todos los requerimientos del proyecto.</a:t>
            </a:r>
          </a:p>
          <a:p>
            <a:pPr marL="457200" indent="-457200" algn="just">
              <a:spcBef>
                <a:spcPct val="0"/>
              </a:spcBef>
              <a:buFont typeface="+mj-lt"/>
              <a:buAutoNum type="alphaUcPeriod"/>
            </a:pPr>
            <a:r>
              <a:rPr lang="es-CR" altLang="es-CR" sz="2400" dirty="0"/>
              <a:t>Redactar el contrato en conjunto con el gerente de contratos.</a:t>
            </a:r>
          </a:p>
          <a:p>
            <a:pPr marL="457200" indent="-457200" algn="just">
              <a:spcBef>
                <a:spcPct val="0"/>
              </a:spcBef>
              <a:buFont typeface="+mj-lt"/>
              <a:buAutoNum type="alphaUcPeriod"/>
            </a:pPr>
            <a:r>
              <a:rPr lang="es-CR" altLang="es-CR" sz="2400" dirty="0"/>
              <a:t>Brindar soporte para que se incorpore en el contrato acciones de mitigación de riesgos.</a:t>
            </a:r>
          </a:p>
          <a:p>
            <a:pPr marL="457200" indent="-457200" algn="just">
              <a:spcBef>
                <a:spcPct val="0"/>
              </a:spcBef>
              <a:buFont typeface="+mj-lt"/>
              <a:buAutoNum type="alphaUcPeriod"/>
            </a:pPr>
            <a:r>
              <a:rPr lang="es-CR" altLang="es-CR" sz="2400" dirty="0"/>
              <a:t>Administrar el contrato y sus cambios</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ES" altLang="es-CR" sz="2400" b="1" dirty="0"/>
              <a:t>Retroalimentación:</a:t>
            </a:r>
            <a:r>
              <a:rPr lang="es-ES" altLang="es-CR" sz="2400" dirty="0"/>
              <a:t> La redacción del contrato es un asunto legal que generalmente lo realiza el departamento de contrataciones y sus asesores legales. Se puede solicitar colaboración en revisión al director de proyectos.</a:t>
            </a:r>
            <a:endParaRPr lang="es-CR" altLang="es-CR" sz="2400" dirty="0"/>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5298785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iterate type="lt">
                                    <p:tmPct val="0"/>
                                  </p:iterate>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501429"/>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200" dirty="0"/>
              <a:t>Un proyecto está llegando a su cierre y el director del proyecto está haciendo un listado de las actividades que debe realizar para cerrar definitivamente el proyecto. Las siguientes acciones forman parte del cierre del contrato, a EXCEPCIÓN de ________que forma parte del cierre administrativo.</a:t>
            </a:r>
          </a:p>
          <a:p>
            <a:pPr marL="457200" indent="-457200" algn="just">
              <a:spcBef>
                <a:spcPct val="0"/>
              </a:spcBef>
              <a:buFont typeface="+mj-lt"/>
              <a:buAutoNum type="alphaUcPeriod"/>
            </a:pPr>
            <a:r>
              <a:rPr lang="es-CR" altLang="es-CR" sz="2200" dirty="0"/>
              <a:t>Revisión estructurada del proceso de adquisiciones con auditorías.</a:t>
            </a:r>
          </a:p>
          <a:p>
            <a:pPr marL="457200" indent="-457200" algn="just">
              <a:spcBef>
                <a:spcPct val="0"/>
              </a:spcBef>
              <a:buFont typeface="+mj-lt"/>
              <a:buAutoNum type="alphaUcPeriod"/>
            </a:pPr>
            <a:r>
              <a:rPr lang="es-CR" altLang="es-CR" sz="2200" dirty="0"/>
              <a:t>Extender una nota escrita formal al vendedor notificando sobre la culminación del proyecto.</a:t>
            </a:r>
          </a:p>
          <a:p>
            <a:pPr marL="457200" indent="-457200" algn="just">
              <a:spcBef>
                <a:spcPct val="0"/>
              </a:spcBef>
              <a:buFont typeface="+mj-lt"/>
              <a:buAutoNum type="alphaUcPeriod"/>
            </a:pPr>
            <a:r>
              <a:rPr lang="es-CR" altLang="es-CR" sz="2200" dirty="0"/>
              <a:t>Actualización de registros y archivar la información.</a:t>
            </a:r>
          </a:p>
          <a:p>
            <a:pPr marL="457200" indent="-457200" algn="just">
              <a:spcBef>
                <a:spcPct val="0"/>
              </a:spcBef>
              <a:buFont typeface="+mj-lt"/>
              <a:buAutoNum type="alphaUcPeriod"/>
            </a:pPr>
            <a:r>
              <a:rPr lang="es-CR" altLang="es-CR" sz="2200" dirty="0"/>
              <a:t>Recopilar lecciones aprendidas al finalizar una fase del proyecto</a:t>
            </a:r>
            <a:r>
              <a:rPr lang="es-CR" altLang="es-CR" sz="2200" dirty="0" smtClean="0"/>
              <a:t>.</a:t>
            </a:r>
          </a:p>
          <a:p>
            <a:pPr marL="457200" indent="-457200" algn="just">
              <a:spcBef>
                <a:spcPct val="0"/>
              </a:spcBef>
              <a:buFont typeface="+mj-lt"/>
              <a:buAutoNum type="alphaUcPeriod"/>
            </a:pPr>
            <a:endParaRPr lang="es-CR" altLang="es-CR" sz="2200" dirty="0"/>
          </a:p>
          <a:p>
            <a:pPr algn="just">
              <a:spcBef>
                <a:spcPct val="0"/>
              </a:spcBef>
              <a:buFontTx/>
              <a:buNone/>
            </a:pPr>
            <a:r>
              <a:rPr lang="es-ES" altLang="es-CR" sz="2200" b="1" dirty="0"/>
              <a:t>Retroalimentación:</a:t>
            </a:r>
            <a:r>
              <a:rPr lang="es-ES" altLang="es-CR" sz="2200" dirty="0"/>
              <a:t> Las lecciones aprendidas son parte del cierre administrativo de un proyecto, las elabora los miembros del equipo a lo interno del mismo.</a:t>
            </a:r>
            <a:endParaRPr lang="es-CR" altLang="es-CR" sz="2200" dirty="0"/>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42740938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iterate type="lt">
                                    <p:tmPct val="0"/>
                                  </p:iterate>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2 Subtítulo"/>
          <p:cNvSpPr txBox="1">
            <a:spLocks/>
          </p:cNvSpPr>
          <p:nvPr/>
        </p:nvSpPr>
        <p:spPr bwMode="auto">
          <a:xfrm>
            <a:off x="0" y="6021388"/>
            <a:ext cx="6705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700"/>
              </a:spcBef>
              <a:buClr>
                <a:schemeClr val="accent2"/>
              </a:buClr>
              <a:buSzPct val="60000"/>
              <a:buFont typeface="Wingdings" pitchFamily="2" charset="2"/>
              <a:buNone/>
            </a:pPr>
            <a:r>
              <a:rPr lang="es-CR" altLang="es-CR" sz="2000">
                <a:solidFill>
                  <a:srgbClr val="FFFFFF"/>
                </a:solidFill>
                <a:latin typeface="Calibri" pitchFamily="34" charset="0"/>
              </a:rPr>
              <a:t>Cap. 11.1 PMBOK</a:t>
            </a:r>
          </a:p>
        </p:txBody>
      </p:sp>
      <p:sp>
        <p:nvSpPr>
          <p:cNvPr id="5" name="4 CuadroTexto"/>
          <p:cNvSpPr txBox="1"/>
          <p:nvPr/>
        </p:nvSpPr>
        <p:spPr>
          <a:xfrm>
            <a:off x="0" y="1282700"/>
            <a:ext cx="4211638" cy="5324475"/>
          </a:xfrm>
          <a:prstGeom prst="rect">
            <a:avLst/>
          </a:prstGeom>
          <a:noFill/>
        </p:spPr>
        <p:txBody>
          <a:bodyPr>
            <a:spAutoFit/>
          </a:bodyPr>
          <a:lstStyle/>
          <a:p>
            <a:pPr marL="457200" indent="-457200" algn="just">
              <a:buFont typeface="+mj-lt"/>
              <a:buAutoNum type="arabicPeriod" startAt="5"/>
              <a:defRPr/>
            </a:pPr>
            <a:endParaRPr lang="es-CR" sz="2800" dirty="0">
              <a:latin typeface="+mj-lt"/>
            </a:endParaRPr>
          </a:p>
          <a:p>
            <a:pPr algn="just">
              <a:defRPr/>
            </a:pPr>
            <a:r>
              <a:rPr lang="es-CR" sz="2400" b="1" dirty="0">
                <a:latin typeface="+mj-lt"/>
              </a:rPr>
              <a:t>Plan de Gestión de Riesgos</a:t>
            </a:r>
          </a:p>
          <a:p>
            <a:pPr algn="just">
              <a:defRPr/>
            </a:pPr>
            <a:r>
              <a:rPr lang="es-CR" sz="2400" b="1" dirty="0">
                <a:latin typeface="+mj-lt"/>
              </a:rPr>
              <a:t> </a:t>
            </a:r>
          </a:p>
          <a:p>
            <a:pPr marL="285750" indent="-285750" algn="just">
              <a:buFont typeface="Arial" pitchFamily="34" charset="0"/>
              <a:buChar char="•"/>
              <a:defRPr/>
            </a:pPr>
            <a:r>
              <a:rPr lang="es-CR" sz="2400" b="1" dirty="0">
                <a:latin typeface="+mj-lt"/>
              </a:rPr>
              <a:t>Tolerancias revisadas de los interesados. </a:t>
            </a:r>
            <a:r>
              <a:rPr lang="es-CR" sz="2400" dirty="0">
                <a:latin typeface="+mj-lt"/>
              </a:rPr>
              <a:t>Las tolerancias de los interesados a los riesgos.</a:t>
            </a:r>
          </a:p>
          <a:p>
            <a:pPr marL="285750" indent="-285750" algn="just">
              <a:buFont typeface="Arial" pitchFamily="34" charset="0"/>
              <a:buChar char="•"/>
              <a:defRPr/>
            </a:pPr>
            <a:endParaRPr lang="es-CR" sz="2400" dirty="0">
              <a:latin typeface="+mj-lt"/>
            </a:endParaRPr>
          </a:p>
          <a:p>
            <a:pPr marL="285750" indent="-285750" algn="just">
              <a:buFont typeface="Arial" pitchFamily="34" charset="0"/>
              <a:buChar char="•"/>
              <a:defRPr/>
            </a:pPr>
            <a:r>
              <a:rPr lang="es-CR" sz="2400" b="1" dirty="0">
                <a:latin typeface="+mj-lt"/>
              </a:rPr>
              <a:t>Formatos de los informes. </a:t>
            </a:r>
            <a:r>
              <a:rPr lang="es-CR" sz="2400" dirty="0">
                <a:latin typeface="+mj-lt"/>
              </a:rPr>
              <a:t>Definen cómo se documentarán, analizarán y comunicarán los resultados de los procesos de gestión de riesgos. </a:t>
            </a:r>
            <a:endParaRPr lang="es-CR" sz="2400" b="1" dirty="0">
              <a:latin typeface="+mj-lt"/>
            </a:endParaRPr>
          </a:p>
        </p:txBody>
      </p:sp>
      <p:pic>
        <p:nvPicPr>
          <p:cNvPr id="174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638" y="2276475"/>
            <a:ext cx="4789487" cy="417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404664"/>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Durante el proceso de gestión de las adquisiciones en un programa internacional se lleva a cabo una conferencia de oferentes. Esto forma parte del PROCESO:</a:t>
            </a:r>
          </a:p>
          <a:p>
            <a:pPr marL="457200" indent="-457200" algn="just">
              <a:spcBef>
                <a:spcPct val="0"/>
              </a:spcBef>
              <a:buFont typeface="+mj-lt"/>
              <a:buAutoNum type="alphaUcPeriod"/>
            </a:pPr>
            <a:r>
              <a:rPr lang="es-CR" altLang="es-CR" sz="2400" dirty="0"/>
              <a:t>Planificar las adquisiciones.</a:t>
            </a:r>
          </a:p>
          <a:p>
            <a:pPr marL="457200" indent="-457200" algn="just">
              <a:spcBef>
                <a:spcPct val="0"/>
              </a:spcBef>
              <a:buFont typeface="+mj-lt"/>
              <a:buAutoNum type="alphaUcPeriod"/>
            </a:pPr>
            <a:r>
              <a:rPr lang="es-CR" altLang="es-CR" sz="2400" dirty="0"/>
              <a:t>Acuerdos negociados.</a:t>
            </a:r>
          </a:p>
          <a:p>
            <a:pPr marL="457200" indent="-457200" algn="just">
              <a:spcBef>
                <a:spcPct val="0"/>
              </a:spcBef>
              <a:buFont typeface="+mj-lt"/>
              <a:buAutoNum type="alphaUcPeriod"/>
            </a:pPr>
            <a:r>
              <a:rPr lang="es-CR" altLang="es-CR" sz="2400" dirty="0"/>
              <a:t>Controlar las adquisiciones.</a:t>
            </a:r>
          </a:p>
          <a:p>
            <a:pPr marL="457200" indent="-457200" algn="just">
              <a:spcBef>
                <a:spcPct val="0"/>
              </a:spcBef>
              <a:buFont typeface="+mj-lt"/>
              <a:buAutoNum type="alphaUcPeriod"/>
            </a:pPr>
            <a:r>
              <a:rPr lang="es-CR" altLang="es-CR" sz="2400" dirty="0"/>
              <a:t>Efectuar las adquisiciones</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ES" altLang="es-CR" sz="2400" b="1" dirty="0"/>
              <a:t>Retroalimentación:</a:t>
            </a:r>
            <a:r>
              <a:rPr lang="es-ES" altLang="es-CR" sz="2400" dirty="0"/>
              <a:t> La conferencia de oferentes (transferencia de información) es una de las actividades del proceso de efectuar las adquisiciones.</a:t>
            </a:r>
            <a:endParaRPr lang="es-CR" altLang="es-CR" sz="2400" dirty="0"/>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15564514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iterate type="lt">
                                    <p:tmPct val="0"/>
                                  </p:iterate>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332656"/>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Una compañía debe realizar una decisión de hacer o comprar de un componente de hardware bastante complejo e innovador. La solución “en casa” cuesta $14.000 más un mantenimiento de $2.000 por mes. La solución por contratación cuesta $5.000 más un mantenimiento de $5.000 al mes. ¿Para cuántos MESES debería planear la compañía utilizar el componente para que la mejor decisión sea la de hacer “en casa”?</a:t>
            </a:r>
          </a:p>
          <a:p>
            <a:pPr marL="457200" indent="-457200" algn="just">
              <a:spcBef>
                <a:spcPct val="0"/>
              </a:spcBef>
              <a:buFont typeface="+mj-lt"/>
              <a:buAutoNum type="alphaUcPeriod"/>
            </a:pPr>
            <a:r>
              <a:rPr lang="es-CR" altLang="es-CR" sz="2400" dirty="0"/>
              <a:t>3 meses.</a:t>
            </a:r>
          </a:p>
          <a:p>
            <a:pPr marL="457200" indent="-457200" algn="just">
              <a:spcBef>
                <a:spcPct val="0"/>
              </a:spcBef>
              <a:buFont typeface="+mj-lt"/>
              <a:buAutoNum type="alphaUcPeriod"/>
            </a:pPr>
            <a:r>
              <a:rPr lang="es-CR" altLang="es-CR" sz="2400" dirty="0"/>
              <a:t>4 meses.</a:t>
            </a:r>
          </a:p>
          <a:p>
            <a:pPr marL="457200" indent="-457200" algn="just">
              <a:spcBef>
                <a:spcPct val="0"/>
              </a:spcBef>
              <a:buFont typeface="+mj-lt"/>
              <a:buAutoNum type="alphaUcPeriod"/>
            </a:pPr>
            <a:r>
              <a:rPr lang="es-CR" altLang="es-CR" sz="2400" dirty="0"/>
              <a:t>5 meses.</a:t>
            </a:r>
          </a:p>
          <a:p>
            <a:pPr marL="457200" indent="-457200" algn="just">
              <a:spcBef>
                <a:spcPct val="0"/>
              </a:spcBef>
              <a:buFont typeface="+mj-lt"/>
              <a:buAutoNum type="alphaUcPeriod"/>
            </a:pPr>
            <a:r>
              <a:rPr lang="es-CR" altLang="es-CR" sz="2400" dirty="0"/>
              <a:t>6 meses.</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32168952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iterate type="lt">
                                    <p:tmPct val="0"/>
                                  </p:iterate>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5" presetClass="emph" presetSubtype="0" nodeType="clickEffect">
                                  <p:stCondLst>
                                    <p:cond delay="0"/>
                                  </p:stCondLst>
                                  <p:iterate type="lt">
                                    <p:tmAbs val="25"/>
                                  </p:iterate>
                                  <p:childTnLst>
                                    <p:set>
                                      <p:cBhvr override="childStyle">
                                        <p:cTn id="41" dur="indefinite"/>
                                        <p:tgtEl>
                                          <p:spTgt spid="5">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4" y="332656"/>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ES" altLang="es-CR" sz="2400" b="1" dirty="0"/>
              <a:t>Retroalimentación:</a:t>
            </a:r>
            <a:r>
              <a:rPr lang="es-ES" altLang="es-CR" sz="2400" dirty="0"/>
              <a:t> </a:t>
            </a:r>
            <a:endParaRPr lang="es-CR" altLang="es-CR" sz="2400" dirty="0"/>
          </a:p>
          <a:p>
            <a:pPr algn="just">
              <a:spcBef>
                <a:spcPct val="0"/>
              </a:spcBef>
              <a:buFontTx/>
              <a:buNone/>
            </a:pPr>
            <a:r>
              <a:rPr lang="es-CR" altLang="es-CR" sz="2400" dirty="0"/>
              <a:t>El punto de quiebra se denota como z, meses de mantenimiento.</a:t>
            </a:r>
          </a:p>
          <a:p>
            <a:pPr algn="just">
              <a:spcBef>
                <a:spcPct val="0"/>
              </a:spcBef>
              <a:buFontTx/>
              <a:buNone/>
            </a:pPr>
            <a:r>
              <a:rPr lang="es-CR" altLang="es-CR" sz="2400" dirty="0"/>
              <a:t>Paso 1: Costo de hacer= $14.000 + $2.000z</a:t>
            </a:r>
          </a:p>
          <a:p>
            <a:pPr algn="just">
              <a:spcBef>
                <a:spcPct val="0"/>
              </a:spcBef>
              <a:buFontTx/>
              <a:buNone/>
            </a:pPr>
            <a:r>
              <a:rPr lang="es-CR" altLang="es-CR" sz="2400" dirty="0"/>
              <a:t>Paso 2: Costo de comprar= $5.000 + $5.000z</a:t>
            </a:r>
          </a:p>
          <a:p>
            <a:pPr algn="just">
              <a:spcBef>
                <a:spcPct val="0"/>
              </a:spcBef>
              <a:buFontTx/>
              <a:buNone/>
            </a:pPr>
            <a:r>
              <a:rPr lang="es-CR" altLang="es-CR" sz="2400" dirty="0"/>
              <a:t>Paso 3: Igualar</a:t>
            </a:r>
          </a:p>
          <a:p>
            <a:pPr algn="just">
              <a:spcBef>
                <a:spcPct val="0"/>
              </a:spcBef>
              <a:buFontTx/>
              <a:buNone/>
            </a:pPr>
            <a:r>
              <a:rPr lang="es-CR" altLang="es-CR" sz="2400" dirty="0"/>
              <a:t>$14.000 + $2.000z = $5.000 + $5.000z</a:t>
            </a:r>
          </a:p>
          <a:p>
            <a:pPr algn="just">
              <a:spcBef>
                <a:spcPct val="0"/>
              </a:spcBef>
              <a:buFontTx/>
              <a:buNone/>
            </a:pPr>
            <a:r>
              <a:rPr lang="es-CR" altLang="es-CR" sz="2400" dirty="0"/>
              <a:t>Z = 3 meses</a:t>
            </a:r>
          </a:p>
          <a:p>
            <a:pPr algn="just">
              <a:spcBef>
                <a:spcPct val="0"/>
              </a:spcBef>
              <a:buFontTx/>
              <a:buNone/>
            </a:pPr>
            <a:r>
              <a:rPr lang="es-CR" altLang="es-CR" sz="2400" dirty="0"/>
              <a:t>Paso 4: comprobación.</a:t>
            </a:r>
          </a:p>
          <a:p>
            <a:pPr algn="just">
              <a:spcBef>
                <a:spcPct val="0"/>
              </a:spcBef>
              <a:buFontTx/>
              <a:buNone/>
            </a:pPr>
            <a:r>
              <a:rPr lang="es-CR" altLang="es-CR" sz="2400" dirty="0"/>
              <a:t>Sustituyendo cualquier valor más grande que z = 3 meses, hace que la opción de hacer sea más barata que la de comprar.</a:t>
            </a:r>
          </a:p>
          <a:p>
            <a:pPr algn="just">
              <a:spcBef>
                <a:spcPct val="0"/>
              </a:spcBef>
              <a:buFontTx/>
              <a:buNone/>
            </a:pPr>
            <a:r>
              <a:rPr lang="es-CR" altLang="es-CR" sz="2400" dirty="0"/>
              <a:t>Por ejemplo, si z = 4</a:t>
            </a:r>
          </a:p>
          <a:p>
            <a:pPr algn="just">
              <a:spcBef>
                <a:spcPct val="0"/>
              </a:spcBef>
              <a:buFontTx/>
              <a:buNone/>
            </a:pPr>
            <a:r>
              <a:rPr lang="es-CR" altLang="es-CR" sz="2400" dirty="0"/>
              <a:t>$14.000 + $2.000 * 4 = $22.000, lo cual es menor a $5.000 + $5.000 * 4 = $25.000</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36098917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Effect transition="in" filter="fade">
                                      <p:cBhvr>
                                        <p:cTn id="49" dur="1000"/>
                                        <p:tgtEl>
                                          <p:spTgt spid="5">
                                            <p:txEl>
                                              <p:pRg st="6" end="6"/>
                                            </p:txEl>
                                          </p:spTgt>
                                        </p:tgtEl>
                                      </p:cBhvr>
                                    </p:animEffect>
                                    <p:anim calcmode="lin" valueType="num">
                                      <p:cBhvr>
                                        <p:cTn id="5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entr" presetSubtype="0" fill="hold" nodeType="clickEffect">
                                  <p:stCondLst>
                                    <p:cond delay="0"/>
                                  </p:stCondLst>
                                  <p:childTnLst>
                                    <p:set>
                                      <p:cBhvr>
                                        <p:cTn id="55" dur="1" fill="hold">
                                          <p:stCondLst>
                                            <p:cond delay="0"/>
                                          </p:stCondLst>
                                        </p:cTn>
                                        <p:tgtEl>
                                          <p:spTgt spid="5">
                                            <p:txEl>
                                              <p:pRg st="7" end="7"/>
                                            </p:txEl>
                                          </p:spTgt>
                                        </p:tgtEl>
                                        <p:attrNameLst>
                                          <p:attrName>style.visibility</p:attrName>
                                        </p:attrNameLst>
                                      </p:cBhvr>
                                      <p:to>
                                        <p:strVal val="visible"/>
                                      </p:to>
                                    </p:set>
                                    <p:animEffect transition="in" filter="fade">
                                      <p:cBhvr>
                                        <p:cTn id="56" dur="1000"/>
                                        <p:tgtEl>
                                          <p:spTgt spid="5">
                                            <p:txEl>
                                              <p:pRg st="7" end="7"/>
                                            </p:txEl>
                                          </p:spTgt>
                                        </p:tgtEl>
                                      </p:cBhvr>
                                    </p:animEffect>
                                    <p:anim calcmode="lin" valueType="num">
                                      <p:cBhvr>
                                        <p:cTn id="57"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42" presetClass="entr" presetSubtype="0" fill="hold" nodeType="clickEffect">
                                  <p:stCondLst>
                                    <p:cond delay="0"/>
                                  </p:stCondLst>
                                  <p:childTnLst>
                                    <p:set>
                                      <p:cBhvr>
                                        <p:cTn id="62" dur="1" fill="hold">
                                          <p:stCondLst>
                                            <p:cond delay="0"/>
                                          </p:stCondLst>
                                        </p:cTn>
                                        <p:tgtEl>
                                          <p:spTgt spid="5">
                                            <p:txEl>
                                              <p:pRg st="8" end="8"/>
                                            </p:txEl>
                                          </p:spTgt>
                                        </p:tgtEl>
                                        <p:attrNameLst>
                                          <p:attrName>style.visibility</p:attrName>
                                        </p:attrNameLst>
                                      </p:cBhvr>
                                      <p:to>
                                        <p:strVal val="visible"/>
                                      </p:to>
                                    </p:set>
                                    <p:animEffect transition="in" filter="fade">
                                      <p:cBhvr>
                                        <p:cTn id="63" dur="1000"/>
                                        <p:tgtEl>
                                          <p:spTgt spid="5">
                                            <p:txEl>
                                              <p:pRg st="8" end="8"/>
                                            </p:txEl>
                                          </p:spTgt>
                                        </p:tgtEl>
                                      </p:cBhvr>
                                    </p:animEffect>
                                    <p:anim calcmode="lin" valueType="num">
                                      <p:cBhvr>
                                        <p:cTn id="64"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42" presetClass="entr" presetSubtype="0" fill="hold" nodeType="clickEffect">
                                  <p:stCondLst>
                                    <p:cond delay="0"/>
                                  </p:stCondLst>
                                  <p:childTnLst>
                                    <p:set>
                                      <p:cBhvr>
                                        <p:cTn id="69" dur="1" fill="hold">
                                          <p:stCondLst>
                                            <p:cond delay="0"/>
                                          </p:stCondLst>
                                        </p:cTn>
                                        <p:tgtEl>
                                          <p:spTgt spid="5">
                                            <p:txEl>
                                              <p:pRg st="9" end="9"/>
                                            </p:txEl>
                                          </p:spTgt>
                                        </p:tgtEl>
                                        <p:attrNameLst>
                                          <p:attrName>style.visibility</p:attrName>
                                        </p:attrNameLst>
                                      </p:cBhvr>
                                      <p:to>
                                        <p:strVal val="visible"/>
                                      </p:to>
                                    </p:set>
                                    <p:animEffect transition="in" filter="fade">
                                      <p:cBhvr>
                                        <p:cTn id="70" dur="1000"/>
                                        <p:tgtEl>
                                          <p:spTgt spid="5">
                                            <p:txEl>
                                              <p:pRg st="9" end="9"/>
                                            </p:txEl>
                                          </p:spTgt>
                                        </p:tgtEl>
                                      </p:cBhvr>
                                    </p:animEffect>
                                    <p:anim calcmode="lin" valueType="num">
                                      <p:cBhvr>
                                        <p:cTn id="71"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42" presetClass="entr" presetSubtype="0" fill="hold" nodeType="clickEffect">
                                  <p:stCondLst>
                                    <p:cond delay="0"/>
                                  </p:stCondLst>
                                  <p:childTnLst>
                                    <p:set>
                                      <p:cBhvr>
                                        <p:cTn id="76" dur="1" fill="hold">
                                          <p:stCondLst>
                                            <p:cond delay="0"/>
                                          </p:stCondLst>
                                        </p:cTn>
                                        <p:tgtEl>
                                          <p:spTgt spid="5">
                                            <p:txEl>
                                              <p:pRg st="10" end="10"/>
                                            </p:txEl>
                                          </p:spTgt>
                                        </p:tgtEl>
                                        <p:attrNameLst>
                                          <p:attrName>style.visibility</p:attrName>
                                        </p:attrNameLst>
                                      </p:cBhvr>
                                      <p:to>
                                        <p:strVal val="visible"/>
                                      </p:to>
                                    </p:set>
                                    <p:animEffect transition="in" filter="fade">
                                      <p:cBhvr>
                                        <p:cTn id="77" dur="1000"/>
                                        <p:tgtEl>
                                          <p:spTgt spid="5">
                                            <p:txEl>
                                              <p:pRg st="10" end="10"/>
                                            </p:txEl>
                                          </p:spTgt>
                                        </p:tgtEl>
                                      </p:cBhvr>
                                    </p:animEffect>
                                    <p:anim calcmode="lin" valueType="num">
                                      <p:cBhvr>
                                        <p:cTn id="78"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5">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12859" y="476672"/>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Un director de proyectos necesita desarrollar un módulo de software para conectar con un sistema de información especializado. Contratando a un empleado tiempo completo para hacer este trabajo requiere de una inversión de $45.000 al inicio y un salario mensual de $5.000. Contratar a un consultor le saldrá en $10.000 y un costo mensual de $6.000. ¿Después de cuántos meses de trabajo será más rentable contratar al empleado que al consultor?</a:t>
            </a:r>
          </a:p>
          <a:p>
            <a:pPr marL="457200" indent="-457200" algn="just">
              <a:spcBef>
                <a:spcPct val="0"/>
              </a:spcBef>
              <a:buFont typeface="+mj-lt"/>
              <a:buAutoNum type="alphaUcPeriod"/>
            </a:pPr>
            <a:r>
              <a:rPr lang="es-CR" altLang="es-CR" sz="2400" dirty="0"/>
              <a:t>10 meses.</a:t>
            </a:r>
          </a:p>
          <a:p>
            <a:pPr marL="457200" indent="-457200" algn="just">
              <a:spcBef>
                <a:spcPct val="0"/>
              </a:spcBef>
              <a:buFont typeface="+mj-lt"/>
              <a:buAutoNum type="alphaUcPeriod"/>
            </a:pPr>
            <a:r>
              <a:rPr lang="es-CR" altLang="es-CR" sz="2400" dirty="0"/>
              <a:t>25 meses.</a:t>
            </a:r>
          </a:p>
          <a:p>
            <a:pPr marL="457200" indent="-457200" algn="just">
              <a:spcBef>
                <a:spcPct val="0"/>
              </a:spcBef>
              <a:buFont typeface="+mj-lt"/>
              <a:buAutoNum type="alphaUcPeriod"/>
            </a:pPr>
            <a:r>
              <a:rPr lang="es-CR" altLang="es-CR" sz="2400" dirty="0"/>
              <a:t>35 meses.</a:t>
            </a:r>
          </a:p>
          <a:p>
            <a:pPr marL="457200" indent="-457200" algn="just">
              <a:spcBef>
                <a:spcPct val="0"/>
              </a:spcBef>
              <a:buFont typeface="+mj-lt"/>
              <a:buAutoNum type="alphaUcPeriod"/>
            </a:pPr>
            <a:r>
              <a:rPr lang="es-CR" altLang="es-CR" sz="2400" dirty="0"/>
              <a:t>45 meses.</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22790714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iterate type="lt">
                                    <p:tmPct val="0"/>
                                  </p:iterate>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5" presetClass="emph" presetSubtype="0" nodeType="clickEffect">
                                  <p:stCondLst>
                                    <p:cond delay="0"/>
                                  </p:stCondLst>
                                  <p:iterate type="lt">
                                    <p:tmAbs val="25"/>
                                  </p:iterate>
                                  <p:childTnLst>
                                    <p:set>
                                      <p:cBhvr override="childStyle">
                                        <p:cTn id="41" dur="indefinite"/>
                                        <p:tgtEl>
                                          <p:spTgt spid="5">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476672"/>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ES" altLang="es-CR" sz="2400" b="1" dirty="0"/>
              <a:t>Retroalimentación:</a:t>
            </a:r>
            <a:r>
              <a:rPr lang="es-ES" altLang="es-CR" sz="2400" dirty="0"/>
              <a:t> </a:t>
            </a:r>
            <a:endParaRPr lang="es-CR" altLang="es-CR" sz="2400" dirty="0"/>
          </a:p>
          <a:p>
            <a:pPr algn="just">
              <a:spcBef>
                <a:spcPct val="0"/>
              </a:spcBef>
              <a:buFontTx/>
              <a:buNone/>
            </a:pPr>
            <a:r>
              <a:rPr lang="es-CR" altLang="es-CR" sz="2400" dirty="0"/>
              <a:t>El punto de quiebra se denota como z, meses.</a:t>
            </a:r>
          </a:p>
          <a:p>
            <a:pPr algn="just">
              <a:spcBef>
                <a:spcPct val="0"/>
              </a:spcBef>
              <a:buFontTx/>
              <a:buNone/>
            </a:pPr>
            <a:r>
              <a:rPr lang="es-CR" altLang="es-CR" sz="2400" dirty="0"/>
              <a:t>Paso 1: Costo de contratar a empleado= $45.000 + $5.000z</a:t>
            </a:r>
          </a:p>
          <a:p>
            <a:pPr algn="just">
              <a:spcBef>
                <a:spcPct val="0"/>
              </a:spcBef>
              <a:buFontTx/>
              <a:buNone/>
            </a:pPr>
            <a:r>
              <a:rPr lang="es-CR" altLang="es-CR" sz="2400" dirty="0"/>
              <a:t>Paso 2: Costo de contratar consultoría= $10.000 + $6.000z</a:t>
            </a:r>
          </a:p>
          <a:p>
            <a:pPr algn="just">
              <a:spcBef>
                <a:spcPct val="0"/>
              </a:spcBef>
              <a:buFontTx/>
              <a:buNone/>
            </a:pPr>
            <a:r>
              <a:rPr lang="es-CR" altLang="es-CR" sz="2400" dirty="0"/>
              <a:t>Paso 3: Igualar</a:t>
            </a:r>
          </a:p>
          <a:p>
            <a:pPr algn="just">
              <a:spcBef>
                <a:spcPct val="0"/>
              </a:spcBef>
              <a:buFontTx/>
              <a:buNone/>
            </a:pPr>
            <a:r>
              <a:rPr lang="es-CR" altLang="es-CR" sz="2400" dirty="0"/>
              <a:t>$45.000 + $5.000z = $10.000 + $6.000z</a:t>
            </a:r>
          </a:p>
          <a:p>
            <a:pPr algn="just">
              <a:spcBef>
                <a:spcPct val="0"/>
              </a:spcBef>
              <a:buFontTx/>
              <a:buNone/>
            </a:pPr>
            <a:r>
              <a:rPr lang="es-CR" altLang="es-CR" sz="2400" dirty="0"/>
              <a:t>Z = 35 meses</a:t>
            </a:r>
          </a:p>
          <a:p>
            <a:pPr algn="just">
              <a:spcBef>
                <a:spcPct val="0"/>
              </a:spcBef>
              <a:buFontTx/>
              <a:buNone/>
            </a:pPr>
            <a:r>
              <a:rPr lang="es-CR" altLang="es-CR" sz="2400" dirty="0"/>
              <a:t>Paso 4: comprobación.</a:t>
            </a:r>
          </a:p>
          <a:p>
            <a:pPr algn="just">
              <a:spcBef>
                <a:spcPct val="0"/>
              </a:spcBef>
              <a:buFontTx/>
              <a:buNone/>
            </a:pPr>
            <a:r>
              <a:rPr lang="es-CR" altLang="es-CR" sz="2400" dirty="0"/>
              <a:t>Sustituyendo cualquier valor más grande que z = 35 meses, hace que la opción de hacer sea más barata que la de comprar.</a:t>
            </a:r>
          </a:p>
          <a:p>
            <a:pPr algn="just">
              <a:spcBef>
                <a:spcPct val="0"/>
              </a:spcBef>
              <a:buFontTx/>
              <a:buNone/>
            </a:pPr>
            <a:r>
              <a:rPr lang="es-CR" altLang="es-CR" sz="2400" dirty="0"/>
              <a:t>Por ejemplo, si z = 36</a:t>
            </a:r>
          </a:p>
          <a:p>
            <a:pPr algn="just">
              <a:spcBef>
                <a:spcPct val="0"/>
              </a:spcBef>
              <a:buFontTx/>
              <a:buNone/>
            </a:pPr>
            <a:r>
              <a:rPr lang="es-CR" altLang="es-CR" sz="2400" dirty="0"/>
              <a:t>$45.000 + $5.000 * 36 = $225.000, lo cual es menor a $10.000 + $6.000 * 36 = $226.000</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40464886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Effect transition="in" filter="fade">
                                      <p:cBhvr>
                                        <p:cTn id="49" dur="1000"/>
                                        <p:tgtEl>
                                          <p:spTgt spid="5">
                                            <p:txEl>
                                              <p:pRg st="6" end="6"/>
                                            </p:txEl>
                                          </p:spTgt>
                                        </p:tgtEl>
                                      </p:cBhvr>
                                    </p:animEffect>
                                    <p:anim calcmode="lin" valueType="num">
                                      <p:cBhvr>
                                        <p:cTn id="5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entr" presetSubtype="0" fill="hold" nodeType="clickEffect">
                                  <p:stCondLst>
                                    <p:cond delay="0"/>
                                  </p:stCondLst>
                                  <p:childTnLst>
                                    <p:set>
                                      <p:cBhvr>
                                        <p:cTn id="55" dur="1" fill="hold">
                                          <p:stCondLst>
                                            <p:cond delay="0"/>
                                          </p:stCondLst>
                                        </p:cTn>
                                        <p:tgtEl>
                                          <p:spTgt spid="5">
                                            <p:txEl>
                                              <p:pRg st="7" end="7"/>
                                            </p:txEl>
                                          </p:spTgt>
                                        </p:tgtEl>
                                        <p:attrNameLst>
                                          <p:attrName>style.visibility</p:attrName>
                                        </p:attrNameLst>
                                      </p:cBhvr>
                                      <p:to>
                                        <p:strVal val="visible"/>
                                      </p:to>
                                    </p:set>
                                    <p:animEffect transition="in" filter="fade">
                                      <p:cBhvr>
                                        <p:cTn id="56" dur="1000"/>
                                        <p:tgtEl>
                                          <p:spTgt spid="5">
                                            <p:txEl>
                                              <p:pRg st="7" end="7"/>
                                            </p:txEl>
                                          </p:spTgt>
                                        </p:tgtEl>
                                      </p:cBhvr>
                                    </p:animEffect>
                                    <p:anim calcmode="lin" valueType="num">
                                      <p:cBhvr>
                                        <p:cTn id="57"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42" presetClass="entr" presetSubtype="0" fill="hold" nodeType="clickEffect">
                                  <p:stCondLst>
                                    <p:cond delay="0"/>
                                  </p:stCondLst>
                                  <p:childTnLst>
                                    <p:set>
                                      <p:cBhvr>
                                        <p:cTn id="62" dur="1" fill="hold">
                                          <p:stCondLst>
                                            <p:cond delay="0"/>
                                          </p:stCondLst>
                                        </p:cTn>
                                        <p:tgtEl>
                                          <p:spTgt spid="5">
                                            <p:txEl>
                                              <p:pRg st="8" end="8"/>
                                            </p:txEl>
                                          </p:spTgt>
                                        </p:tgtEl>
                                        <p:attrNameLst>
                                          <p:attrName>style.visibility</p:attrName>
                                        </p:attrNameLst>
                                      </p:cBhvr>
                                      <p:to>
                                        <p:strVal val="visible"/>
                                      </p:to>
                                    </p:set>
                                    <p:animEffect transition="in" filter="fade">
                                      <p:cBhvr>
                                        <p:cTn id="63" dur="1000"/>
                                        <p:tgtEl>
                                          <p:spTgt spid="5">
                                            <p:txEl>
                                              <p:pRg st="8" end="8"/>
                                            </p:txEl>
                                          </p:spTgt>
                                        </p:tgtEl>
                                      </p:cBhvr>
                                    </p:animEffect>
                                    <p:anim calcmode="lin" valueType="num">
                                      <p:cBhvr>
                                        <p:cTn id="64"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42" presetClass="entr" presetSubtype="0" fill="hold" nodeType="clickEffect">
                                  <p:stCondLst>
                                    <p:cond delay="0"/>
                                  </p:stCondLst>
                                  <p:childTnLst>
                                    <p:set>
                                      <p:cBhvr>
                                        <p:cTn id="69" dur="1" fill="hold">
                                          <p:stCondLst>
                                            <p:cond delay="0"/>
                                          </p:stCondLst>
                                        </p:cTn>
                                        <p:tgtEl>
                                          <p:spTgt spid="5">
                                            <p:txEl>
                                              <p:pRg st="9" end="9"/>
                                            </p:txEl>
                                          </p:spTgt>
                                        </p:tgtEl>
                                        <p:attrNameLst>
                                          <p:attrName>style.visibility</p:attrName>
                                        </p:attrNameLst>
                                      </p:cBhvr>
                                      <p:to>
                                        <p:strVal val="visible"/>
                                      </p:to>
                                    </p:set>
                                    <p:animEffect transition="in" filter="fade">
                                      <p:cBhvr>
                                        <p:cTn id="70" dur="1000"/>
                                        <p:tgtEl>
                                          <p:spTgt spid="5">
                                            <p:txEl>
                                              <p:pRg st="9" end="9"/>
                                            </p:txEl>
                                          </p:spTgt>
                                        </p:tgtEl>
                                      </p:cBhvr>
                                    </p:animEffect>
                                    <p:anim calcmode="lin" valueType="num">
                                      <p:cBhvr>
                                        <p:cTn id="71"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42" presetClass="entr" presetSubtype="0" fill="hold" nodeType="clickEffect">
                                  <p:stCondLst>
                                    <p:cond delay="0"/>
                                  </p:stCondLst>
                                  <p:childTnLst>
                                    <p:set>
                                      <p:cBhvr>
                                        <p:cTn id="76" dur="1" fill="hold">
                                          <p:stCondLst>
                                            <p:cond delay="0"/>
                                          </p:stCondLst>
                                        </p:cTn>
                                        <p:tgtEl>
                                          <p:spTgt spid="5">
                                            <p:txEl>
                                              <p:pRg st="10" end="10"/>
                                            </p:txEl>
                                          </p:spTgt>
                                        </p:tgtEl>
                                        <p:attrNameLst>
                                          <p:attrName>style.visibility</p:attrName>
                                        </p:attrNameLst>
                                      </p:cBhvr>
                                      <p:to>
                                        <p:strVal val="visible"/>
                                      </p:to>
                                    </p:set>
                                    <p:animEffect transition="in" filter="fade">
                                      <p:cBhvr>
                                        <p:cTn id="77" dur="1000"/>
                                        <p:tgtEl>
                                          <p:spTgt spid="5">
                                            <p:txEl>
                                              <p:pRg st="10" end="10"/>
                                            </p:txEl>
                                          </p:spTgt>
                                        </p:tgtEl>
                                      </p:cBhvr>
                                    </p:animEffect>
                                    <p:anim calcmode="lin" valueType="num">
                                      <p:cBhvr>
                                        <p:cTn id="78"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5">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188913"/>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Una directora de proyectos está tratando de decidir entre el Software A y el Software B para un proyecto que se la ha asignado. El software A cuesta $75.000 más $5.000 de mantenimiento mensual. El software B cuesta $25.000 más un mantenimiento mensual de $15.000. ¿Cuál es el mínimo de MESES que se necesita usar el software A para que sea la opción más rentable?</a:t>
            </a:r>
          </a:p>
          <a:p>
            <a:pPr marL="457200" indent="-457200" algn="just">
              <a:spcBef>
                <a:spcPct val="0"/>
              </a:spcBef>
              <a:buFont typeface="+mj-lt"/>
              <a:buAutoNum type="alphaUcPeriod"/>
            </a:pPr>
            <a:r>
              <a:rPr lang="es-CR" altLang="es-CR" sz="2400" dirty="0"/>
              <a:t>5 meses.</a:t>
            </a:r>
          </a:p>
          <a:p>
            <a:pPr marL="457200" indent="-457200" algn="just">
              <a:spcBef>
                <a:spcPct val="0"/>
              </a:spcBef>
              <a:buFont typeface="+mj-lt"/>
              <a:buAutoNum type="alphaUcPeriod"/>
            </a:pPr>
            <a:r>
              <a:rPr lang="es-CR" altLang="es-CR" sz="2400" dirty="0"/>
              <a:t>10 meses.</a:t>
            </a:r>
          </a:p>
          <a:p>
            <a:pPr marL="457200" indent="-457200" algn="just">
              <a:spcBef>
                <a:spcPct val="0"/>
              </a:spcBef>
              <a:buFont typeface="+mj-lt"/>
              <a:buAutoNum type="alphaUcPeriod"/>
            </a:pPr>
            <a:r>
              <a:rPr lang="es-CR" altLang="es-CR" sz="2400" dirty="0"/>
              <a:t>15 meses.</a:t>
            </a:r>
          </a:p>
          <a:p>
            <a:pPr marL="457200" indent="-457200" algn="just">
              <a:spcBef>
                <a:spcPct val="0"/>
              </a:spcBef>
              <a:buFont typeface="+mj-lt"/>
              <a:buAutoNum type="alphaUcPeriod"/>
            </a:pPr>
            <a:r>
              <a:rPr lang="es-CR" altLang="es-CR" sz="2400" dirty="0"/>
              <a:t>25 meses.</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41225447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iterate type="lt">
                                    <p:tmPct val="0"/>
                                  </p:iterate>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5" presetClass="emph" presetSubtype="0" nodeType="clickEffect">
                                  <p:stCondLst>
                                    <p:cond delay="0"/>
                                  </p:stCondLst>
                                  <p:iterate type="lt">
                                    <p:tmAbs val="25"/>
                                  </p:iterate>
                                  <p:childTnLst>
                                    <p:set>
                                      <p:cBhvr override="childStyle">
                                        <p:cTn id="41" dur="indefinite"/>
                                        <p:tgtEl>
                                          <p:spTgt spid="5">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404664"/>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ES" altLang="es-CR" sz="2400" b="1" dirty="0"/>
              <a:t>Retroalimentación:</a:t>
            </a:r>
            <a:r>
              <a:rPr lang="es-ES" altLang="es-CR" sz="2400" dirty="0"/>
              <a:t> </a:t>
            </a:r>
            <a:endParaRPr lang="es-CR" altLang="es-CR" sz="2400" dirty="0"/>
          </a:p>
          <a:p>
            <a:pPr algn="just">
              <a:spcBef>
                <a:spcPct val="0"/>
              </a:spcBef>
              <a:buFontTx/>
              <a:buNone/>
            </a:pPr>
            <a:r>
              <a:rPr lang="es-CR" altLang="es-CR" sz="2400" dirty="0"/>
              <a:t>El punto de quiebra se denota como z, meses de mantenimiento.</a:t>
            </a:r>
          </a:p>
          <a:p>
            <a:pPr algn="just">
              <a:spcBef>
                <a:spcPct val="0"/>
              </a:spcBef>
              <a:buFontTx/>
              <a:buNone/>
            </a:pPr>
            <a:r>
              <a:rPr lang="es-CR" altLang="es-CR" sz="2400" dirty="0"/>
              <a:t>Paso 1: Costo de escoger software A= $75.000 + $5.000z</a:t>
            </a:r>
          </a:p>
          <a:p>
            <a:pPr algn="just">
              <a:spcBef>
                <a:spcPct val="0"/>
              </a:spcBef>
              <a:buFontTx/>
              <a:buNone/>
            </a:pPr>
            <a:r>
              <a:rPr lang="es-CR" altLang="es-CR" sz="2400" dirty="0"/>
              <a:t>Paso 2: Costo de escoger software B = $25.000 + $15.000z</a:t>
            </a:r>
          </a:p>
          <a:p>
            <a:pPr algn="just">
              <a:spcBef>
                <a:spcPct val="0"/>
              </a:spcBef>
              <a:buFontTx/>
              <a:buNone/>
            </a:pPr>
            <a:r>
              <a:rPr lang="es-CR" altLang="es-CR" sz="2400" dirty="0"/>
              <a:t>Paso 3: Igualar</a:t>
            </a:r>
          </a:p>
          <a:p>
            <a:pPr algn="just">
              <a:spcBef>
                <a:spcPct val="0"/>
              </a:spcBef>
              <a:buFontTx/>
              <a:buNone/>
            </a:pPr>
            <a:r>
              <a:rPr lang="es-CR" altLang="es-CR" sz="2400" dirty="0"/>
              <a:t>$75.000 + $5.000z = $25.000 + $15.000z</a:t>
            </a:r>
          </a:p>
          <a:p>
            <a:pPr algn="just">
              <a:spcBef>
                <a:spcPct val="0"/>
              </a:spcBef>
              <a:buFontTx/>
              <a:buNone/>
            </a:pPr>
            <a:r>
              <a:rPr lang="es-CR" altLang="es-CR" sz="2400" dirty="0"/>
              <a:t>Z = 5 meses</a:t>
            </a:r>
          </a:p>
          <a:p>
            <a:pPr algn="just">
              <a:spcBef>
                <a:spcPct val="0"/>
              </a:spcBef>
              <a:buFontTx/>
              <a:buNone/>
            </a:pPr>
            <a:r>
              <a:rPr lang="es-CR" altLang="es-CR" sz="2400" dirty="0"/>
              <a:t>Paso 4: comprobación.</a:t>
            </a:r>
          </a:p>
          <a:p>
            <a:pPr algn="just">
              <a:spcBef>
                <a:spcPct val="0"/>
              </a:spcBef>
              <a:buFontTx/>
              <a:buNone/>
            </a:pPr>
            <a:r>
              <a:rPr lang="es-CR" altLang="es-CR" sz="2400" dirty="0"/>
              <a:t>Sustituyendo cualquier valor más grande que z = 6 meses, hace que la opción de hacer sea más barata que la de comprar.</a:t>
            </a:r>
          </a:p>
          <a:p>
            <a:pPr algn="just">
              <a:spcBef>
                <a:spcPct val="0"/>
              </a:spcBef>
              <a:buFontTx/>
              <a:buNone/>
            </a:pPr>
            <a:r>
              <a:rPr lang="es-CR" altLang="es-CR" sz="2400" dirty="0"/>
              <a:t>Por ejemplo, si z = 6</a:t>
            </a:r>
          </a:p>
          <a:p>
            <a:pPr algn="just">
              <a:spcBef>
                <a:spcPct val="0"/>
              </a:spcBef>
              <a:buFontTx/>
              <a:buNone/>
            </a:pPr>
            <a:r>
              <a:rPr lang="es-CR" altLang="es-CR" sz="2400" dirty="0"/>
              <a:t>$75.000 + $5.000 * 6 = $105.000, lo cual es menor a $25.000 + $15.000 * 6 = $115.000</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7134141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Effect transition="in" filter="fade">
                                      <p:cBhvr>
                                        <p:cTn id="49" dur="1000"/>
                                        <p:tgtEl>
                                          <p:spTgt spid="5">
                                            <p:txEl>
                                              <p:pRg st="6" end="6"/>
                                            </p:txEl>
                                          </p:spTgt>
                                        </p:tgtEl>
                                      </p:cBhvr>
                                    </p:animEffect>
                                    <p:anim calcmode="lin" valueType="num">
                                      <p:cBhvr>
                                        <p:cTn id="5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entr" presetSubtype="0" fill="hold" nodeType="clickEffect">
                                  <p:stCondLst>
                                    <p:cond delay="0"/>
                                  </p:stCondLst>
                                  <p:childTnLst>
                                    <p:set>
                                      <p:cBhvr>
                                        <p:cTn id="55" dur="1" fill="hold">
                                          <p:stCondLst>
                                            <p:cond delay="0"/>
                                          </p:stCondLst>
                                        </p:cTn>
                                        <p:tgtEl>
                                          <p:spTgt spid="5">
                                            <p:txEl>
                                              <p:pRg st="7" end="7"/>
                                            </p:txEl>
                                          </p:spTgt>
                                        </p:tgtEl>
                                        <p:attrNameLst>
                                          <p:attrName>style.visibility</p:attrName>
                                        </p:attrNameLst>
                                      </p:cBhvr>
                                      <p:to>
                                        <p:strVal val="visible"/>
                                      </p:to>
                                    </p:set>
                                    <p:animEffect transition="in" filter="fade">
                                      <p:cBhvr>
                                        <p:cTn id="56" dur="1000"/>
                                        <p:tgtEl>
                                          <p:spTgt spid="5">
                                            <p:txEl>
                                              <p:pRg st="7" end="7"/>
                                            </p:txEl>
                                          </p:spTgt>
                                        </p:tgtEl>
                                      </p:cBhvr>
                                    </p:animEffect>
                                    <p:anim calcmode="lin" valueType="num">
                                      <p:cBhvr>
                                        <p:cTn id="57"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42" presetClass="entr" presetSubtype="0" fill="hold" nodeType="clickEffect">
                                  <p:stCondLst>
                                    <p:cond delay="0"/>
                                  </p:stCondLst>
                                  <p:childTnLst>
                                    <p:set>
                                      <p:cBhvr>
                                        <p:cTn id="62" dur="1" fill="hold">
                                          <p:stCondLst>
                                            <p:cond delay="0"/>
                                          </p:stCondLst>
                                        </p:cTn>
                                        <p:tgtEl>
                                          <p:spTgt spid="5">
                                            <p:txEl>
                                              <p:pRg st="8" end="8"/>
                                            </p:txEl>
                                          </p:spTgt>
                                        </p:tgtEl>
                                        <p:attrNameLst>
                                          <p:attrName>style.visibility</p:attrName>
                                        </p:attrNameLst>
                                      </p:cBhvr>
                                      <p:to>
                                        <p:strVal val="visible"/>
                                      </p:to>
                                    </p:set>
                                    <p:animEffect transition="in" filter="fade">
                                      <p:cBhvr>
                                        <p:cTn id="63" dur="1000"/>
                                        <p:tgtEl>
                                          <p:spTgt spid="5">
                                            <p:txEl>
                                              <p:pRg st="8" end="8"/>
                                            </p:txEl>
                                          </p:spTgt>
                                        </p:tgtEl>
                                      </p:cBhvr>
                                    </p:animEffect>
                                    <p:anim calcmode="lin" valueType="num">
                                      <p:cBhvr>
                                        <p:cTn id="64"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42" presetClass="entr" presetSubtype="0" fill="hold" nodeType="clickEffect">
                                  <p:stCondLst>
                                    <p:cond delay="0"/>
                                  </p:stCondLst>
                                  <p:childTnLst>
                                    <p:set>
                                      <p:cBhvr>
                                        <p:cTn id="69" dur="1" fill="hold">
                                          <p:stCondLst>
                                            <p:cond delay="0"/>
                                          </p:stCondLst>
                                        </p:cTn>
                                        <p:tgtEl>
                                          <p:spTgt spid="5">
                                            <p:txEl>
                                              <p:pRg st="9" end="9"/>
                                            </p:txEl>
                                          </p:spTgt>
                                        </p:tgtEl>
                                        <p:attrNameLst>
                                          <p:attrName>style.visibility</p:attrName>
                                        </p:attrNameLst>
                                      </p:cBhvr>
                                      <p:to>
                                        <p:strVal val="visible"/>
                                      </p:to>
                                    </p:set>
                                    <p:animEffect transition="in" filter="fade">
                                      <p:cBhvr>
                                        <p:cTn id="70" dur="1000"/>
                                        <p:tgtEl>
                                          <p:spTgt spid="5">
                                            <p:txEl>
                                              <p:pRg st="9" end="9"/>
                                            </p:txEl>
                                          </p:spTgt>
                                        </p:tgtEl>
                                      </p:cBhvr>
                                    </p:animEffect>
                                    <p:anim calcmode="lin" valueType="num">
                                      <p:cBhvr>
                                        <p:cTn id="71"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42" presetClass="entr" presetSubtype="0" fill="hold" nodeType="clickEffect">
                                  <p:stCondLst>
                                    <p:cond delay="0"/>
                                  </p:stCondLst>
                                  <p:childTnLst>
                                    <p:set>
                                      <p:cBhvr>
                                        <p:cTn id="76" dur="1" fill="hold">
                                          <p:stCondLst>
                                            <p:cond delay="0"/>
                                          </p:stCondLst>
                                        </p:cTn>
                                        <p:tgtEl>
                                          <p:spTgt spid="5">
                                            <p:txEl>
                                              <p:pRg st="10" end="10"/>
                                            </p:txEl>
                                          </p:spTgt>
                                        </p:tgtEl>
                                        <p:attrNameLst>
                                          <p:attrName>style.visibility</p:attrName>
                                        </p:attrNameLst>
                                      </p:cBhvr>
                                      <p:to>
                                        <p:strVal val="visible"/>
                                      </p:to>
                                    </p:set>
                                    <p:animEffect transition="in" filter="fade">
                                      <p:cBhvr>
                                        <p:cTn id="77" dur="1000"/>
                                        <p:tgtEl>
                                          <p:spTgt spid="5">
                                            <p:txEl>
                                              <p:pRg st="10" end="10"/>
                                            </p:txEl>
                                          </p:spTgt>
                                        </p:tgtEl>
                                      </p:cBhvr>
                                    </p:animEffect>
                                    <p:anim calcmode="lin" valueType="num">
                                      <p:cBhvr>
                                        <p:cTn id="78"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5">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188913"/>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El contrato de costos reembolsables más un porcentaje del costo no es muy utilizado PORQUE:</a:t>
            </a:r>
          </a:p>
          <a:p>
            <a:pPr marL="457200" indent="-457200" algn="just">
              <a:spcBef>
                <a:spcPct val="0"/>
              </a:spcBef>
              <a:buFont typeface="+mj-lt"/>
              <a:buAutoNum type="alphaUcPeriod"/>
            </a:pPr>
            <a:r>
              <a:rPr lang="es-CR" altLang="es-CR" sz="2400" dirty="0"/>
              <a:t>No hay incentivos para que el comprador controle los costos.</a:t>
            </a:r>
          </a:p>
          <a:p>
            <a:pPr marL="457200" indent="-457200" algn="just">
              <a:spcBef>
                <a:spcPct val="0"/>
              </a:spcBef>
              <a:buFont typeface="+mj-lt"/>
              <a:buAutoNum type="alphaUcPeriod"/>
            </a:pPr>
            <a:r>
              <a:rPr lang="es-CR" altLang="es-CR" sz="2400" dirty="0"/>
              <a:t>Es necesaria la utilización de una orden de compra detallada.</a:t>
            </a:r>
          </a:p>
          <a:p>
            <a:pPr marL="457200" indent="-457200" algn="just">
              <a:spcBef>
                <a:spcPct val="0"/>
              </a:spcBef>
              <a:buFont typeface="+mj-lt"/>
              <a:buAutoNum type="alphaUcPeriod"/>
            </a:pPr>
            <a:r>
              <a:rPr lang="es-CR" altLang="es-CR" sz="2400" dirty="0"/>
              <a:t>El vendedor tiene incentivos para no controlar los costos.</a:t>
            </a:r>
          </a:p>
          <a:p>
            <a:pPr marL="457200" indent="-457200" algn="just">
              <a:spcBef>
                <a:spcPct val="0"/>
              </a:spcBef>
              <a:buFont typeface="+mj-lt"/>
              <a:buAutoNum type="alphaUcPeriod"/>
            </a:pPr>
            <a:r>
              <a:rPr lang="es-CR" altLang="es-CR" sz="2400" dirty="0"/>
              <a:t>El porcentaje de costo requiere auditorías por parte del comprador.</a:t>
            </a:r>
          </a:p>
          <a:p>
            <a:pPr algn="just">
              <a:spcBef>
                <a:spcPct val="0"/>
              </a:spcBef>
              <a:buFontTx/>
              <a:buNone/>
            </a:pPr>
            <a:r>
              <a:rPr lang="es-ES" altLang="es-CR" sz="2400" b="1" dirty="0"/>
              <a:t>Retroalimentación:</a:t>
            </a:r>
            <a:r>
              <a:rPr lang="es-ES" altLang="es-CR" sz="2400" dirty="0"/>
              <a:t> Es decir, que el vendedor no va a escatimar en gastos ya que entre más gaste mayor será la utilidad que reciba.</a:t>
            </a:r>
            <a:endParaRPr lang="es-CR" altLang="es-CR" sz="2400" dirty="0"/>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4275029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iterate type="lt">
                                    <p:tmPct val="0"/>
                                  </p:iterate>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404664"/>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200" dirty="0"/>
              <a:t>Durante el proceso de monitoreo y control detectas que tu proyecto está con un atraso significativo. Has recibido la aprobación para la compresión del proyecto incorporando 5 ingenieros al equipo de trabajo. El costo que has negociado es $150 por hora por persona. Los ingenieros adicionales contratados trabajarán en el proyecto hasta que éste retorne a su curso normal según el Plan de Gestión. ¿Qué TIPO de contrato has realizado?</a:t>
            </a:r>
          </a:p>
          <a:p>
            <a:pPr marL="457200" indent="-457200" algn="just">
              <a:spcBef>
                <a:spcPct val="0"/>
              </a:spcBef>
              <a:buFont typeface="+mj-lt"/>
              <a:buAutoNum type="alphaUcPeriod"/>
            </a:pPr>
            <a:r>
              <a:rPr lang="es-CR" altLang="es-CR" sz="2200" dirty="0"/>
              <a:t>Tiempo y materiales.</a:t>
            </a:r>
          </a:p>
          <a:p>
            <a:pPr marL="457200" indent="-457200" algn="just">
              <a:spcBef>
                <a:spcPct val="0"/>
              </a:spcBef>
              <a:buFont typeface="+mj-lt"/>
              <a:buAutoNum type="alphaUcPeriod"/>
            </a:pPr>
            <a:r>
              <a:rPr lang="es-CR" altLang="es-CR" sz="2200" dirty="0"/>
              <a:t>Precio Fijo o suma global.</a:t>
            </a:r>
          </a:p>
          <a:p>
            <a:pPr marL="457200" indent="-457200" algn="just">
              <a:spcBef>
                <a:spcPct val="0"/>
              </a:spcBef>
              <a:buFont typeface="+mj-lt"/>
              <a:buAutoNum type="alphaUcPeriod"/>
            </a:pPr>
            <a:r>
              <a:rPr lang="es-CR" altLang="es-CR" sz="2200" dirty="0"/>
              <a:t>Costo más porcentaje del costo.</a:t>
            </a:r>
          </a:p>
          <a:p>
            <a:pPr marL="457200" indent="-457200" algn="just">
              <a:spcBef>
                <a:spcPct val="0"/>
              </a:spcBef>
              <a:buFont typeface="+mj-lt"/>
              <a:buAutoNum type="alphaUcPeriod"/>
            </a:pPr>
            <a:r>
              <a:rPr lang="es-CR" altLang="es-CR" sz="2200" dirty="0"/>
              <a:t>Costos reembolsables</a:t>
            </a:r>
            <a:r>
              <a:rPr lang="es-CR" altLang="es-CR" sz="2200" dirty="0" smtClean="0"/>
              <a:t>.</a:t>
            </a:r>
          </a:p>
          <a:p>
            <a:pPr marL="457200" indent="-457200" algn="just">
              <a:spcBef>
                <a:spcPct val="0"/>
              </a:spcBef>
              <a:buFont typeface="+mj-lt"/>
              <a:buAutoNum type="alphaUcPeriod"/>
            </a:pPr>
            <a:endParaRPr lang="es-CR" altLang="es-CR" sz="2200" dirty="0"/>
          </a:p>
          <a:p>
            <a:pPr algn="just">
              <a:spcBef>
                <a:spcPct val="0"/>
              </a:spcBef>
              <a:buFontTx/>
              <a:buNone/>
            </a:pPr>
            <a:r>
              <a:rPr lang="es-ES" altLang="es-CR" sz="2200" b="1" dirty="0"/>
              <a:t>Retroalimentación:</a:t>
            </a:r>
            <a:r>
              <a:rPr lang="es-ES" altLang="es-CR" sz="2200" dirty="0"/>
              <a:t> Es decir, se paga según la cantidad de mano de obra que se utilice y los materiales que se requieran, a partir de las actividades que se soliciten desarrollar</a:t>
            </a:r>
            <a:r>
              <a:rPr lang="es-CR" altLang="es-CR" sz="2200" dirty="0"/>
              <a:t>.</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1568971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iterate type="lt">
                                    <p:tmPct val="0"/>
                                  </p:iterate>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404664"/>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200" dirty="0"/>
              <a:t>El equipo de proyecto está trabajando para documentar las diferentes compras de bienes y servicios que necesitará el proyecto, como así también identificando posibles vendedores de insumos. ¿Qué será lo que MÁS vas a necesitar para empezar con ese proceso?</a:t>
            </a:r>
          </a:p>
          <a:p>
            <a:pPr marL="457200" indent="-457200" algn="just">
              <a:spcBef>
                <a:spcPct val="0"/>
              </a:spcBef>
              <a:buFont typeface="+mj-lt"/>
              <a:buAutoNum type="alphaUcPeriod"/>
            </a:pPr>
            <a:r>
              <a:rPr lang="es-CR" altLang="es-CR" sz="2200" dirty="0"/>
              <a:t>Plan de gestión de las adquisiciones.</a:t>
            </a:r>
          </a:p>
          <a:p>
            <a:pPr marL="457200" indent="-457200" algn="just">
              <a:spcBef>
                <a:spcPct val="0"/>
              </a:spcBef>
              <a:buFont typeface="+mj-lt"/>
              <a:buAutoNum type="alphaUcPeriod"/>
            </a:pPr>
            <a:r>
              <a:rPr lang="en-US" altLang="es-CR" sz="2200" dirty="0" err="1"/>
              <a:t>Documentación</a:t>
            </a:r>
            <a:r>
              <a:rPr lang="en-US" altLang="es-CR" sz="2200" dirty="0"/>
              <a:t> de </a:t>
            </a:r>
            <a:r>
              <a:rPr lang="en-US" altLang="es-CR" sz="2200" dirty="0" err="1"/>
              <a:t>requisitos</a:t>
            </a:r>
            <a:r>
              <a:rPr lang="en-US" altLang="es-CR" sz="2200" dirty="0"/>
              <a:t>.</a:t>
            </a:r>
            <a:endParaRPr lang="es-CR" altLang="es-CR" sz="2200" dirty="0"/>
          </a:p>
          <a:p>
            <a:pPr marL="457200" indent="-457200" algn="just">
              <a:spcBef>
                <a:spcPct val="0"/>
              </a:spcBef>
              <a:buFont typeface="+mj-lt"/>
              <a:buAutoNum type="alphaUcPeriod"/>
            </a:pPr>
            <a:r>
              <a:rPr lang="es-CR" altLang="es-CR" sz="2200" dirty="0"/>
              <a:t>Criterios de selección de proveedores.</a:t>
            </a:r>
          </a:p>
          <a:p>
            <a:pPr marL="457200" indent="-457200" algn="just">
              <a:spcBef>
                <a:spcPct val="0"/>
              </a:spcBef>
              <a:buFont typeface="+mj-lt"/>
              <a:buAutoNum type="alphaUcPeriod"/>
            </a:pPr>
            <a:r>
              <a:rPr lang="en-US" altLang="es-CR" sz="2200" dirty="0" err="1"/>
              <a:t>Documentos</a:t>
            </a:r>
            <a:r>
              <a:rPr lang="en-US" altLang="es-CR" sz="2200" dirty="0"/>
              <a:t> de la </a:t>
            </a:r>
            <a:r>
              <a:rPr lang="en-US" altLang="es-CR" sz="2200" dirty="0" err="1"/>
              <a:t>adquisición</a:t>
            </a:r>
            <a:r>
              <a:rPr lang="en-US" altLang="es-CR" sz="2200" dirty="0" smtClean="0"/>
              <a:t>.</a:t>
            </a:r>
          </a:p>
          <a:p>
            <a:pPr marL="457200" indent="-457200" algn="just">
              <a:spcBef>
                <a:spcPct val="0"/>
              </a:spcBef>
              <a:buFont typeface="+mj-lt"/>
              <a:buAutoNum type="alphaUcPeriod"/>
            </a:pPr>
            <a:endParaRPr lang="es-CR" altLang="es-CR" sz="2200" dirty="0"/>
          </a:p>
          <a:p>
            <a:pPr algn="just">
              <a:spcBef>
                <a:spcPct val="0"/>
              </a:spcBef>
              <a:buFontTx/>
              <a:buNone/>
            </a:pPr>
            <a:r>
              <a:rPr lang="es-CR" altLang="es-CR" sz="2200" b="1" dirty="0"/>
              <a:t>Retroalimentación:</a:t>
            </a:r>
            <a:r>
              <a:rPr lang="es-CR" altLang="es-CR" sz="2200" dirty="0"/>
              <a:t> La “documentación de requisitos” es una entrada para el proceso de planificar las adquisiciones y a la vez salida del proceso recopilar requisitos. El “plan de gestión de las adquisiciones”, los “documentos de la adquisición” y los “criterios de selección de proveedores”, son salidas de este proceso. </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36169069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iterate type="lt">
                                    <p:tmPct val="0"/>
                                  </p:iterate>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2 Subtítulo"/>
          <p:cNvSpPr txBox="1">
            <a:spLocks/>
          </p:cNvSpPr>
          <p:nvPr/>
        </p:nvSpPr>
        <p:spPr bwMode="auto">
          <a:xfrm>
            <a:off x="0" y="6021388"/>
            <a:ext cx="6705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700"/>
              </a:spcBef>
              <a:buClr>
                <a:schemeClr val="accent2"/>
              </a:buClr>
              <a:buSzPct val="60000"/>
              <a:buFont typeface="Wingdings" pitchFamily="2" charset="2"/>
              <a:buNone/>
            </a:pPr>
            <a:r>
              <a:rPr lang="es-CR" altLang="es-CR" sz="2000">
                <a:solidFill>
                  <a:srgbClr val="FFFFFF"/>
                </a:solidFill>
                <a:latin typeface="Calibri" pitchFamily="34" charset="0"/>
              </a:rPr>
              <a:t>Cap. 11.2 PMBOK</a:t>
            </a:r>
          </a:p>
        </p:txBody>
      </p:sp>
      <p:sp>
        <p:nvSpPr>
          <p:cNvPr id="5" name="4 CuadroTexto"/>
          <p:cNvSpPr txBox="1"/>
          <p:nvPr/>
        </p:nvSpPr>
        <p:spPr>
          <a:xfrm>
            <a:off x="260350" y="1268413"/>
            <a:ext cx="8353425" cy="6924675"/>
          </a:xfrm>
          <a:prstGeom prst="rect">
            <a:avLst/>
          </a:prstGeom>
          <a:noFill/>
        </p:spPr>
        <p:txBody>
          <a:bodyPr>
            <a:spAutoFit/>
          </a:bodyPr>
          <a:lstStyle/>
          <a:p>
            <a:pPr>
              <a:defRPr/>
            </a:pPr>
            <a:r>
              <a:rPr lang="es-CR" sz="2400" b="1" dirty="0">
                <a:latin typeface="+mj-lt"/>
              </a:rPr>
              <a:t>Identificar los Riesgos</a:t>
            </a:r>
          </a:p>
          <a:p>
            <a:pPr>
              <a:defRPr/>
            </a:pPr>
            <a:endParaRPr lang="es-CR" sz="2400" dirty="0">
              <a:latin typeface="+mj-lt"/>
            </a:endParaRPr>
          </a:p>
          <a:p>
            <a:pPr algn="just">
              <a:defRPr/>
            </a:pPr>
            <a:r>
              <a:rPr lang="es-CR" sz="2400" dirty="0">
                <a:latin typeface="+mj-lt"/>
              </a:rPr>
              <a:t>Es el proceso por el cual se determinan los riesgos que pueden afectar el proyecto y se documentan sus características.</a:t>
            </a:r>
          </a:p>
          <a:p>
            <a:pPr algn="just">
              <a:defRPr/>
            </a:pPr>
            <a:endParaRPr lang="es-CR" sz="2400" dirty="0">
              <a:latin typeface="+mj-lt"/>
            </a:endParaRPr>
          </a:p>
          <a:p>
            <a:pPr algn="just">
              <a:defRPr/>
            </a:pPr>
            <a:r>
              <a:rPr lang="es-CR" sz="2400" b="1" dirty="0">
                <a:latin typeface="+mj-lt"/>
              </a:rPr>
              <a:t>¿Cómo los identifico?</a:t>
            </a:r>
          </a:p>
          <a:p>
            <a:pPr algn="just">
              <a:defRPr/>
            </a:pPr>
            <a:r>
              <a:rPr lang="es-CR" sz="2400" b="1" dirty="0">
                <a:latin typeface="+mj-lt"/>
              </a:rPr>
              <a:t>Revisiones de la Documentación </a:t>
            </a:r>
          </a:p>
          <a:p>
            <a:pPr marL="800100" lvl="1" indent="-342900" algn="just">
              <a:buFont typeface="Arial" pitchFamily="34" charset="0"/>
              <a:buChar char="•"/>
              <a:defRPr/>
            </a:pPr>
            <a:r>
              <a:rPr lang="es-CR" sz="2400" dirty="0">
                <a:latin typeface="+mj-lt"/>
              </a:rPr>
              <a:t>Puede efectuarse una revisión estructurada de la documentación del proyecto, incluyendo los planes, los supuestos, los archivos de proyectos anteriores, los contratos y otra información. </a:t>
            </a:r>
          </a:p>
          <a:p>
            <a:pPr lvl="1" algn="just">
              <a:defRPr/>
            </a:pPr>
            <a:endParaRPr lang="es-CR" sz="2400" b="1" dirty="0">
              <a:latin typeface="+mj-lt"/>
            </a:endParaRPr>
          </a:p>
          <a:p>
            <a:pPr algn="just">
              <a:defRPr/>
            </a:pPr>
            <a:r>
              <a:rPr lang="es-CR" sz="2400" b="1" dirty="0">
                <a:latin typeface="+mj-lt"/>
              </a:rPr>
              <a:t>Técnicas de Recopilación de Información</a:t>
            </a:r>
            <a:r>
              <a:rPr lang="es-CR" sz="2400" dirty="0">
                <a:latin typeface="+mj-lt"/>
              </a:rPr>
              <a:t> (Ver Gestión del Alcance)</a:t>
            </a:r>
            <a:r>
              <a:rPr lang="es-CR" sz="2400" b="1" dirty="0">
                <a:latin typeface="+mj-lt"/>
              </a:rPr>
              <a:t>  </a:t>
            </a:r>
          </a:p>
          <a:p>
            <a:pPr lvl="1" algn="just">
              <a:defRPr/>
            </a:pPr>
            <a:endParaRPr lang="es-CR" sz="2400" dirty="0">
              <a:latin typeface="+mj-lt"/>
            </a:endParaRPr>
          </a:p>
          <a:p>
            <a:pPr algn="just">
              <a:defRPr/>
            </a:pPr>
            <a:endParaRPr lang="es-CR" sz="2400" b="1" dirty="0">
              <a:latin typeface="+mj-lt"/>
            </a:endParaRPr>
          </a:p>
          <a:p>
            <a:pPr algn="just">
              <a:defRPr/>
            </a:pPr>
            <a:endParaRPr lang="es-CR" sz="2400" b="1" dirty="0">
              <a:latin typeface="+mj-lt"/>
            </a:endParaRPr>
          </a:p>
          <a:p>
            <a:pPr algn="just">
              <a:defRPr/>
            </a:pPr>
            <a:endParaRPr lang="es-CR" b="1" dirty="0">
              <a:latin typeface="+mj-lt"/>
            </a:endParaRPr>
          </a:p>
          <a:p>
            <a:pPr>
              <a:defRPr/>
            </a:pPr>
            <a:endParaRPr lang="es-CR" dirty="0"/>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188913"/>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Has creado un contrato de reembolso de costos para tu cliente. ¿Qué ELEMENTO debe contener siempre este tipo de contrato?</a:t>
            </a:r>
          </a:p>
          <a:p>
            <a:pPr marL="457200" indent="-457200" algn="just">
              <a:spcBef>
                <a:spcPct val="0"/>
              </a:spcBef>
              <a:buFont typeface="+mj-lt"/>
              <a:buAutoNum type="alphaUcPeriod"/>
            </a:pPr>
            <a:r>
              <a:rPr lang="en-US" altLang="es-CR" sz="2400" dirty="0" err="1"/>
              <a:t>Oferta</a:t>
            </a:r>
            <a:r>
              <a:rPr lang="en-US" altLang="es-CR" sz="2400" dirty="0"/>
              <a:t>.</a:t>
            </a:r>
            <a:endParaRPr lang="es-CR" altLang="es-CR" sz="2400" dirty="0"/>
          </a:p>
          <a:p>
            <a:pPr marL="457200" indent="-457200" algn="just">
              <a:spcBef>
                <a:spcPct val="0"/>
              </a:spcBef>
              <a:buFont typeface="+mj-lt"/>
              <a:buAutoNum type="alphaUcPeriod"/>
            </a:pPr>
            <a:r>
              <a:rPr lang="en-US" altLang="es-CR" sz="2400" dirty="0" err="1"/>
              <a:t>Certificación</a:t>
            </a:r>
            <a:r>
              <a:rPr lang="en-US" altLang="es-CR" sz="2400" dirty="0"/>
              <a:t> </a:t>
            </a:r>
            <a:r>
              <a:rPr lang="en-US" altLang="es-CR" sz="2400" dirty="0" err="1"/>
              <a:t>por</a:t>
            </a:r>
            <a:r>
              <a:rPr lang="en-US" altLang="es-CR" sz="2400" dirty="0"/>
              <a:t> un </a:t>
            </a:r>
            <a:r>
              <a:rPr lang="en-US" altLang="es-CR" sz="2400" dirty="0" err="1"/>
              <a:t>abogado</a:t>
            </a:r>
            <a:r>
              <a:rPr lang="en-US" altLang="es-CR" sz="2400" dirty="0"/>
              <a:t>.</a:t>
            </a:r>
            <a:endParaRPr lang="es-CR" altLang="es-CR" sz="2400" dirty="0"/>
          </a:p>
          <a:p>
            <a:pPr marL="457200" indent="-457200" algn="just">
              <a:spcBef>
                <a:spcPct val="0"/>
              </a:spcBef>
              <a:buFont typeface="+mj-lt"/>
              <a:buAutoNum type="alphaUcPeriod"/>
            </a:pPr>
            <a:r>
              <a:rPr lang="es-CR" altLang="es-CR" sz="2400" dirty="0"/>
              <a:t>Valor monetario del ítem adquirido.</a:t>
            </a:r>
          </a:p>
          <a:p>
            <a:pPr marL="457200" indent="-457200" algn="just">
              <a:spcBef>
                <a:spcPct val="0"/>
              </a:spcBef>
              <a:buFont typeface="+mj-lt"/>
              <a:buAutoNum type="alphaUcPeriod"/>
            </a:pPr>
            <a:r>
              <a:rPr lang="en-US" altLang="es-CR" sz="2400" dirty="0" err="1"/>
              <a:t>Carta</a:t>
            </a:r>
            <a:r>
              <a:rPr lang="en-US" altLang="es-CR" sz="2400" dirty="0"/>
              <a:t> de </a:t>
            </a:r>
            <a:r>
              <a:rPr lang="en-US" altLang="es-CR" sz="2400" dirty="0" err="1"/>
              <a:t>recomendación</a:t>
            </a:r>
            <a:r>
              <a:rPr lang="en-US"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ES" altLang="es-CR" sz="2400" b="1" dirty="0"/>
              <a:t>Retroalimentación:</a:t>
            </a:r>
            <a:r>
              <a:rPr lang="es-CR" altLang="es-CR" sz="2400" dirty="0"/>
              <a:t> Todo contrato para que sea lícito debe incluir oferta, consideración y voluntad de las partes. </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4287762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iterate type="lt">
                                    <p:tmPct val="0"/>
                                  </p:iterate>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476672"/>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En tu proyecto te han solicitado colaboración para comenzar a planificar qué bienes deberán adquirirse externamente y cuáles podrán ser provistos internamente. Además, deben definir qué tipo de contrato es el más conveniente en cada caso. ¿Qué será lo MENOS utilizado para comenzar a realizar lo que te han solicitado?</a:t>
            </a:r>
          </a:p>
          <a:p>
            <a:pPr marL="457200" indent="-457200" algn="just">
              <a:spcBef>
                <a:spcPct val="0"/>
              </a:spcBef>
              <a:buFont typeface="+mj-lt"/>
              <a:buAutoNum type="alphaUcPeriod"/>
            </a:pPr>
            <a:r>
              <a:rPr lang="en-US" altLang="es-CR" sz="2400" dirty="0"/>
              <a:t>EDT.</a:t>
            </a:r>
            <a:endParaRPr lang="es-CR" altLang="es-CR" sz="2400" dirty="0"/>
          </a:p>
          <a:p>
            <a:pPr marL="457200" indent="-457200" algn="just">
              <a:spcBef>
                <a:spcPct val="0"/>
              </a:spcBef>
              <a:buFont typeface="+mj-lt"/>
              <a:buAutoNum type="alphaUcPeriod"/>
            </a:pPr>
            <a:r>
              <a:rPr lang="es-CR" altLang="es-CR" sz="2400" dirty="0"/>
              <a:t>Factores ambientales de la empresa.</a:t>
            </a:r>
          </a:p>
          <a:p>
            <a:pPr marL="457200" indent="-457200" algn="just">
              <a:spcBef>
                <a:spcPct val="0"/>
              </a:spcBef>
              <a:buFont typeface="+mj-lt"/>
              <a:buAutoNum type="alphaUcPeriod"/>
            </a:pPr>
            <a:r>
              <a:rPr lang="en-US" altLang="es-CR" sz="2400" dirty="0" err="1"/>
              <a:t>Documentos</a:t>
            </a:r>
            <a:r>
              <a:rPr lang="en-US" altLang="es-CR" sz="2400" dirty="0"/>
              <a:t> de la </a:t>
            </a:r>
            <a:r>
              <a:rPr lang="en-US" altLang="es-CR" sz="2400" dirty="0" err="1"/>
              <a:t>adquisición</a:t>
            </a:r>
            <a:r>
              <a:rPr lang="en-US" altLang="es-CR" sz="2400" dirty="0"/>
              <a:t>.</a:t>
            </a:r>
            <a:endParaRPr lang="es-CR" altLang="es-CR" sz="2400" dirty="0"/>
          </a:p>
          <a:p>
            <a:pPr marL="457200" indent="-457200" algn="just">
              <a:spcBef>
                <a:spcPct val="0"/>
              </a:spcBef>
              <a:buFont typeface="+mj-lt"/>
              <a:buAutoNum type="alphaUcPeriod"/>
            </a:pPr>
            <a:r>
              <a:rPr lang="es-CR" altLang="es-CR" sz="2400" dirty="0"/>
              <a:t>Activos de los procesos de la organización</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ES" altLang="es-CR" sz="2400" b="1" dirty="0"/>
              <a:t>Retroalimentación:</a:t>
            </a:r>
            <a:r>
              <a:rPr lang="es-CR" altLang="es-CR" sz="2400" dirty="0"/>
              <a:t> Los documentos de la adquisición es lo que menos se va a requerir ya que más bien se van a generar dichos documentos a partir de la planificación de las adquisiciones.</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5446482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iterate type="lt">
                                    <p:tmPct val="0"/>
                                  </p:iterate>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01284" y="654631"/>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1800" dirty="0"/>
              <a:t>Un interesado “X” hace muchos cambios en los proyectos. </a:t>
            </a:r>
            <a:r>
              <a:rPr lang="en-US" altLang="es-CR" sz="1800" dirty="0"/>
              <a:t>¿</a:t>
            </a:r>
            <a:r>
              <a:rPr lang="en-US" altLang="es-CR" sz="1800" dirty="0" err="1"/>
              <a:t>Cuál</a:t>
            </a:r>
            <a:r>
              <a:rPr lang="en-US" altLang="es-CR" sz="1800" dirty="0"/>
              <a:t> </a:t>
            </a:r>
            <a:r>
              <a:rPr lang="en-US" altLang="es-CR" sz="1800" dirty="0" err="1"/>
              <a:t>es</a:t>
            </a:r>
            <a:r>
              <a:rPr lang="en-US" altLang="es-CR" sz="1800" dirty="0"/>
              <a:t> la </a:t>
            </a:r>
            <a:r>
              <a:rPr lang="en-US" altLang="es-CR" sz="1800" dirty="0" err="1"/>
              <a:t>mejor</a:t>
            </a:r>
            <a:r>
              <a:rPr lang="en-US" altLang="es-CR" sz="1800" dirty="0"/>
              <a:t> </a:t>
            </a:r>
            <a:r>
              <a:rPr lang="en-US" altLang="es-CR" sz="1800" dirty="0" err="1"/>
              <a:t>manera</a:t>
            </a:r>
            <a:r>
              <a:rPr lang="en-US" altLang="es-CR" sz="1800" dirty="0"/>
              <a:t> de </a:t>
            </a:r>
            <a:r>
              <a:rPr lang="en-US" altLang="es-CR" sz="1800" dirty="0" err="1"/>
              <a:t>manejar</a:t>
            </a:r>
            <a:r>
              <a:rPr lang="en-US" altLang="es-CR" sz="1800" dirty="0"/>
              <a:t> </a:t>
            </a:r>
            <a:r>
              <a:rPr lang="en-US" altLang="es-CR" sz="1800" dirty="0" err="1"/>
              <a:t>esta</a:t>
            </a:r>
            <a:r>
              <a:rPr lang="en-US" altLang="es-CR" sz="1800" dirty="0"/>
              <a:t> </a:t>
            </a:r>
            <a:r>
              <a:rPr lang="en-US" altLang="es-CR" sz="1800" dirty="0" err="1"/>
              <a:t>situación</a:t>
            </a:r>
            <a:r>
              <a:rPr lang="en-US" altLang="es-CR" sz="1800" dirty="0"/>
              <a:t> </a:t>
            </a:r>
            <a:r>
              <a:rPr lang="en-US" altLang="es-CR" sz="1800" dirty="0" err="1"/>
              <a:t>por</a:t>
            </a:r>
            <a:r>
              <a:rPr lang="en-US" altLang="es-CR" sz="1800" dirty="0"/>
              <a:t> un director de </a:t>
            </a:r>
            <a:r>
              <a:rPr lang="en-US" altLang="es-CR" sz="1800" dirty="0" err="1"/>
              <a:t>proyecto</a:t>
            </a:r>
            <a:r>
              <a:rPr lang="en-US" altLang="es-CR" sz="1800" dirty="0"/>
              <a:t> al </a:t>
            </a:r>
            <a:r>
              <a:rPr lang="en-US" altLang="es-CR" sz="1800" dirty="0" err="1"/>
              <a:t>inicio</a:t>
            </a:r>
            <a:r>
              <a:rPr lang="en-US" altLang="es-CR" sz="1800" dirty="0"/>
              <a:t> del </a:t>
            </a:r>
            <a:r>
              <a:rPr lang="en-US" altLang="es-CR" sz="1800" dirty="0" err="1"/>
              <a:t>mismo</a:t>
            </a:r>
            <a:r>
              <a:rPr lang="en-US" altLang="es-CR" sz="1800" dirty="0"/>
              <a:t>?</a:t>
            </a:r>
            <a:endParaRPr lang="es-CR" altLang="es-CR" sz="1800" dirty="0"/>
          </a:p>
          <a:p>
            <a:pPr marL="457200" indent="-457200" algn="just">
              <a:spcBef>
                <a:spcPct val="0"/>
              </a:spcBef>
              <a:buFont typeface="+mj-lt"/>
              <a:buAutoNum type="alphaUcPeriod"/>
            </a:pPr>
            <a:r>
              <a:rPr lang="en-US" altLang="es-CR" sz="1800" dirty="0" err="1"/>
              <a:t>Decirle</a:t>
            </a:r>
            <a:r>
              <a:rPr lang="en-US" altLang="es-CR" sz="1800" dirty="0"/>
              <a:t> “no” al </a:t>
            </a:r>
            <a:r>
              <a:rPr lang="en-US" altLang="es-CR" sz="1800" dirty="0" err="1"/>
              <a:t>interesado</a:t>
            </a:r>
            <a:r>
              <a:rPr lang="en-US" altLang="es-CR" sz="1800" dirty="0"/>
              <a:t> </a:t>
            </a:r>
            <a:r>
              <a:rPr lang="en-US" altLang="es-CR" sz="1800" dirty="0" err="1"/>
              <a:t>unas</a:t>
            </a:r>
            <a:r>
              <a:rPr lang="en-US" altLang="es-CR" sz="1800" dirty="0"/>
              <a:t> </a:t>
            </a:r>
            <a:r>
              <a:rPr lang="en-US" altLang="es-CR" sz="1800" dirty="0" err="1"/>
              <a:t>cuantas</a:t>
            </a:r>
            <a:r>
              <a:rPr lang="en-US" altLang="es-CR" sz="1800" dirty="0"/>
              <a:t> </a:t>
            </a:r>
            <a:r>
              <a:rPr lang="en-US" altLang="es-CR" sz="1800" dirty="0" err="1"/>
              <a:t>veces</a:t>
            </a:r>
            <a:r>
              <a:rPr lang="en-US" altLang="es-CR" sz="1800" dirty="0"/>
              <a:t> </a:t>
            </a:r>
            <a:r>
              <a:rPr lang="en-US" altLang="es-CR" sz="1800" dirty="0" err="1"/>
              <a:t>para</a:t>
            </a:r>
            <a:r>
              <a:rPr lang="en-US" altLang="es-CR" sz="1800" dirty="0"/>
              <a:t> </a:t>
            </a:r>
            <a:r>
              <a:rPr lang="en-US" altLang="es-CR" sz="1800" dirty="0" err="1"/>
              <a:t>disuadirlo</a:t>
            </a:r>
            <a:r>
              <a:rPr lang="en-US" altLang="es-CR" sz="1800" dirty="0"/>
              <a:t> de </a:t>
            </a:r>
            <a:r>
              <a:rPr lang="en-US" altLang="es-CR" sz="1800" dirty="0" err="1"/>
              <a:t>solicitar</a:t>
            </a:r>
            <a:r>
              <a:rPr lang="en-US" altLang="es-CR" sz="1800" dirty="0"/>
              <a:t> </a:t>
            </a:r>
            <a:r>
              <a:rPr lang="en-US" altLang="es-CR" sz="1800" dirty="0" err="1"/>
              <a:t>más</a:t>
            </a:r>
            <a:r>
              <a:rPr lang="en-US" altLang="es-CR" sz="1800" dirty="0"/>
              <a:t> </a:t>
            </a:r>
            <a:r>
              <a:rPr lang="en-US" altLang="es-CR" sz="1800" dirty="0" err="1"/>
              <a:t>cambios</a:t>
            </a:r>
            <a:r>
              <a:rPr lang="en-US" altLang="es-CR" sz="1800" dirty="0"/>
              <a:t>.</a:t>
            </a:r>
            <a:endParaRPr lang="es-CR" altLang="es-CR" sz="1800" dirty="0"/>
          </a:p>
          <a:p>
            <a:pPr marL="457200" indent="-457200" algn="just">
              <a:spcBef>
                <a:spcPct val="0"/>
              </a:spcBef>
              <a:buFont typeface="+mj-lt"/>
              <a:buAutoNum type="alphaUcPeriod"/>
            </a:pPr>
            <a:r>
              <a:rPr lang="en-US" altLang="es-CR" sz="1800" dirty="0" err="1"/>
              <a:t>Hacer</a:t>
            </a:r>
            <a:r>
              <a:rPr lang="en-US" altLang="es-CR" sz="1800" dirty="0"/>
              <a:t> </a:t>
            </a:r>
            <a:r>
              <a:rPr lang="en-US" altLang="es-CR" sz="1800" dirty="0" err="1"/>
              <a:t>que</a:t>
            </a:r>
            <a:r>
              <a:rPr lang="en-US" altLang="es-CR" sz="1800" dirty="0"/>
              <a:t> el </a:t>
            </a:r>
            <a:r>
              <a:rPr lang="en-US" altLang="es-CR" sz="1800" dirty="0" err="1"/>
              <a:t>interesado</a:t>
            </a:r>
            <a:r>
              <a:rPr lang="en-US" altLang="es-CR" sz="1800" dirty="0"/>
              <a:t> se involucre en el </a:t>
            </a:r>
            <a:r>
              <a:rPr lang="en-US" altLang="es-CR" sz="1800" dirty="0" err="1"/>
              <a:t>proyecto</a:t>
            </a:r>
            <a:r>
              <a:rPr lang="en-US" altLang="es-CR" sz="1800" dirty="0"/>
              <a:t> lo antes </a:t>
            </a:r>
            <a:r>
              <a:rPr lang="en-US" altLang="es-CR" sz="1800" dirty="0" err="1"/>
              <a:t>posible</a:t>
            </a:r>
            <a:r>
              <a:rPr lang="en-US" altLang="es-CR" sz="1800" dirty="0"/>
              <a:t>.</a:t>
            </a:r>
            <a:endParaRPr lang="es-CR" altLang="es-CR" sz="1800" dirty="0"/>
          </a:p>
          <a:p>
            <a:pPr marL="457200" indent="-457200" algn="just">
              <a:spcBef>
                <a:spcPct val="0"/>
              </a:spcBef>
              <a:buFont typeface="+mj-lt"/>
              <a:buAutoNum type="alphaUcPeriod"/>
            </a:pPr>
            <a:r>
              <a:rPr lang="en-US" altLang="es-CR" sz="1800" dirty="0" err="1"/>
              <a:t>Hablar</a:t>
            </a:r>
            <a:r>
              <a:rPr lang="en-US" altLang="es-CR" sz="1800" dirty="0"/>
              <a:t> con el </a:t>
            </a:r>
            <a:r>
              <a:rPr lang="en-US" altLang="es-CR" sz="1800" dirty="0" err="1"/>
              <a:t>jefe</a:t>
            </a:r>
            <a:r>
              <a:rPr lang="en-US" altLang="es-CR" sz="1800" dirty="0"/>
              <a:t> del </a:t>
            </a:r>
            <a:r>
              <a:rPr lang="en-US" altLang="es-CR" sz="1800" dirty="0" err="1"/>
              <a:t>interesado</a:t>
            </a:r>
            <a:r>
              <a:rPr lang="en-US" altLang="es-CR" sz="1800" dirty="0"/>
              <a:t> </a:t>
            </a:r>
            <a:r>
              <a:rPr lang="en-US" altLang="es-CR" sz="1800" dirty="0" err="1"/>
              <a:t>para</a:t>
            </a:r>
            <a:r>
              <a:rPr lang="en-US" altLang="es-CR" sz="1800" dirty="0"/>
              <a:t> </a:t>
            </a:r>
            <a:r>
              <a:rPr lang="en-US" altLang="es-CR" sz="1800" dirty="0" err="1"/>
              <a:t>encontrarle</a:t>
            </a:r>
            <a:r>
              <a:rPr lang="en-US" altLang="es-CR" sz="1800" dirty="0"/>
              <a:t> al </a:t>
            </a:r>
            <a:r>
              <a:rPr lang="en-US" altLang="es-CR" sz="1800" dirty="0" err="1"/>
              <a:t>interesado</a:t>
            </a:r>
            <a:r>
              <a:rPr lang="en-US" altLang="es-CR" sz="1800" dirty="0"/>
              <a:t> </a:t>
            </a:r>
            <a:r>
              <a:rPr lang="en-US" altLang="es-CR" sz="1800" dirty="0" err="1"/>
              <a:t>otras</a:t>
            </a:r>
            <a:r>
              <a:rPr lang="en-US" altLang="es-CR" sz="1800" dirty="0"/>
              <a:t> </a:t>
            </a:r>
            <a:r>
              <a:rPr lang="en-US" altLang="es-CR" sz="1800" dirty="0" err="1"/>
              <a:t>labores</a:t>
            </a:r>
            <a:r>
              <a:rPr lang="en-US" altLang="es-CR" sz="1800" dirty="0"/>
              <a:t> de </a:t>
            </a:r>
            <a:r>
              <a:rPr lang="en-US" altLang="es-CR" sz="1800" dirty="0" err="1"/>
              <a:t>realizar</a:t>
            </a:r>
            <a:r>
              <a:rPr lang="en-US" altLang="es-CR" sz="1800" dirty="0"/>
              <a:t> en </a:t>
            </a:r>
            <a:r>
              <a:rPr lang="en-US" altLang="es-CR" sz="1800" dirty="0" err="1"/>
              <a:t>otros</a:t>
            </a:r>
            <a:r>
              <a:rPr lang="en-US" altLang="es-CR" sz="1800" dirty="0"/>
              <a:t> </a:t>
            </a:r>
            <a:r>
              <a:rPr lang="en-US" altLang="es-CR" sz="1800" dirty="0" err="1"/>
              <a:t>proyectos</a:t>
            </a:r>
            <a:r>
              <a:rPr lang="en-US" altLang="es-CR" sz="1800" dirty="0"/>
              <a:t>.</a:t>
            </a:r>
            <a:endParaRPr lang="es-CR" altLang="es-CR" sz="1800" dirty="0"/>
          </a:p>
          <a:p>
            <a:pPr marL="457200" indent="-457200" algn="just">
              <a:spcBef>
                <a:spcPct val="0"/>
              </a:spcBef>
              <a:buFont typeface="+mj-lt"/>
              <a:buAutoNum type="alphaUcPeriod"/>
            </a:pPr>
            <a:r>
              <a:rPr lang="en-US" altLang="es-CR" sz="1800" dirty="0" err="1"/>
              <a:t>Decirle</a:t>
            </a:r>
            <a:r>
              <a:rPr lang="en-US" altLang="es-CR" sz="1800" dirty="0"/>
              <a:t> al </a:t>
            </a:r>
            <a:r>
              <a:rPr lang="en-US" altLang="es-CR" sz="1800" dirty="0" err="1"/>
              <a:t>interesado</a:t>
            </a:r>
            <a:r>
              <a:rPr lang="en-US" altLang="es-CR" sz="1800" dirty="0"/>
              <a:t> </a:t>
            </a:r>
            <a:r>
              <a:rPr lang="en-US" altLang="es-CR" sz="1800" dirty="0" err="1"/>
              <a:t>que</a:t>
            </a:r>
            <a:r>
              <a:rPr lang="en-US" altLang="es-CR" sz="1800" dirty="0"/>
              <a:t> no se le </a:t>
            </a:r>
            <a:r>
              <a:rPr lang="en-US" altLang="es-CR" sz="1800" dirty="0" err="1"/>
              <a:t>incluirá</a:t>
            </a:r>
            <a:r>
              <a:rPr lang="en-US" altLang="es-CR" sz="1800" dirty="0"/>
              <a:t> </a:t>
            </a:r>
            <a:r>
              <a:rPr lang="en-US" altLang="es-CR" sz="1800" dirty="0" err="1"/>
              <a:t>dentro</a:t>
            </a:r>
            <a:r>
              <a:rPr lang="en-US" altLang="es-CR" sz="1800" dirty="0"/>
              <a:t> de la </a:t>
            </a:r>
            <a:r>
              <a:rPr lang="en-US" altLang="es-CR" sz="1800" dirty="0" err="1"/>
              <a:t>lista</a:t>
            </a:r>
            <a:r>
              <a:rPr lang="en-US" altLang="es-CR" sz="1800" dirty="0"/>
              <a:t> de </a:t>
            </a:r>
            <a:r>
              <a:rPr lang="en-US" altLang="es-CR" sz="1800" dirty="0" err="1"/>
              <a:t>interesados</a:t>
            </a:r>
            <a:r>
              <a:rPr lang="en-US" altLang="es-CR" sz="1800" dirty="0"/>
              <a:t> del </a:t>
            </a:r>
            <a:r>
              <a:rPr lang="en-US" altLang="es-CR" sz="1800" dirty="0" err="1"/>
              <a:t>proyecto</a:t>
            </a:r>
            <a:r>
              <a:rPr lang="en-US" altLang="es-CR" sz="1800" dirty="0" smtClean="0"/>
              <a:t>.</a:t>
            </a:r>
          </a:p>
          <a:p>
            <a:pPr marL="457200" indent="-457200" algn="just">
              <a:spcBef>
                <a:spcPct val="0"/>
              </a:spcBef>
              <a:buFont typeface="+mj-lt"/>
              <a:buAutoNum type="alphaUcPeriod"/>
            </a:pPr>
            <a:endParaRPr lang="es-CR" altLang="es-CR" sz="1800" dirty="0"/>
          </a:p>
          <a:p>
            <a:pPr algn="just">
              <a:spcBef>
                <a:spcPct val="0"/>
              </a:spcBef>
              <a:buFontTx/>
              <a:buNone/>
            </a:pPr>
            <a:r>
              <a:rPr lang="es-ES" altLang="es-CR" sz="1800" b="1" dirty="0"/>
              <a:t>Retroalimentación: </a:t>
            </a:r>
            <a:r>
              <a:rPr lang="es-ES" altLang="es-CR" sz="1800" dirty="0"/>
              <a:t>De acuerdo con las opciones y según las situaciones relacionadas con cambios, primeramente es recomendable que los interesados se involucren con el proyecto lo antes posible para que tengan un criterio realista sobre el mismo, escuchar al interesado las veces que sean necesarias, analizar lo que nos solicita y hacerle ver los impactos de lo que pide sobre los objetivos del proyecto así como brindarle sugerencias complementarias y posteriormente manejar el cambio vía el plan de gestión de cambios del proyecto.</a:t>
            </a:r>
            <a:endParaRPr lang="es-CR" altLang="es-CR" sz="1800" dirty="0"/>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24352534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iterate type="lt">
                                    <p:tmPct val="0"/>
                                  </p:iterate>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404664"/>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Luis es el director del proyecto para el proyecto de construcción HGH. El ha contratado una porción del trabajo a la compañía de construcción ABC y le ha ofrecido una bonificación si completan su trabajo para el 30 de agosto. Este es un EJEMPLO de:</a:t>
            </a:r>
          </a:p>
          <a:p>
            <a:pPr marL="457200" indent="-457200" algn="just">
              <a:spcBef>
                <a:spcPct val="0"/>
              </a:spcBef>
              <a:buFont typeface="+mj-lt"/>
              <a:buAutoNum type="alphaUcPeriod"/>
            </a:pPr>
            <a:r>
              <a:rPr lang="es-CR" altLang="es-CR" sz="2400" dirty="0"/>
              <a:t>Un requerimiento de proyecto.</a:t>
            </a:r>
          </a:p>
          <a:p>
            <a:pPr marL="457200" indent="-457200" algn="just">
              <a:spcBef>
                <a:spcPct val="0"/>
              </a:spcBef>
              <a:buFont typeface="+mj-lt"/>
              <a:buAutoNum type="alphaUcPeriod"/>
            </a:pPr>
            <a:r>
              <a:rPr lang="es-CR" altLang="es-CR" sz="2400" dirty="0"/>
              <a:t>Un incentivo de proyecto.</a:t>
            </a:r>
          </a:p>
          <a:p>
            <a:pPr marL="457200" indent="-457200" algn="just">
              <a:spcBef>
                <a:spcPct val="0"/>
              </a:spcBef>
              <a:buFont typeface="+mj-lt"/>
              <a:buAutoNum type="alphaUcPeriod"/>
            </a:pPr>
            <a:r>
              <a:rPr lang="es-CR" altLang="es-CR" sz="2400" dirty="0"/>
              <a:t>Una meta de proyecto.</a:t>
            </a:r>
          </a:p>
          <a:p>
            <a:pPr marL="457200" indent="-457200" algn="just">
              <a:spcBef>
                <a:spcPct val="0"/>
              </a:spcBef>
              <a:buFont typeface="+mj-lt"/>
              <a:buAutoNum type="alphaUcPeriod"/>
            </a:pPr>
            <a:r>
              <a:rPr lang="es-CR" altLang="es-CR" sz="2400" dirty="0"/>
              <a:t>Un contrato de suma fija</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CR" altLang="es-CR" sz="2400" b="1" dirty="0"/>
              <a:t>Retroalimentación:</a:t>
            </a:r>
            <a:r>
              <a:rPr lang="es-CR" altLang="es-CR" sz="2400" dirty="0"/>
              <a:t> Es un incentivo adicional a los honorarios que va a recibir. </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35872787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iterate type="lt">
                                    <p:tmPct val="0"/>
                                  </p:iterate>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188913"/>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Un contrato que reintegra al vendedor lo gastado y le brinda como utilidad un porcentaje del gasto es un EJMEPLO de:</a:t>
            </a:r>
          </a:p>
          <a:p>
            <a:pPr marL="457200" indent="-457200" algn="just">
              <a:spcBef>
                <a:spcPct val="0"/>
              </a:spcBef>
              <a:buFont typeface="+mj-lt"/>
              <a:buAutoNum type="alphaUcPeriod"/>
            </a:pPr>
            <a:r>
              <a:rPr lang="es-CR" altLang="es-CR" sz="2400" dirty="0"/>
              <a:t>Contrato por tiempo y materiales.</a:t>
            </a:r>
          </a:p>
          <a:p>
            <a:pPr marL="457200" indent="-457200" algn="just">
              <a:spcBef>
                <a:spcPct val="0"/>
              </a:spcBef>
              <a:buFont typeface="+mj-lt"/>
              <a:buAutoNum type="alphaUcPeriod"/>
            </a:pPr>
            <a:r>
              <a:rPr lang="es-CR" altLang="es-CR" sz="2400" dirty="0"/>
              <a:t>Contrato de costo más honorarios fijos.</a:t>
            </a:r>
          </a:p>
          <a:p>
            <a:pPr marL="457200" indent="-457200" algn="just">
              <a:spcBef>
                <a:spcPct val="0"/>
              </a:spcBef>
              <a:buFont typeface="+mj-lt"/>
              <a:buAutoNum type="alphaUcPeriod"/>
            </a:pPr>
            <a:r>
              <a:rPr lang="es-CR" altLang="es-CR" sz="2400" dirty="0"/>
              <a:t>Contrato de precio fijo más honorarios con incentivos.</a:t>
            </a:r>
          </a:p>
          <a:p>
            <a:pPr marL="457200" indent="-457200" algn="just">
              <a:spcBef>
                <a:spcPct val="0"/>
              </a:spcBef>
              <a:buFont typeface="+mj-lt"/>
              <a:buAutoNum type="alphaUcPeriod"/>
            </a:pPr>
            <a:r>
              <a:rPr lang="es-CR" altLang="es-CR" sz="2400" dirty="0"/>
              <a:t>Contrato de costo más honorarios con incentivos</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CR" altLang="es-CR" sz="2400" b="1" dirty="0"/>
              <a:t>Retroalimentación: </a:t>
            </a:r>
            <a:r>
              <a:rPr lang="es-CR" altLang="es-CR" sz="2400" dirty="0"/>
              <a:t>Es decir, costos reembolsables más un porcentaje de los mismos como parte de una utilidad fija.</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32816953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iterate type="lt">
                                    <p:tmPct val="0"/>
                                  </p:iterate>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692696"/>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Cuando una disputa contractual no se resuelve debe ser manejada según la Resolución Alternativa de Disputas de acuerdo con los procedimientos establecidos en el contrato. Esto se REFIERE A:</a:t>
            </a:r>
          </a:p>
          <a:p>
            <a:pPr marL="457200" indent="-457200" algn="just">
              <a:spcBef>
                <a:spcPct val="0"/>
              </a:spcBef>
              <a:buFont typeface="+mj-lt"/>
              <a:buAutoNum type="alphaUcPeriod"/>
            </a:pPr>
            <a:r>
              <a:rPr lang="es-CR" altLang="es-CR" sz="2400" dirty="0"/>
              <a:t>Administración de las reclamaciones.</a:t>
            </a:r>
          </a:p>
          <a:p>
            <a:pPr marL="457200" indent="-457200" algn="just">
              <a:spcBef>
                <a:spcPct val="0"/>
              </a:spcBef>
              <a:buFont typeface="+mj-lt"/>
              <a:buAutoNum type="alphaUcPeriod"/>
            </a:pPr>
            <a:r>
              <a:rPr lang="es-CR" altLang="es-CR" sz="2400" dirty="0"/>
              <a:t>Gestión de conflictos.</a:t>
            </a:r>
          </a:p>
          <a:p>
            <a:pPr marL="457200" indent="-457200" algn="just">
              <a:spcBef>
                <a:spcPct val="0"/>
              </a:spcBef>
              <a:buFont typeface="+mj-lt"/>
              <a:buAutoNum type="alphaUcPeriod"/>
            </a:pPr>
            <a:r>
              <a:rPr lang="es-CR" altLang="es-CR" sz="2400" dirty="0"/>
              <a:t>Dirigir las adquisiciones.</a:t>
            </a:r>
          </a:p>
          <a:p>
            <a:pPr marL="457200" indent="-457200" algn="just">
              <a:spcBef>
                <a:spcPct val="0"/>
              </a:spcBef>
              <a:buFont typeface="+mj-lt"/>
              <a:buAutoNum type="alphaUcPeriod"/>
            </a:pPr>
            <a:r>
              <a:rPr lang="es-CR" altLang="es-CR" sz="2400" dirty="0"/>
              <a:t>Negociaciones de las adquisiciones</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CR" altLang="es-CR" sz="2400" b="1" dirty="0"/>
              <a:t>Retroalimentación: </a:t>
            </a:r>
            <a:r>
              <a:rPr lang="es-CR" altLang="es-CR" sz="2400" dirty="0"/>
              <a:t>Las reclamaciones son disputas de índole contractual que no logran resolverse normalmente en la ejecución de los trabajos y necesita de un trato particular. En ocasiones si no se resuelva la reclamación vía administrativa se puede resolver vía judicial o mediante la intervención de un tercero neutral.</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32814505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iterate type="lt">
                                    <p:tmPct val="0"/>
                                  </p:iterate>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548680"/>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_______________ se refiere a aquella técnica de administración general utilizada para determinar si un trabajo en particular puede ser efectuado por el equipo del proyecto o debe ser adquirido de fuentes externas.</a:t>
            </a:r>
          </a:p>
          <a:p>
            <a:pPr marL="457200" indent="-457200" algn="just">
              <a:spcBef>
                <a:spcPct val="0"/>
              </a:spcBef>
              <a:buFont typeface="+mj-lt"/>
              <a:buAutoNum type="alphaUcPeriod"/>
            </a:pPr>
            <a:r>
              <a:rPr lang="es-CR" altLang="es-CR" sz="2400" dirty="0"/>
              <a:t>Estudio de mercado.</a:t>
            </a:r>
          </a:p>
          <a:p>
            <a:pPr marL="457200" indent="-457200" algn="just">
              <a:spcBef>
                <a:spcPct val="0"/>
              </a:spcBef>
              <a:buFont typeface="+mj-lt"/>
              <a:buAutoNum type="alphaUcPeriod"/>
            </a:pPr>
            <a:r>
              <a:rPr lang="es-CR" altLang="es-CR" sz="2400" dirty="0"/>
              <a:t>Análisis de costo/beneficio.</a:t>
            </a:r>
          </a:p>
          <a:p>
            <a:pPr marL="457200" indent="-457200" algn="just">
              <a:spcBef>
                <a:spcPct val="0"/>
              </a:spcBef>
              <a:buFont typeface="+mj-lt"/>
              <a:buAutoNum type="alphaUcPeriod"/>
            </a:pPr>
            <a:r>
              <a:rPr lang="es-CR" altLang="es-CR" sz="2400" dirty="0"/>
              <a:t>Estudio de proveedores.</a:t>
            </a:r>
          </a:p>
          <a:p>
            <a:pPr marL="457200" indent="-457200" algn="just">
              <a:spcBef>
                <a:spcPct val="0"/>
              </a:spcBef>
              <a:buFont typeface="+mj-lt"/>
              <a:buAutoNum type="alphaUcPeriod"/>
            </a:pPr>
            <a:r>
              <a:rPr lang="es-CR" altLang="es-CR" sz="2400" dirty="0"/>
              <a:t>Análisis de hacer o comprar</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CR" altLang="es-CR" sz="2400" b="1" dirty="0"/>
              <a:t>Retroalimentación: </a:t>
            </a:r>
            <a:r>
              <a:rPr lang="es-CR" altLang="es-CR" sz="2400" dirty="0"/>
              <a:t>Técnica que se utiliza para determinar si la organización está en la capacidad o disposición de hacer su propio producto o adquirirlo.</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15987237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iterate type="lt">
                                    <p:tmPct val="0"/>
                                  </p:iterate>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188913"/>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El ________ debe proporcionar una notificación formal de que el contrato ha finalizado. </a:t>
            </a:r>
          </a:p>
          <a:p>
            <a:pPr marL="457200" indent="-457200" algn="just">
              <a:spcBef>
                <a:spcPct val="0"/>
              </a:spcBef>
              <a:buFont typeface="+mj-lt"/>
              <a:buAutoNum type="alphaUcPeriod"/>
            </a:pPr>
            <a:r>
              <a:rPr lang="es-CR" altLang="es-CR" sz="2400" dirty="0"/>
              <a:t>Vendedor.</a:t>
            </a:r>
          </a:p>
          <a:p>
            <a:pPr marL="457200" indent="-457200" algn="just">
              <a:spcBef>
                <a:spcPct val="0"/>
              </a:spcBef>
              <a:buFont typeface="+mj-lt"/>
              <a:buAutoNum type="alphaUcPeriod"/>
            </a:pPr>
            <a:r>
              <a:rPr lang="es-CR" altLang="es-CR" sz="2400" dirty="0"/>
              <a:t>Comprador.</a:t>
            </a:r>
          </a:p>
          <a:p>
            <a:pPr marL="457200" indent="-457200" algn="just">
              <a:spcBef>
                <a:spcPct val="0"/>
              </a:spcBef>
              <a:buFont typeface="+mj-lt"/>
              <a:buAutoNum type="alphaUcPeriod"/>
            </a:pPr>
            <a:r>
              <a:rPr lang="es-CR" altLang="es-CR" sz="2400" dirty="0"/>
              <a:t>Patrocinador.</a:t>
            </a:r>
          </a:p>
          <a:p>
            <a:pPr marL="457200" indent="-457200" algn="just">
              <a:spcBef>
                <a:spcPct val="0"/>
              </a:spcBef>
              <a:buFont typeface="+mj-lt"/>
              <a:buAutoNum type="alphaUcPeriod"/>
            </a:pPr>
            <a:r>
              <a:rPr lang="es-CR" altLang="es-CR" sz="2400" dirty="0"/>
              <a:t>Interesado principal</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CR" altLang="es-CR" sz="2400" b="1" dirty="0"/>
              <a:t>Retroalimentación: </a:t>
            </a:r>
            <a:r>
              <a:rPr lang="es-CR" altLang="es-CR" sz="2400" dirty="0"/>
              <a:t>Generalmente el comprador envía al vendedor una nota formal indicando que el contrato ha culminado. No tendría sentido que la enviara el vendedor.</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7836897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iterate type="lt">
                                    <p:tmPct val="0"/>
                                  </p:iterate>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188913"/>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Hemos seleccionado a un vendedor para el proyecto a través de un contrato. ¿Cuál sería el resultado MENOS común al finalizar de efectuar las adquisiciones?</a:t>
            </a:r>
          </a:p>
          <a:p>
            <a:pPr marL="457200" indent="-457200" algn="just">
              <a:spcBef>
                <a:spcPct val="0"/>
              </a:spcBef>
              <a:buFont typeface="+mj-lt"/>
              <a:buAutoNum type="alphaUcPeriod"/>
            </a:pPr>
            <a:r>
              <a:rPr lang="es-CR" altLang="es-CR" sz="2400" dirty="0"/>
              <a:t>Adjudicación del contrato.</a:t>
            </a:r>
          </a:p>
          <a:p>
            <a:pPr marL="457200" indent="-457200" algn="just">
              <a:spcBef>
                <a:spcPct val="0"/>
              </a:spcBef>
              <a:buFont typeface="+mj-lt"/>
              <a:buAutoNum type="alphaUcPeriod"/>
            </a:pPr>
            <a:r>
              <a:rPr lang="es-CR" altLang="es-CR" sz="2400" dirty="0"/>
              <a:t>Notificación formal que el contrato ha finalizado.</a:t>
            </a:r>
          </a:p>
          <a:p>
            <a:pPr marL="457200" indent="-457200" algn="just">
              <a:spcBef>
                <a:spcPct val="0"/>
              </a:spcBef>
              <a:buFont typeface="+mj-lt"/>
              <a:buAutoNum type="alphaUcPeriod"/>
            </a:pPr>
            <a:r>
              <a:rPr lang="es-CR" altLang="es-CR" sz="2400" dirty="0"/>
              <a:t>Cantidad y disponibilidad de recursos.</a:t>
            </a:r>
          </a:p>
          <a:p>
            <a:pPr marL="457200" indent="-457200" algn="just">
              <a:spcBef>
                <a:spcPct val="0"/>
              </a:spcBef>
              <a:buFont typeface="+mj-lt"/>
              <a:buAutoNum type="alphaUcPeriod"/>
            </a:pPr>
            <a:r>
              <a:rPr lang="es-CR" altLang="es-CR" sz="2400" dirty="0"/>
              <a:t>Solicitudes de cambio</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CR" altLang="es-CR" sz="2400" b="1" dirty="0"/>
              <a:t>Retroalimentación: </a:t>
            </a:r>
            <a:r>
              <a:rPr lang="es-CR" altLang="es-CR" sz="2400" dirty="0"/>
              <a:t>La notificación formal de contrato completado es una salida del proceso cerrar las adquisiciones.</a:t>
            </a:r>
          </a:p>
          <a:p>
            <a:pPr>
              <a:spcBef>
                <a:spcPct val="0"/>
              </a:spcBef>
              <a:buFontTx/>
              <a:buNone/>
            </a:pPr>
            <a:endParaRPr lang="es-CR" altLang="es-CR" sz="2400" dirty="0"/>
          </a:p>
        </p:txBody>
      </p:sp>
    </p:spTree>
    <p:extLst>
      <p:ext uri="{BB962C8B-B14F-4D97-AF65-F5344CB8AC3E}">
        <p14:creationId xmlns:p14="http://schemas.microsoft.com/office/powerpoint/2010/main" val="14607547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iterate type="lt">
                                    <p:tmPct val="0"/>
                                  </p:iterate>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188913"/>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Los acuerdos _________ se realizan entre dos o más entidades para formar un consorcio o unión transitoria de empresas.</a:t>
            </a:r>
          </a:p>
          <a:p>
            <a:pPr marL="457200" indent="-457200" algn="just">
              <a:spcBef>
                <a:spcPct val="0"/>
              </a:spcBef>
              <a:buFont typeface="+mj-lt"/>
              <a:buAutoNum type="alphaUcPeriod"/>
            </a:pPr>
            <a:r>
              <a:rPr lang="es-CR" altLang="es-CR" sz="2400" dirty="0"/>
              <a:t>Contractuales.</a:t>
            </a:r>
          </a:p>
          <a:p>
            <a:pPr marL="457200" indent="-457200" algn="just">
              <a:spcBef>
                <a:spcPct val="0"/>
              </a:spcBef>
              <a:buFont typeface="+mj-lt"/>
              <a:buAutoNum type="alphaUcPeriod"/>
            </a:pPr>
            <a:r>
              <a:rPr lang="es-CR" altLang="es-CR" sz="2400" dirty="0"/>
              <a:t>Legales.</a:t>
            </a:r>
          </a:p>
          <a:p>
            <a:pPr marL="457200" indent="-457200" algn="just">
              <a:spcBef>
                <a:spcPct val="0"/>
              </a:spcBef>
              <a:buFont typeface="+mj-lt"/>
              <a:buAutoNum type="alphaUcPeriod"/>
            </a:pPr>
            <a:r>
              <a:rPr lang="es-CR" altLang="es-CR" sz="2400" dirty="0"/>
              <a:t>Para trabajar en equipo.</a:t>
            </a:r>
          </a:p>
          <a:p>
            <a:pPr marL="457200" indent="-457200" algn="just">
              <a:spcBef>
                <a:spcPct val="0"/>
              </a:spcBef>
              <a:buFont typeface="+mj-lt"/>
              <a:buAutoNum type="alphaUcPeriod"/>
            </a:pPr>
            <a:r>
              <a:rPr lang="es-CR" altLang="es-CR" sz="2400" dirty="0"/>
              <a:t>Para el control integrado de cambios</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CR" altLang="es-CR" sz="2400" b="1" dirty="0"/>
              <a:t>Retroalimentación: </a:t>
            </a:r>
            <a:r>
              <a:rPr lang="es-CR" altLang="es-CR" sz="2400" dirty="0"/>
              <a:t>El consorcio es un acuerdo legal contractual para trabajar en equipo. </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9935132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iterate type="lt">
                                    <p:tmPct val="0"/>
                                  </p:iterate>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2 Subtítulo"/>
          <p:cNvSpPr txBox="1">
            <a:spLocks/>
          </p:cNvSpPr>
          <p:nvPr/>
        </p:nvSpPr>
        <p:spPr bwMode="auto">
          <a:xfrm>
            <a:off x="0" y="6021388"/>
            <a:ext cx="6705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700"/>
              </a:spcBef>
              <a:buClr>
                <a:schemeClr val="accent2"/>
              </a:buClr>
              <a:buSzPct val="60000"/>
              <a:buFont typeface="Wingdings" pitchFamily="2" charset="2"/>
              <a:buNone/>
            </a:pPr>
            <a:r>
              <a:rPr lang="es-CR" altLang="es-CR" sz="2000">
                <a:solidFill>
                  <a:srgbClr val="FFFFFF"/>
                </a:solidFill>
                <a:latin typeface="Calibri" pitchFamily="34" charset="0"/>
              </a:rPr>
              <a:t>Cap. 11.2 PMBOK</a:t>
            </a:r>
          </a:p>
        </p:txBody>
      </p:sp>
      <p:sp>
        <p:nvSpPr>
          <p:cNvPr id="5" name="4 CuadroTexto"/>
          <p:cNvSpPr txBox="1"/>
          <p:nvPr/>
        </p:nvSpPr>
        <p:spPr>
          <a:xfrm>
            <a:off x="260350" y="1268413"/>
            <a:ext cx="8353425" cy="6556375"/>
          </a:xfrm>
          <a:prstGeom prst="rect">
            <a:avLst/>
          </a:prstGeom>
          <a:noFill/>
        </p:spPr>
        <p:txBody>
          <a:bodyPr>
            <a:spAutoFit/>
          </a:bodyPr>
          <a:lstStyle/>
          <a:p>
            <a:pPr algn="just">
              <a:defRPr/>
            </a:pPr>
            <a:r>
              <a:rPr lang="es-CR" sz="2400" b="1" dirty="0">
                <a:latin typeface="+mj-lt"/>
              </a:rPr>
              <a:t>¿Cómo los identifico?</a:t>
            </a:r>
          </a:p>
          <a:p>
            <a:pPr algn="just">
              <a:defRPr/>
            </a:pPr>
            <a:endParaRPr lang="es-CR" sz="2400" b="1" dirty="0">
              <a:latin typeface="+mj-lt"/>
            </a:endParaRPr>
          </a:p>
          <a:p>
            <a:pPr algn="just">
              <a:defRPr/>
            </a:pPr>
            <a:r>
              <a:rPr lang="es-CR" sz="2400" b="1" dirty="0">
                <a:latin typeface="+mj-lt"/>
              </a:rPr>
              <a:t>Análisis de las Listas de Control (</a:t>
            </a:r>
            <a:r>
              <a:rPr lang="es-CR" sz="2400" b="1" dirty="0" err="1">
                <a:latin typeface="+mj-lt"/>
              </a:rPr>
              <a:t>Checklists</a:t>
            </a:r>
            <a:r>
              <a:rPr lang="es-CR" sz="2400" b="1" dirty="0">
                <a:latin typeface="+mj-lt"/>
              </a:rPr>
              <a:t>)</a:t>
            </a:r>
          </a:p>
          <a:p>
            <a:pPr marL="342900" indent="-342900" algn="just">
              <a:buFont typeface="Arial" pitchFamily="34" charset="0"/>
              <a:buChar char="•"/>
              <a:defRPr/>
            </a:pPr>
            <a:r>
              <a:rPr lang="es-CR" sz="2400" dirty="0">
                <a:latin typeface="+mj-lt"/>
              </a:rPr>
              <a:t>Listas elaboradas con base en información histórica de proyectos similares.</a:t>
            </a:r>
          </a:p>
          <a:p>
            <a:pPr algn="just">
              <a:defRPr/>
            </a:pPr>
            <a:r>
              <a:rPr lang="es-CR" sz="2400" b="1" dirty="0">
                <a:latin typeface="+mj-lt"/>
              </a:rPr>
              <a:t>Técnicas de Diagramación </a:t>
            </a:r>
            <a:r>
              <a:rPr lang="es-CR" sz="2400" dirty="0">
                <a:latin typeface="+mj-lt"/>
              </a:rPr>
              <a:t>(Ver Gestión de Calidad)  </a:t>
            </a:r>
          </a:p>
          <a:p>
            <a:pPr algn="just">
              <a:defRPr/>
            </a:pPr>
            <a:r>
              <a:rPr lang="es-CR" sz="2400" b="1" dirty="0">
                <a:latin typeface="+mj-lt"/>
              </a:rPr>
              <a:t>Análisis de Supuestos o Restricciones</a:t>
            </a:r>
          </a:p>
          <a:p>
            <a:pPr marL="342900" indent="-342900" algn="just">
              <a:buFont typeface="Arial" pitchFamily="34" charset="0"/>
              <a:buChar char="•"/>
              <a:defRPr/>
            </a:pPr>
            <a:r>
              <a:rPr lang="es-CR" sz="2400" dirty="0">
                <a:latin typeface="+mj-lt"/>
              </a:rPr>
              <a:t>Revisar los supuestos o restricciones utilizados en los planes del proyecto para analizar si están completos y son consistentes. Aquellos casos de inexactitud o inconsistencia en las hipótesis o supuestos suelen ser focos de riesgos potenciales.</a:t>
            </a:r>
          </a:p>
          <a:p>
            <a:pPr marL="342900" indent="-342900" algn="just">
              <a:buFont typeface="Arial" pitchFamily="34" charset="0"/>
              <a:buChar char="•"/>
              <a:defRPr/>
            </a:pPr>
            <a:r>
              <a:rPr lang="es-CR" sz="2400" b="1" dirty="0">
                <a:latin typeface="+mj-lt"/>
              </a:rPr>
              <a:t>Análisis DAFO (Debilidades, Amenazas, Fortalezas y Oportunidades)</a:t>
            </a:r>
          </a:p>
          <a:p>
            <a:pPr marL="342900" indent="-342900" algn="just">
              <a:buFont typeface="Arial" pitchFamily="34" charset="0"/>
              <a:buChar char="•"/>
              <a:defRPr/>
            </a:pPr>
            <a:endParaRPr lang="es-CR" sz="2400" dirty="0">
              <a:latin typeface="+mj-lt"/>
            </a:endParaRPr>
          </a:p>
          <a:p>
            <a:pPr algn="just">
              <a:defRPr/>
            </a:pPr>
            <a:endParaRPr lang="es-CR" sz="2400" b="1" dirty="0">
              <a:latin typeface="+mj-lt"/>
            </a:endParaRPr>
          </a:p>
          <a:p>
            <a:pPr algn="just">
              <a:defRPr/>
            </a:pPr>
            <a:endParaRPr lang="es-CR" b="1" dirty="0">
              <a:latin typeface="+mj-lt"/>
            </a:endParaRPr>
          </a:p>
          <a:p>
            <a:pPr>
              <a:defRPr/>
            </a:pPr>
            <a:endParaRPr lang="es-CR" dirty="0"/>
          </a:p>
        </p:txBody>
      </p:sp>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188913"/>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En cuál PROCESO de gestión de las adquisiciones se realizan las inspecciones de las adquisiciones?</a:t>
            </a:r>
          </a:p>
          <a:p>
            <a:pPr marL="457200" indent="-457200" algn="just">
              <a:spcBef>
                <a:spcPct val="0"/>
              </a:spcBef>
              <a:buFont typeface="+mj-lt"/>
              <a:buAutoNum type="alphaUcPeriod"/>
            </a:pPr>
            <a:r>
              <a:rPr lang="es-CR" altLang="es-CR" sz="2400" dirty="0"/>
              <a:t>Planificar las adquisiciones.</a:t>
            </a:r>
          </a:p>
          <a:p>
            <a:pPr marL="457200" indent="-457200" algn="just">
              <a:spcBef>
                <a:spcPct val="0"/>
              </a:spcBef>
              <a:buFont typeface="+mj-lt"/>
              <a:buAutoNum type="alphaUcPeriod"/>
            </a:pPr>
            <a:r>
              <a:rPr lang="es-CR" altLang="es-CR" sz="2400" dirty="0"/>
              <a:t>Efectuar las adquisiciones.</a:t>
            </a:r>
          </a:p>
          <a:p>
            <a:pPr marL="457200" indent="-457200" algn="just">
              <a:spcBef>
                <a:spcPct val="0"/>
              </a:spcBef>
              <a:buFont typeface="+mj-lt"/>
              <a:buAutoNum type="alphaUcPeriod"/>
            </a:pPr>
            <a:r>
              <a:rPr lang="es-CR" altLang="es-CR" sz="2400" dirty="0"/>
              <a:t>Controlar las adquisiciones.</a:t>
            </a:r>
          </a:p>
          <a:p>
            <a:pPr marL="457200" indent="-457200" algn="just">
              <a:spcBef>
                <a:spcPct val="0"/>
              </a:spcBef>
              <a:buFont typeface="+mj-lt"/>
              <a:buAutoNum type="alphaUcPeriod"/>
            </a:pPr>
            <a:r>
              <a:rPr lang="es-CR" altLang="es-CR" sz="2400" dirty="0"/>
              <a:t>Cerrar las adquisiciones</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CR" altLang="es-CR" sz="2400" b="1" dirty="0"/>
              <a:t>Retroalimentación: </a:t>
            </a:r>
            <a:r>
              <a:rPr lang="es-CR" altLang="es-CR" sz="2400" dirty="0"/>
              <a:t>Las auditorías e inspecciones de las adquisiciones se realizan en el proceso de Controlar las adquisiciones. </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26364682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iterate type="lt">
                                    <p:tmPct val="0"/>
                                  </p:iterate>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188913"/>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Juan está involucrado en los procesos de compras y contrataciones. Para que pueda comenzar a efectuar las adquisiciones del proyecto es indispensable poseer todos los siguientes documentos, EXCEPTO: </a:t>
            </a:r>
          </a:p>
          <a:p>
            <a:pPr marL="457200" indent="-457200" algn="just">
              <a:spcBef>
                <a:spcPct val="0"/>
              </a:spcBef>
              <a:buFont typeface="+mj-lt"/>
              <a:buAutoNum type="alphaUcPeriod"/>
            </a:pPr>
            <a:r>
              <a:rPr lang="es-CR" altLang="es-CR" sz="2400" dirty="0"/>
              <a:t>Calendario de recursos.</a:t>
            </a:r>
          </a:p>
          <a:p>
            <a:pPr marL="457200" indent="-457200" algn="just">
              <a:spcBef>
                <a:spcPct val="0"/>
              </a:spcBef>
              <a:buFont typeface="+mj-lt"/>
              <a:buAutoNum type="alphaUcPeriod"/>
            </a:pPr>
            <a:r>
              <a:rPr lang="es-CR" altLang="es-CR" sz="2400" dirty="0"/>
              <a:t>Plan para la dirección del proyecto.</a:t>
            </a:r>
          </a:p>
          <a:p>
            <a:pPr marL="457200" indent="-457200" algn="just">
              <a:spcBef>
                <a:spcPct val="0"/>
              </a:spcBef>
              <a:buFont typeface="+mj-lt"/>
              <a:buAutoNum type="alphaUcPeriod"/>
            </a:pPr>
            <a:r>
              <a:rPr lang="es-CR" altLang="es-CR" sz="2400" dirty="0"/>
              <a:t>Matriz de selección de proveedores.</a:t>
            </a:r>
          </a:p>
          <a:p>
            <a:pPr marL="457200" indent="-457200" algn="just">
              <a:spcBef>
                <a:spcPct val="0"/>
              </a:spcBef>
              <a:buFont typeface="+mj-lt"/>
              <a:buAutoNum type="alphaUcPeriod"/>
            </a:pPr>
            <a:r>
              <a:rPr lang="es-CR" altLang="es-CR" sz="2400" dirty="0"/>
              <a:t>Documentos de la adquisición</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CR" altLang="es-CR" sz="2400" b="1" dirty="0"/>
              <a:t>Retroalimentación: </a:t>
            </a:r>
            <a:r>
              <a:rPr lang="es-CR" altLang="es-CR" sz="2400" dirty="0"/>
              <a:t>El calendario de recursos es una salida del proceso efectuar las adquisiciones. </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42618099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iterate type="lt">
                                    <p:tmPct val="0"/>
                                  </p:iterate>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188913"/>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Usted está gestionando los contratos firmados sobre la adquisición de bienes y servicios del proyecto. ¿Cuál de los siguientes procesos no sería necesario para realizar esa actividad?</a:t>
            </a:r>
          </a:p>
          <a:p>
            <a:pPr marL="457200" indent="-457200" algn="just">
              <a:spcBef>
                <a:spcPct val="0"/>
              </a:spcBef>
              <a:buFont typeface="+mj-lt"/>
              <a:buAutoNum type="alphaUcPeriod"/>
            </a:pPr>
            <a:r>
              <a:rPr lang="es-CR" altLang="es-CR" sz="2400" dirty="0"/>
              <a:t>Cerrar las adquisiciones.</a:t>
            </a:r>
          </a:p>
          <a:p>
            <a:pPr marL="457200" indent="-457200" algn="just">
              <a:spcBef>
                <a:spcPct val="0"/>
              </a:spcBef>
              <a:buFont typeface="+mj-lt"/>
              <a:buAutoNum type="alphaUcPeriod"/>
            </a:pPr>
            <a:r>
              <a:rPr lang="es-CR" altLang="es-CR" sz="2400" dirty="0"/>
              <a:t>Planificar las adquisiciones.</a:t>
            </a:r>
          </a:p>
          <a:p>
            <a:pPr marL="457200" indent="-457200" algn="just">
              <a:spcBef>
                <a:spcPct val="0"/>
              </a:spcBef>
              <a:buFont typeface="+mj-lt"/>
              <a:buAutoNum type="alphaUcPeriod"/>
            </a:pPr>
            <a:r>
              <a:rPr lang="es-CR" altLang="es-CR" sz="2400" dirty="0"/>
              <a:t>Efectuar las adquisiciones.</a:t>
            </a:r>
          </a:p>
          <a:p>
            <a:pPr marL="457200" indent="-457200" algn="just">
              <a:spcBef>
                <a:spcPct val="0"/>
              </a:spcBef>
              <a:buFont typeface="+mj-lt"/>
              <a:buAutoNum type="alphaUcPeriod"/>
            </a:pPr>
            <a:r>
              <a:rPr lang="es-CR" altLang="es-CR" sz="2400" dirty="0"/>
              <a:t>Controlar las adquisiciones</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CR" altLang="es-CR" sz="2400" b="1" dirty="0"/>
              <a:t>Retroalimentación: </a:t>
            </a:r>
            <a:r>
              <a:rPr lang="es-CR" altLang="es-CR" sz="2400" dirty="0"/>
              <a:t>Se encuentra en el proceso de administrar las adquisiciones. El cierre de las adquisiciones es el último proceso. 1º Planificar, 2º Efectuar, 3º Administrar, 4º Cerrar. </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11672997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iterate type="lt">
                                    <p:tmPct val="0"/>
                                  </p:iterate>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548680"/>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En su empresa están trabajando con un control integrado de cambios que incluye un sistema para el control de cambios del contrato, donde se han establecido los procesos necesarios para realizar cualquier tipo de cambio a un contrato firmado. ¿En qué proceso estarán trabajando?</a:t>
            </a:r>
          </a:p>
          <a:p>
            <a:pPr marL="457200" indent="-457200" algn="just">
              <a:spcBef>
                <a:spcPct val="0"/>
              </a:spcBef>
              <a:buFont typeface="+mj-lt"/>
              <a:buAutoNum type="alphaUcPeriod"/>
            </a:pPr>
            <a:r>
              <a:rPr lang="es-CR" altLang="es-CR" sz="2400" dirty="0"/>
              <a:t>Controlar las adquisiciones.</a:t>
            </a:r>
          </a:p>
          <a:p>
            <a:pPr marL="457200" indent="-457200" algn="just">
              <a:spcBef>
                <a:spcPct val="0"/>
              </a:spcBef>
              <a:buFont typeface="+mj-lt"/>
              <a:buAutoNum type="alphaUcPeriod"/>
            </a:pPr>
            <a:r>
              <a:rPr lang="es-CR" altLang="es-CR" sz="2400" dirty="0"/>
              <a:t>Cerrar las adquisiciones.</a:t>
            </a:r>
          </a:p>
          <a:p>
            <a:pPr marL="457200" indent="-457200" algn="just">
              <a:spcBef>
                <a:spcPct val="0"/>
              </a:spcBef>
              <a:buFont typeface="+mj-lt"/>
              <a:buAutoNum type="alphaUcPeriod"/>
            </a:pPr>
            <a:r>
              <a:rPr lang="es-CR" altLang="es-CR" sz="2400" dirty="0"/>
              <a:t>Planificar las adquisiciones.</a:t>
            </a:r>
          </a:p>
          <a:p>
            <a:pPr marL="457200" indent="-457200" algn="just">
              <a:spcBef>
                <a:spcPct val="0"/>
              </a:spcBef>
              <a:buFont typeface="+mj-lt"/>
              <a:buAutoNum type="alphaUcPeriod"/>
            </a:pPr>
            <a:r>
              <a:rPr lang="es-CR" altLang="es-CR" sz="2400" dirty="0"/>
              <a:t>Efectuar las adquisiciones</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CR" altLang="es-CR" sz="2400" b="1" dirty="0"/>
              <a:t>Retroalimentación: </a:t>
            </a:r>
            <a:r>
              <a:rPr lang="es-CR" altLang="es-CR" sz="2400" dirty="0"/>
              <a:t>Los cambios al contrato se realizan como parte de controlar las adquisiciones. </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9190103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iterate type="lt">
                                    <p:tmPct val="0"/>
                                  </p:iterate>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188913"/>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¿Durante cuál proceso de la gestión de las adquisiciones del proyecto, el juicio de expertos es MENOS importante? </a:t>
            </a:r>
          </a:p>
          <a:p>
            <a:pPr marL="457200" indent="-457200" algn="just">
              <a:spcBef>
                <a:spcPct val="0"/>
              </a:spcBef>
              <a:buFont typeface="+mj-lt"/>
              <a:buAutoNum type="alphaUcPeriod"/>
            </a:pPr>
            <a:r>
              <a:rPr lang="es-CR" altLang="es-CR" sz="2400" dirty="0"/>
              <a:t>Cerrar las adquisiciones.</a:t>
            </a:r>
          </a:p>
          <a:p>
            <a:pPr marL="457200" indent="-457200" algn="just">
              <a:spcBef>
                <a:spcPct val="0"/>
              </a:spcBef>
              <a:buFont typeface="+mj-lt"/>
              <a:buAutoNum type="alphaUcPeriod"/>
            </a:pPr>
            <a:r>
              <a:rPr lang="es-CR" altLang="es-CR" sz="2400" dirty="0"/>
              <a:t>Planificar las adquisiciones.</a:t>
            </a:r>
          </a:p>
          <a:p>
            <a:pPr marL="457200" indent="-457200" algn="just">
              <a:spcBef>
                <a:spcPct val="0"/>
              </a:spcBef>
              <a:buFont typeface="+mj-lt"/>
              <a:buAutoNum type="alphaUcPeriod"/>
            </a:pPr>
            <a:r>
              <a:rPr lang="es-CR" altLang="es-CR" sz="2400" dirty="0"/>
              <a:t>Controlar las adquisiciones.</a:t>
            </a:r>
          </a:p>
          <a:p>
            <a:pPr marL="457200" indent="-457200" algn="just">
              <a:spcBef>
                <a:spcPct val="0"/>
              </a:spcBef>
              <a:buFont typeface="+mj-lt"/>
              <a:buAutoNum type="alphaUcPeriod"/>
            </a:pPr>
            <a:r>
              <a:rPr lang="es-CR" altLang="es-CR" sz="2400" dirty="0"/>
              <a:t>Efectuar adquisiciones</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CR" altLang="es-CR" sz="2400" b="1" dirty="0"/>
              <a:t>Retroalimentación: </a:t>
            </a:r>
            <a:r>
              <a:rPr lang="es-CR" altLang="es-CR" sz="2400" dirty="0"/>
              <a:t>El proceso de cerrar las adquisiciones no requiere de juicio experto como técnica. </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22394889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iterate type="lt">
                                    <p:tmPct val="0"/>
                                  </p:iterate>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179388"/>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De los siguientes tipos de contratos, ¿en cuál el VENDEDOR tiene el MAYOR riesgo de costos?</a:t>
            </a:r>
          </a:p>
          <a:p>
            <a:pPr marL="457200" indent="-457200" algn="just">
              <a:spcBef>
                <a:spcPct val="0"/>
              </a:spcBef>
              <a:buFont typeface="+mj-lt"/>
              <a:buAutoNum type="alphaUcPeriod"/>
            </a:pPr>
            <a:r>
              <a:rPr lang="es-CR" altLang="es-CR" sz="2400" dirty="0"/>
              <a:t>Contratos de precio fijo más incentivos.</a:t>
            </a:r>
          </a:p>
          <a:p>
            <a:pPr marL="457200" indent="-457200" algn="just">
              <a:spcBef>
                <a:spcPct val="0"/>
              </a:spcBef>
              <a:buFont typeface="+mj-lt"/>
              <a:buAutoNum type="alphaUcPeriod"/>
            </a:pPr>
            <a:r>
              <a:rPr lang="es-CR" altLang="es-CR" sz="2400" dirty="0"/>
              <a:t>Contratos de precio fijo con ajuste económico.</a:t>
            </a:r>
          </a:p>
          <a:p>
            <a:pPr marL="457200" indent="-457200" algn="just">
              <a:spcBef>
                <a:spcPct val="0"/>
              </a:spcBef>
              <a:buFont typeface="+mj-lt"/>
              <a:buAutoNum type="alphaUcPeriod"/>
            </a:pPr>
            <a:r>
              <a:rPr lang="es-CR" altLang="es-CR" sz="2400" dirty="0"/>
              <a:t>Contratos de costos reembolsables más porcentaje de los costos.</a:t>
            </a:r>
          </a:p>
          <a:p>
            <a:pPr marL="457200" indent="-457200" algn="just">
              <a:spcBef>
                <a:spcPct val="0"/>
              </a:spcBef>
              <a:buFont typeface="+mj-lt"/>
              <a:buAutoNum type="alphaUcPeriod"/>
            </a:pPr>
            <a:r>
              <a:rPr lang="es-CR" altLang="es-CR" sz="2400" dirty="0"/>
              <a:t>Contratos de costos reembolsables más honorarios fijos</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CR" altLang="es-CR" sz="2400" b="1" dirty="0"/>
              <a:t>Retroalimentación:</a:t>
            </a:r>
            <a:r>
              <a:rPr lang="es-CR" altLang="es-CR" sz="2400" dirty="0"/>
              <a:t> El mayor contrato para el vendedor es en el contrato de precio fijo más incentivos.</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19088441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iterate type="lt">
                                    <p:tmPct val="0"/>
                                  </p:iterate>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188913"/>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De los siguientes tipos de contratos, ¿en cuál el VENDEDOR tiene el MAYOR riesgo de costos?</a:t>
            </a:r>
          </a:p>
          <a:p>
            <a:pPr marL="457200" indent="-457200" algn="just">
              <a:spcBef>
                <a:spcPct val="0"/>
              </a:spcBef>
              <a:buFont typeface="+mj-lt"/>
              <a:buAutoNum type="alphaUcPeriod"/>
            </a:pPr>
            <a:r>
              <a:rPr lang="es-CR" altLang="es-CR" sz="2400" dirty="0"/>
              <a:t>Contratos de precio fijo.</a:t>
            </a:r>
          </a:p>
          <a:p>
            <a:pPr marL="457200" indent="-457200" algn="just">
              <a:spcBef>
                <a:spcPct val="0"/>
              </a:spcBef>
              <a:buFont typeface="+mj-lt"/>
              <a:buAutoNum type="alphaUcPeriod"/>
            </a:pPr>
            <a:r>
              <a:rPr lang="es-CR" altLang="es-CR" sz="2400" dirty="0"/>
              <a:t>Contratos de precio fijo más incentivos.</a:t>
            </a:r>
          </a:p>
          <a:p>
            <a:pPr marL="457200" indent="-457200" algn="just">
              <a:spcBef>
                <a:spcPct val="0"/>
              </a:spcBef>
              <a:buFont typeface="+mj-lt"/>
              <a:buAutoNum type="alphaUcPeriod"/>
            </a:pPr>
            <a:r>
              <a:rPr lang="es-CR" altLang="es-CR" sz="2400" dirty="0"/>
              <a:t>Contratos de precio fijo con ajuste económico.</a:t>
            </a:r>
          </a:p>
          <a:p>
            <a:pPr marL="457200" indent="-457200" algn="just">
              <a:spcBef>
                <a:spcPct val="0"/>
              </a:spcBef>
              <a:buFont typeface="+mj-lt"/>
              <a:buAutoNum type="alphaUcPeriod"/>
            </a:pPr>
            <a:r>
              <a:rPr lang="es-CR" altLang="es-CR" sz="2400" dirty="0"/>
              <a:t>Contratos de tiempo y materiales</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CR" altLang="es-CR" sz="2400" b="1" dirty="0"/>
              <a:t>Retroalimentación:</a:t>
            </a:r>
            <a:r>
              <a:rPr lang="es-CR" altLang="es-CR" sz="2400" dirty="0"/>
              <a:t> El mayor </a:t>
            </a:r>
            <a:r>
              <a:rPr lang="es-CR" altLang="es-CR" sz="2400" dirty="0" smtClean="0"/>
              <a:t>riesgo para </a:t>
            </a:r>
            <a:r>
              <a:rPr lang="es-CR" altLang="es-CR" sz="2400" dirty="0"/>
              <a:t>el vendedor </a:t>
            </a:r>
            <a:r>
              <a:rPr lang="es-CR" altLang="es-CR" sz="2400" dirty="0" smtClean="0"/>
              <a:t>se da en </a:t>
            </a:r>
            <a:r>
              <a:rPr lang="es-CR" altLang="es-CR" sz="2400" dirty="0"/>
              <a:t>el contrato de precio fijo.</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33988800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iterate type="lt">
                                    <p:tmPct val="0"/>
                                  </p:iterate>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188913"/>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De los siguientes tipos de contratos, ¿en cuál el COMPRADOR tiene el MAYOR riesgo de costos?</a:t>
            </a:r>
          </a:p>
          <a:p>
            <a:pPr marL="457200" indent="-457200" algn="just">
              <a:spcBef>
                <a:spcPct val="0"/>
              </a:spcBef>
              <a:buFont typeface="+mj-lt"/>
              <a:buAutoNum type="alphaUcPeriod"/>
            </a:pPr>
            <a:r>
              <a:rPr lang="es-CR" altLang="es-CR" sz="2400" dirty="0"/>
              <a:t>Contratos de precio fijo más incentivos.</a:t>
            </a:r>
          </a:p>
          <a:p>
            <a:pPr marL="457200" indent="-457200" algn="just">
              <a:spcBef>
                <a:spcPct val="0"/>
              </a:spcBef>
              <a:buFont typeface="+mj-lt"/>
              <a:buAutoNum type="alphaUcPeriod"/>
            </a:pPr>
            <a:r>
              <a:rPr lang="es-CR" altLang="es-CR" sz="2400" dirty="0"/>
              <a:t>Contratos de precio fijo con ajuste económico.</a:t>
            </a:r>
          </a:p>
          <a:p>
            <a:pPr marL="457200" indent="-457200" algn="just">
              <a:spcBef>
                <a:spcPct val="0"/>
              </a:spcBef>
              <a:buFont typeface="+mj-lt"/>
              <a:buAutoNum type="alphaUcPeriod"/>
            </a:pPr>
            <a:r>
              <a:rPr lang="es-CR" altLang="es-CR" sz="2400" dirty="0"/>
              <a:t>Contratos de costos reembolsables más porcentaje de los costos.</a:t>
            </a:r>
          </a:p>
          <a:p>
            <a:pPr marL="457200" indent="-457200" algn="just">
              <a:spcBef>
                <a:spcPct val="0"/>
              </a:spcBef>
              <a:buFont typeface="+mj-lt"/>
              <a:buAutoNum type="alphaUcPeriod"/>
            </a:pPr>
            <a:r>
              <a:rPr lang="es-CR" altLang="es-CR" sz="2400" dirty="0"/>
              <a:t>Contratos de costos reembolsables más honorarios fijos</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CR" altLang="es-CR" sz="2400" b="1" dirty="0"/>
              <a:t>Retroalimentación:</a:t>
            </a:r>
            <a:r>
              <a:rPr lang="es-CR" altLang="es-CR" sz="2400" dirty="0"/>
              <a:t> El mayor contrato para el comprador es en el contrato de costos reembolsables más porcentaje de los costos.</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15368778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iterate type="lt">
                                    <p:tmPct val="0"/>
                                  </p:iterate>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4" y="548680"/>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En un contrato de precio fijo, desde el punto de vista del comprador, el HONORARIO del vendedor es:</a:t>
            </a:r>
          </a:p>
          <a:p>
            <a:pPr marL="457200" indent="-457200" algn="just">
              <a:spcBef>
                <a:spcPct val="0"/>
              </a:spcBef>
              <a:buFont typeface="+mj-lt"/>
              <a:buAutoNum type="alphaUcPeriod"/>
            </a:pPr>
            <a:r>
              <a:rPr lang="es-CR" altLang="es-CR" sz="2400" dirty="0"/>
              <a:t>Desconocido.</a:t>
            </a:r>
          </a:p>
          <a:p>
            <a:pPr marL="457200" indent="-457200" algn="just">
              <a:spcBef>
                <a:spcPct val="0"/>
              </a:spcBef>
              <a:buFont typeface="+mj-lt"/>
              <a:buAutoNum type="alphaUcPeriod"/>
            </a:pPr>
            <a:r>
              <a:rPr lang="es-CR" altLang="es-CR" sz="2400" dirty="0"/>
              <a:t>Parte de la negociación involucrada en el pago de cada factura.</a:t>
            </a:r>
          </a:p>
          <a:p>
            <a:pPr marL="457200" indent="-457200" algn="just">
              <a:spcBef>
                <a:spcPct val="0"/>
              </a:spcBef>
              <a:buFont typeface="+mj-lt"/>
              <a:buAutoNum type="alphaUcPeriod"/>
            </a:pPr>
            <a:r>
              <a:rPr lang="es-CR" altLang="es-CR" sz="2400" dirty="0"/>
              <a:t>Aplicado como una partida para cada factura.</a:t>
            </a:r>
          </a:p>
          <a:p>
            <a:pPr marL="457200" indent="-457200" algn="just">
              <a:spcBef>
                <a:spcPct val="0"/>
              </a:spcBef>
              <a:buFont typeface="+mj-lt"/>
              <a:buAutoNum type="alphaUcPeriod"/>
            </a:pPr>
            <a:r>
              <a:rPr lang="es-CR" altLang="es-CR" sz="2400" dirty="0"/>
              <a:t>Determinado con la otra parte al final del proyecto</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CR" altLang="es-CR" sz="2400" b="1" dirty="0"/>
              <a:t>Retroalimentación:</a:t>
            </a:r>
            <a:r>
              <a:rPr lang="es-CR" altLang="es-CR" sz="2400" dirty="0"/>
              <a:t> El honorario o ganancia se sabe para el proveedor, pero esta .pregunta se hace desde la perspectiva del comprador. EI comprador no conoce la ganancia que el proveedor incluyó en el contrato.</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16227081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iterate type="lt">
                                    <p:tmPct val="0"/>
                                  </p:iterate>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478280"/>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200" dirty="0"/>
              <a:t>El patrocinador y el director del proyecto analizan qué tipo de contrato tiene previsto utilizar éste último en el proyecto. El primero señala que la organización ejecutante ha gastado mucho dinero en la contratación de un equipo para que realizara el diseño. El segundo está interesado en que los riesgos para el comprador sean los más bajos posibles. Una VENTAJA de un contrato de precio fijo para el comprador es que:</a:t>
            </a:r>
          </a:p>
          <a:p>
            <a:pPr marL="457200" indent="-457200" algn="just">
              <a:spcBef>
                <a:spcPct val="0"/>
              </a:spcBef>
              <a:buFont typeface="+mj-lt"/>
              <a:buAutoNum type="alphaUcPeriod"/>
            </a:pPr>
            <a:r>
              <a:rPr lang="es-CR" altLang="es-CR" sz="2200" dirty="0"/>
              <a:t>El riesgo de costos es más bajo.</a:t>
            </a:r>
          </a:p>
          <a:p>
            <a:pPr marL="457200" indent="-457200" algn="just">
              <a:spcBef>
                <a:spcPct val="0"/>
              </a:spcBef>
              <a:buFont typeface="+mj-lt"/>
              <a:buAutoNum type="alphaUcPeriod"/>
            </a:pPr>
            <a:r>
              <a:rPr lang="es-CR" altLang="es-CR" sz="2200" dirty="0"/>
              <a:t>El riesgo de costos es más alto.</a:t>
            </a:r>
          </a:p>
          <a:p>
            <a:pPr marL="457200" indent="-457200" algn="just">
              <a:spcBef>
                <a:spcPct val="0"/>
              </a:spcBef>
              <a:buFont typeface="+mj-lt"/>
              <a:buAutoNum type="alphaUcPeriod"/>
            </a:pPr>
            <a:r>
              <a:rPr lang="es-CR" altLang="es-CR" sz="2200" dirty="0"/>
              <a:t>Hay pocos riesgos.</a:t>
            </a:r>
          </a:p>
          <a:p>
            <a:pPr marL="457200" indent="-457200" algn="just">
              <a:spcBef>
                <a:spcPct val="0"/>
              </a:spcBef>
              <a:buFont typeface="+mj-lt"/>
              <a:buAutoNum type="alphaUcPeriod"/>
            </a:pPr>
            <a:r>
              <a:rPr lang="es-CR" altLang="es-CR" sz="2200" dirty="0"/>
              <a:t>Los riesgos se comparten por partes iguales</a:t>
            </a:r>
            <a:r>
              <a:rPr lang="es-CR" altLang="es-CR" sz="2200" dirty="0" smtClean="0"/>
              <a:t>.</a:t>
            </a:r>
          </a:p>
          <a:p>
            <a:pPr algn="just">
              <a:spcBef>
                <a:spcPct val="0"/>
              </a:spcBef>
              <a:buFontTx/>
              <a:buNone/>
            </a:pPr>
            <a:endParaRPr lang="es-CR" altLang="es-CR" sz="2200" b="1" dirty="0"/>
          </a:p>
          <a:p>
            <a:pPr algn="just">
              <a:spcBef>
                <a:spcPct val="0"/>
              </a:spcBef>
              <a:buFontTx/>
              <a:buNone/>
            </a:pPr>
            <a:r>
              <a:rPr lang="es-CR" altLang="es-CR" sz="2200" b="1" dirty="0" smtClean="0"/>
              <a:t>Retroalimentación</a:t>
            </a:r>
            <a:r>
              <a:rPr lang="es-CR" altLang="es-CR" sz="2200" b="1" dirty="0"/>
              <a:t>:</a:t>
            </a:r>
            <a:r>
              <a:rPr lang="es-CR" altLang="es-CR" sz="2200" dirty="0"/>
              <a:t> Esta pregunta está formulada desde la perspectiva del comprador. El proveedor tiene el mayor riesgo de costos en un contrato de precio fijo, y el riesgo del comprador es menor.</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10182685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iterate type="lt">
                                    <p:tmPct val="0"/>
                                  </p:iterate>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txBox="1">
            <a:spLocks noGrp="1" noChangeArrowheads="1"/>
          </p:cNvSpPr>
          <p:nvPr/>
        </p:nvSpPr>
        <p:spPr bwMode="auto">
          <a:xfrm>
            <a:off x="7632700" y="6611938"/>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CDE9576-8804-44AE-A9F9-2BFB07DF98C3}" type="datetime1">
              <a:rPr lang="es-ES" altLang="es-CR" sz="1000"/>
              <a:pPr algn="r" eaLnBrk="1" hangingPunct="1"/>
              <a:t>20/10/2013</a:t>
            </a:fld>
            <a:endParaRPr lang="es-ES" altLang="es-CR" sz="1000"/>
          </a:p>
        </p:txBody>
      </p:sp>
      <p:sp>
        <p:nvSpPr>
          <p:cNvPr id="2051" name="Rectangle 6"/>
          <p:cNvSpPr txBox="1">
            <a:spLocks noGrp="1" noChangeArrowheads="1"/>
          </p:cNvSpPr>
          <p:nvPr/>
        </p:nvSpPr>
        <p:spPr bwMode="auto">
          <a:xfrm>
            <a:off x="8675688" y="6251575"/>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9EB29F7-DF5F-4A05-A536-C215E30C585B}" type="slidenum">
              <a:rPr lang="es-ES" altLang="es-CR" sz="1400"/>
              <a:pPr eaLnBrk="1" hangingPunct="1"/>
              <a:t>2</a:t>
            </a:fld>
            <a:endParaRPr lang="es-ES" altLang="es-CR" sz="1400"/>
          </a:p>
        </p:txBody>
      </p:sp>
      <p:sp>
        <p:nvSpPr>
          <p:cNvPr id="2052" name="Rectangle 2"/>
          <p:cNvSpPr>
            <a:spLocks noGrp="1" noChangeArrowheads="1"/>
          </p:cNvSpPr>
          <p:nvPr>
            <p:ph type="ctrTitle" idx="4294967295"/>
          </p:nvPr>
        </p:nvSpPr>
        <p:spPr>
          <a:xfrm>
            <a:off x="107950" y="2492375"/>
            <a:ext cx="8820150" cy="1752600"/>
          </a:xfrm>
        </p:spPr>
        <p:txBody>
          <a:bodyPr/>
          <a:lstStyle/>
          <a:p>
            <a:pPr eaLnBrk="1" hangingPunct="1"/>
            <a:r>
              <a:rPr lang="es-CR" altLang="es-CR" sz="5700" smtClean="0"/>
              <a:t>GESTIÓN DE LOS RIESGOS DEL PROYECTO</a:t>
            </a:r>
            <a:endParaRPr lang="en-US" altLang="es-CR" sz="5700" smtClean="0"/>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2 Subtítulo"/>
          <p:cNvSpPr txBox="1">
            <a:spLocks/>
          </p:cNvSpPr>
          <p:nvPr/>
        </p:nvSpPr>
        <p:spPr bwMode="auto">
          <a:xfrm>
            <a:off x="0" y="6021388"/>
            <a:ext cx="6705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700"/>
              </a:spcBef>
              <a:buClr>
                <a:schemeClr val="accent2"/>
              </a:buClr>
              <a:buSzPct val="60000"/>
              <a:buFont typeface="Wingdings" pitchFamily="2" charset="2"/>
              <a:buNone/>
            </a:pPr>
            <a:r>
              <a:rPr lang="es-CR" altLang="es-CR" sz="2000">
                <a:solidFill>
                  <a:srgbClr val="FFFFFF"/>
                </a:solidFill>
                <a:latin typeface="Calibri" pitchFamily="34" charset="0"/>
              </a:rPr>
              <a:t>Cap. 11.2 PMBOK</a:t>
            </a:r>
          </a:p>
        </p:txBody>
      </p:sp>
      <p:sp>
        <p:nvSpPr>
          <p:cNvPr id="5" name="4 CuadroTexto"/>
          <p:cNvSpPr txBox="1"/>
          <p:nvPr/>
        </p:nvSpPr>
        <p:spPr>
          <a:xfrm>
            <a:off x="374650" y="1560513"/>
            <a:ext cx="8353425" cy="2862262"/>
          </a:xfrm>
          <a:prstGeom prst="rect">
            <a:avLst/>
          </a:prstGeom>
          <a:noFill/>
        </p:spPr>
        <p:txBody>
          <a:bodyPr>
            <a:spAutoFit/>
          </a:bodyPr>
          <a:lstStyle/>
          <a:p>
            <a:pPr algn="just">
              <a:defRPr/>
            </a:pPr>
            <a:r>
              <a:rPr lang="es-CR" sz="2400" b="1" dirty="0">
                <a:latin typeface="+mj-lt"/>
              </a:rPr>
              <a:t>Registro de Riesgos</a:t>
            </a:r>
          </a:p>
          <a:p>
            <a:pPr algn="just">
              <a:defRPr/>
            </a:pPr>
            <a:endParaRPr lang="es-CR" sz="2400" b="1" dirty="0"/>
          </a:p>
          <a:p>
            <a:pPr algn="just">
              <a:defRPr/>
            </a:pPr>
            <a:r>
              <a:rPr lang="es-CR" sz="2400" dirty="0">
                <a:latin typeface="+mj-lt"/>
              </a:rPr>
              <a:t>Documento que incluye los riesgos identificados, las posibles respuestas, las causas de los riesgos y las categorías de riesgo.</a:t>
            </a:r>
          </a:p>
          <a:p>
            <a:pPr>
              <a:defRPr/>
            </a:pPr>
            <a:endParaRPr lang="es-CR" sz="2400" dirty="0">
              <a:latin typeface="+mj-lt"/>
            </a:endParaRPr>
          </a:p>
          <a:p>
            <a:pPr algn="just">
              <a:defRPr/>
            </a:pPr>
            <a:endParaRPr lang="es-CR" sz="2400" b="1" dirty="0">
              <a:latin typeface="+mj-lt"/>
            </a:endParaRPr>
          </a:p>
          <a:p>
            <a:pPr algn="just">
              <a:defRPr/>
            </a:pPr>
            <a:endParaRPr lang="es-CR" b="1" dirty="0">
              <a:latin typeface="+mj-lt"/>
            </a:endParaRPr>
          </a:p>
          <a:p>
            <a:pPr>
              <a:defRPr/>
            </a:pPr>
            <a:endParaRPr lang="es-CR" dirty="0"/>
          </a:p>
        </p:txBody>
      </p:sp>
      <p:pic>
        <p:nvPicPr>
          <p:cNvPr id="2048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3357563"/>
            <a:ext cx="8364537"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188913"/>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¿Durante cuál PROCESO de la gestión de las adquisiciones ocurre la negociación de las adquisiciones?</a:t>
            </a:r>
          </a:p>
          <a:p>
            <a:pPr marL="457200" indent="-457200" algn="just">
              <a:spcBef>
                <a:spcPct val="0"/>
              </a:spcBef>
              <a:buFont typeface="+mj-lt"/>
              <a:buAutoNum type="alphaUcPeriod"/>
            </a:pPr>
            <a:r>
              <a:rPr lang="es-CR" altLang="es-CR" sz="2400" dirty="0"/>
              <a:t>Planificar las Adquisiciones.</a:t>
            </a:r>
          </a:p>
          <a:p>
            <a:pPr marL="457200" indent="-457200" algn="just">
              <a:spcBef>
                <a:spcPct val="0"/>
              </a:spcBef>
              <a:buFont typeface="+mj-lt"/>
              <a:buAutoNum type="alphaUcPeriod"/>
            </a:pPr>
            <a:r>
              <a:rPr lang="es-CR" altLang="es-CR" sz="2400" dirty="0"/>
              <a:t>Cerrar las Adquisiciones.</a:t>
            </a:r>
          </a:p>
          <a:p>
            <a:pPr marL="457200" indent="-457200" algn="just">
              <a:spcBef>
                <a:spcPct val="0"/>
              </a:spcBef>
              <a:buFont typeface="+mj-lt"/>
              <a:buAutoNum type="alphaUcPeriod"/>
            </a:pPr>
            <a:r>
              <a:rPr lang="es-CR" altLang="es-CR" sz="2400" dirty="0"/>
              <a:t>Administrar las Adquisiciones.</a:t>
            </a:r>
          </a:p>
          <a:p>
            <a:pPr marL="457200" indent="-457200" algn="just">
              <a:spcBef>
                <a:spcPct val="0"/>
              </a:spcBef>
              <a:buFont typeface="+mj-lt"/>
              <a:buAutoNum type="alphaUcPeriod"/>
            </a:pPr>
            <a:r>
              <a:rPr lang="es-CR" altLang="es-CR" sz="2400" dirty="0"/>
              <a:t>Efectuar las Adquisiciones</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CR" altLang="es-CR" sz="2400" b="1" dirty="0"/>
              <a:t>Retroalimentación:</a:t>
            </a:r>
            <a:r>
              <a:rPr lang="es-CR" altLang="es-CR" sz="2400" dirty="0"/>
              <a:t> La negociación ocurre durante el proceso Efectuar las Adquisiciones.</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23295876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iterate type="lt">
                                    <p:tmPct val="0"/>
                                  </p:iterate>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4433" y="620688"/>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¿Cuál de los siguientes enunciados es VERDADERO acerca de los documentos de las adquisiciones?</a:t>
            </a:r>
          </a:p>
          <a:p>
            <a:pPr marL="457200" indent="-457200" algn="just">
              <a:spcBef>
                <a:spcPct val="0"/>
              </a:spcBef>
              <a:buFont typeface="+mj-lt"/>
              <a:buAutoNum type="alphaUcPeriod"/>
            </a:pPr>
            <a:r>
              <a:rPr lang="es-CR" altLang="es-CR" sz="2400" dirty="0"/>
              <a:t>Los documentos de las adquisiciones son utilizan para solicitar propuestas de posibles vendedores.</a:t>
            </a:r>
          </a:p>
          <a:p>
            <a:pPr marL="457200" indent="-457200" algn="just">
              <a:spcBef>
                <a:spcPct val="0"/>
              </a:spcBef>
              <a:buFont typeface="+mj-lt"/>
              <a:buAutoNum type="alphaUcPeriod"/>
            </a:pPr>
            <a:r>
              <a:rPr lang="es-CR" altLang="es-CR" sz="2400" dirty="0"/>
              <a:t>La invitación a licitación y la solicitud de propuestas son dos ejemplos de documentos de la adquisición.</a:t>
            </a:r>
          </a:p>
          <a:p>
            <a:pPr marL="457200" indent="-457200" algn="just">
              <a:spcBef>
                <a:spcPct val="0"/>
              </a:spcBef>
              <a:buFont typeface="+mj-lt"/>
              <a:buAutoNum type="alphaUcPeriod"/>
            </a:pPr>
            <a:r>
              <a:rPr lang="es-CR" altLang="es-CR" sz="2400" dirty="0"/>
              <a:t>Los documentos de las adquisiciones deberían ser estructurados para facilitar las respuestas precisas y completas de los posibles vendedores.</a:t>
            </a:r>
          </a:p>
          <a:p>
            <a:pPr marL="457200" indent="-457200" algn="just">
              <a:spcBef>
                <a:spcPct val="0"/>
              </a:spcBef>
              <a:buFont typeface="+mj-lt"/>
              <a:buAutoNum type="alphaUcPeriod"/>
            </a:pPr>
            <a:r>
              <a:rPr lang="es-CR" altLang="es-CR" sz="2400" dirty="0"/>
              <a:t>Todas las anteriores</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CR" altLang="es-CR" sz="2400" b="1" dirty="0"/>
              <a:t>Retroalimentación:</a:t>
            </a:r>
            <a:r>
              <a:rPr lang="es-CR" altLang="es-CR" sz="2400" dirty="0"/>
              <a:t> Todas las opciones son características propias de los diversos documentos de las adquisiciones.</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26030992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iterate type="lt">
                                    <p:tmPct val="0"/>
                                  </p:iterate>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4" y="404664"/>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¿Qué tipo de DOCUMENTACIÓN de adquisiciones se utiliza para proyectos de costos muy altos y de productos complejos?</a:t>
            </a:r>
          </a:p>
          <a:p>
            <a:pPr marL="457200" indent="-457200" algn="just">
              <a:spcBef>
                <a:spcPct val="0"/>
              </a:spcBef>
              <a:buFont typeface="+mj-lt"/>
              <a:buAutoNum type="alphaUcPeriod"/>
            </a:pPr>
            <a:r>
              <a:rPr lang="es-CR" altLang="es-CR" sz="2400" dirty="0"/>
              <a:t>Orden de compra.</a:t>
            </a:r>
          </a:p>
          <a:p>
            <a:pPr marL="457200" indent="-457200" algn="just">
              <a:spcBef>
                <a:spcPct val="0"/>
              </a:spcBef>
              <a:buFont typeface="+mj-lt"/>
              <a:buAutoNum type="alphaUcPeriod"/>
            </a:pPr>
            <a:r>
              <a:rPr lang="es-CR" altLang="es-CR" sz="2400" dirty="0"/>
              <a:t>Solicitud de propuesta.</a:t>
            </a:r>
          </a:p>
          <a:p>
            <a:pPr marL="457200" indent="-457200" algn="just">
              <a:spcBef>
                <a:spcPct val="0"/>
              </a:spcBef>
              <a:buFont typeface="+mj-lt"/>
              <a:buAutoNum type="alphaUcPeriod"/>
            </a:pPr>
            <a:r>
              <a:rPr lang="es-CR" altLang="es-CR" sz="2400" dirty="0"/>
              <a:t>Invitación a licitación.</a:t>
            </a:r>
          </a:p>
          <a:p>
            <a:pPr marL="457200" indent="-457200" algn="just">
              <a:spcBef>
                <a:spcPct val="0"/>
              </a:spcBef>
              <a:buFont typeface="+mj-lt"/>
              <a:buAutoNum type="alphaUcPeriod"/>
            </a:pPr>
            <a:r>
              <a:rPr lang="es-CR" altLang="es-CR" sz="2400" dirty="0"/>
              <a:t>Solicitud de presupuesto</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CR" altLang="es-CR" sz="2400" b="1" dirty="0"/>
              <a:t>Retroalimentación:</a:t>
            </a:r>
            <a:r>
              <a:rPr lang="es-CR" altLang="es-CR" sz="2400" dirty="0"/>
              <a:t> La invitación a la licitación se brinda para las adquisiciones más rigurosas y frecuentemente están asociados a contratos posteriores con los adjudicados, no con órdenes de compra.</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4292868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iterate type="lt">
                                    <p:tmPct val="0"/>
                                  </p:iterate>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3" y="692696"/>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Como director de proyectos de una empresa subcontratista, has logrado ganar un trabajo de muy bajo costo. ¿Qué tipo de documentación de adquisiciones se utiliza para FORMALIZAR proyectos de costos muy bajos y productos no complejos?</a:t>
            </a:r>
          </a:p>
          <a:p>
            <a:pPr marL="457200" indent="-457200" algn="just">
              <a:spcBef>
                <a:spcPct val="0"/>
              </a:spcBef>
              <a:buFont typeface="+mj-lt"/>
              <a:buAutoNum type="alphaUcPeriod"/>
            </a:pPr>
            <a:r>
              <a:rPr lang="es-CR" altLang="es-CR" sz="2400" dirty="0"/>
              <a:t>Orden de compra.</a:t>
            </a:r>
          </a:p>
          <a:p>
            <a:pPr marL="457200" indent="-457200" algn="just">
              <a:spcBef>
                <a:spcPct val="0"/>
              </a:spcBef>
              <a:buFont typeface="+mj-lt"/>
              <a:buAutoNum type="alphaUcPeriod"/>
            </a:pPr>
            <a:r>
              <a:rPr lang="es-CR" altLang="es-CR" sz="2400" dirty="0"/>
              <a:t>Solicitud de propuesta.</a:t>
            </a:r>
          </a:p>
          <a:p>
            <a:pPr marL="457200" indent="-457200" algn="just">
              <a:spcBef>
                <a:spcPct val="0"/>
              </a:spcBef>
              <a:buFont typeface="+mj-lt"/>
              <a:buAutoNum type="alphaUcPeriod"/>
            </a:pPr>
            <a:r>
              <a:rPr lang="es-CR" altLang="es-CR" sz="2400" dirty="0"/>
              <a:t>Invitación a licitación.</a:t>
            </a:r>
          </a:p>
          <a:p>
            <a:pPr marL="457200" indent="-457200" algn="just">
              <a:spcBef>
                <a:spcPct val="0"/>
              </a:spcBef>
              <a:buFont typeface="+mj-lt"/>
              <a:buAutoNum type="alphaUcPeriod"/>
            </a:pPr>
            <a:r>
              <a:rPr lang="es-CR" altLang="es-CR" sz="2400" dirty="0"/>
              <a:t>Contrato</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CR" altLang="es-CR" sz="2400" b="1" dirty="0"/>
              <a:t>Retroalimentación:</a:t>
            </a:r>
            <a:r>
              <a:rPr lang="es-CR" altLang="es-CR" sz="2400" dirty="0"/>
              <a:t> Las órdenes de compra se utilizan para formalizar trabajos de bajo costo o no complejos. Si los trabajos exceden determinado límite dado por regulaciones o normativas, se procede a suscribir un contrato.</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32976984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iterate type="lt">
                                    <p:tmPct val="0"/>
                                  </p:iterate>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12859" y="692696"/>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200" dirty="0"/>
              <a:t>¿Bajo qué circunstancias es MEJOR para un contratista subcontratar?</a:t>
            </a:r>
          </a:p>
          <a:p>
            <a:pPr marL="457200" indent="-457200" algn="just">
              <a:spcBef>
                <a:spcPct val="0"/>
              </a:spcBef>
              <a:buFont typeface="+mj-lt"/>
              <a:buAutoNum type="alphaUcPeriod"/>
            </a:pPr>
            <a:r>
              <a:rPr lang="es-CR" altLang="es-CR" sz="2200" dirty="0"/>
              <a:t>Cuando el subcontratista posee técnicas especiales y habilidades de ingeniería que el contratista no tiene.</a:t>
            </a:r>
          </a:p>
          <a:p>
            <a:pPr marL="457200" indent="-457200" algn="just">
              <a:spcBef>
                <a:spcPct val="0"/>
              </a:spcBef>
              <a:buFont typeface="+mj-lt"/>
              <a:buAutoNum type="alphaUcPeriod"/>
            </a:pPr>
            <a:r>
              <a:rPr lang="es-CR" altLang="es-CR" sz="2200" dirty="0"/>
              <a:t>Cuando el trabajo a ser subcontratado representa casi todo el esfuerzo del trabajo general.</a:t>
            </a:r>
          </a:p>
          <a:p>
            <a:pPr marL="457200" indent="-457200" algn="just">
              <a:spcBef>
                <a:spcPct val="0"/>
              </a:spcBef>
              <a:buFont typeface="+mj-lt"/>
              <a:buAutoNum type="alphaUcPeriod"/>
            </a:pPr>
            <a:r>
              <a:rPr lang="es-CR" altLang="es-CR" sz="2200" dirty="0"/>
              <a:t>Cuando el subcontratista puede desempeñar el trabajo a un costo más alto que el contratista.</a:t>
            </a:r>
          </a:p>
          <a:p>
            <a:pPr marL="457200" indent="-457200" algn="just">
              <a:spcBef>
                <a:spcPct val="0"/>
              </a:spcBef>
              <a:buFont typeface="+mj-lt"/>
              <a:buAutoNum type="alphaUcPeriod"/>
            </a:pPr>
            <a:r>
              <a:rPr lang="es-CR" altLang="es-CR" sz="2200" dirty="0"/>
              <a:t>Cuando el trabajo a ser subcontratado representa poco esfuerzo del trabajo general</a:t>
            </a:r>
            <a:r>
              <a:rPr lang="es-CR" altLang="es-CR" sz="2200" dirty="0" smtClean="0"/>
              <a:t>.</a:t>
            </a:r>
          </a:p>
          <a:p>
            <a:pPr marL="457200" indent="-457200" algn="just">
              <a:spcBef>
                <a:spcPct val="0"/>
              </a:spcBef>
              <a:buFont typeface="+mj-lt"/>
              <a:buAutoNum type="alphaUcPeriod"/>
            </a:pPr>
            <a:endParaRPr lang="es-CR" altLang="es-CR" sz="2200" dirty="0"/>
          </a:p>
          <a:p>
            <a:pPr algn="just">
              <a:spcBef>
                <a:spcPct val="0"/>
              </a:spcBef>
              <a:buFontTx/>
              <a:buNone/>
            </a:pPr>
            <a:r>
              <a:rPr lang="es-CR" altLang="es-CR" sz="2200" b="1" dirty="0"/>
              <a:t>Retroalimentación:</a:t>
            </a:r>
            <a:r>
              <a:rPr lang="es-CR" altLang="es-CR" sz="2200" dirty="0"/>
              <a:t> Se contrata a un subcontratista cuando posee técnicas especiales y habilidades de ingeniería que el contratista no tiene o bien cuando el subcontratista puede desempeñar el trabajo a un costo más bajo que el contratista.</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8117090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iterate type="lt">
                                    <p:tmPct val="0"/>
                                  </p:iterate>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296093" y="692696"/>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¿Cuál de los siguientes enunciados relacionados con el tipo de contrato es correcto?</a:t>
            </a:r>
          </a:p>
          <a:p>
            <a:pPr marL="457200" indent="-457200" algn="just">
              <a:spcBef>
                <a:spcPct val="0"/>
              </a:spcBef>
              <a:buFont typeface="+mj-lt"/>
              <a:buAutoNum type="alphaUcPeriod"/>
            </a:pPr>
            <a:r>
              <a:rPr lang="es-CR" altLang="es-CR" sz="2400" dirty="0"/>
              <a:t>Un contrato de precio fijo contiene el mayor riesgo para el comprador.</a:t>
            </a:r>
          </a:p>
          <a:p>
            <a:pPr marL="457200" indent="-457200" algn="just">
              <a:spcBef>
                <a:spcPct val="0"/>
              </a:spcBef>
              <a:buFont typeface="+mj-lt"/>
              <a:buAutoNum type="alphaUcPeriod"/>
            </a:pPr>
            <a:r>
              <a:rPr lang="es-CR" altLang="es-CR" sz="2400" dirty="0"/>
              <a:t>Los contratos de costos reembolsables ofrecen a los vendedores la mayor ganancia potencial.</a:t>
            </a:r>
          </a:p>
          <a:p>
            <a:pPr marL="457200" indent="-457200" algn="just">
              <a:spcBef>
                <a:spcPct val="0"/>
              </a:spcBef>
              <a:buFont typeface="+mj-lt"/>
              <a:buAutoNum type="alphaUcPeriod"/>
            </a:pPr>
            <a:r>
              <a:rPr lang="es-CR" altLang="es-CR" sz="2400" dirty="0"/>
              <a:t>Los contratos de suma global ofrecen a los vendedores la mayor ganancia potencial.</a:t>
            </a:r>
          </a:p>
          <a:p>
            <a:pPr marL="457200" indent="-457200" algn="just">
              <a:spcBef>
                <a:spcPct val="0"/>
              </a:spcBef>
              <a:buFont typeface="+mj-lt"/>
              <a:buAutoNum type="alphaUcPeriod"/>
            </a:pPr>
            <a:r>
              <a:rPr lang="es-CR" altLang="es-CR" sz="2400" dirty="0"/>
              <a:t>Los contratos de precio unitario son ilegales en muchas jurisdicciones</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CR" altLang="es-CR" sz="2400" b="1" dirty="0"/>
              <a:t>Retroalimentación:</a:t>
            </a:r>
            <a:r>
              <a:rPr lang="es-CR" altLang="es-CR" sz="2400" dirty="0"/>
              <a:t> En el contrato de precio fijo el mayor riesgo es para el vendedor pero a su vez le permiten la mayor ganancia potencial. </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38443369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iterate type="lt">
                                    <p:tmPct val="0"/>
                                  </p:iterate>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188913"/>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¿En cuál de los siguientes tipos de contrato el riesgo de costos para el vendedor es el mismo que para el comprador?</a:t>
            </a:r>
          </a:p>
          <a:p>
            <a:pPr marL="457200" indent="-457200" algn="just">
              <a:spcBef>
                <a:spcPct val="0"/>
              </a:spcBef>
              <a:buFont typeface="+mj-lt"/>
              <a:buAutoNum type="alphaUcPeriod"/>
            </a:pPr>
            <a:r>
              <a:rPr lang="es-CR" altLang="es-CR" sz="2400" dirty="0"/>
              <a:t>Contrato por tiempo y materiales.</a:t>
            </a:r>
          </a:p>
          <a:p>
            <a:pPr marL="457200" indent="-457200" algn="just">
              <a:spcBef>
                <a:spcPct val="0"/>
              </a:spcBef>
              <a:buFont typeface="+mj-lt"/>
              <a:buAutoNum type="alphaUcPeriod"/>
            </a:pPr>
            <a:r>
              <a:rPr lang="es-CR" altLang="es-CR" sz="2400" dirty="0"/>
              <a:t>Contrato de costo más honorarios fijos.</a:t>
            </a:r>
          </a:p>
          <a:p>
            <a:pPr marL="457200" indent="-457200" algn="just">
              <a:spcBef>
                <a:spcPct val="0"/>
              </a:spcBef>
              <a:buFont typeface="+mj-lt"/>
              <a:buAutoNum type="alphaUcPeriod"/>
            </a:pPr>
            <a:r>
              <a:rPr lang="es-CR" altLang="es-CR" sz="2400" dirty="0"/>
              <a:t>Contrato de precio fijo más honorarios con incentivos.</a:t>
            </a:r>
          </a:p>
          <a:p>
            <a:pPr marL="457200" indent="-457200" algn="just">
              <a:spcBef>
                <a:spcPct val="0"/>
              </a:spcBef>
              <a:buFont typeface="+mj-lt"/>
              <a:buAutoNum type="alphaUcPeriod"/>
            </a:pPr>
            <a:r>
              <a:rPr lang="es-CR" altLang="es-CR" sz="2400" dirty="0"/>
              <a:t>Contratos de costos reembolsables más honorarios fijos</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CR" altLang="es-CR" sz="2400" b="1" dirty="0"/>
              <a:t>Retroalimentación:</a:t>
            </a:r>
            <a:r>
              <a:rPr lang="es-CR" altLang="es-CR" sz="2400" dirty="0"/>
              <a:t> En el contrato de tiempo y materiales el riesgo de costos entre el comprador y el vendedor se comparte mitad y mitad.</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30000562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iterate type="lt">
                                    <p:tmPct val="0"/>
                                  </p:iterate>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278135" y="476672"/>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Cerrar las Adquisiciones es diferente a Cerrar el Proyecto o Fase en cuanto a que Cerrar las Adquisiciones:</a:t>
            </a:r>
          </a:p>
          <a:p>
            <a:pPr marL="457200" indent="-457200" algn="just">
              <a:spcBef>
                <a:spcPct val="0"/>
              </a:spcBef>
              <a:buFont typeface="+mj-lt"/>
              <a:buAutoNum type="alphaUcPeriod"/>
            </a:pPr>
            <a:r>
              <a:rPr lang="es-CR" altLang="es-CR" sz="2400" dirty="0"/>
              <a:t>Ocurre antes de Cerrar el Proyecto o Fase.</a:t>
            </a:r>
          </a:p>
          <a:p>
            <a:pPr marL="457200" indent="-457200" algn="just">
              <a:spcBef>
                <a:spcPct val="0"/>
              </a:spcBef>
              <a:buFont typeface="+mj-lt"/>
              <a:buAutoNum type="alphaUcPeriod"/>
            </a:pPr>
            <a:r>
              <a:rPr lang="es-CR" altLang="es-CR" sz="2400" dirty="0"/>
              <a:t>Es la única que involucra al cliente.</a:t>
            </a:r>
          </a:p>
          <a:p>
            <a:pPr marL="457200" indent="-457200" algn="just">
              <a:spcBef>
                <a:spcPct val="0"/>
              </a:spcBef>
              <a:buFont typeface="+mj-lt"/>
              <a:buAutoNum type="alphaUcPeriod"/>
            </a:pPr>
            <a:r>
              <a:rPr lang="es-CR" altLang="es-CR" sz="2400" dirty="0"/>
              <a:t>Incluye la devolución de la propiedad.</a:t>
            </a:r>
          </a:p>
          <a:p>
            <a:pPr marL="457200" indent="-457200" algn="just">
              <a:spcBef>
                <a:spcPct val="0"/>
              </a:spcBef>
              <a:buFont typeface="+mj-lt"/>
              <a:buAutoNum type="alphaUcPeriod"/>
            </a:pPr>
            <a:r>
              <a:rPr lang="es-CR" altLang="es-CR" sz="2400" dirty="0"/>
              <a:t>Se puede hacer más de una vez para cada contrato</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CR" altLang="es-CR" sz="2400" b="1" dirty="0"/>
              <a:t>Retroalimentación:</a:t>
            </a:r>
            <a:r>
              <a:rPr lang="es-CR" altLang="es-CR" sz="2400" dirty="0"/>
              <a:t> Quizás el cliente esté involucrado en las lecciones aprendidas y auditorías de las adquisiciones, y sin duda estará involucrado en la aceptación formal. Tanto Cerrar las Adquisiciones como Cerrar el Proyecto o Fase implican la devolución de la propiedad. Cerrar las Adquisiciones se realiza una vez para cada adquisición, al final del contrato. Todas las adquisiciones se cierran antes de que se cierre el proyecto.</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13789151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iterate type="lt">
                                    <p:tmPct val="0"/>
                                  </p:iterate>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188913"/>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Usted está ejecutando un proyecto para un cliente cuando le contacta para decirle que se da por concluido el contrato por CONVENIENCIA. Debido a esto, el proyecto está ahora en:</a:t>
            </a:r>
          </a:p>
          <a:p>
            <a:pPr marL="457200" indent="-457200" algn="just">
              <a:spcBef>
                <a:spcPct val="0"/>
              </a:spcBef>
              <a:buFont typeface="+mj-lt"/>
              <a:buAutoNum type="alphaUcPeriod"/>
            </a:pPr>
            <a:r>
              <a:rPr lang="es-CR" altLang="es-CR" sz="2400" dirty="0"/>
              <a:t>Negociación.</a:t>
            </a:r>
          </a:p>
          <a:p>
            <a:pPr marL="457200" indent="-457200" algn="just">
              <a:spcBef>
                <a:spcPct val="0"/>
              </a:spcBef>
              <a:buFont typeface="+mj-lt"/>
              <a:buAutoNum type="alphaUcPeriod"/>
            </a:pPr>
            <a:r>
              <a:rPr lang="es-CR" altLang="es-CR" sz="2400" dirty="0"/>
              <a:t>Ejecución.</a:t>
            </a:r>
          </a:p>
          <a:p>
            <a:pPr marL="457200" indent="-457200" algn="just">
              <a:spcBef>
                <a:spcPct val="0"/>
              </a:spcBef>
              <a:buFont typeface="+mj-lt"/>
              <a:buAutoNum type="alphaUcPeriod"/>
            </a:pPr>
            <a:r>
              <a:rPr lang="es-CR" altLang="es-CR" sz="2400" dirty="0"/>
              <a:t>Cierre.</a:t>
            </a:r>
          </a:p>
          <a:p>
            <a:pPr marL="457200" indent="-457200" algn="just">
              <a:spcBef>
                <a:spcPct val="0"/>
              </a:spcBef>
              <a:buFont typeface="+mj-lt"/>
              <a:buAutoNum type="alphaUcPeriod"/>
            </a:pPr>
            <a:r>
              <a:rPr lang="es-CR" altLang="es-CR" sz="2400" dirty="0"/>
              <a:t>Auditoría de adquisiciones</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CR" altLang="es-CR" sz="2400" b="1" dirty="0"/>
              <a:t>Retroalimentación:</a:t>
            </a:r>
            <a:r>
              <a:rPr lang="es-CR" altLang="es-CR" sz="2400" dirty="0"/>
              <a:t> Al darse por concluido el contrato está en la parte de cierre.</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36088637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iterate type="lt">
                                    <p:tmPct val="0"/>
                                  </p:iterate>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4" y="404664"/>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¿Cuál de las siguientes opciones es lo MEJOR por hacer por parte de un director de proyecto en el proceso de Efectuar las Adquisiciones?</a:t>
            </a:r>
          </a:p>
          <a:p>
            <a:pPr marL="457200" indent="-457200" algn="just">
              <a:spcBef>
                <a:spcPct val="0"/>
              </a:spcBef>
              <a:buFont typeface="+mj-lt"/>
              <a:buAutoNum type="alphaUcPeriod"/>
            </a:pPr>
            <a:r>
              <a:rPr lang="es-CR" altLang="es-CR" sz="2400" dirty="0"/>
              <a:t>Aplicar el sistema de control de cambios de las adquisiciones.</a:t>
            </a:r>
          </a:p>
          <a:p>
            <a:pPr marL="457200" indent="-457200" algn="just">
              <a:spcBef>
                <a:spcPct val="0"/>
              </a:spcBef>
              <a:buFont typeface="+mj-lt"/>
              <a:buAutoNum type="alphaUcPeriod"/>
            </a:pPr>
            <a:r>
              <a:rPr lang="es-CR" altLang="es-CR" sz="2400" dirty="0"/>
              <a:t>Seleccionar un tipo de contrato.</a:t>
            </a:r>
          </a:p>
          <a:p>
            <a:pPr marL="457200" indent="-457200" algn="just">
              <a:spcBef>
                <a:spcPct val="0"/>
              </a:spcBef>
              <a:buFont typeface="+mj-lt"/>
              <a:buAutoNum type="alphaUcPeriod"/>
            </a:pPr>
            <a:r>
              <a:rPr lang="es-CR" altLang="es-CR" sz="2400" dirty="0"/>
              <a:t>Seleccionar al vendedor.</a:t>
            </a:r>
          </a:p>
          <a:p>
            <a:pPr marL="457200" indent="-457200" algn="just">
              <a:spcBef>
                <a:spcPct val="0"/>
              </a:spcBef>
              <a:buFont typeface="+mj-lt"/>
              <a:buAutoNum type="alphaUcPeriod"/>
            </a:pPr>
            <a:r>
              <a:rPr lang="es-CR" altLang="es-CR" sz="2400" dirty="0"/>
              <a:t>Administrar las reclamaciones</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CR" altLang="es-CR" sz="2400" b="1" dirty="0"/>
              <a:t>Retroalimentación:</a:t>
            </a:r>
            <a:r>
              <a:rPr lang="es-CR" altLang="es-CR" sz="2400" dirty="0"/>
              <a:t> Seleccionar un tipo de contrato es parte de planificar las adquisiciones. Aplicar el sistema de control de cambios de las adquisiciones y administrar las reclamaciones es parte de controlar las adquisiciones.</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38878264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iterate type="lt">
                                    <p:tmPct val="0"/>
                                  </p:iterate>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2 Subtítulo"/>
          <p:cNvSpPr txBox="1">
            <a:spLocks/>
          </p:cNvSpPr>
          <p:nvPr/>
        </p:nvSpPr>
        <p:spPr bwMode="auto">
          <a:xfrm>
            <a:off x="0" y="6021388"/>
            <a:ext cx="6705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700"/>
              </a:spcBef>
              <a:buClr>
                <a:schemeClr val="accent2"/>
              </a:buClr>
              <a:buSzPct val="60000"/>
              <a:buFont typeface="Wingdings" pitchFamily="2" charset="2"/>
              <a:buNone/>
            </a:pPr>
            <a:r>
              <a:rPr lang="es-CR" altLang="es-CR" sz="2000">
                <a:solidFill>
                  <a:srgbClr val="FFFFFF"/>
                </a:solidFill>
                <a:latin typeface="Calibri" pitchFamily="34" charset="0"/>
              </a:rPr>
              <a:t>Cap. 11.2 PMBOK</a:t>
            </a:r>
          </a:p>
        </p:txBody>
      </p:sp>
      <p:sp>
        <p:nvSpPr>
          <p:cNvPr id="5" name="4 CuadroTexto"/>
          <p:cNvSpPr txBox="1"/>
          <p:nvPr/>
        </p:nvSpPr>
        <p:spPr>
          <a:xfrm>
            <a:off x="260350" y="1268413"/>
            <a:ext cx="8353425" cy="6924675"/>
          </a:xfrm>
          <a:prstGeom prst="rect">
            <a:avLst/>
          </a:prstGeom>
          <a:noFill/>
        </p:spPr>
        <p:txBody>
          <a:bodyPr>
            <a:spAutoFit/>
          </a:bodyPr>
          <a:lstStyle/>
          <a:p>
            <a:pPr>
              <a:defRPr/>
            </a:pPr>
            <a:r>
              <a:rPr lang="es-CR" sz="2400" b="1" dirty="0">
                <a:latin typeface="+mj-lt"/>
              </a:rPr>
              <a:t>Realizar el Análisis Cualitativo de los Riesgos</a:t>
            </a:r>
          </a:p>
          <a:p>
            <a:pPr>
              <a:defRPr/>
            </a:pPr>
            <a:endParaRPr lang="es-CR" sz="2400" dirty="0">
              <a:latin typeface="+mj-lt"/>
            </a:endParaRPr>
          </a:p>
          <a:p>
            <a:pPr algn="just">
              <a:defRPr/>
            </a:pPr>
            <a:r>
              <a:rPr lang="es-CR" sz="2400" dirty="0">
                <a:latin typeface="+mj-lt"/>
              </a:rPr>
              <a:t>Consiste en evaluar cuál es el impacto y la probabilidad de ocurrencia de cada uno de los riesgos identificados. En este proceso, los riesgos se ordenan de acuerdo a su importancia relativa sobre los objetivos del proyecto.</a:t>
            </a:r>
          </a:p>
          <a:p>
            <a:pPr algn="just">
              <a:defRPr/>
            </a:pPr>
            <a:endParaRPr lang="es-CR" sz="2400" b="1" dirty="0">
              <a:latin typeface="+mj-lt"/>
            </a:endParaRPr>
          </a:p>
          <a:p>
            <a:pPr algn="just">
              <a:defRPr/>
            </a:pPr>
            <a:r>
              <a:rPr lang="es-CR" sz="2400" b="1" dirty="0">
                <a:latin typeface="+mj-lt"/>
              </a:rPr>
              <a:t>¿Cómo los analizo?</a:t>
            </a:r>
          </a:p>
          <a:p>
            <a:pPr algn="just">
              <a:defRPr/>
            </a:pPr>
            <a:endParaRPr lang="es-CR" sz="2400" b="1" dirty="0">
              <a:latin typeface="+mj-lt"/>
            </a:endParaRPr>
          </a:p>
          <a:p>
            <a:pPr algn="just">
              <a:defRPr/>
            </a:pPr>
            <a:r>
              <a:rPr lang="es-CR" sz="2400" b="1" dirty="0">
                <a:latin typeface="+mj-lt"/>
              </a:rPr>
              <a:t>Evaluación de probabilidad e impacto de los riesgos. </a:t>
            </a:r>
          </a:p>
          <a:p>
            <a:pPr marL="342900" indent="-342900">
              <a:buFont typeface="Arial" pitchFamily="34" charset="0"/>
              <a:buChar char="•"/>
              <a:defRPr/>
            </a:pPr>
            <a:r>
              <a:rPr lang="es-CR" sz="2400" dirty="0">
                <a:latin typeface="+mj-lt"/>
              </a:rPr>
              <a:t>Estudia la probabilidad de ocurrencia de cada riesgo específico sobre un objetivo del proyecto.</a:t>
            </a:r>
          </a:p>
          <a:p>
            <a:pPr algn="just">
              <a:defRPr/>
            </a:pPr>
            <a:endParaRPr lang="es-CR" sz="2400" b="1" dirty="0">
              <a:latin typeface="+mj-lt"/>
            </a:endParaRPr>
          </a:p>
          <a:p>
            <a:pPr algn="just">
              <a:defRPr/>
            </a:pPr>
            <a:r>
              <a:rPr lang="es-CR" sz="2400" b="1" dirty="0">
                <a:latin typeface="+mj-lt"/>
              </a:rPr>
              <a:t>Matriz de probabilidad e impacto.</a:t>
            </a:r>
          </a:p>
          <a:p>
            <a:pPr lvl="1" algn="just">
              <a:defRPr/>
            </a:pPr>
            <a:endParaRPr lang="es-CR" sz="2400" dirty="0">
              <a:latin typeface="+mj-lt"/>
            </a:endParaRPr>
          </a:p>
          <a:p>
            <a:pPr algn="just">
              <a:defRPr/>
            </a:pPr>
            <a:endParaRPr lang="es-CR" sz="2400" b="1" dirty="0">
              <a:latin typeface="+mj-lt"/>
            </a:endParaRPr>
          </a:p>
          <a:p>
            <a:pPr algn="just">
              <a:defRPr/>
            </a:pPr>
            <a:endParaRPr lang="es-CR" sz="2400" b="1" dirty="0">
              <a:latin typeface="+mj-lt"/>
            </a:endParaRPr>
          </a:p>
          <a:p>
            <a:pPr algn="just">
              <a:defRPr/>
            </a:pPr>
            <a:endParaRPr lang="es-CR" b="1" dirty="0">
              <a:latin typeface="+mj-lt"/>
            </a:endParaRPr>
          </a:p>
          <a:p>
            <a:pPr>
              <a:defRPr/>
            </a:pPr>
            <a:endParaRPr lang="es-CR" dirty="0"/>
          </a:p>
        </p:txBody>
      </p:sp>
    </p:spTree>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4429" y="692696"/>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¿Cuál de los siguientes enunciados sobre la gestión de las adquisiciones es FALSO?</a:t>
            </a:r>
          </a:p>
          <a:p>
            <a:pPr marL="457200" indent="-457200" algn="just">
              <a:spcBef>
                <a:spcPct val="0"/>
              </a:spcBef>
              <a:buFont typeface="+mj-lt"/>
              <a:buAutoNum type="alphaUcPeriod"/>
            </a:pPr>
            <a:r>
              <a:rPr lang="es-CR" altLang="es-CR" sz="2400" dirty="0"/>
              <a:t>En la solicitud de invitación se pide datos de vendedores y los productos que ofrecen.</a:t>
            </a:r>
          </a:p>
          <a:p>
            <a:pPr marL="457200" indent="-457200" algn="just">
              <a:spcBef>
                <a:spcPct val="0"/>
              </a:spcBef>
              <a:buFont typeface="+mj-lt"/>
              <a:buAutoNum type="alphaUcPeriod"/>
            </a:pPr>
            <a:r>
              <a:rPr lang="es-CR" altLang="es-CR" sz="2400" dirty="0"/>
              <a:t>Producto de la invitación a la licitación, se presenta un precio general por toda la oferta.</a:t>
            </a:r>
          </a:p>
          <a:p>
            <a:pPr marL="457200" indent="-457200" algn="just">
              <a:spcBef>
                <a:spcPct val="0"/>
              </a:spcBef>
              <a:buFont typeface="+mj-lt"/>
              <a:buAutoNum type="alphaUcPeriod"/>
            </a:pPr>
            <a:r>
              <a:rPr lang="es-CR" altLang="es-CR" sz="2400" dirty="0"/>
              <a:t>A razón de la solicitud de propuesta, no sólo se analiza el precio sino también suele ser muy importante la propuesta técnica y las capacidades de cada oferente.</a:t>
            </a:r>
          </a:p>
          <a:p>
            <a:pPr marL="457200" indent="-457200" algn="just">
              <a:spcBef>
                <a:spcPct val="0"/>
              </a:spcBef>
              <a:buFont typeface="+mj-lt"/>
              <a:buAutoNum type="alphaUcPeriod"/>
            </a:pPr>
            <a:r>
              <a:rPr lang="es-CR" altLang="es-CR" sz="2400" dirty="0"/>
              <a:t>Debido a la solicitud de presupuesto, se presentan los precios para cada ítem por separado</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CR" altLang="es-CR" sz="2400" b="1" dirty="0"/>
              <a:t>Retroalimentación:</a:t>
            </a:r>
            <a:r>
              <a:rPr lang="es-CR" altLang="es-CR" sz="2400" dirty="0"/>
              <a:t> Eso sucede en la solicitud de información. </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11372467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iterate type="lt">
                                    <p:tmPct val="0"/>
                                  </p:iterate>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476672"/>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¿Cuál de los siguientes enunciados sobre la gestión de las adquisiciones es FALSO?</a:t>
            </a:r>
          </a:p>
          <a:p>
            <a:pPr marL="457200" indent="-457200" algn="just">
              <a:spcBef>
                <a:spcPct val="0"/>
              </a:spcBef>
              <a:buFont typeface="+mj-lt"/>
              <a:buAutoNum type="alphaUcPeriod"/>
            </a:pPr>
            <a:r>
              <a:rPr lang="es-CR" altLang="es-CR" sz="2400" dirty="0"/>
              <a:t>En la solicitud de información se pide datos de vendedores y los productos que ofrecen.</a:t>
            </a:r>
          </a:p>
          <a:p>
            <a:pPr marL="457200" indent="-457200" algn="just">
              <a:spcBef>
                <a:spcPct val="0"/>
              </a:spcBef>
              <a:buFont typeface="+mj-lt"/>
              <a:buAutoNum type="alphaUcPeriod"/>
            </a:pPr>
            <a:r>
              <a:rPr lang="es-CR" altLang="es-CR" sz="2400" dirty="0"/>
              <a:t>Producto de la invitación a la licitación, se presenta un precio general por toda la oferta.</a:t>
            </a:r>
          </a:p>
          <a:p>
            <a:pPr marL="457200" indent="-457200" algn="just">
              <a:spcBef>
                <a:spcPct val="0"/>
              </a:spcBef>
              <a:buFont typeface="+mj-lt"/>
              <a:buAutoNum type="alphaUcPeriod"/>
            </a:pPr>
            <a:r>
              <a:rPr lang="es-CR" altLang="es-CR" sz="2400" dirty="0"/>
              <a:t>A razón de la solicitud de propuesta, no sólo se analiza el precio sino también suele ser muy importante la propuesta técnica y las capacidades de cada oferente.</a:t>
            </a:r>
          </a:p>
          <a:p>
            <a:pPr marL="457200" indent="-457200" algn="just">
              <a:spcBef>
                <a:spcPct val="0"/>
              </a:spcBef>
              <a:buFont typeface="+mj-lt"/>
              <a:buAutoNum type="alphaUcPeriod"/>
            </a:pPr>
            <a:r>
              <a:rPr lang="es-CR" altLang="es-CR" sz="2400" dirty="0"/>
              <a:t>Debido a la solicitud de proyecto, se presentan los precios para cada ítem por separado</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CR" altLang="es-CR" sz="2400" b="1" dirty="0"/>
              <a:t>Retroalimentación:</a:t>
            </a:r>
            <a:r>
              <a:rPr lang="es-CR" altLang="es-CR" sz="2400" dirty="0"/>
              <a:t> Eso sucede en la solicitud de presupuesto. </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22932885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iterate type="lt">
                                    <p:tmPct val="0"/>
                                  </p:iterate>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4" y="548680"/>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200" dirty="0" smtClean="0"/>
              <a:t>María ha </a:t>
            </a:r>
            <a:r>
              <a:rPr lang="es-CR" altLang="es-CR" sz="2200" dirty="0"/>
              <a:t>subcontratado una porción del proyecto a un vendedor. El vendedor ha descubierto algunos elementos que modificarán el costo y plazo de su porción del proyecto. ¿Cómo deben el vendedor y </a:t>
            </a:r>
            <a:r>
              <a:rPr lang="es-CR" altLang="es-CR" sz="2200" dirty="0" smtClean="0"/>
              <a:t>María actualizar </a:t>
            </a:r>
            <a:r>
              <a:rPr lang="es-CR" altLang="es-CR" sz="2200" dirty="0"/>
              <a:t>el acuerdo? </a:t>
            </a:r>
          </a:p>
          <a:p>
            <a:pPr marL="457200" indent="-457200" algn="just">
              <a:spcBef>
                <a:spcPct val="0"/>
              </a:spcBef>
              <a:buFont typeface="+mj-lt"/>
              <a:buAutoNum type="alphaUcPeriod"/>
            </a:pPr>
            <a:r>
              <a:rPr lang="es-CR" altLang="es-CR" sz="2200" dirty="0"/>
              <a:t>Como un nuevo contrato firmado por el vendedor y Yolanda.</a:t>
            </a:r>
          </a:p>
          <a:p>
            <a:pPr marL="457200" indent="-457200" algn="just">
              <a:spcBef>
                <a:spcPct val="0"/>
              </a:spcBef>
              <a:buFont typeface="+mj-lt"/>
              <a:buAutoNum type="alphaUcPeriod"/>
            </a:pPr>
            <a:r>
              <a:rPr lang="es-CR" altLang="es-CR" sz="2200" dirty="0"/>
              <a:t>Sometiendo un cambio al sistema de control de cambios al contrato.</a:t>
            </a:r>
          </a:p>
          <a:p>
            <a:pPr marL="457200" indent="-457200" algn="just">
              <a:spcBef>
                <a:spcPct val="0"/>
              </a:spcBef>
              <a:buFont typeface="+mj-lt"/>
              <a:buAutoNum type="alphaUcPeriod"/>
            </a:pPr>
            <a:r>
              <a:rPr lang="es-CR" altLang="es-CR" sz="2200" dirty="0"/>
              <a:t>Como un memorandum y un enunciado del alcance firmado por Yolanda y el vendedor.</a:t>
            </a:r>
          </a:p>
          <a:p>
            <a:pPr marL="457200" indent="-457200" algn="just">
              <a:spcBef>
                <a:spcPct val="0"/>
              </a:spcBef>
              <a:buFont typeface="+mj-lt"/>
              <a:buAutoNum type="alphaUcPeriod"/>
            </a:pPr>
            <a:r>
              <a:rPr lang="es-CR" altLang="es-CR" sz="2200" dirty="0"/>
              <a:t>Sometiendo la solicitud de cambio al sistema de control de cambios de costos</a:t>
            </a:r>
            <a:r>
              <a:rPr lang="es-CR" altLang="es-CR" sz="2200" dirty="0" smtClean="0"/>
              <a:t>.</a:t>
            </a:r>
          </a:p>
          <a:p>
            <a:pPr marL="457200" indent="-457200" algn="just">
              <a:spcBef>
                <a:spcPct val="0"/>
              </a:spcBef>
              <a:buFont typeface="+mj-lt"/>
              <a:buAutoNum type="alphaUcPeriod"/>
            </a:pPr>
            <a:endParaRPr lang="es-CR" altLang="es-CR" sz="2200" dirty="0"/>
          </a:p>
          <a:p>
            <a:pPr algn="just">
              <a:spcBef>
                <a:spcPct val="0"/>
              </a:spcBef>
              <a:buFontTx/>
              <a:buNone/>
            </a:pPr>
            <a:r>
              <a:rPr lang="es-CR" altLang="es-CR" sz="2200" b="1" dirty="0"/>
              <a:t>Retroalimentación: </a:t>
            </a:r>
            <a:r>
              <a:rPr lang="es-CR" altLang="es-CR" sz="2200" dirty="0"/>
              <a:t>Cambios únicamente primero mediante solicitud siguiendo el sistema de control de cambios, en este caso del contrato.</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16915810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iterate type="lt">
                                    <p:tmPct val="0"/>
                                  </p:iterate>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188913"/>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Por un INCUMPLIMIENTO del comprador, el contrato puede ser______.</a:t>
            </a:r>
          </a:p>
          <a:p>
            <a:pPr marL="457200" indent="-457200" algn="just">
              <a:spcBef>
                <a:spcPct val="0"/>
              </a:spcBef>
              <a:buFont typeface="+mj-lt"/>
              <a:buAutoNum type="alphaUcPeriod"/>
            </a:pPr>
            <a:r>
              <a:rPr lang="es-CR" altLang="es-CR" sz="2400" dirty="0"/>
              <a:t>Exento.</a:t>
            </a:r>
          </a:p>
          <a:p>
            <a:pPr marL="457200" indent="-457200" algn="just">
              <a:spcBef>
                <a:spcPct val="0"/>
              </a:spcBef>
              <a:buFont typeface="+mj-lt"/>
              <a:buAutoNum type="alphaUcPeriod"/>
            </a:pPr>
            <a:r>
              <a:rPr lang="es-CR" altLang="es-CR" sz="2400" dirty="0"/>
              <a:t>Resuelto.</a:t>
            </a:r>
          </a:p>
          <a:p>
            <a:pPr marL="457200" indent="-457200" algn="just">
              <a:spcBef>
                <a:spcPct val="0"/>
              </a:spcBef>
              <a:buFont typeface="+mj-lt"/>
              <a:buAutoNum type="alphaUcPeriod"/>
            </a:pPr>
            <a:r>
              <a:rPr lang="es-CR" altLang="es-CR" sz="2400" dirty="0"/>
              <a:t>Rescindido.</a:t>
            </a:r>
          </a:p>
          <a:p>
            <a:pPr marL="457200" indent="-457200" algn="just">
              <a:spcBef>
                <a:spcPct val="0"/>
              </a:spcBef>
              <a:buFont typeface="+mj-lt"/>
              <a:buAutoNum type="alphaUcPeriod"/>
            </a:pPr>
            <a:r>
              <a:rPr lang="es-CR" altLang="es-CR" sz="2400" dirty="0"/>
              <a:t>Ampliado</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CR" altLang="es-CR" sz="2400" b="1" dirty="0"/>
              <a:t>Retroalimentación:</a:t>
            </a:r>
            <a:r>
              <a:rPr lang="es-CR" altLang="es-CR" sz="2400" dirty="0"/>
              <a:t> Cuando el incumplimiento del contrato por parte del comprador, el contrato se puede rescindir.</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15154150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iterate type="lt">
                                    <p:tmPct val="0"/>
                                  </p:iterate>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188913"/>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Por un INCUMPLIMIENTO del vendedor, el contrato puede ser______.</a:t>
            </a:r>
          </a:p>
          <a:p>
            <a:pPr marL="457200" indent="-457200" algn="just">
              <a:spcBef>
                <a:spcPct val="0"/>
              </a:spcBef>
              <a:buFont typeface="+mj-lt"/>
              <a:buAutoNum type="alphaUcPeriod"/>
            </a:pPr>
            <a:r>
              <a:rPr lang="es-CR" altLang="es-CR" sz="2400" dirty="0"/>
              <a:t>Exento.</a:t>
            </a:r>
          </a:p>
          <a:p>
            <a:pPr marL="457200" indent="-457200" algn="just">
              <a:spcBef>
                <a:spcPct val="0"/>
              </a:spcBef>
              <a:buFont typeface="+mj-lt"/>
              <a:buAutoNum type="alphaUcPeriod"/>
            </a:pPr>
            <a:r>
              <a:rPr lang="es-CR" altLang="es-CR" sz="2400" dirty="0"/>
              <a:t>Resuelto.</a:t>
            </a:r>
          </a:p>
          <a:p>
            <a:pPr marL="457200" indent="-457200" algn="just">
              <a:spcBef>
                <a:spcPct val="0"/>
              </a:spcBef>
              <a:buFont typeface="+mj-lt"/>
              <a:buAutoNum type="alphaUcPeriod"/>
            </a:pPr>
            <a:r>
              <a:rPr lang="es-CR" altLang="es-CR" sz="2400" dirty="0"/>
              <a:t>Rescindido.</a:t>
            </a:r>
          </a:p>
          <a:p>
            <a:pPr marL="457200" indent="-457200" algn="just">
              <a:spcBef>
                <a:spcPct val="0"/>
              </a:spcBef>
              <a:buFont typeface="+mj-lt"/>
              <a:buAutoNum type="alphaUcPeriod"/>
            </a:pPr>
            <a:r>
              <a:rPr lang="es-CR" altLang="es-CR" sz="2400" dirty="0"/>
              <a:t>Ampliado</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CR" altLang="es-CR" sz="2400" b="1" dirty="0"/>
              <a:t>Retroalimentación:</a:t>
            </a:r>
            <a:r>
              <a:rPr lang="es-CR" altLang="es-CR" sz="2400" dirty="0"/>
              <a:t> Cuando el incumplimiento del contrato por parte del vendedor, el contrato se puede resolver.</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9989952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iterate type="lt">
                                    <p:tmPct val="0"/>
                                  </p:iterate>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188913"/>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¿Cuál de los siguientes es VERDADERO respecto a los paquetes de documentos de adquisiciones?</a:t>
            </a:r>
          </a:p>
          <a:p>
            <a:pPr marL="457200" indent="-457200" algn="just">
              <a:spcBef>
                <a:spcPct val="0"/>
              </a:spcBef>
              <a:buFont typeface="+mj-lt"/>
              <a:buAutoNum type="alphaUcPeriod"/>
            </a:pPr>
            <a:r>
              <a:rPr lang="es-CR" altLang="es-CR" sz="2400" dirty="0"/>
              <a:t>No ofrecen posibilidad a los licitantes de sugerir cambios.</a:t>
            </a:r>
          </a:p>
          <a:p>
            <a:pPr marL="457200" indent="-457200" algn="just">
              <a:spcBef>
                <a:spcPct val="0"/>
              </a:spcBef>
              <a:buFont typeface="+mj-lt"/>
              <a:buAutoNum type="alphaUcPeriod"/>
            </a:pPr>
            <a:r>
              <a:rPr lang="es-CR" altLang="es-CR" sz="2400" dirty="0"/>
              <a:t>Aseguran la recepción de propuestas completas.</a:t>
            </a:r>
          </a:p>
          <a:p>
            <a:pPr marL="457200" indent="-457200" algn="just">
              <a:spcBef>
                <a:spcPct val="0"/>
              </a:spcBef>
              <a:buFont typeface="+mj-lt"/>
              <a:buAutoNum type="alphaUcPeriod"/>
            </a:pPr>
            <a:r>
              <a:rPr lang="es-CR" altLang="es-CR" sz="2400" dirty="0"/>
              <a:t>Informan a la organización por qué y cómo se ha realizado la contratación.</a:t>
            </a:r>
          </a:p>
          <a:p>
            <a:pPr marL="457200" indent="-457200" algn="just">
              <a:spcBef>
                <a:spcPct val="0"/>
              </a:spcBef>
              <a:buFont typeface="+mj-lt"/>
              <a:buAutoNum type="alphaUcPeriod"/>
            </a:pPr>
            <a:r>
              <a:rPr lang="es-CR" altLang="es-CR" sz="2400" dirty="0"/>
              <a:t>El director de proyecto crea y selecciona la propuesta</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CR" altLang="es-CR" sz="2400" b="1" dirty="0"/>
              <a:t>Retroalimentación:</a:t>
            </a:r>
            <a:r>
              <a:rPr lang="es-CR" altLang="es-CR" sz="2400" dirty="0"/>
              <a:t> De esta forma se asegura la trazabilidad de los hechos relacionados con las adquisiciones.</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19303899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iterate type="lt">
                                    <p:tmPct val="0"/>
                                  </p:iterate>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476672"/>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Se ha invitado para una licitación y únicamente se recibió la oferta de un proveedor. ¿Qué SIGNIFICA esto?</a:t>
            </a:r>
          </a:p>
          <a:p>
            <a:pPr marL="457200" indent="-457200" algn="just">
              <a:spcBef>
                <a:spcPct val="0"/>
              </a:spcBef>
              <a:buFont typeface="+mj-lt"/>
              <a:buAutoNum type="alphaUcPeriod"/>
            </a:pPr>
            <a:r>
              <a:rPr lang="es-CR" altLang="es-CR" sz="2400" dirty="0"/>
              <a:t>Solo hay un proveedor.</a:t>
            </a:r>
          </a:p>
          <a:p>
            <a:pPr marL="457200" indent="-457200" algn="just">
              <a:spcBef>
                <a:spcPct val="0"/>
              </a:spcBef>
              <a:buFont typeface="+mj-lt"/>
              <a:buAutoNum type="alphaUcPeriod"/>
            </a:pPr>
            <a:r>
              <a:rPr lang="es-CR" altLang="es-CR" sz="2400" dirty="0"/>
              <a:t>Solo hay un proveedor con el cual la compañía quiere hacer negocios.</a:t>
            </a:r>
          </a:p>
          <a:p>
            <a:pPr marL="457200" indent="-457200" algn="just">
              <a:spcBef>
                <a:spcPct val="0"/>
              </a:spcBef>
              <a:buFont typeface="+mj-lt"/>
              <a:buAutoNum type="alphaUcPeriod"/>
            </a:pPr>
            <a:r>
              <a:rPr lang="es-CR" altLang="es-CR" sz="2400" dirty="0"/>
              <a:t>Sólo hay un proveedor que puede brindar lo solicitado para la adquisición en cuestión.</a:t>
            </a:r>
          </a:p>
          <a:p>
            <a:pPr marL="457200" indent="-457200" algn="just">
              <a:spcBef>
                <a:spcPct val="0"/>
              </a:spcBef>
              <a:buFont typeface="+mj-lt"/>
              <a:buAutoNum type="alphaUcPeriod"/>
            </a:pPr>
            <a:r>
              <a:rPr lang="es-CR" altLang="es-CR" sz="2400" dirty="0"/>
              <a:t>Solo hay un proveedor en el mercado</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CR" altLang="es-CR" sz="2400" b="1" dirty="0"/>
              <a:t>Retroalimentación:</a:t>
            </a:r>
            <a:r>
              <a:rPr lang="es-CR" altLang="es-CR" sz="2400" dirty="0"/>
              <a:t> Es proveedor único </a:t>
            </a:r>
            <a:r>
              <a:rPr lang="es-CR" altLang="es-CR" sz="2400" dirty="0" smtClean="0"/>
              <a:t>para </a:t>
            </a:r>
            <a:r>
              <a:rPr lang="es-CR" altLang="es-CR" sz="2400" dirty="0"/>
              <a:t>la adquisición en cuestión.</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27414249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iterate type="lt">
                                    <p:tmPct val="0"/>
                                  </p:iterate>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4" y="692696"/>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Un contrato entre una organización y un vendedor puede incluir una cláusula que penaliza al vendedor si el proyecto se atrasa. El atraso del proyecto tiene un valor monetario, por consiguiente, ¿la penalización debe ser EXENTA con base en cuál de los siguientes?</a:t>
            </a:r>
          </a:p>
          <a:p>
            <a:pPr marL="457200" indent="-457200" algn="just">
              <a:spcBef>
                <a:spcPct val="0"/>
              </a:spcBef>
              <a:buFont typeface="+mj-lt"/>
              <a:buAutoNum type="alphaUcPeriod"/>
            </a:pPr>
            <a:r>
              <a:rPr lang="es-CR" altLang="es-CR" sz="2400" dirty="0"/>
              <a:t>Si el director de proyectos podía haber anticipado el retraso.</a:t>
            </a:r>
          </a:p>
          <a:p>
            <a:pPr marL="457200" indent="-457200" algn="just">
              <a:spcBef>
                <a:spcPct val="0"/>
              </a:spcBef>
              <a:buFont typeface="+mj-lt"/>
              <a:buAutoNum type="alphaUcPeriod"/>
            </a:pPr>
            <a:r>
              <a:rPr lang="es-CR" altLang="es-CR" sz="2400" dirty="0"/>
              <a:t>Si el director de proyectos sabía que el retraso podía ocurrir.</a:t>
            </a:r>
          </a:p>
          <a:p>
            <a:pPr marL="457200" indent="-457200" algn="just">
              <a:spcBef>
                <a:spcPct val="0"/>
              </a:spcBef>
              <a:buFont typeface="+mj-lt"/>
              <a:buAutoNum type="alphaUcPeriod"/>
            </a:pPr>
            <a:r>
              <a:rPr lang="es-CR" altLang="es-CR" sz="2400" dirty="0"/>
              <a:t>Si el retraso fue causado por un riesgo imprevisto.</a:t>
            </a:r>
          </a:p>
          <a:p>
            <a:pPr marL="457200" indent="-457200" algn="just">
              <a:spcBef>
                <a:spcPct val="0"/>
              </a:spcBef>
              <a:buFont typeface="+mj-lt"/>
              <a:buAutoNum type="alphaUcPeriod"/>
            </a:pPr>
            <a:r>
              <a:rPr lang="es-CR" altLang="es-CR" sz="2400" dirty="0"/>
              <a:t>Si se determina quién causó el retraso y la razón</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CR" altLang="es-CR" sz="2400" b="1" dirty="0"/>
              <a:t>Retroalimentación:</a:t>
            </a:r>
            <a:r>
              <a:rPr lang="es-CR" altLang="es-CR" sz="2400" dirty="0"/>
              <a:t> Cuando son variables o riesgos externas, se puede justificar que las causas que lo originaron no son responsabilidad del equipo del proyecto.</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41771822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iterate type="lt">
                                    <p:tmPct val="0"/>
                                  </p:iterate>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188913"/>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¿Cuál de los siguientes aspectos es una salida del proceso Identificar a los Interesados que son impactadas por el proyecto?</a:t>
            </a:r>
          </a:p>
          <a:p>
            <a:pPr marL="457200" indent="-457200" algn="just">
              <a:spcBef>
                <a:spcPct val="0"/>
              </a:spcBef>
              <a:buFont typeface="+mj-lt"/>
              <a:buAutoNum type="alphaUcPeriod"/>
            </a:pPr>
            <a:r>
              <a:rPr lang="en-US" altLang="es-CR" sz="2400" dirty="0" err="1"/>
              <a:t>Lista</a:t>
            </a:r>
            <a:r>
              <a:rPr lang="en-US" altLang="es-CR" sz="2400" dirty="0"/>
              <a:t> de </a:t>
            </a:r>
            <a:r>
              <a:rPr lang="en-US" altLang="es-CR" sz="2400" dirty="0" err="1"/>
              <a:t>recursos</a:t>
            </a:r>
            <a:r>
              <a:rPr lang="en-US" altLang="es-CR" sz="2400" dirty="0"/>
              <a:t>.</a:t>
            </a:r>
            <a:endParaRPr lang="es-CR" altLang="es-CR" sz="2400" dirty="0"/>
          </a:p>
          <a:p>
            <a:pPr marL="457200" indent="-457200" algn="just">
              <a:spcBef>
                <a:spcPct val="0"/>
              </a:spcBef>
              <a:buFont typeface="+mj-lt"/>
              <a:buAutoNum type="alphaUcPeriod"/>
            </a:pPr>
            <a:r>
              <a:rPr lang="en-US" altLang="es-CR" sz="2400" dirty="0" err="1"/>
              <a:t>Registro</a:t>
            </a:r>
            <a:r>
              <a:rPr lang="en-US" altLang="es-CR" sz="2400" dirty="0"/>
              <a:t> de </a:t>
            </a:r>
            <a:r>
              <a:rPr lang="en-US" altLang="es-CR" sz="2400" dirty="0" err="1"/>
              <a:t>interesados</a:t>
            </a:r>
            <a:r>
              <a:rPr lang="en-US" altLang="es-CR" sz="2400" dirty="0"/>
              <a:t>.</a:t>
            </a:r>
            <a:endParaRPr lang="es-CR" altLang="es-CR" sz="2400" dirty="0"/>
          </a:p>
          <a:p>
            <a:pPr marL="457200" indent="-457200" algn="just">
              <a:spcBef>
                <a:spcPct val="0"/>
              </a:spcBef>
              <a:buFont typeface="+mj-lt"/>
              <a:buAutoNum type="alphaUcPeriod"/>
            </a:pPr>
            <a:r>
              <a:rPr lang="es-CR" altLang="es-CR" sz="2400" dirty="0"/>
              <a:t>Factores ambientales de la empresa.</a:t>
            </a:r>
          </a:p>
          <a:p>
            <a:pPr marL="457200" indent="-457200" algn="just">
              <a:spcBef>
                <a:spcPct val="0"/>
              </a:spcBef>
              <a:buFont typeface="+mj-lt"/>
              <a:buAutoNum type="alphaUcPeriod"/>
            </a:pPr>
            <a:r>
              <a:rPr lang="en-US" altLang="es-CR" sz="2400" dirty="0"/>
              <a:t>Plan de </a:t>
            </a:r>
            <a:r>
              <a:rPr lang="en-US" altLang="es-CR" sz="2400" dirty="0" err="1"/>
              <a:t>proyecto</a:t>
            </a:r>
            <a:r>
              <a:rPr lang="en-US"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CR" altLang="es-CR" sz="2400" b="1" dirty="0"/>
              <a:t>Retroalimentación:</a:t>
            </a:r>
            <a:r>
              <a:rPr lang="es-CR" altLang="es-CR" sz="2400" dirty="0"/>
              <a:t> El registro de interesados es una salida del proceso Identificar a los Interesados.</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10774128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iterate type="lt">
                                    <p:tmPct val="0"/>
                                  </p:iterate>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188913"/>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La estructura de desglose del trabajo puede ser considerada como una ayuda efectiva para las comunicaciones de:</a:t>
            </a:r>
          </a:p>
          <a:p>
            <a:pPr marL="457200" indent="-457200" algn="just">
              <a:spcBef>
                <a:spcPct val="0"/>
              </a:spcBef>
              <a:buFont typeface="+mj-lt"/>
              <a:buAutoNum type="alphaUcPeriod"/>
            </a:pPr>
            <a:r>
              <a:rPr lang="es-CR" altLang="es-CR" sz="2400" dirty="0"/>
              <a:t>El equipo.</a:t>
            </a:r>
          </a:p>
          <a:p>
            <a:pPr marL="457200" indent="-457200" algn="just">
              <a:spcBef>
                <a:spcPct val="0"/>
              </a:spcBef>
              <a:buFont typeface="+mj-lt"/>
              <a:buAutoNum type="alphaUcPeriod"/>
            </a:pPr>
            <a:r>
              <a:rPr lang="es-CR" altLang="es-CR" sz="2400" dirty="0"/>
              <a:t>El director del proyecto.</a:t>
            </a:r>
          </a:p>
          <a:p>
            <a:pPr marL="457200" indent="-457200" algn="just">
              <a:spcBef>
                <a:spcPct val="0"/>
              </a:spcBef>
              <a:buFont typeface="+mj-lt"/>
              <a:buAutoNum type="alphaUcPeriod"/>
            </a:pPr>
            <a:r>
              <a:rPr lang="es-CR" altLang="es-CR" sz="2400" dirty="0"/>
              <a:t>Del cliente.</a:t>
            </a:r>
          </a:p>
          <a:p>
            <a:pPr marL="457200" indent="-457200" algn="just">
              <a:spcBef>
                <a:spcPct val="0"/>
              </a:spcBef>
              <a:buFont typeface="+mj-lt"/>
              <a:buAutoNum type="alphaUcPeriod"/>
            </a:pPr>
            <a:r>
              <a:rPr lang="es-CR" altLang="es-CR" sz="2400" dirty="0"/>
              <a:t>Los interesados</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CR" altLang="es-CR" sz="2400" b="1" dirty="0"/>
              <a:t>Retroalimentación:</a:t>
            </a:r>
            <a:r>
              <a:rPr lang="es-CR" altLang="es-CR" sz="2400" dirty="0"/>
              <a:t> Los productos entregables y los paquetes de trabajo asociados ayudan a asociar qué asuntos debemos tratar con los interesados correctos, éstos últimos indistintamente de su rol en el proyecto.</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7239578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iterate type="lt">
                                    <p:tmPct val="0"/>
                                  </p:iterate>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2 Subtítulo"/>
          <p:cNvSpPr txBox="1">
            <a:spLocks/>
          </p:cNvSpPr>
          <p:nvPr/>
        </p:nvSpPr>
        <p:spPr bwMode="auto">
          <a:xfrm>
            <a:off x="0" y="6021388"/>
            <a:ext cx="6705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700"/>
              </a:spcBef>
              <a:buClr>
                <a:schemeClr val="accent2"/>
              </a:buClr>
              <a:buSzPct val="60000"/>
              <a:buFont typeface="Wingdings" pitchFamily="2" charset="2"/>
              <a:buNone/>
            </a:pPr>
            <a:r>
              <a:rPr lang="es-CR" altLang="es-CR" sz="2000">
                <a:solidFill>
                  <a:srgbClr val="FFFFFF"/>
                </a:solidFill>
                <a:latin typeface="Calibri" pitchFamily="34" charset="0"/>
              </a:rPr>
              <a:t>Cap. 11.2 PMBOK</a:t>
            </a:r>
          </a:p>
        </p:txBody>
      </p:sp>
      <p:sp>
        <p:nvSpPr>
          <p:cNvPr id="5" name="4 CuadroTexto"/>
          <p:cNvSpPr txBox="1"/>
          <p:nvPr/>
        </p:nvSpPr>
        <p:spPr>
          <a:xfrm>
            <a:off x="260350" y="1268413"/>
            <a:ext cx="8353425" cy="7664450"/>
          </a:xfrm>
          <a:prstGeom prst="rect">
            <a:avLst/>
          </a:prstGeom>
          <a:noFill/>
        </p:spPr>
        <p:txBody>
          <a:bodyPr>
            <a:spAutoFit/>
          </a:bodyPr>
          <a:lstStyle/>
          <a:p>
            <a:pPr>
              <a:defRPr/>
            </a:pPr>
            <a:r>
              <a:rPr lang="es-CR" sz="2400" b="1" dirty="0">
                <a:latin typeface="+mj-lt"/>
              </a:rPr>
              <a:t>¿Cómo los analizo?</a:t>
            </a:r>
          </a:p>
          <a:p>
            <a:pPr>
              <a:defRPr/>
            </a:pPr>
            <a:endParaRPr lang="es-CR" sz="2400" b="1" dirty="0">
              <a:latin typeface="+mj-lt"/>
            </a:endParaRPr>
          </a:p>
          <a:p>
            <a:pPr>
              <a:defRPr/>
            </a:pPr>
            <a:r>
              <a:rPr lang="es-CR" sz="2400" b="1" dirty="0">
                <a:latin typeface="+mj-lt"/>
              </a:rPr>
              <a:t>Evaluación de la calidad de los datos.</a:t>
            </a:r>
          </a:p>
          <a:p>
            <a:pPr marL="342900" indent="-342900" algn="just">
              <a:buFont typeface="Arial" pitchFamily="34" charset="0"/>
              <a:buChar char="•"/>
              <a:defRPr/>
            </a:pPr>
            <a:r>
              <a:rPr lang="es-CR" sz="2400" dirty="0">
                <a:latin typeface="+mj-lt"/>
              </a:rPr>
              <a:t>Implica examinar el grado de entendimiento del riesgo y la exactitud, calidad, fiabilidad e integridad de los datos relacionados con el riesgo.</a:t>
            </a:r>
          </a:p>
          <a:p>
            <a:pPr algn="just">
              <a:defRPr/>
            </a:pPr>
            <a:endParaRPr lang="es-CR" sz="2400" b="1" dirty="0">
              <a:latin typeface="+mj-lt"/>
            </a:endParaRPr>
          </a:p>
          <a:p>
            <a:pPr algn="just">
              <a:defRPr/>
            </a:pPr>
            <a:r>
              <a:rPr lang="es-CR" sz="2400" b="1" dirty="0">
                <a:latin typeface="+mj-lt"/>
              </a:rPr>
              <a:t>Categorización de riesgos.</a:t>
            </a:r>
          </a:p>
          <a:p>
            <a:pPr marL="342900" indent="-342900" algn="just">
              <a:buFont typeface="Arial" pitchFamily="34" charset="0"/>
              <a:buChar char="•"/>
              <a:defRPr/>
            </a:pPr>
            <a:r>
              <a:rPr lang="es-CR" sz="2400" dirty="0">
                <a:latin typeface="+mj-lt"/>
              </a:rPr>
              <a:t>La agrupación de los riesgos en función de sus causas comunes puede llevar al desarrollo de respuestas efectivas a los riesgos.</a:t>
            </a:r>
          </a:p>
          <a:p>
            <a:pPr algn="just">
              <a:defRPr/>
            </a:pPr>
            <a:endParaRPr lang="es-CR" sz="2400" b="1" dirty="0">
              <a:latin typeface="+mj-lt"/>
            </a:endParaRPr>
          </a:p>
          <a:p>
            <a:pPr algn="just">
              <a:defRPr/>
            </a:pPr>
            <a:r>
              <a:rPr lang="es-CR" sz="2400" b="1" dirty="0">
                <a:latin typeface="+mj-lt"/>
              </a:rPr>
              <a:t>Evaluación de la urgencia de los riesgos. </a:t>
            </a:r>
          </a:p>
          <a:p>
            <a:pPr marL="342900" indent="-342900" algn="just">
              <a:buFont typeface="Arial" pitchFamily="34" charset="0"/>
              <a:buChar char="•"/>
              <a:defRPr/>
            </a:pPr>
            <a:r>
              <a:rPr lang="es-CR" sz="2400" dirty="0">
                <a:latin typeface="+mj-lt"/>
              </a:rPr>
              <a:t>Identificar aquellos riesgos que requieren de una respuesta más urgente que otros a  partir de la severidad de la calificación de la matriz de probabilidad e impacto.</a:t>
            </a:r>
          </a:p>
          <a:p>
            <a:pPr algn="just">
              <a:defRPr/>
            </a:pPr>
            <a:endParaRPr lang="es-CR" sz="2400" b="1" dirty="0">
              <a:latin typeface="+mj-lt"/>
            </a:endParaRPr>
          </a:p>
          <a:p>
            <a:pPr lvl="1" algn="just">
              <a:defRPr/>
            </a:pPr>
            <a:endParaRPr lang="es-CR" sz="2400" dirty="0">
              <a:latin typeface="+mj-lt"/>
            </a:endParaRPr>
          </a:p>
          <a:p>
            <a:pPr algn="just">
              <a:defRPr/>
            </a:pPr>
            <a:endParaRPr lang="es-CR" sz="2400" b="1" dirty="0">
              <a:latin typeface="+mj-lt"/>
            </a:endParaRPr>
          </a:p>
          <a:p>
            <a:pPr algn="just">
              <a:defRPr/>
            </a:pPr>
            <a:endParaRPr lang="es-CR" sz="2400" b="1" dirty="0">
              <a:latin typeface="+mj-lt"/>
            </a:endParaRPr>
          </a:p>
          <a:p>
            <a:pPr algn="just">
              <a:defRPr/>
            </a:pPr>
            <a:endParaRPr lang="es-CR" b="1" dirty="0">
              <a:latin typeface="+mj-lt"/>
            </a:endParaRPr>
          </a:p>
          <a:p>
            <a:pPr>
              <a:defRPr/>
            </a:pPr>
            <a:endParaRPr lang="es-C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2 Subtítulo"/>
          <p:cNvSpPr txBox="1">
            <a:spLocks/>
          </p:cNvSpPr>
          <p:nvPr/>
        </p:nvSpPr>
        <p:spPr bwMode="auto">
          <a:xfrm>
            <a:off x="0" y="6021388"/>
            <a:ext cx="6705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700"/>
              </a:spcBef>
              <a:buClr>
                <a:schemeClr val="accent2"/>
              </a:buClr>
              <a:buSzPct val="60000"/>
              <a:buFont typeface="Wingdings" pitchFamily="2" charset="2"/>
              <a:buNone/>
            </a:pPr>
            <a:r>
              <a:rPr lang="es-CR" altLang="es-CR" sz="2000">
                <a:solidFill>
                  <a:srgbClr val="FFFFFF"/>
                </a:solidFill>
                <a:latin typeface="Calibri" pitchFamily="34" charset="0"/>
              </a:rPr>
              <a:t>Cap. 11.2 PMBOK</a:t>
            </a:r>
          </a:p>
        </p:txBody>
      </p:sp>
      <p:sp>
        <p:nvSpPr>
          <p:cNvPr id="5" name="4 CuadroTexto"/>
          <p:cNvSpPr txBox="1"/>
          <p:nvPr/>
        </p:nvSpPr>
        <p:spPr>
          <a:xfrm>
            <a:off x="260350" y="1268413"/>
            <a:ext cx="8353425" cy="2862262"/>
          </a:xfrm>
          <a:prstGeom prst="rect">
            <a:avLst/>
          </a:prstGeom>
          <a:noFill/>
        </p:spPr>
        <p:txBody>
          <a:bodyPr>
            <a:spAutoFit/>
          </a:bodyPr>
          <a:lstStyle/>
          <a:p>
            <a:pPr algn="just">
              <a:defRPr/>
            </a:pPr>
            <a:endParaRPr lang="es-CR" sz="2400" b="1" dirty="0">
              <a:latin typeface="+mj-lt"/>
            </a:endParaRPr>
          </a:p>
          <a:p>
            <a:pPr algn="just">
              <a:defRPr/>
            </a:pPr>
            <a:r>
              <a:rPr lang="es-CR" sz="2400" b="1" dirty="0">
                <a:latin typeface="+mj-lt"/>
              </a:rPr>
              <a:t>Evaluación de la urgencia de los riesgos </a:t>
            </a:r>
          </a:p>
          <a:p>
            <a:pPr algn="just">
              <a:defRPr/>
            </a:pPr>
            <a:endParaRPr lang="es-CR" sz="2400" b="1" dirty="0">
              <a:latin typeface="+mj-lt"/>
            </a:endParaRPr>
          </a:p>
          <a:p>
            <a:pPr lvl="1" algn="just">
              <a:defRPr/>
            </a:pPr>
            <a:endParaRPr lang="es-CR" sz="2400" dirty="0">
              <a:latin typeface="+mj-lt"/>
            </a:endParaRPr>
          </a:p>
          <a:p>
            <a:pPr algn="just">
              <a:defRPr/>
            </a:pPr>
            <a:endParaRPr lang="es-CR" sz="2400" b="1" dirty="0">
              <a:latin typeface="+mj-lt"/>
            </a:endParaRPr>
          </a:p>
          <a:p>
            <a:pPr algn="just">
              <a:defRPr/>
            </a:pPr>
            <a:endParaRPr lang="es-CR" sz="2400" b="1" dirty="0">
              <a:latin typeface="+mj-lt"/>
            </a:endParaRPr>
          </a:p>
          <a:p>
            <a:pPr algn="just">
              <a:defRPr/>
            </a:pPr>
            <a:endParaRPr lang="es-CR" b="1" dirty="0">
              <a:latin typeface="+mj-lt"/>
            </a:endParaRPr>
          </a:p>
          <a:p>
            <a:pPr>
              <a:defRPr/>
            </a:pPr>
            <a:endParaRPr lang="es-CR" dirty="0"/>
          </a:p>
        </p:txBody>
      </p:sp>
      <p:pic>
        <p:nvPicPr>
          <p:cNvPr id="23556" name="Picture 2"/>
          <p:cNvPicPr>
            <a:picLocks noChangeAspect="1" noChangeArrowheads="1"/>
          </p:cNvPicPr>
          <p:nvPr/>
        </p:nvPicPr>
        <p:blipFill>
          <a:blip r:embed="rId2">
            <a:extLst>
              <a:ext uri="{28A0092B-C50C-407E-A947-70E740481C1C}">
                <a14:useLocalDpi xmlns:a14="http://schemas.microsoft.com/office/drawing/2010/main" val="0"/>
              </a:ext>
            </a:extLst>
          </a:blip>
          <a:srcRect l="30383" t="30640" r="27489" b="12036"/>
          <a:stretch>
            <a:fillRect/>
          </a:stretch>
        </p:blipFill>
        <p:spPr bwMode="auto">
          <a:xfrm>
            <a:off x="728663" y="2060575"/>
            <a:ext cx="7416800" cy="446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1908175" y="2060575"/>
            <a:ext cx="4679950" cy="5048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2 Subtítulo"/>
          <p:cNvSpPr txBox="1">
            <a:spLocks/>
          </p:cNvSpPr>
          <p:nvPr/>
        </p:nvSpPr>
        <p:spPr bwMode="auto">
          <a:xfrm>
            <a:off x="0" y="6021388"/>
            <a:ext cx="6705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700"/>
              </a:spcBef>
              <a:buClr>
                <a:schemeClr val="accent2"/>
              </a:buClr>
              <a:buSzPct val="60000"/>
              <a:buFont typeface="Wingdings" pitchFamily="2" charset="2"/>
              <a:buNone/>
            </a:pPr>
            <a:r>
              <a:rPr lang="es-CR" altLang="es-CR" sz="2000">
                <a:solidFill>
                  <a:srgbClr val="FFFFFF"/>
                </a:solidFill>
                <a:latin typeface="Calibri" pitchFamily="34" charset="0"/>
              </a:rPr>
              <a:t>Cap. 11.2 PMBOK</a:t>
            </a:r>
          </a:p>
        </p:txBody>
      </p:sp>
      <p:sp>
        <p:nvSpPr>
          <p:cNvPr id="5" name="4 CuadroTexto"/>
          <p:cNvSpPr txBox="1"/>
          <p:nvPr/>
        </p:nvSpPr>
        <p:spPr>
          <a:xfrm>
            <a:off x="260350" y="1268413"/>
            <a:ext cx="8353425" cy="5816600"/>
          </a:xfrm>
          <a:prstGeom prst="rect">
            <a:avLst/>
          </a:prstGeom>
          <a:noFill/>
        </p:spPr>
        <p:txBody>
          <a:bodyPr>
            <a:spAutoFit/>
          </a:bodyPr>
          <a:lstStyle/>
          <a:p>
            <a:pPr>
              <a:defRPr/>
            </a:pPr>
            <a:r>
              <a:rPr lang="es-CR" sz="2400" b="1" dirty="0">
                <a:latin typeface="+mj-lt"/>
              </a:rPr>
              <a:t>¿Qué obtengo del análisis?</a:t>
            </a:r>
          </a:p>
          <a:p>
            <a:pPr algn="just">
              <a:defRPr/>
            </a:pPr>
            <a:endParaRPr lang="es-CR" sz="2400" b="1" dirty="0">
              <a:latin typeface="+mj-lt"/>
            </a:endParaRPr>
          </a:p>
          <a:p>
            <a:pPr marL="342900" indent="-342900" algn="just">
              <a:buFont typeface="Arial" pitchFamily="34" charset="0"/>
              <a:buChar char="•"/>
              <a:defRPr/>
            </a:pPr>
            <a:r>
              <a:rPr lang="es-CR" sz="2400" dirty="0">
                <a:latin typeface="+mj-lt"/>
              </a:rPr>
              <a:t>Clasificación relativa o lista de prioridades de los riesgos del proyecto.</a:t>
            </a:r>
          </a:p>
          <a:p>
            <a:pPr marL="342900" indent="-342900" algn="just">
              <a:buFont typeface="Arial" pitchFamily="34" charset="0"/>
              <a:buChar char="•"/>
              <a:defRPr/>
            </a:pPr>
            <a:r>
              <a:rPr lang="es-CR" sz="2400" dirty="0">
                <a:latin typeface="+mj-lt"/>
              </a:rPr>
              <a:t>Riesgos agrupados por categorías.</a:t>
            </a:r>
          </a:p>
          <a:p>
            <a:pPr marL="342900" indent="-342900" algn="just">
              <a:buFont typeface="Arial" pitchFamily="34" charset="0"/>
              <a:buChar char="•"/>
              <a:defRPr/>
            </a:pPr>
            <a:r>
              <a:rPr lang="es-CR" sz="2400" dirty="0">
                <a:latin typeface="+mj-lt"/>
              </a:rPr>
              <a:t>Causas de riesgo o áreas del proyecto que requieren particular atención.</a:t>
            </a:r>
          </a:p>
          <a:p>
            <a:pPr marL="342900" indent="-342900" algn="just">
              <a:buFont typeface="Arial" pitchFamily="34" charset="0"/>
              <a:buChar char="•"/>
              <a:defRPr/>
            </a:pPr>
            <a:r>
              <a:rPr lang="es-CR" sz="2400" dirty="0">
                <a:latin typeface="+mj-lt"/>
              </a:rPr>
              <a:t>Lista de riesgos que requieren respuesta a corto plazo.</a:t>
            </a:r>
          </a:p>
          <a:p>
            <a:pPr marL="342900" indent="-342900" algn="just">
              <a:buFont typeface="Arial" pitchFamily="34" charset="0"/>
              <a:buChar char="•"/>
              <a:defRPr/>
            </a:pPr>
            <a:r>
              <a:rPr lang="es-CR" sz="2400" dirty="0">
                <a:latin typeface="+mj-lt"/>
              </a:rPr>
              <a:t>Lista de riesgos que requieren análisis y respuesta adicionales.</a:t>
            </a:r>
          </a:p>
          <a:p>
            <a:pPr marL="342900" indent="-342900" algn="just">
              <a:buFont typeface="Arial" pitchFamily="34" charset="0"/>
              <a:buChar char="•"/>
              <a:defRPr/>
            </a:pPr>
            <a:r>
              <a:rPr lang="es-CR" sz="2400" dirty="0">
                <a:latin typeface="+mj-lt"/>
              </a:rPr>
              <a:t>Listas de supervisión para riesgos de baja prioridad.</a:t>
            </a:r>
          </a:p>
          <a:p>
            <a:pPr marL="342900" indent="-342900" algn="just">
              <a:buFont typeface="Arial" pitchFamily="34" charset="0"/>
              <a:buChar char="•"/>
              <a:defRPr/>
            </a:pPr>
            <a:r>
              <a:rPr lang="es-CR" sz="2400" dirty="0">
                <a:latin typeface="+mj-lt"/>
              </a:rPr>
              <a:t>Tendencias en los resultados del análisis cualitativo de riesgos.</a:t>
            </a:r>
          </a:p>
          <a:p>
            <a:pPr lvl="1" algn="just">
              <a:defRPr/>
            </a:pPr>
            <a:endParaRPr lang="es-CR" sz="2400" dirty="0">
              <a:latin typeface="+mj-lt"/>
            </a:endParaRPr>
          </a:p>
          <a:p>
            <a:pPr algn="just">
              <a:defRPr/>
            </a:pPr>
            <a:endParaRPr lang="es-CR" sz="2400" b="1" dirty="0">
              <a:latin typeface="+mj-lt"/>
            </a:endParaRPr>
          </a:p>
          <a:p>
            <a:pPr algn="just">
              <a:defRPr/>
            </a:pPr>
            <a:endParaRPr lang="es-CR" sz="2400" b="1" dirty="0">
              <a:latin typeface="+mj-lt"/>
            </a:endParaRPr>
          </a:p>
          <a:p>
            <a:pPr algn="just">
              <a:defRPr/>
            </a:pPr>
            <a:endParaRPr lang="es-CR" b="1" dirty="0">
              <a:latin typeface="+mj-lt"/>
            </a:endParaRPr>
          </a:p>
          <a:p>
            <a:pPr>
              <a:defRPr/>
            </a:pPr>
            <a:endParaRPr lang="es-C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idx="4294967295"/>
          </p:nvPr>
        </p:nvSpPr>
        <p:spPr>
          <a:xfrm>
            <a:off x="468313" y="992188"/>
            <a:ext cx="6562725" cy="1143000"/>
          </a:xfrm>
        </p:spPr>
        <p:txBody>
          <a:bodyPr/>
          <a:lstStyle/>
          <a:p>
            <a:pPr eaLnBrk="1" hangingPunct="1"/>
            <a:r>
              <a:rPr lang="en-US" altLang="es-CR" smtClean="0"/>
              <a:t>Riesgos Residuales</a:t>
            </a:r>
          </a:p>
        </p:txBody>
      </p:sp>
      <p:sp>
        <p:nvSpPr>
          <p:cNvPr id="25603" name="Content Placeholder 2"/>
          <p:cNvSpPr>
            <a:spLocks noGrp="1"/>
          </p:cNvSpPr>
          <p:nvPr>
            <p:ph idx="4294967295"/>
          </p:nvPr>
        </p:nvSpPr>
        <p:spPr>
          <a:xfrm>
            <a:off x="395288" y="2060575"/>
            <a:ext cx="8229600" cy="4525963"/>
          </a:xfrm>
        </p:spPr>
        <p:txBody>
          <a:bodyPr/>
          <a:lstStyle/>
          <a:p>
            <a:pPr algn="just"/>
            <a:r>
              <a:rPr lang="es-ES" altLang="es-CR" sz="2800" smtClean="0"/>
              <a:t>Son los riesgos que permanecen después de la planificación de la respuesta al riesgo.</a:t>
            </a:r>
            <a:endParaRPr lang="es-CR" altLang="es-CR" sz="2800" smtClean="0"/>
          </a:p>
          <a:p>
            <a:pPr algn="just"/>
            <a:r>
              <a:rPr lang="es-ES" altLang="es-CR" sz="2800" smtClean="0"/>
              <a:t>También son riesgos que han sido aceptados y para los cuales se han creado planes de contingencia y planes de reserva.</a:t>
            </a:r>
            <a:endParaRPr lang="es-CR" altLang="es-CR" sz="2800" smtClean="0"/>
          </a:p>
          <a:p>
            <a:pPr algn="just"/>
            <a:r>
              <a:rPr lang="es-ES" altLang="es-CR" sz="2800" smtClean="0"/>
              <a:t>Deberían estar apropiadamente documentados  y revisados a través de todo el proyecto para determinar si su clasificación ha cambiado y por lo tanto, si se requieren respuestas adicionales. </a:t>
            </a:r>
            <a:endParaRPr lang="es-CR" altLang="es-CR" sz="2800" smtClean="0"/>
          </a:p>
        </p:txBody>
      </p:sp>
      <p:sp>
        <p:nvSpPr>
          <p:cNvPr id="25604" name="Date Placeholder 3"/>
          <p:cNvSpPr txBox="1">
            <a:spLocks noGrp="1"/>
          </p:cNvSpPr>
          <p:nvPr/>
        </p:nvSpPr>
        <p:spPr bwMode="auto">
          <a:xfrm>
            <a:off x="71628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C968577-4F62-47DE-BEFB-738F00922214}" type="datetime1">
              <a:rPr lang="es-ES" altLang="es-CR" sz="1200">
                <a:solidFill>
                  <a:schemeClr val="hlink"/>
                </a:solidFill>
              </a:rPr>
              <a:pPr eaLnBrk="1" hangingPunct="1"/>
              <a:t>20/10/2013</a:t>
            </a:fld>
            <a:endParaRPr lang="es-ES" altLang="es-CR" sz="1200">
              <a:solidFill>
                <a:schemeClr val="hlink"/>
              </a:solidFill>
            </a:endParaRPr>
          </a:p>
        </p:txBody>
      </p:sp>
      <p:sp>
        <p:nvSpPr>
          <p:cNvPr id="25605" name="Slide Number Placeholder 4"/>
          <p:cNvSpPr txBox="1">
            <a:spLocks noGrp="1"/>
          </p:cNvSpPr>
          <p:nvPr/>
        </p:nvSpPr>
        <p:spPr bwMode="auto">
          <a:xfrm>
            <a:off x="7467600" y="62484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2DD5B2BE-08BC-49C1-90E7-52287DA76B37}" type="slidenum">
              <a:rPr lang="es-ES" altLang="es-CR" sz="1200">
                <a:solidFill>
                  <a:schemeClr val="hlink"/>
                </a:solidFill>
              </a:rPr>
              <a:pPr algn="r" eaLnBrk="1" hangingPunct="1"/>
              <a:t>25</a:t>
            </a:fld>
            <a:endParaRPr lang="es-ES" altLang="es-CR" sz="1200">
              <a:solidFill>
                <a:schemeClr val="hlink"/>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idx="4294967295"/>
          </p:nvPr>
        </p:nvSpPr>
        <p:spPr>
          <a:xfrm>
            <a:off x="533400" y="1239838"/>
            <a:ext cx="6562725" cy="1143000"/>
          </a:xfrm>
        </p:spPr>
        <p:txBody>
          <a:bodyPr/>
          <a:lstStyle/>
          <a:p>
            <a:pPr eaLnBrk="1" hangingPunct="1"/>
            <a:r>
              <a:rPr lang="en-US" altLang="es-CR" smtClean="0"/>
              <a:t>Riesgos Secundarios</a:t>
            </a:r>
          </a:p>
        </p:txBody>
      </p:sp>
      <p:sp>
        <p:nvSpPr>
          <p:cNvPr id="26627" name="Content Placeholder 2"/>
          <p:cNvSpPr>
            <a:spLocks noGrp="1"/>
          </p:cNvSpPr>
          <p:nvPr>
            <p:ph idx="4294967295"/>
          </p:nvPr>
        </p:nvSpPr>
        <p:spPr>
          <a:xfrm>
            <a:off x="179388" y="2636838"/>
            <a:ext cx="8496300" cy="4525962"/>
          </a:xfrm>
        </p:spPr>
        <p:txBody>
          <a:bodyPr/>
          <a:lstStyle/>
          <a:p>
            <a:pPr algn="just"/>
            <a:r>
              <a:rPr lang="es-CR" altLang="es-CR" smtClean="0"/>
              <a:t>Son los </a:t>
            </a:r>
            <a:r>
              <a:rPr lang="es-ES" altLang="es-CR" smtClean="0"/>
              <a:t>riesgos que resultan de la respuesta a un riesgo en específico.</a:t>
            </a:r>
            <a:endParaRPr lang="es-CR" altLang="es-CR" smtClean="0"/>
          </a:p>
          <a:p>
            <a:pPr algn="just"/>
            <a:r>
              <a:rPr lang="es-ES" altLang="es-CR" smtClean="0"/>
              <a:t>Al igual que los riesgos principales deben ser analizados y se debe planificar una respuesta en caso de que ocurran.</a:t>
            </a:r>
            <a:endParaRPr lang="es-CR" altLang="es-CR" smtClean="0"/>
          </a:p>
        </p:txBody>
      </p:sp>
      <p:sp>
        <p:nvSpPr>
          <p:cNvPr id="26628" name="Date Placeholder 3"/>
          <p:cNvSpPr txBox="1">
            <a:spLocks noGrp="1"/>
          </p:cNvSpPr>
          <p:nvPr/>
        </p:nvSpPr>
        <p:spPr bwMode="auto">
          <a:xfrm>
            <a:off x="15875" y="6375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3CD19C6-EC8A-48AC-A8A8-4B53B7E058BF}" type="datetime1">
              <a:rPr lang="es-ES" altLang="es-CR" sz="1200">
                <a:solidFill>
                  <a:schemeClr val="hlink"/>
                </a:solidFill>
              </a:rPr>
              <a:pPr eaLnBrk="1" hangingPunct="1"/>
              <a:t>20/10/2013</a:t>
            </a:fld>
            <a:endParaRPr lang="es-ES" altLang="es-CR" sz="1200">
              <a:solidFill>
                <a:schemeClr val="hlink"/>
              </a:solidFill>
            </a:endParaRPr>
          </a:p>
        </p:txBody>
      </p:sp>
      <p:sp>
        <p:nvSpPr>
          <p:cNvPr id="26629" name="Slide Number Placeholder 4"/>
          <p:cNvSpPr txBox="1">
            <a:spLocks noGrp="1"/>
          </p:cNvSpPr>
          <p:nvPr/>
        </p:nvSpPr>
        <p:spPr bwMode="auto">
          <a:xfrm>
            <a:off x="7467600" y="62484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A0FC0E6B-63AD-4A5D-BA4F-B4B2DF6C6F8C}" type="slidenum">
              <a:rPr lang="es-ES" altLang="es-CR" sz="1200">
                <a:solidFill>
                  <a:schemeClr val="hlink"/>
                </a:solidFill>
              </a:rPr>
              <a:pPr algn="r" eaLnBrk="1" hangingPunct="1"/>
              <a:t>26</a:t>
            </a:fld>
            <a:endParaRPr lang="es-ES" altLang="es-CR" sz="1200">
              <a:solidFill>
                <a:schemeClr val="hlink"/>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a:xfrm>
            <a:off x="323850" y="1039813"/>
            <a:ext cx="6562725" cy="1143000"/>
          </a:xfrm>
        </p:spPr>
        <p:txBody>
          <a:bodyPr/>
          <a:lstStyle/>
          <a:p>
            <a:pPr eaLnBrk="1" hangingPunct="1"/>
            <a:r>
              <a:rPr lang="en-US" altLang="es-CR" smtClean="0"/>
              <a:t>Planes de Contingencia</a:t>
            </a:r>
          </a:p>
        </p:txBody>
      </p:sp>
      <p:sp>
        <p:nvSpPr>
          <p:cNvPr id="27651" name="Content Placeholder 2"/>
          <p:cNvSpPr>
            <a:spLocks noGrp="1"/>
          </p:cNvSpPr>
          <p:nvPr>
            <p:ph idx="4294967295"/>
          </p:nvPr>
        </p:nvSpPr>
        <p:spPr>
          <a:xfrm>
            <a:off x="323850" y="2365375"/>
            <a:ext cx="8229600" cy="4525963"/>
          </a:xfrm>
        </p:spPr>
        <p:txBody>
          <a:bodyPr/>
          <a:lstStyle/>
          <a:p>
            <a:pPr algn="just"/>
            <a:r>
              <a:rPr lang="es-ES" altLang="es-CR" smtClean="0"/>
              <a:t>Son planes que describen las acciones específicas que se llevarán a cabo si la oportunidad o amenaza se producen.</a:t>
            </a:r>
            <a:endParaRPr lang="es-CR" altLang="es-CR" smtClean="0"/>
          </a:p>
        </p:txBody>
      </p:sp>
      <p:sp>
        <p:nvSpPr>
          <p:cNvPr id="27652" name="Date Placeholder 3"/>
          <p:cNvSpPr txBox="1">
            <a:spLocks noGrp="1"/>
          </p:cNvSpPr>
          <p:nvPr/>
        </p:nvSpPr>
        <p:spPr bwMode="auto">
          <a:xfrm>
            <a:off x="1447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FBF200F-E6F1-4E90-BA10-2F809CE27383}" type="datetime1">
              <a:rPr lang="es-ES" altLang="es-CR" sz="1200">
                <a:solidFill>
                  <a:schemeClr val="hlink"/>
                </a:solidFill>
              </a:rPr>
              <a:pPr eaLnBrk="1" hangingPunct="1"/>
              <a:t>20/10/2013</a:t>
            </a:fld>
            <a:endParaRPr lang="es-ES" altLang="es-CR" sz="1200">
              <a:solidFill>
                <a:schemeClr val="hlink"/>
              </a:solidFill>
            </a:endParaRPr>
          </a:p>
        </p:txBody>
      </p:sp>
      <p:sp>
        <p:nvSpPr>
          <p:cNvPr id="27653" name="Slide Number Placeholder 4"/>
          <p:cNvSpPr txBox="1">
            <a:spLocks noGrp="1"/>
          </p:cNvSpPr>
          <p:nvPr/>
        </p:nvSpPr>
        <p:spPr bwMode="auto">
          <a:xfrm>
            <a:off x="7467600" y="62484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A3EABE08-83D4-4156-8124-ACB46A7D7935}" type="slidenum">
              <a:rPr lang="es-ES" altLang="es-CR" sz="1200">
                <a:solidFill>
                  <a:schemeClr val="hlink"/>
                </a:solidFill>
              </a:rPr>
              <a:pPr algn="r" eaLnBrk="1" hangingPunct="1"/>
              <a:t>27</a:t>
            </a:fld>
            <a:endParaRPr lang="es-ES" altLang="es-CR" sz="1200">
              <a:solidFill>
                <a:schemeClr val="hlink"/>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idx="4294967295"/>
          </p:nvPr>
        </p:nvSpPr>
        <p:spPr>
          <a:xfrm>
            <a:off x="395288" y="1166813"/>
            <a:ext cx="6562725" cy="1143000"/>
          </a:xfrm>
        </p:spPr>
        <p:txBody>
          <a:bodyPr/>
          <a:lstStyle/>
          <a:p>
            <a:pPr eaLnBrk="1" hangingPunct="1"/>
            <a:r>
              <a:rPr lang="en-US" altLang="es-CR" smtClean="0"/>
              <a:t>Planes de Reserva</a:t>
            </a:r>
          </a:p>
        </p:txBody>
      </p:sp>
      <p:sp>
        <p:nvSpPr>
          <p:cNvPr id="28675" name="Content Placeholder 2"/>
          <p:cNvSpPr>
            <a:spLocks noGrp="1"/>
          </p:cNvSpPr>
          <p:nvPr>
            <p:ph idx="4294967295"/>
          </p:nvPr>
        </p:nvSpPr>
        <p:spPr>
          <a:xfrm>
            <a:off x="395288" y="2492375"/>
            <a:ext cx="8229600" cy="4525963"/>
          </a:xfrm>
        </p:spPr>
        <p:txBody>
          <a:bodyPr/>
          <a:lstStyle/>
          <a:p>
            <a:pPr algn="just"/>
            <a:r>
              <a:rPr lang="es-ES" altLang="es-CR" smtClean="0"/>
              <a:t>Acciones específicas que se llevarán a cabo si el plan de contingencia no es efectivo.</a:t>
            </a:r>
            <a:endParaRPr lang="es-CR" altLang="es-CR" smtClean="0"/>
          </a:p>
          <a:p>
            <a:pPr algn="just"/>
            <a:r>
              <a:rPr lang="es-ES" altLang="es-CR" smtClean="0"/>
              <a:t>Nótese que es la segunda barrera de protección del proyecto con respecto a los riesgos.</a:t>
            </a:r>
            <a:endParaRPr lang="es-CR" altLang="es-CR" smtClean="0"/>
          </a:p>
        </p:txBody>
      </p:sp>
      <p:sp>
        <p:nvSpPr>
          <p:cNvPr id="28676" name="Date Placeholder 3"/>
          <p:cNvSpPr txBox="1">
            <a:spLocks noGrp="1"/>
          </p:cNvSpPr>
          <p:nvPr/>
        </p:nvSpPr>
        <p:spPr bwMode="auto">
          <a:xfrm>
            <a:off x="1447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5832166-080E-4ADA-BD21-660B4E3C51F9}" type="datetime1">
              <a:rPr lang="es-ES" altLang="es-CR" sz="1200">
                <a:solidFill>
                  <a:schemeClr val="hlink"/>
                </a:solidFill>
              </a:rPr>
              <a:pPr eaLnBrk="1" hangingPunct="1"/>
              <a:t>20/10/2013</a:t>
            </a:fld>
            <a:endParaRPr lang="es-ES" altLang="es-CR" sz="1200">
              <a:solidFill>
                <a:schemeClr val="hlink"/>
              </a:solidFill>
            </a:endParaRPr>
          </a:p>
        </p:txBody>
      </p:sp>
      <p:sp>
        <p:nvSpPr>
          <p:cNvPr id="28677" name="Slide Number Placeholder 4"/>
          <p:cNvSpPr txBox="1">
            <a:spLocks noGrp="1"/>
          </p:cNvSpPr>
          <p:nvPr/>
        </p:nvSpPr>
        <p:spPr bwMode="auto">
          <a:xfrm>
            <a:off x="7467600" y="62484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3A680C11-34B9-4907-971C-46F722BDD375}" type="slidenum">
              <a:rPr lang="es-ES" altLang="es-CR" sz="1200">
                <a:solidFill>
                  <a:schemeClr val="hlink"/>
                </a:solidFill>
              </a:rPr>
              <a:pPr algn="r" eaLnBrk="1" hangingPunct="1"/>
              <a:t>28</a:t>
            </a:fld>
            <a:endParaRPr lang="es-ES" altLang="es-CR" sz="1200">
              <a:solidFill>
                <a:schemeClr val="hlink"/>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idx="4294967295"/>
          </p:nvPr>
        </p:nvSpPr>
        <p:spPr>
          <a:xfrm>
            <a:off x="395288" y="1030288"/>
            <a:ext cx="6562725" cy="1143000"/>
          </a:xfrm>
        </p:spPr>
        <p:txBody>
          <a:bodyPr/>
          <a:lstStyle/>
          <a:p>
            <a:pPr eaLnBrk="1" hangingPunct="1"/>
            <a:r>
              <a:rPr lang="en-US" altLang="es-CR" smtClean="0"/>
              <a:t>Listas de Supervisión</a:t>
            </a:r>
          </a:p>
        </p:txBody>
      </p:sp>
      <p:sp>
        <p:nvSpPr>
          <p:cNvPr id="29699" name="Content Placeholder 2"/>
          <p:cNvSpPr>
            <a:spLocks noGrp="1"/>
          </p:cNvSpPr>
          <p:nvPr>
            <p:ph idx="4294967295"/>
          </p:nvPr>
        </p:nvSpPr>
        <p:spPr>
          <a:xfrm>
            <a:off x="395288" y="2355850"/>
            <a:ext cx="8229600" cy="4525963"/>
          </a:xfrm>
        </p:spPr>
        <p:txBody>
          <a:bodyPr/>
          <a:lstStyle/>
          <a:p>
            <a:pPr algn="just"/>
            <a:r>
              <a:rPr lang="es-ES" altLang="es-CR" smtClean="0"/>
              <a:t>Es una lista con los riesgos que no son críticos o principales.</a:t>
            </a:r>
            <a:endParaRPr lang="es-CR" altLang="es-CR" smtClean="0"/>
          </a:p>
          <a:p>
            <a:pPr algn="just"/>
            <a:r>
              <a:rPr lang="es-ES" altLang="es-CR" smtClean="0"/>
              <a:t>Estos riesgos están documentados para su posterior revisión durante el seguimiento y control de las actividades. </a:t>
            </a:r>
            <a:endParaRPr lang="es-CR" altLang="es-CR" smtClean="0"/>
          </a:p>
        </p:txBody>
      </p:sp>
      <p:sp>
        <p:nvSpPr>
          <p:cNvPr id="29700" name="Date Placeholder 3"/>
          <p:cNvSpPr txBox="1">
            <a:spLocks noGrp="1"/>
          </p:cNvSpPr>
          <p:nvPr/>
        </p:nvSpPr>
        <p:spPr bwMode="auto">
          <a:xfrm>
            <a:off x="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DAC6FBB-2C05-42D0-9283-31638E180178}" type="datetime1">
              <a:rPr lang="es-ES" altLang="es-CR" sz="1200">
                <a:solidFill>
                  <a:schemeClr val="hlink"/>
                </a:solidFill>
              </a:rPr>
              <a:pPr eaLnBrk="1" hangingPunct="1"/>
              <a:t>20/10/2013</a:t>
            </a:fld>
            <a:endParaRPr lang="es-ES" altLang="es-CR" sz="1200">
              <a:solidFill>
                <a:schemeClr val="hlink"/>
              </a:solidFill>
            </a:endParaRPr>
          </a:p>
        </p:txBody>
      </p:sp>
      <p:sp>
        <p:nvSpPr>
          <p:cNvPr id="29701" name="Slide Number Placeholder 4"/>
          <p:cNvSpPr txBox="1">
            <a:spLocks noGrp="1"/>
          </p:cNvSpPr>
          <p:nvPr/>
        </p:nvSpPr>
        <p:spPr bwMode="auto">
          <a:xfrm>
            <a:off x="7467600" y="62484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4A330B6F-3F42-4E34-B2D7-86F154E6031D}" type="slidenum">
              <a:rPr lang="es-ES" altLang="es-CR" sz="1200">
                <a:solidFill>
                  <a:schemeClr val="hlink"/>
                </a:solidFill>
              </a:rPr>
              <a:pPr algn="r" eaLnBrk="1" hangingPunct="1"/>
              <a:t>29</a:t>
            </a:fld>
            <a:endParaRPr lang="es-ES" altLang="es-CR" sz="1200">
              <a:solidFill>
                <a:schemeClr val="hlink"/>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1 Rectángulo"/>
          <p:cNvSpPr/>
          <p:nvPr/>
        </p:nvSpPr>
        <p:spPr>
          <a:xfrm>
            <a:off x="3179763" y="1411288"/>
            <a:ext cx="3494087" cy="6477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s-CR" dirty="0"/>
              <a:t>Principales Salidas de la Gestión de Riesgos de un Proyecto</a:t>
            </a:r>
          </a:p>
        </p:txBody>
      </p:sp>
      <p:sp>
        <p:nvSpPr>
          <p:cNvPr id="22" name="21 Elipse"/>
          <p:cNvSpPr/>
          <p:nvPr/>
        </p:nvSpPr>
        <p:spPr>
          <a:xfrm>
            <a:off x="85725" y="3606800"/>
            <a:ext cx="2012950" cy="86836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s-CR" dirty="0"/>
              <a:t>Registro de Riesgos</a:t>
            </a:r>
          </a:p>
        </p:txBody>
      </p:sp>
      <p:sp>
        <p:nvSpPr>
          <p:cNvPr id="23" name="22 Elipse"/>
          <p:cNvSpPr/>
          <p:nvPr/>
        </p:nvSpPr>
        <p:spPr>
          <a:xfrm>
            <a:off x="2865438" y="2720975"/>
            <a:ext cx="2921000" cy="115887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s-CR" dirty="0"/>
              <a:t>Actualización del Registro de Riesgos por Análisis Cualitativo</a:t>
            </a:r>
          </a:p>
        </p:txBody>
      </p:sp>
      <p:sp>
        <p:nvSpPr>
          <p:cNvPr id="26" name="25 Elipse"/>
          <p:cNvSpPr/>
          <p:nvPr/>
        </p:nvSpPr>
        <p:spPr>
          <a:xfrm>
            <a:off x="6456363" y="2897188"/>
            <a:ext cx="2674937" cy="157162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s-CR" dirty="0"/>
              <a:t>Actualización del Registro de Riesgos por Análisis Cuantitativo</a:t>
            </a:r>
          </a:p>
        </p:txBody>
      </p:sp>
      <p:cxnSp>
        <p:nvCxnSpPr>
          <p:cNvPr id="55" name="54 Conector recto de flecha"/>
          <p:cNvCxnSpPr>
            <a:stCxn id="2" idx="2"/>
            <a:endCxn id="22" idx="7"/>
          </p:cNvCxnSpPr>
          <p:nvPr/>
        </p:nvCxnSpPr>
        <p:spPr>
          <a:xfrm flipH="1">
            <a:off x="1803400" y="2058988"/>
            <a:ext cx="3122613" cy="167481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7" name="56 Conector recto de flecha"/>
          <p:cNvCxnSpPr>
            <a:stCxn id="2" idx="2"/>
            <a:endCxn id="26" idx="0"/>
          </p:cNvCxnSpPr>
          <p:nvPr/>
        </p:nvCxnSpPr>
        <p:spPr>
          <a:xfrm>
            <a:off x="4926013" y="2058988"/>
            <a:ext cx="2868612" cy="8382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9" name="58 Conector recto de flecha"/>
          <p:cNvCxnSpPr>
            <a:stCxn id="2" idx="2"/>
            <a:endCxn id="23" idx="0"/>
          </p:cNvCxnSpPr>
          <p:nvPr/>
        </p:nvCxnSpPr>
        <p:spPr>
          <a:xfrm flipH="1">
            <a:off x="4325938" y="2058988"/>
            <a:ext cx="600075" cy="66198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2" name="61 CuadroTexto"/>
          <p:cNvSpPr txBox="1">
            <a:spLocks noChangeArrowheads="1"/>
          </p:cNvSpPr>
          <p:nvPr/>
        </p:nvSpPr>
        <p:spPr bwMode="auto">
          <a:xfrm>
            <a:off x="3908425" y="2284413"/>
            <a:ext cx="23066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R" altLang="es-CR"/>
              <a:t>Compuesto por</a:t>
            </a:r>
          </a:p>
        </p:txBody>
      </p:sp>
      <p:sp>
        <p:nvSpPr>
          <p:cNvPr id="76" name="75 Rectángulo"/>
          <p:cNvSpPr/>
          <p:nvPr/>
        </p:nvSpPr>
        <p:spPr>
          <a:xfrm>
            <a:off x="85725" y="5130800"/>
            <a:ext cx="1763713" cy="628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Análisis de Listas de Control</a:t>
            </a:r>
          </a:p>
        </p:txBody>
      </p:sp>
      <p:sp>
        <p:nvSpPr>
          <p:cNvPr id="78" name="77 Rectángulo"/>
          <p:cNvSpPr/>
          <p:nvPr/>
        </p:nvSpPr>
        <p:spPr>
          <a:xfrm>
            <a:off x="3727450" y="6019800"/>
            <a:ext cx="1830388" cy="7858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Evaluación de la Calidad de los Datos</a:t>
            </a:r>
          </a:p>
        </p:txBody>
      </p:sp>
      <p:sp>
        <p:nvSpPr>
          <p:cNvPr id="79" name="78 Rectángulo"/>
          <p:cNvSpPr/>
          <p:nvPr/>
        </p:nvSpPr>
        <p:spPr>
          <a:xfrm>
            <a:off x="6667500" y="4741863"/>
            <a:ext cx="2252663" cy="771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Técnicas de Análisis Cuantitativo de Riesgos y Modelado</a:t>
            </a:r>
          </a:p>
        </p:txBody>
      </p:sp>
      <p:cxnSp>
        <p:nvCxnSpPr>
          <p:cNvPr id="85" name="84 Conector recto de flecha"/>
          <p:cNvCxnSpPr>
            <a:stCxn id="22" idx="4"/>
            <a:endCxn id="76" idx="0"/>
          </p:cNvCxnSpPr>
          <p:nvPr/>
        </p:nvCxnSpPr>
        <p:spPr>
          <a:xfrm flipH="1">
            <a:off x="966788" y="4475163"/>
            <a:ext cx="125412" cy="655637"/>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91" name="90 Conector recto de flecha"/>
          <p:cNvCxnSpPr>
            <a:stCxn id="23" idx="4"/>
            <a:endCxn id="78" idx="0"/>
          </p:cNvCxnSpPr>
          <p:nvPr/>
        </p:nvCxnSpPr>
        <p:spPr>
          <a:xfrm>
            <a:off x="4325938" y="3879850"/>
            <a:ext cx="315912" cy="213995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34" name="133 CuadroTexto"/>
          <p:cNvSpPr txBox="1">
            <a:spLocks noChangeArrowheads="1"/>
          </p:cNvSpPr>
          <p:nvPr/>
        </p:nvSpPr>
        <p:spPr bwMode="auto">
          <a:xfrm>
            <a:off x="436563" y="4648200"/>
            <a:ext cx="23066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R" altLang="es-CR" sz="1600"/>
              <a:t>Se relaciona con</a:t>
            </a:r>
          </a:p>
        </p:txBody>
      </p:sp>
      <p:sp>
        <p:nvSpPr>
          <p:cNvPr id="94" name="93 Rectángulo"/>
          <p:cNvSpPr/>
          <p:nvPr/>
        </p:nvSpPr>
        <p:spPr>
          <a:xfrm>
            <a:off x="5680075" y="5981700"/>
            <a:ext cx="1600200" cy="7921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Urgencia de los Riesgos</a:t>
            </a:r>
          </a:p>
        </p:txBody>
      </p:sp>
      <p:cxnSp>
        <p:nvCxnSpPr>
          <p:cNvPr id="83" name="82 Conector recto de flecha"/>
          <p:cNvCxnSpPr>
            <a:stCxn id="23" idx="4"/>
            <a:endCxn id="94" idx="0"/>
          </p:cNvCxnSpPr>
          <p:nvPr/>
        </p:nvCxnSpPr>
        <p:spPr>
          <a:xfrm>
            <a:off x="4325938" y="3879850"/>
            <a:ext cx="2154237" cy="210185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92" name="91 Rectángulo"/>
          <p:cNvSpPr/>
          <p:nvPr/>
        </p:nvSpPr>
        <p:spPr>
          <a:xfrm>
            <a:off x="7316788" y="5619750"/>
            <a:ext cx="1733550" cy="11541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Técnicas de Recopilación y Representación de Datos</a:t>
            </a:r>
          </a:p>
        </p:txBody>
      </p:sp>
      <p:cxnSp>
        <p:nvCxnSpPr>
          <p:cNvPr id="66" name="65 Conector recto de flecha"/>
          <p:cNvCxnSpPr>
            <a:stCxn id="26" idx="4"/>
            <a:endCxn id="92" idx="0"/>
          </p:cNvCxnSpPr>
          <p:nvPr/>
        </p:nvCxnSpPr>
        <p:spPr>
          <a:xfrm>
            <a:off x="7794625" y="4468813"/>
            <a:ext cx="388938" cy="1150937"/>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29" name="128 Elipse"/>
          <p:cNvSpPr/>
          <p:nvPr/>
        </p:nvSpPr>
        <p:spPr>
          <a:xfrm>
            <a:off x="6667500" y="1270000"/>
            <a:ext cx="2382838" cy="150495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s-CR" dirty="0"/>
              <a:t>Actualización del Registro de Riesgos por Estrategias de Respuesta</a:t>
            </a:r>
          </a:p>
        </p:txBody>
      </p:sp>
      <p:sp>
        <p:nvSpPr>
          <p:cNvPr id="142" name="141 CuadroTexto"/>
          <p:cNvSpPr txBox="1">
            <a:spLocks noChangeArrowheads="1"/>
          </p:cNvSpPr>
          <p:nvPr/>
        </p:nvSpPr>
        <p:spPr bwMode="auto">
          <a:xfrm>
            <a:off x="-19050" y="2627313"/>
            <a:ext cx="10509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R" altLang="es-CR" sz="1600"/>
              <a:t>Se relaciona con</a:t>
            </a:r>
          </a:p>
        </p:txBody>
      </p:sp>
      <p:cxnSp>
        <p:nvCxnSpPr>
          <p:cNvPr id="212" name="211 Conector recto de flecha"/>
          <p:cNvCxnSpPr>
            <a:stCxn id="2" idx="2"/>
            <a:endCxn id="129" idx="2"/>
          </p:cNvCxnSpPr>
          <p:nvPr/>
        </p:nvCxnSpPr>
        <p:spPr>
          <a:xfrm flipV="1">
            <a:off x="4926013" y="2022475"/>
            <a:ext cx="1741487" cy="3651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9" name="88 Rectángulo"/>
          <p:cNvSpPr/>
          <p:nvPr/>
        </p:nvSpPr>
        <p:spPr>
          <a:xfrm>
            <a:off x="107950" y="6019800"/>
            <a:ext cx="1803400" cy="800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Técnicas de Recopilación  de Información</a:t>
            </a:r>
          </a:p>
        </p:txBody>
      </p:sp>
      <p:sp>
        <p:nvSpPr>
          <p:cNvPr id="90" name="89 Rectángulo"/>
          <p:cNvSpPr/>
          <p:nvPr/>
        </p:nvSpPr>
        <p:spPr>
          <a:xfrm>
            <a:off x="2071688" y="6062663"/>
            <a:ext cx="1508125" cy="628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Técnicas de Diagramación</a:t>
            </a:r>
          </a:p>
        </p:txBody>
      </p:sp>
      <p:sp>
        <p:nvSpPr>
          <p:cNvPr id="95" name="94 Rectángulo"/>
          <p:cNvSpPr/>
          <p:nvPr/>
        </p:nvSpPr>
        <p:spPr>
          <a:xfrm>
            <a:off x="2012950" y="5224463"/>
            <a:ext cx="1508125" cy="627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Análisis de Supuestos</a:t>
            </a:r>
          </a:p>
        </p:txBody>
      </p:sp>
      <p:sp>
        <p:nvSpPr>
          <p:cNvPr id="99" name="98 Rectángulo"/>
          <p:cNvSpPr/>
          <p:nvPr/>
        </p:nvSpPr>
        <p:spPr>
          <a:xfrm>
            <a:off x="2193925" y="4189413"/>
            <a:ext cx="1508125" cy="627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Análisis DAFO</a:t>
            </a:r>
          </a:p>
        </p:txBody>
      </p:sp>
      <p:cxnSp>
        <p:nvCxnSpPr>
          <p:cNvPr id="73" name="72 Conector recto de flecha"/>
          <p:cNvCxnSpPr>
            <a:stCxn id="22" idx="4"/>
            <a:endCxn id="89" idx="0"/>
          </p:cNvCxnSpPr>
          <p:nvPr/>
        </p:nvCxnSpPr>
        <p:spPr>
          <a:xfrm flipH="1">
            <a:off x="1009650" y="4475163"/>
            <a:ext cx="82550" cy="1544637"/>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75" name="74 Conector recto de flecha"/>
          <p:cNvCxnSpPr>
            <a:stCxn id="22" idx="4"/>
            <a:endCxn id="90" idx="0"/>
          </p:cNvCxnSpPr>
          <p:nvPr/>
        </p:nvCxnSpPr>
        <p:spPr>
          <a:xfrm>
            <a:off x="1092200" y="4475163"/>
            <a:ext cx="1733550" cy="15875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80" name="79 Conector recto de flecha"/>
          <p:cNvCxnSpPr>
            <a:stCxn id="22" idx="4"/>
            <a:endCxn id="95" idx="0"/>
          </p:cNvCxnSpPr>
          <p:nvPr/>
        </p:nvCxnSpPr>
        <p:spPr>
          <a:xfrm>
            <a:off x="1092200" y="4475163"/>
            <a:ext cx="1674813" cy="7493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84" name="83 Conector recto de flecha"/>
          <p:cNvCxnSpPr>
            <a:stCxn id="22" idx="4"/>
            <a:endCxn id="99" idx="1"/>
          </p:cNvCxnSpPr>
          <p:nvPr/>
        </p:nvCxnSpPr>
        <p:spPr>
          <a:xfrm>
            <a:off x="1092200" y="4475163"/>
            <a:ext cx="1101725" cy="2857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40" name="139 Rectángulo"/>
          <p:cNvSpPr/>
          <p:nvPr/>
        </p:nvSpPr>
        <p:spPr>
          <a:xfrm>
            <a:off x="4005263" y="4930775"/>
            <a:ext cx="1841500" cy="7921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Evaluación Probabilidad – Impacto y Matriz</a:t>
            </a:r>
          </a:p>
        </p:txBody>
      </p:sp>
      <p:sp>
        <p:nvSpPr>
          <p:cNvPr id="145" name="144 Rectángulo"/>
          <p:cNvSpPr/>
          <p:nvPr/>
        </p:nvSpPr>
        <p:spPr>
          <a:xfrm>
            <a:off x="4773613" y="3986213"/>
            <a:ext cx="1695450" cy="7921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Categorización de Riesgos</a:t>
            </a:r>
          </a:p>
        </p:txBody>
      </p:sp>
      <p:cxnSp>
        <p:nvCxnSpPr>
          <p:cNvPr id="195" name="194 Conector recto de flecha"/>
          <p:cNvCxnSpPr>
            <a:stCxn id="23" idx="4"/>
            <a:endCxn id="140" idx="0"/>
          </p:cNvCxnSpPr>
          <p:nvPr/>
        </p:nvCxnSpPr>
        <p:spPr>
          <a:xfrm>
            <a:off x="4325938" y="3879850"/>
            <a:ext cx="600075" cy="105092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98" name="197 Conector recto"/>
          <p:cNvCxnSpPr>
            <a:stCxn id="23" idx="4"/>
            <a:endCxn id="145" idx="0"/>
          </p:cNvCxnSpPr>
          <p:nvPr/>
        </p:nvCxnSpPr>
        <p:spPr>
          <a:xfrm>
            <a:off x="4325938" y="3879850"/>
            <a:ext cx="1295400" cy="106363"/>
          </a:xfrm>
          <a:prstGeom prst="line">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35" name="234 Conector recto de flecha"/>
          <p:cNvCxnSpPr>
            <a:stCxn id="26" idx="4"/>
            <a:endCxn id="79" idx="0"/>
          </p:cNvCxnSpPr>
          <p:nvPr/>
        </p:nvCxnSpPr>
        <p:spPr>
          <a:xfrm flipH="1">
            <a:off x="7794625" y="4468813"/>
            <a:ext cx="0" cy="27305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58" name="257 Rectángulo"/>
          <p:cNvSpPr/>
          <p:nvPr/>
        </p:nvSpPr>
        <p:spPr>
          <a:xfrm>
            <a:off x="7524750" y="180975"/>
            <a:ext cx="1547813" cy="933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Estrategias Respuestas de Contingencia</a:t>
            </a:r>
          </a:p>
        </p:txBody>
      </p:sp>
      <p:sp>
        <p:nvSpPr>
          <p:cNvPr id="259" name="258 Rectángulo"/>
          <p:cNvSpPr/>
          <p:nvPr/>
        </p:nvSpPr>
        <p:spPr>
          <a:xfrm>
            <a:off x="6072188" y="41275"/>
            <a:ext cx="1325562" cy="1084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Estrategias Riesgos Positivos y  Negativos</a:t>
            </a:r>
          </a:p>
        </p:txBody>
      </p:sp>
      <p:cxnSp>
        <p:nvCxnSpPr>
          <p:cNvPr id="262" name="261 Conector recto de flecha"/>
          <p:cNvCxnSpPr>
            <a:stCxn id="129" idx="0"/>
            <a:endCxn id="259" idx="2"/>
          </p:cNvCxnSpPr>
          <p:nvPr/>
        </p:nvCxnSpPr>
        <p:spPr>
          <a:xfrm flipH="1" flipV="1">
            <a:off x="6734175" y="1125538"/>
            <a:ext cx="1123950" cy="14446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64" name="263 Conector recto de flecha"/>
          <p:cNvCxnSpPr>
            <a:stCxn id="129" idx="0"/>
            <a:endCxn id="258" idx="2"/>
          </p:cNvCxnSpPr>
          <p:nvPr/>
        </p:nvCxnSpPr>
        <p:spPr>
          <a:xfrm flipV="1">
            <a:off x="7858125" y="1114425"/>
            <a:ext cx="439738" cy="15557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65" name="264 CuadroTexto"/>
          <p:cNvSpPr txBox="1">
            <a:spLocks noChangeArrowheads="1"/>
          </p:cNvSpPr>
          <p:nvPr/>
        </p:nvSpPr>
        <p:spPr bwMode="auto">
          <a:xfrm>
            <a:off x="3765550" y="4024313"/>
            <a:ext cx="12827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R" altLang="es-CR" sz="1600"/>
              <a:t>Se relaciona con</a:t>
            </a:r>
          </a:p>
        </p:txBody>
      </p:sp>
      <p:sp>
        <p:nvSpPr>
          <p:cNvPr id="266" name="265 CuadroTexto"/>
          <p:cNvSpPr txBox="1">
            <a:spLocks noChangeArrowheads="1"/>
          </p:cNvSpPr>
          <p:nvPr/>
        </p:nvSpPr>
        <p:spPr bwMode="auto">
          <a:xfrm>
            <a:off x="7173913" y="4408488"/>
            <a:ext cx="18097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R" altLang="es-CR" sz="1600"/>
              <a:t>Se relaciona con</a:t>
            </a:r>
          </a:p>
        </p:txBody>
      </p:sp>
      <p:sp>
        <p:nvSpPr>
          <p:cNvPr id="267" name="266 CuadroTexto"/>
          <p:cNvSpPr txBox="1">
            <a:spLocks noChangeArrowheads="1"/>
          </p:cNvSpPr>
          <p:nvPr/>
        </p:nvSpPr>
        <p:spPr bwMode="auto">
          <a:xfrm>
            <a:off x="6072188" y="1138238"/>
            <a:ext cx="18097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R" altLang="es-CR" sz="1600"/>
              <a:t>Se relaciona con</a:t>
            </a:r>
          </a:p>
        </p:txBody>
      </p:sp>
      <p:sp>
        <p:nvSpPr>
          <p:cNvPr id="272" name="271 Elipse"/>
          <p:cNvSpPr/>
          <p:nvPr/>
        </p:nvSpPr>
        <p:spPr>
          <a:xfrm>
            <a:off x="877888" y="2608263"/>
            <a:ext cx="1889125" cy="86836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s-CR" dirty="0"/>
              <a:t>Plan de Gestión de Riesgos</a:t>
            </a:r>
          </a:p>
        </p:txBody>
      </p:sp>
      <p:sp>
        <p:nvSpPr>
          <p:cNvPr id="273" name="272 Rectángulo"/>
          <p:cNvSpPr/>
          <p:nvPr/>
        </p:nvSpPr>
        <p:spPr>
          <a:xfrm>
            <a:off x="46038" y="1547813"/>
            <a:ext cx="1371600" cy="9255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Reunión de Análisis y Planificación</a:t>
            </a:r>
          </a:p>
        </p:txBody>
      </p:sp>
      <p:cxnSp>
        <p:nvCxnSpPr>
          <p:cNvPr id="323" name="322 Conector recto de flecha"/>
          <p:cNvCxnSpPr>
            <a:stCxn id="272" idx="0"/>
            <a:endCxn id="273" idx="2"/>
          </p:cNvCxnSpPr>
          <p:nvPr/>
        </p:nvCxnSpPr>
        <p:spPr>
          <a:xfrm flipH="1" flipV="1">
            <a:off x="731838" y="2473325"/>
            <a:ext cx="1090612" cy="13493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26" name="325 Conector recto de flecha"/>
          <p:cNvCxnSpPr>
            <a:stCxn id="2" idx="2"/>
            <a:endCxn id="272" idx="7"/>
          </p:cNvCxnSpPr>
          <p:nvPr/>
        </p:nvCxnSpPr>
        <p:spPr>
          <a:xfrm flipH="1">
            <a:off x="2490788" y="2058988"/>
            <a:ext cx="2435225" cy="67627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29" name="328 Elipse"/>
          <p:cNvSpPr/>
          <p:nvPr/>
        </p:nvSpPr>
        <p:spPr>
          <a:xfrm>
            <a:off x="1438275" y="1547813"/>
            <a:ext cx="1890713" cy="86836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s-CR" dirty="0"/>
              <a:t>Monitoreo y Control de Riesgos</a:t>
            </a:r>
          </a:p>
        </p:txBody>
      </p:sp>
      <p:cxnSp>
        <p:nvCxnSpPr>
          <p:cNvPr id="335" name="334 Conector recto de flecha"/>
          <p:cNvCxnSpPr>
            <a:stCxn id="2" idx="2"/>
            <a:endCxn id="329" idx="6"/>
          </p:cNvCxnSpPr>
          <p:nvPr/>
        </p:nvCxnSpPr>
        <p:spPr>
          <a:xfrm flipH="1" flipV="1">
            <a:off x="3328988" y="1981200"/>
            <a:ext cx="1597025" cy="777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8" name="337 Rectángulo"/>
          <p:cNvSpPr/>
          <p:nvPr/>
        </p:nvSpPr>
        <p:spPr>
          <a:xfrm>
            <a:off x="73025" y="111125"/>
            <a:ext cx="1498600" cy="925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err="1"/>
              <a:t>Reevaluación</a:t>
            </a:r>
            <a:r>
              <a:rPr lang="es-CR" dirty="0"/>
              <a:t> de Riesgos</a:t>
            </a:r>
          </a:p>
        </p:txBody>
      </p:sp>
      <p:sp>
        <p:nvSpPr>
          <p:cNvPr id="339" name="338 Rectángulo"/>
          <p:cNvSpPr/>
          <p:nvPr/>
        </p:nvSpPr>
        <p:spPr>
          <a:xfrm>
            <a:off x="1643063" y="130175"/>
            <a:ext cx="1325562" cy="925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Auditoría de Riesgos</a:t>
            </a:r>
          </a:p>
        </p:txBody>
      </p:sp>
      <p:sp>
        <p:nvSpPr>
          <p:cNvPr id="340" name="339 Rectángulo"/>
          <p:cNvSpPr/>
          <p:nvPr/>
        </p:nvSpPr>
        <p:spPr>
          <a:xfrm>
            <a:off x="3121025" y="130175"/>
            <a:ext cx="1370013" cy="925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Variación, Tendencias, Reserva</a:t>
            </a:r>
          </a:p>
        </p:txBody>
      </p:sp>
      <p:sp>
        <p:nvSpPr>
          <p:cNvPr id="341" name="340 Rectángulo"/>
          <p:cNvSpPr/>
          <p:nvPr/>
        </p:nvSpPr>
        <p:spPr>
          <a:xfrm>
            <a:off x="4613275" y="130175"/>
            <a:ext cx="1371600" cy="925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Desempeño, Reuniones</a:t>
            </a:r>
          </a:p>
        </p:txBody>
      </p:sp>
      <p:cxnSp>
        <p:nvCxnSpPr>
          <p:cNvPr id="345" name="344 Conector recto de flecha"/>
          <p:cNvCxnSpPr>
            <a:stCxn id="329" idx="0"/>
            <a:endCxn id="338" idx="2"/>
          </p:cNvCxnSpPr>
          <p:nvPr/>
        </p:nvCxnSpPr>
        <p:spPr>
          <a:xfrm flipH="1" flipV="1">
            <a:off x="822325" y="1036638"/>
            <a:ext cx="1560513" cy="51117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47" name="346 Conector recto de flecha"/>
          <p:cNvCxnSpPr>
            <a:stCxn id="329" idx="0"/>
            <a:endCxn id="339" idx="2"/>
          </p:cNvCxnSpPr>
          <p:nvPr/>
        </p:nvCxnSpPr>
        <p:spPr>
          <a:xfrm flipH="1" flipV="1">
            <a:off x="2305050" y="1055688"/>
            <a:ext cx="77788" cy="49212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49" name="348 Conector recto de flecha"/>
          <p:cNvCxnSpPr>
            <a:stCxn id="329" idx="0"/>
          </p:cNvCxnSpPr>
          <p:nvPr/>
        </p:nvCxnSpPr>
        <p:spPr>
          <a:xfrm flipV="1">
            <a:off x="2382838" y="1036638"/>
            <a:ext cx="1382712" cy="51117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51" name="350 Conector recto de flecha"/>
          <p:cNvCxnSpPr>
            <a:stCxn id="329" idx="0"/>
            <a:endCxn id="341" idx="2"/>
          </p:cNvCxnSpPr>
          <p:nvPr/>
        </p:nvCxnSpPr>
        <p:spPr>
          <a:xfrm flipV="1">
            <a:off x="2382838" y="1055688"/>
            <a:ext cx="2916237" cy="49212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355" name="354 CuadroTexto"/>
          <p:cNvSpPr txBox="1">
            <a:spLocks noChangeArrowheads="1"/>
          </p:cNvSpPr>
          <p:nvPr/>
        </p:nvSpPr>
        <p:spPr bwMode="auto">
          <a:xfrm>
            <a:off x="1674813" y="1055688"/>
            <a:ext cx="18081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R" altLang="es-CR" sz="1600"/>
              <a:t>Se relaciona con</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2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2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5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4"/>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85"/>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6"/>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73"/>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89"/>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75"/>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90"/>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nodeType="clickEffect">
                                  <p:stCondLst>
                                    <p:cond delay="0"/>
                                  </p:stCondLst>
                                  <p:childTnLst>
                                    <p:set>
                                      <p:cBhvr>
                                        <p:cTn id="70" dur="1" fill="hold">
                                          <p:stCondLst>
                                            <p:cond delay="0"/>
                                          </p:stCondLst>
                                        </p:cTn>
                                        <p:tgtEl>
                                          <p:spTgt spid="80"/>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95"/>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nodeType="clickEffect">
                                  <p:stCondLst>
                                    <p:cond delay="0"/>
                                  </p:stCondLst>
                                  <p:childTnLst>
                                    <p:set>
                                      <p:cBhvr>
                                        <p:cTn id="78" dur="1" fill="hold">
                                          <p:stCondLst>
                                            <p:cond delay="0"/>
                                          </p:stCondLst>
                                        </p:cTn>
                                        <p:tgtEl>
                                          <p:spTgt spid="84"/>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99"/>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nodeType="clickEffect">
                                  <p:stCondLst>
                                    <p:cond delay="0"/>
                                  </p:stCondLst>
                                  <p:childTnLst>
                                    <p:set>
                                      <p:cBhvr>
                                        <p:cTn id="86" dur="1" fill="hold">
                                          <p:stCondLst>
                                            <p:cond delay="0"/>
                                          </p:stCondLst>
                                        </p:cTn>
                                        <p:tgtEl>
                                          <p:spTgt spid="59"/>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3"/>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265"/>
                                        </p:tgtEl>
                                        <p:attrNameLst>
                                          <p:attrName>style.visibility</p:attrName>
                                        </p:attrNameLst>
                                      </p:cBhvr>
                                      <p:to>
                                        <p:strVal val="visible"/>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1" presetClass="entr" presetSubtype="0" fill="hold" nodeType="clickEffect">
                                  <p:stCondLst>
                                    <p:cond delay="0"/>
                                  </p:stCondLst>
                                  <p:childTnLst>
                                    <p:set>
                                      <p:cBhvr>
                                        <p:cTn id="98" dur="1" fill="hold">
                                          <p:stCondLst>
                                            <p:cond delay="0"/>
                                          </p:stCondLst>
                                        </p:cTn>
                                        <p:tgtEl>
                                          <p:spTgt spid="195"/>
                                        </p:tgtEl>
                                        <p:attrNameLst>
                                          <p:attrName>style.visibility</p:attrName>
                                        </p:attrNameLst>
                                      </p:cBhvr>
                                      <p:to>
                                        <p:strVal val="visible"/>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140"/>
                                        </p:tgtEl>
                                        <p:attrNameLst>
                                          <p:attrName>style.visibility</p:attrName>
                                        </p:attrNameLst>
                                      </p:cBhvr>
                                      <p:to>
                                        <p:strVal val="visible"/>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 presetClass="entr" presetSubtype="0" fill="hold" nodeType="clickEffect">
                                  <p:stCondLst>
                                    <p:cond delay="0"/>
                                  </p:stCondLst>
                                  <p:childTnLst>
                                    <p:set>
                                      <p:cBhvr>
                                        <p:cTn id="106" dur="1" fill="hold">
                                          <p:stCondLst>
                                            <p:cond delay="0"/>
                                          </p:stCondLst>
                                        </p:cTn>
                                        <p:tgtEl>
                                          <p:spTgt spid="91"/>
                                        </p:tgtEl>
                                        <p:attrNameLst>
                                          <p:attrName>style.visibility</p:attrName>
                                        </p:attrNameLst>
                                      </p:cBhvr>
                                      <p:to>
                                        <p:strVal val="visible"/>
                                      </p:to>
                                    </p:se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78"/>
                                        </p:tgtEl>
                                        <p:attrNameLst>
                                          <p:attrName>style.visibility</p:attrName>
                                        </p:attrNameLst>
                                      </p:cBhvr>
                                      <p:to>
                                        <p:strVal val="visible"/>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1" presetClass="entr" presetSubtype="0" fill="hold" nodeType="clickEffect">
                                  <p:stCondLst>
                                    <p:cond delay="0"/>
                                  </p:stCondLst>
                                  <p:childTnLst>
                                    <p:set>
                                      <p:cBhvr>
                                        <p:cTn id="114" dur="1" fill="hold">
                                          <p:stCondLst>
                                            <p:cond delay="0"/>
                                          </p:stCondLst>
                                        </p:cTn>
                                        <p:tgtEl>
                                          <p:spTgt spid="198"/>
                                        </p:tgtEl>
                                        <p:attrNameLst>
                                          <p:attrName>style.visibility</p:attrName>
                                        </p:attrNameLst>
                                      </p:cBhvr>
                                      <p:to>
                                        <p:strVal val="visible"/>
                                      </p:to>
                                    </p:se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145"/>
                                        </p:tgtEl>
                                        <p:attrNameLst>
                                          <p:attrName>style.visibility</p:attrName>
                                        </p:attrNameLst>
                                      </p:cBhvr>
                                      <p:to>
                                        <p:strVal val="visible"/>
                                      </p:to>
                                    </p:se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1" presetClass="entr" presetSubtype="0" fill="hold" nodeType="clickEffect">
                                  <p:stCondLst>
                                    <p:cond delay="0"/>
                                  </p:stCondLst>
                                  <p:childTnLst>
                                    <p:set>
                                      <p:cBhvr>
                                        <p:cTn id="122" dur="1" fill="hold">
                                          <p:stCondLst>
                                            <p:cond delay="0"/>
                                          </p:stCondLst>
                                        </p:cTn>
                                        <p:tgtEl>
                                          <p:spTgt spid="83"/>
                                        </p:tgtEl>
                                        <p:attrNameLst>
                                          <p:attrName>style.visibility</p:attrName>
                                        </p:attrNameLst>
                                      </p:cBhvr>
                                      <p:to>
                                        <p:strVal val="visible"/>
                                      </p:to>
                                    </p:se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94"/>
                                        </p:tgtEl>
                                        <p:attrNameLst>
                                          <p:attrName>style.visibility</p:attrName>
                                        </p:attrNameLst>
                                      </p:cBhvr>
                                      <p:to>
                                        <p:strVal val="visible"/>
                                      </p:to>
                                    </p:se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1" presetClass="entr" presetSubtype="0" fill="hold" nodeType="clickEffect">
                                  <p:stCondLst>
                                    <p:cond delay="0"/>
                                  </p:stCondLst>
                                  <p:childTnLst>
                                    <p:set>
                                      <p:cBhvr>
                                        <p:cTn id="130" dur="1" fill="hold">
                                          <p:stCondLst>
                                            <p:cond delay="0"/>
                                          </p:stCondLst>
                                        </p:cTn>
                                        <p:tgtEl>
                                          <p:spTgt spid="57"/>
                                        </p:tgtEl>
                                        <p:attrNameLst>
                                          <p:attrName>style.visibility</p:attrName>
                                        </p:attrNameLst>
                                      </p:cBhvr>
                                      <p:to>
                                        <p:strVal val="visible"/>
                                      </p:to>
                                    </p:se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26"/>
                                        </p:tgtEl>
                                        <p:attrNameLst>
                                          <p:attrName>style.visibility</p:attrName>
                                        </p:attrNameLst>
                                      </p:cBhvr>
                                      <p:to>
                                        <p:strVal val="visible"/>
                                      </p:to>
                                    </p:se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266"/>
                                        </p:tgtEl>
                                        <p:attrNameLst>
                                          <p:attrName>style.visibility</p:attrName>
                                        </p:attrNameLst>
                                      </p:cBhvr>
                                      <p:to>
                                        <p:strVal val="visible"/>
                                      </p:to>
                                    </p:set>
                                  </p:childTnLst>
                                </p:cTn>
                              </p:par>
                            </p:childTnLst>
                          </p:cTn>
                        </p:par>
                      </p:childTnLst>
                    </p:cTn>
                  </p:par>
                  <p:par>
                    <p:cTn id="139" fill="hold" nodeType="clickPar">
                      <p:stCondLst>
                        <p:cond delay="indefinite"/>
                      </p:stCondLst>
                      <p:childTnLst>
                        <p:par>
                          <p:cTn id="140" fill="hold" nodeType="withGroup">
                            <p:stCondLst>
                              <p:cond delay="0"/>
                            </p:stCondLst>
                            <p:childTnLst>
                              <p:par>
                                <p:cTn id="141" presetID="1" presetClass="entr" presetSubtype="0" fill="hold" nodeType="clickEffect">
                                  <p:stCondLst>
                                    <p:cond delay="0"/>
                                  </p:stCondLst>
                                  <p:childTnLst>
                                    <p:set>
                                      <p:cBhvr>
                                        <p:cTn id="142" dur="1" fill="hold">
                                          <p:stCondLst>
                                            <p:cond delay="0"/>
                                          </p:stCondLst>
                                        </p:cTn>
                                        <p:tgtEl>
                                          <p:spTgt spid="235"/>
                                        </p:tgtEl>
                                        <p:attrNameLst>
                                          <p:attrName>style.visibility</p:attrName>
                                        </p:attrNameLst>
                                      </p:cBhvr>
                                      <p:to>
                                        <p:strVal val="visible"/>
                                      </p:to>
                                    </p:se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79"/>
                                        </p:tgtEl>
                                        <p:attrNameLst>
                                          <p:attrName>style.visibility</p:attrName>
                                        </p:attrNameLst>
                                      </p:cBhvr>
                                      <p:to>
                                        <p:strVal val="visible"/>
                                      </p:to>
                                    </p:se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1" presetClass="entr" presetSubtype="0" fill="hold" nodeType="clickEffect">
                                  <p:stCondLst>
                                    <p:cond delay="0"/>
                                  </p:stCondLst>
                                  <p:childTnLst>
                                    <p:set>
                                      <p:cBhvr>
                                        <p:cTn id="150" dur="1" fill="hold">
                                          <p:stCondLst>
                                            <p:cond delay="0"/>
                                          </p:stCondLst>
                                        </p:cTn>
                                        <p:tgtEl>
                                          <p:spTgt spid="66"/>
                                        </p:tgtEl>
                                        <p:attrNameLst>
                                          <p:attrName>style.visibility</p:attrName>
                                        </p:attrNameLst>
                                      </p:cBhvr>
                                      <p:to>
                                        <p:strVal val="visible"/>
                                      </p:to>
                                    </p:set>
                                  </p:childTnLst>
                                </p:cTn>
                              </p:par>
                            </p:childTnLst>
                          </p:cTn>
                        </p:par>
                      </p:childTnLst>
                    </p:cTn>
                  </p:par>
                  <p:par>
                    <p:cTn id="151" fill="hold" nodeType="clickPar">
                      <p:stCondLst>
                        <p:cond delay="indefinite"/>
                      </p:stCondLst>
                      <p:childTnLst>
                        <p:par>
                          <p:cTn id="152" fill="hold" nodeType="withGroup">
                            <p:stCondLst>
                              <p:cond delay="0"/>
                            </p:stCondLst>
                            <p:childTnLst>
                              <p:par>
                                <p:cTn id="153" presetID="1" presetClass="entr" presetSubtype="0" fill="hold" grpId="0" nodeType="clickEffect">
                                  <p:stCondLst>
                                    <p:cond delay="0"/>
                                  </p:stCondLst>
                                  <p:childTnLst>
                                    <p:set>
                                      <p:cBhvr>
                                        <p:cTn id="154" dur="1" fill="hold">
                                          <p:stCondLst>
                                            <p:cond delay="0"/>
                                          </p:stCondLst>
                                        </p:cTn>
                                        <p:tgtEl>
                                          <p:spTgt spid="92"/>
                                        </p:tgtEl>
                                        <p:attrNameLst>
                                          <p:attrName>style.visibility</p:attrName>
                                        </p:attrNameLst>
                                      </p:cBhvr>
                                      <p:to>
                                        <p:strVal val="visible"/>
                                      </p:to>
                                    </p:set>
                                  </p:childTnLst>
                                </p:cTn>
                              </p:par>
                            </p:childTnLst>
                          </p:cTn>
                        </p:par>
                      </p:childTnLst>
                    </p:cTn>
                  </p:par>
                  <p:par>
                    <p:cTn id="155" fill="hold" nodeType="clickPar">
                      <p:stCondLst>
                        <p:cond delay="indefinite"/>
                      </p:stCondLst>
                      <p:childTnLst>
                        <p:par>
                          <p:cTn id="156" fill="hold" nodeType="withGroup">
                            <p:stCondLst>
                              <p:cond delay="0"/>
                            </p:stCondLst>
                            <p:childTnLst>
                              <p:par>
                                <p:cTn id="157" presetID="1" presetClass="entr" presetSubtype="0" fill="hold" nodeType="clickEffect">
                                  <p:stCondLst>
                                    <p:cond delay="0"/>
                                  </p:stCondLst>
                                  <p:childTnLst>
                                    <p:set>
                                      <p:cBhvr>
                                        <p:cTn id="158" dur="1" fill="hold">
                                          <p:stCondLst>
                                            <p:cond delay="0"/>
                                          </p:stCondLst>
                                        </p:cTn>
                                        <p:tgtEl>
                                          <p:spTgt spid="212"/>
                                        </p:tgtEl>
                                        <p:attrNameLst>
                                          <p:attrName>style.visibility</p:attrName>
                                        </p:attrNameLst>
                                      </p:cBhvr>
                                      <p:to>
                                        <p:strVal val="visible"/>
                                      </p:to>
                                    </p:set>
                                  </p:childTnLst>
                                </p:cTn>
                              </p:par>
                            </p:childTnLst>
                          </p:cTn>
                        </p:par>
                      </p:childTnLst>
                    </p:cTn>
                  </p:par>
                  <p:par>
                    <p:cTn id="159" fill="hold" nodeType="clickPar">
                      <p:stCondLst>
                        <p:cond delay="indefinite"/>
                      </p:stCondLst>
                      <p:childTnLst>
                        <p:par>
                          <p:cTn id="160" fill="hold" nodeType="withGroup">
                            <p:stCondLst>
                              <p:cond delay="0"/>
                            </p:stCondLst>
                            <p:childTnLst>
                              <p:par>
                                <p:cTn id="161" presetID="1" presetClass="entr" presetSubtype="0" fill="hold" grpId="0" nodeType="clickEffect">
                                  <p:stCondLst>
                                    <p:cond delay="0"/>
                                  </p:stCondLst>
                                  <p:childTnLst>
                                    <p:set>
                                      <p:cBhvr>
                                        <p:cTn id="162" dur="1" fill="hold">
                                          <p:stCondLst>
                                            <p:cond delay="0"/>
                                          </p:stCondLst>
                                        </p:cTn>
                                        <p:tgtEl>
                                          <p:spTgt spid="129"/>
                                        </p:tgtEl>
                                        <p:attrNameLst>
                                          <p:attrName>style.visibility</p:attrName>
                                        </p:attrNameLst>
                                      </p:cBhvr>
                                      <p:to>
                                        <p:strVal val="visible"/>
                                      </p:to>
                                    </p:set>
                                  </p:childTnLst>
                                </p:cTn>
                              </p:par>
                            </p:childTnLst>
                          </p:cTn>
                        </p:par>
                      </p:childTnLst>
                    </p:cTn>
                  </p:par>
                  <p:par>
                    <p:cTn id="163" fill="hold" nodeType="clickPar">
                      <p:stCondLst>
                        <p:cond delay="indefinite"/>
                      </p:stCondLst>
                      <p:childTnLst>
                        <p:par>
                          <p:cTn id="164" fill="hold" nodeType="withGroup">
                            <p:stCondLst>
                              <p:cond delay="0"/>
                            </p:stCondLst>
                            <p:childTnLst>
                              <p:par>
                                <p:cTn id="165" presetID="1" presetClass="entr" presetSubtype="0" fill="hold" grpId="0" nodeType="clickEffect">
                                  <p:stCondLst>
                                    <p:cond delay="0"/>
                                  </p:stCondLst>
                                  <p:childTnLst>
                                    <p:set>
                                      <p:cBhvr>
                                        <p:cTn id="166" dur="1" fill="hold">
                                          <p:stCondLst>
                                            <p:cond delay="0"/>
                                          </p:stCondLst>
                                        </p:cTn>
                                        <p:tgtEl>
                                          <p:spTgt spid="267"/>
                                        </p:tgtEl>
                                        <p:attrNameLst>
                                          <p:attrName>style.visibility</p:attrName>
                                        </p:attrNameLst>
                                      </p:cBhvr>
                                      <p:to>
                                        <p:strVal val="visible"/>
                                      </p:to>
                                    </p:set>
                                  </p:childTnLst>
                                </p:cTn>
                              </p:par>
                            </p:childTnLst>
                          </p:cTn>
                        </p:par>
                      </p:childTnLst>
                    </p:cTn>
                  </p:par>
                  <p:par>
                    <p:cTn id="167" fill="hold" nodeType="clickPar">
                      <p:stCondLst>
                        <p:cond delay="indefinite"/>
                      </p:stCondLst>
                      <p:childTnLst>
                        <p:par>
                          <p:cTn id="168" fill="hold" nodeType="withGroup">
                            <p:stCondLst>
                              <p:cond delay="0"/>
                            </p:stCondLst>
                            <p:childTnLst>
                              <p:par>
                                <p:cTn id="169" presetID="1" presetClass="entr" presetSubtype="0" fill="hold" nodeType="clickEffect">
                                  <p:stCondLst>
                                    <p:cond delay="0"/>
                                  </p:stCondLst>
                                  <p:childTnLst>
                                    <p:set>
                                      <p:cBhvr>
                                        <p:cTn id="170" dur="1" fill="hold">
                                          <p:stCondLst>
                                            <p:cond delay="0"/>
                                          </p:stCondLst>
                                        </p:cTn>
                                        <p:tgtEl>
                                          <p:spTgt spid="262"/>
                                        </p:tgtEl>
                                        <p:attrNameLst>
                                          <p:attrName>style.visibility</p:attrName>
                                        </p:attrNameLst>
                                      </p:cBhvr>
                                      <p:to>
                                        <p:strVal val="visible"/>
                                      </p:to>
                                    </p:set>
                                  </p:childTnLst>
                                </p:cTn>
                              </p:par>
                            </p:childTnLst>
                          </p:cTn>
                        </p:par>
                      </p:childTnLst>
                    </p:cTn>
                  </p:par>
                  <p:par>
                    <p:cTn id="171" fill="hold" nodeType="clickPar">
                      <p:stCondLst>
                        <p:cond delay="indefinite"/>
                      </p:stCondLst>
                      <p:childTnLst>
                        <p:par>
                          <p:cTn id="172" fill="hold" nodeType="withGroup">
                            <p:stCondLst>
                              <p:cond delay="0"/>
                            </p:stCondLst>
                            <p:childTnLst>
                              <p:par>
                                <p:cTn id="173" presetID="1" presetClass="entr" presetSubtype="0" fill="hold" grpId="0" nodeType="clickEffect">
                                  <p:stCondLst>
                                    <p:cond delay="0"/>
                                  </p:stCondLst>
                                  <p:childTnLst>
                                    <p:set>
                                      <p:cBhvr>
                                        <p:cTn id="174" dur="1" fill="hold">
                                          <p:stCondLst>
                                            <p:cond delay="0"/>
                                          </p:stCondLst>
                                        </p:cTn>
                                        <p:tgtEl>
                                          <p:spTgt spid="259"/>
                                        </p:tgtEl>
                                        <p:attrNameLst>
                                          <p:attrName>style.visibility</p:attrName>
                                        </p:attrNameLst>
                                      </p:cBhvr>
                                      <p:to>
                                        <p:strVal val="visible"/>
                                      </p:to>
                                    </p:set>
                                  </p:childTnLst>
                                </p:cTn>
                              </p:par>
                            </p:childTnLst>
                          </p:cTn>
                        </p:par>
                      </p:childTnLst>
                    </p:cTn>
                  </p:par>
                  <p:par>
                    <p:cTn id="175" fill="hold" nodeType="clickPar">
                      <p:stCondLst>
                        <p:cond delay="indefinite"/>
                      </p:stCondLst>
                      <p:childTnLst>
                        <p:par>
                          <p:cTn id="176" fill="hold" nodeType="withGroup">
                            <p:stCondLst>
                              <p:cond delay="0"/>
                            </p:stCondLst>
                            <p:childTnLst>
                              <p:par>
                                <p:cTn id="177" presetID="1" presetClass="entr" presetSubtype="0" fill="hold" nodeType="clickEffect">
                                  <p:stCondLst>
                                    <p:cond delay="0"/>
                                  </p:stCondLst>
                                  <p:childTnLst>
                                    <p:set>
                                      <p:cBhvr>
                                        <p:cTn id="178" dur="1" fill="hold">
                                          <p:stCondLst>
                                            <p:cond delay="0"/>
                                          </p:stCondLst>
                                        </p:cTn>
                                        <p:tgtEl>
                                          <p:spTgt spid="264"/>
                                        </p:tgtEl>
                                        <p:attrNameLst>
                                          <p:attrName>style.visibility</p:attrName>
                                        </p:attrNameLst>
                                      </p:cBhvr>
                                      <p:to>
                                        <p:strVal val="visible"/>
                                      </p:to>
                                    </p:set>
                                  </p:childTnLst>
                                </p:cTn>
                              </p:par>
                            </p:childTnLst>
                          </p:cTn>
                        </p:par>
                      </p:childTnLst>
                    </p:cTn>
                  </p:par>
                  <p:par>
                    <p:cTn id="179" fill="hold" nodeType="clickPar">
                      <p:stCondLst>
                        <p:cond delay="indefinite"/>
                      </p:stCondLst>
                      <p:childTnLst>
                        <p:par>
                          <p:cTn id="180" fill="hold" nodeType="withGroup">
                            <p:stCondLst>
                              <p:cond delay="0"/>
                            </p:stCondLst>
                            <p:childTnLst>
                              <p:par>
                                <p:cTn id="181" presetID="1" presetClass="entr" presetSubtype="0" fill="hold" grpId="0" nodeType="clickEffect">
                                  <p:stCondLst>
                                    <p:cond delay="0"/>
                                  </p:stCondLst>
                                  <p:childTnLst>
                                    <p:set>
                                      <p:cBhvr>
                                        <p:cTn id="182" dur="1" fill="hold">
                                          <p:stCondLst>
                                            <p:cond delay="0"/>
                                          </p:stCondLst>
                                        </p:cTn>
                                        <p:tgtEl>
                                          <p:spTgt spid="258"/>
                                        </p:tgtEl>
                                        <p:attrNameLst>
                                          <p:attrName>style.visibility</p:attrName>
                                        </p:attrNameLst>
                                      </p:cBhvr>
                                      <p:to>
                                        <p:strVal val="visible"/>
                                      </p:to>
                                    </p:set>
                                  </p:childTnLst>
                                </p:cTn>
                              </p:par>
                            </p:childTnLst>
                          </p:cTn>
                        </p:par>
                      </p:childTnLst>
                    </p:cTn>
                  </p:par>
                  <p:par>
                    <p:cTn id="183" fill="hold" nodeType="clickPar">
                      <p:stCondLst>
                        <p:cond delay="indefinite"/>
                      </p:stCondLst>
                      <p:childTnLst>
                        <p:par>
                          <p:cTn id="184" fill="hold" nodeType="withGroup">
                            <p:stCondLst>
                              <p:cond delay="0"/>
                            </p:stCondLst>
                            <p:childTnLst>
                              <p:par>
                                <p:cTn id="185" presetID="1" presetClass="entr" presetSubtype="0" fill="hold" nodeType="clickEffect">
                                  <p:stCondLst>
                                    <p:cond delay="0"/>
                                  </p:stCondLst>
                                  <p:childTnLst>
                                    <p:set>
                                      <p:cBhvr>
                                        <p:cTn id="186" dur="1" fill="hold">
                                          <p:stCondLst>
                                            <p:cond delay="0"/>
                                          </p:stCondLst>
                                        </p:cTn>
                                        <p:tgtEl>
                                          <p:spTgt spid="335"/>
                                        </p:tgtEl>
                                        <p:attrNameLst>
                                          <p:attrName>style.visibility</p:attrName>
                                        </p:attrNameLst>
                                      </p:cBhvr>
                                      <p:to>
                                        <p:strVal val="visible"/>
                                      </p:to>
                                    </p:set>
                                  </p:childTnLst>
                                </p:cTn>
                              </p:par>
                            </p:childTnLst>
                          </p:cTn>
                        </p:par>
                      </p:childTnLst>
                    </p:cTn>
                  </p:par>
                  <p:par>
                    <p:cTn id="187" fill="hold" nodeType="clickPar">
                      <p:stCondLst>
                        <p:cond delay="indefinite"/>
                      </p:stCondLst>
                      <p:childTnLst>
                        <p:par>
                          <p:cTn id="188" fill="hold" nodeType="withGroup">
                            <p:stCondLst>
                              <p:cond delay="0"/>
                            </p:stCondLst>
                            <p:childTnLst>
                              <p:par>
                                <p:cTn id="189" presetID="1" presetClass="entr" presetSubtype="0" fill="hold" grpId="0" nodeType="clickEffect">
                                  <p:stCondLst>
                                    <p:cond delay="0"/>
                                  </p:stCondLst>
                                  <p:childTnLst>
                                    <p:set>
                                      <p:cBhvr>
                                        <p:cTn id="190" dur="1" fill="hold">
                                          <p:stCondLst>
                                            <p:cond delay="0"/>
                                          </p:stCondLst>
                                        </p:cTn>
                                        <p:tgtEl>
                                          <p:spTgt spid="329"/>
                                        </p:tgtEl>
                                        <p:attrNameLst>
                                          <p:attrName>style.visibility</p:attrName>
                                        </p:attrNameLst>
                                      </p:cBhvr>
                                      <p:to>
                                        <p:strVal val="visible"/>
                                      </p:to>
                                    </p:set>
                                  </p:childTnLst>
                                </p:cTn>
                              </p:par>
                            </p:childTnLst>
                          </p:cTn>
                        </p:par>
                      </p:childTnLst>
                    </p:cTn>
                  </p:par>
                  <p:par>
                    <p:cTn id="191" fill="hold" nodeType="clickPar">
                      <p:stCondLst>
                        <p:cond delay="indefinite"/>
                      </p:stCondLst>
                      <p:childTnLst>
                        <p:par>
                          <p:cTn id="192" fill="hold" nodeType="withGroup">
                            <p:stCondLst>
                              <p:cond delay="0"/>
                            </p:stCondLst>
                            <p:childTnLst>
                              <p:par>
                                <p:cTn id="193" presetID="1" presetClass="entr" presetSubtype="0" fill="hold" grpId="0" nodeType="clickEffect">
                                  <p:stCondLst>
                                    <p:cond delay="0"/>
                                  </p:stCondLst>
                                  <p:childTnLst>
                                    <p:set>
                                      <p:cBhvr>
                                        <p:cTn id="194" dur="1" fill="hold">
                                          <p:stCondLst>
                                            <p:cond delay="0"/>
                                          </p:stCondLst>
                                        </p:cTn>
                                        <p:tgtEl>
                                          <p:spTgt spid="355"/>
                                        </p:tgtEl>
                                        <p:attrNameLst>
                                          <p:attrName>style.visibility</p:attrName>
                                        </p:attrNameLst>
                                      </p:cBhvr>
                                      <p:to>
                                        <p:strVal val="visible"/>
                                      </p:to>
                                    </p:set>
                                  </p:childTnLst>
                                </p:cTn>
                              </p:par>
                            </p:childTnLst>
                          </p:cTn>
                        </p:par>
                      </p:childTnLst>
                    </p:cTn>
                  </p:par>
                  <p:par>
                    <p:cTn id="195" fill="hold" nodeType="clickPar">
                      <p:stCondLst>
                        <p:cond delay="indefinite"/>
                      </p:stCondLst>
                      <p:childTnLst>
                        <p:par>
                          <p:cTn id="196" fill="hold" nodeType="withGroup">
                            <p:stCondLst>
                              <p:cond delay="0"/>
                            </p:stCondLst>
                            <p:childTnLst>
                              <p:par>
                                <p:cTn id="197" presetID="1" presetClass="entr" presetSubtype="0" fill="hold" nodeType="clickEffect">
                                  <p:stCondLst>
                                    <p:cond delay="0"/>
                                  </p:stCondLst>
                                  <p:childTnLst>
                                    <p:set>
                                      <p:cBhvr>
                                        <p:cTn id="198" dur="1" fill="hold">
                                          <p:stCondLst>
                                            <p:cond delay="0"/>
                                          </p:stCondLst>
                                        </p:cTn>
                                        <p:tgtEl>
                                          <p:spTgt spid="345"/>
                                        </p:tgtEl>
                                        <p:attrNameLst>
                                          <p:attrName>style.visibility</p:attrName>
                                        </p:attrNameLst>
                                      </p:cBhvr>
                                      <p:to>
                                        <p:strVal val="visible"/>
                                      </p:to>
                                    </p:set>
                                  </p:childTnLst>
                                </p:cTn>
                              </p:par>
                            </p:childTnLst>
                          </p:cTn>
                        </p:par>
                      </p:childTnLst>
                    </p:cTn>
                  </p:par>
                  <p:par>
                    <p:cTn id="199" fill="hold" nodeType="clickPar">
                      <p:stCondLst>
                        <p:cond delay="indefinite"/>
                      </p:stCondLst>
                      <p:childTnLst>
                        <p:par>
                          <p:cTn id="200" fill="hold" nodeType="withGroup">
                            <p:stCondLst>
                              <p:cond delay="0"/>
                            </p:stCondLst>
                            <p:childTnLst>
                              <p:par>
                                <p:cTn id="201" presetID="1" presetClass="entr" presetSubtype="0" fill="hold" grpId="0" nodeType="clickEffect">
                                  <p:stCondLst>
                                    <p:cond delay="0"/>
                                  </p:stCondLst>
                                  <p:childTnLst>
                                    <p:set>
                                      <p:cBhvr>
                                        <p:cTn id="202" dur="1" fill="hold">
                                          <p:stCondLst>
                                            <p:cond delay="0"/>
                                          </p:stCondLst>
                                        </p:cTn>
                                        <p:tgtEl>
                                          <p:spTgt spid="338"/>
                                        </p:tgtEl>
                                        <p:attrNameLst>
                                          <p:attrName>style.visibility</p:attrName>
                                        </p:attrNameLst>
                                      </p:cBhvr>
                                      <p:to>
                                        <p:strVal val="visible"/>
                                      </p:to>
                                    </p:set>
                                  </p:childTnLst>
                                </p:cTn>
                              </p:par>
                            </p:childTnLst>
                          </p:cTn>
                        </p:par>
                      </p:childTnLst>
                    </p:cTn>
                  </p:par>
                  <p:par>
                    <p:cTn id="203" fill="hold" nodeType="clickPar">
                      <p:stCondLst>
                        <p:cond delay="indefinite"/>
                      </p:stCondLst>
                      <p:childTnLst>
                        <p:par>
                          <p:cTn id="204" fill="hold" nodeType="withGroup">
                            <p:stCondLst>
                              <p:cond delay="0"/>
                            </p:stCondLst>
                            <p:childTnLst>
                              <p:par>
                                <p:cTn id="205" presetID="1" presetClass="entr" presetSubtype="0" fill="hold" nodeType="clickEffect">
                                  <p:stCondLst>
                                    <p:cond delay="0"/>
                                  </p:stCondLst>
                                  <p:childTnLst>
                                    <p:set>
                                      <p:cBhvr>
                                        <p:cTn id="206" dur="1" fill="hold">
                                          <p:stCondLst>
                                            <p:cond delay="0"/>
                                          </p:stCondLst>
                                        </p:cTn>
                                        <p:tgtEl>
                                          <p:spTgt spid="347"/>
                                        </p:tgtEl>
                                        <p:attrNameLst>
                                          <p:attrName>style.visibility</p:attrName>
                                        </p:attrNameLst>
                                      </p:cBhvr>
                                      <p:to>
                                        <p:strVal val="visible"/>
                                      </p:to>
                                    </p:set>
                                  </p:childTnLst>
                                </p:cTn>
                              </p:par>
                            </p:childTnLst>
                          </p:cTn>
                        </p:par>
                      </p:childTnLst>
                    </p:cTn>
                  </p:par>
                  <p:par>
                    <p:cTn id="207" fill="hold" nodeType="clickPar">
                      <p:stCondLst>
                        <p:cond delay="indefinite"/>
                      </p:stCondLst>
                      <p:childTnLst>
                        <p:par>
                          <p:cTn id="208" fill="hold" nodeType="withGroup">
                            <p:stCondLst>
                              <p:cond delay="0"/>
                            </p:stCondLst>
                            <p:childTnLst>
                              <p:par>
                                <p:cTn id="209" presetID="1" presetClass="entr" presetSubtype="0" fill="hold" grpId="0" nodeType="clickEffect">
                                  <p:stCondLst>
                                    <p:cond delay="0"/>
                                  </p:stCondLst>
                                  <p:childTnLst>
                                    <p:set>
                                      <p:cBhvr>
                                        <p:cTn id="210" dur="1" fill="hold">
                                          <p:stCondLst>
                                            <p:cond delay="0"/>
                                          </p:stCondLst>
                                        </p:cTn>
                                        <p:tgtEl>
                                          <p:spTgt spid="339"/>
                                        </p:tgtEl>
                                        <p:attrNameLst>
                                          <p:attrName>style.visibility</p:attrName>
                                        </p:attrNameLst>
                                      </p:cBhvr>
                                      <p:to>
                                        <p:strVal val="visible"/>
                                      </p:to>
                                    </p:set>
                                  </p:childTnLst>
                                </p:cTn>
                              </p:par>
                            </p:childTnLst>
                          </p:cTn>
                        </p:par>
                      </p:childTnLst>
                    </p:cTn>
                  </p:par>
                  <p:par>
                    <p:cTn id="211" fill="hold" nodeType="clickPar">
                      <p:stCondLst>
                        <p:cond delay="indefinite"/>
                      </p:stCondLst>
                      <p:childTnLst>
                        <p:par>
                          <p:cTn id="212" fill="hold" nodeType="withGroup">
                            <p:stCondLst>
                              <p:cond delay="0"/>
                            </p:stCondLst>
                            <p:childTnLst>
                              <p:par>
                                <p:cTn id="213" presetID="1" presetClass="entr" presetSubtype="0" fill="hold" nodeType="clickEffect">
                                  <p:stCondLst>
                                    <p:cond delay="0"/>
                                  </p:stCondLst>
                                  <p:childTnLst>
                                    <p:set>
                                      <p:cBhvr>
                                        <p:cTn id="214" dur="1" fill="hold">
                                          <p:stCondLst>
                                            <p:cond delay="0"/>
                                          </p:stCondLst>
                                        </p:cTn>
                                        <p:tgtEl>
                                          <p:spTgt spid="349"/>
                                        </p:tgtEl>
                                        <p:attrNameLst>
                                          <p:attrName>style.visibility</p:attrName>
                                        </p:attrNameLst>
                                      </p:cBhvr>
                                      <p:to>
                                        <p:strVal val="visible"/>
                                      </p:to>
                                    </p:set>
                                  </p:childTnLst>
                                </p:cTn>
                              </p:par>
                            </p:childTnLst>
                          </p:cTn>
                        </p:par>
                      </p:childTnLst>
                    </p:cTn>
                  </p:par>
                  <p:par>
                    <p:cTn id="215" fill="hold" nodeType="clickPar">
                      <p:stCondLst>
                        <p:cond delay="indefinite"/>
                      </p:stCondLst>
                      <p:childTnLst>
                        <p:par>
                          <p:cTn id="216" fill="hold" nodeType="withGroup">
                            <p:stCondLst>
                              <p:cond delay="0"/>
                            </p:stCondLst>
                            <p:childTnLst>
                              <p:par>
                                <p:cTn id="217" presetID="1" presetClass="entr" presetSubtype="0" fill="hold" grpId="0" nodeType="clickEffect">
                                  <p:stCondLst>
                                    <p:cond delay="0"/>
                                  </p:stCondLst>
                                  <p:childTnLst>
                                    <p:set>
                                      <p:cBhvr>
                                        <p:cTn id="218" dur="1" fill="hold">
                                          <p:stCondLst>
                                            <p:cond delay="0"/>
                                          </p:stCondLst>
                                        </p:cTn>
                                        <p:tgtEl>
                                          <p:spTgt spid="340"/>
                                        </p:tgtEl>
                                        <p:attrNameLst>
                                          <p:attrName>style.visibility</p:attrName>
                                        </p:attrNameLst>
                                      </p:cBhvr>
                                      <p:to>
                                        <p:strVal val="visible"/>
                                      </p:to>
                                    </p:set>
                                  </p:childTnLst>
                                </p:cTn>
                              </p:par>
                            </p:childTnLst>
                          </p:cTn>
                        </p:par>
                      </p:childTnLst>
                    </p:cTn>
                  </p:par>
                  <p:par>
                    <p:cTn id="219" fill="hold" nodeType="clickPar">
                      <p:stCondLst>
                        <p:cond delay="indefinite"/>
                      </p:stCondLst>
                      <p:childTnLst>
                        <p:par>
                          <p:cTn id="220" fill="hold" nodeType="withGroup">
                            <p:stCondLst>
                              <p:cond delay="0"/>
                            </p:stCondLst>
                            <p:childTnLst>
                              <p:par>
                                <p:cTn id="221" presetID="1" presetClass="entr" presetSubtype="0" fill="hold" nodeType="clickEffect">
                                  <p:stCondLst>
                                    <p:cond delay="0"/>
                                  </p:stCondLst>
                                  <p:childTnLst>
                                    <p:set>
                                      <p:cBhvr>
                                        <p:cTn id="222" dur="1" fill="hold">
                                          <p:stCondLst>
                                            <p:cond delay="0"/>
                                          </p:stCondLst>
                                        </p:cTn>
                                        <p:tgtEl>
                                          <p:spTgt spid="351"/>
                                        </p:tgtEl>
                                        <p:attrNameLst>
                                          <p:attrName>style.visibility</p:attrName>
                                        </p:attrNameLst>
                                      </p:cBhvr>
                                      <p:to>
                                        <p:strVal val="visible"/>
                                      </p:to>
                                    </p:set>
                                  </p:childTnLst>
                                </p:cTn>
                              </p:par>
                            </p:childTnLst>
                          </p:cTn>
                        </p:par>
                      </p:childTnLst>
                    </p:cTn>
                  </p:par>
                  <p:par>
                    <p:cTn id="223" fill="hold" nodeType="clickPar">
                      <p:stCondLst>
                        <p:cond delay="indefinite"/>
                      </p:stCondLst>
                      <p:childTnLst>
                        <p:par>
                          <p:cTn id="224" fill="hold" nodeType="withGroup">
                            <p:stCondLst>
                              <p:cond delay="0"/>
                            </p:stCondLst>
                            <p:childTnLst>
                              <p:par>
                                <p:cTn id="225" presetID="1" presetClass="entr" presetSubtype="0" fill="hold" grpId="0" nodeType="clickEffect">
                                  <p:stCondLst>
                                    <p:cond delay="0"/>
                                  </p:stCondLst>
                                  <p:childTnLst>
                                    <p:set>
                                      <p:cBhvr>
                                        <p:cTn id="226" dur="1" fill="hold">
                                          <p:stCondLst>
                                            <p:cond delay="0"/>
                                          </p:stCondLst>
                                        </p:cTn>
                                        <p:tgtEl>
                                          <p:spTgt spid="3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3" grpId="0" animBg="1"/>
      <p:bldP spid="26" grpId="0" animBg="1"/>
      <p:bldP spid="62" grpId="0"/>
      <p:bldP spid="76" grpId="0" animBg="1"/>
      <p:bldP spid="78" grpId="0" animBg="1"/>
      <p:bldP spid="79" grpId="0" animBg="1"/>
      <p:bldP spid="134" grpId="0"/>
      <p:bldP spid="94" grpId="0" animBg="1"/>
      <p:bldP spid="92" grpId="0" animBg="1"/>
      <p:bldP spid="129" grpId="0" animBg="1"/>
      <p:bldP spid="142" grpId="0"/>
      <p:bldP spid="89" grpId="0" animBg="1"/>
      <p:bldP spid="90" grpId="0" animBg="1"/>
      <p:bldP spid="95" grpId="0" animBg="1"/>
      <p:bldP spid="99" grpId="0" animBg="1"/>
      <p:bldP spid="140" grpId="0" animBg="1"/>
      <p:bldP spid="145" grpId="0" animBg="1"/>
      <p:bldP spid="258" grpId="0" animBg="1"/>
      <p:bldP spid="259" grpId="0" animBg="1"/>
      <p:bldP spid="265" grpId="0"/>
      <p:bldP spid="266" grpId="0"/>
      <p:bldP spid="267" grpId="0"/>
      <p:bldP spid="272" grpId="0" animBg="1"/>
      <p:bldP spid="273" grpId="0" animBg="1"/>
      <p:bldP spid="329" grpId="0" animBg="1"/>
      <p:bldP spid="338" grpId="0" animBg="1"/>
      <p:bldP spid="339" grpId="0" animBg="1"/>
      <p:bldP spid="340" grpId="0" animBg="1"/>
      <p:bldP spid="341" grpId="0" animBg="1"/>
      <p:bldP spid="35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idx="4294967295"/>
          </p:nvPr>
        </p:nvSpPr>
        <p:spPr>
          <a:xfrm>
            <a:off x="611188" y="1268413"/>
            <a:ext cx="6562725" cy="1143000"/>
          </a:xfrm>
        </p:spPr>
        <p:txBody>
          <a:bodyPr/>
          <a:lstStyle/>
          <a:p>
            <a:pPr eaLnBrk="1" hangingPunct="1"/>
            <a:r>
              <a:rPr lang="en-US" altLang="es-CR" smtClean="0"/>
              <a:t>Soluciones Alternativas/Temporales</a:t>
            </a:r>
          </a:p>
        </p:txBody>
      </p:sp>
      <p:sp>
        <p:nvSpPr>
          <p:cNvPr id="30723" name="Content Placeholder 2"/>
          <p:cNvSpPr>
            <a:spLocks noGrp="1"/>
          </p:cNvSpPr>
          <p:nvPr>
            <p:ph idx="4294967295"/>
          </p:nvPr>
        </p:nvSpPr>
        <p:spPr>
          <a:xfrm>
            <a:off x="179388" y="2492375"/>
            <a:ext cx="8496300" cy="4525963"/>
          </a:xfrm>
        </p:spPr>
        <p:txBody>
          <a:bodyPr/>
          <a:lstStyle/>
          <a:p>
            <a:pPr algn="just"/>
            <a:r>
              <a:rPr lang="es-ES" altLang="es-CR" sz="2800" smtClean="0"/>
              <a:t>Son respuestas no planificadas desarrolladas para hacerles frente a la ocurrencia de eventos de riesgo no anticipados.</a:t>
            </a:r>
            <a:endParaRPr lang="es-CR" altLang="es-CR" sz="2800" smtClean="0"/>
          </a:p>
          <a:p>
            <a:pPr algn="just"/>
            <a:r>
              <a:rPr lang="es-ES" altLang="es-CR" sz="2800" smtClean="0"/>
              <a:t>Pueden estar incluidas como recomendaciones de acciones correctivas.</a:t>
            </a:r>
            <a:endParaRPr lang="es-CR" altLang="es-CR" sz="2800" smtClean="0"/>
          </a:p>
          <a:p>
            <a:pPr algn="just"/>
            <a:r>
              <a:rPr lang="es-ES" altLang="es-CR" sz="2800" smtClean="0"/>
              <a:t>Los directores de proyecto que no hacen adecuadamente el proceso de gestión de riesgos gastan la mayor parte de su tiempo en crear soluciones alternativas/temporales.</a:t>
            </a:r>
            <a:endParaRPr lang="es-CR" altLang="es-CR" sz="2800" smtClean="0"/>
          </a:p>
        </p:txBody>
      </p:sp>
      <p:sp>
        <p:nvSpPr>
          <p:cNvPr id="30724" name="Date Placeholder 3"/>
          <p:cNvSpPr txBox="1">
            <a:spLocks noGrp="1"/>
          </p:cNvSpPr>
          <p:nvPr/>
        </p:nvSpPr>
        <p:spPr bwMode="auto">
          <a:xfrm>
            <a:off x="7239000" y="64135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6835ED7-4654-49F1-A118-7F52971085B0}" type="datetime1">
              <a:rPr lang="es-ES" altLang="es-CR" sz="1200">
                <a:solidFill>
                  <a:schemeClr val="hlink"/>
                </a:solidFill>
              </a:rPr>
              <a:pPr eaLnBrk="1" hangingPunct="1"/>
              <a:t>20/10/2013</a:t>
            </a:fld>
            <a:endParaRPr lang="es-ES" altLang="es-CR" sz="1200">
              <a:solidFill>
                <a:schemeClr val="hlink"/>
              </a:solidFill>
            </a:endParaRPr>
          </a:p>
        </p:txBody>
      </p:sp>
      <p:sp>
        <p:nvSpPr>
          <p:cNvPr id="30725" name="Slide Number Placeholder 4"/>
          <p:cNvSpPr txBox="1">
            <a:spLocks noGrp="1"/>
          </p:cNvSpPr>
          <p:nvPr/>
        </p:nvSpPr>
        <p:spPr bwMode="auto">
          <a:xfrm>
            <a:off x="7467600" y="62484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D014BC26-9F77-4DE3-99DB-EB40CBF541BB}" type="slidenum">
              <a:rPr lang="es-ES" altLang="es-CR" sz="1200">
                <a:solidFill>
                  <a:schemeClr val="hlink"/>
                </a:solidFill>
              </a:rPr>
              <a:pPr algn="r" eaLnBrk="1" hangingPunct="1"/>
              <a:t>30</a:t>
            </a:fld>
            <a:endParaRPr lang="es-ES" altLang="es-CR" sz="1200">
              <a:solidFill>
                <a:schemeClr val="hlink"/>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idx="4294967295"/>
          </p:nvPr>
        </p:nvSpPr>
        <p:spPr>
          <a:xfrm>
            <a:off x="468313" y="992188"/>
            <a:ext cx="6562725" cy="1143000"/>
          </a:xfrm>
        </p:spPr>
        <p:txBody>
          <a:bodyPr/>
          <a:lstStyle/>
          <a:p>
            <a:pPr eaLnBrk="1" hangingPunct="1"/>
            <a:r>
              <a:rPr lang="en-US" altLang="es-CR" smtClean="0"/>
              <a:t>Riesgos Residuales</a:t>
            </a:r>
          </a:p>
        </p:txBody>
      </p:sp>
      <p:sp>
        <p:nvSpPr>
          <p:cNvPr id="31747" name="Content Placeholder 2"/>
          <p:cNvSpPr>
            <a:spLocks noGrp="1"/>
          </p:cNvSpPr>
          <p:nvPr>
            <p:ph idx="4294967295"/>
          </p:nvPr>
        </p:nvSpPr>
        <p:spPr>
          <a:xfrm>
            <a:off x="395288" y="2060575"/>
            <a:ext cx="8229600" cy="4525963"/>
          </a:xfrm>
        </p:spPr>
        <p:txBody>
          <a:bodyPr/>
          <a:lstStyle/>
          <a:p>
            <a:pPr algn="just"/>
            <a:r>
              <a:rPr lang="es-ES" altLang="es-CR" sz="2800" smtClean="0"/>
              <a:t>Son los riesgos que permanecen después de la planificación de la respuesta al riesgo.</a:t>
            </a:r>
            <a:endParaRPr lang="es-CR" altLang="es-CR" sz="2800" smtClean="0"/>
          </a:p>
          <a:p>
            <a:pPr algn="just"/>
            <a:r>
              <a:rPr lang="es-ES" altLang="es-CR" sz="2800" smtClean="0"/>
              <a:t>También son riesgos que han sido aceptados y para los cuales se han creado planes de contingencia y planes de reserva.</a:t>
            </a:r>
            <a:endParaRPr lang="es-CR" altLang="es-CR" sz="2800" smtClean="0"/>
          </a:p>
          <a:p>
            <a:pPr algn="just"/>
            <a:r>
              <a:rPr lang="es-ES" altLang="es-CR" sz="2800" smtClean="0"/>
              <a:t>Deberían estar apropiadamente documentados  y revisados a través de todo el proyecto para determinar si su clasificación ha cambiado y por lo tanto, si se requieren respuestas adicionales. </a:t>
            </a:r>
            <a:endParaRPr lang="es-CR" altLang="es-CR" sz="2800" smtClean="0"/>
          </a:p>
        </p:txBody>
      </p:sp>
      <p:sp>
        <p:nvSpPr>
          <p:cNvPr id="31748" name="Date Placeholder 3"/>
          <p:cNvSpPr txBox="1">
            <a:spLocks noGrp="1"/>
          </p:cNvSpPr>
          <p:nvPr/>
        </p:nvSpPr>
        <p:spPr bwMode="auto">
          <a:xfrm>
            <a:off x="71628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8E9E835-6960-4EF1-9763-D216177A1897}" type="datetime1">
              <a:rPr lang="es-ES" altLang="es-CR" sz="1200">
                <a:solidFill>
                  <a:schemeClr val="hlink"/>
                </a:solidFill>
              </a:rPr>
              <a:pPr eaLnBrk="1" hangingPunct="1"/>
              <a:t>20/10/2013</a:t>
            </a:fld>
            <a:endParaRPr lang="es-ES" altLang="es-CR" sz="1200">
              <a:solidFill>
                <a:schemeClr val="hlink"/>
              </a:solidFill>
            </a:endParaRPr>
          </a:p>
        </p:txBody>
      </p:sp>
      <p:sp>
        <p:nvSpPr>
          <p:cNvPr id="31749" name="Slide Number Placeholder 4"/>
          <p:cNvSpPr txBox="1">
            <a:spLocks noGrp="1"/>
          </p:cNvSpPr>
          <p:nvPr/>
        </p:nvSpPr>
        <p:spPr bwMode="auto">
          <a:xfrm>
            <a:off x="7467600" y="62484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56EC9CFD-7810-4DEB-BCC1-294D544DE94D}" type="slidenum">
              <a:rPr lang="es-ES" altLang="es-CR" sz="1200">
                <a:solidFill>
                  <a:schemeClr val="hlink"/>
                </a:solidFill>
              </a:rPr>
              <a:pPr algn="r" eaLnBrk="1" hangingPunct="1"/>
              <a:t>31</a:t>
            </a:fld>
            <a:endParaRPr lang="es-ES" altLang="es-CR" sz="1200">
              <a:solidFill>
                <a:schemeClr val="hlink"/>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idx="4294967295"/>
          </p:nvPr>
        </p:nvSpPr>
        <p:spPr>
          <a:xfrm>
            <a:off x="533400" y="1239838"/>
            <a:ext cx="6562725" cy="1143000"/>
          </a:xfrm>
        </p:spPr>
        <p:txBody>
          <a:bodyPr/>
          <a:lstStyle/>
          <a:p>
            <a:pPr eaLnBrk="1" hangingPunct="1"/>
            <a:r>
              <a:rPr lang="en-US" altLang="es-CR" smtClean="0"/>
              <a:t>Riesgos Secundarios</a:t>
            </a:r>
          </a:p>
        </p:txBody>
      </p:sp>
      <p:sp>
        <p:nvSpPr>
          <p:cNvPr id="32771" name="Content Placeholder 2"/>
          <p:cNvSpPr>
            <a:spLocks noGrp="1"/>
          </p:cNvSpPr>
          <p:nvPr>
            <p:ph idx="4294967295"/>
          </p:nvPr>
        </p:nvSpPr>
        <p:spPr>
          <a:xfrm>
            <a:off x="179388" y="2636838"/>
            <a:ext cx="8496300" cy="4525962"/>
          </a:xfrm>
        </p:spPr>
        <p:txBody>
          <a:bodyPr/>
          <a:lstStyle/>
          <a:p>
            <a:pPr algn="just"/>
            <a:r>
              <a:rPr lang="es-CR" altLang="es-CR" smtClean="0"/>
              <a:t>Son los </a:t>
            </a:r>
            <a:r>
              <a:rPr lang="es-ES" altLang="es-CR" smtClean="0"/>
              <a:t>riesgos que resultan de la respuesta a un riesgo en específico.</a:t>
            </a:r>
            <a:endParaRPr lang="es-CR" altLang="es-CR" smtClean="0"/>
          </a:p>
          <a:p>
            <a:pPr algn="just"/>
            <a:r>
              <a:rPr lang="es-ES" altLang="es-CR" smtClean="0"/>
              <a:t>Al igual que los riesgos principales deben ser analizados y se debe planificar una respuesta en caso de que ocurran.</a:t>
            </a:r>
            <a:endParaRPr lang="es-CR" altLang="es-CR" smtClean="0"/>
          </a:p>
        </p:txBody>
      </p:sp>
      <p:sp>
        <p:nvSpPr>
          <p:cNvPr id="32772" name="Date Placeholder 3"/>
          <p:cNvSpPr txBox="1">
            <a:spLocks noGrp="1"/>
          </p:cNvSpPr>
          <p:nvPr/>
        </p:nvSpPr>
        <p:spPr bwMode="auto">
          <a:xfrm>
            <a:off x="15875" y="6375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B7510C4-F689-47F3-AF61-E98C6E8417CC}" type="datetime1">
              <a:rPr lang="es-ES" altLang="es-CR" sz="1200">
                <a:solidFill>
                  <a:schemeClr val="hlink"/>
                </a:solidFill>
              </a:rPr>
              <a:pPr eaLnBrk="1" hangingPunct="1"/>
              <a:t>20/10/2013</a:t>
            </a:fld>
            <a:endParaRPr lang="es-ES" altLang="es-CR" sz="1200">
              <a:solidFill>
                <a:schemeClr val="hlink"/>
              </a:solidFill>
            </a:endParaRPr>
          </a:p>
        </p:txBody>
      </p:sp>
      <p:sp>
        <p:nvSpPr>
          <p:cNvPr id="32773" name="Slide Number Placeholder 4"/>
          <p:cNvSpPr txBox="1">
            <a:spLocks noGrp="1"/>
          </p:cNvSpPr>
          <p:nvPr/>
        </p:nvSpPr>
        <p:spPr bwMode="auto">
          <a:xfrm>
            <a:off x="7467600" y="62484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842BF97F-EDB2-4C75-BDDB-C67F198CB8D0}" type="slidenum">
              <a:rPr lang="es-ES" altLang="es-CR" sz="1200">
                <a:solidFill>
                  <a:schemeClr val="hlink"/>
                </a:solidFill>
              </a:rPr>
              <a:pPr algn="r" eaLnBrk="1" hangingPunct="1"/>
              <a:t>32</a:t>
            </a:fld>
            <a:endParaRPr lang="es-ES" altLang="es-CR" sz="1200">
              <a:solidFill>
                <a:schemeClr val="hlink"/>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2 Subtítulo"/>
          <p:cNvSpPr txBox="1">
            <a:spLocks/>
          </p:cNvSpPr>
          <p:nvPr/>
        </p:nvSpPr>
        <p:spPr bwMode="auto">
          <a:xfrm>
            <a:off x="0" y="6021388"/>
            <a:ext cx="6705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700"/>
              </a:spcBef>
              <a:buClr>
                <a:schemeClr val="accent2"/>
              </a:buClr>
              <a:buSzPct val="60000"/>
              <a:buFont typeface="Wingdings" pitchFamily="2" charset="2"/>
              <a:buNone/>
            </a:pPr>
            <a:r>
              <a:rPr lang="es-CR" altLang="es-CR" sz="2000">
                <a:solidFill>
                  <a:srgbClr val="FFFFFF"/>
                </a:solidFill>
                <a:latin typeface="Calibri" pitchFamily="34" charset="0"/>
              </a:rPr>
              <a:t>Cap. 11.2 PMBOK</a:t>
            </a:r>
          </a:p>
        </p:txBody>
      </p:sp>
      <p:sp>
        <p:nvSpPr>
          <p:cNvPr id="5" name="4 CuadroTexto"/>
          <p:cNvSpPr txBox="1"/>
          <p:nvPr/>
        </p:nvSpPr>
        <p:spPr>
          <a:xfrm>
            <a:off x="260350" y="1268413"/>
            <a:ext cx="8353425" cy="6924675"/>
          </a:xfrm>
          <a:prstGeom prst="rect">
            <a:avLst/>
          </a:prstGeom>
          <a:noFill/>
        </p:spPr>
        <p:txBody>
          <a:bodyPr>
            <a:spAutoFit/>
          </a:bodyPr>
          <a:lstStyle/>
          <a:p>
            <a:pPr>
              <a:defRPr/>
            </a:pPr>
            <a:r>
              <a:rPr lang="es-CR" sz="2400" b="1" dirty="0">
                <a:latin typeface="+mj-lt"/>
              </a:rPr>
              <a:t>Realizar el Análisis Cuantitativo de los Riesgos</a:t>
            </a:r>
          </a:p>
          <a:p>
            <a:pPr>
              <a:defRPr/>
            </a:pPr>
            <a:endParaRPr lang="es-CR" sz="2400" dirty="0">
              <a:latin typeface="+mj-lt"/>
            </a:endParaRPr>
          </a:p>
          <a:p>
            <a:pPr marL="342900" indent="-342900" algn="just">
              <a:buFont typeface="Arial" pitchFamily="34" charset="0"/>
              <a:buChar char="•"/>
              <a:defRPr/>
            </a:pPr>
            <a:r>
              <a:rPr lang="es-CR" sz="2400" dirty="0">
                <a:latin typeface="+mj-lt"/>
              </a:rPr>
              <a:t>Consiste en analizar numéricamente el efecto de los riesgos identificados sobre los objetivos generales del proyecto.</a:t>
            </a:r>
          </a:p>
          <a:p>
            <a:pPr marL="342900" indent="-342900" algn="just">
              <a:buFont typeface="Arial" pitchFamily="34" charset="0"/>
              <a:buChar char="•"/>
              <a:defRPr/>
            </a:pPr>
            <a:endParaRPr lang="es-CR" sz="2400" dirty="0">
              <a:latin typeface="+mj-lt"/>
            </a:endParaRPr>
          </a:p>
          <a:p>
            <a:pPr marL="342900" indent="-342900" algn="just">
              <a:buFont typeface="Arial" pitchFamily="34" charset="0"/>
              <a:buChar char="•"/>
              <a:defRPr/>
            </a:pPr>
            <a:r>
              <a:rPr lang="es-CR" sz="2400" dirty="0">
                <a:latin typeface="+mj-lt"/>
              </a:rPr>
              <a:t>Se aplica a los riesgos priorizados mediante el proceso Realizar el Análisis Cualitativo de Riesgos por tener un posible impacto significativo sobre las demandas concurrentes del proyecto y analiza el efecto de esos eventos de riesgo.</a:t>
            </a:r>
          </a:p>
          <a:p>
            <a:pPr algn="just">
              <a:defRPr/>
            </a:pPr>
            <a:endParaRPr lang="es-CR" sz="2400" b="1" dirty="0">
              <a:latin typeface="+mj-lt"/>
            </a:endParaRPr>
          </a:p>
          <a:p>
            <a:pPr algn="just">
              <a:defRPr/>
            </a:pPr>
            <a:r>
              <a:rPr lang="es-CR" sz="2400" b="1" dirty="0">
                <a:latin typeface="+mj-lt"/>
              </a:rPr>
              <a:t>¿Cómo los analizo?</a:t>
            </a:r>
          </a:p>
          <a:p>
            <a:pPr algn="just">
              <a:defRPr/>
            </a:pPr>
            <a:endParaRPr lang="es-CR" sz="2400" b="1" dirty="0">
              <a:latin typeface="+mj-lt"/>
            </a:endParaRPr>
          </a:p>
          <a:p>
            <a:pPr algn="just">
              <a:defRPr/>
            </a:pPr>
            <a:r>
              <a:rPr lang="es-CR" sz="2400" b="1" dirty="0">
                <a:latin typeface="+mj-lt"/>
              </a:rPr>
              <a:t>Técnicas de Recopilación y Representación de Datos. </a:t>
            </a:r>
          </a:p>
          <a:p>
            <a:pPr marL="342900" indent="-342900" algn="just">
              <a:buFont typeface="Arial" pitchFamily="34" charset="0"/>
              <a:buChar char="•"/>
              <a:defRPr/>
            </a:pPr>
            <a:r>
              <a:rPr lang="es-CR" sz="2400" b="1" dirty="0">
                <a:latin typeface="+mj-lt"/>
              </a:rPr>
              <a:t>Entrevistas.</a:t>
            </a:r>
          </a:p>
          <a:p>
            <a:pPr lvl="1" algn="just">
              <a:defRPr/>
            </a:pPr>
            <a:endParaRPr lang="es-CR" sz="2400" dirty="0">
              <a:latin typeface="+mj-lt"/>
            </a:endParaRPr>
          </a:p>
          <a:p>
            <a:pPr algn="just">
              <a:defRPr/>
            </a:pPr>
            <a:endParaRPr lang="es-CR" sz="2400" b="1" dirty="0">
              <a:latin typeface="+mj-lt"/>
            </a:endParaRPr>
          </a:p>
          <a:p>
            <a:pPr algn="just">
              <a:defRPr/>
            </a:pPr>
            <a:endParaRPr lang="es-CR" sz="2400" b="1" dirty="0">
              <a:latin typeface="+mj-lt"/>
            </a:endParaRPr>
          </a:p>
          <a:p>
            <a:pPr algn="just">
              <a:defRPr/>
            </a:pPr>
            <a:endParaRPr lang="es-CR" b="1" dirty="0">
              <a:latin typeface="+mj-lt"/>
            </a:endParaRPr>
          </a:p>
          <a:p>
            <a:pPr>
              <a:defRPr/>
            </a:pPr>
            <a:endParaRPr lang="es-C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2 Subtítulo"/>
          <p:cNvSpPr txBox="1">
            <a:spLocks/>
          </p:cNvSpPr>
          <p:nvPr/>
        </p:nvSpPr>
        <p:spPr bwMode="auto">
          <a:xfrm>
            <a:off x="0" y="6021388"/>
            <a:ext cx="6705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700"/>
              </a:spcBef>
              <a:buClr>
                <a:schemeClr val="accent2"/>
              </a:buClr>
              <a:buSzPct val="60000"/>
              <a:buFont typeface="Wingdings" pitchFamily="2" charset="2"/>
              <a:buNone/>
            </a:pPr>
            <a:r>
              <a:rPr lang="es-CR" altLang="es-CR" sz="2000">
                <a:solidFill>
                  <a:srgbClr val="FFFFFF"/>
                </a:solidFill>
                <a:latin typeface="Calibri" pitchFamily="34" charset="0"/>
              </a:rPr>
              <a:t>Cap. 11.2 PMBOK</a:t>
            </a:r>
          </a:p>
        </p:txBody>
      </p:sp>
      <p:sp>
        <p:nvSpPr>
          <p:cNvPr id="5" name="4 CuadroTexto"/>
          <p:cNvSpPr txBox="1"/>
          <p:nvPr/>
        </p:nvSpPr>
        <p:spPr>
          <a:xfrm>
            <a:off x="107950" y="981075"/>
            <a:ext cx="8351838" cy="3600450"/>
          </a:xfrm>
          <a:prstGeom prst="rect">
            <a:avLst/>
          </a:prstGeom>
          <a:noFill/>
        </p:spPr>
        <p:txBody>
          <a:bodyPr>
            <a:spAutoFit/>
          </a:bodyPr>
          <a:lstStyle/>
          <a:p>
            <a:pPr algn="just">
              <a:defRPr/>
            </a:pPr>
            <a:endParaRPr lang="es-CR" sz="2400" b="1" dirty="0">
              <a:latin typeface="+mj-lt"/>
            </a:endParaRPr>
          </a:p>
          <a:p>
            <a:pPr algn="just">
              <a:defRPr/>
            </a:pPr>
            <a:r>
              <a:rPr lang="es-CR" sz="2400" b="1" dirty="0">
                <a:latin typeface="+mj-lt"/>
              </a:rPr>
              <a:t>¿Cómo los analizo?</a:t>
            </a:r>
          </a:p>
          <a:p>
            <a:pPr algn="just">
              <a:defRPr/>
            </a:pPr>
            <a:endParaRPr lang="es-CR" sz="2400" b="1" dirty="0">
              <a:latin typeface="+mj-lt"/>
            </a:endParaRPr>
          </a:p>
          <a:p>
            <a:pPr algn="just">
              <a:defRPr/>
            </a:pPr>
            <a:r>
              <a:rPr lang="es-CR" sz="2400" b="1" dirty="0">
                <a:latin typeface="+mj-lt"/>
              </a:rPr>
              <a:t>Técnicas de Recopilación y Representación de Datos. </a:t>
            </a:r>
          </a:p>
          <a:p>
            <a:pPr marL="342900" indent="-342900" algn="just">
              <a:buFont typeface="Arial" pitchFamily="34" charset="0"/>
              <a:buChar char="•"/>
              <a:defRPr/>
            </a:pPr>
            <a:r>
              <a:rPr lang="es-CR" sz="2400" b="1" dirty="0">
                <a:latin typeface="+mj-lt"/>
              </a:rPr>
              <a:t>Distribuciones de probabilidad.</a:t>
            </a:r>
          </a:p>
          <a:p>
            <a:pPr lvl="1" algn="just">
              <a:defRPr/>
            </a:pPr>
            <a:endParaRPr lang="es-CR" sz="2400" dirty="0">
              <a:latin typeface="+mj-lt"/>
            </a:endParaRPr>
          </a:p>
          <a:p>
            <a:pPr algn="just">
              <a:defRPr/>
            </a:pPr>
            <a:endParaRPr lang="es-CR" sz="2400" b="1" dirty="0">
              <a:latin typeface="+mj-lt"/>
            </a:endParaRPr>
          </a:p>
          <a:p>
            <a:pPr algn="just">
              <a:defRPr/>
            </a:pPr>
            <a:endParaRPr lang="es-CR" sz="2400" b="1" dirty="0">
              <a:latin typeface="+mj-lt"/>
            </a:endParaRPr>
          </a:p>
          <a:p>
            <a:pPr algn="just">
              <a:defRPr/>
            </a:pPr>
            <a:endParaRPr lang="es-CR" b="1" dirty="0">
              <a:latin typeface="+mj-lt"/>
            </a:endParaRPr>
          </a:p>
          <a:p>
            <a:pPr>
              <a:defRPr/>
            </a:pPr>
            <a:endParaRPr lang="es-CR" dirty="0"/>
          </a:p>
        </p:txBody>
      </p:sp>
      <p:pic>
        <p:nvPicPr>
          <p:cNvPr id="34820" name="Picture 2"/>
          <p:cNvPicPr>
            <a:picLocks noChangeAspect="1" noChangeArrowheads="1"/>
          </p:cNvPicPr>
          <p:nvPr/>
        </p:nvPicPr>
        <p:blipFill>
          <a:blip r:embed="rId2">
            <a:extLst>
              <a:ext uri="{28A0092B-C50C-407E-A947-70E740481C1C}">
                <a14:useLocalDpi xmlns:a14="http://schemas.microsoft.com/office/drawing/2010/main" val="0"/>
              </a:ext>
            </a:extLst>
          </a:blip>
          <a:srcRect l="26939" t="37279" r="30969" b="26259"/>
          <a:stretch>
            <a:fillRect/>
          </a:stretch>
        </p:blipFill>
        <p:spPr bwMode="auto">
          <a:xfrm>
            <a:off x="406400" y="2806700"/>
            <a:ext cx="3660775" cy="210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21" name="Picture 2"/>
          <p:cNvPicPr>
            <a:picLocks noChangeAspect="1" noChangeArrowheads="1"/>
          </p:cNvPicPr>
          <p:nvPr/>
        </p:nvPicPr>
        <p:blipFill>
          <a:blip r:embed="rId3">
            <a:extLst>
              <a:ext uri="{28A0092B-C50C-407E-A947-70E740481C1C}">
                <a14:useLocalDpi xmlns:a14="http://schemas.microsoft.com/office/drawing/2010/main" val="0"/>
              </a:ext>
            </a:extLst>
          </a:blip>
          <a:srcRect l="31683" t="31020" r="28111" b="23265"/>
          <a:stretch>
            <a:fillRect/>
          </a:stretch>
        </p:blipFill>
        <p:spPr bwMode="auto">
          <a:xfrm>
            <a:off x="4411663" y="2997200"/>
            <a:ext cx="3832225" cy="223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22" name="Picture 2"/>
          <p:cNvPicPr>
            <a:picLocks noChangeAspect="1" noChangeArrowheads="1"/>
          </p:cNvPicPr>
          <p:nvPr/>
        </p:nvPicPr>
        <p:blipFill>
          <a:blip r:embed="rId4">
            <a:extLst>
              <a:ext uri="{28A0092B-C50C-407E-A947-70E740481C1C}">
                <a14:useLocalDpi xmlns:a14="http://schemas.microsoft.com/office/drawing/2010/main" val="0"/>
              </a:ext>
            </a:extLst>
          </a:blip>
          <a:srcRect l="3136" t="6969" r="3438" b="21230"/>
          <a:stretch>
            <a:fillRect/>
          </a:stretch>
        </p:blipFill>
        <p:spPr bwMode="auto">
          <a:xfrm>
            <a:off x="571500" y="4910138"/>
            <a:ext cx="3840163" cy="179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CuadroTexto"/>
          <p:cNvSpPr txBox="1"/>
          <p:nvPr/>
        </p:nvSpPr>
        <p:spPr>
          <a:xfrm>
            <a:off x="2108200" y="4910138"/>
            <a:ext cx="2303463" cy="338137"/>
          </a:xfrm>
          <a:prstGeom prst="rect">
            <a:avLst/>
          </a:prstGeom>
          <a:noFill/>
        </p:spPr>
        <p:txBody>
          <a:bodyPr>
            <a:spAutoFit/>
          </a:bodyPr>
          <a:lstStyle/>
          <a:p>
            <a:pPr>
              <a:defRPr/>
            </a:pPr>
            <a:r>
              <a:rPr lang="es-CR" sz="1600" dirty="0">
                <a:latin typeface="+mj-lt"/>
              </a:rPr>
              <a:t>Distribución Beta</a:t>
            </a:r>
          </a:p>
        </p:txBody>
      </p:sp>
      <p:pic>
        <p:nvPicPr>
          <p:cNvPr id="3482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l="24413" t="36462" r="19414" b="16599"/>
          <a:stretch>
            <a:fillRect/>
          </a:stretch>
        </p:blipFill>
        <p:spPr bwMode="auto">
          <a:xfrm>
            <a:off x="4835525" y="5080000"/>
            <a:ext cx="3740150" cy="175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9 CuadroTexto"/>
          <p:cNvSpPr txBox="1"/>
          <p:nvPr/>
        </p:nvSpPr>
        <p:spPr>
          <a:xfrm>
            <a:off x="7164388" y="5054600"/>
            <a:ext cx="2303462" cy="338138"/>
          </a:xfrm>
          <a:prstGeom prst="rect">
            <a:avLst/>
          </a:prstGeom>
          <a:noFill/>
        </p:spPr>
        <p:txBody>
          <a:bodyPr>
            <a:spAutoFit/>
          </a:bodyPr>
          <a:lstStyle/>
          <a:p>
            <a:pPr>
              <a:defRPr/>
            </a:pPr>
            <a:r>
              <a:rPr lang="es-CR" sz="1600" dirty="0">
                <a:latin typeface="+mj-lt"/>
              </a:rPr>
              <a:t>Distribución Normal</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2 Subtítulo"/>
          <p:cNvSpPr txBox="1">
            <a:spLocks/>
          </p:cNvSpPr>
          <p:nvPr/>
        </p:nvSpPr>
        <p:spPr bwMode="auto">
          <a:xfrm>
            <a:off x="0" y="6021388"/>
            <a:ext cx="6705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700"/>
              </a:spcBef>
              <a:buClr>
                <a:schemeClr val="accent2"/>
              </a:buClr>
              <a:buSzPct val="60000"/>
              <a:buFont typeface="Wingdings" pitchFamily="2" charset="2"/>
              <a:buNone/>
            </a:pPr>
            <a:r>
              <a:rPr lang="es-CR" altLang="es-CR" sz="2000">
                <a:solidFill>
                  <a:srgbClr val="FFFFFF"/>
                </a:solidFill>
                <a:latin typeface="Calibri" pitchFamily="34" charset="0"/>
              </a:rPr>
              <a:t>Cap. 11.2 PMBOK</a:t>
            </a:r>
          </a:p>
        </p:txBody>
      </p:sp>
      <p:sp>
        <p:nvSpPr>
          <p:cNvPr id="5" name="4 CuadroTexto"/>
          <p:cNvSpPr txBox="1"/>
          <p:nvPr/>
        </p:nvSpPr>
        <p:spPr>
          <a:xfrm>
            <a:off x="107950" y="981075"/>
            <a:ext cx="8351838" cy="6924675"/>
          </a:xfrm>
          <a:prstGeom prst="rect">
            <a:avLst/>
          </a:prstGeom>
          <a:noFill/>
        </p:spPr>
        <p:txBody>
          <a:bodyPr>
            <a:spAutoFit/>
          </a:bodyPr>
          <a:lstStyle/>
          <a:p>
            <a:pPr algn="just">
              <a:defRPr/>
            </a:pPr>
            <a:endParaRPr lang="es-CR" sz="2400" b="1" dirty="0">
              <a:latin typeface="+mj-lt"/>
            </a:endParaRPr>
          </a:p>
          <a:p>
            <a:pPr algn="just">
              <a:defRPr/>
            </a:pPr>
            <a:r>
              <a:rPr lang="es-CR" sz="2400" b="1" dirty="0">
                <a:latin typeface="+mj-lt"/>
              </a:rPr>
              <a:t>¿Cómo los analizo?</a:t>
            </a:r>
          </a:p>
          <a:p>
            <a:pPr algn="just">
              <a:defRPr/>
            </a:pPr>
            <a:endParaRPr lang="es-CR" sz="2400" b="1" dirty="0">
              <a:latin typeface="+mj-lt"/>
            </a:endParaRPr>
          </a:p>
          <a:p>
            <a:pPr algn="just">
              <a:defRPr/>
            </a:pPr>
            <a:r>
              <a:rPr lang="es-CR" sz="2200" b="1" dirty="0">
                <a:latin typeface="+mj-lt"/>
              </a:rPr>
              <a:t>Técnicas de Análisis Cuantitativo de Riesgo y Modelado.</a:t>
            </a:r>
          </a:p>
          <a:p>
            <a:pPr marL="342900" indent="-342900" algn="just">
              <a:buFont typeface="Arial" pitchFamily="34" charset="0"/>
              <a:buChar char="•"/>
              <a:defRPr/>
            </a:pPr>
            <a:r>
              <a:rPr lang="es-CR" sz="2200" b="1" dirty="0">
                <a:latin typeface="+mj-lt"/>
              </a:rPr>
              <a:t>Análisis del Valor Monetario Esperado.</a:t>
            </a:r>
          </a:p>
          <a:p>
            <a:pPr marL="800100" lvl="1" indent="-342900" algn="just">
              <a:buFont typeface="Arial" pitchFamily="34" charset="0"/>
              <a:buChar char="•"/>
              <a:defRPr/>
            </a:pPr>
            <a:r>
              <a:rPr lang="es-CR" sz="2200" dirty="0">
                <a:latin typeface="+mj-lt"/>
              </a:rPr>
              <a:t>Concepto estadístico que calcula el resultado promedio cuando el futuro incluye escenarios inciertos. El VME de las oportunidades se expresará con valores positivos, mientras que el de las amenazas será negativo. </a:t>
            </a:r>
          </a:p>
          <a:p>
            <a:pPr marL="800100" lvl="1" indent="-342900" algn="just">
              <a:buFont typeface="Arial" pitchFamily="34" charset="0"/>
              <a:buChar char="•"/>
              <a:defRPr/>
            </a:pPr>
            <a:endParaRPr lang="es-CR" sz="2200" dirty="0">
              <a:latin typeface="+mj-lt"/>
            </a:endParaRPr>
          </a:p>
          <a:p>
            <a:pPr marL="800100" lvl="1" indent="-342900" algn="just">
              <a:buFont typeface="Arial" pitchFamily="34" charset="0"/>
              <a:buChar char="•"/>
              <a:defRPr/>
            </a:pPr>
            <a:r>
              <a:rPr lang="es-CR" sz="2200" dirty="0">
                <a:latin typeface="+mj-lt"/>
              </a:rPr>
              <a:t>El VME requiere una suposición de neutralidad del riesgo, que no se trate ni de una aversión al riesgo ni de una atracción por éste. El VME para un proyecto se calcula multiplicando el valor de cada posible resultado por su probabilidad de ocurrencia, y sumando luego los resultados. </a:t>
            </a:r>
            <a:endParaRPr lang="es-CR" sz="2200" b="1" dirty="0">
              <a:latin typeface="+mj-lt"/>
            </a:endParaRPr>
          </a:p>
          <a:p>
            <a:pPr lvl="1" algn="just">
              <a:defRPr/>
            </a:pPr>
            <a:endParaRPr lang="es-CR" sz="2400" dirty="0">
              <a:latin typeface="+mj-lt"/>
            </a:endParaRPr>
          </a:p>
          <a:p>
            <a:pPr algn="just">
              <a:defRPr/>
            </a:pPr>
            <a:endParaRPr lang="es-CR" sz="2400" b="1" dirty="0">
              <a:latin typeface="+mj-lt"/>
            </a:endParaRPr>
          </a:p>
          <a:p>
            <a:pPr algn="just">
              <a:defRPr/>
            </a:pPr>
            <a:endParaRPr lang="es-CR" sz="2400" b="1" dirty="0">
              <a:latin typeface="+mj-lt"/>
            </a:endParaRPr>
          </a:p>
          <a:p>
            <a:pPr algn="just">
              <a:defRPr/>
            </a:pPr>
            <a:endParaRPr lang="es-CR" b="1" dirty="0">
              <a:latin typeface="+mj-lt"/>
            </a:endParaRPr>
          </a:p>
          <a:p>
            <a:pPr>
              <a:defRPr/>
            </a:pPr>
            <a:endParaRPr lang="es-C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2 Subtítulo"/>
          <p:cNvSpPr txBox="1">
            <a:spLocks/>
          </p:cNvSpPr>
          <p:nvPr/>
        </p:nvSpPr>
        <p:spPr bwMode="auto">
          <a:xfrm>
            <a:off x="0" y="6021388"/>
            <a:ext cx="6705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700"/>
              </a:spcBef>
              <a:buClr>
                <a:schemeClr val="accent2"/>
              </a:buClr>
              <a:buSzPct val="60000"/>
              <a:buFont typeface="Wingdings" pitchFamily="2" charset="2"/>
              <a:buNone/>
            </a:pPr>
            <a:r>
              <a:rPr lang="es-CR" altLang="es-CR" sz="2000">
                <a:solidFill>
                  <a:srgbClr val="FFFFFF"/>
                </a:solidFill>
                <a:latin typeface="Calibri" pitchFamily="34" charset="0"/>
              </a:rPr>
              <a:t>Cap. 11.2 PMBOK</a:t>
            </a:r>
          </a:p>
        </p:txBody>
      </p:sp>
      <p:sp>
        <p:nvSpPr>
          <p:cNvPr id="5" name="4 CuadroTexto"/>
          <p:cNvSpPr txBox="1"/>
          <p:nvPr/>
        </p:nvSpPr>
        <p:spPr>
          <a:xfrm>
            <a:off x="1403350" y="908050"/>
            <a:ext cx="8353425" cy="2093913"/>
          </a:xfrm>
          <a:prstGeom prst="rect">
            <a:avLst/>
          </a:prstGeom>
          <a:noFill/>
        </p:spPr>
        <p:txBody>
          <a:bodyPr>
            <a:spAutoFit/>
          </a:bodyPr>
          <a:lstStyle/>
          <a:p>
            <a:pPr algn="just">
              <a:defRPr/>
            </a:pPr>
            <a:endParaRPr lang="es-CR" sz="2400" b="1" dirty="0">
              <a:latin typeface="+mj-lt"/>
            </a:endParaRPr>
          </a:p>
          <a:p>
            <a:pPr algn="just">
              <a:defRPr/>
            </a:pPr>
            <a:r>
              <a:rPr lang="es-CR" sz="2200" b="1" dirty="0">
                <a:latin typeface="+mj-lt"/>
              </a:rPr>
              <a:t>Análisis del Valor Monetario Esperado</a:t>
            </a:r>
            <a:endParaRPr lang="es-CR" sz="2400" dirty="0">
              <a:latin typeface="+mj-lt"/>
            </a:endParaRPr>
          </a:p>
          <a:p>
            <a:pPr algn="just">
              <a:defRPr/>
            </a:pPr>
            <a:endParaRPr lang="es-CR" sz="2400" b="1" dirty="0">
              <a:latin typeface="+mj-lt"/>
            </a:endParaRPr>
          </a:p>
          <a:p>
            <a:pPr algn="just">
              <a:defRPr/>
            </a:pPr>
            <a:endParaRPr lang="es-CR" sz="2400" b="1" dirty="0">
              <a:latin typeface="+mj-lt"/>
            </a:endParaRPr>
          </a:p>
          <a:p>
            <a:pPr algn="just">
              <a:defRPr/>
            </a:pPr>
            <a:endParaRPr lang="es-CR" b="1" dirty="0">
              <a:latin typeface="+mj-lt"/>
            </a:endParaRPr>
          </a:p>
          <a:p>
            <a:pPr>
              <a:defRPr/>
            </a:pPr>
            <a:endParaRPr lang="es-CR" dirty="0"/>
          </a:p>
        </p:txBody>
      </p:sp>
      <p:pic>
        <p:nvPicPr>
          <p:cNvPr id="368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6363" y="3251200"/>
            <a:ext cx="6324600" cy="106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69" name="Picture 3"/>
          <p:cNvPicPr>
            <a:picLocks noChangeAspect="1" noChangeArrowheads="1"/>
          </p:cNvPicPr>
          <p:nvPr/>
        </p:nvPicPr>
        <p:blipFill>
          <a:blip r:embed="rId3">
            <a:extLst>
              <a:ext uri="{28A0092B-C50C-407E-A947-70E740481C1C}">
                <a14:useLocalDpi xmlns:a14="http://schemas.microsoft.com/office/drawing/2010/main" val="0"/>
              </a:ext>
            </a:extLst>
          </a:blip>
          <a:srcRect r="3111"/>
          <a:stretch>
            <a:fillRect/>
          </a:stretch>
        </p:blipFill>
        <p:spPr bwMode="auto">
          <a:xfrm>
            <a:off x="1377950" y="4471988"/>
            <a:ext cx="6324600" cy="98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7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488" y="1790700"/>
            <a:ext cx="855345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7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488" y="5737225"/>
            <a:ext cx="857885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2 Subtítulo"/>
          <p:cNvSpPr txBox="1">
            <a:spLocks/>
          </p:cNvSpPr>
          <p:nvPr/>
        </p:nvSpPr>
        <p:spPr bwMode="auto">
          <a:xfrm>
            <a:off x="0" y="6021388"/>
            <a:ext cx="6705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700"/>
              </a:spcBef>
              <a:buClr>
                <a:schemeClr val="accent2"/>
              </a:buClr>
              <a:buSzPct val="60000"/>
              <a:buFont typeface="Wingdings" pitchFamily="2" charset="2"/>
              <a:buNone/>
            </a:pPr>
            <a:r>
              <a:rPr lang="es-CR" altLang="es-CR" sz="2000">
                <a:solidFill>
                  <a:srgbClr val="FFFFFF"/>
                </a:solidFill>
                <a:latin typeface="Calibri" pitchFamily="34" charset="0"/>
              </a:rPr>
              <a:t>Cap. 11.2 PMBOK</a:t>
            </a:r>
          </a:p>
        </p:txBody>
      </p:sp>
      <p:sp>
        <p:nvSpPr>
          <p:cNvPr id="5" name="4 CuadroTexto"/>
          <p:cNvSpPr txBox="1"/>
          <p:nvPr/>
        </p:nvSpPr>
        <p:spPr>
          <a:xfrm>
            <a:off x="927100" y="981075"/>
            <a:ext cx="5216525" cy="2430463"/>
          </a:xfrm>
          <a:prstGeom prst="rect">
            <a:avLst/>
          </a:prstGeom>
          <a:noFill/>
        </p:spPr>
        <p:txBody>
          <a:bodyPr>
            <a:spAutoFit/>
          </a:bodyPr>
          <a:lstStyle/>
          <a:p>
            <a:pPr algn="just">
              <a:defRPr/>
            </a:pPr>
            <a:endParaRPr lang="es-CR" sz="2400" b="1" dirty="0">
              <a:latin typeface="+mj-lt"/>
            </a:endParaRPr>
          </a:p>
          <a:p>
            <a:pPr algn="just">
              <a:defRPr/>
            </a:pPr>
            <a:r>
              <a:rPr lang="es-CR" sz="2200" b="1" dirty="0">
                <a:latin typeface="+mj-lt"/>
              </a:rPr>
              <a:t>Análisis del Valor Monetario Esperado Mediante Árbol de Decisiones</a:t>
            </a:r>
            <a:endParaRPr lang="es-CR" sz="2400" dirty="0">
              <a:latin typeface="+mj-lt"/>
            </a:endParaRPr>
          </a:p>
          <a:p>
            <a:pPr algn="just">
              <a:defRPr/>
            </a:pPr>
            <a:endParaRPr lang="es-CR" sz="2400" b="1" dirty="0">
              <a:latin typeface="+mj-lt"/>
            </a:endParaRPr>
          </a:p>
          <a:p>
            <a:pPr algn="just">
              <a:defRPr/>
            </a:pPr>
            <a:endParaRPr lang="es-CR" sz="2400" b="1" dirty="0">
              <a:latin typeface="+mj-lt"/>
            </a:endParaRPr>
          </a:p>
          <a:p>
            <a:pPr algn="just">
              <a:defRPr/>
            </a:pPr>
            <a:endParaRPr lang="es-CR" b="1" dirty="0">
              <a:latin typeface="+mj-lt"/>
            </a:endParaRPr>
          </a:p>
          <a:p>
            <a:pPr>
              <a:defRPr/>
            </a:pPr>
            <a:endParaRPr lang="es-CR" dirty="0"/>
          </a:p>
        </p:txBody>
      </p:sp>
      <p:pic>
        <p:nvPicPr>
          <p:cNvPr id="3789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0275" y="2533650"/>
            <a:ext cx="7283450" cy="252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0275" y="5486400"/>
            <a:ext cx="7283450" cy="100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2 Subtítulo"/>
          <p:cNvSpPr txBox="1">
            <a:spLocks/>
          </p:cNvSpPr>
          <p:nvPr/>
        </p:nvSpPr>
        <p:spPr bwMode="auto">
          <a:xfrm>
            <a:off x="0" y="6021388"/>
            <a:ext cx="6705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700"/>
              </a:spcBef>
              <a:buClr>
                <a:schemeClr val="accent2"/>
              </a:buClr>
              <a:buSzPct val="60000"/>
              <a:buFont typeface="Wingdings" pitchFamily="2" charset="2"/>
              <a:buNone/>
            </a:pPr>
            <a:r>
              <a:rPr lang="es-CR" altLang="es-CR" sz="2000">
                <a:solidFill>
                  <a:srgbClr val="FFFFFF"/>
                </a:solidFill>
                <a:latin typeface="Calibri" pitchFamily="34" charset="0"/>
              </a:rPr>
              <a:t>Cap. 11.2 PMBOK</a:t>
            </a:r>
          </a:p>
        </p:txBody>
      </p:sp>
      <p:sp>
        <p:nvSpPr>
          <p:cNvPr id="5" name="4 CuadroTexto"/>
          <p:cNvSpPr txBox="1"/>
          <p:nvPr/>
        </p:nvSpPr>
        <p:spPr>
          <a:xfrm>
            <a:off x="107950" y="981075"/>
            <a:ext cx="8351838" cy="6586538"/>
          </a:xfrm>
          <a:prstGeom prst="rect">
            <a:avLst/>
          </a:prstGeom>
          <a:noFill/>
        </p:spPr>
        <p:txBody>
          <a:bodyPr>
            <a:spAutoFit/>
          </a:bodyPr>
          <a:lstStyle/>
          <a:p>
            <a:pPr algn="just">
              <a:defRPr/>
            </a:pPr>
            <a:endParaRPr lang="es-CR" sz="2400" b="1" dirty="0">
              <a:latin typeface="+mj-lt"/>
            </a:endParaRPr>
          </a:p>
          <a:p>
            <a:pPr algn="just">
              <a:defRPr/>
            </a:pPr>
            <a:r>
              <a:rPr lang="es-CR" sz="2400" b="1" dirty="0">
                <a:latin typeface="+mj-lt"/>
              </a:rPr>
              <a:t>¿Cómo los analizo?</a:t>
            </a:r>
          </a:p>
          <a:p>
            <a:pPr algn="just">
              <a:defRPr/>
            </a:pPr>
            <a:endParaRPr lang="es-CR" sz="2400" b="1" dirty="0">
              <a:latin typeface="+mj-lt"/>
            </a:endParaRPr>
          </a:p>
          <a:p>
            <a:pPr algn="just">
              <a:defRPr/>
            </a:pPr>
            <a:r>
              <a:rPr lang="es-CR" sz="2200" b="1" dirty="0">
                <a:latin typeface="+mj-lt"/>
              </a:rPr>
              <a:t>Técnicas de Análisis Cuantitativo de Riesgo y Modelado.</a:t>
            </a:r>
          </a:p>
          <a:p>
            <a:pPr marL="342900" indent="-342900" algn="just">
              <a:buFont typeface="Arial" pitchFamily="34" charset="0"/>
              <a:buChar char="•"/>
              <a:defRPr/>
            </a:pPr>
            <a:r>
              <a:rPr lang="es-CR" sz="2200" b="1" dirty="0">
                <a:latin typeface="+mj-lt"/>
              </a:rPr>
              <a:t>Análisis de Sensibilidad. </a:t>
            </a:r>
            <a:r>
              <a:rPr lang="es-CR" sz="2200" dirty="0">
                <a:latin typeface="+mj-lt"/>
              </a:rPr>
              <a:t>Muestra </a:t>
            </a:r>
            <a:r>
              <a:rPr lang="es-CR" sz="2200" b="1" dirty="0">
                <a:latin typeface="+mj-lt"/>
              </a:rPr>
              <a:t>qué tan sensible </a:t>
            </a:r>
            <a:r>
              <a:rPr lang="es-CR" sz="2200" dirty="0">
                <a:latin typeface="+mj-lt"/>
              </a:rPr>
              <a:t>es sobre los objetivos del proyecto cuando se hace un cambio en una de las variables del mismo. Se puede cambiar una variable (punto de equilibrio) o varias a la vez (análisis de escenarios).</a:t>
            </a:r>
          </a:p>
          <a:p>
            <a:pPr marL="342900" indent="-342900" algn="just">
              <a:buFont typeface="Arial" pitchFamily="34" charset="0"/>
              <a:buChar char="•"/>
              <a:defRPr/>
            </a:pPr>
            <a:endParaRPr lang="es-CR" sz="2200" dirty="0">
              <a:latin typeface="+mj-lt"/>
            </a:endParaRPr>
          </a:p>
          <a:p>
            <a:pPr marL="342900" indent="-342900" algn="just">
              <a:buFont typeface="Arial" pitchFamily="34" charset="0"/>
              <a:buChar char="•"/>
              <a:defRPr/>
            </a:pPr>
            <a:r>
              <a:rPr lang="es-CR" sz="2200" dirty="0">
                <a:latin typeface="+mj-lt"/>
              </a:rPr>
              <a:t>Por lo tanto, ayuda a determinar qué riesgos tienen un mayor impacto potencial en el proyecto, evaluando el grado en que la incertidumbre de cada elemento del proyecto afecta el objetivo que está siendo examinado, cuando todos los demás elementos inciertos se mantienen en sus valores de línea base. </a:t>
            </a:r>
          </a:p>
          <a:p>
            <a:pPr lvl="1" algn="just">
              <a:defRPr/>
            </a:pPr>
            <a:endParaRPr lang="es-CR" sz="2400" dirty="0">
              <a:latin typeface="+mj-lt"/>
            </a:endParaRPr>
          </a:p>
          <a:p>
            <a:pPr algn="just">
              <a:defRPr/>
            </a:pPr>
            <a:endParaRPr lang="es-CR" sz="2400" b="1" dirty="0">
              <a:latin typeface="+mj-lt"/>
            </a:endParaRPr>
          </a:p>
          <a:p>
            <a:pPr algn="just">
              <a:defRPr/>
            </a:pPr>
            <a:endParaRPr lang="es-CR" sz="2400" b="1" dirty="0">
              <a:latin typeface="+mj-lt"/>
            </a:endParaRPr>
          </a:p>
          <a:p>
            <a:pPr algn="just">
              <a:defRPr/>
            </a:pPr>
            <a:endParaRPr lang="es-CR" b="1" dirty="0">
              <a:latin typeface="+mj-lt"/>
            </a:endParaRPr>
          </a:p>
          <a:p>
            <a:pPr>
              <a:defRPr/>
            </a:pPr>
            <a:endParaRPr lang="es-C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p:txBody>
          <a:bodyPr/>
          <a:lstStyle/>
          <a:p>
            <a:pPr>
              <a:defRPr/>
            </a:pPr>
            <a:r>
              <a:rPr lang="es-CR" dirty="0" smtClean="0"/>
              <a:t>Gestión de los Riesgos del Proyecto</a:t>
            </a:r>
            <a:endParaRPr lang="es-CR" dirty="0"/>
          </a:p>
        </p:txBody>
      </p:sp>
      <p:sp>
        <p:nvSpPr>
          <p:cNvPr id="39939" name="2 Subtítulo"/>
          <p:cNvSpPr txBox="1">
            <a:spLocks/>
          </p:cNvSpPr>
          <p:nvPr/>
        </p:nvSpPr>
        <p:spPr bwMode="auto">
          <a:xfrm>
            <a:off x="0" y="6021388"/>
            <a:ext cx="6705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700"/>
              </a:spcBef>
              <a:buClr>
                <a:schemeClr val="accent2"/>
              </a:buClr>
              <a:buSzPct val="60000"/>
              <a:buFont typeface="Wingdings" pitchFamily="2" charset="2"/>
              <a:buNone/>
            </a:pPr>
            <a:r>
              <a:rPr lang="es-CR" altLang="es-CR" sz="2000">
                <a:solidFill>
                  <a:srgbClr val="FFFFFF"/>
                </a:solidFill>
                <a:latin typeface="Calibri" pitchFamily="34" charset="0"/>
              </a:rPr>
              <a:t>Cap. 11.4 PMBOK</a:t>
            </a:r>
          </a:p>
        </p:txBody>
      </p:sp>
      <p:sp>
        <p:nvSpPr>
          <p:cNvPr id="5" name="4 CuadroTexto"/>
          <p:cNvSpPr txBox="1"/>
          <p:nvPr/>
        </p:nvSpPr>
        <p:spPr>
          <a:xfrm>
            <a:off x="-149225" y="1268413"/>
            <a:ext cx="9144000" cy="800100"/>
          </a:xfrm>
          <a:prstGeom prst="rect">
            <a:avLst/>
          </a:prstGeom>
          <a:noFill/>
        </p:spPr>
        <p:txBody>
          <a:bodyPr>
            <a:spAutoFit/>
          </a:bodyPr>
          <a:lstStyle/>
          <a:p>
            <a:pPr algn="ctr">
              <a:defRPr/>
            </a:pPr>
            <a:r>
              <a:rPr lang="es-CR" sz="2400" b="1" dirty="0">
                <a:latin typeface="+mj-lt"/>
              </a:rPr>
              <a:t>Análisis de Sensibilidad</a:t>
            </a:r>
          </a:p>
          <a:p>
            <a:pPr algn="ctr">
              <a:defRPr/>
            </a:pPr>
            <a:endParaRPr lang="es-CR" sz="2200" dirty="0"/>
          </a:p>
        </p:txBody>
      </p:sp>
      <p:pic>
        <p:nvPicPr>
          <p:cNvPr id="3994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831975"/>
            <a:ext cx="8099425" cy="4649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50825" y="1431925"/>
            <a:ext cx="4033838" cy="5170488"/>
          </a:xfrm>
          <a:prstGeom prst="rect">
            <a:avLst/>
          </a:prstGeom>
          <a:noFill/>
        </p:spPr>
        <p:txBody>
          <a:bodyPr>
            <a:spAutoFit/>
          </a:bodyPr>
          <a:lstStyle/>
          <a:p>
            <a:pPr>
              <a:defRPr/>
            </a:pPr>
            <a:r>
              <a:rPr lang="es-CR" sz="2400" b="1" dirty="0">
                <a:latin typeface="+mj-lt"/>
              </a:rPr>
              <a:t>Riesgo</a:t>
            </a:r>
          </a:p>
          <a:p>
            <a:pPr>
              <a:defRPr/>
            </a:pPr>
            <a:endParaRPr lang="es-CR" sz="2400" dirty="0">
              <a:latin typeface="+mj-lt"/>
            </a:endParaRPr>
          </a:p>
          <a:p>
            <a:pPr algn="just">
              <a:defRPr/>
            </a:pPr>
            <a:r>
              <a:rPr lang="es-CR" sz="2400" dirty="0">
                <a:latin typeface="+mj-lt"/>
              </a:rPr>
              <a:t>Algo que tiene una probabilidad de ocurrir.</a:t>
            </a:r>
          </a:p>
          <a:p>
            <a:pPr algn="just">
              <a:defRPr/>
            </a:pPr>
            <a:r>
              <a:rPr lang="es-CR" sz="2400" dirty="0">
                <a:latin typeface="+mj-lt"/>
              </a:rPr>
              <a:t>Trata de eventos futuros, no pasados ni presentes.</a:t>
            </a:r>
          </a:p>
          <a:p>
            <a:pPr>
              <a:defRPr/>
            </a:pPr>
            <a:endParaRPr lang="es-CR" sz="2400" dirty="0">
              <a:latin typeface="+mj-lt"/>
            </a:endParaRPr>
          </a:p>
          <a:p>
            <a:pPr>
              <a:defRPr/>
            </a:pPr>
            <a:r>
              <a:rPr lang="es-CR" sz="2400" b="1" dirty="0">
                <a:latin typeface="+mj-lt"/>
              </a:rPr>
              <a:t>Incertidumbre</a:t>
            </a:r>
          </a:p>
          <a:p>
            <a:pPr>
              <a:defRPr/>
            </a:pPr>
            <a:endParaRPr lang="es-CR" sz="2400" dirty="0">
              <a:latin typeface="+mj-lt"/>
            </a:endParaRPr>
          </a:p>
          <a:p>
            <a:pPr algn="just">
              <a:defRPr/>
            </a:pPr>
            <a:r>
              <a:rPr lang="es-CR" sz="2400" dirty="0">
                <a:latin typeface="+mj-lt"/>
              </a:rPr>
              <a:t>Falta de conocimiento sobre un evento.</a:t>
            </a:r>
          </a:p>
          <a:p>
            <a:pPr marL="342900" indent="-342900" algn="just">
              <a:buFont typeface="Arial" pitchFamily="34" charset="0"/>
              <a:buChar char="•"/>
              <a:defRPr/>
            </a:pPr>
            <a:endParaRPr lang="es-CR" sz="2400" dirty="0"/>
          </a:p>
          <a:p>
            <a:pPr marL="342900" indent="-342900" algn="just">
              <a:buFont typeface="Arial" pitchFamily="34" charset="0"/>
              <a:buChar char="•"/>
              <a:defRPr/>
            </a:pPr>
            <a:endParaRPr lang="es-CR" sz="2400" dirty="0"/>
          </a:p>
          <a:p>
            <a:pPr>
              <a:defRPr/>
            </a:pPr>
            <a:endParaRPr lang="es-CR" dirty="0"/>
          </a:p>
        </p:txBody>
      </p:sp>
      <p:sp>
        <p:nvSpPr>
          <p:cNvPr id="6" name="5 CuadroTexto"/>
          <p:cNvSpPr txBox="1"/>
          <p:nvPr/>
        </p:nvSpPr>
        <p:spPr>
          <a:xfrm>
            <a:off x="4573588" y="1431925"/>
            <a:ext cx="4278312" cy="5816600"/>
          </a:xfrm>
          <a:prstGeom prst="rect">
            <a:avLst/>
          </a:prstGeom>
          <a:noFill/>
        </p:spPr>
        <p:txBody>
          <a:bodyPr>
            <a:spAutoFit/>
          </a:bodyPr>
          <a:lstStyle/>
          <a:p>
            <a:pPr>
              <a:defRPr/>
            </a:pPr>
            <a:r>
              <a:rPr lang="es-CR" sz="2400" b="1" dirty="0">
                <a:latin typeface="+mj-lt"/>
              </a:rPr>
              <a:t>Riesgo Negativo </a:t>
            </a:r>
          </a:p>
          <a:p>
            <a:pPr>
              <a:defRPr/>
            </a:pPr>
            <a:endParaRPr lang="es-CR" sz="2400" dirty="0">
              <a:latin typeface="+mj-lt"/>
            </a:endParaRPr>
          </a:p>
          <a:p>
            <a:pPr algn="just">
              <a:defRPr/>
            </a:pPr>
            <a:r>
              <a:rPr lang="es-CR" sz="2400" dirty="0">
                <a:latin typeface="+mj-lt"/>
              </a:rPr>
              <a:t>Amenaza.</a:t>
            </a:r>
          </a:p>
          <a:p>
            <a:pPr marL="342900" indent="-342900" algn="just">
              <a:buFont typeface="Arial" pitchFamily="34" charset="0"/>
              <a:buChar char="•"/>
              <a:defRPr/>
            </a:pPr>
            <a:endParaRPr lang="es-CR" sz="2400" dirty="0">
              <a:latin typeface="+mj-lt"/>
            </a:endParaRPr>
          </a:p>
          <a:p>
            <a:pPr algn="just">
              <a:defRPr/>
            </a:pPr>
            <a:r>
              <a:rPr lang="es-CR" sz="2400" dirty="0">
                <a:latin typeface="+mj-lt"/>
              </a:rPr>
              <a:t>Riesgo que en caso de ocurrir, puede afectar negativamente.</a:t>
            </a:r>
          </a:p>
          <a:p>
            <a:pPr algn="just">
              <a:defRPr/>
            </a:pPr>
            <a:endParaRPr lang="es-CR" sz="2400" dirty="0">
              <a:latin typeface="+mj-lt"/>
            </a:endParaRPr>
          </a:p>
          <a:p>
            <a:pPr>
              <a:defRPr/>
            </a:pPr>
            <a:r>
              <a:rPr lang="es-CR" sz="2400" b="1" dirty="0">
                <a:latin typeface="+mj-lt"/>
              </a:rPr>
              <a:t>Riesgo Positivo</a:t>
            </a:r>
          </a:p>
          <a:p>
            <a:pPr>
              <a:defRPr/>
            </a:pPr>
            <a:endParaRPr lang="es-CR" sz="2400" dirty="0">
              <a:latin typeface="+mj-lt"/>
            </a:endParaRPr>
          </a:p>
          <a:p>
            <a:pPr algn="just">
              <a:defRPr/>
            </a:pPr>
            <a:r>
              <a:rPr lang="es-CR" sz="2400" dirty="0">
                <a:latin typeface="+mj-lt"/>
              </a:rPr>
              <a:t>Oportunidad.</a:t>
            </a:r>
          </a:p>
          <a:p>
            <a:pPr marL="342900" indent="-342900" algn="just">
              <a:buFont typeface="Arial" pitchFamily="34" charset="0"/>
              <a:buChar char="•"/>
              <a:defRPr/>
            </a:pPr>
            <a:endParaRPr lang="es-CR" sz="2400" dirty="0">
              <a:latin typeface="+mj-lt"/>
            </a:endParaRPr>
          </a:p>
          <a:p>
            <a:pPr algn="just">
              <a:defRPr/>
            </a:pPr>
            <a:r>
              <a:rPr lang="es-CR" sz="2400" dirty="0">
                <a:latin typeface="+mj-lt"/>
              </a:rPr>
              <a:t>Riesgo que en caso de ocurrir, puede afectar positivamente.</a:t>
            </a:r>
          </a:p>
          <a:p>
            <a:pPr algn="just">
              <a:defRPr/>
            </a:pPr>
            <a:endParaRPr lang="es-CR" sz="2400" dirty="0"/>
          </a:p>
          <a:p>
            <a:pPr>
              <a:defRPr/>
            </a:pPr>
            <a:endParaRPr lang="es-CR" dirty="0"/>
          </a:p>
          <a:p>
            <a:pPr>
              <a:defRPr/>
            </a:pPr>
            <a:endParaRPr lang="es-C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p:txBody>
          <a:bodyPr/>
          <a:lstStyle/>
          <a:p>
            <a:pPr>
              <a:defRPr/>
            </a:pPr>
            <a:r>
              <a:rPr lang="es-CR" dirty="0" smtClean="0"/>
              <a:t>Gestión de los Riesgos del Proyecto</a:t>
            </a:r>
            <a:endParaRPr lang="es-CR" dirty="0"/>
          </a:p>
        </p:txBody>
      </p:sp>
      <p:sp>
        <p:nvSpPr>
          <p:cNvPr id="40963" name="2 Subtítulo"/>
          <p:cNvSpPr txBox="1">
            <a:spLocks/>
          </p:cNvSpPr>
          <p:nvPr/>
        </p:nvSpPr>
        <p:spPr bwMode="auto">
          <a:xfrm>
            <a:off x="0" y="6021388"/>
            <a:ext cx="6705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700"/>
              </a:spcBef>
              <a:buClr>
                <a:schemeClr val="accent2"/>
              </a:buClr>
              <a:buSzPct val="60000"/>
              <a:buFont typeface="Wingdings" pitchFamily="2" charset="2"/>
              <a:buNone/>
            </a:pPr>
            <a:r>
              <a:rPr lang="es-CR" altLang="es-CR" sz="2000">
                <a:solidFill>
                  <a:srgbClr val="FFFFFF"/>
                </a:solidFill>
                <a:latin typeface="Calibri" pitchFamily="34" charset="0"/>
              </a:rPr>
              <a:t>Cap. 11.4 PMBOK</a:t>
            </a:r>
          </a:p>
        </p:txBody>
      </p:sp>
      <p:pic>
        <p:nvPicPr>
          <p:cNvPr id="409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0525" y="1784350"/>
            <a:ext cx="5689600" cy="476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149225" y="1268413"/>
            <a:ext cx="9144000" cy="800100"/>
          </a:xfrm>
          <a:prstGeom prst="rect">
            <a:avLst/>
          </a:prstGeom>
          <a:noFill/>
        </p:spPr>
        <p:txBody>
          <a:bodyPr>
            <a:spAutoFit/>
          </a:bodyPr>
          <a:lstStyle/>
          <a:p>
            <a:pPr algn="ctr">
              <a:defRPr/>
            </a:pPr>
            <a:r>
              <a:rPr lang="es-CR" sz="2400" b="1" dirty="0">
                <a:latin typeface="+mj-lt"/>
              </a:rPr>
              <a:t>Análisis de Sensibilidad</a:t>
            </a:r>
          </a:p>
          <a:p>
            <a:pPr algn="ctr">
              <a:defRPr/>
            </a:pPr>
            <a:endParaRPr lang="es-CR" sz="22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p:txBody>
          <a:bodyPr/>
          <a:lstStyle/>
          <a:p>
            <a:pPr>
              <a:defRPr/>
            </a:pPr>
            <a:r>
              <a:rPr lang="es-CR" dirty="0" smtClean="0"/>
              <a:t>Gestión de los Riesgos del Proyecto</a:t>
            </a:r>
            <a:endParaRPr lang="es-CR" dirty="0"/>
          </a:p>
        </p:txBody>
      </p:sp>
      <p:sp>
        <p:nvSpPr>
          <p:cNvPr id="41987" name="2 Subtítulo"/>
          <p:cNvSpPr txBox="1">
            <a:spLocks/>
          </p:cNvSpPr>
          <p:nvPr/>
        </p:nvSpPr>
        <p:spPr bwMode="auto">
          <a:xfrm>
            <a:off x="0" y="6021388"/>
            <a:ext cx="6705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700"/>
              </a:spcBef>
              <a:buClr>
                <a:schemeClr val="accent2"/>
              </a:buClr>
              <a:buSzPct val="60000"/>
              <a:buFont typeface="Wingdings" pitchFamily="2" charset="2"/>
              <a:buNone/>
            </a:pPr>
            <a:r>
              <a:rPr lang="es-CR" altLang="es-CR" sz="2000">
                <a:solidFill>
                  <a:srgbClr val="FFFFFF"/>
                </a:solidFill>
                <a:latin typeface="Calibri" pitchFamily="34" charset="0"/>
              </a:rPr>
              <a:t>Cap. 11.4 PMBOK</a:t>
            </a:r>
          </a:p>
        </p:txBody>
      </p:sp>
      <p:pic>
        <p:nvPicPr>
          <p:cNvPr id="419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650" y="1974850"/>
            <a:ext cx="8350250" cy="404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149225" y="1268413"/>
            <a:ext cx="9144000" cy="800100"/>
          </a:xfrm>
          <a:prstGeom prst="rect">
            <a:avLst/>
          </a:prstGeom>
          <a:noFill/>
        </p:spPr>
        <p:txBody>
          <a:bodyPr>
            <a:spAutoFit/>
          </a:bodyPr>
          <a:lstStyle/>
          <a:p>
            <a:pPr algn="ctr">
              <a:defRPr/>
            </a:pPr>
            <a:r>
              <a:rPr lang="es-CR" sz="2400" b="1" dirty="0">
                <a:latin typeface="+mj-lt"/>
              </a:rPr>
              <a:t>Análisis de Sensibilidad</a:t>
            </a:r>
          </a:p>
          <a:p>
            <a:pPr algn="ctr">
              <a:defRPr/>
            </a:pPr>
            <a:endParaRPr lang="es-CR" sz="22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p:txBody>
          <a:bodyPr/>
          <a:lstStyle/>
          <a:p>
            <a:pPr>
              <a:defRPr/>
            </a:pPr>
            <a:r>
              <a:rPr lang="es-CR" dirty="0" smtClean="0"/>
              <a:t>Gestión de los Riesgos del Proyecto</a:t>
            </a:r>
            <a:endParaRPr lang="es-CR" dirty="0"/>
          </a:p>
        </p:txBody>
      </p:sp>
      <p:sp>
        <p:nvSpPr>
          <p:cNvPr id="43011" name="2 Subtítulo"/>
          <p:cNvSpPr txBox="1">
            <a:spLocks/>
          </p:cNvSpPr>
          <p:nvPr/>
        </p:nvSpPr>
        <p:spPr bwMode="auto">
          <a:xfrm>
            <a:off x="0" y="6021388"/>
            <a:ext cx="6705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700"/>
              </a:spcBef>
              <a:buClr>
                <a:schemeClr val="accent2"/>
              </a:buClr>
              <a:buSzPct val="60000"/>
              <a:buFont typeface="Wingdings" pitchFamily="2" charset="2"/>
              <a:buNone/>
            </a:pPr>
            <a:r>
              <a:rPr lang="es-CR" altLang="es-CR" sz="2000">
                <a:solidFill>
                  <a:srgbClr val="FFFFFF"/>
                </a:solidFill>
                <a:latin typeface="Calibri" pitchFamily="34" charset="0"/>
              </a:rPr>
              <a:t>Cap. 11.4 PMBOK</a:t>
            </a:r>
          </a:p>
        </p:txBody>
      </p:sp>
      <p:pic>
        <p:nvPicPr>
          <p:cNvPr id="430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775" y="2212975"/>
            <a:ext cx="8129588" cy="328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149225" y="1412875"/>
            <a:ext cx="9144000" cy="800100"/>
          </a:xfrm>
          <a:prstGeom prst="rect">
            <a:avLst/>
          </a:prstGeom>
          <a:noFill/>
        </p:spPr>
        <p:txBody>
          <a:bodyPr>
            <a:spAutoFit/>
          </a:bodyPr>
          <a:lstStyle/>
          <a:p>
            <a:pPr algn="ctr">
              <a:defRPr/>
            </a:pPr>
            <a:r>
              <a:rPr lang="es-CR" sz="2400" b="1" dirty="0">
                <a:latin typeface="+mj-lt"/>
              </a:rPr>
              <a:t>Análisis de Sensibilidad</a:t>
            </a:r>
          </a:p>
          <a:p>
            <a:pPr algn="ctr">
              <a:defRPr/>
            </a:pPr>
            <a:endParaRPr lang="es-CR" sz="22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p:txBody>
          <a:bodyPr/>
          <a:lstStyle/>
          <a:p>
            <a:pPr>
              <a:defRPr/>
            </a:pPr>
            <a:r>
              <a:rPr lang="es-CR" dirty="0" smtClean="0"/>
              <a:t>Gestión de los Riesgos del Proyecto</a:t>
            </a:r>
            <a:endParaRPr lang="es-CR" dirty="0"/>
          </a:p>
        </p:txBody>
      </p:sp>
      <p:sp>
        <p:nvSpPr>
          <p:cNvPr id="44035" name="2 Subtítulo"/>
          <p:cNvSpPr txBox="1">
            <a:spLocks/>
          </p:cNvSpPr>
          <p:nvPr/>
        </p:nvSpPr>
        <p:spPr bwMode="auto">
          <a:xfrm>
            <a:off x="0" y="6021388"/>
            <a:ext cx="6705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700"/>
              </a:spcBef>
              <a:buClr>
                <a:schemeClr val="accent2"/>
              </a:buClr>
              <a:buSzPct val="60000"/>
              <a:buFont typeface="Wingdings" pitchFamily="2" charset="2"/>
              <a:buNone/>
            </a:pPr>
            <a:r>
              <a:rPr lang="es-CR" altLang="es-CR" sz="2000">
                <a:solidFill>
                  <a:srgbClr val="FFFFFF"/>
                </a:solidFill>
                <a:latin typeface="Calibri" pitchFamily="34" charset="0"/>
              </a:rPr>
              <a:t>Cap. 11.4 PMBOK</a:t>
            </a:r>
          </a:p>
        </p:txBody>
      </p:sp>
      <p:pic>
        <p:nvPicPr>
          <p:cNvPr id="4403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925" y="1844675"/>
            <a:ext cx="8324850"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149225" y="1268413"/>
            <a:ext cx="9144000" cy="800100"/>
          </a:xfrm>
          <a:prstGeom prst="rect">
            <a:avLst/>
          </a:prstGeom>
          <a:noFill/>
        </p:spPr>
        <p:txBody>
          <a:bodyPr>
            <a:spAutoFit/>
          </a:bodyPr>
          <a:lstStyle/>
          <a:p>
            <a:pPr algn="ctr">
              <a:defRPr/>
            </a:pPr>
            <a:r>
              <a:rPr lang="es-CR" sz="2400" b="1" dirty="0">
                <a:latin typeface="+mj-lt"/>
              </a:rPr>
              <a:t>Análisis de Sensibilidad</a:t>
            </a:r>
          </a:p>
          <a:p>
            <a:pPr algn="ctr">
              <a:defRPr/>
            </a:pPr>
            <a:endParaRPr lang="es-CR" sz="22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p:txBody>
          <a:bodyPr/>
          <a:lstStyle/>
          <a:p>
            <a:pPr>
              <a:defRPr/>
            </a:pPr>
            <a:r>
              <a:rPr lang="es-CR" dirty="0" smtClean="0"/>
              <a:t>Gestión de los Riesgos del Proyecto</a:t>
            </a:r>
            <a:endParaRPr lang="es-CR" dirty="0"/>
          </a:p>
        </p:txBody>
      </p:sp>
      <p:sp>
        <p:nvSpPr>
          <p:cNvPr id="45059" name="2 Subtítulo"/>
          <p:cNvSpPr txBox="1">
            <a:spLocks/>
          </p:cNvSpPr>
          <p:nvPr/>
        </p:nvSpPr>
        <p:spPr bwMode="auto">
          <a:xfrm>
            <a:off x="0" y="6021388"/>
            <a:ext cx="6705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700"/>
              </a:spcBef>
              <a:buClr>
                <a:schemeClr val="accent2"/>
              </a:buClr>
              <a:buSzPct val="60000"/>
              <a:buFont typeface="Wingdings" pitchFamily="2" charset="2"/>
              <a:buNone/>
            </a:pPr>
            <a:r>
              <a:rPr lang="es-CR" altLang="es-CR" sz="2000">
                <a:solidFill>
                  <a:srgbClr val="FFFFFF"/>
                </a:solidFill>
                <a:latin typeface="Calibri" pitchFamily="34" charset="0"/>
              </a:rPr>
              <a:t>Cap. 11.4 PMBOK</a:t>
            </a:r>
          </a:p>
        </p:txBody>
      </p:sp>
      <p:pic>
        <p:nvPicPr>
          <p:cNvPr id="4506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2852738"/>
            <a:ext cx="7856538" cy="316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6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463" y="2078038"/>
            <a:ext cx="7851775" cy="71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149225" y="1268413"/>
            <a:ext cx="9144000" cy="800100"/>
          </a:xfrm>
          <a:prstGeom prst="rect">
            <a:avLst/>
          </a:prstGeom>
          <a:noFill/>
        </p:spPr>
        <p:txBody>
          <a:bodyPr>
            <a:spAutoFit/>
          </a:bodyPr>
          <a:lstStyle/>
          <a:p>
            <a:pPr algn="ctr">
              <a:defRPr/>
            </a:pPr>
            <a:r>
              <a:rPr lang="es-CR" sz="2400" b="1" dirty="0">
                <a:latin typeface="+mj-lt"/>
              </a:rPr>
              <a:t>Análisis de Sensibilidad</a:t>
            </a:r>
          </a:p>
          <a:p>
            <a:pPr algn="ctr">
              <a:defRPr/>
            </a:pPr>
            <a:endParaRPr lang="es-CR" sz="22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2 Subtítulo"/>
          <p:cNvSpPr txBox="1">
            <a:spLocks/>
          </p:cNvSpPr>
          <p:nvPr/>
        </p:nvSpPr>
        <p:spPr bwMode="auto">
          <a:xfrm>
            <a:off x="0" y="6021388"/>
            <a:ext cx="6705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700"/>
              </a:spcBef>
              <a:buClr>
                <a:schemeClr val="accent2"/>
              </a:buClr>
              <a:buSzPct val="60000"/>
              <a:buFont typeface="Wingdings" pitchFamily="2" charset="2"/>
              <a:buNone/>
            </a:pPr>
            <a:r>
              <a:rPr lang="es-CR" altLang="es-CR" sz="2000">
                <a:solidFill>
                  <a:srgbClr val="FFFFFF"/>
                </a:solidFill>
                <a:latin typeface="Calibri" pitchFamily="34" charset="0"/>
              </a:rPr>
              <a:t>Cap. 11.2 PMBOK</a:t>
            </a:r>
          </a:p>
        </p:txBody>
      </p:sp>
      <p:sp>
        <p:nvSpPr>
          <p:cNvPr id="5" name="4 CuadroTexto"/>
          <p:cNvSpPr txBox="1"/>
          <p:nvPr/>
        </p:nvSpPr>
        <p:spPr>
          <a:xfrm>
            <a:off x="107950" y="981075"/>
            <a:ext cx="8351838" cy="5908675"/>
          </a:xfrm>
          <a:prstGeom prst="rect">
            <a:avLst/>
          </a:prstGeom>
          <a:noFill/>
        </p:spPr>
        <p:txBody>
          <a:bodyPr>
            <a:spAutoFit/>
          </a:bodyPr>
          <a:lstStyle/>
          <a:p>
            <a:pPr algn="just">
              <a:defRPr/>
            </a:pPr>
            <a:endParaRPr lang="es-CR" sz="2400" b="1" dirty="0">
              <a:latin typeface="+mj-lt"/>
            </a:endParaRPr>
          </a:p>
          <a:p>
            <a:pPr algn="just">
              <a:defRPr/>
            </a:pPr>
            <a:r>
              <a:rPr lang="es-CR" sz="2400" b="1" dirty="0">
                <a:latin typeface="+mj-lt"/>
              </a:rPr>
              <a:t>¿Cómo los analizo?</a:t>
            </a:r>
          </a:p>
          <a:p>
            <a:pPr algn="just">
              <a:defRPr/>
            </a:pPr>
            <a:endParaRPr lang="es-CR" sz="2400" b="1" dirty="0">
              <a:latin typeface="+mj-lt"/>
            </a:endParaRPr>
          </a:p>
          <a:p>
            <a:pPr algn="just">
              <a:defRPr/>
            </a:pPr>
            <a:r>
              <a:rPr lang="es-CR" sz="2200" b="1" dirty="0">
                <a:latin typeface="+mj-lt"/>
              </a:rPr>
              <a:t>Técnicas de Análisis Cuantitativo de Riesgo y Modelado.</a:t>
            </a:r>
          </a:p>
          <a:p>
            <a:pPr marL="342900" indent="-342900" algn="just">
              <a:buFont typeface="Arial" pitchFamily="34" charset="0"/>
              <a:buChar char="•"/>
              <a:defRPr/>
            </a:pPr>
            <a:r>
              <a:rPr lang="es-CR" sz="2200" b="1" dirty="0">
                <a:latin typeface="+mj-lt"/>
              </a:rPr>
              <a:t>Modelado </a:t>
            </a:r>
            <a:r>
              <a:rPr lang="es-CR" sz="2200" b="1">
                <a:latin typeface="+mj-lt"/>
              </a:rPr>
              <a:t>y SiImulación</a:t>
            </a:r>
            <a:r>
              <a:rPr lang="es-CR" sz="2200" b="1" dirty="0">
                <a:latin typeface="+mj-lt"/>
              </a:rPr>
              <a:t>.</a:t>
            </a:r>
          </a:p>
          <a:p>
            <a:pPr marL="800100" lvl="1" indent="-342900" algn="just">
              <a:buFont typeface="Arial" pitchFamily="34" charset="0"/>
              <a:buChar char="•"/>
              <a:defRPr/>
            </a:pPr>
            <a:r>
              <a:rPr lang="es-CR" sz="2200" dirty="0">
                <a:latin typeface="+mj-lt"/>
              </a:rPr>
              <a:t>Simula los resultados que puede asumir el valor esperado de una variable a través de la asignación aleatoria de un valor a cada variable crítica que influye en ella, de forma iterativa. Puede utilizar valores de entrada (p.ej., estimaciones de costos o duraciones de las actividades) seleccionados al azar para cada iteración a partir de las distribuciones de probabilidad para estas variables. </a:t>
            </a:r>
            <a:endParaRPr lang="es-CR" sz="2200" b="1" dirty="0">
              <a:latin typeface="+mj-lt"/>
            </a:endParaRPr>
          </a:p>
          <a:p>
            <a:pPr lvl="1" algn="just">
              <a:defRPr/>
            </a:pPr>
            <a:endParaRPr lang="es-CR" sz="2400" dirty="0">
              <a:latin typeface="+mj-lt"/>
            </a:endParaRPr>
          </a:p>
          <a:p>
            <a:pPr algn="just">
              <a:defRPr/>
            </a:pPr>
            <a:endParaRPr lang="es-CR" sz="2400" b="1" dirty="0">
              <a:latin typeface="+mj-lt"/>
            </a:endParaRPr>
          </a:p>
          <a:p>
            <a:pPr algn="just">
              <a:defRPr/>
            </a:pPr>
            <a:endParaRPr lang="es-CR" sz="2400" b="1" dirty="0">
              <a:latin typeface="+mj-lt"/>
            </a:endParaRPr>
          </a:p>
          <a:p>
            <a:pPr algn="just">
              <a:defRPr/>
            </a:pPr>
            <a:endParaRPr lang="es-CR" b="1" dirty="0">
              <a:latin typeface="+mj-lt"/>
            </a:endParaRPr>
          </a:p>
          <a:p>
            <a:pPr>
              <a:defRPr/>
            </a:pPr>
            <a:endParaRPr lang="es-CR"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2 Subtítulo"/>
          <p:cNvSpPr txBox="1">
            <a:spLocks/>
          </p:cNvSpPr>
          <p:nvPr/>
        </p:nvSpPr>
        <p:spPr bwMode="auto">
          <a:xfrm>
            <a:off x="0" y="6021388"/>
            <a:ext cx="6705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700"/>
              </a:spcBef>
              <a:buClr>
                <a:schemeClr val="accent2"/>
              </a:buClr>
              <a:buSzPct val="60000"/>
              <a:buFont typeface="Wingdings" pitchFamily="2" charset="2"/>
              <a:buNone/>
            </a:pPr>
            <a:r>
              <a:rPr lang="es-CR" altLang="es-CR" sz="2000">
                <a:solidFill>
                  <a:srgbClr val="FFFFFF"/>
                </a:solidFill>
                <a:latin typeface="Calibri" pitchFamily="34" charset="0"/>
              </a:rPr>
              <a:t>Cap. 11.4 PMBOK</a:t>
            </a:r>
          </a:p>
        </p:txBody>
      </p:sp>
      <p:sp>
        <p:nvSpPr>
          <p:cNvPr id="7" name="6 CuadroTexto"/>
          <p:cNvSpPr txBox="1"/>
          <p:nvPr/>
        </p:nvSpPr>
        <p:spPr>
          <a:xfrm>
            <a:off x="-323850" y="1263650"/>
            <a:ext cx="9144000" cy="800100"/>
          </a:xfrm>
          <a:prstGeom prst="rect">
            <a:avLst/>
          </a:prstGeom>
          <a:noFill/>
        </p:spPr>
        <p:txBody>
          <a:bodyPr>
            <a:spAutoFit/>
          </a:bodyPr>
          <a:lstStyle/>
          <a:p>
            <a:pPr algn="ctr">
              <a:defRPr/>
            </a:pPr>
            <a:r>
              <a:rPr lang="es-CR" sz="2400" b="1" dirty="0">
                <a:latin typeface="+mj-lt"/>
              </a:rPr>
              <a:t>Modelado y Simulación: Montecarlo</a:t>
            </a:r>
          </a:p>
          <a:p>
            <a:pPr algn="ctr">
              <a:defRPr/>
            </a:pPr>
            <a:endParaRPr lang="es-CR" sz="2200" dirty="0"/>
          </a:p>
        </p:txBody>
      </p:sp>
      <p:pic>
        <p:nvPicPr>
          <p:cNvPr id="4710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 y="1943100"/>
            <a:ext cx="8496300" cy="403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2 Subtítulo"/>
          <p:cNvSpPr txBox="1">
            <a:spLocks/>
          </p:cNvSpPr>
          <p:nvPr/>
        </p:nvSpPr>
        <p:spPr bwMode="auto">
          <a:xfrm>
            <a:off x="0" y="6021388"/>
            <a:ext cx="6705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700"/>
              </a:spcBef>
              <a:buClr>
                <a:schemeClr val="accent2"/>
              </a:buClr>
              <a:buSzPct val="60000"/>
              <a:buFont typeface="Wingdings" pitchFamily="2" charset="2"/>
              <a:buNone/>
            </a:pPr>
            <a:r>
              <a:rPr lang="es-CR" altLang="es-CR" sz="2000">
                <a:solidFill>
                  <a:srgbClr val="FFFFFF"/>
                </a:solidFill>
                <a:latin typeface="Calibri" pitchFamily="34" charset="0"/>
              </a:rPr>
              <a:t>Cap. 11.4 PMBOK</a:t>
            </a:r>
          </a:p>
        </p:txBody>
      </p:sp>
      <p:sp>
        <p:nvSpPr>
          <p:cNvPr id="7" name="6 CuadroTexto"/>
          <p:cNvSpPr txBox="1"/>
          <p:nvPr/>
        </p:nvSpPr>
        <p:spPr>
          <a:xfrm>
            <a:off x="-323850" y="1263650"/>
            <a:ext cx="9144000" cy="800100"/>
          </a:xfrm>
          <a:prstGeom prst="rect">
            <a:avLst/>
          </a:prstGeom>
          <a:noFill/>
        </p:spPr>
        <p:txBody>
          <a:bodyPr>
            <a:spAutoFit/>
          </a:bodyPr>
          <a:lstStyle/>
          <a:p>
            <a:pPr algn="ctr">
              <a:defRPr/>
            </a:pPr>
            <a:r>
              <a:rPr lang="es-CR" sz="2400" b="1" dirty="0">
                <a:latin typeface="+mj-lt"/>
              </a:rPr>
              <a:t>Modelado y Simulación: Montecarlo</a:t>
            </a:r>
          </a:p>
          <a:p>
            <a:pPr algn="ctr">
              <a:defRPr/>
            </a:pPr>
            <a:endParaRPr lang="es-CR" sz="2200" dirty="0"/>
          </a:p>
        </p:txBody>
      </p:sp>
      <p:pic>
        <p:nvPicPr>
          <p:cNvPr id="4813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413" y="1916113"/>
            <a:ext cx="8353425" cy="428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2 Subtítulo"/>
          <p:cNvSpPr txBox="1">
            <a:spLocks/>
          </p:cNvSpPr>
          <p:nvPr/>
        </p:nvSpPr>
        <p:spPr bwMode="auto">
          <a:xfrm>
            <a:off x="0" y="6021388"/>
            <a:ext cx="6705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700"/>
              </a:spcBef>
              <a:buClr>
                <a:schemeClr val="accent2"/>
              </a:buClr>
              <a:buSzPct val="60000"/>
              <a:buFont typeface="Wingdings" pitchFamily="2" charset="2"/>
              <a:buNone/>
            </a:pPr>
            <a:r>
              <a:rPr lang="es-CR" altLang="es-CR" sz="2000">
                <a:solidFill>
                  <a:srgbClr val="FFFFFF"/>
                </a:solidFill>
                <a:latin typeface="Calibri" pitchFamily="34" charset="0"/>
              </a:rPr>
              <a:t>Cap. 11.4 PMBOK</a:t>
            </a:r>
          </a:p>
        </p:txBody>
      </p:sp>
      <p:sp>
        <p:nvSpPr>
          <p:cNvPr id="7" name="6 CuadroTexto"/>
          <p:cNvSpPr txBox="1"/>
          <p:nvPr/>
        </p:nvSpPr>
        <p:spPr>
          <a:xfrm>
            <a:off x="-323850" y="1263650"/>
            <a:ext cx="9144000" cy="800100"/>
          </a:xfrm>
          <a:prstGeom prst="rect">
            <a:avLst/>
          </a:prstGeom>
          <a:noFill/>
        </p:spPr>
        <p:txBody>
          <a:bodyPr>
            <a:spAutoFit/>
          </a:bodyPr>
          <a:lstStyle/>
          <a:p>
            <a:pPr algn="ctr">
              <a:defRPr/>
            </a:pPr>
            <a:r>
              <a:rPr lang="es-CR" sz="2400" b="1" dirty="0">
                <a:latin typeface="+mj-lt"/>
              </a:rPr>
              <a:t>Modelado y Simulación: Montecarlo</a:t>
            </a:r>
          </a:p>
          <a:p>
            <a:pPr algn="ctr">
              <a:defRPr/>
            </a:pPr>
            <a:endParaRPr lang="es-CR" sz="2200" dirty="0"/>
          </a:p>
        </p:txBody>
      </p:sp>
      <p:pic>
        <p:nvPicPr>
          <p:cNvPr id="4915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812925"/>
            <a:ext cx="8064500" cy="478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2 Subtítulo"/>
          <p:cNvSpPr txBox="1">
            <a:spLocks/>
          </p:cNvSpPr>
          <p:nvPr/>
        </p:nvSpPr>
        <p:spPr bwMode="auto">
          <a:xfrm>
            <a:off x="0" y="6021388"/>
            <a:ext cx="6705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700"/>
              </a:spcBef>
              <a:buClr>
                <a:schemeClr val="accent2"/>
              </a:buClr>
              <a:buSzPct val="60000"/>
              <a:buFont typeface="Wingdings" pitchFamily="2" charset="2"/>
              <a:buNone/>
            </a:pPr>
            <a:r>
              <a:rPr lang="es-CR" altLang="es-CR" sz="2000">
                <a:solidFill>
                  <a:srgbClr val="FFFFFF"/>
                </a:solidFill>
                <a:latin typeface="Calibri" pitchFamily="34" charset="0"/>
              </a:rPr>
              <a:t>Cap. 11.5 PMBOK</a:t>
            </a:r>
          </a:p>
        </p:txBody>
      </p:sp>
      <p:sp>
        <p:nvSpPr>
          <p:cNvPr id="5" name="4 CuadroTexto"/>
          <p:cNvSpPr txBox="1"/>
          <p:nvPr/>
        </p:nvSpPr>
        <p:spPr>
          <a:xfrm>
            <a:off x="395288" y="1341438"/>
            <a:ext cx="7848600" cy="5170487"/>
          </a:xfrm>
          <a:prstGeom prst="rect">
            <a:avLst/>
          </a:prstGeom>
          <a:noFill/>
        </p:spPr>
        <p:txBody>
          <a:bodyPr>
            <a:spAutoFit/>
          </a:bodyPr>
          <a:lstStyle/>
          <a:p>
            <a:pPr>
              <a:defRPr/>
            </a:pPr>
            <a:r>
              <a:rPr lang="es-CR" sz="2400" b="1" dirty="0">
                <a:latin typeface="+mj-lt"/>
              </a:rPr>
              <a:t>Planificar la Respuesta a los Riesgos</a:t>
            </a:r>
          </a:p>
          <a:p>
            <a:pPr>
              <a:defRPr/>
            </a:pPr>
            <a:endParaRPr lang="es-CR" sz="2400" b="1" dirty="0">
              <a:latin typeface="+mj-lt"/>
            </a:endParaRPr>
          </a:p>
          <a:p>
            <a:pPr marL="342900" indent="-342900" algn="just">
              <a:buFont typeface="Arial" pitchFamily="34" charset="0"/>
              <a:buChar char="•"/>
              <a:defRPr/>
            </a:pPr>
            <a:r>
              <a:rPr lang="es-CR" sz="2400" dirty="0">
                <a:latin typeface="+mj-lt"/>
              </a:rPr>
              <a:t>Es el proceso por el cual se desarrollan opciones y acciones para mejorar las oportunidades y reducir las amenazas a los objetivos del proyecto.</a:t>
            </a:r>
          </a:p>
          <a:p>
            <a:pPr marL="342900" indent="-342900" algn="just">
              <a:buFont typeface="Arial" pitchFamily="34" charset="0"/>
              <a:buChar char="•"/>
              <a:defRPr/>
            </a:pPr>
            <a:endParaRPr lang="es-CR" sz="2400" dirty="0">
              <a:latin typeface="+mj-lt"/>
            </a:endParaRPr>
          </a:p>
          <a:p>
            <a:pPr marL="342900" indent="-342900" algn="just">
              <a:buFont typeface="Arial" pitchFamily="34" charset="0"/>
              <a:buChar char="•"/>
              <a:defRPr/>
            </a:pPr>
            <a:r>
              <a:rPr lang="es-CR" sz="2400" dirty="0">
                <a:latin typeface="+mj-lt"/>
              </a:rPr>
              <a:t>Incluye la identificación y asignación de una persona (el “propietario de la respuesta a los riesgos”) para que asuma la responsabilidad de cada respuesta a los riesgos acordada y financiada.</a:t>
            </a:r>
          </a:p>
          <a:p>
            <a:pPr marL="342900" indent="-342900" algn="just">
              <a:buFont typeface="Arial" pitchFamily="34" charset="0"/>
              <a:buChar char="•"/>
              <a:defRPr/>
            </a:pPr>
            <a:endParaRPr lang="es-CR" sz="2400" dirty="0">
              <a:latin typeface="+mj-lt"/>
            </a:endParaRPr>
          </a:p>
          <a:p>
            <a:pPr marL="342900" indent="-342900" algn="just">
              <a:buFont typeface="Arial" pitchFamily="34" charset="0"/>
              <a:buChar char="•"/>
              <a:defRPr/>
            </a:pPr>
            <a:r>
              <a:rPr lang="es-CR" sz="2400" dirty="0">
                <a:latin typeface="+mj-lt"/>
              </a:rPr>
              <a:t>Las respuestas deben ser oportunas, realistas y proporcionales al posible impacto del evento de riesgo.</a:t>
            </a:r>
          </a:p>
          <a:p>
            <a:pPr>
              <a:defRPr/>
            </a:pPr>
            <a:endParaRPr lang="es-C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2 Subtítulo"/>
          <p:cNvSpPr txBox="1">
            <a:spLocks/>
          </p:cNvSpPr>
          <p:nvPr/>
        </p:nvSpPr>
        <p:spPr bwMode="auto">
          <a:xfrm>
            <a:off x="0" y="6021388"/>
            <a:ext cx="6705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700"/>
              </a:spcBef>
              <a:buClr>
                <a:schemeClr val="accent2"/>
              </a:buClr>
              <a:buSzPct val="60000"/>
              <a:buFont typeface="Wingdings" pitchFamily="2" charset="2"/>
              <a:buNone/>
            </a:pPr>
            <a:r>
              <a:rPr lang="es-CR" altLang="es-CR" sz="2000">
                <a:solidFill>
                  <a:srgbClr val="FFFFFF"/>
                </a:solidFill>
                <a:latin typeface="Calibri" pitchFamily="34" charset="0"/>
              </a:rPr>
              <a:t>Cap. 11.1 PMBOK</a:t>
            </a:r>
          </a:p>
        </p:txBody>
      </p:sp>
      <p:sp>
        <p:nvSpPr>
          <p:cNvPr id="5" name="4 CuadroTexto"/>
          <p:cNvSpPr txBox="1"/>
          <p:nvPr/>
        </p:nvSpPr>
        <p:spPr>
          <a:xfrm>
            <a:off x="128588" y="1484313"/>
            <a:ext cx="4608512" cy="6032500"/>
          </a:xfrm>
          <a:prstGeom prst="rect">
            <a:avLst/>
          </a:prstGeom>
          <a:noFill/>
        </p:spPr>
        <p:txBody>
          <a:bodyPr>
            <a:spAutoFit/>
          </a:bodyPr>
          <a:lstStyle/>
          <a:p>
            <a:pPr>
              <a:defRPr/>
            </a:pPr>
            <a:r>
              <a:rPr lang="es-CR" sz="2000" b="1" dirty="0">
                <a:latin typeface="+mj-lt"/>
              </a:rPr>
              <a:t>Riesgos en un Proyecto</a:t>
            </a:r>
          </a:p>
          <a:p>
            <a:pPr>
              <a:defRPr/>
            </a:pPr>
            <a:endParaRPr lang="es-CR" sz="2000" dirty="0">
              <a:latin typeface="+mj-lt"/>
            </a:endParaRPr>
          </a:p>
          <a:p>
            <a:pPr algn="just">
              <a:defRPr/>
            </a:pPr>
            <a:r>
              <a:rPr lang="es-CR" sz="2000" dirty="0">
                <a:latin typeface="+mj-lt"/>
              </a:rPr>
              <a:t>Evento o condición </a:t>
            </a:r>
            <a:r>
              <a:rPr lang="es-CR" sz="2000" b="1" dirty="0">
                <a:latin typeface="+mj-lt"/>
              </a:rPr>
              <a:t>incierta</a:t>
            </a:r>
            <a:r>
              <a:rPr lang="es-CR" sz="2000" dirty="0">
                <a:latin typeface="+mj-lt"/>
              </a:rPr>
              <a:t> que, si sucede, tiene un efecto en por lo menos en uno de los </a:t>
            </a:r>
            <a:r>
              <a:rPr lang="es-CR" sz="2000" b="1" dirty="0">
                <a:latin typeface="+mj-lt"/>
              </a:rPr>
              <a:t>objetivos</a:t>
            </a:r>
            <a:r>
              <a:rPr lang="es-CR" sz="2000" dirty="0">
                <a:latin typeface="+mj-lt"/>
              </a:rPr>
              <a:t> del proyecto.</a:t>
            </a:r>
          </a:p>
          <a:p>
            <a:pPr marL="342900" indent="-342900" algn="just">
              <a:buFont typeface="Arial" pitchFamily="34" charset="0"/>
              <a:buChar char="•"/>
              <a:defRPr/>
            </a:pPr>
            <a:endParaRPr lang="es-CR" sz="2000" dirty="0">
              <a:latin typeface="+mj-lt"/>
            </a:endParaRPr>
          </a:p>
          <a:p>
            <a:pPr algn="just">
              <a:defRPr/>
            </a:pPr>
            <a:r>
              <a:rPr lang="es-CR" sz="2000" dirty="0">
                <a:latin typeface="+mj-lt"/>
              </a:rPr>
              <a:t>Tiene su origen en la incertidumbre que está presente en todos los proyectos.</a:t>
            </a:r>
          </a:p>
          <a:p>
            <a:pPr marL="342900" indent="-342900" algn="just">
              <a:buFont typeface="Arial" pitchFamily="34" charset="0"/>
              <a:buChar char="•"/>
              <a:defRPr/>
            </a:pPr>
            <a:endParaRPr lang="es-CR" sz="2000" dirty="0">
              <a:latin typeface="+mj-lt"/>
            </a:endParaRPr>
          </a:p>
          <a:p>
            <a:pPr algn="just">
              <a:defRPr/>
            </a:pPr>
            <a:r>
              <a:rPr lang="es-CR" sz="2000" dirty="0">
                <a:latin typeface="+mj-lt"/>
              </a:rPr>
              <a:t>Los objetivos afectados pueden incluir el alcance, el cronograma, el costo, la calidad, las comunicaciones, los recursos humanos y las adquisiciones.</a:t>
            </a:r>
          </a:p>
          <a:p>
            <a:pPr marL="342900" indent="-342900" algn="just">
              <a:buFont typeface="Arial" pitchFamily="34" charset="0"/>
              <a:buChar char="•"/>
              <a:defRPr/>
            </a:pPr>
            <a:endParaRPr lang="es-CR" sz="2000" dirty="0">
              <a:latin typeface="+mj-lt"/>
            </a:endParaRPr>
          </a:p>
          <a:p>
            <a:pPr algn="just">
              <a:defRPr/>
            </a:pPr>
            <a:r>
              <a:rPr lang="es-CR" sz="2000" dirty="0">
                <a:latin typeface="+mj-lt"/>
              </a:rPr>
              <a:t>Los riesgos existen desde el momento en que se concibe un proyecto. </a:t>
            </a:r>
          </a:p>
          <a:p>
            <a:pPr marL="342900" indent="-342900" algn="just">
              <a:buFont typeface="Arial" pitchFamily="34" charset="0"/>
              <a:buChar char="•"/>
              <a:defRPr/>
            </a:pPr>
            <a:endParaRPr lang="es-CR" sz="2400" dirty="0"/>
          </a:p>
          <a:p>
            <a:pPr marL="342900" indent="-342900">
              <a:buFont typeface="Arial" pitchFamily="34" charset="0"/>
              <a:buChar char="•"/>
              <a:defRPr/>
            </a:pPr>
            <a:endParaRPr lang="es-CR" sz="2400" dirty="0"/>
          </a:p>
          <a:p>
            <a:pPr>
              <a:defRPr/>
            </a:pPr>
            <a:endParaRPr lang="es-CR" dirty="0"/>
          </a:p>
        </p:txBody>
      </p:sp>
      <p:sp>
        <p:nvSpPr>
          <p:cNvPr id="7" name="6 CuadroTexto"/>
          <p:cNvSpPr txBox="1"/>
          <p:nvPr/>
        </p:nvSpPr>
        <p:spPr>
          <a:xfrm>
            <a:off x="4859338" y="1881188"/>
            <a:ext cx="4156075" cy="4062412"/>
          </a:xfrm>
          <a:prstGeom prst="rect">
            <a:avLst/>
          </a:prstGeom>
          <a:noFill/>
        </p:spPr>
        <p:txBody>
          <a:bodyPr>
            <a:spAutoFit/>
          </a:bodyPr>
          <a:lstStyle/>
          <a:p>
            <a:pPr>
              <a:defRPr/>
            </a:pPr>
            <a:r>
              <a:rPr lang="es-CR" sz="2000" b="1" dirty="0">
                <a:latin typeface="+mj-lt"/>
              </a:rPr>
              <a:t>Causas e Impactos de Riesgos en Proyectos</a:t>
            </a:r>
          </a:p>
          <a:p>
            <a:pPr>
              <a:defRPr/>
            </a:pPr>
            <a:endParaRPr lang="es-CR" sz="2000" dirty="0">
              <a:latin typeface="+mj-lt"/>
            </a:endParaRPr>
          </a:p>
          <a:p>
            <a:pPr algn="just">
              <a:defRPr/>
            </a:pPr>
            <a:r>
              <a:rPr lang="es-CR" sz="2000" dirty="0">
                <a:latin typeface="+mj-lt"/>
              </a:rPr>
              <a:t>Un riesgo puede tener una o más causas y, si sucede, uno o más impactos.</a:t>
            </a:r>
          </a:p>
          <a:p>
            <a:pPr algn="just">
              <a:defRPr/>
            </a:pPr>
            <a:endParaRPr lang="es-CR" sz="2000" dirty="0">
              <a:latin typeface="+mj-lt"/>
            </a:endParaRPr>
          </a:p>
          <a:p>
            <a:pPr algn="just">
              <a:defRPr/>
            </a:pPr>
            <a:r>
              <a:rPr lang="es-CR" sz="2000" dirty="0">
                <a:latin typeface="+mj-lt"/>
              </a:rPr>
              <a:t>Una causa puede ser un requisito, un supuesto, una restricción o una condición que crea la posibilidad de consecuencias tanto negativas como positivas.</a:t>
            </a:r>
          </a:p>
          <a:p>
            <a:pPr>
              <a:defRPr/>
            </a:pPr>
            <a:endParaRPr lang="es-CR"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2 Subtítulo"/>
          <p:cNvSpPr txBox="1">
            <a:spLocks/>
          </p:cNvSpPr>
          <p:nvPr/>
        </p:nvSpPr>
        <p:spPr bwMode="auto">
          <a:xfrm>
            <a:off x="0" y="6021388"/>
            <a:ext cx="6705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700"/>
              </a:spcBef>
              <a:buClr>
                <a:schemeClr val="accent2"/>
              </a:buClr>
              <a:buSzPct val="60000"/>
              <a:buFont typeface="Wingdings" pitchFamily="2" charset="2"/>
              <a:buNone/>
            </a:pPr>
            <a:r>
              <a:rPr lang="es-CR" altLang="es-CR" sz="2000">
                <a:solidFill>
                  <a:srgbClr val="FFFFFF"/>
                </a:solidFill>
                <a:latin typeface="Calibri" pitchFamily="34" charset="0"/>
              </a:rPr>
              <a:t>Cap. 11.5 PMBOK</a:t>
            </a:r>
          </a:p>
        </p:txBody>
      </p:sp>
      <p:sp>
        <p:nvSpPr>
          <p:cNvPr id="5" name="4 CuadroTexto"/>
          <p:cNvSpPr txBox="1"/>
          <p:nvPr/>
        </p:nvSpPr>
        <p:spPr>
          <a:xfrm>
            <a:off x="250825" y="1412875"/>
            <a:ext cx="8424863" cy="4432300"/>
          </a:xfrm>
          <a:prstGeom prst="rect">
            <a:avLst/>
          </a:prstGeom>
          <a:noFill/>
        </p:spPr>
        <p:txBody>
          <a:bodyPr>
            <a:spAutoFit/>
          </a:bodyPr>
          <a:lstStyle/>
          <a:p>
            <a:pPr algn="just">
              <a:defRPr/>
            </a:pPr>
            <a:r>
              <a:rPr lang="es-CR" sz="2200" b="1" dirty="0">
                <a:latin typeface="+mj-lt"/>
              </a:rPr>
              <a:t>Estrategias para Riesgos Negativos o Amenazas.</a:t>
            </a:r>
          </a:p>
          <a:p>
            <a:pPr algn="just">
              <a:defRPr/>
            </a:pPr>
            <a:r>
              <a:rPr lang="es-CR" sz="2200" b="1" dirty="0">
                <a:latin typeface="+mj-lt"/>
              </a:rPr>
              <a:t>Evitar.</a:t>
            </a:r>
          </a:p>
          <a:p>
            <a:pPr marL="342900" lvl="1" indent="-342900" algn="just">
              <a:buFont typeface="Arial" pitchFamily="34" charset="0"/>
              <a:buChar char="•"/>
              <a:defRPr/>
            </a:pPr>
            <a:r>
              <a:rPr lang="es-CR" sz="2200" b="1" dirty="0">
                <a:latin typeface="+mj-lt"/>
              </a:rPr>
              <a:t>Implica cambiar </a:t>
            </a:r>
            <a:r>
              <a:rPr lang="es-CR" sz="2200" dirty="0">
                <a:latin typeface="+mj-lt"/>
              </a:rPr>
              <a:t>el plan para la dirección del proyecto, a fin </a:t>
            </a:r>
            <a:r>
              <a:rPr lang="es-CR" sz="2200" b="1" dirty="0">
                <a:latin typeface="+mj-lt"/>
              </a:rPr>
              <a:t>de eliminar por completo </a:t>
            </a:r>
            <a:r>
              <a:rPr lang="es-CR" sz="2200" dirty="0">
                <a:latin typeface="+mj-lt"/>
              </a:rPr>
              <a:t>la amenaza.</a:t>
            </a:r>
          </a:p>
          <a:p>
            <a:pPr marL="342900" lvl="1" indent="-342900" algn="just">
              <a:buFont typeface="Arial" pitchFamily="34" charset="0"/>
              <a:buChar char="•"/>
              <a:defRPr/>
            </a:pPr>
            <a:r>
              <a:rPr lang="es-CR" sz="2200" dirty="0">
                <a:latin typeface="+mj-lt"/>
              </a:rPr>
              <a:t>El director del proyecto también puede </a:t>
            </a:r>
            <a:r>
              <a:rPr lang="es-CR" sz="2200" b="1" dirty="0">
                <a:latin typeface="+mj-lt"/>
              </a:rPr>
              <a:t>aislar los objetivos del proyecto del impacto de los riesgos o cambiar el objetivo que se encuentra amenazado</a:t>
            </a:r>
            <a:r>
              <a:rPr lang="es-CR" sz="2200" dirty="0">
                <a:latin typeface="+mj-lt"/>
              </a:rPr>
              <a:t>.</a:t>
            </a:r>
          </a:p>
          <a:p>
            <a:pPr marL="342900" lvl="1" indent="-342900" algn="just">
              <a:buFont typeface="Arial" pitchFamily="34" charset="0"/>
              <a:buChar char="•"/>
              <a:defRPr/>
            </a:pPr>
            <a:r>
              <a:rPr lang="es-CR" sz="2200" dirty="0">
                <a:latin typeface="+mj-lt"/>
              </a:rPr>
              <a:t>Por ejemplo, la ampliación del cronograma, el cambio 	de estrategia o la reducción del alcance.</a:t>
            </a:r>
          </a:p>
          <a:p>
            <a:pPr marL="342900" lvl="1" indent="-342900" algn="just">
              <a:buFont typeface="Arial" pitchFamily="34" charset="0"/>
              <a:buChar char="•"/>
              <a:defRPr/>
            </a:pPr>
            <a:r>
              <a:rPr lang="es-CR" sz="2200" dirty="0">
                <a:latin typeface="+mj-lt"/>
              </a:rPr>
              <a:t>La estrategia de </a:t>
            </a:r>
            <a:r>
              <a:rPr lang="es-CR" sz="2200" b="1" dirty="0">
                <a:latin typeface="+mj-lt"/>
              </a:rPr>
              <a:t>evasión más drástica consiste en anular por completo el proyecto</a:t>
            </a:r>
            <a:r>
              <a:rPr lang="es-CR" sz="2200" dirty="0">
                <a:latin typeface="+mj-lt"/>
              </a:rPr>
              <a:t>. </a:t>
            </a:r>
          </a:p>
          <a:p>
            <a:pPr marL="457200" indent="-457200" algn="just">
              <a:buFont typeface="Arial" pitchFamily="34" charset="0"/>
              <a:buChar char="•"/>
              <a:defRPr/>
            </a:pPr>
            <a:endParaRPr lang="es-CR" sz="2200" dirty="0"/>
          </a:p>
          <a:p>
            <a:pPr marL="457200" indent="-457200" algn="just">
              <a:buFont typeface="Arial" pitchFamily="34" charset="0"/>
              <a:buChar char="•"/>
              <a:defRPr/>
            </a:pPr>
            <a:endParaRPr lang="es-CR"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2 Subtítulo"/>
          <p:cNvSpPr txBox="1">
            <a:spLocks/>
          </p:cNvSpPr>
          <p:nvPr/>
        </p:nvSpPr>
        <p:spPr bwMode="auto">
          <a:xfrm>
            <a:off x="0" y="6021388"/>
            <a:ext cx="6705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700"/>
              </a:spcBef>
              <a:buClr>
                <a:schemeClr val="accent2"/>
              </a:buClr>
              <a:buSzPct val="60000"/>
              <a:buFont typeface="Wingdings" pitchFamily="2" charset="2"/>
              <a:buNone/>
            </a:pPr>
            <a:r>
              <a:rPr lang="es-CR" altLang="es-CR" sz="2000">
                <a:solidFill>
                  <a:srgbClr val="FFFFFF"/>
                </a:solidFill>
                <a:latin typeface="Calibri" pitchFamily="34" charset="0"/>
              </a:rPr>
              <a:t>Cap. 11.5 PMBOK</a:t>
            </a:r>
          </a:p>
        </p:txBody>
      </p:sp>
      <p:sp>
        <p:nvSpPr>
          <p:cNvPr id="5" name="4 CuadroTexto"/>
          <p:cNvSpPr txBox="1"/>
          <p:nvPr/>
        </p:nvSpPr>
        <p:spPr>
          <a:xfrm>
            <a:off x="250825" y="1412875"/>
            <a:ext cx="8424863" cy="5786438"/>
          </a:xfrm>
          <a:prstGeom prst="rect">
            <a:avLst/>
          </a:prstGeom>
          <a:noFill/>
        </p:spPr>
        <p:txBody>
          <a:bodyPr>
            <a:spAutoFit/>
          </a:bodyPr>
          <a:lstStyle/>
          <a:p>
            <a:pPr algn="just">
              <a:defRPr/>
            </a:pPr>
            <a:r>
              <a:rPr lang="es-CR" sz="2200" b="1" dirty="0">
                <a:latin typeface="+mj-lt"/>
              </a:rPr>
              <a:t>Estrategias para Riesgos Negativos o Amenazas.</a:t>
            </a:r>
          </a:p>
          <a:p>
            <a:pPr marL="0" lvl="1" algn="just">
              <a:defRPr/>
            </a:pPr>
            <a:r>
              <a:rPr lang="es-CR" sz="2200" b="1" dirty="0">
                <a:latin typeface="+mj-lt"/>
              </a:rPr>
              <a:t>Transferir.</a:t>
            </a:r>
          </a:p>
          <a:p>
            <a:pPr marL="342900" lvl="1" indent="-342900" algn="just">
              <a:buFont typeface="Arial" pitchFamily="34" charset="0"/>
              <a:buChar char="•"/>
              <a:defRPr/>
            </a:pPr>
            <a:r>
              <a:rPr lang="es-CR" sz="2200" dirty="0">
                <a:latin typeface="+mj-lt"/>
              </a:rPr>
              <a:t>Requiere trasladar a un tercero todo o parte del impacto negativo de una amenaza, junto con la propiedad de la respuesta.</a:t>
            </a:r>
          </a:p>
          <a:p>
            <a:pPr marL="342900" lvl="1" indent="-342900" algn="just">
              <a:buFont typeface="Arial" pitchFamily="34" charset="0"/>
              <a:buChar char="•"/>
              <a:defRPr/>
            </a:pPr>
            <a:r>
              <a:rPr lang="es-CR" sz="2200" b="1" dirty="0">
                <a:latin typeface="+mj-lt"/>
              </a:rPr>
              <a:t>La transferencia de un riesgo simplemente confiere a una tercera persona la responsabilidad de su gestión; no lo elimina.</a:t>
            </a:r>
            <a:r>
              <a:rPr lang="es-CR" sz="2200" dirty="0">
                <a:latin typeface="+mj-lt"/>
              </a:rPr>
              <a:t> La transferencia de la responsabilidad de un riesgo </a:t>
            </a:r>
            <a:r>
              <a:rPr lang="es-CR" sz="2200" b="1" dirty="0">
                <a:latin typeface="+mj-lt"/>
              </a:rPr>
              <a:t>es más efectiva cuando se trata de la exposición a riesgos financieros.</a:t>
            </a:r>
          </a:p>
          <a:p>
            <a:pPr marL="342900" lvl="1" indent="-342900" algn="just">
              <a:buFont typeface="Arial" pitchFamily="34" charset="0"/>
              <a:buChar char="•"/>
              <a:defRPr/>
            </a:pPr>
            <a:r>
              <a:rPr lang="es-CR" sz="2200" dirty="0">
                <a:latin typeface="+mj-lt"/>
              </a:rPr>
              <a:t>Transferir el riesgo </a:t>
            </a:r>
            <a:r>
              <a:rPr lang="es-CR" sz="2200" b="1" dirty="0">
                <a:latin typeface="+mj-lt"/>
              </a:rPr>
              <a:t>casi siempre implica el pago de una prima de riesgo a la parte que asume el riesgo.</a:t>
            </a:r>
          </a:p>
          <a:p>
            <a:pPr marL="342900" lvl="1" indent="-342900" algn="just">
              <a:buFont typeface="Arial" pitchFamily="34" charset="0"/>
              <a:buChar char="•"/>
              <a:defRPr/>
            </a:pPr>
            <a:r>
              <a:rPr lang="es-CR" sz="2200" dirty="0">
                <a:latin typeface="+mj-lt"/>
              </a:rPr>
              <a:t>Las herramientas de transferencia pueden ser </a:t>
            </a:r>
            <a:r>
              <a:rPr lang="es-CR" sz="2200" b="1" dirty="0">
                <a:latin typeface="+mj-lt"/>
              </a:rPr>
              <a:t>el uso de seguros, garantías de cumplimiento, fianzas, certificados de garantía, etc. </a:t>
            </a:r>
            <a:r>
              <a:rPr lang="es-CR" sz="2200" dirty="0">
                <a:latin typeface="+mj-lt"/>
              </a:rPr>
              <a:t>Pueden emplearse contratos para transferir a un tercero la responsabilidad de riesgos específicos.</a:t>
            </a:r>
            <a:endParaRPr lang="es-CR" sz="2200" b="1" dirty="0">
              <a:latin typeface="+mj-lt"/>
            </a:endParaRPr>
          </a:p>
          <a:p>
            <a:pPr marL="342900" lvl="1" indent="-342900" algn="just">
              <a:buFont typeface="Arial" pitchFamily="34" charset="0"/>
              <a:buChar char="•"/>
              <a:defRPr/>
            </a:pPr>
            <a:endParaRPr lang="es-CR" sz="2200" dirty="0"/>
          </a:p>
          <a:p>
            <a:pPr marL="457200" indent="-457200" algn="just">
              <a:buFont typeface="Arial" pitchFamily="34" charset="0"/>
              <a:buChar char="•"/>
              <a:defRPr/>
            </a:pPr>
            <a:endParaRPr lang="es-CR" sz="2200" dirty="0"/>
          </a:p>
          <a:p>
            <a:pPr marL="457200" indent="-457200" algn="just">
              <a:buFont typeface="Arial" pitchFamily="34" charset="0"/>
              <a:buChar char="•"/>
              <a:defRPr/>
            </a:pPr>
            <a:endParaRPr lang="es-CR"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50825" y="1412875"/>
            <a:ext cx="8424863" cy="4770438"/>
          </a:xfrm>
          <a:prstGeom prst="rect">
            <a:avLst/>
          </a:prstGeom>
          <a:noFill/>
        </p:spPr>
        <p:txBody>
          <a:bodyPr>
            <a:spAutoFit/>
          </a:bodyPr>
          <a:lstStyle/>
          <a:p>
            <a:pPr algn="just">
              <a:defRPr/>
            </a:pPr>
            <a:r>
              <a:rPr lang="es-CR" sz="2200" b="1" dirty="0">
                <a:latin typeface="+mj-lt"/>
              </a:rPr>
              <a:t>Estrategias para Riesgos Negativos o Amenazas.</a:t>
            </a:r>
          </a:p>
          <a:p>
            <a:pPr marL="0" lvl="1" algn="just">
              <a:defRPr/>
            </a:pPr>
            <a:r>
              <a:rPr lang="es-CR" sz="2200" b="1" dirty="0">
                <a:latin typeface="+mj-lt"/>
              </a:rPr>
              <a:t>Mitigar.</a:t>
            </a:r>
          </a:p>
          <a:p>
            <a:pPr marL="457200" indent="-457200" algn="just">
              <a:buFont typeface="Arial" pitchFamily="34" charset="0"/>
              <a:buChar char="•"/>
              <a:defRPr/>
            </a:pPr>
            <a:r>
              <a:rPr lang="es-CR" sz="2200" b="1" dirty="0">
                <a:latin typeface="+mj-lt"/>
              </a:rPr>
              <a:t>Implica reducir a un umbral aceptable la probabilidad y/o el impacto de un evento adverso.</a:t>
            </a:r>
          </a:p>
          <a:p>
            <a:pPr marL="457200" indent="-457200" algn="just">
              <a:buFont typeface="Arial" pitchFamily="34" charset="0"/>
              <a:buChar char="•"/>
              <a:defRPr/>
            </a:pPr>
            <a:r>
              <a:rPr lang="es-CR" sz="2200" b="1" dirty="0">
                <a:latin typeface="+mj-lt"/>
              </a:rPr>
              <a:t>Adoptar acciones tempranas para reducir la probabilidad de ocurrencia de un riesgo y/o su impacto sobre el proyecto</a:t>
            </a:r>
            <a:r>
              <a:rPr lang="es-CR" sz="2200" dirty="0">
                <a:latin typeface="+mj-lt"/>
              </a:rPr>
              <a:t>, a menudo es más efectivo que tratar de reparar el daño después de ocurrido el riesgo.</a:t>
            </a:r>
          </a:p>
          <a:p>
            <a:pPr marL="457200" indent="-457200" algn="just">
              <a:buFont typeface="Arial" pitchFamily="34" charset="0"/>
              <a:buChar char="•"/>
              <a:defRPr/>
            </a:pPr>
            <a:r>
              <a:rPr lang="es-CR" sz="2200" dirty="0">
                <a:latin typeface="+mj-lt"/>
              </a:rPr>
              <a:t>Ejemplos de acciones tendientes a mitigar un riesgo son </a:t>
            </a:r>
            <a:r>
              <a:rPr lang="es-CR" sz="2200" b="1" dirty="0">
                <a:latin typeface="+mj-lt"/>
              </a:rPr>
              <a:t>adoptar procesos menos complejos, efectuar más pruebas o seleccionar un proveedor más estable.</a:t>
            </a:r>
          </a:p>
          <a:p>
            <a:pPr marL="342900" lvl="1" indent="-342900" algn="just">
              <a:buFont typeface="Arial" pitchFamily="34" charset="0"/>
              <a:buChar char="•"/>
              <a:defRPr/>
            </a:pPr>
            <a:endParaRPr lang="es-CR" sz="2200" dirty="0"/>
          </a:p>
          <a:p>
            <a:pPr marL="457200" indent="-457200" algn="just">
              <a:buFont typeface="Arial" pitchFamily="34" charset="0"/>
              <a:buChar char="•"/>
              <a:defRPr/>
            </a:pPr>
            <a:endParaRPr lang="es-CR" sz="2200" dirty="0"/>
          </a:p>
          <a:p>
            <a:pPr marL="457200" indent="-457200" algn="just">
              <a:buFont typeface="Arial" pitchFamily="34" charset="0"/>
              <a:buChar char="•"/>
              <a:defRPr/>
            </a:pPr>
            <a:endParaRPr lang="es-CR"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50825" y="1412875"/>
            <a:ext cx="8424863" cy="4432300"/>
          </a:xfrm>
          <a:prstGeom prst="rect">
            <a:avLst/>
          </a:prstGeom>
          <a:noFill/>
        </p:spPr>
        <p:txBody>
          <a:bodyPr>
            <a:spAutoFit/>
          </a:bodyPr>
          <a:lstStyle/>
          <a:p>
            <a:pPr algn="just">
              <a:defRPr/>
            </a:pPr>
            <a:r>
              <a:rPr lang="es-CR" sz="2200" b="1" dirty="0">
                <a:latin typeface="+mj-lt"/>
              </a:rPr>
              <a:t>Estrategias para Riesgos Negativos o Amenazas.</a:t>
            </a:r>
          </a:p>
          <a:p>
            <a:pPr marL="0" lvl="1" algn="just">
              <a:defRPr/>
            </a:pPr>
            <a:r>
              <a:rPr lang="es-CR" sz="2200" b="1" dirty="0">
                <a:latin typeface="+mj-lt"/>
              </a:rPr>
              <a:t>Aceptar.</a:t>
            </a:r>
          </a:p>
          <a:p>
            <a:pPr marL="457200" indent="-457200" algn="just">
              <a:buFont typeface="Arial" pitchFamily="34" charset="0"/>
              <a:buChar char="•"/>
              <a:defRPr/>
            </a:pPr>
            <a:r>
              <a:rPr lang="es-CR" sz="2200" dirty="0">
                <a:latin typeface="+mj-lt"/>
              </a:rPr>
              <a:t>Esta estrategia puede ser </a:t>
            </a:r>
            <a:r>
              <a:rPr lang="es-CR" sz="2200" b="1" dirty="0">
                <a:latin typeface="+mj-lt"/>
              </a:rPr>
              <a:t>pasiva o activa.</a:t>
            </a:r>
          </a:p>
          <a:p>
            <a:pPr marL="457200" indent="-457200" algn="just">
              <a:buFont typeface="Arial" pitchFamily="34" charset="0"/>
              <a:buChar char="•"/>
              <a:defRPr/>
            </a:pPr>
            <a:r>
              <a:rPr lang="es-CR" sz="2200" dirty="0">
                <a:latin typeface="+mj-lt"/>
              </a:rPr>
              <a:t>La </a:t>
            </a:r>
            <a:r>
              <a:rPr lang="es-CR" sz="2200" b="1" dirty="0">
                <a:latin typeface="+mj-lt"/>
              </a:rPr>
              <a:t>aceptación pasiva no requiere ninguna acción, excepto documentar la estrategia, </a:t>
            </a:r>
            <a:r>
              <a:rPr lang="es-CR" sz="2200" dirty="0">
                <a:latin typeface="+mj-lt"/>
              </a:rPr>
              <a:t>dejando que el equipo del proyecto aborde los riesgos conforme se presentan.</a:t>
            </a:r>
          </a:p>
          <a:p>
            <a:pPr marL="457200" indent="-457200" algn="just">
              <a:buFont typeface="Arial" pitchFamily="34" charset="0"/>
              <a:buChar char="•"/>
              <a:defRPr/>
            </a:pPr>
            <a:r>
              <a:rPr lang="es-CR" sz="2200" dirty="0">
                <a:latin typeface="+mj-lt"/>
              </a:rPr>
              <a:t>La estrategia de </a:t>
            </a:r>
            <a:r>
              <a:rPr lang="es-CR" sz="2200" b="1" dirty="0">
                <a:latin typeface="+mj-lt"/>
              </a:rPr>
              <a:t>aceptación activa más común consiste en establecer una reserva para contingencias, que incluya la cantidad de tiempo, medios financieros o recursos necesarios para abordar los riesgos</a:t>
            </a:r>
            <a:r>
              <a:rPr lang="es-CR" sz="2200" dirty="0">
                <a:latin typeface="+mj-lt"/>
              </a:rPr>
              <a:t>.</a:t>
            </a:r>
          </a:p>
          <a:p>
            <a:pPr marL="342900" lvl="1" indent="-342900" algn="just">
              <a:buFont typeface="Arial" pitchFamily="34" charset="0"/>
              <a:buChar char="•"/>
              <a:defRPr/>
            </a:pPr>
            <a:endParaRPr lang="es-CR" sz="2200" dirty="0"/>
          </a:p>
          <a:p>
            <a:pPr marL="457200" indent="-457200" algn="just">
              <a:buFont typeface="Arial" pitchFamily="34" charset="0"/>
              <a:buChar char="•"/>
              <a:defRPr/>
            </a:pPr>
            <a:endParaRPr lang="es-CR" sz="2200" dirty="0"/>
          </a:p>
          <a:p>
            <a:pPr marL="457200" indent="-457200" algn="just">
              <a:buFont typeface="Arial" pitchFamily="34" charset="0"/>
              <a:buChar char="•"/>
              <a:defRPr/>
            </a:pPr>
            <a:endParaRPr lang="es-CR"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50825" y="1412875"/>
            <a:ext cx="8424863" cy="5108575"/>
          </a:xfrm>
          <a:prstGeom prst="rect">
            <a:avLst/>
          </a:prstGeom>
          <a:noFill/>
        </p:spPr>
        <p:txBody>
          <a:bodyPr>
            <a:spAutoFit/>
          </a:bodyPr>
          <a:lstStyle/>
          <a:p>
            <a:pPr algn="just">
              <a:defRPr/>
            </a:pPr>
            <a:r>
              <a:rPr lang="es-CR" sz="2200" b="1" dirty="0">
                <a:latin typeface="+mj-lt"/>
              </a:rPr>
              <a:t>Estrategias para Riesgos Positivos u Oportunidades.</a:t>
            </a:r>
          </a:p>
          <a:p>
            <a:pPr marL="0" lvl="1" algn="just">
              <a:defRPr/>
            </a:pPr>
            <a:r>
              <a:rPr lang="es-CR" sz="2200" b="1" dirty="0">
                <a:latin typeface="+mj-lt"/>
              </a:rPr>
              <a:t>Explotar.</a:t>
            </a:r>
          </a:p>
          <a:p>
            <a:pPr marL="457200" indent="-457200" algn="just">
              <a:buFont typeface="Arial" pitchFamily="34" charset="0"/>
              <a:buChar char="•"/>
              <a:defRPr/>
            </a:pPr>
            <a:r>
              <a:rPr lang="es-CR" sz="2200" dirty="0">
                <a:latin typeface="+mj-lt"/>
              </a:rPr>
              <a:t>Esta estrategia puede seleccionarse para los riesgos con impactos positivos, cuando la organización desea asegurarse de que la oportunidad se haga realidad.</a:t>
            </a:r>
          </a:p>
          <a:p>
            <a:pPr marL="457200" indent="-457200" algn="just">
              <a:buFont typeface="Arial" pitchFamily="34" charset="0"/>
              <a:buChar char="•"/>
              <a:defRPr/>
            </a:pPr>
            <a:r>
              <a:rPr lang="es-CR" sz="2200" dirty="0">
                <a:latin typeface="+mj-lt"/>
              </a:rPr>
              <a:t>Esta estrategia </a:t>
            </a:r>
            <a:r>
              <a:rPr lang="es-CR" sz="2200" b="1" dirty="0">
                <a:latin typeface="+mj-lt"/>
              </a:rPr>
              <a:t>busca eliminar la incertidumbre asociada con un riesgo positivo particular, asegurando que la oportunidad definitivamente se concrete</a:t>
            </a:r>
            <a:r>
              <a:rPr lang="es-CR" sz="2200" dirty="0">
                <a:latin typeface="+mj-lt"/>
              </a:rPr>
              <a:t>.</a:t>
            </a:r>
          </a:p>
          <a:p>
            <a:pPr marL="457200" indent="-457200" algn="just">
              <a:buFont typeface="Arial" pitchFamily="34" charset="0"/>
              <a:buChar char="•"/>
              <a:defRPr/>
            </a:pPr>
            <a:r>
              <a:rPr lang="es-CR" sz="2200" dirty="0">
                <a:latin typeface="+mj-lt"/>
              </a:rPr>
              <a:t>Algunos ejemplos de explotación directa de las respuestas incluyen la </a:t>
            </a:r>
            <a:r>
              <a:rPr lang="es-CR" sz="2200" b="1" dirty="0">
                <a:latin typeface="+mj-lt"/>
              </a:rPr>
              <a:t>asignación al proyecto de recursos más talentosos de la organización para reducir el tiempo hasta la conclusión o para ofrecer un costo menor que el planificado originalmente.</a:t>
            </a:r>
          </a:p>
          <a:p>
            <a:pPr marL="342900" lvl="1" indent="-342900" algn="just">
              <a:buFont typeface="Arial" pitchFamily="34" charset="0"/>
              <a:buChar char="•"/>
              <a:defRPr/>
            </a:pPr>
            <a:endParaRPr lang="es-CR" sz="2200" dirty="0"/>
          </a:p>
          <a:p>
            <a:pPr marL="457200" indent="-457200" algn="just">
              <a:buFont typeface="Arial" pitchFamily="34" charset="0"/>
              <a:buChar char="•"/>
              <a:defRPr/>
            </a:pPr>
            <a:endParaRPr lang="es-CR" sz="2200" dirty="0"/>
          </a:p>
          <a:p>
            <a:pPr marL="457200" indent="-457200" algn="just">
              <a:buFont typeface="Arial" pitchFamily="34" charset="0"/>
              <a:buChar char="•"/>
              <a:defRPr/>
            </a:pPr>
            <a:endParaRPr lang="es-CR"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41300" y="1268413"/>
            <a:ext cx="8640763" cy="6802437"/>
          </a:xfrm>
          <a:prstGeom prst="rect">
            <a:avLst/>
          </a:prstGeom>
          <a:noFill/>
        </p:spPr>
        <p:txBody>
          <a:bodyPr>
            <a:spAutoFit/>
          </a:bodyPr>
          <a:lstStyle/>
          <a:p>
            <a:pPr algn="just">
              <a:defRPr/>
            </a:pPr>
            <a:r>
              <a:rPr lang="es-CR" sz="2200" b="1" dirty="0">
                <a:latin typeface="+mj-lt"/>
              </a:rPr>
              <a:t>Estrategias para Riesgos Positivos u Oportunidades.</a:t>
            </a:r>
          </a:p>
          <a:p>
            <a:pPr marL="0" lvl="1" algn="just">
              <a:defRPr/>
            </a:pPr>
            <a:r>
              <a:rPr lang="es-CR" sz="2200" b="1" dirty="0">
                <a:latin typeface="+mj-lt"/>
              </a:rPr>
              <a:t>Compartir.</a:t>
            </a:r>
          </a:p>
          <a:p>
            <a:pPr marL="457200" indent="-457200" algn="just">
              <a:buFont typeface="Arial" pitchFamily="34" charset="0"/>
              <a:buChar char="•"/>
              <a:defRPr/>
            </a:pPr>
            <a:r>
              <a:rPr lang="es-CR" sz="2200" dirty="0">
                <a:latin typeface="+mj-lt"/>
              </a:rPr>
              <a:t>Compartir un riesgo positivo </a:t>
            </a:r>
            <a:r>
              <a:rPr lang="es-CR" sz="2200" b="1" dirty="0">
                <a:latin typeface="+mj-lt"/>
              </a:rPr>
              <a:t>implica asignar todo o parte de la propiedad de la oportunidad a un tercero mejor capacitado para capturar la oportunidad en beneficio del proyecto. </a:t>
            </a:r>
            <a:endParaRPr lang="es-CR" sz="2200" dirty="0">
              <a:latin typeface="+mj-lt"/>
            </a:endParaRPr>
          </a:p>
          <a:p>
            <a:pPr marL="0" lvl="1" algn="just">
              <a:defRPr/>
            </a:pPr>
            <a:endParaRPr lang="es-CR" sz="2200" b="1" dirty="0">
              <a:latin typeface="+mj-lt"/>
            </a:endParaRPr>
          </a:p>
          <a:p>
            <a:pPr marL="0" lvl="1" algn="just">
              <a:defRPr/>
            </a:pPr>
            <a:r>
              <a:rPr lang="es-CR" sz="2200" b="1" dirty="0">
                <a:latin typeface="+mj-lt"/>
              </a:rPr>
              <a:t>Mejorar.</a:t>
            </a:r>
          </a:p>
          <a:p>
            <a:pPr marL="457200" indent="-457200" algn="just">
              <a:buFont typeface="Arial" pitchFamily="34" charset="0"/>
              <a:buChar char="•"/>
              <a:defRPr/>
            </a:pPr>
            <a:r>
              <a:rPr lang="es-CR" sz="2200" dirty="0">
                <a:latin typeface="+mj-lt"/>
              </a:rPr>
              <a:t>Esta estrategia se utiliza para </a:t>
            </a:r>
            <a:r>
              <a:rPr lang="es-CR" sz="2200" b="1" dirty="0">
                <a:latin typeface="+mj-lt"/>
              </a:rPr>
              <a:t>aumentar la probabilidad y/o los impactos positivos de una oportunidad.</a:t>
            </a:r>
          </a:p>
          <a:p>
            <a:pPr marL="457200" indent="-457200" algn="just">
              <a:buFont typeface="Arial" pitchFamily="34" charset="0"/>
              <a:buChar char="•"/>
              <a:defRPr/>
            </a:pPr>
            <a:r>
              <a:rPr lang="es-CR" sz="2200" b="1" dirty="0">
                <a:latin typeface="+mj-lt"/>
              </a:rPr>
              <a:t>La identificación y maximización de las fuerzas impulsoras clave de estos riesgos de impacto positivo pueden incrementar su probabilidad de ocurrencia</a:t>
            </a:r>
            <a:r>
              <a:rPr lang="es-CR" sz="2200" dirty="0">
                <a:latin typeface="+mj-lt"/>
              </a:rPr>
              <a:t>. </a:t>
            </a:r>
          </a:p>
          <a:p>
            <a:pPr marL="457200" indent="-457200" algn="just">
              <a:buFont typeface="Arial" pitchFamily="34" charset="0"/>
              <a:buChar char="•"/>
              <a:defRPr/>
            </a:pPr>
            <a:endParaRPr lang="es-CR" sz="2200" b="1" dirty="0">
              <a:latin typeface="+mj-lt"/>
            </a:endParaRPr>
          </a:p>
          <a:p>
            <a:pPr marL="0" lvl="1" algn="just">
              <a:defRPr/>
            </a:pPr>
            <a:r>
              <a:rPr lang="es-CR" sz="2200" b="1" dirty="0">
                <a:latin typeface="+mj-lt"/>
              </a:rPr>
              <a:t>Aceptar.</a:t>
            </a:r>
          </a:p>
          <a:p>
            <a:pPr marL="457200" indent="-457200" algn="just">
              <a:buFont typeface="Arial" pitchFamily="34" charset="0"/>
              <a:buChar char="•"/>
              <a:defRPr/>
            </a:pPr>
            <a:r>
              <a:rPr lang="es-CR" sz="2200" dirty="0">
                <a:latin typeface="+mj-lt"/>
              </a:rPr>
              <a:t>Aceptar una oportunidad </a:t>
            </a:r>
            <a:r>
              <a:rPr lang="es-CR" sz="2200" b="1" dirty="0">
                <a:latin typeface="+mj-lt"/>
              </a:rPr>
              <a:t>consiste en tener la voluntad de tomar ventaja de ella si se presenta, pero sin buscarla de manera activa.</a:t>
            </a:r>
          </a:p>
          <a:p>
            <a:pPr marL="457200" indent="-457200" algn="just">
              <a:buFont typeface="Arial" pitchFamily="34" charset="0"/>
              <a:buChar char="•"/>
              <a:defRPr/>
            </a:pPr>
            <a:endParaRPr lang="es-CR" sz="2200" b="1" dirty="0">
              <a:latin typeface="+mj-lt"/>
            </a:endParaRPr>
          </a:p>
          <a:p>
            <a:pPr marL="342900" lvl="1" indent="-342900" algn="just">
              <a:buFont typeface="Arial" pitchFamily="34" charset="0"/>
              <a:buChar char="•"/>
              <a:defRPr/>
            </a:pPr>
            <a:endParaRPr lang="es-CR" sz="2200" dirty="0">
              <a:solidFill>
                <a:srgbClr val="FF0000"/>
              </a:solidFill>
            </a:endParaRPr>
          </a:p>
          <a:p>
            <a:pPr marL="457200" indent="-457200" algn="just">
              <a:buFont typeface="Arial" pitchFamily="34" charset="0"/>
              <a:buChar char="•"/>
              <a:defRPr/>
            </a:pPr>
            <a:endParaRPr lang="es-CR" sz="2200" dirty="0"/>
          </a:p>
          <a:p>
            <a:pPr marL="457200" indent="-457200" algn="just">
              <a:buFont typeface="Arial" pitchFamily="34" charset="0"/>
              <a:buChar char="•"/>
              <a:defRPr/>
            </a:pPr>
            <a:endParaRPr lang="es-CR"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41300" y="1268413"/>
            <a:ext cx="8640763" cy="4894262"/>
          </a:xfrm>
          <a:prstGeom prst="rect">
            <a:avLst/>
          </a:prstGeom>
          <a:noFill/>
        </p:spPr>
        <p:txBody>
          <a:bodyPr>
            <a:spAutoFit/>
          </a:bodyPr>
          <a:lstStyle/>
          <a:p>
            <a:pPr algn="just">
              <a:defRPr/>
            </a:pPr>
            <a:r>
              <a:rPr lang="es-CR" sz="2400" b="1" dirty="0">
                <a:latin typeface="+mj-lt"/>
              </a:rPr>
              <a:t>Estrategias de Respuestas para Contingencias.</a:t>
            </a:r>
          </a:p>
          <a:p>
            <a:pPr algn="just">
              <a:defRPr/>
            </a:pPr>
            <a:endParaRPr lang="es-CR" sz="2400" dirty="0">
              <a:latin typeface="+mj-lt"/>
            </a:endParaRPr>
          </a:p>
          <a:p>
            <a:pPr algn="just">
              <a:defRPr/>
            </a:pPr>
            <a:r>
              <a:rPr lang="es-CR" sz="2400" dirty="0">
                <a:latin typeface="+mj-lt"/>
              </a:rPr>
              <a:t>Diseñadas para ser usadas únicamente si se presentan determinados eventos.</a:t>
            </a:r>
          </a:p>
          <a:p>
            <a:pPr algn="just">
              <a:defRPr/>
            </a:pPr>
            <a:endParaRPr lang="es-CR" sz="2400" dirty="0">
              <a:latin typeface="+mj-lt"/>
            </a:endParaRPr>
          </a:p>
          <a:p>
            <a:pPr algn="just">
              <a:defRPr/>
            </a:pPr>
            <a:r>
              <a:rPr lang="es-CR" sz="2400" dirty="0">
                <a:latin typeface="+mj-lt"/>
              </a:rPr>
              <a:t>Para algunos riesgos, resulta apropiado para el equipo del proyecto elaborar un plan de respuesta que sólo se ejecutará bajo determinadas condiciones predefinidas, si se cree que habrá suficientes señales de advertencia para implementar el plan. </a:t>
            </a:r>
          </a:p>
          <a:p>
            <a:pPr marL="457200" indent="-457200" algn="just">
              <a:buFont typeface="Arial" pitchFamily="34" charset="0"/>
              <a:buChar char="•"/>
              <a:defRPr/>
            </a:pPr>
            <a:endParaRPr lang="es-CR" sz="2400" b="1" dirty="0">
              <a:latin typeface="+mj-lt"/>
            </a:endParaRPr>
          </a:p>
          <a:p>
            <a:pPr marL="342900" lvl="1" indent="-342900" algn="just">
              <a:buFont typeface="Arial" pitchFamily="34" charset="0"/>
              <a:buChar char="•"/>
              <a:defRPr/>
            </a:pPr>
            <a:endParaRPr lang="es-CR" sz="2400" b="1" dirty="0">
              <a:latin typeface="+mj-lt"/>
            </a:endParaRPr>
          </a:p>
          <a:p>
            <a:pPr marL="457200" indent="-457200" algn="just">
              <a:buFont typeface="Arial" pitchFamily="34" charset="0"/>
              <a:buChar char="•"/>
              <a:defRPr/>
            </a:pPr>
            <a:endParaRPr lang="es-CR" sz="2400" b="1" dirty="0">
              <a:latin typeface="+mj-lt"/>
            </a:endParaRPr>
          </a:p>
          <a:p>
            <a:pPr marL="457200" indent="-457200" algn="just">
              <a:buFont typeface="Arial" pitchFamily="34" charset="0"/>
              <a:buChar char="•"/>
              <a:defRPr/>
            </a:pPr>
            <a:endParaRPr lang="es-CR" sz="2400" b="1" dirty="0">
              <a:latin typeface="+mj-lt"/>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41300" y="1268413"/>
            <a:ext cx="8640763" cy="3416300"/>
          </a:xfrm>
          <a:prstGeom prst="rect">
            <a:avLst/>
          </a:prstGeom>
          <a:noFill/>
        </p:spPr>
        <p:txBody>
          <a:bodyPr>
            <a:spAutoFit/>
          </a:bodyPr>
          <a:lstStyle/>
          <a:p>
            <a:pPr algn="just">
              <a:defRPr/>
            </a:pPr>
            <a:r>
              <a:rPr lang="es-CR" sz="2400" b="1" dirty="0">
                <a:latin typeface="+mj-lt"/>
              </a:rPr>
              <a:t>Actualizaciones del Registro de Riesgos.</a:t>
            </a:r>
          </a:p>
          <a:p>
            <a:pPr algn="just">
              <a:defRPr/>
            </a:pPr>
            <a:endParaRPr lang="es-CR" sz="2400" dirty="0">
              <a:latin typeface="+mj-lt"/>
            </a:endParaRPr>
          </a:p>
          <a:p>
            <a:pPr algn="just">
              <a:defRPr/>
            </a:pPr>
            <a:r>
              <a:rPr lang="es-CR" sz="2400" dirty="0">
                <a:latin typeface="+mj-lt"/>
              </a:rPr>
              <a:t>Conceptos importantes de considerar:</a:t>
            </a:r>
          </a:p>
          <a:p>
            <a:pPr algn="just">
              <a:defRPr/>
            </a:pPr>
            <a:endParaRPr lang="es-CR" sz="2400" dirty="0">
              <a:latin typeface="+mj-lt"/>
            </a:endParaRPr>
          </a:p>
          <a:p>
            <a:pPr algn="just">
              <a:defRPr/>
            </a:pPr>
            <a:endParaRPr lang="es-CR" sz="2400" dirty="0">
              <a:latin typeface="+mj-lt"/>
            </a:endParaRPr>
          </a:p>
          <a:p>
            <a:pPr marL="457200" indent="-457200" algn="just">
              <a:buFont typeface="Arial" pitchFamily="34" charset="0"/>
              <a:buChar char="•"/>
              <a:defRPr/>
            </a:pPr>
            <a:endParaRPr lang="es-CR" sz="2400" b="1" dirty="0">
              <a:latin typeface="+mj-lt"/>
            </a:endParaRPr>
          </a:p>
          <a:p>
            <a:pPr marL="342900" lvl="1" indent="-342900" algn="just">
              <a:buFont typeface="Arial" pitchFamily="34" charset="0"/>
              <a:buChar char="•"/>
              <a:defRPr/>
            </a:pPr>
            <a:endParaRPr lang="es-CR" sz="2400" b="1" dirty="0">
              <a:latin typeface="+mj-lt"/>
            </a:endParaRPr>
          </a:p>
          <a:p>
            <a:pPr marL="457200" indent="-457200" algn="just">
              <a:buFont typeface="Arial" pitchFamily="34" charset="0"/>
              <a:buChar char="•"/>
              <a:defRPr/>
            </a:pPr>
            <a:endParaRPr lang="es-CR" sz="2400" b="1" dirty="0">
              <a:latin typeface="+mj-lt"/>
            </a:endParaRPr>
          </a:p>
          <a:p>
            <a:pPr marL="457200" indent="-457200" algn="just">
              <a:buFont typeface="Arial" pitchFamily="34" charset="0"/>
              <a:buChar char="•"/>
              <a:defRPr/>
            </a:pPr>
            <a:endParaRPr lang="es-CR" sz="2400" b="1" dirty="0">
              <a:latin typeface="+mj-lt"/>
            </a:endParaRPr>
          </a:p>
        </p:txBody>
      </p:sp>
      <p:pic>
        <p:nvPicPr>
          <p:cNvPr id="5837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19375"/>
            <a:ext cx="8496300" cy="3744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2 Subtítulo"/>
          <p:cNvSpPr txBox="1">
            <a:spLocks/>
          </p:cNvSpPr>
          <p:nvPr/>
        </p:nvSpPr>
        <p:spPr bwMode="auto">
          <a:xfrm>
            <a:off x="0" y="6021388"/>
            <a:ext cx="6705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700"/>
              </a:spcBef>
              <a:buClr>
                <a:schemeClr val="accent2"/>
              </a:buClr>
              <a:buSzPct val="60000"/>
              <a:buFont typeface="Wingdings" pitchFamily="2" charset="2"/>
              <a:buNone/>
            </a:pPr>
            <a:r>
              <a:rPr lang="es-CR" altLang="es-CR" sz="2000">
                <a:solidFill>
                  <a:srgbClr val="FFFFFF"/>
                </a:solidFill>
                <a:latin typeface="Calibri" pitchFamily="34" charset="0"/>
              </a:rPr>
              <a:t>Cap. 11.6 PMBOK</a:t>
            </a:r>
          </a:p>
        </p:txBody>
      </p:sp>
      <p:sp>
        <p:nvSpPr>
          <p:cNvPr id="5" name="4 CuadroTexto"/>
          <p:cNvSpPr txBox="1"/>
          <p:nvPr/>
        </p:nvSpPr>
        <p:spPr>
          <a:xfrm>
            <a:off x="250825" y="1497013"/>
            <a:ext cx="7850188" cy="4524375"/>
          </a:xfrm>
          <a:prstGeom prst="rect">
            <a:avLst/>
          </a:prstGeom>
          <a:noFill/>
        </p:spPr>
        <p:txBody>
          <a:bodyPr>
            <a:spAutoFit/>
          </a:bodyPr>
          <a:lstStyle/>
          <a:p>
            <a:pPr>
              <a:defRPr/>
            </a:pPr>
            <a:r>
              <a:rPr lang="es-CR" sz="2400" b="1" dirty="0">
                <a:latin typeface="+mj-lt"/>
              </a:rPr>
              <a:t>Monitorear y Controlar los Riesgos</a:t>
            </a:r>
          </a:p>
          <a:p>
            <a:pPr>
              <a:defRPr/>
            </a:pPr>
            <a:endParaRPr lang="es-CR" sz="2400" b="1" dirty="0">
              <a:latin typeface="+mj-lt"/>
            </a:endParaRPr>
          </a:p>
          <a:p>
            <a:pPr marL="342900" indent="-342900" algn="just">
              <a:buFont typeface="Arial" pitchFamily="34" charset="0"/>
              <a:buChar char="•"/>
              <a:defRPr/>
            </a:pPr>
            <a:r>
              <a:rPr lang="es-CR" sz="2400" dirty="0">
                <a:latin typeface="+mj-lt"/>
              </a:rPr>
              <a:t>Es el proceso por el cual se implementan planes de respuesta a los riesgos, se rastrean los riesgos identificados, se monitorean los riesgos residuales, se identifican nuevos riesgos y se evalúa la efectividad del proceso contra riesgos a través del proyecto.</a:t>
            </a:r>
          </a:p>
          <a:p>
            <a:pPr marL="342900" indent="-342900" algn="just">
              <a:buFont typeface="Arial" pitchFamily="34" charset="0"/>
              <a:buChar char="•"/>
              <a:defRPr/>
            </a:pPr>
            <a:endParaRPr lang="es-CR" sz="2400" dirty="0">
              <a:latin typeface="+mj-lt"/>
            </a:endParaRPr>
          </a:p>
          <a:p>
            <a:pPr marL="342900" indent="-342900" algn="just">
              <a:buFont typeface="Arial" pitchFamily="34" charset="0"/>
              <a:buChar char="•"/>
              <a:defRPr/>
            </a:pPr>
            <a:r>
              <a:rPr lang="es-CR" sz="2400" dirty="0">
                <a:latin typeface="+mj-lt"/>
              </a:rPr>
              <a:t>Implica la selección de estrategias alternativas, la ejecución de un plan de contingencia o de reserva, la implementación de acciones correctivas y la modificación del plan para la dirección del proyecto.</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2 Subtítulo"/>
          <p:cNvSpPr txBox="1">
            <a:spLocks/>
          </p:cNvSpPr>
          <p:nvPr/>
        </p:nvSpPr>
        <p:spPr bwMode="auto">
          <a:xfrm>
            <a:off x="0" y="6021388"/>
            <a:ext cx="6705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700"/>
              </a:spcBef>
              <a:buClr>
                <a:schemeClr val="accent2"/>
              </a:buClr>
              <a:buSzPct val="60000"/>
              <a:buFont typeface="Wingdings" pitchFamily="2" charset="2"/>
              <a:buNone/>
            </a:pPr>
            <a:r>
              <a:rPr lang="es-CR" altLang="es-CR" sz="2000">
                <a:solidFill>
                  <a:srgbClr val="FFFFFF"/>
                </a:solidFill>
                <a:latin typeface="Calibri" pitchFamily="34" charset="0"/>
              </a:rPr>
              <a:t>Cap. 11.6 PMBOK</a:t>
            </a:r>
          </a:p>
        </p:txBody>
      </p:sp>
      <p:sp>
        <p:nvSpPr>
          <p:cNvPr id="5" name="4 CuadroTexto"/>
          <p:cNvSpPr txBox="1"/>
          <p:nvPr/>
        </p:nvSpPr>
        <p:spPr>
          <a:xfrm>
            <a:off x="323850" y="981075"/>
            <a:ext cx="7848600" cy="2154238"/>
          </a:xfrm>
          <a:prstGeom prst="rect">
            <a:avLst/>
          </a:prstGeom>
          <a:noFill/>
        </p:spPr>
        <p:txBody>
          <a:bodyPr>
            <a:spAutoFit/>
          </a:bodyPr>
          <a:lstStyle/>
          <a:p>
            <a:pPr>
              <a:defRPr/>
            </a:pPr>
            <a:endParaRPr lang="es-CR" sz="2400" b="1" dirty="0">
              <a:latin typeface="+mj-lt"/>
            </a:endParaRPr>
          </a:p>
          <a:p>
            <a:pPr algn="just">
              <a:defRPr/>
            </a:pPr>
            <a:r>
              <a:rPr lang="es-CR" sz="2200" b="1" dirty="0">
                <a:latin typeface="+mj-lt"/>
              </a:rPr>
              <a:t>Reevaluación de los Riegos.</a:t>
            </a:r>
          </a:p>
          <a:p>
            <a:pPr algn="just">
              <a:defRPr/>
            </a:pPr>
            <a:endParaRPr lang="es-CR" sz="2200" b="1" dirty="0">
              <a:latin typeface="+mj-lt"/>
            </a:endParaRPr>
          </a:p>
          <a:p>
            <a:pPr marL="342900" indent="-342900" algn="just">
              <a:buFont typeface="Arial" pitchFamily="34" charset="0"/>
              <a:buChar char="•"/>
              <a:defRPr/>
            </a:pPr>
            <a:r>
              <a:rPr lang="es-CR" sz="2200" dirty="0">
                <a:latin typeface="+mj-lt"/>
              </a:rPr>
              <a:t>Identificación de nuevos riesgos, la reevaluación de los riesgos actuales y el cierre de riesgos obsoletos.</a:t>
            </a:r>
          </a:p>
          <a:p>
            <a:pPr marL="342900" indent="-342900" algn="just">
              <a:buFont typeface="Arial" pitchFamily="34" charset="0"/>
              <a:buChar char="•"/>
              <a:defRPr/>
            </a:pPr>
            <a:endParaRPr lang="es-CR" sz="2200" b="1" dirty="0">
              <a:latin typeface="+mj-lt"/>
            </a:endParaRPr>
          </a:p>
        </p:txBody>
      </p:sp>
      <p:sp>
        <p:nvSpPr>
          <p:cNvPr id="6" name="5 CuadroTexto"/>
          <p:cNvSpPr txBox="1"/>
          <p:nvPr/>
        </p:nvSpPr>
        <p:spPr>
          <a:xfrm>
            <a:off x="323850" y="3135313"/>
            <a:ext cx="7848600" cy="3816350"/>
          </a:xfrm>
          <a:prstGeom prst="rect">
            <a:avLst/>
          </a:prstGeom>
          <a:noFill/>
        </p:spPr>
        <p:txBody>
          <a:bodyPr>
            <a:spAutoFit/>
          </a:bodyPr>
          <a:lstStyle/>
          <a:p>
            <a:pPr algn="just">
              <a:defRPr/>
            </a:pPr>
            <a:r>
              <a:rPr lang="es-CR" sz="2200" b="1" dirty="0">
                <a:latin typeface="+mj-lt"/>
              </a:rPr>
              <a:t>Auditorías de los Riegos.</a:t>
            </a:r>
          </a:p>
          <a:p>
            <a:pPr marL="342900" indent="-342900" algn="just">
              <a:buFont typeface="Arial" pitchFamily="34" charset="0"/>
              <a:buChar char="•"/>
              <a:defRPr/>
            </a:pPr>
            <a:endParaRPr lang="es-CR" sz="2200" b="1" dirty="0">
              <a:latin typeface="+mj-lt"/>
            </a:endParaRPr>
          </a:p>
          <a:p>
            <a:pPr marL="342900" indent="-342900" algn="just">
              <a:buFont typeface="Arial" pitchFamily="34" charset="0"/>
              <a:buChar char="•"/>
              <a:defRPr/>
            </a:pPr>
            <a:r>
              <a:rPr lang="es-CR" sz="2200" dirty="0">
                <a:latin typeface="+mj-lt"/>
              </a:rPr>
              <a:t>Examinan y documentan la efectividad de las respuestas a los riesgos identificados y sus causas, así como la efectividad del proceso de gestión de riesgos.</a:t>
            </a:r>
          </a:p>
          <a:p>
            <a:pPr marL="342900" indent="-342900" algn="just">
              <a:buFont typeface="Arial" pitchFamily="34" charset="0"/>
              <a:buChar char="•"/>
              <a:defRPr/>
            </a:pPr>
            <a:endParaRPr lang="es-CR" sz="2200" dirty="0">
              <a:latin typeface="+mj-lt"/>
            </a:endParaRPr>
          </a:p>
          <a:p>
            <a:pPr algn="just">
              <a:defRPr/>
            </a:pPr>
            <a:r>
              <a:rPr lang="es-CR" sz="2200" b="1" dirty="0">
                <a:latin typeface="+mj-lt"/>
              </a:rPr>
              <a:t>Análisis de Variación y Tendencias.</a:t>
            </a:r>
          </a:p>
          <a:p>
            <a:pPr algn="just">
              <a:defRPr/>
            </a:pPr>
            <a:endParaRPr lang="es-CR" sz="2200" b="1" dirty="0">
              <a:latin typeface="+mj-lt"/>
            </a:endParaRPr>
          </a:p>
          <a:p>
            <a:pPr marL="342900" indent="-342900" algn="just">
              <a:buFont typeface="Arial" pitchFamily="34" charset="0"/>
              <a:buChar char="•"/>
              <a:defRPr/>
            </a:pPr>
            <a:r>
              <a:rPr lang="es-CR" sz="2200" dirty="0">
                <a:latin typeface="+mj-lt"/>
              </a:rPr>
              <a:t>Se utilizan para comparar los resultados planificados con los resultados reales.</a:t>
            </a:r>
          </a:p>
          <a:p>
            <a:pPr marL="342900" indent="-342900" algn="just">
              <a:buFont typeface="Arial" pitchFamily="34" charset="0"/>
              <a:buChar char="•"/>
              <a:defRPr/>
            </a:pPr>
            <a:endParaRPr lang="es-CR" sz="2200" dirty="0">
              <a:latin typeface="+mj-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2 Subtítulo"/>
          <p:cNvSpPr txBox="1">
            <a:spLocks/>
          </p:cNvSpPr>
          <p:nvPr/>
        </p:nvSpPr>
        <p:spPr bwMode="auto">
          <a:xfrm>
            <a:off x="0" y="6021388"/>
            <a:ext cx="6705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700"/>
              </a:spcBef>
              <a:buClr>
                <a:schemeClr val="accent2"/>
              </a:buClr>
              <a:buSzPct val="60000"/>
              <a:buFont typeface="Wingdings" pitchFamily="2" charset="2"/>
              <a:buNone/>
            </a:pPr>
            <a:r>
              <a:rPr lang="es-CR" altLang="es-CR" sz="2000">
                <a:solidFill>
                  <a:srgbClr val="FFFFFF"/>
                </a:solidFill>
                <a:latin typeface="Calibri" pitchFamily="34" charset="0"/>
              </a:rPr>
              <a:t>Cap. 11.1 PMBOK</a:t>
            </a:r>
          </a:p>
        </p:txBody>
      </p:sp>
      <p:sp>
        <p:nvSpPr>
          <p:cNvPr id="5" name="4 CuadroTexto"/>
          <p:cNvSpPr txBox="1"/>
          <p:nvPr/>
        </p:nvSpPr>
        <p:spPr>
          <a:xfrm>
            <a:off x="365125" y="1633538"/>
            <a:ext cx="3924300" cy="2954337"/>
          </a:xfrm>
          <a:prstGeom prst="rect">
            <a:avLst/>
          </a:prstGeom>
          <a:noFill/>
        </p:spPr>
        <p:txBody>
          <a:bodyPr>
            <a:spAutoFit/>
          </a:bodyPr>
          <a:lstStyle/>
          <a:p>
            <a:pPr algn="just">
              <a:defRPr/>
            </a:pPr>
            <a:r>
              <a:rPr lang="es-CR" sz="2400" b="1" dirty="0">
                <a:latin typeface="+mj-lt"/>
              </a:rPr>
              <a:t>Riesgos Conocidos</a:t>
            </a:r>
          </a:p>
          <a:p>
            <a:pPr algn="just">
              <a:defRPr/>
            </a:pPr>
            <a:endParaRPr lang="es-CR" sz="2400" dirty="0">
              <a:latin typeface="+mj-lt"/>
            </a:endParaRPr>
          </a:p>
          <a:p>
            <a:pPr algn="just">
              <a:defRPr/>
            </a:pPr>
            <a:r>
              <a:rPr lang="es-CR" sz="2400" dirty="0">
                <a:latin typeface="+mj-lt"/>
              </a:rPr>
              <a:t>Son aquellos que han sido </a:t>
            </a:r>
            <a:r>
              <a:rPr lang="es-CR" sz="2400" b="1" dirty="0">
                <a:latin typeface="+mj-lt"/>
              </a:rPr>
              <a:t>identificados y analizados</a:t>
            </a:r>
            <a:r>
              <a:rPr lang="es-CR" sz="2400" dirty="0">
                <a:latin typeface="+mj-lt"/>
              </a:rPr>
              <a:t>, lo que hace posible planificar respuestas para tales riesgos en caso de que ocurran.</a:t>
            </a:r>
            <a:endParaRPr lang="es-CR" dirty="0">
              <a:latin typeface="+mj-lt"/>
            </a:endParaRPr>
          </a:p>
          <a:p>
            <a:pPr algn="just">
              <a:defRPr/>
            </a:pPr>
            <a:endParaRPr lang="es-CR" dirty="0"/>
          </a:p>
        </p:txBody>
      </p:sp>
      <p:sp>
        <p:nvSpPr>
          <p:cNvPr id="6" name="5 CuadroTexto"/>
          <p:cNvSpPr txBox="1"/>
          <p:nvPr/>
        </p:nvSpPr>
        <p:spPr>
          <a:xfrm>
            <a:off x="4722813" y="1636713"/>
            <a:ext cx="4027487" cy="2955925"/>
          </a:xfrm>
          <a:prstGeom prst="rect">
            <a:avLst/>
          </a:prstGeom>
          <a:noFill/>
        </p:spPr>
        <p:txBody>
          <a:bodyPr>
            <a:spAutoFit/>
          </a:bodyPr>
          <a:lstStyle/>
          <a:p>
            <a:pPr>
              <a:defRPr/>
            </a:pPr>
            <a:r>
              <a:rPr lang="es-CR" sz="2400" b="1" dirty="0">
                <a:latin typeface="+mj-lt"/>
              </a:rPr>
              <a:t>Riesgos Desconocidos</a:t>
            </a:r>
          </a:p>
          <a:p>
            <a:pPr>
              <a:defRPr/>
            </a:pPr>
            <a:endParaRPr lang="es-CR" sz="2400" dirty="0">
              <a:latin typeface="+mj-lt"/>
            </a:endParaRPr>
          </a:p>
          <a:p>
            <a:pPr algn="just">
              <a:defRPr/>
            </a:pPr>
            <a:r>
              <a:rPr lang="es-CR" sz="2400" dirty="0">
                <a:latin typeface="+mj-lt"/>
              </a:rPr>
              <a:t>Son aquellos que </a:t>
            </a:r>
            <a:r>
              <a:rPr lang="es-CR" sz="2400" b="1" dirty="0">
                <a:latin typeface="+mj-lt"/>
              </a:rPr>
              <a:t>no pueden gestionarse de manera proactiva</a:t>
            </a:r>
            <a:r>
              <a:rPr lang="es-CR" sz="2400" dirty="0">
                <a:latin typeface="+mj-lt"/>
              </a:rPr>
              <a:t>, lo que sugiere que el equipo del proyecto debe crear un plan de contingencia.</a:t>
            </a:r>
            <a:endParaRPr lang="es-CR" dirty="0">
              <a:latin typeface="+mj-lt"/>
            </a:endParaRPr>
          </a:p>
          <a:p>
            <a:pPr>
              <a:defRPr/>
            </a:pPr>
            <a:endParaRPr lang="es-CR" dirty="0"/>
          </a:p>
        </p:txBody>
      </p:sp>
      <p:sp>
        <p:nvSpPr>
          <p:cNvPr id="8" name="7 CuadroTexto"/>
          <p:cNvSpPr txBox="1"/>
          <p:nvPr/>
        </p:nvSpPr>
        <p:spPr>
          <a:xfrm>
            <a:off x="347663" y="4860925"/>
            <a:ext cx="8355012" cy="1846263"/>
          </a:xfrm>
          <a:prstGeom prst="rect">
            <a:avLst/>
          </a:prstGeom>
          <a:noFill/>
        </p:spPr>
        <p:txBody>
          <a:bodyPr>
            <a:spAutoFit/>
          </a:bodyPr>
          <a:lstStyle/>
          <a:p>
            <a:pPr>
              <a:defRPr/>
            </a:pPr>
            <a:r>
              <a:rPr lang="es-CR" sz="2400" b="1" dirty="0">
                <a:latin typeface="+mj-lt"/>
              </a:rPr>
              <a:t>Tolerancia al Riesgo</a:t>
            </a:r>
          </a:p>
          <a:p>
            <a:pPr>
              <a:defRPr/>
            </a:pPr>
            <a:endParaRPr lang="es-CR" sz="2400" dirty="0">
              <a:latin typeface="+mj-lt"/>
            </a:endParaRPr>
          </a:p>
          <a:p>
            <a:pPr algn="just">
              <a:defRPr/>
            </a:pPr>
            <a:r>
              <a:rPr lang="es-CR" sz="2400" dirty="0">
                <a:latin typeface="+mj-lt"/>
              </a:rPr>
              <a:t>Rango de riesgo que una organización o interesados están dispuestos a aceptar.</a:t>
            </a:r>
          </a:p>
          <a:p>
            <a:pPr>
              <a:defRPr/>
            </a:pPr>
            <a:endParaRPr lang="es-CR"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2 Subtítulo"/>
          <p:cNvSpPr txBox="1">
            <a:spLocks/>
          </p:cNvSpPr>
          <p:nvPr/>
        </p:nvSpPr>
        <p:spPr bwMode="auto">
          <a:xfrm>
            <a:off x="0" y="6021388"/>
            <a:ext cx="6705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700"/>
              </a:spcBef>
              <a:buClr>
                <a:schemeClr val="accent2"/>
              </a:buClr>
              <a:buSzPct val="60000"/>
              <a:buFont typeface="Wingdings" pitchFamily="2" charset="2"/>
              <a:buNone/>
            </a:pPr>
            <a:r>
              <a:rPr lang="es-CR" altLang="es-CR" sz="2000">
                <a:solidFill>
                  <a:srgbClr val="FFFFFF"/>
                </a:solidFill>
                <a:latin typeface="Calibri" pitchFamily="34" charset="0"/>
              </a:rPr>
              <a:t>Cap. 11.6 PMBOK</a:t>
            </a:r>
          </a:p>
        </p:txBody>
      </p:sp>
      <p:sp>
        <p:nvSpPr>
          <p:cNvPr id="5" name="4 CuadroTexto"/>
          <p:cNvSpPr txBox="1"/>
          <p:nvPr/>
        </p:nvSpPr>
        <p:spPr>
          <a:xfrm>
            <a:off x="436563" y="620713"/>
            <a:ext cx="8064500" cy="6708775"/>
          </a:xfrm>
          <a:prstGeom prst="rect">
            <a:avLst/>
          </a:prstGeom>
          <a:noFill/>
        </p:spPr>
        <p:txBody>
          <a:bodyPr>
            <a:spAutoFit/>
          </a:bodyPr>
          <a:lstStyle/>
          <a:p>
            <a:pPr algn="just">
              <a:defRPr/>
            </a:pPr>
            <a:endParaRPr lang="es-CR" sz="2200" b="1" dirty="0">
              <a:latin typeface="+mj-lt"/>
            </a:endParaRPr>
          </a:p>
          <a:p>
            <a:pPr algn="just">
              <a:defRPr/>
            </a:pPr>
            <a:endParaRPr lang="es-CR" sz="2400" b="1" dirty="0">
              <a:latin typeface="+mj-lt"/>
            </a:endParaRPr>
          </a:p>
          <a:p>
            <a:pPr algn="just">
              <a:defRPr/>
            </a:pPr>
            <a:r>
              <a:rPr lang="es-CR" sz="2400" b="1" dirty="0">
                <a:latin typeface="+mj-lt"/>
              </a:rPr>
              <a:t>Medición del Desempeño Técnico.</a:t>
            </a:r>
          </a:p>
          <a:p>
            <a:pPr algn="just">
              <a:defRPr/>
            </a:pPr>
            <a:endParaRPr lang="es-CR" sz="2400" b="1" dirty="0">
              <a:latin typeface="+mj-lt"/>
            </a:endParaRPr>
          </a:p>
          <a:p>
            <a:pPr algn="just">
              <a:defRPr/>
            </a:pPr>
            <a:r>
              <a:rPr lang="es-CR" sz="2400" dirty="0">
                <a:latin typeface="+mj-lt"/>
              </a:rPr>
              <a:t>Comparar los entregables del proyecto con las métricas de calidad pre-establecidas.</a:t>
            </a:r>
          </a:p>
          <a:p>
            <a:pPr algn="just">
              <a:defRPr/>
            </a:pPr>
            <a:endParaRPr lang="es-CR" sz="2400" dirty="0">
              <a:latin typeface="+mj-lt"/>
            </a:endParaRPr>
          </a:p>
          <a:p>
            <a:pPr algn="just">
              <a:defRPr/>
            </a:pPr>
            <a:r>
              <a:rPr lang="es-CR" sz="2400" b="1" dirty="0">
                <a:latin typeface="+mj-lt"/>
              </a:rPr>
              <a:t>Análisis de Reserva.</a:t>
            </a:r>
          </a:p>
          <a:p>
            <a:pPr algn="just">
              <a:defRPr/>
            </a:pPr>
            <a:endParaRPr lang="es-CR" sz="2400" dirty="0">
              <a:latin typeface="+mj-lt"/>
            </a:endParaRPr>
          </a:p>
          <a:p>
            <a:pPr algn="just">
              <a:defRPr/>
            </a:pPr>
            <a:r>
              <a:rPr lang="es-CR" sz="2400" dirty="0">
                <a:latin typeface="+mj-lt"/>
              </a:rPr>
              <a:t>Comparar la reserva que está quedando en relación a los riesgos restantes. ¿La reserva restante es suficiente?</a:t>
            </a:r>
          </a:p>
          <a:p>
            <a:pPr algn="just">
              <a:defRPr/>
            </a:pPr>
            <a:endParaRPr lang="es-CR" sz="2400" b="1" dirty="0">
              <a:latin typeface="+mj-lt"/>
            </a:endParaRPr>
          </a:p>
          <a:p>
            <a:pPr algn="just">
              <a:defRPr/>
            </a:pPr>
            <a:r>
              <a:rPr lang="es-CR" sz="2400" b="1" dirty="0">
                <a:latin typeface="+mj-lt"/>
              </a:rPr>
              <a:t>Reuniones sobre el Estado del Proyecto.</a:t>
            </a:r>
          </a:p>
          <a:p>
            <a:pPr algn="just">
              <a:defRPr/>
            </a:pPr>
            <a:endParaRPr lang="es-CR" sz="2400" b="1" dirty="0">
              <a:latin typeface="+mj-lt"/>
            </a:endParaRPr>
          </a:p>
          <a:p>
            <a:pPr algn="just">
              <a:defRPr/>
            </a:pPr>
            <a:r>
              <a:rPr lang="es-CR" sz="2400" dirty="0">
                <a:latin typeface="+mj-lt"/>
              </a:rPr>
              <a:t>Colocar en la orden del día de las reuniones de avance los temas relacionados con la gestión de riesgos.</a:t>
            </a:r>
            <a:endParaRPr lang="es-CR" sz="2400" b="1" dirty="0">
              <a:latin typeface="+mj-lt"/>
            </a:endParaRPr>
          </a:p>
          <a:p>
            <a:pPr algn="just">
              <a:defRPr/>
            </a:pPr>
            <a:endParaRPr lang="es-CR" sz="2400" dirty="0">
              <a:latin typeface="+mj-lt"/>
            </a:endParaRPr>
          </a:p>
          <a:p>
            <a:pPr algn="just">
              <a:defRPr/>
            </a:pPr>
            <a:endParaRPr lang="es-CR" sz="2400" dirty="0">
              <a:latin typeface="+mj-lt"/>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171400"/>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Como director de proyectos, debes escoger entre dos vendedores que te ofrecen un producto. Basado en el siguiente diagrama, ¿qué decisión tendría que tomar la Compañía ABC y cuál sería el valor monetario esperado?</a:t>
            </a:r>
          </a:p>
          <a:p>
            <a:pPr algn="just">
              <a:spcBef>
                <a:spcPct val="0"/>
              </a:spcBef>
              <a:buFontTx/>
              <a:buNone/>
            </a:pPr>
            <a:endParaRPr lang="es-CR" altLang="es-CR" sz="2400" dirty="0"/>
          </a:p>
          <a:p>
            <a:pPr algn="just">
              <a:spcBef>
                <a:spcPct val="0"/>
              </a:spcBef>
              <a:buFontTx/>
              <a:buNone/>
            </a:pPr>
            <a:endParaRPr lang="es-CR" altLang="es-CR" sz="2400" dirty="0"/>
          </a:p>
          <a:p>
            <a:pPr algn="just">
              <a:spcBef>
                <a:spcPct val="0"/>
              </a:spcBef>
              <a:buFontTx/>
              <a:buNone/>
            </a:pPr>
            <a:endParaRPr lang="es-CR" altLang="es-CR" sz="2400" dirty="0"/>
          </a:p>
          <a:p>
            <a:pPr algn="just">
              <a:spcBef>
                <a:spcPct val="0"/>
              </a:spcBef>
              <a:buFontTx/>
              <a:buNone/>
            </a:pPr>
            <a:endParaRPr lang="es-CR" altLang="es-CR" sz="2400" dirty="0"/>
          </a:p>
          <a:p>
            <a:pPr algn="just">
              <a:spcBef>
                <a:spcPct val="0"/>
              </a:spcBef>
              <a:buFontTx/>
              <a:buNone/>
            </a:pPr>
            <a:endParaRPr lang="es-CR" altLang="es-CR" sz="2400" dirty="0"/>
          </a:p>
          <a:p>
            <a:pPr marL="457200" indent="-457200" algn="ctr">
              <a:spcBef>
                <a:spcPct val="0"/>
              </a:spcBef>
              <a:buFont typeface="+mj-lt"/>
              <a:buAutoNum type="alphaUcPeriod"/>
            </a:pPr>
            <a:endParaRPr lang="es-ES" altLang="es-CR" sz="2400" dirty="0"/>
          </a:p>
          <a:p>
            <a:pPr>
              <a:spcBef>
                <a:spcPct val="0"/>
              </a:spcBef>
              <a:buFontTx/>
              <a:buNone/>
            </a:pPr>
            <a:endParaRPr lang="es-CR" altLang="es-CR" sz="2400" dirty="0"/>
          </a:p>
        </p:txBody>
      </p:sp>
      <p:pic>
        <p:nvPicPr>
          <p:cNvPr id="316420" name="3 Imagen"/>
          <p:cNvPicPr>
            <a:picLocks noChangeAspect="1" noChangeArrowheads="1"/>
          </p:cNvPicPr>
          <p:nvPr/>
        </p:nvPicPr>
        <p:blipFill>
          <a:blip r:embed="rId3">
            <a:extLst>
              <a:ext uri="{28A0092B-C50C-407E-A947-70E740481C1C}">
                <a14:useLocalDpi xmlns:a14="http://schemas.microsoft.com/office/drawing/2010/main" val="0"/>
              </a:ext>
            </a:extLst>
          </a:blip>
          <a:srcRect l="9776" t="30731" r="27461" b="8817"/>
          <a:stretch>
            <a:fillRect/>
          </a:stretch>
        </p:blipFill>
        <p:spPr bwMode="auto">
          <a:xfrm>
            <a:off x="1619672" y="3068960"/>
            <a:ext cx="6290067" cy="3404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31889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16420"/>
                                        </p:tgtEl>
                                        <p:attrNameLst>
                                          <p:attrName>style.visibility</p:attrName>
                                        </p:attrNameLst>
                                      </p:cBhvr>
                                      <p:to>
                                        <p:strVal val="visible"/>
                                      </p:to>
                                    </p:set>
                                    <p:animEffect transition="in" filter="fade">
                                      <p:cBhvr>
                                        <p:cTn id="14" dur="1000"/>
                                        <p:tgtEl>
                                          <p:spTgt spid="316420"/>
                                        </p:tgtEl>
                                      </p:cBhvr>
                                    </p:animEffect>
                                    <p:anim calcmode="lin" valueType="num">
                                      <p:cBhvr>
                                        <p:cTn id="15" dur="1000" fill="hold"/>
                                        <p:tgtEl>
                                          <p:spTgt spid="316420"/>
                                        </p:tgtEl>
                                        <p:attrNameLst>
                                          <p:attrName>ppt_x</p:attrName>
                                        </p:attrNameLst>
                                      </p:cBhvr>
                                      <p:tavLst>
                                        <p:tav tm="0">
                                          <p:val>
                                            <p:strVal val="#ppt_x"/>
                                          </p:val>
                                        </p:tav>
                                        <p:tav tm="100000">
                                          <p:val>
                                            <p:strVal val="#ppt_x"/>
                                          </p:val>
                                        </p:tav>
                                      </p:tavLst>
                                    </p:anim>
                                    <p:anim calcmode="lin" valueType="num">
                                      <p:cBhvr>
                                        <p:cTn id="16" dur="1000" fill="hold"/>
                                        <p:tgtEl>
                                          <p:spTgt spid="3164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266206" y="332656"/>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457200" indent="-457200" algn="ctr">
              <a:spcBef>
                <a:spcPct val="0"/>
              </a:spcBef>
              <a:buFont typeface="+mj-lt"/>
              <a:buAutoNum type="alphaUcPeriod"/>
            </a:pPr>
            <a:r>
              <a:rPr lang="es-ES" altLang="es-CR" sz="2400" dirty="0" smtClean="0"/>
              <a:t>Vendedor B con un valor monetario esperado de $30.500.</a:t>
            </a:r>
            <a:endParaRPr lang="es-CR" altLang="es-CR" sz="2400" dirty="0" smtClean="0"/>
          </a:p>
          <a:p>
            <a:pPr marL="457200" indent="-457200" algn="ctr">
              <a:spcBef>
                <a:spcPct val="0"/>
              </a:spcBef>
              <a:buFont typeface="+mj-lt"/>
              <a:buAutoNum type="alphaUcPeriod"/>
            </a:pPr>
            <a:r>
              <a:rPr lang="es-ES" altLang="es-CR" sz="2400" dirty="0" smtClean="0"/>
              <a:t>Vendedor B con un valor monetario esperado de </a:t>
            </a:r>
            <a:r>
              <a:rPr lang="es-CR" altLang="es-CR" sz="2400" dirty="0" smtClean="0"/>
              <a:t>–</a:t>
            </a:r>
            <a:r>
              <a:rPr lang="es-ES" altLang="es-CR" sz="2400" dirty="0" smtClean="0"/>
              <a:t>$2.500.</a:t>
            </a:r>
            <a:endParaRPr lang="es-CR" altLang="es-CR" sz="2400" dirty="0" smtClean="0"/>
          </a:p>
          <a:p>
            <a:pPr marL="457200" indent="-457200" algn="ctr">
              <a:spcBef>
                <a:spcPct val="0"/>
              </a:spcBef>
              <a:buFont typeface="+mj-lt"/>
              <a:buAutoNum type="alphaUcPeriod"/>
            </a:pPr>
            <a:r>
              <a:rPr lang="es-ES" altLang="es-CR" sz="2400" dirty="0" smtClean="0"/>
              <a:t>Vendedor A con un valor monetario esperado de $30.500.</a:t>
            </a:r>
            <a:endParaRPr lang="es-CR" altLang="es-CR" sz="2400" dirty="0" smtClean="0"/>
          </a:p>
          <a:p>
            <a:pPr marL="457200" indent="-457200" algn="ctr">
              <a:spcBef>
                <a:spcPct val="0"/>
              </a:spcBef>
              <a:buFont typeface="+mj-lt"/>
              <a:buAutoNum type="alphaUcPeriod"/>
            </a:pPr>
            <a:r>
              <a:rPr lang="es-ES" altLang="es-CR" sz="2400" dirty="0" smtClean="0"/>
              <a:t>Vendedor A con un valor monetario esperado de </a:t>
            </a:r>
            <a:r>
              <a:rPr lang="es-CR" altLang="es-CR" sz="2400" dirty="0" smtClean="0"/>
              <a:t>–</a:t>
            </a:r>
            <a:r>
              <a:rPr lang="es-ES" altLang="es-CR" sz="2400" dirty="0" smtClean="0"/>
              <a:t>$2.500.</a:t>
            </a:r>
            <a:endParaRPr lang="es-CR" altLang="es-CR" sz="2400" dirty="0" smtClean="0"/>
          </a:p>
          <a:p>
            <a:pPr algn="just">
              <a:spcBef>
                <a:spcPct val="0"/>
              </a:spcBef>
              <a:buFontTx/>
              <a:buNone/>
            </a:pPr>
            <a:endParaRPr lang="es-ES" altLang="es-CR" sz="2400" b="1" dirty="0" smtClean="0"/>
          </a:p>
          <a:p>
            <a:pPr algn="just">
              <a:spcBef>
                <a:spcPct val="0"/>
              </a:spcBef>
              <a:buFontTx/>
              <a:buNone/>
            </a:pPr>
            <a:r>
              <a:rPr lang="es-ES" altLang="es-CR" sz="2400" b="1" dirty="0" smtClean="0"/>
              <a:t>Retroalimentación</a:t>
            </a:r>
            <a:r>
              <a:rPr lang="es-ES" altLang="es-CR" sz="2400" b="1" dirty="0"/>
              <a:t>:</a:t>
            </a:r>
            <a:endParaRPr lang="es-CR" altLang="es-CR" sz="2400" dirty="0"/>
          </a:p>
          <a:p>
            <a:pPr algn="just">
              <a:spcBef>
                <a:spcPct val="0"/>
              </a:spcBef>
              <a:buFontTx/>
              <a:buNone/>
            </a:pPr>
            <a:r>
              <a:rPr lang="en-US" altLang="es-CR" sz="2400" dirty="0"/>
              <a:t>La </a:t>
            </a:r>
            <a:r>
              <a:rPr lang="en-US" altLang="es-CR" sz="2400" dirty="0" err="1"/>
              <a:t>decisión</a:t>
            </a:r>
            <a:r>
              <a:rPr lang="en-US" altLang="es-CR" sz="2400" dirty="0"/>
              <a:t> de </a:t>
            </a:r>
            <a:r>
              <a:rPr lang="en-US" altLang="es-CR" sz="2400" dirty="0" err="1"/>
              <a:t>escoger</a:t>
            </a:r>
            <a:r>
              <a:rPr lang="en-US" altLang="es-CR" sz="2400" dirty="0"/>
              <a:t> al </a:t>
            </a:r>
            <a:r>
              <a:rPr lang="en-US" altLang="es-CR" sz="2400" dirty="0" err="1"/>
              <a:t>vendedor</a:t>
            </a:r>
            <a:r>
              <a:rPr lang="en-US" altLang="es-CR" sz="2400" dirty="0"/>
              <a:t> A </a:t>
            </a:r>
            <a:r>
              <a:rPr lang="en-US" altLang="es-CR" sz="2400" dirty="0" err="1"/>
              <a:t>es</a:t>
            </a:r>
            <a:r>
              <a:rPr lang="en-US" altLang="es-CR" sz="2400" dirty="0"/>
              <a:t>: 0,55*$80.000 – 0,45*$30.000 = $30.500.</a:t>
            </a:r>
            <a:endParaRPr lang="es-CR" altLang="es-CR" sz="2400" dirty="0"/>
          </a:p>
          <a:p>
            <a:pPr algn="just">
              <a:spcBef>
                <a:spcPct val="0"/>
              </a:spcBef>
              <a:buFontTx/>
              <a:buNone/>
            </a:pPr>
            <a:r>
              <a:rPr lang="en-US" altLang="es-CR" sz="2400" dirty="0"/>
              <a:t>La </a:t>
            </a:r>
            <a:r>
              <a:rPr lang="en-US" altLang="es-CR" sz="2400" dirty="0" err="1"/>
              <a:t>decisión</a:t>
            </a:r>
            <a:r>
              <a:rPr lang="en-US" altLang="es-CR" sz="2400" dirty="0"/>
              <a:t> de </a:t>
            </a:r>
            <a:r>
              <a:rPr lang="en-US" altLang="es-CR" sz="2400" dirty="0" err="1"/>
              <a:t>escoger</a:t>
            </a:r>
            <a:r>
              <a:rPr lang="en-US" altLang="es-CR" sz="2400" dirty="0"/>
              <a:t> al </a:t>
            </a:r>
            <a:r>
              <a:rPr lang="en-US" altLang="es-CR" sz="2400" dirty="0" err="1"/>
              <a:t>vendedor</a:t>
            </a:r>
            <a:r>
              <a:rPr lang="en-US" altLang="es-CR" sz="2400" dirty="0"/>
              <a:t> B </a:t>
            </a:r>
            <a:r>
              <a:rPr lang="en-US" altLang="es-CR" sz="2400" dirty="0" err="1"/>
              <a:t>es</a:t>
            </a:r>
            <a:r>
              <a:rPr lang="en-US" altLang="es-CR" sz="2400" dirty="0"/>
              <a:t>: 0,25*$80.000 – 0,75*$30.000 = –$2.500.</a:t>
            </a:r>
            <a:endParaRPr lang="es-CR" altLang="es-CR" sz="2400" dirty="0"/>
          </a:p>
          <a:p>
            <a:pPr algn="just">
              <a:spcBef>
                <a:spcPct val="0"/>
              </a:spcBef>
              <a:buFontTx/>
              <a:buNone/>
            </a:pPr>
            <a:r>
              <a:rPr lang="en-US" altLang="es-CR" sz="2400" dirty="0" err="1"/>
              <a:t>Por</a:t>
            </a:r>
            <a:r>
              <a:rPr lang="en-US" altLang="es-CR" sz="2400" dirty="0"/>
              <a:t> </a:t>
            </a:r>
            <a:r>
              <a:rPr lang="en-US" altLang="es-CR" sz="2400" dirty="0" err="1"/>
              <a:t>ende</a:t>
            </a:r>
            <a:r>
              <a:rPr lang="en-US" altLang="es-CR" sz="2400" dirty="0"/>
              <a:t>, el valor </a:t>
            </a:r>
            <a:r>
              <a:rPr lang="en-US" altLang="es-CR" sz="2400" dirty="0" err="1"/>
              <a:t>monetario</a:t>
            </a:r>
            <a:r>
              <a:rPr lang="en-US" altLang="es-CR" sz="2400" dirty="0"/>
              <a:t> </a:t>
            </a:r>
            <a:r>
              <a:rPr lang="en-US" altLang="es-CR" sz="2400" dirty="0" err="1"/>
              <a:t>es</a:t>
            </a:r>
            <a:r>
              <a:rPr lang="en-US" altLang="es-CR" sz="2400" dirty="0"/>
              <a:t> $30.500 y la </a:t>
            </a:r>
            <a:r>
              <a:rPr lang="en-US" altLang="es-CR" sz="2400" dirty="0" err="1"/>
              <a:t>decisión</a:t>
            </a:r>
            <a:r>
              <a:rPr lang="en-US" altLang="es-CR" sz="2400" dirty="0"/>
              <a:t> </a:t>
            </a:r>
            <a:r>
              <a:rPr lang="en-US" altLang="es-CR" sz="2400" dirty="0" err="1"/>
              <a:t>es</a:t>
            </a:r>
            <a:r>
              <a:rPr lang="en-US" altLang="es-CR" sz="2400" dirty="0"/>
              <a:t> </a:t>
            </a:r>
            <a:r>
              <a:rPr lang="en-US" altLang="es-CR" sz="2400" dirty="0" err="1"/>
              <a:t>escoger</a:t>
            </a:r>
            <a:r>
              <a:rPr lang="en-US" altLang="es-CR" sz="2400" dirty="0"/>
              <a:t> al </a:t>
            </a:r>
            <a:r>
              <a:rPr lang="en-US" altLang="es-CR" sz="2400" dirty="0" err="1"/>
              <a:t>vendedor</a:t>
            </a:r>
            <a:r>
              <a:rPr lang="en-US" altLang="es-CR" sz="2400" dirty="0"/>
              <a:t> A.</a:t>
            </a: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12876187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iterate type="lt">
                                    <p:tmPct val="0"/>
                                  </p:iterate>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fade">
                                      <p:cBhvr>
                                        <p:cTn id="35" dur="1000"/>
                                        <p:tgtEl>
                                          <p:spTgt spid="5">
                                            <p:txEl>
                                              <p:pRg st="5" end="5"/>
                                            </p:txEl>
                                          </p:spTgt>
                                        </p:tgtEl>
                                      </p:cBhvr>
                                    </p:animEffect>
                                    <p:anim calcmode="lin" valueType="num">
                                      <p:cBhvr>
                                        <p:cTn id="36"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Effect transition="in" filter="fade">
                                      <p:cBhvr>
                                        <p:cTn id="49" dur="1000"/>
                                        <p:tgtEl>
                                          <p:spTgt spid="5">
                                            <p:txEl>
                                              <p:pRg st="7" end="7"/>
                                            </p:txEl>
                                          </p:spTgt>
                                        </p:tgtEl>
                                      </p:cBhvr>
                                    </p:animEffect>
                                    <p:anim calcmode="lin" valueType="num">
                                      <p:cBhvr>
                                        <p:cTn id="50"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entr" presetSubtype="0" fill="hold" nodeType="clickEffect">
                                  <p:stCondLst>
                                    <p:cond delay="0"/>
                                  </p:stCondLst>
                                  <p:childTnLst>
                                    <p:set>
                                      <p:cBhvr>
                                        <p:cTn id="55" dur="1" fill="hold">
                                          <p:stCondLst>
                                            <p:cond delay="0"/>
                                          </p:stCondLst>
                                        </p:cTn>
                                        <p:tgtEl>
                                          <p:spTgt spid="5">
                                            <p:txEl>
                                              <p:pRg st="8" end="8"/>
                                            </p:txEl>
                                          </p:spTgt>
                                        </p:tgtEl>
                                        <p:attrNameLst>
                                          <p:attrName>style.visibility</p:attrName>
                                        </p:attrNameLst>
                                      </p:cBhvr>
                                      <p:to>
                                        <p:strVal val="visible"/>
                                      </p:to>
                                    </p:set>
                                    <p:animEffect transition="in" filter="fade">
                                      <p:cBhvr>
                                        <p:cTn id="56" dur="1000"/>
                                        <p:tgtEl>
                                          <p:spTgt spid="5">
                                            <p:txEl>
                                              <p:pRg st="8" end="8"/>
                                            </p:txEl>
                                          </p:spTgt>
                                        </p:tgtEl>
                                      </p:cBhvr>
                                    </p:animEffect>
                                    <p:anim calcmode="lin" valueType="num">
                                      <p:cBhvr>
                                        <p:cTn id="57"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5" presetClass="emph" presetSubtype="0" nodeType="clickEffect">
                                  <p:stCondLst>
                                    <p:cond delay="0"/>
                                  </p:stCondLst>
                                  <p:iterate type="lt">
                                    <p:tmAbs val="25"/>
                                  </p:iterate>
                                  <p:childTnLst>
                                    <p:set>
                                      <p:cBhvr override="childStyle">
                                        <p:cTn id="62" dur="indefinite"/>
                                        <p:tgtEl>
                                          <p:spTgt spid="5">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8468" name="3 Imagen"/>
          <p:cNvPicPr>
            <a:picLocks noChangeAspect="1" noChangeArrowheads="1"/>
          </p:cNvPicPr>
          <p:nvPr/>
        </p:nvPicPr>
        <p:blipFill>
          <a:blip r:embed="rId3">
            <a:extLst>
              <a:ext uri="{28A0092B-C50C-407E-A947-70E740481C1C}">
                <a14:useLocalDpi xmlns:a14="http://schemas.microsoft.com/office/drawing/2010/main" val="0"/>
              </a:ext>
            </a:extLst>
          </a:blip>
          <a:srcRect l="9634" t="26196" r="27036" b="17380"/>
          <a:stretch>
            <a:fillRect/>
          </a:stretch>
        </p:blipFill>
        <p:spPr bwMode="auto">
          <a:xfrm>
            <a:off x="1113386" y="2708920"/>
            <a:ext cx="7458331" cy="37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06766" y="-459432"/>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La Compañía Júpiter está tomando una decisión de si hacer un producto o comprarlo. Basado en el siguiente diagrama, ¿qué decisión tendría que tomar la Compañía Júpiter y cuál sería el valor monetario esperado?</a:t>
            </a:r>
          </a:p>
          <a:p>
            <a:pPr algn="just">
              <a:spcBef>
                <a:spcPct val="0"/>
              </a:spcBef>
              <a:buFontTx/>
              <a:buNone/>
            </a:pPr>
            <a:endParaRPr lang="es-CR" altLang="es-CR" sz="2400" dirty="0"/>
          </a:p>
          <a:p>
            <a:pPr algn="just">
              <a:spcBef>
                <a:spcPct val="0"/>
              </a:spcBef>
              <a:buFontTx/>
              <a:buNone/>
            </a:pPr>
            <a:endParaRPr lang="es-CR" altLang="es-CR" sz="2400" dirty="0"/>
          </a:p>
          <a:p>
            <a:pPr algn="just">
              <a:spcBef>
                <a:spcPct val="0"/>
              </a:spcBef>
              <a:buFontTx/>
              <a:buNone/>
            </a:pPr>
            <a:endParaRPr lang="es-CR" altLang="es-CR" sz="2400" dirty="0"/>
          </a:p>
          <a:p>
            <a:pPr algn="just">
              <a:spcBef>
                <a:spcPct val="0"/>
              </a:spcBef>
              <a:buFontTx/>
              <a:buNone/>
            </a:pPr>
            <a:endParaRPr lang="es-CR" altLang="es-CR" sz="2400" dirty="0"/>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30145803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18468"/>
                                        </p:tgtEl>
                                        <p:attrNameLst>
                                          <p:attrName>style.visibility</p:attrName>
                                        </p:attrNameLst>
                                      </p:cBhvr>
                                      <p:to>
                                        <p:strVal val="visible"/>
                                      </p:to>
                                    </p:set>
                                    <p:animEffect transition="in" filter="fade">
                                      <p:cBhvr>
                                        <p:cTn id="14" dur="1000"/>
                                        <p:tgtEl>
                                          <p:spTgt spid="318468"/>
                                        </p:tgtEl>
                                      </p:cBhvr>
                                    </p:animEffect>
                                    <p:anim calcmode="lin" valueType="num">
                                      <p:cBhvr>
                                        <p:cTn id="15" dur="1000" fill="hold"/>
                                        <p:tgtEl>
                                          <p:spTgt spid="318468"/>
                                        </p:tgtEl>
                                        <p:attrNameLst>
                                          <p:attrName>ppt_x</p:attrName>
                                        </p:attrNameLst>
                                      </p:cBhvr>
                                      <p:tavLst>
                                        <p:tav tm="0">
                                          <p:val>
                                            <p:strVal val="#ppt_x"/>
                                          </p:val>
                                        </p:tav>
                                        <p:tav tm="100000">
                                          <p:val>
                                            <p:strVal val="#ppt_x"/>
                                          </p:val>
                                        </p:tav>
                                      </p:tavLst>
                                    </p:anim>
                                    <p:anim calcmode="lin" valueType="num">
                                      <p:cBhvr>
                                        <p:cTn id="16" dur="1000" fill="hold"/>
                                        <p:tgtEl>
                                          <p:spTgt spid="3184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548680"/>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457200" indent="-457200" algn="just">
              <a:spcBef>
                <a:spcPct val="0"/>
              </a:spcBef>
              <a:buFont typeface="+mj-lt"/>
              <a:buAutoNum type="alphaUcPeriod"/>
            </a:pPr>
            <a:r>
              <a:rPr lang="es-ES" altLang="es-CR" sz="2400" dirty="0"/>
              <a:t>Hacer el producto con un valor monetario esperado de $46.000.</a:t>
            </a:r>
            <a:endParaRPr lang="es-CR" altLang="es-CR" sz="2400" dirty="0"/>
          </a:p>
          <a:p>
            <a:pPr marL="457200" indent="-457200" algn="just">
              <a:spcBef>
                <a:spcPct val="0"/>
              </a:spcBef>
              <a:buFont typeface="+mj-lt"/>
              <a:buAutoNum type="alphaUcPeriod"/>
            </a:pPr>
            <a:r>
              <a:rPr lang="es-ES" altLang="es-CR" sz="2400" dirty="0"/>
              <a:t>Hacer el producto con un valor monetario esperado de $26.000.</a:t>
            </a:r>
            <a:endParaRPr lang="es-CR" altLang="es-CR" sz="2400" dirty="0"/>
          </a:p>
          <a:p>
            <a:pPr marL="457200" indent="-457200" algn="just">
              <a:spcBef>
                <a:spcPct val="0"/>
              </a:spcBef>
              <a:buFont typeface="+mj-lt"/>
              <a:buAutoNum type="alphaUcPeriod"/>
            </a:pPr>
            <a:r>
              <a:rPr lang="es-ES" altLang="es-CR" sz="2400" dirty="0"/>
              <a:t>Comprar el producto con un valor monetario esperado de $46.000.</a:t>
            </a:r>
            <a:endParaRPr lang="es-CR" altLang="es-CR" sz="2400" dirty="0"/>
          </a:p>
          <a:p>
            <a:pPr marL="457200" indent="-457200" algn="just">
              <a:spcBef>
                <a:spcPct val="0"/>
              </a:spcBef>
              <a:buFont typeface="+mj-lt"/>
              <a:buAutoNum type="alphaUcPeriod"/>
            </a:pPr>
            <a:r>
              <a:rPr lang="es-ES" altLang="es-CR" sz="2400" dirty="0"/>
              <a:t>Comprar el producto con un valor monetario esperado de $26.000.</a:t>
            </a:r>
            <a:endParaRPr lang="es-CR" altLang="es-CR" sz="2400" dirty="0"/>
          </a:p>
          <a:p>
            <a:pPr algn="just">
              <a:spcBef>
                <a:spcPct val="0"/>
              </a:spcBef>
              <a:buFontTx/>
              <a:buNone/>
            </a:pPr>
            <a:r>
              <a:rPr lang="es-ES" altLang="es-CR" sz="2400" b="1" dirty="0" smtClean="0"/>
              <a:t>Retroalimentación</a:t>
            </a:r>
            <a:r>
              <a:rPr lang="es-ES" altLang="es-CR" sz="2400" b="1" dirty="0"/>
              <a:t>:</a:t>
            </a:r>
            <a:endParaRPr lang="es-CR" altLang="es-CR" sz="2400" dirty="0"/>
          </a:p>
          <a:p>
            <a:pPr algn="just">
              <a:spcBef>
                <a:spcPct val="0"/>
              </a:spcBef>
              <a:buFontTx/>
              <a:buNone/>
            </a:pPr>
            <a:r>
              <a:rPr lang="en-US" altLang="es-CR" sz="2400" dirty="0"/>
              <a:t>La </a:t>
            </a:r>
            <a:r>
              <a:rPr lang="en-US" altLang="es-CR" sz="2400" dirty="0" err="1"/>
              <a:t>decisión</a:t>
            </a:r>
            <a:r>
              <a:rPr lang="en-US" altLang="es-CR" sz="2400" dirty="0"/>
              <a:t> de </a:t>
            </a:r>
            <a:r>
              <a:rPr lang="en-US" altLang="es-CR" sz="2400" dirty="0" err="1"/>
              <a:t>hacer</a:t>
            </a:r>
            <a:r>
              <a:rPr lang="en-US" altLang="es-CR" sz="2400" dirty="0"/>
              <a:t> el </a:t>
            </a:r>
            <a:r>
              <a:rPr lang="en-US" altLang="es-CR" sz="2400" dirty="0" err="1"/>
              <a:t>producto</a:t>
            </a:r>
            <a:r>
              <a:rPr lang="en-US" altLang="es-CR" sz="2400" dirty="0"/>
              <a:t> </a:t>
            </a:r>
            <a:r>
              <a:rPr lang="en-US" altLang="es-CR" sz="2400" dirty="0" err="1"/>
              <a:t>es</a:t>
            </a:r>
            <a:r>
              <a:rPr lang="en-US" altLang="es-CR" sz="2400" dirty="0"/>
              <a:t>: $50.000  – 0,20*$20.000 = $46.000.</a:t>
            </a:r>
            <a:endParaRPr lang="es-CR" altLang="es-CR" sz="2400" dirty="0"/>
          </a:p>
          <a:p>
            <a:pPr algn="just">
              <a:spcBef>
                <a:spcPct val="0"/>
              </a:spcBef>
              <a:buFontTx/>
              <a:buNone/>
            </a:pPr>
            <a:r>
              <a:rPr lang="en-US" altLang="es-CR" sz="2400" dirty="0"/>
              <a:t>La </a:t>
            </a:r>
            <a:r>
              <a:rPr lang="en-US" altLang="es-CR" sz="2400" dirty="0" err="1"/>
              <a:t>decisión</a:t>
            </a:r>
            <a:r>
              <a:rPr lang="en-US" altLang="es-CR" sz="2400" dirty="0"/>
              <a:t> de </a:t>
            </a:r>
            <a:r>
              <a:rPr lang="en-US" altLang="es-CR" sz="2400" dirty="0" err="1"/>
              <a:t>comprar</a:t>
            </a:r>
            <a:r>
              <a:rPr lang="en-US" altLang="es-CR" sz="2400" dirty="0"/>
              <a:t> el </a:t>
            </a:r>
            <a:r>
              <a:rPr lang="en-US" altLang="es-CR" sz="2400" dirty="0" err="1"/>
              <a:t>producto</a:t>
            </a:r>
            <a:r>
              <a:rPr lang="en-US" altLang="es-CR" sz="2400" dirty="0"/>
              <a:t> </a:t>
            </a:r>
            <a:r>
              <a:rPr lang="en-US" altLang="es-CR" sz="2400" dirty="0" err="1"/>
              <a:t>es</a:t>
            </a:r>
            <a:r>
              <a:rPr lang="en-US" altLang="es-CR" sz="2400" dirty="0"/>
              <a:t>: $25.000 + 0,40*$10.000 – 0,60*$5.000 = $26.000.</a:t>
            </a:r>
            <a:endParaRPr lang="es-CR" altLang="es-CR" sz="2400" dirty="0"/>
          </a:p>
          <a:p>
            <a:pPr algn="just">
              <a:spcBef>
                <a:spcPct val="0"/>
              </a:spcBef>
              <a:buFontTx/>
              <a:buNone/>
            </a:pPr>
            <a:r>
              <a:rPr lang="en-US" altLang="es-CR" sz="2400" dirty="0" err="1"/>
              <a:t>Por</a:t>
            </a:r>
            <a:r>
              <a:rPr lang="en-US" altLang="es-CR" sz="2400" dirty="0"/>
              <a:t> </a:t>
            </a:r>
            <a:r>
              <a:rPr lang="en-US" altLang="es-CR" sz="2400" dirty="0" err="1"/>
              <a:t>ende</a:t>
            </a:r>
            <a:r>
              <a:rPr lang="en-US" altLang="es-CR" sz="2400" dirty="0"/>
              <a:t>, el valor </a:t>
            </a:r>
            <a:r>
              <a:rPr lang="en-US" altLang="es-CR" sz="2400" dirty="0" err="1"/>
              <a:t>monetario</a:t>
            </a:r>
            <a:r>
              <a:rPr lang="en-US" altLang="es-CR" sz="2400" dirty="0"/>
              <a:t> </a:t>
            </a:r>
            <a:r>
              <a:rPr lang="en-US" altLang="es-CR" sz="2400" dirty="0" err="1"/>
              <a:t>es</a:t>
            </a:r>
            <a:r>
              <a:rPr lang="en-US" altLang="es-CR" sz="2400" dirty="0"/>
              <a:t> $46.000 y la </a:t>
            </a:r>
            <a:r>
              <a:rPr lang="en-US" altLang="es-CR" sz="2400" dirty="0" err="1"/>
              <a:t>decisión</a:t>
            </a:r>
            <a:r>
              <a:rPr lang="en-US" altLang="es-CR" sz="2400" dirty="0"/>
              <a:t> </a:t>
            </a:r>
            <a:r>
              <a:rPr lang="en-US" altLang="es-CR" sz="2400" dirty="0" err="1"/>
              <a:t>es</a:t>
            </a:r>
            <a:r>
              <a:rPr lang="en-US" altLang="es-CR" sz="2400" dirty="0"/>
              <a:t> </a:t>
            </a:r>
            <a:r>
              <a:rPr lang="en-US" altLang="es-CR" sz="2400" dirty="0" err="1"/>
              <a:t>hacer</a:t>
            </a:r>
            <a:r>
              <a:rPr lang="en-US" altLang="es-CR" sz="2400" dirty="0"/>
              <a:t> el </a:t>
            </a:r>
            <a:r>
              <a:rPr lang="en-US" altLang="es-CR" sz="2400" dirty="0" err="1"/>
              <a:t>producto</a:t>
            </a:r>
            <a:r>
              <a:rPr lang="en-US" altLang="es-CR" sz="2400" dirty="0"/>
              <a:t>.</a:t>
            </a: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16133253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iterate type="lt">
                                    <p:tmPct val="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Effect transition="in" filter="fade">
                                      <p:cBhvr>
                                        <p:cTn id="49" dur="1000"/>
                                        <p:tgtEl>
                                          <p:spTgt spid="5">
                                            <p:txEl>
                                              <p:pRg st="6" end="6"/>
                                            </p:txEl>
                                          </p:spTgt>
                                        </p:tgtEl>
                                      </p:cBhvr>
                                    </p:animEffect>
                                    <p:anim calcmode="lin" valueType="num">
                                      <p:cBhvr>
                                        <p:cTn id="5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entr" presetSubtype="0" fill="hold" nodeType="clickEffect">
                                  <p:stCondLst>
                                    <p:cond delay="0"/>
                                  </p:stCondLst>
                                  <p:childTnLst>
                                    <p:set>
                                      <p:cBhvr>
                                        <p:cTn id="55" dur="1" fill="hold">
                                          <p:stCondLst>
                                            <p:cond delay="0"/>
                                          </p:stCondLst>
                                        </p:cTn>
                                        <p:tgtEl>
                                          <p:spTgt spid="5">
                                            <p:txEl>
                                              <p:pRg st="7" end="7"/>
                                            </p:txEl>
                                          </p:spTgt>
                                        </p:tgtEl>
                                        <p:attrNameLst>
                                          <p:attrName>style.visibility</p:attrName>
                                        </p:attrNameLst>
                                      </p:cBhvr>
                                      <p:to>
                                        <p:strVal val="visible"/>
                                      </p:to>
                                    </p:set>
                                    <p:animEffect transition="in" filter="fade">
                                      <p:cBhvr>
                                        <p:cTn id="56" dur="1000"/>
                                        <p:tgtEl>
                                          <p:spTgt spid="5">
                                            <p:txEl>
                                              <p:pRg st="7" end="7"/>
                                            </p:txEl>
                                          </p:spTgt>
                                        </p:tgtEl>
                                      </p:cBhvr>
                                    </p:animEffect>
                                    <p:anim calcmode="lin" valueType="num">
                                      <p:cBhvr>
                                        <p:cTn id="57"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5" presetClass="emph" presetSubtype="0" nodeType="clickEffect">
                                  <p:stCondLst>
                                    <p:cond delay="0"/>
                                  </p:stCondLst>
                                  <p:iterate type="lt">
                                    <p:tmAbs val="25"/>
                                  </p:iterate>
                                  <p:childTnLst>
                                    <p:set>
                                      <p:cBhvr override="childStyle">
                                        <p:cTn id="62" dur="indefinite"/>
                                        <p:tgtEl>
                                          <p:spTgt spid="5">
                                            <p:txEl>
                                              <p:pRg st="0" end="0"/>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404664"/>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La probabilidad de cumplir con la fecha de entrega del proyecto es del 25%. </a:t>
            </a:r>
            <a:r>
              <a:rPr lang="en-US" altLang="es-CR" sz="2400" dirty="0"/>
              <a:t>¿</a:t>
            </a:r>
            <a:r>
              <a:rPr lang="en-US" altLang="es-CR" sz="2400" dirty="0" err="1"/>
              <a:t>Cuál</a:t>
            </a:r>
            <a:r>
              <a:rPr lang="en-US" altLang="es-CR" sz="2400" dirty="0"/>
              <a:t> </a:t>
            </a:r>
            <a:r>
              <a:rPr lang="en-US" altLang="es-CR" sz="2400" dirty="0" err="1"/>
              <a:t>es</a:t>
            </a:r>
            <a:r>
              <a:rPr lang="en-US" altLang="es-CR" sz="2400" dirty="0"/>
              <a:t> la PROBABILIDAD de NO </a:t>
            </a:r>
            <a:r>
              <a:rPr lang="en-US" altLang="es-CR" sz="2400" dirty="0" err="1"/>
              <a:t>cumplir</a:t>
            </a:r>
            <a:r>
              <a:rPr lang="en-US" altLang="es-CR" sz="2400" dirty="0"/>
              <a:t> con la </a:t>
            </a:r>
            <a:r>
              <a:rPr lang="en-US" altLang="es-CR" sz="2400" dirty="0" err="1"/>
              <a:t>fecha</a:t>
            </a:r>
            <a:r>
              <a:rPr lang="en-US" altLang="es-CR" sz="2400" dirty="0"/>
              <a:t> de </a:t>
            </a:r>
            <a:r>
              <a:rPr lang="en-US" altLang="es-CR" sz="2400" dirty="0" err="1"/>
              <a:t>entrega</a:t>
            </a:r>
            <a:r>
              <a:rPr lang="en-US" altLang="es-CR" sz="2400" dirty="0"/>
              <a:t> del </a:t>
            </a:r>
            <a:r>
              <a:rPr lang="en-US" altLang="es-CR" sz="2400" dirty="0" err="1"/>
              <a:t>proyecto</a:t>
            </a:r>
            <a:r>
              <a:rPr lang="en-US" altLang="es-CR" sz="2400" dirty="0"/>
              <a:t>?</a:t>
            </a:r>
            <a:endParaRPr lang="es-CR" altLang="es-CR" sz="2400" dirty="0"/>
          </a:p>
          <a:p>
            <a:pPr marL="457200" indent="-457200" algn="just">
              <a:spcBef>
                <a:spcPct val="0"/>
              </a:spcBef>
              <a:buFont typeface="+mj-lt"/>
              <a:buAutoNum type="alphaUcPeriod"/>
            </a:pPr>
            <a:r>
              <a:rPr lang="en-US" altLang="es-CR" sz="2400" dirty="0"/>
              <a:t>25%.</a:t>
            </a:r>
            <a:endParaRPr lang="es-CR" altLang="es-CR" sz="2400" dirty="0"/>
          </a:p>
          <a:p>
            <a:pPr marL="457200" indent="-457200" algn="just">
              <a:spcBef>
                <a:spcPct val="0"/>
              </a:spcBef>
              <a:buFont typeface="+mj-lt"/>
              <a:buAutoNum type="alphaUcPeriod"/>
            </a:pPr>
            <a:r>
              <a:rPr lang="en-US" altLang="es-CR" sz="2400" dirty="0"/>
              <a:t>5%.</a:t>
            </a:r>
            <a:endParaRPr lang="es-CR" altLang="es-CR" sz="2400" dirty="0"/>
          </a:p>
          <a:p>
            <a:pPr marL="457200" indent="-457200" algn="just">
              <a:spcBef>
                <a:spcPct val="0"/>
              </a:spcBef>
              <a:buFont typeface="+mj-lt"/>
              <a:buAutoNum type="alphaUcPeriod"/>
            </a:pPr>
            <a:r>
              <a:rPr lang="en-US" altLang="es-CR" sz="2400" dirty="0"/>
              <a:t>75%.</a:t>
            </a:r>
            <a:endParaRPr lang="es-CR" altLang="es-CR" sz="2400" dirty="0"/>
          </a:p>
          <a:p>
            <a:pPr marL="457200" indent="-457200" algn="just">
              <a:spcBef>
                <a:spcPct val="0"/>
              </a:spcBef>
              <a:buFont typeface="+mj-lt"/>
              <a:buAutoNum type="alphaUcPeriod"/>
            </a:pPr>
            <a:r>
              <a:rPr lang="en-US" altLang="es-CR" sz="2400" dirty="0"/>
              <a:t>50%.</a:t>
            </a:r>
            <a:endParaRPr lang="es-CR" altLang="es-CR" sz="2400" dirty="0"/>
          </a:p>
          <a:p>
            <a:pPr algn="just">
              <a:spcBef>
                <a:spcPct val="0"/>
              </a:spcBef>
              <a:buFontTx/>
              <a:buNone/>
            </a:pPr>
            <a:endParaRPr lang="es-ES" altLang="es-CR" sz="2400" b="1" dirty="0" smtClean="0"/>
          </a:p>
          <a:p>
            <a:pPr algn="just">
              <a:spcBef>
                <a:spcPct val="0"/>
              </a:spcBef>
              <a:buFontTx/>
              <a:buNone/>
            </a:pPr>
            <a:r>
              <a:rPr lang="es-ES" altLang="es-CR" sz="2400" b="1" dirty="0" smtClean="0"/>
              <a:t>Retroalimentación</a:t>
            </a:r>
            <a:r>
              <a:rPr lang="es-ES" altLang="es-CR" sz="2400" b="1" dirty="0"/>
              <a:t>: </a:t>
            </a:r>
            <a:r>
              <a:rPr lang="en-US" altLang="es-CR" sz="2400" dirty="0"/>
              <a:t>La </a:t>
            </a:r>
            <a:r>
              <a:rPr lang="en-US" altLang="es-CR" sz="2400" dirty="0" err="1"/>
              <a:t>probabilidad</a:t>
            </a:r>
            <a:r>
              <a:rPr lang="en-US" altLang="es-CR" sz="2400" dirty="0"/>
              <a:t> de </a:t>
            </a:r>
            <a:r>
              <a:rPr lang="en-US" altLang="es-CR" sz="2400" dirty="0" err="1"/>
              <a:t>que</a:t>
            </a:r>
            <a:r>
              <a:rPr lang="en-US" altLang="es-CR" sz="2400" dirty="0"/>
              <a:t> el </a:t>
            </a:r>
            <a:r>
              <a:rPr lang="en-US" altLang="es-CR" sz="2400" dirty="0" err="1"/>
              <a:t>evento</a:t>
            </a:r>
            <a:r>
              <a:rPr lang="en-US" altLang="es-CR" sz="2400" dirty="0"/>
              <a:t> </a:t>
            </a:r>
            <a:r>
              <a:rPr lang="en-US" altLang="es-CR" sz="2400" dirty="0" err="1"/>
              <a:t>ocurra</a:t>
            </a:r>
            <a:r>
              <a:rPr lang="en-US" altLang="es-CR" sz="2400" dirty="0"/>
              <a:t> </a:t>
            </a:r>
            <a:r>
              <a:rPr lang="en-US" altLang="es-CR" sz="2400" dirty="0" err="1"/>
              <a:t>es</a:t>
            </a:r>
            <a:r>
              <a:rPr lang="en-US" altLang="es-CR" sz="2400" dirty="0"/>
              <a:t> 25%, </a:t>
            </a:r>
            <a:r>
              <a:rPr lang="en-US" altLang="es-CR" sz="2400" dirty="0" err="1"/>
              <a:t>es</a:t>
            </a:r>
            <a:r>
              <a:rPr lang="en-US" altLang="es-CR" sz="2400" dirty="0"/>
              <a:t> </a:t>
            </a:r>
            <a:r>
              <a:rPr lang="en-US" altLang="es-CR" sz="2400" dirty="0" err="1"/>
              <a:t>decir</a:t>
            </a:r>
            <a:r>
              <a:rPr lang="en-US" altLang="es-CR" sz="2400" dirty="0"/>
              <a:t>, 0,25, </a:t>
            </a:r>
            <a:r>
              <a:rPr lang="en-US" altLang="es-CR" sz="2400" dirty="0" err="1"/>
              <a:t>por</a:t>
            </a:r>
            <a:r>
              <a:rPr lang="en-US" altLang="es-CR" sz="2400" dirty="0"/>
              <a:t> lo </a:t>
            </a:r>
            <a:r>
              <a:rPr lang="en-US" altLang="es-CR" sz="2400" dirty="0" err="1"/>
              <a:t>que</a:t>
            </a:r>
            <a:r>
              <a:rPr lang="en-US" altLang="es-CR" sz="2400" dirty="0"/>
              <a:t> la </a:t>
            </a:r>
            <a:r>
              <a:rPr lang="en-US" altLang="es-CR" sz="2400" dirty="0" err="1"/>
              <a:t>probabilidad</a:t>
            </a:r>
            <a:r>
              <a:rPr lang="en-US" altLang="es-CR" sz="2400" dirty="0"/>
              <a:t> de </a:t>
            </a:r>
            <a:r>
              <a:rPr lang="en-US" altLang="es-CR" sz="2400" dirty="0" err="1"/>
              <a:t>que</a:t>
            </a:r>
            <a:r>
              <a:rPr lang="en-US" altLang="es-CR" sz="2400" dirty="0"/>
              <a:t> el </a:t>
            </a:r>
            <a:r>
              <a:rPr lang="en-US" altLang="es-CR" sz="2400" dirty="0" err="1"/>
              <a:t>mismo</a:t>
            </a:r>
            <a:r>
              <a:rPr lang="en-US" altLang="es-CR" sz="2400" dirty="0"/>
              <a:t> </a:t>
            </a:r>
            <a:r>
              <a:rPr lang="en-US" altLang="es-CR" sz="2400" dirty="0" err="1"/>
              <a:t>evento</a:t>
            </a:r>
            <a:r>
              <a:rPr lang="en-US" altLang="es-CR" sz="2400" dirty="0"/>
              <a:t> no </a:t>
            </a:r>
            <a:r>
              <a:rPr lang="en-US" altLang="es-CR" sz="2400" dirty="0" err="1"/>
              <a:t>ocurra</a:t>
            </a:r>
            <a:r>
              <a:rPr lang="en-US" altLang="es-CR" sz="2400" dirty="0"/>
              <a:t> </a:t>
            </a:r>
            <a:r>
              <a:rPr lang="en-US" altLang="es-CR" sz="2400" dirty="0" err="1"/>
              <a:t>es</a:t>
            </a:r>
            <a:r>
              <a:rPr lang="en-US" altLang="es-CR" sz="2400" dirty="0"/>
              <a:t> 1 – 0,25 = 0,75, o sea, 75%.</a:t>
            </a:r>
            <a:endParaRPr lang="es-CR" altLang="es-CR" sz="2400" dirty="0"/>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33784248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iterate type="lt">
                                    <p:tmPct val="0"/>
                                  </p:iterate>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548680"/>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000" dirty="0"/>
              <a:t>En un nuevo proyecto de desarrollo de una aplicación financiera para un banco, el desgaste de los empleados y los cambios en el alcance son dos eventos independientes. </a:t>
            </a:r>
            <a:r>
              <a:rPr lang="en-US" altLang="es-CR" sz="2000" dirty="0"/>
              <a:t>La </a:t>
            </a:r>
            <a:r>
              <a:rPr lang="en-US" altLang="es-CR" sz="2000" dirty="0" err="1"/>
              <a:t>probabilidad</a:t>
            </a:r>
            <a:r>
              <a:rPr lang="en-US" altLang="es-CR" sz="2000" dirty="0"/>
              <a:t> del </a:t>
            </a:r>
            <a:r>
              <a:rPr lang="en-US" altLang="es-CR" sz="2000" dirty="0" err="1"/>
              <a:t>desgaste</a:t>
            </a:r>
            <a:r>
              <a:rPr lang="en-US" altLang="es-CR" sz="2000" dirty="0"/>
              <a:t> de los </a:t>
            </a:r>
            <a:r>
              <a:rPr lang="en-US" altLang="es-CR" sz="2000" dirty="0" err="1"/>
              <a:t>empleados</a:t>
            </a:r>
            <a:r>
              <a:rPr lang="en-US" altLang="es-CR" sz="2000" dirty="0"/>
              <a:t> </a:t>
            </a:r>
            <a:r>
              <a:rPr lang="en-US" altLang="es-CR" sz="2000" dirty="0" err="1"/>
              <a:t>es</a:t>
            </a:r>
            <a:r>
              <a:rPr lang="en-US" altLang="es-CR" sz="2000" dirty="0"/>
              <a:t> del 20% y la </a:t>
            </a:r>
            <a:r>
              <a:rPr lang="en-US" altLang="es-CR" sz="2000" dirty="0" err="1"/>
              <a:t>probabilidad</a:t>
            </a:r>
            <a:r>
              <a:rPr lang="en-US" altLang="es-CR" sz="2000" dirty="0"/>
              <a:t> de los </a:t>
            </a:r>
            <a:r>
              <a:rPr lang="en-US" altLang="es-CR" sz="2000" dirty="0" err="1"/>
              <a:t>cambios</a:t>
            </a:r>
            <a:r>
              <a:rPr lang="en-US" altLang="es-CR" sz="2000" dirty="0"/>
              <a:t> en el </a:t>
            </a:r>
            <a:r>
              <a:rPr lang="en-US" altLang="es-CR" sz="2000" dirty="0" err="1"/>
              <a:t>alcance</a:t>
            </a:r>
            <a:r>
              <a:rPr lang="en-US" altLang="es-CR" sz="2000" dirty="0"/>
              <a:t> </a:t>
            </a:r>
            <a:r>
              <a:rPr lang="en-US" altLang="es-CR" sz="2000" dirty="0" err="1"/>
              <a:t>es</a:t>
            </a:r>
            <a:r>
              <a:rPr lang="en-US" altLang="es-CR" sz="2000" dirty="0"/>
              <a:t> del 30%. ¿</a:t>
            </a:r>
            <a:r>
              <a:rPr lang="en-US" altLang="es-CR" sz="2000" dirty="0" err="1"/>
              <a:t>Cuál</a:t>
            </a:r>
            <a:r>
              <a:rPr lang="en-US" altLang="es-CR" sz="2000" dirty="0"/>
              <a:t> </a:t>
            </a:r>
            <a:r>
              <a:rPr lang="en-US" altLang="es-CR" sz="2000" dirty="0" err="1"/>
              <a:t>es</a:t>
            </a:r>
            <a:r>
              <a:rPr lang="en-US" altLang="es-CR" sz="2000" dirty="0"/>
              <a:t> la PROBABILIDAD de </a:t>
            </a:r>
            <a:r>
              <a:rPr lang="en-US" altLang="es-CR" sz="2000" dirty="0" err="1"/>
              <a:t>que</a:t>
            </a:r>
            <a:r>
              <a:rPr lang="en-US" altLang="es-CR" sz="2000" dirty="0"/>
              <a:t> </a:t>
            </a:r>
            <a:r>
              <a:rPr lang="en-US" altLang="es-CR" sz="2000" dirty="0" err="1"/>
              <a:t>estos</a:t>
            </a:r>
            <a:r>
              <a:rPr lang="en-US" altLang="es-CR" sz="2000" dirty="0"/>
              <a:t> DOS </a:t>
            </a:r>
            <a:r>
              <a:rPr lang="en-US" altLang="es-CR" sz="2000" dirty="0" err="1"/>
              <a:t>eventos</a:t>
            </a:r>
            <a:r>
              <a:rPr lang="en-US" altLang="es-CR" sz="2000" dirty="0"/>
              <a:t> </a:t>
            </a:r>
            <a:r>
              <a:rPr lang="en-US" altLang="es-CR" sz="2000" dirty="0" err="1"/>
              <a:t>ocurran</a:t>
            </a:r>
            <a:r>
              <a:rPr lang="en-US" altLang="es-CR" sz="2000" dirty="0"/>
              <a:t>?</a:t>
            </a:r>
            <a:endParaRPr lang="es-CR" altLang="es-CR" sz="2000" dirty="0"/>
          </a:p>
          <a:p>
            <a:pPr marL="457200" indent="-457200" algn="just">
              <a:spcBef>
                <a:spcPct val="0"/>
              </a:spcBef>
              <a:buFont typeface="+mj-lt"/>
              <a:buAutoNum type="alphaUcPeriod"/>
            </a:pPr>
            <a:r>
              <a:rPr lang="en-US" altLang="es-CR" sz="2000" dirty="0"/>
              <a:t>6%.</a:t>
            </a:r>
            <a:endParaRPr lang="es-CR" altLang="es-CR" sz="2000" dirty="0"/>
          </a:p>
          <a:p>
            <a:pPr marL="457200" indent="-457200" algn="just">
              <a:spcBef>
                <a:spcPct val="0"/>
              </a:spcBef>
              <a:buFont typeface="+mj-lt"/>
              <a:buAutoNum type="alphaUcPeriod"/>
            </a:pPr>
            <a:r>
              <a:rPr lang="en-US" altLang="es-CR" sz="2000" dirty="0"/>
              <a:t>10%.</a:t>
            </a:r>
            <a:endParaRPr lang="es-CR" altLang="es-CR" sz="2000" dirty="0"/>
          </a:p>
          <a:p>
            <a:pPr marL="457200" indent="-457200" algn="just">
              <a:spcBef>
                <a:spcPct val="0"/>
              </a:spcBef>
              <a:buFont typeface="+mj-lt"/>
              <a:buAutoNum type="alphaUcPeriod"/>
            </a:pPr>
            <a:r>
              <a:rPr lang="en-US" altLang="es-CR" sz="2000" dirty="0"/>
              <a:t>50%.</a:t>
            </a:r>
            <a:endParaRPr lang="es-CR" altLang="es-CR" sz="2000" dirty="0"/>
          </a:p>
          <a:p>
            <a:pPr marL="457200" indent="-457200" algn="just">
              <a:spcBef>
                <a:spcPct val="0"/>
              </a:spcBef>
              <a:buFont typeface="+mj-lt"/>
              <a:buAutoNum type="alphaUcPeriod"/>
            </a:pPr>
            <a:r>
              <a:rPr lang="en-US" altLang="es-CR" sz="2000" dirty="0"/>
              <a:t>60</a:t>
            </a:r>
            <a:r>
              <a:rPr lang="en-US" altLang="es-CR" sz="2000" dirty="0" smtClean="0"/>
              <a:t>%.</a:t>
            </a:r>
          </a:p>
          <a:p>
            <a:pPr marL="457200" indent="-457200" algn="just">
              <a:spcBef>
                <a:spcPct val="0"/>
              </a:spcBef>
              <a:buFont typeface="+mj-lt"/>
              <a:buAutoNum type="alphaUcPeriod"/>
            </a:pPr>
            <a:endParaRPr lang="es-CR" altLang="es-CR" sz="2000" dirty="0"/>
          </a:p>
          <a:p>
            <a:pPr algn="just">
              <a:spcBef>
                <a:spcPct val="0"/>
              </a:spcBef>
              <a:buFontTx/>
              <a:buNone/>
            </a:pPr>
            <a:r>
              <a:rPr lang="es-ES" altLang="es-CR" sz="2000" b="1" dirty="0"/>
              <a:t>Retroalimentación: </a:t>
            </a:r>
            <a:r>
              <a:rPr lang="es-ES" altLang="es-CR" sz="2000" dirty="0"/>
              <a:t>Siendo p(A) la probabilidad de que ocurra el desgaste de los empleados y p(B) la probabilidad de que ocurra los cambios en el alcance. </a:t>
            </a:r>
            <a:r>
              <a:rPr lang="en-US" altLang="es-CR" sz="2000" dirty="0"/>
              <a:t>La </a:t>
            </a:r>
            <a:r>
              <a:rPr lang="en-US" altLang="es-CR" sz="2000" dirty="0" err="1"/>
              <a:t>probabilidad</a:t>
            </a:r>
            <a:r>
              <a:rPr lang="en-US" altLang="es-CR" sz="2000" dirty="0"/>
              <a:t> de </a:t>
            </a:r>
            <a:r>
              <a:rPr lang="en-US" altLang="es-CR" sz="2000" dirty="0" err="1"/>
              <a:t>que</a:t>
            </a:r>
            <a:r>
              <a:rPr lang="en-US" altLang="es-CR" sz="2000" dirty="0"/>
              <a:t> dos </a:t>
            </a:r>
            <a:r>
              <a:rPr lang="en-US" altLang="es-CR" sz="2000" dirty="0" err="1"/>
              <a:t>eventos</a:t>
            </a:r>
            <a:r>
              <a:rPr lang="en-US" altLang="es-CR" sz="2000" dirty="0"/>
              <a:t> </a:t>
            </a:r>
            <a:r>
              <a:rPr lang="en-US" altLang="es-CR" sz="2000" dirty="0" err="1"/>
              <a:t>independientes</a:t>
            </a:r>
            <a:r>
              <a:rPr lang="en-US" altLang="es-CR" sz="2000" dirty="0"/>
              <a:t> </a:t>
            </a:r>
            <a:r>
              <a:rPr lang="en-US" altLang="es-CR" sz="2000" dirty="0" err="1"/>
              <a:t>ocurra</a:t>
            </a:r>
            <a:r>
              <a:rPr lang="en-US" altLang="es-CR" sz="2000" dirty="0"/>
              <a:t> </a:t>
            </a:r>
            <a:r>
              <a:rPr lang="en-US" altLang="es-CR" sz="2000" dirty="0" err="1"/>
              <a:t>es</a:t>
            </a:r>
            <a:r>
              <a:rPr lang="en-US" altLang="es-CR" sz="2000" dirty="0"/>
              <a:t>: p(A y B) = p(A) x p(B) = 0,20 x 0,30 = 0,06, </a:t>
            </a:r>
            <a:r>
              <a:rPr lang="en-US" altLang="es-CR" sz="2000" dirty="0" err="1"/>
              <a:t>es</a:t>
            </a:r>
            <a:r>
              <a:rPr lang="en-US" altLang="es-CR" sz="2000" dirty="0"/>
              <a:t> </a:t>
            </a:r>
            <a:r>
              <a:rPr lang="en-US" altLang="es-CR" sz="2000" dirty="0" err="1"/>
              <a:t>decir</a:t>
            </a:r>
            <a:r>
              <a:rPr lang="en-US" altLang="es-CR" sz="2000" dirty="0"/>
              <a:t>, 6%. </a:t>
            </a:r>
            <a:r>
              <a:rPr lang="en-US" altLang="es-CR" sz="2000" dirty="0" err="1"/>
              <a:t>Recuerde</a:t>
            </a:r>
            <a:r>
              <a:rPr lang="en-US" altLang="es-CR" sz="2000" dirty="0"/>
              <a:t> </a:t>
            </a:r>
            <a:r>
              <a:rPr lang="en-US" altLang="es-CR" sz="2000" dirty="0" err="1"/>
              <a:t>que</a:t>
            </a:r>
            <a:r>
              <a:rPr lang="en-US" altLang="es-CR" sz="2000" dirty="0"/>
              <a:t> los </a:t>
            </a:r>
            <a:r>
              <a:rPr lang="en-US" altLang="es-CR" sz="2000" dirty="0" err="1"/>
              <a:t>eventos</a:t>
            </a:r>
            <a:r>
              <a:rPr lang="en-US" altLang="es-CR" sz="2000" dirty="0"/>
              <a:t> </a:t>
            </a:r>
            <a:r>
              <a:rPr lang="en-US" altLang="es-CR" sz="2000" dirty="0" err="1"/>
              <a:t>independientes</a:t>
            </a:r>
            <a:r>
              <a:rPr lang="en-US" altLang="es-CR" sz="2000" dirty="0"/>
              <a:t> </a:t>
            </a:r>
            <a:r>
              <a:rPr lang="en-US" altLang="es-CR" sz="2000" dirty="0" err="1"/>
              <a:t>es</a:t>
            </a:r>
            <a:r>
              <a:rPr lang="en-US" altLang="es-CR" sz="2000" dirty="0"/>
              <a:t> </a:t>
            </a:r>
            <a:r>
              <a:rPr lang="en-US" altLang="es-CR" sz="2000" dirty="0" err="1"/>
              <a:t>distinto</a:t>
            </a:r>
            <a:r>
              <a:rPr lang="en-US" altLang="es-CR" sz="2000" dirty="0"/>
              <a:t> a los </a:t>
            </a:r>
            <a:r>
              <a:rPr lang="en-US" altLang="es-CR" sz="2000" dirty="0" err="1"/>
              <a:t>eventos</a:t>
            </a:r>
            <a:r>
              <a:rPr lang="en-US" altLang="es-CR" sz="2000" dirty="0"/>
              <a:t> </a:t>
            </a:r>
            <a:r>
              <a:rPr lang="en-US" altLang="es-CR" sz="2000" dirty="0" err="1"/>
              <a:t>mutuamente</a:t>
            </a:r>
            <a:r>
              <a:rPr lang="en-US" altLang="es-CR" sz="2000" dirty="0"/>
              <a:t> </a:t>
            </a:r>
            <a:r>
              <a:rPr lang="en-US" altLang="es-CR" sz="2000" dirty="0" err="1"/>
              <a:t>excluyentes</a:t>
            </a:r>
            <a:r>
              <a:rPr lang="en-US" altLang="es-CR" sz="2000" dirty="0"/>
              <a:t>.</a:t>
            </a:r>
            <a:endParaRPr lang="es-CR" altLang="es-CR" sz="2000" dirty="0"/>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33855987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iterate type="lt">
                                    <p:tmPct val="0"/>
                                  </p:iterate>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4" y="620688"/>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200" dirty="0"/>
              <a:t>Asuma que fabricar cierto producto o comprarlo son eventos mutuamente excluyentes. </a:t>
            </a:r>
            <a:r>
              <a:rPr lang="en-US" altLang="es-CR" sz="2200" dirty="0"/>
              <a:t>Si la </a:t>
            </a:r>
            <a:r>
              <a:rPr lang="en-US" altLang="es-CR" sz="2200" dirty="0" err="1"/>
              <a:t>probabilidad</a:t>
            </a:r>
            <a:r>
              <a:rPr lang="en-US" altLang="es-CR" sz="2200" dirty="0"/>
              <a:t> de </a:t>
            </a:r>
            <a:r>
              <a:rPr lang="en-US" altLang="es-CR" sz="2200" dirty="0" err="1"/>
              <a:t>fabricar</a:t>
            </a:r>
            <a:r>
              <a:rPr lang="en-US" altLang="es-CR" sz="2200" dirty="0"/>
              <a:t> el </a:t>
            </a:r>
            <a:r>
              <a:rPr lang="en-US" altLang="es-CR" sz="2200" dirty="0" err="1"/>
              <a:t>producto</a:t>
            </a:r>
            <a:r>
              <a:rPr lang="en-US" altLang="es-CR" sz="2200" dirty="0"/>
              <a:t> “en casa” </a:t>
            </a:r>
            <a:r>
              <a:rPr lang="en-US" altLang="es-CR" sz="2200" dirty="0" err="1"/>
              <a:t>es</a:t>
            </a:r>
            <a:r>
              <a:rPr lang="en-US" altLang="es-CR" sz="2200" dirty="0"/>
              <a:t> del 25% y la </a:t>
            </a:r>
            <a:r>
              <a:rPr lang="en-US" altLang="es-CR" sz="2200" dirty="0" err="1"/>
              <a:t>probabilidad</a:t>
            </a:r>
            <a:r>
              <a:rPr lang="en-US" altLang="es-CR" sz="2200" dirty="0"/>
              <a:t> de </a:t>
            </a:r>
            <a:r>
              <a:rPr lang="en-US" altLang="es-CR" sz="2200" dirty="0" err="1"/>
              <a:t>comprarlo</a:t>
            </a:r>
            <a:r>
              <a:rPr lang="en-US" altLang="es-CR" sz="2200" dirty="0"/>
              <a:t> </a:t>
            </a:r>
            <a:r>
              <a:rPr lang="en-US" altLang="es-CR" sz="2200" dirty="0" err="1"/>
              <a:t>es</a:t>
            </a:r>
            <a:r>
              <a:rPr lang="en-US" altLang="es-CR" sz="2200" dirty="0"/>
              <a:t> del 15%, ¿</a:t>
            </a:r>
            <a:r>
              <a:rPr lang="en-US" altLang="es-CR" sz="2200" dirty="0" err="1"/>
              <a:t>cuál</a:t>
            </a:r>
            <a:r>
              <a:rPr lang="en-US" altLang="es-CR" sz="2200" dirty="0"/>
              <a:t> </a:t>
            </a:r>
            <a:r>
              <a:rPr lang="en-US" altLang="es-CR" sz="2200" dirty="0" err="1"/>
              <a:t>es</a:t>
            </a:r>
            <a:r>
              <a:rPr lang="en-US" altLang="es-CR" sz="2200" dirty="0"/>
              <a:t> la PROBABILIDAD de </a:t>
            </a:r>
            <a:r>
              <a:rPr lang="en-US" altLang="es-CR" sz="2200" dirty="0" err="1"/>
              <a:t>que</a:t>
            </a:r>
            <a:r>
              <a:rPr lang="en-US" altLang="es-CR" sz="2200" dirty="0"/>
              <a:t> ALGUNO de </a:t>
            </a:r>
            <a:r>
              <a:rPr lang="en-US" altLang="es-CR" sz="2200" dirty="0" err="1"/>
              <a:t>estos</a:t>
            </a:r>
            <a:r>
              <a:rPr lang="en-US" altLang="es-CR" sz="2200" dirty="0"/>
              <a:t> </a:t>
            </a:r>
            <a:r>
              <a:rPr lang="en-US" altLang="es-CR" sz="2200" dirty="0" err="1"/>
              <a:t>eventos</a:t>
            </a:r>
            <a:r>
              <a:rPr lang="en-US" altLang="es-CR" sz="2200" dirty="0"/>
              <a:t> </a:t>
            </a:r>
            <a:r>
              <a:rPr lang="en-US" altLang="es-CR" sz="2200" dirty="0" err="1"/>
              <a:t>ocurra</a:t>
            </a:r>
            <a:r>
              <a:rPr lang="en-US" altLang="es-CR" sz="2200" dirty="0"/>
              <a:t>?</a:t>
            </a:r>
            <a:endParaRPr lang="es-CR" altLang="es-CR" sz="2200" dirty="0"/>
          </a:p>
          <a:p>
            <a:pPr marL="457200" indent="-457200" algn="just">
              <a:spcBef>
                <a:spcPct val="0"/>
              </a:spcBef>
              <a:buFont typeface="+mj-lt"/>
              <a:buAutoNum type="alphaUcPeriod"/>
            </a:pPr>
            <a:r>
              <a:rPr lang="en-US" altLang="es-CR" sz="2200" dirty="0"/>
              <a:t>15%.</a:t>
            </a:r>
            <a:endParaRPr lang="es-CR" altLang="es-CR" sz="2200" dirty="0"/>
          </a:p>
          <a:p>
            <a:pPr marL="457200" indent="-457200" algn="just">
              <a:spcBef>
                <a:spcPct val="0"/>
              </a:spcBef>
              <a:buFont typeface="+mj-lt"/>
              <a:buAutoNum type="alphaUcPeriod"/>
            </a:pPr>
            <a:r>
              <a:rPr lang="en-US" altLang="es-CR" sz="2200" dirty="0"/>
              <a:t>20%.</a:t>
            </a:r>
            <a:endParaRPr lang="es-CR" altLang="es-CR" sz="2200" dirty="0"/>
          </a:p>
          <a:p>
            <a:pPr marL="457200" indent="-457200" algn="just">
              <a:spcBef>
                <a:spcPct val="0"/>
              </a:spcBef>
              <a:buFont typeface="+mj-lt"/>
              <a:buAutoNum type="alphaUcPeriod"/>
            </a:pPr>
            <a:r>
              <a:rPr lang="en-US" altLang="es-CR" sz="2200" dirty="0"/>
              <a:t>25%.</a:t>
            </a:r>
            <a:endParaRPr lang="es-CR" altLang="es-CR" sz="2200" dirty="0"/>
          </a:p>
          <a:p>
            <a:pPr marL="457200" indent="-457200" algn="just">
              <a:spcBef>
                <a:spcPct val="0"/>
              </a:spcBef>
              <a:buFont typeface="+mj-lt"/>
              <a:buAutoNum type="alphaUcPeriod"/>
            </a:pPr>
            <a:r>
              <a:rPr lang="en-US" altLang="es-CR" sz="2200" dirty="0"/>
              <a:t>40</a:t>
            </a:r>
            <a:r>
              <a:rPr lang="en-US" altLang="es-CR" sz="2200" dirty="0" smtClean="0"/>
              <a:t>%.</a:t>
            </a:r>
          </a:p>
          <a:p>
            <a:pPr marL="457200" indent="-457200" algn="just">
              <a:spcBef>
                <a:spcPct val="0"/>
              </a:spcBef>
              <a:buFont typeface="+mj-lt"/>
              <a:buAutoNum type="alphaUcPeriod"/>
            </a:pPr>
            <a:endParaRPr lang="es-CR" altLang="es-CR" sz="2200" dirty="0"/>
          </a:p>
          <a:p>
            <a:pPr algn="just">
              <a:spcBef>
                <a:spcPct val="0"/>
              </a:spcBef>
              <a:buFontTx/>
              <a:buNone/>
            </a:pPr>
            <a:r>
              <a:rPr lang="es-ES" altLang="es-CR" sz="2200" b="1" dirty="0"/>
              <a:t>Retroalimentación: </a:t>
            </a:r>
            <a:r>
              <a:rPr lang="en-US" altLang="es-CR" sz="2200" dirty="0" err="1"/>
              <a:t>Asegurarse</a:t>
            </a:r>
            <a:r>
              <a:rPr lang="en-US" altLang="es-CR" sz="2200" dirty="0"/>
              <a:t> de </a:t>
            </a:r>
            <a:r>
              <a:rPr lang="en-US" altLang="es-CR" sz="2200" dirty="0" err="1"/>
              <a:t>que</a:t>
            </a:r>
            <a:r>
              <a:rPr lang="en-US" altLang="es-CR" sz="2200" dirty="0"/>
              <a:t> </a:t>
            </a:r>
            <a:r>
              <a:rPr lang="en-US" altLang="es-CR" sz="2200" dirty="0" err="1"/>
              <a:t>ocurra</a:t>
            </a:r>
            <a:r>
              <a:rPr lang="en-US" altLang="es-CR" sz="2200" dirty="0"/>
              <a:t> </a:t>
            </a:r>
            <a:r>
              <a:rPr lang="en-US" altLang="es-CR" sz="2200" dirty="0" err="1"/>
              <a:t>alguno</a:t>
            </a:r>
            <a:r>
              <a:rPr lang="en-US" altLang="es-CR" sz="2200" dirty="0"/>
              <a:t> de dos </a:t>
            </a:r>
            <a:r>
              <a:rPr lang="en-US" altLang="es-CR" sz="2200" dirty="0" err="1"/>
              <a:t>eventos</a:t>
            </a:r>
            <a:r>
              <a:rPr lang="en-US" altLang="es-CR" sz="2200" dirty="0"/>
              <a:t> </a:t>
            </a:r>
            <a:r>
              <a:rPr lang="en-US" altLang="es-CR" sz="2200" dirty="0" err="1"/>
              <a:t>excluyentes</a:t>
            </a:r>
            <a:r>
              <a:rPr lang="en-US" altLang="es-CR" sz="2200" dirty="0"/>
              <a:t> </a:t>
            </a:r>
            <a:r>
              <a:rPr lang="en-US" altLang="es-CR" sz="2200" dirty="0" err="1"/>
              <a:t>significa</a:t>
            </a:r>
            <a:r>
              <a:rPr lang="en-US" altLang="es-CR" sz="2200" dirty="0"/>
              <a:t> </a:t>
            </a:r>
            <a:r>
              <a:rPr lang="en-US" altLang="es-CR" sz="2200" dirty="0" err="1"/>
              <a:t>que</a:t>
            </a:r>
            <a:r>
              <a:rPr lang="en-US" altLang="es-CR" sz="2200" dirty="0"/>
              <a:t> </a:t>
            </a:r>
            <a:r>
              <a:rPr lang="en-US" altLang="es-CR" sz="2200" dirty="0" err="1"/>
              <a:t>debemos</a:t>
            </a:r>
            <a:r>
              <a:rPr lang="en-US" altLang="es-CR" sz="2200" dirty="0"/>
              <a:t> </a:t>
            </a:r>
            <a:r>
              <a:rPr lang="en-US" altLang="es-CR" sz="2200" dirty="0" err="1"/>
              <a:t>considerar</a:t>
            </a:r>
            <a:r>
              <a:rPr lang="en-US" altLang="es-CR" sz="2200" dirty="0"/>
              <a:t> </a:t>
            </a:r>
            <a:r>
              <a:rPr lang="en-US" altLang="es-CR" sz="2200" dirty="0" err="1"/>
              <a:t>las</a:t>
            </a:r>
            <a:r>
              <a:rPr lang="en-US" altLang="es-CR" sz="2200" dirty="0"/>
              <a:t> </a:t>
            </a:r>
            <a:r>
              <a:rPr lang="en-US" altLang="es-CR" sz="2200" dirty="0" err="1"/>
              <a:t>probabilidades</a:t>
            </a:r>
            <a:r>
              <a:rPr lang="en-US" altLang="es-CR" sz="2200" dirty="0"/>
              <a:t> de </a:t>
            </a:r>
            <a:r>
              <a:rPr lang="en-US" altLang="es-CR" sz="2200" dirty="0" err="1"/>
              <a:t>ocurrencia</a:t>
            </a:r>
            <a:r>
              <a:rPr lang="en-US" altLang="es-CR" sz="2200" dirty="0"/>
              <a:t> de ambos </a:t>
            </a:r>
            <a:r>
              <a:rPr lang="en-US" altLang="es-CR" sz="2200" dirty="0" err="1"/>
              <a:t>eventos</a:t>
            </a:r>
            <a:r>
              <a:rPr lang="en-US" altLang="es-CR" sz="2200" dirty="0"/>
              <a:t> </a:t>
            </a:r>
            <a:r>
              <a:rPr lang="en-US" altLang="es-CR" sz="2200" dirty="0" err="1"/>
              <a:t>independientemente</a:t>
            </a:r>
            <a:r>
              <a:rPr lang="en-US" altLang="es-CR" sz="2200" dirty="0"/>
              <a:t> del </a:t>
            </a:r>
            <a:r>
              <a:rPr lang="en-US" altLang="es-CR" sz="2200" dirty="0" err="1"/>
              <a:t>orden</a:t>
            </a:r>
            <a:r>
              <a:rPr lang="en-US" altLang="es-CR" sz="2200" dirty="0"/>
              <a:t>. En </a:t>
            </a:r>
            <a:r>
              <a:rPr lang="en-US" altLang="es-CR" sz="2200" dirty="0" err="1"/>
              <a:t>este</a:t>
            </a:r>
            <a:r>
              <a:rPr lang="en-US" altLang="es-CR" sz="2200" dirty="0"/>
              <a:t> </a:t>
            </a:r>
            <a:r>
              <a:rPr lang="en-US" altLang="es-CR" sz="2200" dirty="0" err="1"/>
              <a:t>sentido</a:t>
            </a:r>
            <a:r>
              <a:rPr lang="en-US" altLang="es-CR" sz="2200" dirty="0"/>
              <a:t>, la </a:t>
            </a:r>
            <a:r>
              <a:rPr lang="en-US" altLang="es-CR" sz="2200" dirty="0" err="1"/>
              <a:t>probabilidad</a:t>
            </a:r>
            <a:r>
              <a:rPr lang="en-US" altLang="es-CR" sz="2200" dirty="0"/>
              <a:t> p (A y B) = p(A) + p(B) = 0,25 + 0,15 = 0,40, o sea, 40%.</a:t>
            </a:r>
            <a:endParaRPr lang="es-CR" altLang="es-CR" sz="2200" dirty="0"/>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27635362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iterate type="lt">
                                    <p:tmPct val="0"/>
                                  </p:iterate>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3588" name="3 Imagen"/>
          <p:cNvPicPr>
            <a:picLocks noChangeAspect="1" noChangeArrowheads="1"/>
          </p:cNvPicPr>
          <p:nvPr/>
        </p:nvPicPr>
        <p:blipFill>
          <a:blip r:embed="rId3">
            <a:extLst>
              <a:ext uri="{28A0092B-C50C-407E-A947-70E740481C1C}">
                <a14:useLocalDpi xmlns:a14="http://schemas.microsoft.com/office/drawing/2010/main" val="0"/>
              </a:ext>
            </a:extLst>
          </a:blip>
          <a:srcRect l="18135" t="27708" r="27461" b="20151"/>
          <a:stretch>
            <a:fillRect/>
          </a:stretch>
        </p:blipFill>
        <p:spPr bwMode="auto">
          <a:xfrm>
            <a:off x="3419872" y="2708920"/>
            <a:ext cx="5344924" cy="288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3528" y="681676"/>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000" dirty="0"/>
              <a:t>En el siguiente diagrama de red, las tareas A y B deben ser completadas antes de iniciar con la tarea C. La tarea A tiene una probabilidad del 20% de ser completada en el décimo día, mientras que la tarea B tiene un 25% de probabilidad de ser completada en el décimo día. </a:t>
            </a:r>
            <a:r>
              <a:rPr lang="en-US" altLang="es-CR" sz="2000" dirty="0"/>
              <a:t>¿</a:t>
            </a:r>
            <a:r>
              <a:rPr lang="en-US" altLang="es-CR" sz="2000" dirty="0" err="1"/>
              <a:t>Cuál</a:t>
            </a:r>
            <a:r>
              <a:rPr lang="en-US" altLang="es-CR" sz="2000" dirty="0"/>
              <a:t> </a:t>
            </a:r>
            <a:r>
              <a:rPr lang="en-US" altLang="es-CR" sz="2000" dirty="0" err="1"/>
              <a:t>es</a:t>
            </a:r>
            <a:r>
              <a:rPr lang="en-US" altLang="es-CR" sz="2000" dirty="0"/>
              <a:t> la PROBABILIDAD de </a:t>
            </a:r>
            <a:r>
              <a:rPr lang="en-US" altLang="es-CR" sz="2000" dirty="0" err="1"/>
              <a:t>iniciar</a:t>
            </a:r>
            <a:r>
              <a:rPr lang="en-US" altLang="es-CR" sz="2000" dirty="0"/>
              <a:t> la </a:t>
            </a:r>
            <a:r>
              <a:rPr lang="en-US" altLang="es-CR" sz="2000" dirty="0" err="1"/>
              <a:t>tarea</a:t>
            </a:r>
            <a:r>
              <a:rPr lang="en-US" altLang="es-CR" sz="2000" dirty="0"/>
              <a:t> C en el </a:t>
            </a:r>
            <a:r>
              <a:rPr lang="en-US" altLang="es-CR" sz="2000" dirty="0" err="1"/>
              <a:t>undécimo</a:t>
            </a:r>
            <a:r>
              <a:rPr lang="en-US" altLang="es-CR" sz="2000" dirty="0"/>
              <a:t> </a:t>
            </a:r>
            <a:r>
              <a:rPr lang="en-US" altLang="es-CR" sz="2000" dirty="0" err="1"/>
              <a:t>día</a:t>
            </a:r>
            <a:r>
              <a:rPr lang="en-US" altLang="es-CR" sz="2000" dirty="0" smtClean="0"/>
              <a:t>?</a:t>
            </a:r>
            <a:endParaRPr lang="es-CR" altLang="es-CR" sz="2000" dirty="0"/>
          </a:p>
          <a:p>
            <a:pPr marL="457200" indent="-457200" algn="just">
              <a:spcBef>
                <a:spcPct val="0"/>
              </a:spcBef>
              <a:buFont typeface="+mj-lt"/>
              <a:buAutoNum type="alphaUcPeriod"/>
            </a:pPr>
            <a:r>
              <a:rPr lang="en-US" altLang="es-CR" sz="2000" dirty="0"/>
              <a:t>0,05%.</a:t>
            </a:r>
            <a:endParaRPr lang="es-CR" altLang="es-CR" sz="2000" dirty="0"/>
          </a:p>
          <a:p>
            <a:pPr marL="457200" indent="-457200" algn="just">
              <a:spcBef>
                <a:spcPct val="0"/>
              </a:spcBef>
              <a:buFont typeface="+mj-lt"/>
              <a:buAutoNum type="alphaUcPeriod"/>
            </a:pPr>
            <a:r>
              <a:rPr lang="en-US" altLang="es-CR" sz="2000" dirty="0"/>
              <a:t>0,50%.</a:t>
            </a:r>
            <a:endParaRPr lang="es-CR" altLang="es-CR" sz="2000" dirty="0"/>
          </a:p>
          <a:p>
            <a:pPr marL="457200" indent="-457200" algn="just">
              <a:spcBef>
                <a:spcPct val="0"/>
              </a:spcBef>
              <a:buFont typeface="+mj-lt"/>
              <a:buAutoNum type="alphaUcPeriod"/>
            </a:pPr>
            <a:r>
              <a:rPr lang="en-US" altLang="es-CR" sz="2000" dirty="0"/>
              <a:t>5%.</a:t>
            </a:r>
            <a:endParaRPr lang="es-CR" altLang="es-CR" sz="2000" dirty="0"/>
          </a:p>
          <a:p>
            <a:pPr marL="457200" indent="-457200" algn="just">
              <a:spcBef>
                <a:spcPct val="0"/>
              </a:spcBef>
              <a:buFont typeface="+mj-lt"/>
              <a:buAutoNum type="alphaUcPeriod"/>
            </a:pPr>
            <a:r>
              <a:rPr lang="en-US" altLang="es-CR" sz="2000" dirty="0"/>
              <a:t>50</a:t>
            </a:r>
            <a:r>
              <a:rPr lang="en-US" altLang="es-CR" sz="2000" dirty="0" smtClean="0"/>
              <a:t>%.</a:t>
            </a:r>
          </a:p>
          <a:p>
            <a:pPr marL="457200" indent="-457200" algn="just">
              <a:spcBef>
                <a:spcPct val="0"/>
              </a:spcBef>
              <a:buFont typeface="+mj-lt"/>
              <a:buAutoNum type="alphaUcPeriod"/>
            </a:pPr>
            <a:endParaRPr lang="en-US" altLang="es-CR" sz="2000" dirty="0"/>
          </a:p>
          <a:p>
            <a:pPr marL="457200" indent="-457200" algn="just">
              <a:spcBef>
                <a:spcPct val="0"/>
              </a:spcBef>
              <a:buFont typeface="+mj-lt"/>
              <a:buAutoNum type="alphaUcPeriod"/>
            </a:pPr>
            <a:endParaRPr lang="en-US" altLang="es-CR" sz="2000" dirty="0" smtClean="0"/>
          </a:p>
          <a:p>
            <a:pPr marL="457200" indent="-457200" algn="just">
              <a:spcBef>
                <a:spcPct val="0"/>
              </a:spcBef>
              <a:buFont typeface="+mj-lt"/>
              <a:buAutoNum type="alphaUcPeriod"/>
            </a:pPr>
            <a:endParaRPr lang="en-US" altLang="es-CR" sz="2000" dirty="0"/>
          </a:p>
          <a:p>
            <a:pPr marL="457200" indent="-457200" algn="just">
              <a:spcBef>
                <a:spcPct val="0"/>
              </a:spcBef>
              <a:buFont typeface="+mj-lt"/>
              <a:buAutoNum type="alphaUcPeriod"/>
            </a:pPr>
            <a:endParaRPr lang="en-US" altLang="es-CR" sz="2000" dirty="0" smtClean="0"/>
          </a:p>
          <a:p>
            <a:pPr algn="just">
              <a:spcBef>
                <a:spcPct val="0"/>
              </a:spcBef>
              <a:buNone/>
            </a:pPr>
            <a:r>
              <a:rPr lang="es-ES" altLang="es-CR" sz="2000" b="1" dirty="0" smtClean="0"/>
              <a:t>Retroalimentación</a:t>
            </a:r>
            <a:r>
              <a:rPr lang="es-ES" altLang="es-CR" sz="2000" b="1" dirty="0"/>
              <a:t>: </a:t>
            </a:r>
            <a:r>
              <a:rPr lang="es-CR" altLang="es-CR" sz="2000" dirty="0"/>
              <a:t>La probabilidad de que ocurra la tarea C en el undécimo día es la probabilidad de que las tareas independientes A y B cumplan al décimo día, por lo tanto, p(C) = p(A y B) = p(A) x p(B) = 0,20 x 0,25 = 0,05 = 5%.</a:t>
            </a:r>
          </a:p>
          <a:p>
            <a:pPr marL="457200" indent="-457200" algn="just">
              <a:spcBef>
                <a:spcPct val="0"/>
              </a:spcBef>
              <a:buFont typeface="+mj-lt"/>
              <a:buAutoNum type="alphaUcPeriod"/>
            </a:pPr>
            <a:endParaRPr lang="es-CR" altLang="es-CR" sz="2400" b="1" dirty="0"/>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6973630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23588"/>
                                        </p:tgtEl>
                                        <p:attrNameLst>
                                          <p:attrName>style.visibility</p:attrName>
                                        </p:attrNameLst>
                                      </p:cBhvr>
                                      <p:to>
                                        <p:strVal val="visible"/>
                                      </p:to>
                                    </p:set>
                                    <p:animEffect transition="in" filter="fade">
                                      <p:cBhvr>
                                        <p:cTn id="14" dur="1000"/>
                                        <p:tgtEl>
                                          <p:spTgt spid="323588"/>
                                        </p:tgtEl>
                                      </p:cBhvr>
                                    </p:animEffect>
                                    <p:anim calcmode="lin" valueType="num">
                                      <p:cBhvr>
                                        <p:cTn id="15" dur="1000" fill="hold"/>
                                        <p:tgtEl>
                                          <p:spTgt spid="323588"/>
                                        </p:tgtEl>
                                        <p:attrNameLst>
                                          <p:attrName>ppt_x</p:attrName>
                                        </p:attrNameLst>
                                      </p:cBhvr>
                                      <p:tavLst>
                                        <p:tav tm="0">
                                          <p:val>
                                            <p:strVal val="#ppt_x"/>
                                          </p:val>
                                        </p:tav>
                                        <p:tav tm="100000">
                                          <p:val>
                                            <p:strVal val="#ppt_x"/>
                                          </p:val>
                                        </p:tav>
                                      </p:tavLst>
                                    </p:anim>
                                    <p:anim calcmode="lin" valueType="num">
                                      <p:cBhvr>
                                        <p:cTn id="16" dur="1000" fill="hold"/>
                                        <p:tgtEl>
                                          <p:spTgt spid="32358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1000"/>
                                        <p:tgtEl>
                                          <p:spTgt spid="5">
                                            <p:txEl>
                                              <p:pRg st="1" end="1"/>
                                            </p:txEl>
                                          </p:spTgt>
                                        </p:tgtEl>
                                      </p:cBhvr>
                                    </p:animEffect>
                                    <p:anim calcmode="lin" valueType="num">
                                      <p:cBhvr>
                                        <p:cTn id="2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1000"/>
                                        <p:tgtEl>
                                          <p:spTgt spid="5">
                                            <p:txEl>
                                              <p:pRg st="2" end="2"/>
                                            </p:txEl>
                                          </p:spTgt>
                                        </p:tgtEl>
                                      </p:cBhvr>
                                    </p:animEffect>
                                    <p:anim calcmode="lin" valueType="num">
                                      <p:cBhvr>
                                        <p:cTn id="29"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iterate type="lt">
                                    <p:tmPct val="0"/>
                                  </p:iterate>
                                  <p:childTnLst>
                                    <p:set>
                                      <p:cBhvr>
                                        <p:cTn id="34" dur="1" fill="hold">
                                          <p:stCondLst>
                                            <p:cond delay="0"/>
                                          </p:stCondLst>
                                        </p:cTn>
                                        <p:tgtEl>
                                          <p:spTgt spid="5">
                                            <p:txEl>
                                              <p:pRg st="3" end="3"/>
                                            </p:txEl>
                                          </p:spTgt>
                                        </p:tgtEl>
                                        <p:attrNameLst>
                                          <p:attrName>style.visibility</p:attrName>
                                        </p:attrNameLst>
                                      </p:cBhvr>
                                      <p:to>
                                        <p:strVal val="visible"/>
                                      </p:to>
                                    </p:set>
                                    <p:animEffect transition="in" filter="fade">
                                      <p:cBhvr>
                                        <p:cTn id="35" dur="1000"/>
                                        <p:tgtEl>
                                          <p:spTgt spid="5">
                                            <p:txEl>
                                              <p:pRg st="3" end="3"/>
                                            </p:txEl>
                                          </p:spTgt>
                                        </p:tgtEl>
                                      </p:cBhvr>
                                    </p:animEffect>
                                    <p:anim calcmode="lin" valueType="num">
                                      <p:cBhvr>
                                        <p:cTn id="36"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Effect transition="in" filter="fade">
                                      <p:cBhvr>
                                        <p:cTn id="42" dur="1000"/>
                                        <p:tgtEl>
                                          <p:spTgt spid="5">
                                            <p:txEl>
                                              <p:pRg st="4" end="4"/>
                                            </p:txEl>
                                          </p:spTgt>
                                        </p:tgtEl>
                                      </p:cBhvr>
                                    </p:animEffect>
                                    <p:anim calcmode="lin" valueType="num">
                                      <p:cBhvr>
                                        <p:cTn id="43"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9" end="9"/>
                                            </p:txEl>
                                          </p:spTgt>
                                        </p:tgtEl>
                                        <p:attrNameLst>
                                          <p:attrName>style.visibility</p:attrName>
                                        </p:attrNameLst>
                                      </p:cBhvr>
                                      <p:to>
                                        <p:strVal val="visible"/>
                                      </p:to>
                                    </p:set>
                                    <p:animEffect transition="in" filter="fade">
                                      <p:cBhvr>
                                        <p:cTn id="49" dur="1000"/>
                                        <p:tgtEl>
                                          <p:spTgt spid="5">
                                            <p:txEl>
                                              <p:pRg st="9" end="9"/>
                                            </p:txEl>
                                          </p:spTgt>
                                        </p:tgtEl>
                                      </p:cBhvr>
                                    </p:animEffect>
                                    <p:anim calcmode="lin" valueType="num">
                                      <p:cBhvr>
                                        <p:cTn id="50"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5" presetClass="emph" presetSubtype="0" nodeType="clickEffect">
                                  <p:stCondLst>
                                    <p:cond delay="0"/>
                                  </p:stCondLst>
                                  <p:iterate type="lt">
                                    <p:tmAbs val="25"/>
                                  </p:iterate>
                                  <p:childTnLst>
                                    <p:set>
                                      <p:cBhvr override="childStyle">
                                        <p:cTn id="55" dur="indefinite"/>
                                        <p:tgtEl>
                                          <p:spTgt spid="5">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4" y="620688"/>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Los Directivos de tu empresa están evaluando dos proyectos. El proyecto "Norte" tiene un 35% de probabilidad de perder $ 800 y un 65% de probabilidad de ganar $2400. El proyecto "Sur" tiene un 40% de probabilidad de perder $ 1400 y un 60% de probabilidad de ganar $ 3000. ¿Cuál de los dos proyectos deberían SELECCIONAR si utilizan el mayor valor monetario esperado?</a:t>
            </a:r>
          </a:p>
          <a:p>
            <a:pPr marL="457200" indent="-457200" algn="just">
              <a:spcBef>
                <a:spcPct val="0"/>
              </a:spcBef>
              <a:buFont typeface="+mj-lt"/>
              <a:buAutoNum type="alphaUcPeriod"/>
            </a:pPr>
            <a:r>
              <a:rPr lang="es-CR" altLang="es-CR" sz="2400" dirty="0"/>
              <a:t>El valor monetario esperado no es significativo en ninguno de los dos proyectos para decidir por uno de ellos.</a:t>
            </a:r>
          </a:p>
          <a:p>
            <a:pPr marL="457200" indent="-457200" algn="just">
              <a:spcBef>
                <a:spcPct val="0"/>
              </a:spcBef>
              <a:buFont typeface="+mj-lt"/>
              <a:buAutoNum type="alphaUcPeriod"/>
            </a:pPr>
            <a:r>
              <a:rPr lang="es-CR" altLang="es-CR" sz="2400" dirty="0"/>
              <a:t>Proyecto Norte.</a:t>
            </a:r>
          </a:p>
          <a:p>
            <a:pPr marL="457200" indent="-457200" algn="just">
              <a:spcBef>
                <a:spcPct val="0"/>
              </a:spcBef>
              <a:buFont typeface="+mj-lt"/>
              <a:buAutoNum type="alphaUcPeriod"/>
            </a:pPr>
            <a:r>
              <a:rPr lang="es-CR" altLang="es-CR" sz="2400" dirty="0"/>
              <a:t>Proyecto Sur.</a:t>
            </a:r>
          </a:p>
          <a:p>
            <a:pPr marL="457200" indent="-457200" algn="just">
              <a:spcBef>
                <a:spcPct val="0"/>
              </a:spcBef>
              <a:buFont typeface="+mj-lt"/>
              <a:buAutoNum type="alphaUcPeriod"/>
            </a:pPr>
            <a:r>
              <a:rPr lang="es-CR" altLang="es-CR" sz="2400" dirty="0"/>
              <a:t>Cualquiera, ambos tienen igual valor monetario esperado.</a:t>
            </a:r>
          </a:p>
          <a:p>
            <a:pPr algn="just">
              <a:spcBef>
                <a:spcPct val="0"/>
              </a:spcBef>
              <a:buFontTx/>
              <a:buNone/>
            </a:pPr>
            <a:r>
              <a:rPr lang="es-ES" altLang="es-CR" sz="2400" b="1" dirty="0"/>
              <a:t>Retroalimentación:</a:t>
            </a:r>
            <a:r>
              <a:rPr lang="en-US" altLang="es-CR" sz="2400" dirty="0"/>
              <a:t> </a:t>
            </a:r>
            <a:r>
              <a:rPr lang="en-US" altLang="es-CR" sz="2400" dirty="0" err="1"/>
              <a:t>Proyecto</a:t>
            </a:r>
            <a:r>
              <a:rPr lang="en-US" altLang="es-CR" sz="2400" dirty="0"/>
              <a:t> Norte = 35% x -$800 + 65% x $2400 = $1280. </a:t>
            </a:r>
            <a:r>
              <a:rPr lang="en-US" altLang="es-CR" sz="2400" dirty="0" err="1"/>
              <a:t>Proyecto</a:t>
            </a:r>
            <a:r>
              <a:rPr lang="en-US" altLang="es-CR" sz="2400" dirty="0"/>
              <a:t> Sur = 40% x -$1400 + 60% x $3000 = $1240.</a:t>
            </a:r>
            <a:endParaRPr lang="es-CR" altLang="es-CR" sz="2400" dirty="0"/>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37394697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iterate type="lt">
                                    <p:tmPct val="0"/>
                                  </p:iterate>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2 Subtítulo"/>
          <p:cNvSpPr txBox="1">
            <a:spLocks/>
          </p:cNvSpPr>
          <p:nvPr/>
        </p:nvSpPr>
        <p:spPr bwMode="auto">
          <a:xfrm>
            <a:off x="0" y="6021388"/>
            <a:ext cx="6705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700"/>
              </a:spcBef>
              <a:buClr>
                <a:schemeClr val="accent2"/>
              </a:buClr>
              <a:buSzPct val="60000"/>
              <a:buFont typeface="Wingdings" pitchFamily="2" charset="2"/>
              <a:buNone/>
            </a:pPr>
            <a:r>
              <a:rPr lang="es-CR" altLang="es-CR" sz="2000">
                <a:solidFill>
                  <a:srgbClr val="FFFFFF"/>
                </a:solidFill>
                <a:latin typeface="Calibri" pitchFamily="34" charset="0"/>
              </a:rPr>
              <a:t>Cap. 11.1 PMBOK</a:t>
            </a:r>
          </a:p>
        </p:txBody>
      </p:sp>
      <p:sp>
        <p:nvSpPr>
          <p:cNvPr id="5" name="4 CuadroTexto"/>
          <p:cNvSpPr txBox="1"/>
          <p:nvPr/>
        </p:nvSpPr>
        <p:spPr>
          <a:xfrm>
            <a:off x="323850" y="1587500"/>
            <a:ext cx="8496300" cy="4800600"/>
          </a:xfrm>
          <a:prstGeom prst="rect">
            <a:avLst/>
          </a:prstGeom>
          <a:noFill/>
        </p:spPr>
        <p:txBody>
          <a:bodyPr>
            <a:spAutoFit/>
          </a:bodyPr>
          <a:lstStyle/>
          <a:p>
            <a:pPr algn="ctr">
              <a:defRPr/>
            </a:pPr>
            <a:r>
              <a:rPr lang="es-CR" sz="2400" b="1" dirty="0">
                <a:latin typeface="+mj-lt"/>
              </a:rPr>
              <a:t>Características Críticas de un Riesgo en Proyectos</a:t>
            </a:r>
          </a:p>
          <a:p>
            <a:pPr>
              <a:defRPr/>
            </a:pPr>
            <a:endParaRPr lang="es-CR" sz="2400" dirty="0">
              <a:latin typeface="+mj-lt"/>
            </a:endParaRPr>
          </a:p>
          <a:p>
            <a:pPr marL="457200" indent="-457200" algn="just">
              <a:buFont typeface="+mj-lt"/>
              <a:buAutoNum type="arabicPeriod"/>
              <a:defRPr/>
            </a:pPr>
            <a:r>
              <a:rPr lang="es-CR" sz="2400" b="1" dirty="0">
                <a:latin typeface="+mj-lt"/>
              </a:rPr>
              <a:t>Probabilidad</a:t>
            </a:r>
            <a:r>
              <a:rPr lang="es-CR" sz="2400" dirty="0">
                <a:latin typeface="+mj-lt"/>
              </a:rPr>
              <a:t> de ocurrencia.</a:t>
            </a:r>
          </a:p>
          <a:p>
            <a:pPr marL="457200" indent="-457200" algn="just">
              <a:buFont typeface="+mj-lt"/>
              <a:buAutoNum type="arabicPeriod"/>
              <a:defRPr/>
            </a:pPr>
            <a:endParaRPr lang="es-CR" sz="2400" dirty="0">
              <a:latin typeface="+mj-lt"/>
            </a:endParaRPr>
          </a:p>
          <a:p>
            <a:pPr marL="457200" indent="-457200" algn="just">
              <a:buFont typeface="+mj-lt"/>
              <a:buAutoNum type="arabicPeriod"/>
              <a:defRPr/>
            </a:pPr>
            <a:r>
              <a:rPr lang="es-CR" sz="2400" b="1" dirty="0">
                <a:latin typeface="+mj-lt"/>
              </a:rPr>
              <a:t>Causas</a:t>
            </a:r>
            <a:r>
              <a:rPr lang="es-CR" sz="2400" dirty="0">
                <a:latin typeface="+mj-lt"/>
              </a:rPr>
              <a:t>.</a:t>
            </a:r>
          </a:p>
          <a:p>
            <a:pPr marL="457200" indent="-457200" algn="just">
              <a:buFont typeface="+mj-lt"/>
              <a:buAutoNum type="arabicPeriod"/>
              <a:defRPr/>
            </a:pPr>
            <a:endParaRPr lang="es-CR" sz="2400" dirty="0">
              <a:latin typeface="+mj-lt"/>
            </a:endParaRPr>
          </a:p>
          <a:p>
            <a:pPr marL="457200" indent="-457200" algn="just">
              <a:buFont typeface="+mj-lt"/>
              <a:buAutoNum type="arabicPeriod"/>
              <a:defRPr/>
            </a:pPr>
            <a:r>
              <a:rPr lang="es-CR" sz="2400" b="1" dirty="0">
                <a:latin typeface="+mj-lt"/>
              </a:rPr>
              <a:t>Impacto</a:t>
            </a:r>
            <a:r>
              <a:rPr lang="es-CR" sz="2400" dirty="0">
                <a:latin typeface="+mj-lt"/>
              </a:rPr>
              <a:t> a los objetivos del proyecto (Nivel Aceptado – Tolerancias).</a:t>
            </a:r>
          </a:p>
          <a:p>
            <a:pPr marL="457200" indent="-457200" algn="just">
              <a:buFont typeface="+mj-lt"/>
              <a:buAutoNum type="arabicPeriod"/>
              <a:defRPr/>
            </a:pPr>
            <a:endParaRPr lang="es-CR" sz="2400" dirty="0">
              <a:latin typeface="+mj-lt"/>
            </a:endParaRPr>
          </a:p>
          <a:p>
            <a:pPr marL="457200" indent="-457200" algn="just">
              <a:buFont typeface="+mj-lt"/>
              <a:buAutoNum type="arabicPeriod"/>
              <a:defRPr/>
            </a:pPr>
            <a:r>
              <a:rPr lang="es-CR" sz="2400" dirty="0">
                <a:latin typeface="+mj-lt"/>
              </a:rPr>
              <a:t>¿En qué momento(s) del </a:t>
            </a:r>
            <a:r>
              <a:rPr lang="es-CR" sz="2400" b="1" dirty="0">
                <a:latin typeface="+mj-lt"/>
              </a:rPr>
              <a:t>ciclo de vida </a:t>
            </a:r>
            <a:r>
              <a:rPr lang="es-CR" sz="2400" dirty="0">
                <a:latin typeface="+mj-lt"/>
              </a:rPr>
              <a:t>del proyecto ocurrirá(n)?</a:t>
            </a:r>
          </a:p>
          <a:p>
            <a:pPr marL="457200" indent="-457200" algn="just">
              <a:buFont typeface="+mj-lt"/>
              <a:buAutoNum type="arabicPeriod"/>
              <a:defRPr/>
            </a:pPr>
            <a:endParaRPr lang="es-CR" sz="2400" dirty="0">
              <a:latin typeface="+mj-lt"/>
            </a:endParaRPr>
          </a:p>
          <a:p>
            <a:pPr marL="457200" indent="-457200" algn="just">
              <a:buFont typeface="+mj-lt"/>
              <a:buAutoNum type="arabicPeriod"/>
              <a:defRPr/>
            </a:pPr>
            <a:r>
              <a:rPr lang="es-CR" sz="2400" dirty="0">
                <a:latin typeface="+mj-lt"/>
              </a:rPr>
              <a:t>¿Con qué </a:t>
            </a:r>
            <a:r>
              <a:rPr lang="es-CR" sz="2400" b="1" dirty="0">
                <a:latin typeface="+mj-lt"/>
              </a:rPr>
              <a:t>frecuencia</a:t>
            </a:r>
            <a:r>
              <a:rPr lang="es-CR" sz="2400" dirty="0">
                <a:latin typeface="+mj-lt"/>
              </a:rPr>
              <a:t> se presentará(s)? (monitoreo y control)</a:t>
            </a:r>
          </a:p>
          <a:p>
            <a:pPr>
              <a:defRPr/>
            </a:pPr>
            <a:endParaRPr lang="es-CR" dirty="0">
              <a:latin typeface="+mj-lt"/>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4" y="476672"/>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None/>
            </a:pPr>
            <a:r>
              <a:rPr lang="es-CR" altLang="es-CR" sz="2400" dirty="0"/>
              <a:t>Si un proyecto tiene la siguiente evaluación de riesgos, calcule el VALOR MONETARIO ESPERADO:</a:t>
            </a:r>
          </a:p>
          <a:p>
            <a:pPr marL="342900" indent="-342900" algn="just">
              <a:spcBef>
                <a:spcPct val="0"/>
              </a:spcBef>
            </a:pPr>
            <a:r>
              <a:rPr lang="es-CR" altLang="es-CR" sz="2400" dirty="0"/>
              <a:t>20% probabilidad de un cronograma sobrepasado. Impacto de $30.000.</a:t>
            </a:r>
          </a:p>
          <a:p>
            <a:pPr marL="342900" indent="-342900" algn="just">
              <a:spcBef>
                <a:spcPct val="0"/>
              </a:spcBef>
            </a:pPr>
            <a:r>
              <a:rPr lang="es-CR" altLang="es-CR" sz="2400" dirty="0"/>
              <a:t>25% probabilidad de sobrecostos. Impacto de $10.000.</a:t>
            </a:r>
          </a:p>
          <a:p>
            <a:pPr marL="342900" indent="-342900" algn="just">
              <a:spcBef>
                <a:spcPct val="0"/>
              </a:spcBef>
            </a:pPr>
            <a:r>
              <a:rPr lang="es-CR" altLang="es-CR" sz="2400" dirty="0"/>
              <a:t>Una nueva tecnología que podría ahorrar $10,000.</a:t>
            </a:r>
          </a:p>
          <a:p>
            <a:pPr marL="342900" indent="-342900" algn="just">
              <a:spcBef>
                <a:spcPct val="0"/>
              </a:spcBef>
            </a:pPr>
            <a:r>
              <a:rPr lang="es-CR" altLang="es-CR" sz="2400" dirty="0"/>
              <a:t>Reparación de defectos que cuesta $5,000.</a:t>
            </a:r>
          </a:p>
          <a:p>
            <a:pPr marL="457200" indent="-457200" algn="just">
              <a:spcBef>
                <a:spcPct val="0"/>
              </a:spcBef>
              <a:buFont typeface="+mj-lt"/>
              <a:buAutoNum type="alphaUcPeriod"/>
            </a:pPr>
            <a:r>
              <a:rPr lang="es-CR" altLang="es-CR" sz="2400" dirty="0" smtClean="0"/>
              <a:t>-$</a:t>
            </a:r>
            <a:r>
              <a:rPr lang="es-CR" altLang="es-CR" sz="2400" dirty="0"/>
              <a:t>13,500.</a:t>
            </a:r>
          </a:p>
          <a:p>
            <a:pPr marL="457200" indent="-457200" algn="just">
              <a:spcBef>
                <a:spcPct val="0"/>
              </a:spcBef>
              <a:buFont typeface="+mj-lt"/>
              <a:buAutoNum type="alphaUcPeriod"/>
            </a:pPr>
            <a:r>
              <a:rPr lang="es-CR" altLang="es-CR" sz="2400" dirty="0" smtClean="0"/>
              <a:t>-$3,500</a:t>
            </a:r>
            <a:r>
              <a:rPr lang="es-CR" altLang="es-CR" sz="2400" dirty="0"/>
              <a:t>.</a:t>
            </a:r>
          </a:p>
          <a:p>
            <a:pPr marL="457200" indent="-457200" algn="just">
              <a:spcBef>
                <a:spcPct val="0"/>
              </a:spcBef>
              <a:buFont typeface="+mj-lt"/>
              <a:buAutoNum type="alphaUcPeriod"/>
            </a:pPr>
            <a:r>
              <a:rPr lang="es-CR" altLang="es-CR" sz="2400" dirty="0" smtClean="0"/>
              <a:t>$3,500</a:t>
            </a:r>
            <a:r>
              <a:rPr lang="es-CR" altLang="es-CR" sz="2400" dirty="0"/>
              <a:t>.</a:t>
            </a:r>
          </a:p>
          <a:p>
            <a:pPr marL="457200" indent="-457200" algn="just">
              <a:spcBef>
                <a:spcPct val="0"/>
              </a:spcBef>
              <a:buFont typeface="+mj-lt"/>
              <a:buAutoNum type="alphaUcPeriod"/>
            </a:pPr>
            <a:r>
              <a:rPr lang="es-CR" altLang="es-CR" sz="2400" dirty="0" smtClean="0"/>
              <a:t>$</a:t>
            </a:r>
            <a:r>
              <a:rPr lang="es-CR" altLang="es-CR" sz="2400" dirty="0"/>
              <a:t>13,500.</a:t>
            </a:r>
          </a:p>
          <a:p>
            <a:pPr algn="just">
              <a:spcBef>
                <a:spcPct val="0"/>
              </a:spcBef>
              <a:buFontTx/>
              <a:buNone/>
            </a:pPr>
            <a:r>
              <a:rPr lang="es-CR" altLang="es-CR" sz="2400" b="1" dirty="0"/>
              <a:t>Retroalimentación:</a:t>
            </a:r>
            <a:r>
              <a:rPr lang="es-CR" altLang="es-CR" sz="2400" dirty="0"/>
              <a:t> VME = Sumatoria de Probabilidades x Impactos = 0,2 x - $30.000 + 0,25 x -$10.000 + $10.000 - $5.000 = -$3.500.</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7898306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nodeType="clickEffect">
                                  <p:stCondLst>
                                    <p:cond delay="0"/>
                                  </p:stCondLst>
                                  <p:iterate type="lt">
                                    <p:tmPct val="0"/>
                                  </p:iterate>
                                  <p:childTnLst>
                                    <p:set>
                                      <p:cBhvr>
                                        <p:cTn id="48" dur="1" fill="hold">
                                          <p:stCondLst>
                                            <p:cond delay="0"/>
                                          </p:stCondLst>
                                        </p:cTn>
                                        <p:tgtEl>
                                          <p:spTgt spid="5">
                                            <p:txEl>
                                              <p:pRg st="6" end="6"/>
                                            </p:txEl>
                                          </p:spTgt>
                                        </p:tgtEl>
                                        <p:attrNameLst>
                                          <p:attrName>style.visibility</p:attrName>
                                        </p:attrNameLst>
                                      </p:cBhvr>
                                      <p:to>
                                        <p:strVal val="visible"/>
                                      </p:to>
                                    </p:set>
                                    <p:animEffect transition="in" filter="fade">
                                      <p:cBhvr>
                                        <p:cTn id="49" dur="1000"/>
                                        <p:tgtEl>
                                          <p:spTgt spid="5">
                                            <p:txEl>
                                              <p:pRg st="6" end="6"/>
                                            </p:txEl>
                                          </p:spTgt>
                                        </p:tgtEl>
                                      </p:cBhvr>
                                    </p:animEffect>
                                    <p:anim calcmode="lin" valueType="num">
                                      <p:cBhvr>
                                        <p:cTn id="5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entr" presetSubtype="0" fill="hold" nodeType="clickEffect">
                                  <p:stCondLst>
                                    <p:cond delay="0"/>
                                  </p:stCondLst>
                                  <p:childTnLst>
                                    <p:set>
                                      <p:cBhvr>
                                        <p:cTn id="55" dur="1" fill="hold">
                                          <p:stCondLst>
                                            <p:cond delay="0"/>
                                          </p:stCondLst>
                                        </p:cTn>
                                        <p:tgtEl>
                                          <p:spTgt spid="5">
                                            <p:txEl>
                                              <p:pRg st="7" end="7"/>
                                            </p:txEl>
                                          </p:spTgt>
                                        </p:tgtEl>
                                        <p:attrNameLst>
                                          <p:attrName>style.visibility</p:attrName>
                                        </p:attrNameLst>
                                      </p:cBhvr>
                                      <p:to>
                                        <p:strVal val="visible"/>
                                      </p:to>
                                    </p:set>
                                    <p:animEffect transition="in" filter="fade">
                                      <p:cBhvr>
                                        <p:cTn id="56" dur="1000"/>
                                        <p:tgtEl>
                                          <p:spTgt spid="5">
                                            <p:txEl>
                                              <p:pRg st="7" end="7"/>
                                            </p:txEl>
                                          </p:spTgt>
                                        </p:tgtEl>
                                      </p:cBhvr>
                                    </p:animEffect>
                                    <p:anim calcmode="lin" valueType="num">
                                      <p:cBhvr>
                                        <p:cTn id="57"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42" presetClass="entr" presetSubtype="0" fill="hold" nodeType="clickEffect">
                                  <p:stCondLst>
                                    <p:cond delay="0"/>
                                  </p:stCondLst>
                                  <p:childTnLst>
                                    <p:set>
                                      <p:cBhvr>
                                        <p:cTn id="62" dur="1" fill="hold">
                                          <p:stCondLst>
                                            <p:cond delay="0"/>
                                          </p:stCondLst>
                                        </p:cTn>
                                        <p:tgtEl>
                                          <p:spTgt spid="5">
                                            <p:txEl>
                                              <p:pRg st="8" end="8"/>
                                            </p:txEl>
                                          </p:spTgt>
                                        </p:tgtEl>
                                        <p:attrNameLst>
                                          <p:attrName>style.visibility</p:attrName>
                                        </p:attrNameLst>
                                      </p:cBhvr>
                                      <p:to>
                                        <p:strVal val="visible"/>
                                      </p:to>
                                    </p:set>
                                    <p:animEffect transition="in" filter="fade">
                                      <p:cBhvr>
                                        <p:cTn id="63" dur="1000"/>
                                        <p:tgtEl>
                                          <p:spTgt spid="5">
                                            <p:txEl>
                                              <p:pRg st="8" end="8"/>
                                            </p:txEl>
                                          </p:spTgt>
                                        </p:tgtEl>
                                      </p:cBhvr>
                                    </p:animEffect>
                                    <p:anim calcmode="lin" valueType="num">
                                      <p:cBhvr>
                                        <p:cTn id="64"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42" presetClass="entr" presetSubtype="0" fill="hold" nodeType="clickEffect">
                                  <p:stCondLst>
                                    <p:cond delay="0"/>
                                  </p:stCondLst>
                                  <p:childTnLst>
                                    <p:set>
                                      <p:cBhvr>
                                        <p:cTn id="69" dur="1" fill="hold">
                                          <p:stCondLst>
                                            <p:cond delay="0"/>
                                          </p:stCondLst>
                                        </p:cTn>
                                        <p:tgtEl>
                                          <p:spTgt spid="5">
                                            <p:txEl>
                                              <p:pRg st="9" end="9"/>
                                            </p:txEl>
                                          </p:spTgt>
                                        </p:tgtEl>
                                        <p:attrNameLst>
                                          <p:attrName>style.visibility</p:attrName>
                                        </p:attrNameLst>
                                      </p:cBhvr>
                                      <p:to>
                                        <p:strVal val="visible"/>
                                      </p:to>
                                    </p:set>
                                    <p:animEffect transition="in" filter="fade">
                                      <p:cBhvr>
                                        <p:cTn id="70" dur="1000"/>
                                        <p:tgtEl>
                                          <p:spTgt spid="5">
                                            <p:txEl>
                                              <p:pRg st="9" end="9"/>
                                            </p:txEl>
                                          </p:spTgt>
                                        </p:tgtEl>
                                      </p:cBhvr>
                                    </p:animEffect>
                                    <p:anim calcmode="lin" valueType="num">
                                      <p:cBhvr>
                                        <p:cTn id="71"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5" presetClass="emph" presetSubtype="0" nodeType="clickEffect">
                                  <p:stCondLst>
                                    <p:cond delay="0"/>
                                  </p:stCondLst>
                                  <p:iterate type="lt">
                                    <p:tmAbs val="25"/>
                                  </p:iterate>
                                  <p:childTnLst>
                                    <p:set>
                                      <p:cBhvr override="childStyle">
                                        <p:cTn id="76" dur="indefinite"/>
                                        <p:tgtEl>
                                          <p:spTgt spid="5">
                                            <p:txEl>
                                              <p:pRg st="6" end="6"/>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548680"/>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200" dirty="0"/>
              <a:t>El director de proyecto y su equipo acaban de finalizar el plan de respuesta al riesgo para un proyecto dado. </a:t>
            </a:r>
            <a:r>
              <a:rPr lang="en-US" altLang="es-CR" sz="2200" dirty="0"/>
              <a:t>¿</a:t>
            </a:r>
            <a:r>
              <a:rPr lang="en-US" altLang="es-CR" sz="2200" dirty="0" err="1"/>
              <a:t>Qué</a:t>
            </a:r>
            <a:r>
              <a:rPr lang="en-US" altLang="es-CR" sz="2200" dirty="0"/>
              <a:t> </a:t>
            </a:r>
            <a:r>
              <a:rPr lang="en-US" altLang="es-CR" sz="2200" dirty="0" err="1"/>
              <a:t>es</a:t>
            </a:r>
            <a:r>
              <a:rPr lang="en-US" altLang="es-CR" sz="2200" dirty="0"/>
              <a:t> lo PRÓXIMO </a:t>
            </a:r>
            <a:r>
              <a:rPr lang="en-US" altLang="es-CR" sz="2200" dirty="0" err="1"/>
              <a:t>que</a:t>
            </a:r>
            <a:r>
              <a:rPr lang="en-US" altLang="es-CR" sz="2200" dirty="0"/>
              <a:t> </a:t>
            </a:r>
            <a:r>
              <a:rPr lang="en-US" altLang="es-CR" sz="2200" dirty="0" err="1"/>
              <a:t>seguramente</a:t>
            </a:r>
            <a:r>
              <a:rPr lang="en-US" altLang="es-CR" sz="2200" dirty="0"/>
              <a:t> </a:t>
            </a:r>
            <a:r>
              <a:rPr lang="en-US" altLang="es-CR" sz="2200" dirty="0" err="1"/>
              <a:t>ocurrirá</a:t>
            </a:r>
            <a:r>
              <a:rPr lang="en-US" altLang="es-CR" sz="2200" dirty="0"/>
              <a:t> en </a:t>
            </a:r>
            <a:r>
              <a:rPr lang="en-US" altLang="es-CR" sz="2200" dirty="0" err="1"/>
              <a:t>este</a:t>
            </a:r>
            <a:r>
              <a:rPr lang="en-US" altLang="es-CR" sz="2200" dirty="0"/>
              <a:t> </a:t>
            </a:r>
            <a:r>
              <a:rPr lang="en-US" altLang="es-CR" sz="2200" dirty="0" err="1"/>
              <a:t>proyecto</a:t>
            </a:r>
            <a:r>
              <a:rPr lang="en-US" altLang="es-CR" sz="2200" dirty="0"/>
              <a:t>?</a:t>
            </a:r>
            <a:endParaRPr lang="es-CR" altLang="es-CR" sz="2200" dirty="0"/>
          </a:p>
          <a:p>
            <a:pPr marL="457200" indent="-457200" algn="just">
              <a:spcBef>
                <a:spcPct val="0"/>
              </a:spcBef>
              <a:buFont typeface="+mj-lt"/>
              <a:buAutoNum type="alphaUcPeriod"/>
            </a:pPr>
            <a:r>
              <a:rPr lang="en-US" altLang="es-CR" sz="2200" dirty="0" err="1"/>
              <a:t>Determinar</a:t>
            </a:r>
            <a:r>
              <a:rPr lang="en-US" altLang="es-CR" sz="2200" dirty="0"/>
              <a:t> los </a:t>
            </a:r>
            <a:r>
              <a:rPr lang="en-US" altLang="es-CR" sz="2200" dirty="0" err="1"/>
              <a:t>riesgos</a:t>
            </a:r>
            <a:r>
              <a:rPr lang="en-US" altLang="es-CR" sz="2200" dirty="0"/>
              <a:t> </a:t>
            </a:r>
            <a:r>
              <a:rPr lang="en-US" altLang="es-CR" sz="2200" dirty="0" err="1"/>
              <a:t>que</a:t>
            </a:r>
            <a:r>
              <a:rPr lang="en-US" altLang="es-CR" sz="2200" dirty="0"/>
              <a:t> </a:t>
            </a:r>
            <a:r>
              <a:rPr lang="en-US" altLang="es-CR" sz="2200" dirty="0" err="1"/>
              <a:t>requieren</a:t>
            </a:r>
            <a:r>
              <a:rPr lang="en-US" altLang="es-CR" sz="2200" dirty="0"/>
              <a:t> un </a:t>
            </a:r>
            <a:r>
              <a:rPr lang="en-US" altLang="es-CR" sz="2200" dirty="0" err="1"/>
              <a:t>trato</a:t>
            </a:r>
            <a:r>
              <a:rPr lang="en-US" altLang="es-CR" sz="2200" dirty="0"/>
              <a:t> </a:t>
            </a:r>
            <a:r>
              <a:rPr lang="en-US" altLang="es-CR" sz="2200" dirty="0" err="1"/>
              <a:t>urgente</a:t>
            </a:r>
            <a:r>
              <a:rPr lang="en-US" altLang="es-CR" sz="2200" dirty="0"/>
              <a:t>.</a:t>
            </a:r>
            <a:endParaRPr lang="es-CR" altLang="es-CR" sz="2200" dirty="0"/>
          </a:p>
          <a:p>
            <a:pPr marL="457200" indent="-457200" algn="just">
              <a:spcBef>
                <a:spcPct val="0"/>
              </a:spcBef>
              <a:buFont typeface="+mj-lt"/>
              <a:buAutoNum type="alphaUcPeriod"/>
            </a:pPr>
            <a:r>
              <a:rPr lang="en-US" altLang="es-CR" sz="2200" dirty="0" err="1"/>
              <a:t>Modificar</a:t>
            </a:r>
            <a:r>
              <a:rPr lang="en-US" altLang="es-CR" sz="2200" dirty="0"/>
              <a:t> </a:t>
            </a:r>
            <a:r>
              <a:rPr lang="en-US" altLang="es-CR" sz="2200" dirty="0" err="1"/>
              <a:t>paquetes</a:t>
            </a:r>
            <a:r>
              <a:rPr lang="en-US" altLang="es-CR" sz="2200" dirty="0"/>
              <a:t> de </a:t>
            </a:r>
            <a:r>
              <a:rPr lang="en-US" altLang="es-CR" sz="2200" dirty="0" err="1"/>
              <a:t>trabajo</a:t>
            </a:r>
            <a:r>
              <a:rPr lang="en-US" altLang="es-CR" sz="2200" dirty="0"/>
              <a:t> en la </a:t>
            </a:r>
            <a:r>
              <a:rPr lang="en-US" altLang="es-CR" sz="2200" dirty="0" err="1"/>
              <a:t>estructura</a:t>
            </a:r>
            <a:r>
              <a:rPr lang="en-US" altLang="es-CR" sz="2200" dirty="0"/>
              <a:t> de </a:t>
            </a:r>
            <a:r>
              <a:rPr lang="en-US" altLang="es-CR" sz="2200" dirty="0" err="1"/>
              <a:t>desglose</a:t>
            </a:r>
            <a:r>
              <a:rPr lang="en-US" altLang="es-CR" sz="2200" dirty="0"/>
              <a:t> del </a:t>
            </a:r>
            <a:r>
              <a:rPr lang="en-US" altLang="es-CR" sz="2200" dirty="0" err="1"/>
              <a:t>trabajo</a:t>
            </a:r>
            <a:r>
              <a:rPr lang="en-US" altLang="es-CR" sz="2200" dirty="0"/>
              <a:t>.</a:t>
            </a:r>
            <a:endParaRPr lang="es-CR" altLang="es-CR" sz="2200" dirty="0"/>
          </a:p>
          <a:p>
            <a:pPr marL="457200" indent="-457200" algn="just">
              <a:spcBef>
                <a:spcPct val="0"/>
              </a:spcBef>
              <a:buFont typeface="+mj-lt"/>
              <a:buAutoNum type="alphaUcPeriod"/>
            </a:pPr>
            <a:r>
              <a:rPr lang="en-US" altLang="es-CR" sz="2200" dirty="0" err="1"/>
              <a:t>Estimar</a:t>
            </a:r>
            <a:r>
              <a:rPr lang="en-US" altLang="es-CR" sz="2200" dirty="0"/>
              <a:t> la </a:t>
            </a:r>
            <a:r>
              <a:rPr lang="en-US" altLang="es-CR" sz="2200" dirty="0" err="1"/>
              <a:t>probabilidad</a:t>
            </a:r>
            <a:r>
              <a:rPr lang="en-US" altLang="es-CR" sz="2200" dirty="0"/>
              <a:t> </a:t>
            </a:r>
            <a:r>
              <a:rPr lang="en-US" altLang="es-CR" sz="2200" dirty="0" err="1"/>
              <a:t>que</a:t>
            </a:r>
            <a:r>
              <a:rPr lang="en-US" altLang="es-CR" sz="2200" dirty="0"/>
              <a:t> el </a:t>
            </a:r>
            <a:r>
              <a:rPr lang="en-US" altLang="es-CR" sz="2200" dirty="0" err="1"/>
              <a:t>proyecto</a:t>
            </a:r>
            <a:r>
              <a:rPr lang="en-US" altLang="es-CR" sz="2200" dirty="0"/>
              <a:t> </a:t>
            </a:r>
            <a:r>
              <a:rPr lang="en-US" altLang="es-CR" sz="2200" dirty="0" err="1"/>
              <a:t>cumpla</a:t>
            </a:r>
            <a:r>
              <a:rPr lang="en-US" altLang="es-CR" sz="2200" dirty="0"/>
              <a:t> con los </a:t>
            </a:r>
            <a:r>
              <a:rPr lang="en-US" altLang="es-CR" sz="2200" dirty="0" err="1"/>
              <a:t>plazos</a:t>
            </a:r>
            <a:r>
              <a:rPr lang="en-US" altLang="es-CR" sz="2200" dirty="0"/>
              <a:t>.</a:t>
            </a:r>
            <a:endParaRPr lang="es-CR" altLang="es-CR" sz="2200" dirty="0"/>
          </a:p>
          <a:p>
            <a:pPr marL="457200" indent="-457200" algn="just">
              <a:spcBef>
                <a:spcPct val="0"/>
              </a:spcBef>
              <a:buFont typeface="+mj-lt"/>
              <a:buAutoNum type="alphaUcPeriod"/>
            </a:pPr>
            <a:r>
              <a:rPr lang="en-US" altLang="es-CR" sz="2200" dirty="0" err="1"/>
              <a:t>Analizar</a:t>
            </a:r>
            <a:r>
              <a:rPr lang="en-US" altLang="es-CR" sz="2200" dirty="0"/>
              <a:t> </a:t>
            </a:r>
            <a:r>
              <a:rPr lang="en-US" altLang="es-CR" sz="2200" dirty="0" err="1"/>
              <a:t>las</a:t>
            </a:r>
            <a:r>
              <a:rPr lang="en-US" altLang="es-CR" sz="2200" dirty="0"/>
              <a:t> </a:t>
            </a:r>
            <a:r>
              <a:rPr lang="en-US" altLang="es-CR" sz="2200" dirty="0" err="1"/>
              <a:t>listas</a:t>
            </a:r>
            <a:r>
              <a:rPr lang="en-US" altLang="es-CR" sz="2200" dirty="0"/>
              <a:t> de control.</a:t>
            </a:r>
            <a:endParaRPr lang="es-CR" altLang="es-CR" sz="2200" dirty="0"/>
          </a:p>
          <a:p>
            <a:pPr algn="just">
              <a:spcBef>
                <a:spcPct val="0"/>
              </a:spcBef>
              <a:buFontTx/>
              <a:buNone/>
            </a:pPr>
            <a:r>
              <a:rPr lang="es-ES" altLang="es-CR" sz="2200" b="1" dirty="0"/>
              <a:t>Retroalimentación:</a:t>
            </a:r>
            <a:r>
              <a:rPr lang="en-US" altLang="es-CR" sz="2200" dirty="0"/>
              <a:t> </a:t>
            </a:r>
            <a:r>
              <a:rPr lang="en-US" altLang="es-CR" sz="2200" dirty="0" err="1"/>
              <a:t>Generalmente</a:t>
            </a:r>
            <a:r>
              <a:rPr lang="en-US" altLang="es-CR" sz="2200" dirty="0"/>
              <a:t> el plan de respuesta al </a:t>
            </a:r>
            <a:r>
              <a:rPr lang="en-US" altLang="es-CR" sz="2200" dirty="0" err="1"/>
              <a:t>riesgo</a:t>
            </a:r>
            <a:r>
              <a:rPr lang="en-US" altLang="es-CR" sz="2200" dirty="0"/>
              <a:t> </a:t>
            </a:r>
            <a:r>
              <a:rPr lang="en-US" altLang="es-CR" sz="2200" dirty="0" err="1"/>
              <a:t>implica</a:t>
            </a:r>
            <a:r>
              <a:rPr lang="en-US" altLang="es-CR" sz="2200" dirty="0"/>
              <a:t> </a:t>
            </a:r>
            <a:r>
              <a:rPr lang="en-US" altLang="es-CR" sz="2200" dirty="0" err="1"/>
              <a:t>cambios</a:t>
            </a:r>
            <a:r>
              <a:rPr lang="en-US" altLang="es-CR" sz="2200" dirty="0"/>
              <a:t> en el </a:t>
            </a:r>
            <a:r>
              <a:rPr lang="en-US" altLang="es-CR" sz="2200" dirty="0" err="1"/>
              <a:t>alcance</a:t>
            </a:r>
            <a:r>
              <a:rPr lang="en-US" altLang="es-CR" sz="2200" dirty="0"/>
              <a:t>, </a:t>
            </a:r>
            <a:r>
              <a:rPr lang="en-US" altLang="es-CR" sz="2200" dirty="0" err="1"/>
              <a:t>por</a:t>
            </a:r>
            <a:r>
              <a:rPr lang="en-US" altLang="es-CR" sz="2200" dirty="0"/>
              <a:t> lo </a:t>
            </a:r>
            <a:r>
              <a:rPr lang="en-US" altLang="es-CR" sz="2200" dirty="0" err="1"/>
              <a:t>que</a:t>
            </a:r>
            <a:r>
              <a:rPr lang="en-US" altLang="es-CR" sz="2200" dirty="0"/>
              <a:t> </a:t>
            </a:r>
            <a:r>
              <a:rPr lang="en-US" altLang="es-CR" sz="2200" dirty="0" err="1"/>
              <a:t>deberán</a:t>
            </a:r>
            <a:r>
              <a:rPr lang="en-US" altLang="es-CR" sz="2200" dirty="0"/>
              <a:t> </a:t>
            </a:r>
            <a:r>
              <a:rPr lang="en-US" altLang="es-CR" sz="2200" dirty="0" err="1"/>
              <a:t>modificarse</a:t>
            </a:r>
            <a:r>
              <a:rPr lang="en-US" altLang="es-CR" sz="2200" dirty="0"/>
              <a:t> la EDT y los </a:t>
            </a:r>
            <a:r>
              <a:rPr lang="en-US" altLang="es-CR" sz="2200" dirty="0" err="1"/>
              <a:t>paquetes</a:t>
            </a:r>
            <a:r>
              <a:rPr lang="en-US" altLang="es-CR" sz="2200" dirty="0"/>
              <a:t> de </a:t>
            </a:r>
            <a:r>
              <a:rPr lang="en-US" altLang="es-CR" sz="2200" dirty="0" err="1"/>
              <a:t>trabajo</a:t>
            </a:r>
            <a:r>
              <a:rPr lang="en-US" altLang="es-CR" sz="2200" dirty="0"/>
              <a:t>. Este </a:t>
            </a:r>
            <a:r>
              <a:rPr lang="en-US" altLang="es-CR" sz="2200" dirty="0" err="1"/>
              <a:t>es</a:t>
            </a:r>
            <a:r>
              <a:rPr lang="en-US" altLang="es-CR" sz="2200" dirty="0"/>
              <a:t> el </a:t>
            </a:r>
            <a:r>
              <a:rPr lang="en-US" altLang="es-CR" sz="2200" dirty="0" err="1"/>
              <a:t>último</a:t>
            </a:r>
            <a:r>
              <a:rPr lang="en-US" altLang="es-CR" sz="2200" dirty="0"/>
              <a:t> </a:t>
            </a:r>
            <a:r>
              <a:rPr lang="en-US" altLang="es-CR" sz="2200" dirty="0" err="1"/>
              <a:t>paso</a:t>
            </a:r>
            <a:r>
              <a:rPr lang="en-US" altLang="es-CR" sz="2200" dirty="0"/>
              <a:t> de la </a:t>
            </a:r>
            <a:r>
              <a:rPr lang="en-US" altLang="es-CR" sz="2200" dirty="0" err="1"/>
              <a:t>planificación</a:t>
            </a:r>
            <a:r>
              <a:rPr lang="en-US" altLang="es-CR" sz="2200" dirty="0"/>
              <a:t> de </a:t>
            </a:r>
            <a:r>
              <a:rPr lang="en-US" altLang="es-CR" sz="2200" dirty="0" err="1"/>
              <a:t>riesgos</a:t>
            </a:r>
            <a:r>
              <a:rPr lang="en-US" altLang="es-CR" sz="2200" dirty="0"/>
              <a:t> </a:t>
            </a:r>
            <a:r>
              <a:rPr lang="en-US" altLang="es-CR" sz="2200" dirty="0" err="1"/>
              <a:t>por</a:t>
            </a:r>
            <a:r>
              <a:rPr lang="en-US" altLang="es-CR" sz="2200" dirty="0"/>
              <a:t> lo </a:t>
            </a:r>
            <a:r>
              <a:rPr lang="en-US" altLang="es-CR" sz="2200" dirty="0" err="1"/>
              <a:t>que</a:t>
            </a:r>
            <a:r>
              <a:rPr lang="en-US" altLang="es-CR" sz="2200" dirty="0"/>
              <a:t> los </a:t>
            </a:r>
            <a:r>
              <a:rPr lang="en-US" altLang="es-CR" sz="2200" dirty="0" err="1"/>
              <a:t>riesgos</a:t>
            </a:r>
            <a:r>
              <a:rPr lang="en-US" altLang="es-CR" sz="2200" dirty="0"/>
              <a:t> </a:t>
            </a:r>
            <a:r>
              <a:rPr lang="en-US" altLang="es-CR" sz="2200" dirty="0" err="1"/>
              <a:t>urgentes</a:t>
            </a:r>
            <a:r>
              <a:rPr lang="en-US" altLang="es-CR" sz="2200" dirty="0"/>
              <a:t> y </a:t>
            </a:r>
            <a:r>
              <a:rPr lang="en-US" altLang="es-CR" sz="2200" dirty="0" err="1"/>
              <a:t>las</a:t>
            </a:r>
            <a:r>
              <a:rPr lang="en-US" altLang="es-CR" sz="2200" dirty="0"/>
              <a:t> </a:t>
            </a:r>
            <a:r>
              <a:rPr lang="en-US" altLang="es-CR" sz="2200" dirty="0" err="1"/>
              <a:t>listas</a:t>
            </a:r>
            <a:r>
              <a:rPr lang="en-US" altLang="es-CR" sz="2200" dirty="0"/>
              <a:t> de control </a:t>
            </a:r>
            <a:r>
              <a:rPr lang="en-US" altLang="es-CR" sz="2200" dirty="0" err="1"/>
              <a:t>ya</a:t>
            </a:r>
            <a:r>
              <a:rPr lang="en-US" altLang="es-CR" sz="2200" dirty="0"/>
              <a:t> </a:t>
            </a:r>
            <a:r>
              <a:rPr lang="en-US" altLang="es-CR" sz="2200" dirty="0" err="1"/>
              <a:t>debieron</a:t>
            </a:r>
            <a:r>
              <a:rPr lang="en-US" altLang="es-CR" sz="2200" dirty="0"/>
              <a:t> </a:t>
            </a:r>
            <a:r>
              <a:rPr lang="en-US" altLang="es-CR" sz="2200" dirty="0" err="1"/>
              <a:t>haber</a:t>
            </a:r>
            <a:r>
              <a:rPr lang="en-US" altLang="es-CR" sz="2200" dirty="0"/>
              <a:t> </a:t>
            </a:r>
            <a:r>
              <a:rPr lang="en-US" altLang="es-CR" sz="2200" dirty="0" err="1"/>
              <a:t>sido</a:t>
            </a:r>
            <a:r>
              <a:rPr lang="en-US" altLang="es-CR" sz="2200" dirty="0"/>
              <a:t> </a:t>
            </a:r>
            <a:r>
              <a:rPr lang="en-US" altLang="es-CR" sz="2200" dirty="0" err="1"/>
              <a:t>desarrolladas</a:t>
            </a:r>
            <a:r>
              <a:rPr lang="en-US" altLang="es-CR" sz="2200" dirty="0"/>
              <a:t>.</a:t>
            </a:r>
            <a:endParaRPr lang="es-CR" altLang="es-CR" sz="2200" dirty="0"/>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13841736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iterate type="lt">
                                    <p:tmPct val="0"/>
                                  </p:iterate>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01284" y="692696"/>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Estás realizado una tabla de doble entrada combinando la probabilidad de ocurrencia y el impacto. </a:t>
            </a:r>
            <a:r>
              <a:rPr lang="en-US" altLang="es-CR" sz="2400" dirty="0" err="1"/>
              <a:t>Luego</a:t>
            </a:r>
            <a:r>
              <a:rPr lang="en-US" altLang="es-CR" sz="2400" dirty="0"/>
              <a:t> de </a:t>
            </a:r>
            <a:r>
              <a:rPr lang="en-US" altLang="es-CR" sz="2400" dirty="0" err="1"/>
              <a:t>colocar</a:t>
            </a:r>
            <a:r>
              <a:rPr lang="en-US" altLang="es-CR" sz="2400" dirty="0"/>
              <a:t> un </a:t>
            </a:r>
            <a:r>
              <a:rPr lang="en-US" altLang="es-CR" sz="2400" dirty="0" err="1"/>
              <a:t>puntaje</a:t>
            </a:r>
            <a:r>
              <a:rPr lang="en-US" altLang="es-CR" sz="2400" dirty="0"/>
              <a:t> a la </a:t>
            </a:r>
            <a:r>
              <a:rPr lang="en-US" altLang="es-CR" sz="2400" dirty="0" err="1"/>
              <a:t>probabilidad</a:t>
            </a:r>
            <a:r>
              <a:rPr lang="en-US" altLang="es-CR" sz="2400" dirty="0"/>
              <a:t> y el </a:t>
            </a:r>
            <a:r>
              <a:rPr lang="en-US" altLang="es-CR" sz="2400" dirty="0" err="1"/>
              <a:t>impacto</a:t>
            </a:r>
            <a:r>
              <a:rPr lang="en-US" altLang="es-CR" sz="2400" dirty="0"/>
              <a:t>, </a:t>
            </a:r>
            <a:r>
              <a:rPr lang="en-US" altLang="es-CR" sz="2400" dirty="0" err="1"/>
              <a:t>multiplicas</a:t>
            </a:r>
            <a:r>
              <a:rPr lang="en-US" altLang="es-CR" sz="2400" dirty="0"/>
              <a:t> ambos </a:t>
            </a:r>
            <a:r>
              <a:rPr lang="en-US" altLang="es-CR" sz="2400" dirty="0" err="1"/>
              <a:t>valores</a:t>
            </a:r>
            <a:r>
              <a:rPr lang="en-US" altLang="es-CR" sz="2400" dirty="0"/>
              <a:t> </a:t>
            </a:r>
            <a:r>
              <a:rPr lang="en-US" altLang="es-CR" sz="2400" dirty="0" err="1"/>
              <a:t>para</a:t>
            </a:r>
            <a:r>
              <a:rPr lang="en-US" altLang="es-CR" sz="2400" dirty="0"/>
              <a:t> </a:t>
            </a:r>
            <a:r>
              <a:rPr lang="en-US" altLang="es-CR" sz="2400" dirty="0" err="1"/>
              <a:t>calificar</a:t>
            </a:r>
            <a:r>
              <a:rPr lang="en-US" altLang="es-CR" sz="2400" dirty="0"/>
              <a:t> y </a:t>
            </a:r>
            <a:r>
              <a:rPr lang="en-US" altLang="es-CR" sz="2400" dirty="0" err="1"/>
              <a:t>priorizar</a:t>
            </a:r>
            <a:r>
              <a:rPr lang="en-US" altLang="es-CR" sz="2400" dirty="0"/>
              <a:t> los </a:t>
            </a:r>
            <a:r>
              <a:rPr lang="en-US" altLang="es-CR" sz="2400" dirty="0" err="1"/>
              <a:t>riesgos</a:t>
            </a:r>
            <a:r>
              <a:rPr lang="en-US" altLang="es-CR" sz="2400" dirty="0"/>
              <a:t>. ¿En </a:t>
            </a:r>
            <a:r>
              <a:rPr lang="en-US" altLang="es-CR" sz="2400" dirty="0" err="1"/>
              <a:t>qué</a:t>
            </a:r>
            <a:r>
              <a:rPr lang="en-US" altLang="es-CR" sz="2400" dirty="0"/>
              <a:t> PROCESO </a:t>
            </a:r>
            <a:r>
              <a:rPr lang="en-US" altLang="es-CR" sz="2400" dirty="0" err="1"/>
              <a:t>estás</a:t>
            </a:r>
            <a:r>
              <a:rPr lang="en-US" altLang="es-CR" sz="2400" dirty="0"/>
              <a:t> </a:t>
            </a:r>
            <a:r>
              <a:rPr lang="en-US" altLang="es-CR" sz="2400" dirty="0" err="1"/>
              <a:t>trabajando</a:t>
            </a:r>
            <a:r>
              <a:rPr lang="en-US" altLang="es-CR" sz="2400" dirty="0"/>
              <a:t>?</a:t>
            </a:r>
            <a:endParaRPr lang="es-CR" altLang="es-CR" sz="2400" dirty="0"/>
          </a:p>
          <a:p>
            <a:pPr marL="457200" indent="-457200" algn="just">
              <a:spcBef>
                <a:spcPct val="0"/>
              </a:spcBef>
              <a:buFont typeface="+mj-lt"/>
              <a:buAutoNum type="alphaUcPeriod"/>
            </a:pPr>
            <a:r>
              <a:rPr lang="en-US" altLang="es-CR" sz="2400" dirty="0" err="1"/>
              <a:t>Realizar</a:t>
            </a:r>
            <a:r>
              <a:rPr lang="en-US" altLang="es-CR" sz="2400" dirty="0"/>
              <a:t> la </a:t>
            </a:r>
            <a:r>
              <a:rPr lang="en-US" altLang="es-CR" sz="2400" dirty="0" err="1"/>
              <a:t>matriz</a:t>
            </a:r>
            <a:r>
              <a:rPr lang="en-US" altLang="es-CR" sz="2400" dirty="0"/>
              <a:t> </a:t>
            </a:r>
            <a:r>
              <a:rPr lang="en-US" altLang="es-CR" sz="2400" dirty="0" err="1"/>
              <a:t>probabilidad</a:t>
            </a:r>
            <a:r>
              <a:rPr lang="en-US" altLang="es-CR" sz="2400" dirty="0"/>
              <a:t> e </a:t>
            </a:r>
            <a:r>
              <a:rPr lang="en-US" altLang="es-CR" sz="2400" dirty="0" err="1"/>
              <a:t>impacto</a:t>
            </a:r>
            <a:r>
              <a:rPr lang="en-US" altLang="es-CR" sz="2400" dirty="0"/>
              <a:t>.</a:t>
            </a:r>
            <a:endParaRPr lang="es-CR" altLang="es-CR" sz="2400" dirty="0"/>
          </a:p>
          <a:p>
            <a:pPr marL="457200" indent="-457200" algn="just">
              <a:spcBef>
                <a:spcPct val="0"/>
              </a:spcBef>
              <a:buFont typeface="+mj-lt"/>
              <a:buAutoNum type="alphaUcPeriod"/>
            </a:pPr>
            <a:r>
              <a:rPr lang="en-US" altLang="es-CR" sz="2400" dirty="0" err="1"/>
              <a:t>Realizar</a:t>
            </a:r>
            <a:r>
              <a:rPr lang="en-US" altLang="es-CR" sz="2400" dirty="0"/>
              <a:t> el </a:t>
            </a:r>
            <a:r>
              <a:rPr lang="en-US" altLang="es-CR" sz="2400" dirty="0" err="1"/>
              <a:t>análisis</a:t>
            </a:r>
            <a:r>
              <a:rPr lang="en-US" altLang="es-CR" sz="2400" dirty="0"/>
              <a:t> </a:t>
            </a:r>
            <a:r>
              <a:rPr lang="en-US" altLang="es-CR" sz="2400" dirty="0" err="1"/>
              <a:t>cuantitativo</a:t>
            </a:r>
            <a:r>
              <a:rPr lang="en-US" altLang="es-CR" sz="2400" dirty="0"/>
              <a:t> de los </a:t>
            </a:r>
            <a:r>
              <a:rPr lang="en-US" altLang="es-CR" sz="2400" dirty="0" err="1"/>
              <a:t>riesgos</a:t>
            </a:r>
            <a:r>
              <a:rPr lang="en-US" altLang="es-CR" sz="2400" dirty="0"/>
              <a:t>.</a:t>
            </a:r>
            <a:endParaRPr lang="es-CR" altLang="es-CR" sz="2400" dirty="0"/>
          </a:p>
          <a:p>
            <a:pPr marL="457200" indent="-457200" algn="just">
              <a:spcBef>
                <a:spcPct val="0"/>
              </a:spcBef>
              <a:buFont typeface="+mj-lt"/>
              <a:buAutoNum type="alphaUcPeriod"/>
            </a:pPr>
            <a:r>
              <a:rPr lang="en-US" altLang="es-CR" sz="2400" dirty="0" err="1"/>
              <a:t>Realizar</a:t>
            </a:r>
            <a:r>
              <a:rPr lang="en-US" altLang="es-CR" sz="2400" dirty="0"/>
              <a:t> el </a:t>
            </a:r>
            <a:r>
              <a:rPr lang="en-US" altLang="es-CR" sz="2400" dirty="0" err="1"/>
              <a:t>análisis</a:t>
            </a:r>
            <a:r>
              <a:rPr lang="en-US" altLang="es-CR" sz="2400" dirty="0"/>
              <a:t> </a:t>
            </a:r>
            <a:r>
              <a:rPr lang="en-US" altLang="es-CR" sz="2400" dirty="0" err="1"/>
              <a:t>cualitativo</a:t>
            </a:r>
            <a:r>
              <a:rPr lang="en-US" altLang="es-CR" sz="2400" dirty="0"/>
              <a:t> de los </a:t>
            </a:r>
            <a:r>
              <a:rPr lang="en-US" altLang="es-CR" sz="2400" dirty="0" err="1"/>
              <a:t>riesgos</a:t>
            </a:r>
            <a:r>
              <a:rPr lang="en-US" altLang="es-CR" sz="2400" dirty="0"/>
              <a:t>.</a:t>
            </a:r>
            <a:endParaRPr lang="es-CR" altLang="es-CR" sz="2400" dirty="0"/>
          </a:p>
          <a:p>
            <a:pPr marL="457200" indent="-457200" algn="just">
              <a:spcBef>
                <a:spcPct val="0"/>
              </a:spcBef>
              <a:buFont typeface="+mj-lt"/>
              <a:buAutoNum type="alphaUcPeriod"/>
            </a:pPr>
            <a:r>
              <a:rPr lang="en-US" altLang="es-CR" sz="2400" dirty="0" err="1"/>
              <a:t>Registro</a:t>
            </a:r>
            <a:r>
              <a:rPr lang="en-US" altLang="es-CR" sz="2400" dirty="0"/>
              <a:t> de </a:t>
            </a:r>
            <a:r>
              <a:rPr lang="en-US" altLang="es-CR" sz="2400" dirty="0" err="1"/>
              <a:t>riesgos</a:t>
            </a:r>
            <a:r>
              <a:rPr lang="en-US"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ES" altLang="es-CR" sz="2400" b="1" dirty="0"/>
              <a:t>Retroalimentación:</a:t>
            </a:r>
            <a:r>
              <a:rPr lang="es-CR" altLang="es-CR" sz="2400" dirty="0"/>
              <a:t> La matriz de probabilidad e impacto se lleva a cabo durante el proceso de realizar el análisis cualitativo de los riesgos. </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35807672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iterate type="lt">
                                    <p:tmPct val="0"/>
                                  </p:iterate>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4433" y="476672"/>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Usted acaba de aplicar una serie de estrategias de respuesta a riesgos y debido a esto, se le originaron nuevos riesgos que no tenía identificados. ¿A qué tipo de RIESGOS se refiere este enunciado?</a:t>
            </a:r>
          </a:p>
          <a:p>
            <a:pPr marL="457200" indent="-457200" algn="just">
              <a:spcBef>
                <a:spcPct val="0"/>
              </a:spcBef>
              <a:buFont typeface="+mj-lt"/>
              <a:buAutoNum type="alphaUcPeriod"/>
            </a:pPr>
            <a:r>
              <a:rPr lang="es-CR" altLang="es-CR" sz="2400" dirty="0"/>
              <a:t>Riesgos secundarios.</a:t>
            </a:r>
          </a:p>
          <a:p>
            <a:pPr marL="457200" indent="-457200" algn="just">
              <a:spcBef>
                <a:spcPct val="0"/>
              </a:spcBef>
              <a:buFont typeface="+mj-lt"/>
              <a:buAutoNum type="alphaUcPeriod"/>
            </a:pPr>
            <a:r>
              <a:rPr lang="es-CR" altLang="es-CR" sz="2400" dirty="0"/>
              <a:t>Riesgos identificados.</a:t>
            </a:r>
          </a:p>
          <a:p>
            <a:pPr marL="457200" indent="-457200" algn="just">
              <a:spcBef>
                <a:spcPct val="0"/>
              </a:spcBef>
              <a:buFont typeface="+mj-lt"/>
              <a:buAutoNum type="alphaUcPeriod"/>
            </a:pPr>
            <a:r>
              <a:rPr lang="es-CR" altLang="es-CR" sz="2400" dirty="0"/>
              <a:t>Lista de riesgos prioritarios.</a:t>
            </a:r>
          </a:p>
          <a:p>
            <a:pPr marL="457200" indent="-457200" algn="just">
              <a:spcBef>
                <a:spcPct val="0"/>
              </a:spcBef>
              <a:buFont typeface="+mj-lt"/>
              <a:buAutoNum type="alphaUcPeriod"/>
            </a:pPr>
            <a:r>
              <a:rPr lang="es-CR" altLang="es-CR" sz="2400" dirty="0"/>
              <a:t>Riesgos primarios</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ES" altLang="es-CR" sz="2400" b="1" dirty="0"/>
              <a:t>Retroalimentación:</a:t>
            </a:r>
            <a:r>
              <a:rPr lang="es-ES" altLang="es-CR" sz="2400" dirty="0"/>
              <a:t> </a:t>
            </a:r>
            <a:r>
              <a:rPr lang="en-US" altLang="es-CR" sz="2400" dirty="0"/>
              <a:t>Los </a:t>
            </a:r>
            <a:r>
              <a:rPr lang="en-US" altLang="es-CR" sz="2400" dirty="0" err="1"/>
              <a:t>riesgos</a:t>
            </a:r>
            <a:r>
              <a:rPr lang="en-US" altLang="es-CR" sz="2400" dirty="0"/>
              <a:t> </a:t>
            </a:r>
            <a:r>
              <a:rPr lang="en-US" altLang="es-CR" sz="2400" dirty="0" err="1"/>
              <a:t>secundarios</a:t>
            </a:r>
            <a:r>
              <a:rPr lang="en-US" altLang="es-CR" sz="2400" dirty="0"/>
              <a:t> se </a:t>
            </a:r>
            <a:r>
              <a:rPr lang="en-US" altLang="es-CR" sz="2400" dirty="0" err="1"/>
              <a:t>originan</a:t>
            </a:r>
            <a:r>
              <a:rPr lang="en-US" altLang="es-CR" sz="2400" dirty="0"/>
              <a:t> </a:t>
            </a:r>
            <a:r>
              <a:rPr lang="en-US" altLang="es-CR" sz="2400" dirty="0" err="1"/>
              <a:t>como</a:t>
            </a:r>
            <a:r>
              <a:rPr lang="en-US" altLang="es-CR" sz="2400" dirty="0"/>
              <a:t> </a:t>
            </a:r>
            <a:r>
              <a:rPr lang="en-US" altLang="es-CR" sz="2400" dirty="0" err="1"/>
              <a:t>consecuencia</a:t>
            </a:r>
            <a:r>
              <a:rPr lang="en-US" altLang="es-CR" sz="2400" dirty="0"/>
              <a:t> </a:t>
            </a:r>
            <a:r>
              <a:rPr lang="en-US" altLang="es-CR" sz="2400" dirty="0" err="1"/>
              <a:t>directa</a:t>
            </a:r>
            <a:r>
              <a:rPr lang="en-US" altLang="es-CR" sz="2400" dirty="0"/>
              <a:t> de la </a:t>
            </a:r>
            <a:r>
              <a:rPr lang="en-US" altLang="es-CR" sz="2400" dirty="0" err="1"/>
              <a:t>implementación</a:t>
            </a:r>
            <a:r>
              <a:rPr lang="en-US" altLang="es-CR" sz="2400" dirty="0"/>
              <a:t> de </a:t>
            </a:r>
            <a:r>
              <a:rPr lang="en-US" altLang="es-CR" sz="2400" dirty="0" err="1"/>
              <a:t>estrategias</a:t>
            </a:r>
            <a:r>
              <a:rPr lang="en-US" altLang="es-CR" sz="2400" dirty="0"/>
              <a:t> de respuesta a </a:t>
            </a:r>
            <a:r>
              <a:rPr lang="en-US" altLang="es-CR" sz="2400" dirty="0" err="1"/>
              <a:t>riesgos</a:t>
            </a:r>
            <a:r>
              <a:rPr lang="en-US" altLang="es-CR" sz="2400" dirty="0"/>
              <a:t>.</a:t>
            </a:r>
            <a:endParaRPr lang="es-CR" altLang="es-CR" sz="2400" dirty="0"/>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35222287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iterate type="lt">
                                    <p:tmPct val="0"/>
                                  </p:iterate>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12857" y="404664"/>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000" dirty="0"/>
              <a:t>Usted ha aplicado la estrategia de respuesta al riesgo de mitigar para reducir la probabilidad de ocurrencia e impacto de un riesgo de inundación en su proyecto costero. Construyó quiebra olas en la cabeza de playa. Aún persiste un riesgo de inundación menor de que una mera muy alta supere la altura del quiebra olas, cosa que al parecer sucede una vez cada 50 años. Este RIESGO recibe el nombre de:</a:t>
            </a:r>
          </a:p>
          <a:p>
            <a:pPr marL="457200" indent="-457200" algn="just">
              <a:spcBef>
                <a:spcPct val="0"/>
              </a:spcBef>
              <a:buFont typeface="+mj-lt"/>
              <a:buAutoNum type="alphaUcPeriod"/>
            </a:pPr>
            <a:r>
              <a:rPr lang="es-CR" altLang="es-CR" sz="2000" dirty="0"/>
              <a:t>Riesgos desconocidos.</a:t>
            </a:r>
          </a:p>
          <a:p>
            <a:pPr marL="457200" indent="-457200" algn="just">
              <a:spcBef>
                <a:spcPct val="0"/>
              </a:spcBef>
              <a:buFont typeface="+mj-lt"/>
              <a:buAutoNum type="alphaUcPeriod"/>
            </a:pPr>
            <a:r>
              <a:rPr lang="es-CR" altLang="es-CR" sz="2000" dirty="0"/>
              <a:t>Riesgos primarios.</a:t>
            </a:r>
          </a:p>
          <a:p>
            <a:pPr marL="457200" indent="-457200" algn="just">
              <a:spcBef>
                <a:spcPct val="0"/>
              </a:spcBef>
              <a:buFont typeface="+mj-lt"/>
              <a:buAutoNum type="alphaUcPeriod"/>
            </a:pPr>
            <a:r>
              <a:rPr lang="es-CR" altLang="es-CR" sz="2000" dirty="0"/>
              <a:t>Riesgos residuales.</a:t>
            </a:r>
          </a:p>
          <a:p>
            <a:pPr marL="457200" indent="-457200" algn="just">
              <a:spcBef>
                <a:spcPct val="0"/>
              </a:spcBef>
              <a:buFont typeface="+mj-lt"/>
              <a:buAutoNum type="alphaUcPeriod"/>
            </a:pPr>
            <a:r>
              <a:rPr lang="es-CR" altLang="es-CR" sz="2000" dirty="0"/>
              <a:t>Riesgos secundarios.</a:t>
            </a:r>
          </a:p>
          <a:p>
            <a:pPr algn="just">
              <a:spcBef>
                <a:spcPct val="0"/>
              </a:spcBef>
              <a:buFontTx/>
              <a:buNone/>
            </a:pPr>
            <a:r>
              <a:rPr lang="es-CR" altLang="es-CR" sz="2000" b="1" dirty="0"/>
              <a:t>Retroalimentación: </a:t>
            </a:r>
            <a:r>
              <a:rPr lang="es-CR" altLang="es-CR" sz="2000" dirty="0"/>
              <a:t>Riesgos desconocidos: no se pueden gestionar de manera pro-activa. Riesgos conocidos se les puede planificar respuestas. Riesgos residuales: permanecen después de la ejecución de las respuestas a los riesgos. Riesgos secundarios: surgen como resultado de una respuesta implementada. </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3221734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iterate type="lt">
                                    <p:tmPct val="0"/>
                                  </p:iterate>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4" y="476672"/>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Su proyecto se está gestionando en un escenario de incertidumbre. Los riesgos _______ no pueden gestionarse de manera pro-activa, por lo que se debería crear un plan de contingencia.</a:t>
            </a:r>
          </a:p>
          <a:p>
            <a:pPr marL="457200" indent="-457200" algn="just">
              <a:spcBef>
                <a:spcPct val="0"/>
              </a:spcBef>
              <a:buFont typeface="+mj-lt"/>
              <a:buAutoNum type="alphaUcPeriod"/>
            </a:pPr>
            <a:r>
              <a:rPr lang="es-CR" altLang="es-CR" sz="2400" dirty="0"/>
              <a:t>Conocidos.</a:t>
            </a:r>
          </a:p>
          <a:p>
            <a:pPr marL="457200" indent="-457200" algn="just">
              <a:spcBef>
                <a:spcPct val="0"/>
              </a:spcBef>
              <a:buFont typeface="+mj-lt"/>
              <a:buAutoNum type="alphaUcPeriod"/>
            </a:pPr>
            <a:r>
              <a:rPr lang="es-CR" altLang="es-CR" sz="2400" dirty="0"/>
              <a:t>Desconocidos.</a:t>
            </a:r>
          </a:p>
          <a:p>
            <a:pPr marL="457200" indent="-457200" algn="just">
              <a:spcBef>
                <a:spcPct val="0"/>
              </a:spcBef>
              <a:buFont typeface="+mj-lt"/>
              <a:buAutoNum type="alphaUcPeriod"/>
            </a:pPr>
            <a:r>
              <a:rPr lang="es-CR" altLang="es-CR" sz="2400" dirty="0"/>
              <a:t>Residuales.</a:t>
            </a:r>
          </a:p>
          <a:p>
            <a:pPr marL="457200" indent="-457200" algn="just">
              <a:spcBef>
                <a:spcPct val="0"/>
              </a:spcBef>
              <a:buFont typeface="+mj-lt"/>
              <a:buAutoNum type="alphaUcPeriod"/>
            </a:pPr>
            <a:r>
              <a:rPr lang="es-CR" altLang="es-CR" sz="2400" dirty="0"/>
              <a:t>Secundarios</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CR" altLang="es-CR" sz="2400" b="1" dirty="0"/>
              <a:t>Retroalimentación: </a:t>
            </a:r>
            <a:r>
              <a:rPr lang="es-CR" altLang="es-CR" sz="2400" dirty="0"/>
              <a:t>Riesgos desconocidos: no se pueden gestionar de manera pro-activa. Riesgos conocidos se les puede planificar respuestas. Riesgos residuales: permanecen después de la ejecución de las respuestas a los riesgos. Riesgos secundarios: surgen como resultado de una respuesta implementada. </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235451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iterate type="lt">
                                    <p:tmPct val="0"/>
                                  </p:iterate>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188913"/>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¿Cuál de los siguientes es un RIESGO EXTERNO CONOCIDO?</a:t>
            </a:r>
          </a:p>
          <a:p>
            <a:pPr marL="457200" indent="-457200" algn="just">
              <a:spcBef>
                <a:spcPct val="0"/>
              </a:spcBef>
              <a:buFont typeface="+mj-lt"/>
              <a:buAutoNum type="alphaUcPeriod"/>
            </a:pPr>
            <a:r>
              <a:rPr lang="es-CR" altLang="es-CR" sz="2400" dirty="0"/>
              <a:t>Cambios en las regulaciones gubernamentales.</a:t>
            </a:r>
          </a:p>
          <a:p>
            <a:pPr marL="457200" indent="-457200" algn="just">
              <a:spcBef>
                <a:spcPct val="0"/>
              </a:spcBef>
              <a:buFont typeface="+mj-lt"/>
              <a:buAutoNum type="alphaUcPeriod"/>
            </a:pPr>
            <a:r>
              <a:rPr lang="es-CR" altLang="es-CR" sz="2400" dirty="0"/>
              <a:t>Amenazas naturales.</a:t>
            </a:r>
          </a:p>
          <a:p>
            <a:pPr marL="457200" indent="-457200" algn="just">
              <a:spcBef>
                <a:spcPct val="0"/>
              </a:spcBef>
              <a:buFont typeface="+mj-lt"/>
              <a:buAutoNum type="alphaUcPeriod"/>
            </a:pPr>
            <a:r>
              <a:rPr lang="es-CR" altLang="es-CR" sz="2400" dirty="0"/>
              <a:t>Efectos secundarios inesperados del medio ambiente.</a:t>
            </a:r>
          </a:p>
          <a:p>
            <a:pPr marL="457200" indent="-457200" algn="just">
              <a:spcBef>
                <a:spcPct val="0"/>
              </a:spcBef>
              <a:buFont typeface="+mj-lt"/>
              <a:buAutoNum type="alphaUcPeriod"/>
            </a:pPr>
            <a:r>
              <a:rPr lang="es-CR" altLang="es-CR" sz="2400" dirty="0"/>
              <a:t>Inflación</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CR" altLang="es-CR" sz="2400" b="1" dirty="0"/>
              <a:t>Retroalimentación: </a:t>
            </a:r>
            <a:r>
              <a:rPr lang="es-CR" altLang="es-CR" sz="2400" dirty="0"/>
              <a:t>El comportamiento de la inflación definitivamente es un riesgo externo pero su existencia no es imprevisible ya que se calcula y se registra por parte de los organismos económicos de cada sitio.</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41366409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iterate type="lt">
                                    <p:tmPct val="0"/>
                                  </p:iterate>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332656"/>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¿Cuál de los siguientes es un RIESGO EXTERNO DESCONOCIDO?</a:t>
            </a:r>
          </a:p>
          <a:p>
            <a:pPr marL="457200" indent="-457200" algn="just">
              <a:spcBef>
                <a:spcPct val="0"/>
              </a:spcBef>
              <a:buFont typeface="+mj-lt"/>
              <a:buAutoNum type="alphaUcPeriod"/>
            </a:pPr>
            <a:r>
              <a:rPr lang="es-CR" altLang="es-CR" sz="2400" dirty="0"/>
              <a:t>Inflación.</a:t>
            </a:r>
          </a:p>
          <a:p>
            <a:pPr marL="457200" indent="-457200" algn="just">
              <a:spcBef>
                <a:spcPct val="0"/>
              </a:spcBef>
              <a:buFont typeface="+mj-lt"/>
              <a:buAutoNum type="alphaUcPeriod"/>
            </a:pPr>
            <a:r>
              <a:rPr lang="es-CR" altLang="es-CR" sz="2400" dirty="0"/>
              <a:t>Pocos depósitos de materiales para construir en una zona alejada.</a:t>
            </a:r>
          </a:p>
          <a:p>
            <a:pPr marL="457200" indent="-457200" algn="just">
              <a:spcBef>
                <a:spcPct val="0"/>
              </a:spcBef>
              <a:buFont typeface="+mj-lt"/>
              <a:buAutoNum type="alphaUcPeriod"/>
            </a:pPr>
            <a:r>
              <a:rPr lang="es-CR" altLang="es-CR" sz="2400" dirty="0"/>
              <a:t>Zonas previamente identificadas como propensas a las inundaciones.</a:t>
            </a:r>
          </a:p>
          <a:p>
            <a:pPr marL="457200" indent="-457200" algn="just">
              <a:spcBef>
                <a:spcPct val="0"/>
              </a:spcBef>
              <a:buFont typeface="+mj-lt"/>
              <a:buAutoNum type="alphaUcPeriod"/>
            </a:pPr>
            <a:r>
              <a:rPr lang="es-CR" altLang="es-CR" sz="2400" dirty="0"/>
              <a:t>Accidente de tránsito</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CR" altLang="es-CR" sz="2400" b="1" dirty="0"/>
              <a:t>Retroalimentación: </a:t>
            </a:r>
            <a:r>
              <a:rPr lang="es-CR" altLang="es-CR" sz="2400" dirty="0"/>
              <a:t>Se sabe que estamos propensos a sufrir un accidente de tránsito desde el momento en que estamos en la vía pública, pero se desconoce cuándo, dónde y cómo.</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278607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iterate type="lt">
                                    <p:tmPct val="0"/>
                                  </p:iterate>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404664"/>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El equipo de dirección del proyecto está planificando los planes de respuesta al riesgo. </a:t>
            </a:r>
            <a:r>
              <a:rPr lang="en-US" altLang="es-CR" sz="2400" dirty="0"/>
              <a:t>Para </a:t>
            </a:r>
            <a:r>
              <a:rPr lang="en-US" altLang="es-CR" sz="2400" dirty="0" err="1"/>
              <a:t>ello</a:t>
            </a:r>
            <a:r>
              <a:rPr lang="en-US" altLang="es-CR" sz="2400" dirty="0"/>
              <a:t> </a:t>
            </a:r>
            <a:r>
              <a:rPr lang="en-US" altLang="es-CR" sz="2400" dirty="0" err="1"/>
              <a:t>podrá</a:t>
            </a:r>
            <a:r>
              <a:rPr lang="en-US" altLang="es-CR" sz="2400" dirty="0"/>
              <a:t> </a:t>
            </a:r>
            <a:r>
              <a:rPr lang="en-US" altLang="es-CR" sz="2400" dirty="0" err="1"/>
              <a:t>implementar</a:t>
            </a:r>
            <a:r>
              <a:rPr lang="en-US" altLang="es-CR" sz="2400" dirty="0"/>
              <a:t> </a:t>
            </a:r>
            <a:r>
              <a:rPr lang="en-US" altLang="es-CR" sz="2400" dirty="0" err="1"/>
              <a:t>distintas</a:t>
            </a:r>
            <a:r>
              <a:rPr lang="en-US" altLang="es-CR" sz="2400" dirty="0"/>
              <a:t> </a:t>
            </a:r>
            <a:r>
              <a:rPr lang="en-US" altLang="es-CR" sz="2400" dirty="0" err="1"/>
              <a:t>estrategias</a:t>
            </a:r>
            <a:r>
              <a:rPr lang="en-US" altLang="es-CR" sz="2400" dirty="0"/>
              <a:t> </a:t>
            </a:r>
            <a:r>
              <a:rPr lang="en-US" altLang="es-CR" sz="2400" dirty="0" err="1"/>
              <a:t>según</a:t>
            </a:r>
            <a:r>
              <a:rPr lang="en-US" altLang="es-CR" sz="2400" dirty="0"/>
              <a:t> la </a:t>
            </a:r>
            <a:r>
              <a:rPr lang="en-US" altLang="es-CR" sz="2400" dirty="0" err="1"/>
              <a:t>particularidad</a:t>
            </a:r>
            <a:r>
              <a:rPr lang="en-US" altLang="es-CR" sz="2400" dirty="0"/>
              <a:t> de </a:t>
            </a:r>
            <a:r>
              <a:rPr lang="en-US" altLang="es-CR" sz="2400" dirty="0" err="1"/>
              <a:t>cada</a:t>
            </a:r>
            <a:r>
              <a:rPr lang="en-US" altLang="es-CR" sz="2400" dirty="0"/>
              <a:t> </a:t>
            </a:r>
            <a:r>
              <a:rPr lang="en-US" altLang="es-CR" sz="2400" dirty="0" err="1"/>
              <a:t>riesgo</a:t>
            </a:r>
            <a:r>
              <a:rPr lang="en-US" altLang="es-CR" sz="2400" dirty="0"/>
              <a:t>. Los </a:t>
            </a:r>
            <a:r>
              <a:rPr lang="en-US" altLang="es-CR" sz="2400" dirty="0" err="1"/>
              <a:t>siguientes</a:t>
            </a:r>
            <a:r>
              <a:rPr lang="en-US" altLang="es-CR" sz="2400" dirty="0"/>
              <a:t> </a:t>
            </a:r>
            <a:r>
              <a:rPr lang="en-US" altLang="es-CR" sz="2400" dirty="0" err="1"/>
              <a:t>ítems</a:t>
            </a:r>
            <a:r>
              <a:rPr lang="en-US" altLang="es-CR" sz="2400" dirty="0"/>
              <a:t> son </a:t>
            </a:r>
            <a:r>
              <a:rPr lang="en-US" altLang="es-CR" sz="2400" dirty="0" err="1"/>
              <a:t>estrategias</a:t>
            </a:r>
            <a:r>
              <a:rPr lang="en-US" altLang="es-CR" sz="2400" dirty="0"/>
              <a:t> </a:t>
            </a:r>
            <a:r>
              <a:rPr lang="en-US" altLang="es-CR" sz="2400" dirty="0" err="1"/>
              <a:t>para</a:t>
            </a:r>
            <a:r>
              <a:rPr lang="en-US" altLang="es-CR" sz="2400" dirty="0"/>
              <a:t> responder al </a:t>
            </a:r>
            <a:r>
              <a:rPr lang="en-US" altLang="es-CR" sz="2400" dirty="0" err="1"/>
              <a:t>riesgo</a:t>
            </a:r>
            <a:r>
              <a:rPr lang="en-US" altLang="es-CR" sz="2400" dirty="0"/>
              <a:t>, a EXCEPCIÓN de</a:t>
            </a:r>
            <a:r>
              <a:rPr lang="en-US" altLang="es-CR" sz="2400" dirty="0" smtClean="0"/>
              <a:t>:</a:t>
            </a:r>
          </a:p>
          <a:p>
            <a:pPr algn="just">
              <a:spcBef>
                <a:spcPct val="0"/>
              </a:spcBef>
              <a:buFontTx/>
              <a:buNone/>
            </a:pPr>
            <a:endParaRPr lang="es-CR" altLang="es-CR" sz="2400" dirty="0"/>
          </a:p>
          <a:p>
            <a:pPr marL="457200" indent="-457200" algn="just">
              <a:spcBef>
                <a:spcPct val="0"/>
              </a:spcBef>
              <a:buFont typeface="+mj-lt"/>
              <a:buAutoNum type="alphaUcPeriod"/>
            </a:pPr>
            <a:r>
              <a:rPr lang="en-US" altLang="es-CR" sz="2400" dirty="0" err="1"/>
              <a:t>Reservas</a:t>
            </a:r>
            <a:r>
              <a:rPr lang="en-US" altLang="es-CR" sz="2400" dirty="0"/>
              <a:t> </a:t>
            </a:r>
            <a:r>
              <a:rPr lang="en-US" altLang="es-CR" sz="2400" dirty="0" err="1"/>
              <a:t>para</a:t>
            </a:r>
            <a:r>
              <a:rPr lang="en-US" altLang="es-CR" sz="2400" dirty="0"/>
              <a:t> </a:t>
            </a:r>
            <a:r>
              <a:rPr lang="en-US" altLang="es-CR" sz="2400" dirty="0" err="1"/>
              <a:t>contingencias</a:t>
            </a:r>
            <a:r>
              <a:rPr lang="en-US" altLang="es-CR" sz="2400" dirty="0"/>
              <a:t>.</a:t>
            </a:r>
            <a:endParaRPr lang="es-CR" altLang="es-CR" sz="2400" dirty="0"/>
          </a:p>
          <a:p>
            <a:pPr marL="457200" indent="-457200" algn="just">
              <a:spcBef>
                <a:spcPct val="0"/>
              </a:spcBef>
              <a:buFont typeface="+mj-lt"/>
              <a:buAutoNum type="alphaUcPeriod"/>
            </a:pPr>
            <a:r>
              <a:rPr lang="en-US" altLang="es-CR" sz="2400" dirty="0" err="1"/>
              <a:t>Explotar</a:t>
            </a:r>
            <a:r>
              <a:rPr lang="en-US" altLang="es-CR" sz="2400" dirty="0"/>
              <a:t>.</a:t>
            </a:r>
            <a:endParaRPr lang="es-CR" altLang="es-CR" sz="2400" dirty="0"/>
          </a:p>
          <a:p>
            <a:pPr marL="457200" indent="-457200" algn="just">
              <a:spcBef>
                <a:spcPct val="0"/>
              </a:spcBef>
              <a:buFont typeface="+mj-lt"/>
              <a:buAutoNum type="alphaUcPeriod"/>
            </a:pPr>
            <a:r>
              <a:rPr lang="en-US" altLang="es-CR" sz="2400" dirty="0" err="1"/>
              <a:t>Compartir</a:t>
            </a:r>
            <a:r>
              <a:rPr lang="en-US" altLang="es-CR" sz="2400" dirty="0"/>
              <a:t>.</a:t>
            </a:r>
            <a:endParaRPr lang="es-CR" altLang="es-CR" sz="2400" dirty="0"/>
          </a:p>
          <a:p>
            <a:pPr marL="457200" indent="-457200" algn="just">
              <a:spcBef>
                <a:spcPct val="0"/>
              </a:spcBef>
              <a:buFont typeface="+mj-lt"/>
              <a:buAutoNum type="alphaUcPeriod"/>
            </a:pPr>
            <a:r>
              <a:rPr lang="en-US" altLang="es-CR" sz="2400" dirty="0" err="1"/>
              <a:t>Aceptar</a:t>
            </a:r>
            <a:r>
              <a:rPr lang="en-US" altLang="es-CR" sz="2400" dirty="0"/>
              <a:t>.</a:t>
            </a:r>
            <a:endParaRPr lang="es-CR" altLang="es-CR" sz="2400" dirty="0"/>
          </a:p>
          <a:p>
            <a:pPr algn="just">
              <a:spcBef>
                <a:spcPct val="0"/>
              </a:spcBef>
              <a:buFontTx/>
              <a:buNone/>
            </a:pPr>
            <a:r>
              <a:rPr lang="es-ES" altLang="es-CR" sz="2400" b="1" dirty="0"/>
              <a:t>Retroalimentación:</a:t>
            </a:r>
            <a:r>
              <a:rPr lang="es-ES" altLang="es-CR" sz="2400" dirty="0"/>
              <a:t> </a:t>
            </a:r>
            <a:r>
              <a:rPr lang="en-US" altLang="es-CR" sz="2400" dirty="0"/>
              <a:t>Las </a:t>
            </a:r>
            <a:r>
              <a:rPr lang="en-US" altLang="es-CR" sz="2400" dirty="0" err="1"/>
              <a:t>reservas</a:t>
            </a:r>
            <a:r>
              <a:rPr lang="en-US" altLang="es-CR" sz="2400" dirty="0"/>
              <a:t> </a:t>
            </a:r>
            <a:r>
              <a:rPr lang="en-US" altLang="es-CR" sz="2400" dirty="0" err="1"/>
              <a:t>para</a:t>
            </a:r>
            <a:r>
              <a:rPr lang="en-US" altLang="es-CR" sz="2400" dirty="0"/>
              <a:t> </a:t>
            </a:r>
            <a:r>
              <a:rPr lang="en-US" altLang="es-CR" sz="2400" dirty="0" err="1"/>
              <a:t>contingencias</a:t>
            </a:r>
            <a:r>
              <a:rPr lang="en-US" altLang="es-CR" sz="2400" dirty="0"/>
              <a:t> no son </a:t>
            </a:r>
            <a:r>
              <a:rPr lang="en-US" altLang="es-CR" sz="2400" dirty="0" err="1"/>
              <a:t>una</a:t>
            </a:r>
            <a:r>
              <a:rPr lang="en-US" altLang="es-CR" sz="2400" dirty="0"/>
              <a:t> </a:t>
            </a:r>
            <a:r>
              <a:rPr lang="en-US" altLang="es-CR" sz="2400" dirty="0" err="1"/>
              <a:t>estrategia</a:t>
            </a:r>
            <a:r>
              <a:rPr lang="en-US" altLang="es-CR" sz="2400" dirty="0"/>
              <a:t> </a:t>
            </a:r>
            <a:r>
              <a:rPr lang="en-US" altLang="es-CR" sz="2400" dirty="0" err="1"/>
              <a:t>para</a:t>
            </a:r>
            <a:r>
              <a:rPr lang="en-US" altLang="es-CR" sz="2400" dirty="0"/>
              <a:t> la respuesta a los </a:t>
            </a:r>
            <a:r>
              <a:rPr lang="en-US" altLang="es-CR" sz="2400" dirty="0" err="1"/>
              <a:t>riesgos</a:t>
            </a:r>
            <a:r>
              <a:rPr lang="en-US" altLang="es-CR" sz="2400" dirty="0"/>
              <a:t>.</a:t>
            </a:r>
            <a:endParaRPr lang="es-CR" altLang="es-CR" sz="2400" dirty="0"/>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13077393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iterate type="lt">
                                    <p:tmPct val="0"/>
                                  </p:iterate>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anim calcmode="lin" valueType="num">
                                      <p:cBhvr>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1000"/>
                                        <p:tgtEl>
                                          <p:spTgt spid="5">
                                            <p:txEl>
                                              <p:pRg st="4" end="4"/>
                                            </p:txEl>
                                          </p:spTgt>
                                        </p:tgtEl>
                                      </p:cBhvr>
                                    </p:animEffect>
                                    <p:anim calcmode="lin" valueType="num">
                                      <p:cBhvr>
                                        <p:cTn id="2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fade">
                                      <p:cBhvr>
                                        <p:cTn id="35" dur="1000"/>
                                        <p:tgtEl>
                                          <p:spTgt spid="5">
                                            <p:txEl>
                                              <p:pRg st="5" end="5"/>
                                            </p:txEl>
                                          </p:spTgt>
                                        </p:tgtEl>
                                      </p:cBhvr>
                                    </p:animEffect>
                                    <p:anim calcmode="lin" valueType="num">
                                      <p:cBhvr>
                                        <p:cTn id="36"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4432" y="692696"/>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REDUCIR el impacto de un evento de riesgo al reducir la posibilidad de su ocurrencia es:</a:t>
            </a:r>
          </a:p>
          <a:p>
            <a:pPr marL="457200" indent="-457200" algn="just">
              <a:spcBef>
                <a:spcPct val="0"/>
              </a:spcBef>
              <a:buFont typeface="+mj-lt"/>
              <a:buAutoNum type="alphaUcPeriod"/>
            </a:pPr>
            <a:r>
              <a:rPr lang="es-CR" altLang="es-CR" sz="2400" dirty="0"/>
              <a:t>Evitar el riesgo.</a:t>
            </a:r>
          </a:p>
          <a:p>
            <a:pPr marL="457200" indent="-457200" algn="just">
              <a:spcBef>
                <a:spcPct val="0"/>
              </a:spcBef>
              <a:buFont typeface="+mj-lt"/>
              <a:buAutoNum type="alphaUcPeriod"/>
            </a:pPr>
            <a:r>
              <a:rPr lang="es-CR" altLang="es-CR" sz="2400" dirty="0"/>
              <a:t>Aceptar el riesgo.</a:t>
            </a:r>
          </a:p>
          <a:p>
            <a:pPr marL="457200" indent="-457200" algn="just">
              <a:spcBef>
                <a:spcPct val="0"/>
              </a:spcBef>
              <a:buFont typeface="+mj-lt"/>
              <a:buAutoNum type="alphaUcPeriod"/>
            </a:pPr>
            <a:r>
              <a:rPr lang="es-CR" altLang="es-CR" sz="2400" dirty="0"/>
              <a:t>Mitigar de riesgo.</a:t>
            </a:r>
          </a:p>
          <a:p>
            <a:pPr marL="457200" indent="-457200" algn="just">
              <a:spcBef>
                <a:spcPct val="0"/>
              </a:spcBef>
              <a:buFont typeface="+mj-lt"/>
              <a:buAutoNum type="alphaUcPeriod"/>
            </a:pPr>
            <a:r>
              <a:rPr lang="es-CR" altLang="es-CR" sz="2400" dirty="0"/>
              <a:t>Transferir el riesgo</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ES" altLang="es-CR" sz="2000" b="1" dirty="0"/>
              <a:t>Retroalimentación:</a:t>
            </a:r>
            <a:r>
              <a:rPr lang="en-US" altLang="es-CR" sz="2000" dirty="0"/>
              <a:t> </a:t>
            </a:r>
            <a:r>
              <a:rPr lang="en-US" altLang="es-CR" sz="2000" dirty="0" err="1"/>
              <a:t>Evitar</a:t>
            </a:r>
            <a:r>
              <a:rPr lang="en-US" altLang="es-CR" sz="2000" dirty="0"/>
              <a:t>: </a:t>
            </a:r>
            <a:r>
              <a:rPr lang="en-US" altLang="es-CR" sz="2000" dirty="0" err="1"/>
              <a:t>elimina</a:t>
            </a:r>
            <a:r>
              <a:rPr lang="en-US" altLang="es-CR" sz="2000" dirty="0"/>
              <a:t> la </a:t>
            </a:r>
            <a:r>
              <a:rPr lang="en-US" altLang="es-CR" sz="2000" dirty="0" err="1"/>
              <a:t>probabilidad</a:t>
            </a:r>
            <a:r>
              <a:rPr lang="en-US" altLang="es-CR" sz="2000" dirty="0"/>
              <a:t> de </a:t>
            </a:r>
            <a:r>
              <a:rPr lang="en-US" altLang="es-CR" sz="2000" dirty="0" err="1"/>
              <a:t>ocurrencia</a:t>
            </a:r>
            <a:r>
              <a:rPr lang="en-US" altLang="es-CR" sz="2000" dirty="0"/>
              <a:t> e </a:t>
            </a:r>
            <a:r>
              <a:rPr lang="en-US" altLang="es-CR" sz="2000" dirty="0" err="1"/>
              <a:t>impacto</a:t>
            </a:r>
            <a:r>
              <a:rPr lang="en-US" altLang="es-CR" sz="2000" dirty="0"/>
              <a:t> de un </a:t>
            </a:r>
            <a:r>
              <a:rPr lang="en-US" altLang="es-CR" sz="2000" dirty="0" err="1"/>
              <a:t>riesgo</a:t>
            </a:r>
            <a:r>
              <a:rPr lang="en-US" altLang="es-CR" sz="2000" dirty="0"/>
              <a:t>. </a:t>
            </a:r>
            <a:r>
              <a:rPr lang="en-US" altLang="es-CR" sz="2000" dirty="0" err="1"/>
              <a:t>Mitigar</a:t>
            </a:r>
            <a:r>
              <a:rPr lang="en-US" altLang="es-CR" sz="2000" dirty="0"/>
              <a:t>: reduce la </a:t>
            </a:r>
            <a:r>
              <a:rPr lang="en-US" altLang="es-CR" sz="2000" dirty="0" err="1"/>
              <a:t>probabilidad</a:t>
            </a:r>
            <a:r>
              <a:rPr lang="en-US" altLang="es-CR" sz="2000" dirty="0"/>
              <a:t> de </a:t>
            </a:r>
            <a:r>
              <a:rPr lang="en-US" altLang="es-CR" sz="2000" dirty="0" err="1"/>
              <a:t>ocurrencia</a:t>
            </a:r>
            <a:r>
              <a:rPr lang="en-US" altLang="es-CR" sz="2000" dirty="0"/>
              <a:t> e </a:t>
            </a:r>
            <a:r>
              <a:rPr lang="en-US" altLang="es-CR" sz="2000" dirty="0" err="1"/>
              <a:t>impacto</a:t>
            </a:r>
            <a:r>
              <a:rPr lang="en-US" altLang="es-CR" sz="2000" dirty="0"/>
              <a:t> de un </a:t>
            </a:r>
            <a:r>
              <a:rPr lang="en-US" altLang="es-CR" sz="2000" dirty="0" err="1"/>
              <a:t>riesgo</a:t>
            </a:r>
            <a:r>
              <a:rPr lang="en-US" altLang="es-CR" sz="2000" dirty="0"/>
              <a:t>. </a:t>
            </a:r>
            <a:r>
              <a:rPr lang="en-US" altLang="es-CR" sz="2000" dirty="0" err="1"/>
              <a:t>Transferir</a:t>
            </a:r>
            <a:r>
              <a:rPr lang="en-US" altLang="es-CR" sz="2000" dirty="0"/>
              <a:t>: </a:t>
            </a:r>
            <a:r>
              <a:rPr lang="en-US" altLang="es-CR" sz="2000" dirty="0" err="1"/>
              <a:t>transfiere</a:t>
            </a:r>
            <a:r>
              <a:rPr lang="en-US" altLang="es-CR" sz="2000" dirty="0"/>
              <a:t> la </a:t>
            </a:r>
            <a:r>
              <a:rPr lang="en-US" altLang="es-CR" sz="2000" dirty="0" err="1"/>
              <a:t>probabilidad</a:t>
            </a:r>
            <a:r>
              <a:rPr lang="en-US" altLang="es-CR" sz="2000" dirty="0"/>
              <a:t> de </a:t>
            </a:r>
            <a:r>
              <a:rPr lang="en-US" altLang="es-CR" sz="2000" dirty="0" err="1"/>
              <a:t>ocurrencia</a:t>
            </a:r>
            <a:r>
              <a:rPr lang="en-US" altLang="es-CR" sz="2000" dirty="0"/>
              <a:t> e </a:t>
            </a:r>
            <a:r>
              <a:rPr lang="en-US" altLang="es-CR" sz="2000" dirty="0" err="1"/>
              <a:t>impacto</a:t>
            </a:r>
            <a:r>
              <a:rPr lang="en-US" altLang="es-CR" sz="2000" dirty="0"/>
              <a:t> de un </a:t>
            </a:r>
            <a:r>
              <a:rPr lang="en-US" altLang="es-CR" sz="2000" dirty="0" err="1"/>
              <a:t>riesgo</a:t>
            </a:r>
            <a:r>
              <a:rPr lang="en-US" altLang="es-CR" sz="2000" dirty="0"/>
              <a:t>. </a:t>
            </a:r>
            <a:r>
              <a:rPr lang="en-US" altLang="es-CR" sz="2000" dirty="0" err="1"/>
              <a:t>Explotar</a:t>
            </a:r>
            <a:r>
              <a:rPr lang="en-US" altLang="es-CR" sz="2000" dirty="0"/>
              <a:t>: </a:t>
            </a:r>
            <a:r>
              <a:rPr lang="en-US" altLang="es-CR" sz="2000" dirty="0" err="1"/>
              <a:t>hacer</a:t>
            </a:r>
            <a:r>
              <a:rPr lang="en-US" altLang="es-CR" sz="2000" dirty="0"/>
              <a:t> </a:t>
            </a:r>
            <a:r>
              <a:rPr lang="en-US" altLang="es-CR" sz="2000" dirty="0" err="1"/>
              <a:t>que</a:t>
            </a:r>
            <a:r>
              <a:rPr lang="en-US" altLang="es-CR" sz="2000" dirty="0"/>
              <a:t> el </a:t>
            </a:r>
            <a:r>
              <a:rPr lang="en-US" altLang="es-CR" sz="2000" dirty="0" err="1"/>
              <a:t>riesgo</a:t>
            </a:r>
            <a:r>
              <a:rPr lang="en-US" altLang="es-CR" sz="2000" dirty="0"/>
              <a:t> </a:t>
            </a:r>
            <a:r>
              <a:rPr lang="en-US" altLang="es-CR" sz="2000" dirty="0" err="1"/>
              <a:t>ocurra</a:t>
            </a:r>
            <a:r>
              <a:rPr lang="en-US" altLang="es-CR" sz="2000" dirty="0"/>
              <a:t>. </a:t>
            </a:r>
            <a:r>
              <a:rPr lang="en-US" altLang="es-CR" sz="2000" dirty="0" err="1"/>
              <a:t>Mejorar</a:t>
            </a:r>
            <a:r>
              <a:rPr lang="en-US" altLang="es-CR" sz="2000" dirty="0"/>
              <a:t>: </a:t>
            </a:r>
            <a:r>
              <a:rPr lang="en-US" altLang="es-CR" sz="2000" dirty="0" err="1"/>
              <a:t>incrementar</a:t>
            </a:r>
            <a:r>
              <a:rPr lang="en-US" altLang="es-CR" sz="2000" dirty="0"/>
              <a:t> la </a:t>
            </a:r>
            <a:r>
              <a:rPr lang="en-US" altLang="es-CR" sz="2000" dirty="0" err="1"/>
              <a:t>probabilidad</a:t>
            </a:r>
            <a:r>
              <a:rPr lang="en-US" altLang="es-CR" sz="2000" dirty="0"/>
              <a:t> de </a:t>
            </a:r>
            <a:r>
              <a:rPr lang="en-US" altLang="es-CR" sz="2000" dirty="0" err="1"/>
              <a:t>ocurrencia</a:t>
            </a:r>
            <a:r>
              <a:rPr lang="en-US" altLang="es-CR" sz="2000" dirty="0"/>
              <a:t> e </a:t>
            </a:r>
            <a:r>
              <a:rPr lang="en-US" altLang="es-CR" sz="2000" dirty="0" err="1"/>
              <a:t>impacto</a:t>
            </a:r>
            <a:r>
              <a:rPr lang="en-US" altLang="es-CR" sz="2000" dirty="0"/>
              <a:t> de un </a:t>
            </a:r>
            <a:r>
              <a:rPr lang="en-US" altLang="es-CR" sz="2000" dirty="0" err="1"/>
              <a:t>riesgo</a:t>
            </a:r>
            <a:r>
              <a:rPr lang="en-US" altLang="es-CR" sz="2000" dirty="0"/>
              <a:t>. </a:t>
            </a:r>
            <a:r>
              <a:rPr lang="en-US" altLang="es-CR" sz="2000" dirty="0" err="1"/>
              <a:t>Compartir</a:t>
            </a:r>
            <a:r>
              <a:rPr lang="en-US" altLang="es-CR" sz="2000" dirty="0"/>
              <a:t>: </a:t>
            </a:r>
            <a:r>
              <a:rPr lang="en-US" altLang="es-CR" sz="2000" dirty="0" err="1"/>
              <a:t>compartir</a:t>
            </a:r>
            <a:r>
              <a:rPr lang="en-US" altLang="es-CR" sz="2000" dirty="0"/>
              <a:t> con </a:t>
            </a:r>
            <a:r>
              <a:rPr lang="en-US" altLang="es-CR" sz="2000" dirty="0" err="1"/>
              <a:t>otro</a:t>
            </a:r>
            <a:r>
              <a:rPr lang="en-US" altLang="es-CR" sz="2000" dirty="0"/>
              <a:t> la </a:t>
            </a:r>
            <a:r>
              <a:rPr lang="en-US" altLang="es-CR" sz="2000" dirty="0" err="1"/>
              <a:t>probabilidad</a:t>
            </a:r>
            <a:r>
              <a:rPr lang="en-US" altLang="es-CR" sz="2000" dirty="0"/>
              <a:t> de </a:t>
            </a:r>
            <a:r>
              <a:rPr lang="en-US" altLang="es-CR" sz="2000" dirty="0" err="1"/>
              <a:t>ocurrencia</a:t>
            </a:r>
            <a:r>
              <a:rPr lang="en-US" altLang="es-CR" sz="2000" dirty="0"/>
              <a:t> e </a:t>
            </a:r>
            <a:r>
              <a:rPr lang="en-US" altLang="es-CR" sz="2000" dirty="0" err="1"/>
              <a:t>impacto</a:t>
            </a:r>
            <a:r>
              <a:rPr lang="en-US" altLang="es-CR" sz="2000" dirty="0"/>
              <a:t> de un </a:t>
            </a:r>
            <a:r>
              <a:rPr lang="en-US" altLang="es-CR" sz="2000" dirty="0" err="1"/>
              <a:t>riesgo</a:t>
            </a:r>
            <a:r>
              <a:rPr lang="en-US" altLang="es-CR" sz="2000" dirty="0"/>
              <a:t>. </a:t>
            </a:r>
            <a:r>
              <a:rPr lang="en-US" altLang="es-CR" sz="2000" dirty="0" err="1"/>
              <a:t>Aceptar</a:t>
            </a:r>
            <a:r>
              <a:rPr lang="en-US" altLang="es-CR" sz="2000" dirty="0"/>
              <a:t>: </a:t>
            </a:r>
            <a:r>
              <a:rPr lang="en-US" altLang="es-CR" sz="2000" dirty="0" err="1"/>
              <a:t>acepta</a:t>
            </a:r>
            <a:r>
              <a:rPr lang="en-US" altLang="es-CR" sz="2000" dirty="0"/>
              <a:t> la </a:t>
            </a:r>
            <a:r>
              <a:rPr lang="en-US" altLang="es-CR" sz="2000" dirty="0" err="1"/>
              <a:t>probabilidad</a:t>
            </a:r>
            <a:r>
              <a:rPr lang="en-US" altLang="es-CR" sz="2000" dirty="0"/>
              <a:t> de </a:t>
            </a:r>
            <a:r>
              <a:rPr lang="en-US" altLang="es-CR" sz="2000" dirty="0" err="1"/>
              <a:t>ocurrencia</a:t>
            </a:r>
            <a:r>
              <a:rPr lang="en-US" altLang="es-CR" sz="2000" dirty="0"/>
              <a:t> e </a:t>
            </a:r>
            <a:r>
              <a:rPr lang="en-US" altLang="es-CR" sz="2000" dirty="0" err="1"/>
              <a:t>impacto</a:t>
            </a:r>
            <a:r>
              <a:rPr lang="en-US" altLang="es-CR" sz="2000" dirty="0"/>
              <a:t> de un </a:t>
            </a:r>
            <a:r>
              <a:rPr lang="en-US" altLang="es-CR" sz="2000" dirty="0" err="1"/>
              <a:t>riesgo</a:t>
            </a:r>
            <a:r>
              <a:rPr lang="en-US" altLang="es-CR" sz="2000" dirty="0"/>
              <a:t>. </a:t>
            </a:r>
            <a:endParaRPr lang="es-CR" altLang="es-CR" sz="2000" dirty="0"/>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7837396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iterate type="lt">
                                    <p:tmPct val="0"/>
                                  </p:iterate>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2 Subtítulo"/>
          <p:cNvSpPr txBox="1">
            <a:spLocks/>
          </p:cNvSpPr>
          <p:nvPr/>
        </p:nvSpPr>
        <p:spPr bwMode="auto">
          <a:xfrm>
            <a:off x="0" y="6021388"/>
            <a:ext cx="6705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700"/>
              </a:spcBef>
              <a:buClr>
                <a:schemeClr val="accent2"/>
              </a:buClr>
              <a:buSzPct val="60000"/>
              <a:buFont typeface="Wingdings" pitchFamily="2" charset="2"/>
              <a:buNone/>
            </a:pPr>
            <a:r>
              <a:rPr lang="es-CR" altLang="es-CR" sz="2000">
                <a:solidFill>
                  <a:srgbClr val="FFFFFF"/>
                </a:solidFill>
                <a:latin typeface="Calibri" pitchFamily="34" charset="0"/>
              </a:rPr>
              <a:t>Cap. 11.1 PMBOK</a:t>
            </a:r>
          </a:p>
        </p:txBody>
      </p:sp>
      <p:sp>
        <p:nvSpPr>
          <p:cNvPr id="5" name="4 CuadroTexto"/>
          <p:cNvSpPr txBox="1"/>
          <p:nvPr/>
        </p:nvSpPr>
        <p:spPr>
          <a:xfrm>
            <a:off x="204788" y="1052513"/>
            <a:ext cx="8496300" cy="6924675"/>
          </a:xfrm>
          <a:prstGeom prst="rect">
            <a:avLst/>
          </a:prstGeom>
          <a:noFill/>
        </p:spPr>
        <p:txBody>
          <a:bodyPr>
            <a:spAutoFit/>
          </a:bodyPr>
          <a:lstStyle/>
          <a:p>
            <a:pPr>
              <a:defRPr/>
            </a:pPr>
            <a:endParaRPr lang="es-CR" sz="2400" b="1" dirty="0"/>
          </a:p>
          <a:p>
            <a:pPr>
              <a:defRPr/>
            </a:pPr>
            <a:r>
              <a:rPr lang="es-CR" sz="2400" b="1" dirty="0">
                <a:latin typeface="+mj-lt"/>
              </a:rPr>
              <a:t>Gestión de Riesgos</a:t>
            </a:r>
          </a:p>
          <a:p>
            <a:pPr>
              <a:defRPr/>
            </a:pPr>
            <a:endParaRPr lang="es-CR" sz="2400" b="1" dirty="0">
              <a:latin typeface="+mj-lt"/>
            </a:endParaRPr>
          </a:p>
          <a:p>
            <a:pPr algn="just">
              <a:defRPr/>
            </a:pPr>
            <a:r>
              <a:rPr lang="es-CR" sz="2400" dirty="0">
                <a:latin typeface="+mj-lt"/>
              </a:rPr>
              <a:t>Tiene que ver con el manejo de la incertidumbre en estimaciones o asunciones del proyecto.</a:t>
            </a:r>
          </a:p>
          <a:p>
            <a:pPr algn="just">
              <a:defRPr/>
            </a:pPr>
            <a:endParaRPr lang="es-CR" sz="2400" dirty="0">
              <a:latin typeface="+mj-lt"/>
            </a:endParaRPr>
          </a:p>
          <a:p>
            <a:pPr algn="just">
              <a:defRPr/>
            </a:pPr>
            <a:r>
              <a:rPr lang="es-CR" sz="2400" dirty="0">
                <a:latin typeface="+mj-lt"/>
              </a:rPr>
              <a:t>Entre más temprano en el ciclo de vida del proyecto sean reconocidos los riesgos, los planes del proyecto y las expectativas del proyecto se tornan más realistas.</a:t>
            </a:r>
          </a:p>
          <a:p>
            <a:pPr marL="342900" indent="-342900" algn="just">
              <a:buFont typeface="Arial" pitchFamily="34" charset="0"/>
              <a:buChar char="•"/>
              <a:defRPr/>
            </a:pPr>
            <a:endParaRPr lang="es-CR" sz="2400" dirty="0">
              <a:latin typeface="+mj-lt"/>
            </a:endParaRPr>
          </a:p>
          <a:p>
            <a:pPr algn="just">
              <a:defRPr/>
            </a:pPr>
            <a:r>
              <a:rPr lang="es-CR" sz="2400" dirty="0">
                <a:latin typeface="+mj-lt"/>
              </a:rPr>
              <a:t>El grado, nivel de detalle, complejidad de las herramientas, monto de tiempo y cantidad de recursos aplicados a la Gestión de Riesgos en proyectos deberían ser </a:t>
            </a:r>
            <a:r>
              <a:rPr lang="es-CR" sz="2400" b="1" dirty="0">
                <a:latin typeface="+mj-lt"/>
              </a:rPr>
              <a:t>proporcionales</a:t>
            </a:r>
            <a:r>
              <a:rPr lang="es-CR" sz="2400" dirty="0">
                <a:latin typeface="+mj-lt"/>
              </a:rPr>
              <a:t> a las características del proyecto y al valor que dichas acciones le pueden agregar al mismo.</a:t>
            </a:r>
          </a:p>
          <a:p>
            <a:pPr marL="342900" indent="-342900" algn="just">
              <a:buFont typeface="Arial" pitchFamily="34" charset="0"/>
              <a:buChar char="•"/>
              <a:defRPr/>
            </a:pPr>
            <a:endParaRPr lang="es-CR" sz="2400" dirty="0"/>
          </a:p>
          <a:p>
            <a:pPr marL="342900" indent="-342900" algn="just">
              <a:buFont typeface="Arial" pitchFamily="34" charset="0"/>
              <a:buChar char="•"/>
              <a:defRPr/>
            </a:pPr>
            <a:endParaRPr lang="es-CR" sz="2400" dirty="0"/>
          </a:p>
          <a:p>
            <a:pPr>
              <a:defRPr/>
            </a:pPr>
            <a:endParaRPr lang="es-CR" dirty="0"/>
          </a:p>
          <a:p>
            <a:pPr>
              <a:defRPr/>
            </a:pPr>
            <a:endParaRPr lang="es-CR"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12859" y="476672"/>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En su empresa están utilizando un enfoque amplio para la gestión de riesgos, donde se incluya también un análisis de los riesgos positivos. ¿Cuál sería una ESTRATEGIA para ese tipo de riesgos?</a:t>
            </a:r>
          </a:p>
          <a:p>
            <a:pPr marL="457200" indent="-457200" algn="just">
              <a:spcBef>
                <a:spcPct val="0"/>
              </a:spcBef>
              <a:buFont typeface="+mj-lt"/>
              <a:buAutoNum type="alphaUcPeriod"/>
            </a:pPr>
            <a:r>
              <a:rPr lang="es-CR" altLang="es-CR" sz="2400" dirty="0"/>
              <a:t>Compartir el riesgo.</a:t>
            </a:r>
          </a:p>
          <a:p>
            <a:pPr marL="457200" indent="-457200" algn="just">
              <a:spcBef>
                <a:spcPct val="0"/>
              </a:spcBef>
              <a:buFont typeface="+mj-lt"/>
              <a:buAutoNum type="alphaUcPeriod"/>
            </a:pPr>
            <a:r>
              <a:rPr lang="es-CR" altLang="es-CR" sz="2400" dirty="0"/>
              <a:t>Evitar el riesgo.</a:t>
            </a:r>
          </a:p>
          <a:p>
            <a:pPr marL="457200" indent="-457200" algn="just">
              <a:spcBef>
                <a:spcPct val="0"/>
              </a:spcBef>
              <a:buFont typeface="+mj-lt"/>
              <a:buAutoNum type="alphaUcPeriod"/>
            </a:pPr>
            <a:r>
              <a:rPr lang="es-CR" altLang="es-CR" sz="2400" dirty="0"/>
              <a:t>Transferir el riesgo.</a:t>
            </a:r>
          </a:p>
          <a:p>
            <a:pPr marL="457200" indent="-457200" algn="just">
              <a:spcBef>
                <a:spcPct val="0"/>
              </a:spcBef>
              <a:buFont typeface="+mj-lt"/>
              <a:buAutoNum type="alphaUcPeriod"/>
            </a:pPr>
            <a:r>
              <a:rPr lang="es-CR" altLang="es-CR" sz="2400" dirty="0"/>
              <a:t>Mitigar el riesgo</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CR" altLang="es-CR" sz="2400" b="1" dirty="0"/>
              <a:t>Retroalimentación: </a:t>
            </a:r>
            <a:r>
              <a:rPr lang="es-CR" altLang="es-CR" sz="2400" dirty="0"/>
              <a:t>La estrategia compartir corresponde a los riesgos positivos. Evitar, transferir y mitigar, son estrategias para riesgos negativos. </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13905315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iterate type="lt">
                                    <p:tmPct val="0"/>
                                  </p:iterate>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01284" y="692696"/>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En nuestro proyecto nos queremos asegurar que una oportunidad se haga realidad. ¿Qué ESTRATEGIA nos convendrá utilizar?</a:t>
            </a:r>
          </a:p>
          <a:p>
            <a:pPr marL="457200" indent="-457200" algn="just">
              <a:spcBef>
                <a:spcPct val="0"/>
              </a:spcBef>
              <a:buFont typeface="+mj-lt"/>
              <a:buAutoNum type="alphaUcPeriod"/>
            </a:pPr>
            <a:r>
              <a:rPr lang="es-CR" altLang="es-CR" sz="2400" dirty="0"/>
              <a:t>Explotar el riesgo.</a:t>
            </a:r>
          </a:p>
          <a:p>
            <a:pPr marL="457200" indent="-457200" algn="just">
              <a:spcBef>
                <a:spcPct val="0"/>
              </a:spcBef>
              <a:buFont typeface="+mj-lt"/>
              <a:buAutoNum type="alphaUcPeriod"/>
            </a:pPr>
            <a:r>
              <a:rPr lang="es-CR" altLang="es-CR" sz="2400" dirty="0"/>
              <a:t>Compartir el riesgo.</a:t>
            </a:r>
          </a:p>
          <a:p>
            <a:pPr marL="457200" indent="-457200" algn="just">
              <a:spcBef>
                <a:spcPct val="0"/>
              </a:spcBef>
              <a:buFont typeface="+mj-lt"/>
              <a:buAutoNum type="alphaUcPeriod"/>
            </a:pPr>
            <a:r>
              <a:rPr lang="es-CR" altLang="es-CR" sz="2400" dirty="0"/>
              <a:t>Aceptar el riesgo.</a:t>
            </a:r>
          </a:p>
          <a:p>
            <a:pPr marL="457200" indent="-457200" algn="just">
              <a:spcBef>
                <a:spcPct val="0"/>
              </a:spcBef>
              <a:buFont typeface="+mj-lt"/>
              <a:buAutoNum type="alphaUcPeriod"/>
            </a:pPr>
            <a:r>
              <a:rPr lang="es-CR" altLang="es-CR" sz="2400" dirty="0"/>
              <a:t>Mejorar el riesgo</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CR" altLang="es-CR" sz="2400" b="1" dirty="0"/>
              <a:t>Retroalimentación: </a:t>
            </a:r>
            <a:r>
              <a:rPr lang="es-CR" altLang="es-CR" sz="2400" dirty="0"/>
              <a:t>Explotar: asegurarnos que la oportunidad se haga realidad. Compartir: asignar la responsabilidad a un tercero mejor capacitado para aprehender la oportunidad. Mejorar: aumentar la probabilidad y/o impactos de una oportunidad. Aceptar: tomar ventaja de una oportunidad sin buscarla proactivamente. </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40235895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iterate type="lt">
                                    <p:tmPct val="0"/>
                                  </p:iterate>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548680"/>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200" dirty="0"/>
              <a:t>Luego de varios proyectos que fracasaron en su organización, han decidido prestar mucha más atención a un plan integral para la gestión de riesgos. En la fase de planificar la respuesta a los riesgos están trabajando con diferentes estrategias que aplican según la importancia de cada riesgo en particular. ¿Qué ESTRATEGIA se suele utilizar para riesgos negativos y positivos?</a:t>
            </a:r>
          </a:p>
          <a:p>
            <a:pPr marL="457200" indent="-457200" algn="just">
              <a:spcBef>
                <a:spcPct val="0"/>
              </a:spcBef>
              <a:buFont typeface="+mj-lt"/>
              <a:buAutoNum type="alphaUcPeriod"/>
            </a:pPr>
            <a:r>
              <a:rPr lang="es-CR" altLang="es-CR" sz="2200" dirty="0"/>
              <a:t>Evitar el riesgo.</a:t>
            </a:r>
          </a:p>
          <a:p>
            <a:pPr marL="457200" indent="-457200" algn="just">
              <a:spcBef>
                <a:spcPct val="0"/>
              </a:spcBef>
              <a:buFont typeface="+mj-lt"/>
              <a:buAutoNum type="alphaUcPeriod"/>
            </a:pPr>
            <a:r>
              <a:rPr lang="es-CR" altLang="es-CR" sz="2200" dirty="0"/>
              <a:t>Transferir el riesgo.</a:t>
            </a:r>
          </a:p>
          <a:p>
            <a:pPr marL="457200" indent="-457200" algn="just">
              <a:spcBef>
                <a:spcPct val="0"/>
              </a:spcBef>
              <a:buFont typeface="+mj-lt"/>
              <a:buAutoNum type="alphaUcPeriod"/>
            </a:pPr>
            <a:r>
              <a:rPr lang="es-CR" altLang="es-CR" sz="2200" dirty="0"/>
              <a:t>Aceptar el riesgo.</a:t>
            </a:r>
          </a:p>
          <a:p>
            <a:pPr marL="457200" indent="-457200" algn="just">
              <a:spcBef>
                <a:spcPct val="0"/>
              </a:spcBef>
              <a:buFont typeface="+mj-lt"/>
              <a:buAutoNum type="alphaUcPeriod"/>
            </a:pPr>
            <a:r>
              <a:rPr lang="es-CR" altLang="es-CR" sz="2200" dirty="0"/>
              <a:t>Mejorar el riesgo.</a:t>
            </a:r>
          </a:p>
          <a:p>
            <a:pPr algn="just">
              <a:spcBef>
                <a:spcPct val="0"/>
              </a:spcBef>
              <a:buFontTx/>
              <a:buNone/>
            </a:pPr>
            <a:r>
              <a:rPr lang="es-CR" altLang="es-CR" sz="2200" b="1" dirty="0"/>
              <a:t>Retroalimentación: </a:t>
            </a:r>
            <a:r>
              <a:rPr lang="es-CR" altLang="es-CR" sz="2200" dirty="0"/>
              <a:t>Las estrategias evitar y transferir se utiliza para riesgos negativos. La estrategia mejorar se utiliza para riesgos positivos. Aceptar puede utilizarse en ambos casos. </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28370924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iterate type="lt">
                                    <p:tmPct val="0"/>
                                  </p:iterate>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3" y="476672"/>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000" dirty="0"/>
              <a:t>El equipo de trabajo ha identificado un riesgo muy significativo en el proyecto. Por tal motivo, deciden modificar totalmente el diseño original del producto. Este cambio de diseño implica varios costos adicionales al proyecto que no podrán agregarse al precio de mercado del producto. La TÉCNICA empleada para gestionar este riesgo del proyecto se denomina:</a:t>
            </a:r>
          </a:p>
          <a:p>
            <a:pPr marL="457200" indent="-457200" algn="just">
              <a:spcBef>
                <a:spcPct val="0"/>
              </a:spcBef>
              <a:buFont typeface="+mj-lt"/>
              <a:buAutoNum type="alphaUcPeriod"/>
            </a:pPr>
            <a:r>
              <a:rPr lang="es-CR" altLang="es-CR" sz="2000" dirty="0"/>
              <a:t>Evitar el riesgo.</a:t>
            </a:r>
          </a:p>
          <a:p>
            <a:pPr marL="457200" indent="-457200" algn="just">
              <a:spcBef>
                <a:spcPct val="0"/>
              </a:spcBef>
              <a:buFont typeface="+mj-lt"/>
              <a:buAutoNum type="alphaUcPeriod"/>
            </a:pPr>
            <a:r>
              <a:rPr lang="es-CR" altLang="es-CR" sz="2000" dirty="0"/>
              <a:t>Aceptación el riesgo.</a:t>
            </a:r>
          </a:p>
          <a:p>
            <a:pPr marL="457200" indent="-457200" algn="just">
              <a:spcBef>
                <a:spcPct val="0"/>
              </a:spcBef>
              <a:buFont typeface="+mj-lt"/>
              <a:buAutoNum type="alphaUcPeriod"/>
            </a:pPr>
            <a:r>
              <a:rPr lang="es-CR" altLang="es-CR" sz="2000" dirty="0"/>
              <a:t>Mitigar el riesgo.</a:t>
            </a:r>
          </a:p>
          <a:p>
            <a:pPr marL="457200" indent="-457200" algn="just">
              <a:spcBef>
                <a:spcPct val="0"/>
              </a:spcBef>
              <a:buFont typeface="+mj-lt"/>
              <a:buAutoNum type="alphaUcPeriod"/>
            </a:pPr>
            <a:r>
              <a:rPr lang="es-CR" altLang="es-CR" sz="2000" dirty="0"/>
              <a:t>Transferir el riesgo.</a:t>
            </a:r>
          </a:p>
          <a:p>
            <a:pPr algn="just">
              <a:spcBef>
                <a:spcPct val="0"/>
              </a:spcBef>
              <a:buFontTx/>
              <a:buNone/>
            </a:pPr>
            <a:r>
              <a:rPr lang="es-ES" altLang="es-CR" sz="2000" b="1" dirty="0"/>
              <a:t>Retroalimentación:</a:t>
            </a:r>
            <a:r>
              <a:rPr lang="en-US" altLang="es-CR" sz="2000" dirty="0"/>
              <a:t> </a:t>
            </a:r>
            <a:r>
              <a:rPr lang="en-US" altLang="es-CR" sz="2000" dirty="0" err="1"/>
              <a:t>Evitar</a:t>
            </a:r>
            <a:r>
              <a:rPr lang="en-US" altLang="es-CR" sz="2000" dirty="0"/>
              <a:t>: </a:t>
            </a:r>
            <a:r>
              <a:rPr lang="en-US" altLang="es-CR" sz="2000" dirty="0" err="1"/>
              <a:t>elimina</a:t>
            </a:r>
            <a:r>
              <a:rPr lang="en-US" altLang="es-CR" sz="2000" dirty="0"/>
              <a:t> la </a:t>
            </a:r>
            <a:r>
              <a:rPr lang="en-US" altLang="es-CR" sz="2000" dirty="0" err="1"/>
              <a:t>probabilidad</a:t>
            </a:r>
            <a:r>
              <a:rPr lang="en-US" altLang="es-CR" sz="2000" dirty="0"/>
              <a:t> de </a:t>
            </a:r>
            <a:r>
              <a:rPr lang="en-US" altLang="es-CR" sz="2000" dirty="0" err="1"/>
              <a:t>ocurrencia</a:t>
            </a:r>
            <a:r>
              <a:rPr lang="en-US" altLang="es-CR" sz="2000" dirty="0"/>
              <a:t> e </a:t>
            </a:r>
            <a:r>
              <a:rPr lang="en-US" altLang="es-CR" sz="2000" dirty="0" err="1"/>
              <a:t>impacto</a:t>
            </a:r>
            <a:r>
              <a:rPr lang="en-US" altLang="es-CR" sz="2000" dirty="0"/>
              <a:t> de un </a:t>
            </a:r>
            <a:r>
              <a:rPr lang="en-US" altLang="es-CR" sz="2000" dirty="0" err="1"/>
              <a:t>riesgo</a:t>
            </a:r>
            <a:r>
              <a:rPr lang="en-US" altLang="es-CR" sz="2000" dirty="0"/>
              <a:t>. </a:t>
            </a:r>
            <a:r>
              <a:rPr lang="en-US" altLang="es-CR" sz="2000" dirty="0" err="1"/>
              <a:t>Mitigar</a:t>
            </a:r>
            <a:r>
              <a:rPr lang="en-US" altLang="es-CR" sz="2000" dirty="0"/>
              <a:t>: reduce la </a:t>
            </a:r>
            <a:r>
              <a:rPr lang="en-US" altLang="es-CR" sz="2000" dirty="0" err="1"/>
              <a:t>probabilidad</a:t>
            </a:r>
            <a:r>
              <a:rPr lang="en-US" altLang="es-CR" sz="2000" dirty="0"/>
              <a:t> de </a:t>
            </a:r>
            <a:r>
              <a:rPr lang="en-US" altLang="es-CR" sz="2000" dirty="0" err="1"/>
              <a:t>ocurrencia</a:t>
            </a:r>
            <a:r>
              <a:rPr lang="en-US" altLang="es-CR" sz="2000" dirty="0"/>
              <a:t> e </a:t>
            </a:r>
            <a:r>
              <a:rPr lang="en-US" altLang="es-CR" sz="2000" dirty="0" err="1"/>
              <a:t>impacto</a:t>
            </a:r>
            <a:r>
              <a:rPr lang="en-US" altLang="es-CR" sz="2000" dirty="0"/>
              <a:t> de un </a:t>
            </a:r>
            <a:r>
              <a:rPr lang="en-US" altLang="es-CR" sz="2000" dirty="0" err="1"/>
              <a:t>riesgo</a:t>
            </a:r>
            <a:r>
              <a:rPr lang="en-US" altLang="es-CR" sz="2000" dirty="0"/>
              <a:t>. </a:t>
            </a:r>
            <a:r>
              <a:rPr lang="en-US" altLang="es-CR" sz="2000" dirty="0" err="1"/>
              <a:t>Transferir</a:t>
            </a:r>
            <a:r>
              <a:rPr lang="en-US" altLang="es-CR" sz="2000" dirty="0"/>
              <a:t>: </a:t>
            </a:r>
            <a:r>
              <a:rPr lang="en-US" altLang="es-CR" sz="2000" dirty="0" err="1"/>
              <a:t>transfiere</a:t>
            </a:r>
            <a:r>
              <a:rPr lang="en-US" altLang="es-CR" sz="2000" dirty="0"/>
              <a:t> la </a:t>
            </a:r>
            <a:r>
              <a:rPr lang="en-US" altLang="es-CR" sz="2000" dirty="0" err="1"/>
              <a:t>probabilidad</a:t>
            </a:r>
            <a:r>
              <a:rPr lang="en-US" altLang="es-CR" sz="2000" dirty="0"/>
              <a:t> de </a:t>
            </a:r>
            <a:r>
              <a:rPr lang="en-US" altLang="es-CR" sz="2000" dirty="0" err="1"/>
              <a:t>ocurrencia</a:t>
            </a:r>
            <a:r>
              <a:rPr lang="en-US" altLang="es-CR" sz="2000" dirty="0"/>
              <a:t> e </a:t>
            </a:r>
            <a:r>
              <a:rPr lang="en-US" altLang="es-CR" sz="2000" dirty="0" err="1"/>
              <a:t>impacto</a:t>
            </a:r>
            <a:r>
              <a:rPr lang="en-US" altLang="es-CR" sz="2000" dirty="0"/>
              <a:t> de un </a:t>
            </a:r>
            <a:r>
              <a:rPr lang="en-US" altLang="es-CR" sz="2000" dirty="0" err="1"/>
              <a:t>riesgo</a:t>
            </a:r>
            <a:r>
              <a:rPr lang="en-US" altLang="es-CR" sz="2000" dirty="0"/>
              <a:t>. </a:t>
            </a:r>
            <a:r>
              <a:rPr lang="en-US" altLang="es-CR" sz="2000" dirty="0" err="1"/>
              <a:t>Explotar</a:t>
            </a:r>
            <a:r>
              <a:rPr lang="en-US" altLang="es-CR" sz="2000" dirty="0"/>
              <a:t>: </a:t>
            </a:r>
            <a:r>
              <a:rPr lang="en-US" altLang="es-CR" sz="2000" dirty="0" err="1"/>
              <a:t>hacer</a:t>
            </a:r>
            <a:r>
              <a:rPr lang="en-US" altLang="es-CR" sz="2000" dirty="0"/>
              <a:t> </a:t>
            </a:r>
            <a:r>
              <a:rPr lang="en-US" altLang="es-CR" sz="2000" dirty="0" err="1"/>
              <a:t>que</a:t>
            </a:r>
            <a:r>
              <a:rPr lang="en-US" altLang="es-CR" sz="2000" dirty="0"/>
              <a:t> el </a:t>
            </a:r>
            <a:r>
              <a:rPr lang="en-US" altLang="es-CR" sz="2000" dirty="0" err="1"/>
              <a:t>riesgo</a:t>
            </a:r>
            <a:r>
              <a:rPr lang="en-US" altLang="es-CR" sz="2000" dirty="0"/>
              <a:t> </a:t>
            </a:r>
            <a:r>
              <a:rPr lang="en-US" altLang="es-CR" sz="2000" dirty="0" err="1"/>
              <a:t>ocurra</a:t>
            </a:r>
            <a:r>
              <a:rPr lang="en-US" altLang="es-CR" sz="2000" dirty="0"/>
              <a:t>. </a:t>
            </a:r>
            <a:r>
              <a:rPr lang="en-US" altLang="es-CR" sz="2000" dirty="0" err="1"/>
              <a:t>Mejorar</a:t>
            </a:r>
            <a:r>
              <a:rPr lang="en-US" altLang="es-CR" sz="2000" dirty="0"/>
              <a:t>: </a:t>
            </a:r>
            <a:r>
              <a:rPr lang="en-US" altLang="es-CR" sz="2000" dirty="0" err="1"/>
              <a:t>incrementar</a:t>
            </a:r>
            <a:r>
              <a:rPr lang="en-US" altLang="es-CR" sz="2000" dirty="0"/>
              <a:t> la </a:t>
            </a:r>
            <a:r>
              <a:rPr lang="en-US" altLang="es-CR" sz="2000" dirty="0" err="1"/>
              <a:t>probabilidad</a:t>
            </a:r>
            <a:r>
              <a:rPr lang="en-US" altLang="es-CR" sz="2000" dirty="0"/>
              <a:t> de </a:t>
            </a:r>
            <a:r>
              <a:rPr lang="en-US" altLang="es-CR" sz="2000" dirty="0" err="1"/>
              <a:t>ocurrencia</a:t>
            </a:r>
            <a:r>
              <a:rPr lang="en-US" altLang="es-CR" sz="2000" dirty="0"/>
              <a:t> e </a:t>
            </a:r>
            <a:r>
              <a:rPr lang="en-US" altLang="es-CR" sz="2000" dirty="0" err="1"/>
              <a:t>impacto</a:t>
            </a:r>
            <a:r>
              <a:rPr lang="en-US" altLang="es-CR" sz="2000" dirty="0"/>
              <a:t> de un </a:t>
            </a:r>
            <a:r>
              <a:rPr lang="en-US" altLang="es-CR" sz="2000" dirty="0" err="1"/>
              <a:t>riesgo</a:t>
            </a:r>
            <a:r>
              <a:rPr lang="en-US" altLang="es-CR" sz="2000" dirty="0"/>
              <a:t>. </a:t>
            </a:r>
            <a:r>
              <a:rPr lang="en-US" altLang="es-CR" sz="2000" dirty="0" err="1"/>
              <a:t>Compartir</a:t>
            </a:r>
            <a:r>
              <a:rPr lang="en-US" altLang="es-CR" sz="2000" dirty="0"/>
              <a:t>: </a:t>
            </a:r>
            <a:r>
              <a:rPr lang="en-US" altLang="es-CR" sz="2000" dirty="0" err="1"/>
              <a:t>compartir</a:t>
            </a:r>
            <a:r>
              <a:rPr lang="en-US" altLang="es-CR" sz="2000" dirty="0"/>
              <a:t> con </a:t>
            </a:r>
            <a:r>
              <a:rPr lang="en-US" altLang="es-CR" sz="2000" dirty="0" err="1"/>
              <a:t>otro</a:t>
            </a:r>
            <a:r>
              <a:rPr lang="en-US" altLang="es-CR" sz="2000" dirty="0"/>
              <a:t> la </a:t>
            </a:r>
            <a:r>
              <a:rPr lang="en-US" altLang="es-CR" sz="2000" dirty="0" err="1"/>
              <a:t>probabilidad</a:t>
            </a:r>
            <a:r>
              <a:rPr lang="en-US" altLang="es-CR" sz="2000" dirty="0"/>
              <a:t> de </a:t>
            </a:r>
            <a:r>
              <a:rPr lang="en-US" altLang="es-CR" sz="2000" dirty="0" err="1"/>
              <a:t>ocurrencia</a:t>
            </a:r>
            <a:r>
              <a:rPr lang="en-US" altLang="es-CR" sz="2000" dirty="0"/>
              <a:t> e </a:t>
            </a:r>
            <a:r>
              <a:rPr lang="en-US" altLang="es-CR" sz="2000" dirty="0" err="1"/>
              <a:t>impacto</a:t>
            </a:r>
            <a:r>
              <a:rPr lang="en-US" altLang="es-CR" sz="2000" dirty="0"/>
              <a:t> de un </a:t>
            </a:r>
            <a:r>
              <a:rPr lang="en-US" altLang="es-CR" sz="2000" dirty="0" err="1"/>
              <a:t>riesgo</a:t>
            </a:r>
            <a:r>
              <a:rPr lang="en-US" altLang="es-CR" sz="2000" dirty="0"/>
              <a:t>. </a:t>
            </a:r>
            <a:r>
              <a:rPr lang="en-US" altLang="es-CR" sz="2000" dirty="0" err="1"/>
              <a:t>Aceptar</a:t>
            </a:r>
            <a:r>
              <a:rPr lang="en-US" altLang="es-CR" sz="2000" dirty="0"/>
              <a:t>: </a:t>
            </a:r>
            <a:r>
              <a:rPr lang="en-US" altLang="es-CR" sz="2000" dirty="0" err="1"/>
              <a:t>acepta</a:t>
            </a:r>
            <a:r>
              <a:rPr lang="en-US" altLang="es-CR" sz="2000" dirty="0"/>
              <a:t> la </a:t>
            </a:r>
            <a:r>
              <a:rPr lang="en-US" altLang="es-CR" sz="2000" dirty="0" err="1"/>
              <a:t>probabilidad</a:t>
            </a:r>
            <a:r>
              <a:rPr lang="en-US" altLang="es-CR" sz="2000" dirty="0"/>
              <a:t> de </a:t>
            </a:r>
            <a:r>
              <a:rPr lang="en-US" altLang="es-CR" sz="2000" dirty="0" err="1"/>
              <a:t>ocurrencia</a:t>
            </a:r>
            <a:r>
              <a:rPr lang="en-US" altLang="es-CR" sz="2000" dirty="0"/>
              <a:t> e </a:t>
            </a:r>
            <a:r>
              <a:rPr lang="en-US" altLang="es-CR" sz="2000" dirty="0" err="1"/>
              <a:t>impacto</a:t>
            </a:r>
            <a:r>
              <a:rPr lang="en-US" altLang="es-CR" sz="2000" dirty="0"/>
              <a:t> de un </a:t>
            </a:r>
            <a:r>
              <a:rPr lang="en-US" altLang="es-CR" sz="2000" dirty="0" err="1"/>
              <a:t>riesgo</a:t>
            </a:r>
            <a:r>
              <a:rPr lang="en-US" altLang="es-CR" sz="2000" dirty="0"/>
              <a:t>. </a:t>
            </a:r>
            <a:endParaRPr lang="es-CR" altLang="es-CR" sz="2000" dirty="0"/>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40215917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iterate type="lt">
                                    <p:tmPct val="0"/>
                                  </p:iterate>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4" y="404664"/>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 </a:t>
            </a:r>
          </a:p>
          <a:p>
            <a:pPr algn="just">
              <a:spcBef>
                <a:spcPct val="0"/>
              </a:spcBef>
              <a:buFontTx/>
              <a:buNone/>
            </a:pPr>
            <a:r>
              <a:rPr lang="es-CR" altLang="es-CR" sz="2400" dirty="0"/>
              <a:t>Al finalizar el análisis cuantitativo de riesgos actualizas el registro de riesgos. ¿Cuál de los siguientes ejemplos será el MENOS probable que aparezca en esa actualización?</a:t>
            </a:r>
          </a:p>
          <a:p>
            <a:pPr marL="457200" indent="-457200" algn="just">
              <a:spcBef>
                <a:spcPct val="0"/>
              </a:spcBef>
              <a:buFont typeface="+mj-lt"/>
              <a:buAutoNum type="alphaUcPeriod"/>
            </a:pPr>
            <a:r>
              <a:rPr lang="es-CR" altLang="es-CR" sz="2400" dirty="0"/>
              <a:t>Probabilidad del 40% de gastar menos de $400M.</a:t>
            </a:r>
          </a:p>
          <a:p>
            <a:pPr marL="457200" indent="-457200" algn="just">
              <a:spcBef>
                <a:spcPct val="0"/>
              </a:spcBef>
              <a:buFont typeface="+mj-lt"/>
              <a:buAutoNum type="alphaUcPeriod"/>
            </a:pPr>
            <a:r>
              <a:rPr lang="es-CR" altLang="es-CR" sz="2400" dirty="0"/>
              <a:t>Mitigar los riesgos.</a:t>
            </a:r>
          </a:p>
          <a:p>
            <a:pPr marL="457200" indent="-457200" algn="just">
              <a:spcBef>
                <a:spcPct val="0"/>
              </a:spcBef>
              <a:buFont typeface="+mj-lt"/>
              <a:buAutoNum type="alphaUcPeriod"/>
            </a:pPr>
            <a:r>
              <a:rPr lang="es-CR" altLang="es-CR" sz="2400" dirty="0"/>
              <a:t>Probabilidad del 5% de finalizar antes de la fecha firmada en el contrato.</a:t>
            </a:r>
          </a:p>
          <a:p>
            <a:pPr marL="457200" indent="-457200" algn="just">
              <a:spcBef>
                <a:spcPct val="0"/>
              </a:spcBef>
              <a:buFont typeface="+mj-lt"/>
              <a:buAutoNum type="alphaUcPeriod"/>
            </a:pPr>
            <a:r>
              <a:rPr lang="es-CR" altLang="es-CR" sz="2400" dirty="0"/>
              <a:t>Listado de riesgos prioritarios</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CR" altLang="es-CR" sz="2400" b="1" dirty="0"/>
              <a:t>Retroalimentación: </a:t>
            </a:r>
            <a:r>
              <a:rPr lang="es-CR" altLang="es-CR" sz="2400" dirty="0"/>
              <a:t>Estimar probabilidades de ocurrencia y el listado de proyectos prioritarios son salidas del análisis cuantitativo de riesgos. La mitigación de riesgos es una estrategia durante el proceso posterior de planificar la respuesta al riesgo. </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33182206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iterate type="lt">
                                    <p:tmPct val="0"/>
                                  </p:iterate>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Effect transition="in" filter="fade">
                                      <p:cBhvr>
                                        <p:cTn id="49" dur="1000"/>
                                        <p:tgtEl>
                                          <p:spTgt spid="5">
                                            <p:txEl>
                                              <p:pRg st="7" end="7"/>
                                            </p:txEl>
                                          </p:spTgt>
                                        </p:tgtEl>
                                      </p:cBhvr>
                                    </p:animEffect>
                                    <p:anim calcmode="lin" valueType="num">
                                      <p:cBhvr>
                                        <p:cTn id="50"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5" presetClass="emph" presetSubtype="0" nodeType="clickEffect">
                                  <p:stCondLst>
                                    <p:cond delay="0"/>
                                  </p:stCondLst>
                                  <p:iterate type="lt">
                                    <p:tmAbs val="25"/>
                                  </p:iterate>
                                  <p:childTnLst>
                                    <p:set>
                                      <p:cBhvr override="childStyle">
                                        <p:cTn id="55" dur="indefinite"/>
                                        <p:tgtEl>
                                          <p:spTgt spid="5">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548680"/>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200" dirty="0"/>
              <a:t>¿Cuál de los siguientes enunciados es verdadero acerca del RIESGO PURO?</a:t>
            </a:r>
          </a:p>
          <a:p>
            <a:pPr marL="457200" indent="-457200" algn="just">
              <a:spcBef>
                <a:spcPct val="0"/>
              </a:spcBef>
              <a:buFont typeface="+mj-lt"/>
              <a:buAutoNum type="alphaUcPeriod"/>
            </a:pPr>
            <a:r>
              <a:rPr lang="es-CR" altLang="es-CR" sz="2200" dirty="0"/>
              <a:t>El riesgo puede ser transferido a un tercero a través de un contrato o póliza de seguro.</a:t>
            </a:r>
          </a:p>
          <a:p>
            <a:pPr marL="457200" indent="-457200" algn="just">
              <a:spcBef>
                <a:spcPct val="0"/>
              </a:spcBef>
              <a:buFont typeface="+mj-lt"/>
              <a:buAutoNum type="alphaUcPeriod"/>
            </a:pPr>
            <a:r>
              <a:rPr lang="es-CR" altLang="es-CR" sz="2200" dirty="0"/>
              <a:t>No hay oportunidades asociadas con el riesgo puro, solamente pérdidas.</a:t>
            </a:r>
          </a:p>
          <a:p>
            <a:pPr marL="457200" indent="-457200" algn="just">
              <a:spcBef>
                <a:spcPct val="0"/>
              </a:spcBef>
              <a:buFont typeface="+mj-lt"/>
              <a:buAutoNum type="alphaUcPeriod"/>
            </a:pPr>
            <a:r>
              <a:rPr lang="es-CR" altLang="es-CR" sz="2200" dirty="0"/>
              <a:t>Los riesgos puros sólo implican la posibilidad de una de dos, ya sea una ganancia o una pérdida.</a:t>
            </a:r>
          </a:p>
          <a:p>
            <a:pPr marL="457200" indent="-457200" algn="just">
              <a:spcBef>
                <a:spcPct val="0"/>
              </a:spcBef>
              <a:buFont typeface="+mj-lt"/>
              <a:buAutoNum type="alphaUcPeriod"/>
            </a:pPr>
            <a:r>
              <a:rPr lang="es-CR" altLang="es-CR" sz="2200" dirty="0"/>
              <a:t>Los riesgos se refieren solamente a aspectos de cronograma o costo</a:t>
            </a:r>
            <a:r>
              <a:rPr lang="es-CR" altLang="es-CR" sz="2200" dirty="0" smtClean="0"/>
              <a:t>.</a:t>
            </a:r>
          </a:p>
          <a:p>
            <a:pPr marL="457200" indent="-457200" algn="just">
              <a:spcBef>
                <a:spcPct val="0"/>
              </a:spcBef>
              <a:buFont typeface="+mj-lt"/>
              <a:buAutoNum type="alphaUcPeriod"/>
            </a:pPr>
            <a:endParaRPr lang="es-CR" altLang="es-CR" sz="2200" dirty="0"/>
          </a:p>
          <a:p>
            <a:pPr algn="just">
              <a:spcBef>
                <a:spcPct val="0"/>
              </a:spcBef>
              <a:buFontTx/>
              <a:buNone/>
            </a:pPr>
            <a:r>
              <a:rPr lang="es-CR" altLang="es-CR" sz="2200" b="1" dirty="0"/>
              <a:t>Retroalimentación:</a:t>
            </a:r>
            <a:r>
              <a:rPr lang="es-CR" altLang="es-CR" sz="2200" dirty="0"/>
              <a:t> No es cierto que sólo hayan pérdidas asociadas al riesgo ya que por definición el riesgo implica posibilidad de obtener también una ganancia. Los riesgos puede que generen ya sea una ganancia o una pérdida. Los riesgos no sólo se limitan a aspectos de cronograma o costo.</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36319096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iterate type="lt">
                                    <p:tmPct val="0"/>
                                  </p:iterate>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4" y="548680"/>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200" dirty="0"/>
              <a:t>Eres el director de proyecto de una obra en construcción. El patrocinador te ha mencionado que está dispuesto a soportar los riesgos de construir en invierno y de noche con tal de tener lista la obra para las fiestas navideñas y obtener los honorarios con incentivos si se demuestra un desempeño eficiente. ¿A qué se REFIERE el patrocinador? </a:t>
            </a:r>
          </a:p>
          <a:p>
            <a:pPr marL="457200" indent="-457200" algn="just">
              <a:spcBef>
                <a:spcPct val="0"/>
              </a:spcBef>
              <a:buFont typeface="+mj-lt"/>
              <a:buAutoNum type="alphaUcPeriod"/>
            </a:pPr>
            <a:r>
              <a:rPr lang="es-CR" altLang="es-CR" sz="2200" dirty="0"/>
              <a:t>Umbrales de riesgo.</a:t>
            </a:r>
          </a:p>
          <a:p>
            <a:pPr marL="457200" indent="-457200" algn="just">
              <a:spcBef>
                <a:spcPct val="0"/>
              </a:spcBef>
              <a:buFont typeface="+mj-lt"/>
              <a:buAutoNum type="alphaUcPeriod"/>
            </a:pPr>
            <a:r>
              <a:rPr lang="es-CR" altLang="es-CR" sz="2200" dirty="0"/>
              <a:t>Tolerancia al riesgo.</a:t>
            </a:r>
          </a:p>
          <a:p>
            <a:pPr marL="457200" indent="-457200" algn="just">
              <a:spcBef>
                <a:spcPct val="0"/>
              </a:spcBef>
              <a:buFont typeface="+mj-lt"/>
              <a:buAutoNum type="alphaUcPeriod"/>
            </a:pPr>
            <a:r>
              <a:rPr lang="es-CR" altLang="es-CR" sz="2200" dirty="0"/>
              <a:t>Apetito al riesgo.</a:t>
            </a:r>
          </a:p>
          <a:p>
            <a:pPr marL="457200" indent="-457200" algn="just">
              <a:spcBef>
                <a:spcPct val="0"/>
              </a:spcBef>
              <a:buFont typeface="+mj-lt"/>
              <a:buAutoNum type="alphaUcPeriod"/>
            </a:pPr>
            <a:r>
              <a:rPr lang="es-CR" altLang="es-CR" sz="2200" dirty="0"/>
              <a:t>Aceptación del riesgo</a:t>
            </a:r>
            <a:r>
              <a:rPr lang="es-CR" altLang="es-CR" sz="2200" dirty="0" smtClean="0"/>
              <a:t>.</a:t>
            </a:r>
          </a:p>
          <a:p>
            <a:pPr marL="457200" indent="-457200" algn="just">
              <a:spcBef>
                <a:spcPct val="0"/>
              </a:spcBef>
              <a:buFont typeface="+mj-lt"/>
              <a:buAutoNum type="alphaUcPeriod"/>
            </a:pPr>
            <a:endParaRPr lang="es-CR" altLang="es-CR" sz="2200" dirty="0"/>
          </a:p>
          <a:p>
            <a:pPr algn="just">
              <a:spcBef>
                <a:spcPct val="0"/>
              </a:spcBef>
              <a:buFontTx/>
              <a:buNone/>
            </a:pPr>
            <a:r>
              <a:rPr lang="es-CR" altLang="es-CR" sz="2200" b="1" dirty="0"/>
              <a:t>Retroalimentación: </a:t>
            </a:r>
            <a:r>
              <a:rPr lang="es-CR" altLang="es-CR" sz="2200" dirty="0"/>
              <a:t>El grado de incertidumbre que estamos dispuestos a aceptar con tal de obtener una posible recompensa a futuro se conoce como apetito al riesgo. La tolerancia al riesgo es el grado, monto o volumen de riesgo que una organización o individuo está dispuesto a soportar. Los umbrales de riesgo son el rango de riesgo que la organización o individuo está dispuesto a soportar.</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23320374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iterate type="lt">
                                    <p:tmPct val="0"/>
                                  </p:iterate>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4" y="573388"/>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200" dirty="0"/>
              <a:t>El patrocinador te ha mencionado que está dispuesto a soportar pérdidas por $10.000 en caso de que no se cumpla con la entrega del producto según el cronograma. ¿A qué se REFIERE la GERENCIA?</a:t>
            </a:r>
          </a:p>
          <a:p>
            <a:pPr marL="457200" indent="-457200" algn="just">
              <a:spcBef>
                <a:spcPct val="0"/>
              </a:spcBef>
              <a:buFont typeface="+mj-lt"/>
              <a:buAutoNum type="alphaUcPeriod"/>
            </a:pPr>
            <a:r>
              <a:rPr lang="es-CR" altLang="es-CR" sz="2200" dirty="0"/>
              <a:t>Umbrales de riesgo.</a:t>
            </a:r>
          </a:p>
          <a:p>
            <a:pPr marL="457200" indent="-457200" algn="just">
              <a:spcBef>
                <a:spcPct val="0"/>
              </a:spcBef>
              <a:buFont typeface="+mj-lt"/>
              <a:buAutoNum type="alphaUcPeriod"/>
            </a:pPr>
            <a:r>
              <a:rPr lang="es-CR" altLang="es-CR" sz="2200" dirty="0"/>
              <a:t>Tolerancia al riesgo.</a:t>
            </a:r>
          </a:p>
          <a:p>
            <a:pPr marL="457200" indent="-457200" algn="just">
              <a:spcBef>
                <a:spcPct val="0"/>
              </a:spcBef>
              <a:buFont typeface="+mj-lt"/>
              <a:buAutoNum type="alphaUcPeriod"/>
            </a:pPr>
            <a:r>
              <a:rPr lang="es-CR" altLang="es-CR" sz="2200" dirty="0"/>
              <a:t>Apetito al riesgo.</a:t>
            </a:r>
          </a:p>
          <a:p>
            <a:pPr marL="457200" indent="-457200" algn="just">
              <a:spcBef>
                <a:spcPct val="0"/>
              </a:spcBef>
              <a:buFont typeface="+mj-lt"/>
              <a:buAutoNum type="alphaUcPeriod"/>
            </a:pPr>
            <a:r>
              <a:rPr lang="es-CR" altLang="es-CR" sz="2200" dirty="0"/>
              <a:t>Aceptación del riesgo</a:t>
            </a:r>
            <a:r>
              <a:rPr lang="es-CR" altLang="es-CR" sz="2200" dirty="0" smtClean="0"/>
              <a:t>.</a:t>
            </a:r>
          </a:p>
          <a:p>
            <a:pPr marL="457200" indent="-457200" algn="just">
              <a:spcBef>
                <a:spcPct val="0"/>
              </a:spcBef>
              <a:buFont typeface="+mj-lt"/>
              <a:buAutoNum type="alphaUcPeriod"/>
            </a:pPr>
            <a:endParaRPr lang="es-CR" altLang="es-CR" sz="2200" dirty="0"/>
          </a:p>
          <a:p>
            <a:pPr algn="just">
              <a:spcBef>
                <a:spcPct val="0"/>
              </a:spcBef>
              <a:buFontTx/>
              <a:buNone/>
            </a:pPr>
            <a:r>
              <a:rPr lang="es-CR" altLang="es-CR" sz="2200" b="1" dirty="0"/>
              <a:t>Retroalimentación: </a:t>
            </a:r>
            <a:r>
              <a:rPr lang="es-CR" altLang="es-CR" sz="2200" dirty="0"/>
              <a:t>El grado de incertidumbre que estamos dispuestos a aceptar con tal de obtener una posible recompensa a futuro se conoce como apetito al riesgo. La tolerancia al riesgo es el grado, monto o volumen de riesgo que una organización o individuo está dispuesto a soportar (nivel de riesgo aceptable). Los umbrales de riesgo son el rango de riesgo que la organización o individuo está dispuesto a soportar.</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21835452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iterate type="lt">
                                    <p:tmPct val="0"/>
                                  </p:iterate>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251520" y="620687"/>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200" dirty="0"/>
              <a:t>El patrocinador te ha mencionado que está dispuesto a soportar pérdidas según la meta planteada +/- $1.500 en caso de que no se cumpla con la entrega del producto según el cronograma. ¿A qué se REFIERE la GERENCIA?</a:t>
            </a:r>
          </a:p>
          <a:p>
            <a:pPr marL="457200" indent="-457200" algn="just">
              <a:spcBef>
                <a:spcPct val="0"/>
              </a:spcBef>
              <a:buFont typeface="+mj-lt"/>
              <a:buAutoNum type="alphaUcPeriod"/>
            </a:pPr>
            <a:r>
              <a:rPr lang="es-CR" altLang="es-CR" sz="2200" dirty="0"/>
              <a:t>Umbrales de riesgo.</a:t>
            </a:r>
          </a:p>
          <a:p>
            <a:pPr marL="457200" indent="-457200" algn="just">
              <a:spcBef>
                <a:spcPct val="0"/>
              </a:spcBef>
              <a:buFont typeface="+mj-lt"/>
              <a:buAutoNum type="alphaUcPeriod"/>
            </a:pPr>
            <a:r>
              <a:rPr lang="es-CR" altLang="es-CR" sz="2200" dirty="0"/>
              <a:t>Tolerancia al riesgo.</a:t>
            </a:r>
          </a:p>
          <a:p>
            <a:pPr marL="457200" indent="-457200" algn="just">
              <a:spcBef>
                <a:spcPct val="0"/>
              </a:spcBef>
              <a:buFont typeface="+mj-lt"/>
              <a:buAutoNum type="alphaUcPeriod"/>
            </a:pPr>
            <a:r>
              <a:rPr lang="es-CR" altLang="es-CR" sz="2200" dirty="0"/>
              <a:t>Apetito al riesgo.</a:t>
            </a:r>
          </a:p>
          <a:p>
            <a:pPr marL="457200" indent="-457200" algn="just">
              <a:spcBef>
                <a:spcPct val="0"/>
              </a:spcBef>
              <a:buFont typeface="+mj-lt"/>
              <a:buAutoNum type="alphaUcPeriod"/>
            </a:pPr>
            <a:r>
              <a:rPr lang="es-CR" altLang="es-CR" sz="2200" dirty="0"/>
              <a:t>Aceptación del riesgo</a:t>
            </a:r>
            <a:r>
              <a:rPr lang="es-CR" altLang="es-CR" sz="2200" dirty="0" smtClean="0"/>
              <a:t>.</a:t>
            </a:r>
          </a:p>
          <a:p>
            <a:pPr marL="457200" indent="-457200" algn="just">
              <a:spcBef>
                <a:spcPct val="0"/>
              </a:spcBef>
              <a:buFont typeface="+mj-lt"/>
              <a:buAutoNum type="alphaUcPeriod"/>
            </a:pPr>
            <a:endParaRPr lang="es-CR" altLang="es-CR" sz="2200" dirty="0"/>
          </a:p>
          <a:p>
            <a:pPr algn="just">
              <a:spcBef>
                <a:spcPct val="0"/>
              </a:spcBef>
              <a:buFontTx/>
              <a:buNone/>
            </a:pPr>
            <a:r>
              <a:rPr lang="es-CR" altLang="es-CR" sz="2200" b="1" dirty="0"/>
              <a:t>Retroalimentación: </a:t>
            </a:r>
            <a:r>
              <a:rPr lang="es-CR" altLang="es-CR" sz="2200" dirty="0"/>
              <a:t>El grado de incertidumbre que estamos dispuestos a aceptar con tal de obtener una posible recompensa a futuro se conoce como apetito al riesgo. La tolerancia al riesgo es el grado, monto o volumen de riesgo que una organización o individuo está dispuesto a soportar. Los umbrales de riesgo son el rango de riesgo que la organización o individuo está dispuesto a soportar.</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1434731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iterate type="lt">
                                    <p:tmPct val="0"/>
                                  </p:iterate>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4" y="620688"/>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La definición: “Tipo especial de diagrama de barras utilizado en análisis de sensibilidad para comparar la importancia relativa e impacto de los riesgos que tienen un alto grado de incertidumbre”, se REFIERE a:</a:t>
            </a:r>
          </a:p>
          <a:p>
            <a:pPr marL="457200" indent="-457200" algn="just">
              <a:spcBef>
                <a:spcPct val="0"/>
              </a:spcBef>
              <a:buFont typeface="+mj-lt"/>
              <a:buAutoNum type="alphaUcPeriod"/>
            </a:pPr>
            <a:r>
              <a:rPr lang="es-CR" altLang="es-CR" sz="2400" dirty="0"/>
              <a:t>Árbol de decisiones.</a:t>
            </a:r>
          </a:p>
          <a:p>
            <a:pPr marL="457200" indent="-457200" algn="just">
              <a:spcBef>
                <a:spcPct val="0"/>
              </a:spcBef>
              <a:buFont typeface="+mj-lt"/>
              <a:buAutoNum type="alphaUcPeriod"/>
            </a:pPr>
            <a:r>
              <a:rPr lang="es-CR" altLang="es-CR" sz="2400" dirty="0"/>
              <a:t>Diagrama de tornado.</a:t>
            </a:r>
          </a:p>
          <a:p>
            <a:pPr marL="457200" indent="-457200" algn="just">
              <a:spcBef>
                <a:spcPct val="0"/>
              </a:spcBef>
              <a:buFont typeface="+mj-lt"/>
              <a:buAutoNum type="alphaUcPeriod"/>
            </a:pPr>
            <a:r>
              <a:rPr lang="es-CR" altLang="es-CR" sz="2400" dirty="0"/>
              <a:t>Diagrama comportamiento.</a:t>
            </a:r>
          </a:p>
          <a:p>
            <a:pPr marL="457200" indent="-457200" algn="just">
              <a:spcBef>
                <a:spcPct val="0"/>
              </a:spcBef>
              <a:buFont typeface="+mj-lt"/>
              <a:buAutoNum type="alphaUcPeriod"/>
            </a:pPr>
            <a:r>
              <a:rPr lang="es-CR" altLang="es-CR" sz="2400" dirty="0"/>
              <a:t>Técnica de Monte Carlo</a:t>
            </a:r>
            <a:r>
              <a:rPr lang="es-CR" altLang="es-CR" sz="2400" dirty="0" smtClean="0"/>
              <a:t>.</a:t>
            </a:r>
          </a:p>
          <a:p>
            <a:pPr marL="457200" indent="-457200" algn="just">
              <a:spcBef>
                <a:spcPct val="0"/>
              </a:spcBef>
              <a:buFont typeface="+mj-lt"/>
              <a:buAutoNum type="alphaUcPeriod"/>
            </a:pPr>
            <a:endParaRPr lang="es-CR" altLang="es-CR" sz="2400" dirty="0" smtClean="0"/>
          </a:p>
          <a:p>
            <a:pPr algn="just">
              <a:spcBef>
                <a:spcPct val="0"/>
              </a:spcBef>
              <a:buFontTx/>
              <a:buNone/>
            </a:pPr>
            <a:r>
              <a:rPr lang="es-CR" altLang="es-CR" sz="2400" b="1" dirty="0" smtClean="0"/>
              <a:t>Retroalimentación</a:t>
            </a:r>
            <a:r>
              <a:rPr lang="es-CR" altLang="es-CR" sz="2400" b="1" dirty="0"/>
              <a:t>: </a:t>
            </a:r>
            <a:r>
              <a:rPr lang="es-CR" altLang="es-CR" sz="2400" dirty="0"/>
              <a:t>El diagrama de tornado tiene un eje central a partir del cual se puede valorar la magnitud de los riesgos. Los riesgos negativos hacia un lado y los riesgos positivos hacia el lado contrario.</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1554027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iterate type="lt">
                                    <p:tmPct val="0"/>
                                  </p:iterate>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1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32363" y="1844675"/>
            <a:ext cx="4211637" cy="440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2 Subtítulo"/>
          <p:cNvSpPr txBox="1">
            <a:spLocks/>
          </p:cNvSpPr>
          <p:nvPr/>
        </p:nvSpPr>
        <p:spPr bwMode="auto">
          <a:xfrm>
            <a:off x="0" y="6021388"/>
            <a:ext cx="6705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700"/>
              </a:spcBef>
              <a:buClr>
                <a:schemeClr val="accent2"/>
              </a:buClr>
              <a:buSzPct val="60000"/>
              <a:buFont typeface="Wingdings" pitchFamily="2" charset="2"/>
              <a:buNone/>
            </a:pPr>
            <a:r>
              <a:rPr lang="es-CR" altLang="es-CR" sz="2000">
                <a:solidFill>
                  <a:srgbClr val="FFFFFF"/>
                </a:solidFill>
                <a:latin typeface="Calibri" pitchFamily="34" charset="0"/>
              </a:rPr>
              <a:t>Cap. 11.1 PMBOK</a:t>
            </a:r>
          </a:p>
        </p:txBody>
      </p:sp>
      <p:sp>
        <p:nvSpPr>
          <p:cNvPr id="5" name="4 CuadroTexto"/>
          <p:cNvSpPr txBox="1"/>
          <p:nvPr/>
        </p:nvSpPr>
        <p:spPr>
          <a:xfrm>
            <a:off x="73025" y="2057400"/>
            <a:ext cx="6011863" cy="5078413"/>
          </a:xfrm>
          <a:prstGeom prst="rect">
            <a:avLst/>
          </a:prstGeom>
          <a:noFill/>
        </p:spPr>
        <p:txBody>
          <a:bodyPr>
            <a:spAutoFit/>
          </a:bodyPr>
          <a:lstStyle/>
          <a:p>
            <a:pPr algn="just">
              <a:defRPr/>
            </a:pPr>
            <a:r>
              <a:rPr lang="es-CR" sz="2400" dirty="0">
                <a:latin typeface="+mj-lt"/>
              </a:rPr>
              <a:t>Es el proceso por el cual se define cómo realizar las actividades de gestión de los riesgos para un proyecto.</a:t>
            </a:r>
          </a:p>
          <a:p>
            <a:pPr marL="342900" indent="-342900">
              <a:buFont typeface="Arial" pitchFamily="34" charset="0"/>
              <a:buChar char="•"/>
              <a:defRPr/>
            </a:pPr>
            <a:endParaRPr lang="es-CR" sz="2400" dirty="0">
              <a:latin typeface="+mj-lt"/>
            </a:endParaRPr>
          </a:p>
          <a:p>
            <a:pPr algn="just">
              <a:defRPr/>
            </a:pPr>
            <a:r>
              <a:rPr lang="es-CR" sz="2400" dirty="0">
                <a:latin typeface="+mj-lt"/>
              </a:rPr>
              <a:t>Una </a:t>
            </a:r>
            <a:r>
              <a:rPr lang="es-CR" sz="2400" b="1" dirty="0">
                <a:latin typeface="+mj-lt"/>
              </a:rPr>
              <a:t>planificación cuidadosa y explícita </a:t>
            </a:r>
            <a:r>
              <a:rPr lang="es-CR" sz="2400" dirty="0">
                <a:latin typeface="+mj-lt"/>
              </a:rPr>
              <a:t>mejora la </a:t>
            </a:r>
            <a:r>
              <a:rPr lang="es-CR" sz="2400" b="1" dirty="0">
                <a:latin typeface="+mj-lt"/>
              </a:rPr>
              <a:t>probabilidad de éxito </a:t>
            </a:r>
            <a:r>
              <a:rPr lang="es-CR" sz="2400" dirty="0">
                <a:latin typeface="+mj-lt"/>
              </a:rPr>
              <a:t>de los otros </a:t>
            </a:r>
            <a:r>
              <a:rPr lang="es-CR" sz="2400" b="1" dirty="0">
                <a:latin typeface="+mj-lt"/>
              </a:rPr>
              <a:t>cinco</a:t>
            </a:r>
            <a:r>
              <a:rPr lang="es-CR" sz="2400" dirty="0">
                <a:latin typeface="+mj-lt"/>
              </a:rPr>
              <a:t> procesos de gestión de riesgos.</a:t>
            </a:r>
          </a:p>
          <a:p>
            <a:pPr marL="342900" indent="-342900" algn="just">
              <a:buFont typeface="Arial" pitchFamily="34" charset="0"/>
              <a:buChar char="•"/>
              <a:defRPr/>
            </a:pPr>
            <a:endParaRPr lang="es-CR" sz="2400" dirty="0">
              <a:latin typeface="+mj-lt"/>
            </a:endParaRPr>
          </a:p>
          <a:p>
            <a:pPr algn="just">
              <a:defRPr/>
            </a:pPr>
            <a:r>
              <a:rPr lang="es-CR" sz="2400" dirty="0">
                <a:latin typeface="+mj-lt"/>
              </a:rPr>
              <a:t>El proceso Planificar la Gestión de Riesgos </a:t>
            </a:r>
            <a:r>
              <a:rPr lang="es-CR" sz="2400" b="1" dirty="0">
                <a:latin typeface="+mj-lt"/>
              </a:rPr>
              <a:t>debe iniciarse tan pronto como se concibe el proyecto y debe completarse en las fases tempranas de planificación del mismo</a:t>
            </a:r>
            <a:r>
              <a:rPr lang="es-CR" sz="2400" dirty="0">
                <a:latin typeface="+mj-lt"/>
              </a:rPr>
              <a:t>.</a:t>
            </a:r>
          </a:p>
          <a:p>
            <a:pPr>
              <a:defRPr/>
            </a:pPr>
            <a:endParaRPr lang="es-CR" dirty="0"/>
          </a:p>
          <a:p>
            <a:pPr>
              <a:defRPr/>
            </a:pPr>
            <a:endParaRPr lang="es-CR" dirty="0"/>
          </a:p>
        </p:txBody>
      </p:sp>
      <p:sp>
        <p:nvSpPr>
          <p:cNvPr id="9221" name="Title 1"/>
          <p:cNvSpPr txBox="1">
            <a:spLocks/>
          </p:cNvSpPr>
          <p:nvPr/>
        </p:nvSpPr>
        <p:spPr bwMode="auto">
          <a:xfrm>
            <a:off x="96838" y="754063"/>
            <a:ext cx="69484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CR" altLang="es-CR" sz="3500" b="1">
              <a:latin typeface="Calibri" pitchFamily="34" charset="0"/>
            </a:endParaRPr>
          </a:p>
          <a:p>
            <a:pPr eaLnBrk="1" hangingPunct="1"/>
            <a:r>
              <a:rPr lang="es-CR" altLang="es-CR" sz="3600" b="1">
                <a:latin typeface="Calibri" pitchFamily="34" charset="0"/>
              </a:rPr>
              <a:t/>
            </a:r>
            <a:br>
              <a:rPr lang="es-CR" altLang="es-CR" sz="3600" b="1">
                <a:latin typeface="Calibri" pitchFamily="34" charset="0"/>
              </a:rPr>
            </a:br>
            <a:r>
              <a:rPr lang="es-CR" altLang="es-CR" sz="2800" b="1">
                <a:latin typeface="Calibri" pitchFamily="34" charset="0"/>
              </a:rPr>
              <a:t>Planificar la Gestión de Riesgos</a:t>
            </a:r>
            <a:br>
              <a:rPr lang="es-CR" altLang="es-CR" sz="2800" b="1">
                <a:latin typeface="Calibri" pitchFamily="34" charset="0"/>
              </a:rPr>
            </a:br>
            <a:endParaRPr lang="en-US" altLang="es-CR" sz="2800" b="1">
              <a:latin typeface="Calibri" pitchFamily="34" charset="0"/>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188913"/>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El encargado de riesgos le explica al director de proyectos la utilidad del diagrama de tornado para el análisis cuantitativo de riegos. El diagrama de tornado es PARTE de:</a:t>
            </a:r>
          </a:p>
          <a:p>
            <a:pPr marL="457200" indent="-457200" algn="just">
              <a:spcBef>
                <a:spcPct val="0"/>
              </a:spcBef>
              <a:buFont typeface="+mj-lt"/>
              <a:buAutoNum type="alphaUcPeriod"/>
            </a:pPr>
            <a:r>
              <a:rPr lang="es-CR" altLang="es-CR" sz="2400" dirty="0"/>
              <a:t>Análisis de sensibilidad.</a:t>
            </a:r>
          </a:p>
          <a:p>
            <a:pPr marL="457200" indent="-457200" algn="just">
              <a:spcBef>
                <a:spcPct val="0"/>
              </a:spcBef>
              <a:buFont typeface="+mj-lt"/>
              <a:buAutoNum type="alphaUcPeriod"/>
            </a:pPr>
            <a:r>
              <a:rPr lang="es-CR" altLang="es-CR" sz="2400" dirty="0"/>
              <a:t>Análisis del valor monetario esperado.</a:t>
            </a:r>
          </a:p>
          <a:p>
            <a:pPr marL="457200" indent="-457200" algn="just">
              <a:spcBef>
                <a:spcPct val="0"/>
              </a:spcBef>
              <a:buFont typeface="+mj-lt"/>
              <a:buAutoNum type="alphaUcPeriod"/>
            </a:pPr>
            <a:r>
              <a:rPr lang="es-CR" altLang="es-CR" sz="2400" dirty="0"/>
              <a:t>Diagrama de árbol para la toma de decisiones.</a:t>
            </a:r>
          </a:p>
          <a:p>
            <a:pPr marL="457200" indent="-457200" algn="just">
              <a:spcBef>
                <a:spcPct val="0"/>
              </a:spcBef>
              <a:buFont typeface="+mj-lt"/>
              <a:buAutoNum type="alphaUcPeriod"/>
            </a:pPr>
            <a:r>
              <a:rPr lang="es-CR" altLang="es-CR" sz="2400" dirty="0"/>
              <a:t>Modelaje y simulación</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CR" altLang="es-CR" sz="2400" b="1" dirty="0"/>
              <a:t>Retroalimentación: </a:t>
            </a:r>
            <a:r>
              <a:rPr lang="es-CR" altLang="es-CR" sz="2400" dirty="0"/>
              <a:t>El diagrama de tornado es un tipo especial de análisis de sensibilidad.</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40970485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iterate type="lt">
                                    <p:tmPct val="0"/>
                                  </p:iterate>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476672"/>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En un proyecto aplicas la simulación de Monte Carlo para estimar la duración más probable del proyecto. Luego de realizar 100 iteraciones se calcula el índice de criticidad de ese proyecto. ¿Qué información agrega al proyecto el ÍNDICE de CRITICIDAD?</a:t>
            </a:r>
          </a:p>
          <a:p>
            <a:pPr marL="457200" indent="-457200" algn="just">
              <a:spcBef>
                <a:spcPct val="0"/>
              </a:spcBef>
              <a:buFont typeface="+mj-lt"/>
              <a:buAutoNum type="alphaUcPeriod"/>
            </a:pPr>
            <a:r>
              <a:rPr lang="es-CR" altLang="es-CR" sz="2400" dirty="0"/>
              <a:t>La duración más probable del proyecto en un rango de dos desviaciones estándar.</a:t>
            </a:r>
          </a:p>
          <a:p>
            <a:pPr marL="457200" indent="-457200" algn="just">
              <a:spcBef>
                <a:spcPct val="0"/>
              </a:spcBef>
              <a:buFont typeface="+mj-lt"/>
              <a:buAutoNum type="alphaUcPeriod"/>
            </a:pPr>
            <a:r>
              <a:rPr lang="es-CR" altLang="es-CR" sz="2400" dirty="0"/>
              <a:t>La cantidad de veces que un camino estuvo dentro de la ruta crítica durante la simulación.</a:t>
            </a:r>
          </a:p>
          <a:p>
            <a:pPr marL="457200" indent="-457200" algn="just">
              <a:spcBef>
                <a:spcPct val="0"/>
              </a:spcBef>
              <a:buFont typeface="+mj-lt"/>
              <a:buAutoNum type="alphaUcPeriod"/>
            </a:pPr>
            <a:r>
              <a:rPr lang="es-CR" altLang="es-CR" sz="2400" dirty="0"/>
              <a:t>El porcentaje de tiempo que una actividad estará demorada.</a:t>
            </a:r>
          </a:p>
          <a:p>
            <a:pPr marL="457200" indent="-457200" algn="just">
              <a:spcBef>
                <a:spcPct val="0"/>
              </a:spcBef>
              <a:buFont typeface="+mj-lt"/>
              <a:buAutoNum type="alphaUcPeriod"/>
            </a:pPr>
            <a:r>
              <a:rPr lang="es-CR" altLang="es-CR" sz="2400" dirty="0"/>
              <a:t>El valor esperado del proyecto</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CR" altLang="es-CR" sz="2400" b="1" dirty="0"/>
              <a:t>Retroalimentación:</a:t>
            </a:r>
            <a:r>
              <a:rPr lang="es-CR" altLang="es-CR" sz="2400" dirty="0"/>
              <a:t> De esta forma, se puede tener cuál es la ruta crítica más probable del proyecto y por ende relacionar su duración.</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21378364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iterate type="lt">
                                    <p:tmPct val="0"/>
                                  </p:iterate>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4" y="332656"/>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Con tu equipo están priorizando los riesgos, evaluando la probabilidad y el impacto de cada uno de ellos. ¿QUÉ están realizando?</a:t>
            </a:r>
          </a:p>
          <a:p>
            <a:pPr marL="457200" indent="-457200" algn="just">
              <a:spcBef>
                <a:spcPct val="0"/>
              </a:spcBef>
              <a:buFont typeface="+mj-lt"/>
              <a:buAutoNum type="alphaUcPeriod"/>
            </a:pPr>
            <a:r>
              <a:rPr lang="es-CR" altLang="es-CR" sz="2400" dirty="0"/>
              <a:t>Controlando los riesgos.</a:t>
            </a:r>
          </a:p>
          <a:p>
            <a:pPr marL="457200" indent="-457200" algn="just">
              <a:spcBef>
                <a:spcPct val="0"/>
              </a:spcBef>
              <a:buFont typeface="+mj-lt"/>
              <a:buAutoNum type="alphaUcPeriod"/>
            </a:pPr>
            <a:r>
              <a:rPr lang="es-CR" altLang="es-CR" sz="2400" dirty="0"/>
              <a:t>Identificación de riesgos.</a:t>
            </a:r>
          </a:p>
          <a:p>
            <a:pPr marL="457200" indent="-457200" algn="just">
              <a:spcBef>
                <a:spcPct val="0"/>
              </a:spcBef>
              <a:buFont typeface="+mj-lt"/>
              <a:buAutoNum type="alphaUcPeriod"/>
            </a:pPr>
            <a:r>
              <a:rPr lang="es-CR" altLang="es-CR" sz="2400" dirty="0"/>
              <a:t>Análisis cualitativo de riesgos.</a:t>
            </a:r>
          </a:p>
          <a:p>
            <a:pPr marL="457200" indent="-457200" algn="just">
              <a:spcBef>
                <a:spcPct val="0"/>
              </a:spcBef>
              <a:buFont typeface="+mj-lt"/>
              <a:buAutoNum type="alphaUcPeriod"/>
            </a:pPr>
            <a:r>
              <a:rPr lang="es-CR" altLang="es-CR" sz="2400" dirty="0"/>
              <a:t>Planificación de la respuesta a los riesgos</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CR" altLang="es-CR" sz="2400" b="1" dirty="0"/>
              <a:t>Retroalimentación: </a:t>
            </a:r>
            <a:r>
              <a:rPr lang="es-CR" altLang="es-CR" sz="2400" dirty="0"/>
              <a:t>Realizar el análisis cualitativo de riesgos consiste en dar un orden a los riesgos según la matriz de probabilidad e impacto. </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14021835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iterate type="lt">
                                    <p:tmPct val="0"/>
                                  </p:iterate>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3" y="620688"/>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200" dirty="0"/>
              <a:t>Eres el director de proyectos y no posees mucho tiempo y presupuesto para llevar a cabo todos los procesos de la gestión de riesgos. ¿Cuál de los siguientes PROCESOS A VECES no es necesario para desarrollar un plan de respuesta al riesgo?</a:t>
            </a:r>
          </a:p>
          <a:p>
            <a:pPr marL="457200" indent="-457200" algn="just">
              <a:spcBef>
                <a:spcPct val="0"/>
              </a:spcBef>
              <a:buFont typeface="+mj-lt"/>
              <a:buAutoNum type="alphaUcPeriod"/>
            </a:pPr>
            <a:r>
              <a:rPr lang="es-CR" altLang="es-CR" sz="2200" dirty="0"/>
              <a:t>Planificar la gestión de riesgos.</a:t>
            </a:r>
          </a:p>
          <a:p>
            <a:pPr marL="457200" indent="-457200" algn="just">
              <a:spcBef>
                <a:spcPct val="0"/>
              </a:spcBef>
              <a:buFont typeface="+mj-lt"/>
              <a:buAutoNum type="alphaUcPeriod"/>
            </a:pPr>
            <a:r>
              <a:rPr lang="es-CR" altLang="es-CR" sz="2200" dirty="0"/>
              <a:t>Identificar los riesgos.</a:t>
            </a:r>
          </a:p>
          <a:p>
            <a:pPr marL="457200" indent="-457200" algn="just">
              <a:spcBef>
                <a:spcPct val="0"/>
              </a:spcBef>
              <a:buFont typeface="+mj-lt"/>
              <a:buAutoNum type="alphaUcPeriod"/>
            </a:pPr>
            <a:r>
              <a:rPr lang="es-CR" altLang="es-CR" sz="2200" dirty="0"/>
              <a:t>Análisis cualitativo de riesgos.</a:t>
            </a:r>
          </a:p>
          <a:p>
            <a:pPr marL="457200" indent="-457200" algn="just">
              <a:spcBef>
                <a:spcPct val="0"/>
              </a:spcBef>
              <a:buFont typeface="+mj-lt"/>
              <a:buAutoNum type="alphaUcPeriod"/>
            </a:pPr>
            <a:r>
              <a:rPr lang="es-CR" altLang="es-CR" sz="2200" dirty="0"/>
              <a:t>Análisis cuantitativo de riesgos</a:t>
            </a:r>
            <a:r>
              <a:rPr lang="es-CR" altLang="es-CR" sz="2200" dirty="0" smtClean="0"/>
              <a:t>.</a:t>
            </a:r>
          </a:p>
          <a:p>
            <a:pPr marL="457200" indent="-457200" algn="just">
              <a:spcBef>
                <a:spcPct val="0"/>
              </a:spcBef>
              <a:buFont typeface="+mj-lt"/>
              <a:buAutoNum type="alphaUcPeriod"/>
            </a:pPr>
            <a:endParaRPr lang="es-CR" altLang="es-CR" sz="2200" dirty="0"/>
          </a:p>
          <a:p>
            <a:pPr algn="just">
              <a:spcBef>
                <a:spcPct val="0"/>
              </a:spcBef>
              <a:buFontTx/>
              <a:buNone/>
            </a:pPr>
            <a:r>
              <a:rPr lang="es-CR" altLang="es-CR" sz="2200" b="1" dirty="0"/>
              <a:t>Retroalimentación: </a:t>
            </a:r>
            <a:r>
              <a:rPr lang="es-CR" altLang="es-CR" sz="2200" dirty="0"/>
              <a:t>A veces, el proceso Realizar el análisis cuantitativo de riesgos no es llevado a cabo para desarrollar una respuesta a los riesgos debido a que los riesgos no se prestan para ser cuantificados o bien el cuantificarlos no aporta mucho al análisis que ya fue bien desarrollado en la parte cualitativa. </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30680751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iterate type="lt">
                                    <p:tmPct val="0"/>
                                  </p:iterate>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188913"/>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Usted está utilizando una matriz de probabilidad e impacto para priorizar los riesgos del proyecto. ¿A cuál de los siguientes riesgos debería darle MENOR prioridad? </a:t>
            </a:r>
          </a:p>
          <a:p>
            <a:pPr marL="457200" indent="-457200" algn="just">
              <a:spcBef>
                <a:spcPct val="0"/>
              </a:spcBef>
              <a:buFont typeface="+mj-lt"/>
              <a:buAutoNum type="alphaUcPeriod"/>
            </a:pPr>
            <a:r>
              <a:rPr lang="es-CR" altLang="es-CR" sz="2400" dirty="0"/>
              <a:t>Baja probabilidad de ocurrencia y bajo impacto.</a:t>
            </a:r>
          </a:p>
          <a:p>
            <a:pPr marL="457200" indent="-457200" algn="just">
              <a:spcBef>
                <a:spcPct val="0"/>
              </a:spcBef>
              <a:buFont typeface="+mj-lt"/>
              <a:buAutoNum type="alphaUcPeriod"/>
            </a:pPr>
            <a:r>
              <a:rPr lang="es-CR" altLang="es-CR" sz="2400" dirty="0"/>
              <a:t>Baja probabilidad de ocurrencia y alto impacto.</a:t>
            </a:r>
          </a:p>
          <a:p>
            <a:pPr marL="457200" indent="-457200" algn="just">
              <a:spcBef>
                <a:spcPct val="0"/>
              </a:spcBef>
              <a:buFont typeface="+mj-lt"/>
              <a:buAutoNum type="alphaUcPeriod"/>
            </a:pPr>
            <a:r>
              <a:rPr lang="es-CR" altLang="es-CR" sz="2400" dirty="0"/>
              <a:t>Alta probabilidad de ocurrencia y alto impacto.</a:t>
            </a:r>
          </a:p>
          <a:p>
            <a:pPr marL="457200" indent="-457200" algn="just">
              <a:spcBef>
                <a:spcPct val="0"/>
              </a:spcBef>
              <a:buFont typeface="+mj-lt"/>
              <a:buAutoNum type="alphaUcPeriod"/>
            </a:pPr>
            <a:r>
              <a:rPr lang="es-CR" altLang="es-CR" sz="2400" dirty="0"/>
              <a:t>Alta probabilidad de ocurrencia y bajo impacto</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CR" altLang="es-CR" sz="2400" b="1" dirty="0"/>
              <a:t>Retroalimentación:</a:t>
            </a:r>
            <a:r>
              <a:rPr lang="es-CR" altLang="es-CR" sz="2400" dirty="0"/>
              <a:t> Debe darse menor prioridad a las oportunidades de baja probabilidad y bajo impacto. </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42272371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iterate type="lt">
                                    <p:tmPct val="0"/>
                                  </p:iterate>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289709" y="548680"/>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200" dirty="0"/>
              <a:t>¿Cuál será la herramienta o técnica MENOS utilizada para identificar los riesgos negativos del proyecto?</a:t>
            </a:r>
          </a:p>
          <a:p>
            <a:pPr marL="457200" indent="-457200" algn="just">
              <a:spcBef>
                <a:spcPct val="0"/>
              </a:spcBef>
              <a:buFont typeface="+mj-lt"/>
              <a:buAutoNum type="alphaUcPeriod"/>
            </a:pPr>
            <a:r>
              <a:rPr lang="es-CR" altLang="es-CR" sz="2200" dirty="0"/>
              <a:t>Delphi.</a:t>
            </a:r>
          </a:p>
          <a:p>
            <a:pPr marL="457200" indent="-457200" algn="just">
              <a:spcBef>
                <a:spcPct val="0"/>
              </a:spcBef>
              <a:buFont typeface="+mj-lt"/>
              <a:buAutoNum type="alphaUcPeriod"/>
            </a:pPr>
            <a:r>
              <a:rPr lang="es-CR" altLang="es-CR" sz="2200" dirty="0"/>
              <a:t>Simulación de Monte Carlo.</a:t>
            </a:r>
          </a:p>
          <a:p>
            <a:pPr marL="457200" indent="-457200" algn="just">
              <a:spcBef>
                <a:spcPct val="0"/>
              </a:spcBef>
              <a:buFont typeface="+mj-lt"/>
              <a:buAutoNum type="alphaUcPeriod"/>
            </a:pPr>
            <a:r>
              <a:rPr lang="es-CR" altLang="es-CR" sz="2200" dirty="0"/>
              <a:t>Tormenta de ideas.</a:t>
            </a:r>
          </a:p>
          <a:p>
            <a:pPr marL="457200" indent="-457200" algn="just">
              <a:spcBef>
                <a:spcPct val="0"/>
              </a:spcBef>
              <a:buFont typeface="+mj-lt"/>
              <a:buAutoNum type="alphaUcPeriod"/>
            </a:pPr>
            <a:r>
              <a:rPr lang="es-CR" altLang="es-CR" sz="2200" dirty="0"/>
              <a:t>Análisis de supuestos</a:t>
            </a:r>
            <a:r>
              <a:rPr lang="es-CR" altLang="es-CR" sz="2200" dirty="0" smtClean="0"/>
              <a:t>.</a:t>
            </a:r>
          </a:p>
          <a:p>
            <a:pPr marL="457200" indent="-457200" algn="just">
              <a:spcBef>
                <a:spcPct val="0"/>
              </a:spcBef>
              <a:buFont typeface="+mj-lt"/>
              <a:buAutoNum type="alphaUcPeriod"/>
            </a:pPr>
            <a:endParaRPr lang="es-CR" altLang="es-CR" sz="2200" dirty="0"/>
          </a:p>
          <a:p>
            <a:pPr algn="just">
              <a:spcBef>
                <a:spcPct val="0"/>
              </a:spcBef>
              <a:buFontTx/>
              <a:buNone/>
            </a:pPr>
            <a:r>
              <a:rPr lang="es-CR" altLang="es-CR" sz="2200" b="1" dirty="0"/>
              <a:t>Retroalimentación:</a:t>
            </a:r>
            <a:r>
              <a:rPr lang="es-CR" altLang="es-CR" sz="2200" dirty="0"/>
              <a:t> Técnica Delphi identifica riesgos y luego los resume, logrando consenso; Tormenta de ideas obtiene un vasto listado de riesgos del proyecto; Análisis de supuestos valida la coherencia o no de los supuestos. La simulación de Monte Carlo se utiliza para el análisis cuantitativo de riesgos que ya han pasado por el análisis cualitativo pero que por su importancia necesitan ser profundizados con mayor detalle. </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38580093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iterate type="lt">
                                    <p:tmPct val="0"/>
                                  </p:iterate>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4" y="620688"/>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Usted en conjunto con los miembros del equipo quieren comenzar a determinar cuáles son los riesgos que podrían afectar de manera negativa o positiva al proyecto. ¿Qué necesitan ANTES de comenzar con la identificación de riesgos?</a:t>
            </a:r>
          </a:p>
          <a:p>
            <a:pPr marL="457200" indent="-457200" algn="just">
              <a:spcBef>
                <a:spcPct val="0"/>
              </a:spcBef>
              <a:buFont typeface="+mj-lt"/>
              <a:buAutoNum type="alphaUcPeriod"/>
            </a:pPr>
            <a:r>
              <a:rPr lang="es-CR" altLang="es-CR" sz="2400" dirty="0"/>
              <a:t>Plan de gestión de riesgos.</a:t>
            </a:r>
          </a:p>
          <a:p>
            <a:pPr marL="457200" indent="-457200" algn="just">
              <a:spcBef>
                <a:spcPct val="0"/>
              </a:spcBef>
              <a:buFont typeface="+mj-lt"/>
              <a:buAutoNum type="alphaUcPeriod"/>
            </a:pPr>
            <a:r>
              <a:rPr lang="es-CR" altLang="es-CR" sz="2400" dirty="0"/>
              <a:t>Registro de riesgos.</a:t>
            </a:r>
          </a:p>
          <a:p>
            <a:pPr marL="457200" indent="-457200" algn="just">
              <a:spcBef>
                <a:spcPct val="0"/>
              </a:spcBef>
              <a:buFont typeface="+mj-lt"/>
              <a:buAutoNum type="alphaUcPeriod"/>
            </a:pPr>
            <a:r>
              <a:rPr lang="es-CR" altLang="es-CR" sz="2400" dirty="0"/>
              <a:t>Definición de riesgo, tolerancia y umbrales.</a:t>
            </a:r>
          </a:p>
          <a:p>
            <a:pPr marL="457200" indent="-457200" algn="just">
              <a:spcBef>
                <a:spcPct val="0"/>
              </a:spcBef>
              <a:buFont typeface="+mj-lt"/>
              <a:buAutoNum type="alphaUcPeriod"/>
            </a:pPr>
            <a:r>
              <a:rPr lang="es-CR" altLang="es-CR" sz="2400" dirty="0"/>
              <a:t>Categorías de riesgos. </a:t>
            </a:r>
            <a:endParaRPr lang="es-CR" altLang="es-CR" sz="2400" dirty="0" smtClean="0"/>
          </a:p>
          <a:p>
            <a:pPr marL="457200" indent="-457200" algn="just">
              <a:spcBef>
                <a:spcPct val="0"/>
              </a:spcBef>
              <a:buFont typeface="+mj-lt"/>
              <a:buAutoNum type="alphaUcPeriod"/>
            </a:pPr>
            <a:endParaRPr lang="es-CR" altLang="es-CR" sz="2400" dirty="0"/>
          </a:p>
          <a:p>
            <a:pPr algn="just">
              <a:spcBef>
                <a:spcPct val="0"/>
              </a:spcBef>
              <a:buFontTx/>
              <a:buNone/>
            </a:pPr>
            <a:r>
              <a:rPr lang="es-CR" altLang="es-CR" sz="2400" b="1" dirty="0"/>
              <a:t>Retroalimentación: </a:t>
            </a:r>
            <a:r>
              <a:rPr lang="es-CR" altLang="es-CR" sz="2400" dirty="0"/>
              <a:t>La principal salida del proceso Planificar la gestión de riesgos es el Plan de gestión de riesgos, que será la entrada principal del proceso de identificación de riesgos del proyecto. </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42607556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iterate type="lt">
                                    <p:tmPct val="0"/>
                                  </p:iterate>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188913"/>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Al finalizar la planificación de los riesgos han enumerado gráficamente las categorías y subcategorías de los distintos riesgos identificados. ¿Cuál será este GRÁFICO? </a:t>
            </a:r>
          </a:p>
          <a:p>
            <a:pPr marL="457200" indent="-457200" algn="just">
              <a:spcBef>
                <a:spcPct val="0"/>
              </a:spcBef>
              <a:buFont typeface="+mj-lt"/>
              <a:buAutoNum type="alphaUcPeriod"/>
            </a:pPr>
            <a:r>
              <a:rPr lang="es-CR" altLang="es-CR" sz="2400" dirty="0"/>
              <a:t>Estructura de desglose de riesgos.</a:t>
            </a:r>
          </a:p>
          <a:p>
            <a:pPr marL="457200" indent="-457200" algn="just">
              <a:spcBef>
                <a:spcPct val="0"/>
              </a:spcBef>
              <a:buFont typeface="+mj-lt"/>
              <a:buAutoNum type="alphaUcPeriod"/>
            </a:pPr>
            <a:r>
              <a:rPr lang="es-CR" altLang="es-CR" sz="2400" dirty="0"/>
              <a:t>Estructura de desglose del trabajo.</a:t>
            </a:r>
          </a:p>
          <a:p>
            <a:pPr marL="457200" indent="-457200" algn="just">
              <a:spcBef>
                <a:spcPct val="0"/>
              </a:spcBef>
              <a:buFont typeface="+mj-lt"/>
              <a:buAutoNum type="alphaUcPeriod"/>
            </a:pPr>
            <a:r>
              <a:rPr lang="es-CR" altLang="es-CR" sz="2400" dirty="0"/>
              <a:t>Estructura de desglose de recursos.</a:t>
            </a:r>
          </a:p>
          <a:p>
            <a:pPr marL="457200" indent="-457200" algn="just">
              <a:spcBef>
                <a:spcPct val="0"/>
              </a:spcBef>
              <a:buFont typeface="+mj-lt"/>
              <a:buAutoNum type="alphaUcPeriod"/>
            </a:pPr>
            <a:r>
              <a:rPr lang="es-CR" altLang="es-CR" sz="2400" dirty="0"/>
              <a:t>Diagrama de red</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CR" altLang="es-CR" sz="2400" b="1" dirty="0"/>
              <a:t>Retroalimentación: </a:t>
            </a:r>
            <a:r>
              <a:rPr lang="es-CR" altLang="es-CR" sz="2400" dirty="0"/>
              <a:t>La estructura de desglose de los riesgos es una forma de graficar jerárquicamente las categorías de riesgos del proyecto. </a:t>
            </a:r>
          </a:p>
          <a:p>
            <a:pPr>
              <a:spcBef>
                <a:spcPct val="0"/>
              </a:spcBef>
              <a:buFontTx/>
              <a:buNone/>
            </a:pPr>
            <a:endParaRPr lang="es-CR" altLang="es-CR" sz="2400" dirty="0"/>
          </a:p>
        </p:txBody>
      </p:sp>
    </p:spTree>
    <p:extLst>
      <p:ext uri="{BB962C8B-B14F-4D97-AF65-F5344CB8AC3E}">
        <p14:creationId xmlns:p14="http://schemas.microsoft.com/office/powerpoint/2010/main" val="35225922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iterate type="lt">
                                    <p:tmPct val="0"/>
                                  </p:iterate>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4432" y="548680"/>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El analista de riesgos está realizando miles de simulaciones iterativas con los valores de las variables de entrada seleccionadas al azar, con el objeto de estimar la probabilidad de ocurrencia de la duración final del proyecto. ¿Qué TÉCNICA estará utilizando? </a:t>
            </a:r>
          </a:p>
          <a:p>
            <a:pPr marL="457200" indent="-457200" algn="just">
              <a:spcBef>
                <a:spcPct val="0"/>
              </a:spcBef>
              <a:buFont typeface="+mj-lt"/>
              <a:buAutoNum type="alphaUcPeriod"/>
            </a:pPr>
            <a:r>
              <a:rPr lang="es-CR" altLang="es-CR" sz="2400" dirty="0"/>
              <a:t>Técnica Delphi.</a:t>
            </a:r>
          </a:p>
          <a:p>
            <a:pPr marL="457200" indent="-457200" algn="just">
              <a:spcBef>
                <a:spcPct val="0"/>
              </a:spcBef>
              <a:buFont typeface="+mj-lt"/>
              <a:buAutoNum type="alphaUcPeriod"/>
            </a:pPr>
            <a:r>
              <a:rPr lang="es-CR" altLang="es-CR" sz="2400" dirty="0"/>
              <a:t>Simulación Monte Carlo.</a:t>
            </a:r>
          </a:p>
          <a:p>
            <a:pPr marL="457200" indent="-457200" algn="just">
              <a:spcBef>
                <a:spcPct val="0"/>
              </a:spcBef>
              <a:buFont typeface="+mj-lt"/>
              <a:buAutoNum type="alphaUcPeriod"/>
            </a:pPr>
            <a:r>
              <a:rPr lang="es-CR" altLang="es-CR" sz="2400" dirty="0"/>
              <a:t>Valor monetario esperado.</a:t>
            </a:r>
          </a:p>
          <a:p>
            <a:pPr marL="457200" indent="-457200" algn="just">
              <a:spcBef>
                <a:spcPct val="0"/>
              </a:spcBef>
              <a:buFont typeface="+mj-lt"/>
              <a:buAutoNum type="alphaUcPeriod"/>
            </a:pPr>
            <a:r>
              <a:rPr lang="es-CR" altLang="es-CR" sz="2400" dirty="0"/>
              <a:t>Matriz probabilidad impacto</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CR" altLang="es-CR" sz="2400" b="1" dirty="0"/>
              <a:t>Retroalimentación: </a:t>
            </a:r>
            <a:r>
              <a:rPr lang="es-CR" altLang="es-CR" sz="2400" dirty="0"/>
              <a:t>Las simulaciones iterativas se suelen realizar con la técnica de Monte Carlo que sirve para calcular la probabilidad de cumplir con costos y plazos. </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29033283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iterate type="lt">
                                    <p:tmPct val="0"/>
                                  </p:iterate>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838" y="6453188"/>
            <a:ext cx="6400800" cy="1752600"/>
          </a:xfrm>
        </p:spPr>
        <p:txBody>
          <a:bodyPr>
            <a:normAutofit/>
          </a:bodyPr>
          <a:lstStyle/>
          <a:p>
            <a:pPr>
              <a:defRPr/>
            </a:pPr>
            <a:r>
              <a:rPr lang="es-ES_tradnl" sz="2000" dirty="0" smtClean="0"/>
              <a:t>Ing. Róger Valverde Jiménez, MAP, PMP</a:t>
            </a:r>
          </a:p>
          <a:p>
            <a:pPr>
              <a:defRPr/>
            </a:pPr>
            <a:endParaRPr lang="es-CR" dirty="0"/>
          </a:p>
        </p:txBody>
      </p:sp>
      <p:sp>
        <p:nvSpPr>
          <p:cNvPr id="5" name="3 Título"/>
          <p:cNvSpPr txBox="1">
            <a:spLocks/>
          </p:cNvSpPr>
          <p:nvPr/>
        </p:nvSpPr>
        <p:spPr bwMode="auto">
          <a:xfrm>
            <a:off x="327025" y="332656"/>
            <a:ext cx="8640763" cy="75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es-CR" altLang="es-CR" sz="2400" dirty="0"/>
              <a:t>¿Qué proceso se lleva a cabo inmediatamente DESPUÉS de identificar los riesgos en esta área del conocimiento?</a:t>
            </a:r>
          </a:p>
          <a:p>
            <a:pPr marL="457200" indent="-457200" algn="just">
              <a:spcBef>
                <a:spcPct val="0"/>
              </a:spcBef>
              <a:buFont typeface="+mj-lt"/>
              <a:buAutoNum type="alphaUcPeriod"/>
            </a:pPr>
            <a:r>
              <a:rPr lang="es-CR" altLang="es-CR" sz="2400" dirty="0"/>
              <a:t>Realizar el análisis cuantitativo de riesgos.</a:t>
            </a:r>
          </a:p>
          <a:p>
            <a:pPr marL="457200" indent="-457200" algn="just">
              <a:spcBef>
                <a:spcPct val="0"/>
              </a:spcBef>
              <a:buFont typeface="+mj-lt"/>
              <a:buAutoNum type="alphaUcPeriod"/>
            </a:pPr>
            <a:r>
              <a:rPr lang="es-CR" altLang="es-CR" sz="2400" dirty="0"/>
              <a:t>Planificar la respuesta a los riesgos.</a:t>
            </a:r>
          </a:p>
          <a:p>
            <a:pPr marL="457200" indent="-457200" algn="just">
              <a:spcBef>
                <a:spcPct val="0"/>
              </a:spcBef>
              <a:buFont typeface="+mj-lt"/>
              <a:buAutoNum type="alphaUcPeriod"/>
            </a:pPr>
            <a:r>
              <a:rPr lang="es-CR" altLang="es-CR" sz="2400" dirty="0"/>
              <a:t>Realizar el análisis cualitativo de riesgos.</a:t>
            </a:r>
          </a:p>
          <a:p>
            <a:pPr marL="457200" indent="-457200" algn="just">
              <a:spcBef>
                <a:spcPct val="0"/>
              </a:spcBef>
              <a:buFont typeface="+mj-lt"/>
              <a:buAutoNum type="alphaUcPeriod"/>
            </a:pPr>
            <a:r>
              <a:rPr lang="es-CR" altLang="es-CR" sz="2400" dirty="0"/>
              <a:t>Controlar los riesgos</a:t>
            </a:r>
            <a:r>
              <a:rPr lang="es-CR" altLang="es-CR" sz="2400" dirty="0" smtClean="0"/>
              <a:t>.</a:t>
            </a:r>
          </a:p>
          <a:p>
            <a:pPr marL="457200" indent="-457200" algn="just">
              <a:spcBef>
                <a:spcPct val="0"/>
              </a:spcBef>
              <a:buFont typeface="+mj-lt"/>
              <a:buAutoNum type="alphaUcPeriod"/>
            </a:pPr>
            <a:endParaRPr lang="es-CR" altLang="es-CR" sz="2400" dirty="0"/>
          </a:p>
          <a:p>
            <a:pPr algn="just">
              <a:spcBef>
                <a:spcPct val="0"/>
              </a:spcBef>
              <a:buFontTx/>
              <a:buNone/>
            </a:pPr>
            <a:r>
              <a:rPr lang="es-CR" altLang="es-CR" sz="2400" b="1" dirty="0"/>
              <a:t>Retroalimentación: </a:t>
            </a:r>
            <a:r>
              <a:rPr lang="es-CR" altLang="es-CR" sz="2400" dirty="0"/>
              <a:t>1º Planificar los riesgos, 2º Identificar los riesgos, 3º Realizar el análisis cualitativo de los riesgos, 4º Realizar el análisis cuantitativo de los riesgos, 5º Planificar la respuesta a los riesgos, 6º Controlar los riesgos. </a:t>
            </a:r>
          </a:p>
          <a:p>
            <a:pPr algn="just">
              <a:spcBef>
                <a:spcPct val="0"/>
              </a:spcBef>
              <a:buFontTx/>
              <a:buNone/>
            </a:pPr>
            <a:endParaRPr lang="es-CR" altLang="es-CR" sz="2400" dirty="0"/>
          </a:p>
          <a:p>
            <a:pPr>
              <a:spcBef>
                <a:spcPct val="0"/>
              </a:spcBef>
              <a:buFontTx/>
              <a:buNone/>
            </a:pPr>
            <a:endParaRPr lang="es-CR" altLang="es-CR" sz="2400" dirty="0"/>
          </a:p>
        </p:txBody>
      </p:sp>
    </p:spTree>
    <p:extLst>
      <p:ext uri="{BB962C8B-B14F-4D97-AF65-F5344CB8AC3E}">
        <p14:creationId xmlns:p14="http://schemas.microsoft.com/office/powerpoint/2010/main" val="15554763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iterate type="lt">
                                    <p:tmPct val="0"/>
                                  </p:iterate>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mph" presetSubtype="0" nodeType="clickEffect">
                                  <p:stCondLst>
                                    <p:cond delay="0"/>
                                  </p:stCondLst>
                                  <p:iterate type="lt">
                                    <p:tmAbs val="25"/>
                                  </p:iterate>
                                  <p:childTnLst>
                                    <p:set>
                                      <p:cBhvr override="childStyle">
                                        <p:cTn id="48" dur="indefinite"/>
                                        <p:tgtEl>
                                          <p:spTgt spid="5">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1784</TotalTime>
  <Words>19234</Words>
  <Application>Microsoft Office PowerPoint</Application>
  <PresentationFormat>Presentación en pantalla (4:3)</PresentationFormat>
  <Paragraphs>1919</Paragraphs>
  <Slides>219</Slides>
  <Notes>131</Notes>
  <HiddenSlides>0</HiddenSlides>
  <MMClips>0</MMClips>
  <ScaleCrop>false</ScaleCrop>
  <HeadingPairs>
    <vt:vector size="4" baseType="variant">
      <vt:variant>
        <vt:lpstr>Tema</vt:lpstr>
      </vt:variant>
      <vt:variant>
        <vt:i4>1</vt:i4>
      </vt:variant>
      <vt:variant>
        <vt:lpstr>Títulos de diapositiva</vt:lpstr>
      </vt:variant>
      <vt:variant>
        <vt:i4>219</vt:i4>
      </vt:variant>
    </vt:vector>
  </HeadingPairs>
  <TitlesOfParts>
    <vt:vector size="220" baseType="lpstr">
      <vt:lpstr>Tema de Office</vt:lpstr>
      <vt:lpstr>Curso de Preparación para el Examen CAPM (Certified Associate in Project Management)  Sesión N° 5: Gestión de los Riesgos y Gestión de las Adquisiciones.</vt:lpstr>
      <vt:lpstr>GESTIÓN DE LOS RIESGOS DEL PROYECTO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Riesgos Residuales</vt:lpstr>
      <vt:lpstr>Riesgos Secundarios</vt:lpstr>
      <vt:lpstr>Planes de Contingencia</vt:lpstr>
      <vt:lpstr>Planes de Reserva</vt:lpstr>
      <vt:lpstr>Listas de Supervisión</vt:lpstr>
      <vt:lpstr>Soluciones Alternativas/Temporales</vt:lpstr>
      <vt:lpstr>Riesgos Residuales</vt:lpstr>
      <vt:lpstr>Riesgos Secundarios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GESTIÓN DE LAS ADQUISICIONES DEL PROYECTO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Rescisión</vt:lpstr>
      <vt:lpstr>Incumplimiento/Falta</vt:lpstr>
      <vt:lpstr>Exenciones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Donald Solano</dc:creator>
  <cp:lastModifiedBy>Roger Valverde</cp:lastModifiedBy>
  <cp:revision>127</cp:revision>
  <dcterms:created xsi:type="dcterms:W3CDTF">2010-10-20T21:55:38Z</dcterms:created>
  <dcterms:modified xsi:type="dcterms:W3CDTF">2013-10-21T03:01:51Z</dcterms:modified>
</cp:coreProperties>
</file>