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5"/>
  </p:notesMasterIdLst>
  <p:sldIdLst>
    <p:sldId id="928" r:id="rId2"/>
    <p:sldId id="927" r:id="rId3"/>
    <p:sldId id="899" r:id="rId4"/>
    <p:sldId id="574" r:id="rId5"/>
    <p:sldId id="903" r:id="rId6"/>
    <p:sldId id="575" r:id="rId7"/>
    <p:sldId id="576" r:id="rId8"/>
    <p:sldId id="579" r:id="rId9"/>
    <p:sldId id="577" r:id="rId10"/>
    <p:sldId id="578" r:id="rId11"/>
    <p:sldId id="580" r:id="rId12"/>
    <p:sldId id="581" r:id="rId13"/>
    <p:sldId id="582" r:id="rId14"/>
    <p:sldId id="583" r:id="rId15"/>
    <p:sldId id="585" r:id="rId16"/>
    <p:sldId id="586" r:id="rId17"/>
    <p:sldId id="587" r:id="rId18"/>
    <p:sldId id="588" r:id="rId19"/>
    <p:sldId id="589" r:id="rId20"/>
    <p:sldId id="591" r:id="rId21"/>
    <p:sldId id="626" r:id="rId22"/>
    <p:sldId id="592" r:id="rId23"/>
    <p:sldId id="593" r:id="rId24"/>
    <p:sldId id="594" r:id="rId25"/>
    <p:sldId id="595" r:id="rId26"/>
    <p:sldId id="597" r:id="rId27"/>
    <p:sldId id="631" r:id="rId28"/>
    <p:sldId id="633" r:id="rId29"/>
    <p:sldId id="635" r:id="rId30"/>
    <p:sldId id="599" r:id="rId31"/>
    <p:sldId id="601" r:id="rId32"/>
    <p:sldId id="602" r:id="rId33"/>
    <p:sldId id="603" r:id="rId34"/>
    <p:sldId id="604" r:id="rId35"/>
    <p:sldId id="638" r:id="rId36"/>
    <p:sldId id="605" r:id="rId37"/>
    <p:sldId id="606" r:id="rId38"/>
    <p:sldId id="607" r:id="rId39"/>
    <p:sldId id="609" r:id="rId40"/>
    <p:sldId id="610" r:id="rId41"/>
    <p:sldId id="611" r:id="rId42"/>
    <p:sldId id="612" r:id="rId43"/>
    <p:sldId id="613" r:id="rId44"/>
    <p:sldId id="929" r:id="rId45"/>
    <p:sldId id="930" r:id="rId46"/>
    <p:sldId id="931" r:id="rId47"/>
    <p:sldId id="932" r:id="rId48"/>
    <p:sldId id="933" r:id="rId49"/>
    <p:sldId id="934" r:id="rId50"/>
    <p:sldId id="935" r:id="rId51"/>
    <p:sldId id="936" r:id="rId52"/>
    <p:sldId id="937" r:id="rId53"/>
    <p:sldId id="938" r:id="rId54"/>
    <p:sldId id="939" r:id="rId55"/>
    <p:sldId id="940" r:id="rId56"/>
    <p:sldId id="941" r:id="rId57"/>
    <p:sldId id="942" r:id="rId58"/>
    <p:sldId id="943" r:id="rId59"/>
    <p:sldId id="944" r:id="rId60"/>
    <p:sldId id="945" r:id="rId61"/>
    <p:sldId id="946" r:id="rId62"/>
    <p:sldId id="947" r:id="rId63"/>
    <p:sldId id="948" r:id="rId64"/>
    <p:sldId id="949" r:id="rId65"/>
    <p:sldId id="950" r:id="rId66"/>
    <p:sldId id="951" r:id="rId67"/>
    <p:sldId id="952" r:id="rId68"/>
    <p:sldId id="953" r:id="rId69"/>
    <p:sldId id="954" r:id="rId70"/>
    <p:sldId id="955" r:id="rId71"/>
    <p:sldId id="956" r:id="rId72"/>
    <p:sldId id="957" r:id="rId73"/>
    <p:sldId id="958" r:id="rId74"/>
    <p:sldId id="959" r:id="rId75"/>
    <p:sldId id="960" r:id="rId76"/>
    <p:sldId id="961" r:id="rId77"/>
    <p:sldId id="962" r:id="rId78"/>
    <p:sldId id="963" r:id="rId79"/>
    <p:sldId id="964" r:id="rId80"/>
    <p:sldId id="965" r:id="rId81"/>
    <p:sldId id="966" r:id="rId82"/>
    <p:sldId id="967" r:id="rId83"/>
    <p:sldId id="968" r:id="rId84"/>
    <p:sldId id="969" r:id="rId85"/>
    <p:sldId id="379" r:id="rId86"/>
    <p:sldId id="900" r:id="rId87"/>
    <p:sldId id="519" r:id="rId88"/>
    <p:sldId id="818" r:id="rId89"/>
    <p:sldId id="808" r:id="rId90"/>
    <p:sldId id="809" r:id="rId91"/>
    <p:sldId id="811" r:id="rId92"/>
    <p:sldId id="813" r:id="rId93"/>
    <p:sldId id="815" r:id="rId94"/>
    <p:sldId id="816" r:id="rId95"/>
    <p:sldId id="866" r:id="rId96"/>
    <p:sldId id="867" r:id="rId97"/>
    <p:sldId id="904" r:id="rId98"/>
    <p:sldId id="805" r:id="rId99"/>
    <p:sldId id="806" r:id="rId100"/>
    <p:sldId id="791" r:id="rId101"/>
    <p:sldId id="819" r:id="rId102"/>
    <p:sldId id="820" r:id="rId103"/>
    <p:sldId id="821" r:id="rId104"/>
    <p:sldId id="822" r:id="rId105"/>
    <p:sldId id="823" r:id="rId106"/>
    <p:sldId id="824" r:id="rId107"/>
    <p:sldId id="825" r:id="rId108"/>
    <p:sldId id="855" r:id="rId109"/>
    <p:sldId id="828" r:id="rId110"/>
    <p:sldId id="838" r:id="rId111"/>
    <p:sldId id="839" r:id="rId112"/>
    <p:sldId id="831" r:id="rId113"/>
    <p:sldId id="834" r:id="rId114"/>
    <p:sldId id="835" r:id="rId115"/>
    <p:sldId id="836" r:id="rId116"/>
    <p:sldId id="840" r:id="rId117"/>
    <p:sldId id="841" r:id="rId118"/>
    <p:sldId id="902" r:id="rId119"/>
    <p:sldId id="1004" r:id="rId120"/>
    <p:sldId id="792" r:id="rId121"/>
    <p:sldId id="843" r:id="rId122"/>
    <p:sldId id="842" r:id="rId123"/>
    <p:sldId id="844" r:id="rId124"/>
    <p:sldId id="859" r:id="rId125"/>
    <p:sldId id="860" r:id="rId126"/>
    <p:sldId id="861" r:id="rId127"/>
    <p:sldId id="863" r:id="rId128"/>
    <p:sldId id="864" r:id="rId129"/>
    <p:sldId id="873" r:id="rId130"/>
    <p:sldId id="970" r:id="rId131"/>
    <p:sldId id="971" r:id="rId132"/>
    <p:sldId id="972" r:id="rId133"/>
    <p:sldId id="973" r:id="rId134"/>
    <p:sldId id="974" r:id="rId135"/>
    <p:sldId id="975" r:id="rId136"/>
    <p:sldId id="976" r:id="rId137"/>
    <p:sldId id="977" r:id="rId138"/>
    <p:sldId id="978" r:id="rId139"/>
    <p:sldId id="979" r:id="rId140"/>
    <p:sldId id="980" r:id="rId141"/>
    <p:sldId id="981" r:id="rId142"/>
    <p:sldId id="982" r:id="rId143"/>
    <p:sldId id="983" r:id="rId144"/>
    <p:sldId id="984" r:id="rId145"/>
    <p:sldId id="985" r:id="rId146"/>
    <p:sldId id="986" r:id="rId147"/>
    <p:sldId id="987" r:id="rId148"/>
    <p:sldId id="988" r:id="rId149"/>
    <p:sldId id="989" r:id="rId150"/>
    <p:sldId id="990" r:id="rId151"/>
    <p:sldId id="991" r:id="rId152"/>
    <p:sldId id="992" r:id="rId153"/>
    <p:sldId id="993" r:id="rId154"/>
    <p:sldId id="994" r:id="rId155"/>
    <p:sldId id="995" r:id="rId156"/>
    <p:sldId id="996" r:id="rId157"/>
    <p:sldId id="997" r:id="rId158"/>
    <p:sldId id="998" r:id="rId159"/>
    <p:sldId id="999" r:id="rId160"/>
    <p:sldId id="1000" r:id="rId161"/>
    <p:sldId id="1001" r:id="rId162"/>
    <p:sldId id="1002" r:id="rId163"/>
    <p:sldId id="1003" r:id="rId164"/>
  </p:sldIdLst>
  <p:sldSz cx="9144000" cy="6858000" type="screen4x3"/>
  <p:notesSz cx="7315200" cy="96012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p:scale>
          <a:sx n="60" d="100"/>
          <a:sy n="60" d="100"/>
        </p:scale>
        <p:origin x="-2112" y="-5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3" name="2 Marcador de fecha"/>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cs typeface="+mn-cs"/>
              </a:defRPr>
            </a:lvl1pPr>
          </a:lstStyle>
          <a:p>
            <a:pPr>
              <a:defRPr/>
            </a:pPr>
            <a:fld id="{DAA19E32-4511-4573-9200-1166F697EDA5}" type="datetimeFigureOut">
              <a:rPr lang="en-US"/>
              <a:pPr>
                <a:defRPr/>
              </a:pPr>
              <a:t>10/20/2013</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cs typeface="+mn-cs"/>
              </a:defRPr>
            </a:lvl1pPr>
          </a:lstStyle>
          <a:p>
            <a:pPr>
              <a:defRPr/>
            </a:pPr>
            <a:fld id="{9652DFAF-D820-4D10-B232-A72E8457179B}" type="slidenum">
              <a:rPr lang="en-US"/>
              <a:pPr>
                <a:defRPr/>
              </a:pPr>
              <a:t>‹Nº›</a:t>
            </a:fld>
            <a:endParaRPr lang="en-US"/>
          </a:p>
        </p:txBody>
      </p:sp>
    </p:spTree>
    <p:extLst>
      <p:ext uri="{BB962C8B-B14F-4D97-AF65-F5344CB8AC3E}">
        <p14:creationId xmlns:p14="http://schemas.microsoft.com/office/powerpoint/2010/main" val="431743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6AF84EA-4097-4260-8B81-1C0BB5815F1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96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325410C-4FF2-4B13-B8C2-AE1404677F82}" type="slidenum">
              <a:rPr lang="en-US" smtClean="0"/>
              <a:pPr>
                <a:defRPr/>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06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A725224-C619-4E37-BCEC-330300564844}" type="slidenum">
              <a:rPr lang="en-US" smtClean="0"/>
              <a:pPr>
                <a:defRPr/>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3F0DCEF-8CF1-42CE-B292-FECF5D234EA7}" type="slidenum">
              <a:rPr lang="en-US" smtClean="0"/>
              <a:pPr>
                <a:defRPr/>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16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F62924B-26B5-41F4-904A-4F94D81E9D71}" type="slidenum">
              <a:rPr lang="en-US" smtClean="0"/>
              <a:pPr>
                <a:defRPr/>
              </a:pPr>
              <a:t>55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3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BBBA0FA-F95C-4FDD-BFF3-FCDFD47C0EE8}" type="slidenum">
              <a:rPr lang="en-US" smtClean="0"/>
              <a:pPr>
                <a:defRPr/>
              </a:pPr>
              <a:t>56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4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4F497C8-E14C-4A9C-9F49-2A11D29432EC}" type="slidenum">
              <a:rPr lang="en-US" smtClean="0"/>
              <a:pPr>
                <a:defRPr/>
              </a:pPr>
              <a:t>57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5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4D81FB6-4FFF-4DB5-A227-F4B0CE4FEA5D}" type="slidenum">
              <a:rPr lang="en-US" smtClean="0"/>
              <a:pPr>
                <a:defRPr/>
              </a:pPr>
              <a:t>58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03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7255EAE-B52B-4A10-AA12-71C99BB33C71}" type="slidenum">
              <a:rPr lang="en-US" smtClean="0"/>
              <a:pPr>
                <a:defRPr/>
              </a:pPr>
              <a:t>59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13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AAE455D-5D65-4408-ABBA-2BC4BB17A0BE}" type="slidenum">
              <a:rPr lang="en-US" smtClean="0"/>
              <a:pPr>
                <a:defRPr/>
              </a:pPr>
              <a:t>60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24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1594790-D638-4945-AB19-786FA08431D3}" type="slidenum">
              <a:rPr lang="en-US" smtClean="0"/>
              <a:pPr>
                <a:defRPr/>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D6E9B29-EBBD-4C59-AA77-7B076E5A8265}" type="slidenum">
              <a:rPr lang="en-US" smtClean="0"/>
              <a:pPr>
                <a:defRPr/>
              </a:pPr>
              <a:t>44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68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CAFB5D9-6997-4192-8021-50D47AB2BC0B}" type="slidenum">
              <a:rPr lang="en-US" smtClean="0"/>
              <a:pPr>
                <a:defRPr/>
              </a:pPr>
              <a:t>62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8F7305A-25E4-4507-AE99-8E87ACEFAD29}" type="slidenum">
              <a:rPr lang="en-US" smtClean="0"/>
              <a:pPr>
                <a:defRPr/>
              </a:pPr>
              <a:t>63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9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8256B08-5CD9-4827-9D5D-D908A7A97FEA}" type="slidenum">
              <a:rPr lang="en-US" smtClean="0"/>
              <a:pPr>
                <a:defRPr/>
              </a:pPr>
              <a:t>64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88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3353AD4-4D16-4D3F-B97B-B107A973DEEF}" type="slidenum">
              <a:rPr lang="en-US" smtClean="0"/>
              <a:pPr>
                <a:defRPr/>
              </a:pPr>
              <a:t>65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0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94E2F68-2B3C-47CB-A27B-1922651692F6}" type="slidenum">
              <a:rPr lang="en-US" smtClean="0"/>
              <a:pPr>
                <a:defRPr/>
              </a:pPr>
              <a:t>66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1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F2B3AD8-2813-4B5A-BBB1-CBD99EDED16E}" type="slidenum">
              <a:rPr lang="en-US" smtClean="0"/>
              <a:pPr>
                <a:defRPr/>
              </a:pPr>
              <a:t>67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8E05F60-4786-4486-A8C2-495E1704E6B9}" type="slidenum">
              <a:rPr lang="en-US" smtClean="0"/>
              <a:pPr>
                <a:defRPr/>
              </a:pPr>
              <a:t>68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8C8FAE2-F6CF-4383-B02E-B923911400F7}" type="slidenum">
              <a:rPr lang="en-US" smtClean="0"/>
              <a:pPr>
                <a:defRPr/>
              </a:pPr>
              <a:t>69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5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C566F83-72A6-42B5-B976-DF4C702DA5CE}" type="slidenum">
              <a:rPr lang="en-US" smtClean="0"/>
              <a:pPr>
                <a:defRPr/>
              </a:pPr>
              <a:t>70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6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CA053FB-1230-4F31-9591-DF399D385F44}" type="slidenum">
              <a:rPr lang="en-US" smtClean="0"/>
              <a:pPr>
                <a:defRPr/>
              </a:pPr>
              <a:t>71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AFA2D78-ACBB-428C-849A-D430532959C9}" type="slidenum">
              <a:rPr lang="en-US" smtClean="0"/>
              <a:pPr>
                <a:defRPr/>
              </a:pPr>
              <a:t>45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7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4230428-E364-40BF-942A-D594B507B63C}" type="slidenum">
              <a:rPr lang="en-US" smtClean="0"/>
              <a:pPr>
                <a:defRPr/>
              </a:pPr>
              <a:t>72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80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6CB591A-0D37-480A-AE9E-74B3DBC0A94E}" type="slidenum">
              <a:rPr lang="en-US" smtClean="0"/>
              <a:pPr>
                <a:defRPr/>
              </a:pPr>
              <a:t>73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91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48403DE-0D49-4762-886E-39EB99226941}" type="slidenum">
              <a:rPr lang="en-US" smtClean="0"/>
              <a:pPr>
                <a:defRPr/>
              </a:pPr>
              <a:t>74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01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D1ABAF1-486E-43D5-9A97-236053D55313}" type="slidenum">
              <a:rPr lang="en-US" smtClean="0"/>
              <a:pPr>
                <a:defRPr/>
              </a:pPr>
              <a:t>75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64F5F3A-BE99-4DB4-86EB-4D2632C45588}" type="slidenum">
              <a:rPr lang="en-US" smtClean="0"/>
              <a:pPr>
                <a:defRPr/>
              </a:pPr>
              <a:t>76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21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20C7D77-5415-45FE-9781-D70C603D37FD}" type="slidenum">
              <a:rPr lang="en-US" smtClean="0"/>
              <a:pPr>
                <a:defRPr/>
              </a:pPr>
              <a:t>77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7E07602-5D99-47FF-9A65-64B269A517EE}" type="slidenum">
              <a:rPr lang="en-US" smtClean="0"/>
              <a:pPr>
                <a:defRPr/>
              </a:pPr>
              <a:t>78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4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A7C2238-6D01-46B6-B67A-60FC2ACB1585}" type="slidenum">
              <a:rPr lang="en-US" smtClean="0"/>
              <a:pPr>
                <a:defRPr/>
              </a:pPr>
              <a:t>79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52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7E14C0A-D075-4430-A631-E8DE3CC9D1E2}" type="slidenum">
              <a:rPr lang="en-US" smtClean="0"/>
              <a:pPr>
                <a:defRPr/>
              </a:pPr>
              <a:t>80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2490583-AB85-4926-B041-3125E6D8EDC0}" type="slidenum">
              <a:rPr lang="en-US" smtClean="0"/>
              <a:pPr>
                <a:defRPr/>
              </a:pPr>
              <a:t>81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3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582A34E-E287-4F7D-9E1C-76C0D028BD38}" type="slidenum">
              <a:rPr lang="en-US" smtClean="0"/>
              <a:pPr>
                <a:defRPr/>
              </a:pPr>
              <a:t>46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72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4CA85F4-2CB8-4175-9661-106CFD8A22DF}" type="slidenum">
              <a:rPr lang="en-US" smtClean="0"/>
              <a:pPr>
                <a:defRPr/>
              </a:pPr>
              <a:t>82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8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43DE5BB-C671-407A-ADDC-81C47E7D2931}" type="slidenum">
              <a:rPr lang="en-US" smtClean="0"/>
              <a:pPr>
                <a:defRPr/>
              </a:pPr>
              <a:t>83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93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172E3D7-F4D3-40AD-A541-2CDBB2E4CCF0}" type="slidenum">
              <a:rPr lang="en-US" smtClean="0"/>
              <a:pPr>
                <a:defRPr/>
              </a:pPr>
              <a:t>84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73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90211C6-EB40-402A-BA8D-7E0DD65AD3E2}" type="slidenum">
              <a:rPr lang="en-US" smtClean="0"/>
              <a:pPr>
                <a:defRPr/>
              </a:pPr>
              <a:t>130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83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4BD5526-C229-4392-B8D4-D2E1987DC494}" type="slidenum">
              <a:rPr lang="en-US" smtClean="0"/>
              <a:pPr>
                <a:defRPr/>
              </a:pPr>
              <a:t>131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93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34D1DA1-8DC7-43FA-A553-21B5D6491CD6}" type="slidenum">
              <a:rPr lang="en-US" smtClean="0"/>
              <a:pPr>
                <a:defRPr/>
              </a:pPr>
              <a:t>132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04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3605FFC-9C31-42CC-83F0-3A77A0FFC850}" type="slidenum">
              <a:rPr lang="en-US" smtClean="0"/>
              <a:pPr>
                <a:defRPr/>
              </a:pPr>
              <a:t>133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14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A81669E-8FCF-4966-9D69-54124E51E793}" type="slidenum">
              <a:rPr lang="en-US" smtClean="0"/>
              <a:pPr>
                <a:defRPr/>
              </a:pPr>
              <a:t>134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24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E5F6083-E48E-4B4D-B866-F664BA923E55}" type="slidenum">
              <a:rPr lang="en-US" smtClean="0"/>
              <a:pPr>
                <a:defRPr/>
              </a:pPr>
              <a:t>135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34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8A5E828-28EF-436A-B491-963C81AD1C65}" type="slidenum">
              <a:rPr lang="en-US" smtClean="0"/>
              <a:pPr>
                <a:defRPr/>
              </a:pPr>
              <a:t>136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4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1B4A35C-1ED2-4D43-B3CB-99BF272C2DF6}" type="slidenum">
              <a:rPr lang="en-US" smtClean="0"/>
              <a:pPr>
                <a:defRPr/>
              </a:pPr>
              <a:t>47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CCF79E7-8E28-42B4-89D5-B11FC56F8543}" type="slidenum">
              <a:rPr lang="en-US" smtClean="0"/>
              <a:pPr>
                <a:defRPr/>
              </a:pPr>
              <a:t>137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0E41D14-1D60-4636-BD15-B6163A903B5F}" type="slidenum">
              <a:rPr lang="en-US" smtClean="0"/>
              <a:pPr>
                <a:defRPr/>
              </a:pPr>
              <a:t>138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DEA36FB-A86F-4549-BAD8-EC9364E83EBF}" type="slidenum">
              <a:rPr lang="en-US" smtClean="0"/>
              <a:pPr>
                <a:defRPr/>
              </a:pPr>
              <a:t>139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75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7B7A94C-5F80-4BDC-A8C0-ABE07884F8A6}" type="slidenum">
              <a:rPr lang="en-US" smtClean="0"/>
              <a:pPr>
                <a:defRPr/>
              </a:pPr>
              <a:t>140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8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05310AD-295B-4AA1-9483-1EE44B0D8E65}" type="slidenum">
              <a:rPr lang="en-US" smtClean="0"/>
              <a:pPr>
                <a:defRPr/>
              </a:pPr>
              <a:t>141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96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F6179CE-0C2A-4638-87A0-D7356F987190}" type="slidenum">
              <a:rPr lang="en-US" smtClean="0"/>
              <a:pPr>
                <a:defRPr/>
              </a:pPr>
              <a:t>142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0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D211BC9-0409-4EF2-B55A-D36898BC04D9}" type="slidenum">
              <a:rPr lang="en-US" smtClean="0"/>
              <a:pPr>
                <a:defRPr/>
              </a:pPr>
              <a:t>143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16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CE6B365-3EA0-4B0B-BCE2-BECA29BD6B12}" type="slidenum">
              <a:rPr lang="en-US" smtClean="0"/>
              <a:pPr>
                <a:defRPr/>
              </a:pPr>
              <a:t>144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27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4E7776E-FBE7-49E8-8764-48EE1129D553}" type="slidenum">
              <a:rPr lang="en-US" smtClean="0"/>
              <a:pPr>
                <a:defRPr/>
              </a:pPr>
              <a:t>145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3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23DFCC9-9316-46D6-B033-5AB74629B895}" type="slidenum">
              <a:rPr lang="en-US" smtClean="0"/>
              <a:pPr>
                <a:defRPr/>
              </a:pPr>
              <a:t>146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5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E39AE7E-53D7-4145-9FA1-B0ED909EC339}" type="slidenum">
              <a:rPr lang="en-US" smtClean="0"/>
              <a:pPr>
                <a:defRPr/>
              </a:pPr>
              <a:t>48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3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23DFCC9-9316-46D6-B033-5AB74629B895}" type="slidenum">
              <a:rPr lang="en-US" smtClean="0"/>
              <a:pPr>
                <a:defRPr/>
              </a:pPr>
              <a:t>147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47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61A385B-AE0B-490A-BB45-77DF2EF14FA6}" type="slidenum">
              <a:rPr lang="en-US" smtClean="0"/>
              <a:pPr>
                <a:defRPr/>
              </a:pPr>
              <a:t>148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57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8A10C91-DF67-4D4B-8FB2-BC34F5976CC4}" type="slidenum">
              <a:rPr lang="en-US" smtClean="0"/>
              <a:pPr>
                <a:defRPr/>
              </a:pPr>
              <a:t>149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2CF8335-EC66-40A5-ADED-7D3FE180C693}" type="slidenum">
              <a:rPr lang="en-US" smtClean="0"/>
              <a:pPr>
                <a:defRPr/>
              </a:pPr>
              <a:t>150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8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DC97168-5ED6-42AC-A15E-87DF57DABC4E}" type="slidenum">
              <a:rPr lang="en-US" smtClean="0"/>
              <a:pPr>
                <a:defRPr/>
              </a:pPr>
              <a:t>151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7014614-D061-40A5-BE91-ECDD3349E5C3}" type="slidenum">
              <a:rPr lang="en-US" smtClean="0"/>
              <a:pPr>
                <a:defRPr/>
              </a:pPr>
              <a:t>152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98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8FB44FE-893D-4A07-9B79-41DC9B795BDE}" type="slidenum">
              <a:rPr lang="en-US" smtClean="0"/>
              <a:pPr>
                <a:defRPr/>
              </a:pPr>
              <a:t>153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A270102-C4B3-47C0-88F0-A2B5FBD48661}" type="slidenum">
              <a:rPr lang="en-US" smtClean="0"/>
              <a:pPr>
                <a:defRPr/>
              </a:pPr>
              <a:t>154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29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29300A4-5DC4-4ACE-8385-362A8867AF87}" type="slidenum">
              <a:rPr lang="en-US" smtClean="0"/>
              <a:pPr>
                <a:defRPr/>
              </a:pPr>
              <a:t>155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EC20E89-648F-4A85-9034-DBFC45B53CE6}" type="slidenum">
              <a:rPr lang="en-US" smtClean="0"/>
              <a:pPr>
                <a:defRPr/>
              </a:pPr>
              <a:t>156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6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5AAD872-FC56-4985-9FC0-EA23458CBFDB}" type="slidenum">
              <a:rPr lang="en-US" smtClean="0"/>
              <a:pPr>
                <a:defRPr/>
              </a:pPr>
              <a:t>49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39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3D6D990-9932-45A8-8A28-10393A2AAE87}" type="slidenum">
              <a:rPr lang="en-US" smtClean="0"/>
              <a:pPr>
                <a:defRPr/>
              </a:pPr>
              <a:t>157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6003ED8-E0EA-4730-8E15-8180CD10DE42}" type="slidenum">
              <a:rPr lang="en-US" smtClean="0"/>
              <a:pPr>
                <a:defRPr/>
              </a:pPr>
              <a:t>158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60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8FEF9C2-DCC3-4D1F-9835-27CC4A245B1C}" type="slidenum">
              <a:rPr lang="en-US" smtClean="0"/>
              <a:pPr>
                <a:defRPr/>
              </a:pPr>
              <a:t>159</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1D07E69-BFC5-44B4-A7E7-076246B05D17}" type="slidenum">
              <a:rPr lang="en-US" smtClean="0"/>
              <a:pPr>
                <a:defRPr/>
              </a:pPr>
              <a:t>160</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80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D0323FF-EB16-418A-AEA3-594A889F45E9}" type="slidenum">
              <a:rPr lang="en-US" smtClean="0"/>
              <a:pPr>
                <a:defRPr/>
              </a:pPr>
              <a:t>161</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90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A6202DE-7716-4706-B1D2-8A02D4858667}" type="slidenum">
              <a:rPr lang="en-US" smtClean="0"/>
              <a:pPr>
                <a:defRPr/>
              </a:pPr>
              <a:t>162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01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F9C423F-5CB1-49A9-A898-D8D9546BB592}" type="slidenum">
              <a:rPr lang="en-US" smtClean="0"/>
              <a:pPr>
                <a:defRPr/>
              </a:pPr>
              <a:t>163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7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DD3BF99-3DE4-49B3-9213-B417F38A45E9}" type="slidenum">
              <a:rPr lang="en-US" smtClean="0"/>
              <a:pPr>
                <a:defRPr/>
              </a:pPr>
              <a:t>50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8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FF72931-E778-46D4-9A5C-B0C8BAD523BD}" type="slidenum">
              <a:rPr lang="en-US" smtClean="0"/>
              <a:pPr>
                <a:defRPr/>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E9926BB9-81E3-4EA7-8880-1F74CEAAABB4}"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04079A24-EE21-4AEC-8DAE-80665FF0035C}" type="slidenum">
              <a:rPr lang="es-CR"/>
              <a:pPr>
                <a:defRPr/>
              </a:pPr>
              <a:t>‹Nº›</a:t>
            </a:fld>
            <a:endParaRPr lang="es-CR"/>
          </a:p>
        </p:txBody>
      </p:sp>
    </p:spTree>
    <p:extLst>
      <p:ext uri="{BB962C8B-B14F-4D97-AF65-F5344CB8AC3E}">
        <p14:creationId xmlns:p14="http://schemas.microsoft.com/office/powerpoint/2010/main" val="166048662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922559B5-9DB5-4DB2-BC6A-452EA8941055}"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B2A40A8-6544-4BBD-8056-661B3DF71262}" type="slidenum">
              <a:rPr lang="es-CR"/>
              <a:pPr>
                <a:defRPr/>
              </a:pPr>
              <a:t>‹Nº›</a:t>
            </a:fld>
            <a:endParaRPr lang="es-CR"/>
          </a:p>
        </p:txBody>
      </p:sp>
    </p:spTree>
    <p:extLst>
      <p:ext uri="{BB962C8B-B14F-4D97-AF65-F5344CB8AC3E}">
        <p14:creationId xmlns:p14="http://schemas.microsoft.com/office/powerpoint/2010/main" val="82735907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FD3D904D-5678-4354-9068-555F226B4CDF}"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82D3864B-B2D8-428C-896E-73092FF383D7}" type="slidenum">
              <a:rPr lang="es-CR"/>
              <a:pPr>
                <a:defRPr/>
              </a:pPr>
              <a:t>‹Nº›</a:t>
            </a:fld>
            <a:endParaRPr lang="es-CR"/>
          </a:p>
        </p:txBody>
      </p:sp>
    </p:spTree>
    <p:extLst>
      <p:ext uri="{BB962C8B-B14F-4D97-AF65-F5344CB8AC3E}">
        <p14:creationId xmlns:p14="http://schemas.microsoft.com/office/powerpoint/2010/main" val="706823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7A79DF40-30CA-4196-A008-6BE8DB0A867B}"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04D808C7-4B5B-4B47-A3AB-FB828FF7327F}" type="slidenum">
              <a:rPr lang="es-CR"/>
              <a:pPr>
                <a:defRPr/>
              </a:pPr>
              <a:t>‹Nº›</a:t>
            </a:fld>
            <a:endParaRPr lang="es-CR"/>
          </a:p>
        </p:txBody>
      </p:sp>
    </p:spTree>
    <p:extLst>
      <p:ext uri="{BB962C8B-B14F-4D97-AF65-F5344CB8AC3E}">
        <p14:creationId xmlns:p14="http://schemas.microsoft.com/office/powerpoint/2010/main" val="265748531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4E64C58-9C32-414E-BA7C-ECB8DC718227}"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8471CA7E-7435-41B3-BED6-700D038EE6DC}" type="slidenum">
              <a:rPr lang="es-CR"/>
              <a:pPr>
                <a:defRPr/>
              </a:pPr>
              <a:t>‹Nº›</a:t>
            </a:fld>
            <a:endParaRPr lang="es-CR"/>
          </a:p>
        </p:txBody>
      </p:sp>
    </p:spTree>
    <p:extLst>
      <p:ext uri="{BB962C8B-B14F-4D97-AF65-F5344CB8AC3E}">
        <p14:creationId xmlns:p14="http://schemas.microsoft.com/office/powerpoint/2010/main" val="74207602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04E9E180-E286-44AA-ABB7-B7B032016467}"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D5A4B449-1135-45E0-815C-F3DAC8B215A9}" type="slidenum">
              <a:rPr lang="es-CR"/>
              <a:pPr>
                <a:defRPr/>
              </a:pPr>
              <a:t>‹Nº›</a:t>
            </a:fld>
            <a:endParaRPr lang="es-CR"/>
          </a:p>
        </p:txBody>
      </p:sp>
    </p:spTree>
    <p:extLst>
      <p:ext uri="{BB962C8B-B14F-4D97-AF65-F5344CB8AC3E}">
        <p14:creationId xmlns:p14="http://schemas.microsoft.com/office/powerpoint/2010/main" val="414867390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7DC295C6-C80C-4BDB-B630-7D2897F16E85}" type="datetimeFigureOut">
              <a:rPr lang="es-CR"/>
              <a:pPr>
                <a:defRPr/>
              </a:pPr>
              <a:t>20/10/2013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ABDAF16D-391D-492C-8A01-9AB6C155F68F}" type="slidenum">
              <a:rPr lang="es-CR"/>
              <a:pPr>
                <a:defRPr/>
              </a:pPr>
              <a:t>‹Nº›</a:t>
            </a:fld>
            <a:endParaRPr lang="es-CR"/>
          </a:p>
        </p:txBody>
      </p:sp>
    </p:spTree>
    <p:extLst>
      <p:ext uri="{BB962C8B-B14F-4D97-AF65-F5344CB8AC3E}">
        <p14:creationId xmlns:p14="http://schemas.microsoft.com/office/powerpoint/2010/main" val="145406396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9A698CE6-DCA4-4CA0-9715-A3C536F290E5}" type="datetimeFigureOut">
              <a:rPr lang="es-CR"/>
              <a:pPr>
                <a:defRPr/>
              </a:pPr>
              <a:t>20/10/2013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08D543BB-9A54-40FF-8A9F-57B46E77AB75}" type="slidenum">
              <a:rPr lang="es-CR"/>
              <a:pPr>
                <a:defRPr/>
              </a:pPr>
              <a:t>‹Nº›</a:t>
            </a:fld>
            <a:endParaRPr lang="es-CR"/>
          </a:p>
        </p:txBody>
      </p:sp>
    </p:spTree>
    <p:extLst>
      <p:ext uri="{BB962C8B-B14F-4D97-AF65-F5344CB8AC3E}">
        <p14:creationId xmlns:p14="http://schemas.microsoft.com/office/powerpoint/2010/main" val="52566379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93E1232-6EC0-4939-B5D6-82D3FAB09C8A}" type="datetimeFigureOut">
              <a:rPr lang="es-CR"/>
              <a:pPr>
                <a:defRPr/>
              </a:pPr>
              <a:t>20/10/2013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C80B5E2C-38CD-4A20-B3D7-D39B0E4D5338}" type="slidenum">
              <a:rPr lang="es-CR"/>
              <a:pPr>
                <a:defRPr/>
              </a:pPr>
              <a:t>‹Nº›</a:t>
            </a:fld>
            <a:endParaRPr lang="es-CR"/>
          </a:p>
        </p:txBody>
      </p:sp>
    </p:spTree>
    <p:extLst>
      <p:ext uri="{BB962C8B-B14F-4D97-AF65-F5344CB8AC3E}">
        <p14:creationId xmlns:p14="http://schemas.microsoft.com/office/powerpoint/2010/main" val="90044841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E4B006D-1390-4F6E-8D29-3F7E249B75EE}"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1898B254-0E15-4135-B870-5167831B62A3}" type="slidenum">
              <a:rPr lang="es-CR"/>
              <a:pPr>
                <a:defRPr/>
              </a:pPr>
              <a:t>‹Nº›</a:t>
            </a:fld>
            <a:endParaRPr lang="es-CR"/>
          </a:p>
        </p:txBody>
      </p:sp>
    </p:spTree>
    <p:extLst>
      <p:ext uri="{BB962C8B-B14F-4D97-AF65-F5344CB8AC3E}">
        <p14:creationId xmlns:p14="http://schemas.microsoft.com/office/powerpoint/2010/main" val="418032235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92FA00-089B-4398-B570-E68D7D67A9C0}"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B95280D6-0D3D-4590-B6F0-581CD7317C34}" type="slidenum">
              <a:rPr lang="es-CR"/>
              <a:pPr>
                <a:defRPr/>
              </a:pPr>
              <a:t>‹Nº›</a:t>
            </a:fld>
            <a:endParaRPr lang="es-CR"/>
          </a:p>
        </p:txBody>
      </p:sp>
    </p:spTree>
    <p:extLst>
      <p:ext uri="{BB962C8B-B14F-4D97-AF65-F5344CB8AC3E}">
        <p14:creationId xmlns:p14="http://schemas.microsoft.com/office/powerpoint/2010/main" val="9058066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smtClean="0"/>
              <a:t>Haga clic para modificar el estilo de título del patrón</a:t>
            </a:r>
            <a:endParaRPr lang="es-CR" alt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endParaRPr lang="es-CR" alt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C9DDEA-8793-491B-8008-C65A1F46428A}" type="datetimeFigureOut">
              <a:rPr lang="es-CR"/>
              <a:pPr>
                <a:defRPr/>
              </a:pPr>
              <a:t>20/10/2013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6E5630D-DA1C-407B-B296-86F1A1386236}"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2780928"/>
            <a:ext cx="8856984" cy="1470025"/>
          </a:xfrm>
        </p:spPr>
        <p:txBody>
          <a:bodyPr>
            <a:normAutofit fontScale="90000"/>
          </a:bodyPr>
          <a:lstStyle/>
          <a:p>
            <a:pPr>
              <a:defRPr/>
            </a:pPr>
            <a:r>
              <a:rPr lang="es-CR" sz="4000" b="1" dirty="0" smtClean="0"/>
              <a:t>Curso de Preparación para</a:t>
            </a:r>
            <a:br>
              <a:rPr lang="es-CR" sz="4000" b="1" dirty="0" smtClean="0"/>
            </a:br>
            <a:r>
              <a:rPr lang="es-CR" sz="4000" b="1" dirty="0" smtClean="0"/>
              <a:t>el Examen CAPM</a:t>
            </a:r>
            <a:br>
              <a:rPr lang="es-CR" sz="4000" b="1" dirty="0" smtClean="0"/>
            </a:br>
            <a:r>
              <a:rPr lang="es-CR" sz="4000" b="1" dirty="0" smtClean="0"/>
              <a:t>(</a:t>
            </a:r>
            <a:r>
              <a:rPr lang="es-CR" sz="4000" b="1" dirty="0" err="1" smtClean="0"/>
              <a:t>Certified</a:t>
            </a:r>
            <a:r>
              <a:rPr lang="es-CR" sz="4000" b="1" dirty="0" smtClean="0"/>
              <a:t> </a:t>
            </a:r>
            <a:r>
              <a:rPr lang="es-CR" sz="4000" b="1" dirty="0" err="1" smtClean="0"/>
              <a:t>Associate</a:t>
            </a:r>
            <a:r>
              <a:rPr lang="es-CR" sz="4000" b="1" dirty="0" smtClean="0"/>
              <a:t> in</a:t>
            </a:r>
            <a:br>
              <a:rPr lang="es-CR" sz="4000" b="1" dirty="0" smtClean="0"/>
            </a:br>
            <a:r>
              <a:rPr lang="es-CR" sz="4000" b="1" dirty="0" smtClean="0"/>
              <a:t>Project Management)</a:t>
            </a:r>
            <a:br>
              <a:rPr lang="es-CR" sz="4000" b="1" dirty="0" smtClean="0"/>
            </a:br>
            <a:r>
              <a:rPr lang="es-CR" sz="4000" b="1" dirty="0" smtClean="0"/>
              <a:t/>
            </a:r>
            <a:br>
              <a:rPr lang="es-CR" sz="4000" b="1" dirty="0" smtClean="0"/>
            </a:br>
            <a:r>
              <a:rPr lang="es-CR" sz="4000" b="1" dirty="0" smtClean="0"/>
              <a:t>Sesión N° 2:  Gestión del Alcance</a:t>
            </a:r>
            <a:br>
              <a:rPr lang="es-CR" sz="4000" b="1" dirty="0" smtClean="0"/>
            </a:br>
            <a:r>
              <a:rPr lang="es-CR" sz="4000" b="1" dirty="0" smtClean="0"/>
              <a:t>y Gestión de la Calidad</a:t>
            </a:r>
            <a:endParaRPr lang="es-CR" sz="4000" b="1" dirty="0"/>
          </a:p>
        </p:txBody>
      </p:sp>
      <p:sp>
        <p:nvSpPr>
          <p:cNvPr id="3" name="2 Subtítulo"/>
          <p:cNvSpPr>
            <a:spLocks noGrp="1"/>
          </p:cNvSpPr>
          <p:nvPr>
            <p:ph type="subTitle" idx="1"/>
          </p:nvPr>
        </p:nvSpPr>
        <p:spPr>
          <a:xfrm>
            <a:off x="1259632" y="5085184"/>
            <a:ext cx="8424936" cy="2232868"/>
          </a:xfrm>
        </p:spPr>
        <p:txBody>
          <a:bodyPr>
            <a:normAutofit/>
          </a:bodyPr>
          <a:lstStyle/>
          <a:p>
            <a:pPr>
              <a:defRPr/>
            </a:pPr>
            <a:endParaRPr lang="es-ES_tradnl" sz="2400" dirty="0" smtClean="0"/>
          </a:p>
          <a:p>
            <a:pPr>
              <a:defRPr/>
            </a:pPr>
            <a:endParaRPr lang="es-ES_tradnl" sz="2400" dirty="0"/>
          </a:p>
          <a:p>
            <a:pPr>
              <a:defRPr/>
            </a:pPr>
            <a:endParaRPr lang="es-ES_tradnl" sz="2400" dirty="0" smtClean="0"/>
          </a:p>
          <a:p>
            <a:pPr>
              <a:defRPr/>
            </a:pPr>
            <a:r>
              <a:rPr lang="es-ES_tradnl" sz="2400" dirty="0" smtClean="0"/>
              <a:t>Preparado por el Ing. Róger Valverde Jiménez, MAP, PMP</a:t>
            </a:r>
          </a:p>
          <a:p>
            <a:pPr>
              <a:defRPr/>
            </a:pPr>
            <a:endParaRPr lang="es-CR" dirty="0"/>
          </a:p>
        </p:txBody>
      </p:sp>
    </p:spTree>
    <p:extLst>
      <p:ext uri="{BB962C8B-B14F-4D97-AF65-F5344CB8AC3E}">
        <p14:creationId xmlns:p14="http://schemas.microsoft.com/office/powerpoint/2010/main" val="2562837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95288" y="2420938"/>
            <a:ext cx="4162425" cy="3724275"/>
          </a:xfrm>
        </p:spPr>
        <p:txBody>
          <a:bodyPr>
            <a:noAutofit/>
          </a:bodyPr>
          <a:lstStyle/>
          <a:p>
            <a:pPr marL="0" indent="0" algn="just">
              <a:lnSpc>
                <a:spcPct val="80000"/>
              </a:lnSpc>
              <a:buFont typeface="Arial" charset="0"/>
              <a:buNone/>
              <a:defRPr/>
            </a:pPr>
            <a:r>
              <a:rPr lang="es-ES" sz="2000" dirty="0"/>
              <a:t>Son sesiones prácticas orientadas en juntar a los interesados clave para definir los requisitos del producto. Son una técnica fundamental en la definición rápida de requisitos funcionales y en la reconciliación de diferencias y polémicas entre los interesados.</a:t>
            </a:r>
          </a:p>
          <a:p>
            <a:pPr algn="just">
              <a:lnSpc>
                <a:spcPct val="80000"/>
              </a:lnSpc>
              <a:defRPr/>
            </a:pPr>
            <a:endParaRPr lang="es-ES" sz="2000" dirty="0"/>
          </a:p>
          <a:p>
            <a:pPr marL="0" indent="0" algn="just">
              <a:lnSpc>
                <a:spcPct val="80000"/>
              </a:lnSpc>
              <a:buFont typeface="Arial" charset="0"/>
              <a:buNone/>
              <a:defRPr/>
            </a:pPr>
            <a:r>
              <a:rPr lang="es-CR" sz="2000" dirty="0"/>
              <a:t>Pueden construir confianza entre los participantes, fortalecer relaciones y mejorar la comunicación, lo cual conlleva a aumentar el consenso entre los interesados.</a:t>
            </a:r>
            <a:endParaRPr lang="es-ES" sz="2000" dirty="0"/>
          </a:p>
        </p:txBody>
      </p:sp>
      <p:pic>
        <p:nvPicPr>
          <p:cNvPr id="32771" name="Picture 5" descr="DSC01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863" y="2276475"/>
            <a:ext cx="3519487"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95288" y="1557338"/>
            <a:ext cx="8329612" cy="460375"/>
          </a:xfrm>
          <a:prstGeom prst="rect">
            <a:avLst/>
          </a:prstGeom>
        </p:spPr>
        <p:txBody>
          <a:bodyPr>
            <a:spAutoFit/>
          </a:bodyPr>
          <a:lstStyle/>
          <a:p>
            <a:pPr algn="just">
              <a:defRPr/>
            </a:pPr>
            <a:r>
              <a:rPr lang="es-CR" sz="2400" b="1" dirty="0">
                <a:latin typeface="+mj-lt"/>
              </a:rPr>
              <a:t>Talleres Facilitados</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txBox="1">
            <a:spLocks noGrp="1"/>
          </p:cNvSpPr>
          <p:nvPr/>
        </p:nvSpPr>
        <p:spPr bwMode="auto">
          <a:xfrm>
            <a:off x="8191500" y="6489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934EBB-6F30-405C-858B-1CC830CBB9B1}" type="datetime1">
              <a:rPr lang="es-ES" altLang="es-CR" sz="1200">
                <a:solidFill>
                  <a:schemeClr val="hlink"/>
                </a:solidFill>
              </a:rPr>
              <a:pPr eaLnBrk="1" hangingPunct="1"/>
              <a:t>20/10/2013</a:t>
            </a:fld>
            <a:endParaRPr lang="es-ES" altLang="es-CR" sz="1200">
              <a:solidFill>
                <a:schemeClr val="hlink"/>
              </a:solidFill>
            </a:endParaRPr>
          </a:p>
        </p:txBody>
      </p:sp>
      <p:sp>
        <p:nvSpPr>
          <p:cNvPr id="82947" name="Slide Number Placeholder 5"/>
          <p:cNvSpPr txBox="1">
            <a:spLocks noGrp="1"/>
          </p:cNvSpPr>
          <p:nvPr/>
        </p:nvSpPr>
        <p:spPr bwMode="auto">
          <a:xfrm>
            <a:off x="7861300" y="61960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BE049A-F130-4D42-A3EC-21338E2A7A1F}" type="slidenum">
              <a:rPr lang="es-ES" altLang="es-CR" sz="1200">
                <a:solidFill>
                  <a:schemeClr val="hlink"/>
                </a:solidFill>
              </a:rPr>
              <a:pPr algn="r" eaLnBrk="1" hangingPunct="1"/>
              <a:t>100</a:t>
            </a:fld>
            <a:endParaRPr lang="es-ES" altLang="es-CR" sz="1200">
              <a:solidFill>
                <a:schemeClr val="hlink"/>
              </a:solidFill>
            </a:endParaRPr>
          </a:p>
        </p:txBody>
      </p:sp>
      <p:sp>
        <p:nvSpPr>
          <p:cNvPr id="82948" name="Rectangle 2"/>
          <p:cNvSpPr>
            <a:spLocks noGrp="1" noChangeArrowheads="1"/>
          </p:cNvSpPr>
          <p:nvPr>
            <p:ph type="title" idx="4294967295"/>
          </p:nvPr>
        </p:nvSpPr>
        <p:spPr>
          <a:xfrm>
            <a:off x="107950" y="981075"/>
            <a:ext cx="8229600" cy="1143000"/>
          </a:xfrm>
        </p:spPr>
        <p:txBody>
          <a:bodyPr/>
          <a:lstStyle/>
          <a:p>
            <a:pPr eaLnBrk="1" hangingPunct="1"/>
            <a:r>
              <a:rPr lang="en-US" altLang="es-CR" sz="3600" smtClean="0"/>
              <a:t>Costos de Calidad</a:t>
            </a:r>
          </a:p>
        </p:txBody>
      </p:sp>
      <p:pic>
        <p:nvPicPr>
          <p:cNvPr id="829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916113"/>
            <a:ext cx="853440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33338" y="981075"/>
            <a:ext cx="8229600" cy="1143000"/>
          </a:xfrm>
        </p:spPr>
        <p:txBody>
          <a:bodyPr/>
          <a:lstStyle/>
          <a:p>
            <a:pPr eaLnBrk="1" hangingPunct="1"/>
            <a:r>
              <a:rPr lang="en-US" altLang="es-CR" smtClean="0"/>
              <a:t>Diagrama de Control</a:t>
            </a:r>
          </a:p>
        </p:txBody>
      </p:sp>
      <p:sp>
        <p:nvSpPr>
          <p:cNvPr id="83971" name="Content Placeholder 2"/>
          <p:cNvSpPr>
            <a:spLocks noGrp="1"/>
          </p:cNvSpPr>
          <p:nvPr>
            <p:ph idx="4294967295"/>
          </p:nvPr>
        </p:nvSpPr>
        <p:spPr>
          <a:xfrm>
            <a:off x="323850" y="2085975"/>
            <a:ext cx="8229600" cy="4525963"/>
          </a:xfrm>
        </p:spPr>
        <p:txBody>
          <a:bodyPr/>
          <a:lstStyle/>
          <a:p>
            <a:pPr algn="just"/>
            <a:r>
              <a:rPr lang="es-CR" altLang="es-CR" sz="2400" smtClean="0"/>
              <a:t>Establecido en el proceso de Planificar la Calidad, como parte del esfuerzo por determinar qué será la calidad en el proyecto.</a:t>
            </a:r>
          </a:p>
          <a:p>
            <a:pPr algn="just"/>
            <a:r>
              <a:rPr lang="es-CR" altLang="es-CR" sz="2400" smtClean="0"/>
              <a:t>Utilizado en Realizar el Control de Calidad, para determinar si un proceso está dentro de límites aceptables.</a:t>
            </a:r>
          </a:p>
          <a:p>
            <a:pPr algn="just"/>
            <a:r>
              <a:rPr lang="es-CR" altLang="es-CR" sz="2400" smtClean="0"/>
              <a:t>Ayuda a monitorear la producción y otros procesos para determinar si los procesos están dentro de los límites aceptables (el proceso, el trabajo, o lo que sea que se mida como parte del control), o si se necesita alguna acción (el proceso, el trabajo, o lo que sea que se mida que esté fuera de control).</a:t>
            </a:r>
          </a:p>
        </p:txBody>
      </p:sp>
      <p:sp>
        <p:nvSpPr>
          <p:cNvPr id="83972" name="Date Placeholder 3"/>
          <p:cNvSpPr txBox="1">
            <a:spLocks noGrp="1"/>
          </p:cNvSpPr>
          <p:nvPr/>
        </p:nvSpPr>
        <p:spPr bwMode="auto">
          <a:xfrm>
            <a:off x="0" y="6375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08D559-CBB7-4CD3-BF73-A160EC151E94}" type="datetime1">
              <a:rPr lang="es-ES" altLang="es-CR" sz="1200">
                <a:solidFill>
                  <a:schemeClr val="hlink"/>
                </a:solidFill>
              </a:rPr>
              <a:pPr eaLnBrk="1" hangingPunct="1"/>
              <a:t>20/10/2013</a:t>
            </a:fld>
            <a:endParaRPr lang="es-ES" altLang="es-CR" sz="1200">
              <a:solidFill>
                <a:schemeClr val="hlink"/>
              </a:solidFill>
            </a:endParaRPr>
          </a:p>
        </p:txBody>
      </p:sp>
      <p:sp>
        <p:nvSpPr>
          <p:cNvPr id="8397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DACD192-FF8A-4480-9E83-0AF668846D5E}" type="slidenum">
              <a:rPr lang="es-ES" altLang="es-CR" sz="1200">
                <a:solidFill>
                  <a:schemeClr val="hlink"/>
                </a:solidFill>
              </a:rPr>
              <a:pPr algn="r" eaLnBrk="1" hangingPunct="1"/>
              <a:t>101</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179388" y="908050"/>
            <a:ext cx="8229600" cy="1143000"/>
          </a:xfrm>
        </p:spPr>
        <p:txBody>
          <a:bodyPr/>
          <a:lstStyle/>
          <a:p>
            <a:pPr eaLnBrk="1" hangingPunct="1"/>
            <a:r>
              <a:rPr lang="en-US" altLang="es-CR" smtClean="0"/>
              <a:t>Diagrama de Control</a:t>
            </a:r>
          </a:p>
        </p:txBody>
      </p:sp>
      <p:sp>
        <p:nvSpPr>
          <p:cNvPr id="84995" name="Content Placeholder 2"/>
          <p:cNvSpPr>
            <a:spLocks noGrp="1"/>
          </p:cNvSpPr>
          <p:nvPr>
            <p:ph idx="4294967295"/>
          </p:nvPr>
        </p:nvSpPr>
        <p:spPr>
          <a:xfrm>
            <a:off x="179388" y="1863725"/>
            <a:ext cx="8596312" cy="4525963"/>
          </a:xfrm>
        </p:spPr>
        <p:txBody>
          <a:bodyPr/>
          <a:lstStyle/>
          <a:p>
            <a:pPr algn="just"/>
            <a:r>
              <a:rPr lang="es-CR" altLang="es-CR" sz="2800" b="1" smtClean="0"/>
              <a:t>"Causa especial de variación" </a:t>
            </a:r>
            <a:r>
              <a:rPr lang="es-CR" altLang="es-CR" sz="2800" smtClean="0"/>
              <a:t>significa que el proceso está fuera de control.</a:t>
            </a:r>
          </a:p>
          <a:p>
            <a:pPr algn="just"/>
            <a:r>
              <a:rPr lang="es-CR" altLang="es-CR" sz="2800" smtClean="0"/>
              <a:t>Los</a:t>
            </a:r>
            <a:r>
              <a:rPr lang="es-CR" altLang="es-CR" sz="2800" b="1" smtClean="0"/>
              <a:t> límites de control superior e inferior</a:t>
            </a:r>
            <a:r>
              <a:rPr lang="es-CR" altLang="es-CR" sz="2800" smtClean="0"/>
              <a:t> son el rango aceptable de variación de un proceso. Se muestran como dos líneas de puntos en un diagrama de control. Normalmente, los límites de control superior e inferior se fijan en ± 3s, siendo 1s una desviación estándar.</a:t>
            </a:r>
          </a:p>
          <a:p>
            <a:pPr algn="just"/>
            <a:r>
              <a:rPr lang="es-CR" altLang="es-CR" sz="2800" smtClean="0"/>
              <a:t>La</a:t>
            </a:r>
            <a:r>
              <a:rPr lang="es-CR" altLang="es-CR" sz="2800" b="1" smtClean="0"/>
              <a:t> media (promedio)</a:t>
            </a:r>
            <a:r>
              <a:rPr lang="es-CR" altLang="es-CR" sz="2800" smtClean="0"/>
              <a:t> está indicada por una línea en el medio del diagrama de control. Muestra el centro del rango de variación aceptable del proceso.</a:t>
            </a:r>
          </a:p>
        </p:txBody>
      </p:sp>
      <p:sp>
        <p:nvSpPr>
          <p:cNvPr id="84996" name="Date Placeholder 3"/>
          <p:cNvSpPr txBox="1">
            <a:spLocks noGrp="1"/>
          </p:cNvSpPr>
          <p:nvPr/>
        </p:nvSpPr>
        <p:spPr bwMode="auto">
          <a:xfrm>
            <a:off x="7956550" y="6616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605C00-17A3-4082-83A7-44B255610FCB}" type="datetime1">
              <a:rPr lang="es-ES" altLang="es-CR" sz="1200">
                <a:solidFill>
                  <a:schemeClr val="hlink"/>
                </a:solidFill>
              </a:rPr>
              <a:pPr eaLnBrk="1" hangingPunct="1"/>
              <a:t>20/10/2013</a:t>
            </a:fld>
            <a:endParaRPr lang="es-ES" altLang="es-CR" sz="1200">
              <a:solidFill>
                <a:schemeClr val="hlink"/>
              </a:solidFill>
            </a:endParaRPr>
          </a:p>
        </p:txBody>
      </p:sp>
      <p:sp>
        <p:nvSpPr>
          <p:cNvPr id="8499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17D212F-D795-4256-B5F6-0FEC48391D47}" type="slidenum">
              <a:rPr lang="es-ES" altLang="es-CR" sz="1200">
                <a:solidFill>
                  <a:schemeClr val="hlink"/>
                </a:solidFill>
              </a:rPr>
              <a:pPr algn="r" eaLnBrk="1" hangingPunct="1"/>
              <a:t>102</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25400" y="908050"/>
            <a:ext cx="8229600" cy="1143000"/>
          </a:xfrm>
        </p:spPr>
        <p:txBody>
          <a:bodyPr/>
          <a:lstStyle/>
          <a:p>
            <a:pPr eaLnBrk="1" hangingPunct="1"/>
            <a:r>
              <a:rPr lang="en-US" altLang="es-CR" smtClean="0"/>
              <a:t>Diagrama de Control</a:t>
            </a:r>
          </a:p>
        </p:txBody>
      </p:sp>
      <p:sp>
        <p:nvSpPr>
          <p:cNvPr id="86019" name="Content Placeholder 2"/>
          <p:cNvSpPr>
            <a:spLocks noGrp="1"/>
          </p:cNvSpPr>
          <p:nvPr>
            <p:ph idx="4294967295"/>
          </p:nvPr>
        </p:nvSpPr>
        <p:spPr>
          <a:xfrm>
            <a:off x="323850" y="1951038"/>
            <a:ext cx="8229600" cy="4525962"/>
          </a:xfrm>
        </p:spPr>
        <p:txBody>
          <a:bodyPr/>
          <a:lstStyle/>
          <a:p>
            <a:pPr algn="just"/>
            <a:r>
              <a:rPr lang="es-CR" altLang="es-CR" sz="2800" smtClean="0"/>
              <a:t>Los </a:t>
            </a:r>
            <a:r>
              <a:rPr lang="es-CR" altLang="es-CR" sz="2800" b="1" smtClean="0"/>
              <a:t>límites de las especificaciones </a:t>
            </a:r>
            <a:r>
              <a:rPr lang="es-CR" altLang="es-CR" sz="2800" smtClean="0"/>
              <a:t>representan las expectativas del cliente o los requisitos contractuales para el rendimiento y la calidad en el proyecto.</a:t>
            </a:r>
          </a:p>
          <a:p>
            <a:pPr algn="just"/>
            <a:r>
              <a:rPr lang="es-CR" altLang="es-CR" sz="2800" smtClean="0"/>
              <a:t>Son características del proceso medido y no son inherentes.</a:t>
            </a:r>
          </a:p>
          <a:p>
            <a:pPr algn="just"/>
            <a:r>
              <a:rPr lang="es-CR" altLang="es-CR" sz="2800" smtClean="0"/>
              <a:t>En otras palabras, los límites de las especificaciones no se calculan basados en el diagrama de control, son entradas del cliente. Por lo tanto, pueden aparecer ya sea dentro o fuera de los límites de control.</a:t>
            </a:r>
          </a:p>
        </p:txBody>
      </p:sp>
      <p:sp>
        <p:nvSpPr>
          <p:cNvPr id="86020" name="Date Placeholder 3"/>
          <p:cNvSpPr txBox="1">
            <a:spLocks noGrp="1"/>
          </p:cNvSpPr>
          <p:nvPr/>
        </p:nvSpPr>
        <p:spPr bwMode="auto">
          <a:xfrm>
            <a:off x="-19050" y="651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E75BAA-7E86-4FE5-BF6B-4F453FF257B2}" type="datetime1">
              <a:rPr lang="es-ES" altLang="es-CR" sz="1200">
                <a:solidFill>
                  <a:schemeClr val="hlink"/>
                </a:solidFill>
              </a:rPr>
              <a:pPr eaLnBrk="1" hangingPunct="1"/>
              <a:t>20/10/2013</a:t>
            </a:fld>
            <a:endParaRPr lang="es-ES" altLang="es-CR" sz="1200">
              <a:solidFill>
                <a:schemeClr val="hlink"/>
              </a:solidFill>
            </a:endParaRPr>
          </a:p>
        </p:txBody>
      </p:sp>
      <p:sp>
        <p:nvSpPr>
          <p:cNvPr id="8602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125EFF-8FE4-4748-94FE-159AC53FBA37}" type="slidenum">
              <a:rPr lang="es-ES" altLang="es-CR" sz="1200">
                <a:solidFill>
                  <a:schemeClr val="hlink"/>
                </a:solidFill>
              </a:rPr>
              <a:pPr algn="r" eaLnBrk="1" hangingPunct="1"/>
              <a:t>103</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15875" y="981075"/>
            <a:ext cx="8229600" cy="1143000"/>
          </a:xfrm>
        </p:spPr>
        <p:txBody>
          <a:bodyPr/>
          <a:lstStyle/>
          <a:p>
            <a:pPr eaLnBrk="1" hangingPunct="1"/>
            <a:r>
              <a:rPr lang="en-US" altLang="es-CR" smtClean="0"/>
              <a:t>Diagrama de Control</a:t>
            </a:r>
          </a:p>
        </p:txBody>
      </p:sp>
      <p:sp>
        <p:nvSpPr>
          <p:cNvPr id="87043" name="Content Placeholder 2"/>
          <p:cNvSpPr>
            <a:spLocks noGrp="1"/>
          </p:cNvSpPr>
          <p:nvPr>
            <p:ph idx="4294967295"/>
          </p:nvPr>
        </p:nvSpPr>
        <p:spPr>
          <a:xfrm>
            <a:off x="395288" y="2332038"/>
            <a:ext cx="8229600" cy="4525962"/>
          </a:xfrm>
        </p:spPr>
        <p:txBody>
          <a:bodyPr/>
          <a:lstStyle/>
          <a:p>
            <a:pPr algn="just"/>
            <a:r>
              <a:rPr lang="es-CR" altLang="es-CR" sz="2800" b="1" smtClean="0"/>
              <a:t>Proceso fuera de control: </a:t>
            </a:r>
            <a:r>
              <a:rPr lang="es-CR" altLang="es-CR" sz="2800" smtClean="0"/>
              <a:t>El proceso está fuera de un estado de control estadístico en cualquiera de las siguientes dos circunstancias:</a:t>
            </a:r>
          </a:p>
          <a:p>
            <a:pPr algn="just"/>
            <a:r>
              <a:rPr lang="es-CR" altLang="es-CR" sz="2800" smtClean="0"/>
              <a:t>Un punto de los datos se encuentra fuera de los límites de control superior o inferior.</a:t>
            </a:r>
          </a:p>
          <a:p>
            <a:pPr algn="just"/>
            <a:r>
              <a:rPr lang="es-CR" altLang="es-CR" sz="2800" smtClean="0"/>
              <a:t>Hay puntos de datos no aleatorios, los cuales pueden estar dentro de los límites de control superior e inferior, tales como la regla de los siete.</a:t>
            </a:r>
          </a:p>
        </p:txBody>
      </p:sp>
      <p:sp>
        <p:nvSpPr>
          <p:cNvPr id="87044" name="Date Placeholder 3"/>
          <p:cNvSpPr txBox="1">
            <a:spLocks noGrp="1"/>
          </p:cNvSpPr>
          <p:nvPr/>
        </p:nvSpPr>
        <p:spPr bwMode="auto">
          <a:xfrm>
            <a:off x="15875"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8319D5-FF1E-44EC-8DE7-F614C762BF00}" type="datetime1">
              <a:rPr lang="es-ES" altLang="es-CR" sz="1200">
                <a:solidFill>
                  <a:schemeClr val="hlink"/>
                </a:solidFill>
              </a:rPr>
              <a:pPr eaLnBrk="1" hangingPunct="1"/>
              <a:t>20/10/2013</a:t>
            </a:fld>
            <a:endParaRPr lang="es-ES" altLang="es-CR" sz="1200">
              <a:solidFill>
                <a:schemeClr val="hlink"/>
              </a:solidFill>
            </a:endParaRPr>
          </a:p>
        </p:txBody>
      </p:sp>
      <p:sp>
        <p:nvSpPr>
          <p:cNvPr id="8704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87D171-B797-4F22-B3E9-10F60A7E1F75}" type="slidenum">
              <a:rPr lang="es-ES" altLang="es-CR" sz="1200">
                <a:solidFill>
                  <a:schemeClr val="hlink"/>
                </a:solidFill>
              </a:rPr>
              <a:pPr algn="r" eaLnBrk="1" hangingPunct="1"/>
              <a:t>104</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250825" y="1052513"/>
            <a:ext cx="8229600" cy="1143000"/>
          </a:xfrm>
        </p:spPr>
        <p:txBody>
          <a:bodyPr/>
          <a:lstStyle/>
          <a:p>
            <a:pPr eaLnBrk="1" hangingPunct="1"/>
            <a:r>
              <a:rPr lang="en-US" altLang="es-CR" smtClean="0"/>
              <a:t>Diagrama de Control</a:t>
            </a:r>
          </a:p>
        </p:txBody>
      </p:sp>
      <p:sp>
        <p:nvSpPr>
          <p:cNvPr id="88067" name="Content Placeholder 2"/>
          <p:cNvSpPr>
            <a:spLocks noGrp="1"/>
          </p:cNvSpPr>
          <p:nvPr>
            <p:ph idx="4294967295"/>
          </p:nvPr>
        </p:nvSpPr>
        <p:spPr>
          <a:xfrm>
            <a:off x="395288" y="2327275"/>
            <a:ext cx="8229600" cy="4525963"/>
          </a:xfrm>
        </p:spPr>
        <p:txBody>
          <a:bodyPr/>
          <a:lstStyle/>
          <a:p>
            <a:pPr algn="just"/>
            <a:r>
              <a:rPr lang="es-CR" altLang="es-CR" b="1" smtClean="0"/>
              <a:t>Regla de los Siete: </a:t>
            </a:r>
            <a:r>
              <a:rPr lang="es-CR" altLang="es-CR" smtClean="0"/>
              <a:t>La regla de los siete es una regla general o heurística. Se refiere a puntos de datos no aleatorios agrupados en una serie que suma siete en un solo lado de la media.</a:t>
            </a:r>
          </a:p>
          <a:p>
            <a:pPr algn="just"/>
            <a:r>
              <a:rPr lang="es-CR" altLang="es-CR" smtClean="0"/>
              <a:t>Aunque ninguno de estos puntos están fuera de los límites de control, no son aleatorios y el proceso puede estar fuera de control.</a:t>
            </a:r>
          </a:p>
        </p:txBody>
      </p:sp>
      <p:sp>
        <p:nvSpPr>
          <p:cNvPr id="88068" name="Date Placeholder 3"/>
          <p:cNvSpPr txBox="1">
            <a:spLocks noGrp="1"/>
          </p:cNvSpPr>
          <p:nvPr/>
        </p:nvSpPr>
        <p:spPr bwMode="auto">
          <a:xfrm>
            <a:off x="10795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8BC7D9-7E85-4E96-9D96-073A485BFA4A}" type="datetime1">
              <a:rPr lang="es-ES" altLang="es-CR" sz="1200">
                <a:solidFill>
                  <a:schemeClr val="hlink"/>
                </a:solidFill>
              </a:rPr>
              <a:pPr eaLnBrk="1" hangingPunct="1"/>
              <a:t>20/10/2013</a:t>
            </a:fld>
            <a:endParaRPr lang="es-ES" altLang="es-CR" sz="1200">
              <a:solidFill>
                <a:schemeClr val="hlink"/>
              </a:solidFill>
            </a:endParaRPr>
          </a:p>
        </p:txBody>
      </p:sp>
      <p:sp>
        <p:nvSpPr>
          <p:cNvPr id="8806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DE14781-B85F-4202-B3A2-711223CFCDD7}" type="slidenum">
              <a:rPr lang="es-ES" altLang="es-CR" sz="1200">
                <a:solidFill>
                  <a:schemeClr val="hlink"/>
                </a:solidFill>
              </a:rPr>
              <a:pPr algn="r" eaLnBrk="1" hangingPunct="1"/>
              <a:t>105</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115888" y="908050"/>
            <a:ext cx="8229600" cy="1143000"/>
          </a:xfrm>
        </p:spPr>
        <p:txBody>
          <a:bodyPr/>
          <a:lstStyle/>
          <a:p>
            <a:pPr eaLnBrk="1" hangingPunct="1"/>
            <a:r>
              <a:rPr lang="en-US" altLang="es-CR" smtClean="0"/>
              <a:t>Diagrama de Control</a:t>
            </a:r>
          </a:p>
        </p:txBody>
      </p:sp>
      <p:sp>
        <p:nvSpPr>
          <p:cNvPr id="89091" name="Content Placeholder 2"/>
          <p:cNvSpPr>
            <a:spLocks noGrp="1"/>
          </p:cNvSpPr>
          <p:nvPr>
            <p:ph idx="4294967295"/>
          </p:nvPr>
        </p:nvSpPr>
        <p:spPr>
          <a:xfrm>
            <a:off x="395288" y="2332038"/>
            <a:ext cx="8229600" cy="4525962"/>
          </a:xfrm>
        </p:spPr>
        <p:txBody>
          <a:bodyPr/>
          <a:lstStyle/>
          <a:p>
            <a:pPr algn="just"/>
            <a:r>
              <a:rPr lang="es-CR" altLang="es-CR" b="1" smtClean="0"/>
              <a:t>Causa común / causa especial de variación: </a:t>
            </a:r>
            <a:r>
              <a:rPr lang="es-CR" altLang="es-CR" smtClean="0"/>
              <a:t>Este concepto es un punto de datos, o la regla de los siete “fuera de control”, que requiere de una investigación para determinar la causa de la variación.</a:t>
            </a:r>
          </a:p>
        </p:txBody>
      </p:sp>
      <p:sp>
        <p:nvSpPr>
          <p:cNvPr id="89092" name="Date Placeholder 3"/>
          <p:cNvSpPr txBox="1">
            <a:spLocks noGrp="1"/>
          </p:cNvSpPr>
          <p:nvPr/>
        </p:nvSpPr>
        <p:spPr bwMode="auto">
          <a:xfrm>
            <a:off x="10795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BE7E93-81AC-438D-B35F-E05438EF17C7}" type="datetime1">
              <a:rPr lang="es-ES" altLang="es-CR" sz="1200">
                <a:solidFill>
                  <a:schemeClr val="hlink"/>
                </a:solidFill>
              </a:rPr>
              <a:pPr eaLnBrk="1" hangingPunct="1"/>
              <a:t>20/10/2013</a:t>
            </a:fld>
            <a:endParaRPr lang="es-ES" altLang="es-CR" sz="1200">
              <a:solidFill>
                <a:schemeClr val="hlink"/>
              </a:solidFill>
            </a:endParaRPr>
          </a:p>
        </p:txBody>
      </p:sp>
      <p:sp>
        <p:nvSpPr>
          <p:cNvPr id="8909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8E0D47-3457-4F1A-845F-EC365BDA957F}" type="slidenum">
              <a:rPr lang="es-ES" altLang="es-CR" sz="1200">
                <a:solidFill>
                  <a:schemeClr val="hlink"/>
                </a:solidFill>
              </a:rPr>
              <a:pPr algn="r" eaLnBrk="1" hangingPunct="1"/>
              <a:t>106</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txBox="1">
            <a:spLocks noGrp="1"/>
          </p:cNvSpPr>
          <p:nvPr/>
        </p:nvSpPr>
        <p:spPr bwMode="auto">
          <a:xfrm>
            <a:off x="107950" y="65246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3EF003-7340-40D2-B575-C75DE2C6BB4C}" type="datetime1">
              <a:rPr lang="es-ES" altLang="es-CR" sz="1200">
                <a:solidFill>
                  <a:schemeClr val="hlink"/>
                </a:solidFill>
              </a:rPr>
              <a:pPr eaLnBrk="1" hangingPunct="1"/>
              <a:t>20/10/2013</a:t>
            </a:fld>
            <a:endParaRPr lang="es-ES" altLang="es-CR" sz="1200">
              <a:solidFill>
                <a:schemeClr val="hlink"/>
              </a:solidFill>
            </a:endParaRPr>
          </a:p>
        </p:txBody>
      </p:sp>
      <p:sp>
        <p:nvSpPr>
          <p:cNvPr id="90115" name="Slide Number Placeholder 4"/>
          <p:cNvSpPr txBox="1">
            <a:spLocks noGrp="1"/>
          </p:cNvSpPr>
          <p:nvPr/>
        </p:nvSpPr>
        <p:spPr bwMode="auto">
          <a:xfrm>
            <a:off x="7667625"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302BEDB-F30D-4661-BEDD-6640672F101E}" type="slidenum">
              <a:rPr lang="es-ES" altLang="es-CR" sz="1200">
                <a:solidFill>
                  <a:schemeClr val="hlink"/>
                </a:solidFill>
              </a:rPr>
              <a:pPr algn="r" eaLnBrk="1" hangingPunct="1"/>
              <a:t>107</a:t>
            </a:fld>
            <a:endParaRPr lang="es-ES" altLang="es-CR" sz="1200">
              <a:solidFill>
                <a:schemeClr val="hlink"/>
              </a:solidFill>
            </a:endParaRPr>
          </a:p>
        </p:txBody>
      </p:sp>
      <p:pic>
        <p:nvPicPr>
          <p:cNvPr id="90116" name="Picture 2"/>
          <p:cNvPicPr>
            <a:picLocks noChangeAspect="1" noChangeArrowheads="1"/>
          </p:cNvPicPr>
          <p:nvPr/>
        </p:nvPicPr>
        <p:blipFill>
          <a:blip r:embed="rId2">
            <a:extLst>
              <a:ext uri="{28A0092B-C50C-407E-A947-70E740481C1C}">
                <a14:useLocalDpi xmlns:a14="http://schemas.microsoft.com/office/drawing/2010/main" val="0"/>
              </a:ext>
            </a:extLst>
          </a:blip>
          <a:srcRect l="19688" t="18703" r="18439" b="12778"/>
          <a:stretch>
            <a:fillRect/>
          </a:stretch>
        </p:blipFill>
        <p:spPr bwMode="auto">
          <a:xfrm>
            <a:off x="1027113" y="2016125"/>
            <a:ext cx="7038975"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7" name="Title 1"/>
          <p:cNvSpPr txBox="1">
            <a:spLocks/>
          </p:cNvSpPr>
          <p:nvPr/>
        </p:nvSpPr>
        <p:spPr bwMode="auto">
          <a:xfrm>
            <a:off x="115888"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s-CR" sz="4400">
                <a:latin typeface="Calibri" pitchFamily="34" charset="0"/>
              </a:rPr>
              <a:t>Diagrama de Control</a:t>
            </a:r>
          </a:p>
        </p:txBody>
      </p:sp>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txBox="1">
            <a:spLocks noGrp="1"/>
          </p:cNvSpPr>
          <p:nvPr/>
        </p:nvSpPr>
        <p:spPr bwMode="auto">
          <a:xfrm>
            <a:off x="107950" y="65246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B0D171-F644-4DC5-A9B5-5C070B59EC80}" type="datetime1">
              <a:rPr lang="es-ES" altLang="es-CR" sz="1200">
                <a:solidFill>
                  <a:schemeClr val="hlink"/>
                </a:solidFill>
              </a:rPr>
              <a:pPr eaLnBrk="1" hangingPunct="1"/>
              <a:t>20/10/2013</a:t>
            </a:fld>
            <a:endParaRPr lang="es-ES" altLang="es-CR" sz="1200">
              <a:solidFill>
                <a:schemeClr val="hlink"/>
              </a:solidFill>
            </a:endParaRPr>
          </a:p>
        </p:txBody>
      </p:sp>
      <p:sp>
        <p:nvSpPr>
          <p:cNvPr id="91139" name="Slide Number Placeholder 4"/>
          <p:cNvSpPr txBox="1">
            <a:spLocks noGrp="1"/>
          </p:cNvSpPr>
          <p:nvPr/>
        </p:nvSpPr>
        <p:spPr bwMode="auto">
          <a:xfrm>
            <a:off x="7667625"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CB89319-B728-42B3-944E-7A691222233E}" type="slidenum">
              <a:rPr lang="es-ES" altLang="es-CR" sz="1200">
                <a:solidFill>
                  <a:schemeClr val="hlink"/>
                </a:solidFill>
              </a:rPr>
              <a:pPr algn="r" eaLnBrk="1" hangingPunct="1"/>
              <a:t>108</a:t>
            </a:fld>
            <a:endParaRPr lang="es-ES" altLang="es-CR" sz="1200">
              <a:solidFill>
                <a:schemeClr val="hlink"/>
              </a:solidFill>
            </a:endParaRPr>
          </a:p>
        </p:txBody>
      </p:sp>
      <p:pic>
        <p:nvPicPr>
          <p:cNvPr id="91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1989138"/>
            <a:ext cx="772001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250825" y="1006475"/>
            <a:ext cx="8229600" cy="1143000"/>
          </a:xfrm>
        </p:spPr>
        <p:txBody>
          <a:bodyPr/>
          <a:lstStyle/>
          <a:p>
            <a:pPr eaLnBrk="1" hangingPunct="1"/>
            <a:r>
              <a:rPr lang="en-US" altLang="es-CR" smtClean="0"/>
              <a:t>Estudios Comparativos</a:t>
            </a:r>
          </a:p>
        </p:txBody>
      </p:sp>
      <p:sp>
        <p:nvSpPr>
          <p:cNvPr id="92163"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786970-EEEE-4112-A93E-C11382F24C64}" type="datetime1">
              <a:rPr lang="es-ES" altLang="es-CR" sz="1200">
                <a:solidFill>
                  <a:schemeClr val="hlink"/>
                </a:solidFill>
              </a:rPr>
              <a:pPr eaLnBrk="1" hangingPunct="1"/>
              <a:t>20/10/2013</a:t>
            </a:fld>
            <a:endParaRPr lang="es-ES" altLang="es-CR" sz="1200">
              <a:solidFill>
                <a:schemeClr val="hlink"/>
              </a:solidFill>
            </a:endParaRPr>
          </a:p>
        </p:txBody>
      </p:sp>
      <p:sp>
        <p:nvSpPr>
          <p:cNvPr id="92164"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6B72DF-F174-4F78-96F3-96F2F06921FD}" type="slidenum">
              <a:rPr lang="es-ES" altLang="es-CR" sz="1200">
                <a:solidFill>
                  <a:schemeClr val="hlink"/>
                </a:solidFill>
              </a:rPr>
              <a:pPr algn="r" eaLnBrk="1" hangingPunct="1"/>
              <a:t>109</a:t>
            </a:fld>
            <a:endParaRPr lang="es-ES" altLang="es-CR" sz="1200">
              <a:solidFill>
                <a:schemeClr val="hlink"/>
              </a:solidFill>
            </a:endParaRPr>
          </a:p>
        </p:txBody>
      </p:sp>
      <p:sp>
        <p:nvSpPr>
          <p:cNvPr id="92165" name="Content Placeholder 5"/>
          <p:cNvSpPr>
            <a:spLocks noGrp="1"/>
          </p:cNvSpPr>
          <p:nvPr>
            <p:ph idx="4294967295"/>
          </p:nvPr>
        </p:nvSpPr>
        <p:spPr>
          <a:xfrm>
            <a:off x="250825" y="2332038"/>
            <a:ext cx="8229600" cy="4525962"/>
          </a:xfrm>
        </p:spPr>
        <p:txBody>
          <a:bodyPr/>
          <a:lstStyle/>
          <a:p>
            <a:pPr algn="just"/>
            <a:r>
              <a:rPr lang="es-CR" altLang="es-CR" smtClean="0"/>
              <a:t>Técnica que consiste en examinar los proyectos anteriores para obtener ideas para la mejora en el proyecto actual y para proporcionar una base a ser utilizada en la medición de desempeño de la calidad.</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Técnicas de Creatividad Grupal </a:t>
            </a:r>
            <a:endParaRPr lang="es-CR" sz="2800" b="1" dirty="0">
              <a:latin typeface="+mj-lt"/>
              <a:ea typeface="+mj-ea"/>
              <a:cs typeface="+mj-cs"/>
            </a:endParaRPr>
          </a:p>
        </p:txBody>
      </p:sp>
      <p:sp>
        <p:nvSpPr>
          <p:cNvPr id="9" name="8 Rectángulo"/>
          <p:cNvSpPr/>
          <p:nvPr/>
        </p:nvSpPr>
        <p:spPr>
          <a:xfrm>
            <a:off x="285750" y="1916113"/>
            <a:ext cx="4165600" cy="2247900"/>
          </a:xfrm>
          <a:prstGeom prst="rect">
            <a:avLst/>
          </a:prstGeom>
        </p:spPr>
        <p:txBody>
          <a:bodyPr>
            <a:spAutoFit/>
          </a:bodyPr>
          <a:lstStyle/>
          <a:p>
            <a:pPr algn="just">
              <a:lnSpc>
                <a:spcPct val="80000"/>
              </a:lnSpc>
              <a:defRPr/>
            </a:pPr>
            <a:r>
              <a:rPr lang="es-CR" sz="2400" b="1" dirty="0">
                <a:latin typeface="+mj-lt"/>
              </a:rPr>
              <a:t>Técnica de Grupo Nominal: </a:t>
            </a:r>
            <a:r>
              <a:rPr lang="es-CR" sz="2400" dirty="0">
                <a:latin typeface="+mj-lt"/>
              </a:rPr>
              <a:t>Refuerza la de tormenta de ideas mediante un proceso de voto, usado para priorizar las ideas más útiles.</a:t>
            </a:r>
          </a:p>
          <a:p>
            <a:pPr algn="just">
              <a:lnSpc>
                <a:spcPct val="80000"/>
              </a:lnSpc>
              <a:defRPr/>
            </a:pPr>
            <a:endParaRPr lang="es-ES" sz="2000" dirty="0"/>
          </a:p>
          <a:p>
            <a:pPr algn="just">
              <a:defRPr/>
            </a:pPr>
            <a:endParaRPr lang="es-CR" sz="2800" b="1" dirty="0">
              <a:latin typeface="+mj-lt"/>
              <a:ea typeface="+mj-ea"/>
              <a:cs typeface="+mj-cs"/>
            </a:endParaRPr>
          </a:p>
        </p:txBody>
      </p:sp>
      <p:pic>
        <p:nvPicPr>
          <p:cNvPr id="33796" name="Picture 5" descr="brainstorming-main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575" y="1989138"/>
            <a:ext cx="361473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250825" y="1052513"/>
            <a:ext cx="6923088" cy="1143000"/>
          </a:xfrm>
        </p:spPr>
        <p:txBody>
          <a:bodyPr/>
          <a:lstStyle/>
          <a:p>
            <a:pPr eaLnBrk="1" hangingPunct="1"/>
            <a:r>
              <a:rPr lang="en-US" altLang="es-CR" sz="4700" smtClean="0"/>
              <a:t>Diseño de Experimentos </a:t>
            </a:r>
          </a:p>
        </p:txBody>
      </p:sp>
      <p:sp>
        <p:nvSpPr>
          <p:cNvPr id="93187" name="Content Placeholder 2"/>
          <p:cNvSpPr>
            <a:spLocks noGrp="1"/>
          </p:cNvSpPr>
          <p:nvPr>
            <p:ph idx="4294967295"/>
          </p:nvPr>
        </p:nvSpPr>
        <p:spPr>
          <a:xfrm>
            <a:off x="323850" y="2208213"/>
            <a:ext cx="8229600" cy="4525962"/>
          </a:xfrm>
        </p:spPr>
        <p:txBody>
          <a:bodyPr/>
          <a:lstStyle/>
          <a:p>
            <a:pPr algn="just"/>
            <a:r>
              <a:rPr lang="es-CR" altLang="es-CR" sz="2800" smtClean="0"/>
              <a:t>Técnica que utiliza la experimentación para determinar estadísticamente las variables que mejorarán la calidad.</a:t>
            </a:r>
          </a:p>
          <a:p>
            <a:pPr algn="just"/>
            <a:r>
              <a:rPr lang="es-CR" altLang="es-CR" sz="2800" smtClean="0"/>
              <a:t>Método estadístico que permite cambiar de forma sistemática todos los factores importantes en un proceso y determinar qué combinación tiene un menor impacto en el proyecto.</a:t>
            </a:r>
          </a:p>
          <a:p>
            <a:pPr algn="just"/>
            <a:r>
              <a:rPr lang="es-CR" altLang="es-CR" sz="2800" smtClean="0"/>
              <a:t>Esta técnica es más rápida y más precisa que cambiar las variables de una en una.</a:t>
            </a:r>
          </a:p>
        </p:txBody>
      </p:sp>
      <p:sp>
        <p:nvSpPr>
          <p:cNvPr id="93188" name="Date Placeholder 3"/>
          <p:cNvSpPr txBox="1">
            <a:spLocks noGrp="1"/>
          </p:cNvSpPr>
          <p:nvPr/>
        </p:nvSpPr>
        <p:spPr bwMode="auto">
          <a:xfrm>
            <a:off x="6827838"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12DEC5-202C-40A0-9335-01E2F98FEF4D}" type="datetime1">
              <a:rPr lang="es-ES" altLang="es-CR" sz="1200">
                <a:solidFill>
                  <a:schemeClr val="hlink"/>
                </a:solidFill>
              </a:rPr>
              <a:pPr eaLnBrk="1" hangingPunct="1"/>
              <a:t>20/10/2013</a:t>
            </a:fld>
            <a:endParaRPr lang="es-ES" altLang="es-CR" sz="1200">
              <a:solidFill>
                <a:schemeClr val="hlink"/>
              </a:solidFill>
            </a:endParaRPr>
          </a:p>
        </p:txBody>
      </p:sp>
      <p:sp>
        <p:nvSpPr>
          <p:cNvPr id="9318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9653A38-92E9-4558-98F8-3FF2AD0C2A97}" type="slidenum">
              <a:rPr lang="es-ES" altLang="es-CR" sz="1200">
                <a:solidFill>
                  <a:schemeClr val="hlink"/>
                </a:solidFill>
              </a:rPr>
              <a:pPr algn="r" eaLnBrk="1" hangingPunct="1"/>
              <a:t>110</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395288" y="1268413"/>
            <a:ext cx="6923087" cy="1143000"/>
          </a:xfrm>
        </p:spPr>
        <p:txBody>
          <a:bodyPr/>
          <a:lstStyle/>
          <a:p>
            <a:pPr eaLnBrk="1" hangingPunct="1"/>
            <a:r>
              <a:rPr lang="en-US" altLang="es-CR" sz="5100" smtClean="0"/>
              <a:t>Muestreo Estadístico</a:t>
            </a:r>
          </a:p>
        </p:txBody>
      </p:sp>
      <p:sp>
        <p:nvSpPr>
          <p:cNvPr id="94211"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9FD8DB-2D21-43E2-A44C-0C2A96A514AD}" type="datetime1">
              <a:rPr lang="es-ES" altLang="es-CR" sz="1200">
                <a:solidFill>
                  <a:schemeClr val="hlink"/>
                </a:solidFill>
              </a:rPr>
              <a:pPr eaLnBrk="1" hangingPunct="1"/>
              <a:t>20/10/2013</a:t>
            </a:fld>
            <a:endParaRPr lang="es-ES" altLang="es-CR" sz="1200">
              <a:solidFill>
                <a:schemeClr val="hlink"/>
              </a:solidFill>
            </a:endParaRPr>
          </a:p>
        </p:txBody>
      </p:sp>
      <p:sp>
        <p:nvSpPr>
          <p:cNvPr id="94212"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7CC49DF-A452-4AF6-BAB3-A07FB6805104}" type="slidenum">
              <a:rPr lang="es-ES" altLang="es-CR" sz="1200">
                <a:solidFill>
                  <a:schemeClr val="hlink"/>
                </a:solidFill>
              </a:rPr>
              <a:pPr algn="r" eaLnBrk="1" hangingPunct="1"/>
              <a:t>111</a:t>
            </a:fld>
            <a:endParaRPr lang="es-ES" altLang="es-CR" sz="1200">
              <a:solidFill>
                <a:schemeClr val="hlink"/>
              </a:solidFill>
            </a:endParaRPr>
          </a:p>
        </p:txBody>
      </p:sp>
      <p:sp>
        <p:nvSpPr>
          <p:cNvPr id="94213" name="Content Placeholder 7"/>
          <p:cNvSpPr>
            <a:spLocks noGrp="1"/>
          </p:cNvSpPr>
          <p:nvPr>
            <p:ph idx="4294967295"/>
          </p:nvPr>
        </p:nvSpPr>
        <p:spPr>
          <a:xfrm>
            <a:off x="395288" y="2593975"/>
            <a:ext cx="8229600" cy="4525963"/>
          </a:xfrm>
        </p:spPr>
        <p:txBody>
          <a:bodyPr/>
          <a:lstStyle/>
          <a:p>
            <a:pPr algn="just"/>
            <a:r>
              <a:rPr lang="es-CR" altLang="es-CR" sz="2800" smtClean="0"/>
              <a:t>Proceso por el cual se mide sólo una muestra de la población.</a:t>
            </a:r>
          </a:p>
          <a:p>
            <a:pPr algn="just"/>
            <a:r>
              <a:rPr lang="es-CR" altLang="es-CR" sz="2800" smtClean="0"/>
              <a:t>Se utiliza cuando no hay suficiente tiempo para el muestreo.</a:t>
            </a: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250825" y="984250"/>
            <a:ext cx="8229600" cy="1143000"/>
          </a:xfrm>
        </p:spPr>
        <p:txBody>
          <a:bodyPr/>
          <a:lstStyle/>
          <a:p>
            <a:pPr eaLnBrk="1" hangingPunct="1"/>
            <a:r>
              <a:rPr lang="en-US" altLang="es-CR" smtClean="0"/>
              <a:t>Diagrama de Flujo</a:t>
            </a:r>
          </a:p>
        </p:txBody>
      </p:sp>
      <p:sp>
        <p:nvSpPr>
          <p:cNvPr id="95235" name="Content Placeholder 2"/>
          <p:cNvSpPr>
            <a:spLocks noGrp="1"/>
          </p:cNvSpPr>
          <p:nvPr>
            <p:ph idx="4294967295"/>
          </p:nvPr>
        </p:nvSpPr>
        <p:spPr>
          <a:xfrm>
            <a:off x="250825" y="2309813"/>
            <a:ext cx="3457575" cy="4525962"/>
          </a:xfrm>
        </p:spPr>
        <p:txBody>
          <a:bodyPr/>
          <a:lstStyle/>
          <a:p>
            <a:pPr algn="just"/>
            <a:r>
              <a:rPr lang="es-CR" altLang="es-CR" smtClean="0"/>
              <a:t>Muestra cómo un proceso o sistema fluye de principio a fin y cómo los elementos se interrelacionan.</a:t>
            </a:r>
          </a:p>
        </p:txBody>
      </p:sp>
      <p:sp>
        <p:nvSpPr>
          <p:cNvPr id="9523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70378C-02A7-4585-8DD4-26825652C576}" type="datetime1">
              <a:rPr lang="es-ES" altLang="es-CR" sz="1200">
                <a:solidFill>
                  <a:schemeClr val="hlink"/>
                </a:solidFill>
              </a:rPr>
              <a:pPr eaLnBrk="1" hangingPunct="1"/>
              <a:t>20/10/2013</a:t>
            </a:fld>
            <a:endParaRPr lang="es-ES" altLang="es-CR" sz="1200">
              <a:solidFill>
                <a:schemeClr val="hlink"/>
              </a:solidFill>
            </a:endParaRPr>
          </a:p>
        </p:txBody>
      </p:sp>
      <p:sp>
        <p:nvSpPr>
          <p:cNvPr id="9523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44B5E39-7FCF-4B24-8972-7EAEFECC5284}" type="slidenum">
              <a:rPr lang="es-ES" altLang="es-CR" sz="1200">
                <a:solidFill>
                  <a:schemeClr val="hlink"/>
                </a:solidFill>
              </a:rPr>
              <a:pPr algn="r" eaLnBrk="1" hangingPunct="1"/>
              <a:t>112</a:t>
            </a:fld>
            <a:endParaRPr lang="es-ES" altLang="es-CR" sz="1200">
              <a:solidFill>
                <a:schemeClr val="hlink"/>
              </a:solidFill>
            </a:endParaRPr>
          </a:p>
        </p:txBody>
      </p:sp>
      <p:pic>
        <p:nvPicPr>
          <p:cNvPr id="952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2420938"/>
            <a:ext cx="4927600"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179388" y="1052513"/>
            <a:ext cx="8229600" cy="1143000"/>
          </a:xfrm>
        </p:spPr>
        <p:txBody>
          <a:bodyPr/>
          <a:lstStyle/>
          <a:p>
            <a:pPr eaLnBrk="1" hangingPunct="1"/>
            <a:r>
              <a:rPr lang="en-US" altLang="es-CR" smtClean="0"/>
              <a:t>Métricas</a:t>
            </a:r>
          </a:p>
        </p:txBody>
      </p:sp>
      <p:sp>
        <p:nvSpPr>
          <p:cNvPr id="96259" name="Content Placeholder 2"/>
          <p:cNvSpPr>
            <a:spLocks noGrp="1"/>
          </p:cNvSpPr>
          <p:nvPr>
            <p:ph idx="4294967295"/>
          </p:nvPr>
        </p:nvSpPr>
        <p:spPr>
          <a:xfrm>
            <a:off x="323850" y="2212975"/>
            <a:ext cx="8229600" cy="4525963"/>
          </a:xfrm>
        </p:spPr>
        <p:txBody>
          <a:bodyPr/>
          <a:lstStyle/>
          <a:p>
            <a:pPr algn="just"/>
            <a:r>
              <a:rPr lang="es-CR" altLang="es-CR" sz="2800" smtClean="0"/>
              <a:t>Aspectos del proyecto que son importantes de medir y (en la mayoría de los casos) se define un rango de aceptación.</a:t>
            </a:r>
          </a:p>
          <a:p>
            <a:pPr algn="just"/>
            <a:r>
              <a:rPr lang="es-CR" altLang="es-CR" sz="2800" smtClean="0"/>
              <a:t>Proporcionan información sobre cómo está proyecto y permiten tomar decisiones acerca de cambios.</a:t>
            </a:r>
          </a:p>
        </p:txBody>
      </p:sp>
      <p:sp>
        <p:nvSpPr>
          <p:cNvPr id="96260" name="Date Placeholder 3"/>
          <p:cNvSpPr txBox="1">
            <a:spLocks noGrp="1"/>
          </p:cNvSpPr>
          <p:nvPr/>
        </p:nvSpPr>
        <p:spPr bwMode="auto">
          <a:xfrm>
            <a:off x="-22225"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0E5820-364B-40BD-ABB8-0756C18BC974}" type="datetime1">
              <a:rPr lang="es-ES" altLang="es-CR" sz="1200">
                <a:solidFill>
                  <a:schemeClr val="hlink"/>
                </a:solidFill>
              </a:rPr>
              <a:pPr eaLnBrk="1" hangingPunct="1"/>
              <a:t>20/10/2013</a:t>
            </a:fld>
            <a:endParaRPr lang="es-ES" altLang="es-CR" sz="1200">
              <a:solidFill>
                <a:schemeClr val="hlink"/>
              </a:solidFill>
            </a:endParaRPr>
          </a:p>
        </p:txBody>
      </p:sp>
      <p:sp>
        <p:nvSpPr>
          <p:cNvPr id="9626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0387228-2740-4B68-A1E4-0080AC44DC2D}" type="slidenum">
              <a:rPr lang="es-ES" altLang="es-CR" sz="1200">
                <a:solidFill>
                  <a:schemeClr val="hlink"/>
                </a:solidFill>
              </a:rPr>
              <a:pPr algn="r" eaLnBrk="1" hangingPunct="1"/>
              <a:t>113</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114300" y="620713"/>
            <a:ext cx="8229600" cy="1143000"/>
          </a:xfrm>
        </p:spPr>
        <p:txBody>
          <a:bodyPr/>
          <a:lstStyle/>
          <a:p>
            <a:pPr eaLnBrk="1" hangingPunct="1"/>
            <a:r>
              <a:rPr lang="en-US" altLang="es-CR" smtClean="0"/>
              <a:t/>
            </a:r>
            <a:br>
              <a:rPr lang="en-US" altLang="es-CR" smtClean="0"/>
            </a:br>
            <a:r>
              <a:rPr lang="en-US" altLang="es-CR" smtClean="0"/>
              <a:t>Plan de Gestión de Calidad </a:t>
            </a:r>
          </a:p>
        </p:txBody>
      </p:sp>
      <p:sp>
        <p:nvSpPr>
          <p:cNvPr id="97283" name="Content Placeholder 2"/>
          <p:cNvSpPr>
            <a:spLocks noGrp="1"/>
          </p:cNvSpPr>
          <p:nvPr>
            <p:ph idx="4294967295"/>
          </p:nvPr>
        </p:nvSpPr>
        <p:spPr>
          <a:xfrm>
            <a:off x="395288" y="1951038"/>
            <a:ext cx="8229600" cy="4525962"/>
          </a:xfrm>
        </p:spPr>
        <p:txBody>
          <a:bodyPr/>
          <a:lstStyle/>
          <a:p>
            <a:pPr algn="just"/>
            <a:r>
              <a:rPr lang="es-CR" altLang="es-CR" sz="2400" smtClean="0"/>
              <a:t>Documento que determina qué es la calidad y cómo debe ser gestionada.</a:t>
            </a:r>
          </a:p>
          <a:p>
            <a:pPr algn="just"/>
            <a:r>
              <a:rPr lang="es-CR" altLang="es-CR" sz="2400" smtClean="0"/>
              <a:t>Incluye mayoritariamente lo siguiente: </a:t>
            </a:r>
          </a:p>
          <a:p>
            <a:pPr lvl="1" algn="just"/>
            <a:r>
              <a:rPr lang="es-CR" altLang="es-CR" sz="2000" smtClean="0"/>
              <a:t>Los estándares de calidad que se aplican al proyecto.</a:t>
            </a:r>
          </a:p>
          <a:p>
            <a:pPr lvl="1" algn="just"/>
            <a:r>
              <a:rPr lang="es-CR" altLang="es-CR" sz="2000" smtClean="0"/>
              <a:t>Las personas que participarán en la gestión de la calidad, cuándo, y cuáles serán sus funciones específicas.</a:t>
            </a:r>
          </a:p>
          <a:p>
            <a:pPr lvl="1" algn="just"/>
            <a:r>
              <a:rPr lang="es-CR" altLang="es-CR" sz="2000" smtClean="0"/>
              <a:t>La revisión de las decisiones anteriores para asegurarse de que esas decisiones son correctas. </a:t>
            </a:r>
          </a:p>
          <a:p>
            <a:pPr lvl="1" algn="just"/>
            <a:r>
              <a:rPr lang="es-CR" altLang="es-CR" sz="2000" smtClean="0"/>
              <a:t>Las reuniones que se celebrarán para hacerle frente a la calidad.</a:t>
            </a:r>
          </a:p>
          <a:p>
            <a:pPr lvl="1" algn="just"/>
            <a:r>
              <a:rPr lang="es-CR" altLang="es-CR" sz="2000" smtClean="0"/>
              <a:t>Los informes que abordarán la calidad.</a:t>
            </a:r>
          </a:p>
          <a:p>
            <a:pPr lvl="1" algn="just"/>
            <a:r>
              <a:rPr lang="es-CR" altLang="es-CR" sz="2000" smtClean="0"/>
              <a:t>Las métricas que se utilizarán para medir la calidad.</a:t>
            </a:r>
          </a:p>
          <a:p>
            <a:pPr lvl="1" algn="just"/>
            <a:r>
              <a:rPr lang="es-CR" altLang="es-CR" sz="2000" smtClean="0"/>
              <a:t>Los entregables del proyecto que serán medidos y cuándo se realizará dicha medición.</a:t>
            </a:r>
          </a:p>
        </p:txBody>
      </p:sp>
      <p:sp>
        <p:nvSpPr>
          <p:cNvPr id="97284" name="Date Placeholder 3"/>
          <p:cNvSpPr txBox="1">
            <a:spLocks noGrp="1"/>
          </p:cNvSpPr>
          <p:nvPr/>
        </p:nvSpPr>
        <p:spPr bwMode="auto">
          <a:xfrm>
            <a:off x="0" y="64198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B831B7-46CC-4420-8B85-C6CED81C061F}" type="datetime1">
              <a:rPr lang="es-ES" altLang="es-CR" sz="1200">
                <a:solidFill>
                  <a:schemeClr val="hlink"/>
                </a:solidFill>
              </a:rPr>
              <a:pPr eaLnBrk="1" hangingPunct="1"/>
              <a:t>20/10/2013</a:t>
            </a:fld>
            <a:endParaRPr lang="es-ES" altLang="es-CR" sz="1200">
              <a:solidFill>
                <a:schemeClr val="hlink"/>
              </a:solidFill>
            </a:endParaRPr>
          </a:p>
        </p:txBody>
      </p:sp>
      <p:sp>
        <p:nvSpPr>
          <p:cNvPr id="9728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1CF9CF5-8924-4947-9F27-1641E5F3E072}" type="slidenum">
              <a:rPr lang="es-ES" altLang="es-CR" sz="1200">
                <a:solidFill>
                  <a:schemeClr val="hlink"/>
                </a:solidFill>
              </a:rPr>
              <a:pPr algn="r" eaLnBrk="1" hangingPunct="1"/>
              <a:t>114</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615950" y="1412875"/>
            <a:ext cx="6851650" cy="1143000"/>
          </a:xfrm>
        </p:spPr>
        <p:txBody>
          <a:bodyPr/>
          <a:lstStyle/>
          <a:p>
            <a:pPr eaLnBrk="1" hangingPunct="1"/>
            <a:r>
              <a:rPr lang="en-US" altLang="es-CR" smtClean="0"/>
              <a:t>Plan de Mejoras del Proceso</a:t>
            </a:r>
          </a:p>
        </p:txBody>
      </p:sp>
      <p:sp>
        <p:nvSpPr>
          <p:cNvPr id="98307" name="Content Placeholder 2"/>
          <p:cNvSpPr>
            <a:spLocks noGrp="1"/>
          </p:cNvSpPr>
          <p:nvPr>
            <p:ph idx="4294967295"/>
          </p:nvPr>
        </p:nvSpPr>
        <p:spPr>
          <a:xfrm>
            <a:off x="395288" y="2781300"/>
            <a:ext cx="8229600" cy="4525963"/>
          </a:xfrm>
        </p:spPr>
        <p:txBody>
          <a:bodyPr/>
          <a:lstStyle/>
          <a:p>
            <a:pPr algn="just"/>
            <a:r>
              <a:rPr lang="es-CR" altLang="es-CR" smtClean="0"/>
              <a:t>Plan para la mejora de los procesos presentes en el proyecto.</a:t>
            </a:r>
          </a:p>
          <a:p>
            <a:pPr algn="just"/>
            <a:r>
              <a:rPr lang="es-CR" altLang="es-CR" smtClean="0"/>
              <a:t>Ayuda a ahorrar tiempo al aumentar la eficiencia y prevenir los problemas.</a:t>
            </a:r>
          </a:p>
          <a:p>
            <a:pPr algn="just"/>
            <a:r>
              <a:rPr lang="es-CR" altLang="es-CR" smtClean="0"/>
              <a:t>Ahorra dinero e incrementa la probabilidad de que el cliente quede satisfecho.</a:t>
            </a:r>
          </a:p>
        </p:txBody>
      </p:sp>
      <p:sp>
        <p:nvSpPr>
          <p:cNvPr id="98308"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4AC00E-FB1E-4F6B-8920-10FD5DA69BA7}" type="datetime1">
              <a:rPr lang="es-ES" altLang="es-CR" sz="1200">
                <a:solidFill>
                  <a:schemeClr val="hlink"/>
                </a:solidFill>
              </a:rPr>
              <a:pPr eaLnBrk="1" hangingPunct="1"/>
              <a:t>20/10/2013</a:t>
            </a:fld>
            <a:endParaRPr lang="es-ES" altLang="es-CR" sz="1200">
              <a:solidFill>
                <a:schemeClr val="hlink"/>
              </a:solidFill>
            </a:endParaRPr>
          </a:p>
        </p:txBody>
      </p:sp>
      <p:sp>
        <p:nvSpPr>
          <p:cNvPr id="9830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EA4DD3F-300C-4FE0-8729-DF13E9C65562}" type="slidenum">
              <a:rPr lang="es-ES" altLang="es-CR" sz="1200">
                <a:solidFill>
                  <a:schemeClr val="hlink"/>
                </a:solidFill>
              </a:rPr>
              <a:pPr algn="r" eaLnBrk="1" hangingPunct="1"/>
              <a:t>115</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36513" y="1125538"/>
            <a:ext cx="8229600" cy="1143000"/>
          </a:xfrm>
        </p:spPr>
        <p:txBody>
          <a:bodyPr/>
          <a:lstStyle/>
          <a:p>
            <a:pPr eaLnBrk="1" hangingPunct="1"/>
            <a:r>
              <a:rPr lang="en-US" altLang="es-CR" sz="5100" smtClean="0"/>
              <a:t>Listas de Control</a:t>
            </a:r>
          </a:p>
        </p:txBody>
      </p:sp>
      <p:sp>
        <p:nvSpPr>
          <p:cNvPr id="99331" name="Date Placeholder 3"/>
          <p:cNvSpPr txBox="1">
            <a:spLocks noGrp="1"/>
          </p:cNvSpPr>
          <p:nvPr/>
        </p:nvSpPr>
        <p:spPr bwMode="auto">
          <a:xfrm>
            <a:off x="25400" y="63373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AE1600-0C02-4527-98DB-64235C441094}" type="datetime1">
              <a:rPr lang="es-ES" altLang="es-CR" sz="1200">
                <a:solidFill>
                  <a:schemeClr val="hlink"/>
                </a:solidFill>
              </a:rPr>
              <a:pPr eaLnBrk="1" hangingPunct="1"/>
              <a:t>20/10/2013</a:t>
            </a:fld>
            <a:endParaRPr lang="es-ES" altLang="es-CR" sz="1200">
              <a:solidFill>
                <a:schemeClr val="hlink"/>
              </a:solidFill>
            </a:endParaRPr>
          </a:p>
        </p:txBody>
      </p:sp>
      <p:sp>
        <p:nvSpPr>
          <p:cNvPr id="99332"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44F79FF-EC17-43B0-91CD-B2427FB80106}" type="slidenum">
              <a:rPr lang="es-ES" altLang="es-CR" sz="1200">
                <a:solidFill>
                  <a:schemeClr val="hlink"/>
                </a:solidFill>
              </a:rPr>
              <a:pPr algn="r" eaLnBrk="1" hangingPunct="1"/>
              <a:t>116</a:t>
            </a:fld>
            <a:endParaRPr lang="es-ES" altLang="es-CR" sz="1200">
              <a:solidFill>
                <a:schemeClr val="hlink"/>
              </a:solidFill>
            </a:endParaRPr>
          </a:p>
        </p:txBody>
      </p:sp>
      <p:sp>
        <p:nvSpPr>
          <p:cNvPr id="99333" name="Content Placeholder 5"/>
          <p:cNvSpPr>
            <a:spLocks noGrp="1"/>
          </p:cNvSpPr>
          <p:nvPr>
            <p:ph idx="4294967295"/>
          </p:nvPr>
        </p:nvSpPr>
        <p:spPr>
          <a:xfrm>
            <a:off x="255588" y="2144713"/>
            <a:ext cx="8229600" cy="4525962"/>
          </a:xfrm>
        </p:spPr>
        <p:txBody>
          <a:bodyPr/>
          <a:lstStyle/>
          <a:p>
            <a:pPr algn="just"/>
            <a:r>
              <a:rPr lang="es-CR" altLang="es-CR" sz="2800" smtClean="0"/>
              <a:t>Lista de elementos a inspeccionar, una lista de pasos a realizar o una imagen del producto a inspeccionar, con espacios para anotar los defectos encontrados.</a:t>
            </a:r>
          </a:p>
        </p:txBody>
      </p:sp>
      <p:pic>
        <p:nvPicPr>
          <p:cNvPr id="993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3933825"/>
            <a:ext cx="8424862"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p:cNvSpPr txBox="1">
            <a:spLocks noGrp="1"/>
          </p:cNvSpPr>
          <p:nvPr/>
        </p:nvSpPr>
        <p:spPr bwMode="auto">
          <a:xfrm>
            <a:off x="8191500" y="6489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29B69B-0DBE-418D-B2F4-D9B4D781415F}" type="datetime1">
              <a:rPr lang="es-ES" altLang="es-CR" sz="1200">
                <a:solidFill>
                  <a:schemeClr val="hlink"/>
                </a:solidFill>
              </a:rPr>
              <a:pPr eaLnBrk="1" hangingPunct="1"/>
              <a:t>20/10/2013</a:t>
            </a:fld>
            <a:endParaRPr lang="es-ES" altLang="es-CR" sz="1200">
              <a:solidFill>
                <a:schemeClr val="hlink"/>
              </a:solidFill>
            </a:endParaRPr>
          </a:p>
        </p:txBody>
      </p:sp>
      <p:sp>
        <p:nvSpPr>
          <p:cNvPr id="100355" name="Slide Number Placeholder 5"/>
          <p:cNvSpPr txBox="1">
            <a:spLocks noGrp="1"/>
          </p:cNvSpPr>
          <p:nvPr/>
        </p:nvSpPr>
        <p:spPr bwMode="auto">
          <a:xfrm>
            <a:off x="7861300" y="61960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8E247EF-C1B5-4569-A6EF-C3080FF37FEE}" type="slidenum">
              <a:rPr lang="es-ES" altLang="es-CR" sz="1200">
                <a:solidFill>
                  <a:schemeClr val="hlink"/>
                </a:solidFill>
              </a:rPr>
              <a:pPr algn="r" eaLnBrk="1" hangingPunct="1"/>
              <a:t>117</a:t>
            </a:fld>
            <a:endParaRPr lang="es-ES" altLang="es-CR" sz="1200">
              <a:solidFill>
                <a:schemeClr val="hlink"/>
              </a:solidFill>
            </a:endParaRPr>
          </a:p>
        </p:txBody>
      </p:sp>
      <p:sp>
        <p:nvSpPr>
          <p:cNvPr id="100356" name="Rectangle 2"/>
          <p:cNvSpPr>
            <a:spLocks noGrp="1" noChangeArrowheads="1"/>
          </p:cNvSpPr>
          <p:nvPr>
            <p:ph type="title" idx="4294967295"/>
          </p:nvPr>
        </p:nvSpPr>
        <p:spPr>
          <a:xfrm>
            <a:off x="12700" y="1989138"/>
            <a:ext cx="8229600" cy="1143000"/>
          </a:xfrm>
        </p:spPr>
        <p:txBody>
          <a:bodyPr/>
          <a:lstStyle/>
          <a:p>
            <a:pPr eaLnBrk="1" hangingPunct="1"/>
            <a:r>
              <a:rPr lang="en-US" altLang="es-CR" sz="3600" dirty="0" err="1" smtClean="0"/>
              <a:t>Asegurar</a:t>
            </a:r>
            <a:r>
              <a:rPr lang="en-US" altLang="es-CR" sz="3600" dirty="0" smtClean="0"/>
              <a:t> </a:t>
            </a:r>
            <a:r>
              <a:rPr lang="en-US" altLang="es-CR" sz="3600" dirty="0" smtClean="0"/>
              <a:t>la </a:t>
            </a:r>
            <a:r>
              <a:rPr lang="en-US" altLang="es-CR" sz="3600" dirty="0" err="1" smtClean="0"/>
              <a:t>Calidad</a:t>
            </a:r>
            <a:r>
              <a:rPr lang="en-US" altLang="es-CR" sz="3600" dirty="0" smtClean="0"/>
              <a:t/>
            </a:r>
            <a:br>
              <a:rPr lang="en-US" altLang="es-CR" sz="3600" dirty="0" smtClean="0"/>
            </a:br>
            <a:r>
              <a:rPr lang="en-US" altLang="es-CR" sz="3600" dirty="0" smtClean="0"/>
              <a:t/>
            </a:r>
            <a:br>
              <a:rPr lang="en-US" altLang="es-CR" sz="3600" dirty="0" smtClean="0"/>
            </a:br>
            <a:endParaRPr lang="en-US" altLang="es-CR" sz="3600" dirty="0" smtClean="0"/>
          </a:p>
        </p:txBody>
      </p:sp>
      <p:sp>
        <p:nvSpPr>
          <p:cNvPr id="100357" name="Rectangle 2"/>
          <p:cNvSpPr txBox="1">
            <a:spLocks noChangeArrowheads="1"/>
          </p:cNvSpPr>
          <p:nvPr/>
        </p:nvSpPr>
        <p:spPr bwMode="auto">
          <a:xfrm>
            <a:off x="395288" y="26369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s-CR" altLang="es-CR" sz="3200" dirty="0">
              <a:latin typeface="Calibri" pitchFamily="34" charset="0"/>
            </a:endParaRPr>
          </a:p>
          <a:p>
            <a:pPr algn="ctr"/>
            <a:endParaRPr lang="es-CR" altLang="es-CR" sz="3200" dirty="0">
              <a:latin typeface="Calibri" pitchFamily="34" charset="0"/>
            </a:endParaRPr>
          </a:p>
          <a:p>
            <a:pPr algn="ctr"/>
            <a:endParaRPr lang="es-CR" altLang="es-CR" sz="3200" dirty="0">
              <a:latin typeface="Calibri" pitchFamily="34" charset="0"/>
            </a:endParaRPr>
          </a:p>
          <a:p>
            <a:pPr algn="just"/>
            <a:r>
              <a:rPr lang="es-CR" altLang="es-CR" sz="3200" dirty="0">
                <a:latin typeface="Calibri" pitchFamily="34" charset="0"/>
              </a:rPr>
              <a:t>Consiste en auditar los requisitos de calidad y  los resultados obtenidos a partir de medidas de  control de calidad, a fin de garantizar que se  utilicen definiciones operacionales y normas de</a:t>
            </a:r>
          </a:p>
          <a:p>
            <a:pPr algn="just"/>
            <a:r>
              <a:rPr lang="es-CR" altLang="es-CR" sz="3200" dirty="0">
                <a:latin typeface="Calibri" pitchFamily="34" charset="0"/>
              </a:rPr>
              <a:t>calidad adecuadas.</a:t>
            </a:r>
            <a:endParaRPr lang="en-US" altLang="es-CR" sz="32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515938" y="874713"/>
            <a:ext cx="8229600" cy="1143000"/>
          </a:xfrm>
        </p:spPr>
        <p:txBody>
          <a:bodyPr/>
          <a:lstStyle/>
          <a:p>
            <a:pPr eaLnBrk="1" hangingPunct="1"/>
            <a:r>
              <a:rPr lang="en-US" altLang="es-CR" dirty="0" smtClean="0"/>
              <a:t>3 o 6 Sigma</a:t>
            </a:r>
          </a:p>
        </p:txBody>
      </p:sp>
      <p:sp>
        <p:nvSpPr>
          <p:cNvPr id="101379" name="Content Placeholder 2"/>
          <p:cNvSpPr>
            <a:spLocks noGrp="1"/>
          </p:cNvSpPr>
          <p:nvPr>
            <p:ph idx="4294967295"/>
          </p:nvPr>
        </p:nvSpPr>
        <p:spPr>
          <a:xfrm>
            <a:off x="468313" y="1912938"/>
            <a:ext cx="8291512" cy="4525962"/>
          </a:xfrm>
        </p:spPr>
        <p:txBody>
          <a:bodyPr/>
          <a:lstStyle/>
          <a:p>
            <a:pPr algn="just"/>
            <a:r>
              <a:rPr lang="es-CR" altLang="es-CR" sz="2600" dirty="0" smtClean="0"/>
              <a:t>3 o 6 sigma representa el nivel de calidad que una empresa ha decidido tratar de lograr.</a:t>
            </a:r>
          </a:p>
          <a:p>
            <a:pPr algn="just"/>
            <a:r>
              <a:rPr lang="es-CR" altLang="es-CR" sz="2600" dirty="0" smtClean="0"/>
              <a:t>6 sigma tiene como meta lograr como máximo menos de 1,5 defectos por millón de oportunidades (DPMO) para una eficiencia del 99,9999%.</a:t>
            </a:r>
          </a:p>
          <a:p>
            <a:pPr algn="just"/>
            <a:r>
              <a:rPr lang="es-CR" altLang="es-CR" sz="2600" dirty="0"/>
              <a:t>0</a:t>
            </a:r>
            <a:r>
              <a:rPr lang="es-CR" altLang="es-CR" sz="2600" dirty="0" smtClean="0"/>
              <a:t> sigma = promedio.</a:t>
            </a:r>
          </a:p>
          <a:p>
            <a:pPr algn="just"/>
            <a:r>
              <a:rPr lang="es-CR" altLang="es-CR" sz="2600" dirty="0"/>
              <a:t>1</a:t>
            </a:r>
            <a:r>
              <a:rPr lang="es-CR" altLang="es-CR" sz="2600" dirty="0" smtClean="0"/>
              <a:t> sigma = 68,26% área bajo la curva.</a:t>
            </a:r>
          </a:p>
          <a:p>
            <a:pPr algn="just"/>
            <a:r>
              <a:rPr lang="es-CR" altLang="es-CR" sz="2600" dirty="0"/>
              <a:t>2</a:t>
            </a:r>
            <a:r>
              <a:rPr lang="es-CR" altLang="es-CR" sz="2600" dirty="0" smtClean="0"/>
              <a:t> sigma = 95,46</a:t>
            </a:r>
            <a:r>
              <a:rPr lang="es-CR" altLang="es-CR" sz="2600" dirty="0"/>
              <a:t>% área bajo la curva</a:t>
            </a:r>
            <a:r>
              <a:rPr lang="es-CR" altLang="es-CR" sz="2600" dirty="0" smtClean="0"/>
              <a:t>..</a:t>
            </a:r>
          </a:p>
          <a:p>
            <a:pPr algn="just"/>
            <a:r>
              <a:rPr lang="es-CR" altLang="es-CR" sz="2600" dirty="0" smtClean="0"/>
              <a:t>3 sigma = 99,73% </a:t>
            </a:r>
            <a:r>
              <a:rPr lang="es-CR" altLang="es-CR" sz="2600" dirty="0"/>
              <a:t>área bajo la curva.</a:t>
            </a:r>
          </a:p>
          <a:p>
            <a:pPr algn="just"/>
            <a:r>
              <a:rPr lang="es-CR" altLang="es-CR" sz="2600" dirty="0" smtClean="0"/>
              <a:t>6 </a:t>
            </a:r>
            <a:r>
              <a:rPr lang="es-CR" altLang="es-CR" sz="2600" dirty="0"/>
              <a:t>sigma = </a:t>
            </a:r>
            <a:r>
              <a:rPr lang="es-CR" altLang="es-CR" sz="2600" dirty="0" smtClean="0"/>
              <a:t>99,99% </a:t>
            </a:r>
            <a:r>
              <a:rPr lang="es-CR" altLang="es-CR" sz="2600" dirty="0"/>
              <a:t>área bajo la </a:t>
            </a:r>
            <a:r>
              <a:rPr lang="es-CR" altLang="es-CR" sz="2600" dirty="0" smtClean="0"/>
              <a:t>curva.</a:t>
            </a:r>
            <a:endParaRPr lang="es-CR" altLang="es-CR" sz="2800" dirty="0" smtClean="0"/>
          </a:p>
        </p:txBody>
      </p:sp>
      <p:sp>
        <p:nvSpPr>
          <p:cNvPr id="101380" name="Date Placeholder 3"/>
          <p:cNvSpPr txBox="1">
            <a:spLocks noGrp="1"/>
          </p:cNvSpPr>
          <p:nvPr/>
        </p:nvSpPr>
        <p:spPr bwMode="auto">
          <a:xfrm>
            <a:off x="8191500" y="6426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55EBAD-3CA5-421A-98D9-6CF6709844A2}" type="datetime1">
              <a:rPr lang="es-ES" altLang="es-CR" sz="1200">
                <a:solidFill>
                  <a:schemeClr val="hlink"/>
                </a:solidFill>
              </a:rPr>
              <a:pPr eaLnBrk="1" hangingPunct="1"/>
              <a:t>20/10/2013</a:t>
            </a:fld>
            <a:endParaRPr lang="es-ES" altLang="es-CR" sz="1200">
              <a:solidFill>
                <a:schemeClr val="hlink"/>
              </a:solidFill>
            </a:endParaRPr>
          </a:p>
        </p:txBody>
      </p:sp>
      <p:sp>
        <p:nvSpPr>
          <p:cNvPr id="101381" name="Slide Number Placeholder 4"/>
          <p:cNvSpPr txBox="1">
            <a:spLocks noGrp="1"/>
          </p:cNvSpPr>
          <p:nvPr/>
        </p:nvSpPr>
        <p:spPr bwMode="auto">
          <a:xfrm>
            <a:off x="7848600" y="617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CAF0BBA-518C-4D67-9535-0B7C24D1BD91}" type="slidenum">
              <a:rPr lang="es-ES" altLang="es-CR" sz="1200">
                <a:solidFill>
                  <a:schemeClr val="hlink"/>
                </a:solidFill>
              </a:rPr>
              <a:pPr algn="r" eaLnBrk="1" hangingPunct="1"/>
              <a:t>118</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449263" y="692150"/>
            <a:ext cx="7269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2300" b="1">
              <a:latin typeface="Calibri" pitchFamily="34" charset="0"/>
            </a:endParaRPr>
          </a:p>
          <a:p>
            <a:pPr eaLnBrk="1" hangingPunct="1"/>
            <a:endParaRPr lang="es-CR" altLang="es-CR" sz="2300" b="1">
              <a:latin typeface="Calibri" pitchFamily="34" charset="0"/>
            </a:endParaRPr>
          </a:p>
          <a:p>
            <a:pPr eaLnBrk="1" hangingPunct="1"/>
            <a:r>
              <a:rPr lang="es-CR" altLang="es-CR" sz="2300" b="1">
                <a:latin typeface="Calibri" pitchFamily="34" charset="0"/>
              </a:rPr>
              <a:t>Estimación por Tres Valores, PERT</a:t>
            </a:r>
            <a:r>
              <a:rPr lang="en-US" altLang="es-CR" sz="2400" b="1">
                <a:latin typeface="Calibri" pitchFamily="34" charset="0"/>
              </a:rPr>
              <a:t/>
            </a:r>
            <a:br>
              <a:rPr lang="en-US" altLang="es-CR" sz="2400" b="1">
                <a:latin typeface="Calibri" pitchFamily="34" charset="0"/>
              </a:rPr>
            </a:br>
            <a:endParaRPr lang="en-US" altLang="es-CR" sz="2400" b="1">
              <a:latin typeface="Calibri" pitchFamily="34" charset="0"/>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l="-43" t="12450" r="70358" b="62550"/>
          <a:stretch>
            <a:fillRect/>
          </a:stretch>
        </p:blipFill>
        <p:spPr bwMode="auto">
          <a:xfrm>
            <a:off x="449263" y="2133600"/>
            <a:ext cx="8242300"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6 CuadroTexto"/>
          <p:cNvSpPr txBox="1">
            <a:spLocks noChangeArrowheads="1"/>
          </p:cNvSpPr>
          <p:nvPr/>
        </p:nvSpPr>
        <p:spPr bwMode="auto">
          <a:xfrm>
            <a:off x="1476375" y="2373313"/>
            <a:ext cx="2159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200">
                <a:latin typeface="GreekC" pitchFamily="2" charset="0"/>
                <a:cs typeface="GreekC" pitchFamily="2" charset="0"/>
              </a:rPr>
              <a:t>[µ-s, µ+s], 68,26% </a:t>
            </a:r>
            <a:endParaRPr lang="es-CR" altLang="es-CR" sz="1200"/>
          </a:p>
        </p:txBody>
      </p:sp>
      <p:sp>
        <p:nvSpPr>
          <p:cNvPr id="29701" name="9 CuadroTexto"/>
          <p:cNvSpPr txBox="1">
            <a:spLocks noChangeArrowheads="1"/>
          </p:cNvSpPr>
          <p:nvPr/>
        </p:nvSpPr>
        <p:spPr bwMode="auto">
          <a:xfrm>
            <a:off x="1476375" y="2670175"/>
            <a:ext cx="237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200" dirty="0">
                <a:latin typeface="GreekC" pitchFamily="2" charset="0"/>
                <a:cs typeface="GreekC" pitchFamily="2" charset="0"/>
              </a:rPr>
              <a:t>[µ-2s, µ+2s], </a:t>
            </a:r>
            <a:r>
              <a:rPr lang="es-CR" altLang="es-CR" sz="1200" dirty="0" smtClean="0">
                <a:latin typeface="GreekC" pitchFamily="2" charset="0"/>
                <a:cs typeface="GreekC" pitchFamily="2" charset="0"/>
              </a:rPr>
              <a:t>95,46% </a:t>
            </a:r>
            <a:endParaRPr lang="es-CR" altLang="es-CR" sz="1200" dirty="0"/>
          </a:p>
        </p:txBody>
      </p:sp>
      <p:sp>
        <p:nvSpPr>
          <p:cNvPr id="29702" name="10 CuadroTexto"/>
          <p:cNvSpPr txBox="1">
            <a:spLocks noChangeArrowheads="1"/>
          </p:cNvSpPr>
          <p:nvPr/>
        </p:nvSpPr>
        <p:spPr bwMode="auto">
          <a:xfrm>
            <a:off x="1476375" y="3021013"/>
            <a:ext cx="2374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200" dirty="0">
                <a:latin typeface="GreekC" pitchFamily="2" charset="0"/>
                <a:cs typeface="GreekC" pitchFamily="2" charset="0"/>
              </a:rPr>
              <a:t>[µ-3s, µ+3s], </a:t>
            </a:r>
            <a:r>
              <a:rPr lang="es-CR" altLang="es-CR" sz="1200" dirty="0" smtClean="0">
                <a:latin typeface="GreekC" pitchFamily="2" charset="0"/>
                <a:cs typeface="GreekC" pitchFamily="2" charset="0"/>
              </a:rPr>
              <a:t>99,73% </a:t>
            </a:r>
            <a:endParaRPr lang="es-CR" altLang="es-CR" sz="1200" dirty="0"/>
          </a:p>
        </p:txBody>
      </p:sp>
      <p:sp>
        <p:nvSpPr>
          <p:cNvPr id="29703" name="11 CuadroTexto"/>
          <p:cNvSpPr txBox="1">
            <a:spLocks noChangeArrowheads="1"/>
          </p:cNvSpPr>
          <p:nvPr/>
        </p:nvSpPr>
        <p:spPr bwMode="auto">
          <a:xfrm>
            <a:off x="2209800" y="3341688"/>
            <a:ext cx="1728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Punto de Inflexión</a:t>
            </a:r>
          </a:p>
        </p:txBody>
      </p:sp>
      <p:sp>
        <p:nvSpPr>
          <p:cNvPr id="29704" name="12 CuadroTexto"/>
          <p:cNvSpPr txBox="1">
            <a:spLocks noChangeArrowheads="1"/>
          </p:cNvSpPr>
          <p:nvPr/>
        </p:nvSpPr>
        <p:spPr bwMode="auto">
          <a:xfrm>
            <a:off x="6315075" y="3341688"/>
            <a:ext cx="172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Punto de Inflexión</a:t>
            </a:r>
          </a:p>
        </p:txBody>
      </p:sp>
      <p:cxnSp>
        <p:nvCxnSpPr>
          <p:cNvPr id="14" name="13 Conector recto de flecha"/>
          <p:cNvCxnSpPr/>
          <p:nvPr/>
        </p:nvCxnSpPr>
        <p:spPr>
          <a:xfrm flipH="1" flipV="1">
            <a:off x="5810250" y="3663950"/>
            <a:ext cx="504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706" name="Picture 3"/>
          <p:cNvPicPr>
            <a:picLocks noChangeAspect="1" noChangeArrowheads="1"/>
          </p:cNvPicPr>
          <p:nvPr/>
        </p:nvPicPr>
        <p:blipFill>
          <a:blip r:embed="rId3">
            <a:extLst>
              <a:ext uri="{28A0092B-C50C-407E-A947-70E740481C1C}">
                <a14:useLocalDpi xmlns:a14="http://schemas.microsoft.com/office/drawing/2010/main" val="0"/>
              </a:ext>
            </a:extLst>
          </a:blip>
          <a:srcRect l="23260" t="48950" r="41827" b="38734"/>
          <a:stretch>
            <a:fillRect/>
          </a:stretch>
        </p:blipFill>
        <p:spPr bwMode="auto">
          <a:xfrm>
            <a:off x="6099175" y="2593975"/>
            <a:ext cx="238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7" name="15 CuadroTexto"/>
          <p:cNvSpPr txBox="1">
            <a:spLocks noChangeArrowheads="1"/>
          </p:cNvSpPr>
          <p:nvPr/>
        </p:nvSpPr>
        <p:spPr bwMode="auto">
          <a:xfrm>
            <a:off x="6465888" y="3979863"/>
            <a:ext cx="223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f(x) es una función de probabilidad, P(z)</a:t>
            </a:r>
          </a:p>
        </p:txBody>
      </p:sp>
      <p:cxnSp>
        <p:nvCxnSpPr>
          <p:cNvPr id="17" name="16 Conector recto de flecha"/>
          <p:cNvCxnSpPr/>
          <p:nvPr/>
        </p:nvCxnSpPr>
        <p:spPr>
          <a:xfrm>
            <a:off x="3146425" y="3663950"/>
            <a:ext cx="546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536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Técnicas de Creatividad Grupal </a:t>
            </a:r>
            <a:endParaRPr lang="es-CR" sz="2800" b="1" dirty="0">
              <a:latin typeface="+mj-lt"/>
              <a:ea typeface="+mj-ea"/>
              <a:cs typeface="+mj-cs"/>
            </a:endParaRPr>
          </a:p>
        </p:txBody>
      </p:sp>
      <p:sp>
        <p:nvSpPr>
          <p:cNvPr id="9" name="8 Rectángulo"/>
          <p:cNvSpPr/>
          <p:nvPr/>
        </p:nvSpPr>
        <p:spPr>
          <a:xfrm>
            <a:off x="285750" y="1916113"/>
            <a:ext cx="4149725" cy="4314825"/>
          </a:xfrm>
          <a:prstGeom prst="rect">
            <a:avLst/>
          </a:prstGeom>
        </p:spPr>
        <p:txBody>
          <a:bodyPr>
            <a:spAutoFit/>
          </a:bodyPr>
          <a:lstStyle/>
          <a:p>
            <a:pPr algn="just">
              <a:lnSpc>
                <a:spcPct val="80000"/>
              </a:lnSpc>
              <a:defRPr/>
            </a:pPr>
            <a:r>
              <a:rPr lang="es-CR" sz="2400" b="1" dirty="0">
                <a:latin typeface="+mj-lt"/>
              </a:rPr>
              <a:t>Técnica de Grupo Nominal: </a:t>
            </a:r>
            <a:r>
              <a:rPr lang="es-CR" sz="2400" dirty="0">
                <a:latin typeface="+mj-lt"/>
              </a:rPr>
              <a:t>Un grupo selecto de expertos responden cuestionarios y proveen retroalimentación sobre respuestas que se hayan dado para cada uno de los requisitos que se estén recopilando. Las respuestas son anónimas y sólo las puede acceder el facilitador de la técnica.</a:t>
            </a:r>
          </a:p>
          <a:p>
            <a:pPr algn="just">
              <a:lnSpc>
                <a:spcPct val="80000"/>
              </a:lnSpc>
              <a:defRPr/>
            </a:pPr>
            <a:endParaRPr lang="es-CR" sz="2400" dirty="0"/>
          </a:p>
          <a:p>
            <a:pPr algn="just">
              <a:lnSpc>
                <a:spcPct val="80000"/>
              </a:lnSpc>
              <a:defRPr/>
            </a:pPr>
            <a:endParaRPr lang="es-ES" sz="2000" dirty="0"/>
          </a:p>
          <a:p>
            <a:pPr algn="just">
              <a:defRPr/>
            </a:pPr>
            <a:endParaRPr lang="es-CR" sz="2800" b="1" dirty="0">
              <a:latin typeface="+mj-lt"/>
              <a:ea typeface="+mj-ea"/>
              <a:cs typeface="+mj-cs"/>
            </a:endParaRPr>
          </a:p>
        </p:txBody>
      </p:sp>
      <p:pic>
        <p:nvPicPr>
          <p:cNvPr id="34820" name="Picture 5" descr="anon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00" y="1960563"/>
            <a:ext cx="396398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0" y="1196975"/>
            <a:ext cx="8229600" cy="1143000"/>
          </a:xfrm>
        </p:spPr>
        <p:txBody>
          <a:bodyPr/>
          <a:lstStyle/>
          <a:p>
            <a:pPr eaLnBrk="1" hangingPunct="1"/>
            <a:r>
              <a:rPr lang="en-US" altLang="es-CR" smtClean="0"/>
              <a:t>Auditorías de Calidad</a:t>
            </a:r>
          </a:p>
        </p:txBody>
      </p:sp>
      <p:sp>
        <p:nvSpPr>
          <p:cNvPr id="102403" name="Content Placeholder 2"/>
          <p:cNvSpPr>
            <a:spLocks noGrp="1"/>
          </p:cNvSpPr>
          <p:nvPr>
            <p:ph idx="4294967295"/>
          </p:nvPr>
        </p:nvSpPr>
        <p:spPr>
          <a:xfrm>
            <a:off x="323850" y="2322513"/>
            <a:ext cx="8229600" cy="4525962"/>
          </a:xfrm>
        </p:spPr>
        <p:txBody>
          <a:bodyPr/>
          <a:lstStyle/>
          <a:p>
            <a:pPr algn="just"/>
            <a:r>
              <a:rPr lang="es-CR" altLang="es-CR" smtClean="0"/>
              <a:t>Se utilizan para determinar si usted y su proyecto está cumpliendo con las políticas de la empresa, los estándares y procedimientos así como para determinar si las políticas, estándares y procedimientos que se utilizan son eficientes y eficaces.</a:t>
            </a:r>
          </a:p>
        </p:txBody>
      </p:sp>
      <p:sp>
        <p:nvSpPr>
          <p:cNvPr id="10240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8CBBC1-58D7-420F-BB6E-62085F1BEC51}" type="datetime1">
              <a:rPr lang="es-ES" altLang="es-CR" sz="1200">
                <a:solidFill>
                  <a:schemeClr val="hlink"/>
                </a:solidFill>
              </a:rPr>
              <a:pPr eaLnBrk="1" hangingPunct="1"/>
              <a:t>20/10/2013</a:t>
            </a:fld>
            <a:endParaRPr lang="es-ES" altLang="es-CR" sz="1200">
              <a:solidFill>
                <a:schemeClr val="hlink"/>
              </a:solidFill>
            </a:endParaRPr>
          </a:p>
        </p:txBody>
      </p:sp>
      <p:sp>
        <p:nvSpPr>
          <p:cNvPr id="10240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5ECD990-83AC-47AA-8CDE-560CF1185B62}" type="slidenum">
              <a:rPr lang="es-ES" altLang="es-CR" sz="1200">
                <a:solidFill>
                  <a:schemeClr val="hlink"/>
                </a:solidFill>
              </a:rPr>
              <a:pPr algn="r" eaLnBrk="1" hangingPunct="1"/>
              <a:t>120</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0" y="1125538"/>
            <a:ext cx="8229600" cy="1143000"/>
          </a:xfrm>
        </p:spPr>
        <p:txBody>
          <a:bodyPr/>
          <a:lstStyle/>
          <a:p>
            <a:pPr eaLnBrk="1" hangingPunct="1"/>
            <a:r>
              <a:rPr lang="en-US" altLang="es-CR" smtClean="0"/>
              <a:t>Análisis del Proceso</a:t>
            </a:r>
          </a:p>
        </p:txBody>
      </p:sp>
      <p:sp>
        <p:nvSpPr>
          <p:cNvPr id="103427" name="Content Placeholder 2"/>
          <p:cNvSpPr>
            <a:spLocks noGrp="1"/>
          </p:cNvSpPr>
          <p:nvPr>
            <p:ph idx="4294967295"/>
          </p:nvPr>
        </p:nvSpPr>
        <p:spPr>
          <a:xfrm>
            <a:off x="533400" y="2179638"/>
            <a:ext cx="8229600" cy="4525962"/>
          </a:xfrm>
        </p:spPr>
        <p:txBody>
          <a:bodyPr/>
          <a:lstStyle/>
          <a:p>
            <a:pPr algn="just"/>
            <a:r>
              <a:rPr lang="es-CR" altLang="es-CR" smtClean="0"/>
              <a:t>Análisis del proceso es una parte de la mejora continua e identifica las mejoras que podrían ser necesarias en los procesos.</a:t>
            </a:r>
          </a:p>
          <a:p>
            <a:pPr algn="just"/>
            <a:r>
              <a:rPr lang="es-CR" altLang="es-CR" smtClean="0"/>
              <a:t>Se utiliza cuando las actividades se repiten constantemente en la EDT.</a:t>
            </a:r>
          </a:p>
          <a:p>
            <a:pPr algn="just"/>
            <a:r>
              <a:rPr lang="es-CR" altLang="es-CR" smtClean="0"/>
              <a:t>Las lecciones aprendidas en las primeras iteraciones se utilizan para mejorar el proceso en los procesos restantes.</a:t>
            </a:r>
            <a:endParaRPr lang="en-US" altLang="es-CR" smtClean="0"/>
          </a:p>
        </p:txBody>
      </p:sp>
      <p:sp>
        <p:nvSpPr>
          <p:cNvPr id="103428" name="Date Placeholder 3"/>
          <p:cNvSpPr txBox="1">
            <a:spLocks noGrp="1"/>
          </p:cNvSpPr>
          <p:nvPr/>
        </p:nvSpPr>
        <p:spPr bwMode="auto">
          <a:xfrm>
            <a:off x="6659563"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F82A21-7F3F-4AC4-B528-D730ECEDA977}" type="datetime1">
              <a:rPr lang="es-ES" altLang="es-CR" sz="1200">
                <a:solidFill>
                  <a:schemeClr val="hlink"/>
                </a:solidFill>
              </a:rPr>
              <a:pPr eaLnBrk="1" hangingPunct="1"/>
              <a:t>20/10/2013</a:t>
            </a:fld>
            <a:endParaRPr lang="es-ES" altLang="es-CR" sz="1200">
              <a:solidFill>
                <a:schemeClr val="hlink"/>
              </a:solidFill>
            </a:endParaRPr>
          </a:p>
        </p:txBody>
      </p:sp>
      <p:sp>
        <p:nvSpPr>
          <p:cNvPr id="10342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7CAF8B5-C120-4AA3-8E78-9926617CA4D8}" type="slidenum">
              <a:rPr lang="es-ES" altLang="es-CR" sz="1200">
                <a:solidFill>
                  <a:schemeClr val="hlink"/>
                </a:solidFill>
              </a:rPr>
              <a:pPr algn="r" eaLnBrk="1" hangingPunct="1"/>
              <a:t>121</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ate Placeholder 3"/>
          <p:cNvSpPr txBox="1">
            <a:spLocks noGrp="1"/>
          </p:cNvSpPr>
          <p:nvPr/>
        </p:nvSpPr>
        <p:spPr bwMode="auto">
          <a:xfrm>
            <a:off x="8191500" y="6489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CE97AC-8887-46C7-8610-E0978A10546C}" type="datetime1">
              <a:rPr lang="es-ES" altLang="es-CR" sz="1200">
                <a:solidFill>
                  <a:schemeClr val="hlink"/>
                </a:solidFill>
              </a:rPr>
              <a:pPr eaLnBrk="1" hangingPunct="1"/>
              <a:t>20/10/2013</a:t>
            </a:fld>
            <a:endParaRPr lang="es-ES" altLang="es-CR" sz="1200">
              <a:solidFill>
                <a:schemeClr val="hlink"/>
              </a:solidFill>
            </a:endParaRPr>
          </a:p>
        </p:txBody>
      </p:sp>
      <p:sp>
        <p:nvSpPr>
          <p:cNvPr id="104451" name="Slide Number Placeholder 5"/>
          <p:cNvSpPr txBox="1">
            <a:spLocks noGrp="1"/>
          </p:cNvSpPr>
          <p:nvPr/>
        </p:nvSpPr>
        <p:spPr bwMode="auto">
          <a:xfrm>
            <a:off x="7861300" y="61960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929901B-62CE-458E-A3AC-DDDAC867A8E5}" type="slidenum">
              <a:rPr lang="es-ES" altLang="es-CR" sz="1200">
                <a:solidFill>
                  <a:schemeClr val="hlink"/>
                </a:solidFill>
              </a:rPr>
              <a:pPr algn="r" eaLnBrk="1" hangingPunct="1"/>
              <a:t>122</a:t>
            </a:fld>
            <a:endParaRPr lang="es-ES" altLang="es-CR" sz="1200">
              <a:solidFill>
                <a:schemeClr val="hlink"/>
              </a:solidFill>
            </a:endParaRPr>
          </a:p>
        </p:txBody>
      </p:sp>
      <p:sp>
        <p:nvSpPr>
          <p:cNvPr id="104452" name="Rectangle 2"/>
          <p:cNvSpPr>
            <a:spLocks noGrp="1" noChangeArrowheads="1"/>
          </p:cNvSpPr>
          <p:nvPr>
            <p:ph type="title" idx="4294967295"/>
          </p:nvPr>
        </p:nvSpPr>
        <p:spPr>
          <a:xfrm>
            <a:off x="107950" y="1844675"/>
            <a:ext cx="8229600" cy="1143000"/>
          </a:xfrm>
        </p:spPr>
        <p:txBody>
          <a:bodyPr/>
          <a:lstStyle/>
          <a:p>
            <a:pPr eaLnBrk="1" hangingPunct="1"/>
            <a:r>
              <a:rPr lang="en-US" altLang="es-CR" sz="3600" smtClean="0"/>
              <a:t>Controlar la Calidad</a:t>
            </a:r>
            <a:br>
              <a:rPr lang="en-US" altLang="es-CR" sz="3600" smtClean="0"/>
            </a:br>
            <a:r>
              <a:rPr lang="en-US" altLang="es-CR" sz="3600" smtClean="0"/>
              <a:t/>
            </a:r>
            <a:br>
              <a:rPr lang="en-US" altLang="es-CR" sz="3600" smtClean="0"/>
            </a:br>
            <a:endParaRPr lang="en-US" altLang="es-CR" sz="3600" smtClean="0"/>
          </a:p>
        </p:txBody>
      </p:sp>
      <p:sp>
        <p:nvSpPr>
          <p:cNvPr id="104453" name="Rectangle 2"/>
          <p:cNvSpPr txBox="1">
            <a:spLocks noChangeArrowheads="1"/>
          </p:cNvSpPr>
          <p:nvPr/>
        </p:nvSpPr>
        <p:spPr bwMode="auto">
          <a:xfrm>
            <a:off x="395288" y="2822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CR" altLang="es-CR" sz="3200">
                <a:latin typeface="Calibri" pitchFamily="34" charset="0"/>
              </a:rPr>
              <a:t>Se monitorean y registran los resultados de la ejecución de actividades de calidad, a fin de evaluar el desempeño y recomendar cambios necesarios.</a:t>
            </a:r>
            <a:endParaRPr lang="en-US" altLang="es-CR" sz="3200">
              <a:latin typeface="Calibri" pitchFamily="34" charset="0"/>
            </a:endParaRPr>
          </a:p>
        </p:txBody>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179388" y="908050"/>
            <a:ext cx="6994525" cy="1143000"/>
          </a:xfrm>
        </p:spPr>
        <p:txBody>
          <a:bodyPr/>
          <a:lstStyle/>
          <a:p>
            <a:pPr eaLnBrk="1" hangingPunct="1"/>
            <a:r>
              <a:rPr lang="en-US" altLang="es-CR" smtClean="0"/>
              <a:t>Diagrama de Causa y Efecto</a:t>
            </a:r>
          </a:p>
        </p:txBody>
      </p:sp>
      <p:sp>
        <p:nvSpPr>
          <p:cNvPr id="105475" name="Content Placeholder 2"/>
          <p:cNvSpPr>
            <a:spLocks noGrp="1"/>
          </p:cNvSpPr>
          <p:nvPr>
            <p:ph idx="4294967295"/>
          </p:nvPr>
        </p:nvSpPr>
        <p:spPr>
          <a:xfrm>
            <a:off x="261938" y="1954213"/>
            <a:ext cx="8528050" cy="4525962"/>
          </a:xfrm>
        </p:spPr>
        <p:txBody>
          <a:bodyPr/>
          <a:lstStyle/>
          <a:p>
            <a:pPr algn="just"/>
            <a:r>
              <a:rPr lang="es-CR" altLang="es-CR" sz="2400" smtClean="0"/>
              <a:t>Una manera creativa de ver las causas de un problema.</a:t>
            </a:r>
          </a:p>
          <a:p>
            <a:pPr algn="just"/>
            <a:r>
              <a:rPr lang="es-CR" altLang="es-CR" sz="2400" smtClean="0"/>
              <a:t>Ayuda a estimular el pensamiento, lo organiza y genera discusión.</a:t>
            </a:r>
          </a:p>
          <a:p>
            <a:pPr algn="just"/>
            <a:r>
              <a:rPr lang="es-CR" altLang="es-CR" sz="2400" smtClean="0"/>
              <a:t>Se puede utilizar para explorar los factores que darán lugar a un resultado futuro que se desea.</a:t>
            </a:r>
          </a:p>
        </p:txBody>
      </p:sp>
      <p:sp>
        <p:nvSpPr>
          <p:cNvPr id="105476" name="Date Placeholder 3"/>
          <p:cNvSpPr txBox="1">
            <a:spLocks noGrp="1"/>
          </p:cNvSpPr>
          <p:nvPr/>
        </p:nvSpPr>
        <p:spPr bwMode="auto">
          <a:xfrm>
            <a:off x="0" y="6362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E86D28-F07C-4128-9444-E84C9336D858}" type="datetime1">
              <a:rPr lang="es-ES" altLang="es-CR" sz="1200">
                <a:solidFill>
                  <a:schemeClr val="hlink"/>
                </a:solidFill>
              </a:rPr>
              <a:pPr eaLnBrk="1" hangingPunct="1"/>
              <a:t>20/10/2013</a:t>
            </a:fld>
            <a:endParaRPr lang="es-ES" altLang="es-CR" sz="1200">
              <a:solidFill>
                <a:schemeClr val="hlink"/>
              </a:solidFill>
            </a:endParaRPr>
          </a:p>
        </p:txBody>
      </p:sp>
      <p:sp>
        <p:nvSpPr>
          <p:cNvPr id="10547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90144D-D3E2-4FCB-B91E-E8C3A16E0385}" type="slidenum">
              <a:rPr lang="es-ES" altLang="es-CR" sz="1200">
                <a:solidFill>
                  <a:schemeClr val="hlink"/>
                </a:solidFill>
              </a:rPr>
              <a:pPr algn="r" eaLnBrk="1" hangingPunct="1"/>
              <a:t>123</a:t>
            </a:fld>
            <a:endParaRPr lang="es-ES" altLang="es-CR" sz="1200">
              <a:solidFill>
                <a:schemeClr val="hlink"/>
              </a:solidFill>
            </a:endParaRPr>
          </a:p>
        </p:txBody>
      </p:sp>
      <p:pic>
        <p:nvPicPr>
          <p:cNvPr id="1054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4094163"/>
            <a:ext cx="7035800"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395288" y="1014413"/>
            <a:ext cx="8229600" cy="1143000"/>
          </a:xfrm>
        </p:spPr>
        <p:txBody>
          <a:bodyPr/>
          <a:lstStyle/>
          <a:p>
            <a:pPr eaLnBrk="1" hangingPunct="1"/>
            <a:r>
              <a:rPr lang="en-US" altLang="es-CR" smtClean="0"/>
              <a:t>Histograma</a:t>
            </a:r>
          </a:p>
        </p:txBody>
      </p:sp>
      <p:sp>
        <p:nvSpPr>
          <p:cNvPr id="106499" name="Content Placeholder 2"/>
          <p:cNvSpPr>
            <a:spLocks noGrp="1"/>
          </p:cNvSpPr>
          <p:nvPr>
            <p:ph idx="4294967295"/>
          </p:nvPr>
        </p:nvSpPr>
        <p:spPr>
          <a:xfrm>
            <a:off x="395288" y="2339975"/>
            <a:ext cx="8229600" cy="4525963"/>
          </a:xfrm>
        </p:spPr>
        <p:txBody>
          <a:bodyPr/>
          <a:lstStyle/>
          <a:p>
            <a:pPr algn="just"/>
            <a:r>
              <a:rPr lang="es-CR" altLang="es-CR" smtClean="0"/>
              <a:t>Un histograma muestra los datos en forma de barras o columnas.</a:t>
            </a:r>
          </a:p>
          <a:p>
            <a:pPr algn="just"/>
            <a:r>
              <a:rPr lang="es-CR" altLang="es-CR" smtClean="0"/>
              <a:t>Esta herramienta muestra cuáles son los problemas que vale la pena tratar.</a:t>
            </a:r>
          </a:p>
          <a:p>
            <a:pPr algn="just"/>
            <a:r>
              <a:rPr lang="es-CR" altLang="es-CR" smtClean="0"/>
              <a:t>Un histograma típico organiza los datos en ningún orden en particular.</a:t>
            </a:r>
          </a:p>
        </p:txBody>
      </p:sp>
      <p:sp>
        <p:nvSpPr>
          <p:cNvPr id="106500"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0EB623-9DF4-4A91-8672-8EF718691DB3}" type="datetime1">
              <a:rPr lang="es-ES" altLang="es-CR" sz="1200">
                <a:solidFill>
                  <a:schemeClr val="hlink"/>
                </a:solidFill>
              </a:rPr>
              <a:pPr eaLnBrk="1" hangingPunct="1"/>
              <a:t>20/10/2013</a:t>
            </a:fld>
            <a:endParaRPr lang="es-ES" altLang="es-CR" sz="1200">
              <a:solidFill>
                <a:schemeClr val="hlink"/>
              </a:solidFill>
            </a:endParaRPr>
          </a:p>
        </p:txBody>
      </p:sp>
      <p:sp>
        <p:nvSpPr>
          <p:cNvPr id="10650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EF11C07-6C82-4F26-9DE2-D3881FCB9631}" type="slidenum">
              <a:rPr lang="es-ES" altLang="es-CR" sz="1200">
                <a:solidFill>
                  <a:schemeClr val="hlink"/>
                </a:solidFill>
              </a:rPr>
              <a:pPr algn="r" eaLnBrk="1" hangingPunct="1"/>
              <a:t>124</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533400" y="1019175"/>
            <a:ext cx="8229600" cy="1143000"/>
          </a:xfrm>
        </p:spPr>
        <p:txBody>
          <a:bodyPr/>
          <a:lstStyle/>
          <a:p>
            <a:pPr eaLnBrk="1" hangingPunct="1"/>
            <a:r>
              <a:rPr lang="en-US" altLang="es-CR" smtClean="0"/>
              <a:t>Diagrama de Pareto</a:t>
            </a:r>
          </a:p>
        </p:txBody>
      </p:sp>
      <p:sp>
        <p:nvSpPr>
          <p:cNvPr id="107523" name="Date Placeholder 3"/>
          <p:cNvSpPr txBox="1">
            <a:spLocks noGrp="1"/>
          </p:cNvSpPr>
          <p:nvPr/>
        </p:nvSpPr>
        <p:spPr bwMode="auto">
          <a:xfrm>
            <a:off x="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5DB1F9-2801-4441-A018-D940083B16E7}" type="datetime1">
              <a:rPr lang="es-ES" altLang="es-CR" sz="1200">
                <a:solidFill>
                  <a:schemeClr val="hlink"/>
                </a:solidFill>
              </a:rPr>
              <a:pPr eaLnBrk="1" hangingPunct="1"/>
              <a:t>20/10/2013</a:t>
            </a:fld>
            <a:endParaRPr lang="es-ES" altLang="es-CR" sz="1200">
              <a:solidFill>
                <a:schemeClr val="hlink"/>
              </a:solidFill>
            </a:endParaRPr>
          </a:p>
        </p:txBody>
      </p:sp>
      <p:sp>
        <p:nvSpPr>
          <p:cNvPr id="107524"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97B4544-07DD-4A8D-A3A6-B0350BF39C1E}" type="slidenum">
              <a:rPr lang="es-ES" altLang="es-CR" sz="1200">
                <a:solidFill>
                  <a:schemeClr val="hlink"/>
                </a:solidFill>
              </a:rPr>
              <a:pPr algn="r" eaLnBrk="1" hangingPunct="1"/>
              <a:t>125</a:t>
            </a:fld>
            <a:endParaRPr lang="es-ES" altLang="es-CR" sz="1200">
              <a:solidFill>
                <a:schemeClr val="hlink"/>
              </a:solidFill>
            </a:endParaRPr>
          </a:p>
        </p:txBody>
      </p:sp>
      <p:sp>
        <p:nvSpPr>
          <p:cNvPr id="107525" name="Content Placeholder 5"/>
          <p:cNvSpPr>
            <a:spLocks noGrp="1"/>
          </p:cNvSpPr>
          <p:nvPr>
            <p:ph idx="4294967295"/>
          </p:nvPr>
        </p:nvSpPr>
        <p:spPr>
          <a:xfrm>
            <a:off x="395288" y="2103438"/>
            <a:ext cx="8229600" cy="4525962"/>
          </a:xfrm>
        </p:spPr>
        <p:txBody>
          <a:bodyPr/>
          <a:lstStyle/>
          <a:p>
            <a:pPr algn="just"/>
            <a:r>
              <a:rPr lang="es-CR" altLang="es-CR" smtClean="0"/>
              <a:t>Histograma que organiza los resultados de más frecuente a menos frecuente para ayudar a identificar cuáles son las causas raíz se han presentado en la mayoría de los problemas.</a:t>
            </a:r>
          </a:p>
          <a:p>
            <a:pPr algn="just"/>
            <a:r>
              <a:rPr lang="es-CR" altLang="es-CR" smtClean="0"/>
              <a:t>Basado en el principio 80/20 de Joseph Juran, que establece que el 80 por ciento de los problemas se deben a un 20 por ciento de las causas raíz.</a:t>
            </a:r>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533400" y="1019175"/>
            <a:ext cx="8229600" cy="1143000"/>
          </a:xfrm>
        </p:spPr>
        <p:txBody>
          <a:bodyPr/>
          <a:lstStyle/>
          <a:p>
            <a:pPr eaLnBrk="1" hangingPunct="1"/>
            <a:r>
              <a:rPr lang="en-US" altLang="es-CR" smtClean="0"/>
              <a:t>Diagrama de Pareto</a:t>
            </a:r>
          </a:p>
        </p:txBody>
      </p:sp>
      <p:sp>
        <p:nvSpPr>
          <p:cNvPr id="108547" name="Date Placeholder 3"/>
          <p:cNvSpPr txBox="1">
            <a:spLocks noGrp="1"/>
          </p:cNvSpPr>
          <p:nvPr/>
        </p:nvSpPr>
        <p:spPr bwMode="auto">
          <a:xfrm>
            <a:off x="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48F3EE-0134-4100-B23D-BB84EF875649}" type="datetime1">
              <a:rPr lang="es-ES" altLang="es-CR" sz="1200">
                <a:solidFill>
                  <a:schemeClr val="hlink"/>
                </a:solidFill>
              </a:rPr>
              <a:pPr eaLnBrk="1" hangingPunct="1"/>
              <a:t>20/10/2013</a:t>
            </a:fld>
            <a:endParaRPr lang="es-ES" altLang="es-CR" sz="1200">
              <a:solidFill>
                <a:schemeClr val="hlink"/>
              </a:solidFill>
            </a:endParaRPr>
          </a:p>
        </p:txBody>
      </p:sp>
      <p:sp>
        <p:nvSpPr>
          <p:cNvPr id="108548"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0E1CAB2-82FA-472F-99BC-3F06B667AD14}" type="slidenum">
              <a:rPr lang="es-ES" altLang="es-CR" sz="1200">
                <a:solidFill>
                  <a:schemeClr val="hlink"/>
                </a:solidFill>
              </a:rPr>
              <a:pPr algn="r" eaLnBrk="1" hangingPunct="1"/>
              <a:t>126</a:t>
            </a:fld>
            <a:endParaRPr lang="es-ES" altLang="es-CR" sz="1200">
              <a:solidFill>
                <a:schemeClr val="hlink"/>
              </a:solidFill>
            </a:endParaRPr>
          </a:p>
        </p:txBody>
      </p:sp>
      <p:pic>
        <p:nvPicPr>
          <p:cNvPr id="108549" name="Picture 2"/>
          <p:cNvPicPr>
            <a:picLocks noChangeAspect="1" noChangeArrowheads="1"/>
          </p:cNvPicPr>
          <p:nvPr/>
        </p:nvPicPr>
        <p:blipFill>
          <a:blip r:embed="rId2">
            <a:extLst>
              <a:ext uri="{28A0092B-C50C-407E-A947-70E740481C1C}">
                <a14:useLocalDpi xmlns:a14="http://schemas.microsoft.com/office/drawing/2010/main" val="0"/>
              </a:ext>
            </a:extLst>
          </a:blip>
          <a:srcRect t="7391"/>
          <a:stretch>
            <a:fillRect/>
          </a:stretch>
        </p:blipFill>
        <p:spPr bwMode="auto">
          <a:xfrm>
            <a:off x="800100" y="2032000"/>
            <a:ext cx="75723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1379538" y="1196975"/>
            <a:ext cx="10142538" cy="1143000"/>
          </a:xfrm>
        </p:spPr>
        <p:txBody>
          <a:bodyPr/>
          <a:lstStyle/>
          <a:p>
            <a:pPr eaLnBrk="1" hangingPunct="1"/>
            <a:r>
              <a:rPr lang="en-US" altLang="es-CR" smtClean="0"/>
              <a:t>Diagrama de Comportamiento</a:t>
            </a:r>
          </a:p>
        </p:txBody>
      </p:sp>
      <p:sp>
        <p:nvSpPr>
          <p:cNvPr id="109571" name="Content Placeholder 2"/>
          <p:cNvSpPr>
            <a:spLocks noGrp="1"/>
          </p:cNvSpPr>
          <p:nvPr>
            <p:ph idx="4294967295"/>
          </p:nvPr>
        </p:nvSpPr>
        <p:spPr>
          <a:xfrm>
            <a:off x="5233988" y="2344738"/>
            <a:ext cx="3529012" cy="4525962"/>
          </a:xfrm>
        </p:spPr>
        <p:txBody>
          <a:bodyPr/>
          <a:lstStyle/>
          <a:p>
            <a:pPr algn="just"/>
            <a:r>
              <a:rPr lang="es-CR" altLang="es-CR" sz="2400" smtClean="0"/>
              <a:t>Se utiliza para mirar la historia y ver un patrón de variación.</a:t>
            </a:r>
          </a:p>
          <a:p>
            <a:pPr algn="just"/>
            <a:r>
              <a:rPr lang="es-CR" altLang="es-CR" sz="2400" smtClean="0"/>
              <a:t>Si alguna vez ha graficado el progreso y buscó tendencias, entonces usted probablemente han utilizado diagramas de comportamiento.</a:t>
            </a:r>
            <a:endParaRPr lang="en-US" altLang="es-CR" sz="2400" smtClean="0"/>
          </a:p>
        </p:txBody>
      </p:sp>
      <p:sp>
        <p:nvSpPr>
          <p:cNvPr id="109572" name="Date Placeholder 3"/>
          <p:cNvSpPr txBox="1">
            <a:spLocks noGrp="1"/>
          </p:cNvSpPr>
          <p:nvPr/>
        </p:nvSpPr>
        <p:spPr bwMode="auto">
          <a:xfrm>
            <a:off x="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3E2E34-7FBD-4243-B21B-CCF216A3E1AE}" type="datetime1">
              <a:rPr lang="es-ES" altLang="es-CR" sz="1200">
                <a:solidFill>
                  <a:schemeClr val="hlink"/>
                </a:solidFill>
              </a:rPr>
              <a:pPr eaLnBrk="1" hangingPunct="1"/>
              <a:t>20/10/2013</a:t>
            </a:fld>
            <a:endParaRPr lang="es-ES" altLang="es-CR" sz="1200">
              <a:solidFill>
                <a:schemeClr val="hlink"/>
              </a:solidFill>
            </a:endParaRPr>
          </a:p>
        </p:txBody>
      </p:sp>
      <p:sp>
        <p:nvSpPr>
          <p:cNvPr id="10957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855E848-E9BF-499B-8E65-6267711C80AB}" type="slidenum">
              <a:rPr lang="es-ES" altLang="es-CR" sz="1200">
                <a:solidFill>
                  <a:schemeClr val="hlink"/>
                </a:solidFill>
              </a:rPr>
              <a:pPr algn="r" eaLnBrk="1" hangingPunct="1"/>
              <a:t>127</a:t>
            </a:fld>
            <a:endParaRPr lang="es-ES" altLang="es-CR" sz="1200">
              <a:solidFill>
                <a:schemeClr val="hlink"/>
              </a:solidFill>
            </a:endParaRPr>
          </a:p>
        </p:txBody>
      </p:sp>
      <p:pic>
        <p:nvPicPr>
          <p:cNvPr id="1095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76475"/>
            <a:ext cx="5113338"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179388" y="1052513"/>
            <a:ext cx="8229600" cy="1143000"/>
          </a:xfrm>
        </p:spPr>
        <p:txBody>
          <a:bodyPr/>
          <a:lstStyle/>
          <a:p>
            <a:pPr eaLnBrk="1" hangingPunct="1"/>
            <a:r>
              <a:rPr lang="en-US" altLang="es-CR" smtClean="0"/>
              <a:t>Diagrama de Dispersión</a:t>
            </a:r>
          </a:p>
        </p:txBody>
      </p:sp>
      <p:sp>
        <p:nvSpPr>
          <p:cNvPr id="110595" name="Content Placeholder 2"/>
          <p:cNvSpPr>
            <a:spLocks noGrp="1"/>
          </p:cNvSpPr>
          <p:nvPr>
            <p:ph idx="4294967295"/>
          </p:nvPr>
        </p:nvSpPr>
        <p:spPr>
          <a:xfrm>
            <a:off x="5162550" y="2708275"/>
            <a:ext cx="3441700" cy="4525963"/>
          </a:xfrm>
        </p:spPr>
        <p:txBody>
          <a:bodyPr/>
          <a:lstStyle/>
          <a:p>
            <a:pPr algn="just"/>
            <a:r>
              <a:rPr lang="es-CR" altLang="es-CR" sz="2800" smtClean="0"/>
              <a:t>Le da seguimiento a dos variables para determinar si están relacionados.</a:t>
            </a:r>
          </a:p>
        </p:txBody>
      </p:sp>
      <p:sp>
        <p:nvSpPr>
          <p:cNvPr id="11059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A0EA02-CE35-40E2-B79A-86F9F077884D}" type="datetime1">
              <a:rPr lang="es-ES" altLang="es-CR" sz="1200">
                <a:solidFill>
                  <a:schemeClr val="hlink"/>
                </a:solidFill>
              </a:rPr>
              <a:pPr eaLnBrk="1" hangingPunct="1"/>
              <a:t>20/10/2013</a:t>
            </a:fld>
            <a:endParaRPr lang="es-ES" altLang="es-CR" sz="1200">
              <a:solidFill>
                <a:schemeClr val="hlink"/>
              </a:solidFill>
            </a:endParaRPr>
          </a:p>
        </p:txBody>
      </p:sp>
      <p:sp>
        <p:nvSpPr>
          <p:cNvPr id="11059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D6B9FAD-3441-494E-BF01-D3B498044396}" type="slidenum">
              <a:rPr lang="es-ES" altLang="es-CR" sz="1200">
                <a:solidFill>
                  <a:schemeClr val="hlink"/>
                </a:solidFill>
              </a:rPr>
              <a:pPr algn="r" eaLnBrk="1" hangingPunct="1"/>
              <a:t>128</a:t>
            </a:fld>
            <a:endParaRPr lang="es-ES" altLang="es-CR" sz="1200">
              <a:solidFill>
                <a:schemeClr val="hlink"/>
              </a:solidFill>
            </a:endParaRPr>
          </a:p>
        </p:txBody>
      </p:sp>
      <p:pic>
        <p:nvPicPr>
          <p:cNvPr id="1105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20938"/>
            <a:ext cx="50419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idx="4294967295"/>
          </p:nvPr>
        </p:nvSpPr>
        <p:spPr>
          <a:xfrm>
            <a:off x="533400" y="1019175"/>
            <a:ext cx="8229600" cy="1143000"/>
          </a:xfrm>
        </p:spPr>
        <p:txBody>
          <a:bodyPr/>
          <a:lstStyle/>
          <a:p>
            <a:pPr eaLnBrk="1" hangingPunct="1"/>
            <a:r>
              <a:rPr lang="en-US" altLang="es-CR" smtClean="0"/>
              <a:t>Inspeccción</a:t>
            </a:r>
          </a:p>
        </p:txBody>
      </p:sp>
      <p:sp>
        <p:nvSpPr>
          <p:cNvPr id="111619" name="Date Placeholder 3"/>
          <p:cNvSpPr txBox="1">
            <a:spLocks noGrp="1"/>
          </p:cNvSpPr>
          <p:nvPr/>
        </p:nvSpPr>
        <p:spPr bwMode="auto">
          <a:xfrm>
            <a:off x="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A342CD-76E0-4063-9FFC-3B4C038BC1B0}" type="datetime1">
              <a:rPr lang="es-ES" altLang="es-CR" sz="1200">
                <a:solidFill>
                  <a:schemeClr val="hlink"/>
                </a:solidFill>
              </a:rPr>
              <a:pPr eaLnBrk="1" hangingPunct="1"/>
              <a:t>20/10/2013</a:t>
            </a:fld>
            <a:endParaRPr lang="es-ES" altLang="es-CR" sz="1200">
              <a:solidFill>
                <a:schemeClr val="hlink"/>
              </a:solidFill>
            </a:endParaRPr>
          </a:p>
        </p:txBody>
      </p:sp>
      <p:sp>
        <p:nvSpPr>
          <p:cNvPr id="111620"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2BD2BF4-E3B0-4AD2-9C7D-DAEC204546F6}" type="slidenum">
              <a:rPr lang="es-ES" altLang="es-CR" sz="1200">
                <a:solidFill>
                  <a:schemeClr val="hlink"/>
                </a:solidFill>
              </a:rPr>
              <a:pPr algn="r" eaLnBrk="1" hangingPunct="1"/>
              <a:t>129</a:t>
            </a:fld>
            <a:endParaRPr lang="es-ES" altLang="es-CR" sz="1200">
              <a:solidFill>
                <a:schemeClr val="hlink"/>
              </a:solidFill>
            </a:endParaRPr>
          </a:p>
        </p:txBody>
      </p:sp>
      <p:sp>
        <p:nvSpPr>
          <p:cNvPr id="111621" name="Content Placeholder 5"/>
          <p:cNvSpPr>
            <a:spLocks noGrp="1"/>
          </p:cNvSpPr>
          <p:nvPr>
            <p:ph idx="4294967295"/>
          </p:nvPr>
        </p:nvSpPr>
        <p:spPr>
          <a:xfrm>
            <a:off x="323850" y="2332038"/>
            <a:ext cx="8229600" cy="4525962"/>
          </a:xfrm>
        </p:spPr>
        <p:txBody>
          <a:bodyPr/>
          <a:lstStyle/>
          <a:p>
            <a:pPr algn="just"/>
            <a:r>
              <a:rPr lang="es-CR" altLang="es-CR" smtClean="0"/>
              <a:t>Una inspección es el examen del producto de un trabajo para determinar si cumple con las normas documentadas.</a:t>
            </a:r>
          </a:p>
          <a:p>
            <a:pPr algn="just"/>
            <a:endParaRPr lang="es-CR" altLang="es-CR" smtClean="0"/>
          </a:p>
          <a:p>
            <a:pPr algn="just"/>
            <a:r>
              <a:rPr lang="es-CR" altLang="es-CR" smtClean="0"/>
              <a:t>Por lo general, los resultados de una inspección incluyen mediciones y pueden llevarse a cabo en cualquier nivel.</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Técnicas de Creatividad Grupal </a:t>
            </a:r>
            <a:endParaRPr lang="es-CR" sz="2800" b="1" dirty="0">
              <a:latin typeface="+mj-lt"/>
              <a:ea typeface="+mj-ea"/>
              <a:cs typeface="+mj-cs"/>
            </a:endParaRPr>
          </a:p>
        </p:txBody>
      </p:sp>
      <p:sp>
        <p:nvSpPr>
          <p:cNvPr id="9" name="8 Rectángulo"/>
          <p:cNvSpPr/>
          <p:nvPr/>
        </p:nvSpPr>
        <p:spPr>
          <a:xfrm>
            <a:off x="285750" y="1916113"/>
            <a:ext cx="4149725" cy="3219450"/>
          </a:xfrm>
          <a:prstGeom prst="rect">
            <a:avLst/>
          </a:prstGeom>
        </p:spPr>
        <p:txBody>
          <a:bodyPr>
            <a:spAutoFit/>
          </a:bodyPr>
          <a:lstStyle/>
          <a:p>
            <a:pPr algn="just">
              <a:lnSpc>
                <a:spcPct val="80000"/>
              </a:lnSpc>
              <a:defRPr/>
            </a:pPr>
            <a:r>
              <a:rPr lang="es-CR" sz="2400" b="1" dirty="0">
                <a:latin typeface="+mj-lt"/>
              </a:rPr>
              <a:t>Mapa Conceptual o Mental: </a:t>
            </a:r>
            <a:r>
              <a:rPr lang="es-ES" sz="2400" dirty="0">
                <a:latin typeface="+mj-lt"/>
              </a:rPr>
              <a:t>Se toman ideas creadas mediante la Técnica de Tormenta de Ideas y se consolidan en un mapa para reflejar similitudes y diferencias entre los conceptos y de ahí, generar nuevas ideas.</a:t>
            </a:r>
          </a:p>
          <a:p>
            <a:pPr algn="just">
              <a:lnSpc>
                <a:spcPct val="80000"/>
              </a:lnSpc>
              <a:defRPr/>
            </a:pPr>
            <a:endParaRPr lang="es-CR" sz="2400" dirty="0"/>
          </a:p>
          <a:p>
            <a:pPr algn="just">
              <a:lnSpc>
                <a:spcPct val="80000"/>
              </a:lnSpc>
              <a:defRPr/>
            </a:pPr>
            <a:endParaRPr lang="es-ES" sz="2000" dirty="0"/>
          </a:p>
          <a:p>
            <a:pPr algn="just">
              <a:defRPr/>
            </a:pPr>
            <a:endParaRPr lang="es-CR" sz="2800" b="1" dirty="0">
              <a:latin typeface="+mj-lt"/>
              <a:ea typeface="+mj-ea"/>
              <a:cs typeface="+mj-cs"/>
            </a:endParaRPr>
          </a:p>
        </p:txBody>
      </p:sp>
      <p:pic>
        <p:nvPicPr>
          <p:cNvPr id="35844" name="Picture 5" descr="fig2conceptmap-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1946275"/>
            <a:ext cx="450215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Los miembros del equipo de proyecto están realizando un informe que incluye todos los costos e inversiones realizadas durante la vida del producto sobre la reparación de los defectos del producto antes de llegar a manos del cliente. ¿Cómo se llaman estos COSTOS?</a:t>
            </a:r>
          </a:p>
          <a:p>
            <a:pPr marL="457200" indent="-457200" algn="just">
              <a:spcBef>
                <a:spcPct val="0"/>
              </a:spcBef>
              <a:buFont typeface="+mj-lt"/>
              <a:buAutoNum type="alphaUcPeriod"/>
            </a:pPr>
            <a:r>
              <a:rPr lang="es-CR" altLang="es-CR" sz="2200" dirty="0"/>
              <a:t>Costos de conformidad.</a:t>
            </a:r>
          </a:p>
          <a:p>
            <a:pPr marL="457200" indent="-457200" algn="just">
              <a:spcBef>
                <a:spcPct val="0"/>
              </a:spcBef>
              <a:buFont typeface="+mj-lt"/>
              <a:buAutoNum type="alphaUcPeriod"/>
            </a:pPr>
            <a:r>
              <a:rPr lang="es-CR" altLang="es-CR" sz="2200" dirty="0"/>
              <a:t>Costos de prevención.</a:t>
            </a:r>
          </a:p>
          <a:p>
            <a:pPr marL="457200" indent="-457200" algn="just">
              <a:spcBef>
                <a:spcPct val="0"/>
              </a:spcBef>
              <a:buFont typeface="+mj-lt"/>
              <a:buAutoNum type="alphaUcPeriod"/>
            </a:pPr>
            <a:r>
              <a:rPr lang="es-CR" altLang="es-CR" sz="2200" dirty="0"/>
              <a:t>Costos de fallas internas.</a:t>
            </a:r>
          </a:p>
          <a:p>
            <a:pPr marL="457200" indent="-457200" algn="just">
              <a:spcBef>
                <a:spcPct val="0"/>
              </a:spcBef>
              <a:buFont typeface="+mj-lt"/>
              <a:buAutoNum type="alphaUcPeriod"/>
            </a:pPr>
            <a:r>
              <a:rPr lang="es-CR" altLang="es-CR" sz="2200" dirty="0"/>
              <a:t>Costos de evaluación.</a:t>
            </a:r>
          </a:p>
          <a:p>
            <a:pPr algn="just">
              <a:spcBef>
                <a:spcPct val="0"/>
              </a:spcBef>
              <a:buFontTx/>
              <a:buNone/>
            </a:pPr>
            <a:endParaRPr lang="en-US" altLang="es-CR" sz="2200" b="1" dirty="0" smtClean="0"/>
          </a:p>
          <a:p>
            <a:pPr algn="just">
              <a:spcBef>
                <a:spcPct val="0"/>
              </a:spcBef>
              <a:buFontTx/>
              <a:buNone/>
            </a:pPr>
            <a:r>
              <a:rPr lang="en-US" altLang="es-CR" sz="2200" b="1" dirty="0" err="1" smtClean="0"/>
              <a:t>Retroalimentación</a:t>
            </a:r>
            <a:r>
              <a:rPr lang="en-US" altLang="es-CR" sz="2200" b="1" dirty="0"/>
              <a:t>: </a:t>
            </a:r>
            <a:r>
              <a:rPr lang="en-US" altLang="es-CR" sz="2200" dirty="0"/>
              <a:t>Los </a:t>
            </a:r>
            <a:r>
              <a:rPr lang="en-US" altLang="es-CR" sz="2200" dirty="0" err="1"/>
              <a:t>costos</a:t>
            </a:r>
            <a:r>
              <a:rPr lang="en-US" altLang="es-CR" sz="2200" dirty="0"/>
              <a:t> </a:t>
            </a:r>
            <a:r>
              <a:rPr lang="en-US" altLang="es-CR" sz="2200" dirty="0" err="1"/>
              <a:t>asociados</a:t>
            </a:r>
            <a:r>
              <a:rPr lang="en-US" altLang="es-CR" sz="2200" dirty="0"/>
              <a:t> a la </a:t>
            </a:r>
            <a:r>
              <a:rPr lang="en-US" altLang="es-CR" sz="2200" dirty="0" err="1"/>
              <a:t>reparación</a:t>
            </a:r>
            <a:r>
              <a:rPr lang="en-US" altLang="es-CR" sz="2200" dirty="0"/>
              <a:t> de </a:t>
            </a:r>
            <a:r>
              <a:rPr lang="en-US" altLang="es-CR" sz="2200" dirty="0" err="1"/>
              <a:t>defectos</a:t>
            </a:r>
            <a:r>
              <a:rPr lang="en-US" altLang="es-CR" sz="2200" dirty="0"/>
              <a:t> son de </a:t>
            </a:r>
            <a:r>
              <a:rPr lang="en-US" altLang="es-CR" sz="2200" dirty="0" err="1"/>
              <a:t>fallas</a:t>
            </a:r>
            <a:r>
              <a:rPr lang="en-US" altLang="es-CR" sz="2200" dirty="0"/>
              <a:t> </a:t>
            </a:r>
            <a:r>
              <a:rPr lang="en-US" altLang="es-CR" sz="2200" dirty="0" err="1"/>
              <a:t>internas</a:t>
            </a:r>
            <a:r>
              <a:rPr lang="en-US" altLang="es-CR" sz="2200" dirty="0"/>
              <a:t> </a:t>
            </a:r>
            <a:r>
              <a:rPr lang="en-US" altLang="es-CR" sz="2200" dirty="0" err="1"/>
              <a:t>que</a:t>
            </a:r>
            <a:r>
              <a:rPr lang="en-US" altLang="es-CR" sz="2200" dirty="0"/>
              <a:t> en </a:t>
            </a:r>
            <a:r>
              <a:rPr lang="en-US" altLang="es-CR" sz="2200" dirty="0" err="1"/>
              <a:t>conjunto</a:t>
            </a:r>
            <a:r>
              <a:rPr lang="en-US" altLang="es-CR" sz="2200" dirty="0"/>
              <a:t> con los </a:t>
            </a:r>
            <a:r>
              <a:rPr lang="en-US" altLang="es-CR" sz="2200" dirty="0" err="1"/>
              <a:t>costos</a:t>
            </a:r>
            <a:r>
              <a:rPr lang="en-US" altLang="es-CR" sz="2200" dirty="0"/>
              <a:t> de </a:t>
            </a:r>
            <a:r>
              <a:rPr lang="en-US" altLang="es-CR" sz="2200" dirty="0" err="1"/>
              <a:t>fallas</a:t>
            </a:r>
            <a:r>
              <a:rPr lang="en-US" altLang="es-CR" sz="2200" dirty="0"/>
              <a:t> </a:t>
            </a:r>
            <a:r>
              <a:rPr lang="en-US" altLang="es-CR" sz="2200" dirty="0" err="1"/>
              <a:t>externas</a:t>
            </a:r>
            <a:r>
              <a:rPr lang="en-US" altLang="es-CR" sz="2200" dirty="0"/>
              <a:t> </a:t>
            </a:r>
            <a:r>
              <a:rPr lang="en-US" altLang="es-CR" sz="2200" dirty="0" err="1"/>
              <a:t>hacen</a:t>
            </a:r>
            <a:r>
              <a:rPr lang="en-US" altLang="es-CR" sz="2200" dirty="0"/>
              <a:t> los </a:t>
            </a:r>
            <a:r>
              <a:rPr lang="en-US" altLang="es-CR" sz="2200" dirty="0" err="1"/>
              <a:t>costos</a:t>
            </a:r>
            <a:r>
              <a:rPr lang="en-US" altLang="es-CR" sz="2200" dirty="0"/>
              <a:t> de </a:t>
            </a:r>
            <a:r>
              <a:rPr lang="en-US" altLang="es-CR" sz="2200" dirty="0" err="1"/>
              <a:t>incumplimiento</a:t>
            </a:r>
            <a:r>
              <a:rPr lang="en-US" altLang="es-CR" sz="2200" dirty="0"/>
              <a:t> (no </a:t>
            </a:r>
            <a:r>
              <a:rPr lang="en-US" altLang="es-CR" sz="2200" dirty="0" err="1"/>
              <a:t>conformidad</a:t>
            </a:r>
            <a:r>
              <a:rPr lang="en-US" altLang="es-CR" sz="2200" dirty="0"/>
              <a:t>). Los </a:t>
            </a:r>
            <a:r>
              <a:rPr lang="en-US" altLang="es-CR" sz="2200" dirty="0" err="1"/>
              <a:t>costos</a:t>
            </a:r>
            <a:r>
              <a:rPr lang="en-US" altLang="es-CR" sz="2200" dirty="0"/>
              <a:t> de </a:t>
            </a:r>
            <a:r>
              <a:rPr lang="en-US" altLang="es-CR" sz="2200" dirty="0" err="1"/>
              <a:t>cumplimiento</a:t>
            </a:r>
            <a:r>
              <a:rPr lang="en-US" altLang="es-CR" sz="2200" dirty="0"/>
              <a:t> (</a:t>
            </a:r>
            <a:r>
              <a:rPr lang="en-US" altLang="es-CR" sz="2200" dirty="0" err="1"/>
              <a:t>conformidad</a:t>
            </a:r>
            <a:r>
              <a:rPr lang="en-US" altLang="es-CR" sz="2200" dirty="0"/>
              <a:t>) son los de </a:t>
            </a:r>
            <a:r>
              <a:rPr lang="en-US" altLang="es-CR" sz="2200" dirty="0" err="1"/>
              <a:t>prevención</a:t>
            </a:r>
            <a:r>
              <a:rPr lang="en-US" altLang="es-CR" sz="2200" dirty="0"/>
              <a:t> </a:t>
            </a:r>
            <a:r>
              <a:rPr lang="en-US" altLang="es-CR" sz="2200" dirty="0" err="1"/>
              <a:t>más</a:t>
            </a:r>
            <a:r>
              <a:rPr lang="en-US" altLang="es-CR" sz="2200" dirty="0"/>
              <a:t> los de </a:t>
            </a:r>
            <a:r>
              <a:rPr lang="en-US" altLang="es-CR" sz="2200" dirty="0" err="1"/>
              <a:t>evaluación</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3710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tipo de MODELO de DISTRIBUCIÓN indica que cada resultado tiene la misma probabilidad de ocurrencia que cualquier otro resultado?</a:t>
            </a:r>
          </a:p>
          <a:p>
            <a:pPr marL="457200" indent="-457200" algn="just">
              <a:spcBef>
                <a:spcPct val="0"/>
              </a:spcBef>
              <a:buFont typeface="+mj-lt"/>
              <a:buAutoNum type="alphaUcPeriod"/>
            </a:pPr>
            <a:r>
              <a:rPr lang="es-CR" altLang="es-CR" sz="2400" dirty="0"/>
              <a:t>Distribución normal.</a:t>
            </a:r>
          </a:p>
          <a:p>
            <a:pPr marL="457200" indent="-457200" algn="just">
              <a:spcBef>
                <a:spcPct val="0"/>
              </a:spcBef>
              <a:buFont typeface="+mj-lt"/>
              <a:buAutoNum type="alphaUcPeriod"/>
            </a:pPr>
            <a:r>
              <a:rPr lang="es-CR" altLang="es-CR" sz="2400" dirty="0"/>
              <a:t>Distribución beta.</a:t>
            </a:r>
          </a:p>
          <a:p>
            <a:pPr marL="457200" indent="-457200" algn="just">
              <a:spcBef>
                <a:spcPct val="0"/>
              </a:spcBef>
              <a:buFont typeface="+mj-lt"/>
              <a:buAutoNum type="alphaUcPeriod"/>
            </a:pPr>
            <a:r>
              <a:rPr lang="es-CR" altLang="es-CR" sz="2400" dirty="0"/>
              <a:t>Distribución triangular.</a:t>
            </a:r>
          </a:p>
          <a:p>
            <a:pPr marL="457200" indent="-457200" algn="just">
              <a:spcBef>
                <a:spcPct val="0"/>
              </a:spcBef>
              <a:buFont typeface="+mj-lt"/>
              <a:buAutoNum type="alphaUcPeriod"/>
            </a:pPr>
            <a:r>
              <a:rPr lang="es-CR" altLang="es-CR" sz="2400" dirty="0"/>
              <a:t>Distribución uniforme.</a:t>
            </a:r>
          </a:p>
          <a:p>
            <a:pPr algn="just">
              <a:spcBef>
                <a:spcPct val="0"/>
              </a:spcBef>
              <a:buFontTx/>
              <a:buNone/>
            </a:pPr>
            <a:endParaRPr lang="es-CR" altLang="es-CR" sz="2400" b="1" dirty="0" smtClean="0"/>
          </a:p>
          <a:p>
            <a:pPr algn="just">
              <a:spcBef>
                <a:spcPct val="0"/>
              </a:spcBef>
              <a:buFontTx/>
              <a:buNone/>
            </a:pPr>
            <a:r>
              <a:rPr lang="es-CR" altLang="es-CR" sz="2400" b="1" dirty="0" smtClean="0"/>
              <a:t>Realimentación</a:t>
            </a:r>
            <a:r>
              <a:rPr lang="es-CR" altLang="es-CR" sz="2400" b="1" dirty="0"/>
              <a:t>: </a:t>
            </a:r>
            <a:r>
              <a:rPr lang="es-CR" altLang="es-CR" sz="2400" dirty="0"/>
              <a:t>Uniforme, es una función constante, o sea, que cualquier tipo de dato de entrada siempre va a dar la misma probabilidad en la salida.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14342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director de proyecto requiere ordenar las causas de los problemas que afronta en el proyecto. Para ello desea graficar un diagrama de Pareto. ¿Cuál es el FUNDAMENTO de un diagrama de Pareto?</a:t>
            </a:r>
          </a:p>
          <a:p>
            <a:pPr marL="457200" indent="-457200" algn="just">
              <a:spcBef>
                <a:spcPct val="0"/>
              </a:spcBef>
              <a:buFont typeface="+mj-lt"/>
              <a:buAutoNum type="alphaUcPeriod"/>
            </a:pPr>
            <a:r>
              <a:rPr lang="es-CR" altLang="es-CR" sz="2400" dirty="0"/>
              <a:t>Regla 50/50.</a:t>
            </a:r>
          </a:p>
          <a:p>
            <a:pPr marL="457200" indent="-457200" algn="just">
              <a:spcBef>
                <a:spcPct val="0"/>
              </a:spcBef>
              <a:buFont typeface="+mj-lt"/>
              <a:buAutoNum type="alphaUcPeriod"/>
            </a:pPr>
            <a:r>
              <a:rPr lang="es-CR" altLang="es-CR" sz="2400" dirty="0"/>
              <a:t>Principio 80/20.</a:t>
            </a:r>
          </a:p>
          <a:p>
            <a:pPr marL="457200" indent="-457200" algn="just">
              <a:spcBef>
                <a:spcPct val="0"/>
              </a:spcBef>
              <a:buFont typeface="+mj-lt"/>
              <a:buAutoNum type="alphaUcPeriod"/>
            </a:pPr>
            <a:r>
              <a:rPr lang="es-CR" altLang="es-CR" sz="2400" dirty="0"/>
              <a:t>Regla 100/0.</a:t>
            </a:r>
          </a:p>
          <a:p>
            <a:pPr marL="457200" indent="-457200" algn="just">
              <a:spcBef>
                <a:spcPct val="0"/>
              </a:spcBef>
              <a:buFont typeface="+mj-lt"/>
              <a:buAutoNum type="alphaUcPeriod"/>
            </a:pPr>
            <a:r>
              <a:rPr lang="es-CR" altLang="es-CR" sz="2400" dirty="0"/>
              <a:t>Ley 50/50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Principio 80/20  indica que el 80% de los problemas se debe al 20% de las causas. Las reglas 50/50 0 100/0 son formas de darle seguimiento a las cronogramas del proyecto según el avance mostrado. La ley 50/50 no existe.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56552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97595"/>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200" dirty="0"/>
              <a:t>La "regla de los siete" aplicada a diagramas de control de procesos significa que:</a:t>
            </a:r>
            <a:endParaRPr lang="es-CR" altLang="es-CR" sz="2200" dirty="0"/>
          </a:p>
          <a:p>
            <a:pPr marL="457200" indent="-457200" algn="just">
              <a:spcBef>
                <a:spcPct val="0"/>
              </a:spcBef>
              <a:buFont typeface="+mj-lt"/>
              <a:buAutoNum type="alphaUcPeriod"/>
            </a:pPr>
            <a:r>
              <a:rPr lang="es-ES" altLang="es-CR" sz="2200" dirty="0"/>
              <a:t>Si hay siete puntos en un lado de la media, entonces, debe ser encontrada una causa asignable.</a:t>
            </a:r>
            <a:endParaRPr lang="es-CR" altLang="es-CR" sz="2200" dirty="0"/>
          </a:p>
          <a:p>
            <a:pPr marL="457200" indent="-457200" algn="just">
              <a:spcBef>
                <a:spcPct val="0"/>
              </a:spcBef>
              <a:buFont typeface="+mj-lt"/>
              <a:buAutoNum type="alphaUcPeriod"/>
            </a:pPr>
            <a:r>
              <a:rPr lang="es-ES" altLang="es-CR" sz="2200" dirty="0"/>
              <a:t>Siete puntos consecutivos están ascendiendo, descendiendo, o en el mismo nivel.</a:t>
            </a:r>
            <a:endParaRPr lang="es-CR" altLang="es-CR" sz="2200" dirty="0"/>
          </a:p>
          <a:p>
            <a:pPr marL="457200" indent="-457200" algn="just">
              <a:spcBef>
                <a:spcPct val="0"/>
              </a:spcBef>
              <a:buFont typeface="+mj-lt"/>
              <a:buAutoNum type="alphaUcPeriod"/>
            </a:pPr>
            <a:r>
              <a:rPr lang="es-ES" altLang="es-CR" sz="2200" dirty="0"/>
              <a:t>Al menos siete inspectores deberían estar en el sitio por cada mil empleados.</a:t>
            </a:r>
            <a:endParaRPr lang="es-CR" altLang="es-CR" sz="2200" dirty="0"/>
          </a:p>
          <a:p>
            <a:pPr marL="457200" indent="-457200" algn="just">
              <a:spcBef>
                <a:spcPct val="0"/>
              </a:spcBef>
              <a:buFont typeface="+mj-lt"/>
              <a:buAutoNum type="alphaUcPeriod"/>
            </a:pPr>
            <a:r>
              <a:rPr lang="es-ES" altLang="es-CR" sz="2200" dirty="0"/>
              <a:t>Un proceso no está fuera de control incluso si siete mediciones consecutivas caen fuera de los límites de control superior e inferior.</a:t>
            </a:r>
            <a:endParaRPr lang="es-CR" altLang="es-CR" sz="2200" dirty="0"/>
          </a:p>
          <a:p>
            <a:pPr algn="just">
              <a:spcBef>
                <a:spcPct val="0"/>
              </a:spcBef>
              <a:buFontTx/>
              <a:buNone/>
            </a:pPr>
            <a:endParaRPr lang="es-ES" altLang="es-CR" sz="2200" b="1" dirty="0" smtClean="0"/>
          </a:p>
          <a:p>
            <a:pPr algn="just">
              <a:spcBef>
                <a:spcPct val="0"/>
              </a:spcBef>
              <a:buFontTx/>
              <a:buNone/>
            </a:pPr>
            <a:r>
              <a:rPr lang="es-ES" altLang="es-CR" sz="2200" b="1" dirty="0" smtClean="0"/>
              <a:t>Retroalimentación</a:t>
            </a:r>
            <a:r>
              <a:rPr lang="es-ES" altLang="es-CR" sz="2200" b="1" dirty="0"/>
              <a:t>:</a:t>
            </a:r>
            <a:r>
              <a:rPr lang="es-ES" altLang="es-CR" sz="2200" dirty="0"/>
              <a:t> </a:t>
            </a:r>
            <a:r>
              <a:rPr lang="es-CR" altLang="es-CR" sz="2200" dirty="0"/>
              <a:t>La Regla de los 7 indica que un proceso está fuera de control cuando siete mediciones consecutivas están por debajo o por encima del promedio. Al estar fuera de control se debe buscar una causa.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07677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89709"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toma una muestra aleatoria de 1000 productos. Luego los pesa y se observa que tienen una distribución normal estándar con promedio de 500 gramos y una desviación de +/- 20 gramos. Finalmente decide trabajar con un intervalo de confianza de +/- 3 sigmas y obtiene un rango entre 560-440 gramos. ¿Qué porcentaje de esos productos estarán comprendidos en ese rango?</a:t>
            </a:r>
          </a:p>
          <a:p>
            <a:pPr marL="457200" indent="-457200" algn="just">
              <a:spcBef>
                <a:spcPct val="0"/>
              </a:spcBef>
              <a:buFont typeface="+mj-lt"/>
              <a:buAutoNum type="alphaUcPeriod"/>
            </a:pPr>
            <a:r>
              <a:rPr lang="es-CR" altLang="es-CR" sz="2400" dirty="0"/>
              <a:t>68,26%.</a:t>
            </a:r>
          </a:p>
          <a:p>
            <a:pPr marL="457200" indent="-457200" algn="just">
              <a:spcBef>
                <a:spcPct val="0"/>
              </a:spcBef>
              <a:buFont typeface="+mj-lt"/>
              <a:buAutoNum type="alphaUcPeriod"/>
            </a:pPr>
            <a:r>
              <a:rPr lang="es-CR" altLang="es-CR" sz="2400" dirty="0"/>
              <a:t>100,00%.</a:t>
            </a:r>
          </a:p>
          <a:p>
            <a:pPr marL="457200" indent="-457200" algn="just">
              <a:spcBef>
                <a:spcPct val="0"/>
              </a:spcBef>
              <a:buFont typeface="+mj-lt"/>
              <a:buAutoNum type="alphaUcPeriod"/>
            </a:pPr>
            <a:r>
              <a:rPr lang="es-CR" altLang="es-CR" sz="2400" dirty="0"/>
              <a:t>99,73%.</a:t>
            </a:r>
          </a:p>
          <a:p>
            <a:pPr marL="457200" indent="-457200" algn="just">
              <a:spcBef>
                <a:spcPct val="0"/>
              </a:spcBef>
              <a:buFont typeface="+mj-lt"/>
              <a:buAutoNum type="alphaUcPeriod"/>
            </a:pPr>
            <a:r>
              <a:rPr lang="es-CR" altLang="es-CR" sz="2400" dirty="0"/>
              <a:t>99,99</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+/-3 * 20 gramos = +/- 60 gramos. Entonces, 500 gramos +/- 60 gramos genera un intervalo de 560 – 440 gramos.</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9149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 Un miembro del equipo está valorando aplicar una herramienta para la gestión y el control de la calidad en el proceso de asegurar la calidad. Dentro de las opciones que está estudiando, ha determinado aplicar una herramienta para desarrollar un análisis de la información que busca mostrar las relaciones que existen entre factores, causas y objetivos visualizados en columnas y filas. ¿A qué HERRAMIENTA se refiere el director de proyectos?</a:t>
            </a:r>
          </a:p>
          <a:p>
            <a:pPr marL="457200" indent="-457200" algn="just">
              <a:spcBef>
                <a:spcPct val="0"/>
              </a:spcBef>
              <a:buFont typeface="+mj-lt"/>
              <a:buAutoNum type="alphaUcPeriod"/>
            </a:pPr>
            <a:r>
              <a:rPr lang="es-CR" altLang="es-CR" sz="2200" dirty="0"/>
              <a:t>Diagramas de dispersión.</a:t>
            </a:r>
          </a:p>
          <a:p>
            <a:pPr marL="457200" indent="-457200" algn="just">
              <a:spcBef>
                <a:spcPct val="0"/>
              </a:spcBef>
              <a:buFont typeface="+mj-lt"/>
              <a:buAutoNum type="alphaUcPeriod"/>
            </a:pPr>
            <a:r>
              <a:rPr lang="es-CR" altLang="es-CR" sz="2200" dirty="0"/>
              <a:t>Diagramas tipo árbol.</a:t>
            </a:r>
          </a:p>
          <a:p>
            <a:pPr marL="457200" indent="-457200" algn="just">
              <a:spcBef>
                <a:spcPct val="0"/>
              </a:spcBef>
              <a:buFont typeface="+mj-lt"/>
              <a:buAutoNum type="alphaUcPeriod"/>
            </a:pPr>
            <a:r>
              <a:rPr lang="es-CR" altLang="es-CR" sz="2200" dirty="0"/>
              <a:t>Matrices de priorización.</a:t>
            </a:r>
          </a:p>
          <a:p>
            <a:pPr marL="457200" indent="-457200" algn="just">
              <a:spcBef>
                <a:spcPct val="0"/>
              </a:spcBef>
              <a:buFont typeface="+mj-lt"/>
              <a:buAutoNum type="alphaUcPeriod"/>
            </a:pPr>
            <a:r>
              <a:rPr lang="es-CR" altLang="es-CR" sz="2200" dirty="0"/>
              <a:t>Diagramas de flujo</a:t>
            </a:r>
            <a:r>
              <a:rPr lang="es-CR" altLang="es-CR" sz="2200" dirty="0" smtClean="0"/>
              <a:t>.</a:t>
            </a:r>
            <a:endParaRPr lang="es-CR" altLang="es-CR" sz="2200" dirty="0"/>
          </a:p>
          <a:p>
            <a:pPr algn="just">
              <a:spcBef>
                <a:spcPct val="0"/>
              </a:spcBef>
              <a:buFontTx/>
              <a:buNone/>
            </a:pPr>
            <a:r>
              <a:rPr lang="es-CR" altLang="es-CR" sz="2200" b="1" dirty="0"/>
              <a:t>Retroalimentación: </a:t>
            </a:r>
            <a:r>
              <a:rPr lang="es-CR" altLang="es-CR" sz="2200" dirty="0"/>
              <a:t>La descripción dada corresponde a las matrices de priorización que forman parte de las herramientas del proceso de asegurar la calidad, específicamente en las herramientas de gestión y control de la calidad.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06537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Los siguientes son enunciados modernos de la calidad, EXCEPTO:</a:t>
            </a:r>
          </a:p>
          <a:p>
            <a:pPr marL="457200" indent="-457200" algn="just">
              <a:spcBef>
                <a:spcPct val="0"/>
              </a:spcBef>
              <a:buFont typeface="+mj-lt"/>
              <a:buAutoNum type="alphaUcPeriod"/>
            </a:pPr>
            <a:r>
              <a:rPr lang="en-US" altLang="es-CR" sz="2400" dirty="0" err="1"/>
              <a:t>Mejora</a:t>
            </a:r>
            <a:r>
              <a:rPr lang="en-US" altLang="es-CR" sz="2400" dirty="0"/>
              <a:t> continua.</a:t>
            </a:r>
            <a:endParaRPr lang="es-CR" altLang="es-CR" sz="2400" dirty="0"/>
          </a:p>
          <a:p>
            <a:pPr marL="457200" indent="-457200" algn="just">
              <a:spcBef>
                <a:spcPct val="0"/>
              </a:spcBef>
              <a:buFont typeface="+mj-lt"/>
              <a:buAutoNum type="alphaUcPeriod"/>
            </a:pPr>
            <a:r>
              <a:rPr lang="en-US" altLang="es-CR" sz="2400" dirty="0" err="1"/>
              <a:t>Costo</a:t>
            </a:r>
            <a:r>
              <a:rPr lang="en-US" altLang="es-CR" sz="2400" dirty="0"/>
              <a:t> de la </a:t>
            </a:r>
            <a:r>
              <a:rPr lang="en-US" altLang="es-CR" sz="2400" dirty="0" err="1"/>
              <a:t>calidad</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Inspección</a:t>
            </a:r>
            <a:r>
              <a:rPr lang="en-US" altLang="es-CR" sz="2400" dirty="0"/>
              <a:t> </a:t>
            </a:r>
            <a:r>
              <a:rPr lang="en-US" altLang="es-CR" sz="2400" dirty="0" err="1"/>
              <a:t>sobre</a:t>
            </a:r>
            <a:r>
              <a:rPr lang="en-US" altLang="es-CR" sz="2400" dirty="0"/>
              <a:t> la </a:t>
            </a:r>
            <a:r>
              <a:rPr lang="en-US" altLang="es-CR" sz="2400" dirty="0" err="1"/>
              <a:t>prevención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Satisfacción</a:t>
            </a:r>
            <a:r>
              <a:rPr lang="en-US" altLang="es-CR" sz="2400" dirty="0"/>
              <a:t> del </a:t>
            </a:r>
            <a:r>
              <a:rPr lang="en-US" altLang="es-CR" sz="2400" dirty="0" err="1"/>
              <a:t>cliente</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 </a:t>
            </a:r>
            <a:r>
              <a:rPr lang="en-US" altLang="es-CR" sz="2400" dirty="0" err="1"/>
              <a:t>prevención</a:t>
            </a:r>
            <a:r>
              <a:rPr lang="en-US" altLang="es-CR" sz="2400" dirty="0"/>
              <a:t> </a:t>
            </a:r>
            <a:r>
              <a:rPr lang="en-US" altLang="es-CR" sz="2400" dirty="0" err="1"/>
              <a:t>debe</a:t>
            </a:r>
            <a:r>
              <a:rPr lang="en-US" altLang="es-CR" sz="2400" dirty="0"/>
              <a:t> </a:t>
            </a:r>
            <a:r>
              <a:rPr lang="en-US" altLang="es-CR" sz="2400" dirty="0" err="1"/>
              <a:t>ser</a:t>
            </a:r>
            <a:r>
              <a:rPr lang="en-US" altLang="es-CR" sz="2400" dirty="0"/>
              <a:t> </a:t>
            </a:r>
            <a:r>
              <a:rPr lang="en-US" altLang="es-CR" sz="2400" dirty="0" err="1"/>
              <a:t>sobre</a:t>
            </a:r>
            <a:r>
              <a:rPr lang="en-US" altLang="es-CR" sz="2400" dirty="0"/>
              <a:t> la </a:t>
            </a:r>
            <a:r>
              <a:rPr lang="en-US" altLang="es-CR" sz="2400" dirty="0" err="1"/>
              <a:t>inspección</a:t>
            </a:r>
            <a:r>
              <a:rPr lang="en-US" altLang="es-CR" sz="2400" dirty="0"/>
              <a:t>. </a:t>
            </a:r>
            <a:r>
              <a:rPr lang="en-US" altLang="es-CR" sz="2400" dirty="0" err="1"/>
              <a:t>Es</a:t>
            </a:r>
            <a:r>
              <a:rPr lang="en-US" altLang="es-CR" sz="2400" dirty="0"/>
              <a:t> </a:t>
            </a:r>
            <a:r>
              <a:rPr lang="en-US" altLang="es-CR" sz="2400" dirty="0" err="1"/>
              <a:t>más</a:t>
            </a:r>
            <a:r>
              <a:rPr lang="en-US" altLang="es-CR" sz="2400" dirty="0"/>
              <a:t> </a:t>
            </a:r>
            <a:r>
              <a:rPr lang="en-US" altLang="es-CR" sz="2400" dirty="0" err="1"/>
              <a:t>económico</a:t>
            </a:r>
            <a:r>
              <a:rPr lang="en-US" altLang="es-CR" sz="2400" dirty="0"/>
              <a:t> </a:t>
            </a:r>
            <a:r>
              <a:rPr lang="en-US" altLang="es-CR" sz="2400" dirty="0" err="1"/>
              <a:t>prevenir</a:t>
            </a:r>
            <a:r>
              <a:rPr lang="en-US" altLang="es-CR" sz="2400" dirty="0"/>
              <a:t> </a:t>
            </a:r>
            <a:r>
              <a:rPr lang="en-US" altLang="es-CR" sz="2400" dirty="0" err="1"/>
              <a:t>que</a:t>
            </a:r>
            <a:r>
              <a:rPr lang="en-US" altLang="es-CR" sz="2400" dirty="0"/>
              <a:t> </a:t>
            </a:r>
            <a:r>
              <a:rPr lang="en-US" altLang="es-CR" sz="2400" dirty="0" err="1"/>
              <a:t>inspeccionar</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9318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797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éxito del proyecto depende de un número de fa</a:t>
            </a:r>
            <a:r>
              <a:rPr lang="es-ES" altLang="es-CR" sz="2400" dirty="0" err="1"/>
              <a:t>ctores</a:t>
            </a:r>
            <a:r>
              <a:rPr lang="es-ES" altLang="es-CR" sz="2400" dirty="0"/>
              <a:t> interrelacionados, incluyendo el tiempo, costo y el control del alcance. El éxito de cualquier proyecto depende principalmente de:</a:t>
            </a:r>
            <a:endParaRPr lang="es-CR" altLang="es-CR" sz="2400" dirty="0"/>
          </a:p>
          <a:p>
            <a:pPr marL="457200" indent="-457200" algn="just">
              <a:spcBef>
                <a:spcPct val="0"/>
              </a:spcBef>
              <a:buFont typeface="+mj-lt"/>
              <a:buAutoNum type="alphaUcPeriod"/>
            </a:pPr>
            <a:r>
              <a:rPr lang="es-ES" altLang="es-CR" sz="2400" dirty="0"/>
              <a:t>Aceptación del cliente.</a:t>
            </a:r>
            <a:endParaRPr lang="es-CR" altLang="es-CR" sz="2400" dirty="0"/>
          </a:p>
          <a:p>
            <a:pPr marL="457200" indent="-457200" algn="just">
              <a:spcBef>
                <a:spcPct val="0"/>
              </a:spcBef>
              <a:buFont typeface="+mj-lt"/>
              <a:buAutoNum type="alphaUcPeriod"/>
            </a:pPr>
            <a:r>
              <a:rPr lang="es-ES" altLang="es-CR" sz="2400" dirty="0"/>
              <a:t>Satisfacción del cliente.</a:t>
            </a:r>
            <a:endParaRPr lang="es-CR" altLang="es-CR" sz="2400" dirty="0"/>
          </a:p>
          <a:p>
            <a:pPr marL="457200" indent="-457200" algn="just">
              <a:spcBef>
                <a:spcPct val="0"/>
              </a:spcBef>
              <a:buFont typeface="+mj-lt"/>
              <a:buAutoNum type="alphaUcPeriod"/>
            </a:pPr>
            <a:r>
              <a:rPr lang="es-ES" altLang="es-CR" sz="2400" dirty="0"/>
              <a:t>Alto grado de cumplimiento de requisitos.</a:t>
            </a:r>
            <a:endParaRPr lang="es-CR" altLang="es-CR" sz="2400" dirty="0"/>
          </a:p>
          <a:p>
            <a:pPr marL="457200" indent="-457200" algn="just">
              <a:spcBef>
                <a:spcPct val="0"/>
              </a:spcBef>
              <a:buFont typeface="+mj-lt"/>
              <a:buAutoNum type="alphaUcPeriod"/>
            </a:pPr>
            <a:r>
              <a:rPr lang="es-ES" altLang="es-CR" sz="2400" dirty="0"/>
              <a:t>Exceder los requisitos del cliente</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Según los enunciados modernos de la calidad, un proyecto puede tener alto grado de cumplimiento de requisitos y alta calidad, pero principalmente se requiere la satisfacción del cliente para considerarse exitoso.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5240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desviación estándar es una MEDIDA de qué tan/tanto:</a:t>
            </a:r>
          </a:p>
          <a:p>
            <a:pPr marL="457200" indent="-457200" algn="just">
              <a:spcBef>
                <a:spcPct val="0"/>
              </a:spcBef>
              <a:buFont typeface="+mj-lt"/>
              <a:buAutoNum type="alphaUcPeriod"/>
            </a:pPr>
            <a:r>
              <a:rPr lang="es-CR" altLang="es-CR" sz="2400" dirty="0"/>
              <a:t>Lejos está el estimado más alto.</a:t>
            </a:r>
          </a:p>
          <a:p>
            <a:pPr marL="457200" indent="-457200" algn="just">
              <a:spcBef>
                <a:spcPct val="0"/>
              </a:spcBef>
              <a:buFont typeface="+mj-lt"/>
              <a:buAutoNum type="alphaUcPeriod"/>
            </a:pPr>
            <a:r>
              <a:rPr lang="es-CR" altLang="es-CR" sz="2400" dirty="0"/>
              <a:t>Lejos está la medición de la media.</a:t>
            </a:r>
          </a:p>
          <a:p>
            <a:pPr marL="457200" indent="-457200" algn="just">
              <a:spcBef>
                <a:spcPct val="0"/>
              </a:spcBef>
              <a:buFont typeface="+mj-lt"/>
              <a:buAutoNum type="alphaUcPeriod"/>
            </a:pPr>
            <a:r>
              <a:rPr lang="es-CR" altLang="es-CR" sz="2400" dirty="0"/>
              <a:t>Correcta es la muestra.</a:t>
            </a:r>
          </a:p>
          <a:p>
            <a:pPr marL="457200" indent="-457200" algn="just">
              <a:spcBef>
                <a:spcPct val="0"/>
              </a:spcBef>
              <a:buFont typeface="+mj-lt"/>
              <a:buAutoNum type="alphaUcPeriod"/>
            </a:pPr>
            <a:r>
              <a:rPr lang="es-CR" altLang="es-CR" sz="2400" dirty="0"/>
              <a:t>Tiempo queda del proyecto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s-CR" altLang="es-CR" sz="2400" dirty="0"/>
              <a:t>La desviación estándar es la medida de un rango alrededor de la media.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9687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 ¿Qué deberías UTILIZAR para evaluar los requisitos de calidad del proyecto? </a:t>
            </a:r>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del </a:t>
            </a:r>
            <a:r>
              <a:rPr lang="en-US" altLang="es-CR" sz="2400" dirty="0" err="1"/>
              <a:t>alcance</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mejoras</a:t>
            </a:r>
            <a:r>
              <a:rPr lang="en-US" altLang="es-CR" sz="2400" dirty="0"/>
              <a:t> del </a:t>
            </a:r>
            <a:r>
              <a:rPr lang="en-US" altLang="es-CR" sz="2400" dirty="0" err="1"/>
              <a:t>proceso</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los </a:t>
            </a:r>
            <a:r>
              <a:rPr lang="en-US" altLang="es-CR" sz="2400" dirty="0" err="1"/>
              <a:t>requisitos</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la </a:t>
            </a:r>
            <a:r>
              <a:rPr lang="en-US" altLang="es-CR" sz="2400" dirty="0" err="1"/>
              <a:t>calidad</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El plan de </a:t>
            </a:r>
            <a:r>
              <a:rPr lang="en-US" altLang="es-CR" sz="2400" dirty="0" err="1"/>
              <a:t>gestión</a:t>
            </a:r>
            <a:r>
              <a:rPr lang="en-US" altLang="es-CR" sz="2400" dirty="0"/>
              <a:t> de la </a:t>
            </a:r>
            <a:r>
              <a:rPr lang="en-US" altLang="es-CR" sz="2400" dirty="0" err="1"/>
              <a:t>calidad</a:t>
            </a:r>
            <a:r>
              <a:rPr lang="en-US" altLang="es-CR" sz="2400" dirty="0"/>
              <a:t> describe </a:t>
            </a:r>
            <a:r>
              <a:rPr lang="en-US" altLang="es-CR" sz="2400" dirty="0" err="1"/>
              <a:t>cómo</a:t>
            </a:r>
            <a:r>
              <a:rPr lang="en-US" altLang="es-CR" sz="2400" dirty="0"/>
              <a:t> se </a:t>
            </a:r>
            <a:r>
              <a:rPr lang="en-US" altLang="es-CR" sz="2400" dirty="0" err="1"/>
              <a:t>implementarán</a:t>
            </a:r>
            <a:r>
              <a:rPr lang="en-US" altLang="es-CR" sz="2400" dirty="0"/>
              <a:t> </a:t>
            </a:r>
            <a:r>
              <a:rPr lang="en-US" altLang="es-CR" sz="2400" dirty="0" err="1"/>
              <a:t>las</a:t>
            </a:r>
            <a:r>
              <a:rPr lang="en-US" altLang="es-CR" sz="2400" dirty="0"/>
              <a:t> </a:t>
            </a:r>
            <a:r>
              <a:rPr lang="en-US" altLang="es-CR" sz="2400" dirty="0" err="1"/>
              <a:t>políticas</a:t>
            </a:r>
            <a:r>
              <a:rPr lang="en-US" altLang="es-CR" sz="2400" dirty="0"/>
              <a:t> de </a:t>
            </a:r>
            <a:r>
              <a:rPr lang="en-US" altLang="es-CR" sz="2400" dirty="0" err="1"/>
              <a:t>calidad</a:t>
            </a:r>
            <a:r>
              <a:rPr lang="en-US" altLang="es-CR" sz="2400" dirty="0"/>
              <a:t> de la </a:t>
            </a:r>
            <a:r>
              <a:rPr lang="en-US" altLang="es-CR" sz="2400" dirty="0" err="1"/>
              <a:t>organización</a:t>
            </a:r>
            <a:r>
              <a:rPr lang="en-US" altLang="es-CR" sz="2400" dirty="0"/>
              <a:t> </a:t>
            </a:r>
            <a:r>
              <a:rPr lang="en-US" altLang="es-CR" sz="2400" dirty="0" err="1"/>
              <a:t>ejecutante</a:t>
            </a:r>
            <a:r>
              <a:rPr lang="en-US" altLang="es-CR" sz="2400" dirty="0"/>
              <a:t> y </a:t>
            </a:r>
            <a:r>
              <a:rPr lang="en-US" altLang="es-CR" sz="2400" dirty="0" err="1"/>
              <a:t>sirve</a:t>
            </a:r>
            <a:r>
              <a:rPr lang="en-US" altLang="es-CR" sz="2400" dirty="0"/>
              <a:t> de base </a:t>
            </a:r>
            <a:r>
              <a:rPr lang="en-US" altLang="es-CR" sz="2400" dirty="0" err="1"/>
              <a:t>para</a:t>
            </a:r>
            <a:r>
              <a:rPr lang="en-US" altLang="es-CR" sz="2400" dirty="0"/>
              <a:t> </a:t>
            </a:r>
            <a:r>
              <a:rPr lang="en-US" altLang="es-CR" sz="2400" dirty="0" err="1"/>
              <a:t>establecer</a:t>
            </a:r>
            <a:r>
              <a:rPr lang="en-US" altLang="es-CR" sz="2400" dirty="0"/>
              <a:t> los </a:t>
            </a:r>
            <a:r>
              <a:rPr lang="en-US" altLang="es-CR" sz="2400" dirty="0" err="1"/>
              <a:t>requisitos</a:t>
            </a:r>
            <a:r>
              <a:rPr lang="en-US" altLang="es-CR" sz="2400" dirty="0"/>
              <a:t> de </a:t>
            </a:r>
            <a:r>
              <a:rPr lang="en-US" altLang="es-CR" sz="2400" dirty="0" err="1"/>
              <a:t>calidad</a:t>
            </a:r>
            <a:r>
              <a:rPr lang="en-US" altLang="es-CR" sz="2400" dirty="0"/>
              <a:t> del </a:t>
            </a:r>
            <a:r>
              <a:rPr lang="en-US" altLang="es-CR" sz="2400" dirty="0" err="1"/>
              <a:t>proyecto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57785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3357563"/>
            <a:ext cx="64516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Arial Narrow" pitchFamily="34" charset="0"/>
              </a:rPr>
              <a:t>Técnicas de Creatividad Grupal </a:t>
            </a:r>
            <a:endParaRPr lang="es-CR" sz="2800" b="1" dirty="0">
              <a:latin typeface="+mj-lt"/>
              <a:ea typeface="+mj-ea"/>
              <a:cs typeface="+mj-cs"/>
            </a:endParaRPr>
          </a:p>
        </p:txBody>
      </p:sp>
      <p:sp>
        <p:nvSpPr>
          <p:cNvPr id="9" name="8 Rectángulo"/>
          <p:cNvSpPr/>
          <p:nvPr/>
        </p:nvSpPr>
        <p:spPr>
          <a:xfrm>
            <a:off x="285750" y="1916113"/>
            <a:ext cx="4149725" cy="2543175"/>
          </a:xfrm>
          <a:prstGeom prst="rect">
            <a:avLst/>
          </a:prstGeom>
        </p:spPr>
        <p:txBody>
          <a:bodyPr>
            <a:spAutoFit/>
          </a:bodyPr>
          <a:lstStyle/>
          <a:p>
            <a:pPr algn="just">
              <a:lnSpc>
                <a:spcPct val="80000"/>
              </a:lnSpc>
              <a:defRPr/>
            </a:pPr>
            <a:r>
              <a:rPr lang="es-CR" sz="2400" b="1" dirty="0">
                <a:latin typeface="+mj-lt"/>
              </a:rPr>
              <a:t>Diagramas de Afinidad: </a:t>
            </a:r>
            <a:r>
              <a:rPr lang="es-CR" sz="2400" dirty="0">
                <a:latin typeface="+mj-lt"/>
              </a:rPr>
              <a:t>Técnica que permite agrupar grandes cantidades de ideas para su posterior revisión y análisis.</a:t>
            </a:r>
          </a:p>
          <a:p>
            <a:pPr algn="just">
              <a:lnSpc>
                <a:spcPct val="80000"/>
              </a:lnSpc>
              <a:defRPr/>
            </a:pPr>
            <a:endParaRPr lang="es-ES" sz="2400" dirty="0"/>
          </a:p>
          <a:p>
            <a:pPr algn="just">
              <a:lnSpc>
                <a:spcPct val="80000"/>
              </a:lnSpc>
              <a:defRPr/>
            </a:pPr>
            <a:endParaRPr lang="es-CR" sz="2400" dirty="0"/>
          </a:p>
          <a:p>
            <a:pPr algn="just">
              <a:lnSpc>
                <a:spcPct val="80000"/>
              </a:lnSpc>
              <a:defRPr/>
            </a:pPr>
            <a:endParaRPr lang="es-ES" sz="2000" dirty="0"/>
          </a:p>
          <a:p>
            <a:pPr algn="just">
              <a:defRPr/>
            </a:pPr>
            <a:endParaRPr lang="es-CR" sz="2800" b="1" dirty="0">
              <a:latin typeface="+mj-lt"/>
              <a:ea typeface="+mj-ea"/>
              <a:cs typeface="+mj-cs"/>
            </a:endParaRPr>
          </a:p>
        </p:txBody>
      </p:sp>
      <p:pic>
        <p:nvPicPr>
          <p:cNvPr id="36869" name="Picture 7" descr="DiagramaVennAmbientesAprendizajeGr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2341563"/>
            <a:ext cx="25114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NO es un ejemplo de Costos de Conformidad?</a:t>
            </a:r>
          </a:p>
          <a:p>
            <a:pPr marL="457200" indent="-457200" algn="just">
              <a:spcBef>
                <a:spcPct val="0"/>
              </a:spcBef>
              <a:buFont typeface="+mj-lt"/>
              <a:buAutoNum type="alphaUcPeriod"/>
            </a:pPr>
            <a:r>
              <a:rPr lang="en-US" altLang="es-CR" sz="2400" dirty="0" err="1"/>
              <a:t>Mantenimiento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Devoluciones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Inspecciones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Capacitación</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Las </a:t>
            </a:r>
            <a:r>
              <a:rPr lang="en-US" altLang="es-CR" sz="2400" dirty="0" err="1"/>
              <a:t>devoluciones</a:t>
            </a:r>
            <a:r>
              <a:rPr lang="en-US" altLang="es-CR" sz="2400" dirty="0"/>
              <a:t> son un </a:t>
            </a:r>
            <a:r>
              <a:rPr lang="en-US" altLang="es-CR" sz="2400" dirty="0" err="1"/>
              <a:t>ejemplo</a:t>
            </a:r>
            <a:r>
              <a:rPr lang="en-US" altLang="es-CR" sz="2400" dirty="0"/>
              <a:t> de </a:t>
            </a:r>
            <a:r>
              <a:rPr lang="en-US" altLang="es-CR" sz="2400" dirty="0" err="1"/>
              <a:t>Costos</a:t>
            </a:r>
            <a:r>
              <a:rPr lang="en-US" altLang="es-CR" sz="2400" dirty="0"/>
              <a:t> de No </a:t>
            </a:r>
            <a:r>
              <a:rPr lang="en-US" altLang="es-CR" sz="2400" dirty="0" err="1"/>
              <a:t>Conformidad</a:t>
            </a:r>
            <a:r>
              <a:rPr lang="en-US" altLang="es-CR" sz="2400" dirty="0"/>
              <a:t>. El </a:t>
            </a:r>
            <a:r>
              <a:rPr lang="en-US" altLang="es-CR" sz="2400" dirty="0" err="1"/>
              <a:t>resto</a:t>
            </a:r>
            <a:r>
              <a:rPr lang="en-US" altLang="es-CR" sz="2400" dirty="0"/>
              <a:t> de </a:t>
            </a:r>
            <a:r>
              <a:rPr lang="en-US" altLang="es-CR" sz="2400" dirty="0" err="1"/>
              <a:t>opciones</a:t>
            </a:r>
            <a:r>
              <a:rPr lang="en-US" altLang="es-CR" sz="2400" dirty="0"/>
              <a:t> son </a:t>
            </a:r>
            <a:r>
              <a:rPr lang="en-US" altLang="es-CR" sz="2400" dirty="0" err="1"/>
              <a:t>ejemplos</a:t>
            </a:r>
            <a:r>
              <a:rPr lang="en-US" altLang="es-CR" sz="2400" dirty="0"/>
              <a:t> de </a:t>
            </a:r>
            <a:r>
              <a:rPr lang="en-US" altLang="es-CR" sz="2400" dirty="0" err="1"/>
              <a:t>costos</a:t>
            </a:r>
            <a:r>
              <a:rPr lang="en-US" altLang="es-CR" sz="2400" dirty="0"/>
              <a:t> de </a:t>
            </a:r>
            <a:r>
              <a:rPr lang="en-US" altLang="es-CR" sz="2400" dirty="0" err="1"/>
              <a:t>conformidad</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21208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director del proyecto ha solicitado que se realice una reunión para revisar los costos de fallas externas. ¿De las siguientes opciones, cuál es un ejemplo de este tipo de COSTOS?</a:t>
            </a:r>
          </a:p>
          <a:p>
            <a:pPr marL="457200" indent="-457200" algn="just">
              <a:spcBef>
                <a:spcPct val="0"/>
              </a:spcBef>
              <a:buFont typeface="+mj-lt"/>
              <a:buAutoNum type="alphaUcPeriod"/>
            </a:pPr>
            <a:r>
              <a:rPr lang="es-CR" altLang="es-CR" sz="2400" dirty="0"/>
              <a:t>Devoluciones.</a:t>
            </a:r>
          </a:p>
          <a:p>
            <a:pPr marL="457200" indent="-457200" algn="just">
              <a:spcBef>
                <a:spcPct val="0"/>
              </a:spcBef>
              <a:buFont typeface="+mj-lt"/>
              <a:buAutoNum type="alphaUcPeriod"/>
            </a:pPr>
            <a:r>
              <a:rPr lang="es-CR" altLang="es-CR" sz="2400" dirty="0"/>
              <a:t>Re-procesos.</a:t>
            </a:r>
          </a:p>
          <a:p>
            <a:pPr marL="457200" indent="-457200" algn="just">
              <a:spcBef>
                <a:spcPct val="0"/>
              </a:spcBef>
              <a:buFont typeface="+mj-lt"/>
              <a:buAutoNum type="alphaUcPeriod"/>
            </a:pPr>
            <a:r>
              <a:rPr lang="es-CR" altLang="es-CR" sz="2400" dirty="0"/>
              <a:t>Inspección.</a:t>
            </a:r>
          </a:p>
          <a:p>
            <a:pPr marL="457200" indent="-457200" algn="just">
              <a:spcBef>
                <a:spcPct val="0"/>
              </a:spcBef>
              <a:buFont typeface="+mj-lt"/>
              <a:buAutoNum type="alphaUcPeriod"/>
            </a:pPr>
            <a:r>
              <a:rPr lang="es-CR" altLang="es-CR" sz="2400" dirty="0"/>
              <a:t>Capacitación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err="1"/>
              <a:t>Reprocesos</a:t>
            </a:r>
            <a:r>
              <a:rPr lang="en-US" altLang="es-CR" sz="2400" dirty="0"/>
              <a:t> (</a:t>
            </a:r>
            <a:r>
              <a:rPr lang="en-US" altLang="es-CR" sz="2400" dirty="0" err="1"/>
              <a:t>costos</a:t>
            </a:r>
            <a:r>
              <a:rPr lang="en-US" altLang="es-CR" sz="2400" dirty="0"/>
              <a:t> de </a:t>
            </a:r>
            <a:r>
              <a:rPr lang="en-US" altLang="es-CR" sz="2400" dirty="0" err="1"/>
              <a:t>fallas</a:t>
            </a:r>
            <a:r>
              <a:rPr lang="en-US" altLang="es-CR" sz="2400" dirty="0"/>
              <a:t> </a:t>
            </a:r>
            <a:r>
              <a:rPr lang="en-US" altLang="es-CR" sz="2400" dirty="0" err="1"/>
              <a:t>internas</a:t>
            </a:r>
            <a:r>
              <a:rPr lang="en-US" altLang="es-CR" sz="2400" dirty="0"/>
              <a:t>), </a:t>
            </a:r>
            <a:r>
              <a:rPr lang="en-US" altLang="es-CR" sz="2400" dirty="0" err="1"/>
              <a:t>inspección</a:t>
            </a:r>
            <a:r>
              <a:rPr lang="en-US" altLang="es-CR" sz="2400" dirty="0"/>
              <a:t> (</a:t>
            </a:r>
            <a:r>
              <a:rPr lang="en-US" altLang="es-CR" sz="2400" dirty="0" err="1"/>
              <a:t>costos</a:t>
            </a:r>
            <a:r>
              <a:rPr lang="en-US" altLang="es-CR" sz="2400" dirty="0"/>
              <a:t> de </a:t>
            </a:r>
            <a:r>
              <a:rPr lang="en-US" altLang="es-CR" sz="2400" dirty="0" err="1"/>
              <a:t>evaluación</a:t>
            </a:r>
            <a:r>
              <a:rPr lang="en-US" altLang="es-CR" sz="2400" dirty="0"/>
              <a:t>), </a:t>
            </a:r>
            <a:r>
              <a:rPr lang="en-US" altLang="es-CR" sz="2400" dirty="0" err="1"/>
              <a:t>capacitaciones</a:t>
            </a:r>
            <a:r>
              <a:rPr lang="en-US" altLang="es-CR" sz="2400" dirty="0"/>
              <a:t> (</a:t>
            </a:r>
            <a:r>
              <a:rPr lang="en-US" altLang="es-CR" sz="2400" dirty="0" err="1"/>
              <a:t>costos</a:t>
            </a:r>
            <a:r>
              <a:rPr lang="en-US" altLang="es-CR" sz="2400" dirty="0"/>
              <a:t> de </a:t>
            </a:r>
            <a:r>
              <a:rPr lang="en-US" altLang="es-CR" sz="2400" dirty="0" err="1"/>
              <a:t>prevención</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10400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director del proyecto ha solicitado que se realice una reunión para revisar los costos de prevención. ¿De las siguientes opciones, cuál es un ejemplo de este tipo de COSTOS?</a:t>
            </a:r>
          </a:p>
          <a:p>
            <a:pPr marL="457200" indent="-457200" algn="just">
              <a:spcBef>
                <a:spcPct val="0"/>
              </a:spcBef>
              <a:buFont typeface="+mj-lt"/>
              <a:buAutoNum type="alphaUcPeriod"/>
            </a:pPr>
            <a:r>
              <a:rPr lang="es-CR" altLang="es-CR" sz="2400" dirty="0"/>
              <a:t>Políticas y procesos.</a:t>
            </a:r>
          </a:p>
          <a:p>
            <a:pPr marL="457200" indent="-457200" algn="just">
              <a:spcBef>
                <a:spcPct val="0"/>
              </a:spcBef>
              <a:buFont typeface="+mj-lt"/>
              <a:buAutoNum type="alphaUcPeriod"/>
            </a:pPr>
            <a:r>
              <a:rPr lang="es-CR" altLang="es-CR" sz="2400" dirty="0"/>
              <a:t>Pruebas.</a:t>
            </a:r>
          </a:p>
          <a:p>
            <a:pPr marL="457200" indent="-457200" algn="just">
              <a:spcBef>
                <a:spcPct val="0"/>
              </a:spcBef>
              <a:buFont typeface="+mj-lt"/>
              <a:buAutoNum type="alphaUcPeriod"/>
            </a:pPr>
            <a:r>
              <a:rPr lang="es-CR" altLang="es-CR" sz="2400" dirty="0"/>
              <a:t>Reparación.</a:t>
            </a:r>
          </a:p>
          <a:p>
            <a:pPr marL="457200" indent="-457200" algn="just">
              <a:spcBef>
                <a:spcPct val="0"/>
              </a:spcBef>
              <a:buFont typeface="+mj-lt"/>
              <a:buAutoNum type="alphaUcPeriod"/>
            </a:pPr>
            <a:r>
              <a:rPr lang="es-CR" altLang="es-CR" sz="2400" dirty="0"/>
              <a:t>Garantías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err="1"/>
              <a:t>Pruebas</a:t>
            </a:r>
            <a:r>
              <a:rPr lang="en-US" altLang="es-CR" sz="2400" dirty="0"/>
              <a:t> (</a:t>
            </a:r>
            <a:r>
              <a:rPr lang="en-US" altLang="es-CR" sz="2400" dirty="0" err="1"/>
              <a:t>costos</a:t>
            </a:r>
            <a:r>
              <a:rPr lang="en-US" altLang="es-CR" sz="2400" dirty="0"/>
              <a:t> de </a:t>
            </a:r>
            <a:r>
              <a:rPr lang="en-US" altLang="es-CR" sz="2400" dirty="0" err="1"/>
              <a:t>evaluación</a:t>
            </a:r>
            <a:r>
              <a:rPr lang="en-US" altLang="es-CR" sz="2400" dirty="0"/>
              <a:t>), </a:t>
            </a:r>
            <a:r>
              <a:rPr lang="en-US" altLang="es-CR" sz="2400" dirty="0" err="1"/>
              <a:t>reparación</a:t>
            </a:r>
            <a:r>
              <a:rPr lang="en-US" altLang="es-CR" sz="2400" dirty="0"/>
              <a:t> (</a:t>
            </a:r>
            <a:r>
              <a:rPr lang="en-US" altLang="es-CR" sz="2400" dirty="0" err="1"/>
              <a:t>costos</a:t>
            </a:r>
            <a:r>
              <a:rPr lang="en-US" altLang="es-CR" sz="2400" dirty="0"/>
              <a:t> de </a:t>
            </a:r>
            <a:r>
              <a:rPr lang="en-US" altLang="es-CR" sz="2400" dirty="0" err="1"/>
              <a:t>fallas</a:t>
            </a:r>
            <a:r>
              <a:rPr lang="en-US" altLang="es-CR" sz="2400" dirty="0"/>
              <a:t> </a:t>
            </a:r>
            <a:r>
              <a:rPr lang="en-US" altLang="es-CR" sz="2400" dirty="0" err="1"/>
              <a:t>internas</a:t>
            </a:r>
            <a:r>
              <a:rPr lang="en-US" altLang="es-CR" sz="2400" dirty="0"/>
              <a:t>), </a:t>
            </a:r>
            <a:r>
              <a:rPr lang="en-US" altLang="es-CR" sz="2400" dirty="0" err="1"/>
              <a:t>garantías</a:t>
            </a:r>
            <a:r>
              <a:rPr lang="en-US" altLang="es-CR" sz="2400" dirty="0"/>
              <a:t> (</a:t>
            </a:r>
            <a:r>
              <a:rPr lang="en-US" altLang="es-CR" sz="2400" dirty="0" err="1"/>
              <a:t>costos</a:t>
            </a:r>
            <a:r>
              <a:rPr lang="en-US" altLang="es-CR" sz="2400" dirty="0"/>
              <a:t> de </a:t>
            </a:r>
            <a:r>
              <a:rPr lang="en-US" altLang="es-CR" sz="2400" dirty="0" err="1"/>
              <a:t>fallas</a:t>
            </a:r>
            <a:r>
              <a:rPr lang="en-US" altLang="es-CR" sz="2400" dirty="0"/>
              <a:t> </a:t>
            </a:r>
            <a:r>
              <a:rPr lang="en-US" altLang="es-CR" sz="2400" dirty="0" err="1"/>
              <a:t>externas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49320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¿Quién es el PRINCIPAL responsable de la gestión de la calidad en un proyecto?</a:t>
            </a:r>
          </a:p>
          <a:p>
            <a:pPr marL="457200" indent="-457200" algn="just">
              <a:spcBef>
                <a:spcPct val="0"/>
              </a:spcBef>
              <a:buFont typeface="+mj-lt"/>
              <a:buAutoNum type="alphaUcPeriod"/>
            </a:pPr>
            <a:r>
              <a:rPr lang="en-US" altLang="es-CR" sz="2400" dirty="0"/>
              <a:t>El </a:t>
            </a:r>
            <a:r>
              <a:rPr lang="en-US" altLang="es-CR" sz="2400" dirty="0" err="1"/>
              <a:t>departamento</a:t>
            </a:r>
            <a:r>
              <a:rPr lang="en-US" altLang="es-CR" sz="2400" dirty="0"/>
              <a:t> de </a:t>
            </a:r>
            <a:r>
              <a:rPr lang="en-US" altLang="es-CR" sz="2400" dirty="0" err="1"/>
              <a:t>calidad</a:t>
            </a:r>
            <a:r>
              <a:rPr lang="en-US" altLang="es-CR" sz="2400" dirty="0"/>
              <a:t>.</a:t>
            </a:r>
            <a:endParaRPr lang="es-CR" altLang="es-CR" sz="2400" dirty="0"/>
          </a:p>
          <a:p>
            <a:pPr marL="457200" indent="-457200" algn="just">
              <a:spcBef>
                <a:spcPct val="0"/>
              </a:spcBef>
              <a:buFont typeface="+mj-lt"/>
              <a:buAutoNum type="alphaUcPeriod"/>
            </a:pPr>
            <a:r>
              <a:rPr lang="en-US" altLang="es-CR" sz="2400" dirty="0"/>
              <a:t>El </a:t>
            </a:r>
            <a:r>
              <a:rPr lang="en-US" altLang="es-CR" sz="2400" dirty="0" err="1"/>
              <a:t>gerente</a:t>
            </a:r>
            <a:r>
              <a:rPr lang="en-US" altLang="es-CR" sz="2400" dirty="0"/>
              <a:t> de </a:t>
            </a:r>
            <a:r>
              <a:rPr lang="en-US" altLang="es-CR" sz="2400" dirty="0" err="1"/>
              <a:t>calidad</a:t>
            </a:r>
            <a:r>
              <a:rPr lang="en-US" altLang="es-CR" sz="2400" dirty="0"/>
              <a:t>.</a:t>
            </a:r>
            <a:endParaRPr lang="es-CR" altLang="es-CR" sz="2400" dirty="0"/>
          </a:p>
          <a:p>
            <a:pPr marL="457200" indent="-457200" algn="just">
              <a:spcBef>
                <a:spcPct val="0"/>
              </a:spcBef>
              <a:buFont typeface="+mj-lt"/>
              <a:buAutoNum type="alphaUcPeriod"/>
            </a:pPr>
            <a:r>
              <a:rPr lang="en-US" altLang="es-CR" sz="2400" dirty="0"/>
              <a:t>Los </a:t>
            </a:r>
            <a:r>
              <a:rPr lang="en-US" altLang="es-CR" sz="2400" dirty="0" err="1"/>
              <a:t>miembros</a:t>
            </a:r>
            <a:r>
              <a:rPr lang="en-US" altLang="es-CR" sz="2400" dirty="0"/>
              <a:t> del </a:t>
            </a:r>
            <a:r>
              <a:rPr lang="en-US" altLang="es-CR" sz="2400" dirty="0" err="1"/>
              <a:t>equipo</a:t>
            </a:r>
            <a:r>
              <a:rPr lang="en-US" altLang="es-CR" sz="2400" dirty="0"/>
              <a:t> del </a:t>
            </a:r>
            <a:r>
              <a:rPr lang="en-US" altLang="es-CR" sz="2400" dirty="0" err="1"/>
              <a:t>proyecto</a:t>
            </a:r>
            <a:r>
              <a:rPr lang="en-US" altLang="es-CR" sz="2400" dirty="0"/>
              <a:t> </a:t>
            </a:r>
            <a:r>
              <a:rPr lang="en-US" altLang="es-CR" sz="2400" dirty="0" err="1"/>
              <a:t>responsables</a:t>
            </a:r>
            <a:r>
              <a:rPr lang="en-US" altLang="es-CR" sz="2400" dirty="0"/>
              <a:t> del </a:t>
            </a:r>
            <a:r>
              <a:rPr lang="en-US" altLang="es-CR" sz="2400" dirty="0" err="1"/>
              <a:t>asegurar</a:t>
            </a:r>
            <a:r>
              <a:rPr lang="en-US" altLang="es-CR" sz="2400" dirty="0"/>
              <a:t> la </a:t>
            </a:r>
            <a:r>
              <a:rPr lang="en-US" altLang="es-CR" sz="2400" dirty="0" err="1"/>
              <a:t>calidad</a:t>
            </a:r>
            <a:r>
              <a:rPr lang="en-US" altLang="es-CR" sz="2400" dirty="0"/>
              <a:t>.</a:t>
            </a:r>
            <a:endParaRPr lang="es-CR" altLang="es-CR" sz="2400" dirty="0"/>
          </a:p>
          <a:p>
            <a:pPr marL="457200" indent="-457200" algn="just">
              <a:spcBef>
                <a:spcPct val="0"/>
              </a:spcBef>
              <a:buFont typeface="+mj-lt"/>
              <a:buAutoNum type="alphaUcPeriod"/>
            </a:pPr>
            <a:r>
              <a:rPr lang="en-US" altLang="es-CR" sz="2400" dirty="0"/>
              <a:t>El director del </a:t>
            </a:r>
            <a:r>
              <a:rPr lang="en-US" altLang="es-CR" sz="2400" dirty="0" err="1"/>
              <a:t>proyecto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El principal responsable por la calidad de un proyecto es el director de proyecto. B podría ser correcta en caso que no exista la opción D.</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08318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Usted está inspeccionando la causa-raíz de algunos productos fallados. Para ello ha seleccionado al azar 30 muestras de productos defectuosos sobre una población total de 250 productos fallados. ¿Durante qué proceso determina la frecuencia y el tamaño de una muestra? </a:t>
            </a:r>
          </a:p>
          <a:p>
            <a:pPr marL="457200" indent="-457200" algn="just">
              <a:spcBef>
                <a:spcPct val="0"/>
              </a:spcBef>
              <a:buFont typeface="+mj-lt"/>
              <a:buAutoNum type="alphaUcPeriod"/>
            </a:pPr>
            <a:r>
              <a:rPr lang="es-CR" altLang="es-CR" sz="2200" dirty="0"/>
              <a:t>Validar el alcance.</a:t>
            </a:r>
          </a:p>
          <a:p>
            <a:pPr marL="457200" indent="-457200" algn="just">
              <a:spcBef>
                <a:spcPct val="0"/>
              </a:spcBef>
              <a:buFont typeface="+mj-lt"/>
              <a:buAutoNum type="alphaUcPeriod"/>
            </a:pPr>
            <a:r>
              <a:rPr lang="es-CR" altLang="es-CR" sz="2200" dirty="0"/>
              <a:t>Asegurar la calidad.</a:t>
            </a:r>
          </a:p>
          <a:p>
            <a:pPr marL="457200" indent="-457200" algn="just">
              <a:spcBef>
                <a:spcPct val="0"/>
              </a:spcBef>
              <a:buFont typeface="+mj-lt"/>
              <a:buAutoNum type="alphaUcPeriod"/>
            </a:pPr>
            <a:r>
              <a:rPr lang="es-CR" altLang="es-CR" sz="2200" dirty="0"/>
              <a:t>Controlar la calidad.</a:t>
            </a:r>
          </a:p>
          <a:p>
            <a:pPr marL="457200" indent="-457200" algn="just">
              <a:spcBef>
                <a:spcPct val="0"/>
              </a:spcBef>
              <a:buFont typeface="+mj-lt"/>
              <a:buAutoNum type="alphaUcPeriod"/>
            </a:pPr>
            <a:r>
              <a:rPr lang="es-CR" altLang="es-CR" sz="2200" dirty="0"/>
              <a:t>Planificar la calidad</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Durante el proceso de Planificar la calidad, se determina el tamaño y la muestra a ser estudiada, incluyendo el tamaño de muestra, número de pruebas, los posibles rechazos, entre otros. </a:t>
            </a:r>
          </a:p>
          <a:p>
            <a:pPr>
              <a:spcBef>
                <a:spcPct val="0"/>
              </a:spcBef>
              <a:buFontTx/>
              <a:buNone/>
            </a:pPr>
            <a:endParaRPr lang="es-CR" altLang="es-CR" sz="2400" dirty="0"/>
          </a:p>
        </p:txBody>
      </p:sp>
    </p:spTree>
    <p:extLst>
      <p:ext uri="{BB962C8B-B14F-4D97-AF65-F5344CB8AC3E}">
        <p14:creationId xmlns:p14="http://schemas.microsoft.com/office/powerpoint/2010/main" val="137493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ayuda un director de proyecto a determinar las posibles causas de problemas en un proyecto?</a:t>
            </a:r>
          </a:p>
          <a:p>
            <a:pPr marL="457200" indent="-457200" algn="just">
              <a:spcBef>
                <a:spcPct val="0"/>
              </a:spcBef>
              <a:buFont typeface="+mj-lt"/>
              <a:buAutoNum type="alphaUcPeriod"/>
            </a:pPr>
            <a:r>
              <a:rPr lang="es-CR" altLang="es-CR" sz="2400" dirty="0"/>
              <a:t>Diagramas de flujo.</a:t>
            </a:r>
          </a:p>
          <a:p>
            <a:pPr marL="457200" indent="-457200" algn="just">
              <a:spcBef>
                <a:spcPct val="0"/>
              </a:spcBef>
              <a:buFont typeface="+mj-lt"/>
              <a:buAutoNum type="alphaUcPeriod"/>
            </a:pPr>
            <a:r>
              <a:rPr lang="es-CR" altLang="es-CR" sz="2400" dirty="0"/>
              <a:t>Diagrama de Ishikawa.</a:t>
            </a:r>
          </a:p>
          <a:p>
            <a:pPr marL="457200" indent="-457200" algn="just">
              <a:spcBef>
                <a:spcPct val="0"/>
              </a:spcBef>
              <a:buFont typeface="+mj-lt"/>
              <a:buAutoNum type="alphaUcPeriod"/>
            </a:pPr>
            <a:r>
              <a:rPr lang="es-CR" altLang="es-CR" sz="2400" dirty="0"/>
              <a:t>Diagrama de control.</a:t>
            </a:r>
          </a:p>
          <a:p>
            <a:pPr marL="457200" indent="-457200" algn="just">
              <a:spcBef>
                <a:spcPct val="0"/>
              </a:spcBef>
              <a:buFont typeface="+mj-lt"/>
              <a:buAutoNum type="alphaUcPeriod"/>
            </a:pPr>
            <a:r>
              <a:rPr lang="es-CR" altLang="es-CR" sz="2400" dirty="0"/>
              <a:t>Diagrama de comportamiento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Los diagramas de Ishikawa o causa y efecto, ayudan a determinar posibles causas de un mismo problema. De tal forma, que se grafica primero el problema y posteriormente las causas.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14223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es la DIFERENCIA entre Controlar la Calidad y Asegurar la Calidad?</a:t>
            </a:r>
          </a:p>
          <a:p>
            <a:pPr marL="457200" indent="-457200" algn="just">
              <a:spcBef>
                <a:spcPct val="0"/>
              </a:spcBef>
              <a:buFont typeface="+mj-lt"/>
              <a:buAutoNum type="alphaUcPeriod"/>
            </a:pPr>
            <a:r>
              <a:rPr lang="es-CR" altLang="es-CR" sz="2400" dirty="0"/>
              <a:t>Controlar la calidad consiste efectuar gráficos como histogramas y diagramas de control, mientras que para asegurar la calidad no se utiliza ese tipo de gráficos.</a:t>
            </a:r>
          </a:p>
          <a:p>
            <a:pPr marL="457200" indent="-457200" algn="just">
              <a:spcBef>
                <a:spcPct val="0"/>
              </a:spcBef>
              <a:buFont typeface="+mj-lt"/>
              <a:buAutoNum type="alphaUcPeriod"/>
            </a:pPr>
            <a:r>
              <a:rPr lang="es-CR" altLang="es-CR" sz="2400" dirty="0"/>
              <a:t>Asegurar la calidad consiste en auditar los requisitos de calidad y los resultados obtenidos a partir de mediciones de control de calidad, a fin de garantizar que se estándares de calidad y definiciones operacionales adecuadas mientras que controlar la calidad consiste en monitorear y registrar los resultados de la ejecución de actividades de calidad, a fin de evaluar el desempeño y recomendar cambios necesarios.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8566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es-CR" altLang="es-CR" sz="2000" dirty="0" smtClean="0"/>
              <a:t>C.  Asegurar </a:t>
            </a:r>
            <a:r>
              <a:rPr lang="es-CR" altLang="es-CR" sz="2000" dirty="0"/>
              <a:t>la calidad consiste efectuar gráficos como histogramas y diagramas de control, mientras que para controlar la calidad no se utiliza ese tipo de gráficos.</a:t>
            </a:r>
          </a:p>
          <a:p>
            <a:pPr algn="just">
              <a:spcBef>
                <a:spcPct val="0"/>
              </a:spcBef>
              <a:buNone/>
            </a:pPr>
            <a:r>
              <a:rPr lang="es-CR" altLang="es-CR" sz="2000" dirty="0" smtClean="0"/>
              <a:t>D. Controlar </a:t>
            </a:r>
            <a:r>
              <a:rPr lang="es-CR" altLang="es-CR" sz="2000" dirty="0"/>
              <a:t>la calidad consiste en auditar los requisitos de calidad y los resultados obtenidos a partir de mediciones de control de calidad, a fin de garantizar que se estándares de calidad y definiciones operacionales adecuadas mientras que asegurar la calidad consiste en monitorear y registrar los resultados de la ejecución de actividades de calidad, a fin de evaluar el desempeño y recomendar cambios necesarios. </a:t>
            </a:r>
          </a:p>
          <a:p>
            <a:pPr algn="just">
              <a:spcBef>
                <a:spcPct val="0"/>
              </a:spcBef>
              <a:buFontTx/>
              <a:buNone/>
            </a:pPr>
            <a:endParaRPr lang="es-ES" altLang="es-CR" sz="2000" b="1" dirty="0" smtClean="0"/>
          </a:p>
          <a:p>
            <a:pPr algn="just">
              <a:spcBef>
                <a:spcPct val="0"/>
              </a:spcBef>
              <a:buFontTx/>
              <a:buNone/>
            </a:pPr>
            <a:r>
              <a:rPr lang="es-ES" altLang="es-CR" sz="2000" b="1" dirty="0" smtClean="0"/>
              <a:t>Retroalimentación</a:t>
            </a:r>
            <a:r>
              <a:rPr lang="es-ES" altLang="es-CR" sz="2000" b="1" dirty="0"/>
              <a:t>:</a:t>
            </a:r>
            <a:r>
              <a:rPr lang="es-ES" altLang="es-CR" sz="2000" dirty="0"/>
              <a:t> </a:t>
            </a:r>
            <a:r>
              <a:rPr lang="es-CR" altLang="es-CR" sz="2000" dirty="0"/>
              <a:t>Asegurar la calidad, como su nombre lo indica, se realiza para asegurar que la calidad planificada se obtenga al ejecutar el proyecto, mientras que controlar se refiere a tomar decisiones en cuanto al desempeño a partir de los resultados obtenidos en la ejecución de la calidad.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4686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Como un director de proyecto, usted es responsable de la determinación y la entrega de los niveles requeridos de ambos, grado y calidad. Seleccione con cuál de los enunciados usted está en desacuerdo.</a:t>
            </a:r>
          </a:p>
          <a:p>
            <a:pPr marL="457200" indent="-457200" algn="just">
              <a:spcBef>
                <a:spcPct val="0"/>
              </a:spcBef>
              <a:buFont typeface="+mj-lt"/>
              <a:buAutoNum type="alphaUcPeriod"/>
            </a:pPr>
            <a:r>
              <a:rPr lang="es-CR" altLang="es-CR" sz="2200" dirty="0"/>
              <a:t>Un producto puede ser de calidad baja pero de grado alto.</a:t>
            </a:r>
          </a:p>
          <a:p>
            <a:pPr marL="457200" indent="-457200" algn="just">
              <a:spcBef>
                <a:spcPct val="0"/>
              </a:spcBef>
              <a:buFont typeface="+mj-lt"/>
              <a:buAutoNum type="alphaUcPeriod"/>
            </a:pPr>
            <a:r>
              <a:rPr lang="es-CR" altLang="es-CR" sz="2200" dirty="0"/>
              <a:t>La calidad baja y el grado bajo son siempre un problema.</a:t>
            </a:r>
          </a:p>
          <a:p>
            <a:pPr marL="457200" indent="-457200" algn="just">
              <a:spcBef>
                <a:spcPct val="0"/>
              </a:spcBef>
              <a:buFont typeface="+mj-lt"/>
              <a:buAutoNum type="alphaUcPeriod"/>
            </a:pPr>
            <a:r>
              <a:rPr lang="es-CR" altLang="es-CR" sz="2200" dirty="0"/>
              <a:t>Un producto puede ser de calidad alta pero de grado bajo.</a:t>
            </a:r>
          </a:p>
          <a:p>
            <a:pPr marL="457200" indent="-457200" algn="just">
              <a:spcBef>
                <a:spcPct val="0"/>
              </a:spcBef>
              <a:buFont typeface="+mj-lt"/>
              <a:buAutoNum type="alphaUcPeriod"/>
            </a:pPr>
            <a:r>
              <a:rPr lang="es-CR" altLang="es-CR" sz="2200" dirty="0"/>
              <a:t>La baja calidad es siempre un problema pero el grado bajo no siempre es un problema</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Si un producto cumple con todos los requisitos que fueron planificados para él se dice que es de alta calidad aunque la cantidad de características que tenga sean pocas, por lo que decimos que es de bajo grado. El grado sería la cantidad de características que tiene, que para efectos de la calidad no importa que sean muchos o pocos, siempre y cuando se cumplan.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0267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200" dirty="0"/>
              <a:t>El director del proyecto está molesto porque a pesar de que conocen que se les iba a realizar una auditoría de calidad, la misma se está realizando sin habérsele definido una fecha. De las siguientes opciones, ¿cuál NO corresponde con una característica de una auditoría?</a:t>
            </a:r>
            <a:endParaRPr lang="es-CR" altLang="es-CR" sz="2200" dirty="0"/>
          </a:p>
          <a:p>
            <a:pPr marL="457200" indent="-457200" algn="just">
              <a:spcBef>
                <a:spcPct val="0"/>
              </a:spcBef>
              <a:buFont typeface="+mj-lt"/>
              <a:buAutoNum type="alphaUcPeriod"/>
            </a:pPr>
            <a:r>
              <a:rPr lang="es-ES" altLang="es-CR" sz="2200" dirty="0"/>
              <a:t>Pueden usarse para confirmar la implementación de solicitudes de cambio aprobadas.</a:t>
            </a:r>
            <a:endParaRPr lang="es-CR" altLang="es-CR" sz="2200" dirty="0"/>
          </a:p>
          <a:p>
            <a:pPr marL="457200" indent="-457200" algn="just">
              <a:spcBef>
                <a:spcPct val="0"/>
              </a:spcBef>
              <a:buFont typeface="+mj-lt"/>
              <a:buAutoNum type="alphaUcPeriod"/>
            </a:pPr>
            <a:r>
              <a:rPr lang="es-ES" altLang="es-CR" sz="2200" dirty="0"/>
              <a:t>Las pueden realizar auditores internos. </a:t>
            </a:r>
            <a:endParaRPr lang="es-CR" altLang="es-CR" sz="2200" dirty="0"/>
          </a:p>
          <a:p>
            <a:pPr marL="457200" indent="-457200" algn="just">
              <a:spcBef>
                <a:spcPct val="0"/>
              </a:spcBef>
              <a:buFont typeface="+mj-lt"/>
              <a:buAutoNum type="alphaUcPeriod"/>
            </a:pPr>
            <a:r>
              <a:rPr lang="es-ES" altLang="es-CR" sz="2200" dirty="0"/>
              <a:t>Definir si se aceptan los entregables del proyecto.</a:t>
            </a:r>
            <a:endParaRPr lang="es-CR" altLang="es-CR" sz="2200" dirty="0"/>
          </a:p>
          <a:p>
            <a:pPr marL="457200" indent="-457200" algn="just">
              <a:spcBef>
                <a:spcPct val="0"/>
              </a:spcBef>
              <a:buFont typeface="+mj-lt"/>
              <a:buAutoNum type="alphaUcPeriod"/>
            </a:pPr>
            <a:r>
              <a:rPr lang="es-ES" altLang="es-CR" sz="2200" dirty="0"/>
              <a:t>Contribuyen de forma importante al archivo de lecciones aprendidas de la organización</a:t>
            </a:r>
            <a:r>
              <a:rPr lang="es-E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Los entregables del proyecto se aceptan como parte del proceso de validar el alcance.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986968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88913" y="2492375"/>
            <a:ext cx="4287837" cy="3724275"/>
          </a:xfrm>
        </p:spPr>
        <p:txBody>
          <a:bodyPr>
            <a:noAutofit/>
          </a:bodyPr>
          <a:lstStyle/>
          <a:p>
            <a:pPr marL="109538" indent="0" algn="just">
              <a:lnSpc>
                <a:spcPct val="80000"/>
              </a:lnSpc>
              <a:buFont typeface="Arial" charset="0"/>
              <a:buNone/>
              <a:defRPr/>
            </a:pPr>
            <a:r>
              <a:rPr lang="es-ES" sz="2400" b="1" dirty="0"/>
              <a:t>Unanimidad. </a:t>
            </a:r>
            <a:r>
              <a:rPr lang="es-ES" sz="2400" dirty="0"/>
              <a:t>Todos están de </a:t>
            </a:r>
            <a:r>
              <a:rPr lang="es-ES" sz="2400" dirty="0" smtClean="0"/>
              <a:t>acuerdo.</a:t>
            </a:r>
          </a:p>
          <a:p>
            <a:pPr marL="109538" indent="0" algn="just">
              <a:lnSpc>
                <a:spcPct val="80000"/>
              </a:lnSpc>
              <a:buFont typeface="Arial" charset="0"/>
              <a:buNone/>
              <a:defRPr/>
            </a:pPr>
            <a:r>
              <a:rPr lang="es-CR" sz="2400" b="1" dirty="0" smtClean="0"/>
              <a:t>Mayoría</a:t>
            </a:r>
            <a:r>
              <a:rPr lang="es-CR" sz="2400" b="1" dirty="0"/>
              <a:t>. </a:t>
            </a:r>
            <a:r>
              <a:rPr lang="es-CR" sz="2400" dirty="0"/>
              <a:t>Se decide lo que la mayoría opine.</a:t>
            </a:r>
          </a:p>
          <a:p>
            <a:pPr marL="109538" indent="0" algn="just">
              <a:lnSpc>
                <a:spcPct val="80000"/>
              </a:lnSpc>
              <a:buFont typeface="Arial" charset="0"/>
              <a:buNone/>
              <a:defRPr/>
            </a:pPr>
            <a:r>
              <a:rPr lang="es-CR" sz="2400" b="1" dirty="0"/>
              <a:t>Pluralidad. </a:t>
            </a:r>
            <a:r>
              <a:rPr lang="es-CR" sz="2400" dirty="0"/>
              <a:t>Aunque no se alcance la mayoría, se decide lo que opine el grupo con más cantidad de personas de entre los considerados.</a:t>
            </a:r>
          </a:p>
          <a:p>
            <a:pPr marL="109538" indent="0" algn="just">
              <a:lnSpc>
                <a:spcPct val="80000"/>
              </a:lnSpc>
              <a:buFont typeface="Arial" charset="0"/>
              <a:buNone/>
              <a:defRPr/>
            </a:pPr>
            <a:r>
              <a:rPr lang="es-CR" sz="2400" b="1" dirty="0"/>
              <a:t>Dictatorial. </a:t>
            </a:r>
            <a:r>
              <a:rPr lang="es-CR" sz="2400" dirty="0"/>
              <a:t>La decisión recae en sólo un individuo.</a:t>
            </a:r>
          </a:p>
          <a:p>
            <a:pPr algn="just">
              <a:lnSpc>
                <a:spcPct val="80000"/>
              </a:lnSpc>
              <a:defRPr/>
            </a:pPr>
            <a:endParaRPr lang="es-ES" sz="2000" dirty="0"/>
          </a:p>
        </p:txBody>
      </p:sp>
      <p:sp>
        <p:nvSpPr>
          <p:cNvPr id="8" name="7 Rectángulo"/>
          <p:cNvSpPr/>
          <p:nvPr/>
        </p:nvSpPr>
        <p:spPr>
          <a:xfrm>
            <a:off x="250825" y="1509713"/>
            <a:ext cx="8329613" cy="461962"/>
          </a:xfrm>
          <a:prstGeom prst="rect">
            <a:avLst/>
          </a:prstGeom>
        </p:spPr>
        <p:txBody>
          <a:bodyPr>
            <a:spAutoFit/>
          </a:bodyPr>
          <a:lstStyle/>
          <a:p>
            <a:pPr algn="just">
              <a:defRPr/>
            </a:pPr>
            <a:r>
              <a:rPr lang="es-CR" sz="2400" b="1" dirty="0">
                <a:latin typeface="+mj-lt"/>
              </a:rPr>
              <a:t>Técnicas de Toma de Decisiones Grupales</a:t>
            </a:r>
            <a:endParaRPr lang="es-CR" sz="2800" b="1" dirty="0">
              <a:latin typeface="+mj-lt"/>
              <a:ea typeface="+mj-ea"/>
              <a:cs typeface="+mj-cs"/>
            </a:endParaRPr>
          </a:p>
        </p:txBody>
      </p:sp>
      <p:pic>
        <p:nvPicPr>
          <p:cNvPr id="37892" name="4 Imagen" descr="el-gran-dictador-chapl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133600"/>
            <a:ext cx="3852862"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Todo lo siguiente es ocasionado por las auditorías de calidad, EXCEPTO:</a:t>
            </a:r>
          </a:p>
          <a:p>
            <a:pPr marL="457200" indent="-457200" algn="just">
              <a:spcBef>
                <a:spcPct val="0"/>
              </a:spcBef>
              <a:buFont typeface="+mj-lt"/>
              <a:buAutoNum type="alphaUcPeriod"/>
            </a:pPr>
            <a:r>
              <a:rPr lang="es-CR" altLang="es-CR" sz="2400" dirty="0"/>
              <a:t>Determinación de si las actividades del proyecto cumplen con las políticas de la organización.</a:t>
            </a:r>
          </a:p>
          <a:p>
            <a:pPr marL="457200" indent="-457200" algn="just">
              <a:spcBef>
                <a:spcPct val="0"/>
              </a:spcBef>
              <a:buFont typeface="+mj-lt"/>
              <a:buAutoNum type="alphaUcPeriod"/>
            </a:pPr>
            <a:r>
              <a:rPr lang="es-CR" altLang="es-CR" sz="2400" dirty="0"/>
              <a:t>Procesos mejorados para incrementar la productividad.</a:t>
            </a:r>
          </a:p>
          <a:p>
            <a:pPr marL="457200" indent="-457200" algn="just">
              <a:spcBef>
                <a:spcPct val="0"/>
              </a:spcBef>
              <a:buFont typeface="+mj-lt"/>
              <a:buAutoNum type="alphaUcPeriod"/>
            </a:pPr>
            <a:r>
              <a:rPr lang="es-CR" altLang="es-CR" sz="2400" dirty="0"/>
              <a:t>Creación de las métricas de calidad.</a:t>
            </a:r>
          </a:p>
          <a:p>
            <a:pPr marL="457200" indent="-457200" algn="just">
              <a:spcBef>
                <a:spcPct val="0"/>
              </a:spcBef>
              <a:buFont typeface="+mj-lt"/>
              <a:buAutoNum type="alphaUcPeriod"/>
            </a:pPr>
            <a:r>
              <a:rPr lang="es-CR" altLang="es-CR" sz="2400" dirty="0"/>
              <a:t>Confirmación de la implementación de las solicitudes de cambio aprobadas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Las métricas de calidad son una salida del proceso Planificar la Calidad y son una entrada del proceso Asegurar la Calidad, que es el proceso en donde se realizan las auditorías de calidad.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40229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proyecto ya está en la fase de ejecución y se está asegurando la calidad para garantizar que se utilicen las normas definidas en el plan de calidad. Este aseguramiento de la calidad consiste en __________ los requisitos de calidad. </a:t>
            </a:r>
          </a:p>
          <a:p>
            <a:pPr marL="457200" indent="-457200" algn="just">
              <a:spcBef>
                <a:spcPct val="0"/>
              </a:spcBef>
              <a:buFont typeface="+mj-lt"/>
              <a:buAutoNum type="alphaUcPeriod"/>
            </a:pPr>
            <a:r>
              <a:rPr lang="es-CR" altLang="es-CR" sz="2400" dirty="0"/>
              <a:t>Auditar.</a:t>
            </a:r>
          </a:p>
          <a:p>
            <a:pPr marL="457200" indent="-457200" algn="just">
              <a:spcBef>
                <a:spcPct val="0"/>
              </a:spcBef>
              <a:buFont typeface="+mj-lt"/>
              <a:buAutoNum type="alphaUcPeriod"/>
            </a:pPr>
            <a:r>
              <a:rPr lang="es-CR" altLang="es-CR" sz="2400" dirty="0"/>
              <a:t>Crear.</a:t>
            </a:r>
          </a:p>
          <a:p>
            <a:pPr marL="457200" indent="-457200" algn="just">
              <a:spcBef>
                <a:spcPct val="0"/>
              </a:spcBef>
              <a:buFont typeface="+mj-lt"/>
              <a:buAutoNum type="alphaUcPeriod"/>
            </a:pPr>
            <a:r>
              <a:rPr lang="es-CR" altLang="es-CR" sz="2400" dirty="0"/>
              <a:t>Investigar.</a:t>
            </a:r>
          </a:p>
          <a:p>
            <a:pPr marL="457200" indent="-457200" algn="just">
              <a:spcBef>
                <a:spcPct val="0"/>
              </a:spcBef>
              <a:buFont typeface="+mj-lt"/>
              <a:buAutoNum type="alphaUcPeriod"/>
            </a:pPr>
            <a:r>
              <a:rPr lang="es-CR" altLang="es-CR" sz="2400" dirty="0"/>
              <a:t>Identificar</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Asegurar la calidad es el proceso mediante el cual se auditan los requisitos de calidad.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2126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2859"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Aseguramiento de la calidad en un Proyecto SIGNIFICA:</a:t>
            </a:r>
          </a:p>
          <a:p>
            <a:pPr marL="457200" indent="-457200" algn="just">
              <a:spcBef>
                <a:spcPct val="0"/>
              </a:spcBef>
              <a:buFont typeface="+mj-lt"/>
              <a:buAutoNum type="alphaUcPeriod"/>
            </a:pPr>
            <a:r>
              <a:rPr lang="es-CR" altLang="es-CR" sz="2400" dirty="0"/>
              <a:t>Definir las prácticas de calidad de la organización.</a:t>
            </a:r>
          </a:p>
          <a:p>
            <a:pPr marL="457200" indent="-457200" algn="just">
              <a:spcBef>
                <a:spcPct val="0"/>
              </a:spcBef>
              <a:buFont typeface="+mj-lt"/>
              <a:buAutoNum type="alphaUcPeriod"/>
            </a:pPr>
            <a:r>
              <a:rPr lang="es-CR" altLang="es-CR" sz="2400" dirty="0"/>
              <a:t>Asegurar el cumplimiento de las seis sigmas.</a:t>
            </a:r>
          </a:p>
          <a:p>
            <a:pPr marL="457200" indent="-457200" algn="just">
              <a:spcBef>
                <a:spcPct val="0"/>
              </a:spcBef>
              <a:buFont typeface="+mj-lt"/>
              <a:buAutoNum type="alphaUcPeriod"/>
            </a:pPr>
            <a:r>
              <a:rPr lang="es-CR" altLang="es-CR" sz="2400" dirty="0"/>
              <a:t>Utilizar el Diagrama de Pareto para proyectar puntos de la muestra.</a:t>
            </a:r>
          </a:p>
          <a:p>
            <a:pPr marL="457200" indent="-457200" algn="just">
              <a:spcBef>
                <a:spcPct val="0"/>
              </a:spcBef>
              <a:buFont typeface="+mj-lt"/>
              <a:buAutoNum type="alphaUcPeriod"/>
            </a:pPr>
            <a:r>
              <a:rPr lang="es-CR" altLang="es-CR" sz="2400" dirty="0"/>
              <a:t>Utilizar las medidas de calidad de la organización para el proyecto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s-CR" altLang="es-CR" sz="2400" dirty="0"/>
              <a:t>Asegurar la calidad significa llevar a cabo aquellas acciones planificadas para determinar la calidad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71168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semana pasada te reuniste con tu equipo de trabajo para explicar sobre los requerimientos necesarios que hay que cumplir en el proyecto. En esa reunión aclaraste que es fundamental no desviarse en lo más mínimo de los requerimientos solicitados por el Cliente. ¿Qué proceso de calidad es éste?</a:t>
            </a:r>
          </a:p>
          <a:p>
            <a:pPr marL="457200" indent="-457200" algn="just">
              <a:spcBef>
                <a:spcPct val="0"/>
              </a:spcBef>
              <a:buFont typeface="+mj-lt"/>
              <a:buAutoNum type="alphaUcPeriod"/>
            </a:pPr>
            <a:r>
              <a:rPr lang="es-CR" altLang="es-CR" sz="2400" dirty="0"/>
              <a:t>Gestión de la calidad total.</a:t>
            </a:r>
          </a:p>
          <a:p>
            <a:pPr marL="457200" indent="-457200" algn="just">
              <a:spcBef>
                <a:spcPct val="0"/>
              </a:spcBef>
              <a:buFont typeface="+mj-lt"/>
              <a:buAutoNum type="alphaUcPeriod"/>
            </a:pPr>
            <a:r>
              <a:rPr lang="es-CR" altLang="es-CR" sz="2400" dirty="0"/>
              <a:t>Asegurar la calidad.</a:t>
            </a:r>
          </a:p>
          <a:p>
            <a:pPr marL="457200" indent="-457200" algn="just">
              <a:spcBef>
                <a:spcPct val="0"/>
              </a:spcBef>
              <a:buFont typeface="+mj-lt"/>
              <a:buAutoNum type="alphaUcPeriod"/>
            </a:pPr>
            <a:r>
              <a:rPr lang="es-CR" altLang="es-CR" sz="2400" dirty="0"/>
              <a:t>Planificar la calidad.</a:t>
            </a:r>
          </a:p>
          <a:p>
            <a:pPr marL="457200" indent="-457200" algn="just">
              <a:spcBef>
                <a:spcPct val="0"/>
              </a:spcBef>
              <a:buFont typeface="+mj-lt"/>
              <a:buAutoNum type="alphaUcPeriod"/>
            </a:pPr>
            <a:r>
              <a:rPr lang="es-CR" altLang="es-CR" sz="2400" dirty="0"/>
              <a:t>Controlar la calidad</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Las reuniones son una técnica para planificar la calidad de un proyecto. De hecho son una técnica básica puesto implica mucha comunicación interactiva.</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61953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Con su equipo están finalizando de realizar el aseguramiento de la calidad del proyecto, ¿qué es lo que GENERALMENTE se obtiene?</a:t>
            </a:r>
          </a:p>
          <a:p>
            <a:pPr marL="457200" indent="-457200" algn="just">
              <a:spcBef>
                <a:spcPct val="0"/>
              </a:spcBef>
              <a:buFont typeface="+mj-lt"/>
              <a:buAutoNum type="alphaUcPeriod"/>
            </a:pPr>
            <a:r>
              <a:rPr lang="es-CR" altLang="es-CR" sz="2400" dirty="0"/>
              <a:t>Plan de gestión de calidad.</a:t>
            </a:r>
          </a:p>
          <a:p>
            <a:pPr marL="457200" indent="-457200" algn="just">
              <a:spcBef>
                <a:spcPct val="0"/>
              </a:spcBef>
              <a:buFont typeface="+mj-lt"/>
              <a:buAutoNum type="alphaUcPeriod"/>
            </a:pPr>
            <a:r>
              <a:rPr lang="es-CR" altLang="es-CR" sz="2400" dirty="0"/>
              <a:t>Métricas de calidad.</a:t>
            </a:r>
          </a:p>
          <a:p>
            <a:pPr marL="457200" indent="-457200" algn="just">
              <a:spcBef>
                <a:spcPct val="0"/>
              </a:spcBef>
              <a:buFont typeface="+mj-lt"/>
              <a:buAutoNum type="alphaUcPeriod"/>
            </a:pPr>
            <a:r>
              <a:rPr lang="es-CR" altLang="es-CR" sz="2400" dirty="0"/>
              <a:t>Diagramas de control</a:t>
            </a:r>
          </a:p>
          <a:p>
            <a:pPr marL="457200" indent="-457200" algn="just">
              <a:spcBef>
                <a:spcPct val="0"/>
              </a:spcBef>
              <a:buFont typeface="+mj-lt"/>
              <a:buAutoNum type="alphaUcPeriod"/>
            </a:pPr>
            <a:r>
              <a:rPr lang="es-CR" altLang="es-CR" sz="2400" dirty="0"/>
              <a:t>Solicitudes de cambio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“El plan de gestión de calidad”, las “métricas de calidad” y “los diagramas de control” son salidas del proceso planificar la calidad.</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795062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Calidad es:</a:t>
            </a:r>
          </a:p>
          <a:p>
            <a:pPr marL="457200" indent="-457200" algn="just">
              <a:spcBef>
                <a:spcPct val="0"/>
              </a:spcBef>
              <a:buFont typeface="+mj-lt"/>
              <a:buAutoNum type="alphaUcPeriod"/>
            </a:pPr>
            <a:r>
              <a:rPr lang="es-CR" altLang="es-CR" sz="2400" dirty="0"/>
              <a:t>Cumplir y superar las expectativas del cliente.</a:t>
            </a:r>
          </a:p>
          <a:p>
            <a:pPr marL="457200" indent="-457200" algn="just">
              <a:spcBef>
                <a:spcPct val="0"/>
              </a:spcBef>
              <a:buFont typeface="+mj-lt"/>
              <a:buAutoNum type="alphaUcPeriod"/>
            </a:pPr>
            <a:r>
              <a:rPr lang="es-CR" altLang="es-CR" sz="2400" dirty="0"/>
              <a:t>Agregar extras para hacer feliz al cliente.</a:t>
            </a:r>
          </a:p>
          <a:p>
            <a:pPr marL="457200" indent="-457200" algn="just">
              <a:spcBef>
                <a:spcPct val="0"/>
              </a:spcBef>
              <a:buFont typeface="+mj-lt"/>
              <a:buAutoNum type="alphaUcPeriod"/>
            </a:pPr>
            <a:r>
              <a:rPr lang="es-CR" altLang="es-CR" sz="2400" dirty="0"/>
              <a:t>El grado en que el proyecto cumple con los requisitos.</a:t>
            </a:r>
          </a:p>
          <a:p>
            <a:pPr marL="457200" indent="-457200" algn="just">
              <a:spcBef>
                <a:spcPct val="0"/>
              </a:spcBef>
              <a:buFont typeface="+mj-lt"/>
              <a:buAutoNum type="alphaUcPeriod"/>
            </a:pPr>
            <a:r>
              <a:rPr lang="es-CR" altLang="es-CR" sz="2400" dirty="0"/>
              <a:t>Cumplimiento de los objetivos de la dirección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La calidad es el grado en el que el proyecto cumple con los requisitos. La calidad y el grado no necesariamente van de la mano, sin embargo es deseable lograr alta calidad y alto grado.</a:t>
            </a:r>
          </a:p>
          <a:p>
            <a:pPr>
              <a:spcBef>
                <a:spcPct val="0"/>
              </a:spcBef>
              <a:buFontTx/>
              <a:buNone/>
            </a:pPr>
            <a:endParaRPr lang="es-CR" altLang="es-CR" sz="2400" dirty="0"/>
          </a:p>
        </p:txBody>
      </p:sp>
    </p:spTree>
    <p:extLst>
      <p:ext uri="{BB962C8B-B14F-4D97-AF65-F5344CB8AC3E}">
        <p14:creationId xmlns:p14="http://schemas.microsoft.com/office/powerpoint/2010/main" val="346198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Todas los siguientes son herramientas de Controlar la Calidad del proyecto, EXCEPTO:</a:t>
            </a:r>
          </a:p>
          <a:p>
            <a:pPr marL="457200" indent="-457200" algn="just">
              <a:spcBef>
                <a:spcPct val="0"/>
              </a:spcBef>
              <a:buFont typeface="+mj-lt"/>
              <a:buAutoNum type="alphaUcPeriod"/>
            </a:pPr>
            <a:r>
              <a:rPr lang="es-CR" altLang="es-CR" sz="2400" dirty="0"/>
              <a:t>Diagramas de afinidad.</a:t>
            </a:r>
          </a:p>
          <a:p>
            <a:pPr marL="457200" indent="-457200" algn="just">
              <a:spcBef>
                <a:spcPct val="0"/>
              </a:spcBef>
              <a:buFont typeface="+mj-lt"/>
              <a:buAutoNum type="alphaUcPeriod"/>
            </a:pPr>
            <a:r>
              <a:rPr lang="es-CR" altLang="es-CR" sz="2400" dirty="0"/>
              <a:t>Estudios comparativos.</a:t>
            </a:r>
          </a:p>
          <a:p>
            <a:pPr marL="457200" indent="-457200" algn="just">
              <a:spcBef>
                <a:spcPct val="0"/>
              </a:spcBef>
              <a:buFont typeface="+mj-lt"/>
              <a:buAutoNum type="alphaUcPeriod"/>
            </a:pPr>
            <a:r>
              <a:rPr lang="es-CR" altLang="es-CR" sz="2400" dirty="0"/>
              <a:t>Diagrama de Pareto.</a:t>
            </a:r>
          </a:p>
          <a:p>
            <a:pPr marL="457200" indent="-457200" algn="just">
              <a:spcBef>
                <a:spcPct val="0"/>
              </a:spcBef>
              <a:buFont typeface="+mj-lt"/>
              <a:buAutoNum type="alphaUcPeriod"/>
            </a:pPr>
            <a:r>
              <a:rPr lang="es-CR" altLang="es-CR" sz="2400" dirty="0"/>
              <a:t>Diagrama de Espina de Pescado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s-CR" altLang="es-CR" sz="2400" dirty="0"/>
              <a:t>Los diagramas de afinidad son herramientas del proceso de Asegurar la Calidad.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7621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distribución de probabilidad se utiliza para implementar </a:t>
            </a:r>
            <a:r>
              <a:rPr lang="es-CR" altLang="es-CR" sz="2400" dirty="0" err="1"/>
              <a:t>Six</a:t>
            </a:r>
            <a:r>
              <a:rPr lang="es-CR" altLang="es-CR" sz="2400" dirty="0"/>
              <a:t> Sigma?</a:t>
            </a:r>
          </a:p>
          <a:p>
            <a:pPr marL="457200" indent="-457200" algn="just">
              <a:spcBef>
                <a:spcPct val="0"/>
              </a:spcBef>
              <a:buFont typeface="+mj-lt"/>
              <a:buAutoNum type="alphaUcPeriod"/>
            </a:pPr>
            <a:r>
              <a:rPr lang="es-CR" altLang="es-CR" sz="2400" dirty="0"/>
              <a:t>Distribución beta.</a:t>
            </a:r>
          </a:p>
          <a:p>
            <a:pPr marL="457200" indent="-457200" algn="just">
              <a:spcBef>
                <a:spcPct val="0"/>
              </a:spcBef>
              <a:buFont typeface="+mj-lt"/>
              <a:buAutoNum type="alphaUcPeriod"/>
            </a:pPr>
            <a:r>
              <a:rPr lang="es-CR" altLang="es-CR" sz="2400" dirty="0"/>
              <a:t>Distribución normal.</a:t>
            </a:r>
          </a:p>
          <a:p>
            <a:pPr marL="457200" indent="-457200" algn="just">
              <a:spcBef>
                <a:spcPct val="0"/>
              </a:spcBef>
              <a:buFont typeface="+mj-lt"/>
              <a:buAutoNum type="alphaUcPeriod"/>
            </a:pPr>
            <a:r>
              <a:rPr lang="es-CR" altLang="es-CR" sz="2400" dirty="0"/>
              <a:t>Distribución triangular.</a:t>
            </a:r>
          </a:p>
          <a:p>
            <a:pPr marL="457200" indent="-457200" algn="just">
              <a:spcBef>
                <a:spcPct val="0"/>
              </a:spcBef>
              <a:buFont typeface="+mj-lt"/>
              <a:buAutoNum type="alphaUcPeriod"/>
            </a:pPr>
            <a:r>
              <a:rPr lang="es-CR" altLang="es-CR" sz="2400" dirty="0"/>
              <a:t>Distribución uniforme</a:t>
            </a:r>
            <a:r>
              <a:rPr lang="es-CR" altLang="es-CR" sz="2400" dirty="0" smtClean="0"/>
              <a:t>.</a:t>
            </a:r>
          </a:p>
          <a:p>
            <a:pPr algn="just">
              <a:spcBef>
                <a:spcPct val="0"/>
              </a:spcBef>
              <a:buFontTx/>
              <a:buNone/>
            </a:pPr>
            <a:endParaRPr lang="es-CR" altLang="es-CR" sz="2400" b="1" dirty="0"/>
          </a:p>
          <a:p>
            <a:pPr algn="just">
              <a:spcBef>
                <a:spcPct val="0"/>
              </a:spcBef>
              <a:buFontTx/>
              <a:buNone/>
            </a:pPr>
            <a:r>
              <a:rPr lang="es-CR" altLang="es-CR" sz="2400" b="1" dirty="0" smtClean="0"/>
              <a:t>Retroalimentación</a:t>
            </a:r>
            <a:r>
              <a:rPr lang="es-CR" altLang="es-CR" sz="2400" b="1" dirty="0"/>
              <a:t>:</a:t>
            </a:r>
            <a:r>
              <a:rPr lang="es-CR" altLang="es-CR" sz="2400" dirty="0"/>
              <a:t> Se realiza en una campana de Gauss de una distribución normal, donde el </a:t>
            </a:r>
            <a:r>
              <a:rPr lang="es-CR" altLang="es-CR" sz="2400" dirty="0" err="1"/>
              <a:t>Six</a:t>
            </a:r>
            <a:r>
              <a:rPr lang="es-CR" altLang="es-CR" sz="2400" dirty="0"/>
              <a:t> Sima se refiere el área contenida bajo la curva luego de la aplicación de 6 desviaciones, lo cual una eficiencia del 99,9997%.</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8484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heurística se describe mejor como una:</a:t>
            </a:r>
          </a:p>
          <a:p>
            <a:pPr marL="457200" indent="-457200" algn="just">
              <a:spcBef>
                <a:spcPct val="0"/>
              </a:spcBef>
              <a:buFont typeface="+mj-lt"/>
              <a:buAutoNum type="alphaUcPeriod"/>
            </a:pPr>
            <a:r>
              <a:rPr lang="es-CR" altLang="es-CR" sz="2400" dirty="0"/>
              <a:t>Herramienta de control.</a:t>
            </a:r>
          </a:p>
          <a:p>
            <a:pPr marL="457200" indent="-457200" algn="just">
              <a:spcBef>
                <a:spcPct val="0"/>
              </a:spcBef>
              <a:buFont typeface="+mj-lt"/>
              <a:buAutoNum type="alphaUcPeriod"/>
            </a:pPr>
            <a:r>
              <a:rPr lang="es-CR" altLang="es-CR" sz="2400" dirty="0"/>
              <a:t>Método de programación.</a:t>
            </a:r>
          </a:p>
          <a:p>
            <a:pPr marL="457200" indent="-457200" algn="just">
              <a:spcBef>
                <a:spcPct val="0"/>
              </a:spcBef>
              <a:buFont typeface="+mj-lt"/>
              <a:buAutoNum type="alphaUcPeriod"/>
            </a:pPr>
            <a:r>
              <a:rPr lang="es-CR" altLang="es-CR" sz="2400" dirty="0"/>
              <a:t>Herramienta de planificación.</a:t>
            </a:r>
          </a:p>
          <a:p>
            <a:pPr marL="457200" indent="-457200" algn="just">
              <a:spcBef>
                <a:spcPct val="0"/>
              </a:spcBef>
              <a:buFont typeface="+mj-lt"/>
              <a:buAutoNum type="alphaUcPeriod"/>
            </a:pPr>
            <a:r>
              <a:rPr lang="es-CR" altLang="es-CR" sz="2400" dirty="0"/>
              <a:t>Regla general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Una heurística es una regla general, basada en la experiencia humana a través de la historia para resolver problemas comunes.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56770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Durante una reunión de equipo, el equipo decide que como han tenido varios problemas con el cliente desean compensarlo con un producto de mayor grado y calidad. ¿Qué está MAL en esta situación?</a:t>
            </a:r>
          </a:p>
          <a:p>
            <a:pPr marL="457200" indent="-457200" algn="just">
              <a:spcBef>
                <a:spcPct val="0"/>
              </a:spcBef>
              <a:buFont typeface="+mj-lt"/>
              <a:buAutoNum type="alphaUcPeriod"/>
            </a:pPr>
            <a:r>
              <a:rPr lang="es-CR" altLang="es-CR" sz="2200" dirty="0"/>
              <a:t>El equipo está realizando </a:t>
            </a:r>
            <a:r>
              <a:rPr lang="es-CR" altLang="es-CR" sz="2200" dirty="0" smtClean="0"/>
              <a:t>“</a:t>
            </a:r>
            <a:r>
              <a:rPr lang="es-CR" altLang="es-CR" sz="2200" dirty="0" err="1" smtClean="0"/>
              <a:t>gold</a:t>
            </a:r>
            <a:r>
              <a:rPr lang="es-CR" altLang="es-CR" sz="2200" dirty="0" smtClean="0"/>
              <a:t> </a:t>
            </a:r>
            <a:r>
              <a:rPr lang="es-CR" altLang="es-CR" sz="2200" dirty="0" err="1" smtClean="0"/>
              <a:t>plating</a:t>
            </a:r>
            <a:r>
              <a:rPr lang="es-CR" altLang="es-CR" sz="2200" dirty="0" smtClean="0"/>
              <a:t>”.</a:t>
            </a:r>
            <a:endParaRPr lang="es-CR" altLang="es-CR" sz="2200" dirty="0"/>
          </a:p>
          <a:p>
            <a:pPr marL="457200" indent="-457200" algn="just">
              <a:spcBef>
                <a:spcPct val="0"/>
              </a:spcBef>
              <a:buFont typeface="+mj-lt"/>
              <a:buAutoNum type="alphaUcPeriod"/>
            </a:pPr>
            <a:r>
              <a:rPr lang="es-CR" altLang="es-CR" sz="2200" dirty="0"/>
              <a:t>Estos esfuerzos no se deberían hacer en las reuniones.</a:t>
            </a:r>
          </a:p>
          <a:p>
            <a:pPr marL="457200" indent="-457200" algn="just">
              <a:spcBef>
                <a:spcPct val="0"/>
              </a:spcBef>
              <a:buFont typeface="+mj-lt"/>
              <a:buAutoNum type="alphaUcPeriod"/>
            </a:pPr>
            <a:r>
              <a:rPr lang="es-CR" altLang="es-CR" sz="2200" dirty="0"/>
              <a:t>Nada. Esta es la forma para cumplir o exceder las expectativas del cliente</a:t>
            </a:r>
          </a:p>
          <a:p>
            <a:pPr marL="457200" indent="-457200" algn="just">
              <a:spcBef>
                <a:spcPct val="0"/>
              </a:spcBef>
              <a:buFont typeface="+mj-lt"/>
              <a:buAutoNum type="alphaUcPeriod"/>
            </a:pPr>
            <a:r>
              <a:rPr lang="es-CR" altLang="es-CR" sz="2200" dirty="0"/>
              <a:t>Nada. El director del proyecto tiene la situación bajo control</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El </a:t>
            </a:r>
            <a:r>
              <a:rPr lang="es-CR" altLang="es-CR" sz="2200" dirty="0" err="1"/>
              <a:t>gold</a:t>
            </a:r>
            <a:r>
              <a:rPr lang="es-CR" altLang="es-CR" sz="2200" dirty="0"/>
              <a:t> </a:t>
            </a:r>
            <a:r>
              <a:rPr lang="es-CR" altLang="es-CR" sz="2200" dirty="0" err="1"/>
              <a:t>plating</a:t>
            </a:r>
            <a:r>
              <a:rPr lang="es-CR" altLang="es-CR" sz="2200" dirty="0"/>
              <a:t> es ir más allá de lo solicitado por el cliente sin que éste le haya solicitado y va por cuenta del contratista pero excediéndose en el alcance o calidad planificados.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9340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84163" y="2420938"/>
            <a:ext cx="4273550" cy="3724275"/>
          </a:xfrm>
        </p:spPr>
        <p:txBody>
          <a:bodyPr>
            <a:noAutofit/>
          </a:bodyPr>
          <a:lstStyle/>
          <a:p>
            <a:pPr marL="0" indent="0" algn="just">
              <a:lnSpc>
                <a:spcPct val="80000"/>
              </a:lnSpc>
              <a:buFont typeface="Arial" charset="0"/>
              <a:buNone/>
              <a:defRPr/>
            </a:pPr>
            <a:r>
              <a:rPr lang="es-CR" sz="2400" dirty="0" smtClean="0"/>
              <a:t>Conjunto </a:t>
            </a:r>
            <a:r>
              <a:rPr lang="es-CR" sz="2400" dirty="0"/>
              <a:t>de preguntas diseñadas para obtener rápidamente información acumulativa de un gran número de encuestados.</a:t>
            </a:r>
          </a:p>
          <a:p>
            <a:pPr algn="just">
              <a:lnSpc>
                <a:spcPct val="80000"/>
              </a:lnSpc>
              <a:defRPr/>
            </a:pPr>
            <a:endParaRPr lang="es-CR" sz="2400" dirty="0"/>
          </a:p>
          <a:p>
            <a:pPr marL="0" indent="0" algn="just">
              <a:lnSpc>
                <a:spcPct val="80000"/>
              </a:lnSpc>
              <a:buFont typeface="Arial" charset="0"/>
              <a:buNone/>
              <a:defRPr/>
            </a:pPr>
            <a:r>
              <a:rPr lang="es-CR" sz="2400" dirty="0"/>
              <a:t>Se recomiendan para utilizarse en grandes audiencias y cuando se requiera de análisis estadístico.</a:t>
            </a:r>
          </a:p>
          <a:p>
            <a:pPr algn="just">
              <a:lnSpc>
                <a:spcPct val="80000"/>
              </a:lnSpc>
              <a:defRPr/>
            </a:pPr>
            <a:endParaRPr lang="es-ES" sz="2000" dirty="0"/>
          </a:p>
        </p:txBody>
      </p:sp>
      <p:sp>
        <p:nvSpPr>
          <p:cNvPr id="8" name="7 Rectángulo"/>
          <p:cNvSpPr/>
          <p:nvPr/>
        </p:nvSpPr>
        <p:spPr>
          <a:xfrm>
            <a:off x="274638" y="1719263"/>
            <a:ext cx="8329612" cy="460375"/>
          </a:xfrm>
          <a:prstGeom prst="rect">
            <a:avLst/>
          </a:prstGeom>
        </p:spPr>
        <p:txBody>
          <a:bodyPr>
            <a:spAutoFit/>
          </a:bodyPr>
          <a:lstStyle/>
          <a:p>
            <a:pPr algn="just">
              <a:defRPr/>
            </a:pPr>
            <a:r>
              <a:rPr lang="es-CR" sz="2400" b="1" dirty="0">
                <a:latin typeface="+mj-lt"/>
              </a:rPr>
              <a:t>Cuestionarios y Sondeos/Encuestas</a:t>
            </a:r>
            <a:endParaRPr lang="es-CR" sz="2800" b="1" dirty="0">
              <a:latin typeface="+mj-lt"/>
              <a:ea typeface="+mj-ea"/>
              <a:cs typeface="+mj-cs"/>
            </a:endParaRPr>
          </a:p>
        </p:txBody>
      </p:sp>
      <p:pic>
        <p:nvPicPr>
          <p:cNvPr id="38916" name="Picture 5" descr="encu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205038"/>
            <a:ext cx="3786187"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Usted es un director de proyecto para un proyecto de sistemas de información importante. Alguien del departamento de calidad llega a comenzar una auditoría de calidad en su proyecto. El equipo, que ya está bajo presión para completar el proyecto tan pronto como sea posible, se opone a la auditoría. Usted debería explicarle al equipo que el propósito de una auditoría de calidad es:</a:t>
            </a:r>
          </a:p>
          <a:p>
            <a:pPr marL="457200" indent="-457200" algn="just">
              <a:spcBef>
                <a:spcPct val="0"/>
              </a:spcBef>
              <a:buFont typeface="+mj-lt"/>
              <a:buAutoNum type="alphaUcPeriod"/>
            </a:pPr>
            <a:r>
              <a:rPr lang="es-CR" altLang="es-CR" sz="2200" dirty="0"/>
              <a:t>Parte de una investigación de ISO 9000.</a:t>
            </a:r>
          </a:p>
          <a:p>
            <a:pPr marL="457200" indent="-457200" algn="just">
              <a:spcBef>
                <a:spcPct val="0"/>
              </a:spcBef>
              <a:buFont typeface="+mj-lt"/>
              <a:buAutoNum type="alphaUcPeriod"/>
            </a:pPr>
            <a:r>
              <a:rPr lang="es-CR" altLang="es-CR" sz="2200" dirty="0"/>
              <a:t>Comprobar si el cliente está siguiendo su proceso de calidad.</a:t>
            </a:r>
          </a:p>
          <a:p>
            <a:pPr marL="457200" indent="-457200" algn="just">
              <a:spcBef>
                <a:spcPct val="0"/>
              </a:spcBef>
              <a:buFont typeface="+mj-lt"/>
              <a:buAutoNum type="alphaUcPeriod"/>
            </a:pPr>
            <a:r>
              <a:rPr lang="es-CR" altLang="es-CR" sz="2200" dirty="0"/>
              <a:t>Identificar políticas ineficientes e ineficaces.</a:t>
            </a:r>
          </a:p>
          <a:p>
            <a:pPr marL="457200" indent="-457200" algn="just">
              <a:spcBef>
                <a:spcPct val="0"/>
              </a:spcBef>
              <a:buFont typeface="+mj-lt"/>
              <a:buAutoNum type="alphaUcPeriod"/>
            </a:pPr>
            <a:r>
              <a:rPr lang="es-CR" altLang="es-CR" sz="2200" dirty="0"/>
              <a:t>Comprobar la exactitud de los costos presentados por el equipo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Las auditorías de calidad principalmente sirven para identificar políticas ineficientes e ineficaces y solicitar los ajustes necesarios</a:t>
            </a:r>
          </a:p>
          <a:p>
            <a:pPr>
              <a:spcBef>
                <a:spcPct val="0"/>
              </a:spcBef>
              <a:buFontTx/>
              <a:buNone/>
            </a:pPr>
            <a:endParaRPr lang="es-CR" altLang="es-CR" sz="2400" dirty="0"/>
          </a:p>
        </p:txBody>
      </p:sp>
    </p:spTree>
    <p:extLst>
      <p:ext uri="{BB962C8B-B14F-4D97-AF65-F5344CB8AC3E}">
        <p14:creationId xmlns:p14="http://schemas.microsoft.com/office/powerpoint/2010/main" val="3138712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77595" y="692695"/>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condiciones es CIERTA acerca de las inspecciones?</a:t>
            </a:r>
          </a:p>
          <a:p>
            <a:pPr marL="457200" indent="-457200" algn="just">
              <a:spcBef>
                <a:spcPct val="0"/>
              </a:spcBef>
              <a:buFont typeface="+mj-lt"/>
              <a:buAutoNum type="alphaUcPeriod"/>
            </a:pPr>
            <a:r>
              <a:rPr lang="es-CR" altLang="es-CR" sz="2400" dirty="0"/>
              <a:t>Se pueden realizar tanto para controlar la calidad como para validar el alcance. </a:t>
            </a:r>
          </a:p>
          <a:p>
            <a:pPr marL="457200" indent="-457200" algn="just">
              <a:spcBef>
                <a:spcPct val="0"/>
              </a:spcBef>
              <a:buFont typeface="+mj-lt"/>
              <a:buAutoNum type="alphaUcPeriod"/>
            </a:pPr>
            <a:r>
              <a:rPr lang="es-CR" altLang="es-CR" sz="2400" dirty="0"/>
              <a:t>Ponen a prueba los deseos futuros de los clientes.</a:t>
            </a:r>
          </a:p>
          <a:p>
            <a:pPr marL="457200" indent="-457200" algn="just">
              <a:spcBef>
                <a:spcPct val="0"/>
              </a:spcBef>
              <a:buFont typeface="+mj-lt"/>
              <a:buAutoNum type="alphaUcPeriod"/>
            </a:pPr>
            <a:r>
              <a:rPr lang="es-CR" altLang="es-CR" sz="2400" dirty="0"/>
              <a:t>Sólo pueden llevarse a cabo sobre el producto final.</a:t>
            </a:r>
          </a:p>
          <a:p>
            <a:pPr marL="457200" indent="-457200" algn="just">
              <a:spcBef>
                <a:spcPct val="0"/>
              </a:spcBef>
              <a:buFont typeface="+mj-lt"/>
              <a:buAutoNum type="alphaUcPeriod"/>
            </a:pPr>
            <a:r>
              <a:rPr lang="es-CR" altLang="es-CR" sz="2400" dirty="0"/>
              <a:t>Sólo las pueden realizar los auditores de calidad</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Las inspecciones se pueden realizar tanto para controlar la calidad como para validar el alcance por parte del equipo del proyecto, auditores y otros. En muchos campos del quehacer humano tiene significados muy amplios.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82945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Probar toda la población en calidad:</a:t>
            </a:r>
          </a:p>
          <a:p>
            <a:pPr marL="457200" indent="-457200" algn="just">
              <a:spcBef>
                <a:spcPct val="0"/>
              </a:spcBef>
              <a:buFont typeface="+mj-lt"/>
              <a:buAutoNum type="alphaUcPeriod"/>
            </a:pPr>
            <a:r>
              <a:rPr lang="es-CR" altLang="es-CR" sz="2400" dirty="0"/>
              <a:t>Tomaría demasiado tiempo.</a:t>
            </a:r>
          </a:p>
          <a:p>
            <a:pPr marL="457200" indent="-457200" algn="just">
              <a:spcBef>
                <a:spcPct val="0"/>
              </a:spcBef>
              <a:buFont typeface="+mj-lt"/>
              <a:buAutoNum type="alphaUcPeriod"/>
            </a:pPr>
            <a:r>
              <a:rPr lang="es-CR" altLang="es-CR" sz="2400" dirty="0"/>
              <a:t>Proporcionaría más información de lo necesario sin ser significativo.</a:t>
            </a:r>
          </a:p>
          <a:p>
            <a:pPr marL="457200" indent="-457200" algn="just">
              <a:spcBef>
                <a:spcPct val="0"/>
              </a:spcBef>
              <a:buFont typeface="+mj-lt"/>
              <a:buAutoNum type="alphaUcPeriod"/>
            </a:pPr>
            <a:r>
              <a:rPr lang="es-CR" altLang="es-CR" sz="2400" dirty="0"/>
              <a:t>Sería mutuamente excluyente.</a:t>
            </a:r>
          </a:p>
          <a:p>
            <a:pPr marL="457200" indent="-457200" algn="just">
              <a:spcBef>
                <a:spcPct val="0"/>
              </a:spcBef>
              <a:buFont typeface="+mj-lt"/>
              <a:buAutoNum type="alphaUcPeriod"/>
            </a:pPr>
            <a:r>
              <a:rPr lang="es-CR" altLang="es-CR" sz="2400" dirty="0"/>
              <a:t>Mostraría muchos defectos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Probar toda la población dependiendo del tamaño de la misma podría tomar mucho tiempo y dinero, pero sobre todo daría más información de lo necesario por lo que no sería una decisión eficiente en cuanto al manejo de los recursos.</a:t>
            </a:r>
          </a:p>
          <a:p>
            <a:pPr>
              <a:spcBef>
                <a:spcPct val="0"/>
              </a:spcBef>
              <a:buFontTx/>
              <a:buNone/>
            </a:pPr>
            <a:endParaRPr lang="es-CR" altLang="es-CR" sz="2400" dirty="0"/>
          </a:p>
        </p:txBody>
      </p:sp>
    </p:spTree>
    <p:extLst>
      <p:ext uri="{BB962C8B-B14F-4D97-AF65-F5344CB8AC3E}">
        <p14:creationId xmlns:p14="http://schemas.microsoft.com/office/powerpoint/2010/main" val="3090327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54890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Como director de proyecto desea obtener una importante información pero no cuenta con mucho tiempo y dinero. Por tal motivo, decide aplicar un muestreo estadístico. ¿Cuál de los siguientes enunciados es FALSO con respecto a esta técnica?</a:t>
            </a:r>
          </a:p>
          <a:p>
            <a:pPr marL="457200" indent="-457200" algn="just">
              <a:spcBef>
                <a:spcPct val="0"/>
              </a:spcBef>
              <a:buFont typeface="+mj-lt"/>
              <a:buAutoNum type="alphaUcPeriod"/>
            </a:pPr>
            <a:r>
              <a:rPr lang="es-CR" altLang="es-CR" sz="2400" dirty="0"/>
              <a:t>Escoge una parte de la población.</a:t>
            </a:r>
          </a:p>
          <a:p>
            <a:pPr marL="457200" indent="-457200" algn="just">
              <a:spcBef>
                <a:spcPct val="0"/>
              </a:spcBef>
              <a:buFont typeface="+mj-lt"/>
              <a:buAutoNum type="alphaUcPeriod"/>
            </a:pPr>
            <a:r>
              <a:rPr lang="es-CR" altLang="es-CR" sz="2400" dirty="0"/>
              <a:t>Proporciona la información necesaria sin tener que valorar toda la población.</a:t>
            </a:r>
          </a:p>
          <a:p>
            <a:pPr marL="457200" indent="-457200" algn="just">
              <a:spcBef>
                <a:spcPct val="0"/>
              </a:spcBef>
              <a:buFont typeface="+mj-lt"/>
              <a:buAutoNum type="alphaUcPeriod"/>
            </a:pPr>
            <a:r>
              <a:rPr lang="es-CR" altLang="es-CR" sz="2400" dirty="0"/>
              <a:t>La muestra debe ser significativa.</a:t>
            </a:r>
          </a:p>
          <a:p>
            <a:pPr marL="457200" indent="-457200" algn="just">
              <a:spcBef>
                <a:spcPct val="0"/>
              </a:spcBef>
              <a:buFont typeface="+mj-lt"/>
              <a:buAutoNum type="alphaUcPeriod"/>
            </a:pPr>
            <a:r>
              <a:rPr lang="es-CR" altLang="es-CR" sz="2400" dirty="0"/>
              <a:t>Se requiere utilizar diagramas de dispersión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Los diagramas de dispersión son una herramienta básica de la calidad que utiliza aspectos estadísticos, pero no está asociado directamente con muestreos estadísticos.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996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55588" y="2133600"/>
            <a:ext cx="4505325" cy="4103688"/>
          </a:xfrm>
        </p:spPr>
        <p:txBody>
          <a:bodyPr>
            <a:noAutofit/>
          </a:bodyPr>
          <a:lstStyle/>
          <a:p>
            <a:pPr marL="0" indent="0" algn="just">
              <a:lnSpc>
                <a:spcPct val="80000"/>
              </a:lnSpc>
              <a:buFont typeface="Arial" charset="0"/>
              <a:buNone/>
              <a:defRPr/>
            </a:pPr>
            <a:r>
              <a:rPr lang="es-CR" sz="2200" dirty="0" smtClean="0"/>
              <a:t>Método </a:t>
            </a:r>
            <a:r>
              <a:rPr lang="es-CR" sz="2200" dirty="0"/>
              <a:t>para obtener retroalimentación temprana sobre requisitos del producto esperado, a través de la construcción de un modelo de prueba antes de que se construya el modelo final.</a:t>
            </a:r>
          </a:p>
          <a:p>
            <a:pPr marL="0" indent="0" algn="just">
              <a:lnSpc>
                <a:spcPct val="80000"/>
              </a:lnSpc>
              <a:buFont typeface="Arial" charset="0"/>
              <a:buNone/>
              <a:defRPr/>
            </a:pPr>
            <a:r>
              <a:rPr lang="es-CR" sz="2200" dirty="0"/>
              <a:t>Es una forma tangible para los interesados de poder experimentar con el producto requerido antes de su lanzamiento.</a:t>
            </a:r>
          </a:p>
          <a:p>
            <a:pPr marL="0" indent="0" algn="just">
              <a:lnSpc>
                <a:spcPct val="80000"/>
              </a:lnSpc>
              <a:buFont typeface="Arial" charset="0"/>
              <a:buNone/>
              <a:defRPr/>
            </a:pPr>
            <a:r>
              <a:rPr lang="es-CR" sz="2200" dirty="0"/>
              <a:t>Puede tener elaboración progresiva por lo que su construcción puede ser iterativa (creación, experimentación, información de retroalimentación, revisión e iteración).</a:t>
            </a:r>
          </a:p>
          <a:p>
            <a:pPr algn="just">
              <a:lnSpc>
                <a:spcPct val="80000"/>
              </a:lnSpc>
              <a:defRPr/>
            </a:pPr>
            <a:endParaRPr lang="es-ES" sz="2000" dirty="0"/>
          </a:p>
        </p:txBody>
      </p:sp>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Observaciones</a:t>
            </a:r>
            <a:endParaRPr lang="es-CR" sz="2800" b="1" dirty="0">
              <a:latin typeface="+mj-lt"/>
              <a:ea typeface="+mj-ea"/>
              <a:cs typeface="+mj-cs"/>
            </a:endParaRPr>
          </a:p>
        </p:txBody>
      </p:sp>
      <p:pic>
        <p:nvPicPr>
          <p:cNvPr id="39940" name="Picture 5" descr="controlpro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50" y="2246313"/>
            <a:ext cx="404812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84163" y="2276475"/>
            <a:ext cx="4503737" cy="4105275"/>
          </a:xfrm>
        </p:spPr>
        <p:txBody>
          <a:bodyPr>
            <a:noAutofit/>
          </a:bodyPr>
          <a:lstStyle/>
          <a:p>
            <a:pPr marL="0" indent="0" algn="just">
              <a:lnSpc>
                <a:spcPct val="80000"/>
              </a:lnSpc>
              <a:buFont typeface="Arial" charset="0"/>
              <a:buNone/>
              <a:defRPr/>
            </a:pPr>
            <a:r>
              <a:rPr lang="es-CR" sz="2200" dirty="0" smtClean="0"/>
              <a:t>Puntos </a:t>
            </a:r>
            <a:r>
              <a:rPr lang="es-CR" sz="2200" dirty="0"/>
              <a:t>de vistas directos de los individuos en su ambiente y cómo ellos desempañan su trabajo y tareas para cumplir con los procesos.</a:t>
            </a:r>
          </a:p>
          <a:p>
            <a:pPr marL="0" indent="0" algn="just">
              <a:lnSpc>
                <a:spcPct val="80000"/>
              </a:lnSpc>
              <a:buFont typeface="Arial" charset="0"/>
              <a:buNone/>
              <a:defRPr/>
            </a:pPr>
            <a:r>
              <a:rPr lang="es-CR" sz="2200" dirty="0"/>
              <a:t>Útiles para procesos detallados en los cuales las personas tienen dificultad de establecer sus requisitos.</a:t>
            </a:r>
          </a:p>
          <a:p>
            <a:pPr marL="0" indent="0" algn="just">
              <a:lnSpc>
                <a:spcPct val="80000"/>
              </a:lnSpc>
              <a:buFont typeface="Arial" charset="0"/>
              <a:buNone/>
              <a:defRPr/>
            </a:pPr>
            <a:r>
              <a:rPr lang="es-CR" sz="2200" dirty="0"/>
              <a:t>Anotaciones realizados por un observador al observar cómo una persona desempeña su labor o bien las realiza un observador participante, al efectuar el trabajo establecido para un proceso o procedimiento y detectar de esa forma detalles ocultos.</a:t>
            </a:r>
          </a:p>
          <a:p>
            <a:pPr algn="just">
              <a:lnSpc>
                <a:spcPct val="80000"/>
              </a:lnSpc>
              <a:defRPr/>
            </a:pPr>
            <a:endParaRPr lang="es-ES" sz="2000" dirty="0"/>
          </a:p>
        </p:txBody>
      </p:sp>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Prototipos</a:t>
            </a:r>
            <a:endParaRPr lang="es-CR" sz="2800" b="1" dirty="0">
              <a:latin typeface="+mj-lt"/>
              <a:ea typeface="+mj-ea"/>
              <a:cs typeface="+mj-cs"/>
            </a:endParaRPr>
          </a:p>
        </p:txBody>
      </p:sp>
      <p:pic>
        <p:nvPicPr>
          <p:cNvPr id="40964" name="Picture 5" descr="embrio-bombardier-moto-prototipo-400x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276475"/>
            <a:ext cx="3929062"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23850" y="2205038"/>
            <a:ext cx="4210050" cy="3724275"/>
          </a:xfrm>
        </p:spPr>
        <p:txBody>
          <a:bodyPr>
            <a:noAutofit/>
          </a:bodyPr>
          <a:lstStyle/>
          <a:p>
            <a:pPr marL="0" indent="0" algn="just">
              <a:lnSpc>
                <a:spcPct val="80000"/>
              </a:lnSpc>
              <a:buFont typeface="Arial" charset="0"/>
              <a:buNone/>
              <a:defRPr/>
            </a:pPr>
            <a:r>
              <a:rPr lang="es-CR" sz="2400" dirty="0"/>
              <a:t>Describe cómo los requisitos individuales reúnen las necesidades del negocio para el proyecto</a:t>
            </a:r>
            <a:r>
              <a:rPr lang="es-CR" sz="2400" dirty="0" smtClean="0"/>
              <a:t>.</a:t>
            </a:r>
            <a:endParaRPr lang="es-CR" sz="2400" dirty="0"/>
          </a:p>
          <a:p>
            <a:pPr marL="0" indent="0" algn="just">
              <a:lnSpc>
                <a:spcPct val="80000"/>
              </a:lnSpc>
              <a:buFont typeface="Arial" charset="0"/>
              <a:buNone/>
              <a:defRPr/>
            </a:pPr>
            <a:r>
              <a:rPr lang="es-CR" sz="2400" dirty="0"/>
              <a:t>Primero deberían ser generales y al final muy detallados</a:t>
            </a:r>
            <a:r>
              <a:rPr lang="es-CR" sz="2400" dirty="0" smtClean="0"/>
              <a:t>.</a:t>
            </a:r>
            <a:endParaRPr lang="es-CR" sz="2400" dirty="0"/>
          </a:p>
          <a:p>
            <a:pPr marL="0" indent="0" algn="just">
              <a:lnSpc>
                <a:spcPct val="80000"/>
              </a:lnSpc>
              <a:buFont typeface="Arial" charset="0"/>
              <a:buNone/>
              <a:defRPr/>
            </a:pPr>
            <a:r>
              <a:rPr lang="es-CR" sz="2400" dirty="0"/>
              <a:t>No pueden ser ambiguos, es decir, deben ser medibles y comprobables, trazables, </a:t>
            </a:r>
            <a:r>
              <a:rPr lang="es-CR" sz="2400" dirty="0" err="1"/>
              <a:t>finalizables</a:t>
            </a:r>
            <a:r>
              <a:rPr lang="es-CR" sz="2400" dirty="0"/>
              <a:t>, consistentes y aceptados por los interesados clave del proyecto.</a:t>
            </a:r>
          </a:p>
          <a:p>
            <a:pPr algn="just">
              <a:lnSpc>
                <a:spcPct val="80000"/>
              </a:lnSpc>
              <a:defRPr/>
            </a:pPr>
            <a:endParaRPr lang="es-ES" sz="2000" dirty="0"/>
          </a:p>
        </p:txBody>
      </p:sp>
      <p:sp>
        <p:nvSpPr>
          <p:cNvPr id="8" name="7 Rectángulo"/>
          <p:cNvSpPr/>
          <p:nvPr/>
        </p:nvSpPr>
        <p:spPr>
          <a:xfrm>
            <a:off x="339725" y="1519238"/>
            <a:ext cx="8329613" cy="460375"/>
          </a:xfrm>
          <a:prstGeom prst="rect">
            <a:avLst/>
          </a:prstGeom>
        </p:spPr>
        <p:txBody>
          <a:bodyPr>
            <a:spAutoFit/>
          </a:bodyPr>
          <a:lstStyle/>
          <a:p>
            <a:pPr algn="just">
              <a:defRPr/>
            </a:pPr>
            <a:r>
              <a:rPr lang="es-CR" sz="2400" b="1" dirty="0"/>
              <a:t>Documentos de los Requisitos</a:t>
            </a:r>
            <a:endParaRPr lang="es-CR" sz="2800" b="1" dirty="0">
              <a:latin typeface="+mj-lt"/>
              <a:ea typeface="+mj-ea"/>
              <a:cs typeface="+mj-cs"/>
            </a:endParaRP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t="41660" r="12672" b="19582"/>
          <a:stretch>
            <a:fillRect/>
          </a:stretch>
        </p:blipFill>
        <p:spPr bwMode="auto">
          <a:xfrm>
            <a:off x="4643438" y="2205038"/>
            <a:ext cx="4287837" cy="402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EFB7DE-84CC-4274-88CB-00CE4FC49221}" type="datetime1">
              <a:rPr lang="es-ES" altLang="es-CR" sz="1000"/>
              <a:pPr algn="r" eaLnBrk="1" hangingPunct="1"/>
              <a:t>20/10/2013</a:t>
            </a:fld>
            <a:endParaRPr lang="es-ES" altLang="es-CR" sz="1000"/>
          </a:p>
        </p:txBody>
      </p:sp>
      <p:sp>
        <p:nvSpPr>
          <p:cNvPr id="24579"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56D001-C0FF-4B94-9883-F57D36A5E9D1}" type="slidenum">
              <a:rPr lang="es-ES" altLang="es-CR" sz="1400"/>
              <a:pPr eaLnBrk="1" hangingPunct="1"/>
              <a:t>2</a:t>
            </a:fld>
            <a:endParaRPr lang="es-ES" altLang="es-CR" sz="1400"/>
          </a:p>
        </p:txBody>
      </p:sp>
      <p:sp>
        <p:nvSpPr>
          <p:cNvPr id="24580" name="Rectangle 2"/>
          <p:cNvSpPr>
            <a:spLocks noGrp="1" noChangeArrowheads="1"/>
          </p:cNvSpPr>
          <p:nvPr>
            <p:ph type="ctrTitle" idx="4294967295"/>
          </p:nvPr>
        </p:nvSpPr>
        <p:spPr>
          <a:xfrm>
            <a:off x="323850" y="2492375"/>
            <a:ext cx="8496300" cy="1752600"/>
          </a:xfrm>
        </p:spPr>
        <p:txBody>
          <a:bodyPr/>
          <a:lstStyle/>
          <a:p>
            <a:pPr eaLnBrk="1" hangingPunct="1"/>
            <a:r>
              <a:rPr lang="es-CR" altLang="es-CR" sz="5700" smtClean="0"/>
              <a:t>GESTIÓN DEL ALCANCE DEL</a:t>
            </a:r>
            <a:br>
              <a:rPr lang="es-CR" altLang="es-CR" sz="5700" smtClean="0"/>
            </a:br>
            <a:r>
              <a:rPr lang="es-CR" altLang="es-CR" sz="5700" smtClean="0"/>
              <a:t>DEL PROYECTO</a:t>
            </a:r>
            <a:endParaRPr lang="en-US" altLang="es-CR" sz="570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844675"/>
            <a:ext cx="51847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3"/>
          <p:cNvSpPr>
            <a:spLocks noGrp="1" noChangeArrowheads="1"/>
          </p:cNvSpPr>
          <p:nvPr>
            <p:ph type="body" idx="1"/>
          </p:nvPr>
        </p:nvSpPr>
        <p:spPr>
          <a:xfrm>
            <a:off x="323850" y="2205038"/>
            <a:ext cx="3816350" cy="3724275"/>
          </a:xfrm>
        </p:spPr>
        <p:txBody>
          <a:bodyPr/>
          <a:lstStyle/>
          <a:p>
            <a:pPr marL="0" indent="0" algn="just">
              <a:buFont typeface="Arial" charset="0"/>
              <a:buNone/>
            </a:pPr>
            <a:r>
              <a:rPr lang="es-CR" altLang="es-CR" sz="2400" smtClean="0"/>
              <a:t>Tabla que vincula cada requisito con el objetivo que le dio origen, para realizar un monitoreo y control a lo largo del ciclo de vida del proyecto.</a:t>
            </a:r>
          </a:p>
          <a:p>
            <a:pPr marL="0" indent="0" algn="just">
              <a:buFont typeface="Arial" charset="0"/>
              <a:buNone/>
            </a:pPr>
            <a:r>
              <a:rPr lang="es-CR" altLang="es-CR" sz="2400" smtClean="0"/>
              <a:t>Además de vincular a cada requisito con un objetivo, se suele incluir también una vinculación con la estrategia, el alcance, el diseño, etc.</a:t>
            </a:r>
            <a:endParaRPr lang="es-ES" altLang="es-CR" sz="2400" smtClean="0"/>
          </a:p>
        </p:txBody>
      </p:sp>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Matriz de Rastreabilidad de los Requisitos</a:t>
            </a:r>
            <a:endParaRPr lang="es-CR" sz="2800" b="1" dirty="0">
              <a:latin typeface="+mj-lt"/>
              <a:ea typeface="+mj-ea"/>
              <a:cs typeface="+mj-cs"/>
            </a:endParaRPr>
          </a:p>
        </p:txBody>
      </p:sp>
      <p:sp>
        <p:nvSpPr>
          <p:cNvPr id="12" name="11 Rectángulo"/>
          <p:cNvSpPr/>
          <p:nvPr/>
        </p:nvSpPr>
        <p:spPr>
          <a:xfrm>
            <a:off x="6734175" y="6165850"/>
            <a:ext cx="3025775" cy="1014413"/>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11188" y="1628775"/>
            <a:ext cx="7164387" cy="1143000"/>
          </a:xfrm>
        </p:spPr>
        <p:txBody>
          <a:bodyPr/>
          <a:lstStyle/>
          <a:p>
            <a:pPr eaLnBrk="1" hangingPunct="1"/>
            <a:r>
              <a:rPr lang="en-US" altLang="es-CR" sz="4000" smtClean="0"/>
              <a:t>Plan de </a:t>
            </a:r>
            <a:r>
              <a:rPr lang="es-CR" altLang="es-CR" sz="4000" smtClean="0"/>
              <a:t>Gestión</a:t>
            </a:r>
            <a:r>
              <a:rPr lang="en-US" altLang="es-CR" sz="4000" smtClean="0"/>
              <a:t> </a:t>
            </a:r>
            <a:r>
              <a:rPr lang="es-CR" altLang="es-CR" sz="4000" smtClean="0"/>
              <a:t>de</a:t>
            </a:r>
            <a:r>
              <a:rPr lang="en-US" altLang="es-CR" sz="4000" smtClean="0"/>
              <a:t> Requisitos</a:t>
            </a:r>
          </a:p>
        </p:txBody>
      </p:sp>
      <p:sp>
        <p:nvSpPr>
          <p:cNvPr id="44035" name="Content Placeholder 2"/>
          <p:cNvSpPr>
            <a:spLocks noGrp="1"/>
          </p:cNvSpPr>
          <p:nvPr>
            <p:ph idx="4294967295"/>
          </p:nvPr>
        </p:nvSpPr>
        <p:spPr>
          <a:xfrm>
            <a:off x="468313" y="3068638"/>
            <a:ext cx="8229600" cy="2693987"/>
          </a:xfrm>
        </p:spPr>
        <p:txBody>
          <a:bodyPr/>
          <a:lstStyle/>
          <a:p>
            <a:pPr algn="just" eaLnBrk="1" hangingPunct="1"/>
            <a:r>
              <a:rPr lang="es-ES" altLang="es-CR" sz="2800" smtClean="0"/>
              <a:t>El plan de gestión de requisitos describe cómo los requisitos deben ser identificados, analizados, priorizados, gestionados y cómo los cambios a los mismos deben ser rastreados.</a:t>
            </a:r>
            <a:endParaRPr lang="en-US" altLang="es-CR" sz="3000" smtClean="0"/>
          </a:p>
        </p:txBody>
      </p:sp>
      <p:sp>
        <p:nvSpPr>
          <p:cNvPr id="4403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E681F4-0870-4789-B13D-2426FB6DD0E4}" type="datetime1">
              <a:rPr lang="es-ES" altLang="es-CR" sz="1200">
                <a:solidFill>
                  <a:schemeClr val="hlink"/>
                </a:solidFill>
              </a:rPr>
              <a:pPr eaLnBrk="1" hangingPunct="1"/>
              <a:t>20/10/2013</a:t>
            </a:fld>
            <a:endParaRPr lang="es-ES" altLang="es-CR" sz="1200">
              <a:solidFill>
                <a:schemeClr val="hlink"/>
              </a:solidFill>
            </a:endParaRPr>
          </a:p>
        </p:txBody>
      </p:sp>
      <p:sp>
        <p:nvSpPr>
          <p:cNvPr id="4403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6D56874-FE47-4BA9-A8DB-E91CD1AE9B0B}" type="slidenum">
              <a:rPr lang="es-ES" altLang="es-CR" sz="1200">
                <a:solidFill>
                  <a:schemeClr val="hlink"/>
                </a:solidFill>
              </a:rPr>
              <a:pPr algn="r" eaLnBrk="1" hangingPunct="1"/>
              <a:t>21</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84163" y="1700213"/>
            <a:ext cx="3816350" cy="3724275"/>
          </a:xfrm>
        </p:spPr>
        <p:txBody>
          <a:bodyPr/>
          <a:lstStyle/>
          <a:p>
            <a:pPr marL="0" indent="0" algn="just">
              <a:buFont typeface="Arial" charset="0"/>
              <a:buNone/>
            </a:pPr>
            <a:r>
              <a:rPr lang="es-CR" altLang="es-CR" sz="2400" smtClean="0"/>
              <a:t>Consiste en desarrollar una descripción detallada del proyecto y del producto. Además de vincular a cada requisito con un objetivo, se suele incluir también una vinculación con la estrategia, el alcance, el diseño, etc.</a:t>
            </a:r>
            <a:endParaRPr lang="es-ES" altLang="es-CR" sz="2400" smtClean="0"/>
          </a:p>
        </p:txBody>
      </p:sp>
      <p:sp>
        <p:nvSpPr>
          <p:cNvPr id="7" name="6 Rectángulo"/>
          <p:cNvSpPr/>
          <p:nvPr/>
        </p:nvSpPr>
        <p:spPr>
          <a:xfrm>
            <a:off x="284163" y="1196975"/>
            <a:ext cx="8329612" cy="461963"/>
          </a:xfrm>
          <a:prstGeom prst="rect">
            <a:avLst/>
          </a:prstGeom>
        </p:spPr>
        <p:txBody>
          <a:bodyPr>
            <a:spAutoFit/>
          </a:bodyPr>
          <a:lstStyle/>
          <a:p>
            <a:pPr algn="just">
              <a:defRPr/>
            </a:pPr>
            <a:r>
              <a:rPr lang="es-CR" sz="2400" b="1" dirty="0">
                <a:latin typeface="+mj-lt"/>
              </a:rPr>
              <a:t>Definir el Alcance</a:t>
            </a:r>
            <a:endParaRPr lang="es-CR" sz="2800" b="1" dirty="0">
              <a:latin typeface="+mj-lt"/>
              <a:ea typeface="+mj-ea"/>
              <a:cs typeface="+mj-cs"/>
            </a:endParaRPr>
          </a:p>
        </p:txBody>
      </p:sp>
      <p:pic>
        <p:nvPicPr>
          <p:cNvPr id="45060"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213100"/>
            <a:ext cx="45148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Análisis del Producto</a:t>
            </a:r>
          </a:p>
        </p:txBody>
      </p:sp>
      <p:sp>
        <p:nvSpPr>
          <p:cNvPr id="9" name="Rectangle 3"/>
          <p:cNvSpPr txBox="1">
            <a:spLocks noChangeArrowheads="1"/>
          </p:cNvSpPr>
          <p:nvPr/>
        </p:nvSpPr>
        <p:spPr>
          <a:xfrm>
            <a:off x="284163" y="2246313"/>
            <a:ext cx="4479925" cy="37242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MX" sz="2600" b="1" dirty="0" smtClean="0"/>
              <a:t>Estructura de Desglose </a:t>
            </a:r>
            <a:r>
              <a:rPr lang="es-MX" sz="2600" b="1" dirty="0"/>
              <a:t>de </a:t>
            </a:r>
            <a:r>
              <a:rPr lang="es-MX" sz="2600" b="1" dirty="0" smtClean="0"/>
              <a:t>Producto.</a:t>
            </a:r>
            <a:r>
              <a:rPr lang="es-MX" sz="2600" dirty="0" smtClean="0"/>
              <a:t> </a:t>
            </a:r>
            <a:r>
              <a:rPr lang="es-MX" sz="2600" dirty="0"/>
              <a:t>Ayuda como insumo para elaborar la EDT. Trata del desglose de los diferentes componentes del producto que se busca generar.</a:t>
            </a:r>
          </a:p>
          <a:p>
            <a:pPr algn="just">
              <a:lnSpc>
                <a:spcPct val="80000"/>
              </a:lnSpc>
              <a:defRPr/>
            </a:pPr>
            <a:endParaRPr lang="es-MX" sz="2600" dirty="0"/>
          </a:p>
          <a:p>
            <a:pPr marL="0" indent="0" algn="just">
              <a:lnSpc>
                <a:spcPct val="80000"/>
              </a:lnSpc>
              <a:buFont typeface="Arial" pitchFamily="34" charset="0"/>
              <a:buNone/>
              <a:defRPr/>
            </a:pPr>
            <a:r>
              <a:rPr lang="es-MX" sz="2600" b="1" dirty="0"/>
              <a:t>Análisis de Sistemas. </a:t>
            </a:r>
            <a:r>
              <a:rPr lang="es-MX" sz="2600" dirty="0"/>
              <a:t>Se toma el producto como un sistema y se analiza integralmente, tratando aspectos como conceptualización, análisis funcional, análisis de condiciones, propuesto de modelo del sistema y validación del mismo.</a:t>
            </a:r>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pic>
        <p:nvPicPr>
          <p:cNvPr id="46084" name="3 Imagen" descr="produc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2133600"/>
            <a:ext cx="39909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03213" y="1714500"/>
            <a:ext cx="8329612" cy="461963"/>
          </a:xfrm>
          <a:prstGeom prst="rect">
            <a:avLst/>
          </a:prstGeom>
        </p:spPr>
        <p:txBody>
          <a:bodyPr>
            <a:spAutoFit/>
          </a:bodyPr>
          <a:lstStyle/>
          <a:p>
            <a:pPr algn="just">
              <a:defRPr/>
            </a:pPr>
            <a:r>
              <a:rPr lang="es-CR" sz="2400" b="1" dirty="0">
                <a:latin typeface="+mj-lt"/>
              </a:rPr>
              <a:t>Análisis del Producto</a:t>
            </a:r>
          </a:p>
        </p:txBody>
      </p:sp>
      <p:sp>
        <p:nvSpPr>
          <p:cNvPr id="9" name="Rectangle 3"/>
          <p:cNvSpPr txBox="1">
            <a:spLocks noChangeArrowheads="1"/>
          </p:cNvSpPr>
          <p:nvPr/>
        </p:nvSpPr>
        <p:spPr>
          <a:xfrm>
            <a:off x="284163" y="2246313"/>
            <a:ext cx="4479925" cy="37242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80000"/>
              </a:lnSpc>
              <a:buFont typeface="Arial Narrow" pitchFamily="34" charset="0"/>
              <a:buChar char="−"/>
              <a:defRPr/>
            </a:pPr>
            <a:endParaRPr lang="es-MX" sz="2400" dirty="0">
              <a:latin typeface="Arial Narrow" pitchFamily="34" charset="0"/>
            </a:endParaRPr>
          </a:p>
          <a:p>
            <a:pPr marL="0" indent="0" algn="just">
              <a:lnSpc>
                <a:spcPct val="80000"/>
              </a:lnSpc>
              <a:buFont typeface="Arial" pitchFamily="34" charset="0"/>
              <a:buNone/>
              <a:defRPr/>
            </a:pPr>
            <a:r>
              <a:rPr lang="es-MX" sz="2400" b="1" dirty="0"/>
              <a:t>Análisis de Requisitos. </a:t>
            </a:r>
            <a:r>
              <a:rPr lang="es-MX" sz="2400" dirty="0"/>
              <a:t>Estudiar con detalle cada requisito del producto.</a:t>
            </a:r>
          </a:p>
          <a:p>
            <a:pPr algn="just">
              <a:lnSpc>
                <a:spcPct val="80000"/>
              </a:lnSpc>
              <a:defRPr/>
            </a:pPr>
            <a:endParaRPr lang="es-MX" sz="2400" dirty="0"/>
          </a:p>
          <a:p>
            <a:pPr marL="0" indent="0" algn="just">
              <a:lnSpc>
                <a:spcPct val="80000"/>
              </a:lnSpc>
              <a:buFont typeface="Arial" pitchFamily="34" charset="0"/>
              <a:buNone/>
              <a:defRPr/>
            </a:pPr>
            <a:r>
              <a:rPr lang="es-MX" sz="2400" b="1" dirty="0"/>
              <a:t>Ingeniería de Sistemas. </a:t>
            </a:r>
            <a:r>
              <a:rPr lang="es-MX" sz="2400" dirty="0"/>
              <a:t>Se diseña y construye un modelo sistemático e interdisciplinario en donde ubicar el producto deseado.</a:t>
            </a:r>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pic>
        <p:nvPicPr>
          <p:cNvPr id="47108" name="9 Imagen"/>
          <p:cNvPicPr>
            <a:picLocks noChangeAspect="1"/>
          </p:cNvPicPr>
          <p:nvPr/>
        </p:nvPicPr>
        <p:blipFill>
          <a:blip r:embed="rId2">
            <a:extLst>
              <a:ext uri="{28A0092B-C50C-407E-A947-70E740481C1C}">
                <a14:useLocalDpi xmlns:a14="http://schemas.microsoft.com/office/drawing/2010/main" val="0"/>
              </a:ext>
            </a:extLst>
          </a:blip>
          <a:srcRect l="39616" r="14230"/>
          <a:stretch>
            <a:fillRect/>
          </a:stretch>
        </p:blipFill>
        <p:spPr bwMode="auto">
          <a:xfrm>
            <a:off x="5076825" y="2306638"/>
            <a:ext cx="3706813"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Análisis del Producto</a:t>
            </a:r>
          </a:p>
        </p:txBody>
      </p:sp>
      <p:sp>
        <p:nvSpPr>
          <p:cNvPr id="9" name="Rectangle 3"/>
          <p:cNvSpPr txBox="1">
            <a:spLocks noChangeArrowheads="1"/>
          </p:cNvSpPr>
          <p:nvPr/>
        </p:nvSpPr>
        <p:spPr>
          <a:xfrm>
            <a:off x="284163" y="2246313"/>
            <a:ext cx="4479925" cy="37242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MX" sz="2400" b="1" dirty="0"/>
              <a:t>Ingeniería del Valor. </a:t>
            </a:r>
            <a:r>
              <a:rPr lang="es-MX" sz="2400" dirty="0"/>
              <a:t>Técnica para lograr economía en el desarrollo de un producto ya sea eliminando alguna de sus partes no críticas o proponiendo mejoras.</a:t>
            </a:r>
          </a:p>
          <a:p>
            <a:pPr algn="just">
              <a:lnSpc>
                <a:spcPct val="80000"/>
              </a:lnSpc>
              <a:defRPr/>
            </a:pPr>
            <a:endParaRPr lang="es-MX" sz="2400" dirty="0"/>
          </a:p>
          <a:p>
            <a:pPr marL="0" indent="0" algn="just">
              <a:lnSpc>
                <a:spcPct val="80000"/>
              </a:lnSpc>
              <a:buFont typeface="Arial" pitchFamily="34" charset="0"/>
              <a:buNone/>
              <a:defRPr/>
            </a:pPr>
            <a:r>
              <a:rPr lang="es-MX" sz="2400" b="1" dirty="0"/>
              <a:t>Análisis del Valor. </a:t>
            </a:r>
            <a:r>
              <a:rPr lang="es-MX" sz="2400" dirty="0"/>
              <a:t>Análisis financiero del producto desde el punto de vista de la inversión.</a:t>
            </a:r>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pic>
        <p:nvPicPr>
          <p:cNvPr id="48132" name="9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349500"/>
            <a:ext cx="40290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Análisis de Alternativas</a:t>
            </a:r>
          </a:p>
        </p:txBody>
      </p:sp>
      <p:sp>
        <p:nvSpPr>
          <p:cNvPr id="9" name="Rectangle 3"/>
          <p:cNvSpPr txBox="1">
            <a:spLocks noChangeArrowheads="1"/>
          </p:cNvSpPr>
          <p:nvPr/>
        </p:nvSpPr>
        <p:spPr>
          <a:xfrm>
            <a:off x="284163" y="2246313"/>
            <a:ext cx="4479925" cy="37242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MX" sz="2600" b="1" dirty="0"/>
              <a:t>Tormenta de Ideas.</a:t>
            </a:r>
          </a:p>
          <a:p>
            <a:pPr marL="0" indent="0" algn="just">
              <a:lnSpc>
                <a:spcPct val="80000"/>
              </a:lnSpc>
              <a:buFont typeface="Arial" pitchFamily="34" charset="0"/>
              <a:buNone/>
              <a:defRPr/>
            </a:pPr>
            <a:endParaRPr lang="es-MX" sz="2600" dirty="0"/>
          </a:p>
          <a:p>
            <a:pPr marL="0" indent="0" algn="just">
              <a:lnSpc>
                <a:spcPct val="80000"/>
              </a:lnSpc>
              <a:buFont typeface="Arial" pitchFamily="34" charset="0"/>
              <a:buNone/>
              <a:defRPr/>
            </a:pPr>
            <a:r>
              <a:rPr lang="es-MX" sz="2600" b="1" dirty="0"/>
              <a:t>Pensamiento Lateral. </a:t>
            </a:r>
            <a:r>
              <a:rPr lang="es-MX" sz="2600" dirty="0"/>
              <a:t>Proponer soluciones adicionales a un problema, que sean creativas y que no sean el común denominador de las alternativas. </a:t>
            </a:r>
          </a:p>
          <a:p>
            <a:pPr marL="0" indent="0" algn="just">
              <a:lnSpc>
                <a:spcPct val="80000"/>
              </a:lnSpc>
              <a:buFont typeface="Arial" pitchFamily="34" charset="0"/>
              <a:buNone/>
              <a:defRPr/>
            </a:pPr>
            <a:endParaRPr lang="es-MX" sz="2600" dirty="0"/>
          </a:p>
          <a:p>
            <a:pPr marL="0" indent="0" algn="just">
              <a:lnSpc>
                <a:spcPct val="80000"/>
              </a:lnSpc>
              <a:buFont typeface="Arial" pitchFamily="34" charset="0"/>
              <a:buNone/>
              <a:defRPr/>
            </a:pPr>
            <a:r>
              <a:rPr lang="es-MX" sz="2600" b="1" dirty="0"/>
              <a:t>Comparación de Pares. </a:t>
            </a:r>
            <a:r>
              <a:rPr lang="es-MX" sz="2600" dirty="0"/>
              <a:t>Técnica para asignar un puntaje cuantitativo a diferentes aspectos, analizándolos en pares, con el objetivo de saber cuál de los dos es más importante dada la característica estudiada.</a:t>
            </a:r>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pic>
        <p:nvPicPr>
          <p:cNvPr id="49156" name="3 Imagen" descr="LateralThink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4600" y="2133600"/>
            <a:ext cx="369411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539750" y="1196975"/>
            <a:ext cx="8229600" cy="1143000"/>
          </a:xfrm>
        </p:spPr>
        <p:txBody>
          <a:bodyPr/>
          <a:lstStyle/>
          <a:p>
            <a:pPr eaLnBrk="1" hangingPunct="1"/>
            <a:r>
              <a:rPr lang="en-US" altLang="es-CR" smtClean="0"/>
              <a:t>Restricción</a:t>
            </a:r>
          </a:p>
        </p:txBody>
      </p:sp>
      <p:sp>
        <p:nvSpPr>
          <p:cNvPr id="50179" name="Content Placeholder 2"/>
          <p:cNvSpPr>
            <a:spLocks noGrp="1"/>
          </p:cNvSpPr>
          <p:nvPr>
            <p:ph idx="4294967295"/>
          </p:nvPr>
        </p:nvSpPr>
        <p:spPr>
          <a:xfrm>
            <a:off x="468313" y="2349500"/>
            <a:ext cx="8229600" cy="3484563"/>
          </a:xfrm>
        </p:spPr>
        <p:txBody>
          <a:bodyPr/>
          <a:lstStyle/>
          <a:p>
            <a:pPr algn="just" eaLnBrk="1" hangingPunct="1"/>
            <a:r>
              <a:rPr lang="es-ES" altLang="es-CR" smtClean="0"/>
              <a:t>Una restricción es un factor que limita las opciones del equipo, tales como límites de recursos, presupuesto, cronograma y alcance.</a:t>
            </a:r>
            <a:endParaRPr lang="es-CR" altLang="es-CR" smtClean="0"/>
          </a:p>
          <a:p>
            <a:pPr eaLnBrk="1" hangingPunct="1">
              <a:buFont typeface="Arial" charset="0"/>
              <a:buNone/>
            </a:pPr>
            <a:endParaRPr lang="en-US" altLang="es-CR" smtClean="0"/>
          </a:p>
        </p:txBody>
      </p:sp>
      <p:sp>
        <p:nvSpPr>
          <p:cNvPr id="50180"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B38D49-1378-46F0-B349-D1908AD4B1E6}" type="datetime1">
              <a:rPr lang="es-ES" altLang="es-CR" sz="1200">
                <a:solidFill>
                  <a:schemeClr val="hlink"/>
                </a:solidFill>
              </a:rPr>
              <a:pPr eaLnBrk="1" hangingPunct="1"/>
              <a:t>20/10/2013</a:t>
            </a:fld>
            <a:endParaRPr lang="es-ES" altLang="es-CR" sz="1200">
              <a:solidFill>
                <a:schemeClr val="hlink"/>
              </a:solidFill>
            </a:endParaRPr>
          </a:p>
        </p:txBody>
      </p:sp>
      <p:sp>
        <p:nvSpPr>
          <p:cNvPr id="5018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A86444A-A515-4DEE-AF3C-D2F09C0ED0BC}" type="slidenum">
              <a:rPr lang="es-ES" altLang="es-CR" sz="1200">
                <a:solidFill>
                  <a:schemeClr val="hlink"/>
                </a:solidFill>
              </a:rPr>
              <a:pPr algn="r" eaLnBrk="1" hangingPunct="1"/>
              <a:t>27</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250825" y="1412875"/>
            <a:ext cx="8229600" cy="1143000"/>
          </a:xfrm>
        </p:spPr>
        <p:txBody>
          <a:bodyPr/>
          <a:lstStyle/>
          <a:p>
            <a:pPr eaLnBrk="1" hangingPunct="1"/>
            <a:r>
              <a:rPr lang="en-US" altLang="es-CR" smtClean="0"/>
              <a:t>Asunción (Supuesto)</a:t>
            </a:r>
          </a:p>
        </p:txBody>
      </p:sp>
      <p:sp>
        <p:nvSpPr>
          <p:cNvPr id="33795" name="Content Placeholder 2"/>
          <p:cNvSpPr>
            <a:spLocks noGrp="1"/>
          </p:cNvSpPr>
          <p:nvPr>
            <p:ph idx="4294967295"/>
          </p:nvPr>
        </p:nvSpPr>
        <p:spPr>
          <a:xfrm>
            <a:off x="539750" y="2852738"/>
            <a:ext cx="8229600" cy="2260600"/>
          </a:xfrm>
        </p:spPr>
        <p:txBody>
          <a:bodyPr/>
          <a:lstStyle/>
          <a:p>
            <a:pPr algn="just" eaLnBrk="1" hangingPunct="1">
              <a:defRPr/>
            </a:pPr>
            <a:r>
              <a:rPr lang="es-ES" dirty="0" smtClean="0"/>
              <a:t>Una asunción (supuesto) supuesto es una cosa que se supone que es cierta, pero que podría no serlo.</a:t>
            </a:r>
          </a:p>
          <a:p>
            <a:pPr marL="0" indent="0" algn="just" eaLnBrk="1" hangingPunct="1">
              <a:buFont typeface="Arial" charset="0"/>
              <a:buNone/>
              <a:defRPr/>
            </a:pPr>
            <a:r>
              <a:rPr lang="en-US" dirty="0" smtClean="0"/>
              <a:t/>
            </a:r>
            <a:br>
              <a:rPr lang="en-US" dirty="0" smtClean="0"/>
            </a:br>
            <a:endParaRPr lang="en-US" dirty="0" smtClean="0"/>
          </a:p>
        </p:txBody>
      </p:sp>
      <p:sp>
        <p:nvSpPr>
          <p:cNvPr id="5120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DE2A9A-E1C6-4E85-A3C2-E5D907067F86}" type="datetime1">
              <a:rPr lang="es-ES" altLang="es-CR" sz="1200">
                <a:solidFill>
                  <a:schemeClr val="hlink"/>
                </a:solidFill>
              </a:rPr>
              <a:pPr eaLnBrk="1" hangingPunct="1"/>
              <a:t>20/10/2013</a:t>
            </a:fld>
            <a:endParaRPr lang="es-ES" altLang="es-CR" sz="1200">
              <a:solidFill>
                <a:schemeClr val="hlink"/>
              </a:solidFill>
            </a:endParaRPr>
          </a:p>
        </p:txBody>
      </p:sp>
      <p:sp>
        <p:nvSpPr>
          <p:cNvPr id="5120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0C6C9AC-45E6-4EED-A4D4-647871A89EAF}" type="slidenum">
              <a:rPr lang="es-ES" altLang="es-CR" sz="1200">
                <a:solidFill>
                  <a:schemeClr val="hlink"/>
                </a:solidFill>
              </a:rPr>
              <a:pPr algn="r" eaLnBrk="1" hangingPunct="1"/>
              <a:t>28</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Enunciado del Alcance del Proyecto</a:t>
            </a:r>
          </a:p>
        </p:txBody>
      </p:sp>
      <p:sp>
        <p:nvSpPr>
          <p:cNvPr id="9" name="Rectangle 3"/>
          <p:cNvSpPr txBox="1">
            <a:spLocks noChangeArrowheads="1"/>
          </p:cNvSpPr>
          <p:nvPr/>
        </p:nvSpPr>
        <p:spPr>
          <a:xfrm>
            <a:off x="284163" y="2246313"/>
            <a:ext cx="4479925" cy="3724275"/>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MX" sz="2400" dirty="0" smtClean="0"/>
              <a:t>Describe </a:t>
            </a:r>
            <a:r>
              <a:rPr lang="es-MX" sz="2400" dirty="0"/>
              <a:t>en detalle los productos entregables del proyecto y el trabajo necesario para crear tales productos </a:t>
            </a:r>
            <a:r>
              <a:rPr lang="es-MX" sz="2400" dirty="0" smtClean="0"/>
              <a:t>entregables.</a:t>
            </a:r>
          </a:p>
          <a:p>
            <a:pPr marL="0" indent="0" algn="just">
              <a:lnSpc>
                <a:spcPct val="80000"/>
              </a:lnSpc>
              <a:buFont typeface="Arial" pitchFamily="34" charset="0"/>
              <a:buNone/>
              <a:defRPr/>
            </a:pPr>
            <a:endParaRPr lang="es-MX" sz="2400" dirty="0"/>
          </a:p>
          <a:p>
            <a:pPr marL="0" indent="0" algn="just">
              <a:lnSpc>
                <a:spcPct val="80000"/>
              </a:lnSpc>
              <a:buFont typeface="Arial" pitchFamily="34" charset="0"/>
              <a:buNone/>
              <a:defRPr/>
            </a:pPr>
            <a:r>
              <a:rPr lang="es-MX" sz="2400" dirty="0" smtClean="0"/>
              <a:t>El </a:t>
            </a:r>
            <a:r>
              <a:rPr lang="es-MX" sz="2400" dirty="0"/>
              <a:t>grado y nivel de detalle con que el enunciado del alcance del proyecto defina qué trabajo se realizará y qué trabajo quedará excluido puede determinar el nivel de éxito con que el equipo de dirección del proyecto podrá controlar el alcance del proyecto en general. </a:t>
            </a:r>
            <a:endParaRPr lang="es-CR" sz="2400" dirty="0"/>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pic>
        <p:nvPicPr>
          <p:cNvPr id="52228" name="10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2540000"/>
            <a:ext cx="41116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Rectángulo"/>
          <p:cNvSpPr/>
          <p:nvPr/>
        </p:nvSpPr>
        <p:spPr>
          <a:xfrm>
            <a:off x="2811463" y="188913"/>
            <a:ext cx="3362325"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del Alcance de un Proyecto</a:t>
            </a:r>
          </a:p>
        </p:txBody>
      </p:sp>
      <p:sp>
        <p:nvSpPr>
          <p:cNvPr id="22" name="21 Elipse"/>
          <p:cNvSpPr/>
          <p:nvPr/>
        </p:nvSpPr>
        <p:spPr>
          <a:xfrm>
            <a:off x="387350" y="2214563"/>
            <a:ext cx="3097213" cy="19875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Gestión de los Requisitos, Documentación de los Requisitos, Matriz de Rastreabilidad de Requisitos</a:t>
            </a:r>
          </a:p>
        </p:txBody>
      </p:sp>
      <p:sp>
        <p:nvSpPr>
          <p:cNvPr id="23" name="22 Elipse"/>
          <p:cNvSpPr/>
          <p:nvPr/>
        </p:nvSpPr>
        <p:spPr>
          <a:xfrm>
            <a:off x="5435600" y="4252913"/>
            <a:ext cx="2128838"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EDT y su Diccionario</a:t>
            </a:r>
          </a:p>
        </p:txBody>
      </p:sp>
      <p:sp>
        <p:nvSpPr>
          <p:cNvPr id="25" name="24 Elipse"/>
          <p:cNvSpPr/>
          <p:nvPr/>
        </p:nvSpPr>
        <p:spPr>
          <a:xfrm>
            <a:off x="6499225" y="1851025"/>
            <a:ext cx="2320925" cy="8937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Mediciones del Desempeño </a:t>
            </a:r>
          </a:p>
        </p:txBody>
      </p:sp>
      <p:sp>
        <p:nvSpPr>
          <p:cNvPr id="26" name="25 Elipse"/>
          <p:cNvSpPr/>
          <p:nvPr/>
        </p:nvSpPr>
        <p:spPr>
          <a:xfrm>
            <a:off x="6411913" y="3316288"/>
            <a:ext cx="2081212"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Entregables Aceptados</a:t>
            </a:r>
          </a:p>
        </p:txBody>
      </p:sp>
      <p:sp>
        <p:nvSpPr>
          <p:cNvPr id="27" name="26 Elipse"/>
          <p:cNvSpPr/>
          <p:nvPr/>
        </p:nvSpPr>
        <p:spPr>
          <a:xfrm>
            <a:off x="3675063" y="2505075"/>
            <a:ext cx="1927225" cy="9969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Declaración del Alcance</a:t>
            </a:r>
          </a:p>
        </p:txBody>
      </p:sp>
      <p:cxnSp>
        <p:nvCxnSpPr>
          <p:cNvPr id="47" name="46 Conector recto de flecha"/>
          <p:cNvCxnSpPr>
            <a:stCxn id="2" idx="2"/>
            <a:endCxn id="27" idx="0"/>
          </p:cNvCxnSpPr>
          <p:nvPr/>
        </p:nvCxnSpPr>
        <p:spPr>
          <a:xfrm>
            <a:off x="4492625" y="836613"/>
            <a:ext cx="146050" cy="16684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 idx="2"/>
            <a:endCxn id="22" idx="7"/>
          </p:cNvCxnSpPr>
          <p:nvPr/>
        </p:nvCxnSpPr>
        <p:spPr>
          <a:xfrm flipH="1">
            <a:off x="3032125" y="836613"/>
            <a:ext cx="1460500" cy="16684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4492625" y="836613"/>
            <a:ext cx="2959100" cy="24796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0"/>
          </p:cNvCxnSpPr>
          <p:nvPr/>
        </p:nvCxnSpPr>
        <p:spPr>
          <a:xfrm>
            <a:off x="4492625" y="836613"/>
            <a:ext cx="2006600" cy="3416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8" name="61 CuadroTexto"/>
          <p:cNvSpPr txBox="1">
            <a:spLocks noChangeArrowheads="1"/>
          </p:cNvSpPr>
          <p:nvPr/>
        </p:nvSpPr>
        <p:spPr bwMode="auto">
          <a:xfrm>
            <a:off x="3484563" y="1125538"/>
            <a:ext cx="230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2139950" y="4908550"/>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Talleres Facilitados</a:t>
            </a:r>
          </a:p>
        </p:txBody>
      </p:sp>
      <p:sp>
        <p:nvSpPr>
          <p:cNvPr id="76" name="75 Rectángulo"/>
          <p:cNvSpPr/>
          <p:nvPr/>
        </p:nvSpPr>
        <p:spPr>
          <a:xfrm>
            <a:off x="2057400" y="5918200"/>
            <a:ext cx="1289050"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Entrevistas</a:t>
            </a:r>
          </a:p>
        </p:txBody>
      </p:sp>
      <p:sp>
        <p:nvSpPr>
          <p:cNvPr id="78" name="77 Rectángulo"/>
          <p:cNvSpPr/>
          <p:nvPr/>
        </p:nvSpPr>
        <p:spPr>
          <a:xfrm>
            <a:off x="153988" y="4821238"/>
            <a:ext cx="1568450"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Cuestionarios y Encuestas</a:t>
            </a:r>
          </a:p>
        </p:txBody>
      </p:sp>
      <p:sp>
        <p:nvSpPr>
          <p:cNvPr id="79" name="78 Rectángulo"/>
          <p:cNvSpPr/>
          <p:nvPr/>
        </p:nvSpPr>
        <p:spPr>
          <a:xfrm>
            <a:off x="296863" y="1476375"/>
            <a:ext cx="1152525" cy="557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Prototipo</a:t>
            </a:r>
          </a:p>
        </p:txBody>
      </p:sp>
      <p:sp>
        <p:nvSpPr>
          <p:cNvPr id="80" name="79 Rectángulo"/>
          <p:cNvSpPr/>
          <p:nvPr/>
        </p:nvSpPr>
        <p:spPr>
          <a:xfrm>
            <a:off x="6843713" y="5992813"/>
            <a:ext cx="1757362"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Descomposición</a:t>
            </a:r>
          </a:p>
        </p:txBody>
      </p:sp>
      <p:cxnSp>
        <p:nvCxnSpPr>
          <p:cNvPr id="95" name="94 Conector recto de flecha"/>
          <p:cNvCxnSpPr>
            <a:stCxn id="23" idx="4"/>
            <a:endCxn id="80" idx="0"/>
          </p:cNvCxnSpPr>
          <p:nvPr/>
        </p:nvCxnSpPr>
        <p:spPr>
          <a:xfrm>
            <a:off x="6500813" y="5045075"/>
            <a:ext cx="1222375" cy="9477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15" name="131 CuadroTexto"/>
          <p:cNvSpPr txBox="1">
            <a:spLocks noChangeArrowheads="1"/>
          </p:cNvSpPr>
          <p:nvPr/>
        </p:nvSpPr>
        <p:spPr bwMode="auto">
          <a:xfrm>
            <a:off x="6280150" y="5511800"/>
            <a:ext cx="2308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116" name="132 CuadroTexto"/>
          <p:cNvSpPr txBox="1">
            <a:spLocks noChangeArrowheads="1"/>
          </p:cNvSpPr>
          <p:nvPr/>
        </p:nvSpPr>
        <p:spPr bwMode="auto">
          <a:xfrm>
            <a:off x="3971925" y="3746500"/>
            <a:ext cx="2308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117" name="133 CuadroTexto"/>
          <p:cNvSpPr txBox="1">
            <a:spLocks noChangeArrowheads="1"/>
          </p:cNvSpPr>
          <p:nvPr/>
        </p:nvSpPr>
        <p:spPr bwMode="auto">
          <a:xfrm>
            <a:off x="1038225" y="4310063"/>
            <a:ext cx="2308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118" name="134 CuadroTexto"/>
          <p:cNvSpPr txBox="1">
            <a:spLocks noChangeArrowheads="1"/>
          </p:cNvSpPr>
          <p:nvPr/>
        </p:nvSpPr>
        <p:spPr bwMode="auto">
          <a:xfrm>
            <a:off x="7488238" y="4310063"/>
            <a:ext cx="2306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119" name="135 CuadroTexto"/>
          <p:cNvSpPr txBox="1">
            <a:spLocks noChangeArrowheads="1"/>
          </p:cNvSpPr>
          <p:nvPr/>
        </p:nvSpPr>
        <p:spPr bwMode="auto">
          <a:xfrm>
            <a:off x="1663700" y="1670050"/>
            <a:ext cx="2308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cxnSp>
        <p:nvCxnSpPr>
          <p:cNvPr id="58" name="57 Conector recto de flecha"/>
          <p:cNvCxnSpPr>
            <a:stCxn id="2" idx="2"/>
            <a:endCxn id="25" idx="0"/>
          </p:cNvCxnSpPr>
          <p:nvPr/>
        </p:nvCxnSpPr>
        <p:spPr>
          <a:xfrm>
            <a:off x="4492625" y="836613"/>
            <a:ext cx="3167063" cy="10144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83 Rectángulo"/>
          <p:cNvSpPr/>
          <p:nvPr/>
        </p:nvSpPr>
        <p:spPr>
          <a:xfrm>
            <a:off x="4667250" y="5616575"/>
            <a:ext cx="1612900"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Identificación de Alternativas</a:t>
            </a:r>
          </a:p>
        </p:txBody>
      </p:sp>
      <p:sp>
        <p:nvSpPr>
          <p:cNvPr id="88" name="87 Rectángulo"/>
          <p:cNvSpPr/>
          <p:nvPr/>
        </p:nvSpPr>
        <p:spPr>
          <a:xfrm>
            <a:off x="3671888" y="4371975"/>
            <a:ext cx="1244600" cy="6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del Producto</a:t>
            </a:r>
          </a:p>
        </p:txBody>
      </p:sp>
      <p:sp>
        <p:nvSpPr>
          <p:cNvPr id="94" name="93 Rectángulo"/>
          <p:cNvSpPr/>
          <p:nvPr/>
        </p:nvSpPr>
        <p:spPr>
          <a:xfrm>
            <a:off x="155575" y="5961063"/>
            <a:ext cx="1585913"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Observaciones</a:t>
            </a:r>
          </a:p>
        </p:txBody>
      </p:sp>
      <p:sp>
        <p:nvSpPr>
          <p:cNvPr id="100" name="99 Rectángulo"/>
          <p:cNvSpPr/>
          <p:nvPr/>
        </p:nvSpPr>
        <p:spPr>
          <a:xfrm>
            <a:off x="119063" y="188913"/>
            <a:ext cx="1509712" cy="85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Grupales de Creatividad</a:t>
            </a:r>
          </a:p>
        </p:txBody>
      </p:sp>
      <p:sp>
        <p:nvSpPr>
          <p:cNvPr id="105" name="104 Rectángulo"/>
          <p:cNvSpPr/>
          <p:nvPr/>
        </p:nvSpPr>
        <p:spPr>
          <a:xfrm>
            <a:off x="1925638" y="984250"/>
            <a:ext cx="1150937"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Grupos de Opinión</a:t>
            </a:r>
          </a:p>
        </p:txBody>
      </p:sp>
      <p:sp>
        <p:nvSpPr>
          <p:cNvPr id="225" name="224 Rectángulo"/>
          <p:cNvSpPr/>
          <p:nvPr/>
        </p:nvSpPr>
        <p:spPr>
          <a:xfrm>
            <a:off x="7666038" y="4886325"/>
            <a:ext cx="1398587"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Inspección</a:t>
            </a:r>
          </a:p>
        </p:txBody>
      </p:sp>
      <p:cxnSp>
        <p:nvCxnSpPr>
          <p:cNvPr id="234" name="233 Conector recto de flecha"/>
          <p:cNvCxnSpPr>
            <a:stCxn id="26" idx="4"/>
            <a:endCxn id="225" idx="0"/>
          </p:cNvCxnSpPr>
          <p:nvPr/>
        </p:nvCxnSpPr>
        <p:spPr>
          <a:xfrm>
            <a:off x="7451725" y="4108450"/>
            <a:ext cx="914400" cy="777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6" name="235 Conector recto de flecha"/>
          <p:cNvCxnSpPr>
            <a:stCxn id="27" idx="4"/>
            <a:endCxn id="88" idx="0"/>
          </p:cNvCxnSpPr>
          <p:nvPr/>
        </p:nvCxnSpPr>
        <p:spPr>
          <a:xfrm flipH="1">
            <a:off x="4294188" y="3502025"/>
            <a:ext cx="344487" cy="8699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8" name="237 Conector recto de flecha"/>
          <p:cNvCxnSpPr>
            <a:stCxn id="27" idx="4"/>
            <a:endCxn id="84" idx="0"/>
          </p:cNvCxnSpPr>
          <p:nvPr/>
        </p:nvCxnSpPr>
        <p:spPr>
          <a:xfrm>
            <a:off x="4638675" y="3502025"/>
            <a:ext cx="835025" cy="21145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0" name="239 Conector recto de flecha"/>
          <p:cNvCxnSpPr>
            <a:stCxn id="22" idx="0"/>
            <a:endCxn id="105" idx="2"/>
          </p:cNvCxnSpPr>
          <p:nvPr/>
        </p:nvCxnSpPr>
        <p:spPr>
          <a:xfrm flipV="1">
            <a:off x="1936750" y="1489075"/>
            <a:ext cx="565150" cy="7254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2" name="241 Conector recto de flecha"/>
          <p:cNvCxnSpPr>
            <a:stCxn id="22" idx="0"/>
            <a:endCxn id="100" idx="2"/>
          </p:cNvCxnSpPr>
          <p:nvPr/>
        </p:nvCxnSpPr>
        <p:spPr>
          <a:xfrm flipH="1" flipV="1">
            <a:off x="873125" y="1044575"/>
            <a:ext cx="1063625" cy="11699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4" name="243 Conector recto de flecha"/>
          <p:cNvCxnSpPr>
            <a:stCxn id="22" idx="0"/>
            <a:endCxn id="79" idx="2"/>
          </p:cNvCxnSpPr>
          <p:nvPr/>
        </p:nvCxnSpPr>
        <p:spPr>
          <a:xfrm flipH="1" flipV="1">
            <a:off x="873125" y="2033588"/>
            <a:ext cx="1063625" cy="1809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6" name="245 Conector recto de flecha"/>
          <p:cNvCxnSpPr>
            <a:stCxn id="22" idx="4"/>
            <a:endCxn id="78" idx="0"/>
          </p:cNvCxnSpPr>
          <p:nvPr/>
        </p:nvCxnSpPr>
        <p:spPr>
          <a:xfrm flipH="1">
            <a:off x="938213" y="4202113"/>
            <a:ext cx="998537" cy="6191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8" name="247 Conector recto de flecha"/>
          <p:cNvCxnSpPr>
            <a:stCxn id="22" idx="4"/>
            <a:endCxn id="94" idx="0"/>
          </p:cNvCxnSpPr>
          <p:nvPr/>
        </p:nvCxnSpPr>
        <p:spPr>
          <a:xfrm flipH="1">
            <a:off x="947738" y="4202113"/>
            <a:ext cx="989012" cy="17589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0" name="249 Conector recto de flecha"/>
          <p:cNvCxnSpPr>
            <a:stCxn id="22" idx="4"/>
            <a:endCxn id="76" idx="0"/>
          </p:cNvCxnSpPr>
          <p:nvPr/>
        </p:nvCxnSpPr>
        <p:spPr>
          <a:xfrm>
            <a:off x="1936750" y="4202113"/>
            <a:ext cx="765175" cy="1716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2" name="251 Conector recto de flecha"/>
          <p:cNvCxnSpPr>
            <a:stCxn id="22" idx="4"/>
            <a:endCxn id="75" idx="0"/>
          </p:cNvCxnSpPr>
          <p:nvPr/>
        </p:nvCxnSpPr>
        <p:spPr>
          <a:xfrm>
            <a:off x="1936750" y="4202113"/>
            <a:ext cx="874713" cy="7064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8" name="257 Rectángulo"/>
          <p:cNvSpPr/>
          <p:nvPr/>
        </p:nvSpPr>
        <p:spPr>
          <a:xfrm>
            <a:off x="7497763" y="639763"/>
            <a:ext cx="1244600" cy="69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 Variación</a:t>
            </a:r>
          </a:p>
        </p:txBody>
      </p:sp>
      <p:cxnSp>
        <p:nvCxnSpPr>
          <p:cNvPr id="261" name="260 Conector recto de flecha"/>
          <p:cNvCxnSpPr>
            <a:stCxn id="25" idx="0"/>
            <a:endCxn id="258" idx="2"/>
          </p:cNvCxnSpPr>
          <p:nvPr/>
        </p:nvCxnSpPr>
        <p:spPr>
          <a:xfrm flipV="1">
            <a:off x="7659688" y="1330325"/>
            <a:ext cx="460375" cy="520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39" name="261 CuadroTexto"/>
          <p:cNvSpPr txBox="1">
            <a:spLocks noChangeArrowheads="1"/>
          </p:cNvSpPr>
          <p:nvPr/>
        </p:nvSpPr>
        <p:spPr bwMode="auto">
          <a:xfrm>
            <a:off x="6967538" y="1416050"/>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289" name="288 CuadroTexto"/>
          <p:cNvSpPr txBox="1"/>
          <p:nvPr/>
        </p:nvSpPr>
        <p:spPr>
          <a:xfrm>
            <a:off x="6499225" y="204788"/>
            <a:ext cx="2427288" cy="3079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s-CR" sz="1400" dirty="0"/>
              <a:t>+ Plan de Gestión del Alcance</a:t>
            </a:r>
          </a:p>
        </p:txBody>
      </p:sp>
      <p:cxnSp>
        <p:nvCxnSpPr>
          <p:cNvPr id="45" name="44 Conector recto de flecha"/>
          <p:cNvCxnSpPr>
            <a:stCxn id="27" idx="4"/>
            <a:endCxn id="75" idx="0"/>
          </p:cNvCxnSpPr>
          <p:nvPr/>
        </p:nvCxnSpPr>
        <p:spPr>
          <a:xfrm flipH="1">
            <a:off x="2811463" y="3502025"/>
            <a:ext cx="1827212" cy="1406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4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4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4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5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16"/>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23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8"/>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2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115"/>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95"/>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0"/>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5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6"/>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118"/>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234"/>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25"/>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5"/>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139"/>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261"/>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5" grpId="0" animBg="1"/>
      <p:bldP spid="26" grpId="0" animBg="1"/>
      <p:bldP spid="27" grpId="0" animBg="1"/>
      <p:bldP spid="4108" grpId="0"/>
      <p:bldP spid="75" grpId="0" animBg="1"/>
      <p:bldP spid="76" grpId="0" animBg="1"/>
      <p:bldP spid="78" grpId="0" animBg="1"/>
      <p:bldP spid="79" grpId="0" animBg="1"/>
      <p:bldP spid="80" grpId="0" animBg="1"/>
      <p:bldP spid="4115" grpId="0"/>
      <p:bldP spid="4116" grpId="0"/>
      <p:bldP spid="4117" grpId="0"/>
      <p:bldP spid="4118" grpId="0"/>
      <p:bldP spid="4119" grpId="0"/>
      <p:bldP spid="84" grpId="0" animBg="1"/>
      <p:bldP spid="88" grpId="0" animBg="1"/>
      <p:bldP spid="94" grpId="0" animBg="1"/>
      <p:bldP spid="100" grpId="0" animBg="1"/>
      <p:bldP spid="105" grpId="0" animBg="1"/>
      <p:bldP spid="225" grpId="0" animBg="1"/>
      <p:bldP spid="258" grpId="0" animBg="1"/>
      <p:bldP spid="4139" grpId="0"/>
      <p:bldP spid="28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7 Rectángulo"/>
          <p:cNvSpPr>
            <a:spLocks noChangeArrowheads="1"/>
          </p:cNvSpPr>
          <p:nvPr/>
        </p:nvSpPr>
        <p:spPr bwMode="auto">
          <a:xfrm>
            <a:off x="5999163" y="2425700"/>
            <a:ext cx="3168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R" altLang="es-CR" sz="2400" b="1"/>
              <a:t>Enunciado del Alcance del Proyecto</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3863"/>
            <a:ext cx="5634038" cy="61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5957888" y="6237288"/>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Crear EDT, Mediante Descomposición</a:t>
            </a:r>
          </a:p>
        </p:txBody>
      </p:sp>
      <p:sp>
        <p:nvSpPr>
          <p:cNvPr id="9" name="Rectangle 3"/>
          <p:cNvSpPr txBox="1">
            <a:spLocks noChangeArrowheads="1"/>
          </p:cNvSpPr>
          <p:nvPr/>
        </p:nvSpPr>
        <p:spPr>
          <a:xfrm>
            <a:off x="284163" y="2246313"/>
            <a:ext cx="4479925" cy="399097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ES" sz="3100" dirty="0"/>
              <a:t>Es la subdivisión de los productos entregables de un proyecto en componentes más pequeños y fáciles de manejar, hasta que el trabajo y los productos entregables se definen al nivel del paquete de trabajo (nivel más bajo de la EDT).</a:t>
            </a:r>
          </a:p>
          <a:p>
            <a:pPr marL="0" indent="0" algn="just">
              <a:lnSpc>
                <a:spcPct val="80000"/>
              </a:lnSpc>
              <a:buFont typeface="Arial" pitchFamily="34" charset="0"/>
              <a:buNone/>
              <a:defRPr/>
            </a:pPr>
            <a:endParaRPr lang="es-ES" sz="3100" dirty="0"/>
          </a:p>
          <a:p>
            <a:pPr marL="0" indent="0" algn="just">
              <a:lnSpc>
                <a:spcPct val="80000"/>
              </a:lnSpc>
              <a:buFont typeface="Arial" pitchFamily="34" charset="0"/>
              <a:buNone/>
              <a:defRPr/>
            </a:pPr>
            <a:r>
              <a:rPr lang="es-ES" sz="3100" dirty="0"/>
              <a:t>El paquete de trabajo es el punto en el que el costo y las duraciones de las actividades del cronograma para el trabajo pueden estimarse de forma fiable.</a:t>
            </a:r>
          </a:p>
          <a:p>
            <a:pPr marL="0" indent="0" algn="just">
              <a:lnSpc>
                <a:spcPct val="80000"/>
              </a:lnSpc>
              <a:buFont typeface="Arial" pitchFamily="34" charset="0"/>
              <a:buNone/>
              <a:defRPr/>
            </a:pPr>
            <a:endParaRPr lang="es-ES" sz="3100" dirty="0"/>
          </a:p>
          <a:p>
            <a:pPr marL="0" indent="0" algn="just">
              <a:lnSpc>
                <a:spcPct val="80000"/>
              </a:lnSpc>
              <a:buFont typeface="Arial" pitchFamily="34" charset="0"/>
              <a:buNone/>
              <a:defRPr/>
            </a:pPr>
            <a:r>
              <a:rPr lang="es-ES" sz="3100" dirty="0"/>
              <a:t>El nivel de detalle de la EDT variará según el tamaño y la complejidad del proyecto. </a:t>
            </a:r>
            <a:endParaRPr lang="es-CR" sz="3100" dirty="0"/>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pic>
        <p:nvPicPr>
          <p:cNvPr id="54276" name="3 Imagen" descr="desfragmentar_disc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060575"/>
            <a:ext cx="371475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44675"/>
            <a:ext cx="4838700"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EDT</a:t>
            </a:r>
          </a:p>
        </p:txBody>
      </p:sp>
      <p:sp>
        <p:nvSpPr>
          <p:cNvPr id="9" name="Rectangle 3"/>
          <p:cNvSpPr txBox="1">
            <a:spLocks noChangeArrowheads="1"/>
          </p:cNvSpPr>
          <p:nvPr/>
        </p:nvSpPr>
        <p:spPr>
          <a:xfrm>
            <a:off x="-180975" y="2173288"/>
            <a:ext cx="4465638" cy="3990975"/>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80000"/>
              </a:lnSpc>
              <a:buFont typeface="Arial" pitchFamily="34" charset="0"/>
              <a:buNone/>
              <a:defRPr/>
            </a:pPr>
            <a:r>
              <a:rPr lang="es-ES" sz="9600" dirty="0"/>
              <a:t>El nivel más alto de la EDT puede contener: f</a:t>
            </a:r>
            <a:r>
              <a:rPr lang="es-CR" sz="9600" dirty="0"/>
              <a:t>ases del proyecto, entregables generales y </a:t>
            </a:r>
            <a:r>
              <a:rPr lang="es-CR" sz="9600" dirty="0" err="1"/>
              <a:t>subproyectos</a:t>
            </a:r>
            <a:r>
              <a:rPr lang="es-CR" sz="9600" dirty="0"/>
              <a:t>.</a:t>
            </a:r>
          </a:p>
          <a:p>
            <a:pPr marL="457200" lvl="1" indent="0" algn="just">
              <a:lnSpc>
                <a:spcPct val="80000"/>
              </a:lnSpc>
              <a:buFont typeface="Arial" pitchFamily="34" charset="0"/>
              <a:buNone/>
              <a:defRPr/>
            </a:pPr>
            <a:endParaRPr lang="es-CR" sz="9600" dirty="0"/>
          </a:p>
          <a:p>
            <a:pPr marL="457200" lvl="1" indent="0" algn="just">
              <a:lnSpc>
                <a:spcPct val="80000"/>
              </a:lnSpc>
              <a:buFont typeface="Arial" pitchFamily="34" charset="0"/>
              <a:buNone/>
              <a:defRPr/>
            </a:pPr>
            <a:r>
              <a:rPr lang="es-CR" sz="9600" dirty="0"/>
              <a:t>Los entregables de la EDT deben ser productos, servicios y resultados que reflejen no solamente el producto final sino también el trabajo de dirección de proyectos necesario para llegarle a ese entregable.</a:t>
            </a:r>
          </a:p>
          <a:p>
            <a:pPr marL="457200" lvl="1" indent="0" algn="just">
              <a:lnSpc>
                <a:spcPct val="80000"/>
              </a:lnSpc>
              <a:buFont typeface="Arial" pitchFamily="34" charset="0"/>
              <a:buNone/>
              <a:defRPr/>
            </a:pPr>
            <a:endParaRPr lang="es-CR" sz="9600" dirty="0"/>
          </a:p>
          <a:p>
            <a:pPr marL="457200" lvl="1" indent="0" algn="just">
              <a:lnSpc>
                <a:spcPct val="80000"/>
              </a:lnSpc>
              <a:buFont typeface="Arial" pitchFamily="34" charset="0"/>
              <a:buNone/>
              <a:defRPr/>
            </a:pPr>
            <a:r>
              <a:rPr lang="es-CR" sz="9600" dirty="0"/>
              <a:t>Lo recomendable es no tener más de 3 o 4 niveles, ya que se vuelve difícil de interpretar o representar.</a:t>
            </a:r>
          </a:p>
          <a:p>
            <a:pPr lvl="1" algn="just">
              <a:lnSpc>
                <a:spcPct val="80000"/>
              </a:lnSpc>
              <a:buFont typeface="Arial Narrow" pitchFamily="34" charset="0"/>
              <a:buChar char="−"/>
              <a:defRPr/>
            </a:pPr>
            <a:endParaRPr lang="es-MX" sz="2100" dirty="0" smtClean="0">
              <a:latin typeface="Arial Narrow" pitchFamily="34" charset="0"/>
            </a:endParaRPr>
          </a:p>
          <a:p>
            <a:pPr marL="1347788" lvl="2" indent="-438150" algn="just">
              <a:lnSpc>
                <a:spcPct val="80000"/>
              </a:lnSpc>
              <a:buFont typeface="Wingdings" pitchFamily="2" charset="2"/>
              <a:buNone/>
              <a:defRPr/>
            </a:pPr>
            <a:endParaRPr lang="es-CR" sz="1400" dirty="0" smtClean="0">
              <a:latin typeface="Arial Narrow" pitchFamily="34" charset="0"/>
            </a:endParaRPr>
          </a:p>
          <a:p>
            <a:pPr marL="571500" indent="-571500" algn="just">
              <a:lnSpc>
                <a:spcPct val="80000"/>
              </a:lnSpc>
              <a:defRPr/>
            </a:pPr>
            <a:endParaRPr lang="es-CR" sz="900" dirty="0" smtClean="0">
              <a:latin typeface="Arial Narrow" pitchFamily="34" charset="0"/>
            </a:endParaRPr>
          </a:p>
          <a:p>
            <a:pPr marL="1347788" lvl="2" indent="-438150" algn="just">
              <a:lnSpc>
                <a:spcPct val="80000"/>
              </a:lnSpc>
              <a:buFont typeface="Wingdings" pitchFamily="2" charset="2"/>
              <a:buChar char="q"/>
              <a:defRPr/>
            </a:pPr>
            <a:endParaRPr lang="es-CR" sz="1000" dirty="0" smtClean="0">
              <a:latin typeface="Arial Narrow" pitchFamily="34" charset="0"/>
            </a:endParaRPr>
          </a:p>
        </p:txBody>
      </p:sp>
      <p:sp>
        <p:nvSpPr>
          <p:cNvPr id="14" name="13 Rectángulo"/>
          <p:cNvSpPr/>
          <p:nvPr/>
        </p:nvSpPr>
        <p:spPr>
          <a:xfrm>
            <a:off x="6119813" y="5876925"/>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995488"/>
            <a:ext cx="4686300"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EDT</a:t>
            </a:r>
          </a:p>
        </p:txBody>
      </p:sp>
      <p:sp>
        <p:nvSpPr>
          <p:cNvPr id="11" name="Rectangle 3"/>
          <p:cNvSpPr txBox="1">
            <a:spLocks noChangeArrowheads="1"/>
          </p:cNvSpPr>
          <p:nvPr/>
        </p:nvSpPr>
        <p:spPr>
          <a:xfrm>
            <a:off x="5076825" y="1481138"/>
            <a:ext cx="3816350" cy="39909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CR" sz="2400" dirty="0" smtClean="0"/>
              <a:t>No </a:t>
            </a:r>
            <a:r>
              <a:rPr lang="es-CR" sz="2400" dirty="0"/>
              <a:t>se puede descomponer los entregables de fases o </a:t>
            </a:r>
            <a:r>
              <a:rPr lang="es-CR" sz="2400" dirty="0" err="1"/>
              <a:t>subproyectos</a:t>
            </a:r>
            <a:r>
              <a:rPr lang="es-CR" sz="2400" dirty="0"/>
              <a:t> que aún no han sido definidos, es decir, que a pesar de formar parte del mismo proyecto, su desarrollo a futuro aún es incierto y depende del resultado de las fases anteriores o </a:t>
            </a:r>
            <a:r>
              <a:rPr lang="es-CR" sz="2400" dirty="0" err="1"/>
              <a:t>subproyectos</a:t>
            </a:r>
            <a:r>
              <a:rPr lang="es-CR" sz="2400" dirty="0"/>
              <a:t> </a:t>
            </a:r>
            <a:r>
              <a:rPr lang="es-CR" sz="2400" dirty="0" smtClean="0"/>
              <a:t>previos.</a:t>
            </a:r>
          </a:p>
          <a:p>
            <a:pPr marL="0" indent="0" algn="just">
              <a:lnSpc>
                <a:spcPct val="80000"/>
              </a:lnSpc>
              <a:buFont typeface="Arial" pitchFamily="34" charset="0"/>
              <a:buNone/>
              <a:defRPr/>
            </a:pPr>
            <a:endParaRPr lang="es-CR" sz="2400" dirty="0" smtClean="0"/>
          </a:p>
          <a:p>
            <a:pPr marL="0" indent="0" algn="just">
              <a:lnSpc>
                <a:spcPct val="80000"/>
              </a:lnSpc>
              <a:buFont typeface="Arial" pitchFamily="34" charset="0"/>
              <a:buNone/>
              <a:defRPr/>
            </a:pPr>
            <a:r>
              <a:rPr lang="es-CR" sz="2400" dirty="0" smtClean="0"/>
              <a:t>Por </a:t>
            </a:r>
            <a:r>
              <a:rPr lang="es-CR" sz="2400" dirty="0"/>
              <a:t>lo tanto, la creación de estas EDT se realizan gradualmente, lo cual se conocido como Planificación Gradual.</a:t>
            </a:r>
          </a:p>
          <a:p>
            <a:pPr lvl="1" algn="just">
              <a:lnSpc>
                <a:spcPct val="80000"/>
              </a:lnSpc>
              <a:buFont typeface="Arial Narrow" pitchFamily="34" charset="0"/>
              <a:buChar char="−"/>
              <a:defRPr/>
            </a:pPr>
            <a:endParaRPr lang="es-MX" sz="2400" dirty="0"/>
          </a:p>
          <a:p>
            <a:pPr marL="1347788" lvl="2" indent="-438150" algn="just">
              <a:lnSpc>
                <a:spcPct val="80000"/>
              </a:lnSpc>
              <a:buFont typeface="Wingdings" pitchFamily="2" charset="2"/>
              <a:buNone/>
              <a:defRPr/>
            </a:pPr>
            <a:endParaRPr lang="es-CR" dirty="0"/>
          </a:p>
          <a:p>
            <a:pPr marL="571500" indent="-571500" algn="just">
              <a:lnSpc>
                <a:spcPct val="80000"/>
              </a:lnSpc>
              <a:defRPr/>
            </a:pPr>
            <a:endParaRPr lang="es-CR" sz="2400" dirty="0"/>
          </a:p>
          <a:p>
            <a:pPr marL="1347788" lvl="2" indent="-438150" algn="just">
              <a:lnSpc>
                <a:spcPct val="80000"/>
              </a:lnSpc>
              <a:buFont typeface="Wingdings" pitchFamily="2" charset="2"/>
              <a:buChar char="q"/>
              <a:defRPr/>
            </a:pPr>
            <a:endParaRPr lang="es-CR" dirty="0"/>
          </a:p>
        </p:txBody>
      </p:sp>
      <p:sp>
        <p:nvSpPr>
          <p:cNvPr id="12" name="11 Rectángulo"/>
          <p:cNvSpPr/>
          <p:nvPr/>
        </p:nvSpPr>
        <p:spPr>
          <a:xfrm>
            <a:off x="2157413" y="5813425"/>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7 Rectángulo"/>
          <p:cNvSpPr>
            <a:spLocks noChangeArrowheads="1"/>
          </p:cNvSpPr>
          <p:nvPr/>
        </p:nvSpPr>
        <p:spPr bwMode="auto">
          <a:xfrm>
            <a:off x="395288" y="1462088"/>
            <a:ext cx="832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400" b="1"/>
              <a:t>Diccionario de la EDT</a:t>
            </a:r>
          </a:p>
        </p:txBody>
      </p:sp>
      <p:sp>
        <p:nvSpPr>
          <p:cNvPr id="11" name="Rectangle 3"/>
          <p:cNvSpPr txBox="1">
            <a:spLocks noChangeArrowheads="1"/>
          </p:cNvSpPr>
          <p:nvPr/>
        </p:nvSpPr>
        <p:spPr>
          <a:xfrm>
            <a:off x="4356100" y="1885950"/>
            <a:ext cx="4537075" cy="39909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pitchFamily="34" charset="0"/>
              <a:buNone/>
              <a:defRPr/>
            </a:pPr>
            <a:r>
              <a:rPr lang="es-CR" sz="2400" dirty="0" smtClean="0"/>
              <a:t>E</a:t>
            </a:r>
            <a:r>
              <a:rPr lang="es-ES" sz="2400" dirty="0" err="1" smtClean="0"/>
              <a:t>xplica</a:t>
            </a:r>
            <a:r>
              <a:rPr lang="es-ES" sz="2400" dirty="0" smtClean="0"/>
              <a:t> </a:t>
            </a:r>
            <a:r>
              <a:rPr lang="es-ES" sz="2400" dirty="0"/>
              <a:t>el contenido detallado de cada uno de los componentes y paquetes de trabajo que se incluyen la EDT. </a:t>
            </a:r>
            <a:r>
              <a:rPr lang="es-ES" sz="2400" dirty="0" smtClean="0"/>
              <a:t>Implica:</a:t>
            </a:r>
          </a:p>
          <a:p>
            <a:pPr marL="0" indent="0" algn="just">
              <a:lnSpc>
                <a:spcPct val="80000"/>
              </a:lnSpc>
              <a:buFont typeface="Arial" pitchFamily="34" charset="0"/>
              <a:buNone/>
              <a:defRPr/>
            </a:pPr>
            <a:r>
              <a:rPr lang="es-ES" sz="2000" dirty="0" smtClean="0"/>
              <a:t>Identificador </a:t>
            </a:r>
            <a:r>
              <a:rPr lang="es-ES" sz="2000" dirty="0"/>
              <a:t>de código de </a:t>
            </a:r>
            <a:r>
              <a:rPr lang="es-ES" sz="2000" dirty="0" smtClean="0"/>
              <a:t>cuenta.</a:t>
            </a:r>
          </a:p>
          <a:p>
            <a:pPr marL="0" indent="0" algn="just">
              <a:lnSpc>
                <a:spcPct val="80000"/>
              </a:lnSpc>
              <a:buFont typeface="Arial" pitchFamily="34" charset="0"/>
              <a:buNone/>
              <a:defRPr/>
            </a:pPr>
            <a:r>
              <a:rPr lang="es-ES" sz="2000" dirty="0" smtClean="0"/>
              <a:t>Enunciado </a:t>
            </a:r>
            <a:r>
              <a:rPr lang="es-ES" sz="2000" dirty="0"/>
              <a:t>del </a:t>
            </a:r>
            <a:r>
              <a:rPr lang="es-ES" sz="2000" dirty="0" smtClean="0"/>
              <a:t>trabajo.</a:t>
            </a:r>
          </a:p>
          <a:p>
            <a:pPr marL="0" indent="0" algn="just">
              <a:lnSpc>
                <a:spcPct val="80000"/>
              </a:lnSpc>
              <a:buFont typeface="Arial" pitchFamily="34" charset="0"/>
              <a:buNone/>
              <a:defRPr/>
            </a:pPr>
            <a:r>
              <a:rPr lang="es-ES" sz="2000" dirty="0" smtClean="0"/>
              <a:t>Organización responsable.</a:t>
            </a:r>
          </a:p>
          <a:p>
            <a:pPr marL="0" indent="0" algn="just">
              <a:lnSpc>
                <a:spcPct val="80000"/>
              </a:lnSpc>
              <a:buFont typeface="Arial" pitchFamily="34" charset="0"/>
              <a:buNone/>
              <a:defRPr/>
            </a:pPr>
            <a:r>
              <a:rPr lang="es-ES" sz="2000" dirty="0" smtClean="0"/>
              <a:t>Lista </a:t>
            </a:r>
            <a:r>
              <a:rPr lang="es-ES" sz="2000" dirty="0"/>
              <a:t>de hitos del </a:t>
            </a:r>
            <a:r>
              <a:rPr lang="es-ES" sz="2000" dirty="0" smtClean="0"/>
              <a:t>cronograma.</a:t>
            </a:r>
          </a:p>
          <a:p>
            <a:pPr marL="0" indent="0" algn="just">
              <a:lnSpc>
                <a:spcPct val="80000"/>
              </a:lnSpc>
              <a:buFont typeface="Arial" pitchFamily="34" charset="0"/>
              <a:buNone/>
              <a:defRPr/>
            </a:pPr>
            <a:r>
              <a:rPr lang="es-ES" sz="2000" dirty="0" smtClean="0"/>
              <a:t>Actividades </a:t>
            </a:r>
            <a:r>
              <a:rPr lang="es-ES" sz="2000" dirty="0"/>
              <a:t>del cronograma </a:t>
            </a:r>
            <a:r>
              <a:rPr lang="es-ES" sz="2000" dirty="0" smtClean="0"/>
              <a:t>relacionadas.</a:t>
            </a:r>
          </a:p>
          <a:p>
            <a:pPr marL="0" indent="0" algn="just">
              <a:lnSpc>
                <a:spcPct val="80000"/>
              </a:lnSpc>
              <a:buFont typeface="Arial" pitchFamily="34" charset="0"/>
              <a:buNone/>
              <a:defRPr/>
            </a:pPr>
            <a:r>
              <a:rPr lang="es-ES" sz="2000" dirty="0" smtClean="0"/>
              <a:t>Recursos requeridos.</a:t>
            </a:r>
          </a:p>
          <a:p>
            <a:pPr marL="0" indent="0" algn="just">
              <a:lnSpc>
                <a:spcPct val="80000"/>
              </a:lnSpc>
              <a:buFont typeface="Arial" pitchFamily="34" charset="0"/>
              <a:buNone/>
              <a:defRPr/>
            </a:pPr>
            <a:r>
              <a:rPr lang="es-ES" sz="2000" dirty="0" smtClean="0"/>
              <a:t>Costos estimados.</a:t>
            </a:r>
          </a:p>
          <a:p>
            <a:pPr marL="0" indent="0" algn="just">
              <a:lnSpc>
                <a:spcPct val="80000"/>
              </a:lnSpc>
              <a:buFont typeface="Arial" pitchFamily="34" charset="0"/>
              <a:buNone/>
              <a:defRPr/>
            </a:pPr>
            <a:r>
              <a:rPr lang="es-ES" sz="2000" dirty="0" smtClean="0"/>
              <a:t>Requisitos </a:t>
            </a:r>
            <a:r>
              <a:rPr lang="es-ES" sz="2000" dirty="0"/>
              <a:t>de </a:t>
            </a:r>
            <a:r>
              <a:rPr lang="es-ES" sz="2000" dirty="0" smtClean="0"/>
              <a:t>calidad.</a:t>
            </a:r>
          </a:p>
          <a:p>
            <a:pPr marL="0" indent="0" algn="just">
              <a:lnSpc>
                <a:spcPct val="80000"/>
              </a:lnSpc>
              <a:buFont typeface="Arial" pitchFamily="34" charset="0"/>
              <a:buNone/>
              <a:defRPr/>
            </a:pPr>
            <a:r>
              <a:rPr lang="es-ES" sz="2000" dirty="0" smtClean="0"/>
              <a:t>Criterios </a:t>
            </a:r>
            <a:r>
              <a:rPr lang="es-ES" sz="2000" dirty="0"/>
              <a:t>de </a:t>
            </a:r>
            <a:r>
              <a:rPr lang="es-ES" sz="2000" dirty="0" smtClean="0"/>
              <a:t>aceptación.</a:t>
            </a:r>
          </a:p>
          <a:p>
            <a:pPr marL="0" indent="0" algn="just">
              <a:lnSpc>
                <a:spcPct val="80000"/>
              </a:lnSpc>
              <a:buFont typeface="Arial" pitchFamily="34" charset="0"/>
              <a:buNone/>
              <a:defRPr/>
            </a:pPr>
            <a:r>
              <a:rPr lang="es-ES" sz="2000" dirty="0" smtClean="0"/>
              <a:t>Información </a:t>
            </a:r>
            <a:r>
              <a:rPr lang="es-ES" sz="2000" dirty="0"/>
              <a:t>contractual. </a:t>
            </a:r>
            <a:endParaRPr lang="es-ES" sz="2000" dirty="0" smtClean="0"/>
          </a:p>
          <a:p>
            <a:pPr marL="0" indent="0" algn="just">
              <a:lnSpc>
                <a:spcPct val="80000"/>
              </a:lnSpc>
              <a:buFont typeface="Arial" pitchFamily="34" charset="0"/>
              <a:buNone/>
              <a:defRPr/>
            </a:pPr>
            <a:r>
              <a:rPr lang="es-ES" sz="2000" dirty="0" smtClean="0"/>
              <a:t>Referencias </a:t>
            </a:r>
            <a:r>
              <a:rPr lang="es-ES" sz="2000" dirty="0"/>
              <a:t>técnicas para facilitar la realización del trabajo.</a:t>
            </a:r>
          </a:p>
          <a:p>
            <a:pPr lvl="1" algn="just">
              <a:lnSpc>
                <a:spcPct val="80000"/>
              </a:lnSpc>
              <a:buFont typeface="Arial Narrow" pitchFamily="34" charset="0"/>
              <a:buChar char="−"/>
              <a:defRPr/>
            </a:pPr>
            <a:endParaRPr lang="es-MX" sz="2400" dirty="0"/>
          </a:p>
          <a:p>
            <a:pPr marL="1347788" lvl="2" indent="-438150" algn="just">
              <a:lnSpc>
                <a:spcPct val="80000"/>
              </a:lnSpc>
              <a:buFont typeface="Wingdings" pitchFamily="2" charset="2"/>
              <a:buNone/>
              <a:defRPr/>
            </a:pPr>
            <a:endParaRPr lang="es-CR" dirty="0"/>
          </a:p>
          <a:p>
            <a:pPr marL="571500" indent="-571500" algn="just">
              <a:lnSpc>
                <a:spcPct val="80000"/>
              </a:lnSpc>
              <a:defRPr/>
            </a:pPr>
            <a:endParaRPr lang="es-CR" sz="2400" dirty="0"/>
          </a:p>
          <a:p>
            <a:pPr marL="1347788" lvl="2" indent="-438150" algn="just">
              <a:lnSpc>
                <a:spcPct val="80000"/>
              </a:lnSpc>
              <a:buFont typeface="Wingdings" pitchFamily="2" charset="2"/>
              <a:buChar char="q"/>
              <a:defRPr/>
            </a:pPr>
            <a:endParaRPr lang="es-CR" dirty="0"/>
          </a:p>
        </p:txBody>
      </p:sp>
      <p:pic>
        <p:nvPicPr>
          <p:cNvPr id="57348"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357438"/>
            <a:ext cx="37449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323850" y="1268413"/>
            <a:ext cx="8229600" cy="1143000"/>
          </a:xfrm>
        </p:spPr>
        <p:txBody>
          <a:bodyPr/>
          <a:lstStyle/>
          <a:p>
            <a:pPr eaLnBrk="1" hangingPunct="1"/>
            <a:r>
              <a:rPr lang="en-US" altLang="es-CR" smtClean="0"/>
              <a:t>Cuenta de Control</a:t>
            </a:r>
          </a:p>
        </p:txBody>
      </p:sp>
      <p:sp>
        <p:nvSpPr>
          <p:cNvPr id="58371" name="Content Placeholder 2"/>
          <p:cNvSpPr>
            <a:spLocks noGrp="1"/>
          </p:cNvSpPr>
          <p:nvPr>
            <p:ph idx="4294967295"/>
          </p:nvPr>
        </p:nvSpPr>
        <p:spPr>
          <a:xfrm>
            <a:off x="323850" y="2420938"/>
            <a:ext cx="8229600" cy="3557587"/>
          </a:xfrm>
        </p:spPr>
        <p:txBody>
          <a:bodyPr/>
          <a:lstStyle/>
          <a:p>
            <a:pPr algn="just" eaLnBrk="1" hangingPunct="1"/>
            <a:r>
              <a:rPr lang="es-ES" altLang="es-CR" smtClean="0"/>
              <a:t>Una cuenta de control es un punto de control de gestión donde se integran alcance, el presupuesto, el costo real y el cronograma y se compara con la medición del desempeño del valor ganado.</a:t>
            </a:r>
            <a:endParaRPr lang="en-US" altLang="es-CR" smtClean="0"/>
          </a:p>
        </p:txBody>
      </p:sp>
      <p:sp>
        <p:nvSpPr>
          <p:cNvPr id="58372"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9E7CB4-EB01-4803-89F8-224657791CA7}" type="datetime1">
              <a:rPr lang="es-ES" altLang="es-CR" sz="1200">
                <a:solidFill>
                  <a:schemeClr val="hlink"/>
                </a:solidFill>
              </a:rPr>
              <a:pPr eaLnBrk="1" hangingPunct="1"/>
              <a:t>20/10/2013</a:t>
            </a:fld>
            <a:endParaRPr lang="es-ES" altLang="es-CR" sz="1200">
              <a:solidFill>
                <a:schemeClr val="hlink"/>
              </a:solidFill>
            </a:endParaRPr>
          </a:p>
        </p:txBody>
      </p:sp>
      <p:sp>
        <p:nvSpPr>
          <p:cNvPr id="5837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5E88761-C3D5-420A-83F7-006B11BDE6E4}" type="slidenum">
              <a:rPr lang="es-ES" altLang="es-CR" sz="1200">
                <a:solidFill>
                  <a:schemeClr val="hlink"/>
                </a:solidFill>
              </a:rPr>
              <a:pPr algn="r" eaLnBrk="1" hangingPunct="1"/>
              <a:t>35</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7 Rectángulo"/>
          <p:cNvSpPr>
            <a:spLocks noChangeArrowheads="1"/>
          </p:cNvSpPr>
          <p:nvPr/>
        </p:nvSpPr>
        <p:spPr bwMode="auto">
          <a:xfrm>
            <a:off x="409575" y="1341438"/>
            <a:ext cx="8329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400" b="1"/>
              <a:t>Diccionario de la EDT</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133600"/>
            <a:ext cx="8377238"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6710363" y="6269038"/>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1412875"/>
            <a:ext cx="8229600" cy="1143000"/>
          </a:xfrm>
        </p:spPr>
        <p:txBody>
          <a:bodyPr/>
          <a:lstStyle/>
          <a:p>
            <a:r>
              <a:rPr lang="es-CR" altLang="es-CR" sz="4000" b="1" smtClean="0"/>
              <a:t>Línea Base del Alcance</a:t>
            </a:r>
            <a:endParaRPr lang="es-ES" altLang="es-CR" sz="4000" b="1" smtClean="0"/>
          </a:p>
        </p:txBody>
      </p:sp>
      <p:sp>
        <p:nvSpPr>
          <p:cNvPr id="1318915" name="Rectangle 3"/>
          <p:cNvSpPr>
            <a:spLocks noGrp="1" noChangeArrowheads="1"/>
          </p:cNvSpPr>
          <p:nvPr>
            <p:ph type="body" idx="1"/>
          </p:nvPr>
        </p:nvSpPr>
        <p:spPr>
          <a:xfrm>
            <a:off x="468313" y="2738438"/>
            <a:ext cx="8229600" cy="4525962"/>
          </a:xfrm>
        </p:spPr>
        <p:txBody>
          <a:bodyPr/>
          <a:lstStyle/>
          <a:p>
            <a:pPr marL="457200" lvl="1" indent="0" algn="just">
              <a:lnSpc>
                <a:spcPct val="80000"/>
              </a:lnSpc>
              <a:buFont typeface="Arial" charset="0"/>
              <a:buNone/>
              <a:defRPr/>
            </a:pPr>
            <a:r>
              <a:rPr lang="es-CR" dirty="0" smtClean="0">
                <a:latin typeface="+mj-lt"/>
              </a:rPr>
              <a:t>Es la sumatoria de los siguientes documentos:</a:t>
            </a:r>
          </a:p>
          <a:p>
            <a:pPr lvl="2" algn="just">
              <a:buFont typeface="Arial Narrow" pitchFamily="34" charset="0"/>
              <a:buChar char="−"/>
              <a:defRPr/>
            </a:pPr>
            <a:r>
              <a:rPr lang="es-ES" dirty="0" smtClean="0">
                <a:latin typeface="+mj-lt"/>
              </a:rPr>
              <a:t>Enunciado del Alcance del Proyecto.</a:t>
            </a:r>
          </a:p>
          <a:p>
            <a:pPr lvl="2" algn="just">
              <a:buFont typeface="Arial Narrow" pitchFamily="34" charset="0"/>
              <a:buChar char="−"/>
              <a:defRPr/>
            </a:pPr>
            <a:r>
              <a:rPr lang="es-ES" dirty="0" smtClean="0">
                <a:latin typeface="+mj-lt"/>
              </a:rPr>
              <a:t>Estructura de Desglose de Trabajo.</a:t>
            </a:r>
          </a:p>
          <a:p>
            <a:pPr lvl="2" algn="just">
              <a:buFont typeface="Arial Narrow" pitchFamily="34" charset="0"/>
              <a:buChar char="−"/>
              <a:defRPr/>
            </a:pPr>
            <a:r>
              <a:rPr lang="es-ES" dirty="0" smtClean="0">
                <a:latin typeface="+mj-lt"/>
              </a:rPr>
              <a:t>Diccionario de la EDT.</a:t>
            </a:r>
          </a:p>
          <a:p>
            <a:pPr lvl="2" algn="just">
              <a:buFont typeface="Wingdings" pitchFamily="2" charset="2"/>
              <a:buNone/>
              <a:defRPr/>
            </a:pPr>
            <a:r>
              <a:rPr lang="es-ES" sz="8000" dirty="0" smtClean="0">
                <a:latin typeface="Arial Narrow" pitchFamily="34" charset="0"/>
              </a:rPr>
              <a:t>                      </a:t>
            </a:r>
            <a:r>
              <a:rPr lang="es-ES" sz="9600" dirty="0" smtClean="0">
                <a:latin typeface="Arial Narrow" pitchFamily="34" charset="0"/>
              </a:rPr>
              <a:t>∑</a:t>
            </a:r>
          </a:p>
          <a:p>
            <a:pPr marL="909638" lvl="1" indent="-400050" algn="just">
              <a:buFont typeface="Arial Narrow" pitchFamily="34" charset="0"/>
              <a:buChar char="−"/>
              <a:defRPr/>
            </a:pPr>
            <a:endParaRPr lang="es-CR" dirty="0">
              <a:latin typeface="Arial Narrow" pitchFamily="34" charset="0"/>
            </a:endParaRPr>
          </a:p>
          <a:p>
            <a:pPr marL="1309688" lvl="2" indent="-400050" algn="just">
              <a:buFont typeface="Wingdings" pitchFamily="2" charset="2"/>
              <a:buChar char="q"/>
              <a:defRPr/>
            </a:pPr>
            <a:endParaRPr lang="es-ES" dirty="0">
              <a:latin typeface="Arial Narrow" pitchFamily="34" charset="0"/>
            </a:endParaRPr>
          </a:p>
          <a:p>
            <a:pPr marL="1309688" lvl="2" indent="-400050" algn="just">
              <a:buFont typeface="Wingdings" pitchFamily="2" charset="2"/>
              <a:buChar char="q"/>
              <a:defRPr/>
            </a:pPr>
            <a:endParaRPr lang="es-ES" dirty="0">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7950" y="620713"/>
            <a:ext cx="6804025" cy="1143000"/>
          </a:xfrm>
        </p:spPr>
        <p:txBody>
          <a:bodyPr/>
          <a:lstStyle/>
          <a:p>
            <a:pPr algn="l"/>
            <a:r>
              <a:rPr lang="es-CR" altLang="es-CR" sz="2800" b="1" dirty="0" smtClean="0"/>
              <a:t/>
            </a:r>
            <a:br>
              <a:rPr lang="es-CR" altLang="es-CR" sz="2800" b="1" dirty="0" smtClean="0"/>
            </a:br>
            <a:r>
              <a:rPr lang="es-CR" altLang="es-CR" sz="2400" b="1" dirty="0" smtClean="0"/>
              <a:t>Validar el </a:t>
            </a:r>
            <a:r>
              <a:rPr lang="es-CR" altLang="es-CR" sz="2400" b="1" dirty="0" smtClean="0"/>
              <a:t>Alcance</a:t>
            </a:r>
            <a:endParaRPr lang="en-US" altLang="es-CR" sz="2000" b="1" dirty="0" smtClean="0"/>
          </a:p>
        </p:txBody>
      </p:sp>
      <p:sp>
        <p:nvSpPr>
          <p:cNvPr id="61443" name="Content Placeholder 2"/>
          <p:cNvSpPr>
            <a:spLocks noGrp="1"/>
          </p:cNvSpPr>
          <p:nvPr>
            <p:ph idx="1"/>
          </p:nvPr>
        </p:nvSpPr>
        <p:spPr>
          <a:xfrm>
            <a:off x="107950" y="1773238"/>
            <a:ext cx="4535488" cy="4525962"/>
          </a:xfrm>
        </p:spPr>
        <p:txBody>
          <a:bodyPr/>
          <a:lstStyle/>
          <a:p>
            <a:pPr marL="0" indent="0" algn="just">
              <a:buFont typeface="Arial" charset="0"/>
              <a:buNone/>
            </a:pPr>
            <a:r>
              <a:rPr lang="es-CR" altLang="es-CR" sz="2400" smtClean="0"/>
              <a:t>Consiste en formalizar la aceptación de los entregables del proyecto que se han completado.</a:t>
            </a:r>
          </a:p>
          <a:p>
            <a:pPr marL="0" indent="0" algn="just">
              <a:buFont typeface="Arial" charset="0"/>
              <a:buNone/>
            </a:pPr>
            <a:endParaRPr lang="es-CR" altLang="es-CR" sz="2400" smtClean="0"/>
          </a:p>
          <a:p>
            <a:pPr marL="0" indent="0" algn="just">
              <a:buFont typeface="Arial" charset="0"/>
              <a:buNone/>
            </a:pPr>
            <a:r>
              <a:rPr lang="es-CR" altLang="es-CR" sz="2400" smtClean="0"/>
              <a:t>Incluye revisar los </a:t>
            </a:r>
            <a:r>
              <a:rPr lang="es-CR" altLang="es-CR" sz="2400" b="1" smtClean="0"/>
              <a:t>Entregables Validados (Salidas del Proceso Realizar el Control de Calidad) con el cliente o el patrocinador</a:t>
            </a:r>
            <a:r>
              <a:rPr lang="es-CR" altLang="es-CR" sz="2400" smtClean="0"/>
              <a:t> para asegurarse de que se han completado satisfactoriamente y para obtener de ellos su aceptación formal.</a:t>
            </a:r>
          </a:p>
        </p:txBody>
      </p:sp>
      <p:sp>
        <p:nvSpPr>
          <p:cNvPr id="61444" name="Content Placeholder 2"/>
          <p:cNvSpPr txBox="1">
            <a:spLocks/>
          </p:cNvSpPr>
          <p:nvPr/>
        </p:nvSpPr>
        <p:spPr bwMode="auto">
          <a:xfrm>
            <a:off x="4787900" y="1773238"/>
            <a:ext cx="41767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buFont typeface="Arial" charset="0"/>
              <a:buNone/>
            </a:pPr>
            <a:r>
              <a:rPr lang="es-CR" altLang="es-CR" sz="2400">
                <a:latin typeface="Calibri" pitchFamily="34" charset="0"/>
              </a:rPr>
              <a:t>La verificación del alcance difiere del control de calidad en que mientras la primera corresponde principalmente a la aceptación de los entregables, el segundo se refiere sobre todo a corroborar la exactitud de los entregables y su cumplimiento con los requisitos de calidad especificados para los entregables.</a:t>
            </a:r>
          </a:p>
          <a:p>
            <a:pPr algn="just">
              <a:spcBef>
                <a:spcPct val="20000"/>
              </a:spcBef>
              <a:buFont typeface="Arial" charset="0"/>
              <a:buNone/>
            </a:pPr>
            <a:endParaRPr lang="es-CR" altLang="es-CR" sz="240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788" y="1989138"/>
            <a:ext cx="4816475" cy="4525962"/>
          </a:xfrm>
        </p:spPr>
        <p:txBody>
          <a:bodyPr>
            <a:noAutofit/>
          </a:bodyPr>
          <a:lstStyle/>
          <a:p>
            <a:pPr marL="0" indent="0" algn="just">
              <a:buFont typeface="Arial" charset="0"/>
              <a:buNone/>
              <a:defRPr/>
            </a:pPr>
            <a:r>
              <a:rPr lang="es-CR" sz="2400" dirty="0" smtClean="0"/>
              <a:t>Incluye </a:t>
            </a:r>
            <a:r>
              <a:rPr lang="es-CR" sz="2400" dirty="0"/>
              <a:t>actividades tales como medir, examinar y verificar para determinar si </a:t>
            </a:r>
            <a:r>
              <a:rPr lang="es-CR" sz="2400" dirty="0" smtClean="0"/>
              <a:t>el trabajo </a:t>
            </a:r>
            <a:r>
              <a:rPr lang="es-CR" sz="2400" dirty="0"/>
              <a:t>y los entregables cumplen con los requisitos y los criterios de aceptación del producto</a:t>
            </a:r>
            <a:r>
              <a:rPr lang="es-CR" sz="2400" dirty="0" smtClean="0"/>
              <a:t>.</a:t>
            </a:r>
          </a:p>
          <a:p>
            <a:pPr algn="just">
              <a:defRPr/>
            </a:pPr>
            <a:endParaRPr lang="es-CR" sz="2400" dirty="0"/>
          </a:p>
          <a:p>
            <a:pPr marL="0" indent="0" algn="just">
              <a:buFont typeface="Arial" charset="0"/>
              <a:buNone/>
              <a:defRPr/>
            </a:pPr>
            <a:r>
              <a:rPr lang="es-CR" sz="2400" dirty="0"/>
              <a:t>Las inspecciones se denominan también, según el caso, revisiones, revisiones del producto</a:t>
            </a:r>
            <a:r>
              <a:rPr lang="es-CR" sz="2400" dirty="0" smtClean="0"/>
              <a:t>, auditorías </a:t>
            </a:r>
            <a:r>
              <a:rPr lang="es-CR" sz="2400" dirty="0"/>
              <a:t>y revisiones </a:t>
            </a:r>
            <a:r>
              <a:rPr lang="es-CR" sz="2400" dirty="0" smtClean="0"/>
              <a:t>generales.</a:t>
            </a:r>
          </a:p>
        </p:txBody>
      </p:sp>
      <p:pic>
        <p:nvPicPr>
          <p:cNvPr id="62467"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133600"/>
            <a:ext cx="32639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itle 1"/>
          <p:cNvSpPr txBox="1">
            <a:spLocks/>
          </p:cNvSpPr>
          <p:nvPr/>
        </p:nvSpPr>
        <p:spPr bwMode="auto">
          <a:xfrm>
            <a:off x="312738" y="1125538"/>
            <a:ext cx="6804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2400" b="1">
                <a:latin typeface="Calibri" pitchFamily="34" charset="0"/>
              </a:rPr>
              <a:t>Inspección</a:t>
            </a:r>
            <a:endParaRPr lang="en-US" altLang="es-CR" sz="2400" b="1">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670175"/>
            <a:ext cx="591978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93688" y="1914525"/>
            <a:ext cx="4090987" cy="3724275"/>
          </a:xfrm>
        </p:spPr>
        <p:txBody>
          <a:bodyPr>
            <a:normAutofit/>
          </a:bodyPr>
          <a:lstStyle/>
          <a:p>
            <a:pPr marL="0" indent="0" algn="just">
              <a:lnSpc>
                <a:spcPct val="80000"/>
              </a:lnSpc>
              <a:buFont typeface="Arial" charset="0"/>
              <a:buNone/>
              <a:defRPr/>
            </a:pPr>
            <a:r>
              <a:rPr lang="es-CR" sz="2200" dirty="0"/>
              <a:t>Consiste en </a:t>
            </a:r>
            <a:r>
              <a:rPr lang="es-CR" sz="2200" dirty="0" smtClean="0"/>
              <a:t>crear el plan de gestión del alcance que documenta cómo el alcance del proyecto será definido, validado y controlado.</a:t>
            </a:r>
            <a:endParaRPr lang="es-CR" sz="2200" dirty="0"/>
          </a:p>
          <a:p>
            <a:pPr marL="0" indent="0" algn="just">
              <a:lnSpc>
                <a:spcPct val="80000"/>
              </a:lnSpc>
              <a:buFont typeface="Arial" charset="0"/>
              <a:buNone/>
              <a:defRPr/>
            </a:pP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228725"/>
            <a:ext cx="8329612" cy="461963"/>
          </a:xfrm>
          <a:prstGeom prst="rect">
            <a:avLst/>
          </a:prstGeom>
        </p:spPr>
        <p:txBody>
          <a:bodyPr>
            <a:spAutoFit/>
          </a:bodyPr>
          <a:lstStyle/>
          <a:p>
            <a:pPr algn="just">
              <a:defRPr/>
            </a:pPr>
            <a:r>
              <a:rPr lang="es-CR" sz="2400" b="1" dirty="0">
                <a:latin typeface="+mn-lt"/>
              </a:rPr>
              <a:t>Planificar la Gestión del Alcance</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9388" y="404813"/>
            <a:ext cx="6804025" cy="1143000"/>
          </a:xfrm>
        </p:spPr>
        <p:txBody>
          <a:bodyPr/>
          <a:lstStyle/>
          <a:p>
            <a:pPr algn="l"/>
            <a:r>
              <a:rPr lang="es-CR" altLang="es-CR" sz="3600" b="1" smtClean="0"/>
              <a:t/>
            </a:r>
            <a:br>
              <a:rPr lang="es-CR" altLang="es-CR" sz="3600" b="1" smtClean="0"/>
            </a:br>
            <a:r>
              <a:rPr lang="es-CR" altLang="es-CR" sz="3600" b="1" smtClean="0"/>
              <a:t/>
            </a:r>
            <a:br>
              <a:rPr lang="es-CR" altLang="es-CR" sz="3600" b="1" smtClean="0"/>
            </a:br>
            <a:r>
              <a:rPr lang="es-CR" altLang="es-CR" sz="2400" b="1" smtClean="0"/>
              <a:t>Entregables Aceptados</a:t>
            </a:r>
            <a:endParaRPr lang="en-US" altLang="es-CR" sz="2400" b="1" smtClean="0"/>
          </a:p>
        </p:txBody>
      </p:sp>
      <p:sp>
        <p:nvSpPr>
          <p:cNvPr id="3" name="Content Placeholder 2"/>
          <p:cNvSpPr>
            <a:spLocks noGrp="1"/>
          </p:cNvSpPr>
          <p:nvPr>
            <p:ph idx="1"/>
          </p:nvPr>
        </p:nvSpPr>
        <p:spPr>
          <a:xfrm>
            <a:off x="179388" y="1916113"/>
            <a:ext cx="4860925" cy="4525962"/>
          </a:xfrm>
        </p:spPr>
        <p:txBody>
          <a:bodyPr>
            <a:noAutofit/>
          </a:bodyPr>
          <a:lstStyle/>
          <a:p>
            <a:pPr marL="0" indent="0" algn="just">
              <a:buFont typeface="Arial" charset="0"/>
              <a:buNone/>
              <a:defRPr/>
            </a:pPr>
            <a:r>
              <a:rPr lang="es-CR" sz="2400" dirty="0"/>
              <a:t>Los entregables que cumplen con los criterios de aceptación son formalmente firmados </a:t>
            </a:r>
            <a:r>
              <a:rPr lang="es-CR" sz="2400" dirty="0" smtClean="0"/>
              <a:t>y aprobados </a:t>
            </a:r>
            <a:r>
              <a:rPr lang="es-CR" sz="2400" dirty="0"/>
              <a:t>por el cliente o el </a:t>
            </a:r>
            <a:r>
              <a:rPr lang="es-CR" sz="2400" dirty="0" smtClean="0"/>
              <a:t>patrocinador.</a:t>
            </a:r>
          </a:p>
          <a:p>
            <a:pPr algn="just">
              <a:defRPr/>
            </a:pPr>
            <a:endParaRPr lang="es-CR" sz="2400" dirty="0" smtClean="0"/>
          </a:p>
          <a:p>
            <a:pPr marL="0" indent="0" algn="just">
              <a:buFont typeface="Arial" charset="0"/>
              <a:buNone/>
              <a:defRPr/>
            </a:pPr>
            <a:r>
              <a:rPr lang="es-CR" sz="2400" dirty="0" smtClean="0"/>
              <a:t>La </a:t>
            </a:r>
            <a:r>
              <a:rPr lang="es-CR" sz="2400" dirty="0"/>
              <a:t>documentación formal recibida del cliente o </a:t>
            </a:r>
            <a:r>
              <a:rPr lang="es-CR" sz="2400" dirty="0" smtClean="0"/>
              <a:t>del patrocinador </a:t>
            </a:r>
            <a:r>
              <a:rPr lang="es-CR" sz="2400" dirty="0"/>
              <a:t>reconociendo la aceptación formal de los entregables del proyecto por parte de </a:t>
            </a:r>
            <a:r>
              <a:rPr lang="es-CR" sz="2400" dirty="0" smtClean="0"/>
              <a:t>los interesados </a:t>
            </a:r>
            <a:r>
              <a:rPr lang="es-CR" sz="2400" dirty="0"/>
              <a:t>es transferida al proceso Cerrar Proyecto o </a:t>
            </a:r>
            <a:r>
              <a:rPr lang="es-CR" sz="2400" dirty="0" smtClean="0"/>
              <a:t>Fase.</a:t>
            </a:r>
            <a:endParaRPr lang="es-CR" sz="2400" dirty="0"/>
          </a:p>
        </p:txBody>
      </p:sp>
      <p:pic>
        <p:nvPicPr>
          <p:cNvPr id="63492"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133600"/>
            <a:ext cx="3421062"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107950" y="1935163"/>
            <a:ext cx="5332413" cy="4895850"/>
          </a:xfrm>
        </p:spPr>
        <p:txBody>
          <a:bodyPr/>
          <a:lstStyle/>
          <a:p>
            <a:pPr marL="0" indent="0" algn="just">
              <a:buFont typeface="Arial" charset="0"/>
              <a:buNone/>
            </a:pPr>
            <a:r>
              <a:rPr lang="es-CR" altLang="es-CR" sz="2400" smtClean="0"/>
              <a:t>Se monitorea el estado del alcance del proyecto y del producto, y se gestionan cambios a la línea base del alcance.</a:t>
            </a:r>
          </a:p>
          <a:p>
            <a:pPr marL="0" indent="0" algn="just">
              <a:buFont typeface="Arial" charset="0"/>
              <a:buNone/>
            </a:pPr>
            <a:r>
              <a:rPr lang="es-CR" altLang="es-CR" sz="2400" smtClean="0"/>
              <a:t>Asegura que todos los cambios solicitados o las acciones preventivas o correctivas recomendadas se procesen a través del proceso Realizar el Control Integrado de Cambios.</a:t>
            </a:r>
          </a:p>
          <a:p>
            <a:pPr marL="0" indent="0" algn="just">
              <a:buFont typeface="Arial" charset="0"/>
              <a:buNone/>
            </a:pPr>
            <a:r>
              <a:rPr lang="es-CR" altLang="es-CR" sz="2400" smtClean="0"/>
              <a:t>Se utiliza para gestionar los cambios reales cuando suceden y se integra a los otros procesos de control.</a:t>
            </a:r>
          </a:p>
        </p:txBody>
      </p:sp>
      <p:pic>
        <p:nvPicPr>
          <p:cNvPr id="64515" name="3 Imagen"/>
          <p:cNvPicPr>
            <a:picLocks noChangeAspect="1"/>
          </p:cNvPicPr>
          <p:nvPr/>
        </p:nvPicPr>
        <p:blipFill>
          <a:blip r:embed="rId2">
            <a:extLst>
              <a:ext uri="{28A0092B-C50C-407E-A947-70E740481C1C}">
                <a14:useLocalDpi xmlns:a14="http://schemas.microsoft.com/office/drawing/2010/main" val="0"/>
              </a:ext>
            </a:extLst>
          </a:blip>
          <a:srcRect l="24632"/>
          <a:stretch>
            <a:fillRect/>
          </a:stretch>
        </p:blipFill>
        <p:spPr bwMode="auto">
          <a:xfrm>
            <a:off x="5549900" y="1628775"/>
            <a:ext cx="34417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itle 1"/>
          <p:cNvSpPr>
            <a:spLocks noGrp="1"/>
          </p:cNvSpPr>
          <p:nvPr>
            <p:ph type="title"/>
          </p:nvPr>
        </p:nvSpPr>
        <p:spPr>
          <a:xfrm>
            <a:off x="179388" y="908050"/>
            <a:ext cx="6804025" cy="1143000"/>
          </a:xfrm>
        </p:spPr>
        <p:txBody>
          <a:bodyPr/>
          <a:lstStyle/>
          <a:p>
            <a:pPr algn="l"/>
            <a:r>
              <a:rPr lang="es-CR" altLang="es-CR" sz="3600" b="1" smtClean="0"/>
              <a:t/>
            </a:r>
            <a:br>
              <a:rPr lang="es-CR" altLang="es-CR" sz="3600" b="1" smtClean="0"/>
            </a:br>
            <a:r>
              <a:rPr lang="es-CR" altLang="es-CR" sz="2400" b="1" smtClean="0"/>
              <a:t>Controlar el Alcance</a:t>
            </a:r>
            <a:r>
              <a:rPr lang="en-US" altLang="es-CR" sz="2400" b="1" smtClean="0"/>
              <a:t/>
            </a:r>
            <a:br>
              <a:rPr lang="en-US" altLang="es-CR" sz="2400" b="1" smtClean="0"/>
            </a:br>
            <a:endParaRPr lang="en-US" altLang="es-CR" sz="2400"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060575"/>
            <a:ext cx="5334000" cy="4897438"/>
          </a:xfrm>
        </p:spPr>
        <p:txBody>
          <a:bodyPr>
            <a:noAutofit/>
          </a:bodyPr>
          <a:lstStyle/>
          <a:p>
            <a:pPr marL="0" indent="0" algn="just">
              <a:buFont typeface="Arial" charset="0"/>
              <a:buNone/>
              <a:defRPr/>
            </a:pPr>
            <a:r>
              <a:rPr lang="es-CR" sz="2000" dirty="0" smtClean="0"/>
              <a:t>Los </a:t>
            </a:r>
            <a:r>
              <a:rPr lang="es-CR" sz="2000" dirty="0"/>
              <a:t>cambios </a:t>
            </a:r>
            <a:r>
              <a:rPr lang="es-CR" sz="2000" dirty="0" smtClean="0"/>
              <a:t>no controlados </a:t>
            </a:r>
            <a:r>
              <a:rPr lang="es-CR" sz="2000" dirty="0"/>
              <a:t>a menudo se denominan corrupción del alcance del </a:t>
            </a:r>
            <a:r>
              <a:rPr lang="es-CR" sz="2000" dirty="0" smtClean="0"/>
              <a:t>proyecto.</a:t>
            </a:r>
          </a:p>
          <a:p>
            <a:pPr marL="0" indent="0" algn="just">
              <a:buFont typeface="Arial" charset="0"/>
              <a:buNone/>
              <a:defRPr/>
            </a:pPr>
            <a:r>
              <a:rPr lang="es-CR" sz="2000" dirty="0" smtClean="0"/>
              <a:t>Los </a:t>
            </a:r>
            <a:r>
              <a:rPr lang="es-CR" sz="2000" dirty="0"/>
              <a:t>cambios </a:t>
            </a:r>
            <a:r>
              <a:rPr lang="es-CR" sz="2000" dirty="0" smtClean="0"/>
              <a:t>son inevitables</a:t>
            </a:r>
            <a:r>
              <a:rPr lang="es-CR" sz="2000" dirty="0"/>
              <a:t>, por lo que se impone algún tipo de proceso de control de cambios</a:t>
            </a:r>
            <a:r>
              <a:rPr lang="es-CR" sz="2000" dirty="0" smtClean="0"/>
              <a:t>.</a:t>
            </a:r>
          </a:p>
          <a:p>
            <a:pPr marL="0" indent="0" algn="just">
              <a:buFont typeface="Arial" charset="0"/>
              <a:buNone/>
              <a:defRPr/>
            </a:pPr>
            <a:r>
              <a:rPr lang="es-CR" sz="2000" dirty="0" smtClean="0"/>
              <a:t>Genera:</a:t>
            </a:r>
          </a:p>
          <a:p>
            <a:pPr algn="just">
              <a:defRPr/>
            </a:pPr>
            <a:r>
              <a:rPr lang="es-CR" sz="2000" dirty="0" smtClean="0"/>
              <a:t>Mediciones del Desempeño del Trabajo.</a:t>
            </a:r>
          </a:p>
          <a:p>
            <a:pPr algn="just">
              <a:defRPr/>
            </a:pPr>
            <a:r>
              <a:rPr lang="es-CR" sz="2000" dirty="0" smtClean="0"/>
              <a:t>Solicitudes de Cambio.</a:t>
            </a:r>
          </a:p>
          <a:p>
            <a:pPr algn="just">
              <a:defRPr/>
            </a:pPr>
            <a:r>
              <a:rPr lang="es-CR" sz="2000" dirty="0" smtClean="0"/>
              <a:t>Actualizaciones al Plan para la Dirección del Proyecto.</a:t>
            </a:r>
          </a:p>
          <a:p>
            <a:pPr algn="just">
              <a:defRPr/>
            </a:pPr>
            <a:r>
              <a:rPr lang="es-CR" sz="2000" dirty="0" smtClean="0"/>
              <a:t>Actualizaciones a los Documentos del Proyecto.</a:t>
            </a:r>
            <a:endParaRPr lang="es-CR" sz="2000" dirty="0"/>
          </a:p>
        </p:txBody>
      </p:sp>
      <p:pic>
        <p:nvPicPr>
          <p:cNvPr id="65539" name="3 Imagen"/>
          <p:cNvPicPr>
            <a:picLocks noChangeAspect="1"/>
          </p:cNvPicPr>
          <p:nvPr/>
        </p:nvPicPr>
        <p:blipFill>
          <a:blip r:embed="rId2">
            <a:extLst>
              <a:ext uri="{28A0092B-C50C-407E-A947-70E740481C1C}">
                <a14:useLocalDpi xmlns:a14="http://schemas.microsoft.com/office/drawing/2010/main" val="0"/>
              </a:ext>
            </a:extLst>
          </a:blip>
          <a:srcRect l="24632"/>
          <a:stretch>
            <a:fillRect/>
          </a:stretch>
        </p:blipFill>
        <p:spPr bwMode="auto">
          <a:xfrm>
            <a:off x="5549900" y="1628775"/>
            <a:ext cx="34417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itle 1"/>
          <p:cNvSpPr>
            <a:spLocks noGrp="1"/>
          </p:cNvSpPr>
          <p:nvPr>
            <p:ph type="title"/>
          </p:nvPr>
        </p:nvSpPr>
        <p:spPr>
          <a:xfrm>
            <a:off x="250825" y="908050"/>
            <a:ext cx="6805613" cy="1143000"/>
          </a:xfrm>
        </p:spPr>
        <p:txBody>
          <a:bodyPr/>
          <a:lstStyle/>
          <a:p>
            <a:pPr algn="l"/>
            <a:r>
              <a:rPr lang="es-CR" altLang="es-CR" sz="2400" b="1" smtClean="0"/>
              <a:t/>
            </a:r>
            <a:br>
              <a:rPr lang="es-CR" altLang="es-CR" sz="2400" b="1" smtClean="0"/>
            </a:br>
            <a:r>
              <a:rPr lang="es-CR" altLang="es-CR" sz="2400" b="1" smtClean="0"/>
              <a:t/>
            </a:r>
            <a:br>
              <a:rPr lang="es-CR" altLang="es-CR" sz="2400" b="1" smtClean="0"/>
            </a:br>
            <a:r>
              <a:rPr lang="es-CR" altLang="es-CR" sz="2400" b="1" smtClean="0"/>
              <a:t>Controlar el Alcance</a:t>
            </a:r>
            <a:r>
              <a:rPr lang="en-US" altLang="es-CR" sz="2400" b="1" smtClean="0"/>
              <a:t/>
            </a:r>
            <a:br>
              <a:rPr lang="en-US" altLang="es-CR" sz="2400" b="1" smtClean="0"/>
            </a:br>
            <a:endParaRPr lang="en-US" altLang="es-CR" sz="2400" b="1"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79388" y="765175"/>
            <a:ext cx="7272337" cy="1143000"/>
          </a:xfrm>
        </p:spPr>
        <p:txBody>
          <a:bodyPr/>
          <a:lstStyle/>
          <a:p>
            <a:pPr algn="l"/>
            <a:r>
              <a:rPr lang="es-CR" altLang="es-CR" sz="2800" b="1" smtClean="0"/>
              <a:t/>
            </a:r>
            <a:br>
              <a:rPr lang="es-CR" altLang="es-CR" sz="2800" b="1" smtClean="0"/>
            </a:br>
            <a:r>
              <a:rPr lang="es-CR" altLang="es-CR" sz="2400" b="1" smtClean="0"/>
              <a:t/>
            </a:r>
            <a:br>
              <a:rPr lang="es-CR" altLang="es-CR" sz="2400" b="1" smtClean="0"/>
            </a:br>
            <a:r>
              <a:rPr lang="es-CR" altLang="es-CR" sz="2400" b="1" smtClean="0"/>
              <a:t>Análisis de Variación</a:t>
            </a:r>
            <a:endParaRPr lang="en-US" altLang="es-CR" sz="2400" b="1" smtClean="0"/>
          </a:p>
        </p:txBody>
      </p:sp>
      <p:sp>
        <p:nvSpPr>
          <p:cNvPr id="66563" name="Content Placeholder 2"/>
          <p:cNvSpPr>
            <a:spLocks noGrp="1"/>
          </p:cNvSpPr>
          <p:nvPr>
            <p:ph idx="1"/>
          </p:nvPr>
        </p:nvSpPr>
        <p:spPr>
          <a:xfrm>
            <a:off x="179388" y="2332038"/>
            <a:ext cx="5292725" cy="4525962"/>
          </a:xfrm>
        </p:spPr>
        <p:txBody>
          <a:bodyPr/>
          <a:lstStyle/>
          <a:p>
            <a:pPr marL="0" indent="0" algn="just">
              <a:buFont typeface="Arial" charset="0"/>
              <a:buNone/>
            </a:pPr>
            <a:r>
              <a:rPr lang="es-CR" altLang="es-CR" sz="2400" smtClean="0"/>
              <a:t>Las mediciones del desempeño del proyecto se utilizan para evaluar la magnitud de la variación respecto de la línea base original del alcance.</a:t>
            </a:r>
          </a:p>
          <a:p>
            <a:pPr marL="0" indent="0" algn="just">
              <a:buFont typeface="Arial" charset="0"/>
              <a:buNone/>
            </a:pPr>
            <a:endParaRPr lang="es-CR" altLang="es-CR" sz="2400" smtClean="0"/>
          </a:p>
          <a:p>
            <a:pPr marL="0" indent="0" algn="just">
              <a:buFont typeface="Arial" charset="0"/>
              <a:buNone/>
            </a:pPr>
            <a:r>
              <a:rPr lang="es-CR" altLang="es-CR" sz="2400" smtClean="0"/>
              <a:t>Incluye la determinación de la causa y del grado de variación con relación a la línea base del alcance y la decisión acerca de la necesidad de aplicar acciones preventivas o correctivas.</a:t>
            </a:r>
          </a:p>
        </p:txBody>
      </p:sp>
      <p:pic>
        <p:nvPicPr>
          <p:cNvPr id="66564"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420938"/>
            <a:ext cx="33226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19" y="64342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000" dirty="0" smtClean="0"/>
              <a:t>¿</a:t>
            </a:r>
            <a:r>
              <a:rPr lang="en-US" altLang="es-CR" sz="2000" dirty="0"/>
              <a:t>A </a:t>
            </a:r>
            <a:r>
              <a:rPr lang="en-US" altLang="es-CR" sz="2000" dirty="0" err="1"/>
              <a:t>qué</a:t>
            </a:r>
            <a:r>
              <a:rPr lang="en-US" altLang="es-CR" sz="2000" dirty="0"/>
              <a:t> se REFIERE </a:t>
            </a:r>
            <a:r>
              <a:rPr lang="en-US" altLang="es-CR" sz="2000" dirty="0" err="1"/>
              <a:t>cuando</a:t>
            </a:r>
            <a:r>
              <a:rPr lang="en-US" altLang="es-CR" sz="2000" dirty="0"/>
              <a:t> un director de </a:t>
            </a:r>
            <a:r>
              <a:rPr lang="en-US" altLang="es-CR" sz="2000" dirty="0" err="1"/>
              <a:t>proyecto</a:t>
            </a:r>
            <a:r>
              <a:rPr lang="en-US" altLang="es-CR" sz="2000" dirty="0"/>
              <a:t> </a:t>
            </a:r>
            <a:r>
              <a:rPr lang="en-US" altLang="es-CR" sz="2000" dirty="0" err="1"/>
              <a:t>menciona</a:t>
            </a:r>
            <a:r>
              <a:rPr lang="en-US" altLang="es-CR" sz="2000" dirty="0"/>
              <a:t> </a:t>
            </a:r>
            <a:r>
              <a:rPr lang="en-US" altLang="es-CR" sz="2000" dirty="0" err="1"/>
              <a:t>que</a:t>
            </a:r>
            <a:r>
              <a:rPr lang="en-US" altLang="es-CR" sz="2000" dirty="0"/>
              <a:t> </a:t>
            </a:r>
            <a:r>
              <a:rPr lang="en-US" altLang="es-CR" sz="2000" dirty="0" err="1"/>
              <a:t>para</a:t>
            </a:r>
            <a:r>
              <a:rPr lang="en-US" altLang="es-CR" sz="2000" dirty="0"/>
              <a:t> </a:t>
            </a:r>
            <a:r>
              <a:rPr lang="en-US" altLang="es-CR" sz="2000" dirty="0" err="1"/>
              <a:t>recopilar</a:t>
            </a:r>
            <a:r>
              <a:rPr lang="en-US" altLang="es-CR" sz="2000" dirty="0"/>
              <a:t> </a:t>
            </a:r>
            <a:r>
              <a:rPr lang="en-US" altLang="es-CR" sz="2000" dirty="0" err="1"/>
              <a:t>requisitos</a:t>
            </a:r>
            <a:r>
              <a:rPr lang="en-US" altLang="es-CR" sz="2000" dirty="0"/>
              <a:t> se </a:t>
            </a:r>
            <a:r>
              <a:rPr lang="en-US" altLang="es-CR" sz="2000" dirty="0" err="1"/>
              <a:t>va</a:t>
            </a:r>
            <a:r>
              <a:rPr lang="en-US" altLang="es-CR" sz="2000" dirty="0"/>
              <a:t> a </a:t>
            </a:r>
            <a:r>
              <a:rPr lang="en-US" altLang="es-CR" sz="2000" dirty="0" err="1"/>
              <a:t>utilizar</a:t>
            </a:r>
            <a:r>
              <a:rPr lang="en-US" altLang="es-CR" sz="2000" dirty="0"/>
              <a:t> </a:t>
            </a:r>
            <a:r>
              <a:rPr lang="en-US" altLang="es-CR" sz="2000" dirty="0" err="1"/>
              <a:t>una</a:t>
            </a:r>
            <a:r>
              <a:rPr lang="en-US" altLang="es-CR" sz="2000" dirty="0"/>
              <a:t> </a:t>
            </a:r>
            <a:r>
              <a:rPr lang="en-US" altLang="es-CR" sz="2000" dirty="0" err="1"/>
              <a:t>técnica</a:t>
            </a:r>
            <a:r>
              <a:rPr lang="en-US" altLang="es-CR" sz="2000" dirty="0"/>
              <a:t> </a:t>
            </a:r>
            <a:r>
              <a:rPr lang="en-US" altLang="es-CR" sz="2000" dirty="0" err="1"/>
              <a:t>que</a:t>
            </a:r>
            <a:r>
              <a:rPr lang="en-US" altLang="es-CR" sz="2000" dirty="0"/>
              <a:t> </a:t>
            </a:r>
            <a:r>
              <a:rPr lang="en-US" altLang="es-CR" sz="2000" dirty="0" err="1"/>
              <a:t>mejora</a:t>
            </a:r>
            <a:r>
              <a:rPr lang="en-US" altLang="es-CR" sz="2000" dirty="0"/>
              <a:t> la </a:t>
            </a:r>
            <a:r>
              <a:rPr lang="en-US" altLang="es-CR" sz="2000" dirty="0" err="1"/>
              <a:t>tormenta</a:t>
            </a:r>
            <a:r>
              <a:rPr lang="en-US" altLang="es-CR" sz="2000" dirty="0"/>
              <a:t> de ideas </a:t>
            </a:r>
            <a:r>
              <a:rPr lang="en-US" altLang="es-CR" sz="2000" dirty="0" err="1"/>
              <a:t>mediante</a:t>
            </a:r>
            <a:r>
              <a:rPr lang="en-US" altLang="es-CR" sz="2000" dirty="0"/>
              <a:t> un </a:t>
            </a:r>
            <a:r>
              <a:rPr lang="en-US" altLang="es-CR" sz="2000" dirty="0" err="1"/>
              <a:t>proceso</a:t>
            </a:r>
            <a:r>
              <a:rPr lang="en-US" altLang="es-CR" sz="2000" dirty="0"/>
              <a:t> de </a:t>
            </a:r>
            <a:r>
              <a:rPr lang="en-US" altLang="es-CR" sz="2000" dirty="0" err="1"/>
              <a:t>votación</a:t>
            </a:r>
            <a:r>
              <a:rPr lang="en-US" altLang="es-CR" sz="2000" dirty="0"/>
              <a:t> </a:t>
            </a:r>
            <a:r>
              <a:rPr lang="en-US" altLang="es-CR" sz="2000" dirty="0" err="1"/>
              <a:t>que</a:t>
            </a:r>
            <a:r>
              <a:rPr lang="en-US" altLang="es-CR" sz="2000" dirty="0"/>
              <a:t> se </a:t>
            </a:r>
            <a:r>
              <a:rPr lang="en-US" altLang="es-CR" sz="2000" dirty="0" err="1"/>
              <a:t>usa</a:t>
            </a:r>
            <a:r>
              <a:rPr lang="en-US" altLang="es-CR" sz="2000" dirty="0"/>
              <a:t> </a:t>
            </a:r>
            <a:r>
              <a:rPr lang="en-US" altLang="es-CR" sz="2000" dirty="0" err="1"/>
              <a:t>para</a:t>
            </a:r>
            <a:r>
              <a:rPr lang="en-US" altLang="es-CR" sz="2000" dirty="0"/>
              <a:t> </a:t>
            </a:r>
            <a:r>
              <a:rPr lang="en-US" altLang="es-CR" sz="2000" dirty="0" err="1"/>
              <a:t>jerarquizar</a:t>
            </a:r>
            <a:r>
              <a:rPr lang="en-US" altLang="es-CR" sz="2000" dirty="0"/>
              <a:t> </a:t>
            </a:r>
            <a:r>
              <a:rPr lang="en-US" altLang="es-CR" sz="2000" dirty="0" err="1"/>
              <a:t>las</a:t>
            </a:r>
            <a:r>
              <a:rPr lang="en-US" altLang="es-CR" sz="2000" dirty="0"/>
              <a:t> ideas </a:t>
            </a:r>
            <a:r>
              <a:rPr lang="en-US" altLang="es-CR" sz="2000" dirty="0" err="1"/>
              <a:t>más</a:t>
            </a:r>
            <a:r>
              <a:rPr lang="en-US" altLang="es-CR" sz="2000" dirty="0"/>
              <a:t> </a:t>
            </a:r>
            <a:r>
              <a:rPr lang="en-US" altLang="es-CR" sz="2000" dirty="0" err="1"/>
              <a:t>útiles</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Mapa</a:t>
            </a:r>
            <a:r>
              <a:rPr lang="en-US" altLang="es-CR" sz="2000" dirty="0"/>
              <a:t> mental.</a:t>
            </a:r>
            <a:endParaRPr lang="es-CR" altLang="es-CR" sz="2000" dirty="0"/>
          </a:p>
          <a:p>
            <a:pPr marL="457200" indent="-457200" algn="just">
              <a:spcBef>
                <a:spcPct val="0"/>
              </a:spcBef>
              <a:buFont typeface="+mj-lt"/>
              <a:buAutoNum type="alphaUcPeriod"/>
            </a:pPr>
            <a:r>
              <a:rPr lang="en-US" altLang="es-CR" sz="2000" dirty="0" err="1"/>
              <a:t>Técnica</a:t>
            </a:r>
            <a:r>
              <a:rPr lang="en-US" altLang="es-CR" sz="2000" dirty="0"/>
              <a:t> de </a:t>
            </a:r>
            <a:r>
              <a:rPr lang="en-US" altLang="es-CR" sz="2000" dirty="0" err="1"/>
              <a:t>grupo</a:t>
            </a:r>
            <a:r>
              <a:rPr lang="en-US" altLang="es-CR" sz="2000" dirty="0"/>
              <a:t> nominal.</a:t>
            </a:r>
            <a:endParaRPr lang="es-CR" altLang="es-CR" sz="2000" dirty="0"/>
          </a:p>
          <a:p>
            <a:pPr marL="457200" indent="-457200" algn="just">
              <a:spcBef>
                <a:spcPct val="0"/>
              </a:spcBef>
              <a:buFont typeface="+mj-lt"/>
              <a:buAutoNum type="alphaUcPeriod"/>
            </a:pPr>
            <a:r>
              <a:rPr lang="en-US" altLang="es-CR" sz="2000" dirty="0" err="1"/>
              <a:t>Técnica</a:t>
            </a:r>
            <a:r>
              <a:rPr lang="en-US" altLang="es-CR" sz="2000" dirty="0"/>
              <a:t> Delphi.</a:t>
            </a:r>
            <a:endParaRPr lang="es-CR" altLang="es-CR" sz="2000" dirty="0"/>
          </a:p>
          <a:p>
            <a:pPr marL="457200" indent="-457200" algn="just">
              <a:spcBef>
                <a:spcPct val="0"/>
              </a:spcBef>
              <a:buFont typeface="+mj-lt"/>
              <a:buAutoNum type="alphaUcPeriod"/>
            </a:pPr>
            <a:r>
              <a:rPr lang="en-US" altLang="es-CR" sz="2000" dirty="0" err="1"/>
              <a:t>Estudios</a:t>
            </a:r>
            <a:r>
              <a:rPr lang="en-US" altLang="es-CR" sz="2000" dirty="0"/>
              <a:t> </a:t>
            </a:r>
            <a:r>
              <a:rPr lang="en-US" altLang="es-CR" sz="2000" dirty="0" err="1"/>
              <a:t>comparativos</a:t>
            </a:r>
            <a:r>
              <a:rPr lang="en-US" altLang="es-CR" sz="2000" dirty="0" smtClean="0"/>
              <a:t>.</a:t>
            </a:r>
          </a:p>
          <a:p>
            <a:pPr algn="just">
              <a:spcBef>
                <a:spcPct val="0"/>
              </a:spcBef>
              <a:buFontTx/>
              <a:buNone/>
            </a:pPr>
            <a:r>
              <a:rPr lang="en-US" altLang="es-CR" sz="1800" b="1" dirty="0" err="1" smtClean="0"/>
              <a:t>Retroalimentación</a:t>
            </a:r>
            <a:r>
              <a:rPr lang="en-US" altLang="es-CR" sz="1800" b="1" dirty="0"/>
              <a:t>:</a:t>
            </a:r>
            <a:r>
              <a:rPr lang="en-US" altLang="es-CR" sz="1800" dirty="0"/>
              <a:t> </a:t>
            </a:r>
            <a:r>
              <a:rPr lang="en-US" altLang="es-CR" sz="1800" dirty="0" err="1" smtClean="0"/>
              <a:t>Mapa</a:t>
            </a:r>
            <a:r>
              <a:rPr lang="en-US" altLang="es-CR" sz="1800" dirty="0" smtClean="0"/>
              <a:t> conceptual/mental (</a:t>
            </a:r>
            <a:r>
              <a:rPr lang="en-US" altLang="es-CR" sz="1800" dirty="0" err="1" smtClean="0"/>
              <a:t>las</a:t>
            </a:r>
            <a:r>
              <a:rPr lang="en-US" altLang="es-CR" sz="1800" dirty="0" smtClean="0"/>
              <a:t> ideas </a:t>
            </a:r>
            <a:r>
              <a:rPr lang="en-US" altLang="es-CR" sz="1800" dirty="0" err="1" smtClean="0"/>
              <a:t>que</a:t>
            </a:r>
            <a:r>
              <a:rPr lang="en-US" altLang="es-CR" sz="1800" dirty="0" smtClean="0"/>
              <a:t> </a:t>
            </a:r>
            <a:r>
              <a:rPr lang="en-US" altLang="es-CR" sz="1800" dirty="0" err="1" smtClean="0"/>
              <a:t>surgen</a:t>
            </a:r>
            <a:r>
              <a:rPr lang="en-US" altLang="es-CR" sz="1800" dirty="0" smtClean="0"/>
              <a:t> </a:t>
            </a:r>
            <a:r>
              <a:rPr lang="en-US" altLang="es-CR" sz="1800" dirty="0" err="1" smtClean="0"/>
              <a:t>durante</a:t>
            </a:r>
            <a:r>
              <a:rPr lang="en-US" altLang="es-CR" sz="1800" dirty="0" smtClean="0"/>
              <a:t> </a:t>
            </a:r>
            <a:r>
              <a:rPr lang="en-US" altLang="es-CR" sz="1800" dirty="0" err="1" smtClean="0"/>
              <a:t>las</a:t>
            </a:r>
            <a:r>
              <a:rPr lang="en-US" altLang="es-CR" sz="1800" dirty="0" smtClean="0"/>
              <a:t> </a:t>
            </a:r>
            <a:r>
              <a:rPr lang="en-US" altLang="es-CR" sz="1800" dirty="0" err="1" smtClean="0"/>
              <a:t>sesiones</a:t>
            </a:r>
            <a:r>
              <a:rPr lang="en-US" altLang="es-CR" sz="1800" dirty="0" smtClean="0"/>
              <a:t> de </a:t>
            </a:r>
            <a:r>
              <a:rPr lang="en-US" altLang="es-CR" sz="1800" dirty="0" err="1" smtClean="0"/>
              <a:t>tormentas</a:t>
            </a:r>
            <a:r>
              <a:rPr lang="en-US" altLang="es-CR" sz="1800" dirty="0" smtClean="0"/>
              <a:t> de ideas </a:t>
            </a:r>
            <a:r>
              <a:rPr lang="en-US" altLang="es-CR" sz="1800" dirty="0" err="1" smtClean="0"/>
              <a:t>individuales</a:t>
            </a:r>
            <a:r>
              <a:rPr lang="en-US" altLang="es-CR" sz="1800" dirty="0" smtClean="0"/>
              <a:t> se </a:t>
            </a:r>
            <a:r>
              <a:rPr lang="en-US" altLang="es-CR" sz="1800" dirty="0" err="1" smtClean="0"/>
              <a:t>consolidan</a:t>
            </a:r>
            <a:r>
              <a:rPr lang="en-US" altLang="es-CR" sz="1800" dirty="0" smtClean="0"/>
              <a:t> en un </a:t>
            </a:r>
            <a:r>
              <a:rPr lang="en-US" altLang="es-CR" sz="1800" dirty="0" err="1" smtClean="0"/>
              <a:t>esquema</a:t>
            </a:r>
            <a:r>
              <a:rPr lang="en-US" altLang="es-CR" sz="1800" dirty="0" smtClean="0"/>
              <a:t> </a:t>
            </a:r>
            <a:r>
              <a:rPr lang="en-US" altLang="es-CR" sz="1800" dirty="0" err="1" smtClean="0"/>
              <a:t>único</a:t>
            </a:r>
            <a:r>
              <a:rPr lang="en-US" altLang="es-CR" sz="1800" dirty="0" smtClean="0"/>
              <a:t> </a:t>
            </a:r>
            <a:r>
              <a:rPr lang="en-US" altLang="es-CR" sz="1800" dirty="0" err="1" smtClean="0"/>
              <a:t>para</a:t>
            </a:r>
            <a:r>
              <a:rPr lang="en-US" altLang="es-CR" sz="1800" dirty="0" smtClean="0"/>
              <a:t> </a:t>
            </a:r>
            <a:r>
              <a:rPr lang="en-US" altLang="es-CR" sz="1800" dirty="0" err="1" smtClean="0"/>
              <a:t>reflejar</a:t>
            </a:r>
            <a:r>
              <a:rPr lang="en-US" altLang="es-CR" sz="1800" dirty="0" smtClean="0"/>
              <a:t> los </a:t>
            </a:r>
            <a:r>
              <a:rPr lang="en-US" altLang="es-CR" sz="1800" dirty="0" err="1" smtClean="0"/>
              <a:t>puntos</a:t>
            </a:r>
            <a:r>
              <a:rPr lang="en-US" altLang="es-CR" sz="1800" dirty="0" smtClean="0"/>
              <a:t> en </a:t>
            </a:r>
            <a:r>
              <a:rPr lang="en-US" altLang="es-CR" sz="1800" dirty="0" err="1" smtClean="0"/>
              <a:t>común</a:t>
            </a:r>
            <a:r>
              <a:rPr lang="en-US" altLang="es-CR" sz="1800" dirty="0" smtClean="0"/>
              <a:t> y </a:t>
            </a:r>
            <a:r>
              <a:rPr lang="en-US" altLang="es-CR" sz="1800" dirty="0" err="1" smtClean="0"/>
              <a:t>las</a:t>
            </a:r>
            <a:r>
              <a:rPr lang="en-US" altLang="es-CR" sz="1800" dirty="0" smtClean="0"/>
              <a:t> </a:t>
            </a:r>
            <a:r>
              <a:rPr lang="en-US" altLang="es-CR" sz="1800" dirty="0" err="1" smtClean="0"/>
              <a:t>diferencias</a:t>
            </a:r>
            <a:r>
              <a:rPr lang="en-US" altLang="es-CR" sz="1800" dirty="0" smtClean="0"/>
              <a:t> de </a:t>
            </a:r>
            <a:r>
              <a:rPr lang="en-US" altLang="es-CR" sz="1800" dirty="0" err="1" smtClean="0"/>
              <a:t>entendimiento</a:t>
            </a:r>
            <a:r>
              <a:rPr lang="en-US" altLang="es-CR" sz="1800" dirty="0" smtClean="0"/>
              <a:t>, y </a:t>
            </a:r>
            <a:r>
              <a:rPr lang="en-US" altLang="es-CR" sz="1800" dirty="0" err="1" smtClean="0"/>
              <a:t>generar</a:t>
            </a:r>
            <a:r>
              <a:rPr lang="en-US" altLang="es-CR" sz="1800" dirty="0" smtClean="0"/>
              <a:t> </a:t>
            </a:r>
            <a:r>
              <a:rPr lang="en-US" altLang="es-CR" sz="1800" dirty="0" err="1" smtClean="0"/>
              <a:t>nuevas</a:t>
            </a:r>
            <a:r>
              <a:rPr lang="en-US" altLang="es-CR" sz="1800" dirty="0" smtClean="0"/>
              <a:t> ideas). </a:t>
            </a:r>
            <a:r>
              <a:rPr lang="en-US" altLang="es-CR" sz="1800" dirty="0" err="1" smtClean="0"/>
              <a:t>Técnicas</a:t>
            </a:r>
            <a:r>
              <a:rPr lang="en-US" altLang="es-CR" sz="1800" dirty="0" smtClean="0"/>
              <a:t> </a:t>
            </a:r>
            <a:r>
              <a:rPr lang="en-US" altLang="es-CR" sz="1800" dirty="0"/>
              <a:t>de </a:t>
            </a:r>
            <a:r>
              <a:rPr lang="en-US" altLang="es-CR" sz="1800" dirty="0" err="1"/>
              <a:t>grupo</a:t>
            </a:r>
            <a:r>
              <a:rPr lang="en-US" altLang="es-CR" sz="1800" dirty="0"/>
              <a:t> nominal (</a:t>
            </a:r>
            <a:r>
              <a:rPr lang="en-US" altLang="es-CR" sz="1800" dirty="0" err="1"/>
              <a:t>esta</a:t>
            </a:r>
            <a:r>
              <a:rPr lang="en-US" altLang="es-CR" sz="1800" dirty="0"/>
              <a:t> </a:t>
            </a:r>
            <a:r>
              <a:rPr lang="en-US" altLang="es-CR" sz="1800" dirty="0" err="1"/>
              <a:t>técnica</a:t>
            </a:r>
            <a:r>
              <a:rPr lang="en-US" altLang="es-CR" sz="1800" dirty="0"/>
              <a:t> </a:t>
            </a:r>
            <a:r>
              <a:rPr lang="en-US" altLang="es-CR" sz="1800" dirty="0" err="1"/>
              <a:t>mejora</a:t>
            </a:r>
            <a:r>
              <a:rPr lang="en-US" altLang="es-CR" sz="1800" dirty="0"/>
              <a:t> la </a:t>
            </a:r>
            <a:r>
              <a:rPr lang="en-US" altLang="es-CR" sz="1800" dirty="0" err="1"/>
              <a:t>tormenta</a:t>
            </a:r>
            <a:r>
              <a:rPr lang="en-US" altLang="es-CR" sz="1800" dirty="0"/>
              <a:t> de ideas, </a:t>
            </a:r>
            <a:r>
              <a:rPr lang="en-US" altLang="es-CR" sz="1800" dirty="0" err="1"/>
              <a:t>mediante</a:t>
            </a:r>
            <a:r>
              <a:rPr lang="en-US" altLang="es-CR" sz="1800" dirty="0"/>
              <a:t> un </a:t>
            </a:r>
            <a:r>
              <a:rPr lang="en-US" altLang="es-CR" sz="1800" dirty="0" err="1"/>
              <a:t>proceso</a:t>
            </a:r>
            <a:r>
              <a:rPr lang="en-US" altLang="es-CR" sz="1800" dirty="0"/>
              <a:t> de </a:t>
            </a:r>
            <a:r>
              <a:rPr lang="en-US" altLang="es-CR" sz="1800" dirty="0" err="1"/>
              <a:t>votación</a:t>
            </a:r>
            <a:r>
              <a:rPr lang="en-US" altLang="es-CR" sz="1800" dirty="0"/>
              <a:t> </a:t>
            </a:r>
            <a:r>
              <a:rPr lang="en-US" altLang="es-CR" sz="1800" dirty="0" err="1"/>
              <a:t>que</a:t>
            </a:r>
            <a:r>
              <a:rPr lang="en-US" altLang="es-CR" sz="1800" dirty="0"/>
              <a:t> se </a:t>
            </a:r>
            <a:r>
              <a:rPr lang="en-US" altLang="es-CR" sz="1800" dirty="0" err="1"/>
              <a:t>usa</a:t>
            </a:r>
            <a:r>
              <a:rPr lang="en-US" altLang="es-CR" sz="1800" dirty="0"/>
              <a:t> </a:t>
            </a:r>
            <a:r>
              <a:rPr lang="en-US" altLang="es-CR" sz="1800" dirty="0" err="1"/>
              <a:t>para</a:t>
            </a:r>
            <a:r>
              <a:rPr lang="en-US" altLang="es-CR" sz="1800" dirty="0"/>
              <a:t> </a:t>
            </a:r>
            <a:r>
              <a:rPr lang="en-US" altLang="es-CR" sz="1800" dirty="0" err="1"/>
              <a:t>jerarquizar</a:t>
            </a:r>
            <a:r>
              <a:rPr lang="en-US" altLang="es-CR" sz="1800" dirty="0"/>
              <a:t> </a:t>
            </a:r>
            <a:r>
              <a:rPr lang="en-US" altLang="es-CR" sz="1800" dirty="0" err="1"/>
              <a:t>las</a:t>
            </a:r>
            <a:r>
              <a:rPr lang="en-US" altLang="es-CR" sz="1800" dirty="0"/>
              <a:t> ideas </a:t>
            </a:r>
            <a:r>
              <a:rPr lang="en-US" altLang="es-CR" sz="1800" dirty="0" err="1"/>
              <a:t>más</a:t>
            </a:r>
            <a:r>
              <a:rPr lang="en-US" altLang="es-CR" sz="1800" dirty="0"/>
              <a:t> </a:t>
            </a:r>
            <a:r>
              <a:rPr lang="en-US" altLang="es-CR" sz="1800" dirty="0" err="1"/>
              <a:t>útiles</a:t>
            </a:r>
            <a:r>
              <a:rPr lang="en-US" altLang="es-CR" sz="1800" dirty="0"/>
              <a:t>, </a:t>
            </a:r>
            <a:r>
              <a:rPr lang="en-US" altLang="es-CR" sz="1800" dirty="0" err="1"/>
              <a:t>para</a:t>
            </a:r>
            <a:r>
              <a:rPr lang="en-US" altLang="es-CR" sz="1800" dirty="0"/>
              <a:t> </a:t>
            </a:r>
            <a:r>
              <a:rPr lang="en-US" altLang="es-CR" sz="1800" dirty="0" err="1"/>
              <a:t>realizar</a:t>
            </a:r>
            <a:r>
              <a:rPr lang="en-US" altLang="es-CR" sz="1800" dirty="0"/>
              <a:t> </a:t>
            </a:r>
            <a:r>
              <a:rPr lang="en-US" altLang="es-CR" sz="1800" dirty="0" err="1"/>
              <a:t>una</a:t>
            </a:r>
            <a:r>
              <a:rPr lang="en-US" altLang="es-CR" sz="1800" dirty="0"/>
              <a:t> </a:t>
            </a:r>
            <a:r>
              <a:rPr lang="en-US" altLang="es-CR" sz="1800" dirty="0" err="1"/>
              <a:t>tormenta</a:t>
            </a:r>
            <a:r>
              <a:rPr lang="en-US" altLang="es-CR" sz="1800" dirty="0"/>
              <a:t> de ideas </a:t>
            </a:r>
            <a:r>
              <a:rPr lang="en-US" altLang="es-CR" sz="1800" dirty="0" err="1"/>
              <a:t>adicional</a:t>
            </a:r>
            <a:r>
              <a:rPr lang="en-US" altLang="es-CR" sz="1800" dirty="0"/>
              <a:t>, o </a:t>
            </a:r>
            <a:r>
              <a:rPr lang="en-US" altLang="es-CR" sz="1800" dirty="0" err="1"/>
              <a:t>para</a:t>
            </a:r>
            <a:r>
              <a:rPr lang="en-US" altLang="es-CR" sz="1800" dirty="0"/>
              <a:t> </a:t>
            </a:r>
            <a:r>
              <a:rPr lang="en-US" altLang="es-CR" sz="1800" dirty="0" err="1"/>
              <a:t>asignarles</a:t>
            </a:r>
            <a:r>
              <a:rPr lang="en-US" altLang="es-CR" sz="1800" dirty="0"/>
              <a:t> </a:t>
            </a:r>
            <a:r>
              <a:rPr lang="en-US" altLang="es-CR" sz="1800" dirty="0" err="1"/>
              <a:t>prioridades</a:t>
            </a:r>
            <a:r>
              <a:rPr lang="en-US" altLang="es-CR" sz="1800" dirty="0"/>
              <a:t>. </a:t>
            </a:r>
            <a:r>
              <a:rPr lang="en-US" altLang="es-CR" sz="1800" dirty="0" err="1" smtClean="0"/>
              <a:t>Técnica</a:t>
            </a:r>
            <a:r>
              <a:rPr lang="en-US" altLang="es-CR" sz="1800" dirty="0" smtClean="0"/>
              <a:t> Delphi (</a:t>
            </a:r>
            <a:r>
              <a:rPr lang="en-US" altLang="es-CR" sz="1800" dirty="0" err="1" smtClean="0"/>
              <a:t>grupo</a:t>
            </a:r>
            <a:r>
              <a:rPr lang="en-US" altLang="es-CR" sz="1800" dirty="0" smtClean="0"/>
              <a:t> </a:t>
            </a:r>
            <a:r>
              <a:rPr lang="en-US" altLang="es-CR" sz="1800" dirty="0" err="1" smtClean="0"/>
              <a:t>seleccionado</a:t>
            </a:r>
            <a:r>
              <a:rPr lang="en-US" altLang="es-CR" sz="1800" dirty="0" smtClean="0"/>
              <a:t> de </a:t>
            </a:r>
            <a:r>
              <a:rPr lang="en-US" altLang="es-CR" sz="1800" dirty="0" err="1" smtClean="0"/>
              <a:t>expertos</a:t>
            </a:r>
            <a:r>
              <a:rPr lang="en-US" altLang="es-CR" sz="1800" dirty="0" smtClean="0"/>
              <a:t> </a:t>
            </a:r>
            <a:r>
              <a:rPr lang="en-US" altLang="es-CR" sz="1800" dirty="0" err="1" smtClean="0"/>
              <a:t>contesta</a:t>
            </a:r>
            <a:r>
              <a:rPr lang="en-US" altLang="es-CR" sz="1800" dirty="0" smtClean="0"/>
              <a:t> de </a:t>
            </a:r>
            <a:r>
              <a:rPr lang="en-US" altLang="es-CR" sz="1800" dirty="0" err="1" smtClean="0"/>
              <a:t>manera</a:t>
            </a:r>
            <a:r>
              <a:rPr lang="en-US" altLang="es-CR" sz="1800" dirty="0" smtClean="0"/>
              <a:t> </a:t>
            </a:r>
            <a:r>
              <a:rPr lang="en-US" altLang="es-CR" sz="1800" dirty="0" err="1" smtClean="0"/>
              <a:t>anónima</a:t>
            </a:r>
            <a:r>
              <a:rPr lang="en-US" altLang="es-CR" sz="1800" dirty="0" smtClean="0"/>
              <a:t> </a:t>
            </a:r>
            <a:r>
              <a:rPr lang="en-US" altLang="es-CR" sz="1800" dirty="0" err="1" smtClean="0"/>
              <a:t>cuestionarios</a:t>
            </a:r>
            <a:r>
              <a:rPr lang="en-US" altLang="es-CR" sz="1800" dirty="0" smtClean="0"/>
              <a:t> y </a:t>
            </a:r>
            <a:r>
              <a:rPr lang="en-US" altLang="es-CR" sz="1800" dirty="0" err="1" smtClean="0"/>
              <a:t>proporciona</a:t>
            </a:r>
            <a:r>
              <a:rPr lang="en-US" altLang="es-CR" sz="1800" dirty="0" smtClean="0"/>
              <a:t> </a:t>
            </a:r>
            <a:r>
              <a:rPr lang="en-US" altLang="es-CR" sz="1800" dirty="0" err="1" smtClean="0"/>
              <a:t>retroalimentación</a:t>
            </a:r>
            <a:r>
              <a:rPr lang="en-US" altLang="es-CR" sz="1800" dirty="0" smtClean="0"/>
              <a:t> </a:t>
            </a:r>
            <a:r>
              <a:rPr lang="en-US" altLang="es-CR" sz="1800" dirty="0" err="1" smtClean="0"/>
              <a:t>respecto</a:t>
            </a:r>
            <a:r>
              <a:rPr lang="en-US" altLang="es-CR" sz="1800" dirty="0" smtClean="0"/>
              <a:t> de </a:t>
            </a:r>
            <a:r>
              <a:rPr lang="en-US" altLang="es-CR" sz="1800" dirty="0" err="1" smtClean="0"/>
              <a:t>las</a:t>
            </a:r>
            <a:r>
              <a:rPr lang="en-US" altLang="es-CR" sz="1800" dirty="0" smtClean="0"/>
              <a:t> </a:t>
            </a:r>
            <a:r>
              <a:rPr lang="en-US" altLang="es-CR" sz="1800" dirty="0" err="1" smtClean="0"/>
              <a:t>respuestas</a:t>
            </a:r>
            <a:r>
              <a:rPr lang="en-US" altLang="es-CR" sz="1800" dirty="0" smtClean="0"/>
              <a:t> de </a:t>
            </a:r>
            <a:r>
              <a:rPr lang="en-US" altLang="es-CR" sz="1800" dirty="0" err="1" smtClean="0"/>
              <a:t>cada</a:t>
            </a:r>
            <a:r>
              <a:rPr lang="en-US" altLang="es-CR" sz="1800" dirty="0" smtClean="0"/>
              <a:t> </a:t>
            </a:r>
            <a:r>
              <a:rPr lang="en-US" altLang="es-CR" sz="1800" dirty="0" err="1" smtClean="0"/>
              <a:t>ronda</a:t>
            </a:r>
            <a:r>
              <a:rPr lang="en-US" altLang="es-CR" sz="1800" dirty="0" smtClean="0"/>
              <a:t> de </a:t>
            </a:r>
            <a:r>
              <a:rPr lang="en-US" altLang="es-CR" sz="1800" dirty="0" err="1" smtClean="0"/>
              <a:t>recopilación</a:t>
            </a:r>
            <a:r>
              <a:rPr lang="en-US" altLang="es-CR" sz="1800" dirty="0" smtClean="0"/>
              <a:t> de </a:t>
            </a:r>
            <a:r>
              <a:rPr lang="en-US" altLang="es-CR" sz="1800" dirty="0" err="1" smtClean="0"/>
              <a:t>requisitos</a:t>
            </a:r>
            <a:r>
              <a:rPr lang="en-US" altLang="es-CR" sz="1800" dirty="0" smtClean="0"/>
              <a:t>. Para </a:t>
            </a:r>
            <a:r>
              <a:rPr lang="en-US" altLang="es-CR" sz="1800" dirty="0" err="1" smtClean="0"/>
              <a:t>conservar</a:t>
            </a:r>
            <a:r>
              <a:rPr lang="en-US" altLang="es-CR" sz="1800" dirty="0" smtClean="0"/>
              <a:t> el </a:t>
            </a:r>
            <a:r>
              <a:rPr lang="en-US" altLang="es-CR" sz="1800" dirty="0" err="1" smtClean="0"/>
              <a:t>anonimato</a:t>
            </a:r>
            <a:r>
              <a:rPr lang="en-US" altLang="es-CR" sz="1800" dirty="0" smtClean="0"/>
              <a:t>, </a:t>
            </a:r>
            <a:r>
              <a:rPr lang="en-US" altLang="es-CR" sz="1800" dirty="0" err="1" smtClean="0"/>
              <a:t>estas</a:t>
            </a:r>
            <a:r>
              <a:rPr lang="en-US" altLang="es-CR" sz="1800" dirty="0" smtClean="0"/>
              <a:t> </a:t>
            </a:r>
            <a:r>
              <a:rPr lang="en-US" altLang="es-CR" sz="1800" dirty="0" err="1" smtClean="0"/>
              <a:t>respuestas</a:t>
            </a:r>
            <a:r>
              <a:rPr lang="en-US" altLang="es-CR" sz="1800" dirty="0" smtClean="0"/>
              <a:t> </a:t>
            </a:r>
            <a:r>
              <a:rPr lang="en-US" altLang="es-CR" sz="1800" dirty="0" err="1" smtClean="0"/>
              <a:t>sólo</a:t>
            </a:r>
            <a:r>
              <a:rPr lang="en-US" altLang="es-CR" sz="1800" dirty="0" smtClean="0"/>
              <a:t> </a:t>
            </a:r>
            <a:r>
              <a:rPr lang="en-US" altLang="es-CR" sz="1800" dirty="0" err="1" smtClean="0"/>
              <a:t>están</a:t>
            </a:r>
            <a:r>
              <a:rPr lang="en-US" altLang="es-CR" sz="1800" dirty="0" smtClean="0"/>
              <a:t> a </a:t>
            </a:r>
            <a:r>
              <a:rPr lang="en-US" altLang="es-CR" sz="1800" dirty="0" err="1" smtClean="0"/>
              <a:t>disposición</a:t>
            </a:r>
            <a:r>
              <a:rPr lang="en-US" altLang="es-CR" sz="1800" dirty="0" smtClean="0"/>
              <a:t> del </a:t>
            </a:r>
            <a:r>
              <a:rPr lang="en-US" altLang="es-CR" sz="1800" dirty="0" err="1" smtClean="0"/>
              <a:t>moderador</a:t>
            </a:r>
            <a:r>
              <a:rPr lang="en-US" altLang="es-CR" sz="1800" dirty="0" smtClean="0"/>
              <a:t>). </a:t>
            </a:r>
            <a:r>
              <a:rPr lang="en-US" altLang="es-CR" sz="1800" dirty="0" err="1" smtClean="0"/>
              <a:t>Estudios</a:t>
            </a:r>
            <a:r>
              <a:rPr lang="en-US" altLang="es-CR" sz="1800" dirty="0" smtClean="0"/>
              <a:t> </a:t>
            </a:r>
            <a:r>
              <a:rPr lang="en-US" altLang="es-CR" sz="1800" dirty="0" err="1" smtClean="0"/>
              <a:t>comparativos</a:t>
            </a:r>
            <a:r>
              <a:rPr lang="en-US" altLang="es-CR" sz="1800" dirty="0" smtClean="0"/>
              <a:t> (</a:t>
            </a:r>
            <a:r>
              <a:rPr lang="en-US" altLang="es-CR" sz="1800" dirty="0" err="1" smtClean="0"/>
              <a:t>comparar</a:t>
            </a:r>
            <a:r>
              <a:rPr lang="en-US" altLang="es-CR" sz="1800" dirty="0" smtClean="0"/>
              <a:t> los </a:t>
            </a:r>
            <a:r>
              <a:rPr lang="en-US" altLang="es-CR" sz="1800" dirty="0" err="1" smtClean="0"/>
              <a:t>resultados</a:t>
            </a:r>
            <a:r>
              <a:rPr lang="en-US" altLang="es-CR" sz="1800" dirty="0" smtClean="0"/>
              <a:t> o planes de </a:t>
            </a:r>
            <a:r>
              <a:rPr lang="en-US" altLang="es-CR" sz="1800" dirty="0" err="1" smtClean="0"/>
              <a:t>nuestra</a:t>
            </a:r>
            <a:r>
              <a:rPr lang="en-US" altLang="es-CR" sz="1800" dirty="0" smtClean="0"/>
              <a:t> </a:t>
            </a:r>
            <a:r>
              <a:rPr lang="en-US" altLang="es-CR" sz="1800" dirty="0" err="1" smtClean="0"/>
              <a:t>empresa</a:t>
            </a:r>
            <a:r>
              <a:rPr lang="en-US" altLang="es-CR" sz="1800" dirty="0" smtClean="0"/>
              <a:t> contra </a:t>
            </a:r>
            <a:r>
              <a:rPr lang="en-US" altLang="es-CR" sz="1800" dirty="0" err="1" smtClean="0"/>
              <a:t>otras</a:t>
            </a:r>
            <a:r>
              <a:rPr lang="en-US" altLang="es-CR" sz="1800" dirty="0" smtClean="0"/>
              <a:t> </a:t>
            </a:r>
            <a:r>
              <a:rPr lang="en-US" altLang="es-CR" sz="1800" dirty="0" err="1" smtClean="0"/>
              <a:t>empresas</a:t>
            </a:r>
            <a:r>
              <a:rPr lang="en-US" altLang="es-CR" sz="1800" dirty="0" smtClean="0"/>
              <a:t> del </a:t>
            </a:r>
            <a:r>
              <a:rPr lang="en-US" altLang="es-CR" sz="1800" dirty="0" err="1" smtClean="0"/>
              <a:t>mercado</a:t>
            </a:r>
            <a:r>
              <a:rPr lang="en-US" altLang="es-CR" sz="1800" dirty="0" smtClean="0"/>
              <a:t>).</a:t>
            </a:r>
            <a:endParaRPr lang="es-CR" altLang="es-CR" sz="1800" dirty="0" smtClean="0"/>
          </a:p>
          <a:p>
            <a:pPr algn="just">
              <a:spcBef>
                <a:spcPct val="0"/>
              </a:spcBef>
              <a:buFontTx/>
              <a:buNone/>
            </a:pPr>
            <a:endParaRPr lang="es-CR" altLang="es-CR" sz="2000" dirty="0" smtClean="0"/>
          </a:p>
          <a:p>
            <a:pPr>
              <a:spcBef>
                <a:spcPct val="0"/>
              </a:spcBef>
              <a:buFontTx/>
              <a:buNone/>
            </a:pPr>
            <a:endParaRPr lang="es-CR" altLang="es-CR" sz="2000" dirty="0"/>
          </a:p>
        </p:txBody>
      </p:sp>
    </p:spTree>
    <p:extLst>
      <p:ext uri="{BB962C8B-B14F-4D97-AF65-F5344CB8AC3E}">
        <p14:creationId xmlns:p14="http://schemas.microsoft.com/office/powerpoint/2010/main" val="1912685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179512" y="503600"/>
            <a:ext cx="8712968"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000" dirty="0"/>
              <a:t>Un </a:t>
            </a:r>
            <a:r>
              <a:rPr lang="en-US" altLang="es-CR" sz="2000" dirty="0" err="1"/>
              <a:t>grupo</a:t>
            </a:r>
            <a:r>
              <a:rPr lang="en-US" altLang="es-CR" sz="2000" dirty="0"/>
              <a:t> </a:t>
            </a:r>
            <a:r>
              <a:rPr lang="en-US" altLang="es-CR" sz="2000" dirty="0" err="1"/>
              <a:t>seleccionado</a:t>
            </a:r>
            <a:r>
              <a:rPr lang="en-US" altLang="es-CR" sz="2000" dirty="0"/>
              <a:t> de </a:t>
            </a:r>
            <a:r>
              <a:rPr lang="en-US" altLang="es-CR" sz="2000" dirty="0" err="1"/>
              <a:t>expertos</a:t>
            </a:r>
            <a:r>
              <a:rPr lang="en-US" altLang="es-CR" sz="2000" dirty="0"/>
              <a:t> </a:t>
            </a:r>
            <a:r>
              <a:rPr lang="en-US" altLang="es-CR" sz="2000" dirty="0" err="1"/>
              <a:t>contesta</a:t>
            </a:r>
            <a:r>
              <a:rPr lang="en-US" altLang="es-CR" sz="2000" dirty="0"/>
              <a:t> de </a:t>
            </a:r>
            <a:r>
              <a:rPr lang="en-US" altLang="es-CR" sz="2000" dirty="0" err="1"/>
              <a:t>manera</a:t>
            </a:r>
            <a:r>
              <a:rPr lang="en-US" altLang="es-CR" sz="2000" dirty="0"/>
              <a:t> </a:t>
            </a:r>
            <a:r>
              <a:rPr lang="en-US" altLang="es-CR" sz="2000" dirty="0" err="1"/>
              <a:t>anónima</a:t>
            </a:r>
            <a:r>
              <a:rPr lang="en-US" altLang="es-CR" sz="2000" dirty="0"/>
              <a:t> </a:t>
            </a:r>
            <a:r>
              <a:rPr lang="en-US" altLang="es-CR" sz="2000" dirty="0" err="1"/>
              <a:t>cuestionarios</a:t>
            </a:r>
            <a:r>
              <a:rPr lang="en-US" altLang="es-CR" sz="2000" dirty="0"/>
              <a:t> y </a:t>
            </a:r>
            <a:r>
              <a:rPr lang="en-US" altLang="es-CR" sz="2000" dirty="0" err="1"/>
              <a:t>proporciona</a:t>
            </a:r>
            <a:r>
              <a:rPr lang="en-US" altLang="es-CR" sz="2000" dirty="0"/>
              <a:t> </a:t>
            </a:r>
            <a:r>
              <a:rPr lang="en-US" altLang="es-CR" sz="2000" dirty="0" err="1"/>
              <a:t>retroalimentación</a:t>
            </a:r>
            <a:r>
              <a:rPr lang="en-US" altLang="es-CR" sz="2000" dirty="0"/>
              <a:t> </a:t>
            </a:r>
            <a:r>
              <a:rPr lang="en-US" altLang="es-CR" sz="2000" dirty="0" err="1"/>
              <a:t>respecto</a:t>
            </a:r>
            <a:r>
              <a:rPr lang="en-US" altLang="es-CR" sz="2000" dirty="0"/>
              <a:t> de </a:t>
            </a:r>
            <a:r>
              <a:rPr lang="en-US" altLang="es-CR" sz="2000" dirty="0" err="1"/>
              <a:t>las</a:t>
            </a:r>
            <a:r>
              <a:rPr lang="en-US" altLang="es-CR" sz="2000" dirty="0"/>
              <a:t> </a:t>
            </a:r>
            <a:r>
              <a:rPr lang="en-US" altLang="es-CR" sz="2000" dirty="0" err="1"/>
              <a:t>respuestas</a:t>
            </a:r>
            <a:r>
              <a:rPr lang="en-US" altLang="es-CR" sz="2000" dirty="0"/>
              <a:t> de </a:t>
            </a:r>
            <a:r>
              <a:rPr lang="en-US" altLang="es-CR" sz="2000" dirty="0" err="1"/>
              <a:t>cada</a:t>
            </a:r>
            <a:r>
              <a:rPr lang="en-US" altLang="es-CR" sz="2000" dirty="0"/>
              <a:t> </a:t>
            </a:r>
            <a:r>
              <a:rPr lang="en-US" altLang="es-CR" sz="2000" dirty="0" err="1"/>
              <a:t>ronda</a:t>
            </a:r>
            <a:r>
              <a:rPr lang="en-US" altLang="es-CR" sz="2000" dirty="0"/>
              <a:t> de </a:t>
            </a:r>
            <a:r>
              <a:rPr lang="en-US" altLang="es-CR" sz="2000" dirty="0" err="1"/>
              <a:t>recopilación</a:t>
            </a:r>
            <a:r>
              <a:rPr lang="en-US" altLang="es-CR" sz="2000" dirty="0"/>
              <a:t> de </a:t>
            </a:r>
            <a:r>
              <a:rPr lang="en-US" altLang="es-CR" sz="2000" dirty="0" err="1"/>
              <a:t>requisitos</a:t>
            </a:r>
            <a:r>
              <a:rPr lang="en-US" altLang="es-CR" sz="2000" dirty="0"/>
              <a:t>. Para </a:t>
            </a:r>
            <a:r>
              <a:rPr lang="en-US" altLang="es-CR" sz="2000" dirty="0" err="1"/>
              <a:t>conservar</a:t>
            </a:r>
            <a:r>
              <a:rPr lang="en-US" altLang="es-CR" sz="2000" dirty="0"/>
              <a:t> el </a:t>
            </a:r>
            <a:r>
              <a:rPr lang="en-US" altLang="es-CR" sz="2000" dirty="0" err="1"/>
              <a:t>anonimato</a:t>
            </a:r>
            <a:r>
              <a:rPr lang="en-US" altLang="es-CR" sz="2000" dirty="0"/>
              <a:t>, </a:t>
            </a:r>
            <a:r>
              <a:rPr lang="en-US" altLang="es-CR" sz="2000" dirty="0" err="1"/>
              <a:t>estas</a:t>
            </a:r>
            <a:r>
              <a:rPr lang="en-US" altLang="es-CR" sz="2000" dirty="0"/>
              <a:t> </a:t>
            </a:r>
            <a:r>
              <a:rPr lang="en-US" altLang="es-CR" sz="2000" dirty="0" err="1"/>
              <a:t>respuestas</a:t>
            </a:r>
            <a:r>
              <a:rPr lang="en-US" altLang="es-CR" sz="2000" dirty="0"/>
              <a:t> </a:t>
            </a:r>
            <a:r>
              <a:rPr lang="en-US" altLang="es-CR" sz="2000" dirty="0" err="1"/>
              <a:t>sólo</a:t>
            </a:r>
            <a:r>
              <a:rPr lang="en-US" altLang="es-CR" sz="2000" dirty="0"/>
              <a:t> </a:t>
            </a:r>
            <a:r>
              <a:rPr lang="en-US" altLang="es-CR" sz="2000" dirty="0" err="1"/>
              <a:t>están</a:t>
            </a:r>
            <a:r>
              <a:rPr lang="en-US" altLang="es-CR" sz="2000" dirty="0"/>
              <a:t> a </a:t>
            </a:r>
            <a:r>
              <a:rPr lang="en-US" altLang="es-CR" sz="2000" dirty="0" err="1"/>
              <a:t>disposición</a:t>
            </a:r>
            <a:r>
              <a:rPr lang="en-US" altLang="es-CR" sz="2000" dirty="0"/>
              <a:t> del </a:t>
            </a:r>
            <a:r>
              <a:rPr lang="en-US" altLang="es-CR" sz="2000" dirty="0" err="1"/>
              <a:t>moderador</a:t>
            </a:r>
            <a:r>
              <a:rPr lang="en-US" altLang="es-CR" sz="2000" dirty="0"/>
              <a:t>. ¿A </a:t>
            </a:r>
            <a:r>
              <a:rPr lang="en-US" altLang="es-CR" sz="2000" dirty="0" err="1"/>
              <a:t>qué</a:t>
            </a:r>
            <a:r>
              <a:rPr lang="en-US" altLang="es-CR" sz="2000" dirty="0"/>
              <a:t> </a:t>
            </a:r>
            <a:r>
              <a:rPr lang="en-US" altLang="es-CR" sz="2000" dirty="0" err="1"/>
              <a:t>tipo</a:t>
            </a:r>
            <a:r>
              <a:rPr lang="en-US" altLang="es-CR" sz="2000" dirty="0"/>
              <a:t> de TÉCNICA </a:t>
            </a:r>
            <a:r>
              <a:rPr lang="en-US" altLang="es-CR" sz="2000" dirty="0" err="1"/>
              <a:t>para</a:t>
            </a:r>
            <a:r>
              <a:rPr lang="en-US" altLang="es-CR" sz="2000" dirty="0"/>
              <a:t> </a:t>
            </a:r>
            <a:r>
              <a:rPr lang="en-US" altLang="es-CR" sz="2000" dirty="0" err="1"/>
              <a:t>recopilar</a:t>
            </a:r>
            <a:r>
              <a:rPr lang="en-US" altLang="es-CR" sz="2000" dirty="0"/>
              <a:t> </a:t>
            </a:r>
            <a:r>
              <a:rPr lang="en-US" altLang="es-CR" sz="2000" dirty="0" err="1"/>
              <a:t>requisitos</a:t>
            </a:r>
            <a:r>
              <a:rPr lang="en-US" altLang="es-CR" sz="2000" dirty="0"/>
              <a:t> </a:t>
            </a:r>
            <a:r>
              <a:rPr lang="en-US" altLang="es-CR" sz="2000" dirty="0" err="1"/>
              <a:t>hacemos</a:t>
            </a:r>
            <a:r>
              <a:rPr lang="en-US" altLang="es-CR" sz="2000" dirty="0"/>
              <a:t> </a:t>
            </a:r>
            <a:r>
              <a:rPr lang="en-US" altLang="es-CR" sz="2000" dirty="0" err="1"/>
              <a:t>mención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Diagrama</a:t>
            </a:r>
            <a:r>
              <a:rPr lang="en-US" altLang="es-CR" sz="2000" dirty="0"/>
              <a:t> de </a:t>
            </a:r>
            <a:r>
              <a:rPr lang="en-US" altLang="es-CR" sz="2000" dirty="0" err="1"/>
              <a:t>contexto</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Estudios</a:t>
            </a:r>
            <a:r>
              <a:rPr lang="en-US" altLang="es-CR" sz="2000" dirty="0"/>
              <a:t> </a:t>
            </a:r>
            <a:r>
              <a:rPr lang="en-US" altLang="es-CR" sz="2000" dirty="0" err="1"/>
              <a:t>comparativos</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Técnica</a:t>
            </a:r>
            <a:r>
              <a:rPr lang="en-US" altLang="es-CR" sz="2000" dirty="0"/>
              <a:t> </a:t>
            </a:r>
            <a:r>
              <a:rPr lang="en-US" altLang="es-CR" sz="2000" dirty="0" err="1"/>
              <a:t>Dephi</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Mapa</a:t>
            </a:r>
            <a:r>
              <a:rPr lang="en-US" altLang="es-CR" sz="2000" dirty="0"/>
              <a:t> mental.</a:t>
            </a:r>
            <a:endParaRPr lang="es-CR" altLang="es-CR" sz="2000" dirty="0"/>
          </a:p>
          <a:p>
            <a:pPr algn="just">
              <a:spcBef>
                <a:spcPct val="0"/>
              </a:spcBef>
              <a:buFontTx/>
              <a:buNone/>
            </a:pPr>
            <a:r>
              <a:rPr lang="en-US" altLang="es-CR" sz="1800" b="1" dirty="0" err="1"/>
              <a:t>Retroalimentación</a:t>
            </a:r>
            <a:r>
              <a:rPr lang="en-US" altLang="es-CR" sz="1800" b="1" dirty="0"/>
              <a:t>:</a:t>
            </a:r>
            <a:r>
              <a:rPr lang="en-US" altLang="es-CR" sz="1800" dirty="0"/>
              <a:t> </a:t>
            </a:r>
            <a:r>
              <a:rPr lang="en-US" altLang="es-CR" sz="1800" dirty="0" err="1"/>
              <a:t>Diagrama</a:t>
            </a:r>
            <a:r>
              <a:rPr lang="en-US" altLang="es-CR" sz="1800" dirty="0"/>
              <a:t> de </a:t>
            </a:r>
            <a:r>
              <a:rPr lang="en-US" altLang="es-CR" sz="1800" dirty="0" err="1"/>
              <a:t>contexto</a:t>
            </a:r>
            <a:r>
              <a:rPr lang="en-US" altLang="es-CR" sz="1800" dirty="0"/>
              <a:t> (</a:t>
            </a:r>
            <a:r>
              <a:rPr lang="en-US" altLang="es-CR" sz="1800" dirty="0" err="1"/>
              <a:t>gráfico</a:t>
            </a:r>
            <a:r>
              <a:rPr lang="en-US" altLang="es-CR" sz="1800" dirty="0"/>
              <a:t> </a:t>
            </a:r>
            <a:r>
              <a:rPr lang="en-US" altLang="es-CR" sz="1800" dirty="0" err="1"/>
              <a:t>que</a:t>
            </a:r>
            <a:r>
              <a:rPr lang="en-US" altLang="es-CR" sz="1800" dirty="0"/>
              <a:t> </a:t>
            </a:r>
            <a:r>
              <a:rPr lang="en-US" altLang="es-CR" sz="1800" dirty="0" err="1"/>
              <a:t>representa</a:t>
            </a:r>
            <a:r>
              <a:rPr lang="en-US" altLang="es-CR" sz="1800" dirty="0"/>
              <a:t> los </a:t>
            </a:r>
            <a:r>
              <a:rPr lang="en-US" altLang="es-CR" sz="1800" dirty="0" err="1"/>
              <a:t>interesados</a:t>
            </a:r>
            <a:r>
              <a:rPr lang="en-US" altLang="es-CR" sz="1800" dirty="0"/>
              <a:t> </a:t>
            </a:r>
            <a:r>
              <a:rPr lang="en-US" altLang="es-CR" sz="1800" dirty="0" err="1"/>
              <a:t>fuera</a:t>
            </a:r>
            <a:r>
              <a:rPr lang="en-US" altLang="es-CR" sz="1800" dirty="0"/>
              <a:t> del </a:t>
            </a:r>
            <a:r>
              <a:rPr lang="en-US" altLang="es-CR" sz="1800" dirty="0" err="1"/>
              <a:t>sistema</a:t>
            </a:r>
            <a:r>
              <a:rPr lang="en-US" altLang="es-CR" sz="1800" dirty="0"/>
              <a:t> y </a:t>
            </a:r>
            <a:r>
              <a:rPr lang="en-US" altLang="es-CR" sz="1800" dirty="0" err="1"/>
              <a:t>su</a:t>
            </a:r>
            <a:r>
              <a:rPr lang="en-US" altLang="es-CR" sz="1800" dirty="0"/>
              <a:t> </a:t>
            </a:r>
            <a:r>
              <a:rPr lang="en-US" altLang="es-CR" sz="1800" dirty="0" err="1"/>
              <a:t>interrelación</a:t>
            </a:r>
            <a:r>
              <a:rPr lang="en-US" altLang="es-CR" sz="1800" dirty="0"/>
              <a:t> con el </a:t>
            </a:r>
            <a:r>
              <a:rPr lang="en-US" altLang="es-CR" sz="1800" dirty="0" err="1"/>
              <a:t>mismo</a:t>
            </a:r>
            <a:r>
              <a:rPr lang="en-US" altLang="es-CR" sz="1800" dirty="0"/>
              <a:t>). </a:t>
            </a:r>
            <a:r>
              <a:rPr lang="en-US" altLang="es-CR" sz="1800" dirty="0" err="1"/>
              <a:t>Estudios</a:t>
            </a:r>
            <a:r>
              <a:rPr lang="en-US" altLang="es-CR" sz="1800" dirty="0"/>
              <a:t> </a:t>
            </a:r>
            <a:r>
              <a:rPr lang="en-US" altLang="es-CR" sz="1800" dirty="0" err="1"/>
              <a:t>comparativos</a:t>
            </a:r>
            <a:r>
              <a:rPr lang="en-US" altLang="es-CR" sz="1800" dirty="0"/>
              <a:t> (</a:t>
            </a:r>
            <a:r>
              <a:rPr lang="en-US" altLang="es-CR" sz="1800" dirty="0" err="1"/>
              <a:t>comparar</a:t>
            </a:r>
            <a:r>
              <a:rPr lang="en-US" altLang="es-CR" sz="1800" dirty="0"/>
              <a:t> los </a:t>
            </a:r>
            <a:r>
              <a:rPr lang="en-US" altLang="es-CR" sz="1800" dirty="0" err="1"/>
              <a:t>resultados</a:t>
            </a:r>
            <a:r>
              <a:rPr lang="en-US" altLang="es-CR" sz="1800" dirty="0"/>
              <a:t> o planes de </a:t>
            </a:r>
            <a:r>
              <a:rPr lang="en-US" altLang="es-CR" sz="1800" dirty="0" err="1"/>
              <a:t>nuestra</a:t>
            </a:r>
            <a:r>
              <a:rPr lang="en-US" altLang="es-CR" sz="1800" dirty="0"/>
              <a:t> </a:t>
            </a:r>
            <a:r>
              <a:rPr lang="en-US" altLang="es-CR" sz="1800" dirty="0" err="1"/>
              <a:t>empresa</a:t>
            </a:r>
            <a:r>
              <a:rPr lang="en-US" altLang="es-CR" sz="1800" dirty="0"/>
              <a:t> contra </a:t>
            </a:r>
            <a:r>
              <a:rPr lang="en-US" altLang="es-CR" sz="1800" dirty="0" err="1"/>
              <a:t>otras</a:t>
            </a:r>
            <a:r>
              <a:rPr lang="en-US" altLang="es-CR" sz="1800" dirty="0"/>
              <a:t> </a:t>
            </a:r>
            <a:r>
              <a:rPr lang="en-US" altLang="es-CR" sz="1800" dirty="0" err="1"/>
              <a:t>empresas</a:t>
            </a:r>
            <a:r>
              <a:rPr lang="en-US" altLang="es-CR" sz="1800" dirty="0"/>
              <a:t> del </a:t>
            </a:r>
            <a:r>
              <a:rPr lang="en-US" altLang="es-CR" sz="1800" dirty="0" err="1"/>
              <a:t>mercado</a:t>
            </a:r>
            <a:r>
              <a:rPr lang="en-US" altLang="es-CR" sz="1800" dirty="0"/>
              <a:t>). </a:t>
            </a:r>
            <a:r>
              <a:rPr lang="en-US" altLang="es-CR" sz="1800" dirty="0" err="1"/>
              <a:t>Técnica</a:t>
            </a:r>
            <a:r>
              <a:rPr lang="en-US" altLang="es-CR" sz="1800" dirty="0"/>
              <a:t> Delphi (</a:t>
            </a:r>
            <a:r>
              <a:rPr lang="en-US" altLang="es-CR" sz="1800" dirty="0" err="1"/>
              <a:t>grupo</a:t>
            </a:r>
            <a:r>
              <a:rPr lang="en-US" altLang="es-CR" sz="1800" dirty="0"/>
              <a:t> </a:t>
            </a:r>
            <a:r>
              <a:rPr lang="en-US" altLang="es-CR" sz="1800" dirty="0" err="1"/>
              <a:t>seleccionado</a:t>
            </a:r>
            <a:r>
              <a:rPr lang="en-US" altLang="es-CR" sz="1800" dirty="0"/>
              <a:t> de </a:t>
            </a:r>
            <a:r>
              <a:rPr lang="en-US" altLang="es-CR" sz="1800" dirty="0" err="1"/>
              <a:t>expertos</a:t>
            </a:r>
            <a:r>
              <a:rPr lang="en-US" altLang="es-CR" sz="1800" dirty="0"/>
              <a:t> </a:t>
            </a:r>
            <a:r>
              <a:rPr lang="en-US" altLang="es-CR" sz="1800" dirty="0" err="1"/>
              <a:t>contesta</a:t>
            </a:r>
            <a:r>
              <a:rPr lang="en-US" altLang="es-CR" sz="1800" dirty="0"/>
              <a:t> de </a:t>
            </a:r>
            <a:r>
              <a:rPr lang="en-US" altLang="es-CR" sz="1800" dirty="0" err="1"/>
              <a:t>manera</a:t>
            </a:r>
            <a:r>
              <a:rPr lang="en-US" altLang="es-CR" sz="1800" dirty="0"/>
              <a:t> </a:t>
            </a:r>
            <a:r>
              <a:rPr lang="en-US" altLang="es-CR" sz="1800" dirty="0" err="1"/>
              <a:t>anónima</a:t>
            </a:r>
            <a:r>
              <a:rPr lang="en-US" altLang="es-CR" sz="1800" dirty="0"/>
              <a:t> </a:t>
            </a:r>
            <a:r>
              <a:rPr lang="en-US" altLang="es-CR" sz="1800" dirty="0" err="1"/>
              <a:t>cuestionarios</a:t>
            </a:r>
            <a:r>
              <a:rPr lang="en-US" altLang="es-CR" sz="1800" dirty="0"/>
              <a:t> y </a:t>
            </a:r>
            <a:r>
              <a:rPr lang="en-US" altLang="es-CR" sz="1800" dirty="0" err="1"/>
              <a:t>proporciona</a:t>
            </a:r>
            <a:r>
              <a:rPr lang="en-US" altLang="es-CR" sz="1800" dirty="0"/>
              <a:t> </a:t>
            </a:r>
            <a:r>
              <a:rPr lang="en-US" altLang="es-CR" sz="1800" dirty="0" err="1"/>
              <a:t>retroalimentación</a:t>
            </a:r>
            <a:r>
              <a:rPr lang="en-US" altLang="es-CR" sz="1800" dirty="0"/>
              <a:t> </a:t>
            </a:r>
            <a:r>
              <a:rPr lang="en-US" altLang="es-CR" sz="1800" dirty="0" err="1"/>
              <a:t>respecto</a:t>
            </a:r>
            <a:r>
              <a:rPr lang="en-US" altLang="es-CR" sz="1800" dirty="0"/>
              <a:t> de </a:t>
            </a:r>
            <a:r>
              <a:rPr lang="en-US" altLang="es-CR" sz="1800" dirty="0" err="1"/>
              <a:t>las</a:t>
            </a:r>
            <a:r>
              <a:rPr lang="en-US" altLang="es-CR" sz="1800" dirty="0"/>
              <a:t> </a:t>
            </a:r>
            <a:r>
              <a:rPr lang="en-US" altLang="es-CR" sz="1800" dirty="0" err="1"/>
              <a:t>respuestas</a:t>
            </a:r>
            <a:r>
              <a:rPr lang="en-US" altLang="es-CR" sz="1800" dirty="0"/>
              <a:t> de </a:t>
            </a:r>
            <a:r>
              <a:rPr lang="en-US" altLang="es-CR" sz="1800" dirty="0" err="1"/>
              <a:t>cada</a:t>
            </a:r>
            <a:r>
              <a:rPr lang="en-US" altLang="es-CR" sz="1800" dirty="0"/>
              <a:t> </a:t>
            </a:r>
            <a:r>
              <a:rPr lang="en-US" altLang="es-CR" sz="1800" dirty="0" err="1"/>
              <a:t>ronda</a:t>
            </a:r>
            <a:r>
              <a:rPr lang="en-US" altLang="es-CR" sz="1800" dirty="0"/>
              <a:t> de </a:t>
            </a:r>
            <a:r>
              <a:rPr lang="en-US" altLang="es-CR" sz="1800" dirty="0" err="1"/>
              <a:t>recopilación</a:t>
            </a:r>
            <a:r>
              <a:rPr lang="en-US" altLang="es-CR" sz="1800" dirty="0"/>
              <a:t> de </a:t>
            </a:r>
            <a:r>
              <a:rPr lang="en-US" altLang="es-CR" sz="1800" dirty="0" err="1"/>
              <a:t>requisitos</a:t>
            </a:r>
            <a:r>
              <a:rPr lang="en-US" altLang="es-CR" sz="1800" dirty="0"/>
              <a:t>. Para </a:t>
            </a:r>
            <a:r>
              <a:rPr lang="en-US" altLang="es-CR" sz="1800" dirty="0" err="1"/>
              <a:t>conservar</a:t>
            </a:r>
            <a:r>
              <a:rPr lang="en-US" altLang="es-CR" sz="1800" dirty="0"/>
              <a:t> el </a:t>
            </a:r>
            <a:r>
              <a:rPr lang="en-US" altLang="es-CR" sz="1800" dirty="0" err="1"/>
              <a:t>anonimato</a:t>
            </a:r>
            <a:r>
              <a:rPr lang="en-US" altLang="es-CR" sz="1800" dirty="0"/>
              <a:t>, </a:t>
            </a:r>
            <a:r>
              <a:rPr lang="en-US" altLang="es-CR" sz="1800" dirty="0" err="1"/>
              <a:t>estas</a:t>
            </a:r>
            <a:r>
              <a:rPr lang="en-US" altLang="es-CR" sz="1800" dirty="0"/>
              <a:t> </a:t>
            </a:r>
            <a:r>
              <a:rPr lang="en-US" altLang="es-CR" sz="1800" dirty="0" err="1"/>
              <a:t>respuestas</a:t>
            </a:r>
            <a:r>
              <a:rPr lang="en-US" altLang="es-CR" sz="1800" dirty="0"/>
              <a:t> </a:t>
            </a:r>
            <a:r>
              <a:rPr lang="en-US" altLang="es-CR" sz="1800" dirty="0" err="1"/>
              <a:t>sólo</a:t>
            </a:r>
            <a:r>
              <a:rPr lang="en-US" altLang="es-CR" sz="1800" dirty="0"/>
              <a:t> </a:t>
            </a:r>
            <a:r>
              <a:rPr lang="en-US" altLang="es-CR" sz="1800" dirty="0" err="1"/>
              <a:t>están</a:t>
            </a:r>
            <a:r>
              <a:rPr lang="en-US" altLang="es-CR" sz="1800" dirty="0"/>
              <a:t> a </a:t>
            </a:r>
            <a:r>
              <a:rPr lang="en-US" altLang="es-CR" sz="1800" dirty="0" err="1"/>
              <a:t>disposición</a:t>
            </a:r>
            <a:r>
              <a:rPr lang="en-US" altLang="es-CR" sz="1800" dirty="0"/>
              <a:t> del </a:t>
            </a:r>
            <a:r>
              <a:rPr lang="en-US" altLang="es-CR" sz="1800" dirty="0" err="1"/>
              <a:t>moderador</a:t>
            </a:r>
            <a:r>
              <a:rPr lang="en-US" altLang="es-CR" sz="1800" dirty="0"/>
              <a:t>). </a:t>
            </a:r>
            <a:r>
              <a:rPr lang="en-US" altLang="es-CR" sz="1800" dirty="0" err="1"/>
              <a:t>Mapa</a:t>
            </a:r>
            <a:r>
              <a:rPr lang="en-US" altLang="es-CR" sz="1800" dirty="0"/>
              <a:t> conceptual/mental (</a:t>
            </a:r>
            <a:r>
              <a:rPr lang="en-US" altLang="es-CR" sz="1800" dirty="0" err="1"/>
              <a:t>las</a:t>
            </a:r>
            <a:r>
              <a:rPr lang="en-US" altLang="es-CR" sz="1800" dirty="0"/>
              <a:t> ideas </a:t>
            </a:r>
            <a:r>
              <a:rPr lang="en-US" altLang="es-CR" sz="1800" dirty="0" err="1"/>
              <a:t>que</a:t>
            </a:r>
            <a:r>
              <a:rPr lang="en-US" altLang="es-CR" sz="1800" dirty="0"/>
              <a:t> </a:t>
            </a:r>
            <a:r>
              <a:rPr lang="en-US" altLang="es-CR" sz="1800" dirty="0" err="1"/>
              <a:t>surgen</a:t>
            </a:r>
            <a:r>
              <a:rPr lang="en-US" altLang="es-CR" sz="1800" dirty="0"/>
              <a:t> </a:t>
            </a:r>
            <a:r>
              <a:rPr lang="en-US" altLang="es-CR" sz="1800" dirty="0" err="1"/>
              <a:t>durante</a:t>
            </a:r>
            <a:r>
              <a:rPr lang="en-US" altLang="es-CR" sz="1800" dirty="0"/>
              <a:t> </a:t>
            </a:r>
            <a:r>
              <a:rPr lang="en-US" altLang="es-CR" sz="1800" dirty="0" err="1"/>
              <a:t>las</a:t>
            </a:r>
            <a:r>
              <a:rPr lang="en-US" altLang="es-CR" sz="1800" dirty="0"/>
              <a:t> </a:t>
            </a:r>
            <a:r>
              <a:rPr lang="en-US" altLang="es-CR" sz="1800" dirty="0" err="1"/>
              <a:t>sesiones</a:t>
            </a:r>
            <a:r>
              <a:rPr lang="en-US" altLang="es-CR" sz="1800" dirty="0"/>
              <a:t> de </a:t>
            </a:r>
            <a:r>
              <a:rPr lang="en-US" altLang="es-CR" sz="1800" dirty="0" err="1"/>
              <a:t>tormentas</a:t>
            </a:r>
            <a:r>
              <a:rPr lang="en-US" altLang="es-CR" sz="1800" dirty="0"/>
              <a:t> de ideas </a:t>
            </a:r>
            <a:r>
              <a:rPr lang="en-US" altLang="es-CR" sz="1800" dirty="0" err="1"/>
              <a:t>individuales</a:t>
            </a:r>
            <a:r>
              <a:rPr lang="en-US" altLang="es-CR" sz="1800" dirty="0"/>
              <a:t> se </a:t>
            </a:r>
            <a:r>
              <a:rPr lang="en-US" altLang="es-CR" sz="1800" dirty="0" err="1"/>
              <a:t>consolidan</a:t>
            </a:r>
            <a:r>
              <a:rPr lang="en-US" altLang="es-CR" sz="1800" dirty="0"/>
              <a:t> en un </a:t>
            </a:r>
            <a:r>
              <a:rPr lang="en-US" altLang="es-CR" sz="1800" dirty="0" err="1"/>
              <a:t>esquema</a:t>
            </a:r>
            <a:r>
              <a:rPr lang="en-US" altLang="es-CR" sz="1800" dirty="0"/>
              <a:t> </a:t>
            </a:r>
            <a:r>
              <a:rPr lang="en-US" altLang="es-CR" sz="1800" dirty="0" err="1"/>
              <a:t>único</a:t>
            </a:r>
            <a:r>
              <a:rPr lang="en-US" altLang="es-CR" sz="1800" dirty="0"/>
              <a:t> </a:t>
            </a:r>
            <a:r>
              <a:rPr lang="en-US" altLang="es-CR" sz="1800" dirty="0" err="1"/>
              <a:t>para</a:t>
            </a:r>
            <a:r>
              <a:rPr lang="en-US" altLang="es-CR" sz="1800" dirty="0"/>
              <a:t> </a:t>
            </a:r>
            <a:r>
              <a:rPr lang="en-US" altLang="es-CR" sz="1800" dirty="0" err="1"/>
              <a:t>reflejar</a:t>
            </a:r>
            <a:r>
              <a:rPr lang="en-US" altLang="es-CR" sz="1800" dirty="0"/>
              <a:t> los </a:t>
            </a:r>
            <a:r>
              <a:rPr lang="en-US" altLang="es-CR" sz="1800" dirty="0" err="1"/>
              <a:t>puntos</a:t>
            </a:r>
            <a:r>
              <a:rPr lang="en-US" altLang="es-CR" sz="1800" dirty="0"/>
              <a:t> en </a:t>
            </a:r>
            <a:r>
              <a:rPr lang="en-US" altLang="es-CR" sz="1800" dirty="0" err="1"/>
              <a:t>común</a:t>
            </a:r>
            <a:r>
              <a:rPr lang="en-US" altLang="es-CR" sz="1800" dirty="0"/>
              <a:t> y </a:t>
            </a:r>
            <a:r>
              <a:rPr lang="en-US" altLang="es-CR" sz="1800" dirty="0" err="1"/>
              <a:t>las</a:t>
            </a:r>
            <a:r>
              <a:rPr lang="en-US" altLang="es-CR" sz="1800" dirty="0"/>
              <a:t> </a:t>
            </a:r>
            <a:r>
              <a:rPr lang="en-US" altLang="es-CR" sz="1800" dirty="0" err="1"/>
              <a:t>diferencias</a:t>
            </a:r>
            <a:r>
              <a:rPr lang="en-US" altLang="es-CR" sz="1800" dirty="0"/>
              <a:t> de </a:t>
            </a:r>
            <a:r>
              <a:rPr lang="en-US" altLang="es-CR" sz="1800" dirty="0" err="1"/>
              <a:t>entendimiento</a:t>
            </a:r>
            <a:r>
              <a:rPr lang="en-US" altLang="es-CR" sz="1800" dirty="0"/>
              <a:t>, y </a:t>
            </a:r>
            <a:r>
              <a:rPr lang="en-US" altLang="es-CR" sz="1800" dirty="0" err="1"/>
              <a:t>generar</a:t>
            </a:r>
            <a:r>
              <a:rPr lang="en-US" altLang="es-CR" sz="1800" dirty="0"/>
              <a:t> </a:t>
            </a:r>
            <a:r>
              <a:rPr lang="en-US" altLang="es-CR" sz="1800" dirty="0" err="1"/>
              <a:t>nuevas</a:t>
            </a:r>
            <a:r>
              <a:rPr lang="en-US" altLang="es-CR" sz="1800" dirty="0"/>
              <a:t> ideas).</a:t>
            </a:r>
            <a:endParaRPr lang="es-CR" altLang="es-CR" sz="18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7274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Un director de proyectos encontró muy útil para diagramar los requisitos recopilados la técnica que consolida en un esquema único los puntos en común y las diferencias de entendimiento con el fin de generar nuevas ideas. </a:t>
            </a:r>
            <a:r>
              <a:rPr lang="en-US" altLang="es-CR" sz="2000" dirty="0"/>
              <a:t>¿A </a:t>
            </a:r>
            <a:r>
              <a:rPr lang="en-US" altLang="es-CR" sz="2000" dirty="0" err="1"/>
              <a:t>qué</a:t>
            </a:r>
            <a:r>
              <a:rPr lang="en-US" altLang="es-CR" sz="2000" dirty="0"/>
              <a:t> </a:t>
            </a:r>
            <a:r>
              <a:rPr lang="en-US" altLang="es-CR" sz="2000" dirty="0" err="1"/>
              <a:t>tipo</a:t>
            </a:r>
            <a:r>
              <a:rPr lang="en-US" altLang="es-CR" sz="2000" dirty="0"/>
              <a:t> de TÉCNICA </a:t>
            </a:r>
            <a:r>
              <a:rPr lang="en-US" altLang="es-CR" sz="2000" dirty="0" err="1"/>
              <a:t>para</a:t>
            </a:r>
            <a:r>
              <a:rPr lang="en-US" altLang="es-CR" sz="2000" dirty="0"/>
              <a:t> </a:t>
            </a:r>
            <a:r>
              <a:rPr lang="en-US" altLang="es-CR" sz="2000" dirty="0" err="1"/>
              <a:t>recopilar</a:t>
            </a:r>
            <a:r>
              <a:rPr lang="en-US" altLang="es-CR" sz="2000" dirty="0"/>
              <a:t> </a:t>
            </a:r>
            <a:r>
              <a:rPr lang="en-US" altLang="es-CR" sz="2000" dirty="0" err="1"/>
              <a:t>requisitos</a:t>
            </a:r>
            <a:r>
              <a:rPr lang="en-US" altLang="es-CR" sz="2000" dirty="0"/>
              <a:t> </a:t>
            </a:r>
            <a:r>
              <a:rPr lang="en-US" altLang="es-CR" sz="2000" dirty="0" err="1"/>
              <a:t>hacemos</a:t>
            </a:r>
            <a:r>
              <a:rPr lang="en-US" altLang="es-CR" sz="2000" dirty="0"/>
              <a:t> </a:t>
            </a:r>
            <a:r>
              <a:rPr lang="en-US" altLang="es-CR" sz="2000" dirty="0" err="1"/>
              <a:t>mención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Grupos</a:t>
            </a:r>
            <a:r>
              <a:rPr lang="en-US" altLang="es-CR" sz="2000" dirty="0"/>
              <a:t> de </a:t>
            </a:r>
            <a:r>
              <a:rPr lang="en-US" altLang="es-CR" sz="2000" dirty="0" err="1"/>
              <a:t>opinión</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Estudios</a:t>
            </a:r>
            <a:r>
              <a:rPr lang="en-US" altLang="es-CR" sz="2000" dirty="0"/>
              <a:t> </a:t>
            </a:r>
            <a:r>
              <a:rPr lang="en-US" altLang="es-CR" sz="2000" dirty="0" err="1"/>
              <a:t>comparativos</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Diagramas</a:t>
            </a:r>
            <a:r>
              <a:rPr lang="en-US" altLang="es-CR" sz="2000" dirty="0"/>
              <a:t> de </a:t>
            </a:r>
            <a:r>
              <a:rPr lang="en-US" altLang="es-CR" sz="2000" dirty="0" err="1"/>
              <a:t>afinidad</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Mapa</a:t>
            </a:r>
            <a:r>
              <a:rPr lang="en-US" altLang="es-CR" sz="2000" dirty="0"/>
              <a:t> mental.</a:t>
            </a:r>
            <a:endParaRPr lang="es-CR" altLang="es-CR" sz="2000" dirty="0"/>
          </a:p>
          <a:p>
            <a:pPr algn="just">
              <a:spcBef>
                <a:spcPct val="0"/>
              </a:spcBef>
              <a:buFontTx/>
              <a:buNone/>
            </a:pPr>
            <a:r>
              <a:rPr lang="en-US" altLang="es-CR" sz="1800" b="1" dirty="0" err="1"/>
              <a:t>Retroalimentación</a:t>
            </a:r>
            <a:r>
              <a:rPr lang="en-US" altLang="es-CR" sz="1800" b="1" dirty="0"/>
              <a:t>:</a:t>
            </a:r>
            <a:r>
              <a:rPr lang="en-US" altLang="es-CR" sz="1800" dirty="0"/>
              <a:t> </a:t>
            </a:r>
            <a:r>
              <a:rPr lang="en-US" altLang="es-CR" sz="1800" dirty="0" err="1"/>
              <a:t>Grupos</a:t>
            </a:r>
            <a:r>
              <a:rPr lang="en-US" altLang="es-CR" sz="1800" dirty="0"/>
              <a:t> de </a:t>
            </a:r>
            <a:r>
              <a:rPr lang="en-US" altLang="es-CR" sz="1800" dirty="0" err="1"/>
              <a:t>opinión</a:t>
            </a:r>
            <a:r>
              <a:rPr lang="en-US" altLang="es-CR" sz="1800" dirty="0"/>
              <a:t> (se </a:t>
            </a:r>
            <a:r>
              <a:rPr lang="en-US" altLang="es-CR" sz="1800" dirty="0" err="1"/>
              <a:t>reúnen</a:t>
            </a:r>
            <a:r>
              <a:rPr lang="en-US" altLang="es-CR" sz="1800" dirty="0"/>
              <a:t> a los </a:t>
            </a:r>
            <a:r>
              <a:rPr lang="en-US" altLang="es-CR" sz="1800" dirty="0" err="1"/>
              <a:t>interesados</a:t>
            </a:r>
            <a:r>
              <a:rPr lang="en-US" altLang="es-CR" sz="1800" dirty="0"/>
              <a:t> y </a:t>
            </a:r>
            <a:r>
              <a:rPr lang="en-US" altLang="es-CR" sz="1800" dirty="0" err="1"/>
              <a:t>expertos</a:t>
            </a:r>
            <a:r>
              <a:rPr lang="en-US" altLang="es-CR" sz="1800" dirty="0"/>
              <a:t> en la </a:t>
            </a:r>
            <a:r>
              <a:rPr lang="en-US" altLang="es-CR" sz="1800" dirty="0" err="1"/>
              <a:t>materia</a:t>
            </a:r>
            <a:r>
              <a:rPr lang="en-US" altLang="es-CR" sz="1800" dirty="0"/>
              <a:t>, </a:t>
            </a:r>
            <a:r>
              <a:rPr lang="en-US" altLang="es-CR" sz="1800" dirty="0" err="1"/>
              <a:t>preseleccionados</a:t>
            </a:r>
            <a:r>
              <a:rPr lang="en-US" altLang="es-CR" sz="1800" dirty="0"/>
              <a:t> </a:t>
            </a:r>
            <a:r>
              <a:rPr lang="en-US" altLang="es-CR" sz="1800" dirty="0" err="1"/>
              <a:t>para</a:t>
            </a:r>
            <a:r>
              <a:rPr lang="en-US" altLang="es-CR" sz="1800" dirty="0"/>
              <a:t> </a:t>
            </a:r>
            <a:r>
              <a:rPr lang="en-US" altLang="es-CR" sz="1800" dirty="0" err="1"/>
              <a:t>conocer</a:t>
            </a:r>
            <a:r>
              <a:rPr lang="en-US" altLang="es-CR" sz="1800" dirty="0"/>
              <a:t> </a:t>
            </a:r>
            <a:r>
              <a:rPr lang="en-US" altLang="es-CR" sz="1800" dirty="0" err="1"/>
              <a:t>acerca</a:t>
            </a:r>
            <a:r>
              <a:rPr lang="en-US" altLang="es-CR" sz="1800" dirty="0"/>
              <a:t> de </a:t>
            </a:r>
            <a:r>
              <a:rPr lang="en-US" altLang="es-CR" sz="1800" dirty="0" err="1"/>
              <a:t>sus</a:t>
            </a:r>
            <a:r>
              <a:rPr lang="en-US" altLang="es-CR" sz="1800" dirty="0"/>
              <a:t> </a:t>
            </a:r>
            <a:r>
              <a:rPr lang="en-US" altLang="es-CR" sz="1800" dirty="0" err="1"/>
              <a:t>expectativas</a:t>
            </a:r>
            <a:r>
              <a:rPr lang="en-US" altLang="es-CR" sz="1800" dirty="0"/>
              <a:t> y </a:t>
            </a:r>
            <a:r>
              <a:rPr lang="en-US" altLang="es-CR" sz="1800" dirty="0" err="1"/>
              <a:t>actitudes</a:t>
            </a:r>
            <a:r>
              <a:rPr lang="en-US" altLang="es-CR" sz="1800" dirty="0"/>
              <a:t> con </a:t>
            </a:r>
            <a:r>
              <a:rPr lang="en-US" altLang="es-CR" sz="1800" dirty="0" err="1"/>
              <a:t>respecto</a:t>
            </a:r>
            <a:r>
              <a:rPr lang="en-US" altLang="es-CR" sz="1800" dirty="0"/>
              <a:t> a un </a:t>
            </a:r>
            <a:r>
              <a:rPr lang="en-US" altLang="es-CR" sz="1800" dirty="0" err="1"/>
              <a:t>producto</a:t>
            </a:r>
            <a:r>
              <a:rPr lang="en-US" altLang="es-CR" sz="1800" dirty="0"/>
              <a:t>, </a:t>
            </a:r>
            <a:r>
              <a:rPr lang="en-US" altLang="es-CR" sz="1800" dirty="0" err="1"/>
              <a:t>servicio</a:t>
            </a:r>
            <a:r>
              <a:rPr lang="en-US" altLang="es-CR" sz="1800" dirty="0"/>
              <a:t> o </a:t>
            </a:r>
            <a:r>
              <a:rPr lang="en-US" altLang="es-CR" sz="1800" dirty="0" err="1"/>
              <a:t>resultado</a:t>
            </a:r>
            <a:r>
              <a:rPr lang="en-US" altLang="es-CR" sz="1800" dirty="0"/>
              <a:t> </a:t>
            </a:r>
            <a:r>
              <a:rPr lang="en-US" altLang="es-CR" sz="1800" dirty="0" err="1"/>
              <a:t>propuesto</a:t>
            </a:r>
            <a:r>
              <a:rPr lang="en-US" altLang="es-CR" sz="1800" dirty="0"/>
              <a:t>). </a:t>
            </a:r>
            <a:r>
              <a:rPr lang="en-US" altLang="es-CR" sz="1800" dirty="0" err="1"/>
              <a:t>Estudios</a:t>
            </a:r>
            <a:r>
              <a:rPr lang="en-US" altLang="es-CR" sz="1800" dirty="0"/>
              <a:t> </a:t>
            </a:r>
            <a:r>
              <a:rPr lang="en-US" altLang="es-CR" sz="1800" dirty="0" err="1"/>
              <a:t>comparativos</a:t>
            </a:r>
            <a:r>
              <a:rPr lang="en-US" altLang="es-CR" sz="1800" dirty="0"/>
              <a:t> (</a:t>
            </a:r>
            <a:r>
              <a:rPr lang="en-US" altLang="es-CR" sz="1800" dirty="0" err="1"/>
              <a:t>comparar</a:t>
            </a:r>
            <a:r>
              <a:rPr lang="en-US" altLang="es-CR" sz="1800" dirty="0"/>
              <a:t> los </a:t>
            </a:r>
            <a:r>
              <a:rPr lang="en-US" altLang="es-CR" sz="1800" dirty="0" err="1"/>
              <a:t>resultados</a:t>
            </a:r>
            <a:r>
              <a:rPr lang="en-US" altLang="es-CR" sz="1800" dirty="0"/>
              <a:t> o planes de </a:t>
            </a:r>
            <a:r>
              <a:rPr lang="en-US" altLang="es-CR" sz="1800" dirty="0" err="1"/>
              <a:t>nuestra</a:t>
            </a:r>
            <a:r>
              <a:rPr lang="en-US" altLang="es-CR" sz="1800" dirty="0"/>
              <a:t> </a:t>
            </a:r>
            <a:r>
              <a:rPr lang="en-US" altLang="es-CR" sz="1800" dirty="0" err="1"/>
              <a:t>empresa</a:t>
            </a:r>
            <a:r>
              <a:rPr lang="en-US" altLang="es-CR" sz="1800" dirty="0"/>
              <a:t> contra </a:t>
            </a:r>
            <a:r>
              <a:rPr lang="en-US" altLang="es-CR" sz="1800" dirty="0" err="1"/>
              <a:t>otras</a:t>
            </a:r>
            <a:r>
              <a:rPr lang="en-US" altLang="es-CR" sz="1800" dirty="0"/>
              <a:t> </a:t>
            </a:r>
            <a:r>
              <a:rPr lang="en-US" altLang="es-CR" sz="1800" dirty="0" err="1"/>
              <a:t>empresas</a:t>
            </a:r>
            <a:r>
              <a:rPr lang="en-US" altLang="es-CR" sz="1800" dirty="0"/>
              <a:t> del </a:t>
            </a:r>
            <a:r>
              <a:rPr lang="en-US" altLang="es-CR" sz="1800" dirty="0" err="1"/>
              <a:t>mercado</a:t>
            </a:r>
            <a:r>
              <a:rPr lang="en-US" altLang="es-CR" sz="1800" dirty="0"/>
              <a:t>). </a:t>
            </a:r>
            <a:r>
              <a:rPr lang="en-US" altLang="es-CR" sz="1800" dirty="0" err="1"/>
              <a:t>Diagramas</a:t>
            </a:r>
            <a:r>
              <a:rPr lang="en-US" altLang="es-CR" sz="1800" dirty="0"/>
              <a:t> de </a:t>
            </a:r>
            <a:r>
              <a:rPr lang="en-US" altLang="es-CR" sz="1800" dirty="0" err="1"/>
              <a:t>afinidad</a:t>
            </a:r>
            <a:r>
              <a:rPr lang="en-US" altLang="es-CR" sz="1800" dirty="0"/>
              <a:t> (</a:t>
            </a:r>
            <a:r>
              <a:rPr lang="en-US" altLang="es-CR" sz="1800" dirty="0" err="1"/>
              <a:t>esta</a:t>
            </a:r>
            <a:r>
              <a:rPr lang="en-US" altLang="es-CR" sz="1800" dirty="0"/>
              <a:t> </a:t>
            </a:r>
            <a:r>
              <a:rPr lang="en-US" altLang="es-CR" sz="1800" dirty="0" err="1"/>
              <a:t>técnica</a:t>
            </a:r>
            <a:r>
              <a:rPr lang="en-US" altLang="es-CR" sz="1800" dirty="0"/>
              <a:t> </a:t>
            </a:r>
            <a:r>
              <a:rPr lang="en-US" altLang="es-CR" sz="1800" dirty="0" err="1"/>
              <a:t>permite</a:t>
            </a:r>
            <a:r>
              <a:rPr lang="en-US" altLang="es-CR" sz="1800" dirty="0"/>
              <a:t> </a:t>
            </a:r>
            <a:r>
              <a:rPr lang="en-US" altLang="es-CR" sz="1800" dirty="0" err="1"/>
              <a:t>clasificar</a:t>
            </a:r>
            <a:r>
              <a:rPr lang="en-US" altLang="es-CR" sz="1800" dirty="0"/>
              <a:t> en </a:t>
            </a:r>
            <a:r>
              <a:rPr lang="en-US" altLang="es-CR" sz="1800" dirty="0" err="1"/>
              <a:t>grupos</a:t>
            </a:r>
            <a:r>
              <a:rPr lang="en-US" altLang="es-CR" sz="1800" dirty="0"/>
              <a:t> un gran </a:t>
            </a:r>
            <a:r>
              <a:rPr lang="en-US" altLang="es-CR" sz="1800" dirty="0" err="1"/>
              <a:t>número</a:t>
            </a:r>
            <a:r>
              <a:rPr lang="en-US" altLang="es-CR" sz="1800" dirty="0"/>
              <a:t> de ideas </a:t>
            </a:r>
            <a:r>
              <a:rPr lang="en-US" altLang="es-CR" sz="1800" dirty="0" err="1"/>
              <a:t>para</a:t>
            </a:r>
            <a:r>
              <a:rPr lang="en-US" altLang="es-CR" sz="1800" dirty="0"/>
              <a:t> </a:t>
            </a:r>
            <a:r>
              <a:rPr lang="en-US" altLang="es-CR" sz="1800" dirty="0" err="1"/>
              <a:t>su</a:t>
            </a:r>
            <a:r>
              <a:rPr lang="en-US" altLang="es-CR" sz="1800" dirty="0"/>
              <a:t> </a:t>
            </a:r>
            <a:r>
              <a:rPr lang="en-US" altLang="es-CR" sz="1800" dirty="0" err="1"/>
              <a:t>revisión</a:t>
            </a:r>
            <a:r>
              <a:rPr lang="en-US" altLang="es-CR" sz="1800" dirty="0"/>
              <a:t> y </a:t>
            </a:r>
            <a:r>
              <a:rPr lang="en-US" altLang="es-CR" sz="1800" dirty="0" err="1"/>
              <a:t>análisis</a:t>
            </a:r>
            <a:r>
              <a:rPr lang="en-US" altLang="es-CR" sz="1800" dirty="0"/>
              <a:t>). </a:t>
            </a:r>
            <a:r>
              <a:rPr lang="en-US" altLang="es-CR" sz="1800" dirty="0" err="1"/>
              <a:t>Mapa</a:t>
            </a:r>
            <a:r>
              <a:rPr lang="en-US" altLang="es-CR" sz="1800" dirty="0"/>
              <a:t> conceptual/mental (</a:t>
            </a:r>
            <a:r>
              <a:rPr lang="en-US" altLang="es-CR" sz="1800" dirty="0" err="1"/>
              <a:t>las</a:t>
            </a:r>
            <a:r>
              <a:rPr lang="en-US" altLang="es-CR" sz="1800" dirty="0"/>
              <a:t> ideas </a:t>
            </a:r>
            <a:r>
              <a:rPr lang="en-US" altLang="es-CR" sz="1800" dirty="0" err="1"/>
              <a:t>que</a:t>
            </a:r>
            <a:r>
              <a:rPr lang="en-US" altLang="es-CR" sz="1800" dirty="0"/>
              <a:t> </a:t>
            </a:r>
            <a:r>
              <a:rPr lang="en-US" altLang="es-CR" sz="1800" dirty="0" err="1"/>
              <a:t>surgen</a:t>
            </a:r>
            <a:r>
              <a:rPr lang="en-US" altLang="es-CR" sz="1800" dirty="0"/>
              <a:t> </a:t>
            </a:r>
            <a:r>
              <a:rPr lang="en-US" altLang="es-CR" sz="1800" dirty="0" err="1"/>
              <a:t>durante</a:t>
            </a:r>
            <a:r>
              <a:rPr lang="en-US" altLang="es-CR" sz="1800" dirty="0"/>
              <a:t> </a:t>
            </a:r>
            <a:r>
              <a:rPr lang="en-US" altLang="es-CR" sz="1800" dirty="0" err="1"/>
              <a:t>las</a:t>
            </a:r>
            <a:r>
              <a:rPr lang="en-US" altLang="es-CR" sz="1800" dirty="0"/>
              <a:t> </a:t>
            </a:r>
            <a:r>
              <a:rPr lang="en-US" altLang="es-CR" sz="1800" dirty="0" err="1"/>
              <a:t>sesiones</a:t>
            </a:r>
            <a:r>
              <a:rPr lang="en-US" altLang="es-CR" sz="1800" dirty="0"/>
              <a:t> de </a:t>
            </a:r>
            <a:r>
              <a:rPr lang="en-US" altLang="es-CR" sz="1800" dirty="0" err="1"/>
              <a:t>tormentas</a:t>
            </a:r>
            <a:r>
              <a:rPr lang="en-US" altLang="es-CR" sz="1800" dirty="0"/>
              <a:t> de ideas </a:t>
            </a:r>
            <a:r>
              <a:rPr lang="en-US" altLang="es-CR" sz="1800" dirty="0" err="1"/>
              <a:t>individuales</a:t>
            </a:r>
            <a:r>
              <a:rPr lang="en-US" altLang="es-CR" sz="1800" dirty="0"/>
              <a:t> se </a:t>
            </a:r>
            <a:r>
              <a:rPr lang="en-US" altLang="es-CR" sz="1800" dirty="0" err="1"/>
              <a:t>consolidan</a:t>
            </a:r>
            <a:r>
              <a:rPr lang="en-US" altLang="es-CR" sz="1800" dirty="0"/>
              <a:t> en un </a:t>
            </a:r>
            <a:r>
              <a:rPr lang="en-US" altLang="es-CR" sz="1800" dirty="0" err="1"/>
              <a:t>esquema</a:t>
            </a:r>
            <a:r>
              <a:rPr lang="en-US" altLang="es-CR" sz="1800" dirty="0"/>
              <a:t> </a:t>
            </a:r>
            <a:r>
              <a:rPr lang="en-US" altLang="es-CR" sz="1800" dirty="0" err="1"/>
              <a:t>único</a:t>
            </a:r>
            <a:r>
              <a:rPr lang="en-US" altLang="es-CR" sz="1800" dirty="0"/>
              <a:t> </a:t>
            </a:r>
            <a:r>
              <a:rPr lang="en-US" altLang="es-CR" sz="1800" dirty="0" err="1"/>
              <a:t>para</a:t>
            </a:r>
            <a:r>
              <a:rPr lang="en-US" altLang="es-CR" sz="1800" dirty="0"/>
              <a:t> </a:t>
            </a:r>
            <a:r>
              <a:rPr lang="en-US" altLang="es-CR" sz="1800" dirty="0" err="1"/>
              <a:t>reflejar</a:t>
            </a:r>
            <a:r>
              <a:rPr lang="en-US" altLang="es-CR" sz="1800" dirty="0"/>
              <a:t> los </a:t>
            </a:r>
            <a:r>
              <a:rPr lang="en-US" altLang="es-CR" sz="1800" dirty="0" err="1"/>
              <a:t>puntos</a:t>
            </a:r>
            <a:r>
              <a:rPr lang="en-US" altLang="es-CR" sz="1800" dirty="0"/>
              <a:t> en </a:t>
            </a:r>
            <a:r>
              <a:rPr lang="en-US" altLang="es-CR" sz="1800" dirty="0" err="1"/>
              <a:t>común</a:t>
            </a:r>
            <a:r>
              <a:rPr lang="en-US" altLang="es-CR" sz="1800" dirty="0"/>
              <a:t> y </a:t>
            </a:r>
            <a:r>
              <a:rPr lang="en-US" altLang="es-CR" sz="1800" dirty="0" err="1"/>
              <a:t>las</a:t>
            </a:r>
            <a:r>
              <a:rPr lang="en-US" altLang="es-CR" sz="1800" dirty="0"/>
              <a:t> </a:t>
            </a:r>
            <a:r>
              <a:rPr lang="en-US" altLang="es-CR" sz="1800" dirty="0" err="1"/>
              <a:t>diferencias</a:t>
            </a:r>
            <a:r>
              <a:rPr lang="en-US" altLang="es-CR" sz="1800" dirty="0"/>
              <a:t> de </a:t>
            </a:r>
            <a:r>
              <a:rPr lang="en-US" altLang="es-CR" sz="1800" dirty="0" err="1"/>
              <a:t>entendimiento</a:t>
            </a:r>
            <a:r>
              <a:rPr lang="en-US" altLang="es-CR" sz="1800" dirty="0"/>
              <a:t>, y </a:t>
            </a:r>
            <a:r>
              <a:rPr lang="en-US" altLang="es-CR" sz="1800" dirty="0" err="1"/>
              <a:t>generar</a:t>
            </a:r>
            <a:r>
              <a:rPr lang="en-US" altLang="es-CR" sz="1800" dirty="0"/>
              <a:t> </a:t>
            </a:r>
            <a:r>
              <a:rPr lang="en-US" altLang="es-CR" sz="1800" dirty="0" err="1"/>
              <a:t>nuevas</a:t>
            </a:r>
            <a:r>
              <a:rPr lang="en-US" altLang="es-CR" sz="1800" dirty="0"/>
              <a:t> ideas).</a:t>
            </a:r>
            <a:endParaRPr lang="es-CR" altLang="es-CR" sz="18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452103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¿A qué se refiere un director de proyecto cuando habla sobre las cuentas de control en la EDT del proyecto?</a:t>
            </a:r>
          </a:p>
          <a:p>
            <a:pPr marL="457200" indent="-457200" algn="just">
              <a:spcBef>
                <a:spcPct val="0"/>
              </a:spcBef>
              <a:buFont typeface="+mj-lt"/>
              <a:buAutoNum type="alphaUcPeriod"/>
            </a:pPr>
            <a:r>
              <a:rPr lang="es-CR" altLang="es-CR" sz="2200" dirty="0"/>
              <a:t>A que las cuentas de control son sitios en la EDT donde se mide el progreso del alcance, el cronograma o los costos. </a:t>
            </a:r>
          </a:p>
          <a:p>
            <a:pPr marL="457200" indent="-457200" algn="just">
              <a:spcBef>
                <a:spcPct val="0"/>
              </a:spcBef>
              <a:buFont typeface="+mj-lt"/>
              <a:buAutoNum type="alphaUcPeriod"/>
            </a:pPr>
            <a:r>
              <a:rPr lang="es-CR" altLang="es-CR" sz="2200" dirty="0"/>
              <a:t>A que las cuentas de control están ubicadas en la parte más baja de la EDT.</a:t>
            </a:r>
          </a:p>
          <a:p>
            <a:pPr marL="457200" indent="-457200" algn="just">
              <a:spcBef>
                <a:spcPct val="0"/>
              </a:spcBef>
              <a:buFont typeface="+mj-lt"/>
              <a:buAutoNum type="alphaUcPeriod"/>
            </a:pPr>
            <a:r>
              <a:rPr lang="es-CR" altLang="es-CR" sz="2200" dirty="0"/>
              <a:t>A que las cuentas de control sólo incluye un paquete de trabajo por cada una</a:t>
            </a:r>
          </a:p>
          <a:p>
            <a:pPr marL="457200" indent="-457200" algn="just">
              <a:spcBef>
                <a:spcPct val="0"/>
              </a:spcBef>
              <a:buFont typeface="+mj-lt"/>
              <a:buAutoNum type="alphaUcPeriod"/>
            </a:pPr>
            <a:r>
              <a:rPr lang="es-CR" altLang="es-CR" sz="2200" dirty="0"/>
              <a:t>A que las cuentas de control son sitios en la EDT donde sólo se mide el progreso del alcance, pero no el cronograma ni los costos</a:t>
            </a:r>
            <a:r>
              <a:rPr lang="es-CR" altLang="es-CR" sz="2200" dirty="0" smtClean="0"/>
              <a:t>.</a:t>
            </a:r>
          </a:p>
          <a:p>
            <a:pPr algn="just">
              <a:spcBef>
                <a:spcPct val="0"/>
              </a:spcBef>
              <a:buFontTx/>
              <a:buNone/>
            </a:pPr>
            <a:endParaRPr lang="es-CR" altLang="es-CR" sz="2200" dirty="0"/>
          </a:p>
          <a:p>
            <a:pPr algn="just">
              <a:spcBef>
                <a:spcPct val="0"/>
              </a:spcBef>
              <a:buFontTx/>
              <a:buNone/>
            </a:pPr>
            <a:r>
              <a:rPr lang="es-CR" altLang="es-CR" sz="2200" b="1" dirty="0"/>
              <a:t>Retroalimentación: </a:t>
            </a:r>
            <a:r>
              <a:rPr lang="es-CR" altLang="es-CR" sz="2200" dirty="0"/>
              <a:t>Las cuentas de control precisamente son sitios en la EDT donde se mide el progreso del alcance, el cronograma o los costos, es decir, sirven como punto de referencia para evaluar aspectos de las tres líneas base.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3798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cliente necesita asegurarse si los entregables validados por el equipo del proyecto cumplen con los criterios de aceptación y objetivos producto que se habían planteado. ¿Qué herramienta sería la más recomendable?</a:t>
            </a:r>
          </a:p>
          <a:p>
            <a:pPr marL="457200" indent="-457200" algn="just">
              <a:spcBef>
                <a:spcPct val="0"/>
              </a:spcBef>
              <a:buFont typeface="+mj-lt"/>
              <a:buAutoNum type="alphaUcPeriod"/>
            </a:pPr>
            <a:r>
              <a:rPr lang="es-CR" altLang="es-CR" sz="2200" dirty="0"/>
              <a:t>Inspección.</a:t>
            </a:r>
          </a:p>
          <a:p>
            <a:pPr marL="457200" indent="-457200" algn="just">
              <a:spcBef>
                <a:spcPct val="0"/>
              </a:spcBef>
              <a:buFont typeface="+mj-lt"/>
              <a:buAutoNum type="alphaUcPeriod"/>
            </a:pPr>
            <a:r>
              <a:rPr lang="es-CR" altLang="es-CR" sz="2200" dirty="0"/>
              <a:t>Descomposición.</a:t>
            </a:r>
          </a:p>
          <a:p>
            <a:pPr marL="457200" indent="-457200" algn="just">
              <a:spcBef>
                <a:spcPct val="0"/>
              </a:spcBef>
              <a:buFont typeface="+mj-lt"/>
              <a:buAutoNum type="alphaUcPeriod"/>
            </a:pPr>
            <a:r>
              <a:rPr lang="es-CR" altLang="es-CR" sz="2200" dirty="0"/>
              <a:t>Diagrama de flujos.</a:t>
            </a:r>
          </a:p>
          <a:p>
            <a:pPr marL="457200" indent="-457200" algn="just">
              <a:spcBef>
                <a:spcPct val="0"/>
              </a:spcBef>
              <a:buFont typeface="+mj-lt"/>
              <a:buAutoNum type="alphaUcPeriod"/>
            </a:pPr>
            <a:r>
              <a:rPr lang="es-CR" altLang="es-CR" sz="2200" dirty="0"/>
              <a:t>Análisis del producto</a:t>
            </a:r>
            <a:r>
              <a:rPr lang="es-CR" altLang="es-CR" sz="2200" dirty="0" smtClean="0"/>
              <a:t>.</a:t>
            </a:r>
          </a:p>
          <a:p>
            <a:pPr algn="just">
              <a:spcBef>
                <a:spcPct val="0"/>
              </a:spcBef>
              <a:buFontTx/>
              <a:buNone/>
            </a:pPr>
            <a:endParaRPr lang="es-CR" altLang="es-CR" sz="2200" dirty="0"/>
          </a:p>
          <a:p>
            <a:pPr algn="just">
              <a:spcBef>
                <a:spcPct val="0"/>
              </a:spcBef>
              <a:buFontTx/>
              <a:buNone/>
            </a:pPr>
            <a:r>
              <a:rPr lang="es-CR" altLang="es-CR" sz="2200" b="1" dirty="0"/>
              <a:t>Retroalimentación: </a:t>
            </a:r>
            <a:r>
              <a:rPr lang="es-CR" altLang="es-CR" sz="2200" dirty="0"/>
              <a:t>Para conocer si los entregables validados cumplen con los criterios de aceptación y objetivos del producto que se habían planteado se requiere aplicar la inspección. También pudo haber sido auditorías o haberse complementado con técnicas grupales para la toma de decisiones. La descomposición es una técnica para crear la EDT. El análisis del producto es una técnica para definir el alcance. El diagrama de flujos es una técnica asociada con la calidad.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93877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353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quiere lograr un proyecto exitoso. Para ello al cliente deberá entregarle lo que le pidió: ¡ni más, ni menos! El alcance del ______ incluye los procesos y el trabajo necesario para que el producto sea provisto con todas las características y funciones requeridas. </a:t>
            </a:r>
          </a:p>
          <a:p>
            <a:pPr marL="457200" indent="-457200" algn="just">
              <a:spcBef>
                <a:spcPct val="0"/>
              </a:spcBef>
              <a:buFont typeface="+mj-lt"/>
              <a:buAutoNum type="alphaUcPeriod"/>
            </a:pPr>
            <a:r>
              <a:rPr lang="es-CR" altLang="es-CR" sz="2400" dirty="0"/>
              <a:t>Producto.</a:t>
            </a:r>
          </a:p>
          <a:p>
            <a:pPr marL="457200" indent="-457200" algn="just">
              <a:spcBef>
                <a:spcPct val="0"/>
              </a:spcBef>
              <a:buFont typeface="+mj-lt"/>
              <a:buAutoNum type="alphaUcPeriod"/>
            </a:pPr>
            <a:r>
              <a:rPr lang="es-CR" altLang="es-CR" sz="2400" dirty="0"/>
              <a:t>Proyecto.</a:t>
            </a:r>
          </a:p>
          <a:p>
            <a:pPr marL="457200" indent="-457200" algn="just">
              <a:spcBef>
                <a:spcPct val="0"/>
              </a:spcBef>
              <a:buFont typeface="+mj-lt"/>
              <a:buAutoNum type="alphaUcPeriod"/>
            </a:pPr>
            <a:r>
              <a:rPr lang="es-CR" altLang="es-CR" sz="2400" dirty="0"/>
              <a:t>Cronograma.</a:t>
            </a:r>
          </a:p>
          <a:p>
            <a:pPr marL="457200" indent="-457200" algn="just">
              <a:spcBef>
                <a:spcPct val="0"/>
              </a:spcBef>
              <a:buFont typeface="+mj-lt"/>
              <a:buAutoNum type="alphaUcPeriod"/>
            </a:pPr>
            <a:r>
              <a:rPr lang="es-CR" altLang="es-CR" sz="2400" dirty="0"/>
              <a:t>Costo</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 </a:t>
            </a:r>
            <a:r>
              <a:rPr lang="es-CR" altLang="es-CR" sz="2400" dirty="0"/>
              <a:t>El alcance del proyecto tiene que ver con el trabajo requerido para efectuar el producto y el producto en sí mismo.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0247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93688" y="1914525"/>
            <a:ext cx="4090987" cy="3724275"/>
          </a:xfrm>
        </p:spPr>
        <p:txBody>
          <a:bodyPr>
            <a:normAutofit/>
          </a:bodyPr>
          <a:lstStyle/>
          <a:p>
            <a:pPr marL="0" indent="0" algn="just">
              <a:lnSpc>
                <a:spcPct val="80000"/>
              </a:lnSpc>
              <a:buFont typeface="Arial" charset="0"/>
              <a:buNone/>
              <a:defRPr/>
            </a:pPr>
            <a:r>
              <a:rPr lang="es-CR" sz="2200" dirty="0"/>
              <a:t>Consiste en definir y documentar las necesidades de los interesados con el fin de alcanzar los objetivos del proyecto.</a:t>
            </a:r>
          </a:p>
          <a:p>
            <a:pPr marL="0" indent="0" algn="just">
              <a:lnSpc>
                <a:spcPct val="80000"/>
              </a:lnSpc>
              <a:buFont typeface="Arial" charset="0"/>
              <a:buNone/>
              <a:defRPr/>
            </a:pPr>
            <a:endParaRPr lang="es-CR" sz="2200" dirty="0"/>
          </a:p>
          <a:p>
            <a:pPr marL="0" indent="0" algn="just">
              <a:lnSpc>
                <a:spcPct val="80000"/>
              </a:lnSpc>
              <a:buFont typeface="Arial" charset="0"/>
              <a:buNone/>
              <a:defRPr/>
            </a:pPr>
            <a:r>
              <a:rPr lang="es-CR" sz="2200" dirty="0"/>
              <a:t>Estos requisitos deben ser obtenidos, analizados y registrados con suficiente detalle como para poder medirse una vez que el proyecto se ejecuta.</a:t>
            </a:r>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pic>
        <p:nvPicPr>
          <p:cNvPr id="27651" name="Picture 5" descr="73231615_semanaenprensa_lu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916113"/>
            <a:ext cx="3641725"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84163" y="1228725"/>
            <a:ext cx="8329612" cy="461963"/>
          </a:xfrm>
          <a:prstGeom prst="rect">
            <a:avLst/>
          </a:prstGeom>
        </p:spPr>
        <p:txBody>
          <a:bodyPr>
            <a:spAutoFit/>
          </a:bodyPr>
          <a:lstStyle/>
          <a:p>
            <a:pPr algn="just">
              <a:defRPr/>
            </a:pPr>
            <a:r>
              <a:rPr lang="es-CR" sz="2400" b="1" dirty="0">
                <a:latin typeface="+mn-lt"/>
              </a:rPr>
              <a:t>Recopilar Requisitos</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186616"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¿Cuál de las siguientes afirmaciones sobre conceptos fundamentales es FALSA?</a:t>
            </a:r>
          </a:p>
          <a:p>
            <a:pPr marL="457200" indent="-457200" algn="just">
              <a:spcBef>
                <a:spcPct val="0"/>
              </a:spcBef>
              <a:buFont typeface="+mj-lt"/>
              <a:buAutoNum type="alphaUcPeriod"/>
            </a:pPr>
            <a:r>
              <a:rPr lang="es-CR" altLang="es-CR" sz="2200" dirty="0"/>
              <a:t>El alcance del proyecto incluye el alcance del producto.</a:t>
            </a:r>
          </a:p>
          <a:p>
            <a:pPr marL="457200" indent="-457200" algn="just">
              <a:spcBef>
                <a:spcPct val="0"/>
              </a:spcBef>
              <a:buFont typeface="+mj-lt"/>
              <a:buAutoNum type="alphaUcPeriod"/>
            </a:pPr>
            <a:r>
              <a:rPr lang="es-CR" altLang="es-CR" sz="2200" dirty="0"/>
              <a:t>El ciclo de vida del producto engloba al ciclo de vida del proyecto.</a:t>
            </a:r>
          </a:p>
          <a:p>
            <a:pPr marL="457200" indent="-457200" algn="just">
              <a:spcBef>
                <a:spcPct val="0"/>
              </a:spcBef>
              <a:buFont typeface="+mj-lt"/>
              <a:buAutoNum type="alphaUcPeriod"/>
            </a:pPr>
            <a:r>
              <a:rPr lang="es-CR" altLang="es-CR" sz="2200" dirty="0"/>
              <a:t>El alcance del producto incluye el alcance del proyecto.</a:t>
            </a:r>
          </a:p>
          <a:p>
            <a:pPr marL="457200" indent="-457200" algn="just">
              <a:spcBef>
                <a:spcPct val="0"/>
              </a:spcBef>
              <a:buFont typeface="+mj-lt"/>
              <a:buAutoNum type="alphaUcPeriod"/>
            </a:pPr>
            <a:r>
              <a:rPr lang="es-CR" altLang="es-CR" sz="2200" dirty="0"/>
              <a:t>El ciclo de vida del proyecto es parte del ciclo de vida del producto.</a:t>
            </a:r>
          </a:p>
          <a:p>
            <a:pPr algn="just">
              <a:spcBef>
                <a:spcPct val="0"/>
              </a:spcBef>
              <a:buFontTx/>
              <a:buNone/>
            </a:pPr>
            <a:endParaRPr lang="es-CR" altLang="es-CR" sz="2200" b="1" dirty="0" smtClean="0"/>
          </a:p>
          <a:p>
            <a:pPr algn="just">
              <a:spcBef>
                <a:spcPct val="0"/>
              </a:spcBef>
              <a:buFontTx/>
              <a:buNone/>
            </a:pPr>
            <a:r>
              <a:rPr lang="es-CR" altLang="es-CR" sz="2200" b="1" dirty="0" smtClean="0"/>
              <a:t>Retroalimentación</a:t>
            </a:r>
            <a:r>
              <a:rPr lang="es-CR" altLang="es-CR" sz="2200" b="1" dirty="0"/>
              <a:t>: </a:t>
            </a:r>
            <a:r>
              <a:rPr lang="es-CR" altLang="es-CR" sz="2200" dirty="0"/>
              <a:t>Es falso que el alcance del producto incluya el ciclo de vida del proyecto. Esto a nivel de alcance, ya que el alcance del proyecto tiene que ver con el trabajo requerido para efectuar el producto y el producto en sí mismo. No obstante lo anterior, el ciclo de vida del producto sí vas más allá que el ciclo de vida del proyecto, pues inicia antes y sigue después del mismo.</a:t>
            </a:r>
          </a:p>
          <a:p>
            <a:pPr algn="just">
              <a:spcBef>
                <a:spcPct val="0"/>
              </a:spcBef>
              <a:buFontTx/>
              <a:buNone/>
            </a:pPr>
            <a:endParaRPr lang="es-CR" altLang="es-CR" sz="2200" dirty="0"/>
          </a:p>
          <a:p>
            <a:pPr>
              <a:spcBef>
                <a:spcPct val="0"/>
              </a:spcBef>
              <a:buFontTx/>
              <a:buNone/>
            </a:pPr>
            <a:endParaRPr lang="es-CR" altLang="es-CR" sz="2400" dirty="0"/>
          </a:p>
        </p:txBody>
      </p:sp>
    </p:spTree>
    <p:extLst>
      <p:ext uri="{BB962C8B-B14F-4D97-AF65-F5344CB8AC3E}">
        <p14:creationId xmlns:p14="http://schemas.microsoft.com/office/powerpoint/2010/main" val="146860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26064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Cambios descontrolados en el alcance del proyecto se refieren frecuentemente como______.</a:t>
            </a:r>
          </a:p>
          <a:p>
            <a:pPr marL="457200" indent="-457200" algn="just">
              <a:spcBef>
                <a:spcPct val="0"/>
              </a:spcBef>
              <a:buFont typeface="+mj-lt"/>
              <a:buAutoNum type="alphaUcPeriod"/>
            </a:pPr>
            <a:r>
              <a:rPr lang="es-CR" altLang="es-CR" sz="2400" dirty="0"/>
              <a:t>Corrupción del alcance.</a:t>
            </a:r>
          </a:p>
          <a:p>
            <a:pPr marL="457200" indent="-457200" algn="just">
              <a:spcBef>
                <a:spcPct val="0"/>
              </a:spcBef>
              <a:buFont typeface="+mj-lt"/>
              <a:buAutoNum type="alphaUcPeriod"/>
            </a:pPr>
            <a:r>
              <a:rPr lang="es-CR" altLang="es-CR" sz="2400" dirty="0"/>
              <a:t>Verificación del alcance.</a:t>
            </a:r>
          </a:p>
          <a:p>
            <a:pPr marL="457200" indent="-457200" algn="just">
              <a:spcBef>
                <a:spcPct val="0"/>
              </a:spcBef>
              <a:buFont typeface="+mj-lt"/>
              <a:buAutoNum type="alphaUcPeriod"/>
            </a:pPr>
            <a:r>
              <a:rPr lang="es-CR" altLang="es-CR" sz="2400" dirty="0"/>
              <a:t>Valor Agregado del Alcance.</a:t>
            </a:r>
          </a:p>
          <a:p>
            <a:pPr marL="457200" indent="-457200" algn="just">
              <a:spcBef>
                <a:spcPct val="0"/>
              </a:spcBef>
              <a:buFont typeface="+mj-lt"/>
              <a:buAutoNum type="alphaUcPeriod"/>
            </a:pPr>
            <a:r>
              <a:rPr lang="es-CR" altLang="es-CR" sz="2400" dirty="0"/>
              <a:t>Control del Alcance</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a:t>
            </a:r>
            <a:r>
              <a:rPr lang="es-CR" altLang="es-CR" sz="2400" dirty="0"/>
              <a:t> </a:t>
            </a:r>
            <a:r>
              <a:rPr lang="es-CR" altLang="es-CR" sz="2400" dirty="0" err="1"/>
              <a:t>Scope</a:t>
            </a:r>
            <a:r>
              <a:rPr lang="es-CR" altLang="es-CR" sz="2400" dirty="0"/>
              <a:t> </a:t>
            </a:r>
            <a:r>
              <a:rPr lang="es-CR" altLang="es-CR" sz="2400" dirty="0" err="1"/>
              <a:t>creep</a:t>
            </a:r>
            <a:r>
              <a:rPr lang="es-CR" altLang="es-CR" sz="2400" dirty="0"/>
              <a:t> o corrupción del alcance, es cuando se realizan cambios en el proyecto apartándose del sistema de gestión de cambios del mismo.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2280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Para la recopilación de los requisitos del proyecto se están aplicando distintas técnicas grupales para mejorar la toma de decisiones. No obstante como costaba llegar a un acuerdo entre todos los miembros del equipo, el director de proyecto impuso su rol dentro del proyecto y tomó por sí mismo las decisiones correspondientes. Esto es un EJEMPLO de: </a:t>
            </a:r>
          </a:p>
          <a:p>
            <a:pPr marL="457200" indent="-457200" algn="just">
              <a:spcBef>
                <a:spcPct val="0"/>
              </a:spcBef>
              <a:buFont typeface="+mj-lt"/>
              <a:buAutoNum type="alphaUcPeriod"/>
            </a:pPr>
            <a:r>
              <a:rPr lang="es-CR" altLang="es-CR" sz="2200" dirty="0"/>
              <a:t>Pluralidad.</a:t>
            </a:r>
          </a:p>
          <a:p>
            <a:pPr marL="457200" indent="-457200" algn="just">
              <a:spcBef>
                <a:spcPct val="0"/>
              </a:spcBef>
              <a:buFont typeface="+mj-lt"/>
              <a:buAutoNum type="alphaUcPeriod"/>
            </a:pPr>
            <a:r>
              <a:rPr lang="es-CR" altLang="es-CR" sz="2200" dirty="0"/>
              <a:t>Mayoría.</a:t>
            </a:r>
          </a:p>
          <a:p>
            <a:pPr marL="457200" indent="-457200" algn="just">
              <a:spcBef>
                <a:spcPct val="0"/>
              </a:spcBef>
              <a:buFont typeface="+mj-lt"/>
              <a:buAutoNum type="alphaUcPeriod"/>
            </a:pPr>
            <a:r>
              <a:rPr lang="es-CR" altLang="es-CR" sz="2200" dirty="0"/>
              <a:t>Unanimidad.</a:t>
            </a:r>
          </a:p>
          <a:p>
            <a:pPr marL="457200" indent="-457200" algn="just">
              <a:spcBef>
                <a:spcPct val="0"/>
              </a:spcBef>
              <a:buFont typeface="+mj-lt"/>
              <a:buAutoNum type="alphaUcPeriod"/>
            </a:pPr>
            <a:r>
              <a:rPr lang="es-CR" altLang="es-CR" sz="2200" dirty="0"/>
              <a:t>Dictadura</a:t>
            </a:r>
            <a:r>
              <a:rPr lang="es-CR" altLang="es-CR" sz="2200" dirty="0" smtClean="0"/>
              <a:t>.</a:t>
            </a:r>
          </a:p>
          <a:p>
            <a:pPr algn="just">
              <a:spcBef>
                <a:spcPct val="0"/>
              </a:spcBef>
              <a:buFontTx/>
              <a:buNone/>
            </a:pPr>
            <a:endParaRPr lang="es-CR" altLang="es-CR" sz="2200" dirty="0"/>
          </a:p>
          <a:p>
            <a:pPr algn="just">
              <a:spcBef>
                <a:spcPct val="0"/>
              </a:spcBef>
              <a:buFontTx/>
              <a:buNone/>
            </a:pPr>
            <a:r>
              <a:rPr lang="es-CR" altLang="es-CR" sz="2200" b="1" dirty="0"/>
              <a:t>Retroalimentación:</a:t>
            </a:r>
            <a:r>
              <a:rPr lang="es-CR" altLang="es-CR" sz="2200" dirty="0"/>
              <a:t> Si el director de proyecto toma decisiones por sí mismo independientemente del criterio de los miembros del equipo del proyecto, está actuando de forma dictatorial.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69294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3018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vez que se cuenta con la documentación de los requisitos pero antes de la definición del enunciado del alcance, ¿qué resultado FALTA para complementar dicha documentación?</a:t>
            </a:r>
          </a:p>
          <a:p>
            <a:pPr marL="457200" indent="-457200" algn="just">
              <a:spcBef>
                <a:spcPct val="0"/>
              </a:spcBef>
              <a:buFont typeface="+mj-lt"/>
              <a:buAutoNum type="alphaUcPeriod"/>
            </a:pPr>
            <a:r>
              <a:rPr lang="es-CR" altLang="es-CR" sz="2400" dirty="0"/>
              <a:t>EDT.</a:t>
            </a:r>
          </a:p>
          <a:p>
            <a:pPr marL="457200" indent="-457200" algn="just">
              <a:spcBef>
                <a:spcPct val="0"/>
              </a:spcBef>
              <a:buFont typeface="+mj-lt"/>
              <a:buAutoNum type="alphaUcPeriod"/>
            </a:pPr>
            <a:r>
              <a:rPr lang="es-CR" altLang="es-CR" sz="2400" dirty="0"/>
              <a:t>Matriz de rastreabilidad de requisitos.</a:t>
            </a:r>
          </a:p>
          <a:p>
            <a:pPr marL="457200" indent="-457200" algn="just">
              <a:spcBef>
                <a:spcPct val="0"/>
              </a:spcBef>
              <a:buFont typeface="+mj-lt"/>
              <a:buAutoNum type="alphaUcPeriod"/>
            </a:pPr>
            <a:r>
              <a:rPr lang="es-CR" altLang="es-CR" sz="2400" dirty="0"/>
              <a:t>Diccionario de la EDT.</a:t>
            </a:r>
          </a:p>
          <a:p>
            <a:pPr marL="457200" indent="-457200" algn="just">
              <a:spcBef>
                <a:spcPct val="0"/>
              </a:spcBef>
              <a:buFont typeface="+mj-lt"/>
              <a:buAutoNum type="alphaUcPeriod"/>
            </a:pPr>
            <a:r>
              <a:rPr lang="es-CR" altLang="es-CR" sz="2400" dirty="0"/>
              <a:t>Plan de gestión de requisitos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matriz de rastreabilidad de los requisitos en conjunto con la documentación de los requisitos conforman las salidas del proceso recopilar requisitos.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7863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las siguientes opciones, ¿cuál NO forma parte de los componentes del enunciado del alcance del proyecto?</a:t>
            </a:r>
          </a:p>
          <a:p>
            <a:pPr marL="457200" indent="-457200" algn="just">
              <a:spcBef>
                <a:spcPct val="0"/>
              </a:spcBef>
              <a:buFont typeface="+mj-lt"/>
              <a:buAutoNum type="alphaUcPeriod"/>
            </a:pPr>
            <a:r>
              <a:rPr lang="es-CR" altLang="es-CR" sz="2400" dirty="0"/>
              <a:t>Diccionario de la EDT.</a:t>
            </a:r>
          </a:p>
          <a:p>
            <a:pPr marL="457200" indent="-457200" algn="just">
              <a:spcBef>
                <a:spcPct val="0"/>
              </a:spcBef>
              <a:buFont typeface="+mj-lt"/>
              <a:buAutoNum type="alphaUcPeriod"/>
            </a:pPr>
            <a:r>
              <a:rPr lang="es-CR" altLang="es-CR" sz="2400" dirty="0"/>
              <a:t>Exclusiones.</a:t>
            </a:r>
          </a:p>
          <a:p>
            <a:pPr marL="457200" indent="-457200" algn="just">
              <a:spcBef>
                <a:spcPct val="0"/>
              </a:spcBef>
              <a:buFont typeface="+mj-lt"/>
              <a:buAutoNum type="alphaUcPeriod"/>
            </a:pPr>
            <a:r>
              <a:rPr lang="es-CR" altLang="es-CR" sz="2400" dirty="0"/>
              <a:t>Criterios de aceptación.</a:t>
            </a:r>
          </a:p>
          <a:p>
            <a:pPr marL="457200" indent="-457200" algn="just">
              <a:spcBef>
                <a:spcPct val="0"/>
              </a:spcBef>
              <a:buFont typeface="+mj-lt"/>
              <a:buAutoNum type="alphaUcPeriod"/>
            </a:pPr>
            <a:r>
              <a:rPr lang="es-CR" altLang="es-CR" sz="2400" dirty="0"/>
              <a:t>Entregables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diccionario de la EDT no forma parte del enunciado del alcance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33585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las siguientes opciones, ¿cuál NO forma parte de los componentes del enunciado del alcance del proyecto?</a:t>
            </a:r>
          </a:p>
          <a:p>
            <a:pPr marL="457200" indent="-457200" algn="just">
              <a:spcBef>
                <a:spcPct val="0"/>
              </a:spcBef>
              <a:buFont typeface="+mj-lt"/>
              <a:buAutoNum type="alphaUcPeriod"/>
            </a:pPr>
            <a:r>
              <a:rPr lang="es-CR" altLang="es-CR" sz="2400" dirty="0"/>
              <a:t>Descripción.</a:t>
            </a:r>
          </a:p>
          <a:p>
            <a:pPr marL="457200" indent="-457200" algn="just">
              <a:spcBef>
                <a:spcPct val="0"/>
              </a:spcBef>
              <a:buFont typeface="+mj-lt"/>
              <a:buAutoNum type="alphaUcPeriod"/>
            </a:pPr>
            <a:r>
              <a:rPr lang="es-CR" altLang="es-CR" sz="2400" dirty="0"/>
              <a:t>Restricciones.</a:t>
            </a:r>
          </a:p>
          <a:p>
            <a:pPr marL="457200" indent="-457200" algn="just">
              <a:spcBef>
                <a:spcPct val="0"/>
              </a:spcBef>
              <a:buFont typeface="+mj-lt"/>
              <a:buAutoNum type="alphaUcPeriod"/>
            </a:pPr>
            <a:r>
              <a:rPr lang="es-CR" altLang="es-CR" sz="2400" dirty="0"/>
              <a:t>Entregables.</a:t>
            </a:r>
          </a:p>
          <a:p>
            <a:pPr marL="457200" indent="-457200" algn="just">
              <a:spcBef>
                <a:spcPct val="0"/>
              </a:spcBef>
              <a:buFont typeface="+mj-lt"/>
              <a:buAutoNum type="alphaUcPeriod"/>
            </a:pPr>
            <a:r>
              <a:rPr lang="es-CR" altLang="es-CR" sz="2400" dirty="0"/>
              <a:t>EDT</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EDT no forma parte del enunciado del alcance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59066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las siguientes opciones, ¿cuál NO forma parte de los componentes del enunciado del alcance del proyecto?</a:t>
            </a:r>
          </a:p>
          <a:p>
            <a:pPr marL="457200" indent="-457200" algn="just">
              <a:spcBef>
                <a:spcPct val="0"/>
              </a:spcBef>
              <a:buFont typeface="+mj-lt"/>
              <a:buAutoNum type="alphaUcPeriod"/>
            </a:pPr>
            <a:r>
              <a:rPr lang="es-CR" altLang="es-CR" sz="2400" dirty="0"/>
              <a:t>Supuestos.</a:t>
            </a:r>
          </a:p>
          <a:p>
            <a:pPr marL="457200" indent="-457200" algn="just">
              <a:spcBef>
                <a:spcPct val="0"/>
              </a:spcBef>
              <a:buFont typeface="+mj-lt"/>
              <a:buAutoNum type="alphaUcPeriod"/>
            </a:pPr>
            <a:r>
              <a:rPr lang="es-CR" altLang="es-CR" sz="2400" dirty="0"/>
              <a:t>Requisitos de aprobación.</a:t>
            </a:r>
          </a:p>
          <a:p>
            <a:pPr marL="457200" indent="-457200" algn="just">
              <a:spcBef>
                <a:spcPct val="0"/>
              </a:spcBef>
              <a:buFont typeface="+mj-lt"/>
              <a:buAutoNum type="alphaUcPeriod"/>
            </a:pPr>
            <a:r>
              <a:rPr lang="es-CR" altLang="es-CR" sz="2400" dirty="0"/>
              <a:t>Alcance del producto.</a:t>
            </a:r>
          </a:p>
          <a:p>
            <a:pPr marL="457200" indent="-457200" algn="just">
              <a:spcBef>
                <a:spcPct val="0"/>
              </a:spcBef>
              <a:buFont typeface="+mj-lt"/>
              <a:buAutoNum type="alphaUcPeriod"/>
            </a:pPr>
            <a:r>
              <a:rPr lang="es-CR" altLang="es-CR" sz="2400" dirty="0"/>
              <a:t>Matriz de rastreabilidad de los requisitos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matriz de rastreabilidad de los requisitos no forma parte del enunciado del alcance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340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ítems es FALSO en relación con la EDT? </a:t>
            </a:r>
          </a:p>
          <a:p>
            <a:pPr marL="457200" indent="-457200" algn="just">
              <a:spcBef>
                <a:spcPct val="0"/>
              </a:spcBef>
              <a:buFont typeface="+mj-lt"/>
              <a:buAutoNum type="alphaUcPeriod"/>
            </a:pPr>
            <a:r>
              <a:rPr lang="es-CR" altLang="es-CR" sz="2400" dirty="0"/>
              <a:t>Los paquetes de trabajo son el nivel más bajo en la EDT.</a:t>
            </a:r>
          </a:p>
          <a:p>
            <a:pPr marL="457200" indent="-457200" algn="just">
              <a:spcBef>
                <a:spcPct val="0"/>
              </a:spcBef>
              <a:buFont typeface="+mj-lt"/>
              <a:buAutoNum type="alphaUcPeriod"/>
            </a:pPr>
            <a:r>
              <a:rPr lang="es-CR" altLang="es-CR" sz="2400" dirty="0"/>
              <a:t>La EDT es una descomposición jerárquica de los entregables del proyecto.</a:t>
            </a:r>
          </a:p>
          <a:p>
            <a:pPr marL="457200" indent="-457200" algn="just">
              <a:spcBef>
                <a:spcPct val="0"/>
              </a:spcBef>
              <a:buFont typeface="+mj-lt"/>
              <a:buAutoNum type="alphaUcPeriod"/>
            </a:pPr>
            <a:r>
              <a:rPr lang="es-CR" altLang="es-CR" sz="2400" dirty="0"/>
              <a:t>La EDT se debería descomponer por lo menos en 5 niveles.</a:t>
            </a:r>
          </a:p>
          <a:p>
            <a:pPr marL="457200" indent="-457200" algn="just">
              <a:spcBef>
                <a:spcPct val="0"/>
              </a:spcBef>
              <a:buFont typeface="+mj-lt"/>
              <a:buAutoNum type="alphaUcPeriod"/>
            </a:pPr>
            <a:r>
              <a:rPr lang="es-CR" altLang="es-CR" sz="2400" dirty="0"/>
              <a:t>Cada cuenta de control puede incluir varios paquetes de trabajo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No hay una regla que dicte cuál debe ser el mínimo de niveles de descomposición de la EDT.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1268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El proyecto depende de un entregable clave de un proveedor que usted ha usado varias veces antes con gran éxito. Usted está contando con que la entrega llegará en un mes, tal y como lo prometió el proveedor. Este es un EJEMPLO de un / una:</a:t>
            </a:r>
            <a:endParaRPr lang="es-CR" altLang="es-CR" sz="2400" dirty="0"/>
          </a:p>
          <a:p>
            <a:pPr marL="457200" indent="-457200" algn="just">
              <a:spcBef>
                <a:spcPct val="0"/>
              </a:spcBef>
              <a:buFont typeface="+mj-lt"/>
              <a:buAutoNum type="alphaUcPeriod"/>
            </a:pPr>
            <a:r>
              <a:rPr lang="es-ES" altLang="es-CR" sz="2400" dirty="0"/>
              <a:t>Restricción.</a:t>
            </a:r>
            <a:endParaRPr lang="es-CR" altLang="es-CR" sz="2400" dirty="0"/>
          </a:p>
          <a:p>
            <a:pPr marL="457200" indent="-457200" algn="just">
              <a:spcBef>
                <a:spcPct val="0"/>
              </a:spcBef>
              <a:buFont typeface="+mj-lt"/>
              <a:buAutoNum type="alphaUcPeriod"/>
            </a:pPr>
            <a:r>
              <a:rPr lang="es-ES" altLang="es-CR" sz="2400" dirty="0"/>
              <a:t>Objetivo.</a:t>
            </a:r>
            <a:endParaRPr lang="es-CR" altLang="es-CR" sz="2400" dirty="0"/>
          </a:p>
          <a:p>
            <a:pPr marL="457200" indent="-457200" algn="just">
              <a:spcBef>
                <a:spcPct val="0"/>
              </a:spcBef>
              <a:buFont typeface="+mj-lt"/>
              <a:buAutoNum type="alphaUcPeriod"/>
            </a:pPr>
            <a:r>
              <a:rPr lang="es-ES" altLang="es-CR" sz="2400" dirty="0" smtClean="0"/>
              <a:t>Asunción/supuesto.</a:t>
            </a:r>
            <a:endParaRPr lang="es-CR" altLang="es-CR" sz="2400" dirty="0"/>
          </a:p>
          <a:p>
            <a:pPr marL="457200" indent="-457200" algn="just">
              <a:spcBef>
                <a:spcPct val="0"/>
              </a:spcBef>
              <a:buFont typeface="+mj-lt"/>
              <a:buAutoNum type="alphaUcPeriod"/>
            </a:pPr>
            <a:r>
              <a:rPr lang="es-ES" altLang="es-CR" sz="2400" dirty="0"/>
              <a:t>Requisito</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Las asunciones son aspectos del proyecto que se suponen como ciertos o verdaderos sin necesidad de contar con evidencia previa o demostración.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51081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5193"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La organización ejecutante que patrocina el proyecto anualmente genera un plan de financiación en el cual incluye el presupuesto necesario y requerido para los proyectos futuros. En el enunciado del alcance se considera como cierto que el dinero para el proyecto que nos ocupa estará disponible en el siguiente período anual. Esto es un EJEMPLO de:</a:t>
            </a:r>
            <a:endParaRPr lang="es-CR" altLang="es-CR" sz="2400" dirty="0"/>
          </a:p>
          <a:p>
            <a:pPr marL="457200" indent="-457200" algn="just">
              <a:spcBef>
                <a:spcPct val="0"/>
              </a:spcBef>
              <a:buFont typeface="+mj-lt"/>
              <a:buAutoNum type="alphaUcPeriod"/>
            </a:pPr>
            <a:r>
              <a:rPr lang="es-ES" altLang="es-CR" sz="2400" dirty="0"/>
              <a:t>Requisito.</a:t>
            </a:r>
            <a:endParaRPr lang="es-CR" altLang="es-CR" sz="2400" dirty="0"/>
          </a:p>
          <a:p>
            <a:pPr marL="457200" indent="-457200" algn="just">
              <a:spcBef>
                <a:spcPct val="0"/>
              </a:spcBef>
              <a:buFont typeface="+mj-lt"/>
              <a:buAutoNum type="alphaUcPeriod"/>
            </a:pPr>
            <a:r>
              <a:rPr lang="es-ES" altLang="es-CR" sz="2400" dirty="0"/>
              <a:t>Objetivo.</a:t>
            </a:r>
            <a:endParaRPr lang="es-CR" altLang="es-CR" sz="2400" dirty="0"/>
          </a:p>
          <a:p>
            <a:pPr marL="457200" indent="-457200" algn="just">
              <a:spcBef>
                <a:spcPct val="0"/>
              </a:spcBef>
              <a:buFont typeface="+mj-lt"/>
              <a:buAutoNum type="alphaUcPeriod"/>
            </a:pPr>
            <a:r>
              <a:rPr lang="es-ES" altLang="es-CR" sz="2400" dirty="0"/>
              <a:t>Restricción.</a:t>
            </a:r>
            <a:endParaRPr lang="es-CR" altLang="es-CR" sz="2400" dirty="0"/>
          </a:p>
          <a:p>
            <a:pPr marL="457200" indent="-457200" algn="just">
              <a:spcBef>
                <a:spcPct val="0"/>
              </a:spcBef>
              <a:buFont typeface="+mj-lt"/>
              <a:buAutoNum type="alphaUcPeriod"/>
            </a:pPr>
            <a:r>
              <a:rPr lang="es-ES" altLang="es-CR" sz="2400" dirty="0" smtClean="0"/>
              <a:t>Asunción/supuesto.</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Las asunciones son aspectos del proyecto que se suponen como ciertos o verdaderos sin necesidad de contar con evidencia previa o demostración.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24025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437063"/>
            <a:ext cx="3865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a:xfrm>
            <a:off x="4932363" y="1289050"/>
            <a:ext cx="4019550" cy="3724275"/>
          </a:xfrm>
        </p:spPr>
        <p:txBody>
          <a:bodyPr>
            <a:normAutofit/>
          </a:bodyPr>
          <a:lstStyle/>
          <a:p>
            <a:pPr marL="0" indent="0" algn="just">
              <a:lnSpc>
                <a:spcPct val="90000"/>
              </a:lnSpc>
              <a:buFont typeface="Arial" charset="0"/>
              <a:buNone/>
              <a:defRPr/>
            </a:pPr>
            <a:endParaRPr lang="es-MX" sz="2000" b="1" dirty="0" smtClean="0"/>
          </a:p>
          <a:p>
            <a:pPr marL="0" indent="0" algn="just">
              <a:lnSpc>
                <a:spcPct val="90000"/>
              </a:lnSpc>
              <a:buFont typeface="Arial" charset="0"/>
              <a:buNone/>
              <a:defRPr/>
            </a:pPr>
            <a:r>
              <a:rPr lang="es-MX" sz="2000" b="1" dirty="0" smtClean="0"/>
              <a:t>Alcance </a:t>
            </a:r>
            <a:r>
              <a:rPr lang="es-MX" sz="2000" b="1" dirty="0"/>
              <a:t>del proyecto: </a:t>
            </a:r>
            <a:r>
              <a:rPr lang="es-MX" sz="2000" dirty="0"/>
              <a:t>trabajo/esfuerzo que debe </a:t>
            </a:r>
            <a:r>
              <a:rPr lang="es-MX" sz="2000" dirty="0" smtClean="0"/>
              <a:t>realizarse </a:t>
            </a:r>
            <a:r>
              <a:rPr lang="es-MX" sz="2000" dirty="0"/>
              <a:t>para entregar un producto, servicio o resultado con las funciones y características especificadas</a:t>
            </a:r>
            <a:r>
              <a:rPr lang="es-MX" sz="2000" dirty="0" smtClean="0"/>
              <a:t>.</a:t>
            </a:r>
          </a:p>
          <a:p>
            <a:pPr marL="0" indent="0" algn="just">
              <a:lnSpc>
                <a:spcPct val="90000"/>
              </a:lnSpc>
              <a:buFont typeface="Arial" charset="0"/>
              <a:buNone/>
              <a:defRPr/>
            </a:pPr>
            <a:endParaRPr lang="es-MX" sz="2000" dirty="0" smtClean="0"/>
          </a:p>
          <a:p>
            <a:pPr marL="0" indent="0" algn="just">
              <a:buFont typeface="Arial" charset="0"/>
              <a:buNone/>
              <a:defRPr/>
            </a:pPr>
            <a:r>
              <a:rPr lang="es-CR" sz="2000" dirty="0" smtClean="0"/>
              <a:t>Por ejemplo definir </a:t>
            </a:r>
            <a:r>
              <a:rPr lang="es-CR" sz="2000" dirty="0"/>
              <a:t>todo el trabajo y </a:t>
            </a:r>
            <a:r>
              <a:rPr lang="es-CR" sz="2000" dirty="0" smtClean="0"/>
              <a:t>los procesos </a:t>
            </a:r>
            <a:r>
              <a:rPr lang="es-CR" sz="2000" dirty="0"/>
              <a:t>que tendremos que </a:t>
            </a:r>
            <a:r>
              <a:rPr lang="es-CR" sz="2000" dirty="0" smtClean="0"/>
              <a:t> seguir </a:t>
            </a:r>
            <a:r>
              <a:rPr lang="es-CR" sz="2000" dirty="0"/>
              <a:t>para tener esa computadora en tiempo </a:t>
            </a:r>
            <a:r>
              <a:rPr lang="es-CR" sz="2000" dirty="0" smtClean="0"/>
              <a:t>y forma</a:t>
            </a:r>
            <a:r>
              <a:rPr lang="es-CR" sz="2000" dirty="0"/>
              <a:t>.</a:t>
            </a:r>
            <a:endParaRPr lang="es-MX" sz="2200" dirty="0" smtClean="0">
              <a:latin typeface="Arial Narrow" pitchFamily="34" charset="0"/>
            </a:endParaRPr>
          </a:p>
          <a:p>
            <a:pPr lvl="1" algn="just">
              <a:lnSpc>
                <a:spcPct val="90000"/>
              </a:lnSpc>
              <a:defRPr/>
            </a:pPr>
            <a:endParaRPr lang="es-MX" sz="2200" dirty="0" smtClean="0">
              <a:latin typeface="Arial Narrow" pitchFamily="34" charset="0"/>
            </a:endParaRPr>
          </a:p>
          <a:p>
            <a:pPr lvl="1" algn="just">
              <a:lnSpc>
                <a:spcPct val="90000"/>
              </a:lnSpc>
              <a:defRPr/>
            </a:pPr>
            <a:endParaRPr lang="es-MX" sz="2200" dirty="0" smtClean="0">
              <a:latin typeface="Arial Narrow" pitchFamily="34" charset="0"/>
            </a:endParaRPr>
          </a:p>
          <a:p>
            <a:pPr algn="just">
              <a:lnSpc>
                <a:spcPct val="90000"/>
              </a:lnSpc>
              <a:buFont typeface="Wingdings" pitchFamily="2" charset="2"/>
              <a:buChar char="q"/>
              <a:defRPr/>
            </a:pPr>
            <a:endParaRPr lang="es-CR" sz="2600" dirty="0" smtClean="0">
              <a:latin typeface="Arial Narrow" pitchFamily="34" charset="0"/>
            </a:endParaRPr>
          </a:p>
          <a:p>
            <a:pPr algn="just">
              <a:lnSpc>
                <a:spcPct val="90000"/>
              </a:lnSpc>
              <a:buFont typeface="Wingdings" pitchFamily="2" charset="2"/>
              <a:buNone/>
              <a:defRPr/>
            </a:pPr>
            <a:endParaRPr lang="es-CR" sz="2600" dirty="0" smtClean="0">
              <a:latin typeface="Arial Narrow" pitchFamily="34" charset="0"/>
            </a:endParaRPr>
          </a:p>
          <a:p>
            <a:pPr algn="just">
              <a:lnSpc>
                <a:spcPct val="90000"/>
              </a:lnSpc>
              <a:buFont typeface="Wingdings" pitchFamily="2" charset="2"/>
              <a:buChar char="q"/>
              <a:defRPr/>
            </a:pPr>
            <a:endParaRPr lang="es-CR" sz="2600" dirty="0" smtClean="0">
              <a:latin typeface="Arial Narrow" pitchFamily="34" charset="0"/>
            </a:endParaRPr>
          </a:p>
          <a:p>
            <a:pPr algn="just">
              <a:lnSpc>
                <a:spcPct val="90000"/>
              </a:lnSpc>
              <a:buFont typeface="Wingdings" pitchFamily="2" charset="2"/>
              <a:buChar char="q"/>
              <a:defRPr/>
            </a:pPr>
            <a:endParaRPr lang="es-ES" sz="2600" dirty="0" smtClean="0">
              <a:latin typeface="Arial Narrow" pitchFamily="34" charset="0"/>
            </a:endParaRPr>
          </a:p>
          <a:p>
            <a:pPr>
              <a:lnSpc>
                <a:spcPct val="90000"/>
              </a:lnSpc>
              <a:buFont typeface="Wingdings" pitchFamily="2" charset="2"/>
              <a:buChar char="q"/>
              <a:defRPr/>
            </a:pPr>
            <a:endParaRPr lang="es-ES" sz="2600" dirty="0" smtClean="0">
              <a:latin typeface="Arial Narrow" pitchFamily="34" charset="0"/>
            </a:endParaRPr>
          </a:p>
        </p:txBody>
      </p:sp>
      <p:sp>
        <p:nvSpPr>
          <p:cNvPr id="4" name="Rectangle 3"/>
          <p:cNvSpPr txBox="1">
            <a:spLocks noChangeArrowheads="1"/>
          </p:cNvSpPr>
          <p:nvPr/>
        </p:nvSpPr>
        <p:spPr bwMode="auto">
          <a:xfrm>
            <a:off x="284163" y="1289050"/>
            <a:ext cx="3929062" cy="3724275"/>
          </a:xfrm>
          <a:prstGeom prst="rect">
            <a:avLst/>
          </a:prstGeom>
          <a:noFill/>
          <a:ln w="9525">
            <a:noFill/>
            <a:miter lim="800000"/>
            <a:headEnd/>
            <a:tailEnd/>
          </a:ln>
        </p:spPr>
        <p:txBody>
          <a:bodyPr/>
          <a:lstStyle/>
          <a:p>
            <a:pPr marL="742950" lvl="1" indent="-285750" algn="just" eaLnBrk="0" hangingPunct="0">
              <a:lnSpc>
                <a:spcPct val="90000"/>
              </a:lnSpc>
              <a:spcBef>
                <a:spcPct val="20000"/>
              </a:spcBef>
              <a:buClr>
                <a:schemeClr val="tx1"/>
              </a:buClr>
              <a:buSzPct val="75000"/>
              <a:buFontTx/>
              <a:buChar char="–"/>
              <a:defRPr/>
            </a:pPr>
            <a:endParaRPr lang="es-MX" sz="2200" kern="0" dirty="0">
              <a:latin typeface="+mj-lt"/>
            </a:endParaRPr>
          </a:p>
          <a:p>
            <a:pPr algn="just" eaLnBrk="0" hangingPunct="0">
              <a:lnSpc>
                <a:spcPct val="90000"/>
              </a:lnSpc>
              <a:spcBef>
                <a:spcPct val="20000"/>
              </a:spcBef>
              <a:buClr>
                <a:schemeClr val="tx1"/>
              </a:buClr>
              <a:buSzPct val="75000"/>
              <a:defRPr/>
            </a:pPr>
            <a:r>
              <a:rPr lang="es-MX" sz="2000" b="1" dirty="0">
                <a:latin typeface="+mj-lt"/>
              </a:rPr>
              <a:t>Alcance del producto: </a:t>
            </a:r>
            <a:r>
              <a:rPr lang="es-MX" sz="2000" dirty="0">
                <a:latin typeface="+mj-lt"/>
              </a:rPr>
              <a:t>características y funciones de un producto, servicio o resultado.</a:t>
            </a:r>
          </a:p>
          <a:p>
            <a:pPr algn="just" eaLnBrk="0" hangingPunct="0">
              <a:lnSpc>
                <a:spcPct val="90000"/>
              </a:lnSpc>
              <a:spcBef>
                <a:spcPct val="20000"/>
              </a:spcBef>
              <a:buClr>
                <a:schemeClr val="tx1"/>
              </a:buClr>
              <a:buSzPct val="75000"/>
              <a:defRPr/>
            </a:pPr>
            <a:endParaRPr lang="es-MX" sz="2000" dirty="0">
              <a:latin typeface="+mj-lt"/>
            </a:endParaRPr>
          </a:p>
          <a:p>
            <a:pPr algn="just">
              <a:defRPr/>
            </a:pPr>
            <a:r>
              <a:rPr lang="es-CR" sz="2000" dirty="0">
                <a:latin typeface="+mj-lt"/>
              </a:rPr>
              <a:t>Por ejemplo: computadora portátil que pese menos de 500 gramos, con 1000 </a:t>
            </a:r>
            <a:r>
              <a:rPr lang="es-CR" sz="2000" dirty="0" err="1">
                <a:latin typeface="+mj-lt"/>
              </a:rPr>
              <a:t>teras</a:t>
            </a:r>
            <a:r>
              <a:rPr lang="es-CR" sz="2000" dirty="0">
                <a:latin typeface="+mj-lt"/>
              </a:rPr>
              <a:t> de disco, 40 </a:t>
            </a:r>
            <a:r>
              <a:rPr lang="es-CR" sz="2000" dirty="0" err="1">
                <a:latin typeface="+mj-lt"/>
              </a:rPr>
              <a:t>teras</a:t>
            </a:r>
            <a:r>
              <a:rPr lang="es-CR" sz="2000" dirty="0">
                <a:latin typeface="+mj-lt"/>
              </a:rPr>
              <a:t> de memoria y batería con autonomía para un año.</a:t>
            </a:r>
          </a:p>
          <a:p>
            <a:pPr marL="742950" lvl="1" indent="-285750" algn="just" eaLnBrk="0" hangingPunct="0">
              <a:lnSpc>
                <a:spcPct val="90000"/>
              </a:lnSpc>
              <a:spcBef>
                <a:spcPct val="20000"/>
              </a:spcBef>
              <a:buClr>
                <a:schemeClr val="tx1"/>
              </a:buClr>
              <a:buSzPct val="75000"/>
              <a:buFontTx/>
              <a:buChar char="–"/>
              <a:defRPr/>
            </a:pPr>
            <a:endParaRPr lang="es-MX" sz="2000" kern="0" dirty="0">
              <a:latin typeface="Arial Narrow" pitchFamily="34" charset="0"/>
            </a:endParaRPr>
          </a:p>
          <a:p>
            <a:pPr marL="742950" lvl="1" indent="-285750" algn="just" eaLnBrk="0" hangingPunct="0">
              <a:lnSpc>
                <a:spcPct val="90000"/>
              </a:lnSpc>
              <a:spcBef>
                <a:spcPct val="20000"/>
              </a:spcBef>
              <a:buClr>
                <a:schemeClr val="tx1"/>
              </a:buClr>
              <a:buSzPct val="75000"/>
              <a:buFontTx/>
              <a:buChar char="–"/>
              <a:defRPr/>
            </a:pPr>
            <a:endParaRPr lang="es-MX" sz="2200" kern="0" dirty="0">
              <a:latin typeface="Arial Narrow" pitchFamily="34" charset="0"/>
            </a:endParaRPr>
          </a:p>
          <a:p>
            <a:pPr marL="342900" indent="-342900" algn="just" eaLnBrk="0" hangingPunct="0">
              <a:lnSpc>
                <a:spcPct val="90000"/>
              </a:lnSpc>
              <a:spcBef>
                <a:spcPct val="20000"/>
              </a:spcBef>
              <a:buClr>
                <a:schemeClr val="tx1"/>
              </a:buClr>
              <a:buSzPct val="75000"/>
              <a:buFont typeface="Wingdings" pitchFamily="2" charset="2"/>
              <a:buChar char="q"/>
              <a:defRPr/>
            </a:pPr>
            <a:endParaRPr lang="es-CR" sz="2600" kern="0" dirty="0">
              <a:latin typeface="Arial Narrow" pitchFamily="34" charset="0"/>
            </a:endParaRPr>
          </a:p>
          <a:p>
            <a:pPr marL="342900" indent="-342900" algn="just" eaLnBrk="0" hangingPunct="0">
              <a:lnSpc>
                <a:spcPct val="90000"/>
              </a:lnSpc>
              <a:spcBef>
                <a:spcPct val="20000"/>
              </a:spcBef>
              <a:buClr>
                <a:schemeClr val="tx1"/>
              </a:buClr>
              <a:buSzPct val="75000"/>
              <a:buFont typeface="Wingdings" pitchFamily="2" charset="2"/>
              <a:buNone/>
              <a:defRPr/>
            </a:pPr>
            <a:endParaRPr lang="es-CR" sz="2600" kern="0" dirty="0">
              <a:latin typeface="Arial Narrow" pitchFamily="34" charset="0"/>
            </a:endParaRPr>
          </a:p>
          <a:p>
            <a:pPr marL="342900" indent="-342900" algn="just" eaLnBrk="0" hangingPunct="0">
              <a:lnSpc>
                <a:spcPct val="90000"/>
              </a:lnSpc>
              <a:spcBef>
                <a:spcPct val="20000"/>
              </a:spcBef>
              <a:buClr>
                <a:schemeClr val="tx1"/>
              </a:buClr>
              <a:buSzPct val="75000"/>
              <a:buFont typeface="Wingdings" pitchFamily="2" charset="2"/>
              <a:buChar char="q"/>
              <a:defRPr/>
            </a:pPr>
            <a:endParaRPr lang="es-CR" sz="2600" kern="0" dirty="0">
              <a:latin typeface="Arial Narrow" pitchFamily="34" charset="0"/>
            </a:endParaRPr>
          </a:p>
          <a:p>
            <a:pPr marL="342900" indent="-342900" algn="just" eaLnBrk="0" hangingPunct="0">
              <a:lnSpc>
                <a:spcPct val="90000"/>
              </a:lnSpc>
              <a:spcBef>
                <a:spcPct val="20000"/>
              </a:spcBef>
              <a:buClr>
                <a:schemeClr val="tx1"/>
              </a:buClr>
              <a:buSzPct val="75000"/>
              <a:buFont typeface="Wingdings" pitchFamily="2" charset="2"/>
              <a:buChar char="q"/>
              <a:defRPr/>
            </a:pPr>
            <a:endParaRPr lang="es-ES" sz="2600" kern="0" dirty="0">
              <a:latin typeface="Arial Narrow" pitchFamily="34" charset="0"/>
            </a:endParaRPr>
          </a:p>
          <a:p>
            <a:pPr marL="342900" indent="-342900" eaLnBrk="0" hangingPunct="0">
              <a:lnSpc>
                <a:spcPct val="90000"/>
              </a:lnSpc>
              <a:spcBef>
                <a:spcPct val="20000"/>
              </a:spcBef>
              <a:buClr>
                <a:schemeClr val="tx1"/>
              </a:buClr>
              <a:buSzPct val="75000"/>
              <a:buFont typeface="Wingdings" pitchFamily="2" charset="2"/>
              <a:buChar char="q"/>
              <a:defRPr/>
            </a:pPr>
            <a:endParaRPr lang="es-ES" sz="2600" kern="0" dirty="0">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Se la ha nombrado director de proyecto de una construcción de una obra deportiva. El cliente le solicita que la edificación debe estar lista en el plazo de tres meses de forma improrrogable. Esto es un ejemplo de un / una:</a:t>
            </a:r>
            <a:endParaRPr lang="es-CR" altLang="es-CR" sz="2400" dirty="0"/>
          </a:p>
          <a:p>
            <a:pPr marL="457200" indent="-457200" algn="just">
              <a:spcBef>
                <a:spcPct val="0"/>
              </a:spcBef>
              <a:buFont typeface="+mj-lt"/>
              <a:buAutoNum type="alphaUcPeriod"/>
            </a:pPr>
            <a:r>
              <a:rPr lang="es-ES" altLang="es-CR" sz="2400" dirty="0"/>
              <a:t>Restricción.</a:t>
            </a:r>
            <a:endParaRPr lang="es-CR" altLang="es-CR" sz="2400" dirty="0"/>
          </a:p>
          <a:p>
            <a:pPr marL="457200" indent="-457200" algn="just">
              <a:spcBef>
                <a:spcPct val="0"/>
              </a:spcBef>
              <a:buFont typeface="+mj-lt"/>
              <a:buAutoNum type="alphaUcPeriod"/>
            </a:pPr>
            <a:r>
              <a:rPr lang="es-ES" altLang="es-CR" sz="2400" dirty="0"/>
              <a:t>Objetivo.</a:t>
            </a:r>
            <a:endParaRPr lang="es-CR" altLang="es-CR" sz="2400" dirty="0"/>
          </a:p>
          <a:p>
            <a:pPr marL="457200" indent="-457200" algn="just">
              <a:spcBef>
                <a:spcPct val="0"/>
              </a:spcBef>
              <a:buFont typeface="+mj-lt"/>
              <a:buAutoNum type="alphaUcPeriod"/>
            </a:pPr>
            <a:r>
              <a:rPr lang="es-ES" altLang="es-CR" sz="2400" dirty="0" smtClean="0"/>
              <a:t>Asunción/supuesto.</a:t>
            </a:r>
            <a:endParaRPr lang="es-CR" altLang="es-CR" sz="2400" dirty="0"/>
          </a:p>
          <a:p>
            <a:pPr marL="457200" indent="-457200" algn="just">
              <a:spcBef>
                <a:spcPct val="0"/>
              </a:spcBef>
              <a:buFont typeface="+mj-lt"/>
              <a:buAutoNum type="alphaUcPeriod"/>
            </a:pPr>
            <a:r>
              <a:rPr lang="es-ES" altLang="es-CR" sz="2400" dirty="0"/>
              <a:t>Requisito</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Una restricción es todo aquello que limita los esfuerzos (aplicación de recursos) que se pueden implementar en un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658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Se la ha nombrado director de proyecto del diseño de los planos constructivos de una refinería de petróleo. El director de la PMO le indica que como hay mucho personal diseñador ocupado en otras labores, únicamente cuenta con un ingeniero para diseño por cada área de especialidad (estructural, sanitario, ambiental y electricista). Esto es un ejemplo de un / una:</a:t>
            </a:r>
            <a:endParaRPr lang="es-CR" altLang="es-CR" sz="2400" dirty="0"/>
          </a:p>
          <a:p>
            <a:pPr marL="457200" indent="-457200" algn="just">
              <a:spcBef>
                <a:spcPct val="0"/>
              </a:spcBef>
              <a:buFont typeface="+mj-lt"/>
              <a:buAutoNum type="alphaUcPeriod"/>
            </a:pPr>
            <a:r>
              <a:rPr lang="es-ES" altLang="es-CR" sz="2400" dirty="0"/>
              <a:t>Objetivo.</a:t>
            </a:r>
            <a:endParaRPr lang="es-CR" altLang="es-CR" sz="2400" dirty="0"/>
          </a:p>
          <a:p>
            <a:pPr marL="457200" indent="-457200" algn="just">
              <a:spcBef>
                <a:spcPct val="0"/>
              </a:spcBef>
              <a:buFont typeface="+mj-lt"/>
              <a:buAutoNum type="alphaUcPeriod"/>
            </a:pPr>
            <a:r>
              <a:rPr lang="es-ES" altLang="es-CR" sz="2400" dirty="0" smtClean="0"/>
              <a:t>Asunción/supuesto.</a:t>
            </a:r>
            <a:endParaRPr lang="es-CR" altLang="es-CR" sz="2400" dirty="0"/>
          </a:p>
          <a:p>
            <a:pPr marL="457200" indent="-457200" algn="just">
              <a:spcBef>
                <a:spcPct val="0"/>
              </a:spcBef>
              <a:buFont typeface="+mj-lt"/>
              <a:buAutoNum type="alphaUcPeriod"/>
            </a:pPr>
            <a:r>
              <a:rPr lang="es-ES" altLang="es-CR" sz="2400" dirty="0"/>
              <a:t>Requisito.</a:t>
            </a:r>
            <a:endParaRPr lang="es-CR" altLang="es-CR" sz="2400" dirty="0"/>
          </a:p>
          <a:p>
            <a:pPr marL="457200" indent="-457200" algn="just">
              <a:spcBef>
                <a:spcPct val="0"/>
              </a:spcBef>
              <a:buFont typeface="+mj-lt"/>
              <a:buAutoNum type="alphaUcPeriod"/>
            </a:pPr>
            <a:r>
              <a:rPr lang="es-ES" altLang="es-CR" sz="2400" dirty="0"/>
              <a:t>Restricción</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Una restricción es todo aquello que limita los esfuerzos (aplicación de recursos) que se pueden implementar en un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69271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dirty="0"/>
              <a:t>Un cliente lo ha contactado para que le desarrolle una aplicación de software para su comercio. Desde un inicio le indica que únicamente cuenta con US $</a:t>
            </a:r>
            <a:r>
              <a:rPr lang="es-ES" altLang="es-CR" sz="2400" dirty="0" smtClean="0"/>
              <a:t>10.000 </a:t>
            </a:r>
            <a:r>
              <a:rPr lang="es-ES" altLang="es-CR" sz="2400" dirty="0"/>
              <a:t>para el trabajo. Esto es un ejemplo de un / una:</a:t>
            </a:r>
            <a:endParaRPr lang="es-CR" altLang="es-CR" sz="2400" dirty="0"/>
          </a:p>
          <a:p>
            <a:pPr marL="457200" indent="-457200" algn="just">
              <a:spcBef>
                <a:spcPct val="0"/>
              </a:spcBef>
              <a:buFont typeface="+mj-lt"/>
              <a:buAutoNum type="alphaUcPeriod"/>
            </a:pPr>
            <a:r>
              <a:rPr lang="es-ES" altLang="es-CR" sz="2400" dirty="0"/>
              <a:t>Objetivo.</a:t>
            </a:r>
            <a:endParaRPr lang="es-CR" altLang="es-CR" sz="2400" dirty="0"/>
          </a:p>
          <a:p>
            <a:pPr marL="457200" indent="-457200" algn="just">
              <a:spcBef>
                <a:spcPct val="0"/>
              </a:spcBef>
              <a:buFont typeface="+mj-lt"/>
              <a:buAutoNum type="alphaUcPeriod"/>
            </a:pPr>
            <a:r>
              <a:rPr lang="es-ES" altLang="es-CR" sz="2400" dirty="0" smtClean="0"/>
              <a:t>Asunción/supuesto.</a:t>
            </a:r>
            <a:endParaRPr lang="es-CR" altLang="es-CR" sz="2400" dirty="0"/>
          </a:p>
          <a:p>
            <a:pPr marL="457200" indent="-457200" algn="just">
              <a:spcBef>
                <a:spcPct val="0"/>
              </a:spcBef>
              <a:buFont typeface="+mj-lt"/>
              <a:buAutoNum type="alphaUcPeriod"/>
            </a:pPr>
            <a:r>
              <a:rPr lang="es-ES" altLang="es-CR" sz="2400" dirty="0"/>
              <a:t>Restricción.</a:t>
            </a:r>
            <a:endParaRPr lang="es-CR" altLang="es-CR" sz="2400" dirty="0"/>
          </a:p>
          <a:p>
            <a:pPr marL="457200" indent="-457200" algn="just">
              <a:spcBef>
                <a:spcPct val="0"/>
              </a:spcBef>
              <a:buFont typeface="+mj-lt"/>
              <a:buAutoNum type="alphaUcPeriod"/>
            </a:pPr>
            <a:r>
              <a:rPr lang="es-ES" altLang="es-CR" sz="2400" dirty="0"/>
              <a:t>Requisito</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Una restricción es todo aquello que limita los esfuerzos (aplicación de recursos) que se pueden implementar en un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6604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64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En relación con el alcance del PROYECTO y del PRODUCTO se puede decir que:</a:t>
            </a:r>
          </a:p>
          <a:p>
            <a:pPr marL="457200" indent="-457200" algn="just">
              <a:spcBef>
                <a:spcPct val="0"/>
              </a:spcBef>
              <a:buFont typeface="+mj-lt"/>
              <a:buAutoNum type="alphaUcPeriod"/>
            </a:pPr>
            <a:r>
              <a:rPr lang="en-US" altLang="es-CR" sz="2000" dirty="0"/>
              <a:t>El </a:t>
            </a:r>
            <a:r>
              <a:rPr lang="en-US" altLang="es-CR" sz="2000" dirty="0" err="1"/>
              <a:t>alcance</a:t>
            </a:r>
            <a:r>
              <a:rPr lang="en-US" altLang="es-CR" sz="2000" dirty="0"/>
              <a:t> del </a:t>
            </a:r>
            <a:r>
              <a:rPr lang="en-US" altLang="es-CR" sz="2000" dirty="0" err="1"/>
              <a:t>producto</a:t>
            </a:r>
            <a:r>
              <a:rPr lang="en-US" altLang="es-CR" sz="2000" dirty="0"/>
              <a:t> define y </a:t>
            </a:r>
            <a:r>
              <a:rPr lang="en-US" altLang="es-CR" sz="2000" dirty="0" err="1"/>
              <a:t>controla</a:t>
            </a:r>
            <a:r>
              <a:rPr lang="en-US" altLang="es-CR" sz="2000" dirty="0"/>
              <a:t> lo </a:t>
            </a:r>
            <a:r>
              <a:rPr lang="en-US" altLang="es-CR" sz="2000" dirty="0" err="1"/>
              <a:t>que</a:t>
            </a:r>
            <a:r>
              <a:rPr lang="en-US" altLang="es-CR" sz="2000" dirty="0"/>
              <a:t> </a:t>
            </a:r>
            <a:r>
              <a:rPr lang="en-US" altLang="es-CR" sz="2000" dirty="0" err="1"/>
              <a:t>incluye</a:t>
            </a:r>
            <a:r>
              <a:rPr lang="en-US" altLang="es-CR" sz="2000" dirty="0"/>
              <a:t> y no </a:t>
            </a:r>
            <a:r>
              <a:rPr lang="en-US" altLang="es-CR" sz="2000" dirty="0" err="1"/>
              <a:t>incluye</a:t>
            </a:r>
            <a:r>
              <a:rPr lang="en-US" altLang="es-CR" sz="2000" dirty="0"/>
              <a:t> el </a:t>
            </a:r>
            <a:r>
              <a:rPr lang="en-US" altLang="es-CR" sz="2000" dirty="0" err="1"/>
              <a:t>proyecto</a:t>
            </a:r>
            <a:r>
              <a:rPr lang="en-US" altLang="es-CR" sz="2000" dirty="0"/>
              <a:t>.</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alcance</a:t>
            </a:r>
            <a:r>
              <a:rPr lang="en-US" altLang="es-CR" sz="2000" dirty="0"/>
              <a:t> del </a:t>
            </a:r>
            <a:r>
              <a:rPr lang="en-US" altLang="es-CR" sz="2000" dirty="0" err="1"/>
              <a:t>producto</a:t>
            </a:r>
            <a:r>
              <a:rPr lang="en-US" altLang="es-CR" sz="2000" dirty="0"/>
              <a:t> </a:t>
            </a:r>
            <a:r>
              <a:rPr lang="en-US" altLang="es-CR" sz="2000" dirty="0" err="1"/>
              <a:t>incluye</a:t>
            </a:r>
            <a:r>
              <a:rPr lang="en-US" altLang="es-CR" sz="2000" dirty="0"/>
              <a:t> los </a:t>
            </a:r>
            <a:r>
              <a:rPr lang="en-US" altLang="es-CR" sz="2000" dirty="0" err="1"/>
              <a:t>procesos</a:t>
            </a:r>
            <a:r>
              <a:rPr lang="en-US" altLang="es-CR" sz="2000" dirty="0"/>
              <a:t> </a:t>
            </a:r>
            <a:r>
              <a:rPr lang="en-US" altLang="es-CR" sz="2000" dirty="0" err="1"/>
              <a:t>necesarios</a:t>
            </a:r>
            <a:r>
              <a:rPr lang="en-US" altLang="es-CR" sz="2000" dirty="0"/>
              <a:t> </a:t>
            </a:r>
            <a:r>
              <a:rPr lang="en-US" altLang="es-CR" sz="2000" dirty="0" err="1"/>
              <a:t>para</a:t>
            </a:r>
            <a:r>
              <a:rPr lang="en-US" altLang="es-CR" sz="2000" dirty="0"/>
              <a:t> </a:t>
            </a:r>
            <a:r>
              <a:rPr lang="en-US" altLang="es-CR" sz="2000" dirty="0" err="1"/>
              <a:t>que</a:t>
            </a:r>
            <a:r>
              <a:rPr lang="en-US" altLang="es-CR" sz="2000" dirty="0"/>
              <a:t> el </a:t>
            </a:r>
            <a:r>
              <a:rPr lang="en-US" altLang="es-CR" sz="2000" dirty="0" err="1"/>
              <a:t>proyecto</a:t>
            </a:r>
            <a:r>
              <a:rPr lang="en-US" altLang="es-CR" sz="2000" dirty="0"/>
              <a:t> sea </a:t>
            </a:r>
            <a:r>
              <a:rPr lang="en-US" altLang="es-CR" sz="2000" dirty="0" err="1"/>
              <a:t>provisto</a:t>
            </a:r>
            <a:r>
              <a:rPr lang="en-US" altLang="es-CR" sz="2000" dirty="0"/>
              <a:t> con </a:t>
            </a:r>
            <a:r>
              <a:rPr lang="en-US" altLang="es-CR" sz="2000" dirty="0" err="1"/>
              <a:t>todas</a:t>
            </a:r>
            <a:r>
              <a:rPr lang="en-US" altLang="es-CR" sz="2000" dirty="0"/>
              <a:t> </a:t>
            </a:r>
            <a:r>
              <a:rPr lang="en-US" altLang="es-CR" sz="2000" dirty="0" err="1"/>
              <a:t>las</a:t>
            </a:r>
            <a:r>
              <a:rPr lang="en-US" altLang="es-CR" sz="2000" dirty="0"/>
              <a:t> </a:t>
            </a:r>
            <a:r>
              <a:rPr lang="en-US" altLang="es-CR" sz="2000" dirty="0" err="1"/>
              <a:t>características</a:t>
            </a:r>
            <a:r>
              <a:rPr lang="en-US" altLang="es-CR" sz="2000" dirty="0"/>
              <a:t> y </a:t>
            </a:r>
            <a:r>
              <a:rPr lang="en-US" altLang="es-CR" sz="2000" dirty="0" err="1"/>
              <a:t>funciones</a:t>
            </a:r>
            <a:r>
              <a:rPr lang="en-US" altLang="es-CR" sz="2000" dirty="0"/>
              <a:t> </a:t>
            </a:r>
            <a:r>
              <a:rPr lang="en-US" altLang="es-CR" sz="2000" dirty="0" err="1"/>
              <a:t>requeridas</a:t>
            </a:r>
            <a:r>
              <a:rPr lang="en-US" altLang="es-CR" sz="2000" dirty="0"/>
              <a:t>.</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alcance</a:t>
            </a:r>
            <a:r>
              <a:rPr lang="en-US" altLang="es-CR" sz="2000" dirty="0"/>
              <a:t> del </a:t>
            </a:r>
            <a:r>
              <a:rPr lang="en-US" altLang="es-CR" sz="2000" dirty="0" err="1"/>
              <a:t>proyecto</a:t>
            </a:r>
            <a:r>
              <a:rPr lang="en-US" altLang="es-CR" sz="2000" dirty="0"/>
              <a:t> se </a:t>
            </a:r>
            <a:r>
              <a:rPr lang="en-US" altLang="es-CR" sz="2000" dirty="0" err="1"/>
              <a:t>basa</a:t>
            </a:r>
            <a:r>
              <a:rPr lang="en-US" altLang="es-CR" sz="2000" dirty="0"/>
              <a:t> </a:t>
            </a:r>
            <a:r>
              <a:rPr lang="en-US" altLang="es-CR" sz="2000" dirty="0" err="1"/>
              <a:t>únicamente</a:t>
            </a:r>
            <a:r>
              <a:rPr lang="en-US" altLang="es-CR" sz="2000" dirty="0"/>
              <a:t> en </a:t>
            </a:r>
            <a:r>
              <a:rPr lang="en-US" altLang="es-CR" sz="2000" dirty="0" err="1"/>
              <a:t>definir</a:t>
            </a:r>
            <a:r>
              <a:rPr lang="en-US" altLang="es-CR" sz="2000" dirty="0"/>
              <a:t> </a:t>
            </a:r>
            <a:r>
              <a:rPr lang="en-US" altLang="es-CR" sz="2000" dirty="0" err="1"/>
              <a:t>las</a:t>
            </a:r>
            <a:r>
              <a:rPr lang="en-US" altLang="es-CR" sz="2000" dirty="0"/>
              <a:t> </a:t>
            </a:r>
            <a:r>
              <a:rPr lang="en-US" altLang="es-CR" sz="2000" dirty="0" err="1"/>
              <a:t>características</a:t>
            </a:r>
            <a:r>
              <a:rPr lang="en-US" altLang="es-CR" sz="2000" dirty="0"/>
              <a:t> y </a:t>
            </a:r>
            <a:r>
              <a:rPr lang="en-US" altLang="es-CR" sz="2000" dirty="0" err="1"/>
              <a:t>funcionalidad</a:t>
            </a:r>
            <a:r>
              <a:rPr lang="en-US" altLang="es-CR" sz="2000" dirty="0"/>
              <a:t> del </a:t>
            </a:r>
            <a:r>
              <a:rPr lang="en-US" altLang="es-CR" sz="2000" dirty="0" err="1"/>
              <a:t>producto</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Algunas</a:t>
            </a:r>
            <a:r>
              <a:rPr lang="en-US" altLang="es-CR" sz="2000" dirty="0"/>
              <a:t> </a:t>
            </a:r>
            <a:r>
              <a:rPr lang="en-US" altLang="es-CR" sz="2000" dirty="0" err="1"/>
              <a:t>veces</a:t>
            </a:r>
            <a:r>
              <a:rPr lang="en-US" altLang="es-CR" sz="2000" dirty="0"/>
              <a:t> el </a:t>
            </a:r>
            <a:r>
              <a:rPr lang="en-US" altLang="es-CR" sz="2000" dirty="0" err="1"/>
              <a:t>término</a:t>
            </a:r>
            <a:r>
              <a:rPr lang="en-US" altLang="es-CR" sz="2000" dirty="0"/>
              <a:t> “</a:t>
            </a:r>
            <a:r>
              <a:rPr lang="en-US" altLang="es-CR" sz="2000" dirty="0" err="1"/>
              <a:t>alcance</a:t>
            </a:r>
            <a:r>
              <a:rPr lang="en-US" altLang="es-CR" sz="2000" dirty="0"/>
              <a:t> del </a:t>
            </a:r>
            <a:r>
              <a:rPr lang="en-US" altLang="es-CR" sz="2000" dirty="0" err="1"/>
              <a:t>proyecto</a:t>
            </a:r>
            <a:r>
              <a:rPr lang="en-US" altLang="es-CR" sz="2000" dirty="0"/>
              <a:t>” se </a:t>
            </a:r>
            <a:r>
              <a:rPr lang="en-US" altLang="es-CR" sz="2000" dirty="0" err="1"/>
              <a:t>entiende</a:t>
            </a:r>
            <a:r>
              <a:rPr lang="en-US" altLang="es-CR" sz="2000" dirty="0"/>
              <a:t> </a:t>
            </a:r>
            <a:r>
              <a:rPr lang="en-US" altLang="es-CR" sz="2000" dirty="0" err="1"/>
              <a:t>que</a:t>
            </a:r>
            <a:r>
              <a:rPr lang="en-US" altLang="es-CR" sz="2000" dirty="0"/>
              <a:t> </a:t>
            </a:r>
            <a:r>
              <a:rPr lang="en-US" altLang="es-CR" sz="2000" dirty="0" err="1"/>
              <a:t>incluye</a:t>
            </a:r>
            <a:r>
              <a:rPr lang="en-US" altLang="es-CR" sz="2000" dirty="0"/>
              <a:t> el </a:t>
            </a:r>
            <a:r>
              <a:rPr lang="en-US" altLang="es-CR" sz="2000" dirty="0" err="1"/>
              <a:t>alcance</a:t>
            </a:r>
            <a:r>
              <a:rPr lang="en-US" altLang="es-CR" sz="2000" dirty="0"/>
              <a:t> del </a:t>
            </a:r>
            <a:r>
              <a:rPr lang="en-US" altLang="es-CR" sz="2000" dirty="0" err="1"/>
              <a:t>producto</a:t>
            </a:r>
            <a:r>
              <a:rPr lang="en-US" altLang="es-CR" sz="2000" dirty="0"/>
              <a:t>. </a:t>
            </a:r>
            <a:endParaRPr lang="es-CR" altLang="es-CR" sz="2000" dirty="0"/>
          </a:p>
          <a:p>
            <a:pPr algn="just">
              <a:spcBef>
                <a:spcPct val="0"/>
              </a:spcBef>
              <a:buFontTx/>
              <a:buNone/>
            </a:pPr>
            <a:r>
              <a:rPr lang="es-ES" altLang="es-CR" sz="2000" b="1" dirty="0"/>
              <a:t>Retroalimentación: </a:t>
            </a:r>
            <a:r>
              <a:rPr lang="en-US" altLang="es-CR" sz="2000" dirty="0"/>
              <a:t>La </a:t>
            </a:r>
            <a:r>
              <a:rPr lang="en-US" altLang="es-CR" sz="2000" dirty="0" err="1"/>
              <a:t>única</a:t>
            </a:r>
            <a:r>
              <a:rPr lang="en-US" altLang="es-CR" sz="2000" dirty="0"/>
              <a:t> </a:t>
            </a:r>
            <a:r>
              <a:rPr lang="en-US" altLang="es-CR" sz="2000" dirty="0" err="1"/>
              <a:t>opción</a:t>
            </a:r>
            <a:r>
              <a:rPr lang="en-US" altLang="es-CR" sz="2000" dirty="0"/>
              <a:t> </a:t>
            </a:r>
            <a:r>
              <a:rPr lang="en-US" altLang="es-CR" sz="2000" dirty="0" err="1"/>
              <a:t>verdadera</a:t>
            </a:r>
            <a:r>
              <a:rPr lang="en-US" altLang="es-CR" sz="2000" dirty="0"/>
              <a:t> </a:t>
            </a:r>
            <a:r>
              <a:rPr lang="en-US" altLang="es-CR" sz="2000" dirty="0" err="1"/>
              <a:t>es</a:t>
            </a:r>
            <a:r>
              <a:rPr lang="en-US" altLang="es-CR" sz="2000" dirty="0"/>
              <a:t> </a:t>
            </a:r>
            <a:r>
              <a:rPr lang="en-US" altLang="es-CR" sz="2000" dirty="0" err="1"/>
              <a:t>que</a:t>
            </a:r>
            <a:r>
              <a:rPr lang="en-US" altLang="es-CR" sz="2000" dirty="0"/>
              <a:t> el </a:t>
            </a:r>
            <a:r>
              <a:rPr lang="en-US" altLang="es-CR" sz="2000" dirty="0" err="1"/>
              <a:t>término</a:t>
            </a:r>
            <a:r>
              <a:rPr lang="en-US" altLang="es-CR" sz="2000" dirty="0"/>
              <a:t> “</a:t>
            </a:r>
            <a:r>
              <a:rPr lang="en-US" altLang="es-CR" sz="2000" dirty="0" err="1"/>
              <a:t>alcance</a:t>
            </a:r>
            <a:r>
              <a:rPr lang="en-US" altLang="es-CR" sz="2000" dirty="0"/>
              <a:t> del </a:t>
            </a:r>
            <a:r>
              <a:rPr lang="en-US" altLang="es-CR" sz="2000" dirty="0" err="1"/>
              <a:t>proyecto</a:t>
            </a:r>
            <a:r>
              <a:rPr lang="en-US" altLang="es-CR" sz="2000" dirty="0"/>
              <a:t>” se </a:t>
            </a:r>
            <a:r>
              <a:rPr lang="en-US" altLang="es-CR" sz="2000" dirty="0" err="1"/>
              <a:t>entiende</a:t>
            </a:r>
            <a:r>
              <a:rPr lang="en-US" altLang="es-CR" sz="2000" dirty="0"/>
              <a:t> </a:t>
            </a:r>
            <a:r>
              <a:rPr lang="en-US" altLang="es-CR" sz="2000" dirty="0" err="1"/>
              <a:t>que</a:t>
            </a:r>
            <a:r>
              <a:rPr lang="en-US" altLang="es-CR" sz="2000" dirty="0"/>
              <a:t> </a:t>
            </a:r>
            <a:r>
              <a:rPr lang="en-US" altLang="es-CR" sz="2000" dirty="0" err="1"/>
              <a:t>incluye</a:t>
            </a:r>
            <a:r>
              <a:rPr lang="en-US" altLang="es-CR" sz="2000" dirty="0"/>
              <a:t> el </a:t>
            </a:r>
            <a:r>
              <a:rPr lang="en-US" altLang="es-CR" sz="2000" dirty="0" err="1"/>
              <a:t>alcance</a:t>
            </a:r>
            <a:r>
              <a:rPr lang="en-US" altLang="es-CR" sz="2000" dirty="0"/>
              <a:t> del </a:t>
            </a:r>
            <a:r>
              <a:rPr lang="en-US" altLang="es-CR" sz="2000" dirty="0" err="1"/>
              <a:t>producto</a:t>
            </a:r>
            <a:r>
              <a:rPr lang="en-US" altLang="es-CR" sz="2000" dirty="0"/>
              <a:t>.</a:t>
            </a:r>
            <a:r>
              <a:rPr lang="en-US" altLang="es-CR" sz="2000" b="1" dirty="0"/>
              <a:t> </a:t>
            </a:r>
            <a:r>
              <a:rPr lang="en-US" altLang="es-CR" sz="2000" dirty="0"/>
              <a:t>El </a:t>
            </a:r>
            <a:r>
              <a:rPr lang="en-US" altLang="es-CR" sz="2000" dirty="0" err="1"/>
              <a:t>alcance</a:t>
            </a:r>
            <a:r>
              <a:rPr lang="en-US" altLang="es-CR" sz="2000" dirty="0"/>
              <a:t> del </a:t>
            </a:r>
            <a:r>
              <a:rPr lang="en-US" altLang="es-CR" sz="2000" dirty="0" err="1"/>
              <a:t>proyecto</a:t>
            </a:r>
            <a:r>
              <a:rPr lang="en-US" altLang="es-CR" sz="2000" dirty="0"/>
              <a:t> define y </a:t>
            </a:r>
            <a:r>
              <a:rPr lang="en-US" altLang="es-CR" sz="2000" dirty="0" err="1"/>
              <a:t>controla</a:t>
            </a:r>
            <a:r>
              <a:rPr lang="en-US" altLang="es-CR" sz="2000" dirty="0"/>
              <a:t> lo </a:t>
            </a:r>
            <a:r>
              <a:rPr lang="en-US" altLang="es-CR" sz="2000" dirty="0" err="1"/>
              <a:t>que</a:t>
            </a:r>
            <a:r>
              <a:rPr lang="en-US" altLang="es-CR" sz="2000" dirty="0"/>
              <a:t> </a:t>
            </a:r>
            <a:r>
              <a:rPr lang="en-US" altLang="es-CR" sz="2000" dirty="0" err="1"/>
              <a:t>incluye</a:t>
            </a:r>
            <a:r>
              <a:rPr lang="en-US" altLang="es-CR" sz="2000" dirty="0"/>
              <a:t> y no </a:t>
            </a:r>
            <a:r>
              <a:rPr lang="en-US" altLang="es-CR" sz="2000" dirty="0" err="1"/>
              <a:t>incluye</a:t>
            </a:r>
            <a:r>
              <a:rPr lang="en-US" altLang="es-CR" sz="2000" dirty="0"/>
              <a:t> el </a:t>
            </a:r>
            <a:r>
              <a:rPr lang="en-US" altLang="es-CR" sz="2000" dirty="0" err="1"/>
              <a:t>producto</a:t>
            </a:r>
            <a:r>
              <a:rPr lang="en-US" altLang="es-CR" sz="2000" dirty="0"/>
              <a:t>. El </a:t>
            </a:r>
            <a:r>
              <a:rPr lang="en-US" altLang="es-CR" sz="2000" dirty="0" err="1"/>
              <a:t>alcance</a:t>
            </a:r>
            <a:r>
              <a:rPr lang="en-US" altLang="es-CR" sz="2000" dirty="0"/>
              <a:t> del </a:t>
            </a:r>
            <a:r>
              <a:rPr lang="en-US" altLang="es-CR" sz="2000" dirty="0" err="1"/>
              <a:t>proyecto</a:t>
            </a:r>
            <a:r>
              <a:rPr lang="en-US" altLang="es-CR" sz="2000" dirty="0"/>
              <a:t> </a:t>
            </a:r>
            <a:r>
              <a:rPr lang="en-US" altLang="es-CR" sz="2000" dirty="0" err="1"/>
              <a:t>incluye</a:t>
            </a:r>
            <a:r>
              <a:rPr lang="en-US" altLang="es-CR" sz="2000" dirty="0"/>
              <a:t> los </a:t>
            </a:r>
            <a:r>
              <a:rPr lang="en-US" altLang="es-CR" sz="2000" dirty="0" err="1"/>
              <a:t>procesos</a:t>
            </a:r>
            <a:r>
              <a:rPr lang="en-US" altLang="es-CR" sz="2000" dirty="0"/>
              <a:t> </a:t>
            </a:r>
            <a:r>
              <a:rPr lang="en-US" altLang="es-CR" sz="2000" dirty="0" err="1"/>
              <a:t>necesarios</a:t>
            </a:r>
            <a:r>
              <a:rPr lang="en-US" altLang="es-CR" sz="2000" dirty="0"/>
              <a:t> </a:t>
            </a:r>
            <a:r>
              <a:rPr lang="en-US" altLang="es-CR" sz="2000" dirty="0" err="1"/>
              <a:t>para</a:t>
            </a:r>
            <a:r>
              <a:rPr lang="en-US" altLang="es-CR" sz="2000" dirty="0"/>
              <a:t> </a:t>
            </a:r>
            <a:r>
              <a:rPr lang="en-US" altLang="es-CR" sz="2000" dirty="0" err="1"/>
              <a:t>que</a:t>
            </a:r>
            <a:r>
              <a:rPr lang="en-US" altLang="es-CR" sz="2000" dirty="0"/>
              <a:t> el </a:t>
            </a:r>
            <a:r>
              <a:rPr lang="en-US" altLang="es-CR" sz="2000" dirty="0" err="1"/>
              <a:t>producto</a:t>
            </a:r>
            <a:r>
              <a:rPr lang="en-US" altLang="es-CR" sz="2000" dirty="0"/>
              <a:t> sea </a:t>
            </a:r>
            <a:r>
              <a:rPr lang="en-US" altLang="es-CR" sz="2000" dirty="0" err="1"/>
              <a:t>provisto</a:t>
            </a:r>
            <a:r>
              <a:rPr lang="en-US" altLang="es-CR" sz="2000" dirty="0"/>
              <a:t> con </a:t>
            </a:r>
            <a:r>
              <a:rPr lang="en-US" altLang="es-CR" sz="2000" dirty="0" err="1"/>
              <a:t>todas</a:t>
            </a:r>
            <a:r>
              <a:rPr lang="en-US" altLang="es-CR" sz="2000" dirty="0"/>
              <a:t> </a:t>
            </a:r>
            <a:r>
              <a:rPr lang="en-US" altLang="es-CR" sz="2000" dirty="0" err="1"/>
              <a:t>las</a:t>
            </a:r>
            <a:r>
              <a:rPr lang="en-US" altLang="es-CR" sz="2000" dirty="0"/>
              <a:t> </a:t>
            </a:r>
            <a:r>
              <a:rPr lang="en-US" altLang="es-CR" sz="2000" dirty="0" err="1"/>
              <a:t>características</a:t>
            </a:r>
            <a:r>
              <a:rPr lang="en-US" altLang="es-CR" sz="2000" dirty="0"/>
              <a:t> y </a:t>
            </a:r>
            <a:r>
              <a:rPr lang="en-US" altLang="es-CR" sz="2000" dirty="0" err="1"/>
              <a:t>funciones</a:t>
            </a:r>
            <a:r>
              <a:rPr lang="en-US" altLang="es-CR" sz="2000" dirty="0"/>
              <a:t> </a:t>
            </a:r>
            <a:r>
              <a:rPr lang="en-US" altLang="es-CR" sz="2000" dirty="0" err="1"/>
              <a:t>requeridas</a:t>
            </a:r>
            <a:r>
              <a:rPr lang="en-US" altLang="es-CR" sz="2000" dirty="0"/>
              <a:t>. El </a:t>
            </a:r>
            <a:r>
              <a:rPr lang="en-US" altLang="es-CR" sz="2000" dirty="0" err="1"/>
              <a:t>alcance</a:t>
            </a:r>
            <a:r>
              <a:rPr lang="en-US" altLang="es-CR" sz="2000" dirty="0"/>
              <a:t> del </a:t>
            </a:r>
            <a:r>
              <a:rPr lang="en-US" altLang="es-CR" sz="2000" dirty="0" err="1"/>
              <a:t>proyecto</a:t>
            </a:r>
            <a:r>
              <a:rPr lang="en-US" altLang="es-CR" sz="2000" dirty="0"/>
              <a:t> no se </a:t>
            </a:r>
            <a:r>
              <a:rPr lang="en-US" altLang="es-CR" sz="2000" dirty="0" err="1"/>
              <a:t>basa</a:t>
            </a:r>
            <a:r>
              <a:rPr lang="en-US" altLang="es-CR" sz="2000" dirty="0"/>
              <a:t> </a:t>
            </a:r>
            <a:r>
              <a:rPr lang="en-US" altLang="es-CR" sz="2000" dirty="0" err="1"/>
              <a:t>únicamente</a:t>
            </a:r>
            <a:r>
              <a:rPr lang="en-US" altLang="es-CR" sz="2000" dirty="0"/>
              <a:t> en </a:t>
            </a:r>
            <a:r>
              <a:rPr lang="en-US" altLang="es-CR" sz="2000" dirty="0" err="1"/>
              <a:t>definir</a:t>
            </a:r>
            <a:r>
              <a:rPr lang="en-US" altLang="es-CR" sz="2000" dirty="0"/>
              <a:t> </a:t>
            </a:r>
            <a:r>
              <a:rPr lang="en-US" altLang="es-CR" sz="2000" dirty="0" err="1"/>
              <a:t>las</a:t>
            </a:r>
            <a:r>
              <a:rPr lang="en-US" altLang="es-CR" sz="2000" dirty="0"/>
              <a:t> </a:t>
            </a:r>
            <a:r>
              <a:rPr lang="en-US" altLang="es-CR" sz="2000" dirty="0" err="1"/>
              <a:t>características</a:t>
            </a:r>
            <a:r>
              <a:rPr lang="en-US" altLang="es-CR" sz="2000" dirty="0"/>
              <a:t> y </a:t>
            </a:r>
            <a:r>
              <a:rPr lang="en-US" altLang="es-CR" sz="2000" dirty="0" err="1"/>
              <a:t>funcionalidad</a:t>
            </a:r>
            <a:r>
              <a:rPr lang="en-US" altLang="es-CR" sz="2000" dirty="0"/>
              <a:t> del </a:t>
            </a:r>
            <a:r>
              <a:rPr lang="en-US" altLang="es-CR" sz="2000" dirty="0" err="1"/>
              <a:t>producto</a:t>
            </a:r>
            <a:r>
              <a:rPr lang="en-US" altLang="es-CR" sz="2000" dirty="0"/>
              <a:t>, </a:t>
            </a:r>
            <a:r>
              <a:rPr lang="en-US" altLang="es-CR" sz="2000" dirty="0" err="1"/>
              <a:t>también</a:t>
            </a:r>
            <a:r>
              <a:rPr lang="en-US" altLang="es-CR" sz="2000" dirty="0"/>
              <a:t> </a:t>
            </a:r>
            <a:r>
              <a:rPr lang="en-US" altLang="es-CR" sz="2000" dirty="0" err="1"/>
              <a:t>considera</a:t>
            </a:r>
            <a:r>
              <a:rPr lang="en-US" altLang="es-CR" sz="2000" dirty="0"/>
              <a:t> los </a:t>
            </a:r>
            <a:r>
              <a:rPr lang="en-US" altLang="es-CR" sz="2000" dirty="0" err="1"/>
              <a:t>entregables</a:t>
            </a:r>
            <a:r>
              <a:rPr lang="en-US" altLang="es-CR" sz="2000" dirty="0"/>
              <a:t> a </a:t>
            </a:r>
            <a:r>
              <a:rPr lang="en-US" altLang="es-CR" sz="2000" dirty="0" err="1"/>
              <a:t>nivel</a:t>
            </a:r>
            <a:r>
              <a:rPr lang="en-US" altLang="es-CR" sz="2000" dirty="0"/>
              <a:t> de </a:t>
            </a:r>
            <a:r>
              <a:rPr lang="en-US" altLang="es-CR" sz="2000" dirty="0" err="1"/>
              <a:t>dirección</a:t>
            </a:r>
            <a:r>
              <a:rPr lang="en-US" altLang="es-CR" sz="2000" dirty="0"/>
              <a:t> de </a:t>
            </a:r>
            <a:r>
              <a:rPr lang="en-US" altLang="es-CR" sz="2000" dirty="0" err="1"/>
              <a:t>proyectos</a:t>
            </a:r>
            <a:r>
              <a:rPr lang="en-US" altLang="es-CR" sz="2000" dirty="0"/>
              <a:t>.</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34887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3025"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¿Cuál de las siguientes opciones describe mejor el proceso de Validar el Alcance?</a:t>
            </a:r>
          </a:p>
          <a:p>
            <a:pPr marL="457200" indent="-457200" algn="just">
              <a:spcBef>
                <a:spcPct val="0"/>
              </a:spcBef>
              <a:buFont typeface="+mj-lt"/>
              <a:buAutoNum type="alphaUcPeriod"/>
            </a:pPr>
            <a:r>
              <a:rPr lang="es-CR" altLang="es-CR" sz="2200" dirty="0"/>
              <a:t>Asegurar que se cumplan los requisitos de calidad del proyecto.</a:t>
            </a:r>
          </a:p>
          <a:p>
            <a:pPr marL="457200" indent="-457200" algn="just">
              <a:spcBef>
                <a:spcPct val="0"/>
              </a:spcBef>
              <a:buFont typeface="+mj-lt"/>
              <a:buAutoNum type="alphaUcPeriod"/>
            </a:pPr>
            <a:r>
              <a:rPr lang="es-CR" altLang="es-CR" sz="2200" dirty="0"/>
              <a:t>Controlar los cambios en el alcance del proyecto.</a:t>
            </a:r>
          </a:p>
          <a:p>
            <a:pPr marL="457200" indent="-457200" algn="just">
              <a:spcBef>
                <a:spcPct val="0"/>
              </a:spcBef>
              <a:buFont typeface="+mj-lt"/>
              <a:buAutoNum type="alphaUcPeriod"/>
            </a:pPr>
            <a:r>
              <a:rPr lang="es-CR" altLang="es-CR" sz="2200" dirty="0"/>
              <a:t>Obtener la aceptación formal de los entregables del proyecto por parte de los interesados que correspondan.</a:t>
            </a:r>
          </a:p>
          <a:p>
            <a:pPr marL="457200" indent="-457200" algn="just">
              <a:spcBef>
                <a:spcPct val="0"/>
              </a:spcBef>
              <a:buFont typeface="+mj-lt"/>
              <a:buAutoNum type="alphaUcPeriod"/>
            </a:pPr>
            <a:r>
              <a:rPr lang="es-CR" altLang="es-CR" sz="2200" dirty="0"/>
              <a:t>Comprobar que todos los objetivos del proyecto se cumplan</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Validar el alcance tiene que ver con la aplicación de la inspección o de técnicas grupales para la toma de decisiones por parte de los interesados que se les haya planeado dicha responsabilidad (generalmente cliente o patrocinador) para aceptar formalmente aquellos entregables que previamente habían sido verificados en el proceso de controlar la calidad por parte del equipo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400067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6926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 Una autoridad del gobierno se contacta con el director del proyecto para añadir ciertos cambios en el alcance del proyecto. El director del proyecto solicita los detalles por escrito y luego trabaja en el proceso de controlar el alcance actualizando las líneas base. ¿Cuál será la HERRAMIENTA que seguramente utilizó el director del proyecto?</a:t>
            </a:r>
          </a:p>
          <a:p>
            <a:pPr marL="457200" indent="-457200" algn="just">
              <a:spcBef>
                <a:spcPct val="0"/>
              </a:spcBef>
              <a:buFont typeface="+mj-lt"/>
              <a:buAutoNum type="alphaUcPeriod"/>
            </a:pPr>
            <a:r>
              <a:rPr lang="en-US" altLang="es-CR" sz="2200" dirty="0" err="1"/>
              <a:t>Inspección</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Descomposición</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Análisis</a:t>
            </a:r>
            <a:r>
              <a:rPr lang="en-US" altLang="es-CR" sz="2200" dirty="0"/>
              <a:t> de </a:t>
            </a:r>
            <a:r>
              <a:rPr lang="en-US" altLang="es-CR" sz="2200" dirty="0" err="1"/>
              <a:t>variación</a:t>
            </a:r>
            <a:r>
              <a:rPr lang="en-US" altLang="es-CR" sz="2200" dirty="0"/>
              <a:t>.</a:t>
            </a:r>
            <a:endParaRPr lang="es-CR" altLang="es-CR" sz="2200" dirty="0"/>
          </a:p>
          <a:p>
            <a:pPr marL="457200" indent="-457200" algn="just">
              <a:spcBef>
                <a:spcPct val="0"/>
              </a:spcBef>
              <a:buFont typeface="+mj-lt"/>
              <a:buAutoNum type="alphaUcPeriod"/>
            </a:pPr>
            <a:r>
              <a:rPr lang="es-CR" altLang="es-CR" sz="2200" dirty="0"/>
              <a:t>Análisis de tendencias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a:t>
            </a:r>
            <a:r>
              <a:rPr lang="es-CR" altLang="es-CR" sz="2200" dirty="0"/>
              <a:t>La única técnica para controlar el alcance es el análisis de variación, en el cual se determina cómo y qué tanto ha variado el desempeño del proyecto contra lo planificado en la línea base.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26762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es una SALIDA del proceso Validar el Alcance?</a:t>
            </a:r>
          </a:p>
          <a:p>
            <a:pPr marL="457200" indent="-457200" algn="just">
              <a:spcBef>
                <a:spcPct val="0"/>
              </a:spcBef>
              <a:buFont typeface="+mj-lt"/>
              <a:buAutoNum type="alphaUcPeriod"/>
            </a:pPr>
            <a:r>
              <a:rPr lang="en-US" altLang="es-CR" sz="2400" dirty="0" err="1"/>
              <a:t>Entregables</a:t>
            </a:r>
            <a:r>
              <a:rPr lang="en-US" altLang="es-CR" sz="2400" dirty="0"/>
              <a:t> </a:t>
            </a:r>
            <a:r>
              <a:rPr lang="en-US" altLang="es-CR" sz="2400" dirty="0" err="1"/>
              <a:t>verificados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Entregables</a:t>
            </a:r>
            <a:r>
              <a:rPr lang="en-US" altLang="es-CR" sz="2400" dirty="0"/>
              <a:t> </a:t>
            </a:r>
            <a:r>
              <a:rPr lang="en-US" altLang="es-CR" sz="2400" dirty="0" err="1"/>
              <a:t>aceptados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Entregables</a:t>
            </a:r>
            <a:r>
              <a:rPr lang="en-US" altLang="es-CR" sz="2400" dirty="0"/>
              <a:t> </a:t>
            </a:r>
            <a:r>
              <a:rPr lang="en-US" altLang="es-CR" sz="2400" dirty="0" err="1"/>
              <a:t>aprobados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Entregables</a:t>
            </a:r>
            <a:r>
              <a:rPr lang="en-US" altLang="es-CR" sz="2400" dirty="0"/>
              <a:t> </a:t>
            </a:r>
            <a:r>
              <a:rPr lang="en-US" altLang="es-CR" sz="2400" dirty="0" err="1"/>
              <a:t>validados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Los </a:t>
            </a:r>
            <a:r>
              <a:rPr lang="en-US" altLang="es-CR" sz="2400" dirty="0" err="1"/>
              <a:t>entregables</a:t>
            </a:r>
            <a:r>
              <a:rPr lang="en-US" altLang="es-CR" sz="2400" dirty="0"/>
              <a:t> </a:t>
            </a:r>
            <a:r>
              <a:rPr lang="en-US" altLang="es-CR" sz="2400" dirty="0" err="1"/>
              <a:t>aceptados</a:t>
            </a:r>
            <a:r>
              <a:rPr lang="en-US" altLang="es-CR" sz="2400" dirty="0"/>
              <a:t> son </a:t>
            </a:r>
            <a:r>
              <a:rPr lang="en-US" altLang="es-CR" sz="2400" dirty="0" err="1"/>
              <a:t>una</a:t>
            </a:r>
            <a:r>
              <a:rPr lang="en-US" altLang="es-CR" sz="2400" dirty="0"/>
              <a:t> </a:t>
            </a:r>
            <a:r>
              <a:rPr lang="en-US" altLang="es-CR" sz="2400" dirty="0" err="1"/>
              <a:t>salida</a:t>
            </a:r>
            <a:r>
              <a:rPr lang="en-US" altLang="es-CR" sz="2400" dirty="0"/>
              <a:t> del </a:t>
            </a:r>
            <a:r>
              <a:rPr lang="en-US" altLang="es-CR" sz="2400" dirty="0" err="1"/>
              <a:t>proceso</a:t>
            </a:r>
            <a:r>
              <a:rPr lang="en-US" altLang="es-CR" sz="2400" dirty="0"/>
              <a:t> </a:t>
            </a:r>
            <a:r>
              <a:rPr lang="en-US" altLang="es-CR" sz="2400" dirty="0" err="1"/>
              <a:t>validar</a:t>
            </a:r>
            <a:r>
              <a:rPr lang="en-US" altLang="es-CR" sz="2400" dirty="0"/>
              <a:t> el </a:t>
            </a:r>
            <a:r>
              <a:rPr lang="en-US" altLang="es-CR" sz="2400" dirty="0" err="1"/>
              <a:t>alcance</a:t>
            </a:r>
            <a:r>
              <a:rPr lang="en-US" altLang="es-CR" sz="2400" dirty="0"/>
              <a:t>, </a:t>
            </a:r>
            <a:r>
              <a:rPr lang="en-US" altLang="es-CR" sz="2400" dirty="0" err="1"/>
              <a:t>mientras</a:t>
            </a:r>
            <a:r>
              <a:rPr lang="en-US" altLang="es-CR" sz="2400" dirty="0"/>
              <a:t> </a:t>
            </a:r>
            <a:r>
              <a:rPr lang="en-US" altLang="es-CR" sz="2400" dirty="0" err="1"/>
              <a:t>que</a:t>
            </a:r>
            <a:r>
              <a:rPr lang="en-US" altLang="es-CR" sz="2400" dirty="0"/>
              <a:t> los </a:t>
            </a:r>
            <a:r>
              <a:rPr lang="en-US" altLang="es-CR" sz="2400" dirty="0" err="1"/>
              <a:t>entregables</a:t>
            </a:r>
            <a:r>
              <a:rPr lang="en-US" altLang="es-CR" sz="2400" dirty="0"/>
              <a:t> </a:t>
            </a:r>
            <a:r>
              <a:rPr lang="en-US" altLang="es-CR" sz="2400" dirty="0" err="1"/>
              <a:t>verificados</a:t>
            </a:r>
            <a:r>
              <a:rPr lang="en-US" altLang="es-CR" sz="2400" dirty="0"/>
              <a:t> son </a:t>
            </a:r>
            <a:r>
              <a:rPr lang="en-US" altLang="es-CR" sz="2400" dirty="0" err="1"/>
              <a:t>una</a:t>
            </a:r>
            <a:r>
              <a:rPr lang="en-US" altLang="es-CR" sz="2400" dirty="0"/>
              <a:t> </a:t>
            </a:r>
            <a:r>
              <a:rPr lang="en-US" altLang="es-CR" sz="2400" dirty="0" err="1"/>
              <a:t>salida</a:t>
            </a:r>
            <a:r>
              <a:rPr lang="en-US" altLang="es-CR" sz="2400" dirty="0"/>
              <a:t> del </a:t>
            </a:r>
            <a:r>
              <a:rPr lang="en-US" altLang="es-CR" sz="2400" dirty="0" err="1"/>
              <a:t>proceso</a:t>
            </a:r>
            <a:r>
              <a:rPr lang="en-US" altLang="es-CR" sz="2400" dirty="0"/>
              <a:t> </a:t>
            </a:r>
            <a:r>
              <a:rPr lang="en-US" altLang="es-CR" sz="2400" dirty="0" err="1"/>
              <a:t>controlar</a:t>
            </a:r>
            <a:r>
              <a:rPr lang="en-US" altLang="es-CR" sz="2400" dirty="0"/>
              <a:t> la </a:t>
            </a:r>
            <a:r>
              <a:rPr lang="en-US" altLang="es-CR" sz="2400" dirty="0" err="1"/>
              <a:t>calidad</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1019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a:t>
            </a:r>
            <a:r>
              <a:rPr lang="en-US" altLang="es-CR" sz="2400" dirty="0" err="1"/>
              <a:t>Cuál</a:t>
            </a:r>
            <a:r>
              <a:rPr lang="en-US" altLang="es-CR" sz="2400" dirty="0"/>
              <a:t> de los </a:t>
            </a:r>
            <a:r>
              <a:rPr lang="en-US" altLang="es-CR" sz="2400" dirty="0" err="1"/>
              <a:t>siguientes</a:t>
            </a:r>
            <a:r>
              <a:rPr lang="en-US" altLang="es-CR" sz="2400" dirty="0"/>
              <a:t> </a:t>
            </a:r>
            <a:r>
              <a:rPr lang="en-US" altLang="es-CR" sz="2400" dirty="0" err="1"/>
              <a:t>ítems</a:t>
            </a:r>
            <a:r>
              <a:rPr lang="en-US" altLang="es-CR" sz="2400" dirty="0"/>
              <a:t> </a:t>
            </a:r>
            <a:r>
              <a:rPr lang="en-US" altLang="es-CR" sz="2400" dirty="0" err="1"/>
              <a:t>tiene</a:t>
            </a:r>
            <a:r>
              <a:rPr lang="en-US" altLang="es-CR" sz="2400" dirty="0"/>
              <a:t> un </a:t>
            </a:r>
            <a:r>
              <a:rPr lang="en-US" altLang="es-CR" sz="2400" dirty="0" err="1"/>
              <a:t>nivel</a:t>
            </a:r>
            <a:r>
              <a:rPr lang="en-US" altLang="es-CR" sz="2400" dirty="0"/>
              <a:t> de </a:t>
            </a:r>
            <a:r>
              <a:rPr lang="en-US" altLang="es-CR" sz="2400" dirty="0" err="1"/>
              <a:t>jerarquía</a:t>
            </a:r>
            <a:r>
              <a:rPr lang="en-US" altLang="es-CR" sz="2400" dirty="0"/>
              <a:t> MAYOR </a:t>
            </a:r>
            <a:r>
              <a:rPr lang="en-US" altLang="es-CR" sz="2400" dirty="0" err="1"/>
              <a:t>dentro</a:t>
            </a:r>
            <a:r>
              <a:rPr lang="en-US" altLang="es-CR" sz="2400" dirty="0"/>
              <a:t> de la EDT?</a:t>
            </a:r>
            <a:endParaRPr lang="es-CR" altLang="es-CR" sz="2400" dirty="0"/>
          </a:p>
          <a:p>
            <a:pPr marL="457200" indent="-457200" algn="just">
              <a:spcBef>
                <a:spcPct val="0"/>
              </a:spcBef>
              <a:buFont typeface="+mj-lt"/>
              <a:buAutoNum type="alphaUcPeriod"/>
            </a:pPr>
            <a:r>
              <a:rPr lang="en-US" altLang="es-CR" sz="2400" dirty="0" err="1"/>
              <a:t>Actividades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Paquetes</a:t>
            </a:r>
            <a:r>
              <a:rPr lang="en-US" altLang="es-CR" sz="2400" dirty="0"/>
              <a:t> de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Paquete</a:t>
            </a:r>
            <a:r>
              <a:rPr lang="en-US" altLang="es-CR" sz="2400" dirty="0"/>
              <a:t> de </a:t>
            </a:r>
            <a:r>
              <a:rPr lang="en-US" altLang="es-CR" sz="2400" dirty="0" err="1"/>
              <a:t>planificación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Cuenta</a:t>
            </a:r>
            <a:r>
              <a:rPr lang="en-US" altLang="es-CR" sz="2400" dirty="0"/>
              <a:t> de control</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De las opciones brindadas, el término paquete de planificación no existe. El paquete de trabajo es el nivel de menor jerarquía en la EDT. Las actividades corresponden a los componentes del cronograma.</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32902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ítems tiene un nivel de jerarquía MENOR dentro de la EDT?</a:t>
            </a:r>
          </a:p>
          <a:p>
            <a:pPr marL="457200" indent="-457200" algn="just">
              <a:spcBef>
                <a:spcPct val="0"/>
              </a:spcBef>
              <a:buFont typeface="+mj-lt"/>
              <a:buAutoNum type="alphaUcPeriod"/>
            </a:pPr>
            <a:r>
              <a:rPr lang="en-US" altLang="es-CR" sz="2400" dirty="0" err="1"/>
              <a:t>Paquetes</a:t>
            </a:r>
            <a:r>
              <a:rPr lang="en-US" altLang="es-CR" sz="2400" dirty="0"/>
              <a:t> de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Entregables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Cuenta</a:t>
            </a:r>
            <a:r>
              <a:rPr lang="en-US" altLang="es-CR" sz="2400" dirty="0"/>
              <a:t> de control</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De mayor a menor el orden según las opciones dadas es proyecto, entregables, cuentas de control, paquetes de trabajo.</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7331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está finalizando el proceso de crear la estructura de desglose del trabajo. </a:t>
            </a:r>
            <a:r>
              <a:rPr lang="en-US" altLang="es-CR" sz="2400" dirty="0"/>
              <a:t>Uno de los </a:t>
            </a:r>
            <a:r>
              <a:rPr lang="en-US" altLang="es-CR" sz="2400" dirty="0" err="1"/>
              <a:t>resultados</a:t>
            </a:r>
            <a:r>
              <a:rPr lang="en-US" altLang="es-CR" sz="2400" dirty="0"/>
              <a:t> </a:t>
            </a:r>
            <a:r>
              <a:rPr lang="en-US" altLang="es-CR" sz="2400" dirty="0" err="1"/>
              <a:t>que</a:t>
            </a:r>
            <a:r>
              <a:rPr lang="en-US" altLang="es-CR" sz="2400" dirty="0"/>
              <a:t> </a:t>
            </a:r>
            <a:r>
              <a:rPr lang="en-US" altLang="es-CR" sz="2400" dirty="0" err="1"/>
              <a:t>obtendrá</a:t>
            </a:r>
            <a:r>
              <a:rPr lang="en-US" altLang="es-CR" sz="2400" dirty="0"/>
              <a:t> de </a:t>
            </a:r>
            <a:r>
              <a:rPr lang="en-US" altLang="es-CR" sz="2400" dirty="0" err="1"/>
              <a:t>este</a:t>
            </a:r>
            <a:r>
              <a:rPr lang="en-US" altLang="es-CR" sz="2400" dirty="0"/>
              <a:t> </a:t>
            </a:r>
            <a:r>
              <a:rPr lang="en-US" altLang="es-CR" sz="2400" dirty="0" err="1"/>
              <a:t>proceso</a:t>
            </a:r>
            <a:r>
              <a:rPr lang="en-US" altLang="es-CR" sz="2400" dirty="0"/>
              <a:t> </a:t>
            </a:r>
            <a:r>
              <a:rPr lang="en-US" altLang="es-CR" sz="2400" dirty="0" err="1"/>
              <a:t>será</a:t>
            </a:r>
            <a:r>
              <a:rPr lang="en-US" altLang="es-CR" sz="2400" dirty="0"/>
              <a:t> </a:t>
            </a:r>
            <a:r>
              <a:rPr lang="en-US" altLang="es-CR" sz="2400" dirty="0" err="1"/>
              <a:t>establecer</a:t>
            </a:r>
            <a:r>
              <a:rPr lang="en-US" altLang="es-CR" sz="2400" dirty="0"/>
              <a:t> la </a:t>
            </a:r>
            <a:r>
              <a:rPr lang="en-US" altLang="es-CR" sz="2400" dirty="0" err="1"/>
              <a:t>línea</a:t>
            </a:r>
            <a:r>
              <a:rPr lang="en-US" altLang="es-CR" sz="2400" dirty="0"/>
              <a:t> base del </a:t>
            </a:r>
            <a:r>
              <a:rPr lang="en-US" altLang="es-CR" sz="2400" dirty="0" err="1"/>
              <a:t>alcance</a:t>
            </a:r>
            <a:r>
              <a:rPr lang="en-US" altLang="es-CR" sz="2400" dirty="0"/>
              <a:t>. ¿</a:t>
            </a:r>
            <a:r>
              <a:rPr lang="en-US" altLang="es-CR" sz="2400" dirty="0" err="1"/>
              <a:t>Cuál</a:t>
            </a:r>
            <a:r>
              <a:rPr lang="en-US" altLang="es-CR" sz="2400" dirty="0"/>
              <a:t> de </a:t>
            </a:r>
            <a:r>
              <a:rPr lang="en-US" altLang="es-CR" sz="2400" dirty="0" err="1"/>
              <a:t>las</a:t>
            </a:r>
            <a:r>
              <a:rPr lang="en-US" altLang="es-CR" sz="2400" dirty="0"/>
              <a:t> </a:t>
            </a:r>
            <a:r>
              <a:rPr lang="en-US" altLang="es-CR" sz="2400" dirty="0" err="1"/>
              <a:t>siguientes</a:t>
            </a:r>
            <a:r>
              <a:rPr lang="en-US" altLang="es-CR" sz="2400" dirty="0"/>
              <a:t> </a:t>
            </a:r>
            <a:r>
              <a:rPr lang="en-US" altLang="es-CR" sz="2400" dirty="0" err="1"/>
              <a:t>opciones</a:t>
            </a:r>
            <a:r>
              <a:rPr lang="en-US" altLang="es-CR" sz="2400" dirty="0"/>
              <a:t> NO forma parte de la </a:t>
            </a:r>
            <a:r>
              <a:rPr lang="en-US" altLang="es-CR" sz="2400" dirty="0" err="1"/>
              <a:t>línea</a:t>
            </a:r>
            <a:r>
              <a:rPr lang="en-US" altLang="es-CR" sz="2400" dirty="0"/>
              <a:t> base del </a:t>
            </a:r>
            <a:r>
              <a:rPr lang="en-US" altLang="es-CR" sz="2400" dirty="0" err="1"/>
              <a:t>alcance</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Estructura</a:t>
            </a:r>
            <a:r>
              <a:rPr lang="en-US" altLang="es-CR" sz="2400" dirty="0"/>
              <a:t> de </a:t>
            </a:r>
            <a:r>
              <a:rPr lang="en-US" altLang="es-CR" sz="2400" dirty="0" err="1"/>
              <a:t>desglose</a:t>
            </a:r>
            <a:r>
              <a:rPr lang="en-US" altLang="es-CR" sz="2400" dirty="0"/>
              <a:t> del </a:t>
            </a:r>
            <a:r>
              <a:rPr lang="en-US" altLang="es-CR" sz="2400" dirty="0" err="1"/>
              <a:t>trabajo</a:t>
            </a:r>
            <a:r>
              <a:rPr lang="en-US" altLang="es-CR" sz="2400" dirty="0"/>
              <a:t> (EDT).</a:t>
            </a:r>
            <a:endParaRPr lang="es-CR" altLang="es-CR" sz="2400" dirty="0"/>
          </a:p>
          <a:p>
            <a:pPr marL="457200" indent="-457200" algn="just">
              <a:spcBef>
                <a:spcPct val="0"/>
              </a:spcBef>
              <a:buFont typeface="+mj-lt"/>
              <a:buAutoNum type="alphaUcPeriod"/>
            </a:pPr>
            <a:r>
              <a:rPr lang="en-US" altLang="es-CR" sz="2400" dirty="0" err="1"/>
              <a:t>Enunciado</a:t>
            </a:r>
            <a:r>
              <a:rPr lang="en-US" altLang="es-CR" sz="2400" dirty="0"/>
              <a:t> del </a:t>
            </a:r>
            <a:r>
              <a:rPr lang="en-US" altLang="es-CR" sz="2400" dirty="0" err="1"/>
              <a:t>alcance</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Diccionario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Documentación</a:t>
            </a:r>
            <a:r>
              <a:rPr lang="en-US" altLang="es-CR" sz="2400" dirty="0"/>
              <a:t> de </a:t>
            </a:r>
            <a:r>
              <a:rPr lang="en-US" altLang="es-CR" sz="2400" dirty="0" err="1"/>
              <a:t>requisitos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La documentación de los requisitos es una salida del proceso recopilar requisitos y no forma parte de la línea base del alcance, sino de los documentos del proyecto.</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17487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288" y="2420938"/>
            <a:ext cx="3876675" cy="4090987"/>
          </a:xfrm>
        </p:spPr>
        <p:txBody>
          <a:bodyPr>
            <a:normAutofit/>
          </a:bodyPr>
          <a:lstStyle/>
          <a:p>
            <a:pPr marL="0" indent="0" algn="just">
              <a:lnSpc>
                <a:spcPct val="80000"/>
              </a:lnSpc>
              <a:buFont typeface="Arial" charset="0"/>
              <a:buNone/>
              <a:defRPr/>
            </a:pPr>
            <a:r>
              <a:rPr lang="es-CR" sz="2400" dirty="0"/>
              <a:t>Cuestionario formal o informal para descubrir información de los interesados mediante la conversación directa con ellos.</a:t>
            </a:r>
          </a:p>
          <a:p>
            <a:pPr algn="just">
              <a:lnSpc>
                <a:spcPct val="80000"/>
              </a:lnSpc>
              <a:defRPr/>
            </a:pPr>
            <a:endParaRPr lang="es-CR" sz="2400" dirty="0"/>
          </a:p>
          <a:p>
            <a:pPr marL="0" indent="0" algn="just">
              <a:lnSpc>
                <a:spcPct val="80000"/>
              </a:lnSpc>
              <a:buFont typeface="Arial" charset="0"/>
              <a:buNone/>
              <a:defRPr/>
            </a:pPr>
            <a:r>
              <a:rPr lang="es-CR" sz="2400" dirty="0"/>
              <a:t>Típicamente realizada mediante preguntas preparadas y respuestas espontáneas, las cuales se registran. </a:t>
            </a:r>
          </a:p>
        </p:txBody>
      </p:sp>
      <p:pic>
        <p:nvPicPr>
          <p:cNvPr id="29699" name="Picture 7" descr="imgEntrevista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3" y="2205038"/>
            <a:ext cx="41052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423863" y="1628775"/>
            <a:ext cx="8328025" cy="461963"/>
          </a:xfrm>
          <a:prstGeom prst="rect">
            <a:avLst/>
          </a:prstGeom>
        </p:spPr>
        <p:txBody>
          <a:bodyPr>
            <a:spAutoFit/>
          </a:bodyPr>
          <a:lstStyle/>
          <a:p>
            <a:pPr algn="just">
              <a:defRPr/>
            </a:pPr>
            <a:r>
              <a:rPr lang="es-CR" sz="2400" b="1" dirty="0">
                <a:latin typeface="+mj-lt"/>
              </a:rPr>
              <a:t>Entrevistas</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Como director de proyecto estás montando la estructura de desglose del trabajo (EDT) de tu primer proyecto. ¿Cuál de las siguientes afirmaciones es FALSA?</a:t>
            </a:r>
          </a:p>
          <a:p>
            <a:pPr marL="457200" indent="-457200" algn="just">
              <a:spcBef>
                <a:spcPct val="0"/>
              </a:spcBef>
              <a:buFont typeface="+mj-lt"/>
              <a:buAutoNum type="alphaUcPeriod"/>
            </a:pPr>
            <a:r>
              <a:rPr lang="en-US" altLang="es-CR" sz="2400" dirty="0"/>
              <a:t>La EDT </a:t>
            </a:r>
            <a:r>
              <a:rPr lang="en-US" altLang="es-CR" sz="2400" dirty="0" err="1"/>
              <a:t>incluye</a:t>
            </a:r>
            <a:r>
              <a:rPr lang="en-US" altLang="es-CR" sz="2400" dirty="0"/>
              <a:t> </a:t>
            </a:r>
            <a:r>
              <a:rPr lang="en-US" altLang="es-CR" sz="2400" dirty="0" err="1"/>
              <a:t>las</a:t>
            </a:r>
            <a:r>
              <a:rPr lang="en-US" altLang="es-CR" sz="2400" dirty="0"/>
              <a:t> </a:t>
            </a:r>
            <a:r>
              <a:rPr lang="en-US" altLang="es-CR" sz="2400" dirty="0" err="1"/>
              <a:t>actividades</a:t>
            </a:r>
            <a:r>
              <a:rPr lang="en-US" altLang="es-CR" sz="2400" dirty="0"/>
              <a:t>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Los </a:t>
            </a:r>
            <a:r>
              <a:rPr lang="en-US" altLang="es-CR" sz="2400" dirty="0" err="1"/>
              <a:t>paquetes</a:t>
            </a:r>
            <a:r>
              <a:rPr lang="en-US" altLang="es-CR" sz="2400" dirty="0"/>
              <a:t> de </a:t>
            </a:r>
            <a:r>
              <a:rPr lang="en-US" altLang="es-CR" sz="2400" dirty="0" err="1"/>
              <a:t>trabajo</a:t>
            </a:r>
            <a:r>
              <a:rPr lang="en-US" altLang="es-CR" sz="2400" dirty="0"/>
              <a:t> son el </a:t>
            </a:r>
            <a:r>
              <a:rPr lang="en-US" altLang="es-CR" sz="2400" dirty="0" err="1"/>
              <a:t>nivel</a:t>
            </a:r>
            <a:r>
              <a:rPr lang="en-US" altLang="es-CR" sz="2400" dirty="0"/>
              <a:t> </a:t>
            </a:r>
            <a:r>
              <a:rPr lang="en-US" altLang="es-CR" sz="2400" dirty="0" err="1"/>
              <a:t>más</a:t>
            </a:r>
            <a:r>
              <a:rPr lang="en-US" altLang="es-CR" sz="2400" dirty="0"/>
              <a:t> </a:t>
            </a:r>
            <a:r>
              <a:rPr lang="en-US" altLang="es-CR" sz="2400" dirty="0" err="1"/>
              <a:t>bajo</a:t>
            </a:r>
            <a:r>
              <a:rPr lang="en-US" altLang="es-CR" sz="2400" dirty="0"/>
              <a:t> en la EDT.</a:t>
            </a:r>
            <a:endParaRPr lang="es-CR" altLang="es-CR" sz="2400" dirty="0"/>
          </a:p>
          <a:p>
            <a:pPr marL="457200" indent="-457200" algn="just">
              <a:spcBef>
                <a:spcPct val="0"/>
              </a:spcBef>
              <a:buFont typeface="+mj-lt"/>
              <a:buAutoNum type="alphaUcPeriod"/>
            </a:pPr>
            <a:r>
              <a:rPr lang="en-US" altLang="es-CR" sz="2400" dirty="0" err="1"/>
              <a:t>Cada</a:t>
            </a:r>
            <a:r>
              <a:rPr lang="en-US" altLang="es-CR" sz="2400" dirty="0"/>
              <a:t> </a:t>
            </a:r>
            <a:r>
              <a:rPr lang="en-US" altLang="es-CR" sz="2400" dirty="0" err="1"/>
              <a:t>nivel</a:t>
            </a:r>
            <a:r>
              <a:rPr lang="en-US" altLang="es-CR" sz="2400" dirty="0"/>
              <a:t> </a:t>
            </a:r>
            <a:r>
              <a:rPr lang="en-US" altLang="es-CR" sz="2400" dirty="0" err="1"/>
              <a:t>descendente</a:t>
            </a:r>
            <a:r>
              <a:rPr lang="en-US" altLang="es-CR" sz="2400" dirty="0"/>
              <a:t> de la EDT </a:t>
            </a:r>
            <a:r>
              <a:rPr lang="en-US" altLang="es-CR" sz="2400" dirty="0" err="1"/>
              <a:t>representa</a:t>
            </a:r>
            <a:r>
              <a:rPr lang="en-US" altLang="es-CR" sz="2400" dirty="0"/>
              <a:t> </a:t>
            </a:r>
            <a:r>
              <a:rPr lang="en-US" altLang="es-CR" sz="2400" dirty="0" err="1"/>
              <a:t>una</a:t>
            </a:r>
            <a:r>
              <a:rPr lang="en-US" altLang="es-CR" sz="2400" dirty="0"/>
              <a:t> </a:t>
            </a:r>
            <a:r>
              <a:rPr lang="en-US" altLang="es-CR" sz="2400" dirty="0" err="1"/>
              <a:t>definición</a:t>
            </a:r>
            <a:r>
              <a:rPr lang="en-US" altLang="es-CR" sz="2400" dirty="0"/>
              <a:t> </a:t>
            </a:r>
            <a:r>
              <a:rPr lang="en-US" altLang="es-CR" sz="2400" dirty="0" err="1"/>
              <a:t>más</a:t>
            </a:r>
            <a:r>
              <a:rPr lang="en-US" altLang="es-CR" sz="2400" dirty="0"/>
              <a:t> </a:t>
            </a:r>
            <a:r>
              <a:rPr lang="en-US" altLang="es-CR" sz="2400" dirty="0" err="1"/>
              <a:t>detallada</a:t>
            </a:r>
            <a:r>
              <a:rPr lang="en-US" altLang="es-CR" sz="2400" dirty="0"/>
              <a:t> del </a:t>
            </a:r>
            <a:r>
              <a:rPr lang="en-US" altLang="es-CR" sz="2400" dirty="0" err="1"/>
              <a:t>trabajo</a:t>
            </a:r>
            <a:r>
              <a:rPr lang="en-US" altLang="es-CR" sz="2400" dirty="0"/>
              <a:t>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El </a:t>
            </a:r>
            <a:r>
              <a:rPr lang="en-US" altLang="es-CR" sz="2400" dirty="0" err="1"/>
              <a:t>diccionario</a:t>
            </a:r>
            <a:r>
              <a:rPr lang="en-US" altLang="es-CR" sz="2400" dirty="0"/>
              <a:t> de la EDT </a:t>
            </a:r>
            <a:r>
              <a:rPr lang="en-US" altLang="es-CR" sz="2400" dirty="0" err="1"/>
              <a:t>proporciona</a:t>
            </a:r>
            <a:r>
              <a:rPr lang="en-US" altLang="es-CR" sz="2400" dirty="0"/>
              <a:t> </a:t>
            </a:r>
            <a:r>
              <a:rPr lang="en-US" altLang="es-CR" sz="2400" dirty="0" err="1"/>
              <a:t>una</a:t>
            </a:r>
            <a:r>
              <a:rPr lang="en-US" altLang="es-CR" sz="2400" dirty="0"/>
              <a:t> </a:t>
            </a:r>
            <a:r>
              <a:rPr lang="en-US" altLang="es-CR" sz="2400" dirty="0" err="1"/>
              <a:t>descripción</a:t>
            </a:r>
            <a:r>
              <a:rPr lang="en-US" altLang="es-CR" sz="2400" dirty="0"/>
              <a:t> </a:t>
            </a:r>
            <a:r>
              <a:rPr lang="en-US" altLang="es-CR" sz="2400" dirty="0" err="1"/>
              <a:t>más</a:t>
            </a:r>
            <a:r>
              <a:rPr lang="en-US" altLang="es-CR" sz="2400" dirty="0"/>
              <a:t> </a:t>
            </a:r>
            <a:r>
              <a:rPr lang="en-US" altLang="es-CR" sz="2400" dirty="0" err="1"/>
              <a:t>detallada</a:t>
            </a:r>
            <a:r>
              <a:rPr lang="en-US" altLang="es-CR" sz="2400" dirty="0"/>
              <a:t> de los </a:t>
            </a:r>
            <a:r>
              <a:rPr lang="en-US" altLang="es-CR" sz="2400" dirty="0" err="1"/>
              <a:t>componentes</a:t>
            </a:r>
            <a:r>
              <a:rPr lang="en-US" altLang="es-CR" sz="2400" dirty="0"/>
              <a:t> de la EDT</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La EDT no </a:t>
            </a:r>
            <a:r>
              <a:rPr lang="en-US" altLang="es-CR" sz="2400" dirty="0" err="1"/>
              <a:t>incluye</a:t>
            </a:r>
            <a:r>
              <a:rPr lang="en-US" altLang="es-CR" sz="2400" dirty="0"/>
              <a:t> </a:t>
            </a:r>
            <a:r>
              <a:rPr lang="en-US" altLang="es-CR" sz="2400" dirty="0" err="1"/>
              <a:t>las</a:t>
            </a:r>
            <a:r>
              <a:rPr lang="en-US" altLang="es-CR" sz="2400" dirty="0"/>
              <a:t> </a:t>
            </a:r>
            <a:r>
              <a:rPr lang="en-US" altLang="es-CR" sz="2400" dirty="0" err="1"/>
              <a:t>actividades</a:t>
            </a:r>
            <a:r>
              <a:rPr lang="en-US" altLang="es-CR" sz="2400" dirty="0"/>
              <a:t> del </a:t>
            </a:r>
            <a:r>
              <a:rPr lang="en-US" altLang="es-CR" sz="2400" dirty="0" err="1"/>
              <a:t>proyecto</a:t>
            </a:r>
            <a:r>
              <a:rPr lang="en-US" altLang="es-CR" sz="2400" dirty="0"/>
              <a:t>, </a:t>
            </a:r>
            <a:r>
              <a:rPr lang="en-US" altLang="es-CR" sz="2400" dirty="0" err="1"/>
              <a:t>esto</a:t>
            </a:r>
            <a:r>
              <a:rPr lang="en-US" altLang="es-CR" sz="2400" dirty="0"/>
              <a:t> </a:t>
            </a:r>
            <a:r>
              <a:rPr lang="en-US" altLang="es-CR" sz="2400" dirty="0" err="1"/>
              <a:t>está</a:t>
            </a:r>
            <a:r>
              <a:rPr lang="en-US" altLang="es-CR" sz="2400" dirty="0"/>
              <a:t> </a:t>
            </a:r>
            <a:r>
              <a:rPr lang="en-US" altLang="es-CR" sz="2400" dirty="0" err="1"/>
              <a:t>dentro</a:t>
            </a:r>
            <a:r>
              <a:rPr lang="en-US" altLang="es-CR" sz="2400" dirty="0"/>
              <a:t> del </a:t>
            </a:r>
            <a:r>
              <a:rPr lang="en-US" altLang="es-CR" sz="2400" dirty="0" err="1"/>
              <a:t>cronograma</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17972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Con respecto al proceso Controlar el Alcance, ¿cuál de los siguientes enunciados es CORRECTO?</a:t>
            </a:r>
          </a:p>
          <a:p>
            <a:pPr marL="457200" indent="-457200" algn="just">
              <a:spcBef>
                <a:spcPct val="0"/>
              </a:spcBef>
              <a:buFont typeface="+mj-lt"/>
              <a:buAutoNum type="alphaUcPeriod"/>
            </a:pPr>
            <a:r>
              <a:rPr lang="es-CR" altLang="es-CR" sz="2000" dirty="0"/>
              <a:t>Una definición efectiva del alcance puede llevar a un enunciado del alcance del proyecto más completo.</a:t>
            </a:r>
          </a:p>
          <a:p>
            <a:pPr marL="457200" indent="-457200" algn="just">
              <a:spcBef>
                <a:spcPct val="0"/>
              </a:spcBef>
              <a:buFont typeface="+mj-lt"/>
              <a:buAutoNum type="alphaUcPeriod"/>
            </a:pPr>
            <a:r>
              <a:rPr lang="es-CR" altLang="es-CR" sz="2000" dirty="0"/>
              <a:t>El proceso controlar el alcance debe hacerse antes de la planificación del alcance.</a:t>
            </a:r>
          </a:p>
          <a:p>
            <a:pPr marL="457200" indent="-457200" algn="just">
              <a:spcBef>
                <a:spcPct val="0"/>
              </a:spcBef>
              <a:buFont typeface="+mj-lt"/>
              <a:buAutoNum type="alphaUcPeriod"/>
            </a:pPr>
            <a:r>
              <a:rPr lang="es-CR" altLang="es-CR" sz="2000" dirty="0"/>
              <a:t>El proceso controlar el alcance debe estar integrado con otros procesos de control de otras áreas de conocimiento.</a:t>
            </a:r>
          </a:p>
          <a:p>
            <a:pPr marL="457200" indent="-457200" algn="just">
              <a:spcBef>
                <a:spcPct val="0"/>
              </a:spcBef>
              <a:buFont typeface="+mj-lt"/>
              <a:buAutoNum type="alphaUcPeriod"/>
            </a:pPr>
            <a:r>
              <a:rPr lang="es-CR" altLang="es-CR" sz="2000" dirty="0"/>
              <a:t>La forma más efectiva de controlar el alcance es controlar el cronograma.</a:t>
            </a:r>
          </a:p>
          <a:p>
            <a:pPr algn="just">
              <a:spcBef>
                <a:spcPct val="0"/>
              </a:spcBef>
              <a:buFontTx/>
              <a:buNone/>
            </a:pPr>
            <a:r>
              <a:rPr lang="es-ES" altLang="es-CR" sz="2000" b="1" dirty="0"/>
              <a:t>Retroalimentación:</a:t>
            </a:r>
            <a:r>
              <a:rPr lang="es-ES" altLang="es-CR" sz="2000" dirty="0"/>
              <a:t> </a:t>
            </a:r>
            <a:r>
              <a:rPr lang="es-CR" altLang="es-CR" sz="2000" dirty="0"/>
              <a:t>Si bien es cierto que una definición efectiva del alcance puede llevar a un enunciado del alcance del proyecto más completo, ésta no puede ser la respuesta, ya que no tiene que ver con control. La planificación del alcance ocurre antes del proceso Controlar el Alcance, no después del mismo. Controlar el cronograma no es la forma para controlar el alcance. Los procesos de control no actúan en forma aislada. Es muy probable que un cambio en uno afecte a los otros. Por lo tanto, la necesidad de integrar el proceso controlar el alcance con otros procesos de control es la mejor respuesta.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05951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enunciados describe MEJOR un entregable del proyecto?</a:t>
            </a:r>
          </a:p>
          <a:p>
            <a:pPr marL="457200" indent="-457200" algn="just">
              <a:spcBef>
                <a:spcPct val="0"/>
              </a:spcBef>
              <a:buFont typeface="+mj-lt"/>
              <a:buAutoNum type="alphaUcPeriod"/>
            </a:pPr>
            <a:r>
              <a:rPr lang="en-US" altLang="es-CR" sz="2400" dirty="0"/>
              <a:t>Los </a:t>
            </a:r>
            <a:r>
              <a:rPr lang="en-US" altLang="es-CR" sz="2400" dirty="0" err="1"/>
              <a:t>recursos</a:t>
            </a:r>
            <a:r>
              <a:rPr lang="en-US" altLang="es-CR" sz="2400" dirty="0"/>
              <a:t> </a:t>
            </a:r>
            <a:r>
              <a:rPr lang="en-US" altLang="es-CR" sz="2400" dirty="0" err="1"/>
              <a:t>que</a:t>
            </a:r>
            <a:r>
              <a:rPr lang="en-US" altLang="es-CR" sz="2400" dirty="0"/>
              <a:t> </a:t>
            </a:r>
            <a:r>
              <a:rPr lang="en-US" altLang="es-CR" sz="2400" dirty="0" err="1"/>
              <a:t>utiliza</a:t>
            </a:r>
            <a:r>
              <a:rPr lang="en-US" altLang="es-CR" sz="2400" dirty="0"/>
              <a:t> el </a:t>
            </a:r>
            <a:r>
              <a:rPr lang="en-US" altLang="es-CR" sz="2400" dirty="0" err="1"/>
              <a:t>proyecto</a:t>
            </a:r>
            <a:r>
              <a:rPr lang="en-US" altLang="es-CR" sz="2400" dirty="0"/>
              <a:t> </a:t>
            </a:r>
            <a:r>
              <a:rPr lang="en-US" altLang="es-CR" sz="2400" dirty="0" err="1"/>
              <a:t>para</a:t>
            </a:r>
            <a:r>
              <a:rPr lang="en-US" altLang="es-CR" sz="2400" dirty="0"/>
              <a:t> </a:t>
            </a:r>
            <a:r>
              <a:rPr lang="en-US" altLang="es-CR" sz="2400" dirty="0" err="1"/>
              <a:t>completar</a:t>
            </a:r>
            <a:r>
              <a:rPr lang="en-US" altLang="es-CR" sz="2400" dirty="0"/>
              <a:t> el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a:t>El </a:t>
            </a:r>
            <a:r>
              <a:rPr lang="en-US" altLang="es-CR" sz="2400" dirty="0" err="1"/>
              <a:t>producto</a:t>
            </a:r>
            <a:r>
              <a:rPr lang="en-US" altLang="es-CR" sz="2400" dirty="0"/>
              <a:t>, </a:t>
            </a:r>
            <a:r>
              <a:rPr lang="en-US" altLang="es-CR" sz="2400" dirty="0" err="1"/>
              <a:t>resultado</a:t>
            </a:r>
            <a:r>
              <a:rPr lang="en-US" altLang="es-CR" sz="2400" dirty="0"/>
              <a:t> o </a:t>
            </a:r>
            <a:r>
              <a:rPr lang="en-US" altLang="es-CR" sz="2400" dirty="0" err="1"/>
              <a:t>servicio</a:t>
            </a:r>
            <a:r>
              <a:rPr lang="en-US" altLang="es-CR" sz="2400" dirty="0"/>
              <a:t> tangible y </a:t>
            </a:r>
            <a:r>
              <a:rPr lang="en-US" altLang="es-CR" sz="2400" dirty="0" err="1"/>
              <a:t>único</a:t>
            </a:r>
            <a:r>
              <a:rPr lang="en-US" altLang="es-CR" sz="2400" dirty="0"/>
              <a:t> </a:t>
            </a:r>
            <a:r>
              <a:rPr lang="en-US" altLang="es-CR" sz="2400" dirty="0" err="1"/>
              <a:t>que</a:t>
            </a:r>
            <a:r>
              <a:rPr lang="en-US" altLang="es-CR" sz="2400" dirty="0"/>
              <a:t> se </a:t>
            </a:r>
            <a:r>
              <a:rPr lang="en-US" altLang="es-CR" sz="2400" dirty="0" err="1"/>
              <a:t>desarrolla</a:t>
            </a:r>
            <a:r>
              <a:rPr lang="en-US" altLang="es-CR" sz="2400" dirty="0"/>
              <a:t> </a:t>
            </a:r>
            <a:r>
              <a:rPr lang="en-US" altLang="es-CR" sz="2400" dirty="0" err="1"/>
              <a:t>para</a:t>
            </a:r>
            <a:r>
              <a:rPr lang="en-US" altLang="es-CR" sz="2400" dirty="0"/>
              <a:t> </a:t>
            </a:r>
            <a:r>
              <a:rPr lang="en-US" altLang="es-CR" sz="2400" dirty="0" err="1"/>
              <a:t>completar</a:t>
            </a:r>
            <a:r>
              <a:rPr lang="en-US" altLang="es-CR" sz="2400" dirty="0"/>
              <a:t> un </a:t>
            </a:r>
            <a:r>
              <a:rPr lang="en-US" altLang="es-CR" sz="2400" dirty="0" err="1"/>
              <a:t>proceso</a:t>
            </a:r>
            <a:r>
              <a:rPr lang="en-US" altLang="es-CR" sz="2400" dirty="0"/>
              <a:t>, </a:t>
            </a:r>
            <a:r>
              <a:rPr lang="en-US" altLang="es-CR" sz="2400" dirty="0" err="1"/>
              <a:t>fase</a:t>
            </a:r>
            <a:r>
              <a:rPr lang="en-US" altLang="es-CR" sz="2400" dirty="0"/>
              <a:t> o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El </a:t>
            </a:r>
            <a:r>
              <a:rPr lang="en-US" altLang="es-CR" sz="2400" dirty="0" err="1"/>
              <a:t>resultado</a:t>
            </a:r>
            <a:r>
              <a:rPr lang="en-US" altLang="es-CR" sz="2400" dirty="0"/>
              <a:t> de </a:t>
            </a:r>
            <a:r>
              <a:rPr lang="en-US" altLang="es-CR" sz="2400" dirty="0" err="1"/>
              <a:t>toda</a:t>
            </a:r>
            <a:r>
              <a:rPr lang="en-US" altLang="es-CR" sz="2400" dirty="0"/>
              <a:t> la </a:t>
            </a:r>
            <a:r>
              <a:rPr lang="en-US" altLang="es-CR" sz="2400" dirty="0" err="1"/>
              <a:t>fase</a:t>
            </a:r>
            <a:r>
              <a:rPr lang="en-US" altLang="es-CR" sz="2400" dirty="0"/>
              <a:t> de </a:t>
            </a:r>
            <a:r>
              <a:rPr lang="en-US" altLang="es-CR" sz="2400" dirty="0" err="1"/>
              <a:t>planificación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esfuerzo</a:t>
            </a:r>
            <a:r>
              <a:rPr lang="en-US" altLang="es-CR" sz="2400" dirty="0"/>
              <a:t> temporal </a:t>
            </a:r>
            <a:r>
              <a:rPr lang="en-US" altLang="es-CR" sz="2400" dirty="0" err="1"/>
              <a:t>que</a:t>
            </a:r>
            <a:r>
              <a:rPr lang="en-US" altLang="es-CR" sz="2400" dirty="0"/>
              <a:t> se </a:t>
            </a:r>
            <a:r>
              <a:rPr lang="en-US" altLang="es-CR" sz="2400" dirty="0" err="1"/>
              <a:t>lleva</a:t>
            </a:r>
            <a:r>
              <a:rPr lang="en-US" altLang="es-CR" sz="2400" dirty="0"/>
              <a:t> a </a:t>
            </a:r>
            <a:r>
              <a:rPr lang="en-US" altLang="es-CR" sz="2400" dirty="0" err="1"/>
              <a:t>cabo</a:t>
            </a:r>
            <a:r>
              <a:rPr lang="en-US" altLang="es-CR" sz="2400" dirty="0"/>
              <a:t> </a:t>
            </a:r>
            <a:r>
              <a:rPr lang="en-US" altLang="es-CR" sz="2400" dirty="0" err="1"/>
              <a:t>para</a:t>
            </a:r>
            <a:r>
              <a:rPr lang="en-US" altLang="es-CR" sz="2400" dirty="0"/>
              <a:t> </a:t>
            </a:r>
            <a:r>
              <a:rPr lang="en-US" altLang="es-CR" sz="2400" dirty="0" err="1"/>
              <a:t>crear</a:t>
            </a:r>
            <a:r>
              <a:rPr lang="en-US" altLang="es-CR" sz="2400" dirty="0"/>
              <a:t> un </a:t>
            </a:r>
            <a:r>
              <a:rPr lang="en-US" altLang="es-CR" sz="2400" dirty="0" err="1"/>
              <a:t>producto</a:t>
            </a:r>
            <a:r>
              <a:rPr lang="en-US" altLang="es-CR" sz="2400" dirty="0"/>
              <a:t> o </a:t>
            </a:r>
            <a:r>
              <a:rPr lang="en-US" altLang="es-CR" sz="2400" dirty="0" err="1"/>
              <a:t>servicio</a:t>
            </a:r>
            <a:r>
              <a:rPr lang="en-US" altLang="es-CR" sz="2400" dirty="0"/>
              <a:t> o </a:t>
            </a:r>
            <a:r>
              <a:rPr lang="en-US" altLang="es-CR" sz="2400" dirty="0" err="1"/>
              <a:t>resultado</a:t>
            </a:r>
            <a:r>
              <a:rPr lang="en-US" altLang="es-CR" sz="2400" dirty="0"/>
              <a:t> </a:t>
            </a:r>
            <a:r>
              <a:rPr lang="en-US" altLang="es-CR" sz="2400" dirty="0" err="1"/>
              <a:t>único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Un entregable es el resultado de ejecutar el trabajo planeado de forma tal que se pueda validar. No es un esfuerzo, es el resultado de aplicar un esfuerzo.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99717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3373"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a:t>
            </a:r>
            <a:r>
              <a:rPr lang="en-US" altLang="es-CR" sz="2400" dirty="0" err="1"/>
              <a:t>Qué</a:t>
            </a:r>
            <a:r>
              <a:rPr lang="en-US" altLang="es-CR" sz="2400" dirty="0"/>
              <a:t> </a:t>
            </a:r>
            <a:r>
              <a:rPr lang="en-US" altLang="es-CR" sz="2400" dirty="0" err="1"/>
              <a:t>deberías</a:t>
            </a:r>
            <a:r>
              <a:rPr lang="en-US" altLang="es-CR" sz="2400" dirty="0"/>
              <a:t> </a:t>
            </a:r>
            <a:r>
              <a:rPr lang="en-US" altLang="es-CR" sz="2400" dirty="0" err="1"/>
              <a:t>utilizar</a:t>
            </a:r>
            <a:r>
              <a:rPr lang="en-US" altLang="es-CR" sz="2400" dirty="0"/>
              <a:t> </a:t>
            </a:r>
            <a:r>
              <a:rPr lang="en-US" altLang="es-CR" sz="2400" dirty="0" err="1"/>
              <a:t>para</a:t>
            </a:r>
            <a:r>
              <a:rPr lang="en-US" altLang="es-CR" sz="2400" dirty="0"/>
              <a:t> </a:t>
            </a:r>
            <a:r>
              <a:rPr lang="en-US" altLang="es-CR" sz="2400" dirty="0" err="1"/>
              <a:t>determinar</a:t>
            </a:r>
            <a:r>
              <a:rPr lang="en-US" altLang="es-CR" sz="2400" dirty="0"/>
              <a:t> </a:t>
            </a:r>
            <a:r>
              <a:rPr lang="en-US" altLang="es-CR" sz="2400" dirty="0" err="1"/>
              <a:t>cómo</a:t>
            </a:r>
            <a:r>
              <a:rPr lang="en-US" altLang="es-CR" sz="2400" dirty="0"/>
              <a:t> se </a:t>
            </a:r>
            <a:r>
              <a:rPr lang="en-US" altLang="es-CR" sz="2400" dirty="0" err="1"/>
              <a:t>analizarán</a:t>
            </a:r>
            <a:r>
              <a:rPr lang="en-US" altLang="es-CR" sz="2400" dirty="0"/>
              <a:t>, </a:t>
            </a:r>
            <a:r>
              <a:rPr lang="en-US" altLang="es-CR" sz="2400" dirty="0" err="1"/>
              <a:t>documentarán</a:t>
            </a:r>
            <a:r>
              <a:rPr lang="en-US" altLang="es-CR" sz="2400" dirty="0"/>
              <a:t> y </a:t>
            </a:r>
            <a:r>
              <a:rPr lang="en-US" altLang="es-CR" sz="2400" dirty="0" err="1"/>
              <a:t>gestionarán</a:t>
            </a:r>
            <a:r>
              <a:rPr lang="en-US" altLang="es-CR" sz="2400" dirty="0"/>
              <a:t> los REQUISITOS del </a:t>
            </a:r>
            <a:r>
              <a:rPr lang="en-US" altLang="es-CR" sz="2400" dirty="0" err="1"/>
              <a:t>proyecto</a:t>
            </a:r>
            <a:r>
              <a:rPr lang="en-US" altLang="es-CR" sz="2400" dirty="0"/>
              <a:t>? </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mejoras</a:t>
            </a:r>
            <a:r>
              <a:rPr lang="en-US" altLang="es-CR" sz="2400" dirty="0"/>
              <a:t> del </a:t>
            </a:r>
            <a:r>
              <a:rPr lang="en-US" altLang="es-CR" sz="2400" dirty="0" err="1"/>
              <a:t>proceso</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los </a:t>
            </a:r>
            <a:r>
              <a:rPr lang="en-US" altLang="es-CR" sz="2400" dirty="0" err="1"/>
              <a:t>requisitos</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del </a:t>
            </a:r>
            <a:r>
              <a:rPr lang="en-US" altLang="es-CR" sz="2400" dirty="0" err="1"/>
              <a:t>alcance</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la </a:t>
            </a:r>
            <a:r>
              <a:rPr lang="en-US" altLang="es-CR" sz="2400" dirty="0" err="1"/>
              <a:t>calidad</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El plan de </a:t>
            </a:r>
            <a:r>
              <a:rPr lang="en-US" altLang="es-CR" sz="2400" dirty="0" err="1"/>
              <a:t>gestión</a:t>
            </a:r>
            <a:r>
              <a:rPr lang="en-US" altLang="es-CR" sz="2400" dirty="0"/>
              <a:t> de los </a:t>
            </a:r>
            <a:r>
              <a:rPr lang="en-US" altLang="es-CR" sz="2400" dirty="0" err="1"/>
              <a:t>requisitos</a:t>
            </a:r>
            <a:r>
              <a:rPr lang="en-US" altLang="es-CR" sz="2400" dirty="0"/>
              <a:t> y el plan de </a:t>
            </a:r>
            <a:r>
              <a:rPr lang="en-US" altLang="es-CR" sz="2400" dirty="0" err="1"/>
              <a:t>gestión</a:t>
            </a:r>
            <a:r>
              <a:rPr lang="en-US" altLang="es-CR" sz="2400" dirty="0"/>
              <a:t> del </a:t>
            </a:r>
            <a:r>
              <a:rPr lang="en-US" altLang="es-CR" sz="2400" dirty="0" err="1"/>
              <a:t>alcance</a:t>
            </a:r>
            <a:r>
              <a:rPr lang="en-US" altLang="es-CR" sz="2400" dirty="0"/>
              <a:t> son ambos </a:t>
            </a:r>
            <a:r>
              <a:rPr lang="en-US" altLang="es-CR" sz="2400" dirty="0" err="1"/>
              <a:t>salidas</a:t>
            </a:r>
            <a:r>
              <a:rPr lang="en-US" altLang="es-CR" sz="2400" dirty="0"/>
              <a:t> del </a:t>
            </a:r>
            <a:r>
              <a:rPr lang="en-US" altLang="es-CR" sz="2400" dirty="0" err="1"/>
              <a:t>proceso</a:t>
            </a:r>
            <a:r>
              <a:rPr lang="en-US" altLang="es-CR" sz="2400" dirty="0"/>
              <a:t> </a:t>
            </a:r>
            <a:r>
              <a:rPr lang="en-US" altLang="es-CR" sz="2400" dirty="0" err="1"/>
              <a:t>planificar</a:t>
            </a:r>
            <a:r>
              <a:rPr lang="en-US" altLang="es-CR" sz="2400" dirty="0"/>
              <a:t> la </a:t>
            </a:r>
            <a:r>
              <a:rPr lang="en-US" altLang="es-CR" sz="2400" dirty="0" err="1"/>
              <a:t>gestión</a:t>
            </a:r>
            <a:r>
              <a:rPr lang="en-US" altLang="es-CR" sz="2400" dirty="0"/>
              <a:t> del </a:t>
            </a:r>
            <a:r>
              <a:rPr lang="en-US" altLang="es-CR" sz="2400" dirty="0" err="1"/>
              <a:t>alcance</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7878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341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s-CR" sz="2400" b="1" dirty="0"/>
              <a:t> </a:t>
            </a:r>
            <a:endParaRPr lang="es-CR" altLang="es-CR" sz="2400" dirty="0"/>
          </a:p>
          <a:p>
            <a:pPr algn="just">
              <a:spcBef>
                <a:spcPct val="0"/>
              </a:spcBef>
              <a:buFontTx/>
              <a:buNone/>
            </a:pPr>
            <a:r>
              <a:rPr lang="es-CR" altLang="es-CR" sz="2400" dirty="0"/>
              <a:t>El Director del proyecto y su equipo han finalizado el proceso de definir el alcance. </a:t>
            </a:r>
            <a:r>
              <a:rPr lang="en-US" altLang="es-CR" sz="2400" dirty="0"/>
              <a:t>A </a:t>
            </a:r>
            <a:r>
              <a:rPr lang="en-US" altLang="es-CR" sz="2400" dirty="0" err="1"/>
              <a:t>continuación</a:t>
            </a:r>
            <a:r>
              <a:rPr lang="en-US" altLang="es-CR" sz="2400" dirty="0"/>
              <a:t> </a:t>
            </a:r>
            <a:r>
              <a:rPr lang="en-US" altLang="es-CR" sz="2400" dirty="0" err="1"/>
              <a:t>para</a:t>
            </a:r>
            <a:r>
              <a:rPr lang="en-US" altLang="es-CR" sz="2400" dirty="0"/>
              <a:t> </a:t>
            </a:r>
            <a:r>
              <a:rPr lang="en-US" altLang="es-CR" sz="2400" dirty="0" err="1"/>
              <a:t>crear</a:t>
            </a:r>
            <a:r>
              <a:rPr lang="en-US" altLang="es-CR" sz="2400" dirty="0"/>
              <a:t> la EDT </a:t>
            </a:r>
            <a:r>
              <a:rPr lang="en-US" altLang="es-CR" sz="2400" dirty="0" err="1"/>
              <a:t>deben</a:t>
            </a:r>
            <a:r>
              <a:rPr lang="en-US" altLang="es-CR" sz="2400" dirty="0"/>
              <a:t> </a:t>
            </a:r>
            <a:r>
              <a:rPr lang="en-US" altLang="es-CR" sz="2400" dirty="0" err="1"/>
              <a:t>considerarse</a:t>
            </a:r>
            <a:r>
              <a:rPr lang="en-US" altLang="es-CR" sz="2400" dirty="0"/>
              <a:t> </a:t>
            </a:r>
            <a:r>
              <a:rPr lang="en-US" altLang="es-CR" sz="2400" dirty="0" err="1"/>
              <a:t>todas</a:t>
            </a:r>
            <a:r>
              <a:rPr lang="en-US" altLang="es-CR" sz="2400" dirty="0"/>
              <a:t> </a:t>
            </a:r>
            <a:r>
              <a:rPr lang="en-US" altLang="es-CR" sz="2400" dirty="0" err="1"/>
              <a:t>las</a:t>
            </a:r>
            <a:r>
              <a:rPr lang="en-US" altLang="es-CR" sz="2400" dirty="0"/>
              <a:t> </a:t>
            </a:r>
            <a:r>
              <a:rPr lang="en-US" altLang="es-CR" sz="2400" dirty="0" err="1"/>
              <a:t>siguientes</a:t>
            </a:r>
            <a:r>
              <a:rPr lang="en-US" altLang="es-CR" sz="2400" dirty="0"/>
              <a:t> </a:t>
            </a:r>
            <a:r>
              <a:rPr lang="en-US" altLang="es-CR" sz="2400" dirty="0" err="1"/>
              <a:t>opciones</a:t>
            </a:r>
            <a:r>
              <a:rPr lang="en-US" altLang="es-CR" sz="2400" dirty="0"/>
              <a:t>, a EXCEPCIÓN de:</a:t>
            </a:r>
            <a:endParaRPr lang="es-CR" altLang="es-CR" sz="2400" dirty="0"/>
          </a:p>
          <a:p>
            <a:pPr marL="457200" indent="-457200" algn="just">
              <a:spcBef>
                <a:spcPct val="0"/>
              </a:spcBef>
              <a:buFont typeface="+mj-lt"/>
              <a:buAutoNum type="alphaUcPeriod"/>
            </a:pPr>
            <a:r>
              <a:rPr lang="en-US" altLang="es-CR" sz="2400" dirty="0" err="1"/>
              <a:t>Descomponer</a:t>
            </a:r>
            <a:r>
              <a:rPr lang="en-US" altLang="es-CR" sz="2400" dirty="0"/>
              <a:t> el </a:t>
            </a:r>
            <a:r>
              <a:rPr lang="en-US" altLang="es-CR" sz="2400" dirty="0" err="1"/>
              <a:t>proyecto</a:t>
            </a:r>
            <a:r>
              <a:rPr lang="en-US" altLang="es-CR" sz="2400" dirty="0"/>
              <a:t> en </a:t>
            </a:r>
            <a:r>
              <a:rPr lang="en-US" altLang="es-CR" sz="2400" dirty="0" err="1"/>
              <a:t>paquetes</a:t>
            </a:r>
            <a:r>
              <a:rPr lang="en-US" altLang="es-CR" sz="2400" dirty="0"/>
              <a:t> de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Asignar</a:t>
            </a:r>
            <a:r>
              <a:rPr lang="en-US" altLang="es-CR" sz="2400" dirty="0"/>
              <a:t> </a:t>
            </a:r>
            <a:r>
              <a:rPr lang="en-US" altLang="es-CR" sz="2400" dirty="0" err="1"/>
              <a:t>las</a:t>
            </a:r>
            <a:r>
              <a:rPr lang="en-US" altLang="es-CR" sz="2400" dirty="0"/>
              <a:t> </a:t>
            </a:r>
            <a:r>
              <a:rPr lang="en-US" altLang="es-CR" sz="2400" dirty="0" err="1"/>
              <a:t>cuentas</a:t>
            </a:r>
            <a:r>
              <a:rPr lang="en-US" altLang="es-CR" sz="2400" dirty="0"/>
              <a:t> de control </a:t>
            </a:r>
            <a:r>
              <a:rPr lang="en-US" altLang="es-CR" sz="2400" dirty="0" err="1"/>
              <a:t>apropiadas</a:t>
            </a:r>
            <a:r>
              <a:rPr lang="en-US" altLang="es-CR" sz="2400" dirty="0"/>
              <a:t> a los </a:t>
            </a:r>
            <a:r>
              <a:rPr lang="en-US" altLang="es-CR" sz="2400" dirty="0" err="1"/>
              <a:t>paquetes</a:t>
            </a:r>
            <a:r>
              <a:rPr lang="en-US" altLang="es-CR" sz="2400" dirty="0"/>
              <a:t> de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Secuenciar</a:t>
            </a:r>
            <a:r>
              <a:rPr lang="en-US" altLang="es-CR" sz="2400" dirty="0"/>
              <a:t> los </a:t>
            </a:r>
            <a:r>
              <a:rPr lang="en-US" altLang="es-CR" sz="2400" dirty="0" err="1"/>
              <a:t>paquetes</a:t>
            </a:r>
            <a:r>
              <a:rPr lang="en-US" altLang="es-CR" sz="2400" dirty="0"/>
              <a:t> de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Verificar</a:t>
            </a:r>
            <a:r>
              <a:rPr lang="en-US" altLang="es-CR" sz="2400" dirty="0"/>
              <a:t> </a:t>
            </a:r>
            <a:r>
              <a:rPr lang="en-US" altLang="es-CR" sz="2400" dirty="0" err="1"/>
              <a:t>que</a:t>
            </a:r>
            <a:r>
              <a:rPr lang="en-US" altLang="es-CR" sz="2400" dirty="0"/>
              <a:t> el </a:t>
            </a:r>
            <a:r>
              <a:rPr lang="en-US" altLang="es-CR" sz="2400" dirty="0" err="1"/>
              <a:t>grado</a:t>
            </a:r>
            <a:r>
              <a:rPr lang="en-US" altLang="es-CR" sz="2400" dirty="0"/>
              <a:t> de </a:t>
            </a:r>
            <a:r>
              <a:rPr lang="en-US" altLang="es-CR" sz="2400" dirty="0" err="1"/>
              <a:t>descomposición</a:t>
            </a:r>
            <a:r>
              <a:rPr lang="en-US" altLang="es-CR" sz="2400" dirty="0"/>
              <a:t> del </a:t>
            </a:r>
            <a:r>
              <a:rPr lang="en-US" altLang="es-CR" sz="2400" dirty="0" err="1"/>
              <a:t>trabajo</a:t>
            </a:r>
            <a:r>
              <a:rPr lang="en-US" altLang="es-CR" sz="2400" dirty="0"/>
              <a:t> sea </a:t>
            </a:r>
            <a:r>
              <a:rPr lang="en-US" altLang="es-CR" sz="2400" dirty="0" err="1"/>
              <a:t>suficiente</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n-US" altLang="es-CR" sz="2400" dirty="0"/>
              <a:t>Los </a:t>
            </a:r>
            <a:r>
              <a:rPr lang="en-US" altLang="es-CR" sz="2400" dirty="0" err="1"/>
              <a:t>paquetes</a:t>
            </a:r>
            <a:r>
              <a:rPr lang="en-US" altLang="es-CR" sz="2400" dirty="0"/>
              <a:t> de </a:t>
            </a:r>
            <a:r>
              <a:rPr lang="en-US" altLang="es-CR" sz="2400" dirty="0" err="1"/>
              <a:t>trabajo</a:t>
            </a:r>
            <a:r>
              <a:rPr lang="en-US" altLang="es-CR" sz="2400" dirty="0"/>
              <a:t> no </a:t>
            </a:r>
            <a:r>
              <a:rPr lang="en-US" altLang="es-CR" sz="2400" dirty="0" err="1"/>
              <a:t>deben</a:t>
            </a:r>
            <a:r>
              <a:rPr lang="en-US" altLang="es-CR" sz="2400" dirty="0"/>
              <a:t> </a:t>
            </a:r>
            <a:r>
              <a:rPr lang="en-US" altLang="es-CR" sz="2400" dirty="0" err="1"/>
              <a:t>secuenciarse</a:t>
            </a:r>
            <a:r>
              <a:rPr lang="en-US" altLang="es-CR" sz="2400" dirty="0"/>
              <a:t>, </a:t>
            </a:r>
            <a:r>
              <a:rPr lang="en-US" altLang="es-CR" sz="2400" dirty="0" err="1"/>
              <a:t>únicamente</a:t>
            </a:r>
            <a:r>
              <a:rPr lang="en-US" altLang="es-CR" sz="2400" dirty="0"/>
              <a:t> </a:t>
            </a:r>
            <a:r>
              <a:rPr lang="en-US" altLang="es-CR" sz="2400" dirty="0" err="1"/>
              <a:t>como</a:t>
            </a:r>
            <a:r>
              <a:rPr lang="en-US" altLang="es-CR" sz="2400" dirty="0"/>
              <a:t> parte del </a:t>
            </a:r>
            <a:r>
              <a:rPr lang="en-US" altLang="es-CR" sz="2400" dirty="0" err="1"/>
              <a:t>desarrollo</a:t>
            </a:r>
            <a:r>
              <a:rPr lang="en-US" altLang="es-CR" sz="2400" dirty="0"/>
              <a:t> del </a:t>
            </a:r>
            <a:r>
              <a:rPr lang="en-US" altLang="es-CR" sz="2400" dirty="0" err="1"/>
              <a:t>cronograma</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23676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Si se </a:t>
            </a:r>
            <a:r>
              <a:rPr lang="en-US" altLang="es-CR" sz="2400" dirty="0" err="1"/>
              <a:t>aumenta</a:t>
            </a:r>
            <a:r>
              <a:rPr lang="en-US" altLang="es-CR" sz="2400" dirty="0"/>
              <a:t> el </a:t>
            </a:r>
            <a:r>
              <a:rPr lang="en-US" altLang="es-CR" sz="2400" dirty="0" err="1"/>
              <a:t>presupuesto</a:t>
            </a:r>
            <a:r>
              <a:rPr lang="en-US" altLang="es-CR" sz="2400" dirty="0"/>
              <a:t> de un </a:t>
            </a:r>
            <a:r>
              <a:rPr lang="en-US" altLang="es-CR" sz="2400" dirty="0" err="1"/>
              <a:t>proyecto</a:t>
            </a:r>
            <a:r>
              <a:rPr lang="en-US" altLang="es-CR" sz="2400" dirty="0"/>
              <a:t>, ¿GENERALMENTE </a:t>
            </a:r>
            <a:r>
              <a:rPr lang="en-US" altLang="es-CR" sz="2400" dirty="0" err="1"/>
              <a:t>qué</a:t>
            </a:r>
            <a:r>
              <a:rPr lang="en-US" altLang="es-CR" sz="2400" dirty="0"/>
              <a:t> </a:t>
            </a:r>
            <a:r>
              <a:rPr lang="en-US" altLang="es-CR" sz="2400" dirty="0" err="1"/>
              <a:t>podría</a:t>
            </a:r>
            <a:r>
              <a:rPr lang="en-US" altLang="es-CR" sz="2400" dirty="0"/>
              <a:t> </a:t>
            </a:r>
            <a:r>
              <a:rPr lang="en-US" altLang="es-CR" sz="2400" dirty="0" err="1"/>
              <a:t>ocurrir</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Aumentan</a:t>
            </a:r>
            <a:r>
              <a:rPr lang="en-US" altLang="es-CR" sz="2400" dirty="0"/>
              <a:t> los </a:t>
            </a:r>
            <a:r>
              <a:rPr lang="en-US" altLang="es-CR" sz="2400" dirty="0" err="1"/>
              <a:t>canales</a:t>
            </a:r>
            <a:r>
              <a:rPr lang="en-US" altLang="es-CR" sz="2400" dirty="0"/>
              <a:t> de </a:t>
            </a:r>
            <a:r>
              <a:rPr lang="en-US" altLang="es-CR" sz="2400" dirty="0" err="1"/>
              <a:t>comunicación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Aumentan</a:t>
            </a:r>
            <a:r>
              <a:rPr lang="en-US" altLang="es-CR" sz="2400" dirty="0"/>
              <a:t> </a:t>
            </a:r>
            <a:r>
              <a:rPr lang="en-US" altLang="es-CR" sz="2400" dirty="0" err="1"/>
              <a:t>las</a:t>
            </a:r>
            <a:r>
              <a:rPr lang="en-US" altLang="es-CR" sz="2400" dirty="0"/>
              <a:t> </a:t>
            </a:r>
            <a:r>
              <a:rPr lang="en-US" altLang="es-CR" sz="2400" dirty="0" err="1"/>
              <a:t>adquisiciones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Aumentan</a:t>
            </a:r>
            <a:r>
              <a:rPr lang="en-US" altLang="es-CR" sz="2400" dirty="0"/>
              <a:t> los </a:t>
            </a:r>
            <a:r>
              <a:rPr lang="en-US" altLang="es-CR" sz="2400" dirty="0" err="1"/>
              <a:t>recursos</a:t>
            </a:r>
            <a:r>
              <a:rPr lang="en-US" altLang="es-CR" sz="2400" dirty="0"/>
              <a:t> </a:t>
            </a:r>
            <a:r>
              <a:rPr lang="en-US" altLang="es-CR" sz="2400" dirty="0" err="1"/>
              <a:t>humanos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Aumenta</a:t>
            </a:r>
            <a:r>
              <a:rPr lang="en-US" altLang="es-CR" sz="2400" dirty="0"/>
              <a:t> el </a:t>
            </a:r>
            <a:r>
              <a:rPr lang="en-US" altLang="es-CR" sz="2400" dirty="0" err="1"/>
              <a:t>alcance</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A mayor </a:t>
            </a:r>
            <a:r>
              <a:rPr lang="en-US" altLang="es-CR" sz="2400" dirty="0" err="1"/>
              <a:t>presupuesto</a:t>
            </a:r>
            <a:r>
              <a:rPr lang="en-US" altLang="es-CR" sz="2400" dirty="0"/>
              <a:t> mayor </a:t>
            </a:r>
            <a:r>
              <a:rPr lang="en-US" altLang="es-CR" sz="2400" dirty="0" err="1"/>
              <a:t>alcance</a:t>
            </a:r>
            <a:r>
              <a:rPr lang="en-US" altLang="es-CR" sz="2400" dirty="0"/>
              <a:t>, no </a:t>
            </a:r>
            <a:r>
              <a:rPr lang="en-US" altLang="es-CR" sz="2400" dirty="0" err="1"/>
              <a:t>necesariamente</a:t>
            </a:r>
            <a:r>
              <a:rPr lang="en-US" altLang="es-CR" sz="2400" dirty="0"/>
              <a:t> </a:t>
            </a:r>
            <a:r>
              <a:rPr lang="en-US" altLang="es-CR" sz="2400" dirty="0" err="1"/>
              <a:t>tienen</a:t>
            </a:r>
            <a:r>
              <a:rPr lang="en-US" altLang="es-CR" sz="2400" dirty="0"/>
              <a:t> </a:t>
            </a:r>
            <a:r>
              <a:rPr lang="en-US" altLang="es-CR" sz="2400" dirty="0" err="1"/>
              <a:t>que</a:t>
            </a:r>
            <a:r>
              <a:rPr lang="en-US" altLang="es-CR" sz="2400" dirty="0"/>
              <a:t> </a:t>
            </a:r>
            <a:r>
              <a:rPr lang="en-US" altLang="es-CR" sz="2400" dirty="0" err="1"/>
              <a:t>aumentar</a:t>
            </a:r>
            <a:r>
              <a:rPr lang="en-US" altLang="es-CR" sz="2400" dirty="0"/>
              <a:t> los </a:t>
            </a:r>
            <a:r>
              <a:rPr lang="en-US" altLang="es-CR" sz="2400" dirty="0" err="1"/>
              <a:t>recursos</a:t>
            </a:r>
            <a:r>
              <a:rPr lang="en-US" altLang="es-CR" sz="2400" dirty="0"/>
              <a:t> </a:t>
            </a:r>
            <a:r>
              <a:rPr lang="en-US" altLang="es-CR" sz="2400" dirty="0" err="1"/>
              <a:t>humanos</a:t>
            </a:r>
            <a:r>
              <a:rPr lang="en-US" altLang="es-CR" sz="2400" dirty="0"/>
              <a:t> y </a:t>
            </a:r>
            <a:r>
              <a:rPr lang="en-US" altLang="es-CR" sz="2400" dirty="0" err="1"/>
              <a:t>sólo</a:t>
            </a:r>
            <a:r>
              <a:rPr lang="en-US" altLang="es-CR" sz="2400" dirty="0"/>
              <a:t> en </a:t>
            </a:r>
            <a:r>
              <a:rPr lang="en-US" altLang="es-CR" sz="2400" dirty="0" err="1"/>
              <a:t>este</a:t>
            </a:r>
            <a:r>
              <a:rPr lang="en-US" altLang="es-CR" sz="2400" dirty="0"/>
              <a:t> </a:t>
            </a:r>
            <a:r>
              <a:rPr lang="en-US" altLang="es-CR" sz="2400" dirty="0" err="1"/>
              <a:t>caso</a:t>
            </a:r>
            <a:r>
              <a:rPr lang="en-US" altLang="es-CR" sz="2400" dirty="0"/>
              <a:t> </a:t>
            </a:r>
            <a:r>
              <a:rPr lang="en-US" altLang="es-CR" sz="2400" dirty="0" err="1"/>
              <a:t>aumentarían</a:t>
            </a:r>
            <a:r>
              <a:rPr lang="en-US" altLang="es-CR" sz="2400" dirty="0"/>
              <a:t> los </a:t>
            </a:r>
            <a:r>
              <a:rPr lang="en-US" altLang="es-CR" sz="2400" dirty="0" err="1"/>
              <a:t>canales</a:t>
            </a:r>
            <a:r>
              <a:rPr lang="en-US" altLang="es-CR" sz="2400" dirty="0"/>
              <a:t> de </a:t>
            </a:r>
            <a:r>
              <a:rPr lang="en-US" altLang="es-CR" sz="2400" dirty="0" err="1"/>
              <a:t>comunicación</a:t>
            </a:r>
            <a:r>
              <a:rPr lang="en-US" altLang="es-CR" sz="2400" dirty="0"/>
              <a:t>. </a:t>
            </a:r>
            <a:r>
              <a:rPr lang="en-US" altLang="es-CR" sz="2400" dirty="0" err="1"/>
              <a:t>Tampoco</a:t>
            </a:r>
            <a:r>
              <a:rPr lang="en-US" altLang="es-CR" sz="2400" dirty="0"/>
              <a:t> </a:t>
            </a:r>
            <a:r>
              <a:rPr lang="en-US" altLang="es-CR" sz="2400" dirty="0" err="1"/>
              <a:t>tiene</a:t>
            </a:r>
            <a:r>
              <a:rPr lang="en-US" altLang="es-CR" sz="2400" dirty="0"/>
              <a:t> </a:t>
            </a:r>
            <a:r>
              <a:rPr lang="en-US" altLang="es-CR" sz="2400" dirty="0" err="1"/>
              <a:t>que</a:t>
            </a:r>
            <a:r>
              <a:rPr lang="en-US" altLang="es-CR" sz="2400" dirty="0"/>
              <a:t> </a:t>
            </a:r>
            <a:r>
              <a:rPr lang="en-US" altLang="es-CR" sz="2400" dirty="0" err="1"/>
              <a:t>ver</a:t>
            </a:r>
            <a:r>
              <a:rPr lang="en-US" altLang="es-CR" sz="2400" dirty="0"/>
              <a:t> </a:t>
            </a:r>
            <a:r>
              <a:rPr lang="en-US" altLang="es-CR" sz="2400" dirty="0" err="1"/>
              <a:t>que</a:t>
            </a:r>
            <a:r>
              <a:rPr lang="en-US" altLang="es-CR" sz="2400" dirty="0"/>
              <a:t> se </a:t>
            </a:r>
            <a:r>
              <a:rPr lang="en-US" altLang="es-CR" sz="2400" dirty="0" err="1"/>
              <a:t>incrementen</a:t>
            </a:r>
            <a:r>
              <a:rPr lang="en-US" altLang="es-CR" sz="2400" dirty="0"/>
              <a:t> </a:t>
            </a:r>
            <a:r>
              <a:rPr lang="en-US" altLang="es-CR" sz="2400" dirty="0" err="1"/>
              <a:t>las</a:t>
            </a:r>
            <a:r>
              <a:rPr lang="en-US" altLang="es-CR" sz="2400" dirty="0"/>
              <a:t> </a:t>
            </a:r>
            <a:r>
              <a:rPr lang="en-US" altLang="es-CR" sz="2400" dirty="0" err="1"/>
              <a:t>adquisiciones</a:t>
            </a:r>
            <a:r>
              <a:rPr lang="en-US" altLang="es-CR" sz="2400" dirty="0"/>
              <a:t> </a:t>
            </a:r>
            <a:r>
              <a:rPr lang="en-US" altLang="es-CR" sz="2400" dirty="0" err="1"/>
              <a:t>sólo</a:t>
            </a:r>
            <a:r>
              <a:rPr lang="en-US" altLang="es-CR" sz="2400" dirty="0"/>
              <a:t> </a:t>
            </a:r>
            <a:r>
              <a:rPr lang="en-US" altLang="es-CR" sz="2400" dirty="0" err="1"/>
              <a:t>sucedería</a:t>
            </a:r>
            <a:r>
              <a:rPr lang="en-US" altLang="es-CR" sz="2400" dirty="0"/>
              <a:t> </a:t>
            </a:r>
            <a:r>
              <a:rPr lang="en-US" altLang="es-CR" sz="2400" dirty="0" err="1"/>
              <a:t>si</a:t>
            </a:r>
            <a:r>
              <a:rPr lang="en-US" altLang="es-CR" sz="2400" dirty="0"/>
              <a:t> el </a:t>
            </a:r>
            <a:r>
              <a:rPr lang="en-US" altLang="es-CR" sz="2400" dirty="0" err="1"/>
              <a:t>aumento</a:t>
            </a:r>
            <a:r>
              <a:rPr lang="en-US" altLang="es-CR" sz="2400" dirty="0"/>
              <a:t> del </a:t>
            </a:r>
            <a:r>
              <a:rPr lang="en-US" altLang="es-CR" sz="2400" dirty="0" err="1"/>
              <a:t>alcance</a:t>
            </a:r>
            <a:r>
              <a:rPr lang="en-US" altLang="es-CR" sz="2400" dirty="0"/>
              <a:t> </a:t>
            </a:r>
            <a:r>
              <a:rPr lang="en-US" altLang="es-CR" sz="2400" dirty="0" err="1"/>
              <a:t>implica</a:t>
            </a:r>
            <a:r>
              <a:rPr lang="en-US" altLang="es-CR" sz="2400" dirty="0"/>
              <a:t> </a:t>
            </a:r>
            <a:r>
              <a:rPr lang="en-US" altLang="es-CR" sz="2400" dirty="0" err="1"/>
              <a:t>más</a:t>
            </a:r>
            <a:r>
              <a:rPr lang="en-US" altLang="es-CR" sz="2400" dirty="0"/>
              <a:t> </a:t>
            </a:r>
            <a:r>
              <a:rPr lang="en-US" altLang="es-CR" sz="2400" dirty="0" err="1"/>
              <a:t>contrataciones</a:t>
            </a:r>
            <a:r>
              <a:rPr lang="en-US" altLang="es-CR" sz="2400" dirty="0"/>
              <a:t> </a:t>
            </a:r>
            <a:r>
              <a:rPr lang="en-US" altLang="es-CR" sz="2400" dirty="0" err="1"/>
              <a:t>fuera</a:t>
            </a:r>
            <a:r>
              <a:rPr lang="en-US" altLang="es-CR" sz="2400" dirty="0"/>
              <a:t> de la </a:t>
            </a:r>
            <a:r>
              <a:rPr lang="en-US" altLang="es-CR" sz="2400" dirty="0" err="1"/>
              <a:t>organización</a:t>
            </a:r>
            <a:r>
              <a:rPr lang="en-US" altLang="es-CR" sz="2400" dirty="0"/>
              <a:t> </a:t>
            </a:r>
            <a:r>
              <a:rPr lang="en-US" altLang="es-CR" sz="2400" dirty="0" err="1"/>
              <a:t>ejecutante</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1927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¿Cuál de las siguientes afirmaciones describe MEJOR la herramienta de análisis del producto?</a:t>
            </a:r>
          </a:p>
          <a:p>
            <a:pPr marL="457200" indent="-457200" algn="just">
              <a:spcBef>
                <a:spcPct val="0"/>
              </a:spcBef>
              <a:buFont typeface="+mj-lt"/>
              <a:buAutoNum type="alphaUcPeriod"/>
            </a:pPr>
            <a:r>
              <a:rPr lang="es-CR" altLang="es-CR" sz="2000" dirty="0"/>
              <a:t>Trabajar con el cliente para determinar la descripción del producto.</a:t>
            </a:r>
          </a:p>
          <a:p>
            <a:pPr marL="457200" indent="-457200" algn="just">
              <a:spcBef>
                <a:spcPct val="0"/>
              </a:spcBef>
              <a:buFont typeface="+mj-lt"/>
              <a:buAutoNum type="alphaUcPeriod"/>
            </a:pPr>
            <a:r>
              <a:rPr lang="es-CR" altLang="es-CR" sz="2000" dirty="0"/>
              <a:t>Analizar matemáticamente la calidad deseada para el proyecto.</a:t>
            </a:r>
          </a:p>
          <a:p>
            <a:pPr marL="457200" indent="-457200" algn="just">
              <a:spcBef>
                <a:spcPct val="0"/>
              </a:spcBef>
              <a:buFont typeface="+mj-lt"/>
              <a:buAutoNum type="alphaUcPeriod"/>
            </a:pPr>
            <a:r>
              <a:rPr lang="es-CR" altLang="es-CR" sz="2000" dirty="0"/>
              <a:t>Analizar los objetivos del producto establecidos por el cliente o patrocinador y convertirlos en requisitos tangibles del proyecto.</a:t>
            </a:r>
          </a:p>
          <a:p>
            <a:pPr marL="457200" indent="-457200" algn="just">
              <a:spcBef>
                <a:spcPct val="0"/>
              </a:spcBef>
              <a:buFont typeface="+mj-lt"/>
              <a:buAutoNum type="alphaUcPeriod"/>
            </a:pPr>
            <a:r>
              <a:rPr lang="es-CR" altLang="es-CR" sz="2000" dirty="0"/>
              <a:t>Determinar si pueden alcanzarse los estándares de calidad del proyecto</a:t>
            </a:r>
            <a:r>
              <a:rPr lang="es-CR"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s-ES" altLang="es-CR" sz="2000" b="1" dirty="0"/>
              <a:t>Retroalimentación: </a:t>
            </a:r>
            <a:r>
              <a:rPr lang="es-ES" altLang="es-CR" sz="2000" dirty="0"/>
              <a:t>Trabajar con el cliente para determinar la descripción del producto es una respuesta aceptable si no estuviera una respuesta mejor como lo es analizar </a:t>
            </a:r>
            <a:r>
              <a:rPr lang="es-CR" altLang="es-CR" sz="2000" dirty="0"/>
              <a:t>los objetivos del producto establecidos por el cliente o patrocinador y convertirlos en requisitos tangibles del proyecto, lo cual es mucho más detallado y está en función de los objetivos medibles que se hayan definido. El análisis del producto incluye la obtención de una mejor comprensión del producto del proyecto para crear el enunciado del alcance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96579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76470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El director de proyectos desea aplicar una técnica gráfica que permite clasificar en grupos un gran número de ideas para su revisión y análisis. ¿Cuál TÉCNICA le recomendaría usted?</a:t>
            </a:r>
          </a:p>
          <a:p>
            <a:pPr marL="457200" indent="-457200" algn="just">
              <a:spcBef>
                <a:spcPct val="0"/>
              </a:spcBef>
              <a:buFont typeface="+mj-lt"/>
              <a:buAutoNum type="alphaUcPeriod"/>
            </a:pPr>
            <a:r>
              <a:rPr lang="es-CR" altLang="es-CR" sz="2000" dirty="0"/>
              <a:t>Diagramas de afinidad.</a:t>
            </a:r>
          </a:p>
          <a:p>
            <a:pPr marL="457200" indent="-457200" algn="just">
              <a:spcBef>
                <a:spcPct val="0"/>
              </a:spcBef>
              <a:buFont typeface="+mj-lt"/>
              <a:buAutoNum type="alphaUcPeriod"/>
            </a:pPr>
            <a:r>
              <a:rPr lang="es-CR" altLang="es-CR" sz="2000" dirty="0"/>
              <a:t>Diagrama de contexto.</a:t>
            </a:r>
          </a:p>
          <a:p>
            <a:pPr marL="457200" indent="-457200" algn="just">
              <a:spcBef>
                <a:spcPct val="0"/>
              </a:spcBef>
              <a:buFont typeface="+mj-lt"/>
              <a:buAutoNum type="alphaUcPeriod"/>
            </a:pPr>
            <a:r>
              <a:rPr lang="es-CR" altLang="es-CR" sz="2000" dirty="0"/>
              <a:t>Técnica Delphi.</a:t>
            </a:r>
          </a:p>
          <a:p>
            <a:pPr marL="457200" indent="-457200" algn="just">
              <a:spcBef>
                <a:spcPct val="0"/>
              </a:spcBef>
              <a:buFont typeface="+mj-lt"/>
              <a:buAutoNum type="alphaUcPeriod"/>
            </a:pPr>
            <a:r>
              <a:rPr lang="es-CR" altLang="es-CR" sz="2000" dirty="0"/>
              <a:t>Mapa mental.</a:t>
            </a:r>
          </a:p>
          <a:p>
            <a:pPr algn="just">
              <a:spcBef>
                <a:spcPct val="0"/>
              </a:spcBef>
              <a:buFontTx/>
              <a:buNone/>
            </a:pPr>
            <a:r>
              <a:rPr lang="en-US" altLang="es-CR" sz="1800" b="1" dirty="0" err="1"/>
              <a:t>Retroalimentación</a:t>
            </a:r>
            <a:r>
              <a:rPr lang="en-US" altLang="es-CR" sz="1800" b="1" dirty="0"/>
              <a:t>:</a:t>
            </a:r>
            <a:r>
              <a:rPr lang="en-US" altLang="es-CR" sz="1800" dirty="0"/>
              <a:t> </a:t>
            </a:r>
            <a:r>
              <a:rPr lang="en-US" altLang="es-CR" sz="1800" dirty="0" err="1"/>
              <a:t>Diagramas</a:t>
            </a:r>
            <a:r>
              <a:rPr lang="en-US" altLang="es-CR" sz="1800" dirty="0"/>
              <a:t> de </a:t>
            </a:r>
            <a:r>
              <a:rPr lang="en-US" altLang="es-CR" sz="1800" dirty="0" err="1"/>
              <a:t>afinidad</a:t>
            </a:r>
            <a:r>
              <a:rPr lang="en-US" altLang="es-CR" sz="1800" dirty="0"/>
              <a:t> (</a:t>
            </a:r>
            <a:r>
              <a:rPr lang="en-US" altLang="es-CR" sz="1800" dirty="0" err="1"/>
              <a:t>esta</a:t>
            </a:r>
            <a:r>
              <a:rPr lang="en-US" altLang="es-CR" sz="1800" dirty="0"/>
              <a:t> </a:t>
            </a:r>
            <a:r>
              <a:rPr lang="en-US" altLang="es-CR" sz="1800" dirty="0" err="1"/>
              <a:t>técnica</a:t>
            </a:r>
            <a:r>
              <a:rPr lang="en-US" altLang="es-CR" sz="1800" dirty="0"/>
              <a:t> </a:t>
            </a:r>
            <a:r>
              <a:rPr lang="en-US" altLang="es-CR" sz="1800" dirty="0" err="1"/>
              <a:t>permite</a:t>
            </a:r>
            <a:r>
              <a:rPr lang="en-US" altLang="es-CR" sz="1800" dirty="0"/>
              <a:t> </a:t>
            </a:r>
            <a:r>
              <a:rPr lang="en-US" altLang="es-CR" sz="1800" dirty="0" err="1"/>
              <a:t>clasificar</a:t>
            </a:r>
            <a:r>
              <a:rPr lang="en-US" altLang="es-CR" sz="1800" dirty="0"/>
              <a:t> en </a:t>
            </a:r>
            <a:r>
              <a:rPr lang="en-US" altLang="es-CR" sz="1800" dirty="0" err="1"/>
              <a:t>grupos</a:t>
            </a:r>
            <a:r>
              <a:rPr lang="en-US" altLang="es-CR" sz="1800" dirty="0"/>
              <a:t> un gran </a:t>
            </a:r>
            <a:r>
              <a:rPr lang="en-US" altLang="es-CR" sz="1800" dirty="0" err="1"/>
              <a:t>número</a:t>
            </a:r>
            <a:r>
              <a:rPr lang="en-US" altLang="es-CR" sz="1800" dirty="0"/>
              <a:t> de ideas </a:t>
            </a:r>
            <a:r>
              <a:rPr lang="en-US" altLang="es-CR" sz="1800" dirty="0" err="1"/>
              <a:t>para</a:t>
            </a:r>
            <a:r>
              <a:rPr lang="en-US" altLang="es-CR" sz="1800" dirty="0"/>
              <a:t> </a:t>
            </a:r>
            <a:r>
              <a:rPr lang="en-US" altLang="es-CR" sz="1800" dirty="0" err="1"/>
              <a:t>su</a:t>
            </a:r>
            <a:r>
              <a:rPr lang="en-US" altLang="es-CR" sz="1800" dirty="0"/>
              <a:t> </a:t>
            </a:r>
            <a:r>
              <a:rPr lang="en-US" altLang="es-CR" sz="1800" dirty="0" err="1"/>
              <a:t>revisión</a:t>
            </a:r>
            <a:r>
              <a:rPr lang="en-US" altLang="es-CR" sz="1800" dirty="0"/>
              <a:t> y </a:t>
            </a:r>
            <a:r>
              <a:rPr lang="en-US" altLang="es-CR" sz="1800" dirty="0" err="1"/>
              <a:t>análisis</a:t>
            </a:r>
            <a:r>
              <a:rPr lang="en-US" altLang="es-CR" sz="1800" dirty="0"/>
              <a:t>). </a:t>
            </a:r>
            <a:r>
              <a:rPr lang="en-US" altLang="es-CR" sz="1800" dirty="0" err="1"/>
              <a:t>Diagrama</a:t>
            </a:r>
            <a:r>
              <a:rPr lang="en-US" altLang="es-CR" sz="1800" dirty="0"/>
              <a:t> de </a:t>
            </a:r>
            <a:r>
              <a:rPr lang="en-US" altLang="es-CR" sz="1800" dirty="0" err="1"/>
              <a:t>contexto</a:t>
            </a:r>
            <a:r>
              <a:rPr lang="en-US" altLang="es-CR" sz="1800" dirty="0"/>
              <a:t> (</a:t>
            </a:r>
            <a:r>
              <a:rPr lang="en-US" altLang="es-CR" sz="1800" dirty="0" err="1"/>
              <a:t>gráfico</a:t>
            </a:r>
            <a:r>
              <a:rPr lang="en-US" altLang="es-CR" sz="1800" dirty="0"/>
              <a:t> </a:t>
            </a:r>
            <a:r>
              <a:rPr lang="en-US" altLang="es-CR" sz="1800" dirty="0" err="1"/>
              <a:t>que</a:t>
            </a:r>
            <a:r>
              <a:rPr lang="en-US" altLang="es-CR" sz="1800" dirty="0"/>
              <a:t> </a:t>
            </a:r>
            <a:r>
              <a:rPr lang="en-US" altLang="es-CR" sz="1800" dirty="0" err="1"/>
              <a:t>representa</a:t>
            </a:r>
            <a:r>
              <a:rPr lang="en-US" altLang="es-CR" sz="1800" dirty="0"/>
              <a:t> los </a:t>
            </a:r>
            <a:r>
              <a:rPr lang="en-US" altLang="es-CR" sz="1800" dirty="0" err="1"/>
              <a:t>interesados</a:t>
            </a:r>
            <a:r>
              <a:rPr lang="en-US" altLang="es-CR" sz="1800" dirty="0"/>
              <a:t> </a:t>
            </a:r>
            <a:r>
              <a:rPr lang="en-US" altLang="es-CR" sz="1800" dirty="0" err="1"/>
              <a:t>fuera</a:t>
            </a:r>
            <a:r>
              <a:rPr lang="en-US" altLang="es-CR" sz="1800" dirty="0"/>
              <a:t> del </a:t>
            </a:r>
            <a:r>
              <a:rPr lang="en-US" altLang="es-CR" sz="1800" dirty="0" err="1"/>
              <a:t>sistema</a:t>
            </a:r>
            <a:r>
              <a:rPr lang="en-US" altLang="es-CR" sz="1800" dirty="0"/>
              <a:t> y </a:t>
            </a:r>
            <a:r>
              <a:rPr lang="en-US" altLang="es-CR" sz="1800" dirty="0" err="1"/>
              <a:t>su</a:t>
            </a:r>
            <a:r>
              <a:rPr lang="en-US" altLang="es-CR" sz="1800" dirty="0"/>
              <a:t> </a:t>
            </a:r>
            <a:r>
              <a:rPr lang="en-US" altLang="es-CR" sz="1800" dirty="0" err="1"/>
              <a:t>interrelación</a:t>
            </a:r>
            <a:r>
              <a:rPr lang="en-US" altLang="es-CR" sz="1800" dirty="0"/>
              <a:t> con el </a:t>
            </a:r>
            <a:r>
              <a:rPr lang="en-US" altLang="es-CR" sz="1800" dirty="0" err="1"/>
              <a:t>mismo</a:t>
            </a:r>
            <a:r>
              <a:rPr lang="en-US" altLang="es-CR" sz="1800" dirty="0"/>
              <a:t>). </a:t>
            </a:r>
            <a:r>
              <a:rPr lang="en-US" altLang="es-CR" sz="1800" dirty="0" err="1"/>
              <a:t>Técnica</a:t>
            </a:r>
            <a:r>
              <a:rPr lang="en-US" altLang="es-CR" sz="1800" dirty="0"/>
              <a:t> Delphi (</a:t>
            </a:r>
            <a:r>
              <a:rPr lang="en-US" altLang="es-CR" sz="1800" dirty="0" err="1"/>
              <a:t>grupo</a:t>
            </a:r>
            <a:r>
              <a:rPr lang="en-US" altLang="es-CR" sz="1800" dirty="0"/>
              <a:t> </a:t>
            </a:r>
            <a:r>
              <a:rPr lang="en-US" altLang="es-CR" sz="1800" dirty="0" err="1"/>
              <a:t>seleccionado</a:t>
            </a:r>
            <a:r>
              <a:rPr lang="en-US" altLang="es-CR" sz="1800" dirty="0"/>
              <a:t> de </a:t>
            </a:r>
            <a:r>
              <a:rPr lang="en-US" altLang="es-CR" sz="1800" dirty="0" err="1"/>
              <a:t>expertos</a:t>
            </a:r>
            <a:r>
              <a:rPr lang="en-US" altLang="es-CR" sz="1800" dirty="0"/>
              <a:t> </a:t>
            </a:r>
            <a:r>
              <a:rPr lang="en-US" altLang="es-CR" sz="1800" dirty="0" err="1"/>
              <a:t>contesta</a:t>
            </a:r>
            <a:r>
              <a:rPr lang="en-US" altLang="es-CR" sz="1800" dirty="0"/>
              <a:t> de </a:t>
            </a:r>
            <a:r>
              <a:rPr lang="en-US" altLang="es-CR" sz="1800" dirty="0" err="1"/>
              <a:t>manera</a:t>
            </a:r>
            <a:r>
              <a:rPr lang="en-US" altLang="es-CR" sz="1800" dirty="0"/>
              <a:t> </a:t>
            </a:r>
            <a:r>
              <a:rPr lang="en-US" altLang="es-CR" sz="1800" dirty="0" err="1"/>
              <a:t>anónima</a:t>
            </a:r>
            <a:r>
              <a:rPr lang="en-US" altLang="es-CR" sz="1800" dirty="0"/>
              <a:t> </a:t>
            </a:r>
            <a:r>
              <a:rPr lang="en-US" altLang="es-CR" sz="1800" dirty="0" err="1"/>
              <a:t>cuestionarios</a:t>
            </a:r>
            <a:r>
              <a:rPr lang="en-US" altLang="es-CR" sz="1800" dirty="0"/>
              <a:t> y </a:t>
            </a:r>
            <a:r>
              <a:rPr lang="en-US" altLang="es-CR" sz="1800" dirty="0" err="1"/>
              <a:t>proporciona</a:t>
            </a:r>
            <a:r>
              <a:rPr lang="en-US" altLang="es-CR" sz="1800" dirty="0"/>
              <a:t> </a:t>
            </a:r>
            <a:r>
              <a:rPr lang="en-US" altLang="es-CR" sz="1800" dirty="0" err="1"/>
              <a:t>retroalimentación</a:t>
            </a:r>
            <a:r>
              <a:rPr lang="en-US" altLang="es-CR" sz="1800" dirty="0"/>
              <a:t> </a:t>
            </a:r>
            <a:r>
              <a:rPr lang="en-US" altLang="es-CR" sz="1800" dirty="0" err="1"/>
              <a:t>respecto</a:t>
            </a:r>
            <a:r>
              <a:rPr lang="en-US" altLang="es-CR" sz="1800" dirty="0"/>
              <a:t> de </a:t>
            </a:r>
            <a:r>
              <a:rPr lang="en-US" altLang="es-CR" sz="1800" dirty="0" err="1"/>
              <a:t>las</a:t>
            </a:r>
            <a:r>
              <a:rPr lang="en-US" altLang="es-CR" sz="1800" dirty="0"/>
              <a:t> </a:t>
            </a:r>
            <a:r>
              <a:rPr lang="en-US" altLang="es-CR" sz="1800" dirty="0" err="1"/>
              <a:t>respuestas</a:t>
            </a:r>
            <a:r>
              <a:rPr lang="en-US" altLang="es-CR" sz="1800" dirty="0"/>
              <a:t> de </a:t>
            </a:r>
            <a:r>
              <a:rPr lang="en-US" altLang="es-CR" sz="1800" dirty="0" err="1"/>
              <a:t>cada</a:t>
            </a:r>
            <a:r>
              <a:rPr lang="en-US" altLang="es-CR" sz="1800" dirty="0"/>
              <a:t> </a:t>
            </a:r>
            <a:r>
              <a:rPr lang="en-US" altLang="es-CR" sz="1800" dirty="0" err="1"/>
              <a:t>ronda</a:t>
            </a:r>
            <a:r>
              <a:rPr lang="en-US" altLang="es-CR" sz="1800" dirty="0"/>
              <a:t> de </a:t>
            </a:r>
            <a:r>
              <a:rPr lang="en-US" altLang="es-CR" sz="1800" dirty="0" err="1"/>
              <a:t>recopilación</a:t>
            </a:r>
            <a:r>
              <a:rPr lang="en-US" altLang="es-CR" sz="1800" dirty="0"/>
              <a:t> de </a:t>
            </a:r>
            <a:r>
              <a:rPr lang="en-US" altLang="es-CR" sz="1800" dirty="0" err="1"/>
              <a:t>requisitos</a:t>
            </a:r>
            <a:r>
              <a:rPr lang="en-US" altLang="es-CR" sz="1800" dirty="0"/>
              <a:t>. Para </a:t>
            </a:r>
            <a:r>
              <a:rPr lang="en-US" altLang="es-CR" sz="1800" dirty="0" err="1"/>
              <a:t>conservar</a:t>
            </a:r>
            <a:r>
              <a:rPr lang="en-US" altLang="es-CR" sz="1800" dirty="0"/>
              <a:t> el </a:t>
            </a:r>
            <a:r>
              <a:rPr lang="en-US" altLang="es-CR" sz="1800" dirty="0" err="1"/>
              <a:t>anonimato</a:t>
            </a:r>
            <a:r>
              <a:rPr lang="en-US" altLang="es-CR" sz="1800" dirty="0"/>
              <a:t>, </a:t>
            </a:r>
            <a:r>
              <a:rPr lang="en-US" altLang="es-CR" sz="1800" dirty="0" err="1"/>
              <a:t>estas</a:t>
            </a:r>
            <a:r>
              <a:rPr lang="en-US" altLang="es-CR" sz="1800" dirty="0"/>
              <a:t> </a:t>
            </a:r>
            <a:r>
              <a:rPr lang="en-US" altLang="es-CR" sz="1800" dirty="0" err="1"/>
              <a:t>respuestas</a:t>
            </a:r>
            <a:r>
              <a:rPr lang="en-US" altLang="es-CR" sz="1800" dirty="0"/>
              <a:t> </a:t>
            </a:r>
            <a:r>
              <a:rPr lang="en-US" altLang="es-CR" sz="1800" dirty="0" err="1"/>
              <a:t>sólo</a:t>
            </a:r>
            <a:r>
              <a:rPr lang="en-US" altLang="es-CR" sz="1800" dirty="0"/>
              <a:t> </a:t>
            </a:r>
            <a:r>
              <a:rPr lang="en-US" altLang="es-CR" sz="1800" dirty="0" err="1"/>
              <a:t>están</a:t>
            </a:r>
            <a:r>
              <a:rPr lang="en-US" altLang="es-CR" sz="1800" dirty="0"/>
              <a:t> a </a:t>
            </a:r>
            <a:r>
              <a:rPr lang="en-US" altLang="es-CR" sz="1800" dirty="0" err="1"/>
              <a:t>disposición</a:t>
            </a:r>
            <a:r>
              <a:rPr lang="en-US" altLang="es-CR" sz="1800" dirty="0"/>
              <a:t> del </a:t>
            </a:r>
            <a:r>
              <a:rPr lang="en-US" altLang="es-CR" sz="1800" dirty="0" err="1"/>
              <a:t>moderador</a:t>
            </a:r>
            <a:r>
              <a:rPr lang="en-US" altLang="es-CR" sz="1800" dirty="0"/>
              <a:t>). </a:t>
            </a:r>
            <a:r>
              <a:rPr lang="en-US" altLang="es-CR" sz="1800" dirty="0" err="1"/>
              <a:t>Mapa</a:t>
            </a:r>
            <a:r>
              <a:rPr lang="en-US" altLang="es-CR" sz="1800" dirty="0"/>
              <a:t> conceptual/mental (</a:t>
            </a:r>
            <a:r>
              <a:rPr lang="en-US" altLang="es-CR" sz="1800" dirty="0" err="1"/>
              <a:t>las</a:t>
            </a:r>
            <a:r>
              <a:rPr lang="en-US" altLang="es-CR" sz="1800" dirty="0"/>
              <a:t> ideas </a:t>
            </a:r>
            <a:r>
              <a:rPr lang="en-US" altLang="es-CR" sz="1800" dirty="0" err="1"/>
              <a:t>que</a:t>
            </a:r>
            <a:r>
              <a:rPr lang="en-US" altLang="es-CR" sz="1800" dirty="0"/>
              <a:t> </a:t>
            </a:r>
            <a:r>
              <a:rPr lang="en-US" altLang="es-CR" sz="1800" dirty="0" err="1"/>
              <a:t>surgen</a:t>
            </a:r>
            <a:r>
              <a:rPr lang="en-US" altLang="es-CR" sz="1800" dirty="0"/>
              <a:t> </a:t>
            </a:r>
            <a:r>
              <a:rPr lang="en-US" altLang="es-CR" sz="1800" dirty="0" err="1"/>
              <a:t>durante</a:t>
            </a:r>
            <a:r>
              <a:rPr lang="en-US" altLang="es-CR" sz="1800" dirty="0"/>
              <a:t> </a:t>
            </a:r>
            <a:r>
              <a:rPr lang="en-US" altLang="es-CR" sz="1800" dirty="0" err="1"/>
              <a:t>las</a:t>
            </a:r>
            <a:r>
              <a:rPr lang="en-US" altLang="es-CR" sz="1800" dirty="0"/>
              <a:t> </a:t>
            </a:r>
            <a:r>
              <a:rPr lang="en-US" altLang="es-CR" sz="1800" dirty="0" err="1"/>
              <a:t>sesiones</a:t>
            </a:r>
            <a:r>
              <a:rPr lang="en-US" altLang="es-CR" sz="1800" dirty="0"/>
              <a:t> de </a:t>
            </a:r>
            <a:r>
              <a:rPr lang="en-US" altLang="es-CR" sz="1800" dirty="0" err="1"/>
              <a:t>tormentas</a:t>
            </a:r>
            <a:r>
              <a:rPr lang="en-US" altLang="es-CR" sz="1800" dirty="0"/>
              <a:t> de ideas </a:t>
            </a:r>
            <a:r>
              <a:rPr lang="en-US" altLang="es-CR" sz="1800" dirty="0" err="1"/>
              <a:t>individuales</a:t>
            </a:r>
            <a:r>
              <a:rPr lang="en-US" altLang="es-CR" sz="1800" dirty="0"/>
              <a:t> se </a:t>
            </a:r>
            <a:r>
              <a:rPr lang="en-US" altLang="es-CR" sz="1800" dirty="0" err="1"/>
              <a:t>consolidan</a:t>
            </a:r>
            <a:r>
              <a:rPr lang="en-US" altLang="es-CR" sz="1800" dirty="0"/>
              <a:t> en un </a:t>
            </a:r>
            <a:r>
              <a:rPr lang="en-US" altLang="es-CR" sz="1800" dirty="0" err="1"/>
              <a:t>esquema</a:t>
            </a:r>
            <a:r>
              <a:rPr lang="en-US" altLang="es-CR" sz="1800" dirty="0"/>
              <a:t> </a:t>
            </a:r>
            <a:r>
              <a:rPr lang="en-US" altLang="es-CR" sz="1800" dirty="0" err="1"/>
              <a:t>único</a:t>
            </a:r>
            <a:r>
              <a:rPr lang="en-US" altLang="es-CR" sz="1800" dirty="0"/>
              <a:t> </a:t>
            </a:r>
            <a:r>
              <a:rPr lang="en-US" altLang="es-CR" sz="1800" dirty="0" err="1"/>
              <a:t>para</a:t>
            </a:r>
            <a:r>
              <a:rPr lang="en-US" altLang="es-CR" sz="1800" dirty="0"/>
              <a:t> </a:t>
            </a:r>
            <a:r>
              <a:rPr lang="en-US" altLang="es-CR" sz="1800" dirty="0" err="1"/>
              <a:t>reflejar</a:t>
            </a:r>
            <a:r>
              <a:rPr lang="en-US" altLang="es-CR" sz="1800" dirty="0"/>
              <a:t> los </a:t>
            </a:r>
            <a:r>
              <a:rPr lang="en-US" altLang="es-CR" sz="1800" dirty="0" err="1"/>
              <a:t>puntos</a:t>
            </a:r>
            <a:r>
              <a:rPr lang="en-US" altLang="es-CR" sz="1800" dirty="0"/>
              <a:t> en </a:t>
            </a:r>
            <a:r>
              <a:rPr lang="en-US" altLang="es-CR" sz="1800" dirty="0" err="1"/>
              <a:t>común</a:t>
            </a:r>
            <a:r>
              <a:rPr lang="en-US" altLang="es-CR" sz="1800" dirty="0"/>
              <a:t> y </a:t>
            </a:r>
            <a:r>
              <a:rPr lang="en-US" altLang="es-CR" sz="1800" dirty="0" err="1"/>
              <a:t>las</a:t>
            </a:r>
            <a:r>
              <a:rPr lang="en-US" altLang="es-CR" sz="1800" dirty="0"/>
              <a:t> </a:t>
            </a:r>
            <a:r>
              <a:rPr lang="en-US" altLang="es-CR" sz="1800" dirty="0" err="1"/>
              <a:t>diferencias</a:t>
            </a:r>
            <a:r>
              <a:rPr lang="en-US" altLang="es-CR" sz="1800" dirty="0"/>
              <a:t> de </a:t>
            </a:r>
            <a:r>
              <a:rPr lang="en-US" altLang="es-CR" sz="1800" dirty="0" err="1"/>
              <a:t>entendimiento</a:t>
            </a:r>
            <a:r>
              <a:rPr lang="en-US" altLang="es-CR" sz="1800" dirty="0"/>
              <a:t>, y </a:t>
            </a:r>
            <a:r>
              <a:rPr lang="en-US" altLang="es-CR" sz="1800" dirty="0" err="1"/>
              <a:t>generar</a:t>
            </a:r>
            <a:r>
              <a:rPr lang="en-US" altLang="es-CR" sz="1800" dirty="0"/>
              <a:t> </a:t>
            </a:r>
            <a:r>
              <a:rPr lang="en-US" altLang="es-CR" sz="1800" dirty="0" err="1"/>
              <a:t>nuevas</a:t>
            </a:r>
            <a:r>
              <a:rPr lang="en-US" altLang="es-CR" sz="1800" dirty="0"/>
              <a:t> ideas).</a:t>
            </a:r>
            <a:endParaRPr lang="es-CR" altLang="es-CR" sz="18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5516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De los siguientes enunciados, ¿cuál NO forma parte de la documentación de los requisitos del proyecto?</a:t>
            </a:r>
          </a:p>
          <a:p>
            <a:pPr algn="just">
              <a:spcBef>
                <a:spcPct val="0"/>
              </a:spcBef>
              <a:buFontTx/>
              <a:buNone/>
            </a:pPr>
            <a:r>
              <a:rPr lang="en-US" altLang="es-CR" sz="2200" dirty="0" err="1"/>
              <a:t>Requisitos</a:t>
            </a:r>
            <a:r>
              <a:rPr lang="en-US" altLang="es-CR" sz="2200" dirty="0"/>
              <a:t> </a:t>
            </a:r>
            <a:r>
              <a:rPr lang="en-US" altLang="es-CR" sz="2200" dirty="0" err="1"/>
              <a:t>funcionales</a:t>
            </a:r>
            <a:r>
              <a:rPr lang="en-US" altLang="es-CR" sz="2200" dirty="0"/>
              <a:t> </a:t>
            </a:r>
            <a:r>
              <a:rPr lang="en-US" altLang="es-CR" sz="2200" dirty="0" err="1"/>
              <a:t>que</a:t>
            </a:r>
            <a:r>
              <a:rPr lang="en-US" altLang="es-CR" sz="2200" dirty="0"/>
              <a:t> </a:t>
            </a:r>
            <a:r>
              <a:rPr lang="en-US" altLang="es-CR" sz="2200" dirty="0" err="1"/>
              <a:t>describan</a:t>
            </a:r>
            <a:r>
              <a:rPr lang="en-US" altLang="es-CR" sz="2200" dirty="0"/>
              <a:t> los </a:t>
            </a:r>
            <a:r>
              <a:rPr lang="en-US" altLang="es-CR" sz="2200" dirty="0" err="1"/>
              <a:t>procesos</a:t>
            </a:r>
            <a:r>
              <a:rPr lang="en-US" altLang="es-CR" sz="2200" dirty="0"/>
              <a:t> de la </a:t>
            </a:r>
            <a:r>
              <a:rPr lang="en-US" altLang="es-CR" sz="2200" dirty="0" err="1"/>
              <a:t>empresa</a:t>
            </a:r>
            <a:r>
              <a:rPr lang="en-US" altLang="es-CR" sz="2200" dirty="0"/>
              <a:t>, la </a:t>
            </a:r>
            <a:r>
              <a:rPr lang="en-US" altLang="es-CR" sz="2200" dirty="0" err="1"/>
              <a:t>información</a:t>
            </a:r>
            <a:r>
              <a:rPr lang="en-US" altLang="es-CR" sz="2200" dirty="0"/>
              <a:t> y la </a:t>
            </a:r>
            <a:r>
              <a:rPr lang="en-US" altLang="es-CR" sz="2200" dirty="0" err="1"/>
              <a:t>interacción</a:t>
            </a:r>
            <a:r>
              <a:rPr lang="en-US" altLang="es-CR" sz="2200" dirty="0"/>
              <a:t> con el </a:t>
            </a:r>
            <a:r>
              <a:rPr lang="en-US" altLang="es-CR" sz="2200" dirty="0" err="1"/>
              <a:t>producto</a:t>
            </a:r>
            <a:r>
              <a:rPr lang="en-US" altLang="es-CR" sz="2200" dirty="0"/>
              <a:t>, </a:t>
            </a:r>
            <a:r>
              <a:rPr lang="en-US" altLang="es-CR" sz="2200" dirty="0" err="1"/>
              <a:t>según</a:t>
            </a:r>
            <a:r>
              <a:rPr lang="en-US" altLang="es-CR" sz="2200" dirty="0"/>
              <a:t> sea el </a:t>
            </a:r>
            <a:r>
              <a:rPr lang="en-US" altLang="es-CR" sz="2200" dirty="0" err="1"/>
              <a:t>caso</a:t>
            </a:r>
            <a:r>
              <a:rPr lang="en-US" altLang="es-CR" sz="2200" dirty="0"/>
              <a:t>, </a:t>
            </a:r>
            <a:r>
              <a:rPr lang="en-US" altLang="es-CR" sz="2200" dirty="0" err="1"/>
              <a:t>que</a:t>
            </a:r>
            <a:r>
              <a:rPr lang="en-US" altLang="es-CR" sz="2200" dirty="0"/>
              <a:t> </a:t>
            </a:r>
            <a:r>
              <a:rPr lang="en-US" altLang="es-CR" sz="2200" dirty="0" err="1"/>
              <a:t>puedan</a:t>
            </a:r>
            <a:r>
              <a:rPr lang="en-US" altLang="es-CR" sz="2200" dirty="0"/>
              <a:t> </a:t>
            </a:r>
            <a:r>
              <a:rPr lang="en-US" altLang="es-CR" sz="2200" dirty="0" err="1"/>
              <a:t>ser</a:t>
            </a:r>
            <a:r>
              <a:rPr lang="en-US" altLang="es-CR" sz="2200" dirty="0"/>
              <a:t> </a:t>
            </a:r>
            <a:r>
              <a:rPr lang="en-US" altLang="es-CR" sz="2200" dirty="0" err="1"/>
              <a:t>documentados</a:t>
            </a:r>
            <a:r>
              <a:rPr lang="en-US" altLang="es-CR" sz="2200" dirty="0"/>
              <a:t> </a:t>
            </a:r>
            <a:r>
              <a:rPr lang="en-US" altLang="es-CR" sz="2200" dirty="0" err="1"/>
              <a:t>por</a:t>
            </a:r>
            <a:r>
              <a:rPr lang="en-US" altLang="es-CR" sz="2200" dirty="0"/>
              <a:t> </a:t>
            </a:r>
            <a:r>
              <a:rPr lang="en-US" altLang="es-CR" sz="2200" dirty="0" err="1"/>
              <a:t>escrito</a:t>
            </a:r>
            <a:r>
              <a:rPr lang="en-US" altLang="es-CR" sz="2200" dirty="0"/>
              <a:t> en </a:t>
            </a:r>
            <a:r>
              <a:rPr lang="en-US" altLang="es-CR" sz="2200" dirty="0" err="1"/>
              <a:t>una</a:t>
            </a:r>
            <a:r>
              <a:rPr lang="en-US" altLang="es-CR" sz="2200" dirty="0"/>
              <a:t> </a:t>
            </a:r>
            <a:r>
              <a:rPr lang="en-US" altLang="es-CR" sz="2200" dirty="0" err="1"/>
              <a:t>lista</a:t>
            </a:r>
            <a:r>
              <a:rPr lang="en-US" altLang="es-CR" sz="2200" dirty="0"/>
              <a:t> de </a:t>
            </a:r>
            <a:r>
              <a:rPr lang="en-US" altLang="es-CR" sz="2200" dirty="0" err="1"/>
              <a:t>requisitos</a:t>
            </a:r>
            <a:r>
              <a:rPr lang="en-US" altLang="es-CR" sz="2200" dirty="0"/>
              <a:t>, en </a:t>
            </a:r>
            <a:r>
              <a:rPr lang="en-US" altLang="es-CR" sz="2200" dirty="0" err="1"/>
              <a:t>modelos</a:t>
            </a:r>
            <a:r>
              <a:rPr lang="en-US" altLang="es-CR" sz="2200" dirty="0"/>
              <a:t> o en ambos.</a:t>
            </a:r>
            <a:endParaRPr lang="es-CR" altLang="es-CR" sz="2200" dirty="0"/>
          </a:p>
          <a:p>
            <a:pPr marL="457200" indent="-457200" algn="just">
              <a:spcBef>
                <a:spcPct val="0"/>
              </a:spcBef>
              <a:buFont typeface="+mj-lt"/>
              <a:buAutoNum type="alphaUcPeriod"/>
            </a:pPr>
            <a:r>
              <a:rPr lang="en-US" altLang="es-CR" sz="2200" dirty="0" err="1"/>
              <a:t>Cuentas</a:t>
            </a:r>
            <a:r>
              <a:rPr lang="en-US" altLang="es-CR" sz="2200" dirty="0"/>
              <a:t> de control.</a:t>
            </a:r>
            <a:endParaRPr lang="es-CR" altLang="es-CR" sz="2200" dirty="0"/>
          </a:p>
          <a:p>
            <a:pPr marL="457200" indent="-457200" algn="just">
              <a:spcBef>
                <a:spcPct val="0"/>
              </a:spcBef>
              <a:buFont typeface="+mj-lt"/>
              <a:buAutoNum type="alphaUcPeriod"/>
            </a:pPr>
            <a:r>
              <a:rPr lang="en-US" altLang="es-CR" sz="2200" dirty="0" err="1"/>
              <a:t>Requisitos</a:t>
            </a:r>
            <a:r>
              <a:rPr lang="en-US" altLang="es-CR" sz="2200" dirty="0"/>
              <a:t> no </a:t>
            </a:r>
            <a:r>
              <a:rPr lang="en-US" altLang="es-CR" sz="2200" dirty="0" err="1"/>
              <a:t>funcionales</a:t>
            </a:r>
            <a:r>
              <a:rPr lang="en-US" altLang="es-CR" sz="2200" dirty="0"/>
              <a:t>, tales </a:t>
            </a:r>
            <a:r>
              <a:rPr lang="en-US" altLang="es-CR" sz="2200" dirty="0" err="1"/>
              <a:t>como</a:t>
            </a:r>
            <a:r>
              <a:rPr lang="en-US" altLang="es-CR" sz="2200" dirty="0"/>
              <a:t> </a:t>
            </a:r>
            <a:r>
              <a:rPr lang="en-US" altLang="es-CR" sz="2200" dirty="0" err="1"/>
              <a:t>nivel</a:t>
            </a:r>
            <a:r>
              <a:rPr lang="en-US" altLang="es-CR" sz="2200" dirty="0"/>
              <a:t> de </a:t>
            </a:r>
            <a:r>
              <a:rPr lang="en-US" altLang="es-CR" sz="2200" dirty="0" err="1"/>
              <a:t>servicio</a:t>
            </a:r>
            <a:r>
              <a:rPr lang="en-US" altLang="es-CR" sz="2200" dirty="0"/>
              <a:t>, </a:t>
            </a:r>
            <a:r>
              <a:rPr lang="en-US" altLang="es-CR" sz="2200" dirty="0" err="1"/>
              <a:t>desempeño</a:t>
            </a:r>
            <a:r>
              <a:rPr lang="en-US" altLang="es-CR" sz="2200" dirty="0"/>
              <a:t>, </a:t>
            </a:r>
            <a:r>
              <a:rPr lang="en-US" altLang="es-CR" sz="2200" dirty="0" err="1"/>
              <a:t>seguridad</a:t>
            </a:r>
            <a:r>
              <a:rPr lang="en-US" altLang="es-CR" sz="2200" dirty="0"/>
              <a:t>, </a:t>
            </a:r>
            <a:r>
              <a:rPr lang="en-US" altLang="es-CR" sz="2200" dirty="0" err="1"/>
              <a:t>cumplimiento</a:t>
            </a:r>
            <a:r>
              <a:rPr lang="en-US" altLang="es-CR" sz="2200" dirty="0"/>
              <a:t>, </a:t>
            </a:r>
            <a:r>
              <a:rPr lang="en-US" altLang="es-CR" sz="2200" dirty="0" err="1"/>
              <a:t>capacidad</a:t>
            </a:r>
            <a:r>
              <a:rPr lang="en-US" altLang="es-CR" sz="2200" dirty="0"/>
              <a:t> de </a:t>
            </a:r>
            <a:r>
              <a:rPr lang="en-US" altLang="es-CR" sz="2200" dirty="0" err="1"/>
              <a:t>soporte</a:t>
            </a:r>
            <a:r>
              <a:rPr lang="en-US" altLang="es-CR" sz="2200" dirty="0"/>
              <a:t>, </a:t>
            </a:r>
            <a:r>
              <a:rPr lang="en-US" altLang="es-CR" sz="2200" dirty="0" err="1"/>
              <a:t>retención</a:t>
            </a:r>
            <a:r>
              <a:rPr lang="en-US" altLang="es-CR" sz="2200" dirty="0"/>
              <a:t>/</a:t>
            </a:r>
            <a:r>
              <a:rPr lang="en-US" altLang="es-CR" sz="2200" dirty="0" err="1"/>
              <a:t>depuración</a:t>
            </a:r>
            <a:r>
              <a:rPr lang="en-US" altLang="es-CR" sz="2200" dirty="0"/>
              <a:t>, etc.</a:t>
            </a:r>
            <a:endParaRPr lang="es-CR" altLang="es-CR" sz="2200" dirty="0"/>
          </a:p>
          <a:p>
            <a:pPr marL="457200" indent="-457200" algn="just">
              <a:spcBef>
                <a:spcPct val="0"/>
              </a:spcBef>
              <a:buFont typeface="+mj-lt"/>
              <a:buAutoNum type="alphaUcPeriod"/>
            </a:pPr>
            <a:r>
              <a:rPr lang="es-CR" altLang="es-CR" sz="2200" dirty="0"/>
              <a:t>Criterios de aceptación.</a:t>
            </a:r>
          </a:p>
          <a:p>
            <a:pPr algn="just">
              <a:spcBef>
                <a:spcPct val="0"/>
              </a:spcBef>
              <a:buFontTx/>
              <a:buNone/>
            </a:pPr>
            <a:r>
              <a:rPr lang="es-CR" altLang="es-CR" sz="2200" b="1" dirty="0"/>
              <a:t>Retroalimentación:</a:t>
            </a:r>
            <a:r>
              <a:rPr lang="es-CR" altLang="es-CR" sz="2200" dirty="0"/>
              <a:t> Las cuentas de control forman parte La forma de construir una EDT desde el nivel superior hasta el nivel inferior es la descomposición.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9700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83671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Antes de realizar el proceso de recopilación de requisitos, el director del proyecto necesita efectuar el plan de gestión de los requisitos. </a:t>
            </a:r>
            <a:r>
              <a:rPr lang="en-US" altLang="es-CR" sz="2200" dirty="0"/>
              <a:t>De los </a:t>
            </a:r>
            <a:r>
              <a:rPr lang="en-US" altLang="es-CR" sz="2200" dirty="0" err="1"/>
              <a:t>siguientes</a:t>
            </a:r>
            <a:r>
              <a:rPr lang="en-US" altLang="es-CR" sz="2200" dirty="0"/>
              <a:t> </a:t>
            </a:r>
            <a:r>
              <a:rPr lang="en-US" altLang="es-CR" sz="2200" dirty="0" err="1"/>
              <a:t>enunciados</a:t>
            </a:r>
            <a:r>
              <a:rPr lang="en-US" altLang="es-CR" sz="2200" dirty="0"/>
              <a:t>, ¿</a:t>
            </a:r>
            <a:r>
              <a:rPr lang="en-US" altLang="es-CR" sz="2200" dirty="0" err="1"/>
              <a:t>cuál</a:t>
            </a:r>
            <a:r>
              <a:rPr lang="en-US" altLang="es-CR" sz="2200" dirty="0"/>
              <a:t> NO forma parte de los </a:t>
            </a:r>
            <a:r>
              <a:rPr lang="en-US" altLang="es-CR" sz="2200" dirty="0" err="1"/>
              <a:t>componentes</a:t>
            </a:r>
            <a:r>
              <a:rPr lang="en-US" altLang="es-CR" sz="2200" dirty="0"/>
              <a:t> de </a:t>
            </a:r>
            <a:r>
              <a:rPr lang="en-US" altLang="es-CR" sz="2200" dirty="0" err="1"/>
              <a:t>este</a:t>
            </a:r>
            <a:r>
              <a:rPr lang="en-US" altLang="es-CR" sz="2200" dirty="0"/>
              <a:t> plan?</a:t>
            </a:r>
            <a:endParaRPr lang="es-CR" altLang="es-CR" sz="2200" dirty="0"/>
          </a:p>
          <a:p>
            <a:pPr marL="457200" indent="-457200" algn="just">
              <a:spcBef>
                <a:spcPct val="0"/>
              </a:spcBef>
              <a:buFont typeface="+mj-lt"/>
              <a:buAutoNum type="alphaUcPeriod"/>
            </a:pPr>
            <a:r>
              <a:rPr lang="en-US" altLang="es-CR" sz="2200" dirty="0"/>
              <a:t>El </a:t>
            </a:r>
            <a:r>
              <a:rPr lang="en-US" altLang="es-CR" sz="2200" dirty="0" err="1"/>
              <a:t>modo</a:t>
            </a:r>
            <a:r>
              <a:rPr lang="en-US" altLang="es-CR" sz="2200" dirty="0"/>
              <a:t> en </a:t>
            </a:r>
            <a:r>
              <a:rPr lang="en-US" altLang="es-CR" sz="2200" dirty="0" err="1"/>
              <a:t>que</a:t>
            </a:r>
            <a:r>
              <a:rPr lang="en-US" altLang="es-CR" sz="2200" dirty="0"/>
              <a:t> </a:t>
            </a:r>
            <a:r>
              <a:rPr lang="en-US" altLang="es-CR" sz="2200" dirty="0" err="1"/>
              <a:t>las</a:t>
            </a:r>
            <a:r>
              <a:rPr lang="en-US" altLang="es-CR" sz="2200" dirty="0"/>
              <a:t> </a:t>
            </a:r>
            <a:r>
              <a:rPr lang="en-US" altLang="es-CR" sz="2200" dirty="0" err="1"/>
              <a:t>actividades</a:t>
            </a:r>
            <a:r>
              <a:rPr lang="en-US" altLang="es-CR" sz="2200" dirty="0"/>
              <a:t> de los </a:t>
            </a:r>
            <a:r>
              <a:rPr lang="en-US" altLang="es-CR" sz="2200" dirty="0" err="1"/>
              <a:t>requisitos</a:t>
            </a:r>
            <a:r>
              <a:rPr lang="en-US" altLang="es-CR" sz="2200" dirty="0"/>
              <a:t> </a:t>
            </a:r>
            <a:r>
              <a:rPr lang="en-US" altLang="es-CR" sz="2200" dirty="0" err="1"/>
              <a:t>serán</a:t>
            </a:r>
            <a:r>
              <a:rPr lang="en-US" altLang="es-CR" sz="2200" dirty="0"/>
              <a:t> </a:t>
            </a:r>
            <a:r>
              <a:rPr lang="en-US" altLang="es-CR" sz="2200" dirty="0" err="1"/>
              <a:t>planificadas</a:t>
            </a:r>
            <a:r>
              <a:rPr lang="en-US" altLang="es-CR" sz="2200" dirty="0"/>
              <a:t>, </a:t>
            </a:r>
            <a:r>
              <a:rPr lang="en-US" altLang="es-CR" sz="2200" dirty="0" err="1"/>
              <a:t>rastradas</a:t>
            </a:r>
            <a:r>
              <a:rPr lang="en-US" altLang="es-CR" sz="2200" dirty="0"/>
              <a:t> e </a:t>
            </a:r>
            <a:r>
              <a:rPr lang="en-US" altLang="es-CR" sz="2200" dirty="0" err="1"/>
              <a:t>informadas</a:t>
            </a:r>
            <a:r>
              <a:rPr lang="en-US" altLang="es-CR" sz="2200" dirty="0"/>
              <a:t>.</a:t>
            </a:r>
            <a:endParaRPr lang="es-CR" altLang="es-CR" sz="2200" dirty="0"/>
          </a:p>
          <a:p>
            <a:pPr marL="457200" indent="-457200" algn="just">
              <a:spcBef>
                <a:spcPct val="0"/>
              </a:spcBef>
              <a:buFont typeface="+mj-lt"/>
              <a:buAutoNum type="alphaUcPeriod"/>
            </a:pPr>
            <a:r>
              <a:rPr lang="en-US" altLang="es-CR" sz="2200" dirty="0"/>
              <a:t>Las </a:t>
            </a:r>
            <a:r>
              <a:rPr lang="en-US" altLang="es-CR" sz="2200" dirty="0" err="1"/>
              <a:t>actividades</a:t>
            </a:r>
            <a:r>
              <a:rPr lang="en-US" altLang="es-CR" sz="2200" dirty="0"/>
              <a:t> de </a:t>
            </a:r>
            <a:r>
              <a:rPr lang="en-US" altLang="es-CR" sz="2200" dirty="0" err="1"/>
              <a:t>gestión</a:t>
            </a:r>
            <a:r>
              <a:rPr lang="en-US" altLang="es-CR" sz="2200" dirty="0"/>
              <a:t> de la </a:t>
            </a:r>
            <a:r>
              <a:rPr lang="en-US" altLang="es-CR" sz="2200" dirty="0" err="1"/>
              <a:t>configuración</a:t>
            </a:r>
            <a:r>
              <a:rPr lang="en-US" altLang="es-CR" sz="2200" dirty="0"/>
              <a:t>, tales </a:t>
            </a:r>
            <a:r>
              <a:rPr lang="en-US" altLang="es-CR" sz="2200" dirty="0" err="1"/>
              <a:t>como</a:t>
            </a:r>
            <a:r>
              <a:rPr lang="en-US" altLang="es-CR" sz="2200" dirty="0"/>
              <a:t> el </a:t>
            </a:r>
            <a:r>
              <a:rPr lang="en-US" altLang="es-CR" sz="2200" dirty="0" err="1"/>
              <a:t>modo</a:t>
            </a:r>
            <a:r>
              <a:rPr lang="en-US" altLang="es-CR" sz="2200" dirty="0"/>
              <a:t> en </a:t>
            </a:r>
            <a:r>
              <a:rPr lang="en-US" altLang="es-CR" sz="2200" dirty="0" err="1"/>
              <a:t>que</a:t>
            </a:r>
            <a:r>
              <a:rPr lang="en-US" altLang="es-CR" sz="2200" dirty="0"/>
              <a:t> se </a:t>
            </a:r>
            <a:r>
              <a:rPr lang="en-US" altLang="es-CR" sz="2200" dirty="0" err="1"/>
              <a:t>iniciarán</a:t>
            </a:r>
            <a:r>
              <a:rPr lang="en-US" altLang="es-CR" sz="2200" dirty="0"/>
              <a:t> los </a:t>
            </a:r>
            <a:r>
              <a:rPr lang="en-US" altLang="es-CR" sz="2200" dirty="0" err="1"/>
              <a:t>cambios</a:t>
            </a:r>
            <a:r>
              <a:rPr lang="en-US" altLang="es-CR" sz="2200" dirty="0"/>
              <a:t> a los </a:t>
            </a:r>
            <a:r>
              <a:rPr lang="en-US" altLang="es-CR" sz="2200" dirty="0" err="1"/>
              <a:t>requisitos</a:t>
            </a:r>
            <a:r>
              <a:rPr lang="en-US" altLang="es-CR" sz="2200" dirty="0"/>
              <a:t> del </a:t>
            </a:r>
            <a:r>
              <a:rPr lang="en-US" altLang="es-CR" sz="2200" dirty="0" err="1"/>
              <a:t>producto</a:t>
            </a:r>
            <a:r>
              <a:rPr lang="en-US" altLang="es-CR" sz="2200" dirty="0"/>
              <a:t>, </a:t>
            </a:r>
            <a:r>
              <a:rPr lang="en-US" altLang="es-CR" sz="2200" dirty="0" err="1"/>
              <a:t>servicio</a:t>
            </a:r>
            <a:r>
              <a:rPr lang="en-US" altLang="es-CR" sz="2200" dirty="0"/>
              <a:t> o </a:t>
            </a:r>
            <a:r>
              <a:rPr lang="en-US" altLang="es-CR" sz="2200" dirty="0" err="1"/>
              <a:t>resultado</a:t>
            </a:r>
            <a:r>
              <a:rPr lang="en-US" altLang="es-CR" sz="2200" dirty="0"/>
              <a:t>.</a:t>
            </a:r>
            <a:endParaRPr lang="es-CR" altLang="es-CR" sz="2200" dirty="0"/>
          </a:p>
          <a:p>
            <a:pPr marL="457200" indent="-457200" algn="just">
              <a:spcBef>
                <a:spcPct val="0"/>
              </a:spcBef>
              <a:buFont typeface="+mj-lt"/>
              <a:buAutoNum type="alphaUcPeriod"/>
            </a:pPr>
            <a:r>
              <a:rPr lang="en-US" altLang="es-CR" sz="2200" dirty="0"/>
              <a:t>El </a:t>
            </a:r>
            <a:r>
              <a:rPr lang="en-US" altLang="es-CR" sz="2200" dirty="0" err="1"/>
              <a:t>proceso</a:t>
            </a:r>
            <a:r>
              <a:rPr lang="en-US" altLang="es-CR" sz="2200" dirty="0"/>
              <a:t> </a:t>
            </a:r>
            <a:r>
              <a:rPr lang="en-US" altLang="es-CR" sz="2200" dirty="0" err="1"/>
              <a:t>para</a:t>
            </a:r>
            <a:r>
              <a:rPr lang="en-US" altLang="es-CR" sz="2200" dirty="0"/>
              <a:t> </a:t>
            </a:r>
            <a:r>
              <a:rPr lang="en-US" altLang="es-CR" sz="2200" dirty="0" err="1"/>
              <a:t>otorgar</a:t>
            </a:r>
            <a:r>
              <a:rPr lang="en-US" altLang="es-CR" sz="2200" dirty="0"/>
              <a:t> </a:t>
            </a:r>
            <a:r>
              <a:rPr lang="en-US" altLang="es-CR" sz="2200" dirty="0" err="1"/>
              <a:t>prioridad</a:t>
            </a:r>
            <a:r>
              <a:rPr lang="en-US" altLang="es-CR" sz="2200" dirty="0"/>
              <a:t> a los </a:t>
            </a:r>
            <a:r>
              <a:rPr lang="en-US" altLang="es-CR" sz="2200" dirty="0" err="1"/>
              <a:t>requisitos</a:t>
            </a:r>
            <a:r>
              <a:rPr lang="en-US" altLang="es-CR" sz="2200" dirty="0"/>
              <a:t>.</a:t>
            </a:r>
            <a:endParaRPr lang="es-CR" altLang="es-CR" sz="2200" dirty="0"/>
          </a:p>
          <a:p>
            <a:pPr marL="457200" indent="-457200" algn="just">
              <a:spcBef>
                <a:spcPct val="0"/>
              </a:spcBef>
              <a:buFont typeface="+mj-lt"/>
              <a:buAutoNum type="alphaUcPeriod"/>
            </a:pPr>
            <a:r>
              <a:rPr lang="en-US" altLang="es-CR" sz="2200" dirty="0"/>
              <a:t>La forma de </a:t>
            </a:r>
            <a:r>
              <a:rPr lang="en-US" altLang="es-CR" sz="2200" dirty="0" err="1"/>
              <a:t>descomponer</a:t>
            </a:r>
            <a:r>
              <a:rPr lang="en-US" altLang="es-CR" sz="2200" dirty="0"/>
              <a:t> la EDT</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La forma de descomponer la EDT es parte del pan de gestión del alcance.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6695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378742704_549868c406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798763"/>
            <a:ext cx="86883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9875" y="1484313"/>
            <a:ext cx="8329613" cy="461962"/>
          </a:xfrm>
          <a:prstGeom prst="rect">
            <a:avLst/>
          </a:prstGeom>
        </p:spPr>
        <p:txBody>
          <a:bodyPr>
            <a:spAutoFit/>
          </a:bodyPr>
          <a:lstStyle/>
          <a:p>
            <a:pPr algn="just">
              <a:defRPr/>
            </a:pPr>
            <a:r>
              <a:rPr lang="es-CR" sz="2400" b="1" dirty="0">
                <a:latin typeface="+mj-lt"/>
              </a:rPr>
              <a:t>Técnicas de Creatividad Grupal </a:t>
            </a:r>
            <a:endParaRPr lang="es-CR" sz="2800" b="1" dirty="0">
              <a:latin typeface="+mj-lt"/>
              <a:ea typeface="+mj-ea"/>
              <a:cs typeface="+mj-cs"/>
            </a:endParaRPr>
          </a:p>
        </p:txBody>
      </p:sp>
      <p:sp>
        <p:nvSpPr>
          <p:cNvPr id="9" name="8 Rectángulo"/>
          <p:cNvSpPr/>
          <p:nvPr/>
        </p:nvSpPr>
        <p:spPr>
          <a:xfrm>
            <a:off x="285750" y="1916113"/>
            <a:ext cx="8329613" cy="1200150"/>
          </a:xfrm>
          <a:prstGeom prst="rect">
            <a:avLst/>
          </a:prstGeom>
        </p:spPr>
        <p:txBody>
          <a:bodyPr>
            <a:spAutoFit/>
          </a:bodyPr>
          <a:lstStyle/>
          <a:p>
            <a:pPr algn="just">
              <a:defRPr/>
            </a:pPr>
            <a:r>
              <a:rPr lang="es-CR" sz="2400" b="1" dirty="0">
                <a:latin typeface="+mj-lt"/>
              </a:rPr>
              <a:t>Tormenta de Ideas: </a:t>
            </a:r>
            <a:r>
              <a:rPr lang="es-ES" sz="2000" dirty="0">
                <a:latin typeface="+mj-lt"/>
              </a:rPr>
              <a:t>Utilizada para generar y recopilar múltiples ideas relacionadas con el proyecto y los requisitos del producto.</a:t>
            </a:r>
          </a:p>
          <a:p>
            <a:pPr algn="just">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Antes de realizar el proceso de recopilación de requisitos, el director del proyecto necesita efectuar el plan de gestión de los requisitos. </a:t>
            </a:r>
            <a:r>
              <a:rPr lang="en-US" altLang="es-CR" sz="2200" dirty="0"/>
              <a:t>De los </a:t>
            </a:r>
            <a:r>
              <a:rPr lang="en-US" altLang="es-CR" sz="2200" dirty="0" err="1"/>
              <a:t>siguientes</a:t>
            </a:r>
            <a:r>
              <a:rPr lang="en-US" altLang="es-CR" sz="2200" dirty="0"/>
              <a:t> </a:t>
            </a:r>
            <a:r>
              <a:rPr lang="en-US" altLang="es-CR" sz="2200" dirty="0" err="1"/>
              <a:t>enunciados</a:t>
            </a:r>
            <a:r>
              <a:rPr lang="en-US" altLang="es-CR" sz="2200" dirty="0"/>
              <a:t>, ¿</a:t>
            </a:r>
            <a:r>
              <a:rPr lang="en-US" altLang="es-CR" sz="2200" dirty="0" err="1"/>
              <a:t>cuál</a:t>
            </a:r>
            <a:r>
              <a:rPr lang="en-US" altLang="es-CR" sz="2200" dirty="0"/>
              <a:t> NO forma parte de los </a:t>
            </a:r>
            <a:r>
              <a:rPr lang="en-US" altLang="es-CR" sz="2200" dirty="0" err="1"/>
              <a:t>componentes</a:t>
            </a:r>
            <a:r>
              <a:rPr lang="en-US" altLang="es-CR" sz="2200" dirty="0"/>
              <a:t> de </a:t>
            </a:r>
            <a:r>
              <a:rPr lang="en-US" altLang="es-CR" sz="2200" dirty="0" err="1"/>
              <a:t>este</a:t>
            </a:r>
            <a:r>
              <a:rPr lang="en-US" altLang="es-CR" sz="2200" dirty="0"/>
              <a:t> plan?</a:t>
            </a:r>
            <a:endParaRPr lang="es-CR" altLang="es-CR" sz="2200" dirty="0"/>
          </a:p>
          <a:p>
            <a:pPr marL="457200" indent="-457200" algn="just">
              <a:spcBef>
                <a:spcPct val="0"/>
              </a:spcBef>
              <a:buFont typeface="+mj-lt"/>
              <a:buAutoNum type="alphaUcPeriod"/>
            </a:pPr>
            <a:r>
              <a:rPr lang="en-US" altLang="es-CR" sz="2200" dirty="0"/>
              <a:t>La </a:t>
            </a:r>
            <a:r>
              <a:rPr lang="en-US" altLang="es-CR" sz="2200" dirty="0" err="1"/>
              <a:t>estructura</a:t>
            </a:r>
            <a:r>
              <a:rPr lang="en-US" altLang="es-CR" sz="2200" dirty="0"/>
              <a:t> y </a:t>
            </a:r>
            <a:r>
              <a:rPr lang="en-US" altLang="es-CR" sz="2200" dirty="0" err="1"/>
              <a:t>contenido</a:t>
            </a:r>
            <a:r>
              <a:rPr lang="en-US" altLang="es-CR" sz="2200" dirty="0"/>
              <a:t> del </a:t>
            </a:r>
            <a:r>
              <a:rPr lang="en-US" altLang="es-CR" sz="2200" dirty="0" err="1"/>
              <a:t>enunciado</a:t>
            </a:r>
            <a:r>
              <a:rPr lang="en-US" altLang="es-CR" sz="2200" dirty="0"/>
              <a:t> del </a:t>
            </a:r>
            <a:r>
              <a:rPr lang="en-US" altLang="es-CR" sz="2200" dirty="0" err="1"/>
              <a:t>alcance</a:t>
            </a:r>
            <a:r>
              <a:rPr lang="en-US" altLang="es-CR" sz="2200" dirty="0"/>
              <a:t>.</a:t>
            </a:r>
            <a:endParaRPr lang="es-CR" altLang="es-CR" sz="2200" dirty="0"/>
          </a:p>
          <a:p>
            <a:pPr marL="457200" indent="-457200" algn="just">
              <a:spcBef>
                <a:spcPct val="0"/>
              </a:spcBef>
              <a:buFont typeface="+mj-lt"/>
              <a:buAutoNum type="alphaUcPeriod"/>
            </a:pPr>
            <a:r>
              <a:rPr lang="en-US" altLang="es-CR" sz="2200" dirty="0"/>
              <a:t>Las </a:t>
            </a:r>
            <a:r>
              <a:rPr lang="en-US" altLang="es-CR" sz="2200" dirty="0" err="1"/>
              <a:t>métricas</a:t>
            </a:r>
            <a:r>
              <a:rPr lang="en-US" altLang="es-CR" sz="2200" dirty="0"/>
              <a:t> del </a:t>
            </a:r>
            <a:r>
              <a:rPr lang="en-US" altLang="es-CR" sz="2200" dirty="0" err="1"/>
              <a:t>producto</a:t>
            </a:r>
            <a:r>
              <a:rPr lang="en-US" altLang="es-CR" sz="2200" dirty="0"/>
              <a:t> </a:t>
            </a:r>
            <a:r>
              <a:rPr lang="en-US" altLang="es-CR" sz="2200" dirty="0" err="1"/>
              <a:t>que</a:t>
            </a:r>
            <a:r>
              <a:rPr lang="en-US" altLang="es-CR" sz="2200" dirty="0"/>
              <a:t> se </a:t>
            </a:r>
            <a:r>
              <a:rPr lang="en-US" altLang="es-CR" sz="2200" dirty="0" err="1"/>
              <a:t>utilizará</a:t>
            </a:r>
            <a:r>
              <a:rPr lang="en-US" altLang="es-CR" sz="2200" dirty="0"/>
              <a:t> y el </a:t>
            </a:r>
            <a:r>
              <a:rPr lang="en-US" altLang="es-CR" sz="2200" dirty="0" err="1"/>
              <a:t>fundamento</a:t>
            </a:r>
            <a:r>
              <a:rPr lang="en-US" altLang="es-CR" sz="2200" dirty="0"/>
              <a:t> de </a:t>
            </a:r>
            <a:r>
              <a:rPr lang="en-US" altLang="es-CR" sz="2200" dirty="0" err="1"/>
              <a:t>su</a:t>
            </a:r>
            <a:r>
              <a:rPr lang="en-US" altLang="es-CR" sz="2200" dirty="0"/>
              <a:t> </a:t>
            </a:r>
            <a:r>
              <a:rPr lang="en-US" altLang="es-CR" sz="2200" dirty="0" err="1"/>
              <a:t>uso</a:t>
            </a:r>
            <a:r>
              <a:rPr lang="en-US" altLang="es-CR" sz="2200" dirty="0"/>
              <a:t>.</a:t>
            </a:r>
            <a:endParaRPr lang="es-CR" altLang="es-CR" sz="2200" dirty="0"/>
          </a:p>
          <a:p>
            <a:pPr marL="457200" indent="-457200" algn="just">
              <a:spcBef>
                <a:spcPct val="0"/>
              </a:spcBef>
              <a:buFont typeface="+mj-lt"/>
              <a:buAutoNum type="alphaUcPeriod"/>
            </a:pPr>
            <a:r>
              <a:rPr lang="en-US" altLang="es-CR" sz="2200" dirty="0"/>
              <a:t>La </a:t>
            </a:r>
            <a:r>
              <a:rPr lang="en-US" altLang="es-CR" sz="2200" dirty="0" err="1"/>
              <a:t>estructura</a:t>
            </a:r>
            <a:r>
              <a:rPr lang="en-US" altLang="es-CR" sz="2200" dirty="0"/>
              <a:t> de </a:t>
            </a:r>
            <a:r>
              <a:rPr lang="en-US" altLang="es-CR" sz="2200" dirty="0" err="1"/>
              <a:t>rastreabilidad</a:t>
            </a:r>
            <a:r>
              <a:rPr lang="en-US" altLang="es-CR" sz="2200" dirty="0"/>
              <a:t>, </a:t>
            </a:r>
            <a:r>
              <a:rPr lang="en-US" altLang="es-CR" sz="2200" dirty="0" err="1"/>
              <a:t>es</a:t>
            </a:r>
            <a:r>
              <a:rPr lang="en-US" altLang="es-CR" sz="2200" dirty="0"/>
              <a:t> </a:t>
            </a:r>
            <a:r>
              <a:rPr lang="en-US" altLang="es-CR" sz="2200" dirty="0" err="1"/>
              <a:t>decir</a:t>
            </a:r>
            <a:r>
              <a:rPr lang="en-US" altLang="es-CR" sz="2200" dirty="0"/>
              <a:t>, </a:t>
            </a:r>
            <a:r>
              <a:rPr lang="en-US" altLang="es-CR" sz="2200" dirty="0" err="1"/>
              <a:t>qué</a:t>
            </a:r>
            <a:r>
              <a:rPr lang="en-US" altLang="es-CR" sz="2200" dirty="0"/>
              <a:t> </a:t>
            </a:r>
            <a:r>
              <a:rPr lang="en-US" altLang="es-CR" sz="2200" dirty="0" err="1"/>
              <a:t>atributos</a:t>
            </a:r>
            <a:r>
              <a:rPr lang="en-US" altLang="es-CR" sz="2200" dirty="0"/>
              <a:t> de los </a:t>
            </a:r>
            <a:r>
              <a:rPr lang="en-US" altLang="es-CR" sz="2200" dirty="0" err="1"/>
              <a:t>requisitos</a:t>
            </a:r>
            <a:r>
              <a:rPr lang="en-US" altLang="es-CR" sz="2200" dirty="0"/>
              <a:t> se </a:t>
            </a:r>
            <a:r>
              <a:rPr lang="en-US" altLang="es-CR" sz="2200" dirty="0" err="1"/>
              <a:t>plasmarán</a:t>
            </a:r>
            <a:r>
              <a:rPr lang="en-US" altLang="es-CR" sz="2200" dirty="0"/>
              <a:t> en la </a:t>
            </a:r>
            <a:r>
              <a:rPr lang="en-US" altLang="es-CR" sz="2200" dirty="0" err="1"/>
              <a:t>matriz</a:t>
            </a:r>
            <a:r>
              <a:rPr lang="en-US" altLang="es-CR" sz="2200" dirty="0"/>
              <a:t> de </a:t>
            </a:r>
            <a:r>
              <a:rPr lang="en-US" altLang="es-CR" sz="2200" dirty="0" err="1"/>
              <a:t>rastreabilidad</a:t>
            </a:r>
            <a:r>
              <a:rPr lang="en-US" altLang="es-CR" sz="2200" dirty="0"/>
              <a:t> y </a:t>
            </a:r>
            <a:r>
              <a:rPr lang="en-US" altLang="es-CR" sz="2200" dirty="0" err="1"/>
              <a:t>qué</a:t>
            </a:r>
            <a:r>
              <a:rPr lang="en-US" altLang="es-CR" sz="2200" dirty="0"/>
              <a:t> </a:t>
            </a:r>
            <a:r>
              <a:rPr lang="en-US" altLang="es-CR" sz="2200" dirty="0" err="1"/>
              <a:t>otros</a:t>
            </a:r>
            <a:r>
              <a:rPr lang="en-US" altLang="es-CR" sz="2200" dirty="0"/>
              <a:t> </a:t>
            </a:r>
            <a:r>
              <a:rPr lang="en-US" altLang="es-CR" sz="2200" dirty="0" err="1"/>
              <a:t>documentos</a:t>
            </a:r>
            <a:r>
              <a:rPr lang="en-US" altLang="es-CR" sz="2200" dirty="0"/>
              <a:t> del </a:t>
            </a:r>
            <a:r>
              <a:rPr lang="en-US" altLang="es-CR" sz="2200" dirty="0" err="1"/>
              <a:t>proyecto</a:t>
            </a:r>
            <a:r>
              <a:rPr lang="en-US" altLang="es-CR" sz="2200" dirty="0"/>
              <a:t> </a:t>
            </a:r>
            <a:r>
              <a:rPr lang="en-US" altLang="es-CR" sz="2200" dirty="0" err="1"/>
              <a:t>serán</a:t>
            </a:r>
            <a:r>
              <a:rPr lang="en-US" altLang="es-CR" sz="2200" dirty="0"/>
              <a:t> </a:t>
            </a:r>
            <a:r>
              <a:rPr lang="en-US" altLang="es-CR" sz="2200" dirty="0" err="1"/>
              <a:t>rastreados</a:t>
            </a:r>
            <a:r>
              <a:rPr lang="en-US" altLang="es-CR" sz="2200" dirty="0"/>
              <a:t>.</a:t>
            </a:r>
            <a:endParaRPr lang="es-CR" altLang="es-CR" sz="2200" dirty="0"/>
          </a:p>
          <a:p>
            <a:pPr marL="457200" indent="-457200" algn="just">
              <a:spcBef>
                <a:spcPct val="0"/>
              </a:spcBef>
              <a:buFont typeface="+mj-lt"/>
              <a:buAutoNum type="alphaUcPeriod"/>
            </a:pPr>
            <a:r>
              <a:rPr lang="en-US" altLang="es-CR" sz="2200" dirty="0"/>
              <a:t>La forma en </a:t>
            </a:r>
            <a:r>
              <a:rPr lang="en-US" altLang="es-CR" sz="2200" dirty="0" err="1"/>
              <a:t>que</a:t>
            </a:r>
            <a:r>
              <a:rPr lang="en-US" altLang="es-CR" sz="2200" dirty="0"/>
              <a:t> se </a:t>
            </a:r>
            <a:r>
              <a:rPr lang="en-US" altLang="es-CR" sz="2200" dirty="0" err="1"/>
              <a:t>realizará</a:t>
            </a:r>
            <a:r>
              <a:rPr lang="en-US" altLang="es-CR" sz="2200" dirty="0"/>
              <a:t> el </a:t>
            </a:r>
            <a:r>
              <a:rPr lang="en-US" altLang="es-CR" sz="2200" dirty="0" err="1"/>
              <a:t>monitoreo</a:t>
            </a:r>
            <a:r>
              <a:rPr lang="en-US" altLang="es-CR" sz="2200" dirty="0"/>
              <a:t> y control de los </a:t>
            </a:r>
            <a:r>
              <a:rPr lang="en-US" altLang="es-CR" sz="2200" dirty="0" err="1"/>
              <a:t>requisitos</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La estructura y contenido del enunciado del alcance es parte del pan de gestión del alcance.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15112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321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su proyecto han finalizado una tormenta de ideas para recopilar los requisitos del proyecto. Luego someten a votación esas ideas, para jerarquizar las que se consideren prioritarias. </a:t>
            </a:r>
            <a:r>
              <a:rPr lang="en-US" altLang="es-CR" sz="2400" dirty="0"/>
              <a:t>¿</a:t>
            </a:r>
            <a:r>
              <a:rPr lang="en-US" altLang="es-CR" sz="2400" dirty="0" err="1"/>
              <a:t>Qué</a:t>
            </a:r>
            <a:r>
              <a:rPr lang="en-US" altLang="es-CR" sz="2400" dirty="0"/>
              <a:t> </a:t>
            </a:r>
            <a:r>
              <a:rPr lang="en-US" altLang="es-CR" sz="2400" dirty="0" err="1"/>
              <a:t>herramienta</a:t>
            </a:r>
            <a:r>
              <a:rPr lang="en-US" altLang="es-CR" sz="2400" dirty="0"/>
              <a:t> </a:t>
            </a:r>
            <a:r>
              <a:rPr lang="en-US" altLang="es-CR" sz="2400" dirty="0" err="1"/>
              <a:t>están</a:t>
            </a:r>
            <a:r>
              <a:rPr lang="en-US" altLang="es-CR" sz="2400" dirty="0"/>
              <a:t> </a:t>
            </a:r>
            <a:r>
              <a:rPr lang="en-US" altLang="es-CR" sz="2400" dirty="0" err="1"/>
              <a:t>utilizando</a:t>
            </a:r>
            <a:r>
              <a:rPr lang="en-US" altLang="es-CR" sz="2400" dirty="0"/>
              <a:t>? </a:t>
            </a:r>
            <a:endParaRPr lang="es-CR" altLang="es-CR" sz="2400" dirty="0"/>
          </a:p>
          <a:p>
            <a:pPr marL="457200" indent="-457200" algn="just">
              <a:spcBef>
                <a:spcPct val="0"/>
              </a:spcBef>
              <a:buFont typeface="+mj-lt"/>
              <a:buAutoNum type="alphaUcPeriod"/>
            </a:pPr>
            <a:r>
              <a:rPr lang="es-CR" altLang="es-CR" sz="2400" dirty="0"/>
              <a:t>Árbol de decisión.</a:t>
            </a:r>
          </a:p>
          <a:p>
            <a:pPr marL="457200" indent="-457200" algn="just">
              <a:spcBef>
                <a:spcPct val="0"/>
              </a:spcBef>
              <a:buFont typeface="+mj-lt"/>
              <a:buAutoNum type="alphaUcPeriod"/>
            </a:pPr>
            <a:r>
              <a:rPr lang="es-CR" altLang="es-CR" sz="2400" dirty="0"/>
              <a:t>Técnica de grupo nominal.</a:t>
            </a:r>
          </a:p>
          <a:p>
            <a:pPr marL="457200" indent="-457200" algn="just">
              <a:spcBef>
                <a:spcPct val="0"/>
              </a:spcBef>
              <a:buFont typeface="+mj-lt"/>
              <a:buAutoNum type="alphaUcPeriod"/>
            </a:pPr>
            <a:r>
              <a:rPr lang="es-CR" altLang="es-CR" sz="2400" dirty="0"/>
              <a:t>Técnica Delphi.</a:t>
            </a:r>
          </a:p>
          <a:p>
            <a:pPr marL="457200" indent="-457200" algn="just">
              <a:spcBef>
                <a:spcPct val="0"/>
              </a:spcBef>
              <a:buFont typeface="+mj-lt"/>
              <a:buAutoNum type="alphaUcPeriod"/>
            </a:pPr>
            <a:r>
              <a:rPr lang="es-CR" altLang="es-CR" sz="2400" dirty="0"/>
              <a:t>Mapa conceptual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Mediante la técnica de grupo nominal se someten a votación todas las ideas generadas en la tormenta de ideas, para de esta forma jerarquizar aquellas ideas más ventajosas.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84753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Un director de proyecto está investigando sobre herramientas o técnicas para definir el alcance del proyecto. ¿Cuál de las siguientes herramientas o técnicas NO forma parte de este proceso de planificación?</a:t>
            </a:r>
          </a:p>
          <a:p>
            <a:pPr marL="457200" indent="-457200" algn="just">
              <a:spcBef>
                <a:spcPct val="0"/>
              </a:spcBef>
              <a:buFont typeface="+mj-lt"/>
              <a:buAutoNum type="alphaUcPeriod"/>
            </a:pPr>
            <a:r>
              <a:rPr lang="es-CR" altLang="es-CR" sz="2200" dirty="0"/>
              <a:t>Generación de alternativas.</a:t>
            </a:r>
          </a:p>
          <a:p>
            <a:pPr marL="457200" indent="-457200" algn="just">
              <a:spcBef>
                <a:spcPct val="0"/>
              </a:spcBef>
              <a:buFont typeface="+mj-lt"/>
              <a:buAutoNum type="alphaUcPeriod"/>
            </a:pPr>
            <a:r>
              <a:rPr lang="es-CR" altLang="es-CR" sz="2200" dirty="0"/>
              <a:t>Análisis de variación.</a:t>
            </a:r>
          </a:p>
          <a:p>
            <a:pPr marL="457200" indent="-457200" algn="just">
              <a:spcBef>
                <a:spcPct val="0"/>
              </a:spcBef>
              <a:buFont typeface="+mj-lt"/>
              <a:buAutoNum type="alphaUcPeriod"/>
            </a:pPr>
            <a:r>
              <a:rPr lang="es-CR" altLang="es-CR" sz="2200" dirty="0"/>
              <a:t>Análisis del producto.</a:t>
            </a:r>
          </a:p>
          <a:p>
            <a:pPr marL="457200" indent="-457200" algn="just">
              <a:spcBef>
                <a:spcPct val="0"/>
              </a:spcBef>
              <a:buFont typeface="+mj-lt"/>
              <a:buAutoNum type="alphaUcPeriod"/>
            </a:pPr>
            <a:r>
              <a:rPr lang="es-CR" altLang="es-CR" sz="2200" dirty="0"/>
              <a:t>Talleres facilitados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A través de análisis de variación se determinan las diferencias con respecto a la línea base, por lo que forma parte de las herramientas o técnicas de procesos de control, específicamente en este caso con respecto a la línea base del alcance.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6735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476672"/>
            <a:ext cx="8736271"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dirty="0"/>
              <a:t>Un miembro del equipo le consulta a qué se refiere la herramienta o técnica denominada como pensamiento lateral en cuanto al tema de los procesos de planificación del alcance. ¿QUÉ le respondería usted?</a:t>
            </a:r>
          </a:p>
          <a:p>
            <a:pPr marL="457200" indent="-457200" algn="just">
              <a:spcBef>
                <a:spcPct val="0"/>
              </a:spcBef>
              <a:buFont typeface="+mj-lt"/>
              <a:buAutoNum type="alphaUcPeriod"/>
            </a:pPr>
            <a:r>
              <a:rPr lang="en-US" altLang="es-CR" sz="1800" dirty="0"/>
              <a:t>Se </a:t>
            </a:r>
            <a:r>
              <a:rPr lang="en-US" altLang="es-CR" sz="1800" dirty="0" err="1"/>
              <a:t>utiliza</a:t>
            </a:r>
            <a:r>
              <a:rPr lang="en-US" altLang="es-CR" sz="1800" dirty="0"/>
              <a:t> </a:t>
            </a:r>
            <a:r>
              <a:rPr lang="en-US" altLang="es-CR" sz="1800" dirty="0" err="1"/>
              <a:t>para</a:t>
            </a:r>
            <a:r>
              <a:rPr lang="en-US" altLang="es-CR" sz="1800" dirty="0"/>
              <a:t> </a:t>
            </a:r>
            <a:r>
              <a:rPr lang="en-US" altLang="es-CR" sz="1800" dirty="0" err="1"/>
              <a:t>obtener</a:t>
            </a:r>
            <a:r>
              <a:rPr lang="en-US" altLang="es-CR" sz="1800" dirty="0"/>
              <a:t> ideas </a:t>
            </a:r>
            <a:r>
              <a:rPr lang="en-US" altLang="es-CR" sz="1800" dirty="0" err="1"/>
              <a:t>creativas</a:t>
            </a:r>
            <a:r>
              <a:rPr lang="en-US" altLang="es-CR" sz="1800" dirty="0"/>
              <a:t> e </a:t>
            </a:r>
            <a:r>
              <a:rPr lang="en-US" altLang="es-CR" sz="1800" dirty="0" err="1"/>
              <a:t>innovadoras</a:t>
            </a:r>
            <a:r>
              <a:rPr lang="en-US" altLang="es-CR" sz="1800" dirty="0"/>
              <a:t> </a:t>
            </a:r>
            <a:r>
              <a:rPr lang="en-US" altLang="es-CR" sz="1800" dirty="0" err="1"/>
              <a:t>que</a:t>
            </a:r>
            <a:r>
              <a:rPr lang="en-US" altLang="es-CR" sz="1800" dirty="0"/>
              <a:t> </a:t>
            </a:r>
            <a:r>
              <a:rPr lang="en-US" altLang="es-CR" sz="1800" dirty="0" err="1"/>
              <a:t>permiten</a:t>
            </a:r>
            <a:r>
              <a:rPr lang="en-US" altLang="es-CR" sz="1800" dirty="0"/>
              <a:t> la </a:t>
            </a:r>
            <a:r>
              <a:rPr lang="en-US" altLang="es-CR" sz="1800" dirty="0" err="1"/>
              <a:t>resolución</a:t>
            </a:r>
            <a:r>
              <a:rPr lang="en-US" altLang="es-CR" sz="1800" dirty="0"/>
              <a:t> de </a:t>
            </a:r>
            <a:r>
              <a:rPr lang="en-US" altLang="es-CR" sz="1800" dirty="0" err="1"/>
              <a:t>problemas</a:t>
            </a:r>
            <a:r>
              <a:rPr lang="en-US" altLang="es-CR" sz="1800" dirty="0"/>
              <a:t> de </a:t>
            </a:r>
            <a:r>
              <a:rPr lang="en-US" altLang="es-CR" sz="1800" dirty="0" err="1"/>
              <a:t>manera</a:t>
            </a:r>
            <a:r>
              <a:rPr lang="en-US" altLang="es-CR" sz="1800" dirty="0"/>
              <a:t> </a:t>
            </a:r>
            <a:r>
              <a:rPr lang="en-US" altLang="es-CR" sz="1800" dirty="0" err="1"/>
              <a:t>indirecta</a:t>
            </a:r>
            <a:r>
              <a:rPr lang="en-US" altLang="es-CR" sz="1800" dirty="0"/>
              <a:t>, </a:t>
            </a:r>
            <a:r>
              <a:rPr lang="en-US" altLang="es-CR" sz="1800" dirty="0" err="1"/>
              <a:t>especialmente</a:t>
            </a:r>
            <a:r>
              <a:rPr lang="en-US" altLang="es-CR" sz="1800" dirty="0"/>
              <a:t> con </a:t>
            </a:r>
            <a:r>
              <a:rPr lang="en-US" altLang="es-CR" sz="1800" dirty="0" err="1"/>
              <a:t>novedosas</a:t>
            </a:r>
            <a:r>
              <a:rPr lang="en-US" altLang="es-CR" sz="1800" dirty="0"/>
              <a:t> </a:t>
            </a:r>
            <a:r>
              <a:rPr lang="en-US" altLang="es-CR" sz="1800" dirty="0" err="1"/>
              <a:t>soluciones</a:t>
            </a:r>
            <a:r>
              <a:rPr lang="en-US" altLang="es-CR" sz="1800" dirty="0"/>
              <a:t> a </a:t>
            </a:r>
            <a:r>
              <a:rPr lang="en-US" altLang="es-CR" sz="1800" dirty="0" err="1"/>
              <a:t>problemas</a:t>
            </a:r>
            <a:r>
              <a:rPr lang="en-US" altLang="es-CR" sz="1800" dirty="0"/>
              <a:t> </a:t>
            </a:r>
            <a:r>
              <a:rPr lang="en-US" altLang="es-CR" sz="1800" dirty="0" err="1"/>
              <a:t>conocidos</a:t>
            </a:r>
            <a:r>
              <a:rPr lang="en-US" altLang="es-CR" sz="1800" dirty="0"/>
              <a:t>. </a:t>
            </a:r>
            <a:endParaRPr lang="es-CR" altLang="es-CR" sz="1800" dirty="0"/>
          </a:p>
          <a:p>
            <a:pPr marL="457200" indent="-457200" algn="just">
              <a:spcBef>
                <a:spcPct val="0"/>
              </a:spcBef>
              <a:buFont typeface="+mj-lt"/>
              <a:buAutoNum type="alphaUcPeriod"/>
            </a:pPr>
            <a:r>
              <a:rPr lang="en-US" altLang="es-CR" sz="1800" dirty="0"/>
              <a:t>Se </a:t>
            </a:r>
            <a:r>
              <a:rPr lang="en-US" altLang="es-CR" sz="1800" dirty="0" err="1"/>
              <a:t>usa</a:t>
            </a:r>
            <a:r>
              <a:rPr lang="en-US" altLang="es-CR" sz="1800" dirty="0"/>
              <a:t> </a:t>
            </a:r>
            <a:r>
              <a:rPr lang="en-US" altLang="es-CR" sz="1800" dirty="0" err="1"/>
              <a:t>para</a:t>
            </a:r>
            <a:r>
              <a:rPr lang="en-US" altLang="es-CR" sz="1800" dirty="0"/>
              <a:t> </a:t>
            </a:r>
            <a:r>
              <a:rPr lang="en-US" altLang="es-CR" sz="1800" dirty="0" err="1"/>
              <a:t>generar</a:t>
            </a:r>
            <a:r>
              <a:rPr lang="en-US" altLang="es-CR" sz="1800" dirty="0"/>
              <a:t> y </a:t>
            </a:r>
            <a:r>
              <a:rPr lang="en-US" altLang="es-CR" sz="1800" dirty="0" err="1"/>
              <a:t>recopilar</a:t>
            </a:r>
            <a:r>
              <a:rPr lang="en-US" altLang="es-CR" sz="1800" dirty="0"/>
              <a:t> </a:t>
            </a:r>
            <a:r>
              <a:rPr lang="en-US" altLang="es-CR" sz="1800" dirty="0" err="1"/>
              <a:t>numerosas</a:t>
            </a:r>
            <a:r>
              <a:rPr lang="en-US" altLang="es-CR" sz="1800" dirty="0"/>
              <a:t> ideas </a:t>
            </a:r>
            <a:r>
              <a:rPr lang="en-US" altLang="es-CR" sz="1800" dirty="0" err="1"/>
              <a:t>relacionadas</a:t>
            </a:r>
            <a:r>
              <a:rPr lang="en-US" altLang="es-CR" sz="1800" dirty="0"/>
              <a:t> con los </a:t>
            </a:r>
            <a:r>
              <a:rPr lang="en-US" altLang="es-CR" sz="1800" dirty="0" err="1"/>
              <a:t>requisitos</a:t>
            </a:r>
            <a:r>
              <a:rPr lang="en-US" altLang="es-CR" sz="1800" dirty="0"/>
              <a:t> del </a:t>
            </a:r>
            <a:r>
              <a:rPr lang="en-US" altLang="es-CR" sz="1800" dirty="0" err="1"/>
              <a:t>proyecto</a:t>
            </a:r>
            <a:r>
              <a:rPr lang="en-US" altLang="es-CR" sz="1800" dirty="0"/>
              <a:t> y del </a:t>
            </a:r>
            <a:r>
              <a:rPr lang="en-US" altLang="es-CR" sz="1800" dirty="0" err="1"/>
              <a:t>producto</a:t>
            </a:r>
            <a:r>
              <a:rPr lang="en-US" altLang="es-CR" sz="1800" dirty="0"/>
              <a:t>.</a:t>
            </a:r>
            <a:endParaRPr lang="es-CR" altLang="es-CR" sz="1800" dirty="0"/>
          </a:p>
          <a:p>
            <a:pPr marL="457200" indent="-457200" algn="just">
              <a:spcBef>
                <a:spcPct val="0"/>
              </a:spcBef>
              <a:buFont typeface="+mj-lt"/>
              <a:buAutoNum type="alphaUcPeriod"/>
            </a:pPr>
            <a:r>
              <a:rPr lang="en-US" altLang="es-CR" sz="1800" dirty="0" err="1"/>
              <a:t>Sirve</a:t>
            </a:r>
            <a:r>
              <a:rPr lang="en-US" altLang="es-CR" sz="1800" dirty="0"/>
              <a:t> </a:t>
            </a:r>
            <a:r>
              <a:rPr lang="en-US" altLang="es-CR" sz="1800" dirty="0" err="1"/>
              <a:t>para</a:t>
            </a:r>
            <a:r>
              <a:rPr lang="en-US" altLang="es-CR" sz="1800" dirty="0"/>
              <a:t> </a:t>
            </a:r>
            <a:r>
              <a:rPr lang="en-US" altLang="es-CR" sz="1800" dirty="0" err="1"/>
              <a:t>someter</a:t>
            </a:r>
            <a:r>
              <a:rPr lang="en-US" altLang="es-CR" sz="1800" dirty="0"/>
              <a:t> a </a:t>
            </a:r>
            <a:r>
              <a:rPr lang="en-US" altLang="es-CR" sz="1800" dirty="0" err="1"/>
              <a:t>votación</a:t>
            </a:r>
            <a:r>
              <a:rPr lang="en-US" altLang="es-CR" sz="1800" dirty="0"/>
              <a:t> </a:t>
            </a:r>
            <a:r>
              <a:rPr lang="en-US" altLang="es-CR" sz="1800" dirty="0" err="1"/>
              <a:t>todas</a:t>
            </a:r>
            <a:r>
              <a:rPr lang="en-US" altLang="es-CR" sz="1800" dirty="0"/>
              <a:t> </a:t>
            </a:r>
            <a:r>
              <a:rPr lang="en-US" altLang="es-CR" sz="1800" dirty="0" err="1"/>
              <a:t>las</a:t>
            </a:r>
            <a:r>
              <a:rPr lang="en-US" altLang="es-CR" sz="1800" dirty="0"/>
              <a:t> ideas </a:t>
            </a:r>
            <a:r>
              <a:rPr lang="en-US" altLang="es-CR" sz="1800" dirty="0" err="1"/>
              <a:t>generadas</a:t>
            </a:r>
            <a:r>
              <a:rPr lang="en-US" altLang="es-CR" sz="1800" dirty="0"/>
              <a:t> en la </a:t>
            </a:r>
            <a:r>
              <a:rPr lang="en-US" altLang="es-CR" sz="1800" dirty="0" err="1"/>
              <a:t>tormenta</a:t>
            </a:r>
            <a:r>
              <a:rPr lang="en-US" altLang="es-CR" sz="1800" dirty="0"/>
              <a:t> de ideas, </a:t>
            </a:r>
            <a:r>
              <a:rPr lang="en-US" altLang="es-CR" sz="1800" dirty="0" err="1"/>
              <a:t>para</a:t>
            </a:r>
            <a:r>
              <a:rPr lang="en-US" altLang="es-CR" sz="1800" dirty="0"/>
              <a:t> de </a:t>
            </a:r>
            <a:r>
              <a:rPr lang="en-US" altLang="es-CR" sz="1800" dirty="0" err="1"/>
              <a:t>esta</a:t>
            </a:r>
            <a:r>
              <a:rPr lang="en-US" altLang="es-CR" sz="1800" dirty="0"/>
              <a:t> forma </a:t>
            </a:r>
            <a:r>
              <a:rPr lang="en-US" altLang="es-CR" sz="1800" dirty="0" err="1"/>
              <a:t>jerarquizar</a:t>
            </a:r>
            <a:r>
              <a:rPr lang="en-US" altLang="es-CR" sz="1800" dirty="0"/>
              <a:t> </a:t>
            </a:r>
            <a:r>
              <a:rPr lang="en-US" altLang="es-CR" sz="1800" dirty="0" err="1"/>
              <a:t>aquellas</a:t>
            </a:r>
            <a:r>
              <a:rPr lang="en-US" altLang="es-CR" sz="1800" dirty="0"/>
              <a:t> ideas </a:t>
            </a:r>
            <a:r>
              <a:rPr lang="en-US" altLang="es-CR" sz="1800" dirty="0" err="1"/>
              <a:t>más</a:t>
            </a:r>
            <a:r>
              <a:rPr lang="en-US" altLang="es-CR" sz="1800" dirty="0"/>
              <a:t> </a:t>
            </a:r>
            <a:r>
              <a:rPr lang="en-US" altLang="es-CR" sz="1800" dirty="0" err="1"/>
              <a:t>ventajosas</a:t>
            </a:r>
            <a:r>
              <a:rPr lang="en-US" altLang="es-CR" sz="1800" dirty="0"/>
              <a:t>.</a:t>
            </a:r>
            <a:endParaRPr lang="es-CR" altLang="es-CR" sz="1800" dirty="0"/>
          </a:p>
          <a:p>
            <a:pPr marL="457200" indent="-457200" algn="just">
              <a:spcBef>
                <a:spcPct val="0"/>
              </a:spcBef>
              <a:buFont typeface="+mj-lt"/>
              <a:buAutoNum type="alphaUcPeriod"/>
            </a:pPr>
            <a:r>
              <a:rPr lang="en-US" altLang="es-CR" sz="1800" dirty="0" err="1"/>
              <a:t>Funciona</a:t>
            </a:r>
            <a:r>
              <a:rPr lang="en-US" altLang="es-CR" sz="1800" dirty="0"/>
              <a:t> </a:t>
            </a:r>
            <a:r>
              <a:rPr lang="en-US" altLang="es-CR" sz="1800" dirty="0" err="1"/>
              <a:t>para</a:t>
            </a:r>
            <a:r>
              <a:rPr lang="en-US" altLang="es-CR" sz="1800" dirty="0"/>
              <a:t> </a:t>
            </a:r>
            <a:r>
              <a:rPr lang="en-US" altLang="es-CR" sz="1800" dirty="0" err="1"/>
              <a:t>comparar</a:t>
            </a:r>
            <a:r>
              <a:rPr lang="en-US" altLang="es-CR" sz="1800" dirty="0"/>
              <a:t> los </a:t>
            </a:r>
            <a:r>
              <a:rPr lang="en-US" altLang="es-CR" sz="1800" dirty="0" err="1"/>
              <a:t>resultados</a:t>
            </a:r>
            <a:r>
              <a:rPr lang="en-US" altLang="es-CR" sz="1800" dirty="0"/>
              <a:t> o planes de </a:t>
            </a:r>
            <a:r>
              <a:rPr lang="en-US" altLang="es-CR" sz="1800" dirty="0" err="1"/>
              <a:t>nuestra</a:t>
            </a:r>
            <a:r>
              <a:rPr lang="en-US" altLang="es-CR" sz="1800" dirty="0"/>
              <a:t> </a:t>
            </a:r>
            <a:r>
              <a:rPr lang="en-US" altLang="es-CR" sz="1800" dirty="0" err="1"/>
              <a:t>empresa</a:t>
            </a:r>
            <a:r>
              <a:rPr lang="en-US" altLang="es-CR" sz="1800" dirty="0"/>
              <a:t> contra </a:t>
            </a:r>
            <a:r>
              <a:rPr lang="en-US" altLang="es-CR" sz="1800" dirty="0" err="1"/>
              <a:t>otras</a:t>
            </a:r>
            <a:r>
              <a:rPr lang="en-US" altLang="es-CR" sz="1800" dirty="0"/>
              <a:t> </a:t>
            </a:r>
            <a:r>
              <a:rPr lang="en-US" altLang="es-CR" sz="1800" dirty="0" err="1"/>
              <a:t>empresas</a:t>
            </a:r>
            <a:r>
              <a:rPr lang="en-US" altLang="es-CR" sz="1800" dirty="0"/>
              <a:t> del </a:t>
            </a:r>
            <a:r>
              <a:rPr lang="en-US" altLang="es-CR" sz="1800" dirty="0" err="1"/>
              <a:t>mercado</a:t>
            </a:r>
            <a:r>
              <a:rPr lang="en-US" altLang="es-CR" sz="1800" dirty="0"/>
              <a:t>.</a:t>
            </a:r>
            <a:endParaRPr lang="es-CR" altLang="es-CR" sz="1800" dirty="0"/>
          </a:p>
          <a:p>
            <a:pPr algn="just">
              <a:spcBef>
                <a:spcPct val="0"/>
              </a:spcBef>
              <a:buFontTx/>
              <a:buNone/>
            </a:pPr>
            <a:r>
              <a:rPr lang="en-US" altLang="es-CR" sz="1600" b="1" dirty="0" err="1"/>
              <a:t>Retroalimentación</a:t>
            </a:r>
            <a:r>
              <a:rPr lang="en-US" altLang="es-CR" sz="1600" b="1" dirty="0"/>
              <a:t>:</a:t>
            </a:r>
            <a:r>
              <a:rPr lang="en-US" altLang="es-CR" sz="1600" dirty="0"/>
              <a:t> El </a:t>
            </a:r>
            <a:r>
              <a:rPr lang="en-US" altLang="es-CR" sz="1600" dirty="0" err="1"/>
              <a:t>pensamiento</a:t>
            </a:r>
            <a:r>
              <a:rPr lang="en-US" altLang="es-CR" sz="1600" dirty="0"/>
              <a:t> lateral se </a:t>
            </a:r>
            <a:r>
              <a:rPr lang="en-US" altLang="es-CR" sz="1600" dirty="0" err="1"/>
              <a:t>utiliza</a:t>
            </a:r>
            <a:r>
              <a:rPr lang="en-US" altLang="es-CR" sz="1600" dirty="0"/>
              <a:t> </a:t>
            </a:r>
            <a:r>
              <a:rPr lang="en-US" altLang="es-CR" sz="1600" dirty="0" err="1"/>
              <a:t>para</a:t>
            </a:r>
            <a:r>
              <a:rPr lang="en-US" altLang="es-CR" sz="1600" dirty="0"/>
              <a:t> </a:t>
            </a:r>
            <a:r>
              <a:rPr lang="en-US" altLang="es-CR" sz="1600" dirty="0" err="1"/>
              <a:t>obtener</a:t>
            </a:r>
            <a:r>
              <a:rPr lang="en-US" altLang="es-CR" sz="1600" dirty="0"/>
              <a:t> ideas </a:t>
            </a:r>
            <a:r>
              <a:rPr lang="en-US" altLang="es-CR" sz="1600" dirty="0" err="1"/>
              <a:t>creativas</a:t>
            </a:r>
            <a:r>
              <a:rPr lang="en-US" altLang="es-CR" sz="1600" dirty="0"/>
              <a:t> e </a:t>
            </a:r>
            <a:r>
              <a:rPr lang="en-US" altLang="es-CR" sz="1600" dirty="0" err="1"/>
              <a:t>innovadoras</a:t>
            </a:r>
            <a:r>
              <a:rPr lang="en-US" altLang="es-CR" sz="1600" dirty="0"/>
              <a:t> </a:t>
            </a:r>
            <a:r>
              <a:rPr lang="en-US" altLang="es-CR" sz="1600" dirty="0" err="1"/>
              <a:t>que</a:t>
            </a:r>
            <a:r>
              <a:rPr lang="en-US" altLang="es-CR" sz="1600" dirty="0"/>
              <a:t> </a:t>
            </a:r>
            <a:r>
              <a:rPr lang="en-US" altLang="es-CR" sz="1600" dirty="0" err="1"/>
              <a:t>permiten</a:t>
            </a:r>
            <a:r>
              <a:rPr lang="en-US" altLang="es-CR" sz="1600" dirty="0"/>
              <a:t> la </a:t>
            </a:r>
            <a:r>
              <a:rPr lang="en-US" altLang="es-CR" sz="1600" dirty="0" err="1"/>
              <a:t>resolución</a:t>
            </a:r>
            <a:r>
              <a:rPr lang="en-US" altLang="es-CR" sz="1600" dirty="0"/>
              <a:t> de </a:t>
            </a:r>
            <a:r>
              <a:rPr lang="en-US" altLang="es-CR" sz="1600" dirty="0" err="1"/>
              <a:t>problemas</a:t>
            </a:r>
            <a:r>
              <a:rPr lang="en-US" altLang="es-CR" sz="1600" dirty="0"/>
              <a:t> de </a:t>
            </a:r>
            <a:r>
              <a:rPr lang="en-US" altLang="es-CR" sz="1600" dirty="0" err="1"/>
              <a:t>manera</a:t>
            </a:r>
            <a:r>
              <a:rPr lang="en-US" altLang="es-CR" sz="1600" dirty="0"/>
              <a:t> </a:t>
            </a:r>
            <a:r>
              <a:rPr lang="en-US" altLang="es-CR" sz="1600" dirty="0" err="1"/>
              <a:t>indirecta</a:t>
            </a:r>
            <a:r>
              <a:rPr lang="en-US" altLang="es-CR" sz="1600" dirty="0"/>
              <a:t>, </a:t>
            </a:r>
            <a:r>
              <a:rPr lang="en-US" altLang="es-CR" sz="1600" dirty="0" err="1"/>
              <a:t>especialmente</a:t>
            </a:r>
            <a:r>
              <a:rPr lang="en-US" altLang="es-CR" sz="1600" dirty="0"/>
              <a:t> con </a:t>
            </a:r>
            <a:r>
              <a:rPr lang="en-US" altLang="es-CR" sz="1600" dirty="0" err="1"/>
              <a:t>novedosas</a:t>
            </a:r>
            <a:r>
              <a:rPr lang="en-US" altLang="es-CR" sz="1600" dirty="0"/>
              <a:t> </a:t>
            </a:r>
            <a:r>
              <a:rPr lang="en-US" altLang="es-CR" sz="1600" dirty="0" err="1"/>
              <a:t>soluciones</a:t>
            </a:r>
            <a:r>
              <a:rPr lang="en-US" altLang="es-CR" sz="1600" dirty="0"/>
              <a:t> a </a:t>
            </a:r>
            <a:r>
              <a:rPr lang="en-US" altLang="es-CR" sz="1600" dirty="0" err="1"/>
              <a:t>problemas</a:t>
            </a:r>
            <a:r>
              <a:rPr lang="en-US" altLang="es-CR" sz="1600" dirty="0"/>
              <a:t> </a:t>
            </a:r>
            <a:r>
              <a:rPr lang="en-US" altLang="es-CR" sz="1600" dirty="0" err="1"/>
              <a:t>conocidos</a:t>
            </a:r>
            <a:r>
              <a:rPr lang="en-US" altLang="es-CR" sz="1600" dirty="0"/>
              <a:t>. La </a:t>
            </a:r>
            <a:r>
              <a:rPr lang="en-US" altLang="es-CR" sz="1600" dirty="0" err="1"/>
              <a:t>tormenta</a:t>
            </a:r>
            <a:r>
              <a:rPr lang="en-US" altLang="es-CR" sz="1600" dirty="0"/>
              <a:t> de ideas se </a:t>
            </a:r>
            <a:r>
              <a:rPr lang="en-US" altLang="es-CR" sz="1600" dirty="0" err="1"/>
              <a:t>usa</a:t>
            </a:r>
            <a:r>
              <a:rPr lang="en-US" altLang="es-CR" sz="1600" dirty="0"/>
              <a:t> </a:t>
            </a:r>
            <a:r>
              <a:rPr lang="en-US" altLang="es-CR" sz="1600" dirty="0" err="1"/>
              <a:t>para</a:t>
            </a:r>
            <a:r>
              <a:rPr lang="en-US" altLang="es-CR" sz="1600" dirty="0"/>
              <a:t> </a:t>
            </a:r>
            <a:r>
              <a:rPr lang="en-US" altLang="es-CR" sz="1600" dirty="0" err="1"/>
              <a:t>generar</a:t>
            </a:r>
            <a:r>
              <a:rPr lang="en-US" altLang="es-CR" sz="1600" dirty="0"/>
              <a:t> y </a:t>
            </a:r>
            <a:r>
              <a:rPr lang="en-US" altLang="es-CR" sz="1600" dirty="0" err="1"/>
              <a:t>recopilar</a:t>
            </a:r>
            <a:r>
              <a:rPr lang="en-US" altLang="es-CR" sz="1600" dirty="0"/>
              <a:t> </a:t>
            </a:r>
            <a:r>
              <a:rPr lang="en-US" altLang="es-CR" sz="1600" dirty="0" err="1"/>
              <a:t>numerosas</a:t>
            </a:r>
            <a:r>
              <a:rPr lang="en-US" altLang="es-CR" sz="1600" dirty="0"/>
              <a:t> ideas </a:t>
            </a:r>
            <a:r>
              <a:rPr lang="en-US" altLang="es-CR" sz="1600" dirty="0" err="1"/>
              <a:t>relacionadas</a:t>
            </a:r>
            <a:r>
              <a:rPr lang="en-US" altLang="es-CR" sz="1600" dirty="0"/>
              <a:t> con los </a:t>
            </a:r>
            <a:r>
              <a:rPr lang="en-US" altLang="es-CR" sz="1600" dirty="0" err="1"/>
              <a:t>requisitos</a:t>
            </a:r>
            <a:r>
              <a:rPr lang="en-US" altLang="es-CR" sz="1600" dirty="0"/>
              <a:t> del </a:t>
            </a:r>
            <a:r>
              <a:rPr lang="en-US" altLang="es-CR" sz="1600" dirty="0" err="1"/>
              <a:t>proyecto</a:t>
            </a:r>
            <a:r>
              <a:rPr lang="en-US" altLang="es-CR" sz="1600" dirty="0"/>
              <a:t> y del </a:t>
            </a:r>
            <a:r>
              <a:rPr lang="en-US" altLang="es-CR" sz="1600" dirty="0" err="1"/>
              <a:t>producto</a:t>
            </a:r>
            <a:r>
              <a:rPr lang="en-US" altLang="es-CR" sz="1600" dirty="0"/>
              <a:t>. La </a:t>
            </a:r>
            <a:r>
              <a:rPr lang="en-US" altLang="es-CR" sz="1600" dirty="0" err="1"/>
              <a:t>técnica</a:t>
            </a:r>
            <a:r>
              <a:rPr lang="en-US" altLang="es-CR" sz="1600" dirty="0"/>
              <a:t> de </a:t>
            </a:r>
            <a:r>
              <a:rPr lang="en-US" altLang="es-CR" sz="1600" dirty="0" err="1"/>
              <a:t>grupo</a:t>
            </a:r>
            <a:r>
              <a:rPr lang="en-US" altLang="es-CR" sz="1600" dirty="0"/>
              <a:t> nominal </a:t>
            </a:r>
            <a:r>
              <a:rPr lang="en-US" altLang="es-CR" sz="1600" dirty="0" err="1"/>
              <a:t>sirve</a:t>
            </a:r>
            <a:r>
              <a:rPr lang="en-US" altLang="es-CR" sz="1600" dirty="0"/>
              <a:t> </a:t>
            </a:r>
            <a:r>
              <a:rPr lang="en-US" altLang="es-CR" sz="1600" dirty="0" err="1"/>
              <a:t>para</a:t>
            </a:r>
            <a:r>
              <a:rPr lang="en-US" altLang="es-CR" sz="1600" dirty="0"/>
              <a:t> </a:t>
            </a:r>
            <a:r>
              <a:rPr lang="en-US" altLang="es-CR" sz="1600" dirty="0" err="1"/>
              <a:t>someter</a:t>
            </a:r>
            <a:r>
              <a:rPr lang="en-US" altLang="es-CR" sz="1600" dirty="0"/>
              <a:t> a </a:t>
            </a:r>
            <a:r>
              <a:rPr lang="en-US" altLang="es-CR" sz="1600" dirty="0" err="1"/>
              <a:t>votación</a:t>
            </a:r>
            <a:r>
              <a:rPr lang="en-US" altLang="es-CR" sz="1600" dirty="0"/>
              <a:t> </a:t>
            </a:r>
            <a:r>
              <a:rPr lang="en-US" altLang="es-CR" sz="1600" dirty="0" err="1"/>
              <a:t>todas</a:t>
            </a:r>
            <a:r>
              <a:rPr lang="en-US" altLang="es-CR" sz="1600" dirty="0"/>
              <a:t> </a:t>
            </a:r>
            <a:r>
              <a:rPr lang="en-US" altLang="es-CR" sz="1600" dirty="0" err="1"/>
              <a:t>las</a:t>
            </a:r>
            <a:r>
              <a:rPr lang="en-US" altLang="es-CR" sz="1600" dirty="0"/>
              <a:t> ideas </a:t>
            </a:r>
            <a:r>
              <a:rPr lang="en-US" altLang="es-CR" sz="1600" dirty="0" err="1"/>
              <a:t>generadas</a:t>
            </a:r>
            <a:r>
              <a:rPr lang="en-US" altLang="es-CR" sz="1600" dirty="0"/>
              <a:t> en la </a:t>
            </a:r>
            <a:r>
              <a:rPr lang="en-US" altLang="es-CR" sz="1600" dirty="0" err="1"/>
              <a:t>tormenta</a:t>
            </a:r>
            <a:r>
              <a:rPr lang="en-US" altLang="es-CR" sz="1600" dirty="0"/>
              <a:t> de ideas, </a:t>
            </a:r>
            <a:r>
              <a:rPr lang="en-US" altLang="es-CR" sz="1600" dirty="0" err="1"/>
              <a:t>para</a:t>
            </a:r>
            <a:r>
              <a:rPr lang="en-US" altLang="es-CR" sz="1600" dirty="0"/>
              <a:t> de </a:t>
            </a:r>
            <a:r>
              <a:rPr lang="en-US" altLang="es-CR" sz="1600" dirty="0" err="1"/>
              <a:t>esta</a:t>
            </a:r>
            <a:r>
              <a:rPr lang="en-US" altLang="es-CR" sz="1600" dirty="0"/>
              <a:t> forma </a:t>
            </a:r>
            <a:r>
              <a:rPr lang="en-US" altLang="es-CR" sz="1600" dirty="0" err="1"/>
              <a:t>jerarquizar</a:t>
            </a:r>
            <a:r>
              <a:rPr lang="en-US" altLang="es-CR" sz="1600" dirty="0"/>
              <a:t> </a:t>
            </a:r>
            <a:r>
              <a:rPr lang="en-US" altLang="es-CR" sz="1600" dirty="0" err="1"/>
              <a:t>aquellas</a:t>
            </a:r>
            <a:r>
              <a:rPr lang="en-US" altLang="es-CR" sz="1600" dirty="0"/>
              <a:t> ideas </a:t>
            </a:r>
            <a:r>
              <a:rPr lang="en-US" altLang="es-CR" sz="1600" dirty="0" err="1"/>
              <a:t>más</a:t>
            </a:r>
            <a:r>
              <a:rPr lang="en-US" altLang="es-CR" sz="1600" dirty="0"/>
              <a:t> </a:t>
            </a:r>
            <a:r>
              <a:rPr lang="en-US" altLang="es-CR" sz="1600" dirty="0" err="1"/>
              <a:t>ventajosas</a:t>
            </a:r>
            <a:r>
              <a:rPr lang="en-US" altLang="es-CR" sz="1600" dirty="0"/>
              <a:t>. Los </a:t>
            </a:r>
            <a:r>
              <a:rPr lang="en-US" altLang="es-CR" sz="1600" dirty="0" err="1"/>
              <a:t>estudios</a:t>
            </a:r>
            <a:r>
              <a:rPr lang="en-US" altLang="es-CR" sz="1600" dirty="0"/>
              <a:t> </a:t>
            </a:r>
            <a:r>
              <a:rPr lang="en-US" altLang="es-CR" sz="1600" dirty="0" err="1"/>
              <a:t>comparativos</a:t>
            </a:r>
            <a:r>
              <a:rPr lang="en-US" altLang="es-CR" sz="1600" dirty="0"/>
              <a:t> </a:t>
            </a:r>
            <a:r>
              <a:rPr lang="en-US" altLang="es-CR" sz="1600" dirty="0" err="1"/>
              <a:t>funcionan</a:t>
            </a:r>
            <a:r>
              <a:rPr lang="en-US" altLang="es-CR" sz="1600" dirty="0"/>
              <a:t> </a:t>
            </a:r>
            <a:r>
              <a:rPr lang="en-US" altLang="es-CR" sz="1600" dirty="0" err="1"/>
              <a:t>para</a:t>
            </a:r>
            <a:r>
              <a:rPr lang="en-US" altLang="es-CR" sz="1600" dirty="0"/>
              <a:t> </a:t>
            </a:r>
            <a:r>
              <a:rPr lang="en-US" altLang="es-CR" sz="1600" dirty="0" err="1"/>
              <a:t>comparar</a:t>
            </a:r>
            <a:r>
              <a:rPr lang="en-US" altLang="es-CR" sz="1600" dirty="0"/>
              <a:t> los </a:t>
            </a:r>
            <a:r>
              <a:rPr lang="en-US" altLang="es-CR" sz="1600" dirty="0" err="1"/>
              <a:t>resultados</a:t>
            </a:r>
            <a:r>
              <a:rPr lang="en-US" altLang="es-CR" sz="1600" dirty="0"/>
              <a:t> o planes de </a:t>
            </a:r>
            <a:r>
              <a:rPr lang="en-US" altLang="es-CR" sz="1600" dirty="0" err="1"/>
              <a:t>nuestra</a:t>
            </a:r>
            <a:r>
              <a:rPr lang="en-US" altLang="es-CR" sz="1600" dirty="0"/>
              <a:t> </a:t>
            </a:r>
            <a:r>
              <a:rPr lang="en-US" altLang="es-CR" sz="1600" dirty="0" err="1"/>
              <a:t>empresa</a:t>
            </a:r>
            <a:r>
              <a:rPr lang="en-US" altLang="es-CR" sz="1600" dirty="0"/>
              <a:t> contra </a:t>
            </a:r>
            <a:r>
              <a:rPr lang="en-US" altLang="es-CR" sz="1600" dirty="0" err="1"/>
              <a:t>otras</a:t>
            </a:r>
            <a:r>
              <a:rPr lang="en-US" altLang="es-CR" sz="1600" dirty="0"/>
              <a:t> </a:t>
            </a:r>
            <a:r>
              <a:rPr lang="en-US" altLang="es-CR" sz="1600" dirty="0" err="1"/>
              <a:t>empresas</a:t>
            </a:r>
            <a:r>
              <a:rPr lang="en-US" altLang="es-CR" sz="1600" dirty="0"/>
              <a:t> del </a:t>
            </a:r>
            <a:r>
              <a:rPr lang="en-US" altLang="es-CR" sz="1600" dirty="0" err="1"/>
              <a:t>mercado</a:t>
            </a:r>
            <a:r>
              <a:rPr lang="en-US" altLang="es-CR" sz="1600" dirty="0"/>
              <a:t>.</a:t>
            </a:r>
            <a:endParaRPr lang="es-CR" altLang="es-CR" sz="16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63448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¿Con respecto al proceso Definir el Alcance, tanto el pensamiento lateral como la tormenta de ideas pertenece a qué TIPO de herramientas o técnicas?</a:t>
            </a:r>
          </a:p>
          <a:p>
            <a:pPr marL="457200" indent="-457200" algn="just">
              <a:spcBef>
                <a:spcPct val="0"/>
              </a:spcBef>
              <a:buFont typeface="+mj-lt"/>
              <a:buAutoNum type="alphaUcPeriod"/>
            </a:pPr>
            <a:r>
              <a:rPr lang="en-US" altLang="es-CR" sz="2400" dirty="0" err="1"/>
              <a:t>Grupos</a:t>
            </a:r>
            <a:r>
              <a:rPr lang="en-US" altLang="es-CR" sz="2400" dirty="0"/>
              <a:t> de </a:t>
            </a:r>
            <a:r>
              <a:rPr lang="en-US" altLang="es-CR" sz="2400" dirty="0" err="1"/>
              <a:t>opinión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Talleres</a:t>
            </a:r>
            <a:r>
              <a:rPr lang="en-US" altLang="es-CR" sz="2400" dirty="0"/>
              <a:t> </a:t>
            </a:r>
            <a:r>
              <a:rPr lang="en-US" altLang="es-CR" sz="2400" dirty="0" err="1"/>
              <a:t>facilitados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Generación</a:t>
            </a:r>
            <a:r>
              <a:rPr lang="en-US" altLang="es-CR" sz="2400" dirty="0"/>
              <a:t> de </a:t>
            </a:r>
            <a:r>
              <a:rPr lang="en-US" altLang="es-CR" sz="2400" dirty="0" err="1"/>
              <a:t>alternativas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Técnicas</a:t>
            </a:r>
            <a:r>
              <a:rPr lang="en-US" altLang="es-CR" sz="2400" dirty="0"/>
              <a:t> </a:t>
            </a:r>
            <a:r>
              <a:rPr lang="en-US" altLang="es-CR" sz="2400" dirty="0" err="1"/>
              <a:t>grupales</a:t>
            </a:r>
            <a:r>
              <a:rPr lang="en-US" altLang="es-CR" sz="2400" dirty="0"/>
              <a:t> de </a:t>
            </a:r>
            <a:r>
              <a:rPr lang="en-US" altLang="es-CR" sz="2400" dirty="0" err="1"/>
              <a:t>toma</a:t>
            </a:r>
            <a:r>
              <a:rPr lang="en-US" altLang="es-CR" sz="2400" dirty="0"/>
              <a:t> de </a:t>
            </a:r>
            <a:r>
              <a:rPr lang="en-US" altLang="es-CR" sz="2400" dirty="0" err="1"/>
              <a:t>decisiones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El </a:t>
            </a:r>
            <a:r>
              <a:rPr lang="en-US" altLang="es-CR" sz="2400" dirty="0" err="1"/>
              <a:t>pensamiento</a:t>
            </a:r>
            <a:r>
              <a:rPr lang="en-US" altLang="es-CR" sz="2400" dirty="0"/>
              <a:t> lateral y la </a:t>
            </a:r>
            <a:r>
              <a:rPr lang="en-US" altLang="es-CR" sz="2400" dirty="0" err="1"/>
              <a:t>tormenta</a:t>
            </a:r>
            <a:r>
              <a:rPr lang="en-US" altLang="es-CR" sz="2400" dirty="0"/>
              <a:t> de ideas en el </a:t>
            </a:r>
            <a:r>
              <a:rPr lang="en-US" altLang="es-CR" sz="2400" dirty="0" err="1"/>
              <a:t>contexto</a:t>
            </a:r>
            <a:r>
              <a:rPr lang="en-US" altLang="es-CR" sz="2400" dirty="0"/>
              <a:t> del </a:t>
            </a:r>
            <a:r>
              <a:rPr lang="en-US" altLang="es-CR" sz="2400" dirty="0" err="1"/>
              <a:t>proceso</a:t>
            </a:r>
            <a:r>
              <a:rPr lang="en-US" altLang="es-CR" sz="2400" dirty="0"/>
              <a:t> </a:t>
            </a:r>
            <a:r>
              <a:rPr lang="en-US" altLang="es-CR" sz="2400" dirty="0" err="1"/>
              <a:t>Definir</a:t>
            </a:r>
            <a:r>
              <a:rPr lang="en-US" altLang="es-CR" sz="2400" dirty="0"/>
              <a:t> el </a:t>
            </a:r>
            <a:r>
              <a:rPr lang="en-US" altLang="es-CR" sz="2400" dirty="0" err="1"/>
              <a:t>Alcance</a:t>
            </a:r>
            <a:r>
              <a:rPr lang="en-US" altLang="es-CR" sz="2400" dirty="0"/>
              <a:t>, </a:t>
            </a:r>
            <a:r>
              <a:rPr lang="en-US" altLang="es-CR" sz="2400" dirty="0" err="1"/>
              <a:t>tienen</a:t>
            </a:r>
            <a:r>
              <a:rPr lang="en-US" altLang="es-CR" sz="2400" dirty="0"/>
              <a:t> </a:t>
            </a:r>
            <a:r>
              <a:rPr lang="en-US" altLang="es-CR" sz="2400" dirty="0" err="1"/>
              <a:t>que</a:t>
            </a:r>
            <a:r>
              <a:rPr lang="en-US" altLang="es-CR" sz="2400" dirty="0"/>
              <a:t> </a:t>
            </a:r>
            <a:r>
              <a:rPr lang="en-US" altLang="es-CR" sz="2400" dirty="0" err="1"/>
              <a:t>ver</a:t>
            </a:r>
            <a:r>
              <a:rPr lang="en-US" altLang="es-CR" sz="2400" dirty="0"/>
              <a:t> con </a:t>
            </a:r>
            <a:r>
              <a:rPr lang="en-US" altLang="es-CR" sz="2400" dirty="0" err="1"/>
              <a:t>las</a:t>
            </a:r>
            <a:r>
              <a:rPr lang="en-US" altLang="es-CR" sz="2400" dirty="0"/>
              <a:t> </a:t>
            </a:r>
            <a:r>
              <a:rPr lang="en-US" altLang="es-CR" sz="2400" dirty="0" err="1"/>
              <a:t>herramientas</a:t>
            </a:r>
            <a:r>
              <a:rPr lang="en-US" altLang="es-CR" sz="2400" dirty="0"/>
              <a:t> o </a:t>
            </a:r>
            <a:r>
              <a:rPr lang="en-US" altLang="es-CR" sz="2400" dirty="0" err="1"/>
              <a:t>técnicas</a:t>
            </a:r>
            <a:r>
              <a:rPr lang="en-US" altLang="es-CR" sz="2400" dirty="0"/>
              <a:t> de </a:t>
            </a:r>
            <a:r>
              <a:rPr lang="en-US" altLang="es-CR" sz="2400" dirty="0" err="1"/>
              <a:t>generación</a:t>
            </a:r>
            <a:r>
              <a:rPr lang="en-US" altLang="es-CR" sz="2400" dirty="0"/>
              <a:t> de </a:t>
            </a:r>
            <a:r>
              <a:rPr lang="en-US" altLang="es-CR" sz="2400" dirty="0" err="1"/>
              <a:t>alternativas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3776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5F1FDD0-B845-47E1-8F44-CA2D342F108A}" type="datetime1">
              <a:rPr lang="es-ES" altLang="es-CR" sz="1000"/>
              <a:pPr algn="r" eaLnBrk="1" hangingPunct="1"/>
              <a:t>20/10/2013</a:t>
            </a:fld>
            <a:endParaRPr lang="es-ES" altLang="es-CR" sz="1000"/>
          </a:p>
        </p:txBody>
      </p:sp>
      <p:sp>
        <p:nvSpPr>
          <p:cNvPr id="67587"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5EE669-02A1-4F14-9267-485FD4A495C6}" type="slidenum">
              <a:rPr lang="es-ES" altLang="es-CR" sz="1400"/>
              <a:pPr eaLnBrk="1" hangingPunct="1"/>
              <a:t>85</a:t>
            </a:fld>
            <a:endParaRPr lang="es-ES" altLang="es-CR" sz="1400"/>
          </a:p>
        </p:txBody>
      </p:sp>
      <p:sp>
        <p:nvSpPr>
          <p:cNvPr id="67588" name="Rectangle 2"/>
          <p:cNvSpPr>
            <a:spLocks noGrp="1" noChangeArrowheads="1"/>
          </p:cNvSpPr>
          <p:nvPr>
            <p:ph type="ctrTitle" idx="4294967295"/>
          </p:nvPr>
        </p:nvSpPr>
        <p:spPr>
          <a:xfrm>
            <a:off x="323850" y="2492375"/>
            <a:ext cx="8496300" cy="1752600"/>
          </a:xfrm>
        </p:spPr>
        <p:txBody>
          <a:bodyPr/>
          <a:lstStyle/>
          <a:p>
            <a:pPr eaLnBrk="1" hangingPunct="1"/>
            <a:r>
              <a:rPr lang="es-CR" altLang="es-CR" sz="5700" smtClean="0"/>
              <a:t>GESTIÓN DE LA CALIDAD</a:t>
            </a:r>
            <a:br>
              <a:rPr lang="es-CR" altLang="es-CR" sz="5700" smtClean="0"/>
            </a:br>
            <a:r>
              <a:rPr lang="es-CR" altLang="es-CR" sz="5700" smtClean="0"/>
              <a:t>DEL PROYECTO</a:t>
            </a:r>
            <a:endParaRPr lang="en-US" altLang="es-CR" sz="5700" smtClean="0"/>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Rectángulo"/>
          <p:cNvSpPr/>
          <p:nvPr/>
        </p:nvSpPr>
        <p:spPr>
          <a:xfrm>
            <a:off x="2555875" y="125413"/>
            <a:ext cx="3294063"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 la Calidad de un Proyecto</a:t>
            </a:r>
          </a:p>
        </p:txBody>
      </p:sp>
      <p:sp>
        <p:nvSpPr>
          <p:cNvPr id="22" name="21 Elipse"/>
          <p:cNvSpPr/>
          <p:nvPr/>
        </p:nvSpPr>
        <p:spPr>
          <a:xfrm>
            <a:off x="212725" y="2863850"/>
            <a:ext cx="3263900" cy="1701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Gestión de Calidad, Métricas de Calidad, Listas de Control, Plan de Mejoras del Proceso</a:t>
            </a:r>
          </a:p>
        </p:txBody>
      </p:sp>
      <p:sp>
        <p:nvSpPr>
          <p:cNvPr id="23" name="22 Elipse"/>
          <p:cNvSpPr/>
          <p:nvPr/>
        </p:nvSpPr>
        <p:spPr>
          <a:xfrm>
            <a:off x="3163888" y="2108200"/>
            <a:ext cx="2917825" cy="113823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Actualizaciones Debido a Realizar el Aseguramiento de la Calidad</a:t>
            </a:r>
          </a:p>
        </p:txBody>
      </p:sp>
      <p:sp>
        <p:nvSpPr>
          <p:cNvPr id="25" name="24 Elipse"/>
          <p:cNvSpPr/>
          <p:nvPr/>
        </p:nvSpPr>
        <p:spPr>
          <a:xfrm>
            <a:off x="5832475" y="2863850"/>
            <a:ext cx="2968625" cy="146843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Mediciones del Control de Calidad, Entregables Validados, Cambios Validados</a:t>
            </a:r>
          </a:p>
        </p:txBody>
      </p:sp>
      <p:cxnSp>
        <p:nvCxnSpPr>
          <p:cNvPr id="55" name="54 Conector recto de flecha"/>
          <p:cNvCxnSpPr>
            <a:stCxn id="2" idx="2"/>
            <a:endCxn id="22" idx="7"/>
          </p:cNvCxnSpPr>
          <p:nvPr/>
        </p:nvCxnSpPr>
        <p:spPr>
          <a:xfrm flipH="1">
            <a:off x="2998788" y="773113"/>
            <a:ext cx="1203325" cy="2339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0"/>
          </p:cNvCxnSpPr>
          <p:nvPr/>
        </p:nvCxnSpPr>
        <p:spPr>
          <a:xfrm>
            <a:off x="4202113" y="773113"/>
            <a:ext cx="420687" cy="13350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61 CuadroTexto"/>
          <p:cNvSpPr txBox="1">
            <a:spLocks noChangeArrowheads="1"/>
          </p:cNvSpPr>
          <p:nvPr/>
        </p:nvSpPr>
        <p:spPr bwMode="auto">
          <a:xfrm>
            <a:off x="3400425" y="1085850"/>
            <a:ext cx="230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114300" y="995363"/>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Control</a:t>
            </a:r>
          </a:p>
        </p:txBody>
      </p:sp>
      <p:sp>
        <p:nvSpPr>
          <p:cNvPr id="76" name="75 Rectángulo"/>
          <p:cNvSpPr/>
          <p:nvPr/>
        </p:nvSpPr>
        <p:spPr>
          <a:xfrm>
            <a:off x="592138" y="157163"/>
            <a:ext cx="165735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Costo Beneficio</a:t>
            </a:r>
          </a:p>
        </p:txBody>
      </p:sp>
      <p:sp>
        <p:nvSpPr>
          <p:cNvPr id="78" name="77 Rectángulo"/>
          <p:cNvSpPr/>
          <p:nvPr/>
        </p:nvSpPr>
        <p:spPr>
          <a:xfrm>
            <a:off x="114300" y="1793875"/>
            <a:ext cx="1462088" cy="700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Estudios Comparativos</a:t>
            </a:r>
          </a:p>
        </p:txBody>
      </p:sp>
      <p:sp>
        <p:nvSpPr>
          <p:cNvPr id="79" name="78 Rectángulo"/>
          <p:cNvSpPr/>
          <p:nvPr/>
        </p:nvSpPr>
        <p:spPr>
          <a:xfrm>
            <a:off x="2024063" y="4987925"/>
            <a:ext cx="13430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Muestreo Estadístico</a:t>
            </a:r>
          </a:p>
        </p:txBody>
      </p:sp>
      <p:sp>
        <p:nvSpPr>
          <p:cNvPr id="80" name="79 Rectángulo"/>
          <p:cNvSpPr/>
          <p:nvPr/>
        </p:nvSpPr>
        <p:spPr>
          <a:xfrm>
            <a:off x="6073775" y="1085850"/>
            <a:ext cx="1401763" cy="6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Ishikawa</a:t>
            </a:r>
          </a:p>
        </p:txBody>
      </p:sp>
      <p:sp>
        <p:nvSpPr>
          <p:cNvPr id="46094" name="131 CuadroTexto"/>
          <p:cNvSpPr txBox="1">
            <a:spLocks noChangeArrowheads="1"/>
          </p:cNvSpPr>
          <p:nvPr/>
        </p:nvSpPr>
        <p:spPr bwMode="auto">
          <a:xfrm>
            <a:off x="6637338" y="1981200"/>
            <a:ext cx="1125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6095" name="134 CuadroTexto"/>
          <p:cNvSpPr txBox="1">
            <a:spLocks noChangeArrowheads="1"/>
          </p:cNvSpPr>
          <p:nvPr/>
        </p:nvSpPr>
        <p:spPr bwMode="auto">
          <a:xfrm>
            <a:off x="6456363" y="4448175"/>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6096" name="135 CuadroTexto"/>
          <p:cNvSpPr txBox="1">
            <a:spLocks noChangeArrowheads="1"/>
          </p:cNvSpPr>
          <p:nvPr/>
        </p:nvSpPr>
        <p:spPr bwMode="auto">
          <a:xfrm>
            <a:off x="3773488" y="3544888"/>
            <a:ext cx="2308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cxnSp>
        <p:nvCxnSpPr>
          <p:cNvPr id="58" name="57 Conector recto de flecha"/>
          <p:cNvCxnSpPr>
            <a:stCxn id="2" idx="2"/>
            <a:endCxn id="25" idx="1"/>
          </p:cNvCxnSpPr>
          <p:nvPr/>
        </p:nvCxnSpPr>
        <p:spPr>
          <a:xfrm>
            <a:off x="4202113" y="773113"/>
            <a:ext cx="2065337" cy="23066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83 Rectángulo"/>
          <p:cNvSpPr/>
          <p:nvPr/>
        </p:nvSpPr>
        <p:spPr>
          <a:xfrm>
            <a:off x="3579813" y="5035550"/>
            <a:ext cx="1244600" cy="6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del Proceso</a:t>
            </a:r>
          </a:p>
        </p:txBody>
      </p:sp>
      <p:sp>
        <p:nvSpPr>
          <p:cNvPr id="88" name="87 Rectángulo"/>
          <p:cNvSpPr/>
          <p:nvPr/>
        </p:nvSpPr>
        <p:spPr>
          <a:xfrm>
            <a:off x="1844675" y="1787525"/>
            <a:ext cx="1244600"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Flujo</a:t>
            </a:r>
          </a:p>
        </p:txBody>
      </p:sp>
      <p:sp>
        <p:nvSpPr>
          <p:cNvPr id="94" name="93 Rectángulo"/>
          <p:cNvSpPr/>
          <p:nvPr/>
        </p:nvSpPr>
        <p:spPr>
          <a:xfrm>
            <a:off x="144463" y="4970463"/>
            <a:ext cx="16049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Diseño de Experimentos</a:t>
            </a:r>
          </a:p>
        </p:txBody>
      </p:sp>
      <p:sp>
        <p:nvSpPr>
          <p:cNvPr id="105" name="104 Rectángulo"/>
          <p:cNvSpPr/>
          <p:nvPr/>
        </p:nvSpPr>
        <p:spPr>
          <a:xfrm>
            <a:off x="1789113" y="977900"/>
            <a:ext cx="1152525" cy="620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Costo de la Calidad</a:t>
            </a:r>
          </a:p>
        </p:txBody>
      </p:sp>
      <p:sp>
        <p:nvSpPr>
          <p:cNvPr id="106" name="105 Rectángulo"/>
          <p:cNvSpPr/>
          <p:nvPr/>
        </p:nvSpPr>
        <p:spPr>
          <a:xfrm>
            <a:off x="4286250" y="4048125"/>
            <a:ext cx="1343025" cy="56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Auditorías de Calidad</a:t>
            </a:r>
          </a:p>
        </p:txBody>
      </p:sp>
      <p:sp>
        <p:nvSpPr>
          <p:cNvPr id="107" name="106 Rectángulo"/>
          <p:cNvSpPr/>
          <p:nvPr/>
        </p:nvSpPr>
        <p:spPr>
          <a:xfrm>
            <a:off x="233363" y="5732463"/>
            <a:ext cx="2500312" cy="1022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Metodologías de Propiedad Registrada de Gestión de la Calidad</a:t>
            </a:r>
          </a:p>
        </p:txBody>
      </p:sp>
      <p:sp>
        <p:nvSpPr>
          <p:cNvPr id="126" name="125 Rectángulo"/>
          <p:cNvSpPr/>
          <p:nvPr/>
        </p:nvSpPr>
        <p:spPr>
          <a:xfrm>
            <a:off x="5453063" y="5973763"/>
            <a:ext cx="1884362" cy="69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Comportamiento</a:t>
            </a:r>
          </a:p>
        </p:txBody>
      </p:sp>
      <p:sp>
        <p:nvSpPr>
          <p:cNvPr id="128" name="127 Rectángulo"/>
          <p:cNvSpPr/>
          <p:nvPr/>
        </p:nvSpPr>
        <p:spPr>
          <a:xfrm>
            <a:off x="7524750" y="5973763"/>
            <a:ext cx="1400175" cy="69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Pareto</a:t>
            </a:r>
          </a:p>
        </p:txBody>
      </p:sp>
      <p:sp>
        <p:nvSpPr>
          <p:cNvPr id="129" name="128 Rectángulo"/>
          <p:cNvSpPr/>
          <p:nvPr/>
        </p:nvSpPr>
        <p:spPr>
          <a:xfrm>
            <a:off x="6181725" y="238125"/>
            <a:ext cx="13430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Inspección</a:t>
            </a:r>
          </a:p>
        </p:txBody>
      </p:sp>
      <p:sp>
        <p:nvSpPr>
          <p:cNvPr id="130" name="129 Rectángulo"/>
          <p:cNvSpPr/>
          <p:nvPr/>
        </p:nvSpPr>
        <p:spPr>
          <a:xfrm>
            <a:off x="5688013" y="4883150"/>
            <a:ext cx="1512887"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Dispersión</a:t>
            </a:r>
          </a:p>
        </p:txBody>
      </p:sp>
      <p:sp>
        <p:nvSpPr>
          <p:cNvPr id="131" name="130 Rectángulo"/>
          <p:cNvSpPr/>
          <p:nvPr/>
        </p:nvSpPr>
        <p:spPr>
          <a:xfrm>
            <a:off x="7608888" y="238125"/>
            <a:ext cx="13430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Histogramas</a:t>
            </a:r>
          </a:p>
        </p:txBody>
      </p:sp>
      <p:sp>
        <p:nvSpPr>
          <p:cNvPr id="137" name="136 Rectángulo"/>
          <p:cNvSpPr/>
          <p:nvPr/>
        </p:nvSpPr>
        <p:spPr>
          <a:xfrm>
            <a:off x="7608888" y="4878388"/>
            <a:ext cx="1401762"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Control</a:t>
            </a:r>
          </a:p>
        </p:txBody>
      </p:sp>
      <p:sp>
        <p:nvSpPr>
          <p:cNvPr id="138" name="137 Rectángulo"/>
          <p:cNvSpPr/>
          <p:nvPr/>
        </p:nvSpPr>
        <p:spPr>
          <a:xfrm>
            <a:off x="7608888" y="2178050"/>
            <a:ext cx="13430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Diagramas de Flujo</a:t>
            </a:r>
          </a:p>
        </p:txBody>
      </p:sp>
      <p:sp>
        <p:nvSpPr>
          <p:cNvPr id="139" name="138 Rectángulo"/>
          <p:cNvSpPr/>
          <p:nvPr/>
        </p:nvSpPr>
        <p:spPr>
          <a:xfrm>
            <a:off x="7608888" y="1085850"/>
            <a:ext cx="1343025" cy="712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Muestreo Estadístico</a:t>
            </a:r>
          </a:p>
        </p:txBody>
      </p:sp>
      <p:cxnSp>
        <p:nvCxnSpPr>
          <p:cNvPr id="125" name="124 Conector recto de flecha"/>
          <p:cNvCxnSpPr>
            <a:stCxn id="22" idx="0"/>
            <a:endCxn id="78" idx="2"/>
          </p:cNvCxnSpPr>
          <p:nvPr/>
        </p:nvCxnSpPr>
        <p:spPr>
          <a:xfrm flipH="1" flipV="1">
            <a:off x="846138" y="2493963"/>
            <a:ext cx="998537" cy="369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140 Conector recto de flecha"/>
          <p:cNvCxnSpPr>
            <a:endCxn id="88" idx="2"/>
          </p:cNvCxnSpPr>
          <p:nvPr/>
        </p:nvCxnSpPr>
        <p:spPr>
          <a:xfrm flipV="1">
            <a:off x="1844675" y="2476500"/>
            <a:ext cx="622300" cy="38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142 Conector recto de flecha"/>
          <p:cNvCxnSpPr>
            <a:stCxn id="22" idx="0"/>
            <a:endCxn id="105" idx="2"/>
          </p:cNvCxnSpPr>
          <p:nvPr/>
        </p:nvCxnSpPr>
        <p:spPr>
          <a:xfrm flipV="1">
            <a:off x="1844675" y="1598613"/>
            <a:ext cx="520700" cy="1265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144 Conector recto de flecha"/>
          <p:cNvCxnSpPr>
            <a:stCxn id="22" idx="0"/>
          </p:cNvCxnSpPr>
          <p:nvPr/>
        </p:nvCxnSpPr>
        <p:spPr>
          <a:xfrm flipH="1" flipV="1">
            <a:off x="881063" y="1598613"/>
            <a:ext cx="963612" cy="1265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146 Conector recto de flecha"/>
          <p:cNvCxnSpPr>
            <a:stCxn id="22" idx="0"/>
            <a:endCxn id="76" idx="2"/>
          </p:cNvCxnSpPr>
          <p:nvPr/>
        </p:nvCxnSpPr>
        <p:spPr>
          <a:xfrm flipH="1" flipV="1">
            <a:off x="1420813" y="741363"/>
            <a:ext cx="423862" cy="2122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149 Conector recto de flecha"/>
          <p:cNvCxnSpPr>
            <a:stCxn id="22" idx="4"/>
            <a:endCxn id="94" idx="0"/>
          </p:cNvCxnSpPr>
          <p:nvPr/>
        </p:nvCxnSpPr>
        <p:spPr>
          <a:xfrm flipH="1">
            <a:off x="947738" y="4565650"/>
            <a:ext cx="896937" cy="404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151 Conector recto de flecha"/>
          <p:cNvCxnSpPr>
            <a:stCxn id="22" idx="4"/>
            <a:endCxn id="79" idx="0"/>
          </p:cNvCxnSpPr>
          <p:nvPr/>
        </p:nvCxnSpPr>
        <p:spPr>
          <a:xfrm>
            <a:off x="1844675" y="4565650"/>
            <a:ext cx="850900" cy="42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153 Conector recto de flecha"/>
          <p:cNvCxnSpPr>
            <a:stCxn id="22" idx="4"/>
            <a:endCxn id="107" idx="0"/>
          </p:cNvCxnSpPr>
          <p:nvPr/>
        </p:nvCxnSpPr>
        <p:spPr>
          <a:xfrm flipH="1">
            <a:off x="1484313" y="4565650"/>
            <a:ext cx="360362" cy="1166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155 Conector recto de flecha"/>
          <p:cNvCxnSpPr>
            <a:stCxn id="25" idx="0"/>
            <a:endCxn id="80" idx="2"/>
          </p:cNvCxnSpPr>
          <p:nvPr/>
        </p:nvCxnSpPr>
        <p:spPr>
          <a:xfrm flipH="1" flipV="1">
            <a:off x="6773863" y="1776413"/>
            <a:ext cx="542925" cy="1087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158 Conector recto de flecha"/>
          <p:cNvCxnSpPr>
            <a:stCxn id="25" idx="0"/>
            <a:endCxn id="138" idx="2"/>
          </p:cNvCxnSpPr>
          <p:nvPr/>
        </p:nvCxnSpPr>
        <p:spPr>
          <a:xfrm flipV="1">
            <a:off x="7316788" y="2681288"/>
            <a:ext cx="963612"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1" name="160 Conector recto de flecha"/>
          <p:cNvCxnSpPr>
            <a:stCxn id="25" idx="0"/>
            <a:endCxn id="139" idx="2"/>
          </p:cNvCxnSpPr>
          <p:nvPr/>
        </p:nvCxnSpPr>
        <p:spPr>
          <a:xfrm flipV="1">
            <a:off x="7316788" y="1798638"/>
            <a:ext cx="963612" cy="1065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162 Conector recto de flecha"/>
          <p:cNvCxnSpPr>
            <a:stCxn id="25" idx="0"/>
            <a:endCxn id="129" idx="2"/>
          </p:cNvCxnSpPr>
          <p:nvPr/>
        </p:nvCxnSpPr>
        <p:spPr>
          <a:xfrm flipH="1" flipV="1">
            <a:off x="6853238" y="741363"/>
            <a:ext cx="463550" cy="2122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164 Conector recto de flecha"/>
          <p:cNvCxnSpPr>
            <a:stCxn id="25" idx="0"/>
            <a:endCxn id="131" idx="2"/>
          </p:cNvCxnSpPr>
          <p:nvPr/>
        </p:nvCxnSpPr>
        <p:spPr>
          <a:xfrm flipV="1">
            <a:off x="7316788" y="741363"/>
            <a:ext cx="963612" cy="2122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166 Conector recto de flecha"/>
          <p:cNvCxnSpPr>
            <a:stCxn id="25" idx="4"/>
            <a:endCxn id="130" idx="0"/>
          </p:cNvCxnSpPr>
          <p:nvPr/>
        </p:nvCxnSpPr>
        <p:spPr>
          <a:xfrm flipH="1">
            <a:off x="6443663" y="4332288"/>
            <a:ext cx="873125" cy="550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168 Conector recto de flecha"/>
          <p:cNvCxnSpPr>
            <a:stCxn id="25" idx="4"/>
            <a:endCxn id="137" idx="0"/>
          </p:cNvCxnSpPr>
          <p:nvPr/>
        </p:nvCxnSpPr>
        <p:spPr>
          <a:xfrm>
            <a:off x="7316788" y="4332288"/>
            <a:ext cx="993775" cy="546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170 Conector recto de flecha"/>
          <p:cNvCxnSpPr>
            <a:stCxn id="25" idx="4"/>
            <a:endCxn id="126" idx="0"/>
          </p:cNvCxnSpPr>
          <p:nvPr/>
        </p:nvCxnSpPr>
        <p:spPr>
          <a:xfrm flipH="1">
            <a:off x="6394450" y="4332288"/>
            <a:ext cx="922338" cy="164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172 Conector recto de flecha"/>
          <p:cNvCxnSpPr>
            <a:stCxn id="25" idx="4"/>
            <a:endCxn id="128" idx="0"/>
          </p:cNvCxnSpPr>
          <p:nvPr/>
        </p:nvCxnSpPr>
        <p:spPr>
          <a:xfrm>
            <a:off x="7316788" y="4332288"/>
            <a:ext cx="908050" cy="164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174 Conector recto de flecha"/>
          <p:cNvCxnSpPr>
            <a:stCxn id="23" idx="4"/>
            <a:endCxn id="106" idx="0"/>
          </p:cNvCxnSpPr>
          <p:nvPr/>
        </p:nvCxnSpPr>
        <p:spPr>
          <a:xfrm>
            <a:off x="4622800" y="3246438"/>
            <a:ext cx="334963" cy="801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176 Conector recto de flecha"/>
          <p:cNvCxnSpPr>
            <a:stCxn id="23" idx="4"/>
            <a:endCxn id="84" idx="0"/>
          </p:cNvCxnSpPr>
          <p:nvPr/>
        </p:nvCxnSpPr>
        <p:spPr>
          <a:xfrm flipH="1">
            <a:off x="4202113" y="3246438"/>
            <a:ext cx="420687" cy="1789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131" name="180 CuadroTexto"/>
          <p:cNvSpPr txBox="1">
            <a:spLocks noChangeArrowheads="1"/>
          </p:cNvSpPr>
          <p:nvPr/>
        </p:nvSpPr>
        <p:spPr bwMode="auto">
          <a:xfrm>
            <a:off x="1096963" y="4546600"/>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6132" name="181 CuadroTexto"/>
          <p:cNvSpPr txBox="1">
            <a:spLocks noChangeArrowheads="1"/>
          </p:cNvSpPr>
          <p:nvPr/>
        </p:nvSpPr>
        <p:spPr bwMode="auto">
          <a:xfrm>
            <a:off x="1001713" y="2554288"/>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1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4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13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5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5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5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09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177"/>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7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609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56"/>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0"/>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163"/>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29"/>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16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31"/>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nodeType="clickEffect">
                                  <p:stCondLst>
                                    <p:cond delay="0"/>
                                  </p:stCondLst>
                                  <p:childTnLst>
                                    <p:set>
                                      <p:cBhvr>
                                        <p:cTn id="158" dur="1" fill="hold">
                                          <p:stCondLst>
                                            <p:cond delay="0"/>
                                          </p:stCondLst>
                                        </p:cTn>
                                        <p:tgtEl>
                                          <p:spTgt spid="161"/>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39"/>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nodeType="clickEffect">
                                  <p:stCondLst>
                                    <p:cond delay="0"/>
                                  </p:stCondLst>
                                  <p:childTnLst>
                                    <p:set>
                                      <p:cBhvr>
                                        <p:cTn id="166" dur="1" fill="hold">
                                          <p:stCondLst>
                                            <p:cond delay="0"/>
                                          </p:stCondLst>
                                        </p:cTn>
                                        <p:tgtEl>
                                          <p:spTgt spid="15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38"/>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46095"/>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167"/>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0"/>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nodeType="clickEffect">
                                  <p:stCondLst>
                                    <p:cond delay="0"/>
                                  </p:stCondLst>
                                  <p:childTnLst>
                                    <p:set>
                                      <p:cBhvr>
                                        <p:cTn id="186" dur="1" fill="hold">
                                          <p:stCondLst>
                                            <p:cond delay="0"/>
                                          </p:stCondLst>
                                        </p:cTn>
                                        <p:tgtEl>
                                          <p:spTgt spid="171"/>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26"/>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nodeType="clickEffect">
                                  <p:stCondLst>
                                    <p:cond delay="0"/>
                                  </p:stCondLst>
                                  <p:childTnLst>
                                    <p:set>
                                      <p:cBhvr>
                                        <p:cTn id="194" dur="1" fill="hold">
                                          <p:stCondLst>
                                            <p:cond delay="0"/>
                                          </p:stCondLst>
                                        </p:cTn>
                                        <p:tgtEl>
                                          <p:spTgt spid="173"/>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28"/>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nodeType="clickEffect">
                                  <p:stCondLst>
                                    <p:cond delay="0"/>
                                  </p:stCondLst>
                                  <p:childTnLst>
                                    <p:set>
                                      <p:cBhvr>
                                        <p:cTn id="202" dur="1" fill="hold">
                                          <p:stCondLst>
                                            <p:cond delay="0"/>
                                          </p:stCondLst>
                                        </p:cTn>
                                        <p:tgtEl>
                                          <p:spTgt spid="169"/>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5" grpId="0" animBg="1"/>
      <p:bldP spid="46088" grpId="0"/>
      <p:bldP spid="75" grpId="0" animBg="1"/>
      <p:bldP spid="76" grpId="0" animBg="1"/>
      <p:bldP spid="78" grpId="0" animBg="1"/>
      <p:bldP spid="79" grpId="0" animBg="1"/>
      <p:bldP spid="80" grpId="0" animBg="1"/>
      <p:bldP spid="46094" grpId="0"/>
      <p:bldP spid="46095" grpId="0"/>
      <p:bldP spid="46096" grpId="0"/>
      <p:bldP spid="84" grpId="0" animBg="1"/>
      <p:bldP spid="88" grpId="0" animBg="1"/>
      <p:bldP spid="94" grpId="0" animBg="1"/>
      <p:bldP spid="105" grpId="0" animBg="1"/>
      <p:bldP spid="106" grpId="0" animBg="1"/>
      <p:bldP spid="107" grpId="0" animBg="1"/>
      <p:bldP spid="126" grpId="0" animBg="1"/>
      <p:bldP spid="128" grpId="0" animBg="1"/>
      <p:bldP spid="129" grpId="0" animBg="1"/>
      <p:bldP spid="130" grpId="0" animBg="1"/>
      <p:bldP spid="131" grpId="0" animBg="1"/>
      <p:bldP spid="137" grpId="0" animBg="1"/>
      <p:bldP spid="138" grpId="0" animBg="1"/>
      <p:bldP spid="139" grpId="0" animBg="1"/>
      <p:bldP spid="46131" grpId="0"/>
      <p:bldP spid="4613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349016-BCA3-4CBA-B6D6-CB5EE4D1A3A5}" type="datetime1">
              <a:rPr lang="es-ES" altLang="es-CR" sz="1200">
                <a:solidFill>
                  <a:schemeClr val="hlink"/>
                </a:solidFill>
              </a:rPr>
              <a:pPr eaLnBrk="1" hangingPunct="1"/>
              <a:t>20/10/2013</a:t>
            </a:fld>
            <a:endParaRPr lang="es-ES" altLang="es-CR" sz="1200">
              <a:solidFill>
                <a:schemeClr val="hlink"/>
              </a:solidFill>
            </a:endParaRPr>
          </a:p>
        </p:txBody>
      </p:sp>
      <p:sp>
        <p:nvSpPr>
          <p:cNvPr id="69635" name="Slide Number Placeholder 5"/>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397A4A-05ED-4AB6-A37E-A2347A8B2495}" type="slidenum">
              <a:rPr lang="es-ES" altLang="es-CR" sz="1200">
                <a:solidFill>
                  <a:schemeClr val="hlink"/>
                </a:solidFill>
              </a:rPr>
              <a:pPr algn="r" eaLnBrk="1" hangingPunct="1"/>
              <a:t>87</a:t>
            </a:fld>
            <a:endParaRPr lang="es-ES" altLang="es-CR" sz="1200">
              <a:solidFill>
                <a:schemeClr val="hlink"/>
              </a:solidFill>
            </a:endParaRPr>
          </a:p>
        </p:txBody>
      </p:sp>
      <p:sp>
        <p:nvSpPr>
          <p:cNvPr id="69636" name="Rectangle 2"/>
          <p:cNvSpPr>
            <a:spLocks noGrp="1" noChangeArrowheads="1"/>
          </p:cNvSpPr>
          <p:nvPr>
            <p:ph type="title" idx="4294967295"/>
          </p:nvPr>
        </p:nvSpPr>
        <p:spPr>
          <a:xfrm>
            <a:off x="179388" y="1412875"/>
            <a:ext cx="8229600" cy="1143000"/>
          </a:xfrm>
        </p:spPr>
        <p:txBody>
          <a:bodyPr/>
          <a:lstStyle/>
          <a:p>
            <a:pPr eaLnBrk="1" hangingPunct="1"/>
            <a:r>
              <a:rPr lang="en-US" altLang="es-CR" smtClean="0"/>
              <a:t>Definición de Calidad</a:t>
            </a:r>
          </a:p>
        </p:txBody>
      </p:sp>
      <p:sp>
        <p:nvSpPr>
          <p:cNvPr id="69637" name="Rectangle 3"/>
          <p:cNvSpPr>
            <a:spLocks noGrp="1" noChangeArrowheads="1"/>
          </p:cNvSpPr>
          <p:nvPr>
            <p:ph type="body" idx="4294967295"/>
          </p:nvPr>
        </p:nvSpPr>
        <p:spPr>
          <a:xfrm>
            <a:off x="508000" y="2636838"/>
            <a:ext cx="8229600" cy="4525962"/>
          </a:xfrm>
        </p:spPr>
        <p:txBody>
          <a:bodyPr/>
          <a:lstStyle/>
          <a:p>
            <a:pPr eaLnBrk="1" hangingPunct="1"/>
            <a:r>
              <a:rPr lang="en-US" altLang="es-CR" sz="2600" smtClean="0"/>
              <a:t>La calidad se define como el grado con el cual el proyecto cumple con los requisitos.</a:t>
            </a:r>
            <a:endParaRPr lang="en-US" altLang="es-CR" sz="2200" smtClean="0"/>
          </a:p>
          <a:p>
            <a:pPr eaLnBrk="1" hangingPunct="1"/>
            <a:endParaRPr lang="en-US" altLang="es-CR" smtClean="0"/>
          </a:p>
          <a:p>
            <a:pPr eaLnBrk="1" hangingPunct="1"/>
            <a:endParaRPr lang="en-US" altLang="es-CR" smtClean="0"/>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txBox="1">
            <a:spLocks noGrp="1"/>
          </p:cNvSpPr>
          <p:nvPr/>
        </p:nvSpPr>
        <p:spPr bwMode="auto">
          <a:xfrm>
            <a:off x="8191500" y="6489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6F8F9B-F997-474E-BE57-0EC1920A8337}" type="datetime1">
              <a:rPr lang="es-ES" altLang="es-CR" sz="1200">
                <a:solidFill>
                  <a:schemeClr val="hlink"/>
                </a:solidFill>
              </a:rPr>
              <a:pPr eaLnBrk="1" hangingPunct="1"/>
              <a:t>20/10/2013</a:t>
            </a:fld>
            <a:endParaRPr lang="es-ES" altLang="es-CR" sz="1200">
              <a:solidFill>
                <a:schemeClr val="hlink"/>
              </a:solidFill>
            </a:endParaRPr>
          </a:p>
        </p:txBody>
      </p:sp>
      <p:sp>
        <p:nvSpPr>
          <p:cNvPr id="70659" name="Slide Number Placeholder 5"/>
          <p:cNvSpPr txBox="1">
            <a:spLocks noGrp="1"/>
          </p:cNvSpPr>
          <p:nvPr/>
        </p:nvSpPr>
        <p:spPr bwMode="auto">
          <a:xfrm>
            <a:off x="7861300" y="61960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1B217AC-A9F6-422B-B0BA-AE427BC94A44}" type="slidenum">
              <a:rPr lang="es-ES" altLang="es-CR" sz="1200">
                <a:solidFill>
                  <a:schemeClr val="hlink"/>
                </a:solidFill>
              </a:rPr>
              <a:pPr algn="r" eaLnBrk="1" hangingPunct="1"/>
              <a:t>88</a:t>
            </a:fld>
            <a:endParaRPr lang="es-ES" altLang="es-CR" sz="1200">
              <a:solidFill>
                <a:schemeClr val="hlink"/>
              </a:solidFill>
            </a:endParaRPr>
          </a:p>
        </p:txBody>
      </p:sp>
      <p:sp>
        <p:nvSpPr>
          <p:cNvPr id="70660" name="Rectangle 2"/>
          <p:cNvSpPr>
            <a:spLocks noGrp="1" noChangeArrowheads="1"/>
          </p:cNvSpPr>
          <p:nvPr>
            <p:ph type="title" idx="4294967295"/>
          </p:nvPr>
        </p:nvSpPr>
        <p:spPr>
          <a:xfrm>
            <a:off x="107950" y="1844675"/>
            <a:ext cx="8229600" cy="1143000"/>
          </a:xfrm>
        </p:spPr>
        <p:txBody>
          <a:bodyPr/>
          <a:lstStyle/>
          <a:p>
            <a:pPr eaLnBrk="1" hangingPunct="1"/>
            <a:r>
              <a:rPr lang="en-US" altLang="es-CR" sz="3600" smtClean="0"/>
              <a:t>Gestión Moderna de la Calidad</a:t>
            </a:r>
            <a:br>
              <a:rPr lang="en-US" altLang="es-CR" sz="3600" smtClean="0"/>
            </a:br>
            <a:r>
              <a:rPr lang="en-US" altLang="es-CR" sz="3600" smtClean="0"/>
              <a:t/>
            </a:r>
            <a:br>
              <a:rPr lang="en-US" altLang="es-CR" sz="3600" smtClean="0"/>
            </a:br>
            <a:endParaRPr lang="en-US" altLang="es-CR" sz="3600" smtClean="0"/>
          </a:p>
        </p:txBody>
      </p:sp>
      <p:sp>
        <p:nvSpPr>
          <p:cNvPr id="70661" name="Rectangle 2"/>
          <p:cNvSpPr txBox="1">
            <a:spLocks noChangeArrowheads="1"/>
          </p:cNvSpPr>
          <p:nvPr/>
        </p:nvSpPr>
        <p:spPr bwMode="auto">
          <a:xfrm>
            <a:off x="279400" y="2852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0" indent="-571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s-CR" sz="3200">
                <a:latin typeface="Calibri" pitchFamily="34" charset="0"/>
              </a:rPr>
              <a:t>Satisfacción del cliente.</a:t>
            </a:r>
          </a:p>
          <a:p>
            <a:pPr eaLnBrk="1" hangingPunct="1">
              <a:buFont typeface="Arial" charset="0"/>
              <a:buChar char="•"/>
            </a:pPr>
            <a:r>
              <a:rPr lang="en-US" altLang="es-CR" sz="3200">
                <a:latin typeface="Calibri" pitchFamily="34" charset="0"/>
              </a:rPr>
              <a:t>Prevención antes que la Inspección.</a:t>
            </a:r>
          </a:p>
          <a:p>
            <a:pPr eaLnBrk="1" hangingPunct="1">
              <a:buFont typeface="Arial" charset="0"/>
              <a:buChar char="•"/>
            </a:pPr>
            <a:r>
              <a:rPr lang="en-US" altLang="es-CR" sz="3200">
                <a:latin typeface="Calibri" pitchFamily="34" charset="0"/>
              </a:rPr>
              <a:t>Mejora Continua.</a:t>
            </a:r>
          </a:p>
          <a:p>
            <a:pPr eaLnBrk="1" hangingPunct="1">
              <a:buFont typeface="Arial" charset="0"/>
              <a:buChar char="•"/>
            </a:pPr>
            <a:r>
              <a:rPr lang="en-US" altLang="es-CR" sz="3200">
                <a:latin typeface="Calibri" pitchFamily="34" charset="0"/>
              </a:rPr>
              <a:t>Responsabilidad de la Dirección.</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07950" y="1484313"/>
            <a:ext cx="7777163" cy="1143000"/>
          </a:xfrm>
        </p:spPr>
        <p:txBody>
          <a:bodyPr/>
          <a:lstStyle/>
          <a:p>
            <a:pPr eaLnBrk="1" hangingPunct="1"/>
            <a:r>
              <a:rPr lang="en-US" altLang="es-CR" smtClean="0"/>
              <a:t>Prevención en lugar de Inspección</a:t>
            </a:r>
          </a:p>
        </p:txBody>
      </p:sp>
      <p:sp>
        <p:nvSpPr>
          <p:cNvPr id="71683" name="Content Placeholder 2"/>
          <p:cNvSpPr>
            <a:spLocks noGrp="1"/>
          </p:cNvSpPr>
          <p:nvPr>
            <p:ph idx="4294967295"/>
          </p:nvPr>
        </p:nvSpPr>
        <p:spPr>
          <a:xfrm>
            <a:off x="395288" y="3429000"/>
            <a:ext cx="8229600" cy="4525963"/>
          </a:xfrm>
        </p:spPr>
        <p:txBody>
          <a:bodyPr/>
          <a:lstStyle/>
          <a:p>
            <a:pPr algn="just"/>
            <a:r>
              <a:rPr lang="es-CR" altLang="es-CR" smtClean="0"/>
              <a:t>Recuerde que ¡LA CALIDAD DEBE SER PLANIFICADA, NO INSPECCIONADA SOBRE LA MARCHA!</a:t>
            </a:r>
          </a:p>
        </p:txBody>
      </p:sp>
      <p:sp>
        <p:nvSpPr>
          <p:cNvPr id="7168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B07DBE-33A5-42EC-B4EB-3256639A98F0}" type="datetime1">
              <a:rPr lang="es-ES" altLang="es-CR" sz="1200">
                <a:solidFill>
                  <a:schemeClr val="hlink"/>
                </a:solidFill>
              </a:rPr>
              <a:pPr eaLnBrk="1" hangingPunct="1"/>
              <a:t>20/10/2013</a:t>
            </a:fld>
            <a:endParaRPr lang="es-ES" altLang="es-CR" sz="1200">
              <a:solidFill>
                <a:schemeClr val="hlink"/>
              </a:solidFill>
            </a:endParaRPr>
          </a:p>
        </p:txBody>
      </p:sp>
      <p:sp>
        <p:nvSpPr>
          <p:cNvPr id="7168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F68587D-BCF8-4BB4-9AD1-FE88F4AA178D}" type="slidenum">
              <a:rPr lang="es-ES" altLang="es-CR" sz="1200">
                <a:solidFill>
                  <a:schemeClr val="hlink"/>
                </a:solidFill>
              </a:rPr>
              <a:pPr algn="r" eaLnBrk="1" hangingPunct="1"/>
              <a:t>89</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95288" y="2276475"/>
            <a:ext cx="3876675" cy="3724275"/>
          </a:xfrm>
        </p:spPr>
        <p:txBody>
          <a:bodyPr>
            <a:normAutofit fontScale="92500"/>
          </a:bodyPr>
          <a:lstStyle/>
          <a:p>
            <a:pPr marL="0" indent="0" algn="just">
              <a:lnSpc>
                <a:spcPct val="80000"/>
              </a:lnSpc>
              <a:buFont typeface="Arial" charset="0"/>
              <a:buNone/>
              <a:defRPr/>
            </a:pPr>
            <a:r>
              <a:rPr lang="es-ES" sz="2200" dirty="0"/>
              <a:t>Se juntan interesados previamente calificados y expertos en la materia para aprender acerca de sus expectativas y actitudes acerca del producto, servicio o resultado propuesto.</a:t>
            </a:r>
          </a:p>
          <a:p>
            <a:pPr marL="0" indent="0" algn="just">
              <a:lnSpc>
                <a:spcPct val="80000"/>
              </a:lnSpc>
              <a:buFont typeface="Arial" charset="0"/>
              <a:buNone/>
              <a:defRPr/>
            </a:pPr>
            <a:endParaRPr lang="es-ES" sz="2200" dirty="0"/>
          </a:p>
          <a:p>
            <a:pPr marL="0" indent="0" algn="just">
              <a:lnSpc>
                <a:spcPct val="80000"/>
              </a:lnSpc>
              <a:buFont typeface="Arial" charset="0"/>
              <a:buNone/>
              <a:defRPr/>
            </a:pPr>
            <a:r>
              <a:rPr lang="es-ES" sz="2200" dirty="0"/>
              <a:t>Se utiliza un moderador capacitado que guía al grupo a través de una discusión interactiva, diseñada para ser más del tipo conversacional-participativa que una entrevista uno a uno.</a:t>
            </a:r>
          </a:p>
          <a:p>
            <a:pPr lvl="1" algn="just">
              <a:lnSpc>
                <a:spcPct val="80000"/>
              </a:lnSpc>
              <a:buFont typeface="Arial Narrow" pitchFamily="34" charset="0"/>
              <a:buChar char="−"/>
              <a:defRPr/>
            </a:pPr>
            <a:endParaRPr lang="es-CR" sz="2200" dirty="0" smtClean="0">
              <a:latin typeface="Arial Narrow" pitchFamily="34" charset="0"/>
            </a:endParaRPr>
          </a:p>
        </p:txBody>
      </p:sp>
      <p:pic>
        <p:nvPicPr>
          <p:cNvPr id="31747" name="Picture 5" descr="2972852240_e3279-96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133600"/>
            <a:ext cx="4117975"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431800" y="1493838"/>
            <a:ext cx="8329613" cy="460375"/>
          </a:xfrm>
          <a:prstGeom prst="rect">
            <a:avLst/>
          </a:prstGeom>
        </p:spPr>
        <p:txBody>
          <a:bodyPr>
            <a:spAutoFit/>
          </a:bodyPr>
          <a:lstStyle/>
          <a:p>
            <a:pPr algn="just">
              <a:defRPr/>
            </a:pPr>
            <a:r>
              <a:rPr lang="es-CR" sz="2400" b="1" dirty="0">
                <a:latin typeface="Arial Narrow" pitchFamily="34" charset="0"/>
              </a:rPr>
              <a:t>Grupos Focales</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250825" y="993775"/>
            <a:ext cx="8229600" cy="1143000"/>
          </a:xfrm>
        </p:spPr>
        <p:txBody>
          <a:bodyPr/>
          <a:lstStyle/>
          <a:p>
            <a:pPr eaLnBrk="1" hangingPunct="1"/>
            <a:r>
              <a:rPr lang="en-US" altLang="es-CR" smtClean="0"/>
              <a:t>Gold Plating</a:t>
            </a:r>
          </a:p>
        </p:txBody>
      </p:sp>
      <p:sp>
        <p:nvSpPr>
          <p:cNvPr id="72707" name="Content Placeholder 2"/>
          <p:cNvSpPr>
            <a:spLocks noGrp="1"/>
          </p:cNvSpPr>
          <p:nvPr>
            <p:ph idx="4294967295"/>
          </p:nvPr>
        </p:nvSpPr>
        <p:spPr>
          <a:xfrm>
            <a:off x="323850" y="2078038"/>
            <a:ext cx="8229600" cy="4525962"/>
          </a:xfrm>
        </p:spPr>
        <p:txBody>
          <a:bodyPr/>
          <a:lstStyle/>
          <a:p>
            <a:pPr algn="just"/>
            <a:r>
              <a:rPr lang="es-CR" altLang="es-CR" sz="2800" smtClean="0"/>
              <a:t>Gold plating (anglicismo) se refiere a dar al cliente extras (es decir, una funcionalidad adicional, componentes de mayor calidad, alcance adicional o un mejor rendimiento).</a:t>
            </a:r>
          </a:p>
          <a:p>
            <a:pPr algn="just"/>
            <a:r>
              <a:rPr lang="es-CR" altLang="es-CR" sz="2800" smtClean="0"/>
              <a:t>Aunque es posible que usted tenga una política de promoción del gold plating en el trabajo (por ejemplo, "cumple o superan las expectativas del cliente"), ni el pensamiento avanzado o revolucionario de calidad ni el PMI recomienda esta práctica.</a:t>
            </a:r>
          </a:p>
        </p:txBody>
      </p:sp>
      <p:sp>
        <p:nvSpPr>
          <p:cNvPr id="72708" name="Date Placeholder 3"/>
          <p:cNvSpPr txBox="1">
            <a:spLocks noGrp="1"/>
          </p:cNvSpPr>
          <p:nvPr/>
        </p:nvSpPr>
        <p:spPr bwMode="auto">
          <a:xfrm>
            <a:off x="6858000" y="6375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4EC356-5BFC-456A-9E04-F704BE855C82}" type="datetime1">
              <a:rPr lang="es-ES" altLang="es-CR" sz="1200">
                <a:solidFill>
                  <a:schemeClr val="hlink"/>
                </a:solidFill>
              </a:rPr>
              <a:pPr eaLnBrk="1" hangingPunct="1"/>
              <a:t>20/10/2013</a:t>
            </a:fld>
            <a:endParaRPr lang="es-ES" altLang="es-CR" sz="1200">
              <a:solidFill>
                <a:schemeClr val="hlink"/>
              </a:solidFill>
            </a:endParaRPr>
          </a:p>
        </p:txBody>
      </p:sp>
      <p:sp>
        <p:nvSpPr>
          <p:cNvPr id="7270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9A79E09-D420-43A2-94C7-2F64ED475A22}" type="slidenum">
              <a:rPr lang="es-ES" altLang="es-CR" sz="1200">
                <a:solidFill>
                  <a:schemeClr val="hlink"/>
                </a:solidFill>
              </a:rPr>
              <a:pPr algn="r" eaLnBrk="1" hangingPunct="1"/>
              <a:t>90</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533400" y="1052513"/>
            <a:ext cx="8229600" cy="1143000"/>
          </a:xfrm>
        </p:spPr>
        <p:txBody>
          <a:bodyPr/>
          <a:lstStyle/>
          <a:p>
            <a:pPr eaLnBrk="1" hangingPunct="1"/>
            <a:r>
              <a:rPr lang="en-US" altLang="es-CR" smtClean="0"/>
              <a:t>Justo a Tiempo</a:t>
            </a:r>
          </a:p>
        </p:txBody>
      </p:sp>
      <p:sp>
        <p:nvSpPr>
          <p:cNvPr id="73731" name="Content Placeholder 2"/>
          <p:cNvSpPr>
            <a:spLocks noGrp="1"/>
          </p:cNvSpPr>
          <p:nvPr>
            <p:ph idx="4294967295"/>
          </p:nvPr>
        </p:nvSpPr>
        <p:spPr>
          <a:xfrm>
            <a:off x="323850" y="1989138"/>
            <a:ext cx="8229600" cy="4525962"/>
          </a:xfrm>
        </p:spPr>
        <p:txBody>
          <a:bodyPr/>
          <a:lstStyle/>
          <a:p>
            <a:pPr algn="just"/>
            <a:r>
              <a:rPr lang="es-CR" altLang="es-CR" sz="2400" smtClean="0"/>
              <a:t>Movimiento/Tendencia/Pensamiento de calidad que indica que mantener materias primas en el inventario es demasiado caro e innecesario.</a:t>
            </a:r>
          </a:p>
          <a:p>
            <a:pPr algn="just"/>
            <a:r>
              <a:rPr lang="es-CR" altLang="es-CR" sz="2400" smtClean="0"/>
              <a:t>En su lugar, cree que los proveedores deberían entregar las materias primas sólo cuando son necesarias, o justo antes de que se necesitan, lo que disminuye el inventario a cerca de cero.</a:t>
            </a:r>
          </a:p>
          <a:p>
            <a:pPr algn="just"/>
            <a:r>
              <a:rPr lang="es-CR" altLang="es-CR" sz="2400" smtClean="0"/>
              <a:t>Una empresa que utiliza JIT debe tener prácticas de alta calidad o de lo contrario, no habrá suficiente materia prima para cumplir con los requisitos de producción debido a los desperdicios y reprocesos.</a:t>
            </a:r>
          </a:p>
          <a:p>
            <a:pPr algn="just"/>
            <a:r>
              <a:rPr lang="es-CR" altLang="es-CR" sz="2400" smtClean="0"/>
              <a:t>Un sistema JIT obliga la atención en la calidad.</a:t>
            </a:r>
          </a:p>
        </p:txBody>
      </p:sp>
      <p:sp>
        <p:nvSpPr>
          <p:cNvPr id="73732" name="Date Placeholder 3"/>
          <p:cNvSpPr txBox="1">
            <a:spLocks noGrp="1"/>
          </p:cNvSpPr>
          <p:nvPr/>
        </p:nvSpPr>
        <p:spPr bwMode="auto">
          <a:xfrm>
            <a:off x="68580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3596A0-2750-40D3-AEA7-258E76494EE5}" type="datetime1">
              <a:rPr lang="es-ES" altLang="es-CR" sz="1200">
                <a:solidFill>
                  <a:schemeClr val="hlink"/>
                </a:solidFill>
              </a:rPr>
              <a:pPr eaLnBrk="1" hangingPunct="1"/>
              <a:t>20/10/2013</a:t>
            </a:fld>
            <a:endParaRPr lang="es-ES" altLang="es-CR" sz="1200">
              <a:solidFill>
                <a:schemeClr val="hlink"/>
              </a:solidFill>
            </a:endParaRPr>
          </a:p>
        </p:txBody>
      </p:sp>
      <p:sp>
        <p:nvSpPr>
          <p:cNvPr id="7373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3567875-1069-474C-BCAB-7A0555A3FCC4}" type="slidenum">
              <a:rPr lang="es-ES" altLang="es-CR" sz="1200">
                <a:solidFill>
                  <a:schemeClr val="hlink"/>
                </a:solidFill>
              </a:rPr>
              <a:pPr algn="r" eaLnBrk="1" hangingPunct="1"/>
              <a:t>91</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533400" y="971550"/>
            <a:ext cx="8229600" cy="1143000"/>
          </a:xfrm>
        </p:spPr>
        <p:txBody>
          <a:bodyPr/>
          <a:lstStyle/>
          <a:p>
            <a:pPr eaLnBrk="1" hangingPunct="1"/>
            <a:r>
              <a:rPr lang="en-US" altLang="es-CR" smtClean="0"/>
              <a:t>ISO 9000</a:t>
            </a:r>
          </a:p>
        </p:txBody>
      </p:sp>
      <p:sp>
        <p:nvSpPr>
          <p:cNvPr id="74755" name="Content Placeholder 2"/>
          <p:cNvSpPr>
            <a:spLocks noGrp="1"/>
          </p:cNvSpPr>
          <p:nvPr>
            <p:ph idx="4294967295"/>
          </p:nvPr>
        </p:nvSpPr>
        <p:spPr>
          <a:xfrm>
            <a:off x="323850" y="2332038"/>
            <a:ext cx="8229600" cy="4525962"/>
          </a:xfrm>
        </p:spPr>
        <p:txBody>
          <a:bodyPr/>
          <a:lstStyle/>
          <a:p>
            <a:pPr algn="just"/>
            <a:r>
              <a:rPr lang="es-CR" altLang="es-CR" smtClean="0"/>
              <a:t>Familia de estándares creada por la Organización Internacional de Normalización (ISO) para ayudar a garantizar que las organizaciones cuentan con procedimientos de calidad y que los siguen.</a:t>
            </a:r>
          </a:p>
        </p:txBody>
      </p:sp>
      <p:sp>
        <p:nvSpPr>
          <p:cNvPr id="7475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46EDA0-471F-4E20-9C9C-DBBFB882E8EB}" type="datetime1">
              <a:rPr lang="es-ES" altLang="es-CR" sz="1200">
                <a:solidFill>
                  <a:schemeClr val="hlink"/>
                </a:solidFill>
              </a:rPr>
              <a:pPr eaLnBrk="1" hangingPunct="1"/>
              <a:t>20/10/2013</a:t>
            </a:fld>
            <a:endParaRPr lang="es-ES" altLang="es-CR" sz="1200">
              <a:solidFill>
                <a:schemeClr val="hlink"/>
              </a:solidFill>
            </a:endParaRPr>
          </a:p>
        </p:txBody>
      </p:sp>
      <p:sp>
        <p:nvSpPr>
          <p:cNvPr id="7475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5BE77D6-9B7F-40D1-BC12-80EF755FEAEF}" type="slidenum">
              <a:rPr lang="es-ES" altLang="es-CR" sz="1200">
                <a:solidFill>
                  <a:schemeClr val="hlink"/>
                </a:solidFill>
              </a:rPr>
              <a:pPr algn="r" eaLnBrk="1" hangingPunct="1"/>
              <a:t>92</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303213" y="1296988"/>
            <a:ext cx="8229601" cy="1143000"/>
          </a:xfrm>
        </p:spPr>
        <p:txBody>
          <a:bodyPr/>
          <a:lstStyle/>
          <a:p>
            <a:pPr eaLnBrk="1" hangingPunct="1"/>
            <a:r>
              <a:rPr lang="en-US" altLang="es-CR" sz="4000" smtClean="0"/>
              <a:t>Gestión de la Calidad Total</a:t>
            </a:r>
            <a:br>
              <a:rPr lang="en-US" altLang="es-CR" sz="4000" smtClean="0"/>
            </a:br>
            <a:r>
              <a:rPr lang="en-US" altLang="es-CR" sz="4000" smtClean="0"/>
              <a:t>(TQM)</a:t>
            </a:r>
          </a:p>
        </p:txBody>
      </p:sp>
      <p:sp>
        <p:nvSpPr>
          <p:cNvPr id="75779" name="Content Placeholder 2"/>
          <p:cNvSpPr>
            <a:spLocks noGrp="1"/>
          </p:cNvSpPr>
          <p:nvPr>
            <p:ph idx="4294967295"/>
          </p:nvPr>
        </p:nvSpPr>
        <p:spPr>
          <a:xfrm>
            <a:off x="323850" y="2636838"/>
            <a:ext cx="8229600" cy="4525962"/>
          </a:xfrm>
        </p:spPr>
        <p:txBody>
          <a:bodyPr/>
          <a:lstStyle/>
          <a:p>
            <a:pPr algn="just"/>
            <a:r>
              <a:rPr lang="es-CR" altLang="es-CR" smtClean="0"/>
              <a:t>Esta filosofía impulsa a las empresas y a sus empleados a enfocarse en encontrar maneras de mejorar continuamente la calidad de sus prácticas de negocio y productos.</a:t>
            </a:r>
          </a:p>
        </p:txBody>
      </p:sp>
      <p:sp>
        <p:nvSpPr>
          <p:cNvPr id="75780"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80B353-55CA-40CD-8985-BA18ACD96381}" type="datetime1">
              <a:rPr lang="es-ES" altLang="es-CR" sz="1200">
                <a:solidFill>
                  <a:schemeClr val="hlink"/>
                </a:solidFill>
              </a:rPr>
              <a:pPr eaLnBrk="1" hangingPunct="1"/>
              <a:t>20/10/2013</a:t>
            </a:fld>
            <a:endParaRPr lang="es-ES" altLang="es-CR" sz="1200">
              <a:solidFill>
                <a:schemeClr val="hlink"/>
              </a:solidFill>
            </a:endParaRPr>
          </a:p>
        </p:txBody>
      </p:sp>
      <p:sp>
        <p:nvSpPr>
          <p:cNvPr id="7578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D537426-84DE-4E32-BA5C-61C50F6A8846}" type="slidenum">
              <a:rPr lang="es-ES" altLang="es-CR" sz="1200">
                <a:solidFill>
                  <a:schemeClr val="hlink"/>
                </a:solidFill>
              </a:rPr>
              <a:pPr algn="r" eaLnBrk="1" hangingPunct="1"/>
              <a:t>93</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395288" y="1031875"/>
            <a:ext cx="6707187" cy="1143000"/>
          </a:xfrm>
        </p:spPr>
        <p:txBody>
          <a:bodyPr/>
          <a:lstStyle/>
          <a:p>
            <a:pPr eaLnBrk="1" hangingPunct="1"/>
            <a:r>
              <a:rPr lang="en-US" altLang="es-CR" smtClean="0"/>
              <a:t>Responsibilidad por Calidad</a:t>
            </a:r>
          </a:p>
        </p:txBody>
      </p:sp>
      <p:sp>
        <p:nvSpPr>
          <p:cNvPr id="76803" name="Content Placeholder 2"/>
          <p:cNvSpPr>
            <a:spLocks noGrp="1"/>
          </p:cNvSpPr>
          <p:nvPr>
            <p:ph idx="4294967295"/>
          </p:nvPr>
        </p:nvSpPr>
        <p:spPr>
          <a:xfrm>
            <a:off x="395288" y="2357438"/>
            <a:ext cx="8229600" cy="4525962"/>
          </a:xfrm>
        </p:spPr>
        <p:txBody>
          <a:bodyPr/>
          <a:lstStyle/>
          <a:p>
            <a:pPr algn="just"/>
            <a:r>
              <a:rPr lang="es-CR" altLang="es-CR" smtClean="0"/>
              <a:t>Toda la organización tiene responsabilidades relacionadas con la calidad.</a:t>
            </a:r>
          </a:p>
          <a:p>
            <a:pPr algn="just"/>
            <a:r>
              <a:rPr lang="es-CR" altLang="es-CR" smtClean="0"/>
              <a:t>El director de proyecto tiene la responsabilidad última de la calidad del producto del proyecto, pero cada miembro del equipo debe revisar su trabajo mediante la inspección.</a:t>
            </a:r>
          </a:p>
        </p:txBody>
      </p:sp>
      <p:sp>
        <p:nvSpPr>
          <p:cNvPr id="76804" name="Date Placeholder 3"/>
          <p:cNvSpPr txBox="1">
            <a:spLocks noGrp="1"/>
          </p:cNvSpPr>
          <p:nvPr/>
        </p:nvSpPr>
        <p:spPr bwMode="auto">
          <a:xfrm>
            <a:off x="33338"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63F351-F479-46F6-9A63-C6265E4ECE53}" type="datetime1">
              <a:rPr lang="es-ES" altLang="es-CR" sz="1200">
                <a:solidFill>
                  <a:schemeClr val="hlink"/>
                </a:solidFill>
              </a:rPr>
              <a:pPr eaLnBrk="1" hangingPunct="1"/>
              <a:t>20/10/2013</a:t>
            </a:fld>
            <a:endParaRPr lang="es-ES" altLang="es-CR" sz="1200">
              <a:solidFill>
                <a:schemeClr val="hlink"/>
              </a:solidFill>
            </a:endParaRPr>
          </a:p>
        </p:txBody>
      </p:sp>
      <p:sp>
        <p:nvSpPr>
          <p:cNvPr id="7680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70572C2-2CC5-4E63-8670-74A29DA11B4D}" type="slidenum">
              <a:rPr lang="es-ES" altLang="es-CR" sz="1200">
                <a:solidFill>
                  <a:schemeClr val="hlink"/>
                </a:solidFill>
              </a:rPr>
              <a:pPr algn="r" eaLnBrk="1" hangingPunct="1"/>
              <a:t>94</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252413" y="1052513"/>
            <a:ext cx="8424863" cy="1143000"/>
          </a:xfrm>
        </p:spPr>
        <p:txBody>
          <a:bodyPr/>
          <a:lstStyle/>
          <a:p>
            <a:pPr eaLnBrk="1" hangingPunct="1"/>
            <a:r>
              <a:rPr lang="en-US" altLang="es-CR" sz="4000" smtClean="0"/>
              <a:t>Mejora Continua (Kaizen)</a:t>
            </a:r>
          </a:p>
        </p:txBody>
      </p:sp>
      <p:sp>
        <p:nvSpPr>
          <p:cNvPr id="77827" name="Content Placeholder 2"/>
          <p:cNvSpPr>
            <a:spLocks noGrp="1"/>
          </p:cNvSpPr>
          <p:nvPr>
            <p:ph idx="4294967295"/>
          </p:nvPr>
        </p:nvSpPr>
        <p:spPr>
          <a:xfrm>
            <a:off x="323850" y="2174875"/>
            <a:ext cx="8229600" cy="4525963"/>
          </a:xfrm>
        </p:spPr>
        <p:txBody>
          <a:bodyPr/>
          <a:lstStyle/>
          <a:p>
            <a:pPr algn="just"/>
            <a:r>
              <a:rPr lang="es-CR" altLang="es-CR" smtClean="0"/>
              <a:t>Implica la búsqueda continua de pequeñas mejoras en la calidad.</a:t>
            </a:r>
          </a:p>
          <a:p>
            <a:pPr algn="just"/>
            <a:r>
              <a:rPr lang="es-CR" altLang="es-CR" smtClean="0"/>
              <a:t>En Japón Kaizen significa “alterar” (Kai) y “hacerlo mejor o mejorar” (Zen).</a:t>
            </a:r>
          </a:p>
          <a:p>
            <a:pPr algn="just"/>
            <a:r>
              <a:rPr lang="es-CR" altLang="es-CR" smtClean="0"/>
              <a:t>Kaizen es un término general, mientras que la mejora continua es un movimiento de calidad.</a:t>
            </a:r>
          </a:p>
          <a:p>
            <a:pPr algn="just"/>
            <a:r>
              <a:rPr lang="es-CR" altLang="es-CR" smtClean="0"/>
              <a:t>Para el examen Kaizen = Mejora Continua.</a:t>
            </a:r>
          </a:p>
        </p:txBody>
      </p:sp>
      <p:sp>
        <p:nvSpPr>
          <p:cNvPr id="77828"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F0EF0B-D916-48C0-B6FD-EFEC6951A8DD}" type="datetime1">
              <a:rPr lang="es-ES" altLang="es-CR" sz="1200">
                <a:solidFill>
                  <a:schemeClr val="hlink"/>
                </a:solidFill>
              </a:rPr>
              <a:pPr eaLnBrk="1" hangingPunct="1"/>
              <a:t>20/10/2013</a:t>
            </a:fld>
            <a:endParaRPr lang="es-ES" altLang="es-CR" sz="1200">
              <a:solidFill>
                <a:schemeClr val="hlink"/>
              </a:solidFill>
            </a:endParaRPr>
          </a:p>
        </p:txBody>
      </p:sp>
      <p:sp>
        <p:nvSpPr>
          <p:cNvPr id="7782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D58C125-6DED-4680-99AE-3BDB4F84884D}" type="slidenum">
              <a:rPr lang="es-ES" altLang="es-CR" sz="1200">
                <a:solidFill>
                  <a:schemeClr val="hlink"/>
                </a:solidFill>
              </a:rPr>
              <a:pPr algn="r" eaLnBrk="1" hangingPunct="1"/>
              <a:t>95</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7CEBFF-45CD-4C25-9EAE-EE0ED60DF1B9}" type="datetime1">
              <a:rPr lang="es-ES" altLang="es-CR" sz="1200">
                <a:solidFill>
                  <a:schemeClr val="hlink"/>
                </a:solidFill>
              </a:rPr>
              <a:pPr eaLnBrk="1" hangingPunct="1"/>
              <a:t>20/10/2013</a:t>
            </a:fld>
            <a:endParaRPr lang="es-ES" altLang="es-CR" sz="1200">
              <a:solidFill>
                <a:schemeClr val="hlink"/>
              </a:solidFill>
            </a:endParaRPr>
          </a:p>
        </p:txBody>
      </p:sp>
      <p:sp>
        <p:nvSpPr>
          <p:cNvPr id="7885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3E6DB6E-F93E-4CCF-95BE-DA93775604BE}" type="slidenum">
              <a:rPr lang="es-ES" altLang="es-CR" sz="1200">
                <a:solidFill>
                  <a:schemeClr val="hlink"/>
                </a:solidFill>
              </a:rPr>
              <a:pPr algn="r" eaLnBrk="1" hangingPunct="1"/>
              <a:t>96</a:t>
            </a:fld>
            <a:endParaRPr lang="es-ES" altLang="es-CR" sz="1200">
              <a:solidFill>
                <a:schemeClr val="hlink"/>
              </a:solidFill>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60575"/>
            <a:ext cx="7310437"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Title 1"/>
          <p:cNvSpPr txBox="1">
            <a:spLocks/>
          </p:cNvSpPr>
          <p:nvPr/>
        </p:nvSpPr>
        <p:spPr bwMode="auto">
          <a:xfrm>
            <a:off x="-252413" y="1052513"/>
            <a:ext cx="8424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s-CR" sz="4000">
                <a:latin typeface="Calibri" pitchFamily="34" charset="0"/>
              </a:rPr>
              <a:t>Mejora Continua (Kaizen)</a:t>
            </a:r>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2944813"/>
            <a:ext cx="591978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93688" y="1914525"/>
            <a:ext cx="4710112" cy="3724275"/>
          </a:xfrm>
        </p:spPr>
        <p:txBody>
          <a:bodyPr>
            <a:normAutofit/>
          </a:bodyPr>
          <a:lstStyle/>
          <a:p>
            <a:pPr marL="0" indent="0" algn="just">
              <a:lnSpc>
                <a:spcPct val="80000"/>
              </a:lnSpc>
              <a:buFont typeface="Arial" charset="0"/>
              <a:buNone/>
              <a:defRPr/>
            </a:pPr>
            <a:r>
              <a:rPr lang="es-CR" sz="2400" dirty="0"/>
              <a:t>Se identifican los requisitos de calidad y/o normas para el proyecto y el producto, documentando la manera en que el proyecto demostrará el cumplimiento con los mismos.</a:t>
            </a:r>
            <a:endParaRPr lang="en-US" sz="2400" dirty="0"/>
          </a:p>
          <a:p>
            <a:pPr marL="0" indent="0" algn="just">
              <a:lnSpc>
                <a:spcPct val="80000"/>
              </a:lnSpc>
              <a:buFont typeface="Arial" charset="0"/>
              <a:buNone/>
              <a:defRPr/>
            </a:pP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228725"/>
            <a:ext cx="8329612" cy="461963"/>
          </a:xfrm>
          <a:prstGeom prst="rect">
            <a:avLst/>
          </a:prstGeom>
        </p:spPr>
        <p:txBody>
          <a:bodyPr>
            <a:spAutoFit/>
          </a:bodyPr>
          <a:lstStyle/>
          <a:p>
            <a:pPr algn="just">
              <a:defRPr/>
            </a:pPr>
            <a:r>
              <a:rPr lang="es-CR" sz="2400" b="1" dirty="0">
                <a:latin typeface="+mn-lt"/>
              </a:rPr>
              <a:t>Planificar la Gestión de la Calidad</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txBox="1">
            <a:spLocks noGrp="1"/>
          </p:cNvSpPr>
          <p:nvPr/>
        </p:nvSpPr>
        <p:spPr bwMode="auto">
          <a:xfrm>
            <a:off x="8191500" y="64897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ECEB79-207F-489E-A8C5-04654F0262E8}" type="datetime1">
              <a:rPr lang="es-ES" altLang="es-CR" sz="1200">
                <a:solidFill>
                  <a:schemeClr val="hlink"/>
                </a:solidFill>
              </a:rPr>
              <a:pPr eaLnBrk="1" hangingPunct="1"/>
              <a:t>20/10/2013</a:t>
            </a:fld>
            <a:endParaRPr lang="es-ES" altLang="es-CR" sz="1200">
              <a:solidFill>
                <a:schemeClr val="hlink"/>
              </a:solidFill>
            </a:endParaRPr>
          </a:p>
        </p:txBody>
      </p:sp>
      <p:sp>
        <p:nvSpPr>
          <p:cNvPr id="80899" name="Slide Number Placeholder 5"/>
          <p:cNvSpPr txBox="1">
            <a:spLocks noGrp="1"/>
          </p:cNvSpPr>
          <p:nvPr/>
        </p:nvSpPr>
        <p:spPr bwMode="auto">
          <a:xfrm>
            <a:off x="7861300" y="61960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6D3355D-8199-4FE2-AEA5-8B3659992B00}" type="slidenum">
              <a:rPr lang="es-ES" altLang="es-CR" sz="1200">
                <a:solidFill>
                  <a:schemeClr val="hlink"/>
                </a:solidFill>
              </a:rPr>
              <a:pPr algn="r" eaLnBrk="1" hangingPunct="1"/>
              <a:t>98</a:t>
            </a:fld>
            <a:endParaRPr lang="es-ES" altLang="es-CR" sz="1200">
              <a:solidFill>
                <a:schemeClr val="hlink"/>
              </a:solidFill>
            </a:endParaRPr>
          </a:p>
        </p:txBody>
      </p:sp>
      <p:sp>
        <p:nvSpPr>
          <p:cNvPr id="80900" name="Rectangle 2"/>
          <p:cNvSpPr>
            <a:spLocks noGrp="1" noChangeArrowheads="1"/>
          </p:cNvSpPr>
          <p:nvPr>
            <p:ph type="title" idx="4294967295"/>
          </p:nvPr>
        </p:nvSpPr>
        <p:spPr>
          <a:xfrm>
            <a:off x="107950" y="1844675"/>
            <a:ext cx="8229600" cy="1143000"/>
          </a:xfrm>
        </p:spPr>
        <p:txBody>
          <a:bodyPr/>
          <a:lstStyle/>
          <a:p>
            <a:pPr eaLnBrk="1" hangingPunct="1"/>
            <a:r>
              <a:rPr lang="en-US" altLang="es-CR" sz="3600" smtClean="0"/>
              <a:t>Planificar la Calidad</a:t>
            </a:r>
            <a:br>
              <a:rPr lang="en-US" altLang="es-CR" sz="3600" smtClean="0"/>
            </a:br>
            <a:r>
              <a:rPr lang="en-US" altLang="es-CR" sz="3600" smtClean="0"/>
              <a:t/>
            </a:r>
            <a:br>
              <a:rPr lang="en-US" altLang="es-CR" sz="3600" smtClean="0"/>
            </a:br>
            <a:endParaRPr lang="en-US" altLang="es-CR" sz="3600" smtClean="0"/>
          </a:p>
        </p:txBody>
      </p:sp>
      <p:sp>
        <p:nvSpPr>
          <p:cNvPr id="80901" name="Rectangle 2"/>
          <p:cNvSpPr txBox="1">
            <a:spLocks noChangeArrowheads="1"/>
          </p:cNvSpPr>
          <p:nvPr/>
        </p:nvSpPr>
        <p:spPr bwMode="auto">
          <a:xfrm>
            <a:off x="279400" y="2852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CR" altLang="es-CR" sz="3200">
                <a:latin typeface="Calibri" pitchFamily="34" charset="0"/>
              </a:rPr>
              <a:t>Se identifican los requisitos de calidad y/o normas para el proyecto y el producto, documentando la manera en que el proyecto demostrará el cumplimiento con los mismos.</a:t>
            </a:r>
            <a:endParaRPr lang="en-US" altLang="es-CR" sz="3200">
              <a:latin typeface="Calibri" pitchFamily="34" charset="0"/>
            </a:endParaRPr>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0" y="1412875"/>
            <a:ext cx="8229600" cy="1143000"/>
          </a:xfrm>
        </p:spPr>
        <p:txBody>
          <a:bodyPr/>
          <a:lstStyle/>
          <a:p>
            <a:pPr eaLnBrk="1" hangingPunct="1"/>
            <a:r>
              <a:rPr lang="en-US" altLang="es-CR" smtClean="0"/>
              <a:t>Análisis Costo Beneficio</a:t>
            </a:r>
          </a:p>
        </p:txBody>
      </p:sp>
      <p:sp>
        <p:nvSpPr>
          <p:cNvPr id="81923" name="Content Placeholder 2"/>
          <p:cNvSpPr>
            <a:spLocks noGrp="1"/>
          </p:cNvSpPr>
          <p:nvPr>
            <p:ph idx="4294967295"/>
          </p:nvPr>
        </p:nvSpPr>
        <p:spPr>
          <a:xfrm>
            <a:off x="541338" y="2752725"/>
            <a:ext cx="8229600" cy="4525963"/>
          </a:xfrm>
        </p:spPr>
        <p:txBody>
          <a:bodyPr/>
          <a:lstStyle/>
          <a:p>
            <a:pPr algn="just"/>
            <a:r>
              <a:rPr lang="es-CR" altLang="es-CR" smtClean="0"/>
              <a:t>Técnica que sopesa los beneficios frente a los costos de cumplir con los requisitos de calidad.</a:t>
            </a:r>
          </a:p>
        </p:txBody>
      </p:sp>
      <p:sp>
        <p:nvSpPr>
          <p:cNvPr id="81924"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E1E307-7998-4DF0-994C-499DD9334EBC}" type="datetime1">
              <a:rPr lang="es-ES" altLang="es-CR" sz="1200">
                <a:solidFill>
                  <a:schemeClr val="hlink"/>
                </a:solidFill>
              </a:rPr>
              <a:pPr eaLnBrk="1" hangingPunct="1"/>
              <a:t>20/10/2013</a:t>
            </a:fld>
            <a:endParaRPr lang="es-ES" altLang="es-CR" sz="1200">
              <a:solidFill>
                <a:schemeClr val="hlink"/>
              </a:solidFill>
            </a:endParaRPr>
          </a:p>
        </p:txBody>
      </p:sp>
      <p:sp>
        <p:nvSpPr>
          <p:cNvPr id="8192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4DDEB5F-3CBF-41E3-81CF-88B0F6135EF4}" type="slidenum">
              <a:rPr lang="es-ES" altLang="es-CR" sz="1200">
                <a:solidFill>
                  <a:schemeClr val="hlink"/>
                </a:solidFill>
              </a:rPr>
              <a:pPr algn="r" eaLnBrk="1" hangingPunct="1"/>
              <a:t>99</a:t>
            </a:fld>
            <a:endParaRPr lang="es-ES" altLang="es-CR" sz="1200">
              <a:solidFill>
                <a:schemeClr val="hlink"/>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12298</Words>
  <Application>Microsoft Office PowerPoint</Application>
  <PresentationFormat>Presentación en pantalla (4:3)</PresentationFormat>
  <Paragraphs>1175</Paragraphs>
  <Slides>163</Slides>
  <Notes>76</Notes>
  <HiddenSlides>0</HiddenSlides>
  <MMClips>0</MMClips>
  <ScaleCrop>false</ScaleCrop>
  <HeadingPairs>
    <vt:vector size="4" baseType="variant">
      <vt:variant>
        <vt:lpstr>Tema</vt:lpstr>
      </vt:variant>
      <vt:variant>
        <vt:i4>1</vt:i4>
      </vt:variant>
      <vt:variant>
        <vt:lpstr>Títulos de diapositiva</vt:lpstr>
      </vt:variant>
      <vt:variant>
        <vt:i4>163</vt:i4>
      </vt:variant>
    </vt:vector>
  </HeadingPairs>
  <TitlesOfParts>
    <vt:vector size="164" baseType="lpstr">
      <vt:lpstr>Tema de Office</vt:lpstr>
      <vt:lpstr>Curso de Preparación para el Examen CAPM (Certified Associate in Project Management)  Sesión N° 2:  Gestión del Alcance y Gestión de la Calidad</vt:lpstr>
      <vt:lpstr>GESTIÓN DEL ALCANCE DEL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Gestión de Requisitos</vt:lpstr>
      <vt:lpstr>Presentación de PowerPoint</vt:lpstr>
      <vt:lpstr>Presentación de PowerPoint</vt:lpstr>
      <vt:lpstr>Presentación de PowerPoint</vt:lpstr>
      <vt:lpstr>Presentación de PowerPoint</vt:lpstr>
      <vt:lpstr>Presentación de PowerPoint</vt:lpstr>
      <vt:lpstr>Restricción</vt:lpstr>
      <vt:lpstr>Asunción (Supuesto)</vt:lpstr>
      <vt:lpstr>Presentación de PowerPoint</vt:lpstr>
      <vt:lpstr>Presentación de PowerPoint</vt:lpstr>
      <vt:lpstr>Presentación de PowerPoint</vt:lpstr>
      <vt:lpstr>Presentación de PowerPoint</vt:lpstr>
      <vt:lpstr>Presentación de PowerPoint</vt:lpstr>
      <vt:lpstr>Presentación de PowerPoint</vt:lpstr>
      <vt:lpstr>Cuenta de Control</vt:lpstr>
      <vt:lpstr>Presentación de PowerPoint</vt:lpstr>
      <vt:lpstr>Línea Base del Alcance</vt:lpstr>
      <vt:lpstr> Validar el Alcance</vt:lpstr>
      <vt:lpstr>Presentación de PowerPoint</vt:lpstr>
      <vt:lpstr>  Entregables Aceptados</vt:lpstr>
      <vt:lpstr> Controlar el Alcance </vt:lpstr>
      <vt:lpstr>  Controlar el Alcance </vt:lpstr>
      <vt:lpstr>  Análisis de Variación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 LA CALIDAD DEL PROYECTO</vt:lpstr>
      <vt:lpstr>Presentación de PowerPoint</vt:lpstr>
      <vt:lpstr>Definición de Calidad</vt:lpstr>
      <vt:lpstr>Gestión Moderna de la Calidad  </vt:lpstr>
      <vt:lpstr>Prevención en lugar de Inspección</vt:lpstr>
      <vt:lpstr>Gold Plating</vt:lpstr>
      <vt:lpstr>Justo a Tiempo</vt:lpstr>
      <vt:lpstr>ISO 9000</vt:lpstr>
      <vt:lpstr>Gestión de la Calidad Total (TQM)</vt:lpstr>
      <vt:lpstr>Responsibilidad por Calidad</vt:lpstr>
      <vt:lpstr>Mejora Continua (Kaizen)</vt:lpstr>
      <vt:lpstr>Presentación de PowerPoint</vt:lpstr>
      <vt:lpstr>Presentación de PowerPoint</vt:lpstr>
      <vt:lpstr>Planificar la Calidad  </vt:lpstr>
      <vt:lpstr>Análisis Costo Beneficio</vt:lpstr>
      <vt:lpstr>Costos de Calidad</vt:lpstr>
      <vt:lpstr>Diagrama de Control</vt:lpstr>
      <vt:lpstr>Diagrama de Control</vt:lpstr>
      <vt:lpstr>Diagrama de Control</vt:lpstr>
      <vt:lpstr>Diagrama de Control</vt:lpstr>
      <vt:lpstr>Diagrama de Control</vt:lpstr>
      <vt:lpstr>Diagrama de Control</vt:lpstr>
      <vt:lpstr>Presentación de PowerPoint</vt:lpstr>
      <vt:lpstr>Presentación de PowerPoint</vt:lpstr>
      <vt:lpstr>Estudios Comparativos</vt:lpstr>
      <vt:lpstr>Diseño de Experimentos </vt:lpstr>
      <vt:lpstr>Muestreo Estadístico</vt:lpstr>
      <vt:lpstr>Diagrama de Flujo</vt:lpstr>
      <vt:lpstr>Métricas</vt:lpstr>
      <vt:lpstr> Plan de Gestión de Calidad </vt:lpstr>
      <vt:lpstr>Plan de Mejoras del Proceso</vt:lpstr>
      <vt:lpstr>Listas de Control</vt:lpstr>
      <vt:lpstr>Asegurar la Calidad  </vt:lpstr>
      <vt:lpstr>3 o 6 Sigma</vt:lpstr>
      <vt:lpstr>Presentación de PowerPoint</vt:lpstr>
      <vt:lpstr>Auditorías de Calidad</vt:lpstr>
      <vt:lpstr>Análisis del Proceso</vt:lpstr>
      <vt:lpstr>Controlar la Calidad  </vt:lpstr>
      <vt:lpstr>Diagrama de Causa y Efecto</vt:lpstr>
      <vt:lpstr>Histograma</vt:lpstr>
      <vt:lpstr>Diagrama de Pareto</vt:lpstr>
      <vt:lpstr>Diagrama de Pareto</vt:lpstr>
      <vt:lpstr>Diagrama de Comportamiento</vt:lpstr>
      <vt:lpstr>Diagrama de Dispersión</vt:lpstr>
      <vt:lpstr>Inspeccción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Roger Valverde</cp:lastModifiedBy>
  <cp:revision>101</cp:revision>
  <dcterms:created xsi:type="dcterms:W3CDTF">2010-10-20T21:55:38Z</dcterms:created>
  <dcterms:modified xsi:type="dcterms:W3CDTF">2013-10-21T02:48:15Z</dcterms:modified>
</cp:coreProperties>
</file>