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4" r:id="rId9"/>
    <p:sldId id="265" r:id="rId10"/>
    <p:sldId id="266" r:id="rId11"/>
    <p:sldId id="260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5" autoAdjust="0"/>
    <p:restoredTop sz="94660"/>
  </p:normalViewPr>
  <p:slideViewPr>
    <p:cSldViewPr>
      <p:cViewPr>
        <p:scale>
          <a:sx n="50" d="100"/>
          <a:sy n="50" d="100"/>
        </p:scale>
        <p:origin x="-9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FE3F-1C3F-43BA-894E-9A4707971D30}" type="datetimeFigureOut">
              <a:rPr lang="es-ES" smtClean="0"/>
              <a:pPr/>
              <a:t>24/06/2013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/>
          <a:lstStyle/>
          <a:p>
            <a:r>
              <a:rPr lang="es-ES" dirty="0" smtClean="0"/>
              <a:t>Modelos para el cálculo de la inversión en Capital de Trabajo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4509120"/>
            <a:ext cx="3272408" cy="72008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Mba. Peggy Chaves </a:t>
            </a:r>
            <a:endParaRPr lang="es-ES" dirty="0"/>
          </a:p>
        </p:txBody>
      </p:sp>
      <p:sp>
        <p:nvSpPr>
          <p:cNvPr id="1026" name="AutoShape 2" descr="data:image/jpeg;base64,/9j/4AAQSkZJRgABAQAAAQABAAD/2wCEAAkGBhAQEBUUEBEVEhQRFRQREBQWEBQTFBQQFxAVFhUVFBUXHCYfGBkjGhkVHy8hLycpLSwsFh8xNTAqNSY3LCoBCQoKDgwOGA8PGjUgHSQ1NSwpNSotNCopLCwvLywvLTUqLSk1LCo1KikyKSwtLzU1KSkvNCosLDEyLTQqNSkzNf/AABEIAIUAyAMBIgACEQEDEQH/xAAbAAEAAgMBAQAAAAAAAAAAAAAABQYDBAcBAv/EAEEQAAIBAgQDBAQNAwIHAQAAAAECAAMRBAUSIQYxQRMiUWEHMnGBIzM1QmJyg5GhsbPB8BRSskNzNIKiwsPR4RX/xAAaAQEAAgMBAAAAAAAAAAAAAAAAAwQBAgUG/8QAMBEAAgEDAQUGBAcAAAAAAAAAAAECAwQRMQUSIXGRE1FhgbHRIzJBoSIkM0JSweH/2gAMAwEAAhEDEQA/AO4xEQBERAEREAREQBERAEREAREQBERAEREAREQBERAEREAREQBERAEREARIarxXhlxK4fUWqMdGwuqv/azeMmJs4uOqNVJPQ9iQ+Y8VYWgbM+puqoNRHttsJLU31AEdQCOnMSGNWE24xeWtSaVOcUpSWE9D6iIkhGIiIAiIgCIiAIiIAiIgCIiAIiIAiIgCImvUzCktRabOA7i6qTuQPCYbS1BsXlS4x4q7IGjQb4Q7O4/0x4D6X5ST4mzz+np2T4x9k+iOrEfl5znWLxNLD96vepVbvLSG7EnfU/h7/wAZtKtTt4qpUWW/litZP2X1ehpGlVuanYUFx+r7kZOHE7OutaopK07so/ue1huem97+U2c+4sq1SQ9UU0/sDBRb6R5mVLMs3xVe+p+yU8kTnbzbmZB1KAHUmUa1te373q0lBfxXHq+/7HsNm7HoW0eL3pdf89eZ0DIcyy9HFTFYhAFN1pgM5Zh1bSpAHl1lmq+lvLV5NVf2Uj/3ETiTJJfhvJKGJqBa2LTDb2GpTdvY2yj3kSehYu1huxXNl652bbT+LVlJpd308ksnYuG/SDhsfWNKklUMFL3ZBpsOdyCbS0yH4c4Zw+Bp6KC893c2LufFj+3KTElR4y5dF1H2Caj46iJr4DF9qmq1u862vf1ajLf32vIniXif+jKDsu01hj6+m2kjyPjMlcnokbmub9hhjW0arBTp1W9Ygc7ec+cjzsYmh2pXswCwILXAC8yTtAJSJTcb6RUViKVLWo+cz6L+YFjtJ3IeIqWLU6QVdfXQ8xfkQeo84BKxK/gOKe1xbYfsraS416730eVussEAREQBERAEREAREQBOdcauRjLg2ISmVPUEXII986LOecdpbFA+NNT+LCc3af6Pmay0IvH56WvVezVDZKS9Lget7Bz9pkZlGRVsXUIpjW7G9Wo3IX6senkJrY2izVaSoLtUOhR4tcWH4zr2SYKjhaK0lZbj4w6hdqltyf5ylu0lv01cS4yaxyS4YXrzZ06FeNtbpU9ZZb8X7Ihss9G+EQA1wa7dbkql/JR+5Mljwdl9rf0lG3+2v5yRrYxEQuW7o2JG+97dJ5RxqMAQ1tW4Dd0keNjvaWd+XeVZXNaTy5PqVTNPRVgKtzSVqLfRYlL+anl7rSnYvhBcHVAqUQ1t11Xem4Hl1HiJ1l81oA2NVL/WE1c0pUMVSKdohJ9Q6lOl+h/nSVLqFWpH4c2nzeDMru4ksdpLqzHw7ntPE0wFARkADJ4W2Gn6MmZyjD4h8PVDrdWpsUqL4EGzKf54TpuW40VqYdTzEisrl1otS+ZalSEm+D1MORfE/aVv13lU9JPrUfq1PzSWvIviftK367yqekn1qP1an5pLxuTHFXycfq0v8lkVlRIyetbxqf5CSvFfycfq0v8AJZE5V8j1vbU/yEAz+j7B02o1SyBiX0G4B7oRTbf2mbHDnC9XDYl3JTs2DqoDEmxcFb3HgJ8+jr/h6n+7/wCNJbIBQch+Vqn1q/5y/SgZF8r1PrV5f4AiIgCIiAIiIAiIgCUjj7D/AAtJvFGX3hgf3l3kHxdgRUw5brSOsezk34flKd9Tc6EkufQw9CkZBhA+YYW/JTWb3ilcSzZzljNX006agFRptYA258+tzK/l9UUq9GqdhTfveSMpRj7tV/dOkV6WpSNr/NJF7N0P3yLZs1K3S7sr75/s3b/CjSwOB7FCar6tgWv6ihR0Hl4yuY/ErXJbUdROy6NiB6tmH7zfybEVzUajU76i4qajfSNxsfOYM6ylUq01pKQKgsBf5wO+58rToGCL/pXsCFJDGykC9yOYFpOcM4AMGZ1uLjTdRzBvcHn5WlgpYdVVQBsnq33PK17+POR+Iw+JV70WTRqB02AO571zb2wCj8SIFzCug5VEWp/z9mL/AJSf4ExZKFD0JtKnmOOFfMa1RTdVDgHoVRNAPvMsHAynV7zONbP85Ld0efUrxf4+pasi+J+0rfrvKt6SUN6Jttaot/Pum0tORfE/aVv13n3muW0sRTNOqLj1gb2KkfOB6TtE5XOI84oPl4CVFZnFMBQwLXBUm45i1jMGVUW//Hq7c+1Yeagjf8DM1P0d0g13rMU8NIUnyLf/ACWylhkRAiqAoGkLbbTa1oBTuA80o06NRalRUIfX3mC3XQouL89wZs8NcSV8TinQlTSUOy2SxtrAS5v4GeYz0eUmYmnVamCb6dIYD6puDaTWSZJRwiEU9yx77kjUxHTyHlAKrkfyvU+tXl+kDg+F1pYpsR2hJYuxUqABq8/KTt4B7E8vPbwBE8BnsAREQBERAEx4iiHUq3JgVPsIsZkiNQcuHwVRqNXZkJS55MOn3i33y68PZqCgpue8o0qT85Ry945ec1OMOGu3HaUh8Iosw/vX/wBiVHBZkyd1+m3ev06E9DPNvtLGq93R9GvdEcZ7r3ZeR03D4RULkc6jaj93L+eMzlR4cuUqGF4pqIBqDMOmwb7mB3n1V9ICryw9Zj4CmfzM6dPaNGS45Xl7ErWC2ylcd8aLRVsPh21V37rkf6Skb7/3noOnOReZcS5nixoo0xhUOxYsO0t7fm+4X85F4LLqOE7xPbVud/mqT19v4+yQ3G0YpYhqRyeF3GPDYI0KQUj4SrYkdVpj1VPmTv7peuDsFpF/AW9/WVrKsuqVqmprlmP3ec6Jl+EFJAo9832fbygnUnq/Q1pr9xgyL4n7St+u8x5rh3LMUQvrovSFiosxO17kbeflMmR/E/aVv13mLNG+EGpqiroOjs9VzV1DovrG1rA7c9p1CUxPhsRdrElSbBSU0hValpsOm3afy0x1qWM6MdmKgjQSVUdxyDbmTuPITJUzWqC4sAFbSToY9mvaaQzb96697a1piGd172CAkIG7MI2q/Ys979BqAFufegGbEUMSAWDOWNRiEDIBoGrQAfmjl4+cx1sLXZ1uG0iqHABphdq5JL9T3NNvfMlDMazAGy2C1XJCMxYIV0gAHYm52ueU+cJm1V9Oqyguy6tDENbRZQAdidTb3I7kA16tDFvSdWD969gHplrmiwtqO2nXb9tpuZq1UGktIsGKubKVtqVV06tXzbneaozCqLHTutJmVSKhuTTLFiSd7MoW3Pc+M269eqaFe/r09SqyKVv3AQVG56290AxrSxLO4JdEZhYh0JA7Rr6T0GnT0/GZ8CK4rNr1dnY2uyt3g4CkW8VueU1sTj8R3rWUam0kU2JVUr01JO+4Ksx6cp9JmVdndQqrZwoupJUdoVBIB3BXvX2gHzQo4lWpgKwVW7/eTSVNR9Vxfw0m/n03k3IdsyrKW1AW+ECkU22KOigm7WIOonpa0xHNqrJuApNJmC6Kl3az30sp7ttK+fe9kAnokM+Z1tTKqjZtIujHQO2RAWN+9qUs21raZiqZrWJVNO7KwayEb2qDUpv4qNrbX5wCeiYcI+pFN73UH8J7AMsREA8MgM94Tp1yWXuv4jr7R1lgiaTpxqLdksow0msM5lXyLFUCdN7eR2+47TF2+KHzf+hZ1BkB5i8wNl1I80H3TnS2XRb4ZRH2eNG0c1NHE1NiSB4XsPuWSeVcKuSCR7z09gl5TA0xyUfdMwFpPRsaNJ5Sy/EyqaTy+PM0stypaI23PUzeiJdJDwCexEAT4WkASQLFraj42Fhf3T7iAIiIAiIgCIiAIiIAiIgCIiAIiIAiIgCIiAIiIAiIgCIiAIiIAiIgCIiAIiIAiIgCIiAIiIAiIgCIiAIiIAiIgCIiAIiIAiIgCIiAIiIAiIgCIiAIiIAiIg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del período de desfase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/>
          <a:lstStyle/>
          <a:p>
            <a:r>
              <a:rPr lang="es-ES" dirty="0" smtClean="0"/>
              <a:t>Costo anual de la clínica $365.000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348880"/>
            <a:ext cx="6576869" cy="146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827584" y="4221088"/>
            <a:ext cx="288032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ICT= </a:t>
            </a:r>
            <a:r>
              <a:rPr lang="es-ES" sz="2800" b="1" u="sng" dirty="0" smtClean="0"/>
              <a:t>CA1</a:t>
            </a:r>
            <a:r>
              <a:rPr lang="es-ES" sz="2800" b="1" dirty="0" smtClean="0"/>
              <a:t>  x   n</a:t>
            </a:r>
          </a:p>
          <a:p>
            <a:pPr algn="ctr"/>
            <a:r>
              <a:rPr lang="es-ES" sz="2800" b="1" dirty="0" smtClean="0"/>
              <a:t>365 </a:t>
            </a:r>
            <a:endParaRPr lang="es-ES" sz="28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283968" y="4221088"/>
            <a:ext cx="338437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ICT= </a:t>
            </a:r>
            <a:r>
              <a:rPr lang="es-ES" sz="2800" b="1" u="sng" dirty="0" smtClean="0"/>
              <a:t>365.000</a:t>
            </a:r>
            <a:r>
              <a:rPr lang="es-ES" sz="2800" b="1" dirty="0" smtClean="0"/>
              <a:t>  x 51.63   </a:t>
            </a:r>
          </a:p>
          <a:p>
            <a:pPr algn="ctr"/>
            <a:r>
              <a:rPr lang="es-ES" sz="2800" b="1" dirty="0" smtClean="0"/>
              <a:t>365 </a:t>
            </a:r>
            <a:endParaRPr lang="es-ES" sz="28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915816" y="5373216"/>
            <a:ext cx="288032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ICT= $51.630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21496" y="476672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déficit acumulado máximo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rgbClr val="FFFF00">
              <a:alpha val="25000"/>
            </a:srgb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es-ES" dirty="0" smtClean="0"/>
              <a:t>Considera la posibilidad real de que durante el periodo de desfase se produzcan tanto estacionalidades en la producción , ventas o compras de insumos, como ingresos que permitan financiar parte de los egresos proyectados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557808"/>
            <a:ext cx="622818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déficit acumulado máximo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70067" y="5877272"/>
            <a:ext cx="78038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Sapag Chaín, Nassir. </a:t>
            </a:r>
            <a:r>
              <a:rPr kumimoji="0" lang="es-MX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Proyectos de inversión: Formulación y evaluación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México DF. Prentice Hall. 2007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560" y="191683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PASO 1</a:t>
            </a:r>
            <a:endParaRPr lang="es-E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6" y="2566988"/>
            <a:ext cx="8906800" cy="251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Elipse"/>
          <p:cNvSpPr/>
          <p:nvPr/>
        </p:nvSpPr>
        <p:spPr>
          <a:xfrm rot="1364512">
            <a:off x="2074829" y="4217310"/>
            <a:ext cx="2125890" cy="361627"/>
          </a:xfrm>
          <a:prstGeom prst="ellipse">
            <a:avLst/>
          </a:prstGeom>
          <a:solidFill>
            <a:schemeClr val="accent5">
              <a:lumMod val="40000"/>
              <a:lumOff val="6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2555776" y="3645024"/>
            <a:ext cx="10250" cy="432048"/>
          </a:xfrm>
          <a:prstGeom prst="straightConnector1">
            <a:avLst/>
          </a:prstGeom>
          <a:ln w="50800" cap="rnd" cmpd="sng">
            <a:solidFill>
              <a:schemeClr val="tx1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485800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déficit acumulado máximo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1560" y="191683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PASO 2</a:t>
            </a:r>
            <a:endParaRPr lang="es-ES" sz="2800" b="1" dirty="0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88" y="2947988"/>
            <a:ext cx="8810625" cy="163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0067" y="5877272"/>
            <a:ext cx="78038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Sapag Chaín, Nassir. </a:t>
            </a:r>
            <a:r>
              <a:rPr kumimoji="0" lang="es-MX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Proyectos de inversión: Formulación y evaluación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México DF. Prentice Hall. 2007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9 Elipse"/>
          <p:cNvSpPr/>
          <p:nvPr/>
        </p:nvSpPr>
        <p:spPr>
          <a:xfrm rot="2069620" flipV="1">
            <a:off x="1600204" y="3776559"/>
            <a:ext cx="1051077" cy="251056"/>
          </a:xfrm>
          <a:prstGeom prst="ellipse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11 Conector recto de flecha"/>
          <p:cNvCxnSpPr/>
          <p:nvPr/>
        </p:nvCxnSpPr>
        <p:spPr>
          <a:xfrm flipH="1">
            <a:off x="3131840" y="3501008"/>
            <a:ext cx="216024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H="1">
            <a:off x="2555776" y="3501008"/>
            <a:ext cx="216024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1979712" y="3501008"/>
            <a:ext cx="216024" cy="14401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413792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déficit acumulado máximo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1560" y="191683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PASO 3</a:t>
            </a:r>
            <a:endParaRPr lang="es-ES" sz="2800" b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0067" y="5877272"/>
            <a:ext cx="78038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Sapag Chaín, Nassir. </a:t>
            </a:r>
            <a:r>
              <a:rPr kumimoji="0" lang="es-MX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Proyectos de inversión: Formulación y evaluación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México DF. Prentice Hall. 2007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12" y="2566988"/>
            <a:ext cx="9144000" cy="251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15816" y="413792"/>
            <a:ext cx="5770984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Método déficit acumulado máximo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611560" y="191683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PASO 4</a:t>
            </a:r>
            <a:endParaRPr lang="es-ES" sz="2800" b="1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70067" y="5877272"/>
            <a:ext cx="78038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Sapag Chaín, Nassir. </a:t>
            </a:r>
            <a:r>
              <a:rPr kumimoji="0" lang="es-MX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Proyectos de inversión: Formulación y evaluación</a:t>
            </a:r>
            <a:r>
              <a:rPr kumimoji="0" 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México DF. Prentice Hall. 2007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488" y="2803972"/>
            <a:ext cx="8963025" cy="1993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Conector recto de flecha"/>
          <p:cNvCxnSpPr/>
          <p:nvPr/>
        </p:nvCxnSpPr>
        <p:spPr>
          <a:xfrm flipH="1">
            <a:off x="2339752" y="4365104"/>
            <a:ext cx="144016" cy="14401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>
            <a:off x="2987824" y="4365104"/>
            <a:ext cx="144016" cy="14401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H="1">
            <a:off x="3563888" y="4365104"/>
            <a:ext cx="144016" cy="14401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Flecha curvada hacia arriba"/>
          <p:cNvSpPr/>
          <p:nvPr/>
        </p:nvSpPr>
        <p:spPr>
          <a:xfrm>
            <a:off x="1979712" y="4869160"/>
            <a:ext cx="648072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16 Flecha curvada hacia arriba"/>
          <p:cNvSpPr/>
          <p:nvPr/>
        </p:nvSpPr>
        <p:spPr>
          <a:xfrm>
            <a:off x="2699792" y="4869160"/>
            <a:ext cx="648072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00788" y="6119718"/>
            <a:ext cx="656942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Fuente: </a:t>
            </a: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Sapag Chaín, Nassir. </a:t>
            </a:r>
            <a:r>
              <a:rPr kumimoji="0" lang="es-MX" sz="1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Proyectos de inversión: Formulación y evaluación</a:t>
            </a:r>
            <a:r>
              <a:rPr kumimoji="0" lang="es-MX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México DF. Prentice Hall. 2007</a:t>
            </a:r>
            <a:endParaRPr kumimoji="0" 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" y="0"/>
            <a:ext cx="9144000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Elipse"/>
          <p:cNvSpPr/>
          <p:nvPr/>
        </p:nvSpPr>
        <p:spPr>
          <a:xfrm>
            <a:off x="2411760" y="5517232"/>
            <a:ext cx="648072" cy="504056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9328" y="557808"/>
            <a:ext cx="7283152" cy="1143000"/>
          </a:xfrm>
        </p:spPr>
        <p:txBody>
          <a:bodyPr/>
          <a:lstStyle/>
          <a:p>
            <a:r>
              <a:rPr lang="es-ES" b="1" dirty="0" smtClean="0"/>
              <a:t>Método contable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rgbClr val="FFFF00">
              <a:alpha val="25000"/>
            </a:srgb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Proyecta los niveles promedios de activos  circulantes y de pasivos circulantes y calcula la inversión en capital de trabajo como la diferencia  entre ambos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485800"/>
            <a:ext cx="6419056" cy="1143000"/>
          </a:xfrm>
        </p:spPr>
        <p:txBody>
          <a:bodyPr/>
          <a:lstStyle/>
          <a:p>
            <a:r>
              <a:rPr lang="es-ES" b="1" dirty="0" smtClean="0"/>
              <a:t>Método contable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16225"/>
            <a:ext cx="8219256" cy="1324743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Empresa productora de queso</a:t>
            </a:r>
          </a:p>
          <a:p>
            <a:r>
              <a:rPr lang="es-ES" dirty="0" smtClean="0"/>
              <a:t>Nivel de Capital de trabajo está en función a la adquisición de su principal materia prima: Leche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267744" y="3284984"/>
            <a:ext cx="439248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ES" sz="4000" dirty="0" err="1" smtClean="0"/>
              <a:t>Ctc</a:t>
            </a:r>
            <a:r>
              <a:rPr lang="es-ES" sz="4000" dirty="0" smtClean="0"/>
              <a:t>= 6.947 + 0,65 </a:t>
            </a:r>
            <a:r>
              <a:rPr lang="es-ES" sz="4000" dirty="0" err="1" smtClean="0"/>
              <a:t>Lc</a:t>
            </a:r>
            <a:endParaRPr lang="es-ES" sz="4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539552" y="4509120"/>
            <a:ext cx="8219256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Donde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E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Ctc</a:t>
            </a:r>
            <a:r>
              <a:rPr kumimoji="0" lang="es-E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s-E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capital </a:t>
            </a:r>
            <a:r>
              <a:rPr lang="es-ES" sz="3200" dirty="0" smtClean="0"/>
              <a:t>de trabajo contable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ES" sz="3200" b="1" dirty="0" err="1" smtClean="0"/>
              <a:t>Lc</a:t>
            </a:r>
            <a:r>
              <a:rPr lang="es-ES" sz="3200" b="1" dirty="0" smtClean="0"/>
              <a:t>: </a:t>
            </a:r>
            <a:r>
              <a:rPr lang="es-ES" sz="3200" dirty="0" smtClean="0"/>
              <a:t>monto anual de compras de leche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E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1840" y="557808"/>
            <a:ext cx="5040560" cy="1143000"/>
          </a:xfrm>
        </p:spPr>
        <p:txBody>
          <a:bodyPr/>
          <a:lstStyle/>
          <a:p>
            <a:r>
              <a:rPr lang="es-ES" b="1" dirty="0" smtClean="0"/>
              <a:t>Método contable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032249"/>
            <a:ext cx="8363272" cy="1468759"/>
          </a:xfrm>
        </p:spPr>
        <p:txBody>
          <a:bodyPr/>
          <a:lstStyle/>
          <a:p>
            <a:r>
              <a:rPr lang="es-ES" dirty="0" smtClean="0"/>
              <a:t>Proyecto: ampliación de operación</a:t>
            </a:r>
          </a:p>
          <a:p>
            <a:r>
              <a:rPr lang="es-ES" dirty="0" smtClean="0"/>
              <a:t>Aumento en compra de leche: $54.000 anuales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475656" y="3873242"/>
            <a:ext cx="6120680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/>
              <a:t>ICT= 6.947 + 0,65 (54.000)</a:t>
            </a:r>
          </a:p>
          <a:p>
            <a:pPr algn="ctr"/>
            <a:r>
              <a:rPr lang="es-ES" sz="4000" dirty="0" smtClean="0"/>
              <a:t>ICT= $42.047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71800" y="557808"/>
            <a:ext cx="63722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del período de desfase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2016224"/>
          </a:xfrm>
          <a:solidFill>
            <a:srgbClr val="FFFF00">
              <a:alpha val="25000"/>
            </a:srgb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Calcula la inversión como la cantidad de recursos necesarios para financiar los costos de operación desde que se inician los desembolsos hasta que se recuperan.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5776" y="557808"/>
            <a:ext cx="613102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del período de desfase</a:t>
            </a:r>
            <a:endParaRPr lang="es-ES" b="1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2483768" y="1916832"/>
            <a:ext cx="3816424" cy="160043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/>
              <a:t>ICT= </a:t>
            </a:r>
            <a:r>
              <a:rPr lang="es-ES" sz="4000" b="1" u="sng" dirty="0" smtClean="0"/>
              <a:t>CA1</a:t>
            </a:r>
            <a:r>
              <a:rPr lang="es-ES" sz="4000" b="1" dirty="0" smtClean="0"/>
              <a:t>  x   n</a:t>
            </a:r>
          </a:p>
          <a:p>
            <a:pPr algn="ctr"/>
            <a:r>
              <a:rPr lang="es-ES" sz="4000" b="1" dirty="0" smtClean="0"/>
              <a:t>365 </a:t>
            </a:r>
          </a:p>
          <a:p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323528" y="2924944"/>
            <a:ext cx="8568952" cy="3342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s-ES" sz="3200" b="1" dirty="0" smtClean="0"/>
              <a:t>Donde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b="1" dirty="0" smtClean="0"/>
              <a:t>ICT: </a:t>
            </a:r>
            <a:r>
              <a:rPr lang="es-ES" sz="3200" dirty="0" smtClean="0"/>
              <a:t>Inversión inicial en capital de trabajo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b="1" dirty="0" smtClean="0"/>
              <a:t>CA1: </a:t>
            </a:r>
            <a:r>
              <a:rPr lang="es-ES" sz="3200" dirty="0" smtClean="0"/>
              <a:t>costo anual proyectado para el primer año de operación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b="1" dirty="0" smtClean="0"/>
              <a:t>n: </a:t>
            </a:r>
            <a:r>
              <a:rPr lang="es-ES" sz="3200" dirty="0" smtClean="0"/>
              <a:t>número de días de desfase entre la ocurrencia de los egresos y la generación de ingresos.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75856" y="274638"/>
            <a:ext cx="5410944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Método del período de desfase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72209"/>
            <a:ext cx="8229600" cy="1900807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20% llegaron parto normal  </a:t>
            </a:r>
          </a:p>
          <a:p>
            <a:pPr lvl="2"/>
            <a:r>
              <a:rPr lang="es-ES" dirty="0" smtClean="0"/>
              <a:t>90% lo tuvieron normal</a:t>
            </a:r>
          </a:p>
          <a:p>
            <a:pPr lvl="2"/>
            <a:r>
              <a:rPr lang="es-ES" dirty="0" smtClean="0"/>
              <a:t>10% por cesárea</a:t>
            </a:r>
          </a:p>
          <a:p>
            <a:r>
              <a:rPr lang="es-ES" dirty="0" smtClean="0"/>
              <a:t>80% llegaron para cesárea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65937"/>
            <a:ext cx="7128792" cy="1811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Conector recto de flecha"/>
          <p:cNvCxnSpPr/>
          <p:nvPr/>
        </p:nvCxnSpPr>
        <p:spPr>
          <a:xfrm>
            <a:off x="2411760" y="4149080"/>
            <a:ext cx="432048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2411760" y="4365104"/>
            <a:ext cx="504056" cy="288032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7380312" y="2924944"/>
            <a:ext cx="0" cy="7920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Método del período de desfase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251520" y="1926779"/>
            <a:ext cx="8435280" cy="1430213"/>
          </a:xfrm>
        </p:spPr>
        <p:txBody>
          <a:bodyPr>
            <a:normAutofit/>
          </a:bodyPr>
          <a:lstStyle/>
          <a:p>
            <a:r>
              <a:rPr lang="es-ES" dirty="0" smtClean="0"/>
              <a:t>2 días tiempo promedio estadía parto normal</a:t>
            </a:r>
          </a:p>
          <a:p>
            <a:r>
              <a:rPr lang="es-ES" dirty="0" smtClean="0"/>
              <a:t>3,5 días tiempo promedio estadía parto normal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567" y="3300204"/>
            <a:ext cx="7267470" cy="185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44217"/>
            <a:ext cx="8229600" cy="2116831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4 días en facturar</a:t>
            </a:r>
          </a:p>
          <a:p>
            <a:r>
              <a:rPr lang="es-ES" dirty="0" smtClean="0"/>
              <a:t>40% sin previsión :</a:t>
            </a:r>
          </a:p>
          <a:p>
            <a:pPr lvl="1"/>
            <a:r>
              <a:rPr lang="es-ES" dirty="0" smtClean="0"/>
              <a:t>Al contado 30%</a:t>
            </a:r>
          </a:p>
          <a:p>
            <a:pPr lvl="1"/>
            <a:r>
              <a:rPr lang="es-ES" dirty="0" smtClean="0"/>
              <a:t>A plazo promedio 30 días 70%</a:t>
            </a:r>
          </a:p>
          <a:p>
            <a:r>
              <a:rPr lang="es-ES" dirty="0" smtClean="0"/>
              <a:t>60%  con previsión:</a:t>
            </a:r>
          </a:p>
          <a:p>
            <a:pPr lvl="1"/>
            <a:r>
              <a:rPr lang="es-ES" dirty="0" smtClean="0"/>
              <a:t>Plazo promedio pago 60 días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132138" y="274638"/>
            <a:ext cx="5554662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Método del período de desfase</a:t>
            </a:r>
            <a:endParaRPr lang="es-E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169" y="4005064"/>
            <a:ext cx="893432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</TotalTime>
  <Words>474</Words>
  <Application>Microsoft Office PowerPoint</Application>
  <PresentationFormat>Presentación en pantalla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Modelos para el cálculo de la inversión en Capital de Trabajo</vt:lpstr>
      <vt:lpstr>Método contable</vt:lpstr>
      <vt:lpstr>Método contable</vt:lpstr>
      <vt:lpstr>Método contable</vt:lpstr>
      <vt:lpstr>Método del período de desfase</vt:lpstr>
      <vt:lpstr>Método del período de desfase</vt:lpstr>
      <vt:lpstr>Método del período de desfase</vt:lpstr>
      <vt:lpstr>Método del período de desfase</vt:lpstr>
      <vt:lpstr>Método del período de desfase</vt:lpstr>
      <vt:lpstr>Método del período de desfase</vt:lpstr>
      <vt:lpstr>Método déficit acumulado máximo</vt:lpstr>
      <vt:lpstr>Método déficit acumulado máximo</vt:lpstr>
      <vt:lpstr>Método déficit acumulado máximo</vt:lpstr>
      <vt:lpstr>Método déficit acumulado máximo</vt:lpstr>
      <vt:lpstr>Método déficit acumulado máximo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Criterios para inversiones de reemplazo</dc:title>
  <dc:creator>Peggy</dc:creator>
  <cp:lastModifiedBy>Peggy</cp:lastModifiedBy>
  <cp:revision>67</cp:revision>
  <dcterms:created xsi:type="dcterms:W3CDTF">2013-06-20T15:50:59Z</dcterms:created>
  <dcterms:modified xsi:type="dcterms:W3CDTF">2013-06-25T02:52:23Z</dcterms:modified>
</cp:coreProperties>
</file>