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A6B0E2-2FF0-6C47-B370-2AC22C84141E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_tradnl"/>
        </a:p>
      </dgm:t>
    </dgm:pt>
    <dgm:pt modelId="{BB5F05F2-EF70-724D-B073-CC145D261DC1}">
      <dgm:prSet phldrT="[Texto]"/>
      <dgm:spPr/>
      <dgm:t>
        <a:bodyPr/>
        <a:lstStyle/>
        <a:p>
          <a:r>
            <a:rPr lang="es-ES_tradnl" dirty="0" smtClean="0"/>
            <a:t>Costo de Capital</a:t>
          </a:r>
          <a:endParaRPr lang="es-ES_tradnl" dirty="0"/>
        </a:p>
      </dgm:t>
    </dgm:pt>
    <dgm:pt modelId="{1E6E03D8-3DF4-894E-A7EC-E8E9EE13CF30}" type="parTrans" cxnId="{0B3B7D88-B948-424C-97E3-157600DAEDC1}">
      <dgm:prSet/>
      <dgm:spPr/>
      <dgm:t>
        <a:bodyPr/>
        <a:lstStyle/>
        <a:p>
          <a:endParaRPr lang="es-ES_tradnl"/>
        </a:p>
      </dgm:t>
    </dgm:pt>
    <dgm:pt modelId="{31007BC2-AF78-FD4E-998E-42E175F32DBC}" type="sibTrans" cxnId="{0B3B7D88-B948-424C-97E3-157600DAEDC1}">
      <dgm:prSet/>
      <dgm:spPr/>
      <dgm:t>
        <a:bodyPr/>
        <a:lstStyle/>
        <a:p>
          <a:endParaRPr lang="es-ES_tradnl"/>
        </a:p>
      </dgm:t>
    </dgm:pt>
    <dgm:pt modelId="{6E554F97-CEAC-2040-A682-FEB6D35F1300}">
      <dgm:prSet phldrT="[Texto]"/>
      <dgm:spPr/>
      <dgm:t>
        <a:bodyPr/>
        <a:lstStyle/>
        <a:p>
          <a:r>
            <a:rPr lang="es-ES_tradnl" dirty="0" smtClean="0"/>
            <a:t>Fondos propios</a:t>
          </a:r>
          <a:endParaRPr lang="es-ES_tradnl" dirty="0"/>
        </a:p>
      </dgm:t>
    </dgm:pt>
    <dgm:pt modelId="{F8EC7BEF-C961-3049-874F-A13933A1009A}" type="parTrans" cxnId="{4345CFF4-7159-A143-992C-69FE619ADF40}">
      <dgm:prSet/>
      <dgm:spPr/>
      <dgm:t>
        <a:bodyPr/>
        <a:lstStyle/>
        <a:p>
          <a:endParaRPr lang="es-ES_tradnl"/>
        </a:p>
      </dgm:t>
    </dgm:pt>
    <dgm:pt modelId="{DAD8B7EB-2540-7145-B6C4-72AA22C05E10}" type="sibTrans" cxnId="{4345CFF4-7159-A143-992C-69FE619ADF40}">
      <dgm:prSet/>
      <dgm:spPr/>
      <dgm:t>
        <a:bodyPr/>
        <a:lstStyle/>
        <a:p>
          <a:endParaRPr lang="es-ES_tradnl"/>
        </a:p>
      </dgm:t>
    </dgm:pt>
    <dgm:pt modelId="{828D7C22-01CC-214D-BA24-DC8F18D5E31F}">
      <dgm:prSet phldrT="[Texto]"/>
      <dgm:spPr/>
      <dgm:t>
        <a:bodyPr/>
        <a:lstStyle/>
        <a:p>
          <a:r>
            <a:rPr lang="es-ES_tradnl" dirty="0" smtClean="0"/>
            <a:t>Endeudamiento</a:t>
          </a:r>
          <a:endParaRPr lang="es-ES_tradnl" dirty="0"/>
        </a:p>
      </dgm:t>
    </dgm:pt>
    <dgm:pt modelId="{0DC5989B-2E16-4B49-898E-03273869EE2E}" type="parTrans" cxnId="{039BD16B-14C2-C04F-A04F-8E4B9B1EADCE}">
      <dgm:prSet/>
      <dgm:spPr/>
      <dgm:t>
        <a:bodyPr/>
        <a:lstStyle/>
        <a:p>
          <a:endParaRPr lang="es-ES_tradnl"/>
        </a:p>
      </dgm:t>
    </dgm:pt>
    <dgm:pt modelId="{D2BEFB43-5235-6D4B-B033-0747ACD5D0FF}" type="sibTrans" cxnId="{039BD16B-14C2-C04F-A04F-8E4B9B1EADCE}">
      <dgm:prSet/>
      <dgm:spPr/>
      <dgm:t>
        <a:bodyPr/>
        <a:lstStyle/>
        <a:p>
          <a:endParaRPr lang="es-ES_tradnl"/>
        </a:p>
      </dgm:t>
    </dgm:pt>
    <dgm:pt modelId="{C4BF566A-BD96-7D42-9C5F-6C0B68462E6D}">
      <dgm:prSet phldrT="[Texto]"/>
      <dgm:spPr/>
      <dgm:t>
        <a:bodyPr/>
        <a:lstStyle/>
        <a:p>
          <a:r>
            <a:rPr lang="es-ES_tradnl" dirty="0" smtClean="0"/>
            <a:t>Valor actual neto ajustado</a:t>
          </a:r>
          <a:endParaRPr lang="es-ES_tradnl" dirty="0"/>
        </a:p>
      </dgm:t>
    </dgm:pt>
    <dgm:pt modelId="{A568EA6F-F7BD-3F44-9D63-2DBADE80DF2D}" type="parTrans" cxnId="{B13757F1-F3A7-7448-983C-8CFABB12A260}">
      <dgm:prSet/>
      <dgm:spPr/>
      <dgm:t>
        <a:bodyPr/>
        <a:lstStyle/>
        <a:p>
          <a:endParaRPr lang="es-ES_tradnl"/>
        </a:p>
      </dgm:t>
    </dgm:pt>
    <dgm:pt modelId="{96EE33A6-F755-1D44-8F4D-328002CE8F41}" type="sibTrans" cxnId="{B13757F1-F3A7-7448-983C-8CFABB12A260}">
      <dgm:prSet/>
      <dgm:spPr/>
      <dgm:t>
        <a:bodyPr/>
        <a:lstStyle/>
        <a:p>
          <a:endParaRPr lang="es-ES_tradnl"/>
        </a:p>
      </dgm:t>
    </dgm:pt>
    <dgm:pt modelId="{F4BF3BB6-D52D-FA48-B8D2-5E7004DCC201}">
      <dgm:prSet/>
      <dgm:spPr/>
      <dgm:t>
        <a:bodyPr/>
        <a:lstStyle/>
        <a:p>
          <a:r>
            <a:rPr lang="es-ES_tradnl" dirty="0" smtClean="0"/>
            <a:t>Ajuste a la tasa de descuento</a:t>
          </a:r>
          <a:endParaRPr lang="es-ES_tradnl" dirty="0"/>
        </a:p>
      </dgm:t>
    </dgm:pt>
    <dgm:pt modelId="{B05D5C7A-DC47-6140-8570-EDE3B26B8443}" type="sibTrans" cxnId="{6F9C6C79-C2B7-2E4B-A803-57465F154A82}">
      <dgm:prSet/>
      <dgm:spPr/>
      <dgm:t>
        <a:bodyPr/>
        <a:lstStyle/>
        <a:p>
          <a:endParaRPr lang="es-ES_tradnl"/>
        </a:p>
      </dgm:t>
    </dgm:pt>
    <dgm:pt modelId="{C3182292-8034-444E-8F11-409E915B4FD7}" type="parTrans" cxnId="{6F9C6C79-C2B7-2E4B-A803-57465F154A82}">
      <dgm:prSet/>
      <dgm:spPr/>
      <dgm:t>
        <a:bodyPr/>
        <a:lstStyle/>
        <a:p>
          <a:endParaRPr lang="es-ES_tradnl"/>
        </a:p>
      </dgm:t>
    </dgm:pt>
    <dgm:pt modelId="{5D98E8D4-A30A-484E-AE60-2D2E6069A6D5}">
      <dgm:prSet/>
      <dgm:spPr/>
      <dgm:t>
        <a:bodyPr/>
        <a:lstStyle/>
        <a:p>
          <a:r>
            <a:rPr lang="es-ES_tradnl" dirty="0" smtClean="0"/>
            <a:t>Promedio ponderado  de los betas </a:t>
          </a:r>
          <a:endParaRPr lang="es-ES_tradnl" dirty="0"/>
        </a:p>
      </dgm:t>
    </dgm:pt>
    <dgm:pt modelId="{140D77E0-CF78-C341-B915-477606A00352}" type="parTrans" cxnId="{FCCDAFCD-626B-3945-BFEF-41C3F7196FDD}">
      <dgm:prSet/>
      <dgm:spPr/>
      <dgm:t>
        <a:bodyPr/>
        <a:lstStyle/>
        <a:p>
          <a:endParaRPr lang="es-ES_tradnl"/>
        </a:p>
      </dgm:t>
    </dgm:pt>
    <dgm:pt modelId="{D36DE68E-177C-734A-8BCD-E20BBCF5DE48}" type="sibTrans" cxnId="{FCCDAFCD-626B-3945-BFEF-41C3F7196FDD}">
      <dgm:prSet/>
      <dgm:spPr/>
      <dgm:t>
        <a:bodyPr/>
        <a:lstStyle/>
        <a:p>
          <a:endParaRPr lang="es-ES_tradnl"/>
        </a:p>
      </dgm:t>
    </dgm:pt>
    <dgm:pt modelId="{DB5FD756-E9F9-D34C-8A2A-C7D2B448D747}">
      <dgm:prSet/>
      <dgm:spPr/>
      <dgm:t>
        <a:bodyPr/>
        <a:lstStyle/>
        <a:p>
          <a:r>
            <a:rPr lang="es-ES_tradnl" dirty="0" smtClean="0"/>
            <a:t>Costo promedio ponderado del capital</a:t>
          </a:r>
          <a:endParaRPr lang="es-ES_tradnl" dirty="0"/>
        </a:p>
      </dgm:t>
    </dgm:pt>
    <dgm:pt modelId="{C945C512-98E9-0945-A28A-519CD81BF066}" type="parTrans" cxnId="{A9D4D90F-A8F8-0942-9BBB-9513B7A03498}">
      <dgm:prSet/>
      <dgm:spPr/>
      <dgm:t>
        <a:bodyPr/>
        <a:lstStyle/>
        <a:p>
          <a:endParaRPr lang="es-ES_tradnl"/>
        </a:p>
      </dgm:t>
    </dgm:pt>
    <dgm:pt modelId="{3DE7F593-9717-5E4C-9C63-DB52A0C74B82}" type="sibTrans" cxnId="{A9D4D90F-A8F8-0942-9BBB-9513B7A03498}">
      <dgm:prSet/>
      <dgm:spPr/>
      <dgm:t>
        <a:bodyPr/>
        <a:lstStyle/>
        <a:p>
          <a:endParaRPr lang="es-ES_tradnl"/>
        </a:p>
      </dgm:t>
    </dgm:pt>
    <dgm:pt modelId="{C3F199AA-2F3A-DF44-98E2-4748421E22F1}" type="pres">
      <dgm:prSet presAssocID="{C3A6B0E2-2FF0-6C47-B370-2AC22C84141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AF52A05A-3D02-314C-98F7-23451EF2DD1A}" type="pres">
      <dgm:prSet presAssocID="{BB5F05F2-EF70-724D-B073-CC145D261DC1}" presName="hierRoot1" presStyleCnt="0"/>
      <dgm:spPr/>
    </dgm:pt>
    <dgm:pt modelId="{9CF745CB-45D0-914B-9207-CA73B0B951B3}" type="pres">
      <dgm:prSet presAssocID="{BB5F05F2-EF70-724D-B073-CC145D261DC1}" presName="composite" presStyleCnt="0"/>
      <dgm:spPr/>
    </dgm:pt>
    <dgm:pt modelId="{50C7CF69-FD43-9B48-8BE5-0B05D69EBF3E}" type="pres">
      <dgm:prSet presAssocID="{BB5F05F2-EF70-724D-B073-CC145D261DC1}" presName="background" presStyleLbl="node0" presStyleIdx="0" presStyleCnt="1"/>
      <dgm:spPr/>
    </dgm:pt>
    <dgm:pt modelId="{61D3AB0F-0BCF-A54E-BDCC-337D5C1E1978}" type="pres">
      <dgm:prSet presAssocID="{BB5F05F2-EF70-724D-B073-CC145D261DC1}" presName="text" presStyleLbl="fgAcc0" presStyleIdx="0" presStyleCnt="1" custLinFactNeighborX="28156" custLinFactNeighborY="-16680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76267BFD-8875-984B-A515-B0A952A6C287}" type="pres">
      <dgm:prSet presAssocID="{BB5F05F2-EF70-724D-B073-CC145D261DC1}" presName="hierChild2" presStyleCnt="0"/>
      <dgm:spPr/>
    </dgm:pt>
    <dgm:pt modelId="{7C14108D-B00E-4E4C-B77B-F6E1B273E868}" type="pres">
      <dgm:prSet presAssocID="{F8EC7BEF-C961-3049-874F-A13933A1009A}" presName="Name10" presStyleLbl="parChTrans1D2" presStyleIdx="0" presStyleCnt="2"/>
      <dgm:spPr/>
      <dgm:t>
        <a:bodyPr/>
        <a:lstStyle/>
        <a:p>
          <a:endParaRPr lang="es-ES_tradnl"/>
        </a:p>
      </dgm:t>
    </dgm:pt>
    <dgm:pt modelId="{EDD1A690-DCBD-8A43-82CA-30AB31E0171D}" type="pres">
      <dgm:prSet presAssocID="{6E554F97-CEAC-2040-A682-FEB6D35F1300}" presName="hierRoot2" presStyleCnt="0"/>
      <dgm:spPr/>
    </dgm:pt>
    <dgm:pt modelId="{4ACDE33F-6AB8-8A4F-8002-C900E62886FA}" type="pres">
      <dgm:prSet presAssocID="{6E554F97-CEAC-2040-A682-FEB6D35F1300}" presName="composite2" presStyleCnt="0"/>
      <dgm:spPr/>
    </dgm:pt>
    <dgm:pt modelId="{E07BD9D6-151F-7A40-877E-3B547525A96B}" type="pres">
      <dgm:prSet presAssocID="{6E554F97-CEAC-2040-A682-FEB6D35F1300}" presName="background2" presStyleLbl="node2" presStyleIdx="0" presStyleCnt="2"/>
      <dgm:spPr/>
    </dgm:pt>
    <dgm:pt modelId="{6ED8E133-2953-DE4D-8EE2-1CF72A926FB4}" type="pres">
      <dgm:prSet presAssocID="{6E554F97-CEAC-2040-A682-FEB6D35F1300}" presName="text2" presStyleLbl="fgAcc2" presStyleIdx="0" presStyleCnt="2" custLinFactNeighborX="-98785" custLinFactNeighborY="-14949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616F9701-6C2E-1047-B058-5902A1E9B03A}" type="pres">
      <dgm:prSet presAssocID="{6E554F97-CEAC-2040-A682-FEB6D35F1300}" presName="hierChild3" presStyleCnt="0"/>
      <dgm:spPr/>
    </dgm:pt>
    <dgm:pt modelId="{75D1B3FC-2EC2-DD4B-B3D3-442C7D864052}" type="pres">
      <dgm:prSet presAssocID="{0DC5989B-2E16-4B49-898E-03273869EE2E}" presName="Name10" presStyleLbl="parChTrans1D2" presStyleIdx="1" presStyleCnt="2"/>
      <dgm:spPr/>
      <dgm:t>
        <a:bodyPr/>
        <a:lstStyle/>
        <a:p>
          <a:endParaRPr lang="es-ES_tradnl"/>
        </a:p>
      </dgm:t>
    </dgm:pt>
    <dgm:pt modelId="{88457113-07E3-F74E-85CE-5E8AF893F199}" type="pres">
      <dgm:prSet presAssocID="{828D7C22-01CC-214D-BA24-DC8F18D5E31F}" presName="hierRoot2" presStyleCnt="0"/>
      <dgm:spPr/>
    </dgm:pt>
    <dgm:pt modelId="{1E7882B9-AABF-1F46-B85A-45CB12F9F9C1}" type="pres">
      <dgm:prSet presAssocID="{828D7C22-01CC-214D-BA24-DC8F18D5E31F}" presName="composite2" presStyleCnt="0"/>
      <dgm:spPr/>
    </dgm:pt>
    <dgm:pt modelId="{7EEBB582-853E-C144-AA2E-681E09679F19}" type="pres">
      <dgm:prSet presAssocID="{828D7C22-01CC-214D-BA24-DC8F18D5E31F}" presName="background2" presStyleLbl="node2" presStyleIdx="1" presStyleCnt="2"/>
      <dgm:spPr/>
    </dgm:pt>
    <dgm:pt modelId="{99C6541F-808C-AB4F-8CC5-831512E8A615}" type="pres">
      <dgm:prSet presAssocID="{828D7C22-01CC-214D-BA24-DC8F18D5E31F}" presName="text2" presStyleLbl="fgAcc2" presStyleIdx="1" presStyleCnt="2" custLinFactX="22407" custLinFactNeighborX="100000" custLinFactNeighborY="-14661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658838C2-BD40-634E-A511-BBBAFA90E220}" type="pres">
      <dgm:prSet presAssocID="{828D7C22-01CC-214D-BA24-DC8F18D5E31F}" presName="hierChild3" presStyleCnt="0"/>
      <dgm:spPr/>
    </dgm:pt>
    <dgm:pt modelId="{3E51F19F-B7D9-D84E-BE44-8D39AD6B999D}" type="pres">
      <dgm:prSet presAssocID="{A568EA6F-F7BD-3F44-9D63-2DBADE80DF2D}" presName="Name17" presStyleLbl="parChTrans1D3" presStyleIdx="0" presStyleCnt="2"/>
      <dgm:spPr/>
      <dgm:t>
        <a:bodyPr/>
        <a:lstStyle/>
        <a:p>
          <a:endParaRPr lang="es-ES_tradnl"/>
        </a:p>
      </dgm:t>
    </dgm:pt>
    <dgm:pt modelId="{3A46EDA9-9D34-A148-B5B0-29163BF5C5C7}" type="pres">
      <dgm:prSet presAssocID="{C4BF566A-BD96-7D42-9C5F-6C0B68462E6D}" presName="hierRoot3" presStyleCnt="0"/>
      <dgm:spPr/>
    </dgm:pt>
    <dgm:pt modelId="{E0162927-E7A2-6A4A-8EEB-0E742F2E3D63}" type="pres">
      <dgm:prSet presAssocID="{C4BF566A-BD96-7D42-9C5F-6C0B68462E6D}" presName="composite3" presStyleCnt="0"/>
      <dgm:spPr/>
    </dgm:pt>
    <dgm:pt modelId="{286650D3-A556-9D45-934A-4C543415485C}" type="pres">
      <dgm:prSet presAssocID="{C4BF566A-BD96-7D42-9C5F-6C0B68462E6D}" presName="background3" presStyleLbl="node3" presStyleIdx="0" presStyleCnt="2"/>
      <dgm:spPr/>
    </dgm:pt>
    <dgm:pt modelId="{B9323CF8-8E1F-6240-9ACD-84F5C9B275F2}" type="pres">
      <dgm:prSet presAssocID="{C4BF566A-BD96-7D42-9C5F-6C0B68462E6D}" presName="text3" presStyleLbl="fgAcc3" presStyleIdx="0" presStyleCnt="2" custLinFactX="6414" custLinFactNeighborX="100000" custLinFactNeighborY="-9853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4FE41A49-7B53-1840-AC59-E8B760717D46}" type="pres">
      <dgm:prSet presAssocID="{C4BF566A-BD96-7D42-9C5F-6C0B68462E6D}" presName="hierChild4" presStyleCnt="0"/>
      <dgm:spPr/>
    </dgm:pt>
    <dgm:pt modelId="{7A147EDE-04FB-2E4A-AC9E-86C686CEE040}" type="pres">
      <dgm:prSet presAssocID="{C3182292-8034-444E-8F11-409E915B4FD7}" presName="Name17" presStyleLbl="parChTrans1D3" presStyleIdx="1" presStyleCnt="2"/>
      <dgm:spPr/>
      <dgm:t>
        <a:bodyPr/>
        <a:lstStyle/>
        <a:p>
          <a:endParaRPr lang="es-ES_tradnl"/>
        </a:p>
      </dgm:t>
    </dgm:pt>
    <dgm:pt modelId="{BF69D61D-2A36-B840-BA53-D1D782EDA1A2}" type="pres">
      <dgm:prSet presAssocID="{F4BF3BB6-D52D-FA48-B8D2-5E7004DCC201}" presName="hierRoot3" presStyleCnt="0"/>
      <dgm:spPr/>
    </dgm:pt>
    <dgm:pt modelId="{F11A9DAF-AB51-234B-944A-D468165CDEBA}" type="pres">
      <dgm:prSet presAssocID="{F4BF3BB6-D52D-FA48-B8D2-5E7004DCC201}" presName="composite3" presStyleCnt="0"/>
      <dgm:spPr/>
    </dgm:pt>
    <dgm:pt modelId="{D31C02B6-43C8-2646-A3AC-6DBBB100D973}" type="pres">
      <dgm:prSet presAssocID="{F4BF3BB6-D52D-FA48-B8D2-5E7004DCC201}" presName="background3" presStyleLbl="node3" presStyleIdx="1" presStyleCnt="2"/>
      <dgm:spPr/>
    </dgm:pt>
    <dgm:pt modelId="{EA5C7D04-BEDB-0248-8306-2422E20E85D1}" type="pres">
      <dgm:prSet presAssocID="{F4BF3BB6-D52D-FA48-B8D2-5E7004DCC201}" presName="text3" presStyleLbl="fgAcc3" presStyleIdx="1" presStyleCnt="2" custLinFactX="41305" custLinFactNeighborX="100000" custLinFactNeighborY="-9090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DB052D24-E6EE-E248-ACEF-C77B5DE46785}" type="pres">
      <dgm:prSet presAssocID="{F4BF3BB6-D52D-FA48-B8D2-5E7004DCC201}" presName="hierChild4" presStyleCnt="0"/>
      <dgm:spPr/>
    </dgm:pt>
    <dgm:pt modelId="{65D60817-4E34-3A49-A2B2-249ABA45CDE9}" type="pres">
      <dgm:prSet presAssocID="{140D77E0-CF78-C341-B915-477606A00352}" presName="Name23" presStyleLbl="parChTrans1D4" presStyleIdx="0" presStyleCnt="2"/>
      <dgm:spPr/>
      <dgm:t>
        <a:bodyPr/>
        <a:lstStyle/>
        <a:p>
          <a:endParaRPr lang="es-ES_tradnl"/>
        </a:p>
      </dgm:t>
    </dgm:pt>
    <dgm:pt modelId="{17F98E9B-2E5D-6949-8066-E1ECCF25F075}" type="pres">
      <dgm:prSet presAssocID="{5D98E8D4-A30A-484E-AE60-2D2E6069A6D5}" presName="hierRoot4" presStyleCnt="0"/>
      <dgm:spPr/>
    </dgm:pt>
    <dgm:pt modelId="{C7EDC8A4-5E02-6B48-8322-ECBC27CAEED7}" type="pres">
      <dgm:prSet presAssocID="{5D98E8D4-A30A-484E-AE60-2D2E6069A6D5}" presName="composite4" presStyleCnt="0"/>
      <dgm:spPr/>
    </dgm:pt>
    <dgm:pt modelId="{0220C5FA-431A-D546-9107-DD94E1504AEF}" type="pres">
      <dgm:prSet presAssocID="{5D98E8D4-A30A-484E-AE60-2D2E6069A6D5}" presName="background4" presStyleLbl="node4" presStyleIdx="0" presStyleCnt="2"/>
      <dgm:spPr/>
    </dgm:pt>
    <dgm:pt modelId="{65D9018F-A358-F148-B154-D284AB898A89}" type="pres">
      <dgm:prSet presAssocID="{5D98E8D4-A30A-484E-AE60-2D2E6069A6D5}" presName="text4" presStyleLbl="fgAcc4" presStyleIdx="0" presStyleCnt="2" custLinFactX="41347" custLinFactNeighborX="100000" custLinFactNeighborY="57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E019D277-A45F-4648-823C-6EC34A5F81A1}" type="pres">
      <dgm:prSet presAssocID="{5D98E8D4-A30A-484E-AE60-2D2E6069A6D5}" presName="hierChild5" presStyleCnt="0"/>
      <dgm:spPr/>
    </dgm:pt>
    <dgm:pt modelId="{6753BE01-02EE-7E4D-B99E-B12683DCC313}" type="pres">
      <dgm:prSet presAssocID="{C945C512-98E9-0945-A28A-519CD81BF066}" presName="Name23" presStyleLbl="parChTrans1D4" presStyleIdx="1" presStyleCnt="2"/>
      <dgm:spPr/>
      <dgm:t>
        <a:bodyPr/>
        <a:lstStyle/>
        <a:p>
          <a:endParaRPr lang="es-ES_tradnl"/>
        </a:p>
      </dgm:t>
    </dgm:pt>
    <dgm:pt modelId="{89C6EA91-352A-7C4A-9DC5-DA675DAD4615}" type="pres">
      <dgm:prSet presAssocID="{DB5FD756-E9F9-D34C-8A2A-C7D2B448D747}" presName="hierRoot4" presStyleCnt="0"/>
      <dgm:spPr/>
    </dgm:pt>
    <dgm:pt modelId="{FFEE11F4-DE37-9A4B-A9CC-E4181904B597}" type="pres">
      <dgm:prSet presAssocID="{DB5FD756-E9F9-D34C-8A2A-C7D2B448D747}" presName="composite4" presStyleCnt="0"/>
      <dgm:spPr/>
    </dgm:pt>
    <dgm:pt modelId="{A3F23ECE-F70C-8541-BF2B-B081E2F08653}" type="pres">
      <dgm:prSet presAssocID="{DB5FD756-E9F9-D34C-8A2A-C7D2B448D747}" presName="background4" presStyleLbl="node4" presStyleIdx="1" presStyleCnt="2"/>
      <dgm:spPr/>
    </dgm:pt>
    <dgm:pt modelId="{235D4A10-D4CB-DD4A-A6C9-C9514EF946BC}" type="pres">
      <dgm:prSet presAssocID="{DB5FD756-E9F9-D34C-8A2A-C7D2B448D747}" presName="text4" presStyleLbl="fgAcc4" presStyleIdx="1" presStyleCnt="2" custLinFactX="30761" custLinFactNeighborX="100000" custLinFactNeighborY="57">
        <dgm:presLayoutVars>
          <dgm:chPref val="3"/>
        </dgm:presLayoutVars>
      </dgm:prSet>
      <dgm:spPr/>
      <dgm:t>
        <a:bodyPr/>
        <a:lstStyle/>
        <a:p>
          <a:endParaRPr lang="es-ES_tradnl"/>
        </a:p>
      </dgm:t>
    </dgm:pt>
    <dgm:pt modelId="{F9A02347-DB36-C846-8933-EF538390340E}" type="pres">
      <dgm:prSet presAssocID="{DB5FD756-E9F9-D34C-8A2A-C7D2B448D747}" presName="hierChild5" presStyleCnt="0"/>
      <dgm:spPr/>
    </dgm:pt>
  </dgm:ptLst>
  <dgm:cxnLst>
    <dgm:cxn modelId="{5A5FBE0A-B8A8-5348-BAC2-056D3060C340}" type="presOf" srcId="{C945C512-98E9-0945-A28A-519CD81BF066}" destId="{6753BE01-02EE-7E4D-B99E-B12683DCC313}" srcOrd="0" destOrd="0" presId="urn:microsoft.com/office/officeart/2005/8/layout/hierarchy1"/>
    <dgm:cxn modelId="{BD207D9A-95E4-D842-8020-CFA9CA071907}" type="presOf" srcId="{6E554F97-CEAC-2040-A682-FEB6D35F1300}" destId="{6ED8E133-2953-DE4D-8EE2-1CF72A926FB4}" srcOrd="0" destOrd="0" presId="urn:microsoft.com/office/officeart/2005/8/layout/hierarchy1"/>
    <dgm:cxn modelId="{83A13C95-3B04-9642-BF79-F1F93E7E693F}" type="presOf" srcId="{F8EC7BEF-C961-3049-874F-A13933A1009A}" destId="{7C14108D-B00E-4E4C-B77B-F6E1B273E868}" srcOrd="0" destOrd="0" presId="urn:microsoft.com/office/officeart/2005/8/layout/hierarchy1"/>
    <dgm:cxn modelId="{FCCDAFCD-626B-3945-BFEF-41C3F7196FDD}" srcId="{F4BF3BB6-D52D-FA48-B8D2-5E7004DCC201}" destId="{5D98E8D4-A30A-484E-AE60-2D2E6069A6D5}" srcOrd="0" destOrd="0" parTransId="{140D77E0-CF78-C341-B915-477606A00352}" sibTransId="{D36DE68E-177C-734A-8BCD-E20BBCF5DE48}"/>
    <dgm:cxn modelId="{6F9C6C79-C2B7-2E4B-A803-57465F154A82}" srcId="{828D7C22-01CC-214D-BA24-DC8F18D5E31F}" destId="{F4BF3BB6-D52D-FA48-B8D2-5E7004DCC201}" srcOrd="1" destOrd="0" parTransId="{C3182292-8034-444E-8F11-409E915B4FD7}" sibTransId="{B05D5C7A-DC47-6140-8570-EDE3B26B8443}"/>
    <dgm:cxn modelId="{0B3B7D88-B948-424C-97E3-157600DAEDC1}" srcId="{C3A6B0E2-2FF0-6C47-B370-2AC22C84141E}" destId="{BB5F05F2-EF70-724D-B073-CC145D261DC1}" srcOrd="0" destOrd="0" parTransId="{1E6E03D8-3DF4-894E-A7EC-E8E9EE13CF30}" sibTransId="{31007BC2-AF78-FD4E-998E-42E175F32DBC}"/>
    <dgm:cxn modelId="{5293D655-B16E-2148-AD35-2E79CEA202E1}" type="presOf" srcId="{C4BF566A-BD96-7D42-9C5F-6C0B68462E6D}" destId="{B9323CF8-8E1F-6240-9ACD-84F5C9B275F2}" srcOrd="0" destOrd="0" presId="urn:microsoft.com/office/officeart/2005/8/layout/hierarchy1"/>
    <dgm:cxn modelId="{3D029DFD-BBA5-C546-954A-8DDC0DA64916}" type="presOf" srcId="{828D7C22-01CC-214D-BA24-DC8F18D5E31F}" destId="{99C6541F-808C-AB4F-8CC5-831512E8A615}" srcOrd="0" destOrd="0" presId="urn:microsoft.com/office/officeart/2005/8/layout/hierarchy1"/>
    <dgm:cxn modelId="{039BD16B-14C2-C04F-A04F-8E4B9B1EADCE}" srcId="{BB5F05F2-EF70-724D-B073-CC145D261DC1}" destId="{828D7C22-01CC-214D-BA24-DC8F18D5E31F}" srcOrd="1" destOrd="0" parTransId="{0DC5989B-2E16-4B49-898E-03273869EE2E}" sibTransId="{D2BEFB43-5235-6D4B-B033-0747ACD5D0FF}"/>
    <dgm:cxn modelId="{0E65F75B-DE46-5B47-BCB6-BAE7A2BE54DE}" type="presOf" srcId="{BB5F05F2-EF70-724D-B073-CC145D261DC1}" destId="{61D3AB0F-0BCF-A54E-BDCC-337D5C1E1978}" srcOrd="0" destOrd="0" presId="urn:microsoft.com/office/officeart/2005/8/layout/hierarchy1"/>
    <dgm:cxn modelId="{43504182-786C-1B4E-BF19-73EB144C615C}" type="presOf" srcId="{C3182292-8034-444E-8F11-409E915B4FD7}" destId="{7A147EDE-04FB-2E4A-AC9E-86C686CEE040}" srcOrd="0" destOrd="0" presId="urn:microsoft.com/office/officeart/2005/8/layout/hierarchy1"/>
    <dgm:cxn modelId="{EE0B81E4-9A85-2E4D-B887-F9797CD4FAC5}" type="presOf" srcId="{140D77E0-CF78-C341-B915-477606A00352}" destId="{65D60817-4E34-3A49-A2B2-249ABA45CDE9}" srcOrd="0" destOrd="0" presId="urn:microsoft.com/office/officeart/2005/8/layout/hierarchy1"/>
    <dgm:cxn modelId="{A9D4D90F-A8F8-0942-9BBB-9513B7A03498}" srcId="{F4BF3BB6-D52D-FA48-B8D2-5E7004DCC201}" destId="{DB5FD756-E9F9-D34C-8A2A-C7D2B448D747}" srcOrd="1" destOrd="0" parTransId="{C945C512-98E9-0945-A28A-519CD81BF066}" sibTransId="{3DE7F593-9717-5E4C-9C63-DB52A0C74B82}"/>
    <dgm:cxn modelId="{B13757F1-F3A7-7448-983C-8CFABB12A260}" srcId="{828D7C22-01CC-214D-BA24-DC8F18D5E31F}" destId="{C4BF566A-BD96-7D42-9C5F-6C0B68462E6D}" srcOrd="0" destOrd="0" parTransId="{A568EA6F-F7BD-3F44-9D63-2DBADE80DF2D}" sibTransId="{96EE33A6-F755-1D44-8F4D-328002CE8F41}"/>
    <dgm:cxn modelId="{0E496C61-B142-394B-965C-4FEA7DA65040}" type="presOf" srcId="{0DC5989B-2E16-4B49-898E-03273869EE2E}" destId="{75D1B3FC-2EC2-DD4B-B3D3-442C7D864052}" srcOrd="0" destOrd="0" presId="urn:microsoft.com/office/officeart/2005/8/layout/hierarchy1"/>
    <dgm:cxn modelId="{8E9DA53B-C348-2D44-BD56-2033EBF6CF83}" type="presOf" srcId="{5D98E8D4-A30A-484E-AE60-2D2E6069A6D5}" destId="{65D9018F-A358-F148-B154-D284AB898A89}" srcOrd="0" destOrd="0" presId="urn:microsoft.com/office/officeart/2005/8/layout/hierarchy1"/>
    <dgm:cxn modelId="{B26564D5-90D9-B34D-B4BD-442D83A9A249}" type="presOf" srcId="{A568EA6F-F7BD-3F44-9D63-2DBADE80DF2D}" destId="{3E51F19F-B7D9-D84E-BE44-8D39AD6B999D}" srcOrd="0" destOrd="0" presId="urn:microsoft.com/office/officeart/2005/8/layout/hierarchy1"/>
    <dgm:cxn modelId="{4345CFF4-7159-A143-992C-69FE619ADF40}" srcId="{BB5F05F2-EF70-724D-B073-CC145D261DC1}" destId="{6E554F97-CEAC-2040-A682-FEB6D35F1300}" srcOrd="0" destOrd="0" parTransId="{F8EC7BEF-C961-3049-874F-A13933A1009A}" sibTransId="{DAD8B7EB-2540-7145-B6C4-72AA22C05E10}"/>
    <dgm:cxn modelId="{4B18F087-4DAA-0E4B-BF44-9F75E4836AAA}" type="presOf" srcId="{C3A6B0E2-2FF0-6C47-B370-2AC22C84141E}" destId="{C3F199AA-2F3A-DF44-98E2-4748421E22F1}" srcOrd="0" destOrd="0" presId="urn:microsoft.com/office/officeart/2005/8/layout/hierarchy1"/>
    <dgm:cxn modelId="{8C7137F0-ECD4-6240-9889-C037DE4460A7}" type="presOf" srcId="{DB5FD756-E9F9-D34C-8A2A-C7D2B448D747}" destId="{235D4A10-D4CB-DD4A-A6C9-C9514EF946BC}" srcOrd="0" destOrd="0" presId="urn:microsoft.com/office/officeart/2005/8/layout/hierarchy1"/>
    <dgm:cxn modelId="{2F284DA6-9CDF-A14D-9B97-B32C70AA70A9}" type="presOf" srcId="{F4BF3BB6-D52D-FA48-B8D2-5E7004DCC201}" destId="{EA5C7D04-BEDB-0248-8306-2422E20E85D1}" srcOrd="0" destOrd="0" presId="urn:microsoft.com/office/officeart/2005/8/layout/hierarchy1"/>
    <dgm:cxn modelId="{A8F8CBC9-8B2C-8341-B2DC-7C94025C984E}" type="presParOf" srcId="{C3F199AA-2F3A-DF44-98E2-4748421E22F1}" destId="{AF52A05A-3D02-314C-98F7-23451EF2DD1A}" srcOrd="0" destOrd="0" presId="urn:microsoft.com/office/officeart/2005/8/layout/hierarchy1"/>
    <dgm:cxn modelId="{117048D6-B716-F243-B627-8F98F7EA395F}" type="presParOf" srcId="{AF52A05A-3D02-314C-98F7-23451EF2DD1A}" destId="{9CF745CB-45D0-914B-9207-CA73B0B951B3}" srcOrd="0" destOrd="0" presId="urn:microsoft.com/office/officeart/2005/8/layout/hierarchy1"/>
    <dgm:cxn modelId="{04666DDA-A9C8-D040-8D8D-5990F38987B5}" type="presParOf" srcId="{9CF745CB-45D0-914B-9207-CA73B0B951B3}" destId="{50C7CF69-FD43-9B48-8BE5-0B05D69EBF3E}" srcOrd="0" destOrd="0" presId="urn:microsoft.com/office/officeart/2005/8/layout/hierarchy1"/>
    <dgm:cxn modelId="{6479AC5C-D433-6B4D-B413-3ACDD8CE656D}" type="presParOf" srcId="{9CF745CB-45D0-914B-9207-CA73B0B951B3}" destId="{61D3AB0F-0BCF-A54E-BDCC-337D5C1E1978}" srcOrd="1" destOrd="0" presId="urn:microsoft.com/office/officeart/2005/8/layout/hierarchy1"/>
    <dgm:cxn modelId="{A837995B-8778-4C48-81D7-46492EBE3D73}" type="presParOf" srcId="{AF52A05A-3D02-314C-98F7-23451EF2DD1A}" destId="{76267BFD-8875-984B-A515-B0A952A6C287}" srcOrd="1" destOrd="0" presId="urn:microsoft.com/office/officeart/2005/8/layout/hierarchy1"/>
    <dgm:cxn modelId="{AC320CE7-427D-3C40-A160-903D9D3ED846}" type="presParOf" srcId="{76267BFD-8875-984B-A515-B0A952A6C287}" destId="{7C14108D-B00E-4E4C-B77B-F6E1B273E868}" srcOrd="0" destOrd="0" presId="urn:microsoft.com/office/officeart/2005/8/layout/hierarchy1"/>
    <dgm:cxn modelId="{D2AF729D-A579-9F47-B6C4-1232A9E749D1}" type="presParOf" srcId="{76267BFD-8875-984B-A515-B0A952A6C287}" destId="{EDD1A690-DCBD-8A43-82CA-30AB31E0171D}" srcOrd="1" destOrd="0" presId="urn:microsoft.com/office/officeart/2005/8/layout/hierarchy1"/>
    <dgm:cxn modelId="{06C6E92E-E23A-2B40-88E5-4DFE25306C81}" type="presParOf" srcId="{EDD1A690-DCBD-8A43-82CA-30AB31E0171D}" destId="{4ACDE33F-6AB8-8A4F-8002-C900E62886FA}" srcOrd="0" destOrd="0" presId="urn:microsoft.com/office/officeart/2005/8/layout/hierarchy1"/>
    <dgm:cxn modelId="{2D6B919E-39A4-D44F-A04D-3912232730ED}" type="presParOf" srcId="{4ACDE33F-6AB8-8A4F-8002-C900E62886FA}" destId="{E07BD9D6-151F-7A40-877E-3B547525A96B}" srcOrd="0" destOrd="0" presId="urn:microsoft.com/office/officeart/2005/8/layout/hierarchy1"/>
    <dgm:cxn modelId="{C1D5E777-36B1-6D4B-A5B6-2341551A33E9}" type="presParOf" srcId="{4ACDE33F-6AB8-8A4F-8002-C900E62886FA}" destId="{6ED8E133-2953-DE4D-8EE2-1CF72A926FB4}" srcOrd="1" destOrd="0" presId="urn:microsoft.com/office/officeart/2005/8/layout/hierarchy1"/>
    <dgm:cxn modelId="{E882AC09-53AC-FA4B-B593-E4D84B43E589}" type="presParOf" srcId="{EDD1A690-DCBD-8A43-82CA-30AB31E0171D}" destId="{616F9701-6C2E-1047-B058-5902A1E9B03A}" srcOrd="1" destOrd="0" presId="urn:microsoft.com/office/officeart/2005/8/layout/hierarchy1"/>
    <dgm:cxn modelId="{E257DA2B-F013-C242-A20C-054416E7C595}" type="presParOf" srcId="{76267BFD-8875-984B-A515-B0A952A6C287}" destId="{75D1B3FC-2EC2-DD4B-B3D3-442C7D864052}" srcOrd="2" destOrd="0" presId="urn:microsoft.com/office/officeart/2005/8/layout/hierarchy1"/>
    <dgm:cxn modelId="{1A18C81A-F029-784F-B0CF-AA38E501EAA0}" type="presParOf" srcId="{76267BFD-8875-984B-A515-B0A952A6C287}" destId="{88457113-07E3-F74E-85CE-5E8AF893F199}" srcOrd="3" destOrd="0" presId="urn:microsoft.com/office/officeart/2005/8/layout/hierarchy1"/>
    <dgm:cxn modelId="{6A98C26F-6F30-DC4A-B7EE-8DBFAD536A41}" type="presParOf" srcId="{88457113-07E3-F74E-85CE-5E8AF893F199}" destId="{1E7882B9-AABF-1F46-B85A-45CB12F9F9C1}" srcOrd="0" destOrd="0" presId="urn:microsoft.com/office/officeart/2005/8/layout/hierarchy1"/>
    <dgm:cxn modelId="{9EFF9D48-31A2-D94E-9C1D-F5FEC939C1AF}" type="presParOf" srcId="{1E7882B9-AABF-1F46-B85A-45CB12F9F9C1}" destId="{7EEBB582-853E-C144-AA2E-681E09679F19}" srcOrd="0" destOrd="0" presId="urn:microsoft.com/office/officeart/2005/8/layout/hierarchy1"/>
    <dgm:cxn modelId="{89FEDA5C-295D-1346-9797-E158A62233E0}" type="presParOf" srcId="{1E7882B9-AABF-1F46-B85A-45CB12F9F9C1}" destId="{99C6541F-808C-AB4F-8CC5-831512E8A615}" srcOrd="1" destOrd="0" presId="urn:microsoft.com/office/officeart/2005/8/layout/hierarchy1"/>
    <dgm:cxn modelId="{CE142056-351A-9D49-91D5-4FFA272D0365}" type="presParOf" srcId="{88457113-07E3-F74E-85CE-5E8AF893F199}" destId="{658838C2-BD40-634E-A511-BBBAFA90E220}" srcOrd="1" destOrd="0" presId="urn:microsoft.com/office/officeart/2005/8/layout/hierarchy1"/>
    <dgm:cxn modelId="{7858D6B3-707C-8D41-8BCC-076E1FA7D556}" type="presParOf" srcId="{658838C2-BD40-634E-A511-BBBAFA90E220}" destId="{3E51F19F-B7D9-D84E-BE44-8D39AD6B999D}" srcOrd="0" destOrd="0" presId="urn:microsoft.com/office/officeart/2005/8/layout/hierarchy1"/>
    <dgm:cxn modelId="{9326679D-10E2-3C4F-A662-40B4B9339C16}" type="presParOf" srcId="{658838C2-BD40-634E-A511-BBBAFA90E220}" destId="{3A46EDA9-9D34-A148-B5B0-29163BF5C5C7}" srcOrd="1" destOrd="0" presId="urn:microsoft.com/office/officeart/2005/8/layout/hierarchy1"/>
    <dgm:cxn modelId="{8C987700-FFB2-034C-A08F-F2652949E613}" type="presParOf" srcId="{3A46EDA9-9D34-A148-B5B0-29163BF5C5C7}" destId="{E0162927-E7A2-6A4A-8EEB-0E742F2E3D63}" srcOrd="0" destOrd="0" presId="urn:microsoft.com/office/officeart/2005/8/layout/hierarchy1"/>
    <dgm:cxn modelId="{85D6CF7F-91F6-1C42-9F62-29B6A656B46A}" type="presParOf" srcId="{E0162927-E7A2-6A4A-8EEB-0E742F2E3D63}" destId="{286650D3-A556-9D45-934A-4C543415485C}" srcOrd="0" destOrd="0" presId="urn:microsoft.com/office/officeart/2005/8/layout/hierarchy1"/>
    <dgm:cxn modelId="{1DA99801-6C14-224A-A553-943B657809B0}" type="presParOf" srcId="{E0162927-E7A2-6A4A-8EEB-0E742F2E3D63}" destId="{B9323CF8-8E1F-6240-9ACD-84F5C9B275F2}" srcOrd="1" destOrd="0" presId="urn:microsoft.com/office/officeart/2005/8/layout/hierarchy1"/>
    <dgm:cxn modelId="{167025EF-8EAA-8F4F-B567-2937224B27EF}" type="presParOf" srcId="{3A46EDA9-9D34-A148-B5B0-29163BF5C5C7}" destId="{4FE41A49-7B53-1840-AC59-E8B760717D46}" srcOrd="1" destOrd="0" presId="urn:microsoft.com/office/officeart/2005/8/layout/hierarchy1"/>
    <dgm:cxn modelId="{522272CA-082F-2349-8DFB-5BCA5C437553}" type="presParOf" srcId="{658838C2-BD40-634E-A511-BBBAFA90E220}" destId="{7A147EDE-04FB-2E4A-AC9E-86C686CEE040}" srcOrd="2" destOrd="0" presId="urn:microsoft.com/office/officeart/2005/8/layout/hierarchy1"/>
    <dgm:cxn modelId="{84A15F61-92BA-9F40-9488-A48AF92C8E81}" type="presParOf" srcId="{658838C2-BD40-634E-A511-BBBAFA90E220}" destId="{BF69D61D-2A36-B840-BA53-D1D782EDA1A2}" srcOrd="3" destOrd="0" presId="urn:microsoft.com/office/officeart/2005/8/layout/hierarchy1"/>
    <dgm:cxn modelId="{0D080A1E-6C1D-3B4F-8B8C-DF386A7C31AD}" type="presParOf" srcId="{BF69D61D-2A36-B840-BA53-D1D782EDA1A2}" destId="{F11A9DAF-AB51-234B-944A-D468165CDEBA}" srcOrd="0" destOrd="0" presId="urn:microsoft.com/office/officeart/2005/8/layout/hierarchy1"/>
    <dgm:cxn modelId="{95433FAB-179E-F142-95B4-1EFB03B4504D}" type="presParOf" srcId="{F11A9DAF-AB51-234B-944A-D468165CDEBA}" destId="{D31C02B6-43C8-2646-A3AC-6DBBB100D973}" srcOrd="0" destOrd="0" presId="urn:microsoft.com/office/officeart/2005/8/layout/hierarchy1"/>
    <dgm:cxn modelId="{CF396F0F-5CBA-874D-A031-7C6459B53EF9}" type="presParOf" srcId="{F11A9DAF-AB51-234B-944A-D468165CDEBA}" destId="{EA5C7D04-BEDB-0248-8306-2422E20E85D1}" srcOrd="1" destOrd="0" presId="urn:microsoft.com/office/officeart/2005/8/layout/hierarchy1"/>
    <dgm:cxn modelId="{9B62E3B3-D8B3-C749-8A91-F943F11F3822}" type="presParOf" srcId="{BF69D61D-2A36-B840-BA53-D1D782EDA1A2}" destId="{DB052D24-E6EE-E248-ACEF-C77B5DE46785}" srcOrd="1" destOrd="0" presId="urn:microsoft.com/office/officeart/2005/8/layout/hierarchy1"/>
    <dgm:cxn modelId="{408372BD-D0DE-4842-8C48-0E3684F5C8A6}" type="presParOf" srcId="{DB052D24-E6EE-E248-ACEF-C77B5DE46785}" destId="{65D60817-4E34-3A49-A2B2-249ABA45CDE9}" srcOrd="0" destOrd="0" presId="urn:microsoft.com/office/officeart/2005/8/layout/hierarchy1"/>
    <dgm:cxn modelId="{B462299F-57BC-F540-B0C2-A52EBFAB9D30}" type="presParOf" srcId="{DB052D24-E6EE-E248-ACEF-C77B5DE46785}" destId="{17F98E9B-2E5D-6949-8066-E1ECCF25F075}" srcOrd="1" destOrd="0" presId="urn:microsoft.com/office/officeart/2005/8/layout/hierarchy1"/>
    <dgm:cxn modelId="{53CED80F-9965-4446-B79D-8E3BBF9DA38A}" type="presParOf" srcId="{17F98E9B-2E5D-6949-8066-E1ECCF25F075}" destId="{C7EDC8A4-5E02-6B48-8322-ECBC27CAEED7}" srcOrd="0" destOrd="0" presId="urn:microsoft.com/office/officeart/2005/8/layout/hierarchy1"/>
    <dgm:cxn modelId="{E99B2439-669F-B548-AE88-49EE15DF8CA8}" type="presParOf" srcId="{C7EDC8A4-5E02-6B48-8322-ECBC27CAEED7}" destId="{0220C5FA-431A-D546-9107-DD94E1504AEF}" srcOrd="0" destOrd="0" presId="urn:microsoft.com/office/officeart/2005/8/layout/hierarchy1"/>
    <dgm:cxn modelId="{CC65A18B-0168-7B43-A263-2BD3F3DCDF78}" type="presParOf" srcId="{C7EDC8A4-5E02-6B48-8322-ECBC27CAEED7}" destId="{65D9018F-A358-F148-B154-D284AB898A89}" srcOrd="1" destOrd="0" presId="urn:microsoft.com/office/officeart/2005/8/layout/hierarchy1"/>
    <dgm:cxn modelId="{44C091FA-0DEB-374B-8B57-65F23758231F}" type="presParOf" srcId="{17F98E9B-2E5D-6949-8066-E1ECCF25F075}" destId="{E019D277-A45F-4648-823C-6EC34A5F81A1}" srcOrd="1" destOrd="0" presId="urn:microsoft.com/office/officeart/2005/8/layout/hierarchy1"/>
    <dgm:cxn modelId="{8EFAFC50-C479-1E40-9448-5AACF1FEFD1E}" type="presParOf" srcId="{DB052D24-E6EE-E248-ACEF-C77B5DE46785}" destId="{6753BE01-02EE-7E4D-B99E-B12683DCC313}" srcOrd="2" destOrd="0" presId="urn:microsoft.com/office/officeart/2005/8/layout/hierarchy1"/>
    <dgm:cxn modelId="{DAFA8347-E514-104E-97F1-E27FC4516E7E}" type="presParOf" srcId="{DB052D24-E6EE-E248-ACEF-C77B5DE46785}" destId="{89C6EA91-352A-7C4A-9DC5-DA675DAD4615}" srcOrd="3" destOrd="0" presId="urn:microsoft.com/office/officeart/2005/8/layout/hierarchy1"/>
    <dgm:cxn modelId="{4AC3E517-880A-2040-8572-A2F486C5440A}" type="presParOf" srcId="{89C6EA91-352A-7C4A-9DC5-DA675DAD4615}" destId="{FFEE11F4-DE37-9A4B-A9CC-E4181904B597}" srcOrd="0" destOrd="0" presId="urn:microsoft.com/office/officeart/2005/8/layout/hierarchy1"/>
    <dgm:cxn modelId="{5A3FF742-9325-A445-B0BF-82556572A444}" type="presParOf" srcId="{FFEE11F4-DE37-9A4B-A9CC-E4181904B597}" destId="{A3F23ECE-F70C-8541-BF2B-B081E2F08653}" srcOrd="0" destOrd="0" presId="urn:microsoft.com/office/officeart/2005/8/layout/hierarchy1"/>
    <dgm:cxn modelId="{35A351F2-4346-4D45-BC94-3D40A0489EAB}" type="presParOf" srcId="{FFEE11F4-DE37-9A4B-A9CC-E4181904B597}" destId="{235D4A10-D4CB-DD4A-A6C9-C9514EF946BC}" srcOrd="1" destOrd="0" presId="urn:microsoft.com/office/officeart/2005/8/layout/hierarchy1"/>
    <dgm:cxn modelId="{34C110B2-1A27-C74A-94EB-0C80CCB1728B}" type="presParOf" srcId="{89C6EA91-352A-7C4A-9DC5-DA675DAD4615}" destId="{F9A02347-DB36-C846-8933-EF538390340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53BE01-02EE-7E4D-B99E-B12683DCC313}">
      <dsp:nvSpPr>
        <dsp:cNvPr id="0" name=""/>
        <dsp:cNvSpPr/>
      </dsp:nvSpPr>
      <dsp:spPr>
        <a:xfrm>
          <a:off x="6749018" y="3250688"/>
          <a:ext cx="662845" cy="4668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928"/>
              </a:lnTo>
              <a:lnTo>
                <a:pt x="662845" y="342928"/>
              </a:lnTo>
              <a:lnTo>
                <a:pt x="662845" y="46688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D60817-4E34-3A49-A2B2-249ABA45CDE9}">
      <dsp:nvSpPr>
        <dsp:cNvPr id="0" name=""/>
        <dsp:cNvSpPr/>
      </dsp:nvSpPr>
      <dsp:spPr>
        <a:xfrm>
          <a:off x="5931843" y="3250688"/>
          <a:ext cx="817174" cy="466889"/>
        </a:xfrm>
        <a:custGeom>
          <a:avLst/>
          <a:gdLst/>
          <a:ahLst/>
          <a:cxnLst/>
          <a:rect l="0" t="0" r="0" b="0"/>
          <a:pathLst>
            <a:path>
              <a:moveTo>
                <a:pt x="817174" y="0"/>
              </a:moveTo>
              <a:lnTo>
                <a:pt x="817174" y="342928"/>
              </a:lnTo>
              <a:lnTo>
                <a:pt x="0" y="342928"/>
              </a:lnTo>
              <a:lnTo>
                <a:pt x="0" y="466889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147EDE-04FB-2E4A-AC9E-86C686CEE040}">
      <dsp:nvSpPr>
        <dsp:cNvPr id="0" name=""/>
        <dsp:cNvSpPr/>
      </dsp:nvSpPr>
      <dsp:spPr>
        <a:xfrm>
          <a:off x="5678405" y="1964480"/>
          <a:ext cx="1070612" cy="436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2543"/>
              </a:lnTo>
              <a:lnTo>
                <a:pt x="1070612" y="312543"/>
              </a:lnTo>
              <a:lnTo>
                <a:pt x="1070612" y="43650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51F19F-B7D9-D84E-BE44-8D39AD6B999D}">
      <dsp:nvSpPr>
        <dsp:cNvPr id="0" name=""/>
        <dsp:cNvSpPr/>
      </dsp:nvSpPr>
      <dsp:spPr>
        <a:xfrm>
          <a:off x="4646664" y="1964480"/>
          <a:ext cx="1031740" cy="430021"/>
        </a:xfrm>
        <a:custGeom>
          <a:avLst/>
          <a:gdLst/>
          <a:ahLst/>
          <a:cxnLst/>
          <a:rect l="0" t="0" r="0" b="0"/>
          <a:pathLst>
            <a:path>
              <a:moveTo>
                <a:pt x="1031740" y="0"/>
              </a:moveTo>
              <a:lnTo>
                <a:pt x="1031740" y="306060"/>
              </a:lnTo>
              <a:lnTo>
                <a:pt x="0" y="306060"/>
              </a:lnTo>
              <a:lnTo>
                <a:pt x="0" y="430021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D1B3FC-2EC2-DD4B-B3D3-442C7D864052}">
      <dsp:nvSpPr>
        <dsp:cNvPr id="0" name=""/>
        <dsp:cNvSpPr/>
      </dsp:nvSpPr>
      <dsp:spPr>
        <a:xfrm>
          <a:off x="3599483" y="708456"/>
          <a:ext cx="2078921" cy="4063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360"/>
              </a:lnTo>
              <a:lnTo>
                <a:pt x="2078921" y="282360"/>
              </a:lnTo>
              <a:lnTo>
                <a:pt x="2078921" y="406321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14108D-B00E-4E4C-B77B-F6E1B273E868}">
      <dsp:nvSpPr>
        <dsp:cNvPr id="0" name=""/>
        <dsp:cNvSpPr/>
      </dsp:nvSpPr>
      <dsp:spPr>
        <a:xfrm>
          <a:off x="1083132" y="708456"/>
          <a:ext cx="2516351" cy="403874"/>
        </a:xfrm>
        <a:custGeom>
          <a:avLst/>
          <a:gdLst/>
          <a:ahLst/>
          <a:cxnLst/>
          <a:rect l="0" t="0" r="0" b="0"/>
          <a:pathLst>
            <a:path>
              <a:moveTo>
                <a:pt x="2516351" y="0"/>
              </a:moveTo>
              <a:lnTo>
                <a:pt x="2516351" y="279913"/>
              </a:lnTo>
              <a:lnTo>
                <a:pt x="0" y="279913"/>
              </a:lnTo>
              <a:lnTo>
                <a:pt x="0" y="40387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C7CF69-FD43-9B48-8BE5-0B05D69EBF3E}">
      <dsp:nvSpPr>
        <dsp:cNvPr id="0" name=""/>
        <dsp:cNvSpPr/>
      </dsp:nvSpPr>
      <dsp:spPr>
        <a:xfrm>
          <a:off x="2930426" y="-141245"/>
          <a:ext cx="1338113" cy="849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D3AB0F-0BCF-A54E-BDCC-337D5C1E1978}">
      <dsp:nvSpPr>
        <dsp:cNvPr id="0" name=""/>
        <dsp:cNvSpPr/>
      </dsp:nvSpPr>
      <dsp:spPr>
        <a:xfrm>
          <a:off x="3079105" y="0"/>
          <a:ext cx="1338113" cy="849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Costo de Capital</a:t>
          </a:r>
          <a:endParaRPr lang="es-ES_tradnl" sz="1400" kern="1200" dirty="0"/>
        </a:p>
      </dsp:txBody>
      <dsp:txXfrm>
        <a:off x="3079105" y="0"/>
        <a:ext cx="1338113" cy="849702"/>
      </dsp:txXfrm>
    </dsp:sp>
    <dsp:sp modelId="{E07BD9D6-151F-7A40-877E-3B547525A96B}">
      <dsp:nvSpPr>
        <dsp:cNvPr id="0" name=""/>
        <dsp:cNvSpPr/>
      </dsp:nvSpPr>
      <dsp:spPr>
        <a:xfrm>
          <a:off x="414075" y="1112331"/>
          <a:ext cx="1338113" cy="849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D8E133-2953-DE4D-8EE2-1CF72A926FB4}">
      <dsp:nvSpPr>
        <dsp:cNvPr id="0" name=""/>
        <dsp:cNvSpPr/>
      </dsp:nvSpPr>
      <dsp:spPr>
        <a:xfrm>
          <a:off x="562754" y="1253576"/>
          <a:ext cx="1338113" cy="849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Fondos propios</a:t>
          </a:r>
          <a:endParaRPr lang="es-ES_tradnl" sz="1400" kern="1200" dirty="0"/>
        </a:p>
      </dsp:txBody>
      <dsp:txXfrm>
        <a:off x="562754" y="1253576"/>
        <a:ext cx="1338113" cy="849702"/>
      </dsp:txXfrm>
    </dsp:sp>
    <dsp:sp modelId="{7EEBB582-853E-C144-AA2E-681E09679F19}">
      <dsp:nvSpPr>
        <dsp:cNvPr id="0" name=""/>
        <dsp:cNvSpPr/>
      </dsp:nvSpPr>
      <dsp:spPr>
        <a:xfrm>
          <a:off x="5009348" y="1114778"/>
          <a:ext cx="1338113" cy="849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C6541F-808C-AB4F-8CC5-831512E8A615}">
      <dsp:nvSpPr>
        <dsp:cNvPr id="0" name=""/>
        <dsp:cNvSpPr/>
      </dsp:nvSpPr>
      <dsp:spPr>
        <a:xfrm>
          <a:off x="5158027" y="1256024"/>
          <a:ext cx="1338113" cy="849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Endeudamiento</a:t>
          </a:r>
          <a:endParaRPr lang="es-ES_tradnl" sz="1400" kern="1200" dirty="0"/>
        </a:p>
      </dsp:txBody>
      <dsp:txXfrm>
        <a:off x="5158027" y="1256024"/>
        <a:ext cx="1338113" cy="849702"/>
      </dsp:txXfrm>
    </dsp:sp>
    <dsp:sp modelId="{286650D3-A556-9D45-934A-4C543415485C}">
      <dsp:nvSpPr>
        <dsp:cNvPr id="0" name=""/>
        <dsp:cNvSpPr/>
      </dsp:nvSpPr>
      <dsp:spPr>
        <a:xfrm>
          <a:off x="3977607" y="2394502"/>
          <a:ext cx="1338113" cy="849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9323CF8-8E1F-6240-9ACD-84F5C9B275F2}">
      <dsp:nvSpPr>
        <dsp:cNvPr id="0" name=""/>
        <dsp:cNvSpPr/>
      </dsp:nvSpPr>
      <dsp:spPr>
        <a:xfrm>
          <a:off x="4126286" y="2535748"/>
          <a:ext cx="1338113" cy="849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Valor actual neto ajustado</a:t>
          </a:r>
          <a:endParaRPr lang="es-ES_tradnl" sz="1400" kern="1200" dirty="0"/>
        </a:p>
      </dsp:txBody>
      <dsp:txXfrm>
        <a:off x="4126286" y="2535748"/>
        <a:ext cx="1338113" cy="849702"/>
      </dsp:txXfrm>
    </dsp:sp>
    <dsp:sp modelId="{D31C02B6-43C8-2646-A3AC-6DBBB100D973}">
      <dsp:nvSpPr>
        <dsp:cNvPr id="0" name=""/>
        <dsp:cNvSpPr/>
      </dsp:nvSpPr>
      <dsp:spPr>
        <a:xfrm>
          <a:off x="6079961" y="2400985"/>
          <a:ext cx="1338113" cy="849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A5C7D04-BEDB-0248-8306-2422E20E85D1}">
      <dsp:nvSpPr>
        <dsp:cNvPr id="0" name=""/>
        <dsp:cNvSpPr/>
      </dsp:nvSpPr>
      <dsp:spPr>
        <a:xfrm>
          <a:off x="6228640" y="2542231"/>
          <a:ext cx="1338113" cy="849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Ajuste a la tasa de descuento</a:t>
          </a:r>
          <a:endParaRPr lang="es-ES_tradnl" sz="1400" kern="1200" dirty="0"/>
        </a:p>
      </dsp:txBody>
      <dsp:txXfrm>
        <a:off x="6228640" y="2542231"/>
        <a:ext cx="1338113" cy="849702"/>
      </dsp:txXfrm>
    </dsp:sp>
    <dsp:sp modelId="{0220C5FA-431A-D546-9107-DD94E1504AEF}">
      <dsp:nvSpPr>
        <dsp:cNvPr id="0" name=""/>
        <dsp:cNvSpPr/>
      </dsp:nvSpPr>
      <dsp:spPr>
        <a:xfrm>
          <a:off x="5262787" y="3717577"/>
          <a:ext cx="1338113" cy="849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9018F-A358-F148-B154-D284AB898A89}">
      <dsp:nvSpPr>
        <dsp:cNvPr id="0" name=""/>
        <dsp:cNvSpPr/>
      </dsp:nvSpPr>
      <dsp:spPr>
        <a:xfrm>
          <a:off x="5411466" y="3858822"/>
          <a:ext cx="1338113" cy="849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Promedio ponderado  de los betas </a:t>
          </a:r>
          <a:endParaRPr lang="es-ES_tradnl" sz="1400" kern="1200" dirty="0"/>
        </a:p>
      </dsp:txBody>
      <dsp:txXfrm>
        <a:off x="5411466" y="3858822"/>
        <a:ext cx="1338113" cy="849702"/>
      </dsp:txXfrm>
    </dsp:sp>
    <dsp:sp modelId="{A3F23ECE-F70C-8541-BF2B-B081E2F08653}">
      <dsp:nvSpPr>
        <dsp:cNvPr id="0" name=""/>
        <dsp:cNvSpPr/>
      </dsp:nvSpPr>
      <dsp:spPr>
        <a:xfrm>
          <a:off x="6742807" y="3717577"/>
          <a:ext cx="1338113" cy="8497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5D4A10-D4CB-DD4A-A6C9-C9514EF946BC}">
      <dsp:nvSpPr>
        <dsp:cNvPr id="0" name=""/>
        <dsp:cNvSpPr/>
      </dsp:nvSpPr>
      <dsp:spPr>
        <a:xfrm>
          <a:off x="6891486" y="3858822"/>
          <a:ext cx="1338113" cy="8497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Costo promedio ponderado del capital</a:t>
          </a:r>
          <a:endParaRPr lang="es-ES_tradnl" sz="1400" kern="1200" dirty="0"/>
        </a:p>
      </dsp:txBody>
      <dsp:txXfrm>
        <a:off x="6891486" y="3858822"/>
        <a:ext cx="1338113" cy="849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E574C-4A06-EA43-807A-75C1C7A11E59}" type="datetimeFigureOut">
              <a:rPr lang="es-ES_tradnl" smtClean="0"/>
              <a:pPr/>
              <a:t>21/7/13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8A8AB-ECFB-1546-979D-25F40D87644C}" type="slidenum">
              <a:rPr lang="es-ES_tradnl" smtClean="0"/>
              <a:pPr/>
              <a:t>‹Nr.›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7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Costo de Capital</a:t>
            </a:r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							Mba Peggy Chaves</a:t>
            </a:r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09125" y="81353"/>
            <a:ext cx="6861020" cy="1699584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Ejemplo 3</a:t>
            </a:r>
            <a:br>
              <a:rPr lang="es-ES_tradnl" dirty="0" smtClean="0"/>
            </a:br>
            <a:r>
              <a:rPr lang="es-ES_tradnl" dirty="0" smtClean="0"/>
              <a:t>Ajuste a la Tasa de Descuento</a:t>
            </a:r>
            <a:br>
              <a:rPr lang="es-ES_tradnl" dirty="0" smtClean="0"/>
            </a:br>
            <a:r>
              <a:rPr lang="es-ES_tradnl" sz="2222" dirty="0" smtClean="0"/>
              <a:t>Costo de Capital Promedio Ponderado de los Betas</a:t>
            </a:r>
            <a:endParaRPr lang="es-ES_tradnl" sz="2222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457200" y="2097218"/>
            <a:ext cx="3370015" cy="1217798"/>
          </a:xfrm>
        </p:spPr>
        <p:txBody>
          <a:bodyPr>
            <a:normAutofit/>
          </a:bodyPr>
          <a:lstStyle/>
          <a:p>
            <a:r>
              <a:rPr lang="es-ES_tradnl" sz="1946" dirty="0" smtClean="0"/>
              <a:t>Otra empresa relación deuda capital 0,7</a:t>
            </a:r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endParaRPr lang="es-ES_tradnl" dirty="0"/>
          </a:p>
        </p:txBody>
      </p:sp>
      <p:sp>
        <p:nvSpPr>
          <p:cNvPr id="7" name="CuadroTexto 6"/>
          <p:cNvSpPr txBox="1"/>
          <p:nvPr/>
        </p:nvSpPr>
        <p:spPr>
          <a:xfrm>
            <a:off x="648829" y="3075780"/>
            <a:ext cx="8269115" cy="3077765"/>
          </a:xfrm>
          <a:prstGeom prst="rect">
            <a:avLst/>
          </a:prstGeom>
          <a:solidFill>
            <a:schemeClr val="accent3">
              <a:lumMod val="60000"/>
              <a:lumOff val="40000"/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Si la deuda más el capital propio es igual a la inversión en capital del proyecto esto se representa en la siguiente ecuación  D+C=1</a:t>
            </a:r>
          </a:p>
          <a:p>
            <a:endParaRPr lang="es-ES_tradnl" sz="1600" dirty="0" smtClean="0"/>
          </a:p>
          <a:p>
            <a:r>
              <a:rPr lang="es-ES_tradnl" sz="1600" dirty="0" smtClean="0"/>
              <a:t>Y de acuerdo a los datos D= 0,7 C entonces debemos sustituir en la ecuación anterior                                                                      </a:t>
            </a:r>
          </a:p>
          <a:p>
            <a:r>
              <a:rPr lang="es-ES_tradnl" sz="1600" dirty="0" smtClean="0"/>
              <a:t>                                                                             0,7C + C = 1</a:t>
            </a:r>
          </a:p>
          <a:p>
            <a:pPr algn="ctr"/>
            <a:r>
              <a:rPr lang="es-ES_tradnl" sz="1600" dirty="0" smtClean="0"/>
              <a:t>     1,7C=1</a:t>
            </a:r>
          </a:p>
          <a:p>
            <a:pPr algn="ctr"/>
            <a:r>
              <a:rPr lang="es-ES_tradnl" sz="1600" dirty="0" smtClean="0"/>
              <a:t>                  C= 1/1,7</a:t>
            </a:r>
          </a:p>
          <a:p>
            <a:pPr algn="ctr"/>
            <a:r>
              <a:rPr lang="es-ES_tradnl" sz="1600" dirty="0" smtClean="0"/>
              <a:t>                  C= 0,588</a:t>
            </a:r>
          </a:p>
          <a:p>
            <a:r>
              <a:rPr lang="es-ES_tradnl" sz="1600" dirty="0" smtClean="0"/>
              <a:t>Entonces si ya tenemos C podemos saber el valor de D</a:t>
            </a:r>
          </a:p>
          <a:p>
            <a:pPr algn="ctr"/>
            <a:r>
              <a:rPr lang="es-ES_tradnl" sz="1600" dirty="0" smtClean="0"/>
              <a:t>D=0,7*0,588</a:t>
            </a:r>
          </a:p>
          <a:p>
            <a:pPr algn="ctr"/>
            <a:r>
              <a:rPr lang="es-ES_tradnl" sz="1600" dirty="0" smtClean="0"/>
              <a:t>D=0,411</a:t>
            </a:r>
          </a:p>
          <a:p>
            <a:endParaRPr lang="es-ES_tradnl" dirty="0"/>
          </a:p>
        </p:txBody>
      </p:sp>
      <p:sp>
        <p:nvSpPr>
          <p:cNvPr id="5" name="CuadroTexto 4"/>
          <p:cNvSpPr txBox="1"/>
          <p:nvPr/>
        </p:nvSpPr>
        <p:spPr>
          <a:xfrm>
            <a:off x="3603071" y="2166248"/>
            <a:ext cx="5024972" cy="369332"/>
          </a:xfrm>
          <a:prstGeom prst="rect">
            <a:avLst/>
          </a:prstGeom>
          <a:solidFill>
            <a:srgbClr val="3366FF">
              <a:alpha val="61000"/>
            </a:srgbClr>
          </a:solidFill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PASO 1 </a:t>
            </a:r>
            <a:r>
              <a:rPr lang="es-ES_tradnl" dirty="0" smtClean="0"/>
              <a:t>Determine porcentajes de Deuda y Capital</a:t>
            </a:r>
            <a:endParaRPr lang="es-ES_tradnl" dirty="0"/>
          </a:p>
        </p:txBody>
      </p:sp>
      <p:pic>
        <p:nvPicPr>
          <p:cNvPr id="8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494" y="62913"/>
            <a:ext cx="2703479" cy="1577032"/>
          </a:xfrm>
          <a:prstGeom prst="rect">
            <a:avLst/>
          </a:prstGeom>
          <a:noFill/>
        </p:spPr>
      </p:pic>
      <p:sp>
        <p:nvSpPr>
          <p:cNvPr id="9" name="Elipse 8"/>
          <p:cNvSpPr/>
          <p:nvPr/>
        </p:nvSpPr>
        <p:spPr>
          <a:xfrm>
            <a:off x="2747168" y="3131004"/>
            <a:ext cx="842098" cy="803632"/>
          </a:xfrm>
          <a:prstGeom prst="ellipse">
            <a:avLst/>
          </a:prstGeom>
          <a:solidFill>
            <a:schemeClr val="accent4">
              <a:lumMod val="75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Elipse 9"/>
          <p:cNvSpPr/>
          <p:nvPr/>
        </p:nvSpPr>
        <p:spPr>
          <a:xfrm>
            <a:off x="4191000" y="3976969"/>
            <a:ext cx="1284111" cy="482142"/>
          </a:xfrm>
          <a:prstGeom prst="ellipse">
            <a:avLst/>
          </a:prstGeom>
          <a:solidFill>
            <a:schemeClr val="accent6">
              <a:lumMod val="50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Flecha derecha 10"/>
          <p:cNvSpPr/>
          <p:nvPr/>
        </p:nvSpPr>
        <p:spPr>
          <a:xfrm rot="10590614">
            <a:off x="3612894" y="3359268"/>
            <a:ext cx="1465188" cy="367376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Flecha derecha 11"/>
          <p:cNvSpPr/>
          <p:nvPr/>
        </p:nvSpPr>
        <p:spPr>
          <a:xfrm rot="21129439">
            <a:off x="2634427" y="4076764"/>
            <a:ext cx="1405668" cy="381000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Elipse 12"/>
          <p:cNvSpPr/>
          <p:nvPr/>
        </p:nvSpPr>
        <p:spPr>
          <a:xfrm>
            <a:off x="4065401" y="5207000"/>
            <a:ext cx="1409710" cy="479778"/>
          </a:xfrm>
          <a:prstGeom prst="ellipse">
            <a:avLst/>
          </a:prstGeom>
          <a:solidFill>
            <a:srgbClr val="008000">
              <a:alpha val="2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Flecha derecha 13"/>
          <p:cNvSpPr/>
          <p:nvPr/>
        </p:nvSpPr>
        <p:spPr>
          <a:xfrm>
            <a:off x="2291608" y="5207000"/>
            <a:ext cx="1767908" cy="479777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9460" y="274638"/>
            <a:ext cx="6134539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Ejemplo 3 </a:t>
            </a:r>
            <a:br>
              <a:rPr lang="es-ES_tradnl" dirty="0" smtClean="0"/>
            </a:br>
            <a:r>
              <a:rPr lang="es-ES_tradnl" dirty="0" smtClean="0"/>
              <a:t>Promedio ponderado betas</a:t>
            </a:r>
            <a:endParaRPr lang="es-ES_tradnl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457200" y="2111023"/>
            <a:ext cx="3214895" cy="719164"/>
          </a:xfrm>
        </p:spPr>
        <p:txBody>
          <a:bodyPr>
            <a:noAutofit/>
          </a:bodyPr>
          <a:lstStyle/>
          <a:p>
            <a:r>
              <a:rPr lang="es-ES_tradnl" sz="1600" dirty="0" smtClean="0"/>
              <a:t>Beta de la otra empresa 1,5</a:t>
            </a:r>
          </a:p>
          <a:p>
            <a:r>
              <a:rPr lang="es-ES_tradnl" sz="1600" dirty="0" smtClean="0"/>
              <a:t>Impuestos 15%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519590" y="3396206"/>
            <a:ext cx="4017217" cy="2308324"/>
          </a:xfrm>
          <a:prstGeom prst="rect">
            <a:avLst/>
          </a:prstGeom>
          <a:solidFill>
            <a:schemeClr val="accent3">
              <a:lumMod val="60000"/>
              <a:lumOff val="40000"/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/>
              <a:t>Se aplica la siguiente fórmula:</a:t>
            </a:r>
          </a:p>
          <a:p>
            <a:r>
              <a:rPr lang="es-ES_tradnl" dirty="0" err="1" smtClean="0"/>
              <a:t>β</a:t>
            </a:r>
            <a:r>
              <a:rPr lang="es-ES_tradnl" dirty="0" smtClean="0"/>
              <a:t> </a:t>
            </a:r>
            <a:r>
              <a:rPr lang="es-ES_tradnl" dirty="0" err="1" smtClean="0"/>
              <a:t>s</a:t>
            </a:r>
            <a:r>
              <a:rPr lang="es-ES_tradnl" dirty="0" smtClean="0"/>
              <a:t>/</a:t>
            </a:r>
            <a:r>
              <a:rPr lang="es-ES_tradnl" dirty="0" err="1" smtClean="0"/>
              <a:t>d</a:t>
            </a:r>
            <a:r>
              <a:rPr lang="es-ES_tradnl" dirty="0" smtClean="0"/>
              <a:t>= </a:t>
            </a:r>
            <a:r>
              <a:rPr lang="es-ES_tradnl" u="sng" dirty="0" smtClean="0"/>
              <a:t>      C            </a:t>
            </a:r>
            <a:r>
              <a:rPr lang="es-ES_tradnl" dirty="0" smtClean="0"/>
              <a:t>*       </a:t>
            </a:r>
            <a:r>
              <a:rPr lang="es-ES_tradnl" dirty="0" err="1" smtClean="0"/>
              <a:t>β</a:t>
            </a:r>
            <a:r>
              <a:rPr lang="es-ES_tradnl" dirty="0" smtClean="0"/>
              <a:t> </a:t>
            </a:r>
            <a:r>
              <a:rPr lang="es-ES_tradnl" dirty="0" err="1" smtClean="0"/>
              <a:t>c</a:t>
            </a:r>
            <a:r>
              <a:rPr lang="es-ES_tradnl" dirty="0" smtClean="0"/>
              <a:t>/</a:t>
            </a:r>
            <a:r>
              <a:rPr lang="es-ES_tradnl" dirty="0" err="1" smtClean="0"/>
              <a:t>d</a:t>
            </a:r>
            <a:r>
              <a:rPr lang="es-ES_tradnl" dirty="0" smtClean="0"/>
              <a:t>      </a:t>
            </a:r>
          </a:p>
          <a:p>
            <a:r>
              <a:rPr lang="es-ES_tradnl" dirty="0" smtClean="0"/>
              <a:t>             D(1+</a:t>
            </a:r>
            <a:r>
              <a:rPr lang="es-ES_tradnl" dirty="0" err="1" smtClean="0"/>
              <a:t>t</a:t>
            </a:r>
            <a:r>
              <a:rPr lang="es-ES_tradnl" dirty="0" smtClean="0"/>
              <a:t>)+C</a:t>
            </a:r>
          </a:p>
          <a:p>
            <a:endParaRPr lang="es-ES_tradnl" dirty="0" smtClean="0"/>
          </a:p>
          <a:p>
            <a:r>
              <a:rPr lang="es-ES_tradnl" dirty="0" err="1" smtClean="0"/>
              <a:t>β</a:t>
            </a:r>
            <a:r>
              <a:rPr lang="es-ES_tradnl" dirty="0" smtClean="0"/>
              <a:t> </a:t>
            </a:r>
            <a:r>
              <a:rPr lang="es-ES_tradnl" dirty="0" err="1" smtClean="0"/>
              <a:t>s</a:t>
            </a:r>
            <a:r>
              <a:rPr lang="es-ES_tradnl" dirty="0" smtClean="0"/>
              <a:t>/</a:t>
            </a:r>
            <a:r>
              <a:rPr lang="es-ES_tradnl" dirty="0" err="1" smtClean="0"/>
              <a:t>d</a:t>
            </a:r>
            <a:r>
              <a:rPr lang="es-ES_tradnl" dirty="0" smtClean="0"/>
              <a:t>=  </a:t>
            </a:r>
            <a:r>
              <a:rPr lang="es-ES_tradnl" u="sng" dirty="0" smtClean="0"/>
              <a:t>                0,588                </a:t>
            </a:r>
            <a:r>
              <a:rPr lang="es-ES_tradnl" dirty="0" smtClean="0"/>
              <a:t>+ 1,5</a:t>
            </a:r>
          </a:p>
          <a:p>
            <a:r>
              <a:rPr lang="es-ES_tradnl" dirty="0" smtClean="0"/>
              <a:t>             0,411 *(1-0,15)+0,588 </a:t>
            </a:r>
          </a:p>
          <a:p>
            <a:endParaRPr lang="es-ES_tradnl" dirty="0" smtClean="0"/>
          </a:p>
          <a:p>
            <a:r>
              <a:rPr lang="es-ES_tradnl" dirty="0" err="1" smtClean="0"/>
              <a:t>β</a:t>
            </a:r>
            <a:r>
              <a:rPr lang="es-ES_tradnl" dirty="0" smtClean="0"/>
              <a:t> </a:t>
            </a:r>
            <a:r>
              <a:rPr lang="es-ES_tradnl" dirty="0" err="1" smtClean="0"/>
              <a:t>s</a:t>
            </a:r>
            <a:r>
              <a:rPr lang="es-ES_tradnl" dirty="0" smtClean="0"/>
              <a:t>/</a:t>
            </a:r>
            <a:r>
              <a:rPr lang="es-ES_tradnl" dirty="0" err="1" smtClean="0"/>
              <a:t>d</a:t>
            </a:r>
            <a:r>
              <a:rPr lang="es-ES_tradnl" dirty="0" smtClean="0"/>
              <a:t>=  0,94       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113851" y="2126087"/>
            <a:ext cx="4089775" cy="646331"/>
          </a:xfrm>
          <a:prstGeom prst="rect">
            <a:avLst/>
          </a:prstGeom>
          <a:solidFill>
            <a:srgbClr val="3366FF">
              <a:alpha val="61000"/>
            </a:srgbClr>
          </a:solidFill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PASO 2 </a:t>
            </a:r>
            <a:r>
              <a:rPr lang="es-ES_tradnl" dirty="0" smtClean="0"/>
              <a:t>Calcule el beta sin deuda de la otra empresa </a:t>
            </a:r>
          </a:p>
        </p:txBody>
      </p:sp>
      <p:pic>
        <p:nvPicPr>
          <p:cNvPr id="8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739" y="0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07166" y="274638"/>
            <a:ext cx="6036834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Ejemplo 3 </a:t>
            </a:r>
            <a:br>
              <a:rPr lang="es-ES_tradnl" dirty="0" smtClean="0"/>
            </a:br>
            <a:r>
              <a:rPr lang="es-ES_tradnl" dirty="0" smtClean="0"/>
              <a:t>Promedio ponderado betas</a:t>
            </a:r>
            <a:endParaRPr lang="es-ES_tradnl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1215851" y="2150775"/>
            <a:ext cx="2883578" cy="719164"/>
          </a:xfrm>
        </p:spPr>
        <p:txBody>
          <a:bodyPr>
            <a:noAutofit/>
          </a:bodyPr>
          <a:lstStyle/>
          <a:p>
            <a:r>
              <a:rPr lang="es-ES_tradnl" sz="1600" dirty="0" smtClean="0"/>
              <a:t>Relación deuda capital 0,4</a:t>
            </a:r>
          </a:p>
          <a:p>
            <a:r>
              <a:rPr lang="es-ES_tradnl" sz="1600" dirty="0" smtClean="0"/>
              <a:t>Impuestos 15%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271100" y="3327190"/>
            <a:ext cx="5684036" cy="2031325"/>
          </a:xfrm>
          <a:prstGeom prst="rect">
            <a:avLst/>
          </a:prstGeom>
          <a:solidFill>
            <a:schemeClr val="accent3">
              <a:lumMod val="60000"/>
              <a:lumOff val="40000"/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/>
              <a:t>Se aplica la siguiente fórmula:</a:t>
            </a:r>
          </a:p>
          <a:p>
            <a:endParaRPr lang="es-ES_tradnl" dirty="0" smtClean="0"/>
          </a:p>
          <a:p>
            <a:r>
              <a:rPr lang="es-ES_tradnl" dirty="0" smtClean="0"/>
              <a:t>     </a:t>
            </a:r>
            <a:r>
              <a:rPr lang="es-ES_tradnl" dirty="0" err="1" smtClean="0"/>
              <a:t>β</a:t>
            </a:r>
            <a:r>
              <a:rPr lang="es-ES_tradnl" dirty="0" smtClean="0"/>
              <a:t> </a:t>
            </a:r>
            <a:r>
              <a:rPr lang="es-ES_tradnl" dirty="0" err="1" smtClean="0"/>
              <a:t>c</a:t>
            </a:r>
            <a:r>
              <a:rPr lang="es-ES_tradnl" dirty="0" smtClean="0"/>
              <a:t>/</a:t>
            </a:r>
            <a:r>
              <a:rPr lang="es-ES_tradnl" dirty="0" err="1" smtClean="0"/>
              <a:t>d</a:t>
            </a:r>
            <a:r>
              <a:rPr lang="es-ES_tradnl" dirty="0" smtClean="0"/>
              <a:t>: </a:t>
            </a:r>
            <a:r>
              <a:rPr lang="es-ES_tradnl" dirty="0" err="1" smtClean="0"/>
              <a:t>β</a:t>
            </a:r>
            <a:r>
              <a:rPr lang="es-ES_tradnl" dirty="0" smtClean="0"/>
              <a:t> </a:t>
            </a:r>
            <a:r>
              <a:rPr lang="es-ES_tradnl" dirty="0" err="1" smtClean="0"/>
              <a:t>s</a:t>
            </a:r>
            <a:r>
              <a:rPr lang="es-ES_tradnl" dirty="0" smtClean="0"/>
              <a:t>/</a:t>
            </a:r>
            <a:r>
              <a:rPr lang="es-ES_tradnl" dirty="0" err="1" smtClean="0"/>
              <a:t>d</a:t>
            </a:r>
            <a:r>
              <a:rPr lang="es-ES_tradnl" dirty="0" smtClean="0"/>
              <a:t> * (1+(1-</a:t>
            </a:r>
            <a:r>
              <a:rPr lang="es-ES_tradnl" dirty="0" err="1" smtClean="0"/>
              <a:t>t</a:t>
            </a:r>
            <a:r>
              <a:rPr lang="es-ES_tradnl" dirty="0" smtClean="0"/>
              <a:t>)* R </a:t>
            </a:r>
            <a:r>
              <a:rPr lang="es-ES_tradnl" dirty="0" err="1" smtClean="0"/>
              <a:t>d</a:t>
            </a:r>
            <a:r>
              <a:rPr lang="es-ES_tradnl" dirty="0" smtClean="0"/>
              <a:t>/</a:t>
            </a:r>
            <a:r>
              <a:rPr lang="es-ES_tradnl" dirty="0" err="1" smtClean="0"/>
              <a:t>c</a:t>
            </a:r>
            <a:r>
              <a:rPr lang="es-ES_tradnl" dirty="0" smtClean="0"/>
              <a:t>)</a:t>
            </a:r>
          </a:p>
          <a:p>
            <a:endParaRPr lang="es-ES_tradnl" dirty="0" smtClean="0"/>
          </a:p>
          <a:p>
            <a:r>
              <a:rPr lang="es-ES_tradnl" dirty="0" smtClean="0"/>
              <a:t>     </a:t>
            </a:r>
            <a:r>
              <a:rPr lang="es-ES_tradnl" dirty="0" err="1" smtClean="0"/>
              <a:t>β</a:t>
            </a:r>
            <a:r>
              <a:rPr lang="es-ES_tradnl" dirty="0" smtClean="0"/>
              <a:t> </a:t>
            </a:r>
            <a:r>
              <a:rPr lang="es-ES_tradnl" dirty="0" err="1" smtClean="0"/>
              <a:t>c</a:t>
            </a:r>
            <a:r>
              <a:rPr lang="es-ES_tradnl" dirty="0" smtClean="0"/>
              <a:t>/</a:t>
            </a:r>
            <a:r>
              <a:rPr lang="es-ES_tradnl" dirty="0" err="1" smtClean="0"/>
              <a:t>d</a:t>
            </a:r>
            <a:r>
              <a:rPr lang="es-ES_tradnl" dirty="0" smtClean="0"/>
              <a:t>: 0,94* (1+(1-0,15)*0,4)</a:t>
            </a:r>
          </a:p>
          <a:p>
            <a:endParaRPr lang="es-ES_tradnl" dirty="0" smtClean="0"/>
          </a:p>
          <a:p>
            <a:r>
              <a:rPr lang="es-ES_tradnl" dirty="0" smtClean="0"/>
              <a:t>     </a:t>
            </a:r>
            <a:r>
              <a:rPr lang="es-ES_tradnl" dirty="0" err="1" smtClean="0"/>
              <a:t>β</a:t>
            </a:r>
            <a:r>
              <a:rPr lang="es-ES_tradnl" dirty="0" smtClean="0"/>
              <a:t> </a:t>
            </a:r>
            <a:r>
              <a:rPr lang="es-ES_tradnl" dirty="0" err="1" smtClean="0"/>
              <a:t>c</a:t>
            </a:r>
            <a:r>
              <a:rPr lang="es-ES_tradnl" dirty="0" smtClean="0"/>
              <a:t>/</a:t>
            </a:r>
            <a:r>
              <a:rPr lang="es-ES_tradnl" dirty="0" err="1" smtClean="0"/>
              <a:t>d</a:t>
            </a:r>
            <a:r>
              <a:rPr lang="es-ES_tradnl" dirty="0" smtClean="0"/>
              <a:t>: 1,3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113851" y="2001833"/>
            <a:ext cx="3841285" cy="923330"/>
          </a:xfrm>
          <a:prstGeom prst="rect">
            <a:avLst/>
          </a:prstGeom>
          <a:solidFill>
            <a:srgbClr val="3366FF">
              <a:alpha val="61000"/>
            </a:srgbClr>
          </a:solidFill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PASO 3 </a:t>
            </a:r>
            <a:r>
              <a:rPr lang="es-ES_tradnl" dirty="0" smtClean="0"/>
              <a:t>Calcule  el beta del nuevo proyecto con su propia estructura de capital</a:t>
            </a:r>
          </a:p>
        </p:txBody>
      </p:sp>
      <p:pic>
        <p:nvPicPr>
          <p:cNvPr id="8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30" y="39936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85184" y="274638"/>
            <a:ext cx="6058815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Ejemplo 3 </a:t>
            </a:r>
            <a:br>
              <a:rPr lang="es-ES_tradnl" dirty="0" smtClean="0"/>
            </a:br>
            <a:r>
              <a:rPr lang="es-ES_tradnl" dirty="0" smtClean="0"/>
              <a:t>Promedio ponderado betas</a:t>
            </a:r>
            <a:endParaRPr lang="es-ES_tradnl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457200" y="1656683"/>
            <a:ext cx="2710815" cy="646331"/>
          </a:xfrm>
        </p:spPr>
        <p:txBody>
          <a:bodyPr>
            <a:noAutofit/>
          </a:bodyPr>
          <a:lstStyle/>
          <a:p>
            <a:r>
              <a:rPr lang="es-ES_tradnl" sz="1600" dirty="0" smtClean="0"/>
              <a:t>Tasa libre de riesgo 10%</a:t>
            </a:r>
          </a:p>
          <a:p>
            <a:r>
              <a:rPr lang="es-ES_tradnl" sz="1600" dirty="0" smtClean="0"/>
              <a:t>Retorno del mercado 19%</a:t>
            </a:r>
          </a:p>
          <a:p>
            <a:pPr>
              <a:buNone/>
            </a:pPr>
            <a:endParaRPr lang="es-ES_tradnl" sz="1600" dirty="0" smtClean="0"/>
          </a:p>
        </p:txBody>
      </p:sp>
      <p:sp>
        <p:nvSpPr>
          <p:cNvPr id="7" name="CuadroTexto 6"/>
          <p:cNvSpPr txBox="1"/>
          <p:nvPr/>
        </p:nvSpPr>
        <p:spPr>
          <a:xfrm>
            <a:off x="2519590" y="2968234"/>
            <a:ext cx="5684036" cy="2031325"/>
          </a:xfrm>
          <a:prstGeom prst="rect">
            <a:avLst/>
          </a:prstGeom>
          <a:solidFill>
            <a:schemeClr val="accent3">
              <a:lumMod val="60000"/>
              <a:lumOff val="40000"/>
              <a:alpha val="47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/>
              <a:t>Se aplica la siguiente fórmula: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                                   </a:t>
            </a:r>
            <a:r>
              <a:rPr lang="es-ES_tradnl" dirty="0" err="1" smtClean="0"/>
              <a:t>E(Ri</a:t>
            </a:r>
            <a:r>
              <a:rPr lang="es-ES_tradnl" dirty="0" smtClean="0"/>
              <a:t>)= 0,1+1,3 *(0,19-0,1)</a:t>
            </a:r>
          </a:p>
          <a:p>
            <a:r>
              <a:rPr lang="es-ES_tradnl" dirty="0" smtClean="0"/>
              <a:t>                                   </a:t>
            </a:r>
            <a:r>
              <a:rPr lang="es-ES_tradnl" dirty="0" err="1" smtClean="0"/>
              <a:t>E(Ri</a:t>
            </a:r>
            <a:r>
              <a:rPr lang="es-ES_tradnl" dirty="0" smtClean="0"/>
              <a:t>)= 21,7%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4113851" y="1739519"/>
            <a:ext cx="4089775" cy="646331"/>
          </a:xfrm>
          <a:prstGeom prst="rect">
            <a:avLst/>
          </a:prstGeom>
          <a:solidFill>
            <a:srgbClr val="3366FF">
              <a:alpha val="61000"/>
            </a:srgbClr>
          </a:solidFill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PASO 4 </a:t>
            </a:r>
            <a:r>
              <a:rPr lang="es-ES_tradnl" dirty="0" smtClean="0"/>
              <a:t>Calcule la tasa exigida por los inversionistas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 flipH="1" flipV="1">
            <a:off x="3168016" y="3373608"/>
            <a:ext cx="4358284" cy="781918"/>
          </a:xfrm>
          <a:prstGeom prst="rect">
            <a:avLst/>
          </a:prstGeom>
        </p:spPr>
      </p:pic>
      <p:pic>
        <p:nvPicPr>
          <p:cNvPr id="9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9" y="0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97213" y="274637"/>
            <a:ext cx="6046786" cy="1382045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Ejemplo 4 Costo promedio ponderado capital</a:t>
            </a:r>
            <a:endParaRPr lang="es-ES_tradnl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832611" y="1656682"/>
            <a:ext cx="4529203" cy="1706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</a:t>
            </a:r>
            <a:r>
              <a:rPr kumimoji="0" lang="es-ES_tradnl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ya tenemos el </a:t>
            </a:r>
            <a:r>
              <a:rPr kumimoji="0" lang="es-ES_tradnl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</a:t>
            </a:r>
            <a:r>
              <a:rPr lang="es-ES_tradnl" sz="2000" dirty="0" smtClean="0"/>
              <a:t>o de capital de cada una de las fuentes</a:t>
            </a:r>
            <a:r>
              <a:rPr kumimoji="0" lang="es-ES_tradnl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ES_tradnl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77" y="1"/>
            <a:ext cx="3024336" cy="1656682"/>
          </a:xfrm>
          <a:prstGeom prst="rect">
            <a:avLst/>
          </a:prstGeom>
          <a:noFill/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035" y="3009899"/>
            <a:ext cx="7378435" cy="135271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835035" y="4680145"/>
            <a:ext cx="7820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Fuente: Fernández, Saúl. </a:t>
            </a:r>
            <a:r>
              <a:rPr lang="es-ES_tradnl" sz="1200" u="sng" dirty="0" smtClean="0"/>
              <a:t>Los proyectos de inversión</a:t>
            </a:r>
            <a:r>
              <a:rPr lang="es-ES_tradnl" sz="1200" dirty="0" smtClean="0"/>
              <a:t>. 1era Edición. Editorial Tecnológica de Costa Rica.  2007</a:t>
            </a:r>
            <a:endParaRPr lang="es-ES_tradnl" sz="1200" dirty="0"/>
          </a:p>
        </p:txBody>
      </p:sp>
      <p:sp>
        <p:nvSpPr>
          <p:cNvPr id="11" name="Flecha abajo 10"/>
          <p:cNvSpPr/>
          <p:nvPr/>
        </p:nvSpPr>
        <p:spPr>
          <a:xfrm>
            <a:off x="5411509" y="2277947"/>
            <a:ext cx="496975" cy="731952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2" name="Flecha abajo 11"/>
          <p:cNvSpPr/>
          <p:nvPr/>
        </p:nvSpPr>
        <p:spPr>
          <a:xfrm>
            <a:off x="3851559" y="2277947"/>
            <a:ext cx="414146" cy="731952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Multiplicación 12"/>
          <p:cNvSpPr/>
          <p:nvPr/>
        </p:nvSpPr>
        <p:spPr>
          <a:xfrm>
            <a:off x="4445168" y="3189374"/>
            <a:ext cx="621219" cy="961763"/>
          </a:xfrm>
          <a:prstGeom prst="mathMultiply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4" name="Igual 13"/>
          <p:cNvSpPr/>
          <p:nvPr/>
        </p:nvSpPr>
        <p:spPr>
          <a:xfrm>
            <a:off x="6018922" y="3453629"/>
            <a:ext cx="717853" cy="465005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>
              <a:solidFill>
                <a:schemeClr val="tx1"/>
              </a:solidFill>
            </a:endParaRPr>
          </a:p>
        </p:txBody>
      </p:sp>
      <p:sp>
        <p:nvSpPr>
          <p:cNvPr id="15" name="Elipse 14"/>
          <p:cNvSpPr/>
          <p:nvPr/>
        </p:nvSpPr>
        <p:spPr>
          <a:xfrm>
            <a:off x="6736775" y="3971659"/>
            <a:ext cx="1173415" cy="806007"/>
          </a:xfrm>
          <a:prstGeom prst="ellipse">
            <a:avLst/>
          </a:prstGeom>
          <a:solidFill>
            <a:schemeClr val="accent5">
              <a:lumMod val="75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91948" y="274638"/>
            <a:ext cx="5994851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Ejemplo 4 Costo promedio ponderado capital</a:t>
            </a:r>
            <a:endParaRPr lang="es-ES_tradnl" dirty="0"/>
          </a:p>
        </p:txBody>
      </p:sp>
      <p:pic>
        <p:nvPicPr>
          <p:cNvPr id="5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77" y="1"/>
            <a:ext cx="2619071" cy="1600200"/>
          </a:xfrm>
          <a:prstGeom prst="rect">
            <a:avLst/>
          </a:prstGeom>
          <a:noFill/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2750" y="1880485"/>
            <a:ext cx="5778500" cy="4229100"/>
          </a:xfrm>
          <a:prstGeom prst="rect">
            <a:avLst/>
          </a:prstGeom>
        </p:spPr>
      </p:pic>
      <p:sp>
        <p:nvSpPr>
          <p:cNvPr id="9" name="Elipse 8"/>
          <p:cNvSpPr/>
          <p:nvPr/>
        </p:nvSpPr>
        <p:spPr>
          <a:xfrm>
            <a:off x="4251900" y="1880485"/>
            <a:ext cx="2291608" cy="949691"/>
          </a:xfrm>
          <a:prstGeom prst="ellipse">
            <a:avLst/>
          </a:prstGeom>
          <a:solidFill>
            <a:schemeClr val="accent6">
              <a:lumMod val="75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Elipse 9"/>
          <p:cNvSpPr/>
          <p:nvPr/>
        </p:nvSpPr>
        <p:spPr>
          <a:xfrm>
            <a:off x="3575461" y="4873427"/>
            <a:ext cx="1007755" cy="289920"/>
          </a:xfrm>
          <a:prstGeom prst="ellipse">
            <a:avLst/>
          </a:prstGeom>
          <a:solidFill>
            <a:schemeClr val="accent6">
              <a:lumMod val="50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65022" y="274638"/>
            <a:ext cx="5221778" cy="1143000"/>
          </a:xfrm>
        </p:spPr>
        <p:txBody>
          <a:bodyPr/>
          <a:lstStyle/>
          <a:p>
            <a:r>
              <a:rPr lang="es-ES_tradnl" dirty="0" smtClean="0"/>
              <a:t>Definición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153695"/>
            <a:ext cx="8229600" cy="3972468"/>
          </a:xfrm>
        </p:spPr>
        <p:txBody>
          <a:bodyPr/>
          <a:lstStyle/>
          <a:p>
            <a:r>
              <a:rPr lang="es-ES_tradnl" dirty="0" smtClean="0"/>
              <a:t>Tasa de retorno exigida a la inversión de un proyecto</a:t>
            </a:r>
          </a:p>
          <a:p>
            <a:r>
              <a:rPr lang="es-ES_tradnl" dirty="0" smtClean="0"/>
              <a:t>Costo de oportunidad</a:t>
            </a:r>
          </a:p>
          <a:p>
            <a:r>
              <a:rPr lang="es-ES_tradnl" dirty="0" smtClean="0"/>
              <a:t>Recursos propios, variabilidad del riesgo y costo financiero de recursos obtenidos de un préstamo</a:t>
            </a:r>
            <a:endParaRPr lang="es-ES_tradnl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686" y="274638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2486" y="274638"/>
            <a:ext cx="6174314" cy="1143000"/>
          </a:xfrm>
        </p:spPr>
        <p:txBody>
          <a:bodyPr/>
          <a:lstStyle/>
          <a:p>
            <a:r>
              <a:rPr lang="es-ES_tradnl" dirty="0" smtClean="0"/>
              <a:t>Modelo CAPM</a:t>
            </a:r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219" y="1759331"/>
            <a:ext cx="7730727" cy="140215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21219" y="3686132"/>
            <a:ext cx="82415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err="1"/>
              <a:t>E</a:t>
            </a:r>
            <a:r>
              <a:rPr lang="es-ES_tradnl" sz="2400" dirty="0" err="1" smtClean="0"/>
              <a:t>(Ri</a:t>
            </a:r>
            <a:r>
              <a:rPr lang="es-ES_tradnl" sz="2400" dirty="0" smtClean="0"/>
              <a:t>) es la rentabilidad esperada de la empresa</a:t>
            </a:r>
          </a:p>
          <a:p>
            <a:r>
              <a:rPr lang="es-ES_tradnl" sz="2400" dirty="0" err="1" smtClean="0"/>
              <a:t>Rf</a:t>
            </a:r>
            <a:r>
              <a:rPr lang="es-ES_tradnl" sz="2400" dirty="0" smtClean="0"/>
              <a:t>  es la tasa libre de riesgos</a:t>
            </a:r>
          </a:p>
          <a:p>
            <a:r>
              <a:rPr lang="es-ES_tradnl" sz="2400" dirty="0" err="1" smtClean="0"/>
              <a:t>E(Rm</a:t>
            </a:r>
            <a:r>
              <a:rPr lang="es-ES_tradnl" sz="2400" dirty="0" smtClean="0"/>
              <a:t>) es la tasa de retorno esperada para el mercado</a:t>
            </a:r>
          </a:p>
          <a:p>
            <a:r>
              <a:rPr lang="es-ES_tradnl" sz="2400" dirty="0" err="1" smtClean="0"/>
              <a:t>β</a:t>
            </a:r>
            <a:r>
              <a:rPr lang="es-ES_tradnl" sz="2400" dirty="0" smtClean="0"/>
              <a:t> es el coeficiente beta o factor de medida de riesgo sistemático</a:t>
            </a:r>
          </a:p>
          <a:p>
            <a:endParaRPr lang="es-ES_tradnl" sz="2400" dirty="0" smtClean="0"/>
          </a:p>
          <a:p>
            <a:endParaRPr dirty="0"/>
          </a:p>
        </p:txBody>
      </p:sp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4683" y="0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75802" y="274638"/>
            <a:ext cx="4710998" cy="1143000"/>
          </a:xfrm>
        </p:spPr>
        <p:txBody>
          <a:bodyPr/>
          <a:lstStyle/>
          <a:p>
            <a:r>
              <a:rPr lang="es-ES_tradnl" dirty="0" smtClean="0"/>
              <a:t>Esquema</a:t>
            </a:r>
            <a:endParaRPr lang="es-ES_tradn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9465" y="0"/>
            <a:ext cx="3024336" cy="1764199"/>
          </a:xfrm>
          <a:prstGeom prst="rect">
            <a:avLst/>
          </a:prstGeom>
          <a:noFill/>
        </p:spPr>
      </p:pic>
      <p:sp>
        <p:nvSpPr>
          <p:cNvPr id="6" name="Elipse 5"/>
          <p:cNvSpPr/>
          <p:nvPr/>
        </p:nvSpPr>
        <p:spPr>
          <a:xfrm>
            <a:off x="5307712" y="2246656"/>
            <a:ext cx="1839790" cy="1525244"/>
          </a:xfrm>
          <a:prstGeom prst="ellipse">
            <a:avLst/>
          </a:prstGeom>
          <a:solidFill>
            <a:srgbClr val="FFFF00">
              <a:alpha val="2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Elipse 6"/>
          <p:cNvSpPr/>
          <p:nvPr/>
        </p:nvSpPr>
        <p:spPr>
          <a:xfrm>
            <a:off x="3975802" y="3532786"/>
            <a:ext cx="4982086" cy="1530331"/>
          </a:xfrm>
          <a:prstGeom prst="ellipse">
            <a:avLst/>
          </a:prstGeom>
          <a:solidFill>
            <a:schemeClr val="accent4">
              <a:lumMod val="60000"/>
              <a:lumOff val="40000"/>
              <a:alpha val="4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Elipse 7"/>
          <p:cNvSpPr/>
          <p:nvPr/>
        </p:nvSpPr>
        <p:spPr>
          <a:xfrm>
            <a:off x="5307712" y="4842225"/>
            <a:ext cx="3836288" cy="1480802"/>
          </a:xfrm>
          <a:prstGeom prst="ellipse">
            <a:avLst/>
          </a:prstGeom>
          <a:solidFill>
            <a:schemeClr val="accent3">
              <a:lumMod val="75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69070" y="274638"/>
            <a:ext cx="4517730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Ejemplo 1 </a:t>
            </a:r>
            <a:br>
              <a:rPr lang="es-ES_tradnl" dirty="0" smtClean="0"/>
            </a:br>
            <a:r>
              <a:rPr lang="es-ES_tradnl" dirty="0" smtClean="0"/>
              <a:t>Costo de Capital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932801"/>
            <a:ext cx="8229600" cy="1214906"/>
          </a:xfrm>
        </p:spPr>
        <p:txBody>
          <a:bodyPr>
            <a:normAutofit/>
          </a:bodyPr>
          <a:lstStyle/>
          <a:p>
            <a:r>
              <a:rPr lang="es-ES_tradnl" sz="2000" dirty="0" smtClean="0"/>
              <a:t>Coeficiente beta de los proyectos nuevos 1,18</a:t>
            </a:r>
          </a:p>
          <a:p>
            <a:r>
              <a:rPr lang="es-ES_tradnl" sz="2000" dirty="0" smtClean="0"/>
              <a:t>Tasa libre de riesgo 6%</a:t>
            </a:r>
          </a:p>
          <a:p>
            <a:r>
              <a:rPr lang="es-ES_tradnl" sz="2000" dirty="0" smtClean="0"/>
              <a:t>Prima por riesgo 8%</a:t>
            </a:r>
            <a:endParaRPr lang="es-ES_tradnl" sz="2000" dirty="0"/>
          </a:p>
        </p:txBody>
      </p:sp>
      <p:sp>
        <p:nvSpPr>
          <p:cNvPr id="5" name="Rectángulo 4"/>
          <p:cNvSpPr/>
          <p:nvPr/>
        </p:nvSpPr>
        <p:spPr>
          <a:xfrm>
            <a:off x="1387388" y="3258155"/>
            <a:ext cx="672958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_tradnl" sz="2800" baseline="0" dirty="0" err="1" smtClean="0">
                <a:latin typeface="Arial"/>
              </a:rPr>
              <a:t>E(Ri</a:t>
            </a:r>
            <a:r>
              <a:rPr lang="es-ES_tradnl" sz="2800" baseline="0" dirty="0" smtClean="0">
                <a:latin typeface="Arial"/>
              </a:rPr>
              <a:t>)= </a:t>
            </a:r>
            <a:r>
              <a:rPr lang="es-ES_tradnl" sz="2800" baseline="0" dirty="0" err="1" smtClean="0">
                <a:latin typeface="Arial"/>
              </a:rPr>
              <a:t>Rf</a:t>
            </a:r>
            <a:r>
              <a:rPr lang="es-ES_tradnl" sz="2800" baseline="0" dirty="0" smtClean="0">
                <a:latin typeface="Arial"/>
              </a:rPr>
              <a:t>+</a:t>
            </a:r>
            <a:r>
              <a:rPr lang="es-ES_tradnl" sz="2800" baseline="0" dirty="0" err="1" smtClean="0">
                <a:latin typeface="Arial"/>
                <a:sym typeface="Symbol"/>
              </a:rPr>
              <a:t></a:t>
            </a:r>
            <a:r>
              <a:rPr lang="es-ES_tradnl" sz="2800" baseline="0" dirty="0" smtClean="0">
                <a:latin typeface="Arial"/>
                <a:sym typeface="Symbol"/>
              </a:rPr>
              <a:t> (</a:t>
            </a:r>
            <a:r>
              <a:rPr lang="es-ES_tradnl" sz="2800" baseline="0" dirty="0" err="1" smtClean="0">
                <a:latin typeface="Arial"/>
                <a:sym typeface="Symbol"/>
              </a:rPr>
              <a:t>E(Rm</a:t>
            </a:r>
            <a:r>
              <a:rPr lang="es-ES_tradnl" sz="2800" baseline="0" dirty="0" smtClean="0">
                <a:latin typeface="Arial"/>
                <a:sym typeface="Symbol"/>
              </a:rPr>
              <a:t>)-</a:t>
            </a:r>
            <a:r>
              <a:rPr lang="es-ES_tradnl" sz="2800" baseline="0" dirty="0" err="1" smtClean="0">
                <a:latin typeface="Arial"/>
                <a:sym typeface="Symbol"/>
              </a:rPr>
              <a:t>Rf</a:t>
            </a:r>
            <a:r>
              <a:rPr lang="es-ES_tradnl" sz="2800" baseline="0" dirty="0" smtClean="0">
                <a:latin typeface="Arial"/>
                <a:sym typeface="Symbol"/>
              </a:rPr>
              <a:t>)</a:t>
            </a:r>
          </a:p>
          <a:p>
            <a:pPr algn="ctr"/>
            <a:endParaRPr lang="es-ES_tradnl" sz="2800" baseline="0" dirty="0" smtClean="0">
              <a:latin typeface="Arial"/>
              <a:sym typeface="Symbol"/>
            </a:endParaRPr>
          </a:p>
          <a:p>
            <a:pPr algn="ctr"/>
            <a:r>
              <a:rPr lang="es-ES_tradnl" sz="2800" dirty="0" smtClean="0">
                <a:latin typeface="Arial"/>
                <a:sym typeface="Symbol"/>
              </a:rPr>
              <a:t>Costo de capital= 6%+(1,18*8%)</a:t>
            </a:r>
          </a:p>
          <a:p>
            <a:pPr algn="ctr"/>
            <a:endParaRPr lang="es-ES_tradnl" sz="2800" dirty="0" smtClean="0">
              <a:latin typeface="Arial"/>
              <a:sym typeface="Symbol"/>
            </a:endParaRPr>
          </a:p>
          <a:p>
            <a:pPr algn="ctr"/>
            <a:r>
              <a:rPr lang="es-ES_tradnl" sz="2800" dirty="0" smtClean="0">
                <a:latin typeface="Arial"/>
                <a:sym typeface="Symbol"/>
              </a:rPr>
              <a:t>Costo de capital=15,4%</a:t>
            </a:r>
          </a:p>
        </p:txBody>
      </p:sp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373" y="0"/>
            <a:ext cx="3024336" cy="1764199"/>
          </a:xfrm>
          <a:prstGeom prst="rect">
            <a:avLst/>
          </a:prstGeom>
          <a:noFill/>
        </p:spPr>
      </p:pic>
      <p:sp>
        <p:nvSpPr>
          <p:cNvPr id="7" name="Elipse 6"/>
          <p:cNvSpPr/>
          <p:nvPr/>
        </p:nvSpPr>
        <p:spPr>
          <a:xfrm>
            <a:off x="5798023" y="4060905"/>
            <a:ext cx="1687609" cy="768731"/>
          </a:xfrm>
          <a:prstGeom prst="ellipse">
            <a:avLst/>
          </a:prstGeom>
          <a:solidFill>
            <a:schemeClr val="tx2">
              <a:lumMod val="60000"/>
              <a:lumOff val="40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Proceso alternativo 7"/>
          <p:cNvSpPr/>
          <p:nvPr/>
        </p:nvSpPr>
        <p:spPr>
          <a:xfrm>
            <a:off x="4929155" y="4060905"/>
            <a:ext cx="868868" cy="768731"/>
          </a:xfrm>
          <a:prstGeom prst="flowChartAlternateProcess">
            <a:avLst/>
          </a:prstGeom>
          <a:solidFill>
            <a:schemeClr val="accent3">
              <a:lumMod val="75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64681" y="274638"/>
            <a:ext cx="6079318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Ejemplo 2 </a:t>
            </a:r>
            <a:br>
              <a:rPr lang="es-ES_tradnl" dirty="0" smtClean="0"/>
            </a:br>
            <a:r>
              <a:rPr lang="es-ES_tradnl" dirty="0" smtClean="0"/>
              <a:t>Valor Actual Neto Ajustado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12333"/>
            <a:ext cx="4471138" cy="1157881"/>
          </a:xfrm>
        </p:spPr>
        <p:txBody>
          <a:bodyPr>
            <a:normAutofit/>
          </a:bodyPr>
          <a:lstStyle/>
          <a:p>
            <a:r>
              <a:rPr lang="es-ES_tradnl" sz="2000" dirty="0" smtClean="0"/>
              <a:t>Costo de capital propio 15,4%</a:t>
            </a:r>
          </a:p>
          <a:p>
            <a:r>
              <a:rPr lang="es-ES_tradnl" sz="2000" dirty="0" smtClean="0"/>
              <a:t>Flujo de caja: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5133851" y="1764199"/>
            <a:ext cx="3690771" cy="369332"/>
          </a:xfrm>
          <a:prstGeom prst="rect">
            <a:avLst/>
          </a:prstGeom>
          <a:solidFill>
            <a:schemeClr val="accent6">
              <a:lumMod val="40000"/>
              <a:lumOff val="60000"/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s-ES_tradnl" dirty="0" smtClean="0">
                <a:latin typeface="Arial Black"/>
              </a:rPr>
              <a:t>Paso 1 </a:t>
            </a:r>
            <a:r>
              <a:rPr lang="es-ES_tradnl" dirty="0" smtClean="0"/>
              <a:t>Calcule el Valor Actual Neto</a:t>
            </a:r>
          </a:p>
        </p:txBody>
      </p:sp>
      <p:pic>
        <p:nvPicPr>
          <p:cNvPr id="7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153" y="0"/>
            <a:ext cx="3024336" cy="1764199"/>
          </a:xfrm>
          <a:prstGeom prst="rect">
            <a:avLst/>
          </a:prstGeom>
          <a:noFill/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153" y="2423387"/>
            <a:ext cx="8788400" cy="3543300"/>
          </a:xfrm>
          <a:prstGeom prst="rect">
            <a:avLst/>
          </a:prstGeom>
        </p:spPr>
      </p:pic>
      <p:sp>
        <p:nvSpPr>
          <p:cNvPr id="10" name="Elipse 9"/>
          <p:cNvSpPr/>
          <p:nvPr/>
        </p:nvSpPr>
        <p:spPr>
          <a:xfrm>
            <a:off x="2712237" y="2368163"/>
            <a:ext cx="2421614" cy="1144633"/>
          </a:xfrm>
          <a:prstGeom prst="ellipse">
            <a:avLst/>
          </a:prstGeom>
          <a:solidFill>
            <a:schemeClr val="accent4">
              <a:lumMod val="75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CuadroTexto 10"/>
          <p:cNvSpPr txBox="1"/>
          <p:nvPr/>
        </p:nvSpPr>
        <p:spPr>
          <a:xfrm>
            <a:off x="457200" y="6253999"/>
            <a:ext cx="83674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Fuente: </a:t>
            </a:r>
            <a:r>
              <a:rPr lang="es-ES_tradnl" sz="1200" dirty="0" err="1" smtClean="0"/>
              <a:t>Sapag</a:t>
            </a:r>
            <a:r>
              <a:rPr lang="es-ES_tradnl" sz="1200" dirty="0" smtClean="0"/>
              <a:t>, </a:t>
            </a:r>
            <a:r>
              <a:rPr lang="es-ES_tradnl" sz="1200" dirty="0" err="1" smtClean="0"/>
              <a:t>Nassir</a:t>
            </a:r>
            <a:r>
              <a:rPr lang="es-ES_tradnl" sz="1200" dirty="0" smtClean="0"/>
              <a:t>. </a:t>
            </a:r>
            <a:r>
              <a:rPr lang="es-ES_tradnl" sz="1200" u="sng" dirty="0" smtClean="0">
                <a:latin typeface="Arial"/>
              </a:rPr>
              <a:t>Proyectos de inversión: Formulación y evaluación</a:t>
            </a:r>
            <a:r>
              <a:rPr lang="es-ES_tradnl" sz="1200" dirty="0" smtClean="0"/>
              <a:t>.1era Edición. </a:t>
            </a:r>
            <a:r>
              <a:rPr lang="es-ES_tradnl" sz="1200" dirty="0" err="1" smtClean="0"/>
              <a:t>Person</a:t>
            </a:r>
            <a:r>
              <a:rPr lang="es-ES_tradnl" sz="1200" dirty="0" smtClean="0"/>
              <a:t> Educación.2007. </a:t>
            </a:r>
            <a:endParaRPr lang="es-ES_tradn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7656" y="274638"/>
            <a:ext cx="6266343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Ejemplo 2 </a:t>
            </a:r>
            <a:br>
              <a:rPr lang="es-ES_tradnl" dirty="0" smtClean="0"/>
            </a:br>
            <a:r>
              <a:rPr lang="es-ES_tradnl" dirty="0" smtClean="0"/>
              <a:t>Valor Actual Neto Ajustado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24455"/>
            <a:ext cx="3650902" cy="1157881"/>
          </a:xfrm>
        </p:spPr>
        <p:txBody>
          <a:bodyPr>
            <a:normAutofit/>
          </a:bodyPr>
          <a:lstStyle/>
          <a:p>
            <a:r>
              <a:rPr lang="es-ES_tradnl" sz="2000" dirty="0" smtClean="0"/>
              <a:t>Endeudamiento 60%</a:t>
            </a:r>
          </a:p>
          <a:p>
            <a:r>
              <a:rPr lang="es-ES_tradnl" sz="2000" dirty="0" smtClean="0"/>
              <a:t>Tasa de interés 9%</a:t>
            </a:r>
          </a:p>
          <a:p>
            <a:r>
              <a:rPr lang="es-ES_tradnl" sz="2000" dirty="0" smtClean="0"/>
              <a:t>Plazo 6 años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3759742" y="1812885"/>
            <a:ext cx="5384257" cy="646331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s-ES_tradnl" dirty="0" smtClean="0">
                <a:latin typeface="Arial Black"/>
              </a:rPr>
              <a:t>Paso 2 </a:t>
            </a:r>
            <a:r>
              <a:rPr lang="es-ES_tradnl" dirty="0" smtClean="0"/>
              <a:t>Calcule el valor de la cuota y la tabla de pagos </a:t>
            </a:r>
          </a:p>
          <a:p>
            <a:endParaRPr lang="es-ES_tradnl" dirty="0" smtClean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/>
        </p:nvGraphicFramePr>
        <p:xfrm>
          <a:off x="1339074" y="2926811"/>
          <a:ext cx="6598727" cy="3168515"/>
        </p:xfrm>
        <a:graphic>
          <a:graphicData uri="http://schemas.openxmlformats.org/drawingml/2006/table">
            <a:tbl>
              <a:tblPr/>
              <a:tblGrid>
                <a:gridCol w="792536"/>
                <a:gridCol w="1050972"/>
                <a:gridCol w="1119888"/>
                <a:gridCol w="1206034"/>
                <a:gridCol w="1430012"/>
                <a:gridCol w="999285"/>
              </a:tblGrid>
              <a:tr h="452645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Año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Principal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Cuota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Interes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Amortización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Saldo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52645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6.000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1.338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540,00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797,52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5.202,48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52645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5.202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1.338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468,22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869,30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4.333,19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52645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4.333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1.338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389,99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947,53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3.385,65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52645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3.386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1.338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304,71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1.032,81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2.352,84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52645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5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2.353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1.338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211,76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1.125,76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1.227,08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452645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6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1.227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1.338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110,44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Verdana"/>
                        </a:rPr>
                        <a:t>1.227,08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0,00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902" y="48686"/>
            <a:ext cx="3024336" cy="1764199"/>
          </a:xfrm>
          <a:prstGeom prst="rect">
            <a:avLst/>
          </a:prstGeom>
          <a:noFill/>
        </p:spPr>
      </p:pic>
      <p:sp>
        <p:nvSpPr>
          <p:cNvPr id="7" name="Elipse 6"/>
          <p:cNvSpPr/>
          <p:nvPr/>
        </p:nvSpPr>
        <p:spPr>
          <a:xfrm>
            <a:off x="2060263" y="3396211"/>
            <a:ext cx="1062975" cy="745510"/>
          </a:xfrm>
          <a:prstGeom prst="ellipse">
            <a:avLst/>
          </a:prstGeom>
          <a:solidFill>
            <a:schemeClr val="accent5">
              <a:lumMod val="75000"/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0" name="CuadroTexto 9"/>
          <p:cNvSpPr txBox="1"/>
          <p:nvPr/>
        </p:nvSpPr>
        <p:spPr>
          <a:xfrm>
            <a:off x="1092230" y="6115939"/>
            <a:ext cx="7701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Fuente: </a:t>
            </a:r>
            <a:r>
              <a:rPr lang="es-ES_tradnl" sz="1200" dirty="0" err="1" smtClean="0"/>
              <a:t>Sapag</a:t>
            </a:r>
            <a:r>
              <a:rPr lang="es-ES_tradnl" sz="1200" dirty="0" smtClean="0"/>
              <a:t>, </a:t>
            </a:r>
            <a:r>
              <a:rPr lang="es-ES_tradnl" sz="1200" dirty="0" err="1" smtClean="0"/>
              <a:t>Nassir</a:t>
            </a:r>
            <a:r>
              <a:rPr lang="es-ES_tradnl" sz="1200" dirty="0" smtClean="0"/>
              <a:t>. </a:t>
            </a:r>
            <a:r>
              <a:rPr lang="es-ES_tradnl" sz="1200" u="sng" dirty="0" smtClean="0">
                <a:latin typeface="Arial"/>
              </a:rPr>
              <a:t>Proyectos de inversión: Formulación y evaluación</a:t>
            </a:r>
            <a:r>
              <a:rPr lang="es-ES_tradnl" sz="1200" dirty="0" smtClean="0"/>
              <a:t>.1era Edición. </a:t>
            </a:r>
            <a:r>
              <a:rPr lang="es-ES_tradnl" sz="1200" dirty="0" err="1" smtClean="0"/>
              <a:t>Person</a:t>
            </a:r>
            <a:r>
              <a:rPr lang="es-ES_tradnl" sz="1200" dirty="0" smtClean="0"/>
              <a:t> Educación.2007. </a:t>
            </a:r>
            <a:endParaRPr lang="es-ES_tradn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7656" y="274638"/>
            <a:ext cx="6266343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Ejemplo 2 </a:t>
            </a:r>
            <a:br>
              <a:rPr lang="es-ES_tradnl" dirty="0" smtClean="0"/>
            </a:br>
            <a:r>
              <a:rPr lang="es-ES_tradnl" dirty="0" smtClean="0"/>
              <a:t>Valor Actual Neto Ajustado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21097"/>
            <a:ext cx="3650902" cy="498271"/>
          </a:xfrm>
        </p:spPr>
        <p:txBody>
          <a:bodyPr>
            <a:normAutofit/>
          </a:bodyPr>
          <a:lstStyle/>
          <a:p>
            <a:r>
              <a:rPr lang="es-ES_tradnl" sz="2000" dirty="0" smtClean="0"/>
              <a:t>Impuesto 15%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1525632" y="2736097"/>
            <a:ext cx="6401722" cy="923330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rial Black"/>
              </a:rPr>
              <a:t>Paso 3 </a:t>
            </a:r>
            <a:r>
              <a:rPr lang="es-ES_tradnl" dirty="0" smtClean="0">
                <a:latin typeface="Arial"/>
              </a:rPr>
              <a:t>Realice el flujo de caja de la deuda incorporando el efecto efecto tributario de los intereses</a:t>
            </a:r>
          </a:p>
          <a:p>
            <a:endParaRPr lang="es-ES_tradnl" dirty="0" smtClean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009" y="3921741"/>
            <a:ext cx="8472701" cy="1476304"/>
          </a:xfrm>
          <a:prstGeom prst="rect">
            <a:avLst/>
          </a:prstGeom>
        </p:spPr>
      </p:pic>
      <p:pic>
        <p:nvPicPr>
          <p:cNvPr id="7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682" y="48686"/>
            <a:ext cx="3024336" cy="1764199"/>
          </a:xfrm>
          <a:prstGeom prst="rect">
            <a:avLst/>
          </a:prstGeom>
          <a:noFill/>
        </p:spPr>
      </p:pic>
      <p:sp>
        <p:nvSpPr>
          <p:cNvPr id="9" name="CuadroTexto 8"/>
          <p:cNvSpPr txBox="1"/>
          <p:nvPr/>
        </p:nvSpPr>
        <p:spPr>
          <a:xfrm>
            <a:off x="802328" y="5398045"/>
            <a:ext cx="7701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Fuente: </a:t>
            </a:r>
            <a:r>
              <a:rPr lang="es-ES_tradnl" sz="1200" dirty="0" err="1" smtClean="0"/>
              <a:t>Sapag</a:t>
            </a:r>
            <a:r>
              <a:rPr lang="es-ES_tradnl" sz="1200" dirty="0" smtClean="0"/>
              <a:t>, </a:t>
            </a:r>
            <a:r>
              <a:rPr lang="es-ES_tradnl" sz="1200" dirty="0" err="1" smtClean="0"/>
              <a:t>Nassir</a:t>
            </a:r>
            <a:r>
              <a:rPr lang="es-ES_tradnl" sz="1200" dirty="0" smtClean="0"/>
              <a:t>. </a:t>
            </a:r>
            <a:r>
              <a:rPr lang="es-ES_tradnl" sz="1200" u="sng" dirty="0" smtClean="0">
                <a:latin typeface="Arial"/>
              </a:rPr>
              <a:t>Proyectos de inversión: Formulación y evaluación</a:t>
            </a:r>
            <a:r>
              <a:rPr lang="es-ES_tradnl" sz="1200" dirty="0" smtClean="0"/>
              <a:t>.1era Edición. </a:t>
            </a:r>
            <a:r>
              <a:rPr lang="es-ES_tradnl" sz="1200" dirty="0" err="1" smtClean="0"/>
              <a:t>Person</a:t>
            </a:r>
            <a:r>
              <a:rPr lang="es-ES_tradnl" sz="1200" dirty="0" smtClean="0"/>
              <a:t> Educación.2007. </a:t>
            </a:r>
            <a:endParaRPr lang="es-ES_tradn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7656" y="274638"/>
            <a:ext cx="6266343" cy="1143000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Ejemplo 2 </a:t>
            </a:r>
            <a:br>
              <a:rPr lang="es-ES_tradnl" dirty="0" smtClean="0"/>
            </a:br>
            <a:r>
              <a:rPr lang="es-ES_tradnl" dirty="0" smtClean="0"/>
              <a:t>Valor Actual Neto Ajustado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793485"/>
            <a:ext cx="3650902" cy="1157881"/>
          </a:xfrm>
        </p:spPr>
        <p:txBody>
          <a:bodyPr>
            <a:normAutofit fontScale="85000" lnSpcReduction="20000"/>
          </a:bodyPr>
          <a:lstStyle/>
          <a:p>
            <a:r>
              <a:rPr lang="es-ES_tradnl" sz="2000" dirty="0" smtClean="0"/>
              <a:t>Endeudamiento 60%</a:t>
            </a:r>
          </a:p>
          <a:p>
            <a:r>
              <a:rPr lang="es-ES_tradnl" sz="2000" dirty="0" smtClean="0"/>
              <a:t>Tasa de interés 9%</a:t>
            </a:r>
          </a:p>
          <a:p>
            <a:r>
              <a:rPr lang="es-ES_tradnl" sz="2000" dirty="0" smtClean="0"/>
              <a:t>Plazo 6 años</a:t>
            </a:r>
          </a:p>
          <a:p>
            <a:r>
              <a:rPr lang="es-ES_tradnl" sz="2000" dirty="0" smtClean="0"/>
              <a:t>Impuesto 15%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2022612" y="3081247"/>
            <a:ext cx="6401722" cy="646331"/>
          </a:xfrm>
          <a:prstGeom prst="rect">
            <a:avLst/>
          </a:prstGeom>
          <a:solidFill>
            <a:schemeClr val="accent6">
              <a:lumMod val="60000"/>
              <a:lumOff val="4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>
                <a:latin typeface="Arial Black"/>
              </a:rPr>
              <a:t>Paso 4 </a:t>
            </a:r>
            <a:r>
              <a:rPr lang="es-ES_tradnl" dirty="0" smtClean="0">
                <a:latin typeface="Arial"/>
              </a:rPr>
              <a:t>Calcule el VAN del flujo de caja de la deuda y súmelo al VAN del proyecto</a:t>
            </a:r>
            <a:endParaRPr lang="es-ES_tradnl" dirty="0" smtClean="0"/>
          </a:p>
        </p:txBody>
      </p:sp>
      <p:sp>
        <p:nvSpPr>
          <p:cNvPr id="5" name="CuadroTexto 4"/>
          <p:cNvSpPr txBox="1"/>
          <p:nvPr/>
        </p:nvSpPr>
        <p:spPr>
          <a:xfrm>
            <a:off x="2877656" y="3976052"/>
            <a:ext cx="3457921" cy="1477328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_tradnl" dirty="0" smtClean="0"/>
              <a:t>VAN proyecto                  $2.283</a:t>
            </a:r>
          </a:p>
          <a:p>
            <a:r>
              <a:rPr lang="es-ES_tradnl" dirty="0" smtClean="0"/>
              <a:t>VAN flujo con deuda      $    241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dirty="0" smtClean="0"/>
              <a:t>VAN total				$2.525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ES_tradnl" dirty="0"/>
          </a:p>
        </p:txBody>
      </p:sp>
      <p:pic>
        <p:nvPicPr>
          <p:cNvPr id="6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299" y="0"/>
            <a:ext cx="3024336" cy="1764199"/>
          </a:xfrm>
          <a:prstGeom prst="rect">
            <a:avLst/>
          </a:prstGeom>
          <a:noFill/>
        </p:spPr>
      </p:pic>
      <p:sp>
        <p:nvSpPr>
          <p:cNvPr id="7" name="CuadroTexto 6"/>
          <p:cNvSpPr txBox="1"/>
          <p:nvPr/>
        </p:nvSpPr>
        <p:spPr>
          <a:xfrm>
            <a:off x="722863" y="5453380"/>
            <a:ext cx="77014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200" dirty="0" smtClean="0"/>
              <a:t>Fuente: </a:t>
            </a:r>
            <a:r>
              <a:rPr lang="es-ES_tradnl" sz="1200" dirty="0" err="1" smtClean="0"/>
              <a:t>Sapag</a:t>
            </a:r>
            <a:r>
              <a:rPr lang="es-ES_tradnl" sz="1200" dirty="0" smtClean="0"/>
              <a:t>, </a:t>
            </a:r>
            <a:r>
              <a:rPr lang="es-ES_tradnl" sz="1200" dirty="0" err="1" smtClean="0"/>
              <a:t>Nassir</a:t>
            </a:r>
            <a:r>
              <a:rPr lang="es-ES_tradnl" sz="1200" dirty="0" smtClean="0"/>
              <a:t>. </a:t>
            </a:r>
            <a:r>
              <a:rPr lang="es-ES_tradnl" sz="1200" u="sng" dirty="0" smtClean="0">
                <a:latin typeface="Arial"/>
              </a:rPr>
              <a:t>Proyectos de inversión: Formulación y evaluación</a:t>
            </a:r>
            <a:r>
              <a:rPr lang="es-ES_tradnl" sz="1200" dirty="0" smtClean="0"/>
              <a:t>.1era Edición. </a:t>
            </a:r>
            <a:r>
              <a:rPr lang="es-ES_tradnl" sz="1200" dirty="0" err="1" smtClean="0"/>
              <a:t>Person</a:t>
            </a:r>
            <a:r>
              <a:rPr lang="es-ES_tradnl" sz="1200" dirty="0" smtClean="0"/>
              <a:t> Educación.2007. </a:t>
            </a:r>
            <a:endParaRPr lang="es-ES_tradn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Personalizar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8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</TotalTime>
  <Words>820</Words>
  <Application>Microsoft Macintosh PowerPoint</Application>
  <PresentationFormat>Presentación en pantalla (4:3)</PresentationFormat>
  <Paragraphs>149</Paragraphs>
  <Slides>15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Costo de Capital</vt:lpstr>
      <vt:lpstr>Definición</vt:lpstr>
      <vt:lpstr>Modelo CAPM</vt:lpstr>
      <vt:lpstr>Esquema</vt:lpstr>
      <vt:lpstr>Ejemplo 1  Costo de Capital</vt:lpstr>
      <vt:lpstr>Ejemplo 2  Valor Actual Neto Ajustado</vt:lpstr>
      <vt:lpstr>Ejemplo 2  Valor Actual Neto Ajustado</vt:lpstr>
      <vt:lpstr>Ejemplo 2  Valor Actual Neto Ajustado</vt:lpstr>
      <vt:lpstr>Ejemplo 2  Valor Actual Neto Ajustado</vt:lpstr>
      <vt:lpstr>Ejemplo 3 Ajuste a la Tasa de Descuento Costo de Capital Promedio Ponderado de los Betas</vt:lpstr>
      <vt:lpstr>Ejemplo 3  Promedio ponderado betas</vt:lpstr>
      <vt:lpstr>Ejemplo 3  Promedio ponderado betas</vt:lpstr>
      <vt:lpstr>Ejemplo 3  Promedio ponderado betas</vt:lpstr>
      <vt:lpstr>Ejemplo 4 Costo promedio ponderado capital</vt:lpstr>
      <vt:lpstr>Ejemplo 4 Costo promedio ponderado capital</vt:lpstr>
    </vt:vector>
  </TitlesOfParts>
  <Company>wnunez@inmobiliariagurdian.com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Costo de Capital</dc:title>
  <dc:creator>William Nuñez</dc:creator>
  <cp:lastModifiedBy>William Nuñez</cp:lastModifiedBy>
  <cp:revision>146</cp:revision>
  <dcterms:created xsi:type="dcterms:W3CDTF">2013-07-22T00:02:19Z</dcterms:created>
  <dcterms:modified xsi:type="dcterms:W3CDTF">2013-07-22T00:40:45Z</dcterms:modified>
</cp:coreProperties>
</file>