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Tasa Interna de Retorno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_tradnl" dirty="0" smtClean="0"/>
              <a:t>Mba Peggy Chaves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8018" y="274638"/>
            <a:ext cx="5618781" cy="1143000"/>
          </a:xfrm>
        </p:spPr>
        <p:txBody>
          <a:bodyPr/>
          <a:lstStyle/>
          <a:p>
            <a:r>
              <a:rPr lang="es-ES_tradnl" dirty="0" smtClean="0"/>
              <a:t>Tasa Interna de Retorno</a:t>
            </a:r>
            <a:endParaRPr lang="es-ES_tradnl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sp>
        <p:nvSpPr>
          <p:cNvPr id="8" name="CuadroTexto 7"/>
          <p:cNvSpPr txBox="1"/>
          <p:nvPr/>
        </p:nvSpPr>
        <p:spPr>
          <a:xfrm>
            <a:off x="1035365" y="1950945"/>
            <a:ext cx="716472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dirty="0" smtClean="0"/>
              <a:t>“…es la tasa de descuento que iguala el VPN de una oportunidad de inversión con $0”</a:t>
            </a:r>
            <a:r>
              <a:rPr lang="es-ES_tradnl" dirty="0" smtClean="0"/>
              <a:t> (</a:t>
            </a:r>
            <a:r>
              <a:rPr lang="es-ES_tradnl" dirty="0" err="1" smtClean="0"/>
              <a:t>Gitman,Lawrence</a:t>
            </a:r>
            <a:r>
              <a:rPr lang="es-ES_tradnl" dirty="0" smtClean="0"/>
              <a:t> &amp; </a:t>
            </a:r>
            <a:r>
              <a:rPr lang="es-ES_tradnl" dirty="0" err="1" smtClean="0"/>
              <a:t>Zutter,Chad</a:t>
            </a:r>
            <a:r>
              <a:rPr lang="es-ES_tradnl" dirty="0" smtClean="0"/>
              <a:t>. 2012. Pág.372)</a:t>
            </a:r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r>
              <a:rPr lang="es-ES_tradnl" sz="2400" dirty="0" smtClean="0"/>
              <a:t>“… es la tasa de descuento, que hace que el valor actual de los flujos de beneficio (positivos) sea igual al valor actual de los flujos de inversión negativos”</a:t>
            </a:r>
            <a:r>
              <a:rPr lang="es-ES_tradnl" dirty="0" smtClean="0"/>
              <a:t> (Fernández, Saúl. 2007. Pág.132)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608" y="274638"/>
            <a:ext cx="5829192" cy="1143000"/>
          </a:xfrm>
        </p:spPr>
        <p:txBody>
          <a:bodyPr/>
          <a:lstStyle/>
          <a:p>
            <a:r>
              <a:rPr lang="es-ES_tradnl" dirty="0" smtClean="0"/>
              <a:t>Fórmula del TIR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49503" y="4031275"/>
            <a:ext cx="6211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800" dirty="0" smtClean="0"/>
              <a:t>.</a:t>
            </a:r>
            <a:endParaRPr lang="es-ES_tradnl" sz="2800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223" y="1799080"/>
            <a:ext cx="4507012" cy="151429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933776" y="4031275"/>
            <a:ext cx="7451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Fn</a:t>
            </a:r>
            <a:r>
              <a:rPr lang="es-ES_tradnl" dirty="0" smtClean="0"/>
              <a:t>= Flujo de efectivo anual</a:t>
            </a:r>
          </a:p>
          <a:p>
            <a:r>
              <a:rPr lang="es-ES_tradnl" dirty="0" err="1" smtClean="0"/>
              <a:t>n</a:t>
            </a:r>
            <a:r>
              <a:rPr lang="es-ES_tradnl" dirty="0" smtClean="0"/>
              <a:t>= vida útil del proyecto</a:t>
            </a: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7866" y="274638"/>
            <a:ext cx="4628934" cy="1143000"/>
          </a:xfrm>
        </p:spPr>
        <p:txBody>
          <a:bodyPr/>
          <a:lstStyle/>
          <a:p>
            <a:r>
              <a:rPr lang="es-ES_tradnl" dirty="0" smtClean="0"/>
              <a:t>Ejemplo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1964114"/>
            <a:ext cx="8343900" cy="345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3560" y="274638"/>
            <a:ext cx="6533240" cy="1143000"/>
          </a:xfrm>
        </p:spPr>
        <p:txBody>
          <a:bodyPr/>
          <a:lstStyle/>
          <a:p>
            <a:r>
              <a:rPr lang="es-ES_tradnl" dirty="0" smtClean="0"/>
              <a:t>Criterios de decisión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4870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Para proyectos mutuamente excluyentes, se elige el proyecto con el mayor TIR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Para proyectos independientes, se usa la siguiente regla:</a:t>
            </a:r>
          </a:p>
          <a:p>
            <a:pPr>
              <a:buNone/>
            </a:pPr>
            <a:endParaRPr lang="es-ES_tradnl" dirty="0" smtClean="0"/>
          </a:p>
          <a:p>
            <a:pPr lvl="1">
              <a:buFont typeface="Wingdings" charset="2"/>
              <a:buChar char="Ø"/>
            </a:pPr>
            <a:r>
              <a:rPr lang="es-ES_tradnl" dirty="0" smtClean="0"/>
              <a:t>Si el TIR es mayor al Costo de Capital y el VAN es mayor a $0  se ACEPTA </a:t>
            </a:r>
          </a:p>
          <a:p>
            <a:pPr lvl="1">
              <a:buNone/>
            </a:pPr>
            <a:endParaRPr lang="es-ES_tradnl" dirty="0" smtClean="0"/>
          </a:p>
          <a:p>
            <a:pPr lvl="1">
              <a:buFont typeface="Wingdings" charset="2"/>
              <a:buChar char="Ø"/>
            </a:pPr>
            <a:r>
              <a:rPr lang="es-ES_tradnl" dirty="0" smtClean="0"/>
              <a:t>Si el TIR es menor al Costo de Capital y el VAN es menor a $0  se RECHAZA </a:t>
            </a:r>
          </a:p>
          <a:p>
            <a:pPr lvl="1">
              <a:buNone/>
            </a:pPr>
            <a:endParaRPr lang="es-ES_tradnl" dirty="0" smtClean="0"/>
          </a:p>
          <a:p>
            <a:pPr lvl="1">
              <a:buFont typeface="Wingdings" charset="2"/>
              <a:buChar char="Ø"/>
            </a:pPr>
            <a:r>
              <a:rPr lang="es-ES_tradnl" dirty="0" smtClean="0"/>
              <a:t>Si el TIR es igual al Costo de Capital y el VAN es igual a $0  se RECHAZA </a:t>
            </a:r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191</Words>
  <Application>Microsoft Macintosh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Tasa Interna de Retorno</vt:lpstr>
      <vt:lpstr>Tasa Interna de Retorno</vt:lpstr>
      <vt:lpstr>Fórmula del TIR</vt:lpstr>
      <vt:lpstr>Ejemplo</vt:lpstr>
      <vt:lpstr>Criterios de decisión</vt:lpstr>
    </vt:vector>
  </TitlesOfParts>
  <Company>wnunez@inmobiliariagurdian.com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Actual Neto</dc:title>
  <dc:creator>William Nuñez</dc:creator>
  <cp:lastModifiedBy>William Nuñez</cp:lastModifiedBy>
  <cp:revision>23</cp:revision>
  <dcterms:created xsi:type="dcterms:W3CDTF">2013-07-15T23:59:22Z</dcterms:created>
  <dcterms:modified xsi:type="dcterms:W3CDTF">2013-07-15T23:59:29Z</dcterms:modified>
</cp:coreProperties>
</file>