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279B-5A41-B744-8E02-A99803F2AA50}" type="datetimeFigureOut">
              <a:rPr lang="es-ES_tradnl" smtClean="0"/>
              <a:pPr/>
              <a:t>15/7/13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1DA5-4B2D-4E42-9D48-FFEC1C3A5A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Tasa Interna de Retorno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ES_tradnl" dirty="0" smtClean="0"/>
              <a:t>Mba Peggy Chaves</a:t>
            </a:r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8018" y="274638"/>
            <a:ext cx="5618781" cy="1143000"/>
          </a:xfrm>
        </p:spPr>
        <p:txBody>
          <a:bodyPr/>
          <a:lstStyle/>
          <a:p>
            <a:r>
              <a:rPr lang="es-ES_tradnl" dirty="0" smtClean="0"/>
              <a:t>Tasa Interna de Retorno</a:t>
            </a:r>
            <a:endParaRPr lang="es-ES_tradnl" dirty="0"/>
          </a:p>
        </p:txBody>
      </p:sp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  <p:sp>
        <p:nvSpPr>
          <p:cNvPr id="8" name="CuadroTexto 7"/>
          <p:cNvSpPr txBox="1"/>
          <p:nvPr/>
        </p:nvSpPr>
        <p:spPr>
          <a:xfrm>
            <a:off x="1035365" y="1950945"/>
            <a:ext cx="716472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smtClean="0"/>
              <a:t>“…es la tasa de descuento que iguala el VPN de una oportunidad de inversión con $0”</a:t>
            </a:r>
            <a:r>
              <a:rPr lang="es-ES_tradnl" dirty="0" smtClean="0"/>
              <a:t> (</a:t>
            </a:r>
            <a:r>
              <a:rPr lang="es-ES_tradnl" dirty="0" err="1" smtClean="0"/>
              <a:t>Gitman,Lawrence</a:t>
            </a:r>
            <a:r>
              <a:rPr lang="es-ES_tradnl" dirty="0" smtClean="0"/>
              <a:t> &amp; </a:t>
            </a:r>
            <a:r>
              <a:rPr lang="es-ES_tradnl" dirty="0" err="1" smtClean="0"/>
              <a:t>Zutter,Chad</a:t>
            </a:r>
            <a:r>
              <a:rPr lang="es-ES_tradnl" dirty="0" smtClean="0"/>
              <a:t>. 2012. Pág.372)</a:t>
            </a:r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pPr algn="just"/>
            <a:r>
              <a:rPr lang="es-ES_tradnl" sz="2400" dirty="0" smtClean="0"/>
              <a:t>“… es la tasa de descuento, que hace que el valor actual de los flujos de beneficio (positivos) sea igual al valor actual de los flujos de inversión negativos”</a:t>
            </a:r>
            <a:r>
              <a:rPr lang="es-ES_tradnl" dirty="0" smtClean="0"/>
              <a:t> (Fernández, Saúl. 2007. Pág.132)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608" y="274638"/>
            <a:ext cx="5829192" cy="1143000"/>
          </a:xfrm>
        </p:spPr>
        <p:txBody>
          <a:bodyPr/>
          <a:lstStyle/>
          <a:p>
            <a:r>
              <a:rPr lang="es-ES_tradnl" dirty="0" smtClean="0"/>
              <a:t>Fórmula del TIR</a:t>
            </a:r>
            <a:endParaRPr lang="es-ES_tradnl" dirty="0"/>
          </a:p>
        </p:txBody>
      </p:sp>
      <p:sp>
        <p:nvSpPr>
          <p:cNvPr id="5" name="CuadroTexto 4"/>
          <p:cNvSpPr txBox="1"/>
          <p:nvPr/>
        </p:nvSpPr>
        <p:spPr>
          <a:xfrm>
            <a:off x="1849503" y="4031275"/>
            <a:ext cx="6211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800" dirty="0" smtClean="0"/>
              <a:t>.</a:t>
            </a:r>
            <a:endParaRPr lang="es-ES_tradnl" sz="2800" dirty="0"/>
          </a:p>
        </p:txBody>
      </p:sp>
      <p:pic>
        <p:nvPicPr>
          <p:cNvPr id="6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223" y="1799080"/>
            <a:ext cx="4507012" cy="1514298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933776" y="4031275"/>
            <a:ext cx="74515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Fn</a:t>
            </a:r>
            <a:r>
              <a:rPr lang="es-ES_tradnl" dirty="0" smtClean="0"/>
              <a:t>= Flujo de efectivo anual</a:t>
            </a:r>
          </a:p>
          <a:p>
            <a:r>
              <a:rPr lang="es-ES_tradnl" dirty="0" err="1" smtClean="0"/>
              <a:t>n</a:t>
            </a:r>
            <a:r>
              <a:rPr lang="es-ES_tradnl" dirty="0" smtClean="0"/>
              <a:t>= vida útil del proyecto</a:t>
            </a:r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57866" y="274638"/>
            <a:ext cx="4628934" cy="1143000"/>
          </a:xfrm>
        </p:spPr>
        <p:txBody>
          <a:bodyPr/>
          <a:lstStyle/>
          <a:p>
            <a:r>
              <a:rPr lang="es-ES_tradnl" dirty="0" smtClean="0"/>
              <a:t>Ejemplo</a:t>
            </a:r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" y="1964114"/>
            <a:ext cx="8343900" cy="345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3560" y="274638"/>
            <a:ext cx="6533240" cy="1143000"/>
          </a:xfrm>
        </p:spPr>
        <p:txBody>
          <a:bodyPr/>
          <a:lstStyle/>
          <a:p>
            <a:r>
              <a:rPr lang="es-ES_tradnl" dirty="0" smtClean="0"/>
              <a:t>Criterios de decisión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4870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Para proyectos mutuamente excluyentes, se elige el proyecto con el mayor TIR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Para proyectos independientes, se usa la siguiente regla:</a:t>
            </a:r>
          </a:p>
          <a:p>
            <a:pPr>
              <a:buNone/>
            </a:pPr>
            <a:endParaRPr lang="es-ES_tradnl" dirty="0" smtClean="0"/>
          </a:p>
          <a:p>
            <a:pPr lvl="1">
              <a:buFont typeface="Wingdings" charset="2"/>
              <a:buChar char="Ø"/>
            </a:pPr>
            <a:r>
              <a:rPr lang="es-ES_tradnl" dirty="0" smtClean="0"/>
              <a:t>Si el TIR es mayor al Costo de Capital y el VAN es mayor a $0  se ACEPTA </a:t>
            </a:r>
          </a:p>
          <a:p>
            <a:pPr lvl="1">
              <a:buNone/>
            </a:pPr>
            <a:endParaRPr lang="es-ES_tradnl" dirty="0" smtClean="0"/>
          </a:p>
          <a:p>
            <a:pPr lvl="1">
              <a:buFont typeface="Wingdings" charset="2"/>
              <a:buChar char="Ø"/>
            </a:pPr>
            <a:r>
              <a:rPr lang="es-ES_tradnl" dirty="0" smtClean="0"/>
              <a:t>Si el TIR es menor al Costo de Capital y el VAN es menor a $0  se RECHAZA </a:t>
            </a:r>
          </a:p>
          <a:p>
            <a:pPr lvl="1">
              <a:buNone/>
            </a:pPr>
            <a:endParaRPr lang="es-ES_tradnl" dirty="0" smtClean="0"/>
          </a:p>
          <a:p>
            <a:pPr lvl="1">
              <a:buFont typeface="Wingdings" charset="2"/>
              <a:buChar char="Ø"/>
            </a:pPr>
            <a:r>
              <a:rPr lang="es-ES_tradnl" dirty="0" smtClean="0"/>
              <a:t>Si el TIR es igual al Costo de Capital y el VAN es igual a $0  se RECHAZA </a:t>
            </a:r>
          </a:p>
          <a:p>
            <a:pPr>
              <a:buNone/>
            </a:pPr>
            <a:endParaRPr lang="es-ES_tradnl" dirty="0" smtClean="0"/>
          </a:p>
          <a:p>
            <a:endParaRPr lang="es-ES_tradnl" dirty="0"/>
          </a:p>
        </p:txBody>
      </p:sp>
      <p:pic>
        <p:nvPicPr>
          <p:cNvPr id="4" name="Picture 4" descr="http://www.universidadescr.com/verUpq.php?idfoto=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82" y="34880"/>
            <a:ext cx="3024336" cy="1764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191</Words>
  <Application>Microsoft Macintosh PowerPoint</Application>
  <PresentationFormat>Presentación en pantalla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Tasa Interna de Retorno</vt:lpstr>
      <vt:lpstr>Tasa Interna de Retorno</vt:lpstr>
      <vt:lpstr>Fórmula del TIR</vt:lpstr>
      <vt:lpstr>Ejemplo</vt:lpstr>
      <vt:lpstr>Criterios de decisión</vt:lpstr>
    </vt:vector>
  </TitlesOfParts>
  <Company>wnunez@inmobiliariagurdian.com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 Actual Neto</dc:title>
  <dc:creator>William Nuñez</dc:creator>
  <cp:lastModifiedBy>William Nuñez</cp:lastModifiedBy>
  <cp:revision>23</cp:revision>
  <dcterms:created xsi:type="dcterms:W3CDTF">2013-07-15T23:59:22Z</dcterms:created>
  <dcterms:modified xsi:type="dcterms:W3CDTF">2013-07-15T23:59:29Z</dcterms:modified>
</cp:coreProperties>
</file>