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20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5279B-5A41-B744-8E02-A99803F2AA50}" type="datetimeFigureOut">
              <a:rPr lang="es-ES_tradnl" smtClean="0"/>
              <a:pPr/>
              <a:t>15/7/13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1DA5-4B2D-4E42-9D48-FFEC1C3A5A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Valor Actual Neto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Mba Peggy Chaves</a:t>
            </a:r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50534" y="274638"/>
            <a:ext cx="6036265" cy="1143000"/>
          </a:xfrm>
        </p:spPr>
        <p:txBody>
          <a:bodyPr/>
          <a:lstStyle/>
          <a:p>
            <a:r>
              <a:rPr lang="es-ES_tradnl" dirty="0" smtClean="0"/>
              <a:t>Valor Actual Neto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29343" y="1752067"/>
            <a:ext cx="6381387" cy="1437061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s-ES_tradnl" dirty="0" smtClean="0"/>
              <a:t>“Valor actual de una suma futura o anualidad …se descuenta hacia el presente a una tasa de interés determinada durante un período específico.” </a:t>
            </a:r>
            <a:r>
              <a:rPr lang="es-ES_tradnl" sz="2571" dirty="0" smtClean="0"/>
              <a:t>(</a:t>
            </a:r>
            <a:r>
              <a:rPr lang="es-ES_tradnl" sz="2571" dirty="0" err="1" smtClean="0"/>
              <a:t>Block</a:t>
            </a:r>
            <a:r>
              <a:rPr lang="es-ES_tradnl" sz="2571" dirty="0" smtClean="0"/>
              <a:t>, Stanley &amp; </a:t>
            </a:r>
            <a:r>
              <a:rPr lang="es-ES_tradnl" sz="2571" dirty="0" err="1" smtClean="0"/>
              <a:t>Hirt</a:t>
            </a:r>
            <a:r>
              <a:rPr lang="es-ES_tradnl" sz="2571" dirty="0" smtClean="0"/>
              <a:t> Geoffrey, 2008, Pág. G-16)</a:t>
            </a:r>
            <a:endParaRPr lang="es-ES_tradnl" sz="2571" dirty="0"/>
          </a:p>
        </p:txBody>
      </p:sp>
      <p:sp>
        <p:nvSpPr>
          <p:cNvPr id="4" name="CuadroTexto 3"/>
          <p:cNvSpPr txBox="1"/>
          <p:nvPr/>
        </p:nvSpPr>
        <p:spPr>
          <a:xfrm>
            <a:off x="2167431" y="3133911"/>
            <a:ext cx="624329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200" dirty="0"/>
              <a:t>“El método del VPN descuenta los flujos de efectivo de la empresa del costo de capital” </a:t>
            </a:r>
            <a:r>
              <a:rPr lang="es-ES_tradnl" dirty="0" smtClean="0"/>
              <a:t>(</a:t>
            </a:r>
            <a:r>
              <a:rPr lang="es-ES_tradnl" dirty="0" err="1" smtClean="0"/>
              <a:t>Gitman</a:t>
            </a:r>
            <a:r>
              <a:rPr lang="es-ES_tradnl" dirty="0" smtClean="0"/>
              <a:t>, Lawrence &amp; </a:t>
            </a:r>
            <a:r>
              <a:rPr lang="es-ES_tradnl" dirty="0" err="1" smtClean="0"/>
              <a:t>Zutter</a:t>
            </a:r>
            <a:r>
              <a:rPr lang="es-ES_tradnl" dirty="0" smtClean="0"/>
              <a:t>, Chad, 2012, Pág. 367) 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2195036" y="4445461"/>
            <a:ext cx="61328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200" dirty="0"/>
              <a:t>"Mide la rentabilidad deseada</a:t>
            </a:r>
            <a:r>
              <a:rPr lang="es-ES_tradnl" sz="2200" dirty="0" smtClean="0"/>
              <a:t> después </a:t>
            </a:r>
            <a:r>
              <a:rPr lang="es-ES_tradnl" sz="2200" dirty="0"/>
              <a:t>de recuperar toda la inversión. Para ello, se calcula el valor actual de todos los flujos futuros de caja, proyectados a partir del primer período de operación, y se le resta la inversión total expresada en el momento cero." </a:t>
            </a:r>
            <a:r>
              <a:rPr lang="es-ES_tradnl" dirty="0" smtClean="0"/>
              <a:t>(</a:t>
            </a:r>
            <a:r>
              <a:rPr lang="es-ES_tradnl" dirty="0" err="1" smtClean="0"/>
              <a:t>Sapag</a:t>
            </a:r>
            <a:r>
              <a:rPr lang="es-ES_tradnl" dirty="0" smtClean="0"/>
              <a:t>, 2007)</a:t>
            </a:r>
            <a:endParaRPr lang="es-ES_tradnl" dirty="0"/>
          </a:p>
        </p:txBody>
      </p:sp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608" y="274638"/>
            <a:ext cx="5829192" cy="1143000"/>
          </a:xfrm>
        </p:spPr>
        <p:txBody>
          <a:bodyPr/>
          <a:lstStyle/>
          <a:p>
            <a:r>
              <a:rPr lang="es-ES_tradnl" dirty="0" smtClean="0"/>
              <a:t>Fórmula del VAN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400" y="2506835"/>
            <a:ext cx="2489200" cy="1016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849503" y="4031275"/>
            <a:ext cx="62110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800" dirty="0" smtClean="0"/>
              <a:t>Donde </a:t>
            </a:r>
            <a:r>
              <a:rPr lang="es-ES_tradnl" sz="2800" dirty="0" err="1" smtClean="0"/>
              <a:t>Fn</a:t>
            </a:r>
            <a:r>
              <a:rPr lang="es-ES_tradnl" sz="2800" dirty="0" smtClean="0"/>
              <a:t> representa a cada valor del flujo futuro de fondos, "</a:t>
            </a:r>
            <a:r>
              <a:rPr lang="es-ES_tradnl" sz="2800" dirty="0" err="1" smtClean="0"/>
              <a:t>i</a:t>
            </a:r>
            <a:r>
              <a:rPr lang="es-ES_tradnl" sz="2800" dirty="0" smtClean="0"/>
              <a:t>" corresponde a la tasa de interés de descuento y "</a:t>
            </a:r>
            <a:r>
              <a:rPr lang="es-ES_tradnl" sz="2800" dirty="0" err="1" smtClean="0"/>
              <a:t>n</a:t>
            </a:r>
            <a:r>
              <a:rPr lang="es-ES_tradnl" sz="2800" dirty="0" smtClean="0"/>
              <a:t>" representa los períodos correspondientes al flujo de fondos.</a:t>
            </a:r>
            <a:endParaRPr lang="es-ES_tradnl" sz="2800" dirty="0"/>
          </a:p>
        </p:txBody>
      </p:sp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57866" y="274638"/>
            <a:ext cx="4628934" cy="1143000"/>
          </a:xfrm>
        </p:spPr>
        <p:txBody>
          <a:bodyPr/>
          <a:lstStyle/>
          <a:p>
            <a:r>
              <a:rPr lang="es-ES_tradnl" dirty="0" smtClean="0"/>
              <a:t>Ejemplo</a:t>
            </a:r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100" y="1797050"/>
            <a:ext cx="8051800" cy="32639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3560" y="274638"/>
            <a:ext cx="6533240" cy="1143000"/>
          </a:xfrm>
        </p:spPr>
        <p:txBody>
          <a:bodyPr/>
          <a:lstStyle/>
          <a:p>
            <a:r>
              <a:rPr lang="es-ES_tradnl" dirty="0" smtClean="0"/>
              <a:t>Criterios de decisión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83036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_tradnl" dirty="0"/>
              <a:t>Si el VAN es mayor que $0, el proyecto se </a:t>
            </a:r>
            <a:r>
              <a:rPr lang="es-ES_tradnl" dirty="0" smtClean="0"/>
              <a:t>ACEPTA</a:t>
            </a:r>
          </a:p>
          <a:p>
            <a:pPr algn="just">
              <a:buNone/>
            </a:pPr>
            <a:endParaRPr lang="es-ES_tradnl" dirty="0" smtClean="0"/>
          </a:p>
          <a:p>
            <a:pPr algn="just"/>
            <a:r>
              <a:rPr lang="es-ES_tradnl" dirty="0"/>
              <a:t>Si el VAN es menor que $0, el proyecto se </a:t>
            </a:r>
            <a:r>
              <a:rPr lang="es-ES_tradnl" dirty="0" smtClean="0"/>
              <a:t>RECHAZA</a:t>
            </a:r>
          </a:p>
          <a:p>
            <a:pPr algn="just">
              <a:buNone/>
            </a:pPr>
            <a:endParaRPr lang="es-ES_tradnl" dirty="0" smtClean="0"/>
          </a:p>
          <a:p>
            <a:pPr algn="just"/>
            <a:r>
              <a:rPr lang="es-ES_tradnl" dirty="0"/>
              <a:t>Si el VAN es igual a $0, el proyecto se RECHAZA pero puede ser que estratégicamente se acepte.</a:t>
            </a:r>
          </a:p>
          <a:p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231</Words>
  <Application>Microsoft Macintosh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Valor Actual Neto</vt:lpstr>
      <vt:lpstr>Valor Actual Neto</vt:lpstr>
      <vt:lpstr>Fórmula del VAN</vt:lpstr>
      <vt:lpstr>Ejemplo</vt:lpstr>
      <vt:lpstr>Criterios de decisión</vt:lpstr>
    </vt:vector>
  </TitlesOfParts>
  <Company>wnunez@inmobiliariagurdian.com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 Actual Neto</dc:title>
  <dc:creator>William Nuñez</dc:creator>
  <cp:lastModifiedBy>William Nuñez</cp:lastModifiedBy>
  <cp:revision>12</cp:revision>
  <dcterms:created xsi:type="dcterms:W3CDTF">2013-07-15T23:48:29Z</dcterms:created>
  <dcterms:modified xsi:type="dcterms:W3CDTF">2013-07-15T23:53:59Z</dcterms:modified>
</cp:coreProperties>
</file>