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72"/>
  </p:notesMasterIdLst>
  <p:handoutMasterIdLst>
    <p:handoutMasterId r:id="rId73"/>
  </p:handoutMasterIdLst>
  <p:sldIdLst>
    <p:sldId id="350" r:id="rId3"/>
    <p:sldId id="291" r:id="rId4"/>
    <p:sldId id="293" r:id="rId5"/>
    <p:sldId id="301" r:id="rId6"/>
    <p:sldId id="351" r:id="rId7"/>
    <p:sldId id="352" r:id="rId8"/>
    <p:sldId id="336" r:id="rId9"/>
    <p:sldId id="353" r:id="rId10"/>
    <p:sldId id="354" r:id="rId11"/>
    <p:sldId id="355" r:id="rId12"/>
    <p:sldId id="294" r:id="rId13"/>
    <p:sldId id="338" r:id="rId14"/>
    <p:sldId id="356" r:id="rId15"/>
    <p:sldId id="357" r:id="rId16"/>
    <p:sldId id="298" r:id="rId17"/>
    <p:sldId id="300" r:id="rId18"/>
    <p:sldId id="358" r:id="rId19"/>
    <p:sldId id="359" r:id="rId20"/>
    <p:sldId id="360" r:id="rId21"/>
    <p:sldId id="361" r:id="rId22"/>
    <p:sldId id="362" r:id="rId23"/>
    <p:sldId id="363" r:id="rId24"/>
    <p:sldId id="364" r:id="rId25"/>
    <p:sldId id="365" r:id="rId26"/>
    <p:sldId id="366" r:id="rId27"/>
    <p:sldId id="367" r:id="rId28"/>
    <p:sldId id="368" r:id="rId29"/>
    <p:sldId id="369" r:id="rId30"/>
    <p:sldId id="370" r:id="rId31"/>
    <p:sldId id="310" r:id="rId32"/>
    <p:sldId id="312" r:id="rId33"/>
    <p:sldId id="311" r:id="rId34"/>
    <p:sldId id="313" r:id="rId35"/>
    <p:sldId id="314" r:id="rId36"/>
    <p:sldId id="371" r:id="rId37"/>
    <p:sldId id="315" r:id="rId38"/>
    <p:sldId id="316" r:id="rId39"/>
    <p:sldId id="372" r:id="rId40"/>
    <p:sldId id="373" r:id="rId41"/>
    <p:sldId id="343" r:id="rId42"/>
    <p:sldId id="374" r:id="rId43"/>
    <p:sldId id="318" r:id="rId44"/>
    <p:sldId id="319" r:id="rId45"/>
    <p:sldId id="375" r:id="rId46"/>
    <p:sldId id="376" r:id="rId47"/>
    <p:sldId id="377" r:id="rId48"/>
    <p:sldId id="378" r:id="rId49"/>
    <p:sldId id="379" r:id="rId50"/>
    <p:sldId id="380" r:id="rId51"/>
    <p:sldId id="381" r:id="rId52"/>
    <p:sldId id="382" r:id="rId53"/>
    <p:sldId id="383" r:id="rId54"/>
    <p:sldId id="384" r:id="rId55"/>
    <p:sldId id="385" r:id="rId56"/>
    <p:sldId id="386" r:id="rId57"/>
    <p:sldId id="387" r:id="rId58"/>
    <p:sldId id="388" r:id="rId59"/>
    <p:sldId id="344" r:id="rId60"/>
    <p:sldId id="389" r:id="rId61"/>
    <p:sldId id="390" r:id="rId62"/>
    <p:sldId id="391" r:id="rId63"/>
    <p:sldId id="392" r:id="rId64"/>
    <p:sldId id="393" r:id="rId65"/>
    <p:sldId id="394" r:id="rId66"/>
    <p:sldId id="395" r:id="rId67"/>
    <p:sldId id="396" r:id="rId68"/>
    <p:sldId id="397" r:id="rId69"/>
    <p:sldId id="288" r:id="rId70"/>
    <p:sldId id="398" r:id="rId71"/>
  </p:sldIdLst>
  <p:sldSz cx="9144000" cy="6858000" type="screen4x3"/>
  <p:notesSz cx="7315200" cy="96012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B2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53" autoAdjust="0"/>
    <p:restoredTop sz="97479" autoAdjust="0"/>
  </p:normalViewPr>
  <p:slideViewPr>
    <p:cSldViewPr>
      <p:cViewPr>
        <p:scale>
          <a:sx n="53" d="100"/>
          <a:sy n="53" d="100"/>
        </p:scale>
        <p:origin x="-2992" y="-12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1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slide" Target="slides/slide64.xml"/><Relationship Id="rId67" Type="http://schemas.openxmlformats.org/officeDocument/2006/relationships/slide" Target="slides/slide65.xml"/><Relationship Id="rId68" Type="http://schemas.openxmlformats.org/officeDocument/2006/relationships/slide" Target="slides/slide66.xml"/><Relationship Id="rId69" Type="http://schemas.openxmlformats.org/officeDocument/2006/relationships/slide" Target="slides/slide6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70" Type="http://schemas.openxmlformats.org/officeDocument/2006/relationships/slide" Target="slides/slide68.xml"/><Relationship Id="rId71" Type="http://schemas.openxmlformats.org/officeDocument/2006/relationships/slide" Target="slides/slide69.xml"/><Relationship Id="rId72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73" Type="http://schemas.openxmlformats.org/officeDocument/2006/relationships/handoutMaster" Target="handoutMasters/handoutMaster1.xml"/><Relationship Id="rId74" Type="http://schemas.openxmlformats.org/officeDocument/2006/relationships/printerSettings" Target="printerSettings/printerSettings1.bin"/><Relationship Id="rId75" Type="http://schemas.openxmlformats.org/officeDocument/2006/relationships/presProps" Target="presProps.xml"/><Relationship Id="rId76" Type="http://schemas.openxmlformats.org/officeDocument/2006/relationships/viewProps" Target="viewProps.xml"/><Relationship Id="rId77" Type="http://schemas.openxmlformats.org/officeDocument/2006/relationships/theme" Target="theme/theme1.xml"/><Relationship Id="rId78" Type="http://schemas.openxmlformats.org/officeDocument/2006/relationships/tableStyles" Target="tableStyles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1E7AFC-CE85-4368-BF08-27F50B29381D}" type="datetimeFigureOut">
              <a:rPr lang="en-US" smtClean="0"/>
              <a:t>7/22/13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F8A189-7865-4759-9788-0985E4556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5607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CADB92F-746D-4FCD-939E-880BC3FAC4E3}" type="datetimeFigureOut">
              <a:rPr lang="en-US" smtClean="0"/>
              <a:t>7/22/13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C73A87A-3760-4AF6-81FD-EE947A97F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430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4A7-37F7-4F25-AE3C-18B7D4EEEB4A}" type="datetimeFigureOut">
              <a:rPr lang="es-CR" smtClean="0"/>
              <a:pPr/>
              <a:t>7/22/13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1F62-6E1A-446E-99D6-7044FF742189}" type="slidenum">
              <a:rPr lang="es-CR" smtClean="0"/>
              <a:pPr/>
              <a:t>‹#›</a:t>
            </a:fld>
            <a:endParaRPr lang="es-C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4A7-37F7-4F25-AE3C-18B7D4EEEB4A}" type="datetimeFigureOut">
              <a:rPr lang="es-CR" smtClean="0"/>
              <a:pPr/>
              <a:t>7/22/13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1F62-6E1A-446E-99D6-7044FF742189}" type="slidenum">
              <a:rPr lang="es-CR" smtClean="0"/>
              <a:pPr/>
              <a:t>‹#›</a:t>
            </a:fld>
            <a:endParaRPr lang="es-C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4A7-37F7-4F25-AE3C-18B7D4EEEB4A}" type="datetimeFigureOut">
              <a:rPr lang="es-CR" smtClean="0"/>
              <a:pPr/>
              <a:t>7/22/13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1F62-6E1A-446E-99D6-7044FF742189}" type="slidenum">
              <a:rPr lang="es-CR" smtClean="0"/>
              <a:pPr/>
              <a:t>‹#›</a:t>
            </a:fld>
            <a:endParaRPr lang="es-C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4A7-37F7-4F25-AE3C-18B7D4EEEB4A}" type="datetimeFigureOut">
              <a:rPr lang="es-CR" smtClean="0"/>
              <a:pPr/>
              <a:t>7/22/13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1F62-6E1A-446E-99D6-7044FF742189}" type="slidenum">
              <a:rPr lang="es-CR" smtClean="0"/>
              <a:pPr/>
              <a:t>‹#›</a:t>
            </a:fld>
            <a:endParaRPr lang="es-C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4A7-37F7-4F25-AE3C-18B7D4EEEB4A}" type="datetimeFigureOut">
              <a:rPr lang="es-CR" smtClean="0"/>
              <a:pPr/>
              <a:t>7/22/13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1F62-6E1A-446E-99D6-7044FF742189}" type="slidenum">
              <a:rPr lang="es-CR" smtClean="0"/>
              <a:pPr/>
              <a:t>‹#›</a:t>
            </a:fld>
            <a:endParaRPr lang="es-C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4A7-37F7-4F25-AE3C-18B7D4EEEB4A}" type="datetimeFigureOut">
              <a:rPr lang="es-CR" smtClean="0"/>
              <a:pPr/>
              <a:t>7/22/13</a:t>
            </a:fld>
            <a:endParaRPr lang="es-C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1F62-6E1A-446E-99D6-7044FF742189}" type="slidenum">
              <a:rPr lang="es-CR" smtClean="0"/>
              <a:pPr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6692833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6420C-A2F3-4FAD-9CD8-FF42FDD916A4}" type="datetimeFigureOut">
              <a:rPr lang="en-US" smtClean="0"/>
              <a:t>7/22/13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68177-9AC9-4D28-B250-F50001C9C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9412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6420C-A2F3-4FAD-9CD8-FF42FDD916A4}" type="datetimeFigureOut">
              <a:rPr lang="en-US" smtClean="0"/>
              <a:t>7/22/13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68177-9AC9-4D28-B250-F50001C9C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3838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6420C-A2F3-4FAD-9CD8-FF42FDD916A4}" type="datetimeFigureOut">
              <a:rPr lang="en-US" smtClean="0"/>
              <a:t>7/22/13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68177-9AC9-4D28-B250-F50001C9C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7963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6420C-A2F3-4FAD-9CD8-FF42FDD916A4}" type="datetimeFigureOut">
              <a:rPr lang="en-US" smtClean="0"/>
              <a:t>7/22/13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68177-9AC9-4D28-B250-F50001C9C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869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6420C-A2F3-4FAD-9CD8-FF42FDD916A4}" type="datetimeFigureOut">
              <a:rPr lang="en-US" smtClean="0"/>
              <a:t>7/22/13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68177-9AC9-4D28-B250-F50001C9C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495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4A7-37F7-4F25-AE3C-18B7D4EEEB4A}" type="datetimeFigureOut">
              <a:rPr lang="es-CR" smtClean="0"/>
              <a:pPr/>
              <a:t>7/22/13</a:t>
            </a:fld>
            <a:endParaRPr lang="es-C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1F62-6E1A-446E-99D6-7044FF742189}" type="slidenum">
              <a:rPr lang="es-CR" smtClean="0"/>
              <a:pPr/>
              <a:t>‹#›</a:t>
            </a:fld>
            <a:endParaRPr lang="es-C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91715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6420C-A2F3-4FAD-9CD8-FF42FDD916A4}" type="datetimeFigureOut">
              <a:rPr lang="en-US" smtClean="0"/>
              <a:t>7/22/13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68177-9AC9-4D28-B250-F50001C9C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0172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6420C-A2F3-4FAD-9CD8-FF42FDD916A4}" type="datetimeFigureOut">
              <a:rPr lang="en-US" smtClean="0"/>
              <a:t>7/22/13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68177-9AC9-4D28-B250-F50001C9C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5343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6420C-A2F3-4FAD-9CD8-FF42FDD916A4}" type="datetimeFigureOut">
              <a:rPr lang="en-US" smtClean="0"/>
              <a:t>7/22/13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68177-9AC9-4D28-B250-F50001C9C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1579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6420C-A2F3-4FAD-9CD8-FF42FDD916A4}" type="datetimeFigureOut">
              <a:rPr lang="en-US" smtClean="0"/>
              <a:t>7/22/13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68177-9AC9-4D28-B250-F50001C9C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028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6420C-A2F3-4FAD-9CD8-FF42FDD916A4}" type="datetimeFigureOut">
              <a:rPr lang="en-US" smtClean="0"/>
              <a:t>7/22/13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68177-9AC9-4D28-B250-F50001C9C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888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6420C-A2F3-4FAD-9CD8-FF42FDD916A4}" type="datetimeFigureOut">
              <a:rPr lang="en-US" smtClean="0"/>
              <a:t>7/22/13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68177-9AC9-4D28-B250-F50001C9C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226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4A7-37F7-4F25-AE3C-18B7D4EEEB4A}" type="datetimeFigureOut">
              <a:rPr lang="es-CR" smtClean="0"/>
              <a:pPr/>
              <a:t>7/22/13</a:t>
            </a:fld>
            <a:endParaRPr lang="es-C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1F62-6E1A-446E-99D6-7044FF742189}" type="slidenum">
              <a:rPr lang="es-CR" smtClean="0"/>
              <a:pPr/>
              <a:t>‹#›</a:t>
            </a:fld>
            <a:endParaRPr lang="es-C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1493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4A7-37F7-4F25-AE3C-18B7D4EEEB4A}" type="datetimeFigureOut">
              <a:rPr lang="es-CR" smtClean="0"/>
              <a:pPr/>
              <a:t>7/22/13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1F62-6E1A-446E-99D6-7044FF742189}" type="slidenum">
              <a:rPr lang="es-CR" smtClean="0"/>
              <a:pPr/>
              <a:t>‹#›</a:t>
            </a:fld>
            <a:endParaRPr lang="es-C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4A7-37F7-4F25-AE3C-18B7D4EEEB4A}" type="datetimeFigureOut">
              <a:rPr lang="es-CR" smtClean="0"/>
              <a:pPr/>
              <a:t>7/22/13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1F62-6E1A-446E-99D6-7044FF742189}" type="slidenum">
              <a:rPr lang="es-CR" smtClean="0"/>
              <a:pPr/>
              <a:t>‹#›</a:t>
            </a:fld>
            <a:endParaRPr lang="es-C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22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4A7-37F7-4F25-AE3C-18B7D4EEEB4A}" type="datetimeFigureOut">
              <a:rPr lang="es-CR" smtClean="0"/>
              <a:pPr/>
              <a:t>7/22/13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1F62-6E1A-446E-99D6-7044FF742189}" type="slidenum">
              <a:rPr lang="es-CR" smtClean="0"/>
              <a:pPr/>
              <a:t>‹#›</a:t>
            </a:fld>
            <a:endParaRPr lang="es-C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4A7-37F7-4F25-AE3C-18B7D4EEEB4A}" type="datetimeFigureOut">
              <a:rPr lang="es-CR" smtClean="0"/>
              <a:pPr/>
              <a:t>7/22/13</a:t>
            </a:fld>
            <a:endParaRPr lang="es-C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1F62-6E1A-446E-99D6-7044FF742189}" type="slidenum">
              <a:rPr lang="es-CR" smtClean="0"/>
              <a:pPr/>
              <a:t>‹#›</a:t>
            </a:fld>
            <a:endParaRPr lang="es-C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4A7-37F7-4F25-AE3C-18B7D4EEEB4A}" type="datetimeFigureOut">
              <a:rPr lang="es-CR" smtClean="0"/>
              <a:pPr/>
              <a:t>7/22/13</a:t>
            </a:fld>
            <a:endParaRPr lang="es-C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1F62-6E1A-446E-99D6-7044FF742189}" type="slidenum">
              <a:rPr lang="es-CR" smtClean="0"/>
              <a:pPr/>
              <a:t>‹#›</a:t>
            </a:fld>
            <a:endParaRPr lang="es-C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4A7-37F7-4F25-AE3C-18B7D4EEEB4A}" type="datetimeFigureOut">
              <a:rPr lang="es-CR" smtClean="0"/>
              <a:pPr/>
              <a:t>7/22/13</a:t>
            </a:fld>
            <a:endParaRPr lang="es-C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1F62-6E1A-446E-99D6-7044FF742189}" type="slidenum">
              <a:rPr lang="es-CR" smtClean="0"/>
              <a:pPr/>
              <a:t>‹#›</a:t>
            </a:fld>
            <a:endParaRPr lang="es-C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F34A7-37F7-4F25-AE3C-18B7D4EEEB4A}" type="datetimeFigureOut">
              <a:rPr lang="es-CR" smtClean="0"/>
              <a:pPr/>
              <a:t>7/22/13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31F62-6E1A-446E-99D6-7044FF742189}" type="slidenum">
              <a:rPr lang="es-CR" smtClean="0"/>
              <a:pPr/>
              <a:t>‹#›</a:t>
            </a:fld>
            <a:endParaRPr lang="es-CR"/>
          </a:p>
        </p:txBody>
      </p:sp>
      <p:pic>
        <p:nvPicPr>
          <p:cNvPr id="7" name="Picture 3" descr="ppt-UCI1.jp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6420C-A2F3-4FAD-9CD8-FF42FDD916A4}" type="datetimeFigureOut">
              <a:rPr lang="en-US" smtClean="0"/>
              <a:t>7/22/13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68177-9AC9-4D28-B250-F50001C9C0C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3" descr="ppt-uci4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917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8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9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0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1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5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26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27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28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29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30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31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32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4.jpe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3568" y="2276872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R" b="1" dirty="0" smtClean="0">
                <a:solidFill>
                  <a:srgbClr val="005828"/>
                </a:solidFill>
              </a:rPr>
              <a:t>Microsoft Office </a:t>
            </a:r>
            <a:r>
              <a:rPr lang="es-CR" sz="5400" b="1" dirty="0" smtClean="0">
                <a:solidFill>
                  <a:srgbClr val="005828"/>
                </a:solidFill>
              </a:rPr>
              <a:t/>
            </a:r>
            <a:br>
              <a:rPr lang="es-CR" sz="5400" b="1" dirty="0" smtClean="0">
                <a:solidFill>
                  <a:srgbClr val="005828"/>
                </a:solidFill>
              </a:rPr>
            </a:br>
            <a:r>
              <a:rPr lang="es-CR" sz="6600" b="1" dirty="0" smtClean="0">
                <a:solidFill>
                  <a:srgbClr val="005828"/>
                </a:solidFill>
              </a:rPr>
              <a:t>Project 2010</a:t>
            </a:r>
            <a:r>
              <a:rPr lang="es-CR" sz="5400" b="1" dirty="0" smtClean="0"/>
              <a:t/>
            </a:r>
            <a:br>
              <a:rPr lang="es-CR" sz="5400" b="1" dirty="0" smtClean="0"/>
            </a:br>
            <a:r>
              <a:rPr lang="es-CR" b="1" dirty="0" smtClean="0">
                <a:solidFill>
                  <a:srgbClr val="005828"/>
                </a:solidFill>
              </a:rPr>
              <a:t>Curso Básico</a:t>
            </a:r>
          </a:p>
          <a:p>
            <a:r>
              <a:rPr lang="es-CR" b="1" dirty="0" smtClean="0">
                <a:solidFill>
                  <a:srgbClr val="FFC000"/>
                </a:solidFill>
              </a:rPr>
              <a:t>Unidad </a:t>
            </a:r>
            <a:r>
              <a:rPr lang="es-CR" b="1" dirty="0" smtClean="0">
                <a:solidFill>
                  <a:srgbClr val="FFC000"/>
                </a:solidFill>
              </a:rPr>
              <a:t>1</a:t>
            </a:r>
            <a:r>
              <a:rPr lang="es-CR" b="1" dirty="0" smtClean="0">
                <a:solidFill>
                  <a:srgbClr val="005828"/>
                </a:solidFill>
              </a:rPr>
              <a:t/>
            </a:r>
            <a:br>
              <a:rPr lang="es-CR" b="1" dirty="0" smtClean="0">
                <a:solidFill>
                  <a:srgbClr val="005828"/>
                </a:solidFill>
              </a:rPr>
            </a:br>
            <a:r>
              <a:rPr lang="es-CR" sz="2000" b="1" dirty="0" smtClean="0">
                <a:solidFill>
                  <a:srgbClr val="005828"/>
                </a:solidFill>
              </a:rPr>
              <a:t/>
            </a:r>
            <a:br>
              <a:rPr lang="es-CR" sz="2000" b="1" dirty="0" smtClean="0">
                <a:solidFill>
                  <a:srgbClr val="005828"/>
                </a:solidFill>
              </a:rPr>
            </a:br>
            <a:endParaRPr lang="en-US" b="1" dirty="0">
              <a:solidFill>
                <a:srgbClr val="FFC000"/>
              </a:solidFill>
            </a:endParaRPr>
          </a:p>
        </p:txBody>
      </p:sp>
      <p:pic>
        <p:nvPicPr>
          <p:cNvPr id="3" name="Picture 2" descr="http://t3.gstatic.com/images?q=tbn:ANd9GcQDekc1J2n-ct6B34aksI9lF7W5VR_C5xbmIQbROTgu7EzHH3OmX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061" y="5445224"/>
            <a:ext cx="3762375" cy="120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10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2204864"/>
            <a:ext cx="830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>
              <a:spcAft>
                <a:spcPts val="1200"/>
              </a:spcAft>
            </a:pPr>
            <a:r>
              <a:rPr lang="es-CR" sz="36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Beneficios de Microsoft Office Project:</a:t>
            </a:r>
          </a:p>
          <a:p>
            <a:pPr lvl="1" algn="l">
              <a:buFont typeface="Wingdings" pitchFamily="2" charset="2"/>
              <a:buChar char="v"/>
            </a:pPr>
            <a:r>
              <a:rPr lang="es-CR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Permite</a:t>
            </a:r>
            <a:r>
              <a:rPr lang="es-CR" dirty="0" smtClean="0">
                <a:solidFill>
                  <a:schemeClr val="tx1"/>
                </a:solidFill>
              </a:rPr>
              <a:t> la programación de sus proyectos</a:t>
            </a:r>
            <a:endParaRPr lang="en-US" dirty="0" smtClean="0">
              <a:solidFill>
                <a:schemeClr val="tx1"/>
              </a:solidFill>
            </a:endParaRPr>
          </a:p>
          <a:p>
            <a:pPr lvl="1" algn="l">
              <a:buFont typeface="Wingdings" pitchFamily="2" charset="2"/>
              <a:buChar char="v"/>
            </a:pPr>
            <a:r>
              <a:rPr lang="es-CR" dirty="0" smtClean="0">
                <a:solidFill>
                  <a:schemeClr val="tx1"/>
                </a:solidFill>
              </a:rPr>
              <a:t>   Permite controlar el avance de sus proyectos</a:t>
            </a:r>
            <a:endParaRPr lang="en-US" dirty="0" smtClean="0">
              <a:solidFill>
                <a:schemeClr val="tx1"/>
              </a:solidFill>
            </a:endParaRPr>
          </a:p>
          <a:p>
            <a:pPr lvl="1" algn="l">
              <a:buFont typeface="Wingdings" pitchFamily="2" charset="2"/>
              <a:buChar char="v"/>
            </a:pPr>
            <a:r>
              <a:rPr lang="es-CR" dirty="0" smtClean="0">
                <a:solidFill>
                  <a:schemeClr val="tx1"/>
                </a:solidFill>
              </a:rPr>
              <a:t>   Permite controlar las finanzas de sus proyectos</a:t>
            </a:r>
          </a:p>
          <a:p>
            <a:pPr lvl="1" algn="l">
              <a:buFont typeface="Wingdings" pitchFamily="2" charset="2"/>
              <a:buChar char="v"/>
            </a:pPr>
            <a:r>
              <a:rPr lang="es-CR" dirty="0" smtClean="0">
                <a:solidFill>
                  <a:schemeClr val="tx1"/>
                </a:solidFill>
              </a:rPr>
              <a:t>   Facilita la administración de los recursos</a:t>
            </a:r>
            <a:endParaRPr lang="en-US" dirty="0" smtClean="0">
              <a:solidFill>
                <a:schemeClr val="tx1"/>
              </a:solidFill>
            </a:endParaRPr>
          </a:p>
          <a:p>
            <a:pPr lvl="1" algn="l">
              <a:buFont typeface="Wingdings" pitchFamily="2" charset="2"/>
              <a:buChar char="v"/>
            </a:pPr>
            <a:r>
              <a:rPr lang="es-CR" dirty="0" smtClean="0">
                <a:solidFill>
                  <a:schemeClr val="tx1"/>
                </a:solidFill>
              </a:rPr>
              <a:t>   Facilita la comunicación del avance de sus     		proyectos</a:t>
            </a:r>
          </a:p>
          <a:p>
            <a:pPr lvl="1" algn="l">
              <a:buFont typeface="Wingdings" pitchFamily="2" charset="2"/>
              <a:buChar char="v"/>
            </a:pPr>
            <a:r>
              <a:rPr lang="es-CR" dirty="0" smtClean="0">
                <a:solidFill>
                  <a:schemeClr val="tx1"/>
                </a:solidFill>
              </a:rPr>
              <a:t>   Mejora la productividad</a:t>
            </a:r>
            <a:r>
              <a:rPr lang="es-CR" sz="2400" dirty="0" smtClean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932040" y="1052736"/>
            <a:ext cx="41148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R" sz="2400" b="1" dirty="0" smtClean="0">
                <a:solidFill>
                  <a:srgbClr val="005828"/>
                </a:solidFill>
              </a:rPr>
              <a:t>Microsoft Project 2010</a:t>
            </a:r>
            <a:endParaRPr lang="en-US" sz="2400" b="1" dirty="0">
              <a:solidFill>
                <a:srgbClr val="0058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900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2235027"/>
            <a:ext cx="8305800" cy="462297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>
              <a:spcAft>
                <a:spcPts val="1200"/>
              </a:spcAft>
            </a:pPr>
            <a:r>
              <a:rPr lang="es-CR" sz="39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Primer paso – Iniciar MS Project 2010</a:t>
            </a:r>
          </a:p>
          <a:p>
            <a:pPr lvl="1" algn="just">
              <a:spcAft>
                <a:spcPts val="1200"/>
              </a:spcAft>
            </a:pPr>
            <a:endParaRPr lang="es-CR" sz="9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lvl="1" algn="just">
              <a:spcAft>
                <a:spcPts val="1200"/>
              </a:spcAft>
            </a:pPr>
            <a:r>
              <a:rPr lang="es-CR" sz="39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MS Project 2010 es una aplicación de la familia de Microsoft Office, aún cuando se adquiere e instala de forma independiente.</a:t>
            </a:r>
          </a:p>
          <a:p>
            <a:pPr>
              <a:spcAft>
                <a:spcPts val="1200"/>
              </a:spcAft>
            </a:pPr>
            <a:endParaRPr lang="es-CR" sz="3600" b="1" dirty="0" smtClean="0">
              <a:latin typeface="+mj-lt"/>
              <a:ea typeface="+mj-ea"/>
              <a:cs typeface="+mj-cs"/>
            </a:endParaRPr>
          </a:p>
          <a:p>
            <a:pPr>
              <a:spcAft>
                <a:spcPts val="1200"/>
              </a:spcAft>
            </a:pPr>
            <a:r>
              <a:rPr lang="es-CR" sz="3600" b="1" dirty="0" smtClean="0"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6" name="Curved Right Arrow 5"/>
          <p:cNvSpPr/>
          <p:nvPr/>
        </p:nvSpPr>
        <p:spPr>
          <a:xfrm rot="20404947">
            <a:off x="179513" y="2430947"/>
            <a:ext cx="576064" cy="536848"/>
          </a:xfrm>
          <a:prstGeom prst="curvedRightArrow">
            <a:avLst/>
          </a:prstGeom>
          <a:solidFill>
            <a:srgbClr val="FFC000"/>
          </a:solidFill>
          <a:ln>
            <a:solidFill>
              <a:schemeClr val="accent1">
                <a:shade val="50000"/>
                <a:alpha val="3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932040" y="1052736"/>
            <a:ext cx="41148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R" sz="2400" b="1" dirty="0" smtClean="0">
                <a:solidFill>
                  <a:srgbClr val="005828"/>
                </a:solidFill>
              </a:rPr>
              <a:t>Microsoft Project 2010</a:t>
            </a:r>
            <a:endParaRPr lang="en-US" sz="2400" b="1" dirty="0">
              <a:solidFill>
                <a:srgbClr val="0058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757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79859" y="2213730"/>
            <a:ext cx="8305800" cy="9136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>
              <a:spcAft>
                <a:spcPts val="1200"/>
              </a:spcAft>
            </a:pPr>
            <a:r>
              <a:rPr lang="es-CR" sz="36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Primer paso – Iniciar MS Project 2010</a:t>
            </a:r>
          </a:p>
          <a:p>
            <a:pPr>
              <a:spcAft>
                <a:spcPts val="1200"/>
              </a:spcAft>
            </a:pPr>
            <a:endParaRPr lang="es-CR" sz="3600" b="1" dirty="0" smtClean="0">
              <a:latin typeface="+mj-lt"/>
              <a:ea typeface="+mj-ea"/>
              <a:cs typeface="+mj-cs"/>
            </a:endParaRPr>
          </a:p>
          <a:p>
            <a:pPr>
              <a:spcAft>
                <a:spcPts val="1200"/>
              </a:spcAft>
            </a:pPr>
            <a:r>
              <a:rPr lang="es-CR" sz="3600" b="1" dirty="0" smtClean="0">
                <a:latin typeface="+mj-lt"/>
                <a:ea typeface="+mj-ea"/>
                <a:cs typeface="+mj-cs"/>
              </a:rPr>
              <a:t>	</a:t>
            </a:r>
          </a:p>
          <a:p>
            <a:pPr>
              <a:spcAft>
                <a:spcPts val="1200"/>
              </a:spcAft>
            </a:pPr>
            <a:r>
              <a:rPr lang="es-CR" sz="3600" b="1" dirty="0" smtClean="0"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81990" y="3284984"/>
            <a:ext cx="4152900" cy="310874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>
              <a:spcAft>
                <a:spcPts val="1200"/>
              </a:spcAft>
            </a:pPr>
            <a:r>
              <a:rPr lang="es-CR" sz="51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Para iniciar esta aplicación, la podemos localizar en la carpeta de aplicaciones de Microsoft Office</a:t>
            </a:r>
            <a:r>
              <a:rPr lang="es-CR" sz="3600" b="1" dirty="0" smtClean="0"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127386"/>
            <a:ext cx="3024336" cy="3606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932040" y="1052736"/>
            <a:ext cx="41148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R" sz="2400" b="1" dirty="0" smtClean="0">
                <a:solidFill>
                  <a:srgbClr val="005828"/>
                </a:solidFill>
              </a:rPr>
              <a:t>Microsoft Project 2010</a:t>
            </a:r>
            <a:endParaRPr lang="en-US" sz="2400" b="1" dirty="0">
              <a:solidFill>
                <a:srgbClr val="0058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09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683568" y="2276872"/>
            <a:ext cx="8064896" cy="396907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R" sz="39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Elementos de la Pantalla de Project 2010</a:t>
            </a:r>
          </a:p>
          <a:p>
            <a:pPr algn="l">
              <a:spcAft>
                <a:spcPts val="1200"/>
              </a:spcAft>
            </a:pPr>
            <a:endParaRPr lang="es-CR" sz="800" b="1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just">
              <a:spcAft>
                <a:spcPts val="1200"/>
              </a:spcAft>
            </a:pPr>
            <a:r>
              <a:rPr lang="es-CR" sz="37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 interfaz de Project 2010 utiliza los estándares que tienen las aplicaciones de Microsoft Office a partir de la versión 2007.</a:t>
            </a:r>
          </a:p>
          <a:p>
            <a:pPr algn="just">
              <a:spcAft>
                <a:spcPts val="1200"/>
              </a:spcAft>
            </a:pPr>
            <a:r>
              <a:rPr lang="es-CR" sz="37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 continuación se muestran y se describen los principales elementos de la misma.</a:t>
            </a:r>
          </a:p>
          <a:p>
            <a:pPr>
              <a:spcAft>
                <a:spcPts val="1200"/>
              </a:spcAft>
            </a:pPr>
            <a:endParaRPr lang="es-CR" sz="2400" dirty="0" smtClean="0">
              <a:solidFill>
                <a:schemeClr val="tx1"/>
              </a:solidFill>
            </a:endParaRPr>
          </a:p>
        </p:txBody>
      </p:sp>
      <p:sp>
        <p:nvSpPr>
          <p:cNvPr id="7" name="Curved Right Arrow 4"/>
          <p:cNvSpPr/>
          <p:nvPr/>
        </p:nvSpPr>
        <p:spPr>
          <a:xfrm rot="20404947">
            <a:off x="179512" y="2358940"/>
            <a:ext cx="576064" cy="536848"/>
          </a:xfrm>
          <a:prstGeom prst="curvedRightArrow">
            <a:avLst/>
          </a:prstGeom>
          <a:solidFill>
            <a:srgbClr val="FFC000"/>
          </a:solidFill>
          <a:ln>
            <a:solidFill>
              <a:schemeClr val="accent1">
                <a:shade val="50000"/>
                <a:alpha val="3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932040" y="1052736"/>
            <a:ext cx="41148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R" sz="2400" b="1" dirty="0" smtClean="0">
                <a:solidFill>
                  <a:srgbClr val="005828"/>
                </a:solidFill>
              </a:rPr>
              <a:t>Microsoft Project 2010</a:t>
            </a:r>
            <a:endParaRPr lang="en-US" sz="2400" b="1" dirty="0">
              <a:solidFill>
                <a:srgbClr val="0058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757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683568" y="2132856"/>
            <a:ext cx="8064896" cy="39690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R" sz="36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Elementos de la Pantalla de Project 2010</a:t>
            </a:r>
          </a:p>
          <a:p>
            <a:pPr algn="l">
              <a:spcAft>
                <a:spcPts val="1200"/>
              </a:spcAft>
            </a:pPr>
            <a:endParaRPr lang="es-CR" sz="800" b="1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2708920"/>
            <a:ext cx="7491865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932040" y="1052736"/>
            <a:ext cx="41148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R" sz="2400" b="1" dirty="0" smtClean="0">
                <a:solidFill>
                  <a:srgbClr val="005828"/>
                </a:solidFill>
              </a:rPr>
              <a:t>Microsoft Project 2010</a:t>
            </a:r>
            <a:endParaRPr lang="en-US" sz="2400" b="1" dirty="0">
              <a:solidFill>
                <a:srgbClr val="0058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405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467544" y="2204864"/>
            <a:ext cx="8280920" cy="40410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s-CR" sz="36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Elementos de la Pantalla de Project 2010</a:t>
            </a:r>
            <a:endParaRPr lang="es-CR" sz="800" b="1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just">
              <a:spcAft>
                <a:spcPts val="1200"/>
              </a:spcAft>
            </a:pPr>
            <a:r>
              <a:rPr lang="es-CR" sz="28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Cinta de Opciones</a:t>
            </a:r>
            <a:r>
              <a:rPr lang="en-US" sz="28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Presenta</a:t>
            </a:r>
            <a:r>
              <a:rPr lang="en-US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los </a:t>
            </a:r>
            <a:r>
              <a:rPr lang="en-US" sz="28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diferentes</a:t>
            </a:r>
            <a:r>
              <a:rPr lang="en-US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comandos</a:t>
            </a:r>
            <a:r>
              <a:rPr lang="en-US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	de Project 2010, </a:t>
            </a:r>
            <a:r>
              <a:rPr lang="en-US" sz="28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agrup</a:t>
            </a:r>
            <a:r>
              <a:rPr lang="es-CR" sz="28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ándolos</a:t>
            </a:r>
            <a:r>
              <a:rPr lang="es-CR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en fichas y 	grupos lógicos.</a:t>
            </a:r>
          </a:p>
          <a:p>
            <a:pPr algn="just">
              <a:spcAft>
                <a:spcPts val="1200"/>
              </a:spcAft>
            </a:pPr>
            <a:r>
              <a:rPr lang="es-CR" sz="2800" b="1" dirty="0">
                <a:solidFill>
                  <a:schemeClr val="tx1"/>
                </a:solidFill>
              </a:rPr>
              <a:t>Área de tabla</a:t>
            </a:r>
            <a:r>
              <a:rPr lang="en-US" sz="2800" b="1" dirty="0">
                <a:solidFill>
                  <a:schemeClr val="tx1"/>
                </a:solidFill>
              </a:rPr>
              <a:t>: </a:t>
            </a:r>
            <a:r>
              <a:rPr lang="en-US" sz="2800" dirty="0">
                <a:solidFill>
                  <a:schemeClr val="tx1"/>
                </a:solidFill>
              </a:rPr>
              <a:t>parte del </a:t>
            </a:r>
            <a:r>
              <a:rPr lang="en-US" sz="2800" dirty="0" err="1">
                <a:solidFill>
                  <a:schemeClr val="tx1"/>
                </a:solidFill>
              </a:rPr>
              <a:t>área</a:t>
            </a:r>
            <a:r>
              <a:rPr lang="en-US" sz="2800" dirty="0">
                <a:solidFill>
                  <a:schemeClr val="tx1"/>
                </a:solidFill>
              </a:rPr>
              <a:t> de </a:t>
            </a:r>
            <a:r>
              <a:rPr lang="en-US" sz="2800" dirty="0" err="1">
                <a:solidFill>
                  <a:schemeClr val="tx1"/>
                </a:solidFill>
              </a:rPr>
              <a:t>trabajo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que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muestra</a:t>
            </a:r>
            <a:r>
              <a:rPr lang="en-US" sz="2800" dirty="0">
                <a:solidFill>
                  <a:schemeClr val="tx1"/>
                </a:solidFill>
              </a:rPr>
              <a:t> 	los </a:t>
            </a:r>
            <a:r>
              <a:rPr lang="en-US" sz="2800" dirty="0" err="1">
                <a:solidFill>
                  <a:schemeClr val="tx1"/>
                </a:solidFill>
              </a:rPr>
              <a:t>datos</a:t>
            </a:r>
            <a:r>
              <a:rPr lang="en-US" sz="2800" dirty="0">
                <a:solidFill>
                  <a:schemeClr val="tx1"/>
                </a:solidFill>
              </a:rPr>
              <a:t> en </a:t>
            </a:r>
            <a:r>
              <a:rPr lang="en-US" sz="2800" dirty="0" err="1">
                <a:solidFill>
                  <a:schemeClr val="tx1"/>
                </a:solidFill>
              </a:rPr>
              <a:t>formato</a:t>
            </a:r>
            <a:r>
              <a:rPr lang="en-US" sz="2800" dirty="0">
                <a:solidFill>
                  <a:schemeClr val="tx1"/>
                </a:solidFill>
              </a:rPr>
              <a:t> tabular.</a:t>
            </a:r>
          </a:p>
          <a:p>
            <a:pPr algn="just">
              <a:spcAft>
                <a:spcPts val="1200"/>
              </a:spcAft>
            </a:pPr>
            <a:endParaRPr lang="es-CR" sz="28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l">
              <a:spcAft>
                <a:spcPts val="1200"/>
              </a:spcAft>
            </a:pPr>
            <a:endParaRPr lang="es-CR" sz="36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l">
              <a:spcAft>
                <a:spcPts val="1200"/>
              </a:spcAft>
            </a:pPr>
            <a:endParaRPr lang="es-CR" sz="2400" dirty="0" smtClean="0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932040" y="1052736"/>
            <a:ext cx="41148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R" sz="2400" b="1" dirty="0" smtClean="0">
                <a:solidFill>
                  <a:srgbClr val="005828"/>
                </a:solidFill>
              </a:rPr>
              <a:t>Microsoft Project 2010</a:t>
            </a:r>
            <a:endParaRPr lang="en-US" sz="2400" b="1" dirty="0">
              <a:solidFill>
                <a:srgbClr val="0058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237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466403" y="2223194"/>
            <a:ext cx="8280920" cy="46445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s-CR" sz="36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Elementos de la Pantalla de Project 2010</a:t>
            </a:r>
            <a:endParaRPr lang="es-CR" sz="800" b="1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just">
              <a:spcAft>
                <a:spcPts val="1200"/>
              </a:spcAft>
            </a:pPr>
            <a:r>
              <a:rPr lang="es-CR" sz="2800" b="1" dirty="0">
                <a:solidFill>
                  <a:schemeClr val="tx1"/>
                </a:solidFill>
              </a:rPr>
              <a:t>Área de Gráfico de Gantt</a:t>
            </a:r>
            <a:r>
              <a:rPr lang="en-US" sz="2800" dirty="0">
                <a:solidFill>
                  <a:schemeClr val="tx1"/>
                </a:solidFill>
              </a:rPr>
              <a:t>: parte del </a:t>
            </a:r>
            <a:r>
              <a:rPr lang="en-US" sz="2800" dirty="0" err="1">
                <a:solidFill>
                  <a:schemeClr val="tx1"/>
                </a:solidFill>
              </a:rPr>
              <a:t>área</a:t>
            </a:r>
            <a:r>
              <a:rPr lang="en-US" sz="2800" dirty="0">
                <a:solidFill>
                  <a:schemeClr val="tx1"/>
                </a:solidFill>
              </a:rPr>
              <a:t> de </a:t>
            </a:r>
            <a:r>
              <a:rPr lang="en-US" sz="2800" dirty="0" err="1">
                <a:solidFill>
                  <a:schemeClr val="tx1"/>
                </a:solidFill>
              </a:rPr>
              <a:t>trabajo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que</a:t>
            </a:r>
            <a:r>
              <a:rPr lang="en-US" sz="2800" dirty="0">
                <a:solidFill>
                  <a:schemeClr val="tx1"/>
                </a:solidFill>
              </a:rPr>
              <a:t> 	</a:t>
            </a:r>
            <a:r>
              <a:rPr lang="en-US" sz="2800" dirty="0" err="1">
                <a:solidFill>
                  <a:schemeClr val="tx1"/>
                </a:solidFill>
              </a:rPr>
              <a:t>muestra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las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actividades</a:t>
            </a:r>
            <a:r>
              <a:rPr lang="en-US" sz="2800" dirty="0">
                <a:solidFill>
                  <a:schemeClr val="tx1"/>
                </a:solidFill>
              </a:rPr>
              <a:t> del </a:t>
            </a:r>
            <a:r>
              <a:rPr lang="en-US" sz="2800" dirty="0" err="1">
                <a:solidFill>
                  <a:schemeClr val="tx1"/>
                </a:solidFill>
              </a:rPr>
              <a:t>proyecto</a:t>
            </a:r>
            <a:r>
              <a:rPr lang="en-US" sz="2800" dirty="0">
                <a:solidFill>
                  <a:schemeClr val="tx1"/>
                </a:solidFill>
              </a:rPr>
              <a:t> con el 	</a:t>
            </a:r>
            <a:r>
              <a:rPr lang="en-US" sz="2800" dirty="0" err="1">
                <a:solidFill>
                  <a:schemeClr val="tx1"/>
                </a:solidFill>
              </a:rPr>
              <a:t>formato</a:t>
            </a:r>
            <a:r>
              <a:rPr lang="en-US" sz="2800" dirty="0">
                <a:solidFill>
                  <a:schemeClr val="tx1"/>
                </a:solidFill>
              </a:rPr>
              <a:t> de un </a:t>
            </a:r>
            <a:r>
              <a:rPr lang="en-US" sz="2800" dirty="0" err="1">
                <a:solidFill>
                  <a:schemeClr val="tx1"/>
                </a:solidFill>
              </a:rPr>
              <a:t>Diagrama</a:t>
            </a:r>
            <a:r>
              <a:rPr lang="en-US" sz="2800" dirty="0">
                <a:solidFill>
                  <a:schemeClr val="tx1"/>
                </a:solidFill>
              </a:rPr>
              <a:t> de Gantt.</a:t>
            </a:r>
          </a:p>
          <a:p>
            <a:pPr algn="just">
              <a:spcAft>
                <a:spcPts val="1200"/>
              </a:spcAft>
            </a:pPr>
            <a:r>
              <a:rPr lang="es-CR" sz="28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Escala temporal</a:t>
            </a:r>
            <a:r>
              <a:rPr lang="en-US" sz="28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</a:t>
            </a:r>
            <a:r>
              <a:rPr lang="en-US" sz="28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ndica</a:t>
            </a:r>
            <a:r>
              <a:rPr lang="en-US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el </a:t>
            </a:r>
            <a:r>
              <a:rPr lang="en-US" sz="28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período</a:t>
            </a:r>
            <a:r>
              <a:rPr lang="en-US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28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tiempo</a:t>
            </a:r>
            <a:r>
              <a:rPr lang="en-US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reflejado</a:t>
            </a:r>
            <a:r>
              <a:rPr lang="en-US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	en el </a:t>
            </a:r>
            <a:r>
              <a:rPr lang="en-US" sz="28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Diagrama</a:t>
            </a:r>
            <a:r>
              <a:rPr lang="en-US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 Gantt.  </a:t>
            </a:r>
          </a:p>
          <a:p>
            <a:pPr algn="just">
              <a:spcAft>
                <a:spcPts val="1200"/>
              </a:spcAft>
            </a:pPr>
            <a:r>
              <a:rPr lang="es-CR" sz="28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Barras de desplazamiento</a:t>
            </a:r>
            <a:r>
              <a:rPr lang="en-US" sz="28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US" sz="28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permiten</a:t>
            </a:r>
            <a:r>
              <a:rPr lang="en-US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la </a:t>
            </a:r>
            <a:r>
              <a:rPr lang="en-US" sz="28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navegación</a:t>
            </a:r>
            <a:r>
              <a:rPr lang="en-US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	horizontal y vertical en </a:t>
            </a:r>
            <a:r>
              <a:rPr lang="en-US" sz="28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las</a:t>
            </a:r>
            <a:r>
              <a:rPr lang="en-US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áreas</a:t>
            </a:r>
            <a:r>
              <a:rPr lang="en-US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28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datos</a:t>
            </a:r>
            <a:r>
              <a:rPr lang="en-US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</a:t>
            </a:r>
            <a:endParaRPr lang="es-CR" sz="2400" dirty="0" smtClean="0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932040" y="1052736"/>
            <a:ext cx="41148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R" sz="2400" b="1" dirty="0" smtClean="0">
                <a:solidFill>
                  <a:srgbClr val="005828"/>
                </a:solidFill>
              </a:rPr>
              <a:t>Microsoft Project 2010</a:t>
            </a:r>
            <a:endParaRPr lang="en-US" sz="2400" b="1" dirty="0">
              <a:solidFill>
                <a:srgbClr val="0058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693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2198937"/>
            <a:ext cx="8305800" cy="3456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>
              <a:spcAft>
                <a:spcPts val="1200"/>
              </a:spcAft>
            </a:pPr>
            <a:r>
              <a:rPr lang="es-CR" sz="36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Vistas en Project 2010</a:t>
            </a:r>
          </a:p>
          <a:p>
            <a:pPr lvl="1" algn="just">
              <a:spcAft>
                <a:spcPts val="1200"/>
              </a:spcAft>
            </a:pPr>
            <a:r>
              <a:rPr lang="es-CR" sz="3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Project cuenta con una gran variedad de vistas, que son diferentes formas de ver la información de un proyecto.</a:t>
            </a:r>
          </a:p>
        </p:txBody>
      </p:sp>
      <p:sp>
        <p:nvSpPr>
          <p:cNvPr id="7" name="Curved Right Arrow 5"/>
          <p:cNvSpPr/>
          <p:nvPr/>
        </p:nvSpPr>
        <p:spPr>
          <a:xfrm rot="20404947">
            <a:off x="179512" y="2281002"/>
            <a:ext cx="576064" cy="536848"/>
          </a:xfrm>
          <a:prstGeom prst="curvedRightArrow">
            <a:avLst/>
          </a:prstGeom>
          <a:solidFill>
            <a:srgbClr val="FFC000"/>
          </a:solidFill>
          <a:ln>
            <a:solidFill>
              <a:schemeClr val="accent1">
                <a:shade val="50000"/>
                <a:alpha val="3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932040" y="1052736"/>
            <a:ext cx="41148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R" sz="2400" b="1" dirty="0" smtClean="0">
                <a:solidFill>
                  <a:srgbClr val="005828"/>
                </a:solidFill>
              </a:rPr>
              <a:t>Microsoft Project 2010</a:t>
            </a:r>
            <a:endParaRPr lang="en-US" sz="2400" b="1" dirty="0">
              <a:solidFill>
                <a:srgbClr val="0058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471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93005" y="2204864"/>
            <a:ext cx="830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>
              <a:spcAft>
                <a:spcPts val="1200"/>
              </a:spcAft>
            </a:pPr>
            <a:r>
              <a:rPr lang="es-CR" sz="36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Vistas en Project 2010</a:t>
            </a:r>
          </a:p>
          <a:p>
            <a:pPr lvl="1" algn="just">
              <a:spcAft>
                <a:spcPts val="1200"/>
              </a:spcAft>
            </a:pPr>
            <a:r>
              <a:rPr lang="es-CR" sz="3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 vista seleccionada por defecto al crear un proyecto se llama </a:t>
            </a:r>
            <a:r>
              <a:rPr lang="es-CR" sz="32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Diagrama de Gantt</a:t>
            </a:r>
            <a:r>
              <a:rPr lang="es-CR" sz="3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que incluye un área con una tabla y un área gráfica que muestra el diagrama de Gantt asociado a los datos incluidos en la tabla.</a:t>
            </a:r>
          </a:p>
          <a:p>
            <a:pPr lvl="1" algn="just">
              <a:spcAft>
                <a:spcPts val="1200"/>
              </a:spcAft>
            </a:pPr>
            <a:r>
              <a:rPr lang="es-CR" sz="3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 esta vista trabajaremos en forma inicial.  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932040" y="1052736"/>
            <a:ext cx="41148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R" sz="2400" b="1" dirty="0" smtClean="0">
                <a:solidFill>
                  <a:srgbClr val="005828"/>
                </a:solidFill>
              </a:rPr>
              <a:t>Microsoft Project 2010</a:t>
            </a:r>
            <a:endParaRPr lang="en-US" sz="2400" b="1" dirty="0">
              <a:solidFill>
                <a:srgbClr val="0058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184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67544" y="2204864"/>
            <a:ext cx="8305800" cy="47525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>
              <a:spcAft>
                <a:spcPts val="1200"/>
              </a:spcAft>
            </a:pPr>
            <a:r>
              <a:rPr lang="es-CR" sz="39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Vistas en Project 2010</a:t>
            </a:r>
          </a:p>
          <a:p>
            <a:pPr lvl="1" algn="l">
              <a:spcBef>
                <a:spcPts val="600"/>
              </a:spcBef>
              <a:spcAft>
                <a:spcPts val="600"/>
              </a:spcAft>
            </a:pPr>
            <a:r>
              <a:rPr lang="es-CR" sz="32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Las vistas se agrupan en diferentes tipos:</a:t>
            </a:r>
          </a:p>
          <a:p>
            <a:pPr lvl="1" algn="l">
              <a:spcBef>
                <a:spcPts val="600"/>
              </a:spcBef>
              <a:buFont typeface="Wingdings" pitchFamily="2" charset="2"/>
              <a:buChar char="ü"/>
            </a:pPr>
            <a:r>
              <a:rPr lang="es-CR" sz="3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Vistas de Tareas </a:t>
            </a:r>
          </a:p>
          <a:p>
            <a:pPr lvl="2" algn="l">
              <a:spcBef>
                <a:spcPts val="0"/>
              </a:spcBef>
              <a:spcAft>
                <a:spcPts val="600"/>
              </a:spcAft>
            </a:pPr>
            <a:r>
              <a:rPr lang="es-CR" sz="3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CR" sz="3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CR" sz="3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</a:t>
            </a:r>
            <a:r>
              <a:rPr lang="es-CR" sz="30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Muestran información relativa a tareas</a:t>
            </a:r>
          </a:p>
          <a:p>
            <a:pPr lvl="1" algn="l">
              <a:spcBef>
                <a:spcPts val="600"/>
              </a:spcBef>
              <a:buFont typeface="Wingdings" pitchFamily="2" charset="2"/>
              <a:buChar char="ü"/>
            </a:pPr>
            <a:r>
              <a:rPr lang="es-CR" sz="3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Vistas de Recursos</a:t>
            </a:r>
          </a:p>
          <a:p>
            <a:pPr lvl="2" algn="l">
              <a:spcAft>
                <a:spcPts val="600"/>
              </a:spcAft>
            </a:pPr>
            <a:r>
              <a:rPr lang="es-CR" sz="3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CR" sz="30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Muestran información relativa a recursos</a:t>
            </a:r>
          </a:p>
          <a:p>
            <a:pPr lvl="1" algn="l">
              <a:spcBef>
                <a:spcPts val="600"/>
              </a:spcBef>
              <a:buFont typeface="Wingdings" pitchFamily="2" charset="2"/>
              <a:buChar char="ü"/>
            </a:pPr>
            <a:r>
              <a:rPr lang="es-CR" sz="3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Vistas de Asignaciones</a:t>
            </a:r>
          </a:p>
          <a:p>
            <a:pPr lvl="2" algn="l">
              <a:spcBef>
                <a:spcPts val="0"/>
              </a:spcBef>
              <a:spcAft>
                <a:spcPts val="1200"/>
              </a:spcAft>
            </a:pPr>
            <a:r>
              <a:rPr lang="es-CR" sz="30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 Muestran información relativa a la asignación 	de recursos a tareas o viceversa</a:t>
            </a:r>
            <a:endParaRPr lang="es-CR" sz="30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932040" y="1052736"/>
            <a:ext cx="41148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R" sz="2400" b="1" dirty="0" smtClean="0">
                <a:solidFill>
                  <a:srgbClr val="005828"/>
                </a:solidFill>
              </a:rPr>
              <a:t>Microsoft Project 2010</a:t>
            </a:r>
            <a:endParaRPr lang="en-US" sz="2400" b="1" dirty="0">
              <a:solidFill>
                <a:srgbClr val="0058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908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539552" y="1889423"/>
            <a:ext cx="830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1200"/>
              </a:spcAft>
            </a:pPr>
            <a:r>
              <a:rPr lang="es-CR" sz="112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CONVENCIONES</a:t>
            </a:r>
          </a:p>
          <a:p>
            <a:pPr lvl="1" algn="l">
              <a:spcAft>
                <a:spcPts val="600"/>
              </a:spcAft>
            </a:pPr>
            <a:r>
              <a:rPr lang="es-CR" sz="7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En este material se dan instrucciones acerca del uso de los diferentes comandos de MS Project 2010.</a:t>
            </a:r>
          </a:p>
          <a:p>
            <a:pPr lvl="1" algn="l">
              <a:spcAft>
                <a:spcPts val="1200"/>
              </a:spcAft>
            </a:pPr>
            <a:r>
              <a:rPr lang="es-CR" sz="7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Para guiarle en su localización, se utiliza la siguiente nomenclatura:</a:t>
            </a:r>
          </a:p>
          <a:p>
            <a:pPr lvl="2"/>
            <a:r>
              <a:rPr lang="en-US" sz="72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&lt;</a:t>
            </a:r>
            <a:r>
              <a:rPr lang="es-CR" sz="72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Nombre</a:t>
            </a:r>
            <a:r>
              <a:rPr lang="en-US" sz="72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_</a:t>
            </a:r>
            <a:r>
              <a:rPr lang="en-US" sz="7200" b="1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ficha</a:t>
            </a:r>
            <a:r>
              <a:rPr lang="en-US" sz="72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&gt; | { &lt;</a:t>
            </a:r>
            <a:r>
              <a:rPr lang="es-CR" sz="7200" b="1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Nombre_opción</a:t>
            </a:r>
            <a:r>
              <a:rPr lang="es-CR" sz="72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&gt; | &lt;</a:t>
            </a:r>
            <a:r>
              <a:rPr lang="es-CR" sz="7200" b="1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Nombre_grupo</a:t>
            </a:r>
            <a:r>
              <a:rPr lang="es-CR" sz="72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&gt; } </a:t>
            </a:r>
          </a:p>
          <a:p>
            <a:pPr lvl="2">
              <a:spcAft>
                <a:spcPts val="600"/>
              </a:spcAft>
            </a:pPr>
            <a:r>
              <a:rPr lang="es-CR" sz="72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CR" sz="72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CR" sz="7200" b="1" dirty="0" smtClean="0">
                <a:solidFill>
                  <a:schemeClr val="tx1"/>
                </a:solidFill>
              </a:rPr>
              <a:t>[ </a:t>
            </a:r>
            <a:r>
              <a:rPr lang="es-CR" sz="7200" b="1" dirty="0">
                <a:solidFill>
                  <a:schemeClr val="tx1"/>
                </a:solidFill>
              </a:rPr>
              <a:t>| &lt;</a:t>
            </a:r>
            <a:r>
              <a:rPr lang="es-CR" sz="7200" b="1" dirty="0" err="1">
                <a:solidFill>
                  <a:schemeClr val="tx1"/>
                </a:solidFill>
              </a:rPr>
              <a:t>Nombre_comando</a:t>
            </a:r>
            <a:r>
              <a:rPr lang="en-US" sz="7200" b="1" dirty="0">
                <a:solidFill>
                  <a:schemeClr val="tx1"/>
                </a:solidFill>
              </a:rPr>
              <a:t>&gt; </a:t>
            </a:r>
            <a:r>
              <a:rPr lang="es-CR" sz="7200" b="1" dirty="0">
                <a:solidFill>
                  <a:schemeClr val="tx1"/>
                </a:solidFill>
              </a:rPr>
              <a:t>]</a:t>
            </a:r>
            <a:r>
              <a:rPr lang="es-CR" sz="72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[ | &lt;Nombre_cejilla&gt; ]</a:t>
            </a:r>
          </a:p>
          <a:p>
            <a:pPr lvl="1" algn="l"/>
            <a:r>
              <a:rPr lang="es-CR" sz="7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Donde:</a:t>
            </a:r>
          </a:p>
          <a:p>
            <a:pPr lvl="2" algn="l"/>
            <a:r>
              <a:rPr lang="es-CR" sz="7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&lt;</a:t>
            </a:r>
            <a:r>
              <a:rPr lang="es-CR" sz="7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Nombre_ficha</a:t>
            </a:r>
            <a:r>
              <a:rPr lang="es-CR" sz="7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&gt;:    Es una </a:t>
            </a:r>
            <a:r>
              <a:rPr lang="en-US" sz="7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 </a:t>
            </a:r>
            <a:r>
              <a:rPr lang="en-US" sz="7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las</a:t>
            </a:r>
            <a:r>
              <a:rPr lang="en-US" sz="7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fichas</a:t>
            </a:r>
            <a:r>
              <a:rPr lang="en-US" sz="7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 la </a:t>
            </a:r>
            <a:r>
              <a:rPr lang="en-US" sz="7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cinta</a:t>
            </a:r>
            <a:r>
              <a:rPr lang="en-US" sz="7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7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opciones</a:t>
            </a:r>
            <a:r>
              <a:rPr lang="en-US" sz="7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CR" sz="7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 			</a:t>
            </a:r>
            <a:r>
              <a:rPr lang="es-CR" sz="7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CR" sz="7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Project</a:t>
            </a:r>
          </a:p>
          <a:p>
            <a:pPr lvl="2" algn="l"/>
            <a:r>
              <a:rPr lang="en-US" sz="7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&lt;Nombre</a:t>
            </a:r>
            <a:r>
              <a:rPr lang="en-US" sz="7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_</a:t>
            </a:r>
            <a:r>
              <a:rPr lang="en-US" sz="7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opci</a:t>
            </a:r>
            <a:r>
              <a:rPr lang="es-CR" sz="7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ón</a:t>
            </a:r>
            <a:r>
              <a:rPr lang="en-US" sz="7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&gt;:  </a:t>
            </a:r>
            <a:r>
              <a:rPr lang="es-CR" sz="7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Es</a:t>
            </a:r>
            <a:r>
              <a:rPr lang="en-US" sz="7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CR" sz="7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una</a:t>
            </a:r>
            <a:r>
              <a:rPr lang="en-US" sz="7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CR" sz="7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opción del Menú Archivo</a:t>
            </a:r>
          </a:p>
          <a:p>
            <a:pPr lvl="2" algn="l">
              <a:spcBef>
                <a:spcPts val="0"/>
              </a:spcBef>
            </a:pPr>
            <a:r>
              <a:rPr lang="en-US" sz="7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&lt;</a:t>
            </a:r>
            <a:r>
              <a:rPr lang="en-US" sz="7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Nombre_grupo</a:t>
            </a:r>
            <a:r>
              <a:rPr lang="en-US" sz="7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&gt;:   </a:t>
            </a:r>
            <a:r>
              <a:rPr lang="es-CR" sz="7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Es el nombre de uno de los grupos lógicos de 			   comandos</a:t>
            </a:r>
          </a:p>
          <a:p>
            <a:pPr lvl="2" algn="l">
              <a:spcBef>
                <a:spcPts val="0"/>
              </a:spcBef>
            </a:pPr>
            <a:r>
              <a:rPr lang="en-US" sz="7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&lt;</a:t>
            </a:r>
            <a:r>
              <a:rPr lang="en-US" sz="7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Nombre_comando</a:t>
            </a:r>
            <a:r>
              <a:rPr lang="en-US" sz="7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&gt;:  </a:t>
            </a:r>
            <a:r>
              <a:rPr lang="en-US" sz="7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Secuencia</a:t>
            </a:r>
            <a:r>
              <a:rPr lang="en-US" sz="7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7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uno</a:t>
            </a:r>
            <a:r>
              <a:rPr lang="en-US" sz="7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o m</a:t>
            </a:r>
            <a:r>
              <a:rPr lang="es-CR" sz="7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ás</a:t>
            </a:r>
            <a:r>
              <a:rPr lang="es-CR" sz="7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c</a:t>
            </a:r>
            <a:r>
              <a:rPr lang="en-US" sz="7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omandos</a:t>
            </a:r>
            <a:r>
              <a:rPr lang="en-US" sz="7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 la </a:t>
            </a:r>
            <a:r>
              <a:rPr lang="en-US" sz="7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cinta</a:t>
            </a:r>
            <a:r>
              <a:rPr lang="en-US" sz="7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 		   </a:t>
            </a:r>
            <a:r>
              <a:rPr lang="en-US" sz="7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opciones</a:t>
            </a:r>
            <a:endParaRPr lang="es-CR" sz="72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lvl="1" algn="l">
              <a:spcBef>
                <a:spcPts val="0"/>
              </a:spcBef>
            </a:pPr>
            <a:r>
              <a:rPr lang="es-CR" sz="7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   </a:t>
            </a:r>
            <a:r>
              <a:rPr lang="en-US" sz="7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&lt;</a:t>
            </a:r>
            <a:r>
              <a:rPr lang="en-US" sz="7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Nombre_cejilla</a:t>
            </a:r>
            <a:r>
              <a:rPr lang="en-US" sz="7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&gt;:   </a:t>
            </a:r>
            <a:r>
              <a:rPr lang="en-US" sz="7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Es</a:t>
            </a:r>
            <a:r>
              <a:rPr lang="en-US" sz="7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el </a:t>
            </a:r>
            <a:r>
              <a:rPr lang="en-US" sz="7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nombre</a:t>
            </a:r>
            <a:r>
              <a:rPr lang="en-US" sz="7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7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una</a:t>
            </a:r>
            <a:r>
              <a:rPr lang="en-US" sz="7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7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las</a:t>
            </a:r>
            <a:r>
              <a:rPr lang="en-US" sz="7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cejillas</a:t>
            </a:r>
            <a:r>
              <a:rPr lang="en-US" sz="7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 la </a:t>
            </a:r>
            <a:r>
              <a:rPr lang="en-US" sz="7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ventana</a:t>
            </a:r>
            <a:endParaRPr lang="en-US" sz="72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ts val="0"/>
              </a:spcBef>
            </a:pPr>
            <a:endParaRPr lang="en-US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ts val="600"/>
              </a:spcBef>
            </a:pPr>
            <a:r>
              <a:rPr lang="es-CR" sz="7200" dirty="0" smtClean="0">
                <a:solidFill>
                  <a:schemeClr val="tx1"/>
                </a:solidFill>
              </a:rPr>
              <a:t>De los </a:t>
            </a:r>
            <a:r>
              <a:rPr lang="es-CR" sz="7200" dirty="0">
                <a:solidFill>
                  <a:schemeClr val="tx1"/>
                </a:solidFill>
              </a:rPr>
              <a:t>elementos indicados entre </a:t>
            </a:r>
            <a:r>
              <a:rPr lang="es-CR" sz="7200" dirty="0" smtClean="0">
                <a:solidFill>
                  <a:schemeClr val="tx1"/>
                </a:solidFill>
              </a:rPr>
              <a:t>‘{‘ </a:t>
            </a:r>
            <a:r>
              <a:rPr lang="es-CR" sz="7200" dirty="0">
                <a:solidFill>
                  <a:schemeClr val="tx1"/>
                </a:solidFill>
              </a:rPr>
              <a:t>.. </a:t>
            </a:r>
            <a:r>
              <a:rPr lang="es-CR" sz="7200" dirty="0" smtClean="0">
                <a:solidFill>
                  <a:schemeClr val="tx1"/>
                </a:solidFill>
              </a:rPr>
              <a:t>‘}’ se utiliza uno</a:t>
            </a:r>
          </a:p>
          <a:p>
            <a:pPr>
              <a:spcBef>
                <a:spcPts val="0"/>
              </a:spcBef>
            </a:pPr>
            <a:r>
              <a:rPr lang="es-CR" sz="7200" dirty="0" smtClean="0">
                <a:solidFill>
                  <a:schemeClr val="tx1"/>
                </a:solidFill>
              </a:rPr>
              <a:t>Los </a:t>
            </a:r>
            <a:r>
              <a:rPr lang="es-CR" sz="7200" dirty="0">
                <a:solidFill>
                  <a:schemeClr val="tx1"/>
                </a:solidFill>
              </a:rPr>
              <a:t>elementos indicados entre ‘[‘ .. ‘]’ son </a:t>
            </a:r>
            <a:r>
              <a:rPr lang="es-CR" sz="7200" dirty="0" smtClean="0">
                <a:solidFill>
                  <a:schemeClr val="tx1"/>
                </a:solidFill>
              </a:rPr>
              <a:t>opcionales</a:t>
            </a:r>
            <a:endParaRPr lang="en-US" sz="72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72344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2138808"/>
            <a:ext cx="84394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>
              <a:spcAft>
                <a:spcPts val="1200"/>
              </a:spcAft>
            </a:pPr>
            <a:r>
              <a:rPr lang="es-CR" sz="36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Visualización de la Lista de Vistas</a:t>
            </a:r>
          </a:p>
          <a:p>
            <a:pPr lvl="1" algn="l">
              <a:spcAft>
                <a:spcPts val="1200"/>
              </a:spcAft>
            </a:pPr>
            <a:r>
              <a:rPr lang="en-US" sz="3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 </a:t>
            </a:r>
            <a:r>
              <a:rPr lang="en-US" sz="36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lista</a:t>
            </a:r>
            <a:r>
              <a:rPr lang="en-US" sz="3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 vistas </a:t>
            </a:r>
            <a:r>
              <a:rPr lang="en-US" sz="36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puede</a:t>
            </a:r>
            <a:r>
              <a:rPr lang="en-US" sz="3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ser</a:t>
            </a:r>
            <a:r>
              <a:rPr lang="en-US" sz="3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accesada</a:t>
            </a:r>
            <a:r>
              <a:rPr lang="en-US" sz="3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en </a:t>
            </a:r>
            <a:r>
              <a:rPr lang="en-US" sz="36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las</a:t>
            </a:r>
            <a:r>
              <a:rPr lang="en-US" sz="3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fichas</a:t>
            </a:r>
            <a:r>
              <a:rPr lang="en-US" sz="3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“</a:t>
            </a:r>
            <a:r>
              <a:rPr lang="en-US" sz="36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Tarea</a:t>
            </a:r>
            <a:r>
              <a:rPr lang="en-US" sz="3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” y “</a:t>
            </a:r>
            <a:r>
              <a:rPr lang="en-US" sz="36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Recurso</a:t>
            </a:r>
            <a:r>
              <a:rPr lang="en-US" sz="3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".</a:t>
            </a:r>
          </a:p>
          <a:p>
            <a:pPr>
              <a:spcAft>
                <a:spcPts val="1200"/>
              </a:spcAft>
            </a:pPr>
            <a:endParaRPr lang="es-CR" sz="3600" b="1" dirty="0" smtClean="0">
              <a:latin typeface="+mj-lt"/>
              <a:ea typeface="+mj-ea"/>
              <a:cs typeface="+mj-cs"/>
            </a:endParaRPr>
          </a:p>
          <a:p>
            <a:pPr>
              <a:spcAft>
                <a:spcPts val="1200"/>
              </a:spcAft>
            </a:pPr>
            <a:r>
              <a:rPr lang="es-CR" sz="3600" b="1" dirty="0" smtClean="0">
                <a:latin typeface="+mj-lt"/>
                <a:ea typeface="+mj-ea"/>
                <a:cs typeface="+mj-cs"/>
              </a:rPr>
              <a:t>	</a:t>
            </a:r>
          </a:p>
          <a:p>
            <a:pPr>
              <a:spcAft>
                <a:spcPts val="1200"/>
              </a:spcAft>
            </a:pPr>
            <a:r>
              <a:rPr lang="es-CR" sz="3600" b="1" dirty="0" smtClean="0">
                <a:latin typeface="+mj-lt"/>
                <a:ea typeface="+mj-ea"/>
                <a:cs typeface="+mj-cs"/>
              </a:rPr>
              <a:t> 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295400" y="4401790"/>
            <a:ext cx="6858000" cy="2187749"/>
            <a:chOff x="1295400" y="3984451"/>
            <a:chExt cx="6858000" cy="2187749"/>
          </a:xfrm>
        </p:grpSpPr>
        <p:sp>
          <p:nvSpPr>
            <p:cNvPr id="6" name="Rounded Rectangle 7"/>
            <p:cNvSpPr/>
            <p:nvPr/>
          </p:nvSpPr>
          <p:spPr>
            <a:xfrm>
              <a:off x="1295400" y="4267200"/>
              <a:ext cx="6858000" cy="19050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R" sz="2800" dirty="0" smtClean="0">
                  <a:solidFill>
                    <a:schemeClr val="tx1"/>
                  </a:solidFill>
                </a:rPr>
                <a:t>Para visualizar la Lista de Vistas,  </a:t>
              </a:r>
            </a:p>
            <a:p>
              <a:pPr algn="ctr"/>
              <a:r>
                <a:rPr lang="es-CR" sz="2800" dirty="0" smtClean="0">
                  <a:solidFill>
                    <a:schemeClr val="tx1"/>
                  </a:solidFill>
                </a:rPr>
                <a:t>seleccione Tarea | Ver </a:t>
              </a:r>
              <a:r>
                <a:rPr lang="en-US" sz="2800" dirty="0" smtClean="0">
                  <a:solidFill>
                    <a:schemeClr val="tx1"/>
                  </a:solidFill>
                </a:rPr>
                <a:t>| </a:t>
              </a:r>
              <a:r>
                <a:rPr lang="es-CR" sz="2800" dirty="0" smtClean="0">
                  <a:solidFill>
                    <a:schemeClr val="tx1"/>
                  </a:solidFill>
                </a:rPr>
                <a:t>Diagrama de Gantt o </a:t>
              </a:r>
            </a:p>
            <a:p>
              <a:pPr algn="ctr"/>
              <a:r>
                <a:rPr lang="es-CR" sz="2800" dirty="0" smtClean="0">
                  <a:solidFill>
                    <a:schemeClr val="tx1"/>
                  </a:solidFill>
                </a:rPr>
                <a:t>Recurso </a:t>
              </a:r>
              <a:r>
                <a:rPr lang="en-US" sz="2800" dirty="0" smtClean="0">
                  <a:solidFill>
                    <a:schemeClr val="tx1"/>
                  </a:solidFill>
                </a:rPr>
                <a:t>| </a:t>
              </a:r>
              <a:r>
                <a:rPr lang="en-US" sz="2800" dirty="0" err="1" smtClean="0">
                  <a:solidFill>
                    <a:schemeClr val="tx1"/>
                  </a:solidFill>
                </a:rPr>
                <a:t>Ver</a:t>
              </a:r>
              <a:r>
                <a:rPr lang="en-US" sz="2800" dirty="0" smtClean="0">
                  <a:solidFill>
                    <a:schemeClr val="tx1"/>
                  </a:solidFill>
                </a:rPr>
                <a:t> | </a:t>
              </a:r>
              <a:r>
                <a:rPr lang="en-US" sz="2800" dirty="0" err="1" smtClean="0">
                  <a:solidFill>
                    <a:schemeClr val="tx1"/>
                  </a:solidFill>
                </a:rPr>
                <a:t>Organizador</a:t>
              </a:r>
              <a:r>
                <a:rPr lang="en-US" sz="2800" dirty="0" smtClean="0">
                  <a:solidFill>
                    <a:schemeClr val="tx1"/>
                  </a:solidFill>
                </a:rPr>
                <a:t> de </a:t>
              </a:r>
              <a:r>
                <a:rPr lang="en-US" sz="2800" dirty="0" err="1" smtClean="0">
                  <a:solidFill>
                    <a:schemeClr val="tx1"/>
                  </a:solidFill>
                </a:rPr>
                <a:t>Equipo</a:t>
              </a:r>
              <a:r>
                <a:rPr lang="en-US" sz="2800" dirty="0" smtClean="0">
                  <a:solidFill>
                    <a:schemeClr val="tx1"/>
                  </a:solidFill>
                </a:rPr>
                <a:t>.</a:t>
              </a:r>
              <a:endParaRPr lang="es-CR" sz="2800" dirty="0">
                <a:solidFill>
                  <a:schemeClr val="tx1"/>
                </a:solidFill>
              </a:endParaRPr>
            </a:p>
          </p:txBody>
        </p:sp>
        <p:sp>
          <p:nvSpPr>
            <p:cNvPr id="7" name="Rounded Rectangle 8"/>
            <p:cNvSpPr/>
            <p:nvPr/>
          </p:nvSpPr>
          <p:spPr>
            <a:xfrm>
              <a:off x="3800636" y="3984451"/>
              <a:ext cx="1600200" cy="533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C</a:t>
              </a:r>
              <a:r>
                <a:rPr lang="es-CR" sz="2800" dirty="0" smtClean="0"/>
                <a:t>ómo …</a:t>
              </a:r>
              <a:endParaRPr lang="en-US" sz="2800" dirty="0"/>
            </a:p>
          </p:txBody>
        </p:sp>
      </p:grpSp>
      <p:sp>
        <p:nvSpPr>
          <p:cNvPr id="8" name="Title 1"/>
          <p:cNvSpPr txBox="1">
            <a:spLocks/>
          </p:cNvSpPr>
          <p:nvPr/>
        </p:nvSpPr>
        <p:spPr>
          <a:xfrm>
            <a:off x="4932040" y="1052736"/>
            <a:ext cx="41148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R" sz="2400" b="1" dirty="0" smtClean="0">
                <a:solidFill>
                  <a:srgbClr val="005828"/>
                </a:solidFill>
              </a:rPr>
              <a:t>Microsoft Project 2010</a:t>
            </a:r>
            <a:endParaRPr lang="en-US" sz="2400" b="1" dirty="0">
              <a:solidFill>
                <a:srgbClr val="0058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694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391864" y="2078673"/>
            <a:ext cx="830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>
              <a:spcAft>
                <a:spcPts val="1200"/>
              </a:spcAft>
            </a:pPr>
            <a:r>
              <a:rPr lang="es-CR" sz="36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Visualización de la Lista de Vistas</a:t>
            </a:r>
          </a:p>
          <a:p>
            <a:pPr>
              <a:spcAft>
                <a:spcPts val="1200"/>
              </a:spcAft>
            </a:pPr>
            <a:endParaRPr lang="es-CR" sz="3600" b="1" dirty="0" smtClean="0">
              <a:latin typeface="+mj-lt"/>
              <a:ea typeface="+mj-ea"/>
              <a:cs typeface="+mj-cs"/>
            </a:endParaRPr>
          </a:p>
          <a:p>
            <a:pPr>
              <a:spcAft>
                <a:spcPts val="1200"/>
              </a:spcAft>
            </a:pPr>
            <a:r>
              <a:rPr lang="es-CR" sz="3600" b="1" dirty="0" smtClean="0">
                <a:latin typeface="+mj-lt"/>
                <a:ea typeface="+mj-ea"/>
                <a:cs typeface="+mj-cs"/>
              </a:rPr>
              <a:t>	</a:t>
            </a:r>
          </a:p>
          <a:p>
            <a:pPr>
              <a:spcAft>
                <a:spcPts val="1200"/>
              </a:spcAft>
            </a:pPr>
            <a:r>
              <a:rPr lang="es-CR" sz="3600" b="1" dirty="0" smtClean="0">
                <a:latin typeface="+mj-lt"/>
                <a:ea typeface="+mj-ea"/>
                <a:cs typeface="+mj-cs"/>
              </a:rPr>
              <a:t> </a:t>
            </a:r>
          </a:p>
        </p:txBody>
      </p:sp>
      <p:grpSp>
        <p:nvGrpSpPr>
          <p:cNvPr id="9" name="Group 11"/>
          <p:cNvGrpSpPr/>
          <p:nvPr/>
        </p:nvGrpSpPr>
        <p:grpSpPr>
          <a:xfrm>
            <a:off x="3860068" y="3500370"/>
            <a:ext cx="4445496" cy="2587724"/>
            <a:chOff x="1295400" y="3962400"/>
            <a:chExt cx="6858000" cy="2209800"/>
          </a:xfrm>
        </p:grpSpPr>
        <p:sp>
          <p:nvSpPr>
            <p:cNvPr id="10" name="Rounded Rectangle 12"/>
            <p:cNvSpPr/>
            <p:nvPr/>
          </p:nvSpPr>
          <p:spPr>
            <a:xfrm>
              <a:off x="1295400" y="4267200"/>
              <a:ext cx="6858000" cy="190500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R" sz="2800" dirty="0" smtClean="0">
                  <a:solidFill>
                    <a:schemeClr val="accent5">
                      <a:lumMod val="20000"/>
                      <a:lumOff val="80000"/>
                    </a:schemeClr>
                  </a:solidFill>
                </a:rPr>
                <a:t>Haga clic en cada una de las vistas para visualizarlas en el área de trabajo</a:t>
              </a:r>
            </a:p>
          </p:txBody>
        </p:sp>
        <p:sp>
          <p:nvSpPr>
            <p:cNvPr id="11" name="Rounded Rectangle 13"/>
            <p:cNvSpPr/>
            <p:nvPr/>
          </p:nvSpPr>
          <p:spPr>
            <a:xfrm>
              <a:off x="2569652" y="3962400"/>
              <a:ext cx="4391117" cy="53340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R" sz="2800" b="1" dirty="0" smtClean="0">
                  <a:solidFill>
                    <a:schemeClr val="accent5">
                      <a:lumMod val="75000"/>
                    </a:schemeClr>
                  </a:solidFill>
                </a:rPr>
                <a:t>Recomendación</a:t>
              </a:r>
              <a:endParaRPr lang="en-US" sz="28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813" y="2857500"/>
            <a:ext cx="2088231" cy="3873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4932040" y="1052736"/>
            <a:ext cx="41148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R" sz="2400" b="1" dirty="0" smtClean="0">
                <a:solidFill>
                  <a:srgbClr val="005828"/>
                </a:solidFill>
              </a:rPr>
              <a:t>Microsoft Project 2010</a:t>
            </a:r>
            <a:endParaRPr lang="en-US" sz="2400" b="1" dirty="0">
              <a:solidFill>
                <a:srgbClr val="0058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031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379287" y="2211510"/>
            <a:ext cx="830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>
              <a:spcAft>
                <a:spcPts val="1200"/>
              </a:spcAft>
            </a:pPr>
            <a:r>
              <a:rPr lang="es-CR" sz="36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Iniciar un nuevo Proyecto</a:t>
            </a:r>
          </a:p>
          <a:p>
            <a:pPr lvl="1" algn="just">
              <a:spcAft>
                <a:spcPts val="1200"/>
              </a:spcAft>
            </a:pPr>
            <a:r>
              <a:rPr lang="es-CR" sz="3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Al invocar Project se crea un proyecto en blanco.</a:t>
            </a:r>
          </a:p>
          <a:p>
            <a:pPr>
              <a:spcAft>
                <a:spcPts val="1200"/>
              </a:spcAft>
            </a:pPr>
            <a:endParaRPr lang="es-CR" sz="3600" b="1" dirty="0" smtClean="0">
              <a:latin typeface="+mj-lt"/>
              <a:ea typeface="+mj-ea"/>
              <a:cs typeface="+mj-cs"/>
            </a:endParaRPr>
          </a:p>
          <a:p>
            <a:pPr>
              <a:spcAft>
                <a:spcPts val="1200"/>
              </a:spcAft>
            </a:pPr>
            <a:r>
              <a:rPr lang="es-CR" sz="3600" b="1" dirty="0" smtClean="0">
                <a:latin typeface="+mj-lt"/>
                <a:ea typeface="+mj-ea"/>
                <a:cs typeface="+mj-cs"/>
              </a:rPr>
              <a:t>	</a:t>
            </a:r>
          </a:p>
          <a:p>
            <a:pPr>
              <a:spcAft>
                <a:spcPts val="1200"/>
              </a:spcAft>
            </a:pPr>
            <a:r>
              <a:rPr lang="es-CR" sz="3600" b="1" dirty="0" smtClean="0"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789040"/>
            <a:ext cx="5690345" cy="266790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0000" endA="300" endPos="20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urved Right Arrow 5"/>
          <p:cNvSpPr/>
          <p:nvPr/>
        </p:nvSpPr>
        <p:spPr>
          <a:xfrm rot="20404947">
            <a:off x="177800" y="2293577"/>
            <a:ext cx="576064" cy="536848"/>
          </a:xfrm>
          <a:prstGeom prst="curvedRightArrow">
            <a:avLst/>
          </a:prstGeom>
          <a:solidFill>
            <a:srgbClr val="FFC000"/>
          </a:solidFill>
          <a:ln>
            <a:solidFill>
              <a:schemeClr val="accent1">
                <a:shade val="50000"/>
                <a:alpha val="3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932040" y="1052736"/>
            <a:ext cx="41148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R" sz="2400" b="1" dirty="0" smtClean="0">
                <a:solidFill>
                  <a:srgbClr val="005828"/>
                </a:solidFill>
              </a:rPr>
              <a:t>Microsoft Project 2010</a:t>
            </a:r>
            <a:endParaRPr lang="en-US" sz="2400" b="1" dirty="0">
              <a:solidFill>
                <a:srgbClr val="0058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981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378718" y="2331350"/>
            <a:ext cx="8305800" cy="343393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>
              <a:spcAft>
                <a:spcPts val="1200"/>
              </a:spcAft>
            </a:pPr>
            <a:r>
              <a:rPr lang="es-CR" sz="46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Iniciar un Nuevo Proyecto</a:t>
            </a:r>
          </a:p>
          <a:p>
            <a:pPr lvl="1" algn="l">
              <a:spcAft>
                <a:spcPts val="1200"/>
              </a:spcAft>
            </a:pPr>
            <a:r>
              <a:rPr lang="es-CR" sz="4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Inicie el proyecto digitando los datos básicos del mismo.</a:t>
            </a:r>
            <a:r>
              <a:rPr lang="es-CR" sz="4600" b="1" dirty="0" smtClean="0">
                <a:latin typeface="+mj-lt"/>
                <a:ea typeface="+mj-ea"/>
                <a:cs typeface="+mj-cs"/>
              </a:rPr>
              <a:t>	</a:t>
            </a:r>
            <a:endParaRPr lang="es-CR" sz="4600" dirty="0" smtClean="0">
              <a:latin typeface="+mj-lt"/>
              <a:ea typeface="+mj-ea"/>
              <a:cs typeface="+mj-cs"/>
            </a:endParaRPr>
          </a:p>
          <a:p>
            <a:pPr>
              <a:spcAft>
                <a:spcPts val="1200"/>
              </a:spcAft>
            </a:pPr>
            <a:endParaRPr lang="es-CR" sz="3600" b="1" dirty="0" smtClean="0">
              <a:latin typeface="+mj-lt"/>
              <a:ea typeface="+mj-ea"/>
              <a:cs typeface="+mj-cs"/>
            </a:endParaRPr>
          </a:p>
          <a:p>
            <a:pPr>
              <a:spcAft>
                <a:spcPts val="1200"/>
              </a:spcAft>
            </a:pPr>
            <a:r>
              <a:rPr lang="es-CR" sz="3600" b="1" dirty="0" smtClean="0">
                <a:latin typeface="+mj-lt"/>
                <a:ea typeface="+mj-ea"/>
                <a:cs typeface="+mj-cs"/>
              </a:rPr>
              <a:t>	</a:t>
            </a:r>
          </a:p>
          <a:p>
            <a:pPr>
              <a:spcAft>
                <a:spcPts val="1200"/>
              </a:spcAft>
            </a:pPr>
            <a:r>
              <a:rPr lang="es-CR" sz="3600" b="1" dirty="0" smtClean="0">
                <a:latin typeface="+mj-lt"/>
                <a:ea typeface="+mj-ea"/>
                <a:cs typeface="+mj-cs"/>
              </a:rPr>
              <a:t> </a:t>
            </a:r>
          </a:p>
        </p:txBody>
      </p:sp>
      <p:grpSp>
        <p:nvGrpSpPr>
          <p:cNvPr id="6" name="Group 10"/>
          <p:cNvGrpSpPr/>
          <p:nvPr/>
        </p:nvGrpSpPr>
        <p:grpSpPr>
          <a:xfrm>
            <a:off x="1579290" y="4214219"/>
            <a:ext cx="5904656" cy="2311125"/>
            <a:chOff x="1066800" y="1981198"/>
            <a:chExt cx="2743200" cy="3908236"/>
          </a:xfrm>
        </p:grpSpPr>
        <p:sp>
          <p:nvSpPr>
            <p:cNvPr id="8" name="Rounded Rectangle 11"/>
            <p:cNvSpPr/>
            <p:nvPr/>
          </p:nvSpPr>
          <p:spPr>
            <a:xfrm>
              <a:off x="1066800" y="2286000"/>
              <a:ext cx="2743200" cy="3603434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R" sz="10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s-CR" sz="2400" dirty="0" smtClean="0">
                  <a:solidFill>
                    <a:schemeClr val="tx1"/>
                  </a:solidFill>
                </a:rPr>
                <a:t>Para inicializar las propiedades básicas del proyecto seleccione Archivo | Información </a:t>
              </a:r>
              <a:r>
                <a:rPr lang="en-US" sz="2400" dirty="0" smtClean="0">
                  <a:solidFill>
                    <a:schemeClr val="tx1"/>
                  </a:solidFill>
                </a:rPr>
                <a:t>| </a:t>
              </a:r>
              <a:r>
                <a:rPr lang="en-US" sz="2400" dirty="0" err="1" smtClean="0">
                  <a:solidFill>
                    <a:schemeClr val="tx1"/>
                  </a:solidFill>
                </a:rPr>
                <a:t>Informaci</a:t>
              </a:r>
              <a:r>
                <a:rPr lang="es-CR" sz="2400" dirty="0" err="1" smtClean="0">
                  <a:solidFill>
                    <a:schemeClr val="tx1"/>
                  </a:solidFill>
                </a:rPr>
                <a:t>ón</a:t>
              </a:r>
              <a:r>
                <a:rPr lang="es-CR" sz="2400" dirty="0" smtClean="0">
                  <a:solidFill>
                    <a:schemeClr val="tx1"/>
                  </a:solidFill>
                </a:rPr>
                <a:t> del Proyecto </a:t>
              </a:r>
              <a:r>
                <a:rPr lang="en-US" sz="2400" dirty="0" smtClean="0">
                  <a:solidFill>
                    <a:schemeClr val="tx1"/>
                  </a:solidFill>
                </a:rPr>
                <a:t>| </a:t>
              </a:r>
              <a:r>
                <a:rPr lang="en-US" sz="2400" dirty="0" err="1" smtClean="0">
                  <a:solidFill>
                    <a:schemeClr val="tx1"/>
                  </a:solidFill>
                </a:rPr>
                <a:t>Propiedades</a:t>
              </a:r>
              <a:r>
                <a:rPr lang="en-US" sz="2400" dirty="0" smtClean="0">
                  <a:solidFill>
                    <a:schemeClr val="tx1"/>
                  </a:solidFill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</a:rPr>
                <a:t>Avanzadas</a:t>
              </a:r>
              <a:r>
                <a:rPr lang="en-US" sz="2400" dirty="0">
                  <a:solidFill>
                    <a:schemeClr val="tx1"/>
                  </a:solidFill>
                </a:rPr>
                <a:t>.</a:t>
              </a:r>
              <a:endParaRPr lang="es-CR" sz="2400" dirty="0">
                <a:solidFill>
                  <a:schemeClr val="tx1"/>
                </a:solidFill>
              </a:endParaRPr>
            </a:p>
          </p:txBody>
        </p:sp>
        <p:sp>
          <p:nvSpPr>
            <p:cNvPr id="9" name="Rounded Rectangle 12"/>
            <p:cNvSpPr/>
            <p:nvPr/>
          </p:nvSpPr>
          <p:spPr>
            <a:xfrm>
              <a:off x="2036956" y="1981198"/>
              <a:ext cx="802888" cy="85835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C</a:t>
              </a:r>
              <a:r>
                <a:rPr lang="es-CR" sz="2800" dirty="0" smtClean="0"/>
                <a:t>ómo …</a:t>
              </a:r>
              <a:endParaRPr lang="en-US" sz="2800" dirty="0"/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>
          <a:xfrm>
            <a:off x="4932040" y="1052736"/>
            <a:ext cx="41148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R" sz="2400" b="1" dirty="0" smtClean="0">
                <a:solidFill>
                  <a:srgbClr val="005828"/>
                </a:solidFill>
              </a:rPr>
              <a:t>Microsoft Project 2010</a:t>
            </a:r>
            <a:endParaRPr lang="en-US" sz="2400" b="1" dirty="0">
              <a:solidFill>
                <a:srgbClr val="0058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602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4932040" y="1052736"/>
            <a:ext cx="41148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R" sz="2400" b="1" dirty="0" smtClean="0">
                <a:solidFill>
                  <a:srgbClr val="005828"/>
                </a:solidFill>
              </a:rPr>
              <a:t>Microsoft Project 2010</a:t>
            </a:r>
            <a:endParaRPr lang="en-US" sz="2400" b="1" dirty="0">
              <a:solidFill>
                <a:srgbClr val="005828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89219" y="2276870"/>
            <a:ext cx="7952361" cy="282644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>
              <a:spcAft>
                <a:spcPts val="1200"/>
              </a:spcAft>
            </a:pPr>
            <a:r>
              <a:rPr lang="es-CR" sz="39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Iniciar un Nuevo Proyecto</a:t>
            </a:r>
          </a:p>
          <a:p>
            <a:pPr>
              <a:spcAft>
                <a:spcPts val="1200"/>
              </a:spcAft>
            </a:pPr>
            <a:endParaRPr lang="es-CR" sz="3600" b="1" dirty="0" smtClean="0">
              <a:latin typeface="+mj-lt"/>
              <a:ea typeface="+mj-ea"/>
              <a:cs typeface="+mj-cs"/>
            </a:endParaRPr>
          </a:p>
          <a:p>
            <a:pPr>
              <a:spcAft>
                <a:spcPts val="1200"/>
              </a:spcAft>
            </a:pPr>
            <a:r>
              <a:rPr lang="es-CR" sz="3600" b="1" dirty="0" smtClean="0">
                <a:latin typeface="+mj-lt"/>
                <a:ea typeface="+mj-ea"/>
                <a:cs typeface="+mj-cs"/>
              </a:rPr>
              <a:t>	</a:t>
            </a:r>
          </a:p>
          <a:p>
            <a:pPr>
              <a:spcAft>
                <a:spcPts val="1200"/>
              </a:spcAft>
            </a:pPr>
            <a:r>
              <a:rPr lang="es-CR" sz="3600" b="1" dirty="0" smtClean="0"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009380"/>
            <a:ext cx="3117734" cy="365994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581990" y="3284984"/>
            <a:ext cx="4152900" cy="31087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>
              <a:spcAft>
                <a:spcPts val="1200"/>
              </a:spcAft>
            </a:pPr>
            <a:r>
              <a:rPr lang="es-CR" sz="3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Inicie el proyecto digitando los datos básicos del mismo.</a:t>
            </a:r>
          </a:p>
        </p:txBody>
      </p:sp>
    </p:spTree>
    <p:extLst>
      <p:ext uri="{BB962C8B-B14F-4D97-AF65-F5344CB8AC3E}">
        <p14:creationId xmlns:p14="http://schemas.microsoft.com/office/powerpoint/2010/main" val="1235516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4932040" y="1052736"/>
            <a:ext cx="41148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R" sz="2400" b="1" dirty="0" smtClean="0">
                <a:solidFill>
                  <a:srgbClr val="005828"/>
                </a:solidFill>
              </a:rPr>
              <a:t>Microsoft Project 2010</a:t>
            </a:r>
            <a:endParaRPr lang="en-US" sz="2400" b="1" dirty="0">
              <a:solidFill>
                <a:srgbClr val="005828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89219" y="2276870"/>
            <a:ext cx="7952361" cy="282644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>
              <a:spcAft>
                <a:spcPts val="1200"/>
              </a:spcAft>
            </a:pPr>
            <a:r>
              <a:rPr lang="es-CR" sz="39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Iniciar un Nuevo Proyecto</a:t>
            </a:r>
          </a:p>
          <a:p>
            <a:pPr>
              <a:spcAft>
                <a:spcPts val="1200"/>
              </a:spcAft>
            </a:pPr>
            <a:endParaRPr lang="es-CR" sz="3600" b="1" dirty="0" smtClean="0">
              <a:latin typeface="+mj-lt"/>
              <a:ea typeface="+mj-ea"/>
              <a:cs typeface="+mj-cs"/>
            </a:endParaRPr>
          </a:p>
          <a:p>
            <a:pPr>
              <a:spcAft>
                <a:spcPts val="1200"/>
              </a:spcAft>
            </a:pPr>
            <a:r>
              <a:rPr lang="es-CR" sz="3600" b="1" dirty="0" smtClean="0">
                <a:latin typeface="+mj-lt"/>
                <a:ea typeface="+mj-ea"/>
                <a:cs typeface="+mj-cs"/>
              </a:rPr>
              <a:t>	</a:t>
            </a:r>
          </a:p>
          <a:p>
            <a:pPr>
              <a:spcAft>
                <a:spcPts val="1200"/>
              </a:spcAft>
            </a:pPr>
            <a:r>
              <a:rPr lang="es-CR" sz="3600" b="1" dirty="0" smtClean="0"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2954301"/>
            <a:ext cx="8028112" cy="37870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>
              <a:spcAft>
                <a:spcPts val="1200"/>
              </a:spcAft>
            </a:pPr>
            <a:r>
              <a:rPr lang="es-CR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Descripción de campos de Propiedades</a:t>
            </a:r>
            <a:r>
              <a:rPr lang="en-US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</a:t>
            </a:r>
          </a:p>
          <a:p>
            <a:pPr lvl="1" algn="just">
              <a:spcAft>
                <a:spcPts val="1200"/>
              </a:spcAft>
            </a:pPr>
            <a:r>
              <a:rPr lang="en-US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</a:t>
            </a:r>
            <a:r>
              <a:rPr lang="es-CR" b="1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ítulo</a:t>
            </a:r>
            <a:r>
              <a:rPr lang="en-US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US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Muestra</a:t>
            </a:r>
            <a:r>
              <a:rPr lang="en-US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por</a:t>
            </a:r>
            <a:r>
              <a:rPr lang="en-US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defecto</a:t>
            </a:r>
            <a:r>
              <a:rPr lang="en-US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el </a:t>
            </a:r>
            <a:r>
              <a:rPr lang="en-US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nombre</a:t>
            </a:r>
            <a:r>
              <a:rPr lang="en-US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del </a:t>
            </a:r>
            <a:r>
              <a:rPr lang="en-US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archivo</a:t>
            </a:r>
            <a:r>
              <a:rPr lang="en-US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   	</a:t>
            </a:r>
            <a:r>
              <a:rPr lang="en-US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Corresponde</a:t>
            </a:r>
            <a:r>
              <a:rPr lang="en-US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al t</a:t>
            </a:r>
            <a:r>
              <a:rPr lang="es-CR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ítulo</a:t>
            </a:r>
            <a:r>
              <a:rPr lang="es-CR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del proyecto.</a:t>
            </a:r>
          </a:p>
          <a:p>
            <a:pPr lvl="1" algn="just">
              <a:spcAft>
                <a:spcPts val="1200"/>
              </a:spcAft>
            </a:pPr>
            <a:r>
              <a:rPr lang="es-CR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Asunto</a:t>
            </a:r>
            <a:r>
              <a:rPr lang="en-US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Referencia</a:t>
            </a:r>
            <a:r>
              <a:rPr lang="en-US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que</a:t>
            </a:r>
            <a:r>
              <a:rPr lang="en-US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describe </a:t>
            </a:r>
            <a:r>
              <a:rPr lang="en-US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sobre</a:t>
            </a:r>
            <a:r>
              <a:rPr lang="en-US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</a:t>
            </a:r>
            <a:r>
              <a:rPr lang="es-CR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é</a:t>
            </a:r>
            <a:r>
              <a:rPr lang="en-US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trata</a:t>
            </a:r>
            <a:r>
              <a:rPr lang="en-US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el       	 </a:t>
            </a:r>
            <a:r>
              <a:rPr lang="en-US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proyecto</a:t>
            </a:r>
            <a:r>
              <a:rPr lang="en-US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</a:t>
            </a:r>
          </a:p>
          <a:p>
            <a:pPr lvl="1" algn="just">
              <a:spcAft>
                <a:spcPts val="1200"/>
              </a:spcAft>
            </a:pPr>
            <a:r>
              <a:rPr lang="en-US" b="1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Autor</a:t>
            </a:r>
            <a:r>
              <a:rPr lang="en-US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US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Nombre</a:t>
            </a:r>
            <a:r>
              <a:rPr lang="en-US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autor</a:t>
            </a:r>
            <a:r>
              <a:rPr lang="en-US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del </a:t>
            </a:r>
            <a:r>
              <a:rPr lang="en-US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documento</a:t>
            </a:r>
            <a:r>
              <a:rPr lang="en-US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8005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4932040" y="1052736"/>
            <a:ext cx="41148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R" sz="2400" b="1" dirty="0" smtClean="0">
                <a:solidFill>
                  <a:srgbClr val="005828"/>
                </a:solidFill>
              </a:rPr>
              <a:t>Microsoft Project 2010</a:t>
            </a:r>
            <a:endParaRPr lang="en-US" sz="2400" b="1" dirty="0">
              <a:solidFill>
                <a:srgbClr val="005828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89219" y="2276870"/>
            <a:ext cx="7952361" cy="282644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>
              <a:spcAft>
                <a:spcPts val="1200"/>
              </a:spcAft>
            </a:pPr>
            <a:r>
              <a:rPr lang="es-CR" sz="39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Iniciar un Nuevo Proyecto</a:t>
            </a:r>
          </a:p>
          <a:p>
            <a:pPr>
              <a:spcAft>
                <a:spcPts val="1200"/>
              </a:spcAft>
            </a:pPr>
            <a:endParaRPr lang="es-CR" sz="3600" b="1" dirty="0" smtClean="0">
              <a:latin typeface="+mj-lt"/>
              <a:ea typeface="+mj-ea"/>
              <a:cs typeface="+mj-cs"/>
            </a:endParaRPr>
          </a:p>
          <a:p>
            <a:pPr>
              <a:spcAft>
                <a:spcPts val="1200"/>
              </a:spcAft>
            </a:pPr>
            <a:r>
              <a:rPr lang="es-CR" sz="3600" b="1" dirty="0" smtClean="0">
                <a:latin typeface="+mj-lt"/>
                <a:ea typeface="+mj-ea"/>
                <a:cs typeface="+mj-cs"/>
              </a:rPr>
              <a:t>	</a:t>
            </a:r>
          </a:p>
          <a:p>
            <a:pPr>
              <a:spcAft>
                <a:spcPts val="1200"/>
              </a:spcAft>
            </a:pPr>
            <a:r>
              <a:rPr lang="es-CR" sz="3600" b="1" dirty="0" smtClean="0"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75295" y="2996952"/>
            <a:ext cx="8028112" cy="3096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>
              <a:spcAft>
                <a:spcPts val="1200"/>
              </a:spcAft>
            </a:pPr>
            <a:r>
              <a:rPr lang="en-US" b="1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Administrador</a:t>
            </a:r>
            <a:r>
              <a:rPr lang="en-US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</a:t>
            </a:r>
            <a:r>
              <a:rPr lang="en-US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Nombre</a:t>
            </a:r>
            <a:r>
              <a:rPr lang="en-US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del </a:t>
            </a:r>
            <a:r>
              <a:rPr lang="en-US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Gerente</a:t>
            </a:r>
            <a:r>
              <a:rPr lang="en-US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del </a:t>
            </a:r>
            <a:r>
              <a:rPr lang="en-US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Proyecto</a:t>
            </a:r>
            <a:r>
              <a:rPr lang="en-US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</a:t>
            </a:r>
          </a:p>
          <a:p>
            <a:pPr lvl="1" algn="just">
              <a:spcAft>
                <a:spcPts val="1200"/>
              </a:spcAft>
            </a:pPr>
            <a:r>
              <a:rPr lang="en-US" b="1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Organizaci</a:t>
            </a:r>
            <a:r>
              <a:rPr lang="es-CR" b="1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ón</a:t>
            </a:r>
            <a:r>
              <a:rPr lang="en-US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</a:t>
            </a:r>
            <a:r>
              <a:rPr lang="en-US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Nombre</a:t>
            </a:r>
            <a:r>
              <a:rPr lang="en-US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 la </a:t>
            </a:r>
            <a:r>
              <a:rPr lang="en-US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organizaci</a:t>
            </a:r>
            <a:r>
              <a:rPr lang="es-CR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ón</a:t>
            </a:r>
            <a:r>
              <a:rPr lang="es-CR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donde     	se implementa el proyecto.</a:t>
            </a:r>
            <a:endParaRPr lang="es-CR" b="1" dirty="0" smtClean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45382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4932040" y="1052736"/>
            <a:ext cx="41148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R" sz="2400" b="1" dirty="0" smtClean="0">
                <a:solidFill>
                  <a:srgbClr val="005828"/>
                </a:solidFill>
              </a:rPr>
              <a:t>Microsoft Project 2010</a:t>
            </a:r>
            <a:endParaRPr lang="en-US" sz="2400" b="1" dirty="0">
              <a:solidFill>
                <a:srgbClr val="005828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79287" y="2164555"/>
            <a:ext cx="83058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>
              <a:spcAft>
                <a:spcPts val="1200"/>
              </a:spcAft>
            </a:pPr>
            <a:r>
              <a:rPr lang="es-CR" sz="36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Habilitar la Tarea Resumen del Proyecto</a:t>
            </a:r>
          </a:p>
          <a:p>
            <a:pPr lvl="1" algn="just">
              <a:spcAft>
                <a:spcPts val="1200"/>
              </a:spcAft>
            </a:pPr>
            <a:r>
              <a:rPr lang="es-CR" sz="3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Para visualizar el resumen de la duración y fecha de inicio y fin del proyecto, despliegue la tarea resumen.</a:t>
            </a:r>
            <a:r>
              <a:rPr lang="es-CR" sz="3600" b="1" dirty="0" smtClean="0">
                <a:latin typeface="+mj-lt"/>
                <a:ea typeface="+mj-ea"/>
                <a:cs typeface="+mj-cs"/>
              </a:rPr>
              <a:t>	</a:t>
            </a:r>
            <a:endParaRPr lang="es-CR" sz="3600" dirty="0" smtClean="0">
              <a:latin typeface="+mj-lt"/>
              <a:ea typeface="+mj-ea"/>
              <a:cs typeface="+mj-cs"/>
            </a:endParaRPr>
          </a:p>
          <a:p>
            <a:pPr>
              <a:spcAft>
                <a:spcPts val="1200"/>
              </a:spcAft>
            </a:pPr>
            <a:endParaRPr lang="es-CR" sz="3600" b="1" dirty="0" smtClean="0">
              <a:latin typeface="+mj-lt"/>
              <a:ea typeface="+mj-ea"/>
              <a:cs typeface="+mj-cs"/>
            </a:endParaRPr>
          </a:p>
          <a:p>
            <a:pPr>
              <a:spcAft>
                <a:spcPts val="1200"/>
              </a:spcAft>
            </a:pPr>
            <a:r>
              <a:rPr lang="es-CR" sz="3600" b="1" dirty="0" smtClean="0">
                <a:latin typeface="+mj-lt"/>
                <a:ea typeface="+mj-ea"/>
                <a:cs typeface="+mj-cs"/>
              </a:rPr>
              <a:t>	</a:t>
            </a:r>
          </a:p>
          <a:p>
            <a:pPr>
              <a:spcAft>
                <a:spcPts val="1200"/>
              </a:spcAft>
            </a:pPr>
            <a:r>
              <a:rPr lang="es-CR" sz="3600" b="1" dirty="0" smtClean="0">
                <a:latin typeface="+mj-lt"/>
                <a:ea typeface="+mj-ea"/>
                <a:cs typeface="+mj-cs"/>
              </a:rPr>
              <a:t> </a:t>
            </a:r>
          </a:p>
        </p:txBody>
      </p:sp>
      <p:grpSp>
        <p:nvGrpSpPr>
          <p:cNvPr id="8" name="Group 6"/>
          <p:cNvGrpSpPr/>
          <p:nvPr/>
        </p:nvGrpSpPr>
        <p:grpSpPr>
          <a:xfrm>
            <a:off x="954643" y="4480520"/>
            <a:ext cx="7696200" cy="2286000"/>
            <a:chOff x="685800" y="1981200"/>
            <a:chExt cx="7696200" cy="2286000"/>
          </a:xfrm>
        </p:grpSpPr>
        <p:sp>
          <p:nvSpPr>
            <p:cNvPr id="9" name="Rounded Rectangle 8"/>
            <p:cNvSpPr/>
            <p:nvPr/>
          </p:nvSpPr>
          <p:spPr>
            <a:xfrm>
              <a:off x="685800" y="2286000"/>
              <a:ext cx="7696200" cy="19812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R" sz="2600" dirty="0" smtClean="0">
                  <a:solidFill>
                    <a:schemeClr val="tx1"/>
                  </a:solidFill>
                </a:rPr>
                <a:t>Seleccione Formato | Mostrar u ocultar  y marque la casilla  de verificación “Tarea de resumen del proyecto”.</a:t>
              </a:r>
            </a:p>
          </p:txBody>
        </p:sp>
        <p:sp>
          <p:nvSpPr>
            <p:cNvPr id="11" name="Rounded Rectangle 9"/>
            <p:cNvSpPr/>
            <p:nvPr/>
          </p:nvSpPr>
          <p:spPr>
            <a:xfrm>
              <a:off x="3581400" y="1981200"/>
              <a:ext cx="1600200" cy="533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C</a:t>
              </a:r>
              <a:r>
                <a:rPr lang="es-CR" sz="2800" dirty="0" smtClean="0"/>
                <a:t>ómo …</a:t>
              </a:r>
              <a:endParaRPr lang="en-US" sz="2800" dirty="0"/>
            </a:p>
          </p:txBody>
        </p:sp>
      </p:grpSp>
      <p:sp>
        <p:nvSpPr>
          <p:cNvPr id="12" name="Curved Right Arrow 11"/>
          <p:cNvSpPr/>
          <p:nvPr/>
        </p:nvSpPr>
        <p:spPr>
          <a:xfrm rot="20404947">
            <a:off x="177799" y="2152165"/>
            <a:ext cx="576064" cy="536848"/>
          </a:xfrm>
          <a:prstGeom prst="curvedRightArrow">
            <a:avLst/>
          </a:prstGeom>
          <a:solidFill>
            <a:srgbClr val="FFC000"/>
          </a:solidFill>
          <a:ln>
            <a:solidFill>
              <a:schemeClr val="accent1">
                <a:shade val="50000"/>
                <a:alpha val="3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148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4932040" y="1052736"/>
            <a:ext cx="41148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R" sz="2400" b="1" dirty="0" smtClean="0">
                <a:solidFill>
                  <a:srgbClr val="005828"/>
                </a:solidFill>
              </a:rPr>
              <a:t>Microsoft Project 2010</a:t>
            </a:r>
            <a:endParaRPr lang="en-US" sz="2400" b="1" dirty="0">
              <a:solidFill>
                <a:srgbClr val="005828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79287" y="2164555"/>
            <a:ext cx="8305800" cy="9044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>
              <a:spcAft>
                <a:spcPts val="1200"/>
              </a:spcAft>
            </a:pPr>
            <a:r>
              <a:rPr lang="es-CR" sz="36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Habilitar la Tarea Resumen del Proyecto</a:t>
            </a:r>
          </a:p>
          <a:p>
            <a:pPr>
              <a:spcAft>
                <a:spcPts val="1200"/>
              </a:spcAft>
            </a:pPr>
            <a:endParaRPr lang="es-CR" sz="3600" b="1" dirty="0" smtClean="0">
              <a:latin typeface="+mj-lt"/>
              <a:ea typeface="+mj-ea"/>
              <a:cs typeface="+mj-cs"/>
            </a:endParaRPr>
          </a:p>
        </p:txBody>
      </p:sp>
      <p:grpSp>
        <p:nvGrpSpPr>
          <p:cNvPr id="13" name="12 Grupo"/>
          <p:cNvGrpSpPr/>
          <p:nvPr/>
        </p:nvGrpSpPr>
        <p:grpSpPr>
          <a:xfrm>
            <a:off x="3275372" y="3356992"/>
            <a:ext cx="2593256" cy="1706116"/>
            <a:chOff x="3059832" y="2876550"/>
            <a:chExt cx="2593256" cy="1706116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832" y="2876550"/>
              <a:ext cx="2362200" cy="552450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0913" y="3573016"/>
              <a:ext cx="2162175" cy="1009650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84827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4932040" y="1052736"/>
            <a:ext cx="41148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R" sz="2400" b="1" dirty="0" smtClean="0">
                <a:solidFill>
                  <a:srgbClr val="005828"/>
                </a:solidFill>
              </a:rPr>
              <a:t>Microsoft Project 2010</a:t>
            </a:r>
            <a:endParaRPr lang="en-US" sz="2400" b="1" dirty="0">
              <a:solidFill>
                <a:srgbClr val="005828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79287" y="2164555"/>
            <a:ext cx="8305800" cy="9044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>
              <a:spcAft>
                <a:spcPts val="1200"/>
              </a:spcAft>
            </a:pPr>
            <a:r>
              <a:rPr lang="es-CR" sz="36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Habilitar la Tarea Resumen del Proyecto</a:t>
            </a:r>
          </a:p>
          <a:p>
            <a:pPr>
              <a:spcAft>
                <a:spcPts val="1200"/>
              </a:spcAft>
            </a:pPr>
            <a:endParaRPr lang="es-CR" sz="3600" b="1" dirty="0" smtClean="0">
              <a:latin typeface="+mj-lt"/>
              <a:ea typeface="+mj-ea"/>
              <a:cs typeface="+mj-cs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1334877" y="5013176"/>
            <a:ext cx="6858000" cy="1698823"/>
            <a:chOff x="1295400" y="3962400"/>
            <a:chExt cx="6858000" cy="1698823"/>
          </a:xfrm>
        </p:grpSpPr>
        <p:sp>
          <p:nvSpPr>
            <p:cNvPr id="8" name="Rounded Rectangle 8"/>
            <p:cNvSpPr/>
            <p:nvPr/>
          </p:nvSpPr>
          <p:spPr>
            <a:xfrm>
              <a:off x="1295400" y="4267200"/>
              <a:ext cx="6858000" cy="1394023"/>
            </a:xfrm>
            <a:prstGeom prst="roundRect">
              <a:avLst/>
            </a:prstGeom>
            <a:solidFill>
              <a:srgbClr val="FF0000">
                <a:alpha val="80000"/>
              </a:srgbClr>
            </a:solidFill>
            <a:ln>
              <a:solidFill>
                <a:schemeClr val="tx2">
                  <a:lumMod val="75000"/>
                  <a:alpha val="9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R" sz="2800" dirty="0" smtClean="0">
                  <a:solidFill>
                    <a:schemeClr val="tx1"/>
                  </a:solidFill>
                </a:rPr>
                <a:t>El número de identificación de la tarea en la columna de la izquierda es 0 (cero).</a:t>
              </a:r>
            </a:p>
          </p:txBody>
        </p:sp>
        <p:sp>
          <p:nvSpPr>
            <p:cNvPr id="9" name="Rounded Rectangle 9"/>
            <p:cNvSpPr/>
            <p:nvPr/>
          </p:nvSpPr>
          <p:spPr>
            <a:xfrm>
              <a:off x="3275856" y="3962400"/>
              <a:ext cx="2664296" cy="533400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75000"/>
                  <a:alpha val="9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R" sz="2800" b="1" dirty="0" smtClean="0">
                  <a:solidFill>
                    <a:schemeClr val="tx2">
                      <a:lumMod val="50000"/>
                    </a:schemeClr>
                  </a:solidFill>
                </a:rPr>
                <a:t>Compruebe</a:t>
              </a:r>
              <a:endParaRPr lang="en-US" sz="28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877" y="2780928"/>
            <a:ext cx="6667500" cy="18573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1351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611560" y="1961456"/>
            <a:ext cx="8305800" cy="4896544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600"/>
              </a:spcAft>
            </a:pPr>
            <a:r>
              <a:rPr lang="es-CR" sz="70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CONVENCIONES</a:t>
            </a:r>
          </a:p>
          <a:p>
            <a:pPr lvl="1" algn="l">
              <a:spcAft>
                <a:spcPts val="1200"/>
              </a:spcAft>
            </a:pPr>
            <a:r>
              <a:rPr lang="es-CR" sz="5800" dirty="0" smtClean="0">
                <a:solidFill>
                  <a:schemeClr val="tx1"/>
                </a:solidFill>
              </a:rPr>
              <a:t>Ejemplos:    </a:t>
            </a:r>
          </a:p>
          <a:p>
            <a:pPr lvl="1" algn="l">
              <a:spcAft>
                <a:spcPts val="1200"/>
              </a:spcAft>
            </a:pPr>
            <a:r>
              <a:rPr lang="es-CR" sz="5800" dirty="0">
                <a:solidFill>
                  <a:schemeClr val="tx1"/>
                </a:solidFill>
              </a:rPr>
              <a:t>        </a:t>
            </a:r>
            <a:r>
              <a:rPr lang="en-US" sz="5800" b="1" dirty="0" smtClean="0">
                <a:solidFill>
                  <a:schemeClr val="tx1"/>
                </a:solidFill>
              </a:rPr>
              <a:t>“</a:t>
            </a:r>
            <a:r>
              <a:rPr lang="es-CR" sz="5800" b="1" dirty="0" smtClean="0">
                <a:solidFill>
                  <a:schemeClr val="tx1"/>
                </a:solidFill>
              </a:rPr>
              <a:t>Proyecto </a:t>
            </a:r>
            <a:r>
              <a:rPr lang="es-CR" sz="5800" b="1" dirty="0">
                <a:solidFill>
                  <a:schemeClr val="tx1"/>
                </a:solidFill>
              </a:rPr>
              <a:t>|  </a:t>
            </a:r>
            <a:r>
              <a:rPr lang="es-CR" sz="5800" b="1" dirty="0" smtClean="0">
                <a:solidFill>
                  <a:schemeClr val="tx1"/>
                </a:solidFill>
              </a:rPr>
              <a:t>Propiedades </a:t>
            </a:r>
            <a:r>
              <a:rPr lang="en-US" sz="5800" b="1" dirty="0" smtClean="0">
                <a:solidFill>
                  <a:schemeClr val="tx1"/>
                </a:solidFill>
              </a:rPr>
              <a:t>| </a:t>
            </a:r>
            <a:r>
              <a:rPr lang="es-CR" sz="5800" b="1" dirty="0" err="1" smtClean="0">
                <a:solidFill>
                  <a:schemeClr val="tx1"/>
                </a:solidFill>
              </a:rPr>
              <a:t>Informac</a:t>
            </a:r>
            <a:r>
              <a:rPr lang="en-US" sz="5800" b="1" dirty="0" smtClean="0">
                <a:solidFill>
                  <a:schemeClr val="tx1"/>
                </a:solidFill>
              </a:rPr>
              <a:t>i</a:t>
            </a:r>
            <a:r>
              <a:rPr lang="es-CR" sz="5800" b="1" dirty="0" err="1" smtClean="0">
                <a:solidFill>
                  <a:schemeClr val="tx1"/>
                </a:solidFill>
              </a:rPr>
              <a:t>ón</a:t>
            </a:r>
            <a:r>
              <a:rPr lang="es-CR" sz="5800" b="1" dirty="0" smtClean="0">
                <a:solidFill>
                  <a:schemeClr val="tx1"/>
                </a:solidFill>
              </a:rPr>
              <a:t> de Proyecto</a:t>
            </a:r>
            <a:r>
              <a:rPr lang="en-US" sz="5800" b="1" dirty="0" smtClean="0">
                <a:solidFill>
                  <a:schemeClr val="tx1"/>
                </a:solidFill>
              </a:rPr>
              <a:t>”</a:t>
            </a:r>
            <a:endParaRPr lang="es-CR" sz="5800" b="1" dirty="0" smtClean="0">
              <a:solidFill>
                <a:schemeClr val="tx1"/>
              </a:solidFill>
            </a:endParaRPr>
          </a:p>
          <a:p>
            <a:pPr lvl="1" algn="just">
              <a:spcAft>
                <a:spcPts val="1200"/>
              </a:spcAft>
            </a:pPr>
            <a:r>
              <a:rPr lang="es-CR" sz="5800" dirty="0" smtClean="0">
                <a:solidFill>
                  <a:schemeClr val="tx1"/>
                </a:solidFill>
              </a:rPr>
              <a:t>	indica </a:t>
            </a:r>
            <a:r>
              <a:rPr lang="es-CR" sz="5800" dirty="0">
                <a:solidFill>
                  <a:schemeClr val="tx1"/>
                </a:solidFill>
              </a:rPr>
              <a:t>que debe seleccionar </a:t>
            </a:r>
            <a:r>
              <a:rPr lang="es-CR" sz="5800" dirty="0" smtClean="0">
                <a:solidFill>
                  <a:schemeClr val="tx1"/>
                </a:solidFill>
              </a:rPr>
              <a:t>la ficha </a:t>
            </a:r>
            <a:r>
              <a:rPr lang="en-US" sz="5800" dirty="0" smtClean="0">
                <a:solidFill>
                  <a:schemeClr val="tx1"/>
                </a:solidFill>
              </a:rPr>
              <a:t>“</a:t>
            </a:r>
            <a:r>
              <a:rPr lang="en-US" sz="5800" dirty="0" err="1" smtClean="0">
                <a:solidFill>
                  <a:schemeClr val="tx1"/>
                </a:solidFill>
              </a:rPr>
              <a:t>Proyecto</a:t>
            </a:r>
            <a:r>
              <a:rPr lang="en-US" sz="5800" dirty="0" smtClean="0">
                <a:solidFill>
                  <a:schemeClr val="tx1"/>
                </a:solidFill>
              </a:rPr>
              <a:t>” y en el </a:t>
            </a:r>
            <a:r>
              <a:rPr lang="en-US" sz="5800" dirty="0" err="1" smtClean="0">
                <a:solidFill>
                  <a:schemeClr val="tx1"/>
                </a:solidFill>
              </a:rPr>
              <a:t>grupo</a:t>
            </a:r>
            <a:r>
              <a:rPr lang="en-US" sz="5800" dirty="0" smtClean="0">
                <a:solidFill>
                  <a:schemeClr val="tx1"/>
                </a:solidFill>
              </a:rPr>
              <a:t> 	“</a:t>
            </a:r>
            <a:r>
              <a:rPr lang="en-US" sz="5800" dirty="0" err="1" smtClean="0">
                <a:solidFill>
                  <a:schemeClr val="tx1"/>
                </a:solidFill>
              </a:rPr>
              <a:t>Propiedades</a:t>
            </a:r>
            <a:r>
              <a:rPr lang="en-US" sz="5800" dirty="0" smtClean="0">
                <a:solidFill>
                  <a:schemeClr val="tx1"/>
                </a:solidFill>
              </a:rPr>
              <a:t>” </a:t>
            </a:r>
            <a:r>
              <a:rPr lang="en-US" sz="5800" dirty="0" err="1" smtClean="0">
                <a:solidFill>
                  <a:schemeClr val="tx1"/>
                </a:solidFill>
              </a:rPr>
              <a:t>seleccionar</a:t>
            </a:r>
            <a:r>
              <a:rPr lang="en-US" sz="5800" dirty="0" smtClean="0">
                <a:solidFill>
                  <a:schemeClr val="tx1"/>
                </a:solidFill>
              </a:rPr>
              <a:t> el bot</a:t>
            </a:r>
            <a:r>
              <a:rPr lang="es-CR" sz="5800" dirty="0" err="1" smtClean="0">
                <a:solidFill>
                  <a:schemeClr val="tx1"/>
                </a:solidFill>
              </a:rPr>
              <a:t>ón</a:t>
            </a:r>
            <a:r>
              <a:rPr lang="es-CR" sz="5800" dirty="0" smtClean="0">
                <a:solidFill>
                  <a:schemeClr val="tx1"/>
                </a:solidFill>
              </a:rPr>
              <a:t> </a:t>
            </a:r>
            <a:r>
              <a:rPr lang="en-US" sz="5800" dirty="0" smtClean="0">
                <a:solidFill>
                  <a:schemeClr val="tx1"/>
                </a:solidFill>
              </a:rPr>
              <a:t>“</a:t>
            </a:r>
            <a:r>
              <a:rPr lang="es-CR" sz="5800" dirty="0" smtClean="0">
                <a:solidFill>
                  <a:schemeClr val="tx1"/>
                </a:solidFill>
              </a:rPr>
              <a:t>Información de 	Proyecto</a:t>
            </a:r>
            <a:r>
              <a:rPr lang="en-US" sz="5800" dirty="0" smtClean="0">
                <a:solidFill>
                  <a:schemeClr val="tx1"/>
                </a:solidFill>
              </a:rPr>
              <a:t>”.</a:t>
            </a:r>
            <a:r>
              <a:rPr lang="es-CR" sz="5800" dirty="0" smtClean="0">
                <a:solidFill>
                  <a:schemeClr val="tx1"/>
                </a:solidFill>
              </a:rPr>
              <a:t> </a:t>
            </a:r>
            <a:endParaRPr lang="en-US" sz="5800" dirty="0" smtClean="0">
              <a:solidFill>
                <a:schemeClr val="tx1"/>
              </a:solidFill>
            </a:endParaRPr>
          </a:p>
          <a:p>
            <a:pPr lvl="1" algn="l">
              <a:spcAft>
                <a:spcPts val="1200"/>
              </a:spcAft>
            </a:pPr>
            <a:r>
              <a:rPr lang="es-CR" sz="5800" dirty="0" smtClean="0">
                <a:solidFill>
                  <a:schemeClr val="tx1"/>
                </a:solidFill>
              </a:rPr>
              <a:t> 	</a:t>
            </a:r>
            <a:r>
              <a:rPr lang="en-US" sz="5800" b="1" dirty="0" smtClean="0">
                <a:solidFill>
                  <a:schemeClr val="tx1"/>
                </a:solidFill>
              </a:rPr>
              <a:t>“</a:t>
            </a:r>
            <a:r>
              <a:rPr lang="es-CR" sz="5800" b="1" dirty="0" smtClean="0">
                <a:solidFill>
                  <a:schemeClr val="tx1"/>
                </a:solidFill>
              </a:rPr>
              <a:t>Vista |  Zoom | Escala Temporal | Escala Temporal… | 	Período no laborable</a:t>
            </a:r>
            <a:r>
              <a:rPr lang="en-US" sz="5800" b="1" dirty="0" smtClean="0">
                <a:solidFill>
                  <a:schemeClr val="tx1"/>
                </a:solidFill>
              </a:rPr>
              <a:t>”</a:t>
            </a:r>
            <a:endParaRPr lang="es-CR" sz="5800" b="1" dirty="0" smtClean="0">
              <a:solidFill>
                <a:schemeClr val="tx1"/>
              </a:solidFill>
            </a:endParaRPr>
          </a:p>
          <a:p>
            <a:pPr lvl="1" algn="just">
              <a:spcAft>
                <a:spcPts val="1200"/>
              </a:spcAft>
            </a:pPr>
            <a:r>
              <a:rPr lang="es-CR" sz="5800" dirty="0">
                <a:solidFill>
                  <a:schemeClr val="tx1"/>
                </a:solidFill>
              </a:rPr>
              <a:t>	indica que debe seleccionar </a:t>
            </a:r>
            <a:r>
              <a:rPr lang="es-CR" sz="5800" dirty="0" smtClean="0">
                <a:solidFill>
                  <a:schemeClr val="tx1"/>
                </a:solidFill>
              </a:rPr>
              <a:t>la ficha </a:t>
            </a:r>
            <a:r>
              <a:rPr lang="en-US" sz="5800" dirty="0" smtClean="0">
                <a:solidFill>
                  <a:schemeClr val="tx1"/>
                </a:solidFill>
              </a:rPr>
              <a:t>“Vista” y en el </a:t>
            </a:r>
            <a:r>
              <a:rPr lang="en-US" sz="5800" dirty="0" err="1" smtClean="0">
                <a:solidFill>
                  <a:schemeClr val="tx1"/>
                </a:solidFill>
              </a:rPr>
              <a:t>grupo</a:t>
            </a:r>
            <a:r>
              <a:rPr lang="en-US" sz="5800" dirty="0" smtClean="0">
                <a:solidFill>
                  <a:schemeClr val="tx1"/>
                </a:solidFill>
              </a:rPr>
              <a:t> 	“Zoom” el bot</a:t>
            </a:r>
            <a:r>
              <a:rPr lang="es-CR" sz="5800" dirty="0" err="1" smtClean="0">
                <a:solidFill>
                  <a:schemeClr val="tx1"/>
                </a:solidFill>
              </a:rPr>
              <a:t>ón</a:t>
            </a:r>
            <a:r>
              <a:rPr lang="es-CR" sz="5800" dirty="0" smtClean="0">
                <a:solidFill>
                  <a:schemeClr val="tx1"/>
                </a:solidFill>
              </a:rPr>
              <a:t> </a:t>
            </a:r>
            <a:r>
              <a:rPr lang="en-US" sz="5800" dirty="0" smtClean="0">
                <a:solidFill>
                  <a:schemeClr val="tx1"/>
                </a:solidFill>
              </a:rPr>
              <a:t>“</a:t>
            </a:r>
            <a:r>
              <a:rPr lang="en-US" sz="5800" dirty="0" err="1" smtClean="0">
                <a:solidFill>
                  <a:schemeClr val="tx1"/>
                </a:solidFill>
              </a:rPr>
              <a:t>Escala</a:t>
            </a:r>
            <a:r>
              <a:rPr lang="en-US" sz="5800" dirty="0" smtClean="0">
                <a:solidFill>
                  <a:schemeClr val="tx1"/>
                </a:solidFill>
              </a:rPr>
              <a:t> Temporal”, </a:t>
            </a:r>
            <a:r>
              <a:rPr lang="en-US" sz="5800" dirty="0" err="1" smtClean="0">
                <a:solidFill>
                  <a:schemeClr val="tx1"/>
                </a:solidFill>
              </a:rPr>
              <a:t>luego</a:t>
            </a:r>
            <a:r>
              <a:rPr lang="en-US" sz="5800" dirty="0" smtClean="0">
                <a:solidFill>
                  <a:schemeClr val="tx1"/>
                </a:solidFill>
              </a:rPr>
              <a:t> la </a:t>
            </a:r>
            <a:r>
              <a:rPr lang="es-CR" sz="5800" dirty="0" smtClean="0">
                <a:solidFill>
                  <a:schemeClr val="tx1"/>
                </a:solidFill>
              </a:rPr>
              <a:t>opción </a:t>
            </a:r>
            <a:r>
              <a:rPr lang="en-US" sz="5800" dirty="0" smtClean="0">
                <a:solidFill>
                  <a:schemeClr val="tx1"/>
                </a:solidFill>
              </a:rPr>
              <a:t>“</a:t>
            </a:r>
            <a:r>
              <a:rPr lang="en-US" sz="5800" dirty="0" err="1" smtClean="0">
                <a:solidFill>
                  <a:schemeClr val="tx1"/>
                </a:solidFill>
              </a:rPr>
              <a:t>Escala</a:t>
            </a:r>
            <a:r>
              <a:rPr lang="en-US" sz="5800" dirty="0" smtClean="0">
                <a:solidFill>
                  <a:schemeClr val="tx1"/>
                </a:solidFill>
              </a:rPr>
              <a:t> 	Temporal…” y en la </a:t>
            </a:r>
            <a:r>
              <a:rPr lang="en-US" sz="5800" dirty="0" err="1" smtClean="0">
                <a:solidFill>
                  <a:schemeClr val="tx1"/>
                </a:solidFill>
              </a:rPr>
              <a:t>ventana</a:t>
            </a:r>
            <a:r>
              <a:rPr lang="en-US" sz="5800" dirty="0" smtClean="0">
                <a:solidFill>
                  <a:schemeClr val="tx1"/>
                </a:solidFill>
              </a:rPr>
              <a:t> </a:t>
            </a:r>
            <a:r>
              <a:rPr lang="en-US" sz="5800" dirty="0" err="1" smtClean="0">
                <a:solidFill>
                  <a:schemeClr val="tx1"/>
                </a:solidFill>
              </a:rPr>
              <a:t>desplegada</a:t>
            </a:r>
            <a:r>
              <a:rPr lang="en-US" sz="5800" dirty="0" smtClean="0">
                <a:solidFill>
                  <a:schemeClr val="tx1"/>
                </a:solidFill>
              </a:rPr>
              <a:t> la </a:t>
            </a:r>
            <a:r>
              <a:rPr lang="en-US" sz="5800" dirty="0" err="1" smtClean="0">
                <a:solidFill>
                  <a:schemeClr val="tx1"/>
                </a:solidFill>
              </a:rPr>
              <a:t>cejilla</a:t>
            </a:r>
            <a:r>
              <a:rPr lang="en-US" sz="5800" dirty="0" smtClean="0">
                <a:solidFill>
                  <a:schemeClr val="tx1"/>
                </a:solidFill>
              </a:rPr>
              <a:t> “Per</a:t>
            </a:r>
            <a:r>
              <a:rPr lang="es-CR" sz="5800" dirty="0" err="1" smtClean="0">
                <a:solidFill>
                  <a:schemeClr val="tx1"/>
                </a:solidFill>
              </a:rPr>
              <a:t>íodo</a:t>
            </a:r>
            <a:r>
              <a:rPr lang="es-CR" sz="5800" dirty="0" smtClean="0">
                <a:solidFill>
                  <a:schemeClr val="tx1"/>
                </a:solidFill>
              </a:rPr>
              <a:t> 	no laborable</a:t>
            </a:r>
            <a:r>
              <a:rPr lang="en-US" sz="5800" dirty="0" smtClean="0">
                <a:solidFill>
                  <a:schemeClr val="tx1"/>
                </a:solidFill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1030839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2276872"/>
            <a:ext cx="8305800" cy="441158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>
              <a:spcAft>
                <a:spcPts val="1200"/>
              </a:spcAft>
            </a:pPr>
            <a:r>
              <a:rPr lang="es-CR" sz="46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Fecha de comienzo</a:t>
            </a:r>
            <a:r>
              <a:rPr lang="en-US" sz="4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6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 fin del </a:t>
            </a:r>
            <a:r>
              <a:rPr lang="en-US" sz="4600" b="1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proyecto</a:t>
            </a:r>
            <a:endParaRPr lang="en-US" sz="4600" b="1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lvl="1" algn="just">
              <a:spcAft>
                <a:spcPts val="1200"/>
              </a:spcAft>
            </a:pPr>
            <a:r>
              <a:rPr lang="es-CR" sz="41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Dependiendo de las características del proyecto, éste se calendariza a partir de una fecha de comienzo (hacia adelante) o a partir de una fecha de fin (hacia atrás).</a:t>
            </a:r>
          </a:p>
          <a:p>
            <a:pPr lvl="1" algn="just">
              <a:spcAft>
                <a:spcPts val="1200"/>
              </a:spcAft>
            </a:pPr>
            <a:r>
              <a:rPr lang="es-CR" sz="41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 calendarización a partir de una fecha de fin se utiliza cuando hay una fecha límite que no puede sobrepasarse.</a:t>
            </a:r>
            <a:endParaRPr lang="es-CR" sz="38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lvl="1" algn="l">
              <a:spcAft>
                <a:spcPts val="1200"/>
              </a:spcAft>
            </a:pPr>
            <a:r>
              <a:rPr lang="es-CR" sz="3800" b="1" dirty="0" smtClean="0">
                <a:latin typeface="+mj-lt"/>
                <a:ea typeface="+mj-ea"/>
                <a:cs typeface="+mj-cs"/>
              </a:rPr>
              <a:t>	 </a:t>
            </a:r>
          </a:p>
        </p:txBody>
      </p:sp>
      <p:sp>
        <p:nvSpPr>
          <p:cNvPr id="6" name="Curved Right Arrow 5"/>
          <p:cNvSpPr/>
          <p:nvPr/>
        </p:nvSpPr>
        <p:spPr>
          <a:xfrm rot="20404947">
            <a:off x="179512" y="2264480"/>
            <a:ext cx="576064" cy="536848"/>
          </a:xfrm>
          <a:prstGeom prst="curvedRightArrow">
            <a:avLst/>
          </a:prstGeom>
          <a:solidFill>
            <a:srgbClr val="FFC000"/>
          </a:solidFill>
          <a:ln>
            <a:solidFill>
              <a:schemeClr val="accent1">
                <a:shade val="50000"/>
                <a:alpha val="3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932040" y="1052736"/>
            <a:ext cx="41148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R" sz="2400" b="1" dirty="0" smtClean="0">
                <a:solidFill>
                  <a:srgbClr val="005828"/>
                </a:solidFill>
              </a:rPr>
              <a:t>Microsoft Project 2010</a:t>
            </a:r>
            <a:endParaRPr lang="en-US" sz="2400" b="1" dirty="0">
              <a:solidFill>
                <a:srgbClr val="0058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445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78147" y="2259068"/>
            <a:ext cx="8305800" cy="25690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>
              <a:spcAft>
                <a:spcPts val="1200"/>
              </a:spcAft>
            </a:pPr>
            <a:r>
              <a:rPr lang="es-CR" sz="3900" b="1" dirty="0">
                <a:solidFill>
                  <a:schemeClr val="tx1"/>
                </a:solidFill>
              </a:rPr>
              <a:t>Fecha de comienzo</a:t>
            </a:r>
            <a:r>
              <a:rPr lang="en-US" sz="3900" b="1" dirty="0">
                <a:solidFill>
                  <a:schemeClr val="tx1"/>
                </a:solidFill>
              </a:rPr>
              <a:t> o fin del </a:t>
            </a:r>
            <a:r>
              <a:rPr lang="en-US" sz="3900" b="1" dirty="0" err="1" smtClean="0">
                <a:solidFill>
                  <a:schemeClr val="tx1"/>
                </a:solidFill>
              </a:rPr>
              <a:t>proyecto</a:t>
            </a:r>
            <a:endParaRPr lang="en-US" sz="3900" b="1" dirty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</a:pPr>
            <a:endParaRPr lang="es-CR" sz="3600" b="1" dirty="0" smtClean="0">
              <a:latin typeface="+mj-lt"/>
              <a:ea typeface="+mj-ea"/>
              <a:cs typeface="+mj-cs"/>
            </a:endParaRPr>
          </a:p>
          <a:p>
            <a:pPr>
              <a:spcAft>
                <a:spcPts val="1200"/>
              </a:spcAft>
            </a:pPr>
            <a:r>
              <a:rPr lang="es-CR" sz="3600" b="1" dirty="0" smtClean="0">
                <a:latin typeface="+mj-lt"/>
                <a:ea typeface="+mj-ea"/>
                <a:cs typeface="+mj-cs"/>
              </a:rPr>
              <a:t>	</a:t>
            </a:r>
          </a:p>
          <a:p>
            <a:pPr>
              <a:spcAft>
                <a:spcPts val="1200"/>
              </a:spcAft>
            </a:pPr>
            <a:r>
              <a:rPr lang="es-CR" sz="3600" b="1" dirty="0" smtClean="0">
                <a:latin typeface="+mj-lt"/>
                <a:ea typeface="+mj-ea"/>
                <a:cs typeface="+mj-cs"/>
              </a:rPr>
              <a:t>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10059" y="2996952"/>
            <a:ext cx="7696200" cy="3474188"/>
            <a:chOff x="685800" y="1981200"/>
            <a:chExt cx="7696200" cy="3258164"/>
          </a:xfrm>
        </p:grpSpPr>
        <p:sp>
          <p:nvSpPr>
            <p:cNvPr id="9" name="Rounded Rectangle 8"/>
            <p:cNvSpPr/>
            <p:nvPr/>
          </p:nvSpPr>
          <p:spPr>
            <a:xfrm>
              <a:off x="685800" y="2286000"/>
              <a:ext cx="7696200" cy="2953364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R" sz="2600" dirty="0" smtClean="0">
                  <a:solidFill>
                    <a:schemeClr val="tx1"/>
                  </a:solidFill>
                </a:rPr>
                <a:t>Para indicar la fecha de comienzo o fin del proyecto, seleccione Proyecto </a:t>
              </a:r>
              <a:r>
                <a:rPr lang="en-US" sz="2600" dirty="0" smtClean="0">
                  <a:solidFill>
                    <a:schemeClr val="tx1"/>
                  </a:solidFill>
                </a:rPr>
                <a:t>| </a:t>
              </a:r>
              <a:r>
                <a:rPr lang="en-US" sz="2600" dirty="0" err="1" smtClean="0">
                  <a:solidFill>
                    <a:schemeClr val="tx1"/>
                  </a:solidFill>
                </a:rPr>
                <a:t>Propiedades</a:t>
              </a:r>
              <a:r>
                <a:rPr lang="en-US" sz="2600" dirty="0" smtClean="0">
                  <a:solidFill>
                    <a:schemeClr val="tx1"/>
                  </a:solidFill>
                </a:rPr>
                <a:t> | </a:t>
              </a:r>
              <a:r>
                <a:rPr lang="en-US" sz="2600" dirty="0" err="1" smtClean="0">
                  <a:solidFill>
                    <a:schemeClr val="tx1"/>
                  </a:solidFill>
                </a:rPr>
                <a:t>Informaci</a:t>
              </a:r>
              <a:r>
                <a:rPr lang="es-CR" sz="2600" dirty="0" err="1" smtClean="0">
                  <a:solidFill>
                    <a:schemeClr val="tx1"/>
                  </a:solidFill>
                </a:rPr>
                <a:t>ón</a:t>
              </a:r>
              <a:r>
                <a:rPr lang="es-CR" sz="2600" dirty="0" smtClean="0">
                  <a:solidFill>
                    <a:schemeClr val="tx1"/>
                  </a:solidFill>
                </a:rPr>
                <a:t> del proyecto.</a:t>
              </a:r>
            </a:p>
            <a:p>
              <a:pPr algn="ctr"/>
              <a:endParaRPr lang="es-CR" sz="26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s-CR" sz="2600" dirty="0" smtClean="0">
                  <a:solidFill>
                    <a:schemeClr val="tx1"/>
                  </a:solidFill>
                </a:rPr>
                <a:t>Digite los parámetros (descritos a continuación) y al finalizar seleccione el botón Aceptar.</a:t>
              </a:r>
              <a:endParaRPr lang="en-US" sz="26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581400" y="1981200"/>
              <a:ext cx="1600200" cy="533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C</a:t>
              </a:r>
              <a:r>
                <a:rPr lang="es-CR" sz="2800" dirty="0" smtClean="0"/>
                <a:t>ómo …</a:t>
              </a:r>
              <a:endParaRPr lang="en-US" sz="2800" dirty="0"/>
            </a:p>
          </p:txBody>
        </p:sp>
      </p:grpSp>
      <p:sp>
        <p:nvSpPr>
          <p:cNvPr id="7" name="Title 1"/>
          <p:cNvSpPr txBox="1">
            <a:spLocks/>
          </p:cNvSpPr>
          <p:nvPr/>
        </p:nvSpPr>
        <p:spPr>
          <a:xfrm>
            <a:off x="4932040" y="1052736"/>
            <a:ext cx="41148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R" sz="2400" b="1" dirty="0" smtClean="0">
                <a:solidFill>
                  <a:srgbClr val="005828"/>
                </a:solidFill>
              </a:rPr>
              <a:t>Microsoft Project 2010</a:t>
            </a:r>
            <a:endParaRPr lang="en-US" sz="2400" b="1" dirty="0">
              <a:solidFill>
                <a:srgbClr val="0058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422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90525" y="2075505"/>
            <a:ext cx="8305800" cy="1129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>
              <a:spcAft>
                <a:spcPts val="1200"/>
              </a:spcAft>
            </a:pPr>
            <a:r>
              <a:rPr lang="es-CR" sz="3600" b="1" dirty="0">
                <a:solidFill>
                  <a:schemeClr val="tx1"/>
                </a:solidFill>
              </a:rPr>
              <a:t>Fecha de comienzo</a:t>
            </a:r>
            <a:r>
              <a:rPr lang="en-US" sz="3600" b="1" dirty="0">
                <a:solidFill>
                  <a:schemeClr val="tx1"/>
                </a:solidFill>
              </a:rPr>
              <a:t> o fin del </a:t>
            </a:r>
            <a:r>
              <a:rPr lang="en-US" sz="3600" b="1" dirty="0" err="1" smtClean="0">
                <a:solidFill>
                  <a:schemeClr val="tx1"/>
                </a:solidFill>
              </a:rPr>
              <a:t>proyecto</a:t>
            </a:r>
            <a:r>
              <a:rPr lang="es-CR" sz="3600" b="1" dirty="0" smtClean="0">
                <a:latin typeface="+mj-lt"/>
                <a:ea typeface="+mj-ea"/>
                <a:cs typeface="+mj-cs"/>
              </a:rPr>
              <a:t>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685800" y="2640345"/>
            <a:ext cx="7696200" cy="2427628"/>
            <a:chOff x="685800" y="1981200"/>
            <a:chExt cx="7696200" cy="2286000"/>
          </a:xfrm>
        </p:grpSpPr>
        <p:sp>
          <p:nvSpPr>
            <p:cNvPr id="15" name="Rounded Rectangle 14"/>
            <p:cNvSpPr/>
            <p:nvPr/>
          </p:nvSpPr>
          <p:spPr>
            <a:xfrm>
              <a:off x="685800" y="2286000"/>
              <a:ext cx="7696200" cy="19812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R" sz="2600" dirty="0" smtClean="0">
                  <a:solidFill>
                    <a:schemeClr val="tx1"/>
                  </a:solidFill>
                </a:rPr>
                <a:t>Digite o seleccione la </a:t>
              </a:r>
              <a:r>
                <a:rPr lang="en-US" sz="2600" dirty="0" smtClean="0">
                  <a:solidFill>
                    <a:schemeClr val="tx1"/>
                  </a:solidFill>
                </a:rPr>
                <a:t>“</a:t>
              </a:r>
              <a:r>
                <a:rPr lang="es-CR" sz="2600" dirty="0" smtClean="0">
                  <a:solidFill>
                    <a:schemeClr val="tx1"/>
                  </a:solidFill>
                </a:rPr>
                <a:t>Fecha de comienzo</a:t>
              </a:r>
              <a:r>
                <a:rPr lang="en-US" sz="2600" dirty="0" smtClean="0">
                  <a:solidFill>
                    <a:schemeClr val="tx1"/>
                  </a:solidFill>
                </a:rPr>
                <a:t>”</a:t>
              </a:r>
              <a:r>
                <a:rPr lang="es-CR" sz="2600" dirty="0" smtClean="0">
                  <a:solidFill>
                    <a:schemeClr val="tx1"/>
                  </a:solidFill>
                </a:rPr>
                <a:t>. Si desea seleccionar una fecha de fin, cambie el valor por defecto del parámetro </a:t>
              </a:r>
              <a:r>
                <a:rPr lang="en-US" sz="2600" dirty="0" smtClean="0">
                  <a:solidFill>
                    <a:schemeClr val="tx1"/>
                  </a:solidFill>
                </a:rPr>
                <a:t>“</a:t>
              </a:r>
              <a:r>
                <a:rPr lang="en-US" sz="2600" dirty="0" err="1" smtClean="0">
                  <a:solidFill>
                    <a:schemeClr val="tx1"/>
                  </a:solidFill>
                </a:rPr>
                <a:t>Programar</a:t>
              </a:r>
              <a:r>
                <a:rPr lang="en-US" sz="2600" dirty="0" smtClean="0">
                  <a:solidFill>
                    <a:schemeClr val="tx1"/>
                  </a:solidFill>
                </a:rPr>
                <a:t> a </a:t>
              </a:r>
              <a:r>
                <a:rPr lang="en-US" sz="2600" dirty="0" err="1" smtClean="0">
                  <a:solidFill>
                    <a:schemeClr val="tx1"/>
                  </a:solidFill>
                </a:rPr>
                <a:t>partir</a:t>
              </a:r>
              <a:r>
                <a:rPr lang="en-US" sz="2600" dirty="0" smtClean="0">
                  <a:solidFill>
                    <a:schemeClr val="tx1"/>
                  </a:solidFill>
                </a:rPr>
                <a:t> de:” y </a:t>
              </a:r>
              <a:r>
                <a:rPr lang="en-US" sz="2600" dirty="0" err="1" smtClean="0">
                  <a:solidFill>
                    <a:schemeClr val="tx1"/>
                  </a:solidFill>
                </a:rPr>
                <a:t>luego</a:t>
              </a:r>
              <a:r>
                <a:rPr lang="en-US" sz="2600" dirty="0" smtClean="0">
                  <a:solidFill>
                    <a:schemeClr val="tx1"/>
                  </a:solidFill>
                </a:rPr>
                <a:t> </a:t>
              </a:r>
              <a:r>
                <a:rPr lang="en-US" sz="2600" dirty="0" err="1" smtClean="0">
                  <a:solidFill>
                    <a:schemeClr val="tx1"/>
                  </a:solidFill>
                </a:rPr>
                <a:t>coloque</a:t>
              </a:r>
              <a:r>
                <a:rPr lang="en-US" sz="2600" dirty="0" smtClean="0">
                  <a:solidFill>
                    <a:schemeClr val="tx1"/>
                  </a:solidFill>
                </a:rPr>
                <a:t> la “</a:t>
              </a:r>
              <a:r>
                <a:rPr lang="en-US" sz="2600" dirty="0" err="1" smtClean="0">
                  <a:solidFill>
                    <a:schemeClr val="tx1"/>
                  </a:solidFill>
                </a:rPr>
                <a:t>Fecha</a:t>
              </a:r>
              <a:r>
                <a:rPr lang="en-US" sz="2600" dirty="0" smtClean="0">
                  <a:solidFill>
                    <a:schemeClr val="tx1"/>
                  </a:solidFill>
                </a:rPr>
                <a:t> de fin”.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581400" y="1981200"/>
              <a:ext cx="1600200" cy="533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C</a:t>
              </a:r>
              <a:r>
                <a:rPr lang="es-CR" sz="2800" dirty="0" smtClean="0"/>
                <a:t>ómo …</a:t>
              </a:r>
              <a:endParaRPr lang="en-US" sz="2800" dirty="0"/>
            </a:p>
          </p:txBody>
        </p:sp>
      </p:grp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5203235"/>
            <a:ext cx="6286500" cy="155257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932040" y="1052736"/>
            <a:ext cx="41148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R" sz="2400" b="1" dirty="0" smtClean="0">
                <a:solidFill>
                  <a:srgbClr val="005828"/>
                </a:solidFill>
              </a:rPr>
              <a:t>Microsoft Project 2010</a:t>
            </a:r>
            <a:endParaRPr lang="en-US" sz="2400" b="1" dirty="0">
              <a:solidFill>
                <a:srgbClr val="0058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762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2139807"/>
            <a:ext cx="8305800" cy="1129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>
              <a:spcAft>
                <a:spcPts val="1200"/>
              </a:spcAft>
            </a:pPr>
            <a:r>
              <a:rPr lang="es-CR" sz="3600" b="1" dirty="0">
                <a:solidFill>
                  <a:schemeClr val="tx1"/>
                </a:solidFill>
              </a:rPr>
              <a:t>Fecha de comienzo</a:t>
            </a:r>
            <a:r>
              <a:rPr lang="en-US" sz="3600" b="1" dirty="0">
                <a:solidFill>
                  <a:schemeClr val="tx1"/>
                </a:solidFill>
              </a:rPr>
              <a:t> o fin del </a:t>
            </a:r>
            <a:r>
              <a:rPr lang="en-US" sz="3600" b="1" dirty="0" err="1" smtClean="0">
                <a:solidFill>
                  <a:schemeClr val="tx1"/>
                </a:solidFill>
              </a:rPr>
              <a:t>proyecto</a:t>
            </a:r>
            <a:r>
              <a:rPr lang="es-CR" sz="3600" b="1" dirty="0" smtClean="0">
                <a:latin typeface="+mj-lt"/>
                <a:ea typeface="+mj-ea"/>
                <a:cs typeface="+mj-cs"/>
              </a:rPr>
              <a:t>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998239" y="3038961"/>
            <a:ext cx="3952719" cy="3227352"/>
            <a:chOff x="685800" y="2133600"/>
            <a:chExt cx="4495799" cy="2133600"/>
          </a:xfrm>
        </p:grpSpPr>
        <p:sp>
          <p:nvSpPr>
            <p:cNvPr id="15" name="Rounded Rectangle 14"/>
            <p:cNvSpPr/>
            <p:nvPr/>
          </p:nvSpPr>
          <p:spPr>
            <a:xfrm>
              <a:off x="685800" y="2286000"/>
              <a:ext cx="4495799" cy="19812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R" sz="2600" dirty="0" smtClean="0">
                  <a:solidFill>
                    <a:schemeClr val="tx1"/>
                  </a:solidFill>
                </a:rPr>
                <a:t>Para seleccionar una fecha, puede utilizar la característica de tipo calendario del campo, seleccionando el triángulo de la derecha.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1809748" y="2133600"/>
              <a:ext cx="2247901" cy="3048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C</a:t>
              </a:r>
              <a:r>
                <a:rPr lang="es-CR" sz="2800" dirty="0" smtClean="0"/>
                <a:t>ómo …</a:t>
              </a:r>
              <a:endParaRPr lang="en-US" sz="2800" dirty="0"/>
            </a:p>
          </p:txBody>
        </p:sp>
      </p:grp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0" y="3682049"/>
            <a:ext cx="3314700" cy="21717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932040" y="1052736"/>
            <a:ext cx="41148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R" sz="2400" b="1" dirty="0" smtClean="0">
                <a:solidFill>
                  <a:srgbClr val="005828"/>
                </a:solidFill>
              </a:rPr>
              <a:t>Microsoft Project 2010</a:t>
            </a:r>
            <a:endParaRPr lang="en-US" sz="2400" b="1" dirty="0">
              <a:solidFill>
                <a:srgbClr val="0058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971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12912" y="3212976"/>
            <a:ext cx="7696200" cy="1707548"/>
            <a:chOff x="685800" y="1981200"/>
            <a:chExt cx="7696200" cy="2286000"/>
          </a:xfrm>
        </p:grpSpPr>
        <p:sp>
          <p:nvSpPr>
            <p:cNvPr id="15" name="Rounded Rectangle 14"/>
            <p:cNvSpPr/>
            <p:nvPr/>
          </p:nvSpPr>
          <p:spPr>
            <a:xfrm>
              <a:off x="685800" y="2286000"/>
              <a:ext cx="7696200" cy="19812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R" sz="2600" dirty="0" smtClean="0">
                  <a:solidFill>
                    <a:schemeClr val="tx1"/>
                  </a:solidFill>
                </a:rPr>
                <a:t>Para digitar un valor de fecha, haga clic en el campo y proceda a editarlo.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581400" y="1981200"/>
              <a:ext cx="1600200" cy="67481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C</a:t>
              </a:r>
              <a:r>
                <a:rPr lang="es-CR" sz="2800" dirty="0" smtClean="0"/>
                <a:t>ómo …</a:t>
              </a:r>
              <a:endParaRPr lang="en-US" sz="2800" dirty="0"/>
            </a:p>
          </p:txBody>
        </p:sp>
      </p:grpSp>
      <p:sp>
        <p:nvSpPr>
          <p:cNvPr id="7" name="Content Placeholder 2"/>
          <p:cNvSpPr txBox="1">
            <a:spLocks/>
          </p:cNvSpPr>
          <p:nvPr/>
        </p:nvSpPr>
        <p:spPr>
          <a:xfrm>
            <a:off x="381000" y="2139807"/>
            <a:ext cx="8305800" cy="1129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>
              <a:spcAft>
                <a:spcPts val="1200"/>
              </a:spcAft>
            </a:pPr>
            <a:r>
              <a:rPr lang="es-CR" sz="3600" b="1" dirty="0">
                <a:solidFill>
                  <a:schemeClr val="tx1"/>
                </a:solidFill>
              </a:rPr>
              <a:t>Fecha de comienzo</a:t>
            </a:r>
            <a:r>
              <a:rPr lang="en-US" sz="3600" b="1" dirty="0">
                <a:solidFill>
                  <a:schemeClr val="tx1"/>
                </a:solidFill>
              </a:rPr>
              <a:t> o fin del </a:t>
            </a:r>
            <a:r>
              <a:rPr lang="en-US" sz="3600" b="1" dirty="0" err="1" smtClean="0">
                <a:solidFill>
                  <a:schemeClr val="tx1"/>
                </a:solidFill>
              </a:rPr>
              <a:t>proyecto</a:t>
            </a:r>
            <a:r>
              <a:rPr lang="es-CR" sz="3600" b="1" dirty="0" smtClean="0"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932040" y="1052736"/>
            <a:ext cx="41148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R" sz="2400" b="1" dirty="0" smtClean="0">
                <a:solidFill>
                  <a:srgbClr val="005828"/>
                </a:solidFill>
              </a:rPr>
              <a:t>Microsoft Project 2010</a:t>
            </a:r>
            <a:endParaRPr lang="en-US" sz="2400" b="1" dirty="0">
              <a:solidFill>
                <a:srgbClr val="0058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128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2214143"/>
            <a:ext cx="8305800" cy="4497288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>
              <a:spcAft>
                <a:spcPts val="1200"/>
              </a:spcAft>
            </a:pPr>
            <a:r>
              <a:rPr lang="es-CR" sz="65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Creación de Tareas</a:t>
            </a:r>
          </a:p>
          <a:p>
            <a:pPr lvl="1" algn="just">
              <a:spcAft>
                <a:spcPts val="1200"/>
              </a:spcAft>
            </a:pPr>
            <a:r>
              <a:rPr lang="es-CR" sz="5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Un proyecto se divide en fases que representan entregables, las cuales son desarrolladas por tareas del proyecto.</a:t>
            </a:r>
          </a:p>
          <a:p>
            <a:pPr lvl="1" algn="just">
              <a:spcAft>
                <a:spcPts val="1200"/>
              </a:spcAft>
            </a:pPr>
            <a:r>
              <a:rPr lang="es-CR" sz="5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Estas tareas, a su vez, pueden estar compuestas por subtareas.</a:t>
            </a:r>
          </a:p>
          <a:p>
            <a:pPr lvl="1" algn="just">
              <a:spcAft>
                <a:spcPts val="1200"/>
              </a:spcAft>
            </a:pPr>
            <a:r>
              <a:rPr lang="es-CR" sz="5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Una vez que haya desarrollado su EDT (Estructura de Desglose del Trabajo) puede digitarla en Project.</a:t>
            </a:r>
            <a:r>
              <a:rPr lang="es-CR" sz="3600" b="1" dirty="0" smtClean="0"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8" name="Curved Right Arrow 2"/>
          <p:cNvSpPr/>
          <p:nvPr/>
        </p:nvSpPr>
        <p:spPr>
          <a:xfrm rot="20404947">
            <a:off x="179512" y="2214143"/>
            <a:ext cx="576064" cy="536848"/>
          </a:xfrm>
          <a:prstGeom prst="curvedRightArrow">
            <a:avLst/>
          </a:prstGeom>
          <a:solidFill>
            <a:srgbClr val="FFC000"/>
          </a:solidFill>
          <a:ln>
            <a:solidFill>
              <a:schemeClr val="accent1">
                <a:shade val="50000"/>
                <a:alpha val="3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932040" y="1052736"/>
            <a:ext cx="41148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R" sz="2400" b="1" dirty="0" smtClean="0">
                <a:solidFill>
                  <a:srgbClr val="005828"/>
                </a:solidFill>
              </a:rPr>
              <a:t>Microsoft Project 2010</a:t>
            </a:r>
            <a:endParaRPr lang="en-US" sz="2400" b="1" dirty="0">
              <a:solidFill>
                <a:srgbClr val="0058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567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2202034"/>
            <a:ext cx="8305800" cy="1129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>
              <a:spcAft>
                <a:spcPts val="1200"/>
              </a:spcAft>
            </a:pPr>
            <a:r>
              <a:rPr lang="es-CR" sz="3600" b="1" dirty="0">
                <a:solidFill>
                  <a:schemeClr val="tx1"/>
                </a:solidFill>
              </a:rPr>
              <a:t>Creación de Tareas</a:t>
            </a:r>
          </a:p>
          <a:p>
            <a:pPr lvl="1" algn="l">
              <a:spcAft>
                <a:spcPts val="1200"/>
              </a:spcAft>
            </a:pPr>
            <a:endParaRPr lang="es-CR" sz="3600" b="1" dirty="0" smtClean="0">
              <a:latin typeface="+mj-lt"/>
              <a:ea typeface="+mj-ea"/>
              <a:cs typeface="+mj-cs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712912" y="3212976"/>
            <a:ext cx="7973888" cy="2736304"/>
            <a:chOff x="685800" y="1981200"/>
            <a:chExt cx="7973888" cy="2663617"/>
          </a:xfrm>
        </p:grpSpPr>
        <p:sp>
          <p:nvSpPr>
            <p:cNvPr id="15" name="Rounded Rectangle 14"/>
            <p:cNvSpPr/>
            <p:nvPr/>
          </p:nvSpPr>
          <p:spPr>
            <a:xfrm>
              <a:off x="685800" y="2286000"/>
              <a:ext cx="7973888" cy="2358817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R" sz="2400" dirty="0">
                  <a:solidFill>
                    <a:schemeClr val="tx1"/>
                  </a:solidFill>
                </a:rPr>
                <a:t>Utilice la tabla de entrada de la Vista Diagrama de Gantt para digitar las </a:t>
              </a:r>
              <a:r>
                <a:rPr lang="es-CR" sz="2400" dirty="0" smtClean="0">
                  <a:solidFill>
                    <a:schemeClr val="tx1"/>
                  </a:solidFill>
                </a:rPr>
                <a:t>tareas.</a:t>
              </a:r>
            </a:p>
            <a:p>
              <a:pPr algn="ctr"/>
              <a:endParaRPr lang="es-CR" sz="2400" dirty="0">
                <a:solidFill>
                  <a:schemeClr val="tx1"/>
                </a:solidFill>
              </a:endParaRPr>
            </a:p>
            <a:p>
              <a:pPr algn="ctr"/>
              <a:r>
                <a:rPr lang="es-CR" sz="2400" dirty="0" smtClean="0">
                  <a:solidFill>
                    <a:schemeClr val="tx1"/>
                  </a:solidFill>
                </a:rPr>
                <a:t>Digite los nombres de las fases y las tareas a partir de la primer línea libre en la columna </a:t>
              </a:r>
              <a:r>
                <a:rPr lang="en-US" sz="2400" dirty="0" smtClean="0">
                  <a:solidFill>
                    <a:schemeClr val="tx1"/>
                  </a:solidFill>
                </a:rPr>
                <a:t>“</a:t>
              </a:r>
              <a:r>
                <a:rPr lang="en-US" sz="2400" dirty="0" err="1" smtClean="0">
                  <a:solidFill>
                    <a:schemeClr val="tx1"/>
                  </a:solidFill>
                </a:rPr>
                <a:t>Nombre</a:t>
              </a:r>
              <a:r>
                <a:rPr lang="en-US" sz="2400" dirty="0" smtClean="0">
                  <a:solidFill>
                    <a:schemeClr val="tx1"/>
                  </a:solidFill>
                </a:rPr>
                <a:t> de </a:t>
              </a:r>
              <a:r>
                <a:rPr lang="en-US" sz="2400" dirty="0" err="1" smtClean="0">
                  <a:solidFill>
                    <a:schemeClr val="tx1"/>
                  </a:solidFill>
                </a:rPr>
                <a:t>tarea</a:t>
              </a:r>
              <a:r>
                <a:rPr lang="en-US" sz="2400" dirty="0" smtClean="0">
                  <a:solidFill>
                    <a:schemeClr val="tx1"/>
                  </a:solidFill>
                </a:rPr>
                <a:t>”.</a:t>
              </a:r>
              <a:endParaRPr lang="es-CR" sz="2400" dirty="0">
                <a:solidFill>
                  <a:schemeClr val="tx1"/>
                </a:solidFill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581400" y="1981200"/>
              <a:ext cx="1600200" cy="533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C</a:t>
              </a:r>
              <a:r>
                <a:rPr lang="es-CR" sz="2800" dirty="0" smtClean="0"/>
                <a:t>ómo …</a:t>
              </a:r>
              <a:endParaRPr lang="en-US" sz="2800" dirty="0"/>
            </a:p>
          </p:txBody>
        </p:sp>
      </p:grpSp>
      <p:sp>
        <p:nvSpPr>
          <p:cNvPr id="7" name="Title 1"/>
          <p:cNvSpPr txBox="1">
            <a:spLocks/>
          </p:cNvSpPr>
          <p:nvPr/>
        </p:nvSpPr>
        <p:spPr>
          <a:xfrm>
            <a:off x="4932040" y="1052736"/>
            <a:ext cx="41148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R" sz="2400" b="1" dirty="0" smtClean="0">
                <a:solidFill>
                  <a:srgbClr val="005828"/>
                </a:solidFill>
              </a:rPr>
              <a:t>Microsoft Project 2010</a:t>
            </a:r>
            <a:endParaRPr lang="en-US" sz="2400" b="1" dirty="0">
              <a:solidFill>
                <a:srgbClr val="0058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793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77006" y="2199135"/>
            <a:ext cx="7647384" cy="192176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>
              <a:spcAft>
                <a:spcPts val="600"/>
              </a:spcAft>
            </a:pPr>
            <a:r>
              <a:rPr lang="es-CR" sz="3900" b="1" dirty="0">
                <a:solidFill>
                  <a:schemeClr val="tx1"/>
                </a:solidFill>
              </a:rPr>
              <a:t>Creación de </a:t>
            </a:r>
            <a:r>
              <a:rPr lang="es-CR" sz="3900" b="1" dirty="0" smtClean="0">
                <a:solidFill>
                  <a:schemeClr val="tx1"/>
                </a:solidFill>
              </a:rPr>
              <a:t>Tareas</a:t>
            </a:r>
            <a:endParaRPr lang="es-CR" sz="4300" b="1" dirty="0" smtClean="0">
              <a:solidFill>
                <a:schemeClr val="tx1"/>
              </a:solidFill>
            </a:endParaRPr>
          </a:p>
          <a:p>
            <a:pPr lvl="1" algn="just">
              <a:spcAft>
                <a:spcPts val="1200"/>
              </a:spcAft>
            </a:pPr>
            <a:r>
              <a:rPr lang="es-CR" sz="3500" dirty="0" smtClean="0">
                <a:solidFill>
                  <a:schemeClr val="tx1"/>
                </a:solidFill>
              </a:rPr>
              <a:t>Digite las fases y tareas incluidas en la siguiente imagen:</a:t>
            </a:r>
            <a:endParaRPr lang="es-CR" sz="3500" dirty="0">
              <a:solidFill>
                <a:schemeClr val="tx1"/>
              </a:solidFill>
            </a:endParaRPr>
          </a:p>
          <a:p>
            <a:pPr lvl="1" algn="l">
              <a:spcAft>
                <a:spcPts val="1200"/>
              </a:spcAft>
            </a:pPr>
            <a:endParaRPr lang="es-CR" sz="3600" b="1" dirty="0" smtClean="0"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120902"/>
            <a:ext cx="7344816" cy="256849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932040" y="1052736"/>
            <a:ext cx="41148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R" sz="2400" b="1" dirty="0" smtClean="0">
                <a:solidFill>
                  <a:srgbClr val="005828"/>
                </a:solidFill>
              </a:rPr>
              <a:t>Microsoft Project 2010</a:t>
            </a:r>
            <a:endParaRPr lang="en-US" sz="2400" b="1" dirty="0">
              <a:solidFill>
                <a:srgbClr val="0058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506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393005" y="2060848"/>
            <a:ext cx="8305800" cy="4602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/>
            <a:r>
              <a:rPr lang="es-CR" sz="36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Duración de Tareas</a:t>
            </a:r>
          </a:p>
          <a:p>
            <a:pPr lvl="1" algn="just">
              <a:spcBef>
                <a:spcPts val="600"/>
              </a:spcBef>
            </a:pPr>
            <a:r>
              <a:rPr lang="es-CR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Project por defecto tiene configurada la programación manual de las tareas.   Por esta razón, como se puede observar en el ejemplo anterior, no se asigna ninguna duración a las tareas que se digitan.</a:t>
            </a:r>
            <a:endParaRPr lang="es-CR" sz="1600" b="1" dirty="0" smtClean="0">
              <a:latin typeface="+mj-lt"/>
              <a:ea typeface="+mj-ea"/>
              <a:cs typeface="+mj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127620" y="4738723"/>
            <a:ext cx="7688063" cy="2016625"/>
            <a:chOff x="971624" y="1981200"/>
            <a:chExt cx="7688063" cy="1963055"/>
          </a:xfrm>
        </p:grpSpPr>
        <p:sp>
          <p:nvSpPr>
            <p:cNvPr id="7" name="Rounded Rectangle 6"/>
            <p:cNvSpPr/>
            <p:nvPr/>
          </p:nvSpPr>
          <p:spPr>
            <a:xfrm>
              <a:off x="971624" y="2286000"/>
              <a:ext cx="7688063" cy="1658255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R" sz="2400" dirty="0" smtClean="0">
                  <a:solidFill>
                    <a:schemeClr val="tx1"/>
                  </a:solidFill>
                </a:rPr>
                <a:t>Para realizar una programación automática, seleccione las tareas deseadas y seleccione </a:t>
              </a:r>
              <a:r>
                <a:rPr lang="en-US" sz="2400" dirty="0" err="1" smtClean="0">
                  <a:solidFill>
                    <a:schemeClr val="tx1"/>
                  </a:solidFill>
                </a:rPr>
                <a:t>Tarea</a:t>
              </a:r>
              <a:r>
                <a:rPr lang="en-US" sz="2400" dirty="0" smtClean="0">
                  <a:solidFill>
                    <a:schemeClr val="tx1"/>
                  </a:solidFill>
                </a:rPr>
                <a:t> | </a:t>
              </a:r>
              <a:r>
                <a:rPr lang="en-US" sz="2400" dirty="0" err="1" smtClean="0">
                  <a:solidFill>
                    <a:schemeClr val="tx1"/>
                  </a:solidFill>
                </a:rPr>
                <a:t>Tareas</a:t>
              </a:r>
              <a:r>
                <a:rPr lang="en-US" sz="2400" dirty="0" smtClean="0">
                  <a:solidFill>
                    <a:schemeClr val="tx1"/>
                  </a:solidFill>
                </a:rPr>
                <a:t> | </a:t>
              </a:r>
              <a:r>
                <a:rPr lang="en-US" sz="2400" dirty="0" err="1" smtClean="0">
                  <a:solidFill>
                    <a:schemeClr val="tx1"/>
                  </a:solidFill>
                </a:rPr>
                <a:t>Autoprogramar</a:t>
              </a:r>
              <a:r>
                <a:rPr lang="en-US" sz="2400" dirty="0" smtClean="0">
                  <a:solidFill>
                    <a:schemeClr val="tx1"/>
                  </a:solidFill>
                </a:rPr>
                <a:t>.</a:t>
              </a:r>
              <a:endParaRPr lang="es-CR" sz="2400" dirty="0">
                <a:solidFill>
                  <a:schemeClr val="tx1"/>
                </a:solidFill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581400" y="1981200"/>
              <a:ext cx="1600200" cy="533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C</a:t>
              </a:r>
              <a:r>
                <a:rPr lang="es-CR" sz="2800" dirty="0" smtClean="0"/>
                <a:t>ómo …</a:t>
              </a:r>
              <a:endParaRPr lang="en-US" sz="2800" dirty="0"/>
            </a:p>
          </p:txBody>
        </p:sp>
      </p:grpSp>
      <p:sp>
        <p:nvSpPr>
          <p:cNvPr id="9" name="Curved Right Arrow 8"/>
          <p:cNvSpPr/>
          <p:nvPr/>
        </p:nvSpPr>
        <p:spPr>
          <a:xfrm rot="20404947">
            <a:off x="191517" y="2142916"/>
            <a:ext cx="576064" cy="536848"/>
          </a:xfrm>
          <a:prstGeom prst="curvedRightArrow">
            <a:avLst/>
          </a:prstGeom>
          <a:solidFill>
            <a:srgbClr val="FFC000"/>
          </a:solidFill>
          <a:ln>
            <a:solidFill>
              <a:schemeClr val="accent1">
                <a:shade val="50000"/>
                <a:alpha val="3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932040" y="1052736"/>
            <a:ext cx="41148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R" sz="2400" b="1" dirty="0" smtClean="0">
                <a:solidFill>
                  <a:srgbClr val="005828"/>
                </a:solidFill>
              </a:rPr>
              <a:t>Microsoft Project 2010</a:t>
            </a:r>
            <a:endParaRPr lang="en-US" sz="2400" b="1" dirty="0">
              <a:solidFill>
                <a:srgbClr val="0058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656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381000" y="2060848"/>
            <a:ext cx="8305800" cy="4797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>
              <a:spcAft>
                <a:spcPts val="1200"/>
              </a:spcAft>
            </a:pPr>
            <a:endParaRPr lang="es-CR" sz="3600" b="1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lvl="1" algn="l">
              <a:spcAft>
                <a:spcPts val="1200"/>
              </a:spcAft>
            </a:pPr>
            <a:endParaRPr lang="es-CR" b="1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lvl="1" algn="l">
              <a:spcAft>
                <a:spcPts val="1200"/>
              </a:spcAft>
            </a:pPr>
            <a:endParaRPr lang="es-CR" sz="1600" b="1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lvl="1" algn="l">
              <a:spcAft>
                <a:spcPts val="1200"/>
              </a:spcAft>
            </a:pPr>
            <a:endParaRPr lang="es-CR" sz="16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lvl="1" algn="just">
              <a:spcAft>
                <a:spcPts val="600"/>
              </a:spcAft>
            </a:pPr>
            <a:r>
              <a:rPr lang="es-CR" dirty="0" smtClean="0">
                <a:solidFill>
                  <a:schemeClr val="tx1"/>
                </a:solidFill>
              </a:rPr>
              <a:t>Project al </a:t>
            </a:r>
            <a:r>
              <a:rPr lang="es-CR" dirty="0" err="1" smtClean="0">
                <a:solidFill>
                  <a:schemeClr val="tx1"/>
                </a:solidFill>
              </a:rPr>
              <a:t>autoprogramar</a:t>
            </a:r>
            <a:r>
              <a:rPr lang="es-CR" dirty="0" smtClean="0">
                <a:solidFill>
                  <a:schemeClr val="tx1"/>
                </a:solidFill>
              </a:rPr>
              <a:t> </a:t>
            </a:r>
            <a:r>
              <a:rPr lang="es-CR" dirty="0">
                <a:solidFill>
                  <a:schemeClr val="tx1"/>
                </a:solidFill>
              </a:rPr>
              <a:t>coloca por defecto una duración correspondiente a un día al crear una tarea.  </a:t>
            </a:r>
            <a:endParaRPr lang="en-US" dirty="0">
              <a:solidFill>
                <a:schemeClr val="tx1"/>
              </a:solidFill>
            </a:endParaRPr>
          </a:p>
          <a:p>
            <a:pPr lvl="1" algn="just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s-CR" dirty="0">
                <a:solidFill>
                  <a:schemeClr val="tx1"/>
                </a:solidFill>
              </a:rPr>
              <a:t>ótese que esta duración incluye un signo de pregunta al final.</a:t>
            </a:r>
            <a:r>
              <a:rPr lang="es-CR" b="1" dirty="0"/>
              <a:t>	</a:t>
            </a:r>
            <a:endParaRPr lang="es-CR" sz="3600" b="1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276872"/>
            <a:ext cx="5493732" cy="203259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4932040" y="1052736"/>
            <a:ext cx="41148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R" sz="2400" b="1" dirty="0" smtClean="0">
                <a:solidFill>
                  <a:srgbClr val="005828"/>
                </a:solidFill>
              </a:rPr>
              <a:t>Microsoft Project 2010</a:t>
            </a:r>
            <a:endParaRPr lang="en-US" sz="2400" b="1" dirty="0">
              <a:solidFill>
                <a:srgbClr val="005828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427984" y="1556792"/>
            <a:ext cx="45720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r">
              <a:spcAft>
                <a:spcPts val="1200"/>
              </a:spcAft>
            </a:pPr>
            <a:r>
              <a:rPr lang="es-CR" sz="3600" b="1" dirty="0"/>
              <a:t>Duración de Tareas</a:t>
            </a:r>
          </a:p>
        </p:txBody>
      </p:sp>
    </p:spTree>
    <p:extLst>
      <p:ext uri="{BB962C8B-B14F-4D97-AF65-F5344CB8AC3E}">
        <p14:creationId xmlns:p14="http://schemas.microsoft.com/office/powerpoint/2010/main" val="1095760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2348880"/>
            <a:ext cx="8305800" cy="252027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1200"/>
              </a:spcAft>
            </a:pPr>
            <a:r>
              <a:rPr lang="es-CR" sz="65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RECOMENDACION</a:t>
            </a:r>
          </a:p>
          <a:p>
            <a:pPr lvl="1" algn="just">
              <a:spcAft>
                <a:spcPts val="1200"/>
              </a:spcAft>
            </a:pPr>
            <a:r>
              <a:rPr lang="es-CR" sz="51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 recomienda que conforme se estudie el contenido de este material se realicen en forma paralela los pasos indicados en la aplicación MS Project 2010, para una mayor comprensión.</a:t>
            </a:r>
          </a:p>
          <a:p>
            <a:pPr lvl="1" algn="l">
              <a:spcBef>
                <a:spcPts val="0"/>
              </a:spcBef>
            </a:pPr>
            <a:endParaRPr lang="en-US" sz="72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03960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2132856"/>
            <a:ext cx="8305800" cy="4602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>
              <a:spcAft>
                <a:spcPts val="1200"/>
              </a:spcAft>
            </a:pPr>
            <a:r>
              <a:rPr lang="es-CR" sz="36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Duración de Tareas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829791" y="2996952"/>
            <a:ext cx="7973888" cy="3215790"/>
            <a:chOff x="685800" y="1981200"/>
            <a:chExt cx="7973888" cy="2172950"/>
          </a:xfrm>
        </p:grpSpPr>
        <p:sp>
          <p:nvSpPr>
            <p:cNvPr id="7" name="Rounded Rectangle 6"/>
            <p:cNvSpPr/>
            <p:nvPr/>
          </p:nvSpPr>
          <p:spPr>
            <a:xfrm>
              <a:off x="685800" y="2286000"/>
              <a:ext cx="7973888" cy="186815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R" sz="2400" dirty="0" smtClean="0">
                  <a:solidFill>
                    <a:schemeClr val="tx1"/>
                  </a:solidFill>
                </a:rPr>
                <a:t>Para realizar por defecto una programación automática para todas las tareas nuevas, seleccione Archivo | Opciones | Programación </a:t>
              </a:r>
              <a:r>
                <a:rPr lang="en-US" sz="2400" dirty="0" smtClean="0">
                  <a:solidFill>
                    <a:schemeClr val="tx1"/>
                  </a:solidFill>
                </a:rPr>
                <a:t>| </a:t>
              </a:r>
              <a:r>
                <a:rPr lang="en-US" sz="2400" dirty="0" err="1" smtClean="0">
                  <a:solidFill>
                    <a:schemeClr val="tx1"/>
                  </a:solidFill>
                </a:rPr>
                <a:t>Opciones</a:t>
              </a:r>
              <a:r>
                <a:rPr lang="en-US" sz="2400" dirty="0" smtClean="0">
                  <a:solidFill>
                    <a:schemeClr val="tx1"/>
                  </a:solidFill>
                </a:rPr>
                <a:t> de </a:t>
              </a:r>
              <a:r>
                <a:rPr lang="en-US" sz="2400" dirty="0" err="1" smtClean="0">
                  <a:solidFill>
                    <a:schemeClr val="tx1"/>
                  </a:solidFill>
                </a:rPr>
                <a:t>programaci</a:t>
              </a:r>
              <a:r>
                <a:rPr lang="es-CR" sz="2400" dirty="0" err="1" smtClean="0">
                  <a:solidFill>
                    <a:schemeClr val="tx1"/>
                  </a:solidFill>
                </a:rPr>
                <a:t>ón</a:t>
              </a:r>
              <a:r>
                <a:rPr lang="es-CR" sz="2400" dirty="0" smtClean="0">
                  <a:solidFill>
                    <a:schemeClr val="tx1"/>
                  </a:solidFill>
                </a:rPr>
                <a:t> de este proyecto… y seleccione </a:t>
              </a:r>
              <a:r>
                <a:rPr lang="en-US" sz="2400" dirty="0" smtClean="0">
                  <a:solidFill>
                    <a:schemeClr val="tx1"/>
                  </a:solidFill>
                </a:rPr>
                <a:t>“</a:t>
              </a:r>
              <a:r>
                <a:rPr lang="en-US" sz="2400" dirty="0" err="1" smtClean="0">
                  <a:solidFill>
                    <a:schemeClr val="tx1"/>
                  </a:solidFill>
                </a:rPr>
                <a:t>Programada</a:t>
              </a:r>
              <a:r>
                <a:rPr lang="en-US" sz="2400" dirty="0" smtClean="0">
                  <a:solidFill>
                    <a:schemeClr val="tx1"/>
                  </a:solidFill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</a:rPr>
                <a:t>autom</a:t>
              </a:r>
              <a:r>
                <a:rPr lang="es-CR" sz="2400" dirty="0" smtClean="0">
                  <a:solidFill>
                    <a:schemeClr val="tx1"/>
                  </a:solidFill>
                </a:rPr>
                <a:t>áticamente</a:t>
              </a:r>
              <a:r>
                <a:rPr lang="en-US" sz="2400" dirty="0" smtClean="0">
                  <a:solidFill>
                    <a:schemeClr val="tx1"/>
                  </a:solidFill>
                </a:rPr>
                <a:t>” en la </a:t>
              </a:r>
              <a:r>
                <a:rPr lang="en-US" sz="2400" dirty="0" err="1" smtClean="0">
                  <a:solidFill>
                    <a:schemeClr val="tx1"/>
                  </a:solidFill>
                </a:rPr>
                <a:t>opci</a:t>
              </a:r>
              <a:r>
                <a:rPr lang="es-CR" sz="2400" dirty="0" err="1" smtClean="0">
                  <a:solidFill>
                    <a:schemeClr val="tx1"/>
                  </a:solidFill>
                </a:rPr>
                <a:t>ón</a:t>
              </a:r>
              <a:r>
                <a:rPr lang="es-CR" sz="2400" dirty="0" smtClean="0">
                  <a:solidFill>
                    <a:schemeClr val="tx1"/>
                  </a:solidFill>
                </a:rPr>
                <a:t> </a:t>
              </a:r>
              <a:r>
                <a:rPr lang="en-US" sz="2400" dirty="0" smtClean="0">
                  <a:solidFill>
                    <a:schemeClr val="tx1"/>
                  </a:solidFill>
                </a:rPr>
                <a:t>“</a:t>
              </a:r>
              <a:r>
                <a:rPr lang="en-US" sz="2400" dirty="0" err="1" smtClean="0">
                  <a:solidFill>
                    <a:schemeClr val="tx1"/>
                  </a:solidFill>
                </a:rPr>
                <a:t>Nuevas</a:t>
              </a:r>
              <a:r>
                <a:rPr lang="en-US" sz="2400" dirty="0" smtClean="0">
                  <a:solidFill>
                    <a:schemeClr val="tx1"/>
                  </a:solidFill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</a:rPr>
                <a:t>tareas</a:t>
              </a:r>
              <a:r>
                <a:rPr lang="en-US" sz="2400" dirty="0" smtClean="0">
                  <a:solidFill>
                    <a:schemeClr val="tx1"/>
                  </a:solidFill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</a:rPr>
                <a:t>creadas</a:t>
              </a:r>
              <a:r>
                <a:rPr lang="en-US" sz="2400" dirty="0" smtClean="0">
                  <a:solidFill>
                    <a:schemeClr val="tx1"/>
                  </a:solidFill>
                </a:rPr>
                <a:t>”.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581400" y="1981200"/>
              <a:ext cx="1600200" cy="533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C</a:t>
              </a:r>
              <a:r>
                <a:rPr lang="es-CR" sz="2800" dirty="0" smtClean="0"/>
                <a:t>ómo …</a:t>
              </a:r>
              <a:endParaRPr lang="en-US" sz="2800" dirty="0"/>
            </a:p>
          </p:txBody>
        </p:sp>
      </p:grpSp>
      <p:sp>
        <p:nvSpPr>
          <p:cNvPr id="9" name="Title 1"/>
          <p:cNvSpPr txBox="1">
            <a:spLocks/>
          </p:cNvSpPr>
          <p:nvPr/>
        </p:nvSpPr>
        <p:spPr>
          <a:xfrm>
            <a:off x="4932040" y="1052736"/>
            <a:ext cx="41148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R" sz="2400" b="1" dirty="0" smtClean="0">
                <a:solidFill>
                  <a:srgbClr val="005828"/>
                </a:solidFill>
              </a:rPr>
              <a:t>Microsoft Project 2010</a:t>
            </a:r>
            <a:endParaRPr lang="en-US" sz="2400" b="1" dirty="0">
              <a:solidFill>
                <a:srgbClr val="0058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586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381000" y="2239863"/>
            <a:ext cx="8305800" cy="4602163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>
              <a:spcAft>
                <a:spcPts val="1200"/>
              </a:spcAft>
            </a:pPr>
            <a:r>
              <a:rPr lang="es-CR" sz="76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Duración de Tareas</a:t>
            </a:r>
          </a:p>
          <a:p>
            <a:pPr lvl="1" algn="just">
              <a:spcAft>
                <a:spcPts val="1200"/>
              </a:spcAft>
            </a:pPr>
            <a:r>
              <a:rPr lang="es-CR" sz="67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En Project puede registrar la duración de las tareas en diferentes unidades de tiempo: minutos (m), horas (h), días (d), semanas (s) y meses (ms).</a:t>
            </a:r>
          </a:p>
          <a:p>
            <a:pPr lvl="1" algn="just">
              <a:spcAft>
                <a:spcPts val="1200"/>
              </a:spcAft>
            </a:pPr>
            <a:r>
              <a:rPr lang="es-CR" sz="67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Al digitar las duraciones, digite el valor numérico seguido de la abreviatura de la duración (mostrada anteriormente entre paréntesis) y luego presione </a:t>
            </a:r>
            <a:r>
              <a:rPr lang="en-US" sz="67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&lt;Enter&gt;.</a:t>
            </a:r>
            <a:r>
              <a:rPr lang="es-CR" sz="5100" b="1" dirty="0" smtClean="0"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932040" y="1052736"/>
            <a:ext cx="41148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R" sz="2400" b="1" dirty="0" smtClean="0">
                <a:solidFill>
                  <a:srgbClr val="005828"/>
                </a:solidFill>
              </a:rPr>
              <a:t>Microsoft Project 2010</a:t>
            </a:r>
            <a:endParaRPr lang="en-US" sz="2400" b="1" dirty="0">
              <a:solidFill>
                <a:srgbClr val="0058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927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92435" y="2250399"/>
            <a:ext cx="8305800" cy="192176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>
              <a:spcAft>
                <a:spcPts val="600"/>
              </a:spcAft>
            </a:pPr>
            <a:r>
              <a:rPr lang="es-CR" sz="3900" b="1" dirty="0">
                <a:solidFill>
                  <a:schemeClr val="tx1"/>
                </a:solidFill>
              </a:rPr>
              <a:t>Duración de Tareas</a:t>
            </a:r>
          </a:p>
          <a:p>
            <a:pPr lvl="1" algn="l">
              <a:spcAft>
                <a:spcPts val="1200"/>
              </a:spcAft>
            </a:pPr>
            <a:r>
              <a:rPr lang="es-CR" sz="3500" dirty="0" smtClean="0">
                <a:solidFill>
                  <a:schemeClr val="tx1"/>
                </a:solidFill>
              </a:rPr>
              <a:t>Digite las duraciones mostradas para las tareas marcadas en la siguiente imagen:</a:t>
            </a:r>
            <a:endParaRPr lang="es-CR" sz="3500" dirty="0">
              <a:solidFill>
                <a:schemeClr val="tx1"/>
              </a:solidFill>
            </a:endParaRPr>
          </a:p>
          <a:p>
            <a:pPr lvl="1" algn="l">
              <a:spcAft>
                <a:spcPts val="1200"/>
              </a:spcAft>
            </a:pPr>
            <a:endParaRPr lang="es-CR" sz="3600" b="1" dirty="0" smtClean="0"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106" y="4172166"/>
            <a:ext cx="6372225" cy="225742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932040" y="1052736"/>
            <a:ext cx="41148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R" sz="2400" b="1" dirty="0" smtClean="0">
                <a:solidFill>
                  <a:srgbClr val="005828"/>
                </a:solidFill>
              </a:rPr>
              <a:t>Microsoft Project 2010</a:t>
            </a:r>
            <a:endParaRPr lang="en-US" sz="2400" b="1" dirty="0">
              <a:solidFill>
                <a:srgbClr val="0058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212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27" y="2532763"/>
            <a:ext cx="6480720" cy="201427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1867273"/>
            <a:ext cx="8305800" cy="76963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>
              <a:spcAft>
                <a:spcPts val="1200"/>
              </a:spcAft>
            </a:pPr>
            <a:r>
              <a:rPr lang="es-CR" sz="3900" b="1" dirty="0">
                <a:solidFill>
                  <a:schemeClr val="tx1"/>
                </a:solidFill>
              </a:rPr>
              <a:t>Duración de Tareas</a:t>
            </a:r>
          </a:p>
          <a:p>
            <a:pPr lvl="1" algn="l">
              <a:spcAft>
                <a:spcPts val="1200"/>
              </a:spcAft>
            </a:pPr>
            <a:endParaRPr lang="es-CR" sz="3600" b="1" dirty="0" smtClean="0"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123728" y="4547041"/>
            <a:ext cx="6858000" cy="2232248"/>
            <a:chOff x="1295400" y="3818384"/>
            <a:chExt cx="6858000" cy="2232248"/>
          </a:xfrm>
        </p:grpSpPr>
        <p:sp>
          <p:nvSpPr>
            <p:cNvPr id="9" name="Rounded Rectangle 8"/>
            <p:cNvSpPr/>
            <p:nvPr/>
          </p:nvSpPr>
          <p:spPr>
            <a:xfrm>
              <a:off x="1295400" y="4267200"/>
              <a:ext cx="6858000" cy="1783432"/>
            </a:xfrm>
            <a:prstGeom prst="roundRect">
              <a:avLst/>
            </a:prstGeom>
            <a:solidFill>
              <a:schemeClr val="bg1">
                <a:alpha val="8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R" sz="2800" dirty="0" smtClean="0">
                  <a:solidFill>
                    <a:schemeClr val="tx1"/>
                  </a:solidFill>
                </a:rPr>
                <a:t>Hay variaciones en el Diagrama de Gantt, en la duración mostrada en la tarea resumen y las duraciones modificadas quedan sin signo de pregunta.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275856" y="3818384"/>
              <a:ext cx="2664296" cy="533400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R" sz="2800" b="1" dirty="0" smtClean="0">
                  <a:solidFill>
                    <a:schemeClr val="tx2">
                      <a:lumMod val="50000"/>
                    </a:schemeClr>
                  </a:solidFill>
                </a:rPr>
                <a:t>Compruebe</a:t>
              </a:r>
              <a:endParaRPr lang="en-US" sz="28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12" name="Title 1"/>
          <p:cNvSpPr txBox="1">
            <a:spLocks/>
          </p:cNvSpPr>
          <p:nvPr/>
        </p:nvSpPr>
        <p:spPr>
          <a:xfrm>
            <a:off x="4932040" y="1052736"/>
            <a:ext cx="41148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R" sz="2400" b="1" dirty="0" smtClean="0">
                <a:solidFill>
                  <a:srgbClr val="005828"/>
                </a:solidFill>
              </a:rPr>
              <a:t>Microsoft Project 2010</a:t>
            </a:r>
            <a:endParaRPr lang="en-US" sz="2400" b="1" dirty="0">
              <a:solidFill>
                <a:srgbClr val="0058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381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381000" y="2222499"/>
            <a:ext cx="8305800" cy="46021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>
              <a:spcAft>
                <a:spcPts val="1200"/>
              </a:spcAft>
            </a:pPr>
            <a:r>
              <a:rPr lang="es-CR" sz="3600" b="1" dirty="0" smtClean="0">
                <a:solidFill>
                  <a:schemeClr val="tx1"/>
                </a:solidFill>
                <a:ea typeface="+mj-ea"/>
                <a:cs typeface="+mj-cs"/>
              </a:rPr>
              <a:t>Duración de Tareas</a:t>
            </a:r>
          </a:p>
          <a:p>
            <a:pPr lvl="1" algn="just">
              <a:spcAft>
                <a:spcPts val="1200"/>
              </a:spcAft>
            </a:pPr>
            <a:r>
              <a:rPr lang="es-CR" sz="3200" b="1" dirty="0">
                <a:solidFill>
                  <a:srgbClr val="005828"/>
                </a:solidFill>
                <a:latin typeface="+mj-lt"/>
                <a:ea typeface="+mj-ea"/>
                <a:cs typeface="+mj-cs"/>
              </a:rPr>
              <a:t>La duración de una tarea corresponde </a:t>
            </a:r>
            <a:r>
              <a:rPr lang="es-CR" sz="3200" b="1" dirty="0" smtClean="0">
                <a:solidFill>
                  <a:srgbClr val="005828"/>
                </a:solidFill>
                <a:latin typeface="+mj-lt"/>
                <a:ea typeface="+mj-ea"/>
                <a:cs typeface="+mj-cs"/>
              </a:rPr>
              <a:t>al  </a:t>
            </a:r>
            <a:r>
              <a:rPr lang="es-CR" sz="3200" b="1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tiempo necesario </a:t>
            </a:r>
            <a:r>
              <a:rPr lang="es-CR" sz="3200" b="1" dirty="0" smtClean="0">
                <a:solidFill>
                  <a:srgbClr val="005828"/>
                </a:solidFill>
                <a:latin typeface="+mj-lt"/>
                <a:ea typeface="+mj-ea"/>
                <a:cs typeface="+mj-cs"/>
              </a:rPr>
              <a:t>para ejecutarla.</a:t>
            </a:r>
          </a:p>
          <a:p>
            <a:pPr lvl="1" algn="just">
              <a:spcAft>
                <a:spcPts val="1200"/>
              </a:spcAft>
            </a:pPr>
            <a:r>
              <a:rPr lang="es-CR" sz="3200" b="1" dirty="0" smtClean="0">
                <a:solidFill>
                  <a:srgbClr val="005828"/>
                </a:solidFill>
                <a:latin typeface="+mj-lt"/>
                <a:ea typeface="+mj-ea"/>
                <a:cs typeface="+mj-cs"/>
              </a:rPr>
              <a:t>La </a:t>
            </a:r>
            <a:r>
              <a:rPr lang="es-CR" sz="3200" b="1" dirty="0">
                <a:solidFill>
                  <a:srgbClr val="005828"/>
                </a:solidFill>
                <a:latin typeface="+mj-lt"/>
                <a:ea typeface="+mj-ea"/>
                <a:cs typeface="+mj-cs"/>
              </a:rPr>
              <a:t>duración de la </a:t>
            </a:r>
            <a:r>
              <a:rPr lang="es-CR" sz="3200" b="1" dirty="0" smtClean="0">
                <a:solidFill>
                  <a:srgbClr val="005828"/>
                </a:solidFill>
                <a:latin typeface="+mj-lt"/>
                <a:ea typeface="+mj-ea"/>
                <a:cs typeface="+mj-cs"/>
              </a:rPr>
              <a:t>TAREA RESUMEN corresponde al </a:t>
            </a:r>
            <a:r>
              <a:rPr lang="es-CR" sz="3200" b="1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tiempo necesario </a:t>
            </a:r>
            <a:r>
              <a:rPr lang="es-CR" sz="3200" b="1" dirty="0" smtClean="0">
                <a:solidFill>
                  <a:srgbClr val="005828"/>
                </a:solidFill>
                <a:latin typeface="+mj-lt"/>
                <a:ea typeface="+mj-ea"/>
                <a:cs typeface="+mj-cs"/>
              </a:rPr>
              <a:t>para </a:t>
            </a:r>
            <a:r>
              <a:rPr lang="es-CR" sz="3200" b="1" dirty="0">
                <a:solidFill>
                  <a:srgbClr val="005828"/>
                </a:solidFill>
                <a:latin typeface="+mj-lt"/>
                <a:ea typeface="+mj-ea"/>
                <a:cs typeface="+mj-cs"/>
              </a:rPr>
              <a:t>cumplir con todas las tareas del </a:t>
            </a:r>
            <a:r>
              <a:rPr lang="es-CR" sz="3200" b="1" dirty="0" smtClean="0">
                <a:solidFill>
                  <a:srgbClr val="005828"/>
                </a:solidFill>
                <a:latin typeface="+mj-lt"/>
                <a:ea typeface="+mj-ea"/>
                <a:cs typeface="+mj-cs"/>
              </a:rPr>
              <a:t>proyecto.</a:t>
            </a:r>
          </a:p>
          <a:p>
            <a:pPr lvl="1" algn="just">
              <a:spcAft>
                <a:spcPts val="1200"/>
              </a:spcAft>
            </a:pPr>
            <a:r>
              <a:rPr lang="es-CR" sz="3200" b="1" dirty="0" smtClean="0">
                <a:solidFill>
                  <a:srgbClr val="005828"/>
                </a:solidFill>
                <a:latin typeface="+mj-lt"/>
                <a:ea typeface="+mj-ea"/>
                <a:cs typeface="+mj-cs"/>
              </a:rPr>
              <a:t>Ambos valores considerados, en general, en días hábiles.</a:t>
            </a:r>
            <a:endParaRPr lang="es-CR" sz="3200" b="1" dirty="0">
              <a:solidFill>
                <a:srgbClr val="005828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932040" y="1052736"/>
            <a:ext cx="41148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R" sz="2400" b="1" dirty="0" smtClean="0">
                <a:solidFill>
                  <a:srgbClr val="005828"/>
                </a:solidFill>
              </a:rPr>
              <a:t>Microsoft Project 2010</a:t>
            </a:r>
            <a:endParaRPr lang="en-US" sz="2400" b="1" dirty="0">
              <a:solidFill>
                <a:srgbClr val="0058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76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381000" y="2255837"/>
            <a:ext cx="8305800" cy="4602163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>
              <a:spcAft>
                <a:spcPts val="1200"/>
              </a:spcAft>
            </a:pPr>
            <a:r>
              <a:rPr lang="es-CR" sz="90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Tipos de Duración de Tareas</a:t>
            </a:r>
          </a:p>
          <a:p>
            <a:pPr lvl="1" algn="just">
              <a:spcAft>
                <a:spcPts val="1200"/>
              </a:spcAft>
            </a:pPr>
            <a:r>
              <a:rPr lang="es-CR" sz="70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Estimada:</a:t>
            </a:r>
            <a:r>
              <a:rPr lang="es-CR" sz="70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la duración registrada se considera una 	estimación 	poco 	confiable. Este tipo de 	duración viene por defecto y está identificada por 	un signo de pregunta (</a:t>
            </a:r>
            <a:r>
              <a:rPr lang="en-US" sz="70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?).</a:t>
            </a:r>
            <a:endParaRPr lang="es-CR" sz="70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lvl="1" algn="just">
              <a:spcAft>
                <a:spcPts val="1200"/>
              </a:spcAft>
            </a:pPr>
            <a:r>
              <a:rPr lang="es-CR" sz="70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Específica:</a:t>
            </a:r>
            <a:r>
              <a:rPr lang="es-CR" sz="70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la duración registrada se considera como 	una muy buena estimación de lo que será la 	duración real</a:t>
            </a:r>
            <a:r>
              <a:rPr lang="en-US" sz="7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CR" sz="70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 la tarea.  Si no es estimada se 	considera específica.</a:t>
            </a:r>
            <a:endParaRPr lang="es-CR" sz="3600" b="1" dirty="0" smtClean="0">
              <a:latin typeface="+mj-lt"/>
              <a:ea typeface="+mj-ea"/>
              <a:cs typeface="+mj-cs"/>
            </a:endParaRPr>
          </a:p>
          <a:p>
            <a:pPr>
              <a:spcAft>
                <a:spcPts val="1200"/>
              </a:spcAft>
            </a:pPr>
            <a:r>
              <a:rPr lang="es-CR" sz="3600" b="1" dirty="0" smtClean="0">
                <a:latin typeface="+mj-lt"/>
                <a:ea typeface="+mj-ea"/>
                <a:cs typeface="+mj-cs"/>
              </a:rPr>
              <a:t>	</a:t>
            </a:r>
          </a:p>
          <a:p>
            <a:pPr>
              <a:spcAft>
                <a:spcPts val="1200"/>
              </a:spcAft>
            </a:pPr>
            <a:r>
              <a:rPr lang="es-CR" sz="3600" b="1" dirty="0" smtClean="0"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932040" y="1052736"/>
            <a:ext cx="41148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R" sz="2400" b="1" dirty="0" smtClean="0">
                <a:solidFill>
                  <a:srgbClr val="005828"/>
                </a:solidFill>
              </a:rPr>
              <a:t>Microsoft Project 2010</a:t>
            </a:r>
            <a:endParaRPr lang="en-US" sz="2400" b="1" dirty="0">
              <a:solidFill>
                <a:srgbClr val="0058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242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61578" y="2139761"/>
            <a:ext cx="8305800" cy="4402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>
              <a:spcAft>
                <a:spcPts val="1200"/>
              </a:spcAft>
            </a:pPr>
            <a:r>
              <a:rPr lang="es-CR" sz="36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Tipos de Duración de Tareas</a:t>
            </a:r>
          </a:p>
          <a:p>
            <a:pPr>
              <a:spcAft>
                <a:spcPts val="1200"/>
              </a:spcAft>
            </a:pPr>
            <a:r>
              <a:rPr lang="es-CR" sz="3600" b="1" dirty="0" smtClean="0">
                <a:latin typeface="+mj-lt"/>
                <a:ea typeface="+mj-ea"/>
                <a:cs typeface="+mj-cs"/>
              </a:rPr>
              <a:t>	</a:t>
            </a:r>
            <a:endParaRPr lang="es-CR" sz="3600" dirty="0" smtClean="0">
              <a:latin typeface="+mj-lt"/>
              <a:ea typeface="+mj-ea"/>
              <a:cs typeface="+mj-cs"/>
            </a:endParaRPr>
          </a:p>
          <a:p>
            <a:pPr>
              <a:spcAft>
                <a:spcPts val="1200"/>
              </a:spcAft>
            </a:pPr>
            <a:endParaRPr lang="es-CR" sz="3600" b="1" dirty="0" smtClean="0">
              <a:latin typeface="+mj-lt"/>
              <a:ea typeface="+mj-ea"/>
              <a:cs typeface="+mj-cs"/>
            </a:endParaRPr>
          </a:p>
          <a:p>
            <a:pPr>
              <a:spcAft>
                <a:spcPts val="1200"/>
              </a:spcAft>
            </a:pPr>
            <a:r>
              <a:rPr lang="es-CR" sz="3600" b="1" dirty="0" smtClean="0">
                <a:latin typeface="+mj-lt"/>
                <a:ea typeface="+mj-ea"/>
                <a:cs typeface="+mj-cs"/>
              </a:rPr>
              <a:t>	</a:t>
            </a:r>
          </a:p>
          <a:p>
            <a:pPr>
              <a:spcAft>
                <a:spcPts val="1200"/>
              </a:spcAft>
            </a:pPr>
            <a:r>
              <a:rPr lang="es-CR" sz="3600" b="1" dirty="0" smtClean="0">
                <a:latin typeface="+mj-lt"/>
                <a:ea typeface="+mj-ea"/>
                <a:cs typeface="+mj-cs"/>
              </a:rPr>
              <a:t>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68089" y="2924944"/>
            <a:ext cx="7696200" cy="2286000"/>
            <a:chOff x="685800" y="1981200"/>
            <a:chExt cx="7696200" cy="2286000"/>
          </a:xfrm>
        </p:grpSpPr>
        <p:sp>
          <p:nvSpPr>
            <p:cNvPr id="6" name="Rounded Rectangle 5"/>
            <p:cNvSpPr/>
            <p:nvPr/>
          </p:nvSpPr>
          <p:spPr>
            <a:xfrm>
              <a:off x="685800" y="2286000"/>
              <a:ext cx="7696200" cy="19812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R" sz="2600" dirty="0" smtClean="0">
                  <a:solidFill>
                    <a:schemeClr val="tx1"/>
                  </a:solidFill>
                </a:rPr>
                <a:t>Para modificar el tipo de duración de la tarea, dé doble clic sobre la tarea, seleccione la cejilla “General”  o “Avanzado” en la ventana </a:t>
              </a:r>
              <a:r>
                <a:rPr lang="en-US" sz="2600" dirty="0" smtClean="0">
                  <a:solidFill>
                    <a:schemeClr val="tx1"/>
                  </a:solidFill>
                </a:rPr>
                <a:t>“</a:t>
              </a:r>
              <a:r>
                <a:rPr lang="es-CR" sz="2600" dirty="0" smtClean="0">
                  <a:solidFill>
                    <a:schemeClr val="tx1"/>
                  </a:solidFill>
                </a:rPr>
                <a:t>Información de la Tarea” y marque\desmarque la casilla </a:t>
              </a:r>
              <a:r>
                <a:rPr lang="en-US" sz="2600" dirty="0" smtClean="0">
                  <a:solidFill>
                    <a:schemeClr val="tx1"/>
                  </a:solidFill>
                </a:rPr>
                <a:t>‘</a:t>
              </a:r>
              <a:r>
                <a:rPr lang="es-CR" sz="2600" dirty="0" smtClean="0">
                  <a:solidFill>
                    <a:schemeClr val="tx1"/>
                  </a:solidFill>
                </a:rPr>
                <a:t>Estimada’.</a:t>
              </a:r>
            </a:p>
          </p:txBody>
        </p:sp>
        <p:sp>
          <p:nvSpPr>
            <p:cNvPr id="7" name="Rounded Rectangle 7"/>
            <p:cNvSpPr/>
            <p:nvPr/>
          </p:nvSpPr>
          <p:spPr>
            <a:xfrm>
              <a:off x="3581400" y="1981200"/>
              <a:ext cx="1600200" cy="533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C</a:t>
              </a:r>
              <a:r>
                <a:rPr lang="es-CR" sz="2800" dirty="0" smtClean="0"/>
                <a:t>ómo …</a:t>
              </a:r>
              <a:endParaRPr lang="en-US" sz="2800" dirty="0"/>
            </a:p>
          </p:txBody>
        </p:sp>
      </p:grp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987" y="5465947"/>
            <a:ext cx="6296025" cy="107632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932040" y="1052736"/>
            <a:ext cx="41148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R" sz="2400" b="1" dirty="0" smtClean="0">
                <a:solidFill>
                  <a:srgbClr val="005828"/>
                </a:solidFill>
              </a:rPr>
              <a:t>Microsoft Project 2010</a:t>
            </a:r>
            <a:endParaRPr lang="en-US" sz="2400" b="1" dirty="0">
              <a:solidFill>
                <a:srgbClr val="0058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472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161801" y="2276872"/>
            <a:ext cx="8511480" cy="4061121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>
              <a:spcAft>
                <a:spcPts val="1200"/>
              </a:spcAft>
            </a:pPr>
            <a:r>
              <a:rPr lang="es-CR" sz="90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Modificar Unidad de Tiempo por Defecto </a:t>
            </a:r>
          </a:p>
          <a:p>
            <a:pPr lvl="1" algn="just">
              <a:spcAft>
                <a:spcPts val="1200"/>
              </a:spcAft>
            </a:pPr>
            <a:r>
              <a:rPr lang="es-CR" sz="80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 unidad de tiempo por defecto (días) que Project utiliza, al digitar las duraciones de las tareas y para desplegar las duraciones de las tareas resúmenes, puede ser modificada.</a:t>
            </a:r>
          </a:p>
          <a:p>
            <a:pPr lvl="1" algn="just">
              <a:spcAft>
                <a:spcPts val="1200"/>
              </a:spcAft>
            </a:pPr>
            <a:r>
              <a:rPr lang="es-CR" sz="80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Al modificar este valor no se afectan las unidades de tiempo de las duraciones previamente digitadas.</a:t>
            </a:r>
            <a:endParaRPr lang="es-CR" sz="8000" b="1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932040" y="1052736"/>
            <a:ext cx="41148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R" sz="2400" b="1" dirty="0" smtClean="0">
                <a:solidFill>
                  <a:srgbClr val="005828"/>
                </a:solidFill>
              </a:rPr>
              <a:t>Microsoft Project 2010</a:t>
            </a:r>
            <a:endParaRPr lang="en-US" sz="2400" b="1" dirty="0">
              <a:solidFill>
                <a:srgbClr val="0058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05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802952" y="2015322"/>
            <a:ext cx="8763000" cy="1714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</a:pPr>
            <a:r>
              <a:rPr lang="es-CR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Modificar Unidad de Tiempo por Defecto</a:t>
            </a:r>
            <a:endParaRPr lang="es-CR" sz="4400" b="1" dirty="0" smtClean="0">
              <a:latin typeface="+mj-lt"/>
              <a:ea typeface="+mj-ea"/>
              <a:cs typeface="+mj-cs"/>
            </a:endParaRPr>
          </a:p>
        </p:txBody>
      </p:sp>
      <p:grpSp>
        <p:nvGrpSpPr>
          <p:cNvPr id="4" name="Group 10"/>
          <p:cNvGrpSpPr/>
          <p:nvPr/>
        </p:nvGrpSpPr>
        <p:grpSpPr>
          <a:xfrm>
            <a:off x="802952" y="2567624"/>
            <a:ext cx="8077200" cy="1851818"/>
            <a:chOff x="823912" y="1357460"/>
            <a:chExt cx="8077200" cy="1851818"/>
          </a:xfrm>
        </p:grpSpPr>
        <p:sp>
          <p:nvSpPr>
            <p:cNvPr id="5" name="Rounded Rectangle 11"/>
            <p:cNvSpPr/>
            <p:nvPr/>
          </p:nvSpPr>
          <p:spPr>
            <a:xfrm>
              <a:off x="823912" y="1662259"/>
              <a:ext cx="8077200" cy="1547019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R" sz="2400" dirty="0" smtClean="0">
                  <a:solidFill>
                    <a:schemeClr val="tx1"/>
                  </a:solidFill>
                </a:rPr>
                <a:t>Seleccione Archivo | Opciones | Programación</a:t>
              </a:r>
              <a:r>
                <a:rPr lang="es-CR" sz="2400" dirty="0">
                  <a:solidFill>
                    <a:schemeClr val="tx1"/>
                  </a:solidFill>
                </a:rPr>
                <a:t> </a:t>
              </a:r>
              <a:r>
                <a:rPr lang="es-CR" sz="2400" dirty="0" smtClean="0">
                  <a:solidFill>
                    <a:schemeClr val="tx1"/>
                  </a:solidFill>
                </a:rPr>
                <a:t>| Opciones de programación de este proyecto</a:t>
              </a:r>
              <a:r>
                <a:rPr lang="en-US" sz="2400" dirty="0" smtClean="0">
                  <a:solidFill>
                    <a:schemeClr val="tx1"/>
                  </a:solidFill>
                </a:rPr>
                <a:t>: </a:t>
              </a:r>
              <a:endParaRPr lang="es-CR" sz="24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s-CR" sz="2400" dirty="0" smtClean="0">
                  <a:solidFill>
                    <a:schemeClr val="tx1"/>
                  </a:solidFill>
                </a:rPr>
                <a:t>y sustituya el parámetro del campo </a:t>
              </a:r>
              <a:r>
                <a:rPr lang="en-US" sz="2400" dirty="0" smtClean="0">
                  <a:solidFill>
                    <a:schemeClr val="tx1"/>
                  </a:solidFill>
                </a:rPr>
                <a:t>“</a:t>
              </a:r>
              <a:r>
                <a:rPr lang="es-CR" sz="2400" dirty="0" smtClean="0">
                  <a:solidFill>
                    <a:schemeClr val="tx1"/>
                  </a:solidFill>
                </a:rPr>
                <a:t>Mostrar duración en</a:t>
              </a:r>
              <a:r>
                <a:rPr lang="en-US" sz="2400" dirty="0" smtClean="0">
                  <a:solidFill>
                    <a:schemeClr val="tx1"/>
                  </a:solidFill>
                </a:rPr>
                <a:t>”.</a:t>
              </a:r>
              <a:endParaRPr lang="es-CR" sz="24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6" name="Rounded Rectangle 12"/>
            <p:cNvSpPr/>
            <p:nvPr/>
          </p:nvSpPr>
          <p:spPr>
            <a:xfrm>
              <a:off x="4100512" y="1357460"/>
              <a:ext cx="1600200" cy="533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C</a:t>
              </a:r>
              <a:r>
                <a:rPr lang="es-CR" sz="2800" dirty="0" smtClean="0"/>
                <a:t>ómo …</a:t>
              </a:r>
              <a:endParaRPr lang="en-US" sz="2800" dirty="0"/>
            </a:p>
          </p:txBody>
        </p:sp>
      </p:grpSp>
      <p:sp>
        <p:nvSpPr>
          <p:cNvPr id="7" name="Content Placeholder 2"/>
          <p:cNvSpPr txBox="1">
            <a:spLocks/>
          </p:cNvSpPr>
          <p:nvPr/>
        </p:nvSpPr>
        <p:spPr>
          <a:xfrm>
            <a:off x="179512" y="4642366"/>
            <a:ext cx="2808312" cy="18163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>
              <a:spcAft>
                <a:spcPts val="1200"/>
              </a:spcAft>
            </a:pPr>
            <a:r>
              <a:rPr lang="es-CR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Puede seleccionar Minutos, Horas, Días, Semanas o Meses</a:t>
            </a:r>
            <a:endParaRPr lang="es-CR" sz="1600" b="1" dirty="0" smtClean="0">
              <a:latin typeface="+mj-lt"/>
              <a:ea typeface="+mj-ea"/>
              <a:cs typeface="+mj-cs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646519"/>
            <a:ext cx="5563344" cy="197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932040" y="1052736"/>
            <a:ext cx="41148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R" sz="2400" b="1" dirty="0" smtClean="0">
                <a:solidFill>
                  <a:srgbClr val="005828"/>
                </a:solidFill>
              </a:rPr>
              <a:t>Microsoft Project 2010</a:t>
            </a:r>
            <a:endParaRPr lang="en-US" sz="2400" b="1" dirty="0">
              <a:solidFill>
                <a:srgbClr val="0058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93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374773" y="2224981"/>
            <a:ext cx="8305800" cy="2644179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>
              <a:spcAft>
                <a:spcPts val="1200"/>
              </a:spcAft>
            </a:pPr>
            <a:r>
              <a:rPr lang="es-CR" sz="76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Creación de </a:t>
            </a:r>
            <a:r>
              <a:rPr lang="es-CR" sz="7600" b="1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Subtareas</a:t>
            </a:r>
            <a:endParaRPr lang="es-CR" sz="7600" b="1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lvl="1" algn="just">
              <a:spcAft>
                <a:spcPts val="1200"/>
              </a:spcAft>
            </a:pPr>
            <a:r>
              <a:rPr lang="es-CR" sz="67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 Estructura de Desglose de Trabajo (EDT) tiene una estructura o esquema Fase</a:t>
            </a:r>
            <a:r>
              <a:rPr lang="en-US" sz="67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\</a:t>
            </a:r>
            <a:r>
              <a:rPr lang="en-US" sz="67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Tareas</a:t>
            </a:r>
            <a:r>
              <a:rPr lang="en-US" sz="67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7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que</a:t>
            </a:r>
            <a:r>
              <a:rPr lang="en-US" sz="67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no se </a:t>
            </a:r>
            <a:r>
              <a:rPr lang="en-US" sz="67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ve</a:t>
            </a:r>
            <a:r>
              <a:rPr lang="en-US" sz="67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7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reflejado</a:t>
            </a:r>
            <a:r>
              <a:rPr lang="en-US" sz="67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a</a:t>
            </a:r>
            <a:r>
              <a:rPr lang="es-CR" sz="67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ún</a:t>
            </a:r>
            <a:r>
              <a:rPr lang="es-CR" sz="67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en Project.</a:t>
            </a:r>
            <a:endParaRPr lang="es-CR" sz="4200" b="1" dirty="0">
              <a:solidFill>
                <a:srgbClr val="005828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Curved Right Arrow 5"/>
          <p:cNvSpPr/>
          <p:nvPr/>
        </p:nvSpPr>
        <p:spPr>
          <a:xfrm rot="20404947">
            <a:off x="167520" y="2307045"/>
            <a:ext cx="576064" cy="536848"/>
          </a:xfrm>
          <a:prstGeom prst="curvedRightArrow">
            <a:avLst/>
          </a:prstGeom>
          <a:solidFill>
            <a:srgbClr val="FFC000"/>
          </a:solidFill>
          <a:ln>
            <a:solidFill>
              <a:schemeClr val="accent1">
                <a:shade val="50000"/>
                <a:alpha val="3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395936"/>
            <a:ext cx="2618556" cy="1921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4932040" y="1052736"/>
            <a:ext cx="41148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R" sz="2400" b="1" dirty="0" smtClean="0">
                <a:solidFill>
                  <a:srgbClr val="005828"/>
                </a:solidFill>
              </a:rPr>
              <a:t>Microsoft Project 2010</a:t>
            </a:r>
            <a:endParaRPr lang="en-US" sz="2400" b="1" dirty="0">
              <a:solidFill>
                <a:srgbClr val="0058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449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t3.gstatic.com/images?q=tbn:ANd9GcQDekc1J2n-ct6B34aksI9lF7W5VR_C5xbmIQbROTgu7EzHH3OmX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061" y="5445224"/>
            <a:ext cx="3762375" cy="120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64243" y="1916831"/>
            <a:ext cx="7772400" cy="190207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R" sz="3200" b="1" dirty="0" smtClean="0">
                <a:solidFill>
                  <a:srgbClr val="FFC000"/>
                </a:solidFill>
              </a:rPr>
              <a:t/>
            </a:r>
            <a:br>
              <a:rPr lang="es-CR" sz="3200" b="1" dirty="0" smtClean="0">
                <a:solidFill>
                  <a:srgbClr val="FFC000"/>
                </a:solidFill>
              </a:rPr>
            </a:br>
            <a:r>
              <a:rPr lang="es-CR" sz="4800" b="1" dirty="0" smtClean="0">
                <a:solidFill>
                  <a:srgbClr val="FFC000"/>
                </a:solidFill>
              </a:rPr>
              <a:t>Tema 1</a:t>
            </a:r>
            <a:br>
              <a:rPr lang="es-CR" sz="4800" b="1" dirty="0" smtClean="0">
                <a:solidFill>
                  <a:srgbClr val="FFC000"/>
                </a:solidFill>
              </a:rPr>
            </a:br>
            <a:r>
              <a:rPr lang="es-CR" sz="4800" b="1" dirty="0" smtClean="0">
                <a:solidFill>
                  <a:srgbClr val="005828"/>
                </a:solidFill>
              </a:rPr>
              <a:t>Conceptos Básicos de </a:t>
            </a:r>
            <a:r>
              <a:rPr lang="es-CR" sz="6000" b="1" dirty="0">
                <a:solidFill>
                  <a:srgbClr val="005828"/>
                </a:solidFill>
              </a:rPr>
              <a:t>Microsoft Project 2010</a:t>
            </a:r>
            <a:endParaRPr lang="en-US" sz="6000" b="1" dirty="0">
              <a:solidFill>
                <a:srgbClr val="0058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379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375295" y="2268167"/>
            <a:ext cx="8305800" cy="4569295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>
              <a:spcAft>
                <a:spcPts val="1200"/>
              </a:spcAft>
            </a:pPr>
            <a:r>
              <a:rPr lang="es-CR" sz="58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Creación de </a:t>
            </a:r>
            <a:r>
              <a:rPr lang="es-CR" sz="5800" b="1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Subtareas</a:t>
            </a:r>
            <a:endParaRPr lang="es-CR" sz="5800" b="1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lvl="1" algn="just">
              <a:spcAft>
                <a:spcPts val="1200"/>
              </a:spcAft>
            </a:pPr>
            <a:r>
              <a:rPr lang="es-CR" sz="51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Para crear este esquema, donde se definen las subtareas correspondientes a cada fase, se utiliza el concepto de sangría.</a:t>
            </a:r>
          </a:p>
          <a:p>
            <a:pPr lvl="1" algn="just">
              <a:spcAft>
                <a:spcPts val="1200"/>
              </a:spcAft>
            </a:pPr>
            <a:r>
              <a:rPr lang="es-CR" sz="5100" b="1" dirty="0">
                <a:solidFill>
                  <a:srgbClr val="005828"/>
                </a:solidFill>
                <a:latin typeface="+mj-lt"/>
                <a:ea typeface="+mj-ea"/>
                <a:cs typeface="+mj-cs"/>
              </a:rPr>
              <a:t>Las tareas que forman parte de una fase son seleccionadas y se les aplica una sangría.</a:t>
            </a:r>
          </a:p>
          <a:p>
            <a:pPr lvl="1" algn="just">
              <a:spcAft>
                <a:spcPts val="1200"/>
              </a:spcAft>
            </a:pPr>
            <a:r>
              <a:rPr lang="es-CR" sz="5100" b="1" dirty="0">
                <a:solidFill>
                  <a:srgbClr val="005828"/>
                </a:solidFill>
                <a:latin typeface="+mj-lt"/>
                <a:ea typeface="+mj-ea"/>
                <a:cs typeface="+mj-cs"/>
              </a:rPr>
              <a:t>Si queremos revertir el proceso, se selecciona </a:t>
            </a:r>
            <a:r>
              <a:rPr lang="es-CR" sz="5100" b="1" dirty="0" smtClean="0">
                <a:solidFill>
                  <a:srgbClr val="005828"/>
                </a:solidFill>
                <a:latin typeface="+mj-lt"/>
                <a:ea typeface="+mj-ea"/>
                <a:cs typeface="+mj-cs"/>
              </a:rPr>
              <a:t>la(s) tarea(s) </a:t>
            </a:r>
            <a:r>
              <a:rPr lang="es-CR" sz="5100" b="1" dirty="0">
                <a:solidFill>
                  <a:srgbClr val="005828"/>
                </a:solidFill>
                <a:latin typeface="+mj-lt"/>
                <a:ea typeface="+mj-ea"/>
                <a:cs typeface="+mj-cs"/>
              </a:rPr>
              <a:t>y se anula la sangría.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932040" y="1052736"/>
            <a:ext cx="41148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R" sz="2400" b="1" dirty="0" smtClean="0">
                <a:solidFill>
                  <a:srgbClr val="005828"/>
                </a:solidFill>
              </a:rPr>
              <a:t>Microsoft Project 2010</a:t>
            </a:r>
            <a:endParaRPr lang="en-US" sz="2400" b="1" dirty="0">
              <a:solidFill>
                <a:srgbClr val="0058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12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381000" y="2204864"/>
            <a:ext cx="8305800" cy="4653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>
              <a:spcAft>
                <a:spcPts val="1200"/>
              </a:spcAft>
            </a:pPr>
            <a:r>
              <a:rPr lang="es-CR" sz="36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Creación de </a:t>
            </a:r>
            <a:r>
              <a:rPr lang="es-CR" sz="3600" b="1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Subtareas</a:t>
            </a:r>
            <a:endParaRPr lang="es-CR" sz="3600" b="1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lvl="1" algn="just">
              <a:spcAft>
                <a:spcPts val="1200"/>
              </a:spcAft>
            </a:pPr>
            <a:r>
              <a:rPr lang="es-CR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Para definir subtareas utilizamos los siguientes botones, ubicados en Tarea | Programación</a:t>
            </a:r>
            <a:endParaRPr lang="en-US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just">
              <a:spcAft>
                <a:spcPts val="1200"/>
              </a:spcAft>
            </a:pPr>
            <a:r>
              <a:rPr lang="en-US" sz="28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	      </a:t>
            </a:r>
            <a:r>
              <a:rPr lang="es-CR" sz="28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Aplicar sangría </a:t>
            </a:r>
            <a:r>
              <a:rPr lang="es-CR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Convierte la tarea en una 		</a:t>
            </a:r>
            <a:r>
              <a:rPr lang="es-CR" sz="28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subtarea</a:t>
            </a:r>
            <a:r>
              <a:rPr lang="es-CR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s-CR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 tarea que le </a:t>
            </a:r>
            <a:r>
              <a:rPr lang="es-CR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antecede</a:t>
            </a:r>
            <a:endParaRPr lang="es-CR" sz="28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lvl="3" algn="just">
              <a:spcAft>
                <a:spcPts val="1200"/>
              </a:spcAft>
            </a:pPr>
            <a:r>
              <a:rPr lang="es-CR" sz="28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Anular sangría  </a:t>
            </a:r>
            <a:r>
              <a:rPr lang="es-CR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Elimina la sangría de la tarea 	seleccionada</a:t>
            </a:r>
            <a:endParaRPr lang="es-CR" sz="1800" b="1" dirty="0" smtClean="0"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4114402"/>
            <a:ext cx="57150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2" y="5209778"/>
            <a:ext cx="6000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932040" y="1052736"/>
            <a:ext cx="41148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R" sz="2400" b="1" dirty="0" smtClean="0">
                <a:solidFill>
                  <a:srgbClr val="005828"/>
                </a:solidFill>
              </a:rPr>
              <a:t>Microsoft Project 2010</a:t>
            </a:r>
            <a:endParaRPr lang="en-US" sz="2400" b="1" dirty="0">
              <a:solidFill>
                <a:srgbClr val="0058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840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378147" y="2316089"/>
            <a:ext cx="8305800" cy="2121023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>
              <a:spcAft>
                <a:spcPts val="600"/>
              </a:spcAft>
            </a:pPr>
            <a:r>
              <a:rPr lang="es-CR" sz="144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Creación de Subtareas</a:t>
            </a:r>
          </a:p>
          <a:p>
            <a:pPr lvl="1" algn="just">
              <a:spcAft>
                <a:spcPts val="1200"/>
              </a:spcAft>
            </a:pPr>
            <a:r>
              <a:rPr lang="es-CR" sz="1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Seleccione las tareas indicadas en la siguiente imagen y aplíqueles la sangría.   Practique, además, la anulación de sangría.</a:t>
            </a:r>
          </a:p>
          <a:p>
            <a:pPr>
              <a:spcAft>
                <a:spcPts val="1200"/>
              </a:spcAft>
            </a:pPr>
            <a:endParaRPr lang="es-CR" sz="3600" b="1" dirty="0" smtClean="0">
              <a:latin typeface="+mj-lt"/>
              <a:ea typeface="+mj-ea"/>
              <a:cs typeface="+mj-cs"/>
            </a:endParaRPr>
          </a:p>
          <a:p>
            <a:pPr>
              <a:spcAft>
                <a:spcPts val="1200"/>
              </a:spcAft>
            </a:pPr>
            <a:r>
              <a:rPr lang="es-CR" sz="3600" b="1" dirty="0" smtClean="0">
                <a:latin typeface="+mj-lt"/>
                <a:ea typeface="+mj-ea"/>
                <a:cs typeface="+mj-cs"/>
              </a:rPr>
              <a:t>	</a:t>
            </a:r>
          </a:p>
          <a:p>
            <a:pPr>
              <a:spcAft>
                <a:spcPts val="1200"/>
              </a:spcAft>
            </a:pPr>
            <a:r>
              <a:rPr lang="es-CR" sz="3600" b="1" dirty="0" smtClean="0"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437112"/>
            <a:ext cx="4962525" cy="219075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932040" y="1052736"/>
            <a:ext cx="41148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R" sz="2400" b="1" dirty="0" smtClean="0">
                <a:solidFill>
                  <a:srgbClr val="005828"/>
                </a:solidFill>
              </a:rPr>
              <a:t>Microsoft Project 2010</a:t>
            </a:r>
            <a:endParaRPr lang="en-US" sz="2400" b="1" dirty="0">
              <a:solidFill>
                <a:srgbClr val="0058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565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2204864"/>
            <a:ext cx="8305800" cy="96889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>
              <a:spcAft>
                <a:spcPts val="1200"/>
              </a:spcAft>
            </a:pPr>
            <a:r>
              <a:rPr lang="es-CR" sz="144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Creación de Subtareas</a:t>
            </a:r>
          </a:p>
          <a:p>
            <a:pPr lvl="1" algn="l">
              <a:spcAft>
                <a:spcPts val="1200"/>
              </a:spcAft>
            </a:pPr>
            <a:r>
              <a:rPr lang="es-CR" sz="14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Resultados esperados:</a:t>
            </a:r>
          </a:p>
          <a:p>
            <a:pPr>
              <a:spcAft>
                <a:spcPts val="1200"/>
              </a:spcAft>
            </a:pPr>
            <a:endParaRPr lang="es-CR" sz="3600" b="1" dirty="0" smtClean="0">
              <a:latin typeface="+mj-lt"/>
              <a:ea typeface="+mj-ea"/>
              <a:cs typeface="+mj-cs"/>
            </a:endParaRPr>
          </a:p>
          <a:p>
            <a:pPr>
              <a:spcAft>
                <a:spcPts val="1200"/>
              </a:spcAft>
            </a:pPr>
            <a:r>
              <a:rPr lang="es-CR" sz="3600" b="1" dirty="0" smtClean="0">
                <a:latin typeface="+mj-lt"/>
                <a:ea typeface="+mj-ea"/>
                <a:cs typeface="+mj-cs"/>
              </a:rPr>
              <a:t>	</a:t>
            </a:r>
          </a:p>
          <a:p>
            <a:pPr>
              <a:spcAft>
                <a:spcPts val="1200"/>
              </a:spcAft>
            </a:pPr>
            <a:r>
              <a:rPr lang="es-CR" sz="3600" b="1" dirty="0" smtClean="0"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645594"/>
            <a:ext cx="7048500" cy="21717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932040" y="1052736"/>
            <a:ext cx="41148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R" sz="2400" b="1" dirty="0" smtClean="0">
                <a:solidFill>
                  <a:srgbClr val="005828"/>
                </a:solidFill>
              </a:rPr>
              <a:t>Microsoft Project 2010</a:t>
            </a:r>
            <a:endParaRPr lang="en-US" sz="2400" b="1" dirty="0">
              <a:solidFill>
                <a:srgbClr val="0058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697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2204864"/>
            <a:ext cx="8305800" cy="3993231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>
              <a:spcAft>
                <a:spcPts val="1200"/>
              </a:spcAft>
            </a:pPr>
            <a:r>
              <a:rPr lang="es-CR" sz="128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Creación de Subtareas - </a:t>
            </a:r>
            <a:r>
              <a:rPr lang="es-CR" sz="12800" b="1" dirty="0" smtClean="0">
                <a:solidFill>
                  <a:schemeClr val="tx1"/>
                </a:solidFill>
              </a:rPr>
              <a:t>Cambios resultantes</a:t>
            </a:r>
            <a:r>
              <a:rPr lang="en-US" sz="12800" b="1" dirty="0" smtClean="0">
                <a:solidFill>
                  <a:schemeClr val="tx1"/>
                </a:solidFill>
              </a:rPr>
              <a:t>:</a:t>
            </a:r>
          </a:p>
          <a:p>
            <a:pPr lvl="1" algn="l">
              <a:spcAft>
                <a:spcPts val="1200"/>
              </a:spcAft>
            </a:pPr>
            <a:r>
              <a:rPr lang="es-CR" sz="11200" dirty="0" smtClean="0">
                <a:solidFill>
                  <a:schemeClr val="tx1"/>
                </a:solidFill>
              </a:rPr>
              <a:t>El proceso anterior efectuó los siguientes cambios:</a:t>
            </a:r>
          </a:p>
          <a:p>
            <a:pPr lvl="1" algn="l">
              <a:spcAft>
                <a:spcPts val="1200"/>
              </a:spcAft>
            </a:pPr>
            <a:r>
              <a:rPr lang="es-CR" sz="11200" b="1" u="sng" dirty="0" smtClean="0">
                <a:solidFill>
                  <a:schemeClr val="tx1"/>
                </a:solidFill>
              </a:rPr>
              <a:t>Tareas tipo fase (1)</a:t>
            </a:r>
            <a:r>
              <a:rPr lang="en-US" sz="11200" b="1" u="sng" dirty="0" smtClean="0">
                <a:solidFill>
                  <a:schemeClr val="tx1"/>
                </a:solidFill>
              </a:rPr>
              <a:t>:</a:t>
            </a:r>
            <a:endParaRPr lang="es-CR" sz="11200" b="1" u="sng" dirty="0" smtClean="0">
              <a:solidFill>
                <a:schemeClr val="tx1"/>
              </a:solidFill>
            </a:endParaRPr>
          </a:p>
          <a:p>
            <a:pPr lvl="1" algn="just">
              <a:buFont typeface="Wingdings" pitchFamily="2" charset="2"/>
              <a:buChar char="v"/>
            </a:pPr>
            <a:r>
              <a:rPr lang="es-CR" sz="9600" dirty="0">
                <a:solidFill>
                  <a:schemeClr val="tx1"/>
                </a:solidFill>
              </a:rPr>
              <a:t> </a:t>
            </a:r>
            <a:r>
              <a:rPr lang="en-US" sz="8000" dirty="0" smtClean="0">
                <a:solidFill>
                  <a:schemeClr val="tx1"/>
                </a:solidFill>
              </a:rPr>
              <a:t>Antes </a:t>
            </a:r>
            <a:r>
              <a:rPr lang="en-US" sz="8000" dirty="0">
                <a:solidFill>
                  <a:schemeClr val="tx1"/>
                </a:solidFill>
              </a:rPr>
              <a:t>del </a:t>
            </a:r>
            <a:r>
              <a:rPr lang="en-US" sz="8000" dirty="0" err="1">
                <a:solidFill>
                  <a:schemeClr val="tx1"/>
                </a:solidFill>
              </a:rPr>
              <a:t>nombre</a:t>
            </a:r>
            <a:r>
              <a:rPr lang="en-US" sz="8000" dirty="0">
                <a:solidFill>
                  <a:schemeClr val="tx1"/>
                </a:solidFill>
              </a:rPr>
              <a:t> de </a:t>
            </a:r>
            <a:r>
              <a:rPr lang="en-US" sz="8000" dirty="0" err="1">
                <a:solidFill>
                  <a:schemeClr val="tx1"/>
                </a:solidFill>
              </a:rPr>
              <a:t>tarea</a:t>
            </a:r>
            <a:r>
              <a:rPr lang="en-US" sz="8000" dirty="0">
                <a:solidFill>
                  <a:schemeClr val="tx1"/>
                </a:solidFill>
              </a:rPr>
              <a:t> </a:t>
            </a:r>
            <a:r>
              <a:rPr lang="en-US" sz="8000" dirty="0" err="1">
                <a:solidFill>
                  <a:schemeClr val="tx1"/>
                </a:solidFill>
              </a:rPr>
              <a:t>aparece</a:t>
            </a:r>
            <a:r>
              <a:rPr lang="en-US" sz="8000" dirty="0">
                <a:solidFill>
                  <a:schemeClr val="tx1"/>
                </a:solidFill>
              </a:rPr>
              <a:t> un </a:t>
            </a:r>
            <a:r>
              <a:rPr lang="en-US" sz="8000" dirty="0" err="1" smtClean="0">
                <a:solidFill>
                  <a:schemeClr val="tx1"/>
                </a:solidFill>
              </a:rPr>
              <a:t>signo</a:t>
            </a:r>
            <a:r>
              <a:rPr lang="en-US" sz="8000" dirty="0" smtClean="0">
                <a:solidFill>
                  <a:schemeClr val="tx1"/>
                </a:solidFill>
              </a:rPr>
              <a:t> </a:t>
            </a:r>
            <a:r>
              <a:rPr lang="en-US" sz="8000" dirty="0" err="1" smtClean="0">
                <a:solidFill>
                  <a:schemeClr val="tx1"/>
                </a:solidFill>
              </a:rPr>
              <a:t>menos</a:t>
            </a:r>
            <a:r>
              <a:rPr lang="en-US" sz="8000" dirty="0">
                <a:solidFill>
                  <a:schemeClr val="tx1"/>
                </a:solidFill>
              </a:rPr>
              <a:t>, </a:t>
            </a:r>
            <a:r>
              <a:rPr lang="en-US" sz="8000" dirty="0" err="1">
                <a:solidFill>
                  <a:schemeClr val="tx1"/>
                </a:solidFill>
              </a:rPr>
              <a:t>que</a:t>
            </a:r>
            <a:r>
              <a:rPr lang="en-US" sz="8000" dirty="0">
                <a:solidFill>
                  <a:schemeClr val="tx1"/>
                </a:solidFill>
              </a:rPr>
              <a:t> </a:t>
            </a:r>
            <a:r>
              <a:rPr lang="en-US" sz="8000" dirty="0" err="1">
                <a:solidFill>
                  <a:schemeClr val="tx1"/>
                </a:solidFill>
              </a:rPr>
              <a:t>si</a:t>
            </a:r>
            <a:r>
              <a:rPr lang="en-US" sz="8000" dirty="0">
                <a:solidFill>
                  <a:schemeClr val="tx1"/>
                </a:solidFill>
              </a:rPr>
              <a:t> </a:t>
            </a:r>
            <a:r>
              <a:rPr lang="en-US" sz="8000" dirty="0" err="1">
                <a:solidFill>
                  <a:schemeClr val="tx1"/>
                </a:solidFill>
              </a:rPr>
              <a:t>es</a:t>
            </a:r>
            <a:r>
              <a:rPr lang="en-US" sz="8000" dirty="0">
                <a:solidFill>
                  <a:schemeClr val="tx1"/>
                </a:solidFill>
              </a:rPr>
              <a:t> </a:t>
            </a:r>
            <a:r>
              <a:rPr lang="en-US" sz="8000" dirty="0" smtClean="0">
                <a:solidFill>
                  <a:schemeClr val="tx1"/>
                </a:solidFill>
              </a:rPr>
              <a:t>	</a:t>
            </a:r>
            <a:r>
              <a:rPr lang="en-US" sz="8000" dirty="0" err="1" smtClean="0">
                <a:solidFill>
                  <a:schemeClr val="tx1"/>
                </a:solidFill>
              </a:rPr>
              <a:t>presionado</a:t>
            </a:r>
            <a:r>
              <a:rPr lang="en-US" sz="8000" dirty="0" smtClean="0">
                <a:solidFill>
                  <a:schemeClr val="tx1"/>
                </a:solidFill>
              </a:rPr>
              <a:t> con </a:t>
            </a:r>
            <a:r>
              <a:rPr lang="en-US" sz="8000" dirty="0">
                <a:solidFill>
                  <a:schemeClr val="tx1"/>
                </a:solidFill>
              </a:rPr>
              <a:t>el rat</a:t>
            </a:r>
            <a:r>
              <a:rPr lang="es-CR" sz="8000" dirty="0" err="1">
                <a:solidFill>
                  <a:schemeClr val="tx1"/>
                </a:solidFill>
              </a:rPr>
              <a:t>ón</a:t>
            </a:r>
            <a:r>
              <a:rPr lang="es-CR" sz="8000" dirty="0">
                <a:solidFill>
                  <a:schemeClr val="tx1"/>
                </a:solidFill>
              </a:rPr>
              <a:t> se convierte en un más y se ocultan las </a:t>
            </a:r>
            <a:r>
              <a:rPr lang="es-CR" sz="8000" dirty="0" smtClean="0">
                <a:solidFill>
                  <a:schemeClr val="tx1"/>
                </a:solidFill>
              </a:rPr>
              <a:t>	subtareas</a:t>
            </a:r>
            <a:r>
              <a:rPr lang="es-CR" sz="8000" dirty="0">
                <a:solidFill>
                  <a:schemeClr val="tx1"/>
                </a:solidFill>
              </a:rPr>
              <a:t>.</a:t>
            </a:r>
          </a:p>
          <a:p>
            <a:pPr lvl="1" algn="just">
              <a:buFont typeface="Wingdings" pitchFamily="2" charset="2"/>
              <a:buChar char="v"/>
            </a:pPr>
            <a:r>
              <a:rPr lang="es-CR" sz="8000" dirty="0">
                <a:solidFill>
                  <a:schemeClr val="tx1"/>
                </a:solidFill>
              </a:rPr>
              <a:t> </a:t>
            </a:r>
            <a:r>
              <a:rPr lang="es-CR" sz="8000" dirty="0" smtClean="0">
                <a:solidFill>
                  <a:schemeClr val="tx1"/>
                </a:solidFill>
              </a:rPr>
              <a:t>  </a:t>
            </a:r>
            <a:r>
              <a:rPr lang="es-CR" sz="8000" dirty="0">
                <a:solidFill>
                  <a:schemeClr val="tx1"/>
                </a:solidFill>
              </a:rPr>
              <a:t>Los datos de las tareas se ponen en negrita</a:t>
            </a:r>
            <a:r>
              <a:rPr lang="es-CR" sz="8000" dirty="0" smtClean="0">
                <a:solidFill>
                  <a:schemeClr val="tx1"/>
                </a:solidFill>
              </a:rPr>
              <a:t>.</a:t>
            </a:r>
          </a:p>
          <a:p>
            <a:pPr lvl="1" algn="just">
              <a:buFont typeface="Wingdings" pitchFamily="2" charset="2"/>
              <a:buChar char="v"/>
            </a:pPr>
            <a:r>
              <a:rPr lang="es-CR" sz="8000" dirty="0" smtClean="0">
                <a:solidFill>
                  <a:schemeClr val="tx1"/>
                </a:solidFill>
              </a:rPr>
              <a:t>   Los </a:t>
            </a:r>
            <a:r>
              <a:rPr lang="es-CR" sz="8000" dirty="0">
                <a:solidFill>
                  <a:schemeClr val="tx1"/>
                </a:solidFill>
              </a:rPr>
              <a:t>datos de las duraciones y las fechas no pueden modificarse</a:t>
            </a:r>
            <a:r>
              <a:rPr lang="es-CR" sz="8000" dirty="0" smtClean="0">
                <a:solidFill>
                  <a:schemeClr val="tx1"/>
                </a:solidFill>
              </a:rPr>
              <a:t>.</a:t>
            </a:r>
          </a:p>
          <a:p>
            <a:pPr lvl="1" algn="just">
              <a:buFont typeface="Wingdings" pitchFamily="2" charset="2"/>
              <a:buChar char="v"/>
            </a:pPr>
            <a:r>
              <a:rPr lang="es-CR" sz="8000" dirty="0">
                <a:solidFill>
                  <a:schemeClr val="tx1"/>
                </a:solidFill>
              </a:rPr>
              <a:t> </a:t>
            </a:r>
            <a:r>
              <a:rPr lang="es-CR" sz="8000" dirty="0" smtClean="0">
                <a:solidFill>
                  <a:schemeClr val="tx1"/>
                </a:solidFill>
              </a:rPr>
              <a:t>  La barra azul que representa la tarea en el Diagrama de Gantt es     	sustituido por una barra que cubre sus subtareas.</a:t>
            </a:r>
          </a:p>
          <a:p>
            <a:pPr lvl="1" algn="l">
              <a:buFont typeface="Wingdings" pitchFamily="2" charset="2"/>
              <a:buChar char="v"/>
            </a:pPr>
            <a:endParaRPr lang="es-CR" sz="8000" dirty="0">
              <a:solidFill>
                <a:schemeClr val="tx1"/>
              </a:solidFill>
            </a:endParaRPr>
          </a:p>
          <a:p>
            <a:pPr lvl="1" algn="l">
              <a:spcAft>
                <a:spcPts val="1200"/>
              </a:spcAft>
            </a:pPr>
            <a:endParaRPr lang="es-CR" sz="14400" b="1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>
              <a:spcAft>
                <a:spcPts val="1200"/>
              </a:spcAft>
            </a:pPr>
            <a:endParaRPr lang="es-CR" sz="3600" b="1" dirty="0" smtClean="0">
              <a:latin typeface="+mj-lt"/>
              <a:ea typeface="+mj-ea"/>
              <a:cs typeface="+mj-cs"/>
            </a:endParaRPr>
          </a:p>
          <a:p>
            <a:pPr>
              <a:spcAft>
                <a:spcPts val="1200"/>
              </a:spcAft>
            </a:pPr>
            <a:r>
              <a:rPr lang="es-CR" sz="3600" b="1" dirty="0" smtClean="0">
                <a:latin typeface="+mj-lt"/>
                <a:ea typeface="+mj-ea"/>
                <a:cs typeface="+mj-cs"/>
              </a:rPr>
              <a:t>	</a:t>
            </a:r>
          </a:p>
          <a:p>
            <a:pPr>
              <a:spcAft>
                <a:spcPts val="1200"/>
              </a:spcAft>
            </a:pPr>
            <a:r>
              <a:rPr lang="es-CR" sz="3600" b="1" dirty="0" smtClean="0"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932040" y="1052736"/>
            <a:ext cx="41148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R" sz="2400" b="1" dirty="0" smtClean="0">
                <a:solidFill>
                  <a:srgbClr val="005828"/>
                </a:solidFill>
              </a:rPr>
              <a:t>Microsoft Project 2010</a:t>
            </a:r>
            <a:endParaRPr lang="en-US" sz="2400" b="1" dirty="0">
              <a:solidFill>
                <a:srgbClr val="0058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048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381000" y="2276871"/>
            <a:ext cx="8305800" cy="3993231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>
              <a:spcAft>
                <a:spcPts val="1200"/>
              </a:spcAft>
            </a:pPr>
            <a:r>
              <a:rPr lang="es-CR" sz="128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Creación de Subtareas - </a:t>
            </a:r>
            <a:r>
              <a:rPr lang="es-CR" sz="12800" b="1" dirty="0" smtClean="0">
                <a:solidFill>
                  <a:schemeClr val="tx1"/>
                </a:solidFill>
              </a:rPr>
              <a:t>Cambios resultantes</a:t>
            </a:r>
            <a:r>
              <a:rPr lang="en-US" sz="12800" b="1" dirty="0" smtClean="0">
                <a:solidFill>
                  <a:schemeClr val="tx1"/>
                </a:solidFill>
              </a:rPr>
              <a:t>:</a:t>
            </a:r>
          </a:p>
          <a:p>
            <a:pPr lvl="1" algn="l">
              <a:spcAft>
                <a:spcPts val="1200"/>
              </a:spcAft>
            </a:pPr>
            <a:r>
              <a:rPr lang="es-CR" sz="11200" dirty="0" smtClean="0">
                <a:solidFill>
                  <a:schemeClr val="tx1"/>
                </a:solidFill>
              </a:rPr>
              <a:t>El proceso anterior efectuó los siguientes cambios:</a:t>
            </a:r>
          </a:p>
          <a:p>
            <a:pPr lvl="1" algn="l">
              <a:spcAft>
                <a:spcPts val="1200"/>
              </a:spcAft>
            </a:pPr>
            <a:r>
              <a:rPr lang="es-CR" sz="11200" b="1" u="sng" dirty="0" smtClean="0">
                <a:solidFill>
                  <a:schemeClr val="tx1"/>
                </a:solidFill>
              </a:rPr>
              <a:t>Tareas a las que se les aplicó la sangría (2)</a:t>
            </a:r>
            <a:r>
              <a:rPr lang="en-US" sz="11200" b="1" u="sng" dirty="0" smtClean="0">
                <a:solidFill>
                  <a:schemeClr val="tx1"/>
                </a:solidFill>
              </a:rPr>
              <a:t>:</a:t>
            </a:r>
            <a:endParaRPr lang="es-CR" sz="11200" b="1" u="sng" dirty="0" smtClean="0">
              <a:solidFill>
                <a:schemeClr val="tx1"/>
              </a:solidFill>
            </a:endParaRPr>
          </a:p>
          <a:p>
            <a:pPr lvl="1" algn="l">
              <a:buFont typeface="Wingdings" pitchFamily="2" charset="2"/>
              <a:buChar char="v"/>
            </a:pPr>
            <a:r>
              <a:rPr lang="es-CR" sz="9600" dirty="0">
                <a:solidFill>
                  <a:schemeClr val="tx1"/>
                </a:solidFill>
              </a:rPr>
              <a:t> </a:t>
            </a:r>
            <a:r>
              <a:rPr lang="es-CR" sz="8000" dirty="0" smtClean="0">
                <a:solidFill>
                  <a:schemeClr val="tx1"/>
                </a:solidFill>
              </a:rPr>
              <a:t>Al valor del nombre de la tarea se le aplica una sangría.</a:t>
            </a:r>
          </a:p>
          <a:p>
            <a:pPr lvl="1" algn="l">
              <a:buFont typeface="Wingdings" pitchFamily="2" charset="2"/>
              <a:buChar char="v"/>
            </a:pPr>
            <a:r>
              <a:rPr lang="es-CR" sz="8000" dirty="0">
                <a:solidFill>
                  <a:schemeClr val="tx1"/>
                </a:solidFill>
              </a:rPr>
              <a:t> </a:t>
            </a:r>
            <a:r>
              <a:rPr lang="es-CR" sz="8000" dirty="0" smtClean="0">
                <a:solidFill>
                  <a:schemeClr val="tx1"/>
                </a:solidFill>
              </a:rPr>
              <a:t>La tarea queda con una dependencia con respecto a la tarea superior 	inmediata.</a:t>
            </a:r>
          </a:p>
          <a:p>
            <a:pPr lvl="1" algn="l">
              <a:buFont typeface="Wingdings" pitchFamily="2" charset="2"/>
              <a:buChar char="v"/>
            </a:pPr>
            <a:endParaRPr lang="es-CR" sz="8000" dirty="0">
              <a:solidFill>
                <a:schemeClr val="tx1"/>
              </a:solidFill>
            </a:endParaRPr>
          </a:p>
          <a:p>
            <a:pPr lvl="1" algn="l">
              <a:spcAft>
                <a:spcPts val="1200"/>
              </a:spcAft>
            </a:pPr>
            <a:endParaRPr lang="es-CR" sz="14400" b="1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>
              <a:spcAft>
                <a:spcPts val="1200"/>
              </a:spcAft>
            </a:pPr>
            <a:endParaRPr lang="es-CR" sz="3600" b="1" dirty="0" smtClean="0">
              <a:latin typeface="+mj-lt"/>
              <a:ea typeface="+mj-ea"/>
              <a:cs typeface="+mj-cs"/>
            </a:endParaRPr>
          </a:p>
          <a:p>
            <a:pPr>
              <a:spcAft>
                <a:spcPts val="1200"/>
              </a:spcAft>
            </a:pPr>
            <a:r>
              <a:rPr lang="es-CR" sz="3600" b="1" dirty="0" smtClean="0">
                <a:latin typeface="+mj-lt"/>
                <a:ea typeface="+mj-ea"/>
                <a:cs typeface="+mj-cs"/>
              </a:rPr>
              <a:t>	</a:t>
            </a:r>
          </a:p>
          <a:p>
            <a:pPr>
              <a:spcAft>
                <a:spcPts val="1200"/>
              </a:spcAft>
            </a:pPr>
            <a:r>
              <a:rPr lang="es-CR" sz="3600" b="1" dirty="0" smtClean="0"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932040" y="1052736"/>
            <a:ext cx="41148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R" sz="2400" b="1" dirty="0" smtClean="0">
                <a:solidFill>
                  <a:srgbClr val="005828"/>
                </a:solidFill>
              </a:rPr>
              <a:t>Microsoft Project 2010</a:t>
            </a:r>
            <a:endParaRPr lang="en-US" sz="2400" b="1" dirty="0">
              <a:solidFill>
                <a:srgbClr val="0058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810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2132856"/>
            <a:ext cx="8583488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>
              <a:spcAft>
                <a:spcPts val="1200"/>
              </a:spcAft>
            </a:pPr>
            <a:r>
              <a:rPr lang="es-CR" sz="36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Creación de Tareas Repetitivas</a:t>
            </a:r>
          </a:p>
          <a:p>
            <a:pPr lvl="1" algn="just">
              <a:spcAft>
                <a:spcPts val="1200"/>
              </a:spcAft>
            </a:pPr>
            <a:r>
              <a:rPr lang="es-CR" sz="3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Son tareas que se repiten en forma  periódica.   Ej.: Reuniones de seguimiento.</a:t>
            </a:r>
          </a:p>
          <a:p>
            <a:pPr>
              <a:spcAft>
                <a:spcPts val="1200"/>
              </a:spcAft>
            </a:pPr>
            <a:endParaRPr lang="es-CR" sz="3600" b="1" dirty="0" smtClean="0">
              <a:latin typeface="+mj-lt"/>
              <a:ea typeface="+mj-ea"/>
              <a:cs typeface="+mj-cs"/>
            </a:endParaRPr>
          </a:p>
          <a:p>
            <a:pPr>
              <a:spcAft>
                <a:spcPts val="1200"/>
              </a:spcAft>
            </a:pPr>
            <a:r>
              <a:rPr lang="es-CR" sz="3600" b="1" dirty="0" smtClean="0">
                <a:latin typeface="+mj-lt"/>
                <a:ea typeface="+mj-ea"/>
                <a:cs typeface="+mj-cs"/>
              </a:rPr>
              <a:t>	</a:t>
            </a:r>
          </a:p>
          <a:p>
            <a:pPr>
              <a:spcAft>
                <a:spcPts val="1200"/>
              </a:spcAft>
            </a:pPr>
            <a:r>
              <a:rPr lang="es-CR" sz="3600" b="1" dirty="0" smtClean="0">
                <a:latin typeface="+mj-lt"/>
                <a:ea typeface="+mj-ea"/>
                <a:cs typeface="+mj-cs"/>
              </a:rPr>
              <a:t> </a:t>
            </a:r>
          </a:p>
        </p:txBody>
      </p:sp>
      <p:grpSp>
        <p:nvGrpSpPr>
          <p:cNvPr id="5" name="Group 10"/>
          <p:cNvGrpSpPr/>
          <p:nvPr/>
        </p:nvGrpSpPr>
        <p:grpSpPr>
          <a:xfrm>
            <a:off x="1043608" y="4437112"/>
            <a:ext cx="7696200" cy="1927448"/>
            <a:chOff x="685800" y="3733800"/>
            <a:chExt cx="7696200" cy="1927448"/>
          </a:xfrm>
        </p:grpSpPr>
        <p:sp>
          <p:nvSpPr>
            <p:cNvPr id="6" name="Rounded Rectangle 11"/>
            <p:cNvSpPr/>
            <p:nvPr/>
          </p:nvSpPr>
          <p:spPr>
            <a:xfrm>
              <a:off x="685800" y="3962400"/>
              <a:ext cx="7696200" cy="1698848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R" sz="2600" dirty="0" smtClean="0">
                  <a:solidFill>
                    <a:schemeClr val="tx1"/>
                  </a:solidFill>
                </a:rPr>
                <a:t>Posiciónese en la línea donde desea insertar la tarea.  Seleccione Tarea | Insertar </a:t>
              </a:r>
              <a:r>
                <a:rPr lang="en-US" sz="2600" dirty="0" smtClean="0">
                  <a:solidFill>
                    <a:schemeClr val="tx1"/>
                  </a:solidFill>
                </a:rPr>
                <a:t>| </a:t>
              </a:r>
              <a:r>
                <a:rPr lang="en-US" sz="2600" dirty="0" err="1" smtClean="0">
                  <a:solidFill>
                    <a:schemeClr val="tx1"/>
                  </a:solidFill>
                </a:rPr>
                <a:t>Tarea</a:t>
              </a:r>
              <a:r>
                <a:rPr lang="en-US" sz="2600" dirty="0" smtClean="0">
                  <a:solidFill>
                    <a:schemeClr val="tx1"/>
                  </a:solidFill>
                </a:rPr>
                <a:t> | </a:t>
              </a:r>
              <a:r>
                <a:rPr lang="es-CR" sz="2600" dirty="0" smtClean="0">
                  <a:solidFill>
                    <a:schemeClr val="tx1"/>
                  </a:solidFill>
                </a:rPr>
                <a:t>Tarea Periódica y realice la configuración correspondiente de la tarea.</a:t>
              </a:r>
            </a:p>
          </p:txBody>
        </p:sp>
        <p:sp>
          <p:nvSpPr>
            <p:cNvPr id="7" name="Rounded Rectangle 12"/>
            <p:cNvSpPr/>
            <p:nvPr/>
          </p:nvSpPr>
          <p:spPr>
            <a:xfrm>
              <a:off x="3581400" y="3733800"/>
              <a:ext cx="1600200" cy="38979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C</a:t>
              </a:r>
              <a:r>
                <a:rPr lang="es-CR" sz="2800" dirty="0" smtClean="0"/>
                <a:t>ómo …</a:t>
              </a:r>
              <a:endParaRPr lang="en-US" sz="2800" dirty="0"/>
            </a:p>
          </p:txBody>
        </p:sp>
      </p:grpSp>
      <p:sp>
        <p:nvSpPr>
          <p:cNvPr id="8" name="Curved Right Arrow 6"/>
          <p:cNvSpPr/>
          <p:nvPr/>
        </p:nvSpPr>
        <p:spPr>
          <a:xfrm rot="20404947">
            <a:off x="173748" y="2336492"/>
            <a:ext cx="576064" cy="536848"/>
          </a:xfrm>
          <a:prstGeom prst="curvedRightArrow">
            <a:avLst/>
          </a:prstGeom>
          <a:solidFill>
            <a:srgbClr val="FFC000"/>
          </a:solidFill>
          <a:ln>
            <a:solidFill>
              <a:schemeClr val="accent1">
                <a:shade val="50000"/>
                <a:alpha val="3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932040" y="1052736"/>
            <a:ext cx="41148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R" sz="2400" b="1" dirty="0" smtClean="0">
                <a:solidFill>
                  <a:srgbClr val="005828"/>
                </a:solidFill>
              </a:rPr>
              <a:t>Microsoft Project 2010</a:t>
            </a:r>
            <a:endParaRPr lang="en-US" sz="2400" b="1" dirty="0">
              <a:solidFill>
                <a:srgbClr val="0058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689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381000" y="2132856"/>
            <a:ext cx="7751826" cy="3985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>
              <a:spcAft>
                <a:spcPts val="1200"/>
              </a:spcAft>
            </a:pPr>
            <a:r>
              <a:rPr lang="es-CR" sz="36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Creación de Tareas Repetitivas</a:t>
            </a:r>
          </a:p>
          <a:p>
            <a:pPr lvl="1" algn="just">
              <a:spcAft>
                <a:spcPts val="1200"/>
              </a:spcAft>
            </a:pPr>
            <a:r>
              <a:rPr lang="es-CR" sz="3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Configure la siguiente tarea repetitiva</a:t>
            </a:r>
            <a:r>
              <a:rPr lang="en-US" sz="3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</a:t>
            </a:r>
            <a:endParaRPr lang="es-CR" sz="3600" b="1" dirty="0" smtClean="0">
              <a:latin typeface="+mj-lt"/>
              <a:ea typeface="+mj-ea"/>
              <a:cs typeface="+mj-cs"/>
            </a:endParaRPr>
          </a:p>
          <a:p>
            <a:pPr>
              <a:spcAft>
                <a:spcPts val="1200"/>
              </a:spcAft>
            </a:pPr>
            <a:r>
              <a:rPr lang="es-CR" sz="3600" b="1" dirty="0" smtClean="0">
                <a:latin typeface="+mj-lt"/>
                <a:ea typeface="+mj-ea"/>
                <a:cs typeface="+mj-cs"/>
              </a:rPr>
              <a:t>	</a:t>
            </a:r>
          </a:p>
          <a:p>
            <a:pPr>
              <a:spcAft>
                <a:spcPts val="1200"/>
              </a:spcAft>
            </a:pPr>
            <a:r>
              <a:rPr lang="es-CR" sz="3600" b="1" dirty="0" smtClean="0"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717032"/>
            <a:ext cx="3744415" cy="243855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932040" y="1052736"/>
            <a:ext cx="41148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R" sz="2400" b="1" dirty="0" smtClean="0">
                <a:solidFill>
                  <a:srgbClr val="005828"/>
                </a:solidFill>
              </a:rPr>
              <a:t>Microsoft Project 2010</a:t>
            </a:r>
            <a:endParaRPr lang="en-US" sz="2400" b="1" dirty="0">
              <a:solidFill>
                <a:srgbClr val="0058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778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381000" y="2132856"/>
            <a:ext cx="8305800" cy="96889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>
              <a:spcAft>
                <a:spcPts val="600"/>
              </a:spcAft>
            </a:pPr>
            <a:r>
              <a:rPr lang="es-CR" sz="144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Creación de Tareas Repetitivas</a:t>
            </a:r>
          </a:p>
          <a:p>
            <a:pPr lvl="1" algn="l">
              <a:spcAft>
                <a:spcPts val="1200"/>
              </a:spcAft>
            </a:pPr>
            <a:r>
              <a:rPr lang="es-CR" sz="14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Resultados esperados:</a:t>
            </a:r>
          </a:p>
          <a:p>
            <a:pPr>
              <a:spcAft>
                <a:spcPts val="1200"/>
              </a:spcAft>
            </a:pPr>
            <a:endParaRPr lang="es-CR" sz="3600" b="1" dirty="0" smtClean="0">
              <a:latin typeface="+mj-lt"/>
              <a:ea typeface="+mj-ea"/>
              <a:cs typeface="+mj-cs"/>
            </a:endParaRPr>
          </a:p>
          <a:p>
            <a:pPr>
              <a:spcAft>
                <a:spcPts val="1200"/>
              </a:spcAft>
            </a:pPr>
            <a:r>
              <a:rPr lang="es-CR" sz="3600" b="1" dirty="0" smtClean="0">
                <a:latin typeface="+mj-lt"/>
                <a:ea typeface="+mj-ea"/>
                <a:cs typeface="+mj-cs"/>
              </a:rPr>
              <a:t>	</a:t>
            </a:r>
          </a:p>
          <a:p>
            <a:pPr>
              <a:spcAft>
                <a:spcPts val="1200"/>
              </a:spcAft>
            </a:pPr>
            <a:r>
              <a:rPr lang="es-CR" sz="3600" b="1" dirty="0" smtClean="0"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204" y="3356992"/>
            <a:ext cx="7162800" cy="2809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932040" y="1052736"/>
            <a:ext cx="41148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R" sz="2400" b="1" dirty="0" smtClean="0">
                <a:solidFill>
                  <a:srgbClr val="005828"/>
                </a:solidFill>
              </a:rPr>
              <a:t>Microsoft Project 2010</a:t>
            </a:r>
            <a:endParaRPr lang="en-US" sz="2400" b="1" dirty="0">
              <a:solidFill>
                <a:srgbClr val="0058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339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65000" y="2132856"/>
            <a:ext cx="8305800" cy="38659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>
              <a:spcAft>
                <a:spcPts val="1200"/>
              </a:spcAft>
            </a:pPr>
            <a:r>
              <a:rPr lang="es-CR" sz="36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Creación de un Hito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</a:pPr>
            <a:r>
              <a:rPr lang="es-CR" sz="3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Tarea especial con duración de 0 (o una pequeña duración).  </a:t>
            </a:r>
          </a:p>
          <a:p>
            <a:pPr lvl="1" algn="just">
              <a:spcBef>
                <a:spcPts val="0"/>
              </a:spcBef>
              <a:spcAft>
                <a:spcPts val="1200"/>
              </a:spcAft>
            </a:pPr>
            <a:r>
              <a:rPr lang="es-CR" sz="3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Representa un evento especial en el desarrollo del proyecto.</a:t>
            </a:r>
          </a:p>
          <a:p>
            <a:pPr lvl="1" algn="just">
              <a:spcBef>
                <a:spcPts val="0"/>
              </a:spcBef>
            </a:pPr>
            <a:r>
              <a:rPr lang="es-CR" sz="32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Ejemplos</a:t>
            </a:r>
            <a:r>
              <a:rPr lang="en-US" sz="32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</a:t>
            </a:r>
          </a:p>
          <a:p>
            <a:pPr lvl="1" algn="just"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	</a:t>
            </a:r>
            <a:r>
              <a:rPr lang="en-US" sz="3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Fin de </a:t>
            </a:r>
            <a:r>
              <a:rPr lang="en-US" sz="3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una</a:t>
            </a:r>
            <a:r>
              <a:rPr lang="en-US" sz="3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fase</a:t>
            </a:r>
            <a:r>
              <a:rPr lang="en-US" sz="3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cierre</a:t>
            </a:r>
            <a:r>
              <a:rPr lang="en-US" sz="3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del </a:t>
            </a:r>
            <a:r>
              <a:rPr lang="en-US" sz="3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proyecto</a:t>
            </a:r>
            <a:r>
              <a:rPr lang="en-US" sz="3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	   		firma de un </a:t>
            </a:r>
            <a:r>
              <a:rPr lang="en-US" sz="3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acuerdo</a:t>
            </a:r>
            <a:r>
              <a:rPr lang="en-US" sz="3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etc.</a:t>
            </a:r>
            <a:r>
              <a:rPr lang="es-CR" sz="3600" b="1" dirty="0" smtClean="0">
                <a:latin typeface="+mj-lt"/>
                <a:ea typeface="+mj-ea"/>
                <a:cs typeface="+mj-cs"/>
              </a:rPr>
              <a:t>	</a:t>
            </a:r>
          </a:p>
          <a:p>
            <a:pPr>
              <a:spcAft>
                <a:spcPts val="1200"/>
              </a:spcAft>
            </a:pPr>
            <a:r>
              <a:rPr lang="es-CR" sz="3600" b="1" dirty="0" smtClean="0"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5" name="Curved Right Arrow 4"/>
          <p:cNvSpPr/>
          <p:nvPr/>
        </p:nvSpPr>
        <p:spPr>
          <a:xfrm rot="20404947">
            <a:off x="157747" y="2222856"/>
            <a:ext cx="576064" cy="536848"/>
          </a:xfrm>
          <a:prstGeom prst="curvedRightArrow">
            <a:avLst/>
          </a:prstGeom>
          <a:solidFill>
            <a:srgbClr val="FFC000"/>
          </a:solidFill>
          <a:ln>
            <a:solidFill>
              <a:schemeClr val="accent1">
                <a:shade val="50000"/>
                <a:alpha val="3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932040" y="1052736"/>
            <a:ext cx="41148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R" sz="2400" b="1" dirty="0" smtClean="0">
                <a:solidFill>
                  <a:srgbClr val="005828"/>
                </a:solidFill>
              </a:rPr>
              <a:t>Microsoft Project 2010</a:t>
            </a:r>
            <a:endParaRPr lang="en-US" sz="2400" b="1" dirty="0">
              <a:solidFill>
                <a:srgbClr val="0058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925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932040" y="1052736"/>
            <a:ext cx="41148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R" sz="2400" b="1" dirty="0" smtClean="0">
                <a:solidFill>
                  <a:srgbClr val="005828"/>
                </a:solidFill>
              </a:rPr>
              <a:t>Microsoft Project 2010</a:t>
            </a:r>
            <a:endParaRPr lang="en-US" sz="2400" b="1" dirty="0">
              <a:solidFill>
                <a:srgbClr val="005828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2204864"/>
            <a:ext cx="8305800" cy="4464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>
              <a:spcAft>
                <a:spcPts val="1200"/>
              </a:spcAft>
            </a:pPr>
            <a:r>
              <a:rPr lang="es-CR" sz="36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Un proyecto es:</a:t>
            </a:r>
          </a:p>
          <a:p>
            <a:pPr algn="just">
              <a:spcBef>
                <a:spcPts val="600"/>
              </a:spcBef>
            </a:pPr>
            <a:r>
              <a:rPr lang="es-CR" sz="3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	Un esfuerzo </a:t>
            </a:r>
            <a:r>
              <a:rPr lang="es-CR" sz="36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temporal </a:t>
            </a:r>
            <a:r>
              <a:rPr lang="es-CR" sz="3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que se lleva a 	cabo para crear un producto, servicio 	o resultado único</a:t>
            </a:r>
            <a:r>
              <a:rPr lang="es-CR" sz="3600" baseline="300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</a:t>
            </a:r>
            <a:r>
              <a:rPr lang="es-CR" sz="3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</a:t>
            </a:r>
            <a:endParaRPr lang="es-CR" sz="2800" dirty="0" smtClean="0">
              <a:solidFill>
                <a:schemeClr val="tx1"/>
              </a:solidFill>
            </a:endParaRPr>
          </a:p>
          <a:p>
            <a:r>
              <a:rPr lang="es-CR" sz="2400" dirty="0" smtClean="0"/>
              <a:t>	</a:t>
            </a:r>
          </a:p>
          <a:p>
            <a:endParaRPr lang="es-CR" sz="2400" dirty="0" smtClean="0"/>
          </a:p>
          <a:p>
            <a:endParaRPr lang="es-CR" sz="2400" dirty="0" smtClean="0"/>
          </a:p>
          <a:p>
            <a:r>
              <a:rPr lang="es-CR" sz="3600" baseline="30000" dirty="0" smtClean="0">
                <a:solidFill>
                  <a:schemeClr val="tx1"/>
                </a:solidFill>
              </a:rPr>
              <a:t>1</a:t>
            </a:r>
            <a:r>
              <a:rPr lang="es-CR" sz="2400" dirty="0" smtClean="0">
                <a:solidFill>
                  <a:schemeClr val="tx1"/>
                </a:solidFill>
              </a:rPr>
              <a:t> Guía PMBOK®, Quinta Edición, Project Management </a:t>
            </a:r>
            <a:r>
              <a:rPr lang="en-US" sz="2400" dirty="0" smtClean="0">
                <a:solidFill>
                  <a:schemeClr val="tx1"/>
                </a:solidFill>
              </a:rPr>
              <a:t>Institute</a:t>
            </a:r>
            <a:r>
              <a:rPr lang="es-CR" sz="2400" dirty="0" smtClean="0">
                <a:solidFill>
                  <a:schemeClr val="tx1"/>
                </a:solidFill>
              </a:rPr>
              <a:t> </a:t>
            </a:r>
            <a:endParaRPr lang="es-C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961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65000" y="2132856"/>
            <a:ext cx="8305800" cy="38659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>
              <a:spcAft>
                <a:spcPts val="1200"/>
              </a:spcAft>
            </a:pPr>
            <a:r>
              <a:rPr lang="es-CR" sz="36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Creación de un Hito</a:t>
            </a:r>
          </a:p>
        </p:txBody>
      </p:sp>
      <p:grpSp>
        <p:nvGrpSpPr>
          <p:cNvPr id="6" name="Group 14"/>
          <p:cNvGrpSpPr/>
          <p:nvPr/>
        </p:nvGrpSpPr>
        <p:grpSpPr>
          <a:xfrm>
            <a:off x="685800" y="2780928"/>
            <a:ext cx="7696200" cy="3672408"/>
            <a:chOff x="685800" y="3505200"/>
            <a:chExt cx="7696200" cy="2438400"/>
          </a:xfrm>
        </p:grpSpPr>
        <p:sp>
          <p:nvSpPr>
            <p:cNvPr id="7" name="Rounded Rectangle 15"/>
            <p:cNvSpPr/>
            <p:nvPr/>
          </p:nvSpPr>
          <p:spPr>
            <a:xfrm>
              <a:off x="685800" y="3810000"/>
              <a:ext cx="7696200" cy="21336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R" sz="2600" b="1" dirty="0" smtClean="0">
                  <a:solidFill>
                    <a:schemeClr val="tx1"/>
                  </a:solidFill>
                </a:rPr>
                <a:t>Método 1.</a:t>
              </a:r>
              <a:r>
                <a:rPr lang="es-CR" sz="2600" dirty="0" smtClean="0">
                  <a:solidFill>
                    <a:schemeClr val="tx1"/>
                  </a:solidFill>
                </a:rPr>
                <a:t>  </a:t>
              </a:r>
              <a:r>
                <a:rPr lang="es-CR" sz="2600" dirty="0">
                  <a:solidFill>
                    <a:schemeClr val="tx1"/>
                  </a:solidFill>
                </a:rPr>
                <a:t>Digite 0 en la duración de la tarea.</a:t>
              </a:r>
              <a:r>
                <a:rPr lang="es-CR" sz="2800" b="1" dirty="0">
                  <a:solidFill>
                    <a:schemeClr val="tx1"/>
                  </a:solidFill>
                </a:rPr>
                <a:t>	</a:t>
              </a:r>
            </a:p>
            <a:p>
              <a:pPr algn="ctr"/>
              <a:endParaRPr lang="es-CR" sz="8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s-CR" sz="2600" b="1" dirty="0">
                  <a:solidFill>
                    <a:schemeClr val="tx1"/>
                  </a:solidFill>
                </a:rPr>
                <a:t>Método </a:t>
              </a:r>
              <a:r>
                <a:rPr lang="es-CR" sz="2600" b="1" dirty="0" smtClean="0">
                  <a:solidFill>
                    <a:schemeClr val="tx1"/>
                  </a:solidFill>
                </a:rPr>
                <a:t>2. </a:t>
              </a:r>
              <a:r>
                <a:rPr lang="es-CR" sz="2600" dirty="0" smtClean="0">
                  <a:solidFill>
                    <a:schemeClr val="tx1"/>
                  </a:solidFill>
                </a:rPr>
                <a:t>Dé doble clic sobre la tarea, seleccione la cejilla “Avanzado” en la ventana “Información de la Tarea” y marque\desmarque la casilla “Marcar la tarea como hito”.</a:t>
              </a:r>
            </a:p>
          </p:txBody>
        </p:sp>
        <p:sp>
          <p:nvSpPr>
            <p:cNvPr id="8" name="Rounded Rectangle 16"/>
            <p:cNvSpPr/>
            <p:nvPr/>
          </p:nvSpPr>
          <p:spPr>
            <a:xfrm>
              <a:off x="3581400" y="3505200"/>
              <a:ext cx="1600200" cy="38979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C</a:t>
              </a:r>
              <a:r>
                <a:rPr lang="es-CR" sz="2800" dirty="0" smtClean="0"/>
                <a:t>ómo …</a:t>
              </a:r>
              <a:endParaRPr lang="en-US" sz="2800" dirty="0"/>
            </a:p>
          </p:txBody>
        </p:sp>
      </p:grpSp>
      <p:sp>
        <p:nvSpPr>
          <p:cNvPr id="9" name="Title 1"/>
          <p:cNvSpPr txBox="1">
            <a:spLocks/>
          </p:cNvSpPr>
          <p:nvPr/>
        </p:nvSpPr>
        <p:spPr>
          <a:xfrm>
            <a:off x="4932040" y="1052736"/>
            <a:ext cx="41148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R" sz="2400" b="1" dirty="0" smtClean="0">
                <a:solidFill>
                  <a:srgbClr val="005828"/>
                </a:solidFill>
              </a:rPr>
              <a:t>Microsoft Project 2010</a:t>
            </a:r>
            <a:endParaRPr lang="en-US" sz="2400" b="1" dirty="0">
              <a:solidFill>
                <a:srgbClr val="0058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06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65000" y="2132856"/>
            <a:ext cx="8305800" cy="38659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>
              <a:spcAft>
                <a:spcPts val="1200"/>
              </a:spcAft>
            </a:pPr>
            <a:r>
              <a:rPr lang="es-CR" sz="36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Creación de un Hito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376" y="3068960"/>
            <a:ext cx="4724400" cy="306705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932040" y="1052736"/>
            <a:ext cx="41148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R" sz="2400" b="1" dirty="0" smtClean="0">
                <a:solidFill>
                  <a:srgbClr val="005828"/>
                </a:solidFill>
              </a:rPr>
              <a:t>Microsoft Project 2010</a:t>
            </a:r>
            <a:endParaRPr lang="en-US" sz="2400" b="1" dirty="0">
              <a:solidFill>
                <a:srgbClr val="0058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972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65000" y="2132856"/>
            <a:ext cx="8305800" cy="38659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>
              <a:spcAft>
                <a:spcPts val="600"/>
              </a:spcAft>
            </a:pPr>
            <a:r>
              <a:rPr lang="es-CR" sz="36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Creación de un Hito</a:t>
            </a:r>
          </a:p>
          <a:p>
            <a:pPr lvl="1" algn="l">
              <a:spcBef>
                <a:spcPts val="0"/>
              </a:spcBef>
              <a:spcAft>
                <a:spcPts val="1200"/>
              </a:spcAft>
            </a:pPr>
            <a:r>
              <a:rPr lang="es-CR" sz="3600" dirty="0">
                <a:solidFill>
                  <a:prstClr val="black"/>
                </a:solidFill>
              </a:rPr>
              <a:t>Resultados esperados:</a:t>
            </a:r>
          </a:p>
          <a:p>
            <a:pPr lvl="1" algn="l">
              <a:spcAft>
                <a:spcPts val="1200"/>
              </a:spcAft>
            </a:pPr>
            <a:endParaRPr lang="es-CR" sz="3600" b="1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323" y="3570533"/>
            <a:ext cx="7115175" cy="296227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932040" y="1052736"/>
            <a:ext cx="41148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R" sz="2400" b="1" dirty="0" smtClean="0">
                <a:solidFill>
                  <a:srgbClr val="005828"/>
                </a:solidFill>
              </a:rPr>
              <a:t>Microsoft Project 2010</a:t>
            </a:r>
            <a:endParaRPr lang="en-US" sz="2400" b="1" dirty="0">
              <a:solidFill>
                <a:srgbClr val="0058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174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"/>
          <p:cNvGrpSpPr/>
          <p:nvPr/>
        </p:nvGrpSpPr>
        <p:grpSpPr>
          <a:xfrm>
            <a:off x="611560" y="3619212"/>
            <a:ext cx="4102224" cy="2808311"/>
            <a:chOff x="685800" y="3710018"/>
            <a:chExt cx="7696200" cy="942664"/>
          </a:xfrm>
        </p:grpSpPr>
        <p:sp>
          <p:nvSpPr>
            <p:cNvPr id="7" name="Rounded Rectangle 15"/>
            <p:cNvSpPr/>
            <p:nvPr/>
          </p:nvSpPr>
          <p:spPr>
            <a:xfrm>
              <a:off x="685800" y="3810000"/>
              <a:ext cx="7696200" cy="842682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R" sz="2600" dirty="0" smtClean="0">
                  <a:solidFill>
                    <a:schemeClr val="tx1"/>
                  </a:solidFill>
                </a:rPr>
                <a:t>Seleccione la tarea a eliminar, seleccione el botón derecho del ratón y la opción </a:t>
              </a:r>
              <a:r>
                <a:rPr lang="en-US" sz="2600" dirty="0" smtClean="0">
                  <a:solidFill>
                    <a:schemeClr val="tx1"/>
                  </a:solidFill>
                </a:rPr>
                <a:t>“</a:t>
              </a:r>
              <a:r>
                <a:rPr lang="en-US" sz="2600" dirty="0" err="1" smtClean="0">
                  <a:solidFill>
                    <a:schemeClr val="tx1"/>
                  </a:solidFill>
                </a:rPr>
                <a:t>Eliminar</a:t>
              </a:r>
              <a:r>
                <a:rPr lang="en-US" sz="2600" dirty="0" smtClean="0">
                  <a:solidFill>
                    <a:schemeClr val="tx1"/>
                  </a:solidFill>
                </a:rPr>
                <a:t> </a:t>
              </a:r>
              <a:r>
                <a:rPr lang="en-US" sz="2600" dirty="0" err="1" smtClean="0">
                  <a:solidFill>
                    <a:schemeClr val="tx1"/>
                  </a:solidFill>
                </a:rPr>
                <a:t>tarea</a:t>
              </a:r>
              <a:r>
                <a:rPr lang="en-US" sz="2600" dirty="0" smtClean="0">
                  <a:solidFill>
                    <a:schemeClr val="tx1"/>
                  </a:solidFill>
                </a:rPr>
                <a:t>”.</a:t>
              </a:r>
            </a:p>
          </p:txBody>
        </p:sp>
        <p:sp>
          <p:nvSpPr>
            <p:cNvPr id="8" name="Rounded Rectangle 16"/>
            <p:cNvSpPr/>
            <p:nvPr/>
          </p:nvSpPr>
          <p:spPr>
            <a:xfrm>
              <a:off x="3113314" y="3710018"/>
              <a:ext cx="3107174" cy="1849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C</a:t>
              </a:r>
              <a:r>
                <a:rPr lang="es-CR" sz="2800" dirty="0" smtClean="0"/>
                <a:t>ómo …</a:t>
              </a:r>
              <a:endParaRPr lang="en-US" sz="2800" dirty="0"/>
            </a:p>
          </p:txBody>
        </p:sp>
      </p:grpSp>
      <p:sp>
        <p:nvSpPr>
          <p:cNvPr id="9" name="Content Placeholder 2"/>
          <p:cNvSpPr txBox="1">
            <a:spLocks/>
          </p:cNvSpPr>
          <p:nvPr/>
        </p:nvSpPr>
        <p:spPr>
          <a:xfrm>
            <a:off x="346149" y="2209628"/>
            <a:ext cx="8305800" cy="985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>
              <a:spcBef>
                <a:spcPts val="600"/>
              </a:spcBef>
              <a:spcAft>
                <a:spcPts val="600"/>
              </a:spcAft>
            </a:pPr>
            <a:r>
              <a:rPr lang="es-CR" sz="36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Tareas de Edición</a:t>
            </a:r>
          </a:p>
          <a:p>
            <a:pPr lvl="1" algn="l">
              <a:spcBef>
                <a:spcPts val="600"/>
              </a:spcBef>
              <a:spcAft>
                <a:spcPts val="1200"/>
              </a:spcAft>
            </a:pPr>
            <a:r>
              <a:rPr lang="es-CR" sz="3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Eliminar una tarea</a:t>
            </a:r>
            <a:endParaRPr lang="es-CR" sz="3600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10" name="Curved Right Arrow 8"/>
          <p:cNvSpPr/>
          <p:nvPr/>
        </p:nvSpPr>
        <p:spPr>
          <a:xfrm rot="20404947">
            <a:off x="138896" y="2299627"/>
            <a:ext cx="576064" cy="536848"/>
          </a:xfrm>
          <a:prstGeom prst="curvedRightArrow">
            <a:avLst/>
          </a:prstGeom>
          <a:solidFill>
            <a:srgbClr val="FFC000"/>
          </a:solidFill>
          <a:ln>
            <a:solidFill>
              <a:schemeClr val="accent1">
                <a:shade val="50000"/>
                <a:alpha val="3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165039"/>
            <a:ext cx="3192388" cy="352383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4932040" y="1052736"/>
            <a:ext cx="41148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R" sz="2400" b="1" dirty="0" smtClean="0">
                <a:solidFill>
                  <a:srgbClr val="005828"/>
                </a:solidFill>
              </a:rPr>
              <a:t>Microsoft Project 2010</a:t>
            </a:r>
            <a:endParaRPr lang="en-US" sz="2400" b="1" dirty="0">
              <a:solidFill>
                <a:srgbClr val="0058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327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317573" y="2209628"/>
            <a:ext cx="8305800" cy="985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/>
            <a:r>
              <a:rPr lang="es-CR" sz="36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Tareas de Edición</a:t>
            </a:r>
          </a:p>
          <a:p>
            <a:pPr lvl="1" algn="l">
              <a:spcBef>
                <a:spcPts val="600"/>
              </a:spcBef>
              <a:spcAft>
                <a:spcPts val="600"/>
              </a:spcAft>
            </a:pPr>
            <a:r>
              <a:rPr lang="es-CR" sz="3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Mover una tarea</a:t>
            </a:r>
            <a:endParaRPr lang="es-CR" sz="3600" dirty="0" smtClean="0">
              <a:latin typeface="+mj-lt"/>
              <a:ea typeface="+mj-ea"/>
              <a:cs typeface="+mj-cs"/>
            </a:endParaRPr>
          </a:p>
        </p:txBody>
      </p:sp>
      <p:grpSp>
        <p:nvGrpSpPr>
          <p:cNvPr id="12" name="Group 14"/>
          <p:cNvGrpSpPr/>
          <p:nvPr/>
        </p:nvGrpSpPr>
        <p:grpSpPr>
          <a:xfrm>
            <a:off x="1187624" y="3356992"/>
            <a:ext cx="7696200" cy="2194351"/>
            <a:chOff x="685800" y="3505200"/>
            <a:chExt cx="7696200" cy="1476815"/>
          </a:xfrm>
        </p:grpSpPr>
        <p:sp>
          <p:nvSpPr>
            <p:cNvPr id="13" name="Rounded Rectangle 15"/>
            <p:cNvSpPr/>
            <p:nvPr/>
          </p:nvSpPr>
          <p:spPr>
            <a:xfrm>
              <a:off x="685800" y="3809999"/>
              <a:ext cx="7696200" cy="1172016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R" sz="2600" dirty="0" smtClean="0">
                  <a:solidFill>
                    <a:schemeClr val="tx1"/>
                  </a:solidFill>
                </a:rPr>
                <a:t>Seleccione la tarea a mover y mantenga presionado el botón izquierdo del ratón, mueva el cursor y posicione la línea gris en el lugar deseado y suelte el botón izquierdo.</a:t>
              </a:r>
            </a:p>
          </p:txBody>
        </p:sp>
        <p:sp>
          <p:nvSpPr>
            <p:cNvPr id="14" name="Rounded Rectangle 16"/>
            <p:cNvSpPr/>
            <p:nvPr/>
          </p:nvSpPr>
          <p:spPr>
            <a:xfrm>
              <a:off x="3581400" y="3505200"/>
              <a:ext cx="1600200" cy="38979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C</a:t>
              </a:r>
              <a:r>
                <a:rPr lang="es-CR" sz="2800" dirty="0" smtClean="0"/>
                <a:t>ómo …</a:t>
              </a:r>
              <a:endParaRPr lang="en-US" sz="2800" dirty="0"/>
            </a:p>
          </p:txBody>
        </p:sp>
      </p:grp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839377"/>
            <a:ext cx="5467350" cy="89535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4932040" y="1052736"/>
            <a:ext cx="41148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R" sz="2400" b="1" dirty="0" smtClean="0">
                <a:solidFill>
                  <a:srgbClr val="005828"/>
                </a:solidFill>
              </a:rPr>
              <a:t>Microsoft Project 2010</a:t>
            </a:r>
            <a:endParaRPr lang="en-US" sz="2400" b="1" dirty="0">
              <a:solidFill>
                <a:srgbClr val="0058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319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317573" y="2209628"/>
            <a:ext cx="8305800" cy="985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/>
            <a:r>
              <a:rPr lang="es-CR" sz="36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Tareas de Edición</a:t>
            </a:r>
          </a:p>
          <a:p>
            <a:pPr lvl="1" algn="l">
              <a:spcBef>
                <a:spcPts val="0"/>
              </a:spcBef>
              <a:spcAft>
                <a:spcPts val="1200"/>
              </a:spcAft>
            </a:pPr>
            <a:r>
              <a:rPr lang="es-CR" sz="3600" dirty="0">
                <a:solidFill>
                  <a:prstClr val="black"/>
                </a:solidFill>
              </a:rPr>
              <a:t>Insertar y Ocultar una Columna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982808" y="3484326"/>
            <a:ext cx="7696200" cy="3242565"/>
            <a:chOff x="685800" y="2514600"/>
            <a:chExt cx="7696200" cy="2861087"/>
          </a:xfrm>
        </p:grpSpPr>
        <p:sp>
          <p:nvSpPr>
            <p:cNvPr id="11" name="Rounded Rectangle 8"/>
            <p:cNvSpPr/>
            <p:nvPr/>
          </p:nvSpPr>
          <p:spPr>
            <a:xfrm>
              <a:off x="685800" y="2743200"/>
              <a:ext cx="7696200" cy="2632487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s-CR" sz="2600" b="1" dirty="0">
                  <a:solidFill>
                    <a:schemeClr val="tx1"/>
                  </a:solidFill>
                </a:rPr>
                <a:t>Para insertar una columna: </a:t>
              </a:r>
              <a:r>
                <a:rPr lang="es-CR" sz="2600" dirty="0">
                  <a:solidFill>
                    <a:schemeClr val="tx1"/>
                  </a:solidFill>
                </a:rPr>
                <a:t>Seleccione </a:t>
              </a:r>
              <a:r>
                <a:rPr lang="es-CR" sz="2600" dirty="0" smtClean="0">
                  <a:solidFill>
                    <a:schemeClr val="tx1"/>
                  </a:solidFill>
                </a:rPr>
                <a:t>Formato | Insertar columna </a:t>
              </a:r>
              <a:r>
                <a:rPr lang="es-CR" sz="2600" dirty="0">
                  <a:solidFill>
                    <a:schemeClr val="tx1"/>
                  </a:solidFill>
                </a:rPr>
                <a:t>y selecciónela en </a:t>
              </a:r>
              <a:r>
                <a:rPr lang="es-CR" sz="2600" dirty="0" smtClean="0">
                  <a:solidFill>
                    <a:schemeClr val="tx1"/>
                  </a:solidFill>
                </a:rPr>
                <a:t>la lista desplegada.</a:t>
              </a:r>
            </a:p>
            <a:p>
              <a:pPr algn="ctr"/>
              <a:r>
                <a:rPr lang="es-CR" sz="2600" dirty="0" smtClean="0">
                  <a:solidFill>
                    <a:schemeClr val="tx1"/>
                  </a:solidFill>
                </a:rPr>
                <a:t> </a:t>
              </a:r>
              <a:r>
                <a:rPr lang="es-CR" sz="2600" b="1" dirty="0" smtClean="0">
                  <a:solidFill>
                    <a:schemeClr val="tx1"/>
                  </a:solidFill>
                </a:rPr>
                <a:t>Para ocultar una columna: </a:t>
              </a:r>
              <a:r>
                <a:rPr lang="es-CR" sz="2600" dirty="0" smtClean="0">
                  <a:solidFill>
                    <a:schemeClr val="tx1"/>
                  </a:solidFill>
                </a:rPr>
                <a:t>seleccione la columna con un clic en el nombre de la misma, dé clic derecho y luego Ocultar Columna.</a:t>
              </a:r>
              <a:endParaRPr lang="es-CR" sz="2600" dirty="0">
                <a:solidFill>
                  <a:schemeClr val="tx1"/>
                </a:solidFill>
              </a:endParaRPr>
            </a:p>
          </p:txBody>
        </p:sp>
        <p:sp>
          <p:nvSpPr>
            <p:cNvPr id="16" name="Rounded Rectangle 9"/>
            <p:cNvSpPr/>
            <p:nvPr/>
          </p:nvSpPr>
          <p:spPr>
            <a:xfrm>
              <a:off x="3733800" y="2514600"/>
              <a:ext cx="1600200" cy="38979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C</a:t>
              </a:r>
              <a:r>
                <a:rPr lang="es-CR" sz="2800" dirty="0" smtClean="0"/>
                <a:t>ómo …</a:t>
              </a:r>
              <a:endParaRPr lang="en-US" sz="2800" dirty="0"/>
            </a:p>
          </p:txBody>
        </p:sp>
      </p:grpSp>
      <p:sp>
        <p:nvSpPr>
          <p:cNvPr id="17" name="Title 1"/>
          <p:cNvSpPr txBox="1">
            <a:spLocks/>
          </p:cNvSpPr>
          <p:nvPr/>
        </p:nvSpPr>
        <p:spPr>
          <a:xfrm>
            <a:off x="4932040" y="1052736"/>
            <a:ext cx="41148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R" sz="2400" b="1" dirty="0" smtClean="0">
                <a:solidFill>
                  <a:srgbClr val="005828"/>
                </a:solidFill>
              </a:rPr>
              <a:t>Microsoft Project 2010</a:t>
            </a:r>
            <a:endParaRPr lang="en-US" sz="2400" b="1" dirty="0">
              <a:solidFill>
                <a:srgbClr val="0058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09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317573" y="2209628"/>
            <a:ext cx="8305800" cy="985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/>
            <a:r>
              <a:rPr lang="es-CR" sz="36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Tareas de Edición</a:t>
            </a:r>
          </a:p>
          <a:p>
            <a:pPr lvl="1" algn="l">
              <a:spcBef>
                <a:spcPts val="0"/>
              </a:spcBef>
              <a:spcAft>
                <a:spcPts val="1200"/>
              </a:spcAft>
            </a:pPr>
            <a:r>
              <a:rPr lang="es-CR" sz="3600" dirty="0">
                <a:solidFill>
                  <a:prstClr val="black"/>
                </a:solidFill>
              </a:rPr>
              <a:t>Modificar el formato de los valores en las columnas tipo fecha.  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419076" y="4041478"/>
            <a:ext cx="6817568" cy="2628291"/>
            <a:chOff x="1066800" y="1981200"/>
            <a:chExt cx="6817568" cy="2458724"/>
          </a:xfrm>
        </p:grpSpPr>
        <p:sp>
          <p:nvSpPr>
            <p:cNvPr id="12" name="Rounded Rectangle 10"/>
            <p:cNvSpPr/>
            <p:nvPr/>
          </p:nvSpPr>
          <p:spPr>
            <a:xfrm>
              <a:off x="1066800" y="2286000"/>
              <a:ext cx="6817568" cy="2153924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R" sz="2800" dirty="0">
                  <a:solidFill>
                    <a:schemeClr val="tx1"/>
                  </a:solidFill>
                </a:rPr>
                <a:t>Seleccione </a:t>
              </a:r>
              <a:r>
                <a:rPr lang="es-CR" sz="2800" dirty="0" smtClean="0">
                  <a:solidFill>
                    <a:schemeClr val="tx1"/>
                  </a:solidFill>
                </a:rPr>
                <a:t>Archivo | Opciones </a:t>
              </a:r>
              <a:r>
                <a:rPr lang="en-US" sz="2800" dirty="0" smtClean="0">
                  <a:solidFill>
                    <a:schemeClr val="tx1"/>
                  </a:solidFill>
                </a:rPr>
                <a:t>| General</a:t>
              </a:r>
              <a:r>
                <a:rPr lang="es-CR" sz="2800" dirty="0" smtClean="0">
                  <a:solidFill>
                    <a:schemeClr val="tx1"/>
                  </a:solidFill>
                </a:rPr>
                <a:t> </a:t>
              </a:r>
              <a:r>
                <a:rPr lang="en-US" sz="2800" dirty="0" smtClean="0">
                  <a:solidFill>
                    <a:schemeClr val="tx1"/>
                  </a:solidFill>
                </a:rPr>
                <a:t>| Vista del </a:t>
              </a:r>
              <a:r>
                <a:rPr lang="en-US" sz="2800" dirty="0" err="1" smtClean="0">
                  <a:solidFill>
                    <a:schemeClr val="tx1"/>
                  </a:solidFill>
                </a:rPr>
                <a:t>proyecto</a:t>
              </a:r>
              <a:r>
                <a:rPr lang="en-US" sz="2800" dirty="0" smtClean="0">
                  <a:solidFill>
                    <a:schemeClr val="tx1"/>
                  </a:solidFill>
                </a:rPr>
                <a:t> y </a:t>
              </a:r>
              <a:r>
                <a:rPr lang="en-US" sz="2800" dirty="0" err="1" smtClean="0">
                  <a:solidFill>
                    <a:schemeClr val="tx1"/>
                  </a:solidFill>
                </a:rPr>
                <a:t>para</a:t>
              </a:r>
              <a:r>
                <a:rPr lang="en-US" sz="2800" dirty="0" smtClean="0">
                  <a:solidFill>
                    <a:schemeClr val="tx1"/>
                  </a:solidFill>
                </a:rPr>
                <a:t> el par</a:t>
              </a:r>
              <a:r>
                <a:rPr lang="es-CR" sz="2800" dirty="0" err="1" smtClean="0">
                  <a:solidFill>
                    <a:schemeClr val="tx1"/>
                  </a:solidFill>
                </a:rPr>
                <a:t>ámetro</a:t>
              </a:r>
              <a:r>
                <a:rPr lang="es-CR" sz="2800" dirty="0" smtClean="0">
                  <a:solidFill>
                    <a:schemeClr val="tx1"/>
                  </a:solidFill>
                </a:rPr>
                <a:t> </a:t>
              </a:r>
              <a:r>
                <a:rPr lang="en-US" sz="2800" dirty="0" smtClean="0">
                  <a:solidFill>
                    <a:schemeClr val="tx1"/>
                  </a:solidFill>
                </a:rPr>
                <a:t>“</a:t>
              </a:r>
              <a:r>
                <a:rPr lang="en-US" sz="2800" dirty="0" err="1" smtClean="0">
                  <a:solidFill>
                    <a:schemeClr val="tx1"/>
                  </a:solidFill>
                </a:rPr>
                <a:t>Formato</a:t>
              </a:r>
              <a:r>
                <a:rPr lang="en-US" sz="2800" dirty="0" smtClean="0">
                  <a:solidFill>
                    <a:schemeClr val="tx1"/>
                  </a:solidFill>
                </a:rPr>
                <a:t> de </a:t>
              </a:r>
              <a:r>
                <a:rPr lang="en-US" sz="2800" dirty="0" err="1" smtClean="0">
                  <a:solidFill>
                    <a:schemeClr val="tx1"/>
                  </a:solidFill>
                </a:rPr>
                <a:t>fecha</a:t>
              </a:r>
              <a:r>
                <a:rPr lang="en-US" sz="2800" dirty="0" smtClean="0">
                  <a:solidFill>
                    <a:schemeClr val="tx1"/>
                  </a:solidFill>
                </a:rPr>
                <a:t>” </a:t>
              </a:r>
              <a:r>
                <a:rPr lang="en-US" sz="2800" dirty="0" err="1" smtClean="0">
                  <a:solidFill>
                    <a:schemeClr val="tx1"/>
                  </a:solidFill>
                </a:rPr>
                <a:t>seleccione</a:t>
              </a:r>
              <a:r>
                <a:rPr lang="en-US" sz="2800" dirty="0" smtClean="0">
                  <a:solidFill>
                    <a:schemeClr val="tx1"/>
                  </a:solidFill>
                </a:rPr>
                <a:t> el </a:t>
              </a:r>
              <a:r>
                <a:rPr lang="en-US" sz="2800" dirty="0" err="1" smtClean="0">
                  <a:solidFill>
                    <a:schemeClr val="tx1"/>
                  </a:solidFill>
                </a:rPr>
                <a:t>formato</a:t>
              </a:r>
              <a:r>
                <a:rPr lang="en-US" sz="2800" dirty="0" smtClean="0">
                  <a:solidFill>
                    <a:schemeClr val="tx1"/>
                  </a:solidFill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</a:rPr>
                <a:t>deseado</a:t>
              </a:r>
              <a:r>
                <a:rPr lang="en-US" sz="2800" dirty="0" smtClean="0">
                  <a:solidFill>
                    <a:schemeClr val="tx1"/>
                  </a:solidFill>
                </a:rPr>
                <a:t>.</a:t>
              </a:r>
              <a:endParaRPr lang="es-CR" sz="2800" dirty="0">
                <a:solidFill>
                  <a:schemeClr val="tx1"/>
                </a:solidFill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810000" y="1981200"/>
              <a:ext cx="1600200" cy="533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C</a:t>
              </a:r>
              <a:r>
                <a:rPr lang="es-CR" sz="2800" dirty="0" smtClean="0"/>
                <a:t>ómo …</a:t>
              </a:r>
              <a:endParaRPr lang="en-US" sz="2800" dirty="0"/>
            </a:p>
          </p:txBody>
        </p:sp>
      </p:grpSp>
      <p:sp>
        <p:nvSpPr>
          <p:cNvPr id="14" name="Title 1"/>
          <p:cNvSpPr txBox="1">
            <a:spLocks/>
          </p:cNvSpPr>
          <p:nvPr/>
        </p:nvSpPr>
        <p:spPr>
          <a:xfrm>
            <a:off x="4932040" y="1052736"/>
            <a:ext cx="41148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R" sz="2400" b="1" dirty="0" smtClean="0">
                <a:solidFill>
                  <a:srgbClr val="005828"/>
                </a:solidFill>
              </a:rPr>
              <a:t>Microsoft Project 2010</a:t>
            </a:r>
            <a:endParaRPr lang="en-US" sz="2400" b="1" dirty="0">
              <a:solidFill>
                <a:srgbClr val="0058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047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317573" y="2209628"/>
            <a:ext cx="8305800" cy="985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/>
            <a:r>
              <a:rPr lang="es-CR" sz="36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Tareas de Edición</a:t>
            </a:r>
          </a:p>
          <a:p>
            <a:pPr lvl="1" algn="l">
              <a:spcBef>
                <a:spcPts val="0"/>
              </a:spcBef>
              <a:spcAft>
                <a:spcPts val="1200"/>
              </a:spcAft>
            </a:pPr>
            <a:r>
              <a:rPr lang="es-CR" sz="3600" dirty="0">
                <a:solidFill>
                  <a:prstClr val="black"/>
                </a:solidFill>
              </a:rPr>
              <a:t>Modificar el formato de los valores en las columnas tipo fecha.  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045" y="4005064"/>
            <a:ext cx="26289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481" y="4443254"/>
            <a:ext cx="2941984" cy="2390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6178425" y="4280964"/>
            <a:ext cx="28083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3600" dirty="0" smtClean="0">
                <a:latin typeface="+mj-lt"/>
                <a:ea typeface="+mj-ea"/>
                <a:cs typeface="+mj-cs"/>
              </a:rPr>
              <a:t>Algunos</a:t>
            </a:r>
            <a:r>
              <a:rPr lang="es-CR" dirty="0" smtClean="0"/>
              <a:t> </a:t>
            </a:r>
            <a:r>
              <a:rPr lang="es-CR" sz="3600" dirty="0">
                <a:latin typeface="+mj-lt"/>
                <a:ea typeface="+mj-ea"/>
                <a:cs typeface="+mj-cs"/>
              </a:rPr>
              <a:t>formatos incluyen la hora.</a:t>
            </a:r>
            <a:endParaRPr lang="en-US" sz="3600" dirty="0">
              <a:latin typeface="+mj-lt"/>
              <a:ea typeface="+mj-ea"/>
              <a:cs typeface="+mj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932040" y="1052736"/>
            <a:ext cx="41148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R" sz="2400" b="1" dirty="0" smtClean="0">
                <a:solidFill>
                  <a:srgbClr val="005828"/>
                </a:solidFill>
              </a:rPr>
              <a:t>Microsoft Project 2010</a:t>
            </a:r>
            <a:endParaRPr lang="en-US" sz="2400" b="1" dirty="0">
              <a:solidFill>
                <a:srgbClr val="0058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251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67544" y="2348880"/>
            <a:ext cx="8208912" cy="1470025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s-CR" sz="5400" b="1" dirty="0" smtClean="0">
                <a:solidFill>
                  <a:srgbClr val="005828"/>
                </a:solidFill>
              </a:rPr>
              <a:t/>
            </a:r>
            <a:br>
              <a:rPr lang="es-CR" sz="5400" b="1" dirty="0" smtClean="0">
                <a:solidFill>
                  <a:srgbClr val="005828"/>
                </a:solidFill>
              </a:rPr>
            </a:br>
            <a:r>
              <a:rPr lang="es-CR" b="1" dirty="0" smtClean="0">
                <a:solidFill>
                  <a:srgbClr val="005828"/>
                </a:solidFill>
              </a:rPr>
              <a:t>Unidad 1</a:t>
            </a:r>
            <a:br>
              <a:rPr lang="es-CR" b="1" dirty="0" smtClean="0">
                <a:solidFill>
                  <a:srgbClr val="005828"/>
                </a:solidFill>
              </a:rPr>
            </a:br>
            <a:r>
              <a:rPr lang="es-CR" sz="5400" b="1" dirty="0" smtClean="0">
                <a:solidFill>
                  <a:srgbClr val="FFC000"/>
                </a:solidFill>
              </a:rPr>
              <a:t>Práctica</a:t>
            </a:r>
            <a:r>
              <a:rPr lang="en-US" sz="5400" b="1" dirty="0" smtClean="0">
                <a:solidFill>
                  <a:srgbClr val="FFC000"/>
                </a:solidFill>
              </a:rPr>
              <a:t>/</a:t>
            </a:r>
            <a:r>
              <a:rPr lang="es-CR" sz="5400" b="1" dirty="0" smtClean="0">
                <a:solidFill>
                  <a:srgbClr val="FFC000"/>
                </a:solidFill>
              </a:rPr>
              <a:t>Tarea</a:t>
            </a:r>
            <a:br>
              <a:rPr lang="es-CR" sz="5400" b="1" dirty="0" smtClean="0">
                <a:solidFill>
                  <a:srgbClr val="FFC000"/>
                </a:solidFill>
              </a:rPr>
            </a:br>
            <a:r>
              <a:rPr lang="es-CR" sz="2400" b="1" dirty="0" smtClean="0">
                <a:solidFill>
                  <a:srgbClr val="FFC000"/>
                </a:solidFill>
              </a:rPr>
              <a:t/>
            </a:r>
            <a:br>
              <a:rPr lang="es-CR" sz="2400" b="1" dirty="0" smtClean="0">
                <a:solidFill>
                  <a:srgbClr val="FFC000"/>
                </a:solidFill>
              </a:rPr>
            </a:br>
            <a:r>
              <a:rPr lang="es-CR" sz="3600" b="1" dirty="0">
                <a:solidFill>
                  <a:srgbClr val="005828"/>
                </a:solidFill>
              </a:rPr>
              <a:t>U</a:t>
            </a:r>
            <a:r>
              <a:rPr lang="es-CR" sz="3600" b="1" dirty="0" smtClean="0">
                <a:solidFill>
                  <a:srgbClr val="005828"/>
                </a:solidFill>
              </a:rPr>
              <a:t>1-1. Reunión de Accionistas #1</a:t>
            </a:r>
            <a:endParaRPr lang="en-US" sz="3600" b="1" dirty="0">
              <a:solidFill>
                <a:srgbClr val="FFC000"/>
              </a:solidFill>
            </a:endParaRPr>
          </a:p>
        </p:txBody>
      </p:sp>
      <p:pic>
        <p:nvPicPr>
          <p:cNvPr id="8" name="Picture 2" descr="http://t3.gstatic.com/images?q=tbn:ANd9GcQDekc1J2n-ct6B34aksI9lF7W5VR_C5xbmIQbROTgu7EzHH3OmX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301208"/>
            <a:ext cx="3474343" cy="111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932040" y="1052736"/>
            <a:ext cx="41148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R" sz="2400" b="1" dirty="0" smtClean="0">
                <a:solidFill>
                  <a:srgbClr val="005828"/>
                </a:solidFill>
              </a:rPr>
              <a:t>Microsoft Project 2010</a:t>
            </a:r>
            <a:endParaRPr lang="en-US" sz="2400" b="1" dirty="0">
              <a:solidFill>
                <a:srgbClr val="0058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39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blogepm.m7.fr/wp-content/uploads/2010/01/project2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60686"/>
            <a:ext cx="7484512" cy="42135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155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2321769"/>
            <a:ext cx="8305800" cy="81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 fontAlgn="base">
              <a:spcAft>
                <a:spcPts val="1200"/>
              </a:spcAft>
            </a:pPr>
            <a:r>
              <a:rPr lang="es-CR" sz="4400" b="1" dirty="0">
                <a:solidFill>
                  <a:prstClr val="black"/>
                </a:solidFill>
              </a:rPr>
              <a:t>	</a:t>
            </a:r>
            <a:r>
              <a:rPr lang="es-CR" sz="3600" b="1" dirty="0">
                <a:solidFill>
                  <a:prstClr val="black"/>
                </a:solidFill>
              </a:rPr>
              <a:t>La administración de proyectos es:</a:t>
            </a:r>
          </a:p>
          <a:p>
            <a:pPr marL="342900" lvl="0" indent="-342900" algn="l" fontAlgn="base">
              <a:spcAft>
                <a:spcPct val="0"/>
              </a:spcAft>
            </a:pPr>
            <a:r>
              <a:rPr lang="es-CR" dirty="0">
                <a:solidFill>
                  <a:prstClr val="black"/>
                </a:solidFill>
              </a:rPr>
              <a:t>	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932040" y="1052736"/>
            <a:ext cx="41148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R" sz="2400" b="1" dirty="0" smtClean="0">
                <a:solidFill>
                  <a:srgbClr val="005828"/>
                </a:solidFill>
              </a:rPr>
              <a:t>Microsoft Project 2010</a:t>
            </a:r>
            <a:endParaRPr lang="en-US" sz="2400" b="1" dirty="0">
              <a:solidFill>
                <a:srgbClr val="005828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331640" y="3068961"/>
            <a:ext cx="7416824" cy="3789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 fontAlgn="base">
              <a:spcBef>
                <a:spcPts val="600"/>
              </a:spcBef>
              <a:spcAft>
                <a:spcPct val="0"/>
              </a:spcAft>
            </a:pPr>
            <a:r>
              <a:rPr lang="es-CR" sz="3600" dirty="0" smtClean="0">
                <a:solidFill>
                  <a:prstClr val="black"/>
                </a:solidFill>
              </a:rPr>
              <a:t>Un </a:t>
            </a:r>
            <a:r>
              <a:rPr lang="es-CR" sz="3600" dirty="0">
                <a:solidFill>
                  <a:prstClr val="black"/>
                </a:solidFill>
              </a:rPr>
              <a:t>conjunto de </a:t>
            </a:r>
            <a:r>
              <a:rPr lang="es-CR" sz="3600" b="1" dirty="0">
                <a:solidFill>
                  <a:prstClr val="black"/>
                </a:solidFill>
              </a:rPr>
              <a:t>disciplinas</a:t>
            </a:r>
            <a:r>
              <a:rPr lang="es-CR" sz="3600" dirty="0">
                <a:solidFill>
                  <a:prstClr val="black"/>
                </a:solidFill>
              </a:rPr>
              <a:t> </a:t>
            </a:r>
            <a:r>
              <a:rPr lang="es-CR" sz="3600" dirty="0" smtClean="0">
                <a:solidFill>
                  <a:prstClr val="black"/>
                </a:solidFill>
              </a:rPr>
              <a:t>y </a:t>
            </a:r>
            <a:r>
              <a:rPr lang="es-CR" sz="3600" b="1" dirty="0" smtClean="0">
                <a:solidFill>
                  <a:prstClr val="black"/>
                </a:solidFill>
              </a:rPr>
              <a:t>procesos</a:t>
            </a:r>
            <a:r>
              <a:rPr lang="es-CR" sz="3600" dirty="0">
                <a:solidFill>
                  <a:prstClr val="black"/>
                </a:solidFill>
              </a:rPr>
              <a:t> </a:t>
            </a:r>
            <a:r>
              <a:rPr lang="es-CR" sz="3600" dirty="0" smtClean="0">
                <a:solidFill>
                  <a:prstClr val="black"/>
                </a:solidFill>
              </a:rPr>
              <a:t>que </a:t>
            </a:r>
            <a:r>
              <a:rPr lang="es-CR" sz="3600" dirty="0">
                <a:solidFill>
                  <a:prstClr val="black"/>
                </a:solidFill>
              </a:rPr>
              <a:t>se usan para organizar un equipo </a:t>
            </a:r>
            <a:r>
              <a:rPr lang="es-CR" sz="3600" dirty="0" smtClean="0">
                <a:solidFill>
                  <a:prstClr val="black"/>
                </a:solidFill>
              </a:rPr>
              <a:t>de </a:t>
            </a:r>
            <a:r>
              <a:rPr lang="es-CR" sz="3600" dirty="0">
                <a:solidFill>
                  <a:prstClr val="black"/>
                </a:solidFill>
              </a:rPr>
              <a:t>personas asignadas temporalmente  </a:t>
            </a:r>
            <a:r>
              <a:rPr lang="es-CR" sz="3600" dirty="0" smtClean="0">
                <a:solidFill>
                  <a:prstClr val="black"/>
                </a:solidFill>
              </a:rPr>
              <a:t>    para </a:t>
            </a:r>
            <a:r>
              <a:rPr lang="es-CR" sz="3600" dirty="0">
                <a:solidFill>
                  <a:prstClr val="black"/>
                </a:solidFill>
              </a:rPr>
              <a:t>alcanzar los objetivos de </a:t>
            </a:r>
            <a:r>
              <a:rPr lang="es-CR" sz="3600" dirty="0" smtClean="0">
                <a:solidFill>
                  <a:prstClr val="black"/>
                </a:solidFill>
              </a:rPr>
              <a:t>un proyecto</a:t>
            </a:r>
            <a:r>
              <a:rPr lang="es-CR" sz="3600" dirty="0">
                <a:solidFill>
                  <a:prstClr val="black"/>
                </a:solidFill>
              </a:rPr>
              <a:t>.</a:t>
            </a:r>
          </a:p>
          <a:p>
            <a:pPr marL="342900" lvl="0" indent="-342900" algn="l" fontAlgn="base">
              <a:spcAft>
                <a:spcPct val="0"/>
              </a:spcAft>
            </a:pPr>
            <a:r>
              <a:rPr lang="es-CR" sz="2400" dirty="0">
                <a:solidFill>
                  <a:prstClr val="black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202108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blogepm.m7.fr/wp-content/uploads/2010/01/project2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60686"/>
            <a:ext cx="7484512" cy="42135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120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381000" y="2204865"/>
            <a:ext cx="8305800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>
              <a:spcAft>
                <a:spcPts val="1200"/>
              </a:spcAft>
            </a:pPr>
            <a:r>
              <a:rPr lang="es-CR" sz="36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Microsoft Office Project 2010 es: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932040" y="1052736"/>
            <a:ext cx="41148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R" sz="2400" b="1" dirty="0" smtClean="0">
                <a:solidFill>
                  <a:srgbClr val="005828"/>
                </a:solidFill>
              </a:rPr>
              <a:t>Microsoft Project 2010</a:t>
            </a:r>
            <a:endParaRPr lang="en-US" sz="2400" b="1" dirty="0">
              <a:solidFill>
                <a:srgbClr val="005828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259632" y="3068960"/>
            <a:ext cx="7416824" cy="378903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spcBef>
                <a:spcPts val="600"/>
              </a:spcBef>
              <a:tabLst>
                <a:tab pos="885825" algn="l"/>
              </a:tabLst>
            </a:pPr>
            <a:r>
              <a:rPr lang="es-CR" sz="39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Una poderosa herramienta de software que le ayuda a aplicar los conceptos de administración de proyectos para completar éstos dentro del tiempo y presupuesto definidos.</a:t>
            </a:r>
          </a:p>
          <a:p>
            <a:pPr algn="l"/>
            <a:r>
              <a:rPr lang="es-CR" sz="2400" dirty="0" smtClean="0">
                <a:solidFill>
                  <a:schemeClr val="tx1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033426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UCI-2012</Template>
  <TotalTime>2039</TotalTime>
  <Words>2328</Words>
  <Application>Microsoft Macintosh PowerPoint</Application>
  <PresentationFormat>On-screen Show (4:3)</PresentationFormat>
  <Paragraphs>437</Paragraphs>
  <Slides>69</Slides>
  <Notes>65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69</vt:i4>
      </vt:variant>
    </vt:vector>
  </HeadingPairs>
  <TitlesOfParts>
    <vt:vector size="71" baseType="lpstr">
      <vt:lpstr>Tema de Office</vt:lpstr>
      <vt:lpstr>Diseño personalizado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Unidad 1 Práctica/Tarea  U1-1. Reunión de Accionistas #1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Donald Solano</dc:creator>
  <cp:lastModifiedBy>Tia Pancha</cp:lastModifiedBy>
  <cp:revision>148</cp:revision>
  <cp:lastPrinted>2011-02-01T12:48:10Z</cp:lastPrinted>
  <dcterms:created xsi:type="dcterms:W3CDTF">2010-10-20T21:55:38Z</dcterms:created>
  <dcterms:modified xsi:type="dcterms:W3CDTF">2013-07-22T17:33:56Z</dcterms:modified>
</cp:coreProperties>
</file>