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7"/>
  </p:notesMasterIdLst>
  <p:handoutMasterIdLst>
    <p:handoutMasterId r:id="rId18"/>
  </p:handoutMasterIdLst>
  <p:sldIdLst>
    <p:sldId id="350" r:id="rId3"/>
    <p:sldId id="291" r:id="rId4"/>
    <p:sldId id="293" r:id="rId5"/>
    <p:sldId id="301" r:id="rId6"/>
    <p:sldId id="351" r:id="rId7"/>
    <p:sldId id="352" r:id="rId8"/>
    <p:sldId id="399" r:id="rId9"/>
    <p:sldId id="400" r:id="rId10"/>
    <p:sldId id="401" r:id="rId11"/>
    <p:sldId id="402" r:id="rId12"/>
    <p:sldId id="372" r:id="rId13"/>
    <p:sldId id="403" r:id="rId14"/>
    <p:sldId id="343" r:id="rId15"/>
    <p:sldId id="398" r:id="rId16"/>
  </p:sldIdLst>
  <p:sldSz cx="9144000" cy="6858000" type="screen4x3"/>
  <p:notesSz cx="7315200" cy="96012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B2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97479" autoAdjust="0"/>
  </p:normalViewPr>
  <p:slideViewPr>
    <p:cSldViewPr>
      <p:cViewPr>
        <p:scale>
          <a:sx n="53" d="100"/>
          <a:sy n="53" d="100"/>
        </p:scale>
        <p:origin x="-2992" y="-1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E7AFC-CE85-4368-BF08-27F50B29381D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8A189-7865-4759-9788-0985E4556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60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CADB92F-746D-4FCD-939E-880BC3FAC4E3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C73A87A-3760-4AF6-81FD-EE947A97F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30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69283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41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83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6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86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9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171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17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34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57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2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149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34A7-37F7-4F25-AE3C-18B7D4EEEB4A}" type="datetimeFigureOut">
              <a:rPr lang="es-CR" smtClean="0"/>
              <a:pPr/>
              <a:t>7/22/13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1F62-6E1A-446E-99D6-7044FF742189}" type="slidenum">
              <a:rPr lang="es-CR" smtClean="0"/>
              <a:pPr/>
              <a:t>‹#›</a:t>
            </a:fld>
            <a:endParaRPr lang="es-CR"/>
          </a:p>
        </p:txBody>
      </p:sp>
      <p:pic>
        <p:nvPicPr>
          <p:cNvPr id="7" name="Picture 3" descr="ppt-UCI1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420C-A2F3-4FAD-9CD8-FF42FDD916A4}" type="datetimeFigureOut">
              <a:rPr lang="en-US" smtClean="0"/>
              <a:t>7/22/13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68177-9AC9-4D28-B250-F50001C9C0C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ppt-uci4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91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3568" y="2276872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b="1" dirty="0" smtClean="0">
                <a:solidFill>
                  <a:srgbClr val="005828"/>
                </a:solidFill>
              </a:rPr>
              <a:t>Microsoft Office </a:t>
            </a:r>
            <a:r>
              <a:rPr lang="es-CR" sz="5400" b="1" dirty="0" smtClean="0">
                <a:solidFill>
                  <a:srgbClr val="005828"/>
                </a:solidFill>
              </a:rPr>
              <a:t/>
            </a:r>
            <a:br>
              <a:rPr lang="es-CR" sz="5400" b="1" dirty="0" smtClean="0">
                <a:solidFill>
                  <a:srgbClr val="005828"/>
                </a:solidFill>
              </a:rPr>
            </a:br>
            <a:r>
              <a:rPr lang="es-CR" sz="6600" b="1" dirty="0" smtClean="0">
                <a:solidFill>
                  <a:srgbClr val="005828"/>
                </a:solidFill>
              </a:rPr>
              <a:t>Project 2010</a:t>
            </a:r>
            <a:r>
              <a:rPr lang="es-CR" sz="5400" b="1" dirty="0" smtClean="0"/>
              <a:t/>
            </a:r>
            <a:br>
              <a:rPr lang="es-CR" sz="5400" b="1" dirty="0" smtClean="0"/>
            </a:br>
            <a:r>
              <a:rPr lang="es-CR" b="1" dirty="0" smtClean="0">
                <a:solidFill>
                  <a:srgbClr val="005828"/>
                </a:solidFill>
              </a:rPr>
              <a:t>Curso Básico</a:t>
            </a:r>
          </a:p>
          <a:p>
            <a:r>
              <a:rPr lang="es-CR" sz="4000" b="1" dirty="0" smtClean="0">
                <a:solidFill>
                  <a:srgbClr val="FFC000"/>
                </a:solidFill>
              </a:rPr>
              <a:t>Unidad</a:t>
            </a:r>
            <a:r>
              <a:rPr lang="es-CR" sz="4000" b="1" dirty="0" smtClean="0">
                <a:solidFill>
                  <a:srgbClr val="FFC000"/>
                </a:solidFill>
              </a:rPr>
              <a:t> </a:t>
            </a:r>
            <a:r>
              <a:rPr lang="es-CR" sz="4000" b="1" dirty="0" smtClean="0">
                <a:solidFill>
                  <a:srgbClr val="FFC000"/>
                </a:solidFill>
              </a:rPr>
              <a:t>1 – Preguntas Frecuentes</a:t>
            </a:r>
            <a:r>
              <a:rPr lang="es-CR" sz="4000" b="1" dirty="0" smtClean="0">
                <a:solidFill>
                  <a:srgbClr val="005828"/>
                </a:solidFill>
              </a:rPr>
              <a:t/>
            </a:r>
            <a:br>
              <a:rPr lang="es-CR" sz="4000" b="1" dirty="0" smtClean="0">
                <a:solidFill>
                  <a:srgbClr val="005828"/>
                </a:solidFill>
              </a:rPr>
            </a:br>
            <a:r>
              <a:rPr lang="es-CR" sz="2000" b="1" dirty="0" smtClean="0">
                <a:solidFill>
                  <a:srgbClr val="005828"/>
                </a:solidFill>
              </a:rPr>
              <a:t/>
            </a:r>
            <a:br>
              <a:rPr lang="es-CR" sz="2000" b="1" dirty="0" smtClean="0">
                <a:solidFill>
                  <a:srgbClr val="005828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3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061" y="5445224"/>
            <a:ext cx="37623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10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 rot="21342101">
            <a:off x="60349" y="1658370"/>
            <a:ext cx="7772400" cy="1902073"/>
          </a:xfrm>
        </p:spPr>
        <p:txBody>
          <a:bodyPr>
            <a:noAutofit/>
          </a:bodyPr>
          <a:lstStyle/>
          <a:p>
            <a:r>
              <a:rPr lang="es-CR" sz="7200" b="1" i="1" dirty="0" smtClean="0">
                <a:solidFill>
                  <a:srgbClr val="005828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man Old Style" pitchFamily="18" charset="0"/>
                <a:ea typeface="Adobe Gothic Std B" pitchFamily="34" charset="-128"/>
              </a:rPr>
              <a:t>Pregunta  #</a:t>
            </a:r>
            <a:r>
              <a:rPr lang="es-CR" sz="7200" b="1" i="1" dirty="0">
                <a:solidFill>
                  <a:srgbClr val="005828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man Old Style" pitchFamily="18" charset="0"/>
                <a:ea typeface="Adobe Gothic Std B" pitchFamily="34" charset="-128"/>
              </a:rPr>
              <a:t>2</a:t>
            </a:r>
            <a:endParaRPr lang="en-US" sz="7200" b="1" i="1" dirty="0">
              <a:solidFill>
                <a:srgbClr val="005828"/>
              </a:solidFill>
              <a:effectLst>
                <a:outerShdw blurRad="50800" dist="50800" dir="5400000" algn="ctr" rotWithShape="0">
                  <a:srgbClr val="FFFF00"/>
                </a:outerShdw>
              </a:effectLst>
              <a:latin typeface="Bookman Old Style" pitchFamily="18" charset="0"/>
              <a:ea typeface="Adobe Gothic Std B" pitchFamily="34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2372" y="2780928"/>
            <a:ext cx="8521824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endParaRPr lang="es-CR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1371600" lvl="1" indent="-914400">
              <a:spcAft>
                <a:spcPts val="1200"/>
              </a:spcAft>
              <a:buAutoNum type="alphaLcPeriod"/>
            </a:pPr>
            <a:r>
              <a:rPr lang="es-CR" sz="5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Mis tareas no muestran duración ni fechas de comienzo y fin</a:t>
            </a:r>
          </a:p>
          <a:p>
            <a:pPr marL="1371600" lvl="1" indent="-914400">
              <a:spcAft>
                <a:spcPts val="1200"/>
              </a:spcAft>
              <a:buAutoNum type="alphaLcPeriod"/>
            </a:pPr>
            <a:r>
              <a:rPr lang="es-CR" sz="5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Las fechas de comienzo y fin de mis tareas no concuerdan con las fechas de las fases o de la Tarea Resumen del Proyecto</a:t>
            </a:r>
          </a:p>
        </p:txBody>
      </p:sp>
    </p:spTree>
    <p:extLst>
      <p:ext uri="{BB962C8B-B14F-4D97-AF65-F5344CB8AC3E}">
        <p14:creationId xmlns:p14="http://schemas.microsoft.com/office/powerpoint/2010/main" val="1678886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93005" y="2060848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/>
            <a:r>
              <a:rPr lang="es-C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Duración de Tareas</a:t>
            </a:r>
          </a:p>
          <a:p>
            <a:pPr lvl="1" algn="just">
              <a:spcBef>
                <a:spcPts val="600"/>
              </a:spcBef>
            </a:pPr>
            <a:r>
              <a:rPr lang="es-CR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Project por defecto tiene configurada la programación manual de las tareas.   Por esta razón, como se puede observar en el ejemplo anterior, no se asigna ninguna duración a las tareas que se digitan.</a:t>
            </a:r>
            <a:endParaRPr lang="es-CR" sz="1600" b="1" dirty="0" smtClean="0"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27620" y="4738723"/>
            <a:ext cx="7688063" cy="2016625"/>
            <a:chOff x="971624" y="1981200"/>
            <a:chExt cx="7688063" cy="1963055"/>
          </a:xfrm>
        </p:grpSpPr>
        <p:sp>
          <p:nvSpPr>
            <p:cNvPr id="7" name="Rounded Rectangle 6"/>
            <p:cNvSpPr/>
            <p:nvPr/>
          </p:nvSpPr>
          <p:spPr>
            <a:xfrm>
              <a:off x="971624" y="2286000"/>
              <a:ext cx="7688063" cy="165825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sz="2400" dirty="0" smtClean="0">
                  <a:solidFill>
                    <a:schemeClr val="tx1"/>
                  </a:solidFill>
                </a:rPr>
                <a:t>Para realizar una programación automática, seleccione las tareas deseadas y seleccione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Tarea</a:t>
              </a:r>
              <a:r>
                <a:rPr lang="en-US" sz="2400" dirty="0" smtClean="0">
                  <a:solidFill>
                    <a:schemeClr val="tx1"/>
                  </a:solidFill>
                </a:rPr>
                <a:t> |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Tareas</a:t>
              </a:r>
              <a:r>
                <a:rPr lang="en-US" sz="2400" dirty="0" smtClean="0">
                  <a:solidFill>
                    <a:schemeClr val="tx1"/>
                  </a:solidFill>
                </a:rPr>
                <a:t> |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Autoprogramar</a:t>
              </a:r>
              <a:r>
                <a:rPr lang="en-US" sz="2400" dirty="0" smtClean="0">
                  <a:solidFill>
                    <a:schemeClr val="tx1"/>
                  </a:solidFill>
                </a:rPr>
                <a:t>.</a:t>
              </a:r>
              <a:endParaRPr lang="es-CR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581400" y="19812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  <p:sp>
        <p:nvSpPr>
          <p:cNvPr id="9" name="Curved Right Arrow 8"/>
          <p:cNvSpPr/>
          <p:nvPr/>
        </p:nvSpPr>
        <p:spPr>
          <a:xfrm rot="20404947">
            <a:off x="191517" y="2142916"/>
            <a:ext cx="576064" cy="536848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65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2060848"/>
            <a:ext cx="8305800" cy="4797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endParaRPr lang="es-CR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s-C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s-CR" sz="1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l">
              <a:spcAft>
                <a:spcPts val="1200"/>
              </a:spcAft>
            </a:pPr>
            <a:endParaRPr lang="es-CR" sz="16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just">
              <a:spcAft>
                <a:spcPts val="600"/>
              </a:spcAft>
            </a:pPr>
            <a:r>
              <a:rPr lang="es-CR" dirty="0" smtClean="0">
                <a:solidFill>
                  <a:schemeClr val="tx1"/>
                </a:solidFill>
              </a:rPr>
              <a:t>Project al </a:t>
            </a:r>
            <a:r>
              <a:rPr lang="es-CR" dirty="0" err="1" smtClean="0">
                <a:solidFill>
                  <a:schemeClr val="tx1"/>
                </a:solidFill>
              </a:rPr>
              <a:t>autoprogramar</a:t>
            </a:r>
            <a:r>
              <a:rPr lang="es-CR" dirty="0" smtClean="0">
                <a:solidFill>
                  <a:schemeClr val="tx1"/>
                </a:solidFill>
              </a:rPr>
              <a:t> </a:t>
            </a:r>
            <a:r>
              <a:rPr lang="es-CR" dirty="0">
                <a:solidFill>
                  <a:schemeClr val="tx1"/>
                </a:solidFill>
              </a:rPr>
              <a:t>coloca por defecto una duración correspondiente a un día al crear una tarea.  </a:t>
            </a:r>
            <a:endParaRPr lang="en-US" dirty="0">
              <a:solidFill>
                <a:schemeClr val="tx1"/>
              </a:solidFill>
            </a:endParaRPr>
          </a:p>
          <a:p>
            <a:pPr lvl="1" algn="just"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s-CR" dirty="0">
                <a:solidFill>
                  <a:schemeClr val="tx1"/>
                </a:solidFill>
              </a:rPr>
              <a:t>ótese que esta duración incluye un signo de pregunta al final.</a:t>
            </a:r>
            <a:r>
              <a:rPr lang="es-CR" b="1" dirty="0"/>
              <a:t>	</a:t>
            </a:r>
            <a:endParaRPr lang="es-CR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76872"/>
            <a:ext cx="5493732" cy="2032599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27984" y="1556792"/>
            <a:ext cx="45720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algn="r">
              <a:spcAft>
                <a:spcPts val="1200"/>
              </a:spcAft>
            </a:pPr>
            <a:r>
              <a:rPr lang="es-CR" sz="3600" b="1" dirty="0"/>
              <a:t>Duración de Tareas</a:t>
            </a:r>
          </a:p>
        </p:txBody>
      </p:sp>
    </p:spTree>
    <p:extLst>
      <p:ext uri="{BB962C8B-B14F-4D97-AF65-F5344CB8AC3E}">
        <p14:creationId xmlns:p14="http://schemas.microsoft.com/office/powerpoint/2010/main" val="2114340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132856"/>
            <a:ext cx="8305800" cy="460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Duración de Tareas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29791" y="2996952"/>
            <a:ext cx="7973888" cy="3215790"/>
            <a:chOff x="685800" y="1981200"/>
            <a:chExt cx="7973888" cy="2172950"/>
          </a:xfrm>
        </p:grpSpPr>
        <p:sp>
          <p:nvSpPr>
            <p:cNvPr id="7" name="Rounded Rectangle 6"/>
            <p:cNvSpPr/>
            <p:nvPr/>
          </p:nvSpPr>
          <p:spPr>
            <a:xfrm>
              <a:off x="685800" y="2286000"/>
              <a:ext cx="7973888" cy="186815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sz="2400" dirty="0" smtClean="0">
                  <a:solidFill>
                    <a:schemeClr val="tx1"/>
                  </a:solidFill>
                </a:rPr>
                <a:t>Para realizar por defecto una programación automática para todas las tareas nuevas, seleccione Archivo | Opciones | Programación </a:t>
              </a:r>
              <a:r>
                <a:rPr lang="en-US" sz="2400" dirty="0" smtClean="0">
                  <a:solidFill>
                    <a:schemeClr val="tx1"/>
                  </a:solidFill>
                </a:rPr>
                <a:t>|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Opciones</a:t>
              </a:r>
              <a:r>
                <a:rPr lang="en-US" sz="2400" dirty="0" smtClean="0">
                  <a:solidFill>
                    <a:schemeClr val="tx1"/>
                  </a:solidFill>
                </a:rPr>
                <a:t> de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programaci</a:t>
              </a:r>
              <a:r>
                <a:rPr lang="es-CR" sz="2400" dirty="0" err="1" smtClean="0">
                  <a:solidFill>
                    <a:schemeClr val="tx1"/>
                  </a:solidFill>
                </a:rPr>
                <a:t>ón</a:t>
              </a:r>
              <a:r>
                <a:rPr lang="es-CR" sz="2400" dirty="0" smtClean="0">
                  <a:solidFill>
                    <a:schemeClr val="tx1"/>
                  </a:solidFill>
                </a:rPr>
                <a:t> de este proyecto… y seleccione </a:t>
              </a:r>
              <a:r>
                <a:rPr lang="en-US" sz="2400" dirty="0" smtClean="0">
                  <a:solidFill>
                    <a:schemeClr val="tx1"/>
                  </a:solidFill>
                </a:rPr>
                <a:t>“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Programada</a:t>
              </a:r>
              <a:r>
                <a:rPr lang="en-US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autom</a:t>
              </a:r>
              <a:r>
                <a:rPr lang="es-CR" sz="2400" dirty="0" smtClean="0">
                  <a:solidFill>
                    <a:schemeClr val="tx1"/>
                  </a:solidFill>
                </a:rPr>
                <a:t>áticamente</a:t>
              </a:r>
              <a:r>
                <a:rPr lang="en-US" sz="2400" dirty="0" smtClean="0">
                  <a:solidFill>
                    <a:schemeClr val="tx1"/>
                  </a:solidFill>
                </a:rPr>
                <a:t>” en la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opci</a:t>
              </a:r>
              <a:r>
                <a:rPr lang="es-CR" sz="2400" dirty="0" err="1" smtClean="0">
                  <a:solidFill>
                    <a:schemeClr val="tx1"/>
                  </a:solidFill>
                </a:rPr>
                <a:t>ón</a:t>
              </a:r>
              <a:r>
                <a:rPr lang="es-CR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smtClean="0">
                  <a:solidFill>
                    <a:schemeClr val="tx1"/>
                  </a:solidFill>
                </a:rPr>
                <a:t>“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Nuevas</a:t>
              </a:r>
              <a:r>
                <a:rPr lang="en-US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tareas</a:t>
              </a:r>
              <a:r>
                <a:rPr lang="en-US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tx1"/>
                  </a:solidFill>
                </a:rPr>
                <a:t>creadas</a:t>
              </a:r>
              <a:r>
                <a:rPr lang="en-US" sz="2400" dirty="0" smtClean="0">
                  <a:solidFill>
                    <a:schemeClr val="tx1"/>
                  </a:solidFill>
                </a:rPr>
                <a:t>”.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581400" y="19812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586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blogepm.m7.fr/wp-content/uploads/2010/01/project2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60686"/>
            <a:ext cx="7484512" cy="42135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155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889423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s-CR" sz="11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CONVENCIONES</a:t>
            </a:r>
          </a:p>
          <a:p>
            <a:pPr lvl="1" algn="l">
              <a:spcAft>
                <a:spcPts val="600"/>
              </a:spcAft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 este material se dan instrucciones acerca del uso de los diferentes comandos de MS Project 2010.</a:t>
            </a:r>
          </a:p>
          <a:p>
            <a:pPr lvl="1" algn="l">
              <a:spcAft>
                <a:spcPts val="1200"/>
              </a:spcAft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 guiarle en su localización, se utiliza la siguiente nomenclatura:</a:t>
            </a:r>
          </a:p>
          <a:p>
            <a:pPr lvl="2"/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</a:t>
            </a:r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_</a:t>
            </a:r>
            <a:r>
              <a:rPr lang="en-US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ficha</a:t>
            </a:r>
            <a:r>
              <a:rPr lang="en-US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| { &lt;</a:t>
            </a:r>
            <a:r>
              <a:rPr lang="es-CR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Nombre_opción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| &lt;</a:t>
            </a:r>
            <a:r>
              <a:rPr lang="es-CR" sz="7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Nombre_grupo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 } </a:t>
            </a:r>
          </a:p>
          <a:p>
            <a:pPr lvl="2">
              <a:spcAft>
                <a:spcPts val="600"/>
              </a:spcAft>
            </a:pPr>
            <a:r>
              <a:rPr lang="es-CR" sz="7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b="1" dirty="0" smtClean="0">
                <a:solidFill>
                  <a:schemeClr val="tx1"/>
                </a:solidFill>
              </a:rPr>
              <a:t>[ </a:t>
            </a:r>
            <a:r>
              <a:rPr lang="es-CR" sz="7200" b="1" dirty="0">
                <a:solidFill>
                  <a:schemeClr val="tx1"/>
                </a:solidFill>
              </a:rPr>
              <a:t>| &lt;</a:t>
            </a:r>
            <a:r>
              <a:rPr lang="es-CR" sz="7200" b="1" dirty="0" err="1">
                <a:solidFill>
                  <a:schemeClr val="tx1"/>
                </a:solidFill>
              </a:rPr>
              <a:t>Nombre_comando</a:t>
            </a:r>
            <a:r>
              <a:rPr lang="en-US" sz="7200" b="1" dirty="0">
                <a:solidFill>
                  <a:schemeClr val="tx1"/>
                </a:solidFill>
              </a:rPr>
              <a:t>&gt; </a:t>
            </a:r>
            <a:r>
              <a:rPr lang="es-CR" sz="7200" b="1" dirty="0">
                <a:solidFill>
                  <a:schemeClr val="tx1"/>
                </a:solidFill>
              </a:rPr>
              <a:t>]</a:t>
            </a:r>
            <a:r>
              <a:rPr lang="es-CR" sz="7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[ | &lt;Nombre_cejilla&gt; ]</a:t>
            </a:r>
          </a:p>
          <a:p>
            <a:pPr lvl="1" algn="l"/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Donde:</a:t>
            </a:r>
          </a:p>
          <a:p>
            <a:pPr lvl="2" algn="l"/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Nombre_ficha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 Es una 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fichas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cinta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opciones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			</a:t>
            </a:r>
            <a:r>
              <a:rPr lang="es-CR" sz="7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Project</a:t>
            </a:r>
          </a:p>
          <a:p>
            <a:pPr lvl="2" algn="l"/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&lt;Nombre</a:t>
            </a:r>
            <a:r>
              <a:rPr lang="en-US" sz="7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_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ón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opción del Menú Archivo</a:t>
            </a:r>
          </a:p>
          <a:p>
            <a:pPr lvl="2" algn="l">
              <a:spcBef>
                <a:spcPts val="0"/>
              </a:spcBef>
            </a:pP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Nombre_grupo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 el nombre de uno de los grupos lógicos de 			   comandos</a:t>
            </a:r>
          </a:p>
          <a:p>
            <a:pPr lvl="2" algn="l">
              <a:spcBef>
                <a:spcPts val="0"/>
              </a:spcBef>
            </a:pP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Nombre_comando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Secuencia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uno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 m</a:t>
            </a:r>
            <a:r>
              <a:rPr lang="es-CR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ás</a:t>
            </a: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omandos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cinta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		 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opciones</a:t>
            </a:r>
            <a:endParaRPr lang="es-CR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algn="l">
              <a:spcBef>
                <a:spcPts val="0"/>
              </a:spcBef>
            </a:pPr>
            <a:r>
              <a:rPr lang="es-CR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Nombre_cejilla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&gt;:  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el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una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cejillas</a:t>
            </a:r>
            <a:r>
              <a:rPr lang="en-US" sz="7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7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ventana</a:t>
            </a: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es-CR" sz="7200" dirty="0" smtClean="0">
                <a:solidFill>
                  <a:schemeClr val="tx1"/>
                </a:solidFill>
              </a:rPr>
              <a:t>De los </a:t>
            </a:r>
            <a:r>
              <a:rPr lang="es-CR" sz="7200" dirty="0">
                <a:solidFill>
                  <a:schemeClr val="tx1"/>
                </a:solidFill>
              </a:rPr>
              <a:t>elementos indicados entre </a:t>
            </a:r>
            <a:r>
              <a:rPr lang="es-CR" sz="7200" dirty="0" smtClean="0">
                <a:solidFill>
                  <a:schemeClr val="tx1"/>
                </a:solidFill>
              </a:rPr>
              <a:t>‘{‘ </a:t>
            </a:r>
            <a:r>
              <a:rPr lang="es-CR" sz="7200" dirty="0">
                <a:solidFill>
                  <a:schemeClr val="tx1"/>
                </a:solidFill>
              </a:rPr>
              <a:t>.. </a:t>
            </a:r>
            <a:r>
              <a:rPr lang="es-CR" sz="7200" dirty="0" smtClean="0">
                <a:solidFill>
                  <a:schemeClr val="tx1"/>
                </a:solidFill>
              </a:rPr>
              <a:t>‘}’ se utiliza uno</a:t>
            </a:r>
          </a:p>
          <a:p>
            <a:pPr>
              <a:spcBef>
                <a:spcPts val="0"/>
              </a:spcBef>
            </a:pPr>
            <a:r>
              <a:rPr lang="es-CR" sz="7200" dirty="0" smtClean="0">
                <a:solidFill>
                  <a:schemeClr val="tx1"/>
                </a:solidFill>
              </a:rPr>
              <a:t>Los </a:t>
            </a:r>
            <a:r>
              <a:rPr lang="es-CR" sz="7200" dirty="0">
                <a:solidFill>
                  <a:schemeClr val="tx1"/>
                </a:solidFill>
              </a:rPr>
              <a:t>elementos indicados entre ‘[‘ .. ‘]’ son </a:t>
            </a:r>
            <a:r>
              <a:rPr lang="es-CR" sz="7200" dirty="0" smtClean="0">
                <a:solidFill>
                  <a:schemeClr val="tx1"/>
                </a:solidFill>
              </a:rPr>
              <a:t>opcionales</a:t>
            </a: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72344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1961456"/>
            <a:ext cx="8305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r>
              <a:rPr lang="es-CR" sz="7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CONVENCIONES</a:t>
            </a:r>
          </a:p>
          <a:p>
            <a:pPr lvl="1" algn="l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Ejemplos:    </a:t>
            </a:r>
          </a:p>
          <a:p>
            <a:pPr lvl="1" algn="l">
              <a:spcAft>
                <a:spcPts val="1200"/>
              </a:spcAft>
            </a:pPr>
            <a:r>
              <a:rPr lang="es-CR" sz="5800" dirty="0">
                <a:solidFill>
                  <a:schemeClr val="tx1"/>
                </a:solidFill>
              </a:rPr>
              <a:t>        </a:t>
            </a:r>
            <a:r>
              <a:rPr lang="en-US" sz="5800" b="1" dirty="0" smtClean="0">
                <a:solidFill>
                  <a:schemeClr val="tx1"/>
                </a:solidFill>
              </a:rPr>
              <a:t>“</a:t>
            </a:r>
            <a:r>
              <a:rPr lang="es-CR" sz="5800" b="1" dirty="0" smtClean="0">
                <a:solidFill>
                  <a:schemeClr val="tx1"/>
                </a:solidFill>
              </a:rPr>
              <a:t>Proyecto </a:t>
            </a:r>
            <a:r>
              <a:rPr lang="es-CR" sz="5800" b="1" dirty="0">
                <a:solidFill>
                  <a:schemeClr val="tx1"/>
                </a:solidFill>
              </a:rPr>
              <a:t>|  </a:t>
            </a:r>
            <a:r>
              <a:rPr lang="es-CR" sz="5800" b="1" dirty="0" smtClean="0">
                <a:solidFill>
                  <a:schemeClr val="tx1"/>
                </a:solidFill>
              </a:rPr>
              <a:t>Propiedades </a:t>
            </a:r>
            <a:r>
              <a:rPr lang="en-US" sz="5800" b="1" dirty="0" smtClean="0">
                <a:solidFill>
                  <a:schemeClr val="tx1"/>
                </a:solidFill>
              </a:rPr>
              <a:t>| </a:t>
            </a:r>
            <a:r>
              <a:rPr lang="es-CR" sz="5800" b="1" dirty="0" err="1" smtClean="0">
                <a:solidFill>
                  <a:schemeClr val="tx1"/>
                </a:solidFill>
              </a:rPr>
              <a:t>Informac</a:t>
            </a:r>
            <a:r>
              <a:rPr lang="en-US" sz="5800" b="1" dirty="0" smtClean="0">
                <a:solidFill>
                  <a:schemeClr val="tx1"/>
                </a:solidFill>
              </a:rPr>
              <a:t>i</a:t>
            </a:r>
            <a:r>
              <a:rPr lang="es-CR" sz="5800" b="1" dirty="0" err="1" smtClean="0">
                <a:solidFill>
                  <a:schemeClr val="tx1"/>
                </a:solidFill>
              </a:rPr>
              <a:t>ón</a:t>
            </a:r>
            <a:r>
              <a:rPr lang="es-CR" sz="5800" b="1" dirty="0" smtClean="0">
                <a:solidFill>
                  <a:schemeClr val="tx1"/>
                </a:solidFill>
              </a:rPr>
              <a:t> de Proyecto</a:t>
            </a:r>
            <a:r>
              <a:rPr lang="en-US" sz="5800" b="1" dirty="0" smtClean="0">
                <a:solidFill>
                  <a:schemeClr val="tx1"/>
                </a:solidFill>
              </a:rPr>
              <a:t>”</a:t>
            </a:r>
            <a:endParaRPr lang="es-CR" sz="5800" b="1" dirty="0" smtClean="0">
              <a:solidFill>
                <a:schemeClr val="tx1"/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	indica </a:t>
            </a:r>
            <a:r>
              <a:rPr lang="es-CR" sz="5800" dirty="0">
                <a:solidFill>
                  <a:schemeClr val="tx1"/>
                </a:solidFill>
              </a:rPr>
              <a:t>que debe seleccionar </a:t>
            </a:r>
            <a:r>
              <a:rPr lang="es-CR" sz="5800" dirty="0" smtClean="0">
                <a:solidFill>
                  <a:schemeClr val="tx1"/>
                </a:solidFill>
              </a:rPr>
              <a:t>la ficha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Proyecto</a:t>
            </a:r>
            <a:r>
              <a:rPr lang="en-US" sz="5800" dirty="0" smtClean="0">
                <a:solidFill>
                  <a:schemeClr val="tx1"/>
                </a:solidFill>
              </a:rPr>
              <a:t>” y en el </a:t>
            </a:r>
            <a:r>
              <a:rPr lang="en-US" sz="5800" dirty="0" err="1" smtClean="0">
                <a:solidFill>
                  <a:schemeClr val="tx1"/>
                </a:solidFill>
              </a:rPr>
              <a:t>grupo</a:t>
            </a:r>
            <a:r>
              <a:rPr lang="en-US" sz="5800" dirty="0" smtClean="0">
                <a:solidFill>
                  <a:schemeClr val="tx1"/>
                </a:solidFill>
              </a:rPr>
              <a:t> 	“</a:t>
            </a:r>
            <a:r>
              <a:rPr lang="en-US" sz="5800" dirty="0" err="1" smtClean="0">
                <a:solidFill>
                  <a:schemeClr val="tx1"/>
                </a:solidFill>
              </a:rPr>
              <a:t>Propiedades</a:t>
            </a:r>
            <a:r>
              <a:rPr lang="en-US" sz="5800" dirty="0" smtClean="0">
                <a:solidFill>
                  <a:schemeClr val="tx1"/>
                </a:solidFill>
              </a:rPr>
              <a:t>” </a:t>
            </a:r>
            <a:r>
              <a:rPr lang="en-US" sz="5800" dirty="0" err="1" smtClean="0">
                <a:solidFill>
                  <a:schemeClr val="tx1"/>
                </a:solidFill>
              </a:rPr>
              <a:t>seleccionar</a:t>
            </a:r>
            <a:r>
              <a:rPr lang="en-US" sz="5800" dirty="0" smtClean="0">
                <a:solidFill>
                  <a:schemeClr val="tx1"/>
                </a:solidFill>
              </a:rPr>
              <a:t> el bot</a:t>
            </a:r>
            <a:r>
              <a:rPr lang="es-CR" sz="5800" dirty="0" err="1" smtClean="0">
                <a:solidFill>
                  <a:schemeClr val="tx1"/>
                </a:solidFill>
              </a:rPr>
              <a:t>ón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s-CR" sz="5800" dirty="0" smtClean="0">
                <a:solidFill>
                  <a:schemeClr val="tx1"/>
                </a:solidFill>
              </a:rPr>
              <a:t>Información de 	Proyecto</a:t>
            </a:r>
            <a:r>
              <a:rPr lang="en-US" sz="5800" dirty="0" smtClean="0">
                <a:solidFill>
                  <a:schemeClr val="tx1"/>
                </a:solidFill>
              </a:rPr>
              <a:t>”.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endParaRPr lang="en-US" sz="5800" dirty="0" smtClean="0">
              <a:solidFill>
                <a:schemeClr val="tx1"/>
              </a:solidFill>
            </a:endParaRPr>
          </a:p>
          <a:p>
            <a:pPr lvl="1" algn="l">
              <a:spcAft>
                <a:spcPts val="1200"/>
              </a:spcAft>
            </a:pPr>
            <a:r>
              <a:rPr lang="es-CR" sz="5800" dirty="0" smtClean="0">
                <a:solidFill>
                  <a:schemeClr val="tx1"/>
                </a:solidFill>
              </a:rPr>
              <a:t> 	</a:t>
            </a:r>
            <a:r>
              <a:rPr lang="en-US" sz="5800" b="1" dirty="0" smtClean="0">
                <a:solidFill>
                  <a:schemeClr val="tx1"/>
                </a:solidFill>
              </a:rPr>
              <a:t>“</a:t>
            </a:r>
            <a:r>
              <a:rPr lang="es-CR" sz="5800" b="1" dirty="0" smtClean="0">
                <a:solidFill>
                  <a:schemeClr val="tx1"/>
                </a:solidFill>
              </a:rPr>
              <a:t>Vista |  Zoom | Escala Temporal | Escala Temporal… | 	Período no laborable</a:t>
            </a:r>
            <a:r>
              <a:rPr lang="en-US" sz="5800" b="1" dirty="0" smtClean="0">
                <a:solidFill>
                  <a:schemeClr val="tx1"/>
                </a:solidFill>
              </a:rPr>
              <a:t>”</a:t>
            </a:r>
            <a:endParaRPr lang="es-CR" sz="5800" b="1" dirty="0" smtClean="0">
              <a:solidFill>
                <a:schemeClr val="tx1"/>
              </a:solidFill>
            </a:endParaRPr>
          </a:p>
          <a:p>
            <a:pPr lvl="1" algn="just">
              <a:spcAft>
                <a:spcPts val="1200"/>
              </a:spcAft>
            </a:pPr>
            <a:r>
              <a:rPr lang="es-CR" sz="5800" dirty="0">
                <a:solidFill>
                  <a:schemeClr val="tx1"/>
                </a:solidFill>
              </a:rPr>
              <a:t>	indica que debe seleccionar </a:t>
            </a:r>
            <a:r>
              <a:rPr lang="es-CR" sz="5800" dirty="0" smtClean="0">
                <a:solidFill>
                  <a:schemeClr val="tx1"/>
                </a:solidFill>
              </a:rPr>
              <a:t>la ficha </a:t>
            </a:r>
            <a:r>
              <a:rPr lang="en-US" sz="5800" dirty="0" smtClean="0">
                <a:solidFill>
                  <a:schemeClr val="tx1"/>
                </a:solidFill>
              </a:rPr>
              <a:t>“Vista” y en el </a:t>
            </a:r>
            <a:r>
              <a:rPr lang="en-US" sz="5800" dirty="0" err="1" smtClean="0">
                <a:solidFill>
                  <a:schemeClr val="tx1"/>
                </a:solidFill>
              </a:rPr>
              <a:t>grupo</a:t>
            </a:r>
            <a:r>
              <a:rPr lang="en-US" sz="5800" dirty="0" smtClean="0">
                <a:solidFill>
                  <a:schemeClr val="tx1"/>
                </a:solidFill>
              </a:rPr>
              <a:t> 	“Zoom” el bot</a:t>
            </a:r>
            <a:r>
              <a:rPr lang="es-CR" sz="5800" dirty="0" err="1" smtClean="0">
                <a:solidFill>
                  <a:schemeClr val="tx1"/>
                </a:solidFill>
              </a:rPr>
              <a:t>ón</a:t>
            </a:r>
            <a:r>
              <a:rPr lang="es-CR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Escala</a:t>
            </a:r>
            <a:r>
              <a:rPr lang="en-US" sz="5800" dirty="0" smtClean="0">
                <a:solidFill>
                  <a:schemeClr val="tx1"/>
                </a:solidFill>
              </a:rPr>
              <a:t> Temporal”, </a:t>
            </a:r>
            <a:r>
              <a:rPr lang="en-US" sz="5800" dirty="0" err="1" smtClean="0">
                <a:solidFill>
                  <a:schemeClr val="tx1"/>
                </a:solidFill>
              </a:rPr>
              <a:t>luego</a:t>
            </a:r>
            <a:r>
              <a:rPr lang="en-US" sz="5800" dirty="0" smtClean="0">
                <a:solidFill>
                  <a:schemeClr val="tx1"/>
                </a:solidFill>
              </a:rPr>
              <a:t> la </a:t>
            </a:r>
            <a:r>
              <a:rPr lang="es-CR" sz="5800" dirty="0" smtClean="0">
                <a:solidFill>
                  <a:schemeClr val="tx1"/>
                </a:solidFill>
              </a:rPr>
              <a:t>opción </a:t>
            </a:r>
            <a:r>
              <a:rPr lang="en-US" sz="5800" dirty="0" smtClean="0">
                <a:solidFill>
                  <a:schemeClr val="tx1"/>
                </a:solidFill>
              </a:rPr>
              <a:t>“</a:t>
            </a:r>
            <a:r>
              <a:rPr lang="en-US" sz="5800" dirty="0" err="1" smtClean="0">
                <a:solidFill>
                  <a:schemeClr val="tx1"/>
                </a:solidFill>
              </a:rPr>
              <a:t>Escala</a:t>
            </a:r>
            <a:r>
              <a:rPr lang="en-US" sz="5800" dirty="0" smtClean="0">
                <a:solidFill>
                  <a:schemeClr val="tx1"/>
                </a:solidFill>
              </a:rPr>
              <a:t> 	Temporal…” y en la </a:t>
            </a:r>
            <a:r>
              <a:rPr lang="en-US" sz="5800" dirty="0" err="1" smtClean="0">
                <a:solidFill>
                  <a:schemeClr val="tx1"/>
                </a:solidFill>
              </a:rPr>
              <a:t>ventana</a:t>
            </a:r>
            <a:r>
              <a:rPr lang="en-US" sz="5800" dirty="0" smtClean="0">
                <a:solidFill>
                  <a:schemeClr val="tx1"/>
                </a:solidFill>
              </a:rPr>
              <a:t> </a:t>
            </a:r>
            <a:r>
              <a:rPr lang="en-US" sz="5800" dirty="0" err="1" smtClean="0">
                <a:solidFill>
                  <a:schemeClr val="tx1"/>
                </a:solidFill>
              </a:rPr>
              <a:t>desplegada</a:t>
            </a:r>
            <a:r>
              <a:rPr lang="en-US" sz="5800" dirty="0" smtClean="0">
                <a:solidFill>
                  <a:schemeClr val="tx1"/>
                </a:solidFill>
              </a:rPr>
              <a:t> la </a:t>
            </a:r>
            <a:r>
              <a:rPr lang="en-US" sz="5800" dirty="0" err="1" smtClean="0">
                <a:solidFill>
                  <a:schemeClr val="tx1"/>
                </a:solidFill>
              </a:rPr>
              <a:t>cejilla</a:t>
            </a:r>
            <a:r>
              <a:rPr lang="en-US" sz="5800" dirty="0" smtClean="0">
                <a:solidFill>
                  <a:schemeClr val="tx1"/>
                </a:solidFill>
              </a:rPr>
              <a:t> “Per</a:t>
            </a:r>
            <a:r>
              <a:rPr lang="es-CR" sz="5800" dirty="0" err="1" smtClean="0">
                <a:solidFill>
                  <a:schemeClr val="tx1"/>
                </a:solidFill>
              </a:rPr>
              <a:t>íodo</a:t>
            </a:r>
            <a:r>
              <a:rPr lang="es-CR" sz="5800" dirty="0" smtClean="0">
                <a:solidFill>
                  <a:schemeClr val="tx1"/>
                </a:solidFill>
              </a:rPr>
              <a:t> 	no laborable</a:t>
            </a:r>
            <a:r>
              <a:rPr lang="en-US" sz="5800" dirty="0" smtClean="0">
                <a:solidFill>
                  <a:schemeClr val="tx1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030839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348880"/>
            <a:ext cx="8305800" cy="252027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s-CR" sz="65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RECOMENDACION</a:t>
            </a:r>
          </a:p>
          <a:p>
            <a:pPr lvl="1" algn="just">
              <a:spcAft>
                <a:spcPts val="1200"/>
              </a:spcAft>
            </a:pPr>
            <a:r>
              <a:rPr lang="es-CR" sz="51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 recomienda que conforme se estudie el contenido de este material se realicen en forma paralela los pasos indicados en la aplicación MS Project 2010, para una mayor comprensión.</a:t>
            </a:r>
          </a:p>
          <a:p>
            <a:pPr lvl="1" algn="l">
              <a:spcBef>
                <a:spcPts val="0"/>
              </a:spcBef>
            </a:pPr>
            <a:endParaRPr lang="en-US" sz="7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3960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t3.gstatic.com/images?q=tbn:ANd9GcQDekc1J2n-ct6B34aksI9lF7W5VR_C5xbmIQbROTgu7EzHH3OmX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061" y="5445224"/>
            <a:ext cx="37623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 rot="21342101">
            <a:off x="671909" y="1224202"/>
            <a:ext cx="7772400" cy="190207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4800" b="1" dirty="0" smtClean="0">
                <a:solidFill>
                  <a:srgbClr val="FFC000"/>
                </a:solidFill>
              </a:rPr>
              <a:t/>
            </a:r>
            <a:br>
              <a:rPr lang="es-CR" sz="4800" b="1" dirty="0" smtClean="0">
                <a:solidFill>
                  <a:srgbClr val="FFC000"/>
                </a:solidFill>
              </a:rPr>
            </a:br>
            <a:r>
              <a:rPr lang="es-CR" sz="6000" b="1" i="1" dirty="0" smtClean="0">
                <a:solidFill>
                  <a:srgbClr val="FFC000"/>
                </a:solidFill>
              </a:rPr>
              <a:t>Unidad </a:t>
            </a:r>
            <a:r>
              <a:rPr lang="es-CR" sz="6000" b="1" i="1" dirty="0" smtClean="0">
                <a:solidFill>
                  <a:srgbClr val="FFC000"/>
                </a:solidFill>
              </a:rPr>
              <a:t>#1</a:t>
            </a:r>
            <a:r>
              <a:rPr lang="es-CR" sz="4800" b="1" dirty="0" smtClean="0">
                <a:solidFill>
                  <a:srgbClr val="FFC000"/>
                </a:solidFill>
              </a:rPr>
              <a:t/>
            </a:r>
            <a:br>
              <a:rPr lang="es-CR" sz="4800" b="1" dirty="0" smtClean="0">
                <a:solidFill>
                  <a:srgbClr val="FFC000"/>
                </a:solidFill>
              </a:rPr>
            </a:br>
            <a:r>
              <a:rPr lang="es-CR" sz="7200" b="1" i="1" dirty="0" smtClean="0">
                <a:solidFill>
                  <a:srgbClr val="005828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man Old Style" pitchFamily="18" charset="0"/>
                <a:ea typeface="Adobe Gothic Std B" pitchFamily="34" charset="-128"/>
              </a:rPr>
              <a:t>Preguntas Frecuentes</a:t>
            </a:r>
            <a:endParaRPr lang="en-US" sz="7200" b="1" i="1" dirty="0">
              <a:solidFill>
                <a:srgbClr val="005828"/>
              </a:solidFill>
              <a:effectLst>
                <a:outerShdw blurRad="50800" dist="50800" dir="5400000" algn="ctr" rotWithShape="0">
                  <a:srgbClr val="FFFF00"/>
                </a:outerShdw>
              </a:effectLst>
              <a:latin typeface="Bookman Old Style" pitchFamily="18" charset="0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0379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 rot="21342101">
            <a:off x="60349" y="1658370"/>
            <a:ext cx="7772400" cy="1902073"/>
          </a:xfrm>
        </p:spPr>
        <p:txBody>
          <a:bodyPr>
            <a:noAutofit/>
          </a:bodyPr>
          <a:lstStyle/>
          <a:p>
            <a:r>
              <a:rPr lang="es-CR" sz="7200" b="1" i="1" dirty="0" smtClean="0">
                <a:solidFill>
                  <a:srgbClr val="005828"/>
                </a:solidFill>
                <a:effectLst>
                  <a:outerShdw blurRad="50800" dist="50800" dir="5400000" algn="ctr" rotWithShape="0">
                    <a:srgbClr val="FFFF00"/>
                  </a:outerShdw>
                </a:effectLst>
                <a:latin typeface="Bookman Old Style" pitchFamily="18" charset="0"/>
                <a:ea typeface="Adobe Gothic Std B" pitchFamily="34" charset="-128"/>
              </a:rPr>
              <a:t>Pregunta  #1</a:t>
            </a:r>
            <a:endParaRPr lang="en-US" sz="7200" b="1" i="1" dirty="0">
              <a:solidFill>
                <a:srgbClr val="005828"/>
              </a:solidFill>
              <a:effectLst>
                <a:outerShdw blurRad="50800" dist="50800" dir="5400000" algn="ctr" rotWithShape="0">
                  <a:srgbClr val="FFFF00"/>
                </a:outerShdw>
              </a:effectLst>
              <a:latin typeface="Bookman Old Style" pitchFamily="18" charset="0"/>
              <a:ea typeface="Adobe Gothic Std B" pitchFamily="34" charset="-12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2636912"/>
            <a:ext cx="8305800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endParaRPr lang="es-CR" sz="3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>
              <a:spcAft>
                <a:spcPts val="1200"/>
              </a:spcAft>
            </a:pPr>
            <a:r>
              <a:rPr lang="es-CR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Cómo muestro la Tarea Resumen del Proyecto</a:t>
            </a:r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536961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9287" y="2164555"/>
            <a:ext cx="8305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Habilitar la Tarea Resumen del Proyecto</a:t>
            </a:r>
          </a:p>
          <a:p>
            <a:pPr lvl="1" algn="just">
              <a:spcAft>
                <a:spcPts val="1200"/>
              </a:spcAft>
            </a:pPr>
            <a:r>
              <a:rPr lang="es-CR" sz="3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 visualizar el resumen de la duración y fecha de inicio y fin del proyecto, despliegue la tarea resumen.</a:t>
            </a:r>
            <a:r>
              <a:rPr lang="es-CR" sz="3600" b="1" dirty="0" smtClean="0">
                <a:latin typeface="+mj-lt"/>
                <a:ea typeface="+mj-ea"/>
                <a:cs typeface="+mj-cs"/>
              </a:rPr>
              <a:t>	</a:t>
            </a:r>
            <a:endParaRPr lang="es-CR" sz="3600" dirty="0" smtClean="0">
              <a:latin typeface="+mj-lt"/>
              <a:ea typeface="+mj-ea"/>
              <a:cs typeface="+mj-cs"/>
            </a:endParaRPr>
          </a:p>
          <a:p>
            <a:pPr>
              <a:spcAft>
                <a:spcPts val="1200"/>
              </a:spcAft>
            </a:pPr>
            <a:endParaRPr lang="es-CR" sz="3600" b="1" dirty="0" smtClean="0">
              <a:latin typeface="+mj-lt"/>
              <a:ea typeface="+mj-ea"/>
              <a:cs typeface="+mj-cs"/>
            </a:endParaRPr>
          </a:p>
          <a:p>
            <a:pPr>
              <a:spcAft>
                <a:spcPts val="1200"/>
              </a:spcAft>
            </a:pPr>
            <a:r>
              <a:rPr lang="es-CR" sz="3600" b="1" dirty="0" smtClean="0">
                <a:latin typeface="+mj-lt"/>
                <a:ea typeface="+mj-ea"/>
                <a:cs typeface="+mj-cs"/>
              </a:rPr>
              <a:t>	</a:t>
            </a:r>
          </a:p>
          <a:p>
            <a:pPr>
              <a:spcAft>
                <a:spcPts val="1200"/>
              </a:spcAft>
            </a:pPr>
            <a:r>
              <a:rPr lang="es-CR" sz="3600" b="1" dirty="0" smtClean="0">
                <a:latin typeface="+mj-lt"/>
                <a:ea typeface="+mj-ea"/>
                <a:cs typeface="+mj-cs"/>
              </a:rPr>
              <a:t> </a:t>
            </a:r>
          </a:p>
        </p:txBody>
      </p:sp>
      <p:grpSp>
        <p:nvGrpSpPr>
          <p:cNvPr id="8" name="Group 6"/>
          <p:cNvGrpSpPr/>
          <p:nvPr/>
        </p:nvGrpSpPr>
        <p:grpSpPr>
          <a:xfrm>
            <a:off x="954643" y="4480520"/>
            <a:ext cx="7696200" cy="2286000"/>
            <a:chOff x="685800" y="1981200"/>
            <a:chExt cx="7696200" cy="2286000"/>
          </a:xfrm>
        </p:grpSpPr>
        <p:sp>
          <p:nvSpPr>
            <p:cNvPr id="9" name="Rounded Rectangle 8"/>
            <p:cNvSpPr/>
            <p:nvPr/>
          </p:nvSpPr>
          <p:spPr>
            <a:xfrm>
              <a:off x="685800" y="2286000"/>
              <a:ext cx="7696200" cy="19812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sz="2600" dirty="0" smtClean="0">
                  <a:solidFill>
                    <a:schemeClr val="tx1"/>
                  </a:solidFill>
                </a:rPr>
                <a:t>Seleccione Formato | Mostrar u ocultar  y marque la casilla  de verificación “Tarea de resumen del proyecto”.</a:t>
              </a:r>
            </a:p>
          </p:txBody>
        </p:sp>
        <p:sp>
          <p:nvSpPr>
            <p:cNvPr id="11" name="Rounded Rectangle 9"/>
            <p:cNvSpPr/>
            <p:nvPr/>
          </p:nvSpPr>
          <p:spPr>
            <a:xfrm>
              <a:off x="3581400" y="1981200"/>
              <a:ext cx="16002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C</a:t>
              </a:r>
              <a:r>
                <a:rPr lang="es-CR" sz="2800" dirty="0" smtClean="0"/>
                <a:t>ómo …</a:t>
              </a:r>
              <a:endParaRPr lang="en-US" sz="2800" dirty="0"/>
            </a:p>
          </p:txBody>
        </p:sp>
      </p:grpSp>
      <p:sp>
        <p:nvSpPr>
          <p:cNvPr id="12" name="Curved Right Arrow 11"/>
          <p:cNvSpPr/>
          <p:nvPr/>
        </p:nvSpPr>
        <p:spPr>
          <a:xfrm rot="20404947">
            <a:off x="177799" y="2152165"/>
            <a:ext cx="576064" cy="536848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63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9287" y="2164555"/>
            <a:ext cx="8305800" cy="904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Habilitar la Tarea Resumen del Proyecto</a:t>
            </a:r>
          </a:p>
          <a:p>
            <a:pPr>
              <a:spcAft>
                <a:spcPts val="1200"/>
              </a:spcAft>
            </a:pPr>
            <a:endParaRPr lang="es-CR" sz="3600" b="1" dirty="0" smtClean="0">
              <a:latin typeface="+mj-lt"/>
              <a:ea typeface="+mj-ea"/>
              <a:cs typeface="+mj-cs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3275372" y="3356992"/>
            <a:ext cx="2593256" cy="1706116"/>
            <a:chOff x="3059832" y="2876550"/>
            <a:chExt cx="2593256" cy="1706116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2876550"/>
              <a:ext cx="2362200" cy="552450"/>
            </a:xfrm>
            <a:prstGeom prst="rect">
              <a:avLst/>
            </a:prstGeom>
            <a:noFill/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0913" y="3573016"/>
              <a:ext cx="2162175" cy="1009650"/>
            </a:xfrm>
            <a:prstGeom prst="rect">
              <a:avLst/>
            </a:prstGeom>
            <a:noFill/>
            <a:ln>
              <a:noFill/>
            </a:ln>
            <a:effectLst>
              <a:glow rad="228600">
                <a:schemeClr val="accent3">
                  <a:satMod val="175000"/>
                  <a:alpha val="40000"/>
                </a:schemeClr>
              </a:glow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32121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932040" y="1052736"/>
            <a:ext cx="4114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R" sz="2400" b="1" dirty="0" smtClean="0">
                <a:solidFill>
                  <a:srgbClr val="005828"/>
                </a:solidFill>
              </a:rPr>
              <a:t>Microsoft Project 2010</a:t>
            </a:r>
            <a:endParaRPr lang="en-US" sz="2400" b="1" dirty="0">
              <a:solidFill>
                <a:srgbClr val="005828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9287" y="2164555"/>
            <a:ext cx="8305800" cy="904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spcAft>
                <a:spcPts val="1200"/>
              </a:spcAft>
            </a:pPr>
            <a:r>
              <a:rPr lang="es-C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Habilitar la Tarea Resumen del Proyecto</a:t>
            </a:r>
          </a:p>
          <a:p>
            <a:pPr>
              <a:spcAft>
                <a:spcPts val="1200"/>
              </a:spcAft>
            </a:pPr>
            <a:endParaRPr lang="es-CR" sz="3600" b="1" dirty="0" smtClean="0"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1334877" y="5013176"/>
            <a:ext cx="6858000" cy="1698823"/>
            <a:chOff x="1295400" y="3962400"/>
            <a:chExt cx="6858000" cy="1698823"/>
          </a:xfrm>
        </p:grpSpPr>
        <p:sp>
          <p:nvSpPr>
            <p:cNvPr id="8" name="Rounded Rectangle 8"/>
            <p:cNvSpPr/>
            <p:nvPr/>
          </p:nvSpPr>
          <p:spPr>
            <a:xfrm>
              <a:off x="1295400" y="4267200"/>
              <a:ext cx="6858000" cy="1394023"/>
            </a:xfrm>
            <a:prstGeom prst="roundRect">
              <a:avLst/>
            </a:prstGeom>
            <a:solidFill>
              <a:srgbClr val="FF0000">
                <a:alpha val="80000"/>
              </a:srgbClr>
            </a:solidFill>
            <a:ln>
              <a:solidFill>
                <a:schemeClr val="tx2">
                  <a:lumMod val="75000"/>
                  <a:alpha val="9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sz="2800" dirty="0" smtClean="0">
                  <a:solidFill>
                    <a:schemeClr val="tx1"/>
                  </a:solidFill>
                </a:rPr>
                <a:t>El número de identificación de la tarea en la columna de la izquierda es 0 (cero).</a:t>
              </a:r>
            </a:p>
          </p:txBody>
        </p:sp>
        <p:sp>
          <p:nvSpPr>
            <p:cNvPr id="9" name="Rounded Rectangle 9"/>
            <p:cNvSpPr/>
            <p:nvPr/>
          </p:nvSpPr>
          <p:spPr>
            <a:xfrm>
              <a:off x="3275856" y="3962400"/>
              <a:ext cx="2664296" cy="53340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  <a:alpha val="9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sz="2800" b="1" dirty="0" smtClean="0">
                  <a:solidFill>
                    <a:schemeClr val="tx2">
                      <a:lumMod val="50000"/>
                    </a:schemeClr>
                  </a:solidFill>
                </a:rPr>
                <a:t>Compruebe</a:t>
              </a:r>
              <a:endParaRPr lang="en-US" sz="28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877" y="2780928"/>
            <a:ext cx="6667500" cy="18573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850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UCI-2012</Template>
  <TotalTime>1954</TotalTime>
  <Words>425</Words>
  <Application>Microsoft Macintosh PowerPoint</Application>
  <PresentationFormat>On-screen Show (4:3)</PresentationFormat>
  <Paragraphs>76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Tema de Office</vt:lpstr>
      <vt:lpstr>Diseño personalizado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Pregunta  #1</vt:lpstr>
      <vt:lpstr>PowerPoint Presentation</vt:lpstr>
      <vt:lpstr>PowerPoint Presentation</vt:lpstr>
      <vt:lpstr>PowerPoint Presentation</vt:lpstr>
      <vt:lpstr>Pregunta  #2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Donald Solano</dc:creator>
  <cp:lastModifiedBy>Tia Pancha</cp:lastModifiedBy>
  <cp:revision>144</cp:revision>
  <cp:lastPrinted>2011-02-01T12:48:10Z</cp:lastPrinted>
  <dcterms:created xsi:type="dcterms:W3CDTF">2010-10-20T21:55:38Z</dcterms:created>
  <dcterms:modified xsi:type="dcterms:W3CDTF">2013-07-22T17:39:10Z</dcterms:modified>
</cp:coreProperties>
</file>