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3"/>
  </p:notesMasterIdLst>
  <p:handoutMasterIdLst>
    <p:handoutMasterId r:id="rId44"/>
  </p:handoutMasterIdLst>
  <p:sldIdLst>
    <p:sldId id="350" r:id="rId3"/>
    <p:sldId id="291" r:id="rId4"/>
    <p:sldId id="293" r:id="rId5"/>
    <p:sldId id="301" r:id="rId6"/>
    <p:sldId id="351" r:id="rId7"/>
    <p:sldId id="399" r:id="rId8"/>
    <p:sldId id="352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5" r:id="rId22"/>
    <p:sldId id="412" r:id="rId23"/>
    <p:sldId id="413" r:id="rId24"/>
    <p:sldId id="414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398" r:id="rId42"/>
  </p:sldIdLst>
  <p:sldSz cx="9144000" cy="6858000" type="screen4x3"/>
  <p:notesSz cx="7315200" cy="96012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2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7479" autoAdjust="0"/>
  </p:normalViewPr>
  <p:slideViewPr>
    <p:cSldViewPr>
      <p:cViewPr>
        <p:scale>
          <a:sx n="90" d="100"/>
          <a:sy n="90" d="100"/>
        </p:scale>
        <p:origin x="-1864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7AFC-CE85-4368-BF08-27F50B29381D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A189-7865-4759-9788-0985E455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ADB92F-746D-4FCD-939E-880BC3FAC4E3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73A87A-3760-4AF6-81FD-EE947A97F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928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4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6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71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17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7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9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7" name="Picture 3" descr="ppt-UCI1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ppt-uci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227687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005828"/>
                </a:solidFill>
              </a:rPr>
              <a:t>Microsoft Office </a:t>
            </a:r>
            <a:r>
              <a:rPr lang="es-CR" sz="5400" b="1" dirty="0" smtClean="0">
                <a:solidFill>
                  <a:srgbClr val="005828"/>
                </a:solidFill>
              </a:rPr>
              <a:t/>
            </a:r>
            <a:br>
              <a:rPr lang="es-CR" sz="5400" b="1" dirty="0" smtClean="0">
                <a:solidFill>
                  <a:srgbClr val="005828"/>
                </a:solidFill>
              </a:rPr>
            </a:br>
            <a:r>
              <a:rPr lang="es-CR" sz="6600" b="1" dirty="0" smtClean="0">
                <a:solidFill>
                  <a:srgbClr val="005828"/>
                </a:solidFill>
              </a:rPr>
              <a:t>Project 2010</a:t>
            </a:r>
            <a:r>
              <a:rPr lang="es-CR" sz="5400" b="1" dirty="0" smtClean="0"/>
              <a:t/>
            </a:r>
            <a:br>
              <a:rPr lang="es-CR" sz="5400" b="1" dirty="0" smtClean="0"/>
            </a:br>
            <a:r>
              <a:rPr lang="es-CR" b="1" dirty="0" smtClean="0">
                <a:solidFill>
                  <a:srgbClr val="005828"/>
                </a:solidFill>
              </a:rPr>
              <a:t>Curso Básico</a:t>
            </a:r>
          </a:p>
          <a:p>
            <a:r>
              <a:rPr lang="es-CR" b="1" dirty="0" smtClean="0">
                <a:solidFill>
                  <a:srgbClr val="FFC000"/>
                </a:solidFill>
              </a:rPr>
              <a:t>Unidad 2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332037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Calendarios Base</a:t>
            </a:r>
          </a:p>
          <a:p>
            <a:pPr marL="342900" lvl="0" indent="-342900" algn="just">
              <a:spcBef>
                <a:spcPts val="600"/>
              </a:spcBef>
            </a:pPr>
            <a:r>
              <a:rPr lang="es-CR" sz="3600" b="1" dirty="0">
                <a:solidFill>
                  <a:prstClr val="black"/>
                </a:solidFill>
              </a:rPr>
              <a:t>Estándar:   </a:t>
            </a:r>
            <a:r>
              <a:rPr lang="es-CR" sz="3600" dirty="0">
                <a:solidFill>
                  <a:prstClr val="black"/>
                </a:solidFill>
              </a:rPr>
              <a:t>Horario diurno de 8 horas 	laborales, con 	</a:t>
            </a:r>
            <a:r>
              <a:rPr lang="es-CR" sz="3600" dirty="0" smtClean="0">
                <a:solidFill>
                  <a:prstClr val="black"/>
                </a:solidFill>
              </a:rPr>
              <a:t>dos horas </a:t>
            </a:r>
            <a:r>
              <a:rPr lang="es-CR" sz="3600" dirty="0">
                <a:solidFill>
                  <a:prstClr val="black"/>
                </a:solidFill>
              </a:rPr>
              <a:t>de descanso.</a:t>
            </a:r>
          </a:p>
          <a:p>
            <a:pPr marL="342900" lvl="0" indent="-342900" algn="just">
              <a:spcBef>
                <a:spcPts val="1800"/>
              </a:spcBef>
            </a:pPr>
            <a:r>
              <a:rPr lang="es-CR" sz="3600" b="1" dirty="0" smtClean="0">
                <a:solidFill>
                  <a:prstClr val="black"/>
                </a:solidFill>
              </a:rPr>
              <a:t>24 </a:t>
            </a:r>
            <a:r>
              <a:rPr lang="es-CR" sz="3600" b="1" dirty="0">
                <a:solidFill>
                  <a:prstClr val="black"/>
                </a:solidFill>
              </a:rPr>
              <a:t>horas:   </a:t>
            </a:r>
            <a:r>
              <a:rPr lang="es-CR" sz="3600" dirty="0">
                <a:solidFill>
                  <a:prstClr val="black"/>
                </a:solidFill>
              </a:rPr>
              <a:t>Horario continuo de trabajo, 	sin descanso, 24/7. </a:t>
            </a:r>
          </a:p>
          <a:p>
            <a:pPr marL="342900" lvl="0" indent="-342900" algn="just">
              <a:spcBef>
                <a:spcPts val="1800"/>
              </a:spcBef>
            </a:pPr>
            <a:r>
              <a:rPr lang="es-CR" sz="3600" b="1" dirty="0" smtClean="0">
                <a:solidFill>
                  <a:prstClr val="black"/>
                </a:solidFill>
              </a:rPr>
              <a:t>Turno </a:t>
            </a:r>
            <a:r>
              <a:rPr lang="es-CR" sz="3600" b="1" dirty="0">
                <a:solidFill>
                  <a:prstClr val="black"/>
                </a:solidFill>
              </a:rPr>
              <a:t>de noche:   </a:t>
            </a:r>
            <a:r>
              <a:rPr lang="es-CR" sz="3600" dirty="0">
                <a:solidFill>
                  <a:prstClr val="black"/>
                </a:solidFill>
              </a:rPr>
              <a:t>Horario </a:t>
            </a:r>
            <a:r>
              <a:rPr lang="es-CR" sz="3600" dirty="0" smtClean="0">
                <a:solidFill>
                  <a:prstClr val="black"/>
                </a:solidFill>
              </a:rPr>
              <a:t>nocturno, de lunes a sábado.</a:t>
            </a:r>
            <a:endParaRPr lang="es-C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0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278" y="2276872"/>
            <a:ext cx="8305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Administración de Calendarios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Rounded Rectangle 7"/>
          <p:cNvSpPr/>
          <p:nvPr/>
        </p:nvSpPr>
        <p:spPr>
          <a:xfrm>
            <a:off x="1041512" y="3080395"/>
            <a:ext cx="6984776" cy="1791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 smtClean="0">
                <a:solidFill>
                  <a:schemeClr val="tx1"/>
                </a:solidFill>
              </a:rPr>
              <a:t>Para administrar los calendarios en Project, seleccione Proyecto | Propiedades </a:t>
            </a:r>
            <a:r>
              <a:rPr lang="en-US" sz="2800" dirty="0" smtClean="0">
                <a:solidFill>
                  <a:schemeClr val="tx1"/>
                </a:solidFill>
              </a:rPr>
              <a:t>|</a:t>
            </a:r>
            <a:r>
              <a:rPr lang="es-CR" sz="2800" dirty="0" smtClean="0">
                <a:solidFill>
                  <a:schemeClr val="tx1"/>
                </a:solidFill>
              </a:rPr>
              <a:t> Cambiar tiempo de trabajo.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051274"/>
            <a:ext cx="2533650" cy="10572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79912"/>
            <a:ext cx="2552700" cy="9810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Right Arrow 11"/>
          <p:cNvSpPr/>
          <p:nvPr/>
        </p:nvSpPr>
        <p:spPr>
          <a:xfrm rot="20404947">
            <a:off x="356434" y="2299967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0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278" y="2276872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Administración de Calendarios</a:t>
            </a:r>
          </a:p>
          <a:p>
            <a:pPr algn="l">
              <a:spcAft>
                <a:spcPts val="1200"/>
              </a:spcAft>
            </a:pPr>
            <a:endParaRPr lang="es-CR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8170" y="2953916"/>
            <a:ext cx="4263008" cy="3865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despliega la ventana 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Cambiar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calendario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laboral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”.</a:t>
            </a:r>
            <a:endParaRPr lang="es-CR" sz="3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85" y="3068960"/>
            <a:ext cx="3814993" cy="3600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4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278" y="2276872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Crear o Copiar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  <a:endParaRPr lang="es-CR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ounded Rectangle 8"/>
          <p:cNvSpPr/>
          <p:nvPr/>
        </p:nvSpPr>
        <p:spPr>
          <a:xfrm>
            <a:off x="1077878" y="3327846"/>
            <a:ext cx="7315200" cy="1752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 smtClean="0">
                <a:solidFill>
                  <a:schemeClr val="tx1"/>
                </a:solidFill>
              </a:rPr>
              <a:t>Para crear o copiar un calendario, seleccione el botón </a:t>
            </a:r>
            <a:br>
              <a:rPr lang="es-CR" sz="2400" dirty="0" smtClean="0">
                <a:solidFill>
                  <a:schemeClr val="tx1"/>
                </a:solidFill>
              </a:rPr>
            </a:br>
            <a:r>
              <a:rPr lang="es-CR" sz="2400" dirty="0" smtClean="0">
                <a:solidFill>
                  <a:schemeClr val="tx1"/>
                </a:solidFill>
              </a:rPr>
              <a:t>“Crear calendario…” de la ventana </a:t>
            </a:r>
          </a:p>
          <a:p>
            <a:pPr algn="ctr"/>
            <a:r>
              <a:rPr lang="es-CR" sz="2400" dirty="0" smtClean="0">
                <a:solidFill>
                  <a:schemeClr val="tx1"/>
                </a:solidFill>
              </a:rPr>
              <a:t>“Cambiar calendario laboral”.</a:t>
            </a:r>
          </a:p>
        </p:txBody>
      </p:sp>
      <p:sp>
        <p:nvSpPr>
          <p:cNvPr id="7" name="Rounded Rectangle 9"/>
          <p:cNvSpPr/>
          <p:nvPr/>
        </p:nvSpPr>
        <p:spPr>
          <a:xfrm>
            <a:off x="3821078" y="3023046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r>
              <a:rPr lang="es-CR" sz="2800" dirty="0" smtClean="0"/>
              <a:t>ómo …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15" y="5694982"/>
            <a:ext cx="6105525" cy="666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35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278" y="2166590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Crear o Copiar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  <a:endParaRPr lang="es-CR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1154078" y="4239170"/>
            <a:ext cx="7620000" cy="2430190"/>
            <a:chOff x="1066800" y="2001849"/>
            <a:chExt cx="7620000" cy="2430190"/>
          </a:xfrm>
        </p:grpSpPr>
        <p:sp>
          <p:nvSpPr>
            <p:cNvPr id="10" name="Rounded Rectangle 10"/>
            <p:cNvSpPr/>
            <p:nvPr/>
          </p:nvSpPr>
          <p:spPr>
            <a:xfrm>
              <a:off x="1066800" y="2286000"/>
              <a:ext cx="7620000" cy="214603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>
                <a:buAutoNum type="arabicPeriod"/>
              </a:pPr>
              <a:r>
                <a:rPr lang="es-CR" sz="2400" dirty="0" smtClean="0">
                  <a:solidFill>
                    <a:schemeClr val="tx1"/>
                  </a:solidFill>
                </a:rPr>
                <a:t>Seleccione la opción Crear o Hacer una copia.</a:t>
              </a:r>
            </a:p>
            <a:p>
              <a:pPr marL="514350" indent="-514350">
                <a:buAutoNum type="arabicPeriod"/>
              </a:pPr>
              <a:r>
                <a:rPr lang="es-CR" sz="2400" dirty="0" smtClean="0">
                  <a:solidFill>
                    <a:schemeClr val="tx1"/>
                  </a:solidFill>
                </a:rPr>
                <a:t>Si va a hacer una copia, seleccione el calendario base.</a:t>
              </a:r>
            </a:p>
            <a:p>
              <a:pPr marL="514350" indent="-514350">
                <a:buAutoNum type="arabicPeriod"/>
              </a:pPr>
              <a:r>
                <a:rPr lang="es-CR" sz="2400" dirty="0" smtClean="0">
                  <a:solidFill>
                    <a:schemeClr val="tx1"/>
                  </a:solidFill>
                </a:rPr>
                <a:t>Digite el nombre del nuevo calendario.</a:t>
              </a:r>
            </a:p>
            <a:p>
              <a:pPr marL="514350" indent="-514350">
                <a:buAutoNum type="arabicPeriod"/>
              </a:pPr>
              <a:r>
                <a:rPr lang="es-CR" sz="2400" dirty="0" smtClean="0">
                  <a:solidFill>
                    <a:schemeClr val="tx1"/>
                  </a:solidFill>
                </a:rPr>
                <a:t>Presione el botón Aceptar.</a:t>
              </a:r>
            </a:p>
          </p:txBody>
        </p:sp>
        <p:sp>
          <p:nvSpPr>
            <p:cNvPr id="11" name="Rounded Rectangle 5"/>
            <p:cNvSpPr/>
            <p:nvPr/>
          </p:nvSpPr>
          <p:spPr>
            <a:xfrm>
              <a:off x="5315272" y="2001849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0" y="2924944"/>
            <a:ext cx="3409950" cy="1447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1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CR" sz="3600" dirty="0">
                <a:solidFill>
                  <a:schemeClr val="tx1"/>
                </a:solidFill>
              </a:rPr>
              <a:t>En la ventana </a:t>
            </a:r>
            <a:r>
              <a:rPr lang="en-US" sz="3600" dirty="0">
                <a:solidFill>
                  <a:schemeClr val="tx1"/>
                </a:solidFill>
              </a:rPr>
              <a:t>“</a:t>
            </a:r>
            <a:r>
              <a:rPr lang="en-US" sz="3600" dirty="0" err="1">
                <a:solidFill>
                  <a:schemeClr val="tx1"/>
                </a:solidFill>
              </a:rPr>
              <a:t>Cambiar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calendario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laboral</a:t>
            </a:r>
            <a:r>
              <a:rPr lang="en-US" sz="3600" dirty="0">
                <a:solidFill>
                  <a:schemeClr val="tx1"/>
                </a:solidFill>
              </a:rPr>
              <a:t>” se </a:t>
            </a:r>
            <a:r>
              <a:rPr lang="en-US" sz="3600" dirty="0" err="1">
                <a:solidFill>
                  <a:schemeClr val="tx1"/>
                </a:solidFill>
              </a:rPr>
              <a:t>puede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personalizar</a:t>
            </a:r>
            <a:r>
              <a:rPr lang="en-US" sz="3600" dirty="0">
                <a:solidFill>
                  <a:schemeClr val="tx1"/>
                </a:solidFill>
              </a:rPr>
              <a:t> el </a:t>
            </a:r>
            <a:r>
              <a:rPr lang="en-US" sz="3600" dirty="0" err="1">
                <a:solidFill>
                  <a:schemeClr val="tx1"/>
                </a:solidFill>
              </a:rPr>
              <a:t>calendario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colocando</a:t>
            </a:r>
            <a:r>
              <a:rPr lang="en-US" sz="3600" dirty="0">
                <a:solidFill>
                  <a:schemeClr val="tx1"/>
                </a:solidFill>
              </a:rPr>
              <a:t> el </a:t>
            </a:r>
            <a:r>
              <a:rPr lang="en-US" sz="3600" dirty="0" err="1">
                <a:solidFill>
                  <a:schemeClr val="tx1"/>
                </a:solidFill>
              </a:rPr>
              <a:t>horario</a:t>
            </a:r>
            <a:r>
              <a:rPr lang="en-US" sz="3600" dirty="0">
                <a:solidFill>
                  <a:schemeClr val="tx1"/>
                </a:solidFill>
              </a:rPr>
              <a:t> de </a:t>
            </a:r>
            <a:r>
              <a:rPr lang="en-US" sz="3600" dirty="0" err="1">
                <a:solidFill>
                  <a:schemeClr val="tx1"/>
                </a:solidFill>
              </a:rPr>
              <a:t>trabajo</a:t>
            </a:r>
            <a:r>
              <a:rPr lang="en-US" sz="3600" dirty="0">
                <a:solidFill>
                  <a:schemeClr val="tx1"/>
                </a:solidFill>
              </a:rPr>
              <a:t> y el </a:t>
            </a:r>
            <a:r>
              <a:rPr lang="en-US" sz="3600" dirty="0" err="1">
                <a:solidFill>
                  <a:schemeClr val="tx1"/>
                </a:solidFill>
              </a:rPr>
              <a:t>horario</a:t>
            </a:r>
            <a:r>
              <a:rPr lang="en-US" sz="3600" dirty="0">
                <a:solidFill>
                  <a:schemeClr val="tx1"/>
                </a:solidFill>
              </a:rPr>
              <a:t> no </a:t>
            </a:r>
            <a:r>
              <a:rPr lang="en-US" sz="3600" dirty="0" err="1">
                <a:solidFill>
                  <a:schemeClr val="tx1"/>
                </a:solidFill>
              </a:rPr>
              <a:t>hábil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s-CR" sz="36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endParaRPr lang="es-CR" sz="36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69" y="4221088"/>
            <a:ext cx="3905027" cy="24452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5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278" y="2166590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spcAft>
                <a:spcPts val="1200"/>
              </a:spcAft>
            </a:pPr>
            <a:r>
              <a:rPr lang="es-CR" sz="3600" dirty="0">
                <a:solidFill>
                  <a:schemeClr val="tx1"/>
                </a:solidFill>
              </a:rPr>
              <a:t>Como primer paso, se debe seleccionar el calendario a personalizar en el parámetro </a:t>
            </a:r>
            <a:r>
              <a:rPr lang="en-US" sz="3600" dirty="0">
                <a:solidFill>
                  <a:schemeClr val="tx1"/>
                </a:solidFill>
              </a:rPr>
              <a:t>“Para </a:t>
            </a:r>
            <a:r>
              <a:rPr lang="en-US" sz="3600" dirty="0" err="1">
                <a:solidFill>
                  <a:schemeClr val="tx1"/>
                </a:solidFill>
              </a:rPr>
              <a:t>Calendario</a:t>
            </a:r>
            <a:r>
              <a:rPr lang="en-US" sz="3600" dirty="0">
                <a:solidFill>
                  <a:schemeClr val="tx1"/>
                </a:solidFill>
              </a:rPr>
              <a:t>”.</a:t>
            </a:r>
            <a:endParaRPr lang="es-CR" sz="36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endParaRPr lang="es-CR" sz="36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1167"/>
            <a:ext cx="5095304" cy="13787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1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R" sz="3600" dirty="0">
                <a:solidFill>
                  <a:schemeClr val="tx1"/>
                </a:solidFill>
              </a:rPr>
              <a:t>En el área </a:t>
            </a:r>
            <a:r>
              <a:rPr lang="en-US" sz="3600" dirty="0">
                <a:solidFill>
                  <a:schemeClr val="tx1"/>
                </a:solidFill>
              </a:rPr>
              <a:t>“</a:t>
            </a:r>
            <a:r>
              <a:rPr lang="en-US" sz="3600" dirty="0" err="1">
                <a:solidFill>
                  <a:schemeClr val="tx1"/>
                </a:solidFill>
              </a:rPr>
              <a:t>Leyenda</a:t>
            </a:r>
            <a:r>
              <a:rPr lang="en-US" sz="3600" dirty="0">
                <a:solidFill>
                  <a:schemeClr val="tx1"/>
                </a:solidFill>
              </a:rPr>
              <a:t>” se describe el </a:t>
            </a:r>
            <a:r>
              <a:rPr lang="en-US" sz="3600" dirty="0" err="1">
                <a:solidFill>
                  <a:schemeClr val="tx1"/>
                </a:solidFill>
              </a:rPr>
              <a:t>significado</a:t>
            </a:r>
            <a:r>
              <a:rPr lang="en-US" sz="3600" dirty="0">
                <a:solidFill>
                  <a:schemeClr val="tx1"/>
                </a:solidFill>
              </a:rPr>
              <a:t> del </a:t>
            </a:r>
            <a:r>
              <a:rPr lang="en-US" sz="3600" dirty="0" err="1">
                <a:solidFill>
                  <a:schemeClr val="tx1"/>
                </a:solidFill>
              </a:rPr>
              <a:t>posible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formato</a:t>
            </a:r>
            <a:r>
              <a:rPr lang="en-US" sz="3600" dirty="0">
                <a:solidFill>
                  <a:schemeClr val="tx1"/>
                </a:solidFill>
              </a:rPr>
              <a:t> de </a:t>
            </a:r>
            <a:r>
              <a:rPr lang="en-US" sz="3600" dirty="0" err="1">
                <a:solidFill>
                  <a:schemeClr val="tx1"/>
                </a:solidFill>
              </a:rPr>
              <a:t>cada</a:t>
            </a:r>
            <a:r>
              <a:rPr lang="en-US" sz="3600" dirty="0">
                <a:solidFill>
                  <a:schemeClr val="tx1"/>
                </a:solidFill>
              </a:rPr>
              <a:t> d</a:t>
            </a:r>
            <a:r>
              <a:rPr lang="es-CR" sz="3600" dirty="0" err="1">
                <a:solidFill>
                  <a:schemeClr val="tx1"/>
                </a:solidFill>
              </a:rPr>
              <a:t>ía</a:t>
            </a:r>
            <a:r>
              <a:rPr lang="es-CR" sz="3600" dirty="0">
                <a:solidFill>
                  <a:schemeClr val="tx1"/>
                </a:solidFill>
              </a:rPr>
              <a:t> </a:t>
            </a:r>
            <a:r>
              <a:rPr lang="es-CR" sz="3600" dirty="0" err="1">
                <a:solidFill>
                  <a:schemeClr val="tx1"/>
                </a:solidFill>
              </a:rPr>
              <a:t>despleg</a:t>
            </a:r>
            <a:r>
              <a:rPr lang="en-US" sz="3600" dirty="0">
                <a:solidFill>
                  <a:schemeClr val="tx1"/>
                </a:solidFill>
              </a:rPr>
              <a:t>ado en el </a:t>
            </a:r>
            <a:r>
              <a:rPr lang="en-US" sz="3600" dirty="0" err="1">
                <a:solidFill>
                  <a:schemeClr val="tx1"/>
                </a:solidFill>
              </a:rPr>
              <a:t>calendario</a:t>
            </a:r>
            <a:r>
              <a:rPr lang="en-US" sz="3600" dirty="0">
                <a:solidFill>
                  <a:schemeClr val="tx1"/>
                </a:solidFill>
              </a:rPr>
              <a:t> a </a:t>
            </a:r>
            <a:r>
              <a:rPr lang="en-US" sz="3600" dirty="0" err="1">
                <a:solidFill>
                  <a:schemeClr val="tx1"/>
                </a:solidFill>
              </a:rPr>
              <a:t>su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derecha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s-CR" sz="36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94757"/>
            <a:ext cx="3000549" cy="25420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71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R" sz="3600" dirty="0">
                <a:solidFill>
                  <a:schemeClr val="tx1"/>
                </a:solidFill>
              </a:rPr>
              <a:t>En el calendario se muestra gráficamente la configuración de cada día.   Cuando se selecciona un día en particular </a:t>
            </a:r>
            <a:r>
              <a:rPr lang="es-CR" sz="3600" dirty="0" smtClean="0">
                <a:solidFill>
                  <a:schemeClr val="tx1"/>
                </a:solidFill>
              </a:rPr>
              <a:t>Project muestra a la </a:t>
            </a:r>
            <a:r>
              <a:rPr lang="es-CR" sz="3600" dirty="0">
                <a:solidFill>
                  <a:schemeClr val="tx1"/>
                </a:solidFill>
              </a:rPr>
              <a:t>derecha la información laboral.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95" y="4530799"/>
            <a:ext cx="4464496" cy="22357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1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R" sz="3300" dirty="0">
                <a:solidFill>
                  <a:schemeClr val="tx1"/>
                </a:solidFill>
              </a:rPr>
              <a:t>Para configurar los períodos laborales, se utilizan las cejillas </a:t>
            </a:r>
            <a:r>
              <a:rPr lang="en-US" sz="3300" dirty="0">
                <a:solidFill>
                  <a:schemeClr val="tx1"/>
                </a:solidFill>
              </a:rPr>
              <a:t>“</a:t>
            </a:r>
            <a:r>
              <a:rPr lang="en-US" sz="3300" dirty="0" err="1">
                <a:solidFill>
                  <a:schemeClr val="tx1"/>
                </a:solidFill>
              </a:rPr>
              <a:t>Excepciones</a:t>
            </a:r>
            <a:r>
              <a:rPr lang="en-US" sz="3300" dirty="0">
                <a:solidFill>
                  <a:schemeClr val="tx1"/>
                </a:solidFill>
              </a:rPr>
              <a:t>” y “</a:t>
            </a:r>
            <a:r>
              <a:rPr lang="en-US" sz="3300" dirty="0" err="1">
                <a:solidFill>
                  <a:schemeClr val="tx1"/>
                </a:solidFill>
              </a:rPr>
              <a:t>Semanas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laborales</a:t>
            </a:r>
            <a:r>
              <a:rPr lang="en-US" sz="3300" dirty="0">
                <a:solidFill>
                  <a:schemeClr val="tx1"/>
                </a:solidFill>
              </a:rPr>
              <a:t>” </a:t>
            </a:r>
            <a:r>
              <a:rPr lang="en-US" sz="3300" dirty="0" err="1">
                <a:solidFill>
                  <a:schemeClr val="tx1"/>
                </a:solidFill>
              </a:rPr>
              <a:t>ubicadas</a:t>
            </a:r>
            <a:r>
              <a:rPr lang="en-US" sz="3300" dirty="0">
                <a:solidFill>
                  <a:schemeClr val="tx1"/>
                </a:solidFill>
              </a:rPr>
              <a:t> en la parte inferior.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61048"/>
            <a:ext cx="6096000" cy="27622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5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889423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s-CR" sz="11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CONVENCIONES</a:t>
            </a:r>
          </a:p>
          <a:p>
            <a:pPr lvl="1" algn="l">
              <a:spcAft>
                <a:spcPts val="600"/>
              </a:spcAft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este material se dan instrucciones acerca del uso de los diferentes comandos de MS Project 2010.</a:t>
            </a:r>
          </a:p>
          <a:p>
            <a:pPr lvl="1" algn="l">
              <a:spcAft>
                <a:spcPts val="1200"/>
              </a:spcAft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 guiarle en su localización, se utiliza la siguiente nomenclatura:</a:t>
            </a:r>
          </a:p>
          <a:p>
            <a:pPr lvl="2"/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ficha</a:t>
            </a:r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| { &lt;</a:t>
            </a:r>
            <a:r>
              <a:rPr lang="es-CR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Nombre_opción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| &lt;</a:t>
            </a:r>
            <a:r>
              <a:rPr lang="es-CR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Nombre_grupo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} </a:t>
            </a:r>
          </a:p>
          <a:p>
            <a:pPr lvl="2">
              <a:spcAft>
                <a:spcPts val="600"/>
              </a:spcAft>
            </a:pPr>
            <a:r>
              <a:rPr lang="es-CR" sz="7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b="1" dirty="0" smtClean="0">
                <a:solidFill>
                  <a:schemeClr val="tx1"/>
                </a:solidFill>
              </a:rPr>
              <a:t>[ </a:t>
            </a:r>
            <a:r>
              <a:rPr lang="es-CR" sz="7200" b="1" dirty="0">
                <a:solidFill>
                  <a:schemeClr val="tx1"/>
                </a:solidFill>
              </a:rPr>
              <a:t>| &lt;</a:t>
            </a:r>
            <a:r>
              <a:rPr lang="es-CR" sz="7200" b="1" dirty="0" err="1">
                <a:solidFill>
                  <a:schemeClr val="tx1"/>
                </a:solidFill>
              </a:rPr>
              <a:t>Nombre_comando</a:t>
            </a:r>
            <a:r>
              <a:rPr lang="en-US" sz="7200" b="1" dirty="0">
                <a:solidFill>
                  <a:schemeClr val="tx1"/>
                </a:solidFill>
              </a:rPr>
              <a:t>&gt; </a:t>
            </a:r>
            <a:r>
              <a:rPr lang="es-CR" sz="7200" b="1" dirty="0">
                <a:solidFill>
                  <a:schemeClr val="tx1"/>
                </a:solidFill>
              </a:rPr>
              <a:t>]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[ | &lt;Nombre_cejilla&gt; ]</a:t>
            </a:r>
          </a:p>
          <a:p>
            <a:pPr lvl="1" algn="l"/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Donde:</a:t>
            </a:r>
          </a:p>
          <a:p>
            <a:pPr lvl="2" algn="l"/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Nombre_ficha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 Es una 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fichas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cinta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opciones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			</a:t>
            </a:r>
            <a:r>
              <a:rPr lang="es-CR" sz="7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Project</a:t>
            </a:r>
          </a:p>
          <a:p>
            <a:pPr lvl="2" algn="l"/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&lt;Nombre</a:t>
            </a:r>
            <a:r>
              <a:rPr lang="en-US" sz="7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ón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opción del Menú Archivo</a:t>
            </a:r>
          </a:p>
          <a:p>
            <a:pPr lvl="2" algn="l"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Nombre_grupo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el nombre de uno de los grupos lógicos de 			   comandos</a:t>
            </a:r>
          </a:p>
          <a:p>
            <a:pPr lvl="2" algn="l"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Nombre_comando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Secuencia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m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ás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omandos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cinta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		 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opciones</a:t>
            </a:r>
            <a:endParaRPr lang="es-CR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l">
              <a:spcBef>
                <a:spcPts val="0"/>
              </a:spcBef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Nombre_cejilla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cejillas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ventana</a:t>
            </a: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600"/>
              </a:spcBef>
            </a:pPr>
            <a:r>
              <a:rPr lang="es-CR" sz="7200" dirty="0" smtClean="0">
                <a:solidFill>
                  <a:schemeClr val="tx1"/>
                </a:solidFill>
              </a:rPr>
              <a:t>De los </a:t>
            </a:r>
            <a:r>
              <a:rPr lang="es-CR" sz="7200" dirty="0">
                <a:solidFill>
                  <a:schemeClr val="tx1"/>
                </a:solidFill>
              </a:rPr>
              <a:t>elementos indicados entre </a:t>
            </a:r>
            <a:r>
              <a:rPr lang="es-CR" sz="7200" dirty="0" smtClean="0">
                <a:solidFill>
                  <a:schemeClr val="tx1"/>
                </a:solidFill>
              </a:rPr>
              <a:t>‘{‘ </a:t>
            </a:r>
            <a:r>
              <a:rPr lang="es-CR" sz="7200" dirty="0">
                <a:solidFill>
                  <a:schemeClr val="tx1"/>
                </a:solidFill>
              </a:rPr>
              <a:t>.. </a:t>
            </a:r>
            <a:r>
              <a:rPr lang="es-CR" sz="7200" dirty="0" smtClean="0">
                <a:solidFill>
                  <a:schemeClr val="tx1"/>
                </a:solidFill>
              </a:rPr>
              <a:t>‘}’ se utiliza uno</a:t>
            </a:r>
          </a:p>
          <a:p>
            <a:pPr>
              <a:spcBef>
                <a:spcPts val="0"/>
              </a:spcBef>
            </a:pPr>
            <a:r>
              <a:rPr lang="es-CR" sz="7200" dirty="0" smtClean="0">
                <a:solidFill>
                  <a:schemeClr val="tx1"/>
                </a:solidFill>
              </a:rPr>
              <a:t>Los </a:t>
            </a:r>
            <a:r>
              <a:rPr lang="es-CR" sz="7200" dirty="0">
                <a:solidFill>
                  <a:schemeClr val="tx1"/>
                </a:solidFill>
              </a:rPr>
              <a:t>elementos indicados entre ‘[‘ .. ‘]’ son </a:t>
            </a:r>
            <a:r>
              <a:rPr lang="es-CR" sz="7200" dirty="0" smtClean="0">
                <a:solidFill>
                  <a:schemeClr val="tx1"/>
                </a:solidFill>
              </a:rPr>
              <a:t>opcionales</a:t>
            </a: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234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R" sz="3600" i="1" dirty="0">
                <a:solidFill>
                  <a:schemeClr val="tx1"/>
                </a:solidFill>
              </a:rPr>
              <a:t>Excepciones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R" sz="3600" dirty="0">
                <a:solidFill>
                  <a:schemeClr val="tx1"/>
                </a:solidFill>
              </a:rPr>
              <a:t>Las utilizamos para definir períodos laborables diferentes al horario normal de trabajo.  Por ejemplo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  <a:r>
              <a:rPr lang="en-US" sz="3600" dirty="0" err="1">
                <a:solidFill>
                  <a:schemeClr val="tx1"/>
                </a:solidFill>
              </a:rPr>
              <a:t>feriados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actividades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empresariales</a:t>
            </a:r>
            <a:r>
              <a:rPr lang="en-US" sz="3600" dirty="0">
                <a:solidFill>
                  <a:schemeClr val="tx1"/>
                </a:solidFill>
              </a:rPr>
              <a:t>, etc.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68" y="5301208"/>
            <a:ext cx="7131512" cy="13039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22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R" sz="3600" i="1" dirty="0">
                <a:solidFill>
                  <a:schemeClr val="tx1"/>
                </a:solidFill>
              </a:rPr>
              <a:t>Excepciones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R" sz="3600" dirty="0">
                <a:solidFill>
                  <a:schemeClr val="tx1"/>
                </a:solidFill>
              </a:rPr>
              <a:t>Para configurar una excepción, nos posicionamos en ella y seleccionamos el botón </a:t>
            </a:r>
            <a:r>
              <a:rPr lang="en-US" sz="3600" dirty="0">
                <a:solidFill>
                  <a:schemeClr val="tx1"/>
                </a:solidFill>
              </a:rPr>
              <a:t>“</a:t>
            </a:r>
            <a:r>
              <a:rPr lang="en-US" sz="3600" dirty="0" err="1">
                <a:solidFill>
                  <a:schemeClr val="tx1"/>
                </a:solidFill>
              </a:rPr>
              <a:t>Detalles</a:t>
            </a:r>
            <a:r>
              <a:rPr lang="en-US" sz="3600" dirty="0">
                <a:solidFill>
                  <a:schemeClr val="tx1"/>
                </a:solidFill>
              </a:rPr>
              <a:t>…”.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7" y="4927438"/>
            <a:ext cx="7537213" cy="15121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20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R" sz="2800" i="1" dirty="0">
                <a:solidFill>
                  <a:schemeClr val="tx1"/>
                </a:solidFill>
              </a:rPr>
              <a:t>Excepciones – 1 de enero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R" sz="2200" dirty="0">
                <a:solidFill>
                  <a:schemeClr val="tx1"/>
                </a:solidFill>
              </a:rPr>
              <a:t>En el caso del primero de enero, es un día no laborable y esto se repite anualmente, siempre el 1ro de enero.   Para no tener que definirlo cada año,  podemos colocar como período de repetición 1 de enero de 1984 hasta 1 de enero del 2049, que es el período de tiempo máximo permitido por Project.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71600" y="475155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Al finalizar, seleccionamos el botón Aceptar.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66655"/>
            <a:ext cx="3456384" cy="2355624"/>
          </a:xfrm>
          <a:prstGeom prst="rect">
            <a:avLst/>
          </a:prstGeom>
          <a:noFill/>
          <a:ln>
            <a:noFill/>
          </a:ln>
          <a:effectLst>
            <a:glow rad="228600">
              <a:srgbClr val="9BBB59">
                <a:satMod val="175000"/>
                <a:alpha val="40000"/>
              </a:srgbClr>
            </a:glow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4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spcAft>
                <a:spcPts val="1200"/>
              </a:spcAft>
            </a:pPr>
            <a:r>
              <a:rPr lang="es-CR" sz="2800" i="1" dirty="0">
                <a:solidFill>
                  <a:schemeClr val="tx1"/>
                </a:solidFill>
              </a:rPr>
              <a:t>Excepciones – Fiesta de Navidad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es-CR" sz="2200" dirty="0">
                <a:solidFill>
                  <a:schemeClr val="tx1"/>
                </a:solidFill>
              </a:rPr>
              <a:t>Para esta fiesta de navidad la empresa concedió libre después de mediodía, por lo que el período de 8 a.m. </a:t>
            </a:r>
            <a:r>
              <a:rPr lang="es-CR" sz="2200" dirty="0" smtClean="0">
                <a:solidFill>
                  <a:schemeClr val="tx1"/>
                </a:solidFill>
              </a:rPr>
              <a:t>a 12 m. es </a:t>
            </a:r>
            <a:r>
              <a:rPr lang="es-CR" sz="2200" dirty="0">
                <a:solidFill>
                  <a:schemeClr val="tx1"/>
                </a:solidFill>
              </a:rPr>
              <a:t>laborable.   No hay patrón de repetición (se deja el valor Diario con 1 día).   El intervalo de repetición comprende solo el día de la actividad.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71600" y="475155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Al finalizar, seleccionamos el botón Aceptar.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23" y="4337534"/>
            <a:ext cx="3299967" cy="22598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32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spcAft>
                <a:spcPts val="1200"/>
              </a:spcAft>
            </a:pPr>
            <a:r>
              <a:rPr lang="es-CR" sz="2800" i="1" dirty="0">
                <a:solidFill>
                  <a:schemeClr val="tx1"/>
                </a:solidFill>
              </a:rPr>
              <a:t>Excepciones – Ejemplos</a:t>
            </a:r>
          </a:p>
          <a:p>
            <a:pPr algn="just">
              <a:spcAft>
                <a:spcPts val="1200"/>
              </a:spcAft>
            </a:pPr>
            <a:r>
              <a:rPr lang="es-CR" sz="2200" dirty="0">
                <a:solidFill>
                  <a:schemeClr val="tx1"/>
                </a:solidFill>
              </a:rPr>
              <a:t>Al finalizar, vemos los cambios reflejados en la ventana </a:t>
            </a:r>
            <a:r>
              <a:rPr lang="en-US" sz="2200" dirty="0">
                <a:solidFill>
                  <a:schemeClr val="tx1"/>
                </a:solidFill>
              </a:rPr>
              <a:t>“</a:t>
            </a:r>
            <a:r>
              <a:rPr lang="en-US" sz="2200" dirty="0" err="1">
                <a:solidFill>
                  <a:schemeClr val="tx1"/>
                </a:solidFill>
              </a:rPr>
              <a:t>Cambiar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calendario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laboral</a:t>
            </a:r>
            <a:r>
              <a:rPr lang="en-US" sz="2200" dirty="0">
                <a:solidFill>
                  <a:schemeClr val="tx1"/>
                </a:solidFill>
              </a:rPr>
              <a:t>”.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71600" y="4358233"/>
            <a:ext cx="273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200" dirty="0" smtClean="0">
                <a:latin typeface="+mj-lt"/>
              </a:rPr>
              <a:t>Para que los cambios se guarden, se debe seleccionar el botón Aceptar.</a:t>
            </a:r>
            <a:endParaRPr lang="en-US" sz="22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3281536" cy="27474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5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spcAft>
                <a:spcPts val="1200"/>
              </a:spcAft>
            </a:pPr>
            <a:r>
              <a:rPr lang="es-CR" sz="2800" i="1" dirty="0">
                <a:solidFill>
                  <a:schemeClr val="tx1"/>
                </a:solidFill>
              </a:rPr>
              <a:t>Semanas laborales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es-CR" sz="2200" dirty="0">
                <a:solidFill>
                  <a:schemeClr val="tx1"/>
                </a:solidFill>
              </a:rPr>
              <a:t>Las utilizamos para definir períodos laborables (por  defecto está creado el período </a:t>
            </a:r>
            <a:r>
              <a:rPr lang="en-US" sz="2200" dirty="0">
                <a:solidFill>
                  <a:schemeClr val="tx1"/>
                </a:solidFill>
              </a:rPr>
              <a:t>“[</a:t>
            </a:r>
            <a:r>
              <a:rPr lang="en-US" sz="2200" dirty="0" err="1">
                <a:solidFill>
                  <a:schemeClr val="tx1"/>
                </a:solidFill>
              </a:rPr>
              <a:t>Predeterminado</a:t>
            </a:r>
            <a:r>
              <a:rPr lang="en-US" sz="2200" dirty="0">
                <a:solidFill>
                  <a:schemeClr val="tx1"/>
                </a:solidFill>
              </a:rPr>
              <a:t>]”, </a:t>
            </a:r>
            <a:r>
              <a:rPr lang="en-US" sz="2200" dirty="0" err="1">
                <a:solidFill>
                  <a:schemeClr val="tx1"/>
                </a:solidFill>
              </a:rPr>
              <a:t>que</a:t>
            </a:r>
            <a:r>
              <a:rPr lang="en-US" sz="2200" dirty="0">
                <a:solidFill>
                  <a:schemeClr val="tx1"/>
                </a:solidFill>
              </a:rPr>
              <a:t> define el </a:t>
            </a:r>
            <a:r>
              <a:rPr lang="en-US" sz="2200" dirty="0" err="1">
                <a:solidFill>
                  <a:schemeClr val="tx1"/>
                </a:solidFill>
              </a:rPr>
              <a:t>horario</a:t>
            </a:r>
            <a:r>
              <a:rPr lang="en-US" sz="2200" dirty="0">
                <a:solidFill>
                  <a:schemeClr val="tx1"/>
                </a:solidFill>
              </a:rPr>
              <a:t> normal de </a:t>
            </a:r>
            <a:r>
              <a:rPr lang="en-US" sz="2200" dirty="0" err="1">
                <a:solidFill>
                  <a:schemeClr val="tx1"/>
                </a:solidFill>
              </a:rPr>
              <a:t>trabajo</a:t>
            </a:r>
            <a:r>
              <a:rPr lang="en-US" sz="2200" dirty="0">
                <a:solidFill>
                  <a:schemeClr val="tx1"/>
                </a:solidFill>
              </a:rPr>
              <a:t>). </a:t>
            </a:r>
            <a:r>
              <a:rPr lang="es-CR" sz="2200" dirty="0">
                <a:solidFill>
                  <a:schemeClr val="tx1"/>
                </a:solidFill>
              </a:rPr>
              <a:t> Una semana que se puede crear, por ejemplo, puede corresponder al </a:t>
            </a:r>
            <a:r>
              <a:rPr lang="en-US" sz="2200" dirty="0" err="1">
                <a:solidFill>
                  <a:schemeClr val="tx1"/>
                </a:solidFill>
              </a:rPr>
              <a:t>cierre</a:t>
            </a:r>
            <a:r>
              <a:rPr lang="en-US" sz="2200" dirty="0">
                <a:solidFill>
                  <a:schemeClr val="tx1"/>
                </a:solidFill>
              </a:rPr>
              <a:t> de fin de </a:t>
            </a:r>
            <a:r>
              <a:rPr lang="en-US" sz="2200" dirty="0" err="1">
                <a:solidFill>
                  <a:schemeClr val="tx1"/>
                </a:solidFill>
              </a:rPr>
              <a:t>año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s-CR" sz="2800" b="1" dirty="0"/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5962650" cy="19145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5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spcAft>
                <a:spcPts val="600"/>
              </a:spcAft>
            </a:pPr>
            <a:r>
              <a:rPr lang="es-CR" sz="2800" i="1" dirty="0">
                <a:solidFill>
                  <a:schemeClr val="tx1"/>
                </a:solidFill>
              </a:rPr>
              <a:t>Semanas laborales - Predeterminado</a:t>
            </a:r>
          </a:p>
          <a:p>
            <a:pPr algn="just">
              <a:spcAft>
                <a:spcPts val="1200"/>
              </a:spcAft>
            </a:pPr>
            <a:r>
              <a:rPr lang="es-CR" sz="2200" dirty="0">
                <a:solidFill>
                  <a:schemeClr val="tx1"/>
                </a:solidFill>
              </a:rPr>
              <a:t>Al seleccionar la semana laboral </a:t>
            </a:r>
            <a:r>
              <a:rPr lang="en-US" sz="2200" dirty="0">
                <a:solidFill>
                  <a:schemeClr val="tx1"/>
                </a:solidFill>
              </a:rPr>
              <a:t>“</a:t>
            </a:r>
            <a:r>
              <a:rPr lang="en-US" sz="2200" dirty="0" err="1">
                <a:solidFill>
                  <a:schemeClr val="tx1"/>
                </a:solidFill>
              </a:rPr>
              <a:t>Predeterminado</a:t>
            </a:r>
            <a:r>
              <a:rPr lang="en-US" sz="2200" dirty="0">
                <a:solidFill>
                  <a:schemeClr val="tx1"/>
                </a:solidFill>
              </a:rPr>
              <a:t>” y el bot</a:t>
            </a:r>
            <a:r>
              <a:rPr lang="es-CR" sz="2200" dirty="0" err="1">
                <a:solidFill>
                  <a:schemeClr val="tx1"/>
                </a:solidFill>
              </a:rPr>
              <a:t>ón</a:t>
            </a:r>
            <a:r>
              <a:rPr lang="es-CR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“</a:t>
            </a:r>
            <a:r>
              <a:rPr lang="en-US" sz="2200" dirty="0" err="1">
                <a:solidFill>
                  <a:schemeClr val="tx1"/>
                </a:solidFill>
              </a:rPr>
              <a:t>Detalles</a:t>
            </a:r>
            <a:r>
              <a:rPr lang="en-US" sz="2200" dirty="0">
                <a:solidFill>
                  <a:schemeClr val="tx1"/>
                </a:solidFill>
              </a:rPr>
              <a:t>”, se </a:t>
            </a:r>
            <a:r>
              <a:rPr lang="en-US" sz="2200" dirty="0" err="1">
                <a:solidFill>
                  <a:schemeClr val="tx1"/>
                </a:solidFill>
              </a:rPr>
              <a:t>puede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personalizar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>
                <a:solidFill>
                  <a:schemeClr val="tx1"/>
                </a:solidFill>
              </a:rPr>
              <a:t>acuerdo</a:t>
            </a:r>
            <a:r>
              <a:rPr lang="en-US" sz="2200" dirty="0">
                <a:solidFill>
                  <a:schemeClr val="tx1"/>
                </a:solidFill>
              </a:rPr>
              <a:t> al </a:t>
            </a:r>
            <a:r>
              <a:rPr lang="en-US" sz="2200" dirty="0" err="1">
                <a:solidFill>
                  <a:schemeClr val="tx1"/>
                </a:solidFill>
              </a:rPr>
              <a:t>horario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requerido</a:t>
            </a:r>
            <a:r>
              <a:rPr lang="en-US" sz="2200" dirty="0">
                <a:solidFill>
                  <a:schemeClr val="tx1"/>
                </a:solidFill>
              </a:rPr>
              <a:t>.    Se </a:t>
            </a:r>
            <a:r>
              <a:rPr lang="en-US" sz="2200" dirty="0" err="1">
                <a:solidFill>
                  <a:schemeClr val="tx1"/>
                </a:solidFill>
              </a:rPr>
              <a:t>seleccionan</a:t>
            </a:r>
            <a:r>
              <a:rPr lang="en-US" sz="2200" dirty="0">
                <a:solidFill>
                  <a:schemeClr val="tx1"/>
                </a:solidFill>
              </a:rPr>
              <a:t> los d</a:t>
            </a:r>
            <a:r>
              <a:rPr lang="es-CR" sz="2200" dirty="0" err="1">
                <a:solidFill>
                  <a:schemeClr val="tx1"/>
                </a:solidFill>
              </a:rPr>
              <a:t>ías</a:t>
            </a:r>
            <a:r>
              <a:rPr lang="es-CR" sz="2200" dirty="0">
                <a:solidFill>
                  <a:schemeClr val="tx1"/>
                </a:solidFill>
              </a:rPr>
              <a:t> laborables, se marca la opción </a:t>
            </a:r>
            <a:r>
              <a:rPr lang="en-US" sz="2200" dirty="0">
                <a:solidFill>
                  <a:schemeClr val="tx1"/>
                </a:solidFill>
              </a:rPr>
              <a:t>“</a:t>
            </a:r>
            <a:r>
              <a:rPr lang="en-US" sz="2200" dirty="0" err="1">
                <a:solidFill>
                  <a:schemeClr val="tx1"/>
                </a:solidFill>
              </a:rPr>
              <a:t>Establecer</a:t>
            </a:r>
            <a:r>
              <a:rPr lang="en-US" sz="2200" dirty="0">
                <a:solidFill>
                  <a:schemeClr val="tx1"/>
                </a:solidFill>
              </a:rPr>
              <a:t> d</a:t>
            </a:r>
            <a:r>
              <a:rPr lang="es-CR" sz="2200" dirty="0" err="1">
                <a:solidFill>
                  <a:schemeClr val="tx1"/>
                </a:solidFill>
              </a:rPr>
              <a:t>ía</a:t>
            </a:r>
            <a:r>
              <a:rPr lang="es-CR" sz="2200" dirty="0">
                <a:solidFill>
                  <a:schemeClr val="tx1"/>
                </a:solidFill>
              </a:rPr>
              <a:t>(s) en estos períodos..</a:t>
            </a:r>
            <a:r>
              <a:rPr lang="en-US" sz="2200" dirty="0">
                <a:solidFill>
                  <a:schemeClr val="tx1"/>
                </a:solidFill>
              </a:rPr>
              <a:t>” y se </a:t>
            </a:r>
            <a:r>
              <a:rPr lang="en-US" sz="2200" dirty="0" err="1">
                <a:solidFill>
                  <a:schemeClr val="tx1"/>
                </a:solidFill>
              </a:rPr>
              <a:t>colocan</a:t>
            </a:r>
            <a:r>
              <a:rPr lang="en-US" sz="2200" dirty="0">
                <a:solidFill>
                  <a:schemeClr val="tx1"/>
                </a:solidFill>
              </a:rPr>
              <a:t> los per</a:t>
            </a:r>
            <a:r>
              <a:rPr lang="es-CR" sz="2200" dirty="0" err="1">
                <a:solidFill>
                  <a:schemeClr val="tx1"/>
                </a:solidFill>
              </a:rPr>
              <a:t>íodos</a:t>
            </a:r>
            <a:r>
              <a:rPr lang="es-CR" sz="2200" dirty="0">
                <a:solidFill>
                  <a:schemeClr val="tx1"/>
                </a:solidFill>
              </a:rPr>
              <a:t> laborables correspondientes.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4392489" cy="202182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spcAft>
                <a:spcPts val="1200"/>
              </a:spcAft>
            </a:pPr>
            <a:r>
              <a:rPr lang="es-CR" sz="2800" i="1" dirty="0">
                <a:solidFill>
                  <a:schemeClr val="tx1"/>
                </a:solidFill>
              </a:rPr>
              <a:t>Semanas laborales - Predeterminado</a:t>
            </a:r>
          </a:p>
          <a:p>
            <a:pPr algn="just">
              <a:spcAft>
                <a:spcPts val="1200"/>
              </a:spcAft>
            </a:pPr>
            <a:r>
              <a:rPr lang="es-CR" sz="2200" dirty="0">
                <a:solidFill>
                  <a:schemeClr val="tx1"/>
                </a:solidFill>
              </a:rPr>
              <a:t>Se seleccionan los días que van a ser no laborables y se marca la opción </a:t>
            </a:r>
            <a:r>
              <a:rPr lang="en-US" sz="2200" dirty="0">
                <a:solidFill>
                  <a:schemeClr val="tx1"/>
                </a:solidFill>
              </a:rPr>
              <a:t>“</a:t>
            </a:r>
            <a:r>
              <a:rPr lang="en-US" sz="2200" dirty="0" err="1">
                <a:solidFill>
                  <a:schemeClr val="tx1"/>
                </a:solidFill>
              </a:rPr>
              <a:t>Establecer</a:t>
            </a:r>
            <a:r>
              <a:rPr lang="en-US" sz="2200" dirty="0">
                <a:solidFill>
                  <a:schemeClr val="tx1"/>
                </a:solidFill>
              </a:rPr>
              <a:t> d</a:t>
            </a:r>
            <a:r>
              <a:rPr lang="es-CR" sz="2200" dirty="0" err="1">
                <a:solidFill>
                  <a:schemeClr val="tx1"/>
                </a:solidFill>
              </a:rPr>
              <a:t>ías</a:t>
            </a:r>
            <a:r>
              <a:rPr lang="es-CR" sz="2200" dirty="0">
                <a:solidFill>
                  <a:schemeClr val="tx1"/>
                </a:solidFill>
              </a:rPr>
              <a:t> como período no laborable.</a:t>
            </a:r>
            <a:r>
              <a:rPr lang="en-US" sz="2200" dirty="0">
                <a:solidFill>
                  <a:schemeClr val="tx1"/>
                </a:solidFill>
              </a:rPr>
              <a:t>”.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59099" y="4293096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dirty="0" smtClean="0">
                <a:latin typeface="+mj-lt"/>
              </a:rPr>
              <a:t>Al finalizar, </a:t>
            </a:r>
          </a:p>
          <a:p>
            <a:r>
              <a:rPr lang="es-CR" sz="2200" dirty="0" smtClean="0">
                <a:latin typeface="+mj-lt"/>
              </a:rPr>
              <a:t>seleccionar</a:t>
            </a:r>
          </a:p>
          <a:p>
            <a:r>
              <a:rPr lang="es-CR" sz="2200" dirty="0" smtClean="0">
                <a:latin typeface="+mj-lt"/>
              </a:rPr>
              <a:t>el botón Aceptar.</a:t>
            </a:r>
            <a:endParaRPr lang="en-US" sz="22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84" y="4005064"/>
            <a:ext cx="4974069" cy="228146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85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spcAft>
                <a:spcPts val="1200"/>
              </a:spcAft>
            </a:pPr>
            <a:r>
              <a:rPr lang="es-CR" sz="2800" i="1" dirty="0">
                <a:solidFill>
                  <a:schemeClr val="tx1"/>
                </a:solidFill>
              </a:rPr>
              <a:t>Semanas laborales – Cierre de Fin de Año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s-CR" sz="2200" dirty="0">
                <a:solidFill>
                  <a:schemeClr val="tx1"/>
                </a:solidFill>
              </a:rPr>
              <a:t>En el otro ejemplo </a:t>
            </a:r>
            <a:r>
              <a:rPr lang="es-CR" sz="2200" dirty="0" smtClean="0">
                <a:solidFill>
                  <a:schemeClr val="tx1"/>
                </a:solidFill>
              </a:rPr>
              <a:t>–Cierre </a:t>
            </a:r>
            <a:r>
              <a:rPr lang="es-CR" sz="2200" dirty="0">
                <a:solidFill>
                  <a:schemeClr val="tx1"/>
                </a:solidFill>
              </a:rPr>
              <a:t>de fin de año-  se van a marcar todos los días del rango como no laborables.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77813" y="4102839"/>
            <a:ext cx="2304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dirty="0" smtClean="0">
                <a:latin typeface="+mj-lt"/>
              </a:rPr>
              <a:t>Al finalizar, </a:t>
            </a:r>
          </a:p>
          <a:p>
            <a:r>
              <a:rPr lang="es-CR" sz="2200" dirty="0" smtClean="0">
                <a:latin typeface="+mj-lt"/>
              </a:rPr>
              <a:t>seleccionar</a:t>
            </a:r>
          </a:p>
          <a:p>
            <a:r>
              <a:rPr lang="es-CR" sz="2200" dirty="0" smtClean="0">
                <a:latin typeface="+mj-lt"/>
              </a:rPr>
              <a:t>el botón Aceptar.</a:t>
            </a:r>
            <a:endParaRPr lang="en-US" sz="2200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3755747"/>
            <a:ext cx="5915025" cy="27146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8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424" y="168060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Personalizar un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l">
              <a:spcAft>
                <a:spcPts val="1200"/>
              </a:spcAft>
            </a:pPr>
            <a:r>
              <a:rPr lang="es-CR" sz="2800" i="1" dirty="0">
                <a:solidFill>
                  <a:schemeClr val="tx1"/>
                </a:solidFill>
              </a:rPr>
              <a:t>Semanas laborales – Ejemplos</a:t>
            </a:r>
          </a:p>
          <a:p>
            <a:pPr algn="just">
              <a:spcAft>
                <a:spcPts val="1200"/>
              </a:spcAft>
            </a:pPr>
            <a:r>
              <a:rPr lang="es-CR" sz="2200" dirty="0">
                <a:solidFill>
                  <a:schemeClr val="tx1"/>
                </a:solidFill>
              </a:rPr>
              <a:t>Al regresar, vemos los cambios reflejados en la ventana </a:t>
            </a:r>
            <a:r>
              <a:rPr lang="en-US" sz="2200" dirty="0">
                <a:solidFill>
                  <a:schemeClr val="tx1"/>
                </a:solidFill>
              </a:rPr>
              <a:t>“</a:t>
            </a:r>
            <a:r>
              <a:rPr lang="en-US" sz="2200" dirty="0" err="1">
                <a:solidFill>
                  <a:schemeClr val="tx1"/>
                </a:solidFill>
              </a:rPr>
              <a:t>Cambiar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calendario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laboral</a:t>
            </a:r>
            <a:r>
              <a:rPr lang="en-US" sz="2200" dirty="0">
                <a:solidFill>
                  <a:schemeClr val="tx1"/>
                </a:solidFill>
              </a:rPr>
              <a:t>”.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15616" y="4149080"/>
            <a:ext cx="2736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200" dirty="0" smtClean="0">
                <a:latin typeface="+mj-lt"/>
              </a:rPr>
              <a:t>Para que los cambios se guarden en el calendario, se debe seleccionar el botón Aceptar.</a:t>
            </a:r>
            <a:endParaRPr lang="en-US" sz="2200" dirty="0"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3244056" cy="29160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44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961456"/>
            <a:ext cx="83058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s-CR" sz="7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CONVENCIONES</a:t>
            </a:r>
          </a:p>
          <a:p>
            <a:pPr lvl="1" algn="l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Ejemplos:    </a:t>
            </a:r>
          </a:p>
          <a:p>
            <a:pPr lvl="1" algn="l">
              <a:spcAft>
                <a:spcPts val="1200"/>
              </a:spcAft>
            </a:pPr>
            <a:r>
              <a:rPr lang="es-CR" sz="5800" dirty="0">
                <a:solidFill>
                  <a:schemeClr val="tx1"/>
                </a:solidFill>
              </a:rPr>
              <a:t>        </a:t>
            </a:r>
            <a:r>
              <a:rPr lang="en-US" sz="5800" b="1" dirty="0" smtClean="0">
                <a:solidFill>
                  <a:schemeClr val="tx1"/>
                </a:solidFill>
              </a:rPr>
              <a:t>“</a:t>
            </a:r>
            <a:r>
              <a:rPr lang="es-CR" sz="5800" b="1" dirty="0" smtClean="0">
                <a:solidFill>
                  <a:schemeClr val="tx1"/>
                </a:solidFill>
              </a:rPr>
              <a:t>Proyecto </a:t>
            </a:r>
            <a:r>
              <a:rPr lang="es-CR" sz="5800" b="1" dirty="0">
                <a:solidFill>
                  <a:schemeClr val="tx1"/>
                </a:solidFill>
              </a:rPr>
              <a:t>|  </a:t>
            </a:r>
            <a:r>
              <a:rPr lang="es-CR" sz="5800" b="1" dirty="0" smtClean="0">
                <a:solidFill>
                  <a:schemeClr val="tx1"/>
                </a:solidFill>
              </a:rPr>
              <a:t>Propiedades </a:t>
            </a:r>
            <a:r>
              <a:rPr lang="en-US" sz="5800" b="1" dirty="0" smtClean="0">
                <a:solidFill>
                  <a:schemeClr val="tx1"/>
                </a:solidFill>
              </a:rPr>
              <a:t>| </a:t>
            </a:r>
            <a:r>
              <a:rPr lang="es-CR" sz="5800" b="1" dirty="0" err="1" smtClean="0">
                <a:solidFill>
                  <a:schemeClr val="tx1"/>
                </a:solidFill>
              </a:rPr>
              <a:t>Informac</a:t>
            </a:r>
            <a:r>
              <a:rPr lang="en-US" sz="5800" b="1" dirty="0" smtClean="0">
                <a:solidFill>
                  <a:schemeClr val="tx1"/>
                </a:solidFill>
              </a:rPr>
              <a:t>i</a:t>
            </a:r>
            <a:r>
              <a:rPr lang="es-CR" sz="5800" b="1" dirty="0" err="1" smtClean="0">
                <a:solidFill>
                  <a:schemeClr val="tx1"/>
                </a:solidFill>
              </a:rPr>
              <a:t>ón</a:t>
            </a:r>
            <a:r>
              <a:rPr lang="es-CR" sz="5800" b="1" dirty="0" smtClean="0">
                <a:solidFill>
                  <a:schemeClr val="tx1"/>
                </a:solidFill>
              </a:rPr>
              <a:t> de Proyecto</a:t>
            </a:r>
            <a:r>
              <a:rPr lang="en-US" sz="5800" b="1" dirty="0" smtClean="0">
                <a:solidFill>
                  <a:schemeClr val="tx1"/>
                </a:solidFill>
              </a:rPr>
              <a:t>”</a:t>
            </a:r>
            <a:endParaRPr lang="es-CR" sz="5800" b="1" dirty="0" smtClean="0">
              <a:solidFill>
                <a:schemeClr val="tx1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	indica </a:t>
            </a:r>
            <a:r>
              <a:rPr lang="es-CR" sz="5800" dirty="0">
                <a:solidFill>
                  <a:schemeClr val="tx1"/>
                </a:solidFill>
              </a:rPr>
              <a:t>que debe seleccionar </a:t>
            </a:r>
            <a:r>
              <a:rPr lang="es-CR" sz="5800" dirty="0" smtClean="0">
                <a:solidFill>
                  <a:schemeClr val="tx1"/>
                </a:solidFill>
              </a:rPr>
              <a:t>la ficha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Proyecto</a:t>
            </a:r>
            <a:r>
              <a:rPr lang="en-US" sz="5800" dirty="0" smtClean="0">
                <a:solidFill>
                  <a:schemeClr val="tx1"/>
                </a:solidFill>
              </a:rPr>
              <a:t>” y en el </a:t>
            </a:r>
            <a:r>
              <a:rPr lang="en-US" sz="5800" dirty="0" err="1" smtClean="0">
                <a:solidFill>
                  <a:schemeClr val="tx1"/>
                </a:solidFill>
              </a:rPr>
              <a:t>grupo</a:t>
            </a:r>
            <a:r>
              <a:rPr lang="en-US" sz="5800" dirty="0" smtClean="0">
                <a:solidFill>
                  <a:schemeClr val="tx1"/>
                </a:solidFill>
              </a:rPr>
              <a:t> 	“</a:t>
            </a:r>
            <a:r>
              <a:rPr lang="en-US" sz="5800" dirty="0" err="1" smtClean="0">
                <a:solidFill>
                  <a:schemeClr val="tx1"/>
                </a:solidFill>
              </a:rPr>
              <a:t>Propiedades</a:t>
            </a:r>
            <a:r>
              <a:rPr lang="en-US" sz="5800" dirty="0" smtClean="0">
                <a:solidFill>
                  <a:schemeClr val="tx1"/>
                </a:solidFill>
              </a:rPr>
              <a:t>” </a:t>
            </a:r>
            <a:r>
              <a:rPr lang="en-US" sz="5800" dirty="0" err="1" smtClean="0">
                <a:solidFill>
                  <a:schemeClr val="tx1"/>
                </a:solidFill>
              </a:rPr>
              <a:t>seleccionar</a:t>
            </a:r>
            <a:r>
              <a:rPr lang="en-US" sz="5800" dirty="0" smtClean="0">
                <a:solidFill>
                  <a:schemeClr val="tx1"/>
                </a:solidFill>
              </a:rPr>
              <a:t> el bot</a:t>
            </a:r>
            <a:r>
              <a:rPr lang="es-CR" sz="5800" dirty="0" err="1" smtClean="0">
                <a:solidFill>
                  <a:schemeClr val="tx1"/>
                </a:solidFill>
              </a:rPr>
              <a:t>ón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s-CR" sz="5800" dirty="0" smtClean="0">
                <a:solidFill>
                  <a:schemeClr val="tx1"/>
                </a:solidFill>
              </a:rPr>
              <a:t>Información de 	Proyecto</a:t>
            </a:r>
            <a:r>
              <a:rPr lang="en-US" sz="5800" dirty="0" smtClean="0">
                <a:solidFill>
                  <a:schemeClr val="tx1"/>
                </a:solidFill>
              </a:rPr>
              <a:t>”.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endParaRPr lang="en-US" sz="5800" dirty="0" smtClean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 	</a:t>
            </a:r>
            <a:r>
              <a:rPr lang="en-US" sz="5800" b="1" dirty="0" smtClean="0">
                <a:solidFill>
                  <a:schemeClr val="tx1"/>
                </a:solidFill>
              </a:rPr>
              <a:t>“</a:t>
            </a:r>
            <a:r>
              <a:rPr lang="es-CR" sz="5800" b="1" dirty="0" smtClean="0">
                <a:solidFill>
                  <a:schemeClr val="tx1"/>
                </a:solidFill>
              </a:rPr>
              <a:t>Vista |  Zoom | Escala Temporal | Escala Temporal… | 	Período no laborable</a:t>
            </a:r>
            <a:r>
              <a:rPr lang="en-US" sz="5800" b="1" dirty="0" smtClean="0">
                <a:solidFill>
                  <a:schemeClr val="tx1"/>
                </a:solidFill>
              </a:rPr>
              <a:t>”</a:t>
            </a:r>
            <a:endParaRPr lang="es-CR" sz="5800" b="1" dirty="0" smtClean="0">
              <a:solidFill>
                <a:schemeClr val="tx1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s-CR" sz="5800" dirty="0">
                <a:solidFill>
                  <a:schemeClr val="tx1"/>
                </a:solidFill>
              </a:rPr>
              <a:t>	indica que debe seleccionar </a:t>
            </a:r>
            <a:r>
              <a:rPr lang="es-CR" sz="5800" dirty="0" smtClean="0">
                <a:solidFill>
                  <a:schemeClr val="tx1"/>
                </a:solidFill>
              </a:rPr>
              <a:t>la ficha </a:t>
            </a:r>
            <a:r>
              <a:rPr lang="en-US" sz="5800" dirty="0" smtClean="0">
                <a:solidFill>
                  <a:schemeClr val="tx1"/>
                </a:solidFill>
              </a:rPr>
              <a:t>“Vista” y en el </a:t>
            </a:r>
            <a:r>
              <a:rPr lang="en-US" sz="5800" dirty="0" err="1" smtClean="0">
                <a:solidFill>
                  <a:schemeClr val="tx1"/>
                </a:solidFill>
              </a:rPr>
              <a:t>grupo</a:t>
            </a:r>
            <a:r>
              <a:rPr lang="en-US" sz="5800" dirty="0" smtClean="0">
                <a:solidFill>
                  <a:schemeClr val="tx1"/>
                </a:solidFill>
              </a:rPr>
              <a:t> 	“Zoom” el bot</a:t>
            </a:r>
            <a:r>
              <a:rPr lang="es-CR" sz="5800" dirty="0" err="1" smtClean="0">
                <a:solidFill>
                  <a:schemeClr val="tx1"/>
                </a:solidFill>
              </a:rPr>
              <a:t>ón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Escala</a:t>
            </a:r>
            <a:r>
              <a:rPr lang="en-US" sz="5800" dirty="0" smtClean="0">
                <a:solidFill>
                  <a:schemeClr val="tx1"/>
                </a:solidFill>
              </a:rPr>
              <a:t> Temporal”, </a:t>
            </a:r>
            <a:r>
              <a:rPr lang="en-US" sz="5800" dirty="0" err="1" smtClean="0">
                <a:solidFill>
                  <a:schemeClr val="tx1"/>
                </a:solidFill>
              </a:rPr>
              <a:t>luego</a:t>
            </a:r>
            <a:r>
              <a:rPr lang="en-US" sz="5800" dirty="0" smtClean="0">
                <a:solidFill>
                  <a:schemeClr val="tx1"/>
                </a:solidFill>
              </a:rPr>
              <a:t> la </a:t>
            </a:r>
            <a:r>
              <a:rPr lang="es-CR" sz="5800" dirty="0" smtClean="0">
                <a:solidFill>
                  <a:schemeClr val="tx1"/>
                </a:solidFill>
              </a:rPr>
              <a:t>opción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Escala</a:t>
            </a:r>
            <a:r>
              <a:rPr lang="en-US" sz="5800" dirty="0" smtClean="0">
                <a:solidFill>
                  <a:schemeClr val="tx1"/>
                </a:solidFill>
              </a:rPr>
              <a:t> 	Temporal…” y en la </a:t>
            </a:r>
            <a:r>
              <a:rPr lang="en-US" sz="5800" dirty="0" err="1" smtClean="0">
                <a:solidFill>
                  <a:schemeClr val="tx1"/>
                </a:solidFill>
              </a:rPr>
              <a:t>ventana</a:t>
            </a:r>
            <a:r>
              <a:rPr lang="en-US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</a:rPr>
              <a:t>desplegada</a:t>
            </a:r>
            <a:r>
              <a:rPr lang="en-US" sz="5800" dirty="0" smtClean="0">
                <a:solidFill>
                  <a:schemeClr val="tx1"/>
                </a:solidFill>
              </a:rPr>
              <a:t> la </a:t>
            </a:r>
            <a:r>
              <a:rPr lang="en-US" sz="5800" dirty="0" err="1" smtClean="0">
                <a:solidFill>
                  <a:schemeClr val="tx1"/>
                </a:solidFill>
              </a:rPr>
              <a:t>cejilla</a:t>
            </a:r>
            <a:r>
              <a:rPr lang="en-US" sz="5800" dirty="0" smtClean="0">
                <a:solidFill>
                  <a:schemeClr val="tx1"/>
                </a:solidFill>
              </a:rPr>
              <a:t> “Per</a:t>
            </a:r>
            <a:r>
              <a:rPr lang="es-CR" sz="5800" dirty="0" err="1" smtClean="0">
                <a:solidFill>
                  <a:schemeClr val="tx1"/>
                </a:solidFill>
              </a:rPr>
              <a:t>íodo</a:t>
            </a:r>
            <a:r>
              <a:rPr lang="es-CR" sz="5800" dirty="0" smtClean="0">
                <a:solidFill>
                  <a:schemeClr val="tx1"/>
                </a:solidFill>
              </a:rPr>
              <a:t> 	no laborable</a:t>
            </a:r>
            <a:r>
              <a:rPr lang="en-US" sz="5800" dirty="0" smtClean="0">
                <a:solidFill>
                  <a:schemeClr val="tx1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03083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278" y="2276872"/>
            <a:ext cx="8305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Asignar el Calendario al </a:t>
            </a:r>
            <a:r>
              <a:rPr lang="es-CR" sz="3600" b="1" dirty="0" smtClean="0">
                <a:solidFill>
                  <a:schemeClr val="tx1"/>
                </a:solidFill>
              </a:rPr>
              <a:t>Proyecto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CR" sz="3600" dirty="0">
                <a:solidFill>
                  <a:prstClr val="black"/>
                </a:solidFill>
              </a:rPr>
              <a:t>Una vez que hemos configurado y\o verificado </a:t>
            </a:r>
            <a:r>
              <a:rPr lang="en-US" sz="3600" dirty="0">
                <a:solidFill>
                  <a:prstClr val="black"/>
                </a:solidFill>
              </a:rPr>
              <a:t>el </a:t>
            </a:r>
            <a:r>
              <a:rPr lang="en-US" sz="3600" dirty="0" err="1">
                <a:solidFill>
                  <a:prstClr val="black"/>
                </a:solidFill>
              </a:rPr>
              <a:t>calendario</a:t>
            </a:r>
            <a:r>
              <a:rPr lang="en-US" sz="3600" dirty="0">
                <a:solidFill>
                  <a:prstClr val="black"/>
                </a:solidFill>
              </a:rPr>
              <a:t>, lo </a:t>
            </a:r>
            <a:r>
              <a:rPr lang="en-US" sz="3600" dirty="0" err="1">
                <a:solidFill>
                  <a:prstClr val="black"/>
                </a:solidFill>
              </a:rPr>
              <a:t>asignamos</a:t>
            </a:r>
            <a:r>
              <a:rPr lang="en-US" sz="3600" dirty="0">
                <a:solidFill>
                  <a:prstClr val="black"/>
                </a:solidFill>
              </a:rPr>
              <a:t> al </a:t>
            </a:r>
            <a:r>
              <a:rPr lang="en-US" sz="3600" dirty="0" err="1">
                <a:solidFill>
                  <a:prstClr val="black"/>
                </a:solidFill>
              </a:rPr>
              <a:t>proyecto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  <a:r>
              <a:rPr lang="es-CR" sz="3600" b="1" dirty="0">
                <a:solidFill>
                  <a:prstClr val="black"/>
                </a:solidFill>
              </a:rPr>
              <a:t>	</a:t>
            </a:r>
            <a:endParaRPr lang="es-CR" sz="3600" dirty="0">
              <a:solidFill>
                <a:prstClr val="black"/>
              </a:solidFill>
            </a:endParaRPr>
          </a:p>
          <a:p>
            <a:pPr algn="l">
              <a:spcAft>
                <a:spcPts val="1200"/>
              </a:spcAft>
            </a:pPr>
            <a:endParaRPr lang="es-CR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Curved Right Arrow 11"/>
          <p:cNvSpPr/>
          <p:nvPr/>
        </p:nvSpPr>
        <p:spPr>
          <a:xfrm rot="20404947">
            <a:off x="356434" y="2299967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5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1040" y="169578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b="1" dirty="0">
                <a:solidFill>
                  <a:schemeClr val="tx1"/>
                </a:solidFill>
              </a:rPr>
              <a:t>Asignar el Calendario al </a:t>
            </a:r>
            <a:r>
              <a:rPr lang="es-CR" b="1" dirty="0" smtClean="0">
                <a:solidFill>
                  <a:schemeClr val="tx1"/>
                </a:solidFill>
              </a:rPr>
              <a:t>Proyecto</a:t>
            </a:r>
          </a:p>
        </p:txBody>
      </p:sp>
      <p:sp>
        <p:nvSpPr>
          <p:cNvPr id="12" name="Rounded Rectangle 10"/>
          <p:cNvSpPr/>
          <p:nvPr/>
        </p:nvSpPr>
        <p:spPr>
          <a:xfrm>
            <a:off x="741040" y="2804170"/>
            <a:ext cx="3816424" cy="35070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 smtClean="0">
                <a:solidFill>
                  <a:schemeClr val="tx1"/>
                </a:solidFill>
              </a:rPr>
              <a:t>Seleccione Proyecto | Propiedades | Información del Proyecto, sustituya el parámetro del campo Calendario y seleccione el botón Aceptar.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77144" y="253747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r>
              <a:rPr lang="es-CR" sz="2800" dirty="0" smtClean="0"/>
              <a:t>ómo …</a:t>
            </a:r>
            <a:endParaRPr lang="en-US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33" y="3297560"/>
            <a:ext cx="3841819" cy="25202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39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278" y="2276872"/>
            <a:ext cx="8305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Definir Configuración del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algn="just">
              <a:spcAft>
                <a:spcPts val="1200"/>
              </a:spcAft>
            </a:pPr>
            <a:r>
              <a:rPr lang="es-CR" sz="2200" dirty="0">
                <a:solidFill>
                  <a:schemeClr val="tx1"/>
                </a:solidFill>
              </a:rPr>
              <a:t>Es un requisito </a:t>
            </a:r>
            <a:r>
              <a:rPr lang="es-CR" sz="2200" b="1" dirty="0">
                <a:solidFill>
                  <a:schemeClr val="tx1"/>
                </a:solidFill>
              </a:rPr>
              <a:t>fundamental</a:t>
            </a:r>
            <a:r>
              <a:rPr lang="es-CR" sz="2200" dirty="0">
                <a:solidFill>
                  <a:schemeClr val="tx1"/>
                </a:solidFill>
              </a:rPr>
              <a:t> revisar y configurar las opciones del Calendario.   Estos parámetros son INDEPENDIENTES de la configuración que se haya hecho en el calendario del proyecto, pero tienen efectos en la programación del proyecto.</a:t>
            </a:r>
            <a:r>
              <a:rPr lang="es-CR" sz="2200" b="1" dirty="0"/>
              <a:t> </a:t>
            </a:r>
          </a:p>
          <a:p>
            <a:pPr algn="l">
              <a:spcAft>
                <a:spcPts val="1200"/>
              </a:spcAft>
            </a:pPr>
            <a:endParaRPr lang="es-CR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Curved Right Arrow 11"/>
          <p:cNvSpPr/>
          <p:nvPr/>
        </p:nvSpPr>
        <p:spPr>
          <a:xfrm rot="20404947">
            <a:off x="356434" y="2299967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360056" y="4607513"/>
            <a:ext cx="6817568" cy="2110680"/>
            <a:chOff x="1066800" y="1981200"/>
            <a:chExt cx="6817568" cy="1974507"/>
          </a:xfrm>
        </p:grpSpPr>
        <p:sp>
          <p:nvSpPr>
            <p:cNvPr id="8" name="Rounded Rectangle 10"/>
            <p:cNvSpPr/>
            <p:nvPr/>
          </p:nvSpPr>
          <p:spPr>
            <a:xfrm>
              <a:off x="1066800" y="2286000"/>
              <a:ext cx="6817568" cy="166970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dirty="0">
                  <a:solidFill>
                    <a:schemeClr val="tx1"/>
                  </a:solidFill>
                </a:rPr>
                <a:t>Seleccione </a:t>
              </a:r>
              <a:r>
                <a:rPr lang="es-CR" sz="2800" dirty="0" smtClean="0">
                  <a:solidFill>
                    <a:schemeClr val="tx1"/>
                  </a:solidFill>
                </a:rPr>
                <a:t>Archivo | Opciones </a:t>
              </a:r>
              <a:r>
                <a:rPr lang="en-US" sz="2800" dirty="0" smtClean="0">
                  <a:solidFill>
                    <a:schemeClr val="tx1"/>
                  </a:solidFill>
                </a:rPr>
                <a:t>|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Programaci</a:t>
              </a:r>
              <a:r>
                <a:rPr lang="es-CR" sz="2800" dirty="0" err="1" smtClean="0">
                  <a:solidFill>
                    <a:schemeClr val="tx1"/>
                  </a:solidFill>
                </a:rPr>
                <a:t>ón</a:t>
              </a:r>
              <a:r>
                <a:rPr lang="es-CR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|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Opciones</a:t>
              </a:r>
              <a:r>
                <a:rPr lang="en-US" sz="2800" dirty="0" smtClean="0">
                  <a:solidFill>
                    <a:schemeClr val="tx1"/>
                  </a:solidFill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calendario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para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este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proyecto</a:t>
              </a:r>
              <a:r>
                <a:rPr lang="en-US" sz="2800" dirty="0" smtClean="0">
                  <a:solidFill>
                    <a:schemeClr val="tx1"/>
                  </a:solidFill>
                </a:rPr>
                <a:t>.</a:t>
              </a:r>
              <a:endParaRPr lang="es-CR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12"/>
            <p:cNvSpPr/>
            <p:nvPr/>
          </p:nvSpPr>
          <p:spPr>
            <a:xfrm>
              <a:off x="38100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58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278" y="2276872"/>
            <a:ext cx="8305800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600" b="1" dirty="0">
                <a:solidFill>
                  <a:schemeClr val="tx1"/>
                </a:solidFill>
              </a:rPr>
              <a:t>Definir Configuración del </a:t>
            </a:r>
            <a:r>
              <a:rPr lang="es-CR" sz="3600" b="1" dirty="0" smtClean="0">
                <a:solidFill>
                  <a:schemeClr val="tx1"/>
                </a:solidFill>
              </a:rPr>
              <a:t>Calendario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CR" sz="2800" dirty="0">
                <a:solidFill>
                  <a:prstClr val="black"/>
                </a:solidFill>
              </a:rPr>
              <a:t>Los parámetros predeterminados son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914400" lvl="1" indent="-4572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</a:rPr>
              <a:t>Jornada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laboral</a:t>
            </a:r>
            <a:r>
              <a:rPr lang="en-US" sz="2400" dirty="0">
                <a:solidFill>
                  <a:prstClr val="black"/>
                </a:solidFill>
              </a:rPr>
              <a:t>:   8  (</a:t>
            </a:r>
            <a:r>
              <a:rPr lang="en-US" sz="2400" dirty="0" err="1">
                <a:solidFill>
                  <a:prstClr val="black"/>
                </a:solidFill>
              </a:rPr>
              <a:t>horas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laborales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diarias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marL="800100" lvl="1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Semana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laboral</a:t>
            </a:r>
            <a:r>
              <a:rPr lang="en-US" sz="2400" dirty="0">
                <a:solidFill>
                  <a:prstClr val="black"/>
                </a:solidFill>
              </a:rPr>
              <a:t>:   40 (</a:t>
            </a:r>
            <a:r>
              <a:rPr lang="en-US" sz="2400" dirty="0" err="1">
                <a:solidFill>
                  <a:prstClr val="black"/>
                </a:solidFill>
              </a:rPr>
              <a:t>jornada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laboral</a:t>
            </a:r>
            <a:r>
              <a:rPr lang="en-US" sz="2400" dirty="0">
                <a:solidFill>
                  <a:prstClr val="black"/>
                </a:solidFill>
              </a:rPr>
              <a:t> * d</a:t>
            </a:r>
            <a:r>
              <a:rPr lang="es-CR" sz="2400" dirty="0" err="1">
                <a:solidFill>
                  <a:prstClr val="black"/>
                </a:solidFill>
              </a:rPr>
              <a:t>ías</a:t>
            </a:r>
            <a:r>
              <a:rPr lang="es-CR" sz="2400" dirty="0">
                <a:solidFill>
                  <a:prstClr val="black"/>
                </a:solidFill>
              </a:rPr>
              <a:t> hábiles) </a:t>
            </a:r>
          </a:p>
          <a:p>
            <a:pPr marL="800100" lvl="1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s-CR" sz="2400" dirty="0">
                <a:solidFill>
                  <a:prstClr val="black"/>
                </a:solidFill>
              </a:rPr>
              <a:t> Días por mes</a:t>
            </a:r>
            <a:r>
              <a:rPr lang="en-US" sz="2400" dirty="0">
                <a:solidFill>
                  <a:prstClr val="black"/>
                </a:solidFill>
              </a:rPr>
              <a:t>:        20 (d</a:t>
            </a:r>
            <a:r>
              <a:rPr lang="es-CR" sz="2400" dirty="0" err="1">
                <a:solidFill>
                  <a:prstClr val="black"/>
                </a:solidFill>
              </a:rPr>
              <a:t>ías</a:t>
            </a:r>
            <a:r>
              <a:rPr lang="es-CR" sz="2400" dirty="0">
                <a:solidFill>
                  <a:prstClr val="black"/>
                </a:solidFill>
              </a:rPr>
              <a:t> hábiles </a:t>
            </a:r>
            <a:r>
              <a:rPr lang="en-US" sz="2400" dirty="0">
                <a:solidFill>
                  <a:prstClr val="black"/>
                </a:solidFill>
              </a:rPr>
              <a:t>* 4)</a:t>
            </a:r>
          </a:p>
          <a:p>
            <a:pPr algn="l">
              <a:spcAft>
                <a:spcPts val="1200"/>
              </a:spcAft>
            </a:pPr>
            <a:endParaRPr lang="es-CR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26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695784"/>
            <a:ext cx="8305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s-C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000" b="1" dirty="0">
                <a:solidFill>
                  <a:schemeClr val="tx1"/>
                </a:solidFill>
              </a:rPr>
              <a:t>Definir Configuración del Calendario</a:t>
            </a:r>
          </a:p>
          <a:p>
            <a:pPr algn="r">
              <a:spcAft>
                <a:spcPts val="600"/>
              </a:spcAft>
            </a:pPr>
            <a:endParaRPr lang="es-CR" b="1" dirty="0" smtClean="0">
              <a:solidFill>
                <a:schemeClr val="tx1"/>
              </a:solidFill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1763688" y="2388839"/>
            <a:ext cx="5813648" cy="1863080"/>
            <a:chOff x="990600" y="2286000"/>
            <a:chExt cx="5813648" cy="1863080"/>
          </a:xfrm>
        </p:grpSpPr>
        <p:sp>
          <p:nvSpPr>
            <p:cNvPr id="8" name="Rounded Rectangle 9"/>
            <p:cNvSpPr/>
            <p:nvPr/>
          </p:nvSpPr>
          <p:spPr>
            <a:xfrm>
              <a:off x="990600" y="2590800"/>
              <a:ext cx="5813648" cy="15582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400" dirty="0" smtClean="0">
                  <a:solidFill>
                    <a:schemeClr val="tx1"/>
                  </a:solidFill>
                </a:rPr>
                <a:t>Ajustar los parámetros acuerdo a las características del calendario asignado al proyecto.</a:t>
              </a:r>
            </a:p>
          </p:txBody>
        </p:sp>
        <p:sp>
          <p:nvSpPr>
            <p:cNvPr id="9" name="Rounded Rectangle 14"/>
            <p:cNvSpPr/>
            <p:nvPr/>
          </p:nvSpPr>
          <p:spPr>
            <a:xfrm>
              <a:off x="2895600" y="2286000"/>
              <a:ext cx="1767408" cy="533400"/>
            </a:xfrm>
            <a:prstGeom prst="round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dirty="0" smtClean="0"/>
                <a:t>Recuerde</a:t>
              </a:r>
              <a:endParaRPr lang="es-CR" sz="2800" dirty="0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41079"/>
            <a:ext cx="6737573" cy="21811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60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6713" y="2267744"/>
            <a:ext cx="8305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b="1" dirty="0">
                <a:solidFill>
                  <a:prstClr val="black"/>
                </a:solidFill>
              </a:rPr>
              <a:t>Actualizar Calendario en Escala Temporal</a:t>
            </a:r>
            <a:endParaRPr lang="es-CR" b="1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Curved Right Arrow 11"/>
          <p:cNvSpPr/>
          <p:nvPr/>
        </p:nvSpPr>
        <p:spPr>
          <a:xfrm rot="20404947">
            <a:off x="356434" y="2299967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7"/>
          <p:cNvGrpSpPr/>
          <p:nvPr/>
        </p:nvGrpSpPr>
        <p:grpSpPr>
          <a:xfrm>
            <a:off x="1087675" y="2990539"/>
            <a:ext cx="7239000" cy="2133600"/>
            <a:chOff x="1066800" y="1981200"/>
            <a:chExt cx="7239000" cy="2133600"/>
          </a:xfrm>
        </p:grpSpPr>
        <p:sp>
          <p:nvSpPr>
            <p:cNvPr id="12" name="Rounded Rectangle 10"/>
            <p:cNvSpPr/>
            <p:nvPr/>
          </p:nvSpPr>
          <p:spPr>
            <a:xfrm>
              <a:off x="1066800" y="2286000"/>
              <a:ext cx="7239000" cy="1828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dirty="0" smtClean="0">
                  <a:solidFill>
                    <a:schemeClr val="tx1"/>
                  </a:solidFill>
                </a:rPr>
                <a:t>Posiciónese en la escala del calendario, en el Diagrama de Gantt,  dé clic derecho y seleccione “Escala temporal …”.</a:t>
              </a:r>
            </a:p>
          </p:txBody>
        </p:sp>
        <p:sp>
          <p:nvSpPr>
            <p:cNvPr id="13" name="Rounded Rectangle 11"/>
            <p:cNvSpPr/>
            <p:nvPr/>
          </p:nvSpPr>
          <p:spPr>
            <a:xfrm>
              <a:off x="38100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21" y="5373216"/>
            <a:ext cx="3302507" cy="13640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6713" y="2267744"/>
            <a:ext cx="8305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b="1" dirty="0">
                <a:solidFill>
                  <a:prstClr val="black"/>
                </a:solidFill>
              </a:rPr>
              <a:t>Actualizar Calendario en Escala Temporal</a:t>
            </a:r>
            <a:endParaRPr lang="es-CR" b="1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3644" y="3015985"/>
            <a:ext cx="3001144" cy="3545788"/>
            <a:chOff x="653644" y="2175139"/>
            <a:chExt cx="3001144" cy="3545788"/>
          </a:xfrm>
        </p:grpSpPr>
        <p:sp>
          <p:nvSpPr>
            <p:cNvPr id="15" name="Rounded Rectangle 13"/>
            <p:cNvSpPr/>
            <p:nvPr/>
          </p:nvSpPr>
          <p:spPr>
            <a:xfrm>
              <a:off x="653644" y="2369343"/>
              <a:ext cx="3001144" cy="335158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dirty="0" smtClean="0">
                  <a:solidFill>
                    <a:schemeClr val="tx1"/>
                  </a:solidFill>
                </a:rPr>
                <a:t>Seleccione la cejilla “Período no laborable” y seleccione el calendario deseado.</a:t>
              </a:r>
            </a:p>
          </p:txBody>
        </p:sp>
        <p:sp>
          <p:nvSpPr>
            <p:cNvPr id="16" name="Rounded Rectangle 14"/>
            <p:cNvSpPr/>
            <p:nvPr/>
          </p:nvSpPr>
          <p:spPr>
            <a:xfrm>
              <a:off x="1475656" y="2175139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9863"/>
            <a:ext cx="4771020" cy="189223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45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6713" y="2267744"/>
            <a:ext cx="8305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b="1" dirty="0">
                <a:solidFill>
                  <a:prstClr val="black"/>
                </a:solidFill>
              </a:rPr>
              <a:t>Mantenimiento de </a:t>
            </a:r>
            <a:r>
              <a:rPr lang="es-CR" b="1" dirty="0" smtClean="0">
                <a:solidFill>
                  <a:prstClr val="black"/>
                </a:solidFill>
              </a:rPr>
              <a:t>Calendarios</a:t>
            </a:r>
          </a:p>
          <a:p>
            <a:pPr marL="342900" lvl="0" indent="-342900" algn="l" fontAlgn="base">
              <a:spcBef>
                <a:spcPts val="0"/>
              </a:spcBef>
              <a:spcAft>
                <a:spcPts val="1200"/>
              </a:spcAft>
            </a:pPr>
            <a:r>
              <a:rPr lang="es-CR" sz="3600" dirty="0">
                <a:solidFill>
                  <a:prstClr val="black"/>
                </a:solidFill>
              </a:rPr>
              <a:t>Usted puede renombrar, borrar y copiar calendarios a otros proyectos</a:t>
            </a:r>
            <a:r>
              <a:rPr lang="en-US" sz="3600" dirty="0">
                <a:solidFill>
                  <a:prstClr val="black"/>
                </a:solidFill>
              </a:rPr>
              <a:t>*</a:t>
            </a:r>
            <a:r>
              <a:rPr lang="es-CR" sz="3600" dirty="0">
                <a:solidFill>
                  <a:prstClr val="black"/>
                </a:solidFill>
              </a:rPr>
              <a:t>.</a:t>
            </a:r>
          </a:p>
          <a:p>
            <a:pPr marL="342900" lvl="0" indent="-342900" algn="l" fontAlgn="base">
              <a:spcAft>
                <a:spcPts val="1200"/>
              </a:spcAft>
            </a:pPr>
            <a:endParaRPr lang="es-CR" sz="4400" b="1" dirty="0">
              <a:solidFill>
                <a:prstClr val="black"/>
              </a:solidFill>
            </a:endParaRPr>
          </a:p>
          <a:p>
            <a:pPr marL="342900" lvl="0" indent="-342900" algn="l" fontAlgn="base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 fontAlgn="base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* </a:t>
            </a:r>
            <a:r>
              <a:rPr lang="es-CR" sz="3600" dirty="0">
                <a:solidFill>
                  <a:prstClr val="black"/>
                </a:solidFill>
              </a:rPr>
              <a:t>El archivo debe estar abierto en Project</a:t>
            </a:r>
          </a:p>
          <a:p>
            <a:pPr algn="l">
              <a:spcAft>
                <a:spcPts val="1200"/>
              </a:spcAft>
            </a:pPr>
            <a:endParaRPr lang="es-CR" b="1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Curved Right Arrow 11"/>
          <p:cNvSpPr/>
          <p:nvPr/>
        </p:nvSpPr>
        <p:spPr>
          <a:xfrm rot="20404947">
            <a:off x="356434" y="2299967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10"/>
          <p:cNvGrpSpPr/>
          <p:nvPr/>
        </p:nvGrpSpPr>
        <p:grpSpPr>
          <a:xfrm>
            <a:off x="1135977" y="4077072"/>
            <a:ext cx="7239000" cy="2016224"/>
            <a:chOff x="1066800" y="3276600"/>
            <a:chExt cx="7239000" cy="1752600"/>
          </a:xfrm>
        </p:grpSpPr>
        <p:sp>
          <p:nvSpPr>
            <p:cNvPr id="15" name="Rounded Rectangle 11"/>
            <p:cNvSpPr/>
            <p:nvPr/>
          </p:nvSpPr>
          <p:spPr>
            <a:xfrm>
              <a:off x="1066800" y="3581400"/>
              <a:ext cx="7239000" cy="1447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dirty="0" smtClean="0">
                  <a:solidFill>
                    <a:schemeClr val="tx1"/>
                  </a:solidFill>
                </a:rPr>
                <a:t>Seleccione Archivo | Información </a:t>
              </a:r>
              <a:r>
                <a:rPr lang="en-US" sz="2800" dirty="0" smtClean="0">
                  <a:solidFill>
                    <a:schemeClr val="tx1"/>
                  </a:solidFill>
                </a:rPr>
                <a:t>|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Organizador</a:t>
              </a:r>
              <a:r>
                <a:rPr lang="es-CR" sz="2800" dirty="0" smtClean="0">
                  <a:solidFill>
                    <a:schemeClr val="tx1"/>
                  </a:solidFill>
                </a:rPr>
                <a:t>,  luego seleccione la cejilla “Calendarios”.</a:t>
              </a:r>
            </a:p>
          </p:txBody>
        </p:sp>
        <p:sp>
          <p:nvSpPr>
            <p:cNvPr id="16" name="Rounded Rectangle 12"/>
            <p:cNvSpPr/>
            <p:nvPr/>
          </p:nvSpPr>
          <p:spPr>
            <a:xfrm>
              <a:off x="3810000" y="32766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875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6713" y="2267744"/>
            <a:ext cx="8305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b="1" dirty="0">
                <a:solidFill>
                  <a:prstClr val="black"/>
                </a:solidFill>
              </a:rPr>
              <a:t>Mantenimiento de </a:t>
            </a:r>
            <a:r>
              <a:rPr lang="es-CR" b="1" dirty="0" smtClean="0">
                <a:solidFill>
                  <a:prstClr val="black"/>
                </a:solidFill>
              </a:rPr>
              <a:t>Calendarios</a:t>
            </a:r>
          </a:p>
          <a:p>
            <a:pPr algn="l">
              <a:spcAft>
                <a:spcPts val="1200"/>
              </a:spcAft>
            </a:pPr>
            <a:endParaRPr lang="es-CR" b="1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16" y="3068960"/>
            <a:ext cx="6772275" cy="29908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7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6713" y="2267744"/>
            <a:ext cx="8305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b="1" dirty="0">
                <a:solidFill>
                  <a:prstClr val="black"/>
                </a:solidFill>
              </a:rPr>
              <a:t>Mantenimiento de </a:t>
            </a:r>
            <a:r>
              <a:rPr lang="es-CR" b="1" dirty="0" smtClean="0">
                <a:solidFill>
                  <a:prstClr val="black"/>
                </a:solidFill>
              </a:rPr>
              <a:t>Calendarios</a:t>
            </a:r>
          </a:p>
          <a:p>
            <a:pPr algn="l">
              <a:spcAft>
                <a:spcPts val="1200"/>
              </a:spcAft>
            </a:pPr>
            <a:endParaRPr lang="es-CR" b="1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  <a:endParaRPr lang="es-CR" sz="36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s-CR" sz="3600" b="1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s-CR" sz="36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6" name="Group 4"/>
          <p:cNvGrpSpPr/>
          <p:nvPr/>
        </p:nvGrpSpPr>
        <p:grpSpPr>
          <a:xfrm>
            <a:off x="1312540" y="2924944"/>
            <a:ext cx="7239000" cy="3672408"/>
            <a:chOff x="1066800" y="1981200"/>
            <a:chExt cx="7239000" cy="3672408"/>
          </a:xfrm>
        </p:grpSpPr>
        <p:sp>
          <p:nvSpPr>
            <p:cNvPr id="7" name="Rounded Rectangle 5"/>
            <p:cNvSpPr/>
            <p:nvPr/>
          </p:nvSpPr>
          <p:spPr>
            <a:xfrm>
              <a:off x="1066800" y="2286000"/>
              <a:ext cx="7239000" cy="336760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8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CR" sz="2800" b="1" dirty="0" smtClean="0">
                  <a:solidFill>
                    <a:schemeClr val="tx1"/>
                  </a:solidFill>
                </a:rPr>
                <a:t>Para renombrar y eliminar calendarios: </a:t>
              </a:r>
              <a:r>
                <a:rPr lang="es-CR" sz="2800" dirty="0" smtClean="0">
                  <a:solidFill>
                    <a:schemeClr val="tx1"/>
                  </a:solidFill>
                </a:rPr>
                <a:t>seleccione el proyecto fuente, el calendario y la acción\botón correspondiente.</a:t>
              </a:r>
            </a:p>
            <a:p>
              <a:pPr algn="ctr"/>
              <a:endParaRPr lang="es-C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CR" sz="2800" b="1" dirty="0" smtClean="0">
                  <a:solidFill>
                    <a:schemeClr val="tx1"/>
                  </a:solidFill>
                </a:rPr>
                <a:t>Para copiar calendarios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: </a:t>
              </a:r>
              <a:r>
                <a:rPr lang="es-CR" sz="2800" dirty="0" smtClean="0">
                  <a:solidFill>
                    <a:schemeClr val="tx1"/>
                  </a:solidFill>
                </a:rPr>
                <a:t>seleccione el archivo fuente , el archivo destino, el calendario y el botón “Copiar”.</a:t>
              </a:r>
            </a:p>
            <a:p>
              <a:pPr algn="ctr"/>
              <a:endParaRPr lang="es-CR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9"/>
            <p:cNvSpPr/>
            <p:nvPr/>
          </p:nvSpPr>
          <p:spPr>
            <a:xfrm>
              <a:off x="38100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638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348880"/>
            <a:ext cx="8305800" cy="2520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s-CR" sz="6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RECOMENDACION</a:t>
            </a:r>
          </a:p>
          <a:p>
            <a:pPr lvl="1" algn="just">
              <a:spcAft>
                <a:spcPts val="1200"/>
              </a:spcAft>
            </a:pPr>
            <a:r>
              <a:rPr lang="es-CR" sz="5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recomienda que conforme se estudie el contenido de este material se realicen en forma paralela los pasos indicados en la aplicación MS Project 2010, para una mayor comprensión.</a:t>
            </a:r>
          </a:p>
          <a:p>
            <a:pPr lvl="1" algn="l">
              <a:spcBef>
                <a:spcPts val="0"/>
              </a:spcBef>
            </a:pP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396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epm.m7.fr/wp-content/uploads/2010/01/project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0686"/>
            <a:ext cx="7484512" cy="4213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5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4243" y="1916831"/>
            <a:ext cx="7772400" cy="19020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200" b="1" dirty="0" smtClean="0">
                <a:solidFill>
                  <a:srgbClr val="FFC000"/>
                </a:solidFill>
              </a:rPr>
              <a:t/>
            </a:r>
            <a:br>
              <a:rPr lang="es-CR" sz="3200" b="1" dirty="0" smtClean="0">
                <a:solidFill>
                  <a:srgbClr val="FFC000"/>
                </a:solidFill>
              </a:rPr>
            </a:br>
            <a:r>
              <a:rPr lang="es-CR" sz="4800" b="1" dirty="0" smtClean="0">
                <a:solidFill>
                  <a:srgbClr val="FFC000"/>
                </a:solidFill>
              </a:rPr>
              <a:t>Tema 2</a:t>
            </a:r>
            <a:br>
              <a:rPr lang="es-CR" sz="4800" b="1" dirty="0" smtClean="0">
                <a:solidFill>
                  <a:srgbClr val="FFC000"/>
                </a:solidFill>
              </a:rPr>
            </a:br>
            <a:r>
              <a:rPr lang="es-CR" sz="4800" b="1" dirty="0" smtClean="0">
                <a:solidFill>
                  <a:srgbClr val="005828"/>
                </a:solidFill>
              </a:rPr>
              <a:t>Calendarización de Proyectos </a:t>
            </a:r>
            <a:endParaRPr lang="en-US" sz="60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7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39330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5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5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5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5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0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Administración de Calendarios</a:t>
            </a:r>
            <a:r>
              <a:rPr kumimoji="0" lang="es-CR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Microsoft Office </a:t>
            </a:r>
            <a:r>
              <a:rPr kumimoji="0" lang="es-CR" sz="28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2010</a:t>
            </a:r>
            <a:r>
              <a:rPr kumimoji="0" lang="es-C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400" b="1" i="0" u="none" strike="noStrike" kern="1200" cap="none" spc="0" normalizeH="0" baseline="0" noProof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32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2332037"/>
            <a:ext cx="71433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Calendarios para Proyectos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Project provee las herramientas 	necesarias para realizar una 	configuración personalizada del 	calendario utilizado por la 	empresa.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8" name="Curved Right Arrow 11"/>
          <p:cNvSpPr/>
          <p:nvPr/>
        </p:nvSpPr>
        <p:spPr>
          <a:xfrm rot="20404947">
            <a:off x="416903" y="2414103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6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5616" y="2332035"/>
            <a:ext cx="72337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Calendarios para Proyectos</a:t>
            </a:r>
          </a:p>
          <a:p>
            <a:pPr marL="342900" lvl="0" indent="-342900" algn="l">
              <a:spcBef>
                <a:spcPts val="600"/>
              </a:spcBef>
            </a:pPr>
            <a:r>
              <a:rPr lang="es-CR" sz="3600" dirty="0">
                <a:solidFill>
                  <a:prstClr val="black"/>
                </a:solidFill>
              </a:rPr>
              <a:t>	</a:t>
            </a:r>
            <a:r>
              <a:rPr lang="es-CR" sz="3600" dirty="0" smtClean="0">
                <a:solidFill>
                  <a:prstClr val="black"/>
                </a:solidFill>
              </a:rPr>
              <a:t>Usted </a:t>
            </a:r>
            <a:r>
              <a:rPr lang="es-CR" sz="3600" dirty="0">
                <a:solidFill>
                  <a:prstClr val="black"/>
                </a:solidFill>
              </a:rPr>
              <a:t>puede definir y </a:t>
            </a:r>
            <a:r>
              <a:rPr lang="es-CR" sz="3600" dirty="0" smtClean="0">
                <a:solidFill>
                  <a:prstClr val="black"/>
                </a:solidFill>
              </a:rPr>
              <a:t>personalizar        calendarios </a:t>
            </a:r>
            <a:r>
              <a:rPr lang="es-CR" sz="3600" dirty="0">
                <a:solidFill>
                  <a:prstClr val="black"/>
                </a:solidFill>
              </a:rPr>
              <a:t>para</a:t>
            </a:r>
            <a:r>
              <a:rPr lang="en-US" sz="3600" dirty="0">
                <a:solidFill>
                  <a:prstClr val="black"/>
                </a:solidFill>
              </a:rPr>
              <a:t>:</a:t>
            </a:r>
          </a:p>
          <a:p>
            <a:pPr marL="1600200" lvl="3" indent="-228600" algn="l">
              <a:spcBef>
                <a:spcPts val="600"/>
              </a:spcBef>
              <a:buFont typeface="Wingdings" pitchFamily="2" charset="2"/>
              <a:buChar char="ü"/>
            </a:pPr>
            <a:r>
              <a:rPr lang="es-CR" sz="3600" dirty="0">
                <a:solidFill>
                  <a:prstClr val="black"/>
                </a:solidFill>
              </a:rPr>
              <a:t>Su proyecto</a:t>
            </a:r>
          </a:p>
          <a:p>
            <a:pPr marL="1600200" lvl="3" indent="-228600" algn="l">
              <a:spcBef>
                <a:spcPts val="600"/>
              </a:spcBef>
              <a:buFont typeface="Wingdings" pitchFamily="2" charset="2"/>
              <a:buChar char="ü"/>
            </a:pPr>
            <a:r>
              <a:rPr lang="es-CR" sz="3600" dirty="0">
                <a:solidFill>
                  <a:prstClr val="black"/>
                </a:solidFill>
              </a:rPr>
              <a:t>Sus recursos</a:t>
            </a:r>
          </a:p>
          <a:p>
            <a:pPr marL="1600200" lvl="3" indent="-228600" algn="l">
              <a:spcBef>
                <a:spcPts val="600"/>
              </a:spcBef>
              <a:buFont typeface="Wingdings" pitchFamily="2" charset="2"/>
              <a:buChar char="ü"/>
            </a:pPr>
            <a:r>
              <a:rPr lang="es-CR" sz="3600" dirty="0">
                <a:solidFill>
                  <a:prstClr val="black"/>
                </a:solidFill>
              </a:rPr>
              <a:t>Sus tareas</a:t>
            </a:r>
          </a:p>
          <a:p>
            <a:r>
              <a:rPr lang="es-CR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3430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332037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Calendarios Base</a:t>
            </a:r>
          </a:p>
          <a:p>
            <a:pPr marL="342900" lvl="0" indent="-342900" algn="just">
              <a:spcBef>
                <a:spcPts val="600"/>
              </a:spcBef>
            </a:pPr>
            <a:r>
              <a:rPr lang="es-CR" sz="3600" dirty="0">
                <a:solidFill>
                  <a:prstClr val="black"/>
                </a:solidFill>
              </a:rPr>
              <a:t>	</a:t>
            </a:r>
            <a:r>
              <a:rPr lang="es-CR" sz="3600" dirty="0" smtClean="0">
                <a:solidFill>
                  <a:prstClr val="black"/>
                </a:solidFill>
              </a:rPr>
              <a:t>Project </a:t>
            </a:r>
            <a:r>
              <a:rPr lang="es-CR" sz="3600" dirty="0">
                <a:solidFill>
                  <a:prstClr val="black"/>
                </a:solidFill>
              </a:rPr>
              <a:t>cuenta con 3 plantillas de calendarios, conocidos como calendarios base.   Estos calendarios cuentan con características especiales de horarios laborables.   El usuario puede definir sus propios calendarios base.</a:t>
            </a:r>
          </a:p>
        </p:txBody>
      </p:sp>
    </p:spTree>
    <p:extLst>
      <p:ext uri="{BB962C8B-B14F-4D97-AF65-F5344CB8AC3E}">
        <p14:creationId xmlns:p14="http://schemas.microsoft.com/office/powerpoint/2010/main" val="297557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UCI-2012</Template>
  <TotalTime>2069</TotalTime>
  <Words>1304</Words>
  <Application>Microsoft Macintosh PowerPoint</Application>
  <PresentationFormat>On-screen Show (4:3)</PresentationFormat>
  <Paragraphs>315</Paragraphs>
  <Slides>40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Tema de Office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Donald Solano</dc:creator>
  <cp:lastModifiedBy>Tia Pancha</cp:lastModifiedBy>
  <cp:revision>153</cp:revision>
  <cp:lastPrinted>2012-01-02T00:46:47Z</cp:lastPrinted>
  <dcterms:created xsi:type="dcterms:W3CDTF">2010-10-20T21:55:38Z</dcterms:created>
  <dcterms:modified xsi:type="dcterms:W3CDTF">2013-07-22T18:20:55Z</dcterms:modified>
</cp:coreProperties>
</file>