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34"/>
  </p:notesMasterIdLst>
  <p:handoutMasterIdLst>
    <p:handoutMasterId r:id="rId35"/>
  </p:handoutMasterIdLst>
  <p:sldIdLst>
    <p:sldId id="350" r:id="rId3"/>
    <p:sldId id="291" r:id="rId4"/>
    <p:sldId id="293" r:id="rId5"/>
    <p:sldId id="301" r:id="rId6"/>
    <p:sldId id="351" r:id="rId7"/>
    <p:sldId id="399" r:id="rId8"/>
    <p:sldId id="352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3" r:id="rId21"/>
    <p:sldId id="444" r:id="rId22"/>
    <p:sldId id="445" r:id="rId23"/>
    <p:sldId id="446" r:id="rId24"/>
    <p:sldId id="447" r:id="rId25"/>
    <p:sldId id="448" r:id="rId26"/>
    <p:sldId id="449" r:id="rId27"/>
    <p:sldId id="450" r:id="rId28"/>
    <p:sldId id="451" r:id="rId29"/>
    <p:sldId id="455" r:id="rId30"/>
    <p:sldId id="456" r:id="rId31"/>
    <p:sldId id="457" r:id="rId32"/>
    <p:sldId id="453" r:id="rId33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2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7479" autoAdjust="0"/>
  </p:normalViewPr>
  <p:slideViewPr>
    <p:cSldViewPr>
      <p:cViewPr>
        <p:scale>
          <a:sx n="53" d="100"/>
          <a:sy n="53" d="100"/>
        </p:scale>
        <p:origin x="-2256" y="-1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E7AFC-CE85-4368-BF08-27F50B29381D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8A189-7865-4759-9788-0985E4556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ADB92F-746D-4FCD-939E-880BC3FAC4E3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73A87A-3760-4AF6-81FD-EE947A97F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3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6928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1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8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171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17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7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2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49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" name="Picture 3" descr="ppt-UCI1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ppt-uci4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1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2276872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 dirty="0" smtClean="0">
                <a:solidFill>
                  <a:srgbClr val="005828"/>
                </a:solidFill>
              </a:rPr>
              <a:t>Microsoft Office </a:t>
            </a:r>
            <a:r>
              <a:rPr lang="es-CR" sz="5400" b="1" dirty="0" smtClean="0">
                <a:solidFill>
                  <a:srgbClr val="005828"/>
                </a:solidFill>
              </a:rPr>
              <a:t/>
            </a:r>
            <a:br>
              <a:rPr lang="es-CR" sz="5400" b="1" dirty="0" smtClean="0">
                <a:solidFill>
                  <a:srgbClr val="005828"/>
                </a:solidFill>
              </a:rPr>
            </a:br>
            <a:r>
              <a:rPr lang="es-CR" sz="6600" b="1" dirty="0" smtClean="0">
                <a:solidFill>
                  <a:srgbClr val="005828"/>
                </a:solidFill>
              </a:rPr>
              <a:t>Project 2010</a:t>
            </a:r>
            <a:r>
              <a:rPr lang="es-CR" sz="5400" b="1" dirty="0" smtClean="0"/>
              <a:t/>
            </a:r>
            <a:br>
              <a:rPr lang="es-CR" sz="5400" b="1" dirty="0" smtClean="0"/>
            </a:br>
            <a:r>
              <a:rPr lang="es-CR" b="1" dirty="0" smtClean="0">
                <a:solidFill>
                  <a:srgbClr val="005828"/>
                </a:solidFill>
              </a:rPr>
              <a:t>Curso Básico</a:t>
            </a:r>
          </a:p>
          <a:p>
            <a:r>
              <a:rPr lang="es-CR" b="1" dirty="0" smtClean="0">
                <a:solidFill>
                  <a:srgbClr val="FFC000"/>
                </a:solidFill>
              </a:rPr>
              <a:t>Unidad 2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1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2204864"/>
            <a:ext cx="8001000" cy="4653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900" b="1" dirty="0">
                <a:solidFill>
                  <a:prstClr val="black"/>
                </a:solidFill>
              </a:rPr>
              <a:t>	</a:t>
            </a:r>
            <a:r>
              <a:rPr lang="es-CR" sz="4200" b="1" dirty="0">
                <a:solidFill>
                  <a:prstClr val="black"/>
                </a:solidFill>
              </a:rPr>
              <a:t>Vinculación Fin – Comienzo (FC)*</a:t>
            </a:r>
            <a:endParaRPr lang="es-CR" sz="4600" b="1" dirty="0">
              <a:solidFill>
                <a:prstClr val="black"/>
              </a:solidFill>
            </a:endParaRPr>
          </a:p>
          <a:p>
            <a:pPr marL="1143000" lvl="2" indent="-228600" algn="just">
              <a:spcBef>
                <a:spcPts val="0"/>
              </a:spcBef>
            </a:pPr>
            <a:r>
              <a:rPr lang="es-CR" sz="3300" dirty="0">
                <a:solidFill>
                  <a:prstClr val="black"/>
                </a:solidFill>
              </a:rPr>
              <a:t>La Tarea 2 puede empezar una vez que la Tarea 1 finalice</a:t>
            </a:r>
            <a:r>
              <a:rPr lang="es-CR" sz="3300" dirty="0" smtClean="0">
                <a:solidFill>
                  <a:prstClr val="black"/>
                </a:solidFill>
              </a:rPr>
              <a:t>.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3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  <a:spcAft>
                <a:spcPts val="600"/>
              </a:spcAft>
            </a:pPr>
            <a:r>
              <a:rPr lang="es-CR" sz="3300" dirty="0" smtClean="0">
                <a:solidFill>
                  <a:prstClr val="black"/>
                </a:solidFill>
              </a:rPr>
              <a:t>Ejemplo:</a:t>
            </a:r>
          </a:p>
          <a:p>
            <a:pPr marL="1143000" lvl="2" indent="-228600" algn="just">
              <a:spcBef>
                <a:spcPts val="0"/>
              </a:spcBef>
            </a:pPr>
            <a:r>
              <a:rPr lang="es-CR" sz="3300" dirty="0">
                <a:solidFill>
                  <a:prstClr val="black"/>
                </a:solidFill>
              </a:rPr>
              <a:t> </a:t>
            </a:r>
            <a:r>
              <a:rPr lang="es-CR" sz="3300" dirty="0" smtClean="0">
                <a:solidFill>
                  <a:prstClr val="black"/>
                </a:solidFill>
              </a:rPr>
              <a:t>	</a:t>
            </a:r>
            <a:r>
              <a:rPr lang="es-CR" sz="3300" b="1" dirty="0" smtClean="0">
                <a:solidFill>
                  <a:srgbClr val="005828"/>
                </a:solidFill>
                <a:latin typeface="+mj-lt"/>
                <a:ea typeface="+mj-ea"/>
                <a:cs typeface="+mj-cs"/>
              </a:rPr>
              <a:t>El </a:t>
            </a:r>
            <a:r>
              <a:rPr lang="es-CR" sz="3300" b="1" dirty="0">
                <a:solidFill>
                  <a:srgbClr val="005828"/>
                </a:solidFill>
                <a:latin typeface="+mj-lt"/>
                <a:ea typeface="+mj-ea"/>
                <a:cs typeface="+mj-cs"/>
              </a:rPr>
              <a:t>informe del nuevo producto debe hacerse una vez finalizada la identificación de la oportunidad.</a:t>
            </a:r>
          </a:p>
          <a:p>
            <a:pPr marL="1143000" lvl="2" indent="-228600" algn="l">
              <a:spcBef>
                <a:spcPts val="600"/>
              </a:spcBef>
            </a:pPr>
            <a:endParaRPr lang="es-CR" sz="3600" dirty="0" smtClean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r>
              <a:rPr lang="es-CR" sz="3500" dirty="0" smtClean="0">
                <a:solidFill>
                  <a:prstClr val="black"/>
                </a:solidFill>
              </a:rPr>
              <a:t>* </a:t>
            </a:r>
            <a:r>
              <a:rPr lang="es-CR" sz="3500" dirty="0">
                <a:solidFill>
                  <a:prstClr val="black"/>
                </a:solidFill>
              </a:rPr>
              <a:t>Valor por defecto en Project</a:t>
            </a:r>
          </a:p>
        </p:txBody>
      </p:sp>
      <p:grpSp>
        <p:nvGrpSpPr>
          <p:cNvPr id="10" name="Group 12"/>
          <p:cNvGrpSpPr/>
          <p:nvPr/>
        </p:nvGrpSpPr>
        <p:grpSpPr>
          <a:xfrm>
            <a:off x="3563888" y="5445572"/>
            <a:ext cx="4724400" cy="990600"/>
            <a:chOff x="2286000" y="3581400"/>
            <a:chExt cx="4724400" cy="990600"/>
          </a:xfrm>
        </p:grpSpPr>
        <p:sp>
          <p:nvSpPr>
            <p:cNvPr id="17" name="Rectangle 13"/>
            <p:cNvSpPr/>
            <p:nvPr/>
          </p:nvSpPr>
          <p:spPr>
            <a:xfrm>
              <a:off x="5029200" y="41910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2</a:t>
              </a:r>
              <a:endParaRPr lang="en-US" dirty="0"/>
            </a:p>
          </p:txBody>
        </p:sp>
        <p:grpSp>
          <p:nvGrpSpPr>
            <p:cNvPr id="18" name="Group 14"/>
            <p:cNvGrpSpPr/>
            <p:nvPr/>
          </p:nvGrpSpPr>
          <p:grpSpPr>
            <a:xfrm>
              <a:off x="2286000" y="3581400"/>
              <a:ext cx="2743200" cy="800100"/>
              <a:chOff x="2286000" y="3581400"/>
              <a:chExt cx="2743200" cy="800100"/>
            </a:xfrm>
          </p:grpSpPr>
          <p:sp>
            <p:nvSpPr>
              <p:cNvPr id="19" name="Rectangle 15"/>
              <p:cNvSpPr/>
              <p:nvPr/>
            </p:nvSpPr>
            <p:spPr>
              <a:xfrm>
                <a:off x="2286000" y="3581400"/>
                <a:ext cx="19812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dirty="0" smtClean="0"/>
                  <a:t>Tarea 1</a:t>
                </a:r>
                <a:endParaRPr lang="en-US" dirty="0"/>
              </a:p>
            </p:txBody>
          </p:sp>
          <p:cxnSp>
            <p:nvCxnSpPr>
              <p:cNvPr id="20" name="Straight Arrow Connector 6"/>
              <p:cNvCxnSpPr>
                <a:stCxn id="19" idx="3"/>
                <a:endCxn id="17" idx="1"/>
              </p:cNvCxnSpPr>
              <p:nvPr/>
            </p:nvCxnSpPr>
            <p:spPr>
              <a:xfrm>
                <a:off x="4267200" y="3771900"/>
                <a:ext cx="762000" cy="609600"/>
              </a:xfrm>
              <a:prstGeom prst="bentConnector3">
                <a:avLst>
                  <a:gd name="adj1" fmla="val 50000"/>
                </a:avLst>
              </a:prstGeom>
              <a:ln w="28575">
                <a:headEnd type="none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14061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7544" y="2107158"/>
            <a:ext cx="8001000" cy="4370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Vinculación Comienzo – Comienzo (CC)</a:t>
            </a: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</a:pPr>
            <a:r>
              <a:rPr lang="es-CR" sz="2800" dirty="0">
                <a:solidFill>
                  <a:prstClr val="black"/>
                </a:solidFill>
              </a:rPr>
              <a:t>La Tarea 2 puede empezar una vez que la Tarea 1 haya iniciado</a:t>
            </a:r>
            <a:r>
              <a:rPr lang="es-CR" sz="2800" dirty="0" smtClean="0">
                <a:solidFill>
                  <a:prstClr val="black"/>
                </a:solidFill>
              </a:rPr>
              <a:t>.</a:t>
            </a:r>
          </a:p>
          <a:p>
            <a:pPr marL="1143000" lvl="2" indent="-228600" algn="just">
              <a:spcBef>
                <a:spcPts val="0"/>
              </a:spcBef>
              <a:spcAft>
                <a:spcPts val="600"/>
              </a:spcAft>
            </a:pPr>
            <a:r>
              <a:rPr lang="es-CR" sz="2800" dirty="0" smtClean="0">
                <a:solidFill>
                  <a:prstClr val="black"/>
                </a:solidFill>
              </a:rPr>
              <a:t>Ejemplo</a:t>
            </a:r>
            <a:r>
              <a:rPr lang="es-CR" sz="2800" dirty="0">
                <a:solidFill>
                  <a:prstClr val="black"/>
                </a:solidFill>
              </a:rPr>
              <a:t>:</a:t>
            </a:r>
          </a:p>
          <a:p>
            <a:pPr marL="1143000" lvl="2" indent="-228600" algn="just">
              <a:spcBef>
                <a:spcPts val="0"/>
              </a:spcBef>
            </a:pPr>
            <a:r>
              <a:rPr lang="es-CR" sz="2800" dirty="0">
                <a:solidFill>
                  <a:prstClr val="black"/>
                </a:solidFill>
              </a:rPr>
              <a:t> 	</a:t>
            </a:r>
            <a:r>
              <a:rPr lang="es-CR" sz="2800" b="1" dirty="0">
                <a:solidFill>
                  <a:srgbClr val="005828"/>
                </a:solidFill>
              </a:rPr>
              <a:t>El </a:t>
            </a:r>
            <a:r>
              <a:rPr lang="es-CR" sz="2800" b="1" dirty="0" smtClean="0">
                <a:solidFill>
                  <a:srgbClr val="005828"/>
                </a:solidFill>
              </a:rPr>
              <a:t>análisis de factibilidad técnico puede iniciar al mismo tiempo que el análisis de factibilidad económica.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  <p:grpSp>
        <p:nvGrpSpPr>
          <p:cNvPr id="12" name="Group 8"/>
          <p:cNvGrpSpPr/>
          <p:nvPr/>
        </p:nvGrpSpPr>
        <p:grpSpPr>
          <a:xfrm>
            <a:off x="5796135" y="5322912"/>
            <a:ext cx="1981200" cy="1295400"/>
            <a:chOff x="3124200" y="4038600"/>
            <a:chExt cx="1981200" cy="1295400"/>
          </a:xfrm>
        </p:grpSpPr>
        <p:sp>
          <p:nvSpPr>
            <p:cNvPr id="13" name="Rectangle 9"/>
            <p:cNvSpPr/>
            <p:nvPr/>
          </p:nvSpPr>
          <p:spPr>
            <a:xfrm>
              <a:off x="3124200" y="40386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1</a:t>
              </a:r>
              <a:endParaRPr lang="en-US" dirty="0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3124200" y="4229100"/>
              <a:ext cx="1981200" cy="1104900"/>
              <a:chOff x="3124200" y="4229100"/>
              <a:chExt cx="1981200" cy="1104900"/>
            </a:xfrm>
          </p:grpSpPr>
          <p:sp>
            <p:nvSpPr>
              <p:cNvPr id="15" name="Rectangle 17"/>
              <p:cNvSpPr/>
              <p:nvPr/>
            </p:nvSpPr>
            <p:spPr>
              <a:xfrm>
                <a:off x="3124200" y="4953000"/>
                <a:ext cx="19812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dirty="0" smtClean="0"/>
                  <a:t>Tarea 2</a:t>
                </a:r>
                <a:endParaRPr lang="en-US" dirty="0"/>
              </a:p>
            </p:txBody>
          </p:sp>
          <p:cxnSp>
            <p:nvCxnSpPr>
              <p:cNvPr id="16" name="Straight Arrow Connector 9"/>
              <p:cNvCxnSpPr>
                <a:stCxn id="13" idx="1"/>
                <a:endCxn id="15" idx="1"/>
              </p:cNvCxnSpPr>
              <p:nvPr/>
            </p:nvCxnSpPr>
            <p:spPr>
              <a:xfrm rot="10800000" flipV="1">
                <a:off x="3124200" y="4229100"/>
                <a:ext cx="1588" cy="914400"/>
              </a:xfrm>
              <a:prstGeom prst="bentConnector3">
                <a:avLst>
                  <a:gd name="adj1" fmla="val 14395466"/>
                </a:avLst>
              </a:prstGeom>
              <a:ln w="28575"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2468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2235996"/>
            <a:ext cx="8001000" cy="332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  <a:r>
              <a:rPr lang="es-CR" sz="3900" b="1" dirty="0">
                <a:solidFill>
                  <a:prstClr val="black"/>
                </a:solidFill>
              </a:rPr>
              <a:t>Vinculación Comienzo – Fin (CF)</a:t>
            </a:r>
          </a:p>
          <a:p>
            <a:pPr marL="1143000" lvl="2" indent="-228600" algn="just">
              <a:spcBef>
                <a:spcPts val="0"/>
              </a:spcBef>
              <a:spcAft>
                <a:spcPts val="1200"/>
              </a:spcAft>
            </a:pPr>
            <a:r>
              <a:rPr lang="es-CR" sz="3000" dirty="0">
                <a:solidFill>
                  <a:prstClr val="black"/>
                </a:solidFill>
              </a:rPr>
              <a:t>La Tarea 2 puede finalizar hasta que la Tarea 1 haya iniciado</a:t>
            </a:r>
            <a:r>
              <a:rPr lang="es-CR" sz="3000" dirty="0" smtClean="0">
                <a:solidFill>
                  <a:prstClr val="black"/>
                </a:solidFill>
              </a:rPr>
              <a:t>.</a:t>
            </a:r>
          </a:p>
          <a:p>
            <a:pPr marL="1143000" lvl="2" indent="-228600" algn="just">
              <a:lnSpc>
                <a:spcPct val="120000"/>
              </a:lnSpc>
              <a:spcBef>
                <a:spcPts val="0"/>
              </a:spcBef>
            </a:pPr>
            <a:r>
              <a:rPr lang="es-CR" sz="3000" b="1" dirty="0">
                <a:solidFill>
                  <a:srgbClr val="005828"/>
                </a:solidFill>
              </a:rPr>
              <a:t>Las actividades de control del despegue de una nave espacial pueden finalizar cuando el equipo de control de vuelo o de misión hayan iniciado.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  <p:grpSp>
        <p:nvGrpSpPr>
          <p:cNvPr id="10" name="Group 12"/>
          <p:cNvGrpSpPr/>
          <p:nvPr/>
        </p:nvGrpSpPr>
        <p:grpSpPr>
          <a:xfrm>
            <a:off x="3419872" y="5177444"/>
            <a:ext cx="4419600" cy="1295400"/>
            <a:chOff x="2362200" y="4038600"/>
            <a:chExt cx="4419600" cy="1295400"/>
          </a:xfrm>
        </p:grpSpPr>
        <p:sp>
          <p:nvSpPr>
            <p:cNvPr id="17" name="Rectangle 13"/>
            <p:cNvSpPr/>
            <p:nvPr/>
          </p:nvSpPr>
          <p:spPr>
            <a:xfrm>
              <a:off x="4800600" y="40386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1</a:t>
              </a:r>
              <a:endParaRPr lang="en-US" dirty="0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2362200" y="49530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2</a:t>
              </a:r>
              <a:endParaRPr lang="en-US" dirty="0"/>
            </a:p>
          </p:txBody>
        </p:sp>
        <p:cxnSp>
          <p:nvCxnSpPr>
            <p:cNvPr id="19" name="Straight Arrow Connector 12"/>
            <p:cNvCxnSpPr>
              <a:stCxn id="17" idx="1"/>
              <a:endCxn id="18" idx="3"/>
            </p:cNvCxnSpPr>
            <p:nvPr/>
          </p:nvCxnSpPr>
          <p:spPr>
            <a:xfrm rot="10800000" flipV="1">
              <a:off x="4343400" y="4229100"/>
              <a:ext cx="457200" cy="914400"/>
            </a:xfrm>
            <a:prstGeom prst="bentConnector3">
              <a:avLst>
                <a:gd name="adj1" fmla="val 50000"/>
              </a:avLst>
            </a:prstGeom>
            <a:ln w="28575">
              <a:headEnd type="none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54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4" y="2128341"/>
            <a:ext cx="8001000" cy="3724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Vinculación Fin – Fin (FF)</a:t>
            </a:r>
          </a:p>
          <a:p>
            <a:pPr marL="1143000" lvl="2" indent="-228600" algn="l">
              <a:spcBef>
                <a:spcPts val="0"/>
              </a:spcBef>
              <a:spcAft>
                <a:spcPts val="1200"/>
              </a:spcAft>
            </a:pPr>
            <a:r>
              <a:rPr lang="es-CR" sz="2800" dirty="0">
                <a:solidFill>
                  <a:prstClr val="black"/>
                </a:solidFill>
              </a:rPr>
              <a:t>La Tarea 2 puede finalizar hasta que la Tarea 1 haya finalizado</a:t>
            </a:r>
            <a:r>
              <a:rPr lang="es-CR" sz="2800" dirty="0" smtClean="0">
                <a:solidFill>
                  <a:prstClr val="black"/>
                </a:solidFill>
              </a:rPr>
              <a:t>.</a:t>
            </a:r>
          </a:p>
          <a:p>
            <a:pPr marL="1143000" lvl="2" indent="-228600" algn="l">
              <a:spcBef>
                <a:spcPts val="0"/>
              </a:spcBef>
              <a:spcAft>
                <a:spcPts val="600"/>
              </a:spcAft>
            </a:pPr>
            <a:r>
              <a:rPr lang="es-CR" sz="2800" dirty="0">
                <a:solidFill>
                  <a:prstClr val="black"/>
                </a:solidFill>
              </a:rPr>
              <a:t>Ejemplo:</a:t>
            </a:r>
          </a:p>
          <a:p>
            <a:pPr marL="1143000" lvl="2" indent="-228600" algn="just">
              <a:spcBef>
                <a:spcPts val="0"/>
              </a:spcBef>
            </a:pPr>
            <a:r>
              <a:rPr lang="es-CR" sz="2800" dirty="0">
                <a:solidFill>
                  <a:prstClr val="black"/>
                </a:solidFill>
              </a:rPr>
              <a:t> 	</a:t>
            </a:r>
            <a:r>
              <a:rPr lang="es-CR" sz="2800" b="1" dirty="0" smtClean="0">
                <a:solidFill>
                  <a:srgbClr val="005828"/>
                </a:solidFill>
              </a:rPr>
              <a:t>Las evaluaciones de desarrollo deben finalizar el mismo día.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  <p:grpSp>
        <p:nvGrpSpPr>
          <p:cNvPr id="11" name="Group 7"/>
          <p:cNvGrpSpPr/>
          <p:nvPr/>
        </p:nvGrpSpPr>
        <p:grpSpPr>
          <a:xfrm>
            <a:off x="5508104" y="5285014"/>
            <a:ext cx="1982788" cy="1295400"/>
            <a:chOff x="3581400" y="4038600"/>
            <a:chExt cx="1982788" cy="1295400"/>
          </a:xfrm>
        </p:grpSpPr>
        <p:sp>
          <p:nvSpPr>
            <p:cNvPr id="12" name="Rectangle 8"/>
            <p:cNvSpPr/>
            <p:nvPr/>
          </p:nvSpPr>
          <p:spPr>
            <a:xfrm>
              <a:off x="3581400" y="40386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1</a:t>
              </a:r>
              <a:endParaRPr lang="en-US" dirty="0"/>
            </a:p>
          </p:txBody>
        </p:sp>
        <p:sp>
          <p:nvSpPr>
            <p:cNvPr id="13" name="Rectangle 9"/>
            <p:cNvSpPr/>
            <p:nvPr/>
          </p:nvSpPr>
          <p:spPr>
            <a:xfrm>
              <a:off x="3581400" y="49530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2</a:t>
              </a:r>
              <a:endParaRPr lang="en-US" dirty="0"/>
            </a:p>
          </p:txBody>
        </p:sp>
        <p:cxnSp>
          <p:nvCxnSpPr>
            <p:cNvPr id="14" name="Elbow Connector 10"/>
            <p:cNvCxnSpPr>
              <a:stCxn id="12" idx="3"/>
              <a:endCxn id="13" idx="3"/>
            </p:cNvCxnSpPr>
            <p:nvPr/>
          </p:nvCxnSpPr>
          <p:spPr>
            <a:xfrm>
              <a:off x="5562600" y="4229100"/>
              <a:ext cx="1588" cy="914400"/>
            </a:xfrm>
            <a:prstGeom prst="bentConnector3">
              <a:avLst>
                <a:gd name="adj1" fmla="val 14395466"/>
              </a:avLst>
            </a:prstGeom>
            <a:ln w="28575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9295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49857" y="2132856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  <a:r>
              <a:rPr lang="es-CR" sz="3600" b="1" dirty="0" smtClean="0">
                <a:solidFill>
                  <a:prstClr val="black"/>
                </a:solidFill>
              </a:rPr>
              <a:t>Tiempo de Adelanto y Retraso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	</a:t>
            </a:r>
            <a:r>
              <a:rPr lang="es-CR" sz="3600" dirty="0" smtClean="0">
                <a:solidFill>
                  <a:prstClr val="black"/>
                </a:solidFill>
              </a:rPr>
              <a:t>En algunas ocasiones, la ejecución de las tareas de acuerdo a su dependencia no se realiza en forma </a:t>
            </a:r>
            <a:r>
              <a:rPr lang="en-US" sz="3600" dirty="0" smtClean="0">
                <a:solidFill>
                  <a:prstClr val="black"/>
                </a:solidFill>
              </a:rPr>
              <a:t>“</a:t>
            </a:r>
            <a:r>
              <a:rPr lang="en-US" sz="3600" dirty="0" err="1" smtClean="0">
                <a:solidFill>
                  <a:prstClr val="black"/>
                </a:solidFill>
              </a:rPr>
              <a:t>inmediata</a:t>
            </a:r>
            <a:r>
              <a:rPr lang="en-US" sz="3600" dirty="0" smtClean="0">
                <a:solidFill>
                  <a:prstClr val="black"/>
                </a:solidFill>
              </a:rPr>
              <a:t>”.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n-US" sz="3600" dirty="0" smtClean="0">
                <a:solidFill>
                  <a:prstClr val="black"/>
                </a:solidFill>
              </a:rPr>
              <a:t>   </a:t>
            </a:r>
            <a:r>
              <a:rPr lang="en-US" sz="3600" dirty="0" err="1" smtClean="0">
                <a:solidFill>
                  <a:prstClr val="black"/>
                </a:solidFill>
              </a:rPr>
              <a:t>Pueden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planificarse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adelantos</a:t>
            </a:r>
            <a:r>
              <a:rPr lang="en-US" sz="3600" dirty="0" smtClean="0">
                <a:solidFill>
                  <a:prstClr val="black"/>
                </a:solidFill>
              </a:rPr>
              <a:t> o </a:t>
            </a:r>
            <a:r>
              <a:rPr lang="en-US" sz="3600" dirty="0" err="1" smtClean="0">
                <a:solidFill>
                  <a:prstClr val="black"/>
                </a:solidFill>
              </a:rPr>
              <a:t>retrasos</a:t>
            </a:r>
            <a:r>
              <a:rPr lang="en-US" sz="3600" dirty="0" smtClean="0">
                <a:solidFill>
                  <a:prstClr val="black"/>
                </a:solidFill>
              </a:rPr>
              <a:t> entre </a:t>
            </a:r>
            <a:r>
              <a:rPr lang="en-US" sz="3600" dirty="0" err="1" smtClean="0">
                <a:solidFill>
                  <a:prstClr val="black"/>
                </a:solidFill>
              </a:rPr>
              <a:t>las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tareas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dependientes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  <a:endParaRPr lang="es-CR" sz="3600" dirty="0" smtClean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  <p:sp>
        <p:nvSpPr>
          <p:cNvPr id="10" name="Curved Right Arrow 4"/>
          <p:cNvSpPr/>
          <p:nvPr/>
        </p:nvSpPr>
        <p:spPr>
          <a:xfrm rot="20404947">
            <a:off x="333360" y="2358181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66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2132855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  <a:r>
              <a:rPr lang="es-CR" sz="3600" b="1" dirty="0" smtClean="0">
                <a:solidFill>
                  <a:prstClr val="black"/>
                </a:solidFill>
              </a:rPr>
              <a:t>Tiempo de Adelanto y Retraso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	Ejemplo de Adelanto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4000" dirty="0">
                <a:solidFill>
                  <a:prstClr val="black"/>
                </a:solidFill>
              </a:rPr>
              <a:t> </a:t>
            </a:r>
            <a:r>
              <a:rPr lang="es-CR" sz="4000" dirty="0" smtClean="0">
                <a:solidFill>
                  <a:prstClr val="black"/>
                </a:solidFill>
              </a:rPr>
              <a:t>  </a:t>
            </a:r>
            <a:r>
              <a:rPr lang="es-CR" sz="3600" dirty="0">
                <a:solidFill>
                  <a:srgbClr val="005828"/>
                </a:solidFill>
              </a:rPr>
              <a:t>El envío de los materiales para las paredes debe iniciarse 2 días antes que se finalicen los cimientos.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dirty="0">
                <a:solidFill>
                  <a:prstClr val="black"/>
                </a:solidFill>
              </a:rPr>
              <a:t> </a:t>
            </a:r>
            <a:r>
              <a:rPr lang="es-CR" sz="3600" dirty="0" smtClean="0">
                <a:solidFill>
                  <a:prstClr val="black"/>
                </a:solidFill>
              </a:rPr>
              <a:t>  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35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2132856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  <a:r>
              <a:rPr lang="es-CR" sz="3600" b="1" dirty="0" smtClean="0">
                <a:solidFill>
                  <a:prstClr val="black"/>
                </a:solidFill>
              </a:rPr>
              <a:t>Tiempo de Adelanto y Retraso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	Ejemplo de Retraso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dirty="0">
                <a:solidFill>
                  <a:prstClr val="black"/>
                </a:solidFill>
              </a:rPr>
              <a:t> </a:t>
            </a:r>
            <a:r>
              <a:rPr lang="es-CR" sz="3600" dirty="0" smtClean="0">
                <a:solidFill>
                  <a:prstClr val="black"/>
                </a:solidFill>
              </a:rPr>
              <a:t>  </a:t>
            </a:r>
            <a:r>
              <a:rPr lang="es-CR" sz="3600" dirty="0">
                <a:solidFill>
                  <a:srgbClr val="005828"/>
                </a:solidFill>
              </a:rPr>
              <a:t>La colocación de la cerámica del piso debe iniciar 8 horas después de finalizar el chorreado del piso.</a:t>
            </a: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600"/>
              </a:spcBef>
            </a:pPr>
            <a:endParaRPr lang="es-CR" sz="3600" dirty="0">
              <a:solidFill>
                <a:prstClr val="black"/>
              </a:solidFill>
            </a:endParaRPr>
          </a:p>
          <a:p>
            <a:pPr marL="742950" lvl="1" indent="-285750" algn="l">
              <a:spcBef>
                <a:spcPts val="600"/>
              </a:spcBef>
            </a:pPr>
            <a:endParaRPr lang="es-C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91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Dependencia entre Tareas del Proyecto</a:t>
            </a:r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</a:pPr>
            <a:r>
              <a:rPr lang="es-CR" sz="3600" dirty="0">
                <a:solidFill>
                  <a:prstClr val="black"/>
                </a:solidFill>
              </a:rPr>
              <a:t>	</a:t>
            </a:r>
            <a:r>
              <a:rPr lang="es-CR" dirty="0" smtClean="0">
                <a:solidFill>
                  <a:prstClr val="black"/>
                </a:solidFill>
              </a:rPr>
              <a:t>Las </a:t>
            </a:r>
            <a:r>
              <a:rPr lang="es-CR" dirty="0">
                <a:solidFill>
                  <a:prstClr val="black"/>
                </a:solidFill>
              </a:rPr>
              <a:t>dependencias registradas en Project pueden visualizarse en la vista </a:t>
            </a:r>
            <a:r>
              <a:rPr lang="es-CR" dirty="0" smtClean="0">
                <a:solidFill>
                  <a:prstClr val="black"/>
                </a:solidFill>
              </a:rPr>
              <a:t>Diagrama de Gantt y en la columna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dirty="0" err="1" smtClean="0">
                <a:solidFill>
                  <a:prstClr val="black"/>
                </a:solidFill>
              </a:rPr>
              <a:t>Predecesoras</a:t>
            </a:r>
            <a:r>
              <a:rPr lang="en-US" dirty="0" smtClean="0">
                <a:solidFill>
                  <a:prstClr val="black"/>
                </a:solidFill>
              </a:rPr>
              <a:t>”</a:t>
            </a:r>
            <a:r>
              <a:rPr lang="es-CR" dirty="0" smtClean="0">
                <a:solidFill>
                  <a:prstClr val="black"/>
                </a:solidFill>
              </a:rPr>
              <a:t>.</a:t>
            </a:r>
            <a:endParaRPr lang="es-CR" dirty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451" y="4571678"/>
            <a:ext cx="3468750" cy="191832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Dependencia entre Tareas del Proyecto</a:t>
            </a: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</a:pPr>
            <a:r>
              <a:rPr lang="es-CR" sz="3600" dirty="0" smtClean="0">
                <a:solidFill>
                  <a:prstClr val="black"/>
                </a:solidFill>
              </a:rPr>
              <a:t>	</a:t>
            </a:r>
            <a:r>
              <a:rPr lang="es-CR" sz="2800" dirty="0">
                <a:solidFill>
                  <a:prstClr val="black"/>
                </a:solidFill>
              </a:rPr>
              <a:t>En el Diagrama de Gantt las tareas se representan por medio de una barra. Las dependencias se muestran como una flecha. La tarea desde donde parte la flecha es la tarea predecesora y la tarea adonde llega es la sucesora.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866" y="4653136"/>
            <a:ext cx="3360390" cy="18583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74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Dependencia entre Tareas del Proyecto</a:t>
            </a: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</a:pPr>
            <a:r>
              <a:rPr lang="es-CR" sz="3600" dirty="0" smtClean="0">
                <a:solidFill>
                  <a:prstClr val="black"/>
                </a:solidFill>
              </a:rPr>
              <a:t>	</a:t>
            </a:r>
            <a:r>
              <a:rPr lang="es-CR" sz="2800" dirty="0">
                <a:solidFill>
                  <a:prstClr val="black"/>
                </a:solidFill>
              </a:rPr>
              <a:t>En la columna </a:t>
            </a:r>
            <a:r>
              <a:rPr lang="en-US" sz="2800" dirty="0">
                <a:solidFill>
                  <a:prstClr val="black"/>
                </a:solidFill>
              </a:rPr>
              <a:t>“P</a:t>
            </a:r>
            <a:r>
              <a:rPr lang="es-CR" sz="2800" dirty="0" err="1">
                <a:solidFill>
                  <a:prstClr val="black"/>
                </a:solidFill>
              </a:rPr>
              <a:t>redecesoras</a:t>
            </a:r>
            <a:r>
              <a:rPr lang="en-US" sz="2800" dirty="0">
                <a:solidFill>
                  <a:prstClr val="black"/>
                </a:solidFill>
              </a:rPr>
              <a:t>”</a:t>
            </a:r>
            <a:r>
              <a:rPr lang="es-CR" sz="2800" dirty="0">
                <a:solidFill>
                  <a:prstClr val="black"/>
                </a:solidFill>
              </a:rPr>
              <a:t> se indica en texto la información de la dependencia con la tarea predecesora.   El número de tarea que se indica corresponde al valor de la columna </a:t>
            </a:r>
            <a:r>
              <a:rPr lang="en-US" sz="2800" dirty="0">
                <a:solidFill>
                  <a:prstClr val="black"/>
                </a:solidFill>
              </a:rPr>
              <a:t>“</a:t>
            </a:r>
            <a:r>
              <a:rPr lang="es-CR" sz="2800" dirty="0">
                <a:solidFill>
                  <a:prstClr val="black"/>
                </a:solidFill>
              </a:rPr>
              <a:t>ID</a:t>
            </a:r>
            <a:r>
              <a:rPr lang="en-US" sz="2800" dirty="0">
                <a:solidFill>
                  <a:prstClr val="black"/>
                </a:solidFill>
              </a:rPr>
              <a:t>”</a:t>
            </a:r>
            <a:r>
              <a:rPr lang="es-CR" sz="2800" dirty="0">
                <a:solidFill>
                  <a:prstClr val="black"/>
                </a:solidFill>
              </a:rPr>
              <a:t>, valor de la columna que está a la izquierda de la tarea en el Diagrama de Gantt.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29" y="5157192"/>
            <a:ext cx="4352925" cy="10668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09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889423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11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6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este material se dan instrucciones acerca del uso de los diferentes comandos de MS Project 2010.</a:t>
            </a:r>
          </a:p>
          <a:p>
            <a:pPr lvl="1" algn="l">
              <a:spcAft>
                <a:spcPts val="12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guiarle en su localización, se utiliza la siguiente nomenclatura:</a:t>
            </a:r>
          </a:p>
          <a:p>
            <a:pPr lvl="2"/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{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Nombre_opción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} </a:t>
            </a:r>
          </a:p>
          <a:p>
            <a:pPr lvl="2">
              <a:spcAft>
                <a:spcPts val="600"/>
              </a:spcAft>
            </a:pPr>
            <a:r>
              <a:rPr lang="es-CR" sz="7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</a:rPr>
              <a:t>[ </a:t>
            </a:r>
            <a:r>
              <a:rPr lang="es-CR" sz="7200" b="1" dirty="0">
                <a:solidFill>
                  <a:schemeClr val="tx1"/>
                </a:solidFill>
              </a:rPr>
              <a:t>| &lt;</a:t>
            </a:r>
            <a:r>
              <a:rPr lang="es-CR" sz="7200" b="1" dirty="0" err="1">
                <a:solidFill>
                  <a:schemeClr val="tx1"/>
                </a:solidFill>
              </a:rPr>
              <a:t>Nombre_comando</a:t>
            </a:r>
            <a:r>
              <a:rPr lang="en-US" sz="7200" b="1" dirty="0">
                <a:solidFill>
                  <a:schemeClr val="tx1"/>
                </a:solidFill>
              </a:rPr>
              <a:t>&gt; </a:t>
            </a:r>
            <a:r>
              <a:rPr lang="es-CR" sz="7200" b="1" dirty="0">
                <a:solidFill>
                  <a:schemeClr val="tx1"/>
                </a:solidFill>
              </a:rPr>
              <a:t>]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[ | &lt;Nombre_cejilla&gt; ]</a:t>
            </a:r>
          </a:p>
          <a:p>
            <a:pPr lvl="1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Donde:</a:t>
            </a:r>
          </a:p>
          <a:p>
            <a:pPr lvl="2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Nombre_ficha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 Es una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	</a:t>
            </a:r>
            <a:r>
              <a:rPr lang="es-CR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Project</a:t>
            </a:r>
          </a:p>
          <a:p>
            <a:pPr lvl="2" algn="l"/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&lt;Nombre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ón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opción del Menú Archivo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 el nombre de uno de los grupos lógicos de 			   comandos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Nombre_comando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Secuencia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m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ás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omandos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endParaRPr lang="es-CR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Nombre_cejilla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cejillas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ventana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De los </a:t>
            </a:r>
            <a:r>
              <a:rPr lang="es-CR" sz="7200" dirty="0">
                <a:solidFill>
                  <a:schemeClr val="tx1"/>
                </a:solidFill>
              </a:rPr>
              <a:t>elementos indicados entre </a:t>
            </a:r>
            <a:r>
              <a:rPr lang="es-CR" sz="7200" dirty="0" smtClean="0">
                <a:solidFill>
                  <a:schemeClr val="tx1"/>
                </a:solidFill>
              </a:rPr>
              <a:t>‘{‘ </a:t>
            </a:r>
            <a:r>
              <a:rPr lang="es-CR" sz="7200" dirty="0">
                <a:solidFill>
                  <a:schemeClr val="tx1"/>
                </a:solidFill>
              </a:rPr>
              <a:t>.. </a:t>
            </a:r>
            <a:r>
              <a:rPr lang="es-CR" sz="7200" dirty="0" smtClean="0">
                <a:solidFill>
                  <a:schemeClr val="tx1"/>
                </a:solidFill>
              </a:rPr>
              <a:t>‘}’ se utiliza uno</a:t>
            </a:r>
          </a:p>
          <a:p>
            <a:pPr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Los </a:t>
            </a:r>
            <a:r>
              <a:rPr lang="es-CR" sz="7200" dirty="0">
                <a:solidFill>
                  <a:schemeClr val="tx1"/>
                </a:solidFill>
              </a:rPr>
              <a:t>elementos indicados entre ‘[‘ .. ‘]’ son </a:t>
            </a:r>
            <a:r>
              <a:rPr lang="es-CR" sz="7200" dirty="0" smtClean="0">
                <a:solidFill>
                  <a:schemeClr val="tx1"/>
                </a:solidFill>
              </a:rPr>
              <a:t>opcionales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234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Dependencia entre Tareas del Proyecto</a:t>
            </a:r>
          </a:p>
          <a:p>
            <a:pPr marL="342900" lvl="0" indent="-342900" algn="just">
              <a:spcBef>
                <a:spcPts val="600"/>
              </a:spcBef>
            </a:pPr>
            <a:r>
              <a:rPr lang="es-CR" sz="3600" dirty="0" smtClean="0">
                <a:solidFill>
                  <a:prstClr val="black"/>
                </a:solidFill>
              </a:rPr>
              <a:t>	</a:t>
            </a:r>
            <a:r>
              <a:rPr lang="es-CR" sz="2800" dirty="0" smtClean="0">
                <a:solidFill>
                  <a:prstClr val="black"/>
                </a:solidFill>
              </a:rPr>
              <a:t>Ejemplos </a:t>
            </a:r>
            <a:r>
              <a:rPr lang="es-CR" sz="2800" dirty="0">
                <a:solidFill>
                  <a:prstClr val="black"/>
                </a:solidFill>
              </a:rPr>
              <a:t>de valores en la columna </a:t>
            </a:r>
            <a:r>
              <a:rPr lang="en-US" sz="2800" dirty="0">
                <a:solidFill>
                  <a:prstClr val="black"/>
                </a:solidFill>
              </a:rPr>
              <a:t>“</a:t>
            </a:r>
            <a:r>
              <a:rPr lang="en-US" sz="2800" dirty="0" err="1">
                <a:solidFill>
                  <a:prstClr val="black"/>
                </a:solidFill>
              </a:rPr>
              <a:t>Predecesoras</a:t>
            </a:r>
            <a:r>
              <a:rPr lang="en-US" sz="2800" dirty="0">
                <a:solidFill>
                  <a:prstClr val="black"/>
                </a:solidFill>
              </a:rPr>
              <a:t>”</a:t>
            </a:r>
            <a:r>
              <a:rPr lang="es-CR" sz="2800" dirty="0" smtClean="0">
                <a:solidFill>
                  <a:prstClr val="black"/>
                </a:solidFill>
              </a:rPr>
              <a:t>:</a:t>
            </a:r>
          </a:p>
          <a:p>
            <a:pPr marL="342900" lvl="0" indent="-342900" algn="just">
              <a:spcBef>
                <a:spcPts val="600"/>
              </a:spcBef>
            </a:pPr>
            <a:endParaRPr lang="es-CR" sz="1400" dirty="0" smtClean="0">
              <a:solidFill>
                <a:prstClr val="black"/>
              </a:solidFill>
            </a:endParaRPr>
          </a:p>
          <a:p>
            <a:pPr marL="342900" lvl="0" indent="-342900" algn="l">
              <a:spcBef>
                <a:spcPts val="600"/>
              </a:spcBef>
            </a:pPr>
            <a:r>
              <a:rPr lang="es-CR" sz="2800" dirty="0">
                <a:solidFill>
                  <a:prstClr val="black"/>
                </a:solidFill>
              </a:rPr>
              <a:t>		</a:t>
            </a:r>
            <a:r>
              <a:rPr lang="es-CR" sz="2800" dirty="0">
                <a:solidFill>
                  <a:srgbClr val="005828"/>
                </a:solidFill>
              </a:rPr>
              <a:t>‘2’         la tarea 2 es la predecesora con un vínculo 			Fin-Comienzo.       </a:t>
            </a:r>
          </a:p>
          <a:p>
            <a:pPr marL="342900" lvl="0" indent="-342900" algn="l">
              <a:spcBef>
                <a:spcPts val="600"/>
              </a:spcBef>
            </a:pPr>
            <a:r>
              <a:rPr lang="es-CR" sz="2800" dirty="0">
                <a:solidFill>
                  <a:srgbClr val="005828"/>
                </a:solidFill>
              </a:rPr>
              <a:t>		</a:t>
            </a:r>
            <a:r>
              <a:rPr lang="en-US" sz="2800" dirty="0">
                <a:solidFill>
                  <a:srgbClr val="005828"/>
                </a:solidFill>
              </a:rPr>
              <a:t>‘2,3’     </a:t>
            </a:r>
            <a:r>
              <a:rPr lang="es-CR" sz="2800" dirty="0">
                <a:solidFill>
                  <a:srgbClr val="005828"/>
                </a:solidFill>
              </a:rPr>
              <a:t>las tareas 2 y 3 son las predecesoras con 			un vínculo, ambas, Fin-Comienzo. </a:t>
            </a:r>
          </a:p>
        </p:txBody>
      </p:sp>
    </p:spTree>
    <p:extLst>
      <p:ext uri="{BB962C8B-B14F-4D97-AF65-F5344CB8AC3E}">
        <p14:creationId xmlns:p14="http://schemas.microsoft.com/office/powerpoint/2010/main" val="3088976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Dependencia entre Tareas del Proyecto</a:t>
            </a:r>
          </a:p>
          <a:p>
            <a:pPr marL="342900" lvl="0" indent="-342900" algn="just">
              <a:spcBef>
                <a:spcPts val="600"/>
              </a:spcBef>
            </a:pPr>
            <a:r>
              <a:rPr lang="es-CR" sz="3600" dirty="0" smtClean="0">
                <a:solidFill>
                  <a:prstClr val="black"/>
                </a:solidFill>
              </a:rPr>
              <a:t>	</a:t>
            </a:r>
            <a:r>
              <a:rPr lang="es-CR" sz="2800" dirty="0" smtClean="0">
                <a:solidFill>
                  <a:prstClr val="black"/>
                </a:solidFill>
              </a:rPr>
              <a:t>Ejemplos </a:t>
            </a:r>
            <a:r>
              <a:rPr lang="es-CR" sz="2800" dirty="0">
                <a:solidFill>
                  <a:prstClr val="black"/>
                </a:solidFill>
              </a:rPr>
              <a:t>de valores en la columna </a:t>
            </a:r>
            <a:r>
              <a:rPr lang="en-US" sz="2800" dirty="0">
                <a:solidFill>
                  <a:prstClr val="black"/>
                </a:solidFill>
              </a:rPr>
              <a:t>“</a:t>
            </a:r>
            <a:r>
              <a:rPr lang="en-US" sz="2800" dirty="0" err="1">
                <a:solidFill>
                  <a:prstClr val="black"/>
                </a:solidFill>
              </a:rPr>
              <a:t>Predecesoras</a:t>
            </a:r>
            <a:r>
              <a:rPr lang="en-US" sz="2800" dirty="0">
                <a:solidFill>
                  <a:prstClr val="black"/>
                </a:solidFill>
              </a:rPr>
              <a:t>”</a:t>
            </a:r>
            <a:r>
              <a:rPr lang="es-CR" sz="2800" dirty="0">
                <a:solidFill>
                  <a:prstClr val="black"/>
                </a:solidFill>
              </a:rPr>
              <a:t>:</a:t>
            </a:r>
          </a:p>
          <a:p>
            <a:pPr marL="342900" lvl="0" indent="-342900" algn="just">
              <a:spcBef>
                <a:spcPts val="600"/>
              </a:spcBef>
            </a:pPr>
            <a:endParaRPr lang="es-CR" sz="2800" dirty="0">
              <a:solidFill>
                <a:prstClr val="black"/>
              </a:solidFill>
            </a:endParaRPr>
          </a:p>
          <a:p>
            <a:pPr marL="342900" lvl="0" indent="-342900" algn="l">
              <a:spcBef>
                <a:spcPts val="600"/>
              </a:spcBef>
            </a:pPr>
            <a:r>
              <a:rPr lang="es-CR" sz="2800" dirty="0">
                <a:solidFill>
                  <a:prstClr val="black"/>
                </a:solidFill>
              </a:rPr>
              <a:t>		</a:t>
            </a:r>
            <a:r>
              <a:rPr lang="es-CR" sz="2800" dirty="0">
                <a:solidFill>
                  <a:srgbClr val="005828"/>
                </a:solidFill>
              </a:rPr>
              <a:t>‘10CC</a:t>
            </a:r>
            <a:r>
              <a:rPr lang="en-US" sz="2800" dirty="0">
                <a:solidFill>
                  <a:srgbClr val="005828"/>
                </a:solidFill>
              </a:rPr>
              <a:t>+2 d</a:t>
            </a:r>
            <a:r>
              <a:rPr lang="es-CR" sz="2800" dirty="0" err="1">
                <a:solidFill>
                  <a:srgbClr val="005828"/>
                </a:solidFill>
              </a:rPr>
              <a:t>ías</a:t>
            </a:r>
            <a:r>
              <a:rPr lang="es-CR" sz="2800" dirty="0">
                <a:solidFill>
                  <a:srgbClr val="005828"/>
                </a:solidFill>
              </a:rPr>
              <a:t>’   la tarea 10 es la predecesora con 			    un vínculo Comienzo-Comienzo y 			    un valor de retraso de 2 días.</a:t>
            </a:r>
          </a:p>
          <a:p>
            <a:pPr marL="342900" lvl="0" indent="-342900" algn="l">
              <a:spcBef>
                <a:spcPts val="600"/>
              </a:spcBef>
            </a:pPr>
            <a:r>
              <a:rPr lang="es-CR" sz="2800" dirty="0">
                <a:solidFill>
                  <a:srgbClr val="005828"/>
                </a:solidFill>
              </a:rPr>
              <a:t>             </a:t>
            </a:r>
            <a:r>
              <a:rPr lang="en-US" sz="2800" dirty="0">
                <a:solidFill>
                  <a:srgbClr val="005828"/>
                </a:solidFill>
              </a:rPr>
              <a:t>‘5FC-5 d</a:t>
            </a:r>
            <a:r>
              <a:rPr lang="es-CR" sz="2800" dirty="0" err="1">
                <a:solidFill>
                  <a:srgbClr val="005828"/>
                </a:solidFill>
              </a:rPr>
              <a:t>ías</a:t>
            </a:r>
            <a:r>
              <a:rPr lang="en-US" sz="2800" dirty="0">
                <a:solidFill>
                  <a:srgbClr val="005828"/>
                </a:solidFill>
              </a:rPr>
              <a:t>’     la </a:t>
            </a:r>
            <a:r>
              <a:rPr lang="en-US" sz="2800" dirty="0" err="1">
                <a:solidFill>
                  <a:srgbClr val="005828"/>
                </a:solidFill>
              </a:rPr>
              <a:t>tarea</a:t>
            </a:r>
            <a:r>
              <a:rPr lang="en-US" sz="2800" dirty="0">
                <a:solidFill>
                  <a:srgbClr val="005828"/>
                </a:solidFill>
              </a:rPr>
              <a:t> 5 </a:t>
            </a:r>
            <a:r>
              <a:rPr lang="en-US" sz="2800" dirty="0" err="1">
                <a:solidFill>
                  <a:srgbClr val="005828"/>
                </a:solidFill>
              </a:rPr>
              <a:t>es</a:t>
            </a:r>
            <a:r>
              <a:rPr lang="en-US" sz="2800" dirty="0">
                <a:solidFill>
                  <a:srgbClr val="005828"/>
                </a:solidFill>
              </a:rPr>
              <a:t> la </a:t>
            </a:r>
            <a:r>
              <a:rPr lang="en-US" sz="2800" dirty="0" err="1">
                <a:solidFill>
                  <a:srgbClr val="005828"/>
                </a:solidFill>
              </a:rPr>
              <a:t>predecesora</a:t>
            </a:r>
            <a:r>
              <a:rPr lang="en-US" sz="2800" dirty="0">
                <a:solidFill>
                  <a:srgbClr val="005828"/>
                </a:solidFill>
              </a:rPr>
              <a:t> con 			     un v</a:t>
            </a:r>
            <a:r>
              <a:rPr lang="es-CR" sz="2800" dirty="0" err="1">
                <a:solidFill>
                  <a:srgbClr val="005828"/>
                </a:solidFill>
              </a:rPr>
              <a:t>ínculo</a:t>
            </a:r>
            <a:r>
              <a:rPr lang="es-CR" sz="2800" dirty="0">
                <a:solidFill>
                  <a:srgbClr val="005828"/>
                </a:solidFill>
              </a:rPr>
              <a:t>  Fin-Comienzo y un 			     valor de </a:t>
            </a:r>
            <a:r>
              <a:rPr lang="es-CR" sz="2800" dirty="0" smtClean="0">
                <a:solidFill>
                  <a:srgbClr val="005828"/>
                </a:solidFill>
              </a:rPr>
              <a:t>adelanto </a:t>
            </a:r>
            <a:r>
              <a:rPr lang="es-CR" sz="2800" dirty="0">
                <a:solidFill>
                  <a:srgbClr val="005828"/>
                </a:solidFill>
              </a:rPr>
              <a:t>de 5 días.</a:t>
            </a:r>
          </a:p>
        </p:txBody>
      </p:sp>
    </p:spTree>
    <p:extLst>
      <p:ext uri="{BB962C8B-B14F-4D97-AF65-F5344CB8AC3E}">
        <p14:creationId xmlns:p14="http://schemas.microsoft.com/office/powerpoint/2010/main" val="1774425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001" y="2132856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	Dependencia entre Tareas del Proyecto</a:t>
            </a:r>
            <a:endParaRPr lang="es-CR" sz="3600" b="1" dirty="0">
              <a:solidFill>
                <a:prstClr val="black"/>
              </a:solidFill>
            </a:endParaRPr>
          </a:p>
        </p:txBody>
      </p:sp>
      <p:grpSp>
        <p:nvGrpSpPr>
          <p:cNvPr id="8" name="Group 3"/>
          <p:cNvGrpSpPr/>
          <p:nvPr/>
        </p:nvGrpSpPr>
        <p:grpSpPr>
          <a:xfrm>
            <a:off x="1295400" y="2979663"/>
            <a:ext cx="6858000" cy="3600400"/>
            <a:chOff x="1295400" y="3962400"/>
            <a:chExt cx="6858000" cy="2350851"/>
          </a:xfrm>
        </p:grpSpPr>
        <p:sp>
          <p:nvSpPr>
            <p:cNvPr id="9" name="Rounded Rectangle 4"/>
            <p:cNvSpPr/>
            <p:nvPr/>
          </p:nvSpPr>
          <p:spPr>
            <a:xfrm>
              <a:off x="1295400" y="4267200"/>
              <a:ext cx="6858000" cy="204605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 algn="ctr">
                <a:spcBef>
                  <a:spcPts val="600"/>
                </a:spcBef>
              </a:pPr>
              <a:r>
                <a:rPr lang="es-CR" sz="2800" dirty="0" smtClean="0">
                  <a:solidFill>
                    <a:schemeClr val="bg1"/>
                  </a:solidFill>
                </a:rPr>
                <a:t>Al </a:t>
              </a:r>
              <a:r>
                <a:rPr lang="es-CR" sz="2800" dirty="0">
                  <a:solidFill>
                    <a:schemeClr val="bg1"/>
                  </a:solidFill>
                </a:rPr>
                <a:t>digitar la unidad de tiempo de </a:t>
              </a:r>
              <a:r>
                <a:rPr lang="es-CR" sz="2800" dirty="0" smtClean="0">
                  <a:solidFill>
                    <a:schemeClr val="bg1"/>
                  </a:solidFill>
                </a:rPr>
                <a:t>los adelantos\retrasos </a:t>
              </a:r>
              <a:r>
                <a:rPr lang="es-CR" sz="2800" dirty="0">
                  <a:solidFill>
                    <a:schemeClr val="bg1"/>
                  </a:solidFill>
                </a:rPr>
                <a:t>puede utilizar las </a:t>
              </a:r>
              <a:r>
                <a:rPr lang="es-CR" sz="2800" dirty="0" smtClean="0">
                  <a:solidFill>
                    <a:schemeClr val="bg1"/>
                  </a:solidFill>
                </a:rPr>
                <a:t>abreviaturas </a:t>
              </a:r>
              <a:r>
                <a:rPr lang="es-CR" sz="2800" dirty="0">
                  <a:solidFill>
                    <a:schemeClr val="bg1"/>
                  </a:solidFill>
                </a:rPr>
                <a:t>de las unidades de tiempo utilizadas para las </a:t>
              </a:r>
              <a:r>
                <a:rPr lang="es-CR" sz="2800" dirty="0" smtClean="0">
                  <a:solidFill>
                    <a:schemeClr val="bg1"/>
                  </a:solidFill>
                </a:rPr>
                <a:t>duraciones de las tareas</a:t>
              </a:r>
              <a:r>
                <a:rPr lang="en-US" sz="2800" dirty="0" smtClean="0">
                  <a:solidFill>
                    <a:schemeClr val="bg1"/>
                  </a:solidFill>
                </a:rPr>
                <a:t>\</a:t>
              </a:r>
              <a:r>
                <a:rPr lang="en-US" sz="2800" dirty="0" err="1" smtClean="0">
                  <a:solidFill>
                    <a:schemeClr val="bg1"/>
                  </a:solidFill>
                </a:rPr>
                <a:t>fases</a:t>
              </a:r>
              <a:r>
                <a:rPr lang="en-US" sz="2800" dirty="0" smtClean="0">
                  <a:solidFill>
                    <a:schemeClr val="bg1"/>
                  </a:solidFill>
                </a:rPr>
                <a:t>.</a:t>
              </a:r>
              <a:endParaRPr lang="es-CR" sz="2800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5"/>
            <p:cNvSpPr/>
            <p:nvPr/>
          </p:nvSpPr>
          <p:spPr>
            <a:xfrm>
              <a:off x="3275856" y="3962400"/>
              <a:ext cx="2664296" cy="533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800" b="1" dirty="0" smtClean="0">
                  <a:solidFill>
                    <a:schemeClr val="accent5">
                      <a:lumMod val="75000"/>
                    </a:schemeClr>
                  </a:solidFill>
                </a:rPr>
                <a:t>Recomendación</a:t>
              </a:r>
              <a:endParaRPr lang="en-US" sz="28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374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00437" y="1572254"/>
            <a:ext cx="5160093" cy="908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Vinculación de </a:t>
            </a:r>
            <a:r>
              <a:rPr lang="es-CR" sz="3600" b="1" dirty="0" smtClean="0">
                <a:solidFill>
                  <a:prstClr val="black"/>
                </a:solidFill>
              </a:rPr>
              <a:t>Tareas</a:t>
            </a: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13" name="Curved Right Arrow 6"/>
          <p:cNvSpPr/>
          <p:nvPr/>
        </p:nvSpPr>
        <p:spPr>
          <a:xfrm rot="20404947">
            <a:off x="179512" y="2191754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1102933" y="2959124"/>
            <a:ext cx="7239000" cy="3733800"/>
            <a:chOff x="1052933" y="3375819"/>
            <a:chExt cx="7239000" cy="3733800"/>
          </a:xfrm>
        </p:grpSpPr>
        <p:sp>
          <p:nvSpPr>
            <p:cNvPr id="11" name="Rounded Rectangle 7"/>
            <p:cNvSpPr/>
            <p:nvPr/>
          </p:nvSpPr>
          <p:spPr>
            <a:xfrm>
              <a:off x="1052933" y="3680619"/>
              <a:ext cx="7239000" cy="34290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sz="2400" b="1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Posiciónese en la vista Diagrama de Gantt.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Seleccione la primera tarea predecesora.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Presione la tecla Ctrl.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Seleccione las siguientes tareas, de acuerdo al orden de precedencia.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Libere la tecla Ctrl.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Haga clic en el icono “Vincular tareas”  del grupo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Programación</a:t>
              </a:r>
              <a:r>
                <a:rPr lang="en-US" sz="2400" dirty="0" smtClean="0">
                  <a:solidFill>
                    <a:schemeClr val="tx1"/>
                  </a:solidFill>
                </a:rPr>
                <a:t>”.</a:t>
              </a:r>
              <a:endParaRPr lang="es-CR" sz="2400" dirty="0" smtClean="0">
                <a:solidFill>
                  <a:schemeClr val="tx1"/>
                </a:solidFill>
              </a:endParaRPr>
            </a:p>
            <a:p>
              <a:pPr algn="ctr"/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8"/>
            <p:cNvSpPr/>
            <p:nvPr/>
          </p:nvSpPr>
          <p:spPr>
            <a:xfrm>
              <a:off x="3796133" y="3375819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1311" y="6475040"/>
              <a:ext cx="550292" cy="512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2137097"/>
            <a:ext cx="680424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Opción 1 - Usando la tecla </a:t>
            </a:r>
            <a:r>
              <a:rPr lang="es-CR" sz="3600" b="1" dirty="0" err="1" smtClean="0">
                <a:solidFill>
                  <a:prstClr val="black"/>
                </a:solidFill>
              </a:rPr>
              <a:t>Ctrl</a:t>
            </a:r>
            <a:r>
              <a:rPr lang="es-CR" sz="3600" b="1" dirty="0" smtClean="0">
                <a:solidFill>
                  <a:prstClr val="black"/>
                </a:solidFill>
              </a:rPr>
              <a:t> </a:t>
            </a:r>
            <a:endParaRPr lang="es-CR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5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00437" y="1572254"/>
            <a:ext cx="5160093" cy="908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r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Vinculación de </a:t>
            </a:r>
            <a:r>
              <a:rPr lang="es-CR" sz="3600" b="1" dirty="0" smtClean="0">
                <a:solidFill>
                  <a:prstClr val="black"/>
                </a:solidFill>
              </a:rPr>
              <a:t>Tareas</a:t>
            </a: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79512" y="2137097"/>
            <a:ext cx="88673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Opción 2 - Usando la columna predecesora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1066800" y="3048000"/>
            <a:ext cx="7239000" cy="1981200"/>
            <a:chOff x="1066800" y="2895600"/>
            <a:chExt cx="7239000" cy="1981200"/>
          </a:xfrm>
        </p:grpSpPr>
        <p:sp>
          <p:nvSpPr>
            <p:cNvPr id="16" name="Rounded Rectangle 12"/>
            <p:cNvSpPr/>
            <p:nvPr/>
          </p:nvSpPr>
          <p:spPr>
            <a:xfrm>
              <a:off x="1066800" y="3200400"/>
              <a:ext cx="7239000" cy="16764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sz="2400" b="1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Posiciónese en la vista Diagrama de Gantt.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Digite en la columna “Predecesoras” el ID de la(s) tarea(s) predecesora(s).</a:t>
              </a:r>
            </a:p>
            <a:p>
              <a:pPr algn="ctr"/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13"/>
            <p:cNvSpPr/>
            <p:nvPr/>
          </p:nvSpPr>
          <p:spPr>
            <a:xfrm>
              <a:off x="3810000" y="28956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7076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78051" y="1686818"/>
            <a:ext cx="6348771" cy="908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Modificando la Vinculación de Tareas </a:t>
            </a:r>
          </a:p>
          <a:p>
            <a:pPr marL="342900" lvl="0" indent="-342900" algn="r">
              <a:spcAft>
                <a:spcPts val="600"/>
              </a:spcAft>
            </a:pP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2137097"/>
            <a:ext cx="83529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Opción 1 - Usando el vínculo gráfico </a:t>
            </a:r>
          </a:p>
        </p:txBody>
      </p:sp>
      <p:sp>
        <p:nvSpPr>
          <p:cNvPr id="10" name="Curved Right Arrow 6"/>
          <p:cNvSpPr/>
          <p:nvPr/>
        </p:nvSpPr>
        <p:spPr>
          <a:xfrm rot="20404947">
            <a:off x="179512" y="2191754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3"/>
          <p:cNvGrpSpPr/>
          <p:nvPr/>
        </p:nvGrpSpPr>
        <p:grpSpPr>
          <a:xfrm>
            <a:off x="1828316" y="2744171"/>
            <a:ext cx="5840028" cy="4041737"/>
            <a:chOff x="1066800" y="1485900"/>
            <a:chExt cx="6385520" cy="4624381"/>
          </a:xfrm>
        </p:grpSpPr>
        <p:sp>
          <p:nvSpPr>
            <p:cNvPr id="17" name="Rounded Rectangle 7"/>
            <p:cNvSpPr/>
            <p:nvPr/>
          </p:nvSpPr>
          <p:spPr>
            <a:xfrm>
              <a:off x="1066800" y="1752601"/>
              <a:ext cx="6385520" cy="435768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>
                <a:buAutoNum type="arabicPeriod"/>
              </a:pPr>
              <a:endParaRPr lang="es-CR" sz="20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/>
              </a:pPr>
              <a:endParaRPr lang="es-CR" sz="2000" dirty="0">
                <a:solidFill>
                  <a:schemeClr val="tx1"/>
                </a:solidFill>
              </a:endParaRPr>
            </a:p>
            <a:p>
              <a:pPr marL="514350" indent="-514350">
                <a:buAutoNum type="arabicPeriod"/>
              </a:pPr>
              <a:r>
                <a:rPr lang="es-CR" sz="2000" dirty="0" smtClean="0">
                  <a:solidFill>
                    <a:schemeClr val="tx1"/>
                  </a:solidFill>
                </a:rPr>
                <a:t>Seleccione con doble clic el vínculo entre las tareas.</a:t>
              </a:r>
            </a:p>
            <a:p>
              <a:pPr marL="514350" indent="-514350"/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/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/>
              <a:endParaRPr lang="es-CR" sz="800" dirty="0" smtClean="0">
                <a:solidFill>
                  <a:schemeClr val="tx1"/>
                </a:solidFill>
              </a:endParaRPr>
            </a:p>
            <a:p>
              <a:pPr marL="514350" indent="-514350">
                <a:buFont typeface="+mj-lt"/>
                <a:buAutoNum type="arabicPeriod" startAt="2"/>
              </a:pPr>
              <a:r>
                <a:rPr lang="es-CR" sz="2000" dirty="0" smtClean="0">
                  <a:solidFill>
                    <a:schemeClr val="tx1"/>
                  </a:solidFill>
                </a:rPr>
                <a:t>Seleccione el nuevo tipo de vínculo en la ventana dependencia entre tareas.</a:t>
              </a:r>
            </a:p>
            <a:p>
              <a:pPr marL="514350" indent="-514350">
                <a:buFont typeface="+mj-lt"/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/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8"/>
            <p:cNvSpPr/>
            <p:nvPr/>
          </p:nvSpPr>
          <p:spPr>
            <a:xfrm>
              <a:off x="3250853" y="14859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  <p:grpSp>
          <p:nvGrpSpPr>
            <p:cNvPr id="19" name="Group 9"/>
            <p:cNvGrpSpPr/>
            <p:nvPr/>
          </p:nvGrpSpPr>
          <p:grpSpPr>
            <a:xfrm>
              <a:off x="2855619" y="2651312"/>
              <a:ext cx="3484984" cy="838200"/>
              <a:chOff x="2133600" y="609600"/>
              <a:chExt cx="4724400" cy="1295400"/>
            </a:xfrm>
          </p:grpSpPr>
          <p:grpSp>
            <p:nvGrpSpPr>
              <p:cNvPr id="20" name="Group 3"/>
              <p:cNvGrpSpPr/>
              <p:nvPr/>
            </p:nvGrpSpPr>
            <p:grpSpPr>
              <a:xfrm>
                <a:off x="2133600" y="914400"/>
                <a:ext cx="4724400" cy="990600"/>
                <a:chOff x="2286000" y="3581400"/>
                <a:chExt cx="4724400" cy="990600"/>
              </a:xfrm>
            </p:grpSpPr>
            <p:sp>
              <p:nvSpPr>
                <p:cNvPr id="22" name="Rectangle 15"/>
                <p:cNvSpPr/>
                <p:nvPr/>
              </p:nvSpPr>
              <p:spPr>
                <a:xfrm>
                  <a:off x="5029200" y="4191000"/>
                  <a:ext cx="19812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CR" dirty="0" smtClean="0"/>
                    <a:t>Tarea 2</a:t>
                  </a:r>
                  <a:endParaRPr lang="en-US" dirty="0"/>
                </a:p>
              </p:txBody>
            </p:sp>
            <p:grpSp>
              <p:nvGrpSpPr>
                <p:cNvPr id="23" name="Group 7"/>
                <p:cNvGrpSpPr/>
                <p:nvPr/>
              </p:nvGrpSpPr>
              <p:grpSpPr>
                <a:xfrm>
                  <a:off x="2286000" y="3581400"/>
                  <a:ext cx="2743200" cy="800100"/>
                  <a:chOff x="2286000" y="3581400"/>
                  <a:chExt cx="2743200" cy="800100"/>
                </a:xfrm>
              </p:grpSpPr>
              <p:sp>
                <p:nvSpPr>
                  <p:cNvPr id="24" name="Rectangle 3"/>
                  <p:cNvSpPr/>
                  <p:nvPr/>
                </p:nvSpPr>
                <p:spPr>
                  <a:xfrm>
                    <a:off x="2286000" y="3581400"/>
                    <a:ext cx="1981200" cy="38100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CR" dirty="0" smtClean="0"/>
                      <a:t>Tarea 1</a:t>
                    </a:r>
                    <a:endParaRPr lang="en-US" dirty="0"/>
                  </a:p>
                </p:txBody>
              </p:sp>
              <p:cxnSp>
                <p:nvCxnSpPr>
                  <p:cNvPr id="25" name="Straight Arrow Connector 6"/>
                  <p:cNvCxnSpPr>
                    <a:endCxn id="22" idx="1"/>
                  </p:cNvCxnSpPr>
                  <p:nvPr/>
                </p:nvCxnSpPr>
                <p:spPr>
                  <a:xfrm>
                    <a:off x="4267200" y="3771900"/>
                    <a:ext cx="762000" cy="609600"/>
                  </a:xfrm>
                  <a:prstGeom prst="bentConnector3">
                    <a:avLst>
                      <a:gd name="adj1" fmla="val 50000"/>
                    </a:avLst>
                  </a:prstGeom>
                  <a:ln w="28575">
                    <a:headEnd type="none"/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1" name="Straight Arrow Connector 14"/>
              <p:cNvCxnSpPr/>
              <p:nvPr/>
            </p:nvCxnSpPr>
            <p:spPr>
              <a:xfrm rot="5400000">
                <a:off x="4533900" y="723900"/>
                <a:ext cx="609600" cy="381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10" y="5437170"/>
            <a:ext cx="2336687" cy="11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45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78051" y="1686818"/>
            <a:ext cx="6348771" cy="908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Modificando la Vinculación de Tareas </a:t>
            </a:r>
          </a:p>
          <a:p>
            <a:pPr marL="342900" lvl="0" indent="-342900" algn="r">
              <a:spcAft>
                <a:spcPts val="600"/>
              </a:spcAft>
            </a:pP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2137097"/>
            <a:ext cx="83529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Opción 2 - Usando la tarea </a:t>
            </a:r>
            <a:r>
              <a:rPr lang="es-CR" sz="3600" b="1" dirty="0" smtClean="0">
                <a:solidFill>
                  <a:prstClr val="black"/>
                </a:solidFill>
              </a:rPr>
              <a:t>sucesora </a:t>
            </a:r>
            <a:endParaRPr lang="es-CR" sz="3600" b="1" dirty="0">
              <a:solidFill>
                <a:prstClr val="black"/>
              </a:solidFill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1612577" y="2780928"/>
            <a:ext cx="7086600" cy="3857325"/>
            <a:chOff x="1714500" y="1900582"/>
            <a:chExt cx="7086600" cy="3857325"/>
          </a:xfrm>
        </p:grpSpPr>
        <p:grpSp>
          <p:nvGrpSpPr>
            <p:cNvPr id="28" name="Group 20"/>
            <p:cNvGrpSpPr/>
            <p:nvPr/>
          </p:nvGrpSpPr>
          <p:grpSpPr>
            <a:xfrm>
              <a:off x="1714500" y="1900582"/>
              <a:ext cx="7086600" cy="3857325"/>
              <a:chOff x="1066800" y="1367182"/>
              <a:chExt cx="7086600" cy="3857325"/>
            </a:xfrm>
          </p:grpSpPr>
          <p:sp>
            <p:nvSpPr>
              <p:cNvPr id="30" name="Rounded Rectangle 21"/>
              <p:cNvSpPr/>
              <p:nvPr/>
            </p:nvSpPr>
            <p:spPr>
              <a:xfrm>
                <a:off x="1066800" y="1752600"/>
                <a:ext cx="7086600" cy="347190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>
                  <a:buAutoNum type="arabicPeriod"/>
                </a:pPr>
                <a:r>
                  <a:rPr lang="es-CR" sz="2200" dirty="0" smtClean="0">
                    <a:solidFill>
                      <a:schemeClr val="tx1"/>
                    </a:solidFill>
                  </a:rPr>
                  <a:t>Dé doble clic en la tarea sucesora.</a:t>
                </a:r>
              </a:p>
              <a:p>
                <a:pPr marL="514350" indent="-514350">
                  <a:buAutoNum type="arabicPeriod"/>
                </a:pPr>
                <a:r>
                  <a:rPr lang="es-CR" sz="2200" dirty="0" smtClean="0">
                    <a:solidFill>
                      <a:schemeClr val="tx1"/>
                    </a:solidFill>
                  </a:rPr>
                  <a:t>En la ventana </a:t>
                </a:r>
                <a:r>
                  <a:rPr lang="en-US" sz="2200" dirty="0" smtClean="0">
                    <a:solidFill>
                      <a:schemeClr val="tx1"/>
                    </a:solidFill>
                  </a:rPr>
                  <a:t>“I</a:t>
                </a:r>
                <a:r>
                  <a:rPr lang="es-CR" sz="2200" dirty="0" err="1" smtClean="0">
                    <a:solidFill>
                      <a:schemeClr val="tx1"/>
                    </a:solidFill>
                  </a:rPr>
                  <a:t>nformación</a:t>
                </a:r>
                <a:r>
                  <a:rPr lang="es-CR" sz="2200" dirty="0" smtClean="0">
                    <a:solidFill>
                      <a:schemeClr val="tx1"/>
                    </a:solidFill>
                  </a:rPr>
                  <a:t> de la tarea</a:t>
                </a:r>
                <a:r>
                  <a:rPr lang="en-US" sz="2200" dirty="0" smtClean="0">
                    <a:solidFill>
                      <a:schemeClr val="tx1"/>
                    </a:solidFill>
                  </a:rPr>
                  <a:t>”</a:t>
                </a:r>
                <a:r>
                  <a:rPr lang="es-CR" sz="2200" dirty="0" smtClean="0">
                    <a:solidFill>
                      <a:schemeClr val="tx1"/>
                    </a:solidFill>
                  </a:rPr>
                  <a:t>, seleccione la cejilla “Predecesoras”  y seleccione  el nuevo tipo de vínculo.</a:t>
                </a:r>
                <a:endParaRPr lang="es-CR" sz="24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rabicPeriod"/>
                </a:pPr>
                <a:endParaRPr lang="es-CR" sz="2400" dirty="0" smtClean="0">
                  <a:solidFill>
                    <a:schemeClr val="tx1"/>
                  </a:solidFill>
                </a:endParaRPr>
              </a:p>
              <a:p>
                <a:pPr marL="514350" indent="-514350"/>
                <a:endParaRPr lang="es-CR" sz="24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rabicPeriod" startAt="2"/>
                </a:pPr>
                <a:endParaRPr lang="es-CR" sz="24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rabicPeriod" startAt="2"/>
                </a:pPr>
                <a:endParaRPr lang="es-CR" sz="24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AutoNum type="arabicPeriod" startAt="2"/>
                </a:pPr>
                <a:endParaRPr lang="es-CR" sz="2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ounded Rectangle 22"/>
              <p:cNvSpPr/>
              <p:nvPr/>
            </p:nvSpPr>
            <p:spPr>
              <a:xfrm>
                <a:off x="3833136" y="1367182"/>
                <a:ext cx="1447800" cy="533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/>
                  <a:t>C</a:t>
                </a:r>
                <a:r>
                  <a:rPr lang="es-CR" sz="2800" dirty="0" smtClean="0"/>
                  <a:t>ómo …</a:t>
                </a:r>
                <a:endParaRPr lang="en-US" sz="2800" dirty="0"/>
              </a:p>
            </p:txBody>
          </p:sp>
        </p:grp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1073" y="3776758"/>
              <a:ext cx="5000556" cy="18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486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78051" y="1686818"/>
            <a:ext cx="6348771" cy="908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>
              <a:spcAft>
                <a:spcPts val="600"/>
              </a:spcAft>
            </a:pPr>
            <a:r>
              <a:rPr lang="es-CR" sz="3600" b="1" dirty="0">
                <a:solidFill>
                  <a:prstClr val="black"/>
                </a:solidFill>
              </a:rPr>
              <a:t>	Modificando la Vinculación de Tareas </a:t>
            </a:r>
          </a:p>
          <a:p>
            <a:pPr marL="342900" lvl="0" indent="-342900" algn="r">
              <a:spcAft>
                <a:spcPts val="600"/>
              </a:spcAft>
            </a:pP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6403" y="1988840"/>
            <a:ext cx="83529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</a:t>
            </a:r>
            <a:r>
              <a:rPr lang="es-CR" sz="2800" b="1" dirty="0">
                <a:solidFill>
                  <a:prstClr val="black"/>
                </a:solidFill>
              </a:rPr>
              <a:t>Opción 3 – Por División de </a:t>
            </a:r>
            <a:r>
              <a:rPr lang="es-CR" sz="2800" b="1" dirty="0" smtClean="0">
                <a:solidFill>
                  <a:prstClr val="black"/>
                </a:solidFill>
              </a:rPr>
              <a:t>Ventana</a:t>
            </a:r>
            <a:endParaRPr lang="es-CR" sz="2800" b="1" dirty="0">
              <a:solidFill>
                <a:prstClr val="black"/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1034451" y="2595034"/>
            <a:ext cx="7992371" cy="4187429"/>
            <a:chOff x="1043608" y="1759123"/>
            <a:chExt cx="7992371" cy="4187429"/>
          </a:xfrm>
        </p:grpSpPr>
        <p:sp>
          <p:nvSpPr>
            <p:cNvPr id="12" name="Rounded Rectangle 8"/>
            <p:cNvSpPr/>
            <p:nvPr/>
          </p:nvSpPr>
          <p:spPr>
            <a:xfrm>
              <a:off x="1043608" y="2049701"/>
              <a:ext cx="7992371" cy="389685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14350" indent="-514350">
                <a:buAutoNum type="arabicPeriod"/>
              </a:pPr>
              <a:r>
                <a:rPr lang="es-CR" sz="2200" dirty="0" smtClean="0">
                  <a:solidFill>
                    <a:schemeClr val="tx1"/>
                  </a:solidFill>
                </a:rPr>
                <a:t>Seleccione la tarea sucesora.</a:t>
              </a:r>
            </a:p>
            <a:p>
              <a:pPr marL="514350" indent="-514350">
                <a:buAutoNum type="arabicPeriod"/>
              </a:pPr>
              <a:r>
                <a:rPr lang="es-CR" sz="2200" dirty="0" smtClean="0">
                  <a:solidFill>
                    <a:schemeClr val="tx1"/>
                  </a:solidFill>
                </a:rPr>
                <a:t>Seleccione  Vista </a:t>
              </a:r>
              <a:r>
                <a:rPr lang="en-US" sz="2200" dirty="0" smtClean="0">
                  <a:solidFill>
                    <a:schemeClr val="tx1"/>
                  </a:solidFill>
                </a:rPr>
                <a:t>| Vista en dos 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paneles</a:t>
              </a:r>
              <a:r>
                <a:rPr lang="en-US" sz="2200" dirty="0" smtClean="0">
                  <a:solidFill>
                    <a:schemeClr val="tx1"/>
                  </a:solidFill>
                </a:rPr>
                <a:t> y marque la 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casilla</a:t>
              </a:r>
              <a:r>
                <a:rPr lang="en-US" sz="2200" dirty="0" smtClean="0">
                  <a:solidFill>
                    <a:schemeClr val="tx1"/>
                  </a:solidFill>
                </a:rPr>
                <a:t> “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Detalles</a:t>
              </a:r>
              <a:r>
                <a:rPr lang="en-US" sz="2200" dirty="0" smtClean="0">
                  <a:solidFill>
                    <a:schemeClr val="tx1"/>
                  </a:solidFill>
                </a:rPr>
                <a:t>”.</a:t>
              </a:r>
            </a:p>
            <a:p>
              <a:pPr marL="514350" indent="-514350">
                <a:buAutoNum type="arabicPeriod"/>
              </a:pPr>
              <a:r>
                <a:rPr lang="en-US" sz="2200" dirty="0" err="1" smtClean="0">
                  <a:solidFill>
                    <a:schemeClr val="tx1"/>
                  </a:solidFill>
                </a:rPr>
                <a:t>Seleccione</a:t>
              </a:r>
              <a:r>
                <a:rPr lang="en-US" sz="2200" dirty="0" smtClean="0">
                  <a:solidFill>
                    <a:schemeClr val="tx1"/>
                  </a:solidFill>
                </a:rPr>
                <a:t> el 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formulario</a:t>
              </a:r>
              <a:r>
                <a:rPr lang="en-US" sz="2200" dirty="0" smtClean="0">
                  <a:solidFill>
                    <a:schemeClr val="tx1"/>
                  </a:solidFill>
                </a:rPr>
                <a:t> “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Predecesoras</a:t>
              </a:r>
              <a:r>
                <a:rPr lang="en-US" sz="2200" dirty="0" smtClean="0">
                  <a:solidFill>
                    <a:schemeClr val="tx1"/>
                  </a:solidFill>
                </a:rPr>
                <a:t> y </a:t>
              </a:r>
              <a:r>
                <a:rPr lang="en-US" sz="2200" dirty="0" err="1" smtClean="0">
                  <a:solidFill>
                    <a:schemeClr val="tx1"/>
                  </a:solidFill>
                </a:rPr>
                <a:t>sucesoras</a:t>
              </a:r>
              <a:r>
                <a:rPr lang="en-US" sz="2200" dirty="0" smtClean="0">
                  <a:solidFill>
                    <a:schemeClr val="tx1"/>
                  </a:solidFill>
                </a:rPr>
                <a:t>”.</a:t>
              </a:r>
              <a:endParaRPr lang="es-CR" sz="22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/>
              </a:pPr>
              <a:r>
                <a:rPr lang="es-CR" sz="2200" dirty="0" smtClean="0">
                  <a:solidFill>
                    <a:schemeClr val="tx1"/>
                  </a:solidFill>
                </a:rPr>
                <a:t>Modifique el tipo de vínculo en la columna “Tipo”. </a:t>
              </a:r>
            </a:p>
            <a:p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  <a:p>
              <a:pPr marL="514350" indent="-514350">
                <a:buAutoNum type="arabicPeriod" startAt="2"/>
              </a:pPr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0"/>
            <p:cNvSpPr/>
            <p:nvPr/>
          </p:nvSpPr>
          <p:spPr>
            <a:xfrm>
              <a:off x="4192118" y="1759123"/>
              <a:ext cx="1372427" cy="5787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</a:t>
              </a:r>
              <a:r>
                <a:rPr lang="es-CR" sz="2400" dirty="0" smtClean="0"/>
                <a:t>ómo …</a:t>
              </a:r>
              <a:endParaRPr lang="en-US" sz="2400" dirty="0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190" y="4226197"/>
              <a:ext cx="4270453" cy="1581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2030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2137097"/>
            <a:ext cx="83529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Inclusión de Tiempos de Retraso</a:t>
            </a:r>
          </a:p>
        </p:txBody>
      </p:sp>
      <p:sp>
        <p:nvSpPr>
          <p:cNvPr id="10" name="Curved Right Arrow 6"/>
          <p:cNvSpPr/>
          <p:nvPr/>
        </p:nvSpPr>
        <p:spPr>
          <a:xfrm rot="20404947">
            <a:off x="179512" y="2191754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1066800" y="2810670"/>
            <a:ext cx="7239000" cy="3947989"/>
            <a:chOff x="1066800" y="1981200"/>
            <a:chExt cx="7239000" cy="3947989"/>
          </a:xfrm>
        </p:grpSpPr>
        <p:sp>
          <p:nvSpPr>
            <p:cNvPr id="28" name="Rounded Rectangle 12"/>
            <p:cNvSpPr/>
            <p:nvPr/>
          </p:nvSpPr>
          <p:spPr>
            <a:xfrm>
              <a:off x="1066800" y="2286000"/>
              <a:ext cx="7239000" cy="3643189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sz="2400" b="1" dirty="0" smtClean="0">
                <a:solidFill>
                  <a:schemeClr val="tx1"/>
                </a:solidFill>
              </a:endParaRPr>
            </a:p>
            <a:p>
              <a:pPr marL="514350" indent="-514350"/>
              <a:r>
                <a:rPr lang="es-CR" sz="2400" b="1" dirty="0" smtClean="0">
                  <a:solidFill>
                    <a:schemeClr val="tx1"/>
                  </a:solidFill>
                </a:rPr>
                <a:t>Opción 1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En la ventana “Información de la tarea”, cejilla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Predecesoras</a:t>
              </a:r>
              <a:r>
                <a:rPr lang="en-US" sz="2400" dirty="0" smtClean="0">
                  <a:solidFill>
                    <a:schemeClr val="tx1"/>
                  </a:solidFill>
                </a:rPr>
                <a:t>”,</a:t>
              </a:r>
              <a:r>
                <a:rPr lang="es-CR" sz="2400" dirty="0" smtClean="0">
                  <a:solidFill>
                    <a:schemeClr val="tx1"/>
                  </a:solidFill>
                </a:rPr>
                <a:t> digite el valor de posposición o retraso en la columna “Pos” como un valor positivo.</a:t>
              </a:r>
            </a:p>
            <a:p>
              <a:pPr marL="514350" indent="-514350"/>
              <a:r>
                <a:rPr lang="es-CR" sz="2400" b="1" dirty="0" smtClean="0">
                  <a:solidFill>
                    <a:schemeClr val="tx1"/>
                  </a:solidFill>
                </a:rPr>
                <a:t>Opción 2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En la columna “Predecesoras”, después del tipo de vínculo, incluya el valor de retraso en positivo.   </a:t>
              </a:r>
            </a:p>
            <a:p>
              <a:pPr marL="514350" indent="-514350"/>
              <a:r>
                <a:rPr lang="es-CR" sz="2400" dirty="0" smtClean="0">
                  <a:solidFill>
                    <a:schemeClr val="tx1"/>
                  </a:solidFill>
                </a:rPr>
                <a:t>	Ejemplo:     23FC+2s.</a:t>
              </a:r>
            </a:p>
            <a:p>
              <a:pPr algn="ctr"/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13"/>
            <p:cNvSpPr/>
            <p:nvPr/>
          </p:nvSpPr>
          <p:spPr>
            <a:xfrm>
              <a:off x="38100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1732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2137097"/>
            <a:ext cx="8352928" cy="1003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Bef>
                <a:spcPts val="0"/>
              </a:spcBef>
            </a:pPr>
            <a:r>
              <a:rPr lang="es-CR" sz="3600" b="1" dirty="0">
                <a:solidFill>
                  <a:prstClr val="black"/>
                </a:solidFill>
              </a:rPr>
              <a:t>	 Inclusión de Tiempos de </a:t>
            </a:r>
            <a:r>
              <a:rPr lang="es-CR" sz="3600" b="1" dirty="0" smtClean="0">
                <a:solidFill>
                  <a:prstClr val="black"/>
                </a:solidFill>
              </a:rPr>
              <a:t>Adelanto</a:t>
            </a:r>
            <a:endParaRPr lang="es-CR" sz="3600" b="1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66800" y="2876550"/>
            <a:ext cx="7239000" cy="3824064"/>
            <a:chOff x="1066800" y="1981200"/>
            <a:chExt cx="7239000" cy="3824064"/>
          </a:xfrm>
        </p:grpSpPr>
        <p:sp>
          <p:nvSpPr>
            <p:cNvPr id="9" name="Rounded Rectangle 8"/>
            <p:cNvSpPr/>
            <p:nvPr/>
          </p:nvSpPr>
          <p:spPr>
            <a:xfrm>
              <a:off x="1066800" y="2286000"/>
              <a:ext cx="7239000" cy="351926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 sz="2400" b="1" dirty="0" smtClean="0">
                <a:solidFill>
                  <a:schemeClr val="tx1"/>
                </a:solidFill>
              </a:endParaRPr>
            </a:p>
            <a:p>
              <a:pPr marL="514350" indent="-514350"/>
              <a:r>
                <a:rPr lang="es-CR" sz="2400" b="1" dirty="0" smtClean="0">
                  <a:solidFill>
                    <a:schemeClr val="tx1"/>
                  </a:solidFill>
                </a:rPr>
                <a:t>Opción 1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En la ventana “Información de la tarea”, cejilla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Predecesoras</a:t>
              </a:r>
              <a:r>
                <a:rPr lang="en-US" sz="2400" dirty="0" smtClean="0">
                  <a:solidFill>
                    <a:schemeClr val="tx1"/>
                  </a:solidFill>
                </a:rPr>
                <a:t>”,</a:t>
              </a:r>
              <a:r>
                <a:rPr lang="es-CR" sz="2400" dirty="0" smtClean="0">
                  <a:solidFill>
                    <a:schemeClr val="tx1"/>
                  </a:solidFill>
                </a:rPr>
                <a:t> digite el valor de adelanto en la columna “Pos” como un valor negativo.</a:t>
              </a:r>
            </a:p>
            <a:p>
              <a:pPr marL="514350" indent="-514350"/>
              <a:r>
                <a:rPr lang="es-CR" sz="2400" b="1" dirty="0" smtClean="0">
                  <a:solidFill>
                    <a:schemeClr val="tx1"/>
                  </a:solidFill>
                </a:rPr>
                <a:t>Opción 2</a:t>
              </a:r>
            </a:p>
            <a:p>
              <a:pPr marL="514350" indent="-514350">
                <a:buAutoNum type="arabicPeriod"/>
              </a:pPr>
              <a:r>
                <a:rPr lang="es-CR" sz="2400" dirty="0" smtClean="0">
                  <a:solidFill>
                    <a:schemeClr val="tx1"/>
                  </a:solidFill>
                </a:rPr>
                <a:t>En la columna “Predecesoras”, después del tipo de vínculo, incluya el valor de adelanto en negativo.   Ejemplo:     23FC-2s.</a:t>
              </a:r>
            </a:p>
            <a:p>
              <a:pPr algn="ctr"/>
              <a:endParaRPr lang="es-C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9"/>
            <p:cNvSpPr/>
            <p:nvPr/>
          </p:nvSpPr>
          <p:spPr>
            <a:xfrm>
              <a:off x="38100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5932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961456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s-CR" sz="7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Ejemplos:    </a:t>
            </a:r>
          </a:p>
          <a:p>
            <a:pPr lvl="1" algn="l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        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Proyecto </a:t>
            </a:r>
            <a:r>
              <a:rPr lang="es-CR" sz="5800" b="1" dirty="0">
                <a:solidFill>
                  <a:schemeClr val="tx1"/>
                </a:solidFill>
              </a:rPr>
              <a:t>|  </a:t>
            </a:r>
            <a:r>
              <a:rPr lang="es-CR" sz="5800" b="1" dirty="0" smtClean="0">
                <a:solidFill>
                  <a:schemeClr val="tx1"/>
                </a:solidFill>
              </a:rPr>
              <a:t>Propiedades </a:t>
            </a:r>
            <a:r>
              <a:rPr lang="en-US" sz="5800" b="1" dirty="0" smtClean="0">
                <a:solidFill>
                  <a:schemeClr val="tx1"/>
                </a:solidFill>
              </a:rPr>
              <a:t>| </a:t>
            </a:r>
            <a:r>
              <a:rPr lang="es-CR" sz="5800" b="1" dirty="0" err="1" smtClean="0">
                <a:solidFill>
                  <a:schemeClr val="tx1"/>
                </a:solidFill>
              </a:rPr>
              <a:t>Informac</a:t>
            </a:r>
            <a:r>
              <a:rPr lang="en-US" sz="5800" b="1" dirty="0" smtClean="0">
                <a:solidFill>
                  <a:schemeClr val="tx1"/>
                </a:solidFill>
              </a:rPr>
              <a:t>i</a:t>
            </a:r>
            <a:r>
              <a:rPr lang="es-CR" sz="5800" b="1" dirty="0" err="1" smtClean="0">
                <a:solidFill>
                  <a:schemeClr val="tx1"/>
                </a:solidFill>
              </a:rPr>
              <a:t>ón</a:t>
            </a:r>
            <a:r>
              <a:rPr lang="es-CR" sz="5800" b="1" dirty="0" smtClean="0">
                <a:solidFill>
                  <a:schemeClr val="tx1"/>
                </a:solidFill>
              </a:rPr>
              <a:t> de Proyecto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	indica </a:t>
            </a:r>
            <a:r>
              <a:rPr lang="es-CR" sz="5800" dirty="0">
                <a:solidFill>
                  <a:schemeClr val="tx1"/>
                </a:solidFill>
              </a:rPr>
              <a:t>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Proyecto</a:t>
            </a:r>
            <a:r>
              <a:rPr lang="en-US" sz="5800" dirty="0" smtClean="0">
                <a:solidFill>
                  <a:schemeClr val="tx1"/>
                </a:solidFill>
              </a:rPr>
              <a:t>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</a:t>
            </a:r>
            <a:r>
              <a:rPr lang="en-US" sz="5800" dirty="0" err="1" smtClean="0">
                <a:solidFill>
                  <a:schemeClr val="tx1"/>
                </a:solidFill>
              </a:rPr>
              <a:t>Propiedades</a:t>
            </a:r>
            <a:r>
              <a:rPr lang="en-US" sz="5800" dirty="0" smtClean="0">
                <a:solidFill>
                  <a:schemeClr val="tx1"/>
                </a:solidFill>
              </a:rPr>
              <a:t>” </a:t>
            </a:r>
            <a:r>
              <a:rPr lang="en-US" sz="5800" dirty="0" err="1" smtClean="0">
                <a:solidFill>
                  <a:schemeClr val="tx1"/>
                </a:solidFill>
              </a:rPr>
              <a:t>seleccionar</a:t>
            </a:r>
            <a:r>
              <a:rPr lang="en-US" sz="5800" dirty="0" smtClean="0">
                <a:solidFill>
                  <a:schemeClr val="tx1"/>
                </a:solidFill>
              </a:rPr>
              <a:t>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s-CR" sz="5800" dirty="0" smtClean="0">
                <a:solidFill>
                  <a:schemeClr val="tx1"/>
                </a:solidFill>
              </a:rPr>
              <a:t>Información de 	Proyecto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endParaRPr lang="en-US" sz="5800" dirty="0" smtClean="0">
              <a:solidFill>
                <a:schemeClr val="tx1"/>
              </a:solidFill>
            </a:endParaRP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 	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Vista |  Zoom | Escala Temporal | Escala Temporal… | 	Período no laborable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	indica 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“Vista”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“Zoom”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Temporal”, </a:t>
            </a:r>
            <a:r>
              <a:rPr lang="en-US" sz="5800" dirty="0" err="1" smtClean="0">
                <a:solidFill>
                  <a:schemeClr val="tx1"/>
                </a:solidFill>
              </a:rPr>
              <a:t>luego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s-CR" sz="5800" dirty="0" smtClean="0">
                <a:solidFill>
                  <a:schemeClr val="tx1"/>
                </a:solidFill>
              </a:rPr>
              <a:t>opción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	Temporal…” y en la </a:t>
            </a:r>
            <a:r>
              <a:rPr lang="en-US" sz="5800" dirty="0" err="1" smtClean="0">
                <a:solidFill>
                  <a:schemeClr val="tx1"/>
                </a:solidFill>
              </a:rPr>
              <a:t>ventana</a:t>
            </a:r>
            <a:r>
              <a:rPr lang="en-US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</a:rPr>
              <a:t>desplegada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n-US" sz="5800" dirty="0" err="1" smtClean="0">
                <a:solidFill>
                  <a:schemeClr val="tx1"/>
                </a:solidFill>
              </a:rPr>
              <a:t>cejilla</a:t>
            </a:r>
            <a:r>
              <a:rPr lang="en-US" sz="5800" dirty="0" smtClean="0">
                <a:solidFill>
                  <a:schemeClr val="tx1"/>
                </a:solidFill>
              </a:rPr>
              <a:t> “Per</a:t>
            </a:r>
            <a:r>
              <a:rPr lang="es-CR" sz="5800" dirty="0" err="1" smtClean="0">
                <a:solidFill>
                  <a:schemeClr val="tx1"/>
                </a:solidFill>
              </a:rPr>
              <a:t>íodo</a:t>
            </a:r>
            <a:r>
              <a:rPr lang="es-CR" sz="5800" dirty="0" smtClean="0">
                <a:solidFill>
                  <a:schemeClr val="tx1"/>
                </a:solidFill>
              </a:rPr>
              <a:t> 	no laborable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3083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8208912" cy="14700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CR" sz="5400" b="1" dirty="0" smtClean="0">
                <a:solidFill>
                  <a:srgbClr val="005828"/>
                </a:solidFill>
              </a:rPr>
              <a:t/>
            </a:r>
            <a:br>
              <a:rPr lang="es-CR" sz="5400" b="1" dirty="0" smtClean="0">
                <a:solidFill>
                  <a:srgbClr val="005828"/>
                </a:solidFill>
              </a:rPr>
            </a:br>
            <a:r>
              <a:rPr lang="es-CR" b="1" dirty="0" smtClean="0">
                <a:solidFill>
                  <a:srgbClr val="005828"/>
                </a:solidFill>
              </a:rPr>
              <a:t>Unidad 2</a:t>
            </a:r>
            <a:r>
              <a:rPr lang="es-CR" b="1" dirty="0" smtClean="0">
                <a:solidFill>
                  <a:srgbClr val="005828"/>
                </a:solidFill>
              </a:rPr>
              <a:t/>
            </a:r>
            <a:br>
              <a:rPr lang="es-CR" b="1" dirty="0" smtClean="0">
                <a:solidFill>
                  <a:srgbClr val="005828"/>
                </a:solidFill>
              </a:rPr>
            </a:br>
            <a:r>
              <a:rPr lang="es-CR" sz="5400" b="1" dirty="0" smtClean="0">
                <a:solidFill>
                  <a:srgbClr val="FFC000"/>
                </a:solidFill>
              </a:rPr>
              <a:t>Práctica</a:t>
            </a:r>
            <a:r>
              <a:rPr lang="en-US" sz="5400" b="1" dirty="0" smtClean="0">
                <a:solidFill>
                  <a:srgbClr val="FFC000"/>
                </a:solidFill>
              </a:rPr>
              <a:t>/</a:t>
            </a:r>
            <a:r>
              <a:rPr lang="es-CR" sz="5400" b="1" dirty="0" smtClean="0">
                <a:solidFill>
                  <a:srgbClr val="FFC000"/>
                </a:solidFill>
              </a:rPr>
              <a:t>Tarea</a:t>
            </a:r>
            <a:br>
              <a:rPr lang="es-CR" sz="5400" b="1" dirty="0" smtClean="0">
                <a:solidFill>
                  <a:srgbClr val="FFC000"/>
                </a:solidFill>
              </a:rPr>
            </a:br>
            <a:r>
              <a:rPr lang="es-CR" sz="2400" b="1" dirty="0" smtClean="0">
                <a:solidFill>
                  <a:srgbClr val="FFC000"/>
                </a:solidFill>
              </a:rPr>
              <a:t/>
            </a:r>
            <a:br>
              <a:rPr lang="es-CR" sz="2400" b="1" dirty="0" smtClean="0">
                <a:solidFill>
                  <a:srgbClr val="FFC000"/>
                </a:solidFill>
              </a:rPr>
            </a:br>
            <a:r>
              <a:rPr lang="es-CR" sz="3600" b="1" dirty="0">
                <a:solidFill>
                  <a:srgbClr val="005828"/>
                </a:solidFill>
              </a:rPr>
              <a:t>U</a:t>
            </a:r>
            <a:r>
              <a:rPr lang="es-CR" sz="3600" b="1" dirty="0" smtClean="0">
                <a:solidFill>
                  <a:srgbClr val="005828"/>
                </a:solidFill>
              </a:rPr>
              <a:t>2</a:t>
            </a:r>
            <a:r>
              <a:rPr lang="es-CR" sz="3600" b="1" dirty="0" smtClean="0">
                <a:solidFill>
                  <a:srgbClr val="005828"/>
                </a:solidFill>
              </a:rPr>
              <a:t>-1. Reunión de Accionistas #2</a:t>
            </a:r>
            <a:endParaRPr lang="en-US" sz="3600" b="1" dirty="0">
              <a:solidFill>
                <a:srgbClr val="FFC000"/>
              </a:solidFill>
            </a:endParaRPr>
          </a:p>
        </p:txBody>
      </p:sp>
      <p:pic>
        <p:nvPicPr>
          <p:cNvPr id="8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301208"/>
            <a:ext cx="3474343" cy="111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5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epm.m7.fr/wp-content/uploads/2010/01/project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0686"/>
            <a:ext cx="7484512" cy="4213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60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348880"/>
            <a:ext cx="8305800" cy="2520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65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RECOMENDACION</a:t>
            </a:r>
          </a:p>
          <a:p>
            <a:pPr lvl="1" algn="just">
              <a:spcAft>
                <a:spcPts val="1200"/>
              </a:spcAft>
            </a:pPr>
            <a:r>
              <a:rPr lang="es-CR" sz="5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 recomienda que conforme se estudie el contenido de este material se realicen en forma paralela los pasos indicados en la aplicación MS Project 2010, para una mayor comprensión.</a:t>
            </a:r>
          </a:p>
          <a:p>
            <a:pPr lvl="1" algn="l">
              <a:spcBef>
                <a:spcPts val="0"/>
              </a:spcBef>
            </a:pP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396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64243" y="1916831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3200" b="1" dirty="0" smtClean="0">
                <a:solidFill>
                  <a:srgbClr val="FFC000"/>
                </a:solidFill>
              </a:rPr>
              <a:t/>
            </a:r>
            <a:br>
              <a:rPr lang="es-CR" sz="3200" b="1" dirty="0" smtClean="0">
                <a:solidFill>
                  <a:srgbClr val="FFC000"/>
                </a:solidFill>
              </a:rPr>
            </a:br>
            <a:r>
              <a:rPr lang="es-CR" sz="4800" b="1" dirty="0" smtClean="0">
                <a:solidFill>
                  <a:srgbClr val="FFC000"/>
                </a:solidFill>
              </a:rPr>
              <a:t>Tema 3</a:t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4800" b="1" dirty="0" smtClean="0">
                <a:solidFill>
                  <a:srgbClr val="005828"/>
                </a:solidFill>
              </a:rPr>
              <a:t>Vinculación de Tareas </a:t>
            </a:r>
            <a:endParaRPr lang="en-US" sz="60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7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11560" y="39330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es-CR" sz="4000" b="1" dirty="0">
                <a:solidFill>
                  <a:srgbClr val="FFC000"/>
                </a:solidFill>
              </a:rPr>
              <a:t>Dependencia entre Tareas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Microsoft Office </a:t>
            </a: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2010</a:t>
            </a: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632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2204864"/>
            <a:ext cx="83058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CR" sz="3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Identificación </a:t>
            </a:r>
            <a:r>
              <a:rPr kumimoji="0" lang="es-CR" sz="3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Tareas del Proyecto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En </a:t>
            </a: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proceso de planeación y creación de </a:t>
            </a: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Estructura de Desglose del Trabajo </a:t>
            </a: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(EDT</a:t>
            </a: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), obtenemos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1143000" marR="0" lvl="2" indent="-2286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relación entregables (fases</a:t>
            </a: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),</a:t>
            </a:r>
            <a:r>
              <a:rPr kumimoji="0" lang="es-CR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C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tareas </a:t>
            </a: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 subtareas (representado por el esquema del proyecto)</a:t>
            </a:r>
          </a:p>
          <a:p>
            <a:pPr marL="1143000" marR="0" lvl="2" indent="-2286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Hitos del proyecto</a:t>
            </a:r>
          </a:p>
          <a:p>
            <a:pPr marL="1143000" marR="0" lvl="2" indent="-2286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C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Tareas repetitivas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3696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568" y="2289076"/>
            <a:ext cx="7848600" cy="3845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Dependencia </a:t>
            </a:r>
            <a:r>
              <a:rPr lang="es-CR" sz="3600" b="1" dirty="0">
                <a:solidFill>
                  <a:prstClr val="black"/>
                </a:solidFill>
              </a:rPr>
              <a:t>entre Tareas del Proyecto</a:t>
            </a:r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</a:pPr>
            <a:r>
              <a:rPr lang="es-CR" sz="3600" dirty="0">
                <a:solidFill>
                  <a:prstClr val="black"/>
                </a:solidFill>
              </a:rPr>
              <a:t>	</a:t>
            </a:r>
            <a:r>
              <a:rPr lang="es-CR" sz="3600" dirty="0" smtClean="0">
                <a:solidFill>
                  <a:prstClr val="black"/>
                </a:solidFill>
              </a:rPr>
              <a:t>Como </a:t>
            </a:r>
            <a:r>
              <a:rPr lang="es-CR" sz="3600" dirty="0">
                <a:solidFill>
                  <a:prstClr val="black"/>
                </a:solidFill>
              </a:rPr>
              <a:t>siguiente paso, está el analizar y documentar la dependencia entre las diferentes tareas del proyecto.   Estas dependencias incluyen tiempos de retraso o adelanto entre tareas.</a:t>
            </a:r>
          </a:p>
        </p:txBody>
      </p:sp>
      <p:grpSp>
        <p:nvGrpSpPr>
          <p:cNvPr id="7" name="Group 5"/>
          <p:cNvGrpSpPr/>
          <p:nvPr/>
        </p:nvGrpSpPr>
        <p:grpSpPr>
          <a:xfrm>
            <a:off x="3505200" y="5638800"/>
            <a:ext cx="4724400" cy="990600"/>
            <a:chOff x="3505200" y="5334000"/>
            <a:chExt cx="4724400" cy="990600"/>
          </a:xfrm>
        </p:grpSpPr>
        <p:sp>
          <p:nvSpPr>
            <p:cNvPr id="8" name="Rectangle 7"/>
            <p:cNvSpPr/>
            <p:nvPr/>
          </p:nvSpPr>
          <p:spPr>
            <a:xfrm>
              <a:off x="6248400" y="59436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2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5200" y="53340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1</a:t>
              </a:r>
              <a:endParaRPr lang="en-US" dirty="0"/>
            </a:p>
          </p:txBody>
        </p:sp>
        <p:cxnSp>
          <p:nvCxnSpPr>
            <p:cNvPr id="10" name="Straight Arrow Connector 6"/>
            <p:cNvCxnSpPr>
              <a:stCxn id="9" idx="3"/>
              <a:endCxn id="8" idx="1"/>
            </p:cNvCxnSpPr>
            <p:nvPr/>
          </p:nvCxnSpPr>
          <p:spPr>
            <a:xfrm>
              <a:off x="5486400" y="5524500"/>
              <a:ext cx="762000" cy="609600"/>
            </a:xfrm>
            <a:prstGeom prst="bentConnector3">
              <a:avLst>
                <a:gd name="adj1" fmla="val 50000"/>
              </a:avLst>
            </a:prstGeom>
            <a:ln w="28575">
              <a:headEnd type="none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615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2204864"/>
            <a:ext cx="8339336" cy="41837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4200" b="1" dirty="0" smtClean="0">
                <a:solidFill>
                  <a:prstClr val="black"/>
                </a:solidFill>
              </a:rPr>
              <a:t>	 Tipos </a:t>
            </a:r>
            <a:r>
              <a:rPr lang="es-CR" sz="4200" b="1" dirty="0">
                <a:solidFill>
                  <a:prstClr val="black"/>
                </a:solidFill>
              </a:rPr>
              <a:t>de Vinculación entre </a:t>
            </a:r>
            <a:r>
              <a:rPr lang="es-CR" sz="4200" b="1" dirty="0" smtClean="0">
                <a:solidFill>
                  <a:prstClr val="black"/>
                </a:solidFill>
              </a:rPr>
              <a:t>Tareas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3600" dirty="0" smtClean="0">
                <a:solidFill>
                  <a:prstClr val="black"/>
                </a:solidFill>
              </a:rPr>
              <a:t>	Las tareas se vinculan definiendo una dependencia entre sus fechas de comienzo y fin.  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dirty="0" smtClean="0">
                <a:solidFill>
                  <a:prstClr val="black"/>
                </a:solidFill>
              </a:rPr>
              <a:t>	Existen 4 tipos</a:t>
            </a:r>
            <a:r>
              <a:rPr lang="en-US" sz="3600" dirty="0" smtClean="0">
                <a:solidFill>
                  <a:prstClr val="black"/>
                </a:solidFill>
              </a:rPr>
              <a:t>:</a:t>
            </a:r>
            <a:endParaRPr lang="es-CR" sz="3600" dirty="0">
              <a:solidFill>
                <a:prstClr val="black"/>
              </a:solidFill>
            </a:endParaRPr>
          </a:p>
          <a:p>
            <a:pPr marL="1143000" lvl="2" indent="-228600" algn="l">
              <a:spcBef>
                <a:spcPts val="0"/>
              </a:spcBef>
              <a:buFont typeface="Wingdings" pitchFamily="2" charset="2"/>
              <a:buChar char="Ø"/>
            </a:pPr>
            <a:r>
              <a:rPr lang="es-CR" sz="3600" dirty="0" smtClean="0">
                <a:solidFill>
                  <a:prstClr val="black"/>
                </a:solidFill>
              </a:rPr>
              <a:t> Fin </a:t>
            </a:r>
            <a:r>
              <a:rPr lang="es-CR" sz="3600" dirty="0">
                <a:solidFill>
                  <a:prstClr val="black"/>
                </a:solidFill>
              </a:rPr>
              <a:t>– Comienzo   (FC)   Valor por defecto</a:t>
            </a:r>
          </a:p>
          <a:p>
            <a:pPr marL="1143000" lvl="2" indent="-228600" algn="l">
              <a:spcBef>
                <a:spcPts val="0"/>
              </a:spcBef>
              <a:buFont typeface="Wingdings" pitchFamily="2" charset="2"/>
              <a:buChar char="Ø"/>
            </a:pPr>
            <a:r>
              <a:rPr lang="es-CR" sz="3600" dirty="0" smtClean="0">
                <a:solidFill>
                  <a:prstClr val="black"/>
                </a:solidFill>
              </a:rPr>
              <a:t> Comienzo </a:t>
            </a:r>
            <a:r>
              <a:rPr lang="es-CR" sz="3600" dirty="0">
                <a:solidFill>
                  <a:prstClr val="black"/>
                </a:solidFill>
              </a:rPr>
              <a:t>– Comienzo (CC)</a:t>
            </a:r>
          </a:p>
          <a:p>
            <a:pPr marL="1143000" lvl="2" indent="-228600" algn="l">
              <a:spcBef>
                <a:spcPts val="0"/>
              </a:spcBef>
              <a:buFont typeface="Wingdings" pitchFamily="2" charset="2"/>
              <a:buChar char="Ø"/>
            </a:pPr>
            <a:r>
              <a:rPr lang="es-CR" sz="3600" dirty="0" smtClean="0">
                <a:solidFill>
                  <a:prstClr val="black"/>
                </a:solidFill>
              </a:rPr>
              <a:t> Comienzo </a:t>
            </a:r>
            <a:r>
              <a:rPr lang="es-CR" sz="3600" dirty="0">
                <a:solidFill>
                  <a:prstClr val="black"/>
                </a:solidFill>
              </a:rPr>
              <a:t>– Fin (CF)</a:t>
            </a:r>
          </a:p>
          <a:p>
            <a:pPr marL="1143000" lvl="2" indent="-228600" algn="l">
              <a:spcBef>
                <a:spcPts val="0"/>
              </a:spcBef>
              <a:buFont typeface="Wingdings" pitchFamily="2" charset="2"/>
              <a:buChar char="Ø"/>
            </a:pPr>
            <a:r>
              <a:rPr lang="es-CR" sz="3600" dirty="0" smtClean="0">
                <a:solidFill>
                  <a:prstClr val="black"/>
                </a:solidFill>
              </a:rPr>
              <a:t> Fin </a:t>
            </a:r>
            <a:r>
              <a:rPr lang="es-CR" sz="3600" dirty="0">
                <a:solidFill>
                  <a:prstClr val="black"/>
                </a:solidFill>
              </a:rPr>
              <a:t>– </a:t>
            </a:r>
            <a:r>
              <a:rPr lang="es-CR" sz="3600" dirty="0" smtClean="0">
                <a:solidFill>
                  <a:prstClr val="black"/>
                </a:solidFill>
              </a:rPr>
              <a:t>Fin (FF</a:t>
            </a:r>
            <a:r>
              <a:rPr lang="en-US" sz="3600" dirty="0" smtClean="0">
                <a:solidFill>
                  <a:prstClr val="black"/>
                </a:solidFill>
              </a:rPr>
              <a:t>)</a:t>
            </a:r>
            <a:endParaRPr lang="es-CR" sz="3600" dirty="0">
              <a:solidFill>
                <a:prstClr val="black"/>
              </a:solidFill>
            </a:endParaRPr>
          </a:p>
        </p:txBody>
      </p:sp>
      <p:grpSp>
        <p:nvGrpSpPr>
          <p:cNvPr id="12" name="Group 5"/>
          <p:cNvGrpSpPr/>
          <p:nvPr/>
        </p:nvGrpSpPr>
        <p:grpSpPr>
          <a:xfrm>
            <a:off x="3995936" y="5689996"/>
            <a:ext cx="4724400" cy="990600"/>
            <a:chOff x="3505200" y="5334000"/>
            <a:chExt cx="4724400" cy="990600"/>
          </a:xfrm>
        </p:grpSpPr>
        <p:sp>
          <p:nvSpPr>
            <p:cNvPr id="13" name="Rectangle 7"/>
            <p:cNvSpPr/>
            <p:nvPr/>
          </p:nvSpPr>
          <p:spPr>
            <a:xfrm>
              <a:off x="6248400" y="59436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2</a:t>
              </a:r>
              <a:endParaRPr lang="en-US" dirty="0"/>
            </a:p>
          </p:txBody>
        </p:sp>
        <p:sp>
          <p:nvSpPr>
            <p:cNvPr id="14" name="Rectangle 8"/>
            <p:cNvSpPr/>
            <p:nvPr/>
          </p:nvSpPr>
          <p:spPr>
            <a:xfrm>
              <a:off x="3505200" y="5334000"/>
              <a:ext cx="1981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dirty="0" smtClean="0"/>
                <a:t>Tarea 1</a:t>
              </a:r>
              <a:endParaRPr lang="en-US" dirty="0"/>
            </a:p>
          </p:txBody>
        </p:sp>
        <p:cxnSp>
          <p:nvCxnSpPr>
            <p:cNvPr id="15" name="Straight Arrow Connector 6"/>
            <p:cNvCxnSpPr>
              <a:stCxn id="14" idx="3"/>
              <a:endCxn id="13" idx="1"/>
            </p:cNvCxnSpPr>
            <p:nvPr/>
          </p:nvCxnSpPr>
          <p:spPr>
            <a:xfrm>
              <a:off x="5486400" y="5524500"/>
              <a:ext cx="762000" cy="609600"/>
            </a:xfrm>
            <a:prstGeom prst="bentConnector3">
              <a:avLst>
                <a:gd name="adj1" fmla="val 50000"/>
              </a:avLst>
            </a:prstGeom>
            <a:ln w="28575">
              <a:headEnd type="none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urved Right Arrow 11"/>
          <p:cNvSpPr/>
          <p:nvPr/>
        </p:nvSpPr>
        <p:spPr>
          <a:xfrm rot="20404947">
            <a:off x="179513" y="2214923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06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UCI-2012</Template>
  <TotalTime>2137</TotalTime>
  <Words>601</Words>
  <Application>Microsoft Macintosh PowerPoint</Application>
  <PresentationFormat>On-screen Show (4:3)</PresentationFormat>
  <Paragraphs>231</Paragraphs>
  <Slides>31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Tema de Office</vt:lpstr>
      <vt:lpstr>Diseño personalizado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Unidad 2 Práctica/Tarea  U2-1. Reunión de Accionistas #2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Donald Solano</dc:creator>
  <cp:lastModifiedBy>Tia Pancha</cp:lastModifiedBy>
  <cp:revision>166</cp:revision>
  <cp:lastPrinted>2012-01-02T00:46:47Z</cp:lastPrinted>
  <dcterms:created xsi:type="dcterms:W3CDTF">2010-10-20T21:55:38Z</dcterms:created>
  <dcterms:modified xsi:type="dcterms:W3CDTF">2013-07-22T18:23:34Z</dcterms:modified>
</cp:coreProperties>
</file>