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25"/>
  </p:notesMasterIdLst>
  <p:handoutMasterIdLst>
    <p:handoutMasterId r:id="rId26"/>
  </p:handoutMasterIdLst>
  <p:sldIdLst>
    <p:sldId id="458" r:id="rId3"/>
    <p:sldId id="291" r:id="rId4"/>
    <p:sldId id="293" r:id="rId5"/>
    <p:sldId id="301" r:id="rId6"/>
    <p:sldId id="459" r:id="rId7"/>
    <p:sldId id="460" r:id="rId8"/>
    <p:sldId id="461" r:id="rId9"/>
    <p:sldId id="462" r:id="rId10"/>
    <p:sldId id="463" r:id="rId11"/>
    <p:sldId id="476" r:id="rId12"/>
    <p:sldId id="465" r:id="rId13"/>
    <p:sldId id="466" r:id="rId14"/>
    <p:sldId id="467" r:id="rId15"/>
    <p:sldId id="468" r:id="rId16"/>
    <p:sldId id="469" r:id="rId17"/>
    <p:sldId id="470" r:id="rId18"/>
    <p:sldId id="471" r:id="rId19"/>
    <p:sldId id="472" r:id="rId20"/>
    <p:sldId id="473" r:id="rId21"/>
    <p:sldId id="474" r:id="rId22"/>
    <p:sldId id="475" r:id="rId23"/>
    <p:sldId id="453" r:id="rId24"/>
  </p:sldIdLst>
  <p:sldSz cx="9144000" cy="6858000" type="screen4x3"/>
  <p:notesSz cx="7315200" cy="96012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B2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3" autoAdjust="0"/>
    <p:restoredTop sz="97479" autoAdjust="0"/>
  </p:normalViewPr>
  <p:slideViewPr>
    <p:cSldViewPr>
      <p:cViewPr>
        <p:scale>
          <a:sx n="53" d="100"/>
          <a:sy n="53" d="100"/>
        </p:scale>
        <p:origin x="-2960" y="-1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E7AFC-CE85-4368-BF08-27F50B29381D}" type="datetimeFigureOut">
              <a:rPr lang="en-US" smtClean="0"/>
              <a:t>7/22/13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8A189-7865-4759-9788-0985E4556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60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CADB92F-746D-4FCD-939E-880BC3FAC4E3}" type="datetimeFigureOut">
              <a:rPr lang="en-US" smtClean="0"/>
              <a:t>7/22/13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C73A87A-3760-4AF6-81FD-EE947A97F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30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69283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41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83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963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86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9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1715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172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343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579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28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88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1493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22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13" Type="http://schemas.openxmlformats.org/officeDocument/2006/relationships/image" Target="../media/image3.jpeg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7" name="Picture 3" descr="ppt-UCI1.jp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 descr="ppt-uci4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91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2276872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b="1" dirty="0" smtClean="0">
                <a:solidFill>
                  <a:srgbClr val="005828"/>
                </a:solidFill>
              </a:rPr>
              <a:t>Microsoft Office </a:t>
            </a:r>
            <a:r>
              <a:rPr lang="es-CR" sz="5400" b="1" dirty="0" smtClean="0">
                <a:solidFill>
                  <a:srgbClr val="005828"/>
                </a:solidFill>
              </a:rPr>
              <a:t/>
            </a:r>
            <a:br>
              <a:rPr lang="es-CR" sz="5400" b="1" dirty="0" smtClean="0">
                <a:solidFill>
                  <a:srgbClr val="005828"/>
                </a:solidFill>
              </a:rPr>
            </a:br>
            <a:r>
              <a:rPr lang="es-CR" sz="6600" b="1" dirty="0" smtClean="0">
                <a:solidFill>
                  <a:srgbClr val="005828"/>
                </a:solidFill>
              </a:rPr>
              <a:t>Project 2010</a:t>
            </a:r>
            <a:r>
              <a:rPr lang="es-CR" sz="5400" b="1" dirty="0" smtClean="0"/>
              <a:t/>
            </a:r>
            <a:br>
              <a:rPr lang="es-CR" sz="5400" b="1" dirty="0" smtClean="0"/>
            </a:br>
            <a:r>
              <a:rPr lang="es-CR" b="1" dirty="0" smtClean="0">
                <a:solidFill>
                  <a:srgbClr val="005828"/>
                </a:solidFill>
              </a:rPr>
              <a:t>Curso Básico</a:t>
            </a:r>
          </a:p>
          <a:p>
            <a:r>
              <a:rPr lang="es-CR" sz="4000" b="1" dirty="0" smtClean="0">
                <a:solidFill>
                  <a:srgbClr val="FFC000"/>
                </a:solidFill>
              </a:rPr>
              <a:t>Unidad 2 </a:t>
            </a:r>
            <a:r>
              <a:rPr lang="es-CR" sz="4000" b="1" dirty="0" smtClean="0">
                <a:solidFill>
                  <a:srgbClr val="FFC000"/>
                </a:solidFill>
              </a:rPr>
              <a:t>– Preguntas Frecuentes</a:t>
            </a:r>
            <a:r>
              <a:rPr lang="es-CR" sz="4000" b="1" dirty="0" smtClean="0">
                <a:solidFill>
                  <a:srgbClr val="005828"/>
                </a:solidFill>
              </a:rPr>
              <a:t/>
            </a:r>
            <a:br>
              <a:rPr lang="es-CR" sz="4000" b="1" dirty="0" smtClean="0">
                <a:solidFill>
                  <a:srgbClr val="005828"/>
                </a:solidFill>
              </a:rPr>
            </a:br>
            <a:r>
              <a:rPr lang="es-CR" sz="2000" b="1" dirty="0" smtClean="0">
                <a:solidFill>
                  <a:srgbClr val="005828"/>
                </a:solidFill>
              </a:rPr>
              <a:t/>
            </a:r>
            <a:br>
              <a:rPr lang="es-CR" sz="2000" b="1" dirty="0" smtClean="0">
                <a:solidFill>
                  <a:srgbClr val="005828"/>
                </a:solidFill>
              </a:rPr>
            </a:br>
            <a:endParaRPr lang="en-US" b="1" dirty="0">
              <a:solidFill>
                <a:srgbClr val="FFC000"/>
              </a:solidFill>
            </a:endParaRPr>
          </a:p>
        </p:txBody>
      </p:sp>
      <p:pic>
        <p:nvPicPr>
          <p:cNvPr id="3" name="Picture 2" descr="http://t3.gstatic.com/images?q=tbn:ANd9GcQDekc1J2n-ct6B34aksI9lF7W5VR_C5xbmIQbROTgu7EzHH3OmX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061" y="5445224"/>
            <a:ext cx="3762375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9539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381000" y="2060848"/>
            <a:ext cx="8305800" cy="4797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endParaRPr lang="es-CR" sz="36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s-CR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s-CR" sz="16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s-CR" sz="16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 algn="just">
              <a:spcAft>
                <a:spcPts val="600"/>
              </a:spcAft>
            </a:pPr>
            <a:r>
              <a:rPr lang="es-CR" dirty="0" smtClean="0">
                <a:solidFill>
                  <a:schemeClr val="tx1"/>
                </a:solidFill>
              </a:rPr>
              <a:t>Project al </a:t>
            </a:r>
            <a:r>
              <a:rPr lang="es-CR" dirty="0" err="1" smtClean="0">
                <a:solidFill>
                  <a:schemeClr val="tx1"/>
                </a:solidFill>
              </a:rPr>
              <a:t>autoprogramar</a:t>
            </a:r>
            <a:r>
              <a:rPr lang="es-CR" dirty="0" smtClean="0">
                <a:solidFill>
                  <a:schemeClr val="tx1"/>
                </a:solidFill>
              </a:rPr>
              <a:t> </a:t>
            </a:r>
            <a:r>
              <a:rPr lang="es-CR" dirty="0">
                <a:solidFill>
                  <a:schemeClr val="tx1"/>
                </a:solidFill>
              </a:rPr>
              <a:t>coloca por defecto una duración correspondiente a un día al crear una tarea.  </a:t>
            </a:r>
            <a:endParaRPr lang="en-US" dirty="0">
              <a:solidFill>
                <a:schemeClr val="tx1"/>
              </a:solidFill>
            </a:endParaRPr>
          </a:p>
          <a:p>
            <a:pPr lvl="1" algn="just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s-CR" dirty="0">
                <a:solidFill>
                  <a:schemeClr val="tx1"/>
                </a:solidFill>
              </a:rPr>
              <a:t>ótese que esta duración incluye un signo de pregunta al final.</a:t>
            </a:r>
            <a:r>
              <a:rPr lang="es-CR" b="1" dirty="0"/>
              <a:t>	</a:t>
            </a:r>
            <a:endParaRPr lang="es-CR" sz="36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76872"/>
            <a:ext cx="5493732" cy="2032599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427984" y="1556792"/>
            <a:ext cx="45720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 algn="r">
              <a:spcAft>
                <a:spcPts val="1200"/>
              </a:spcAft>
            </a:pPr>
            <a:r>
              <a:rPr lang="es-CR" sz="3600" b="1" dirty="0"/>
              <a:t>Duración de Tareas</a:t>
            </a:r>
          </a:p>
        </p:txBody>
      </p:sp>
    </p:spTree>
    <p:extLst>
      <p:ext uri="{BB962C8B-B14F-4D97-AF65-F5344CB8AC3E}">
        <p14:creationId xmlns:p14="http://schemas.microsoft.com/office/powerpoint/2010/main" val="3727853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2132856"/>
            <a:ext cx="8305800" cy="460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r>
              <a:rPr lang="es-CR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Duración de Tareas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29791" y="2996952"/>
            <a:ext cx="7973888" cy="3215790"/>
            <a:chOff x="685800" y="1981200"/>
            <a:chExt cx="7973888" cy="2172950"/>
          </a:xfrm>
        </p:grpSpPr>
        <p:sp>
          <p:nvSpPr>
            <p:cNvPr id="7" name="Rounded Rectangle 6"/>
            <p:cNvSpPr/>
            <p:nvPr/>
          </p:nvSpPr>
          <p:spPr>
            <a:xfrm>
              <a:off x="685800" y="2286000"/>
              <a:ext cx="7973888" cy="186815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sz="2400" dirty="0" smtClean="0">
                  <a:solidFill>
                    <a:schemeClr val="tx1"/>
                  </a:solidFill>
                </a:rPr>
                <a:t>Para realizar por defecto una programación automática para todas las tareas nuevas, seleccione Archivo | Opciones | Programación </a:t>
              </a:r>
              <a:r>
                <a:rPr lang="en-US" sz="2400" dirty="0" smtClean="0">
                  <a:solidFill>
                    <a:schemeClr val="tx1"/>
                  </a:solidFill>
                </a:rPr>
                <a:t>|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Opciones</a:t>
              </a:r>
              <a:r>
                <a:rPr lang="en-US" sz="2400" dirty="0" smtClean="0">
                  <a:solidFill>
                    <a:schemeClr val="tx1"/>
                  </a:solidFill>
                </a:rPr>
                <a:t> de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programaci</a:t>
              </a:r>
              <a:r>
                <a:rPr lang="es-CR" sz="2400" dirty="0" err="1" smtClean="0">
                  <a:solidFill>
                    <a:schemeClr val="tx1"/>
                  </a:solidFill>
                </a:rPr>
                <a:t>ón</a:t>
              </a:r>
              <a:r>
                <a:rPr lang="es-CR" sz="2400" dirty="0" smtClean="0">
                  <a:solidFill>
                    <a:schemeClr val="tx1"/>
                  </a:solidFill>
                </a:rPr>
                <a:t> de este proyecto… y seleccione </a:t>
              </a:r>
              <a:r>
                <a:rPr lang="en-US" sz="2400" dirty="0" smtClean="0">
                  <a:solidFill>
                    <a:schemeClr val="tx1"/>
                  </a:solidFill>
                </a:rPr>
                <a:t>“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Programada</a:t>
              </a:r>
              <a:r>
                <a:rPr lang="en-US" sz="2400" dirty="0" smtClean="0">
                  <a:solidFill>
                    <a:schemeClr val="tx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autom</a:t>
              </a:r>
              <a:r>
                <a:rPr lang="es-CR" sz="2400" dirty="0" smtClean="0">
                  <a:solidFill>
                    <a:schemeClr val="tx1"/>
                  </a:solidFill>
                </a:rPr>
                <a:t>áticamente</a:t>
              </a:r>
              <a:r>
                <a:rPr lang="en-US" sz="2400" dirty="0" smtClean="0">
                  <a:solidFill>
                    <a:schemeClr val="tx1"/>
                  </a:solidFill>
                </a:rPr>
                <a:t>” en la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opci</a:t>
              </a:r>
              <a:r>
                <a:rPr lang="es-CR" sz="2400" dirty="0" err="1" smtClean="0">
                  <a:solidFill>
                    <a:schemeClr val="tx1"/>
                  </a:solidFill>
                </a:rPr>
                <a:t>ón</a:t>
              </a:r>
              <a:r>
                <a:rPr lang="es-CR" sz="2400" dirty="0" smtClean="0">
                  <a:solidFill>
                    <a:schemeClr val="tx1"/>
                  </a:solidFill>
                </a:rPr>
                <a:t> </a:t>
              </a:r>
              <a:r>
                <a:rPr lang="en-US" sz="2400" dirty="0" smtClean="0">
                  <a:solidFill>
                    <a:schemeClr val="tx1"/>
                  </a:solidFill>
                </a:rPr>
                <a:t>“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Nuevas</a:t>
              </a:r>
              <a:r>
                <a:rPr lang="en-US" sz="2400" dirty="0" smtClean="0">
                  <a:solidFill>
                    <a:schemeClr val="tx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tareas</a:t>
              </a:r>
              <a:r>
                <a:rPr lang="en-US" sz="2400" dirty="0" smtClean="0">
                  <a:solidFill>
                    <a:schemeClr val="tx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creadas</a:t>
              </a:r>
              <a:r>
                <a:rPr lang="en-US" sz="2400" dirty="0" smtClean="0">
                  <a:solidFill>
                    <a:schemeClr val="tx1"/>
                  </a:solidFill>
                </a:rPr>
                <a:t>”.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581400" y="1981200"/>
              <a:ext cx="16002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C</a:t>
              </a:r>
              <a:r>
                <a:rPr lang="es-CR" sz="2800" dirty="0" smtClean="0"/>
                <a:t>ómo …</a:t>
              </a:r>
              <a:endParaRPr lang="en-US" sz="2800" dirty="0"/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409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50713" y="2255837"/>
            <a:ext cx="8305800" cy="460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r>
              <a:rPr lang="es-CR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Ejemplo</a:t>
            </a:r>
            <a:r>
              <a:rPr lang="en-US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lvl="1" algn="just">
              <a:spcAft>
                <a:spcPts val="1200"/>
              </a:spcAft>
            </a:pP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En el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siguiente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ejemplo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vamos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desarrollar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los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pasos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para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asignar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el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atributo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de “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Autoprogramar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” a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las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tareas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fases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hitos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de un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cronograma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.</a:t>
            </a:r>
            <a:endParaRPr lang="es-CR" sz="3600" b="1" dirty="0" smtClean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40521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2244750"/>
            <a:ext cx="8305800" cy="460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r>
              <a:rPr lang="es-CR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Ejemplo</a:t>
            </a:r>
            <a:r>
              <a:rPr lang="en-US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lvl="1" algn="just">
              <a:spcAft>
                <a:spcPts val="1200"/>
              </a:spcAft>
            </a:pP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La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imagen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que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se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muestra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en la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siguiente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diapositiva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nos</a:t>
            </a:r>
            <a:r>
              <a:rPr lang="en-US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d</a:t>
            </a:r>
            <a:r>
              <a:rPr lang="es-CR" sz="3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á algunas guías de cómo diferenciar tareas programadas manualmente de las programadas automáticamente.</a:t>
            </a:r>
            <a:endParaRPr lang="en-US" sz="3600" b="1" dirty="0" smtClean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34963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255837"/>
            <a:ext cx="8305800" cy="460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r>
              <a:rPr lang="es-CR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Ejemplo</a:t>
            </a:r>
            <a:r>
              <a:rPr lang="en-US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lvl="1" algn="l">
              <a:spcAft>
                <a:spcPts val="1200"/>
              </a:spcAft>
            </a:pPr>
            <a:endParaRPr lang="en-US" sz="3600" b="1" dirty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36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20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just">
              <a:spcAft>
                <a:spcPts val="1200"/>
              </a:spcAft>
            </a:pPr>
            <a:r>
              <a:rPr lang="en-US" sz="32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Las </a:t>
            </a:r>
            <a:r>
              <a:rPr lang="en-US" sz="32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celdas</a:t>
            </a:r>
            <a:r>
              <a:rPr lang="en-US" sz="32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marcadas</a:t>
            </a:r>
            <a:r>
              <a:rPr lang="en-US" sz="32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en </a:t>
            </a:r>
            <a:r>
              <a:rPr lang="en-US" sz="32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rojo</a:t>
            </a:r>
            <a:r>
              <a:rPr lang="en-US" sz="32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nos</a:t>
            </a:r>
            <a:r>
              <a:rPr lang="en-US" sz="32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muestran</a:t>
            </a:r>
            <a:r>
              <a:rPr lang="en-US" sz="32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32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características propias de tareas programadas manualmente.</a:t>
            </a:r>
            <a:endParaRPr lang="en-US" sz="32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12" y="2996952"/>
            <a:ext cx="858591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622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255837"/>
            <a:ext cx="8305800" cy="460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r>
              <a:rPr lang="es-CR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Ejemplo</a:t>
            </a:r>
            <a:r>
              <a:rPr lang="en-US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lvl="1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 err="1">
                <a:solidFill>
                  <a:srgbClr val="008000"/>
                </a:solidFill>
              </a:rPr>
              <a:t>Tareas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programadas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manualmente</a:t>
            </a:r>
            <a:r>
              <a:rPr lang="en-US" sz="3200" b="1" dirty="0">
                <a:solidFill>
                  <a:srgbClr val="008000"/>
                </a:solidFill>
              </a:rPr>
              <a:t>:</a:t>
            </a:r>
          </a:p>
          <a:p>
            <a:pPr lvl="1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FFC000"/>
                </a:solidFill>
              </a:rPr>
              <a:t>1.  </a:t>
            </a:r>
            <a:r>
              <a:rPr lang="en-US" sz="3200" b="1" dirty="0" err="1">
                <a:solidFill>
                  <a:srgbClr val="FFC000"/>
                </a:solidFill>
              </a:rPr>
              <a:t>Tienen</a:t>
            </a:r>
            <a:r>
              <a:rPr lang="en-US" sz="3200" b="1" dirty="0">
                <a:solidFill>
                  <a:srgbClr val="FFC000"/>
                </a:solidFill>
              </a:rPr>
              <a:t> en la </a:t>
            </a:r>
            <a:r>
              <a:rPr lang="en-US" sz="3200" b="1" dirty="0" err="1">
                <a:solidFill>
                  <a:srgbClr val="FFC000"/>
                </a:solidFill>
              </a:rPr>
              <a:t>columna</a:t>
            </a:r>
            <a:r>
              <a:rPr lang="en-US" sz="3200" b="1" dirty="0">
                <a:solidFill>
                  <a:srgbClr val="FFC000"/>
                </a:solidFill>
              </a:rPr>
              <a:t> ‘</a:t>
            </a:r>
            <a:r>
              <a:rPr lang="en-US" sz="3200" b="1" dirty="0" err="1">
                <a:solidFill>
                  <a:srgbClr val="FFC000"/>
                </a:solidFill>
              </a:rPr>
              <a:t>Modo</a:t>
            </a:r>
            <a:r>
              <a:rPr lang="en-US" sz="3200" b="1" dirty="0">
                <a:solidFill>
                  <a:srgbClr val="FFC000"/>
                </a:solidFill>
              </a:rPr>
              <a:t> de </a:t>
            </a:r>
            <a:r>
              <a:rPr lang="en-US" sz="3200" b="1" dirty="0" err="1">
                <a:solidFill>
                  <a:srgbClr val="FFC000"/>
                </a:solidFill>
              </a:rPr>
              <a:t>tarea</a:t>
            </a:r>
            <a:r>
              <a:rPr lang="en-US" sz="3200" b="1" dirty="0">
                <a:solidFill>
                  <a:srgbClr val="FFC000"/>
                </a:solidFill>
              </a:rPr>
              <a:t>’ el 	</a:t>
            </a:r>
            <a:r>
              <a:rPr lang="en-US" sz="3200" b="1" dirty="0" smtClean="0">
                <a:solidFill>
                  <a:srgbClr val="FFC000"/>
                </a:solidFill>
              </a:rPr>
              <a:t>  </a:t>
            </a:r>
            <a:r>
              <a:rPr lang="en-US" sz="3200" b="1" dirty="0" err="1" smtClean="0">
                <a:solidFill>
                  <a:srgbClr val="FFC000"/>
                </a:solidFill>
              </a:rPr>
              <a:t>icono</a:t>
            </a:r>
            <a:r>
              <a:rPr lang="en-US" sz="3200" b="1" dirty="0" smtClean="0">
                <a:solidFill>
                  <a:srgbClr val="FFC000"/>
                </a:solidFill>
              </a:rPr>
              <a:t>         </a:t>
            </a:r>
            <a:r>
              <a:rPr lang="en-US" sz="3200" b="1" dirty="0">
                <a:solidFill>
                  <a:srgbClr val="FFC000"/>
                </a:solidFill>
              </a:rPr>
              <a:t>o        .</a:t>
            </a:r>
          </a:p>
          <a:p>
            <a:pPr marL="1200150" lvl="1" indent="-74295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AutoNum type="arabicPeriod" startAt="2"/>
            </a:pPr>
            <a:r>
              <a:rPr lang="en-US" sz="3200" b="1" dirty="0">
                <a:solidFill>
                  <a:srgbClr val="FFC000"/>
                </a:solidFill>
              </a:rPr>
              <a:t>Las </a:t>
            </a:r>
            <a:r>
              <a:rPr lang="en-US" sz="3200" b="1" dirty="0" err="1">
                <a:solidFill>
                  <a:srgbClr val="FFC000"/>
                </a:solidFill>
              </a:rPr>
              <a:t>celdas</a:t>
            </a:r>
            <a:r>
              <a:rPr lang="en-US" sz="3200" b="1" dirty="0">
                <a:solidFill>
                  <a:srgbClr val="FFC000"/>
                </a:solidFill>
              </a:rPr>
              <a:t> de </a:t>
            </a:r>
            <a:r>
              <a:rPr lang="en-US" sz="3200" b="1" dirty="0" err="1">
                <a:solidFill>
                  <a:srgbClr val="FFC000"/>
                </a:solidFill>
              </a:rPr>
              <a:t>las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columnas</a:t>
            </a:r>
            <a:r>
              <a:rPr lang="en-US" sz="3200" b="1" dirty="0">
                <a:solidFill>
                  <a:srgbClr val="FFC000"/>
                </a:solidFill>
              </a:rPr>
              <a:t> ‘</a:t>
            </a:r>
            <a:r>
              <a:rPr lang="en-US" sz="3200" b="1" dirty="0" err="1">
                <a:solidFill>
                  <a:srgbClr val="FFC000"/>
                </a:solidFill>
              </a:rPr>
              <a:t>Duraci</a:t>
            </a:r>
            <a:r>
              <a:rPr lang="es-CR" sz="3200" b="1" dirty="0" err="1">
                <a:solidFill>
                  <a:srgbClr val="FFC000"/>
                </a:solidFill>
              </a:rPr>
              <a:t>ón</a:t>
            </a:r>
            <a:r>
              <a:rPr lang="es-CR" sz="3200" b="1" dirty="0">
                <a:solidFill>
                  <a:srgbClr val="FFC000"/>
                </a:solidFill>
              </a:rPr>
              <a:t>’, </a:t>
            </a:r>
            <a:r>
              <a:rPr lang="en-US" sz="3200" b="1" dirty="0">
                <a:solidFill>
                  <a:srgbClr val="FFC000"/>
                </a:solidFill>
              </a:rPr>
              <a:t>‘</a:t>
            </a:r>
            <a:r>
              <a:rPr lang="en-US" sz="3200" b="1" dirty="0" err="1">
                <a:solidFill>
                  <a:srgbClr val="FFC000"/>
                </a:solidFill>
              </a:rPr>
              <a:t>Comienzo</a:t>
            </a:r>
            <a:r>
              <a:rPr lang="en-US" sz="3200" b="1" dirty="0">
                <a:solidFill>
                  <a:srgbClr val="FFC000"/>
                </a:solidFill>
              </a:rPr>
              <a:t>’ y ‘Fin’ </a:t>
            </a:r>
            <a:r>
              <a:rPr lang="en-US" sz="3200" b="1" dirty="0" err="1">
                <a:solidFill>
                  <a:srgbClr val="FFC000"/>
                </a:solidFill>
              </a:rPr>
              <a:t>est</a:t>
            </a:r>
            <a:r>
              <a:rPr lang="es-CR" sz="3200" b="1" dirty="0" err="1">
                <a:solidFill>
                  <a:srgbClr val="FFC000"/>
                </a:solidFill>
              </a:rPr>
              <a:t>án</a:t>
            </a:r>
            <a:r>
              <a:rPr lang="es-CR" sz="3200" b="1" dirty="0">
                <a:solidFill>
                  <a:srgbClr val="FFC000"/>
                </a:solidFill>
              </a:rPr>
              <a:t> en blanco y\o el valor de la columna </a:t>
            </a:r>
            <a:r>
              <a:rPr lang="en-US" sz="3200" b="1" dirty="0">
                <a:solidFill>
                  <a:srgbClr val="FFC000"/>
                </a:solidFill>
              </a:rPr>
              <a:t>‘Fin’ </a:t>
            </a:r>
            <a:r>
              <a:rPr lang="en-US" sz="3200" b="1" dirty="0" err="1">
                <a:solidFill>
                  <a:srgbClr val="FFC000"/>
                </a:solidFill>
              </a:rPr>
              <a:t>tiene</a:t>
            </a:r>
            <a:r>
              <a:rPr lang="en-US" sz="3200" b="1" dirty="0">
                <a:solidFill>
                  <a:srgbClr val="FFC000"/>
                </a:solidFill>
              </a:rPr>
              <a:t> un </a:t>
            </a:r>
            <a:r>
              <a:rPr lang="en-US" sz="3200" b="1" dirty="0" err="1">
                <a:solidFill>
                  <a:srgbClr val="FFC000"/>
                </a:solidFill>
              </a:rPr>
              <a:t>subrayado</a:t>
            </a:r>
            <a:r>
              <a:rPr lang="en-US" sz="3200" b="1" dirty="0">
                <a:solidFill>
                  <a:srgbClr val="FFC000"/>
                </a:solidFill>
              </a:rPr>
              <a:t> en </a:t>
            </a:r>
            <a:r>
              <a:rPr lang="en-US" sz="3200" b="1" dirty="0" err="1">
                <a:solidFill>
                  <a:srgbClr val="FFC000"/>
                </a:solidFill>
              </a:rPr>
              <a:t>rojo</a:t>
            </a:r>
            <a:r>
              <a:rPr lang="en-US" sz="3200" b="1" dirty="0">
                <a:solidFill>
                  <a:srgbClr val="FFC000"/>
                </a:solidFill>
              </a:rPr>
              <a:t>, a </a:t>
            </a:r>
            <a:r>
              <a:rPr lang="en-US" sz="3200" b="1" dirty="0" err="1">
                <a:solidFill>
                  <a:srgbClr val="FFC000"/>
                </a:solidFill>
              </a:rPr>
              <a:t>menos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que</a:t>
            </a:r>
            <a:r>
              <a:rPr lang="en-US" sz="3200" b="1" dirty="0">
                <a:solidFill>
                  <a:srgbClr val="FFC000"/>
                </a:solidFill>
              </a:rPr>
              <a:t> se </a:t>
            </a:r>
            <a:r>
              <a:rPr lang="en-US" sz="3200" b="1" dirty="0" err="1">
                <a:solidFill>
                  <a:srgbClr val="FFC000"/>
                </a:solidFill>
              </a:rPr>
              <a:t>haya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digitado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algo</a:t>
            </a:r>
            <a:r>
              <a:rPr lang="en-US" sz="3200" b="1" dirty="0">
                <a:solidFill>
                  <a:srgbClr val="FFC000"/>
                </a:solidFill>
              </a:rPr>
              <a:t> en </a:t>
            </a:r>
            <a:r>
              <a:rPr lang="en-US" sz="3200" b="1" dirty="0" err="1">
                <a:solidFill>
                  <a:srgbClr val="FFC000"/>
                </a:solidFill>
              </a:rPr>
              <a:t>ellas</a:t>
            </a:r>
            <a:r>
              <a:rPr lang="en-US" sz="3200" b="1" dirty="0">
                <a:solidFill>
                  <a:srgbClr val="FFC000"/>
                </a:solidFill>
              </a:rPr>
              <a:t>.</a:t>
            </a:r>
          </a:p>
          <a:p>
            <a:pPr lvl="1" algn="l">
              <a:spcAft>
                <a:spcPts val="1200"/>
              </a:spcAft>
            </a:pPr>
            <a:endParaRPr lang="en-US" sz="36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3600" b="1" dirty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36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20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119" y="3986576"/>
            <a:ext cx="538034" cy="60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627" y="3948704"/>
            <a:ext cx="543484" cy="565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8567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255837"/>
            <a:ext cx="8305800" cy="460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r>
              <a:rPr lang="es-CR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Ejemplo</a:t>
            </a:r>
            <a:r>
              <a:rPr lang="en-US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lvl="1" algn="l">
              <a:spcAft>
                <a:spcPts val="1200"/>
              </a:spcAft>
            </a:pPr>
            <a:endParaRPr lang="en-US" sz="3600" b="1" dirty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36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20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just">
              <a:spcAft>
                <a:spcPts val="1200"/>
              </a:spcAft>
            </a:pPr>
            <a:r>
              <a:rPr lang="en-US" sz="3200" b="1" dirty="0">
                <a:solidFill>
                  <a:srgbClr val="FFC000"/>
                </a:solidFill>
              </a:rPr>
              <a:t>Las </a:t>
            </a:r>
            <a:r>
              <a:rPr lang="en-US" sz="3200" b="1" dirty="0" err="1">
                <a:solidFill>
                  <a:srgbClr val="FFC000"/>
                </a:solidFill>
              </a:rPr>
              <a:t>celdas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marcadas</a:t>
            </a:r>
            <a:r>
              <a:rPr lang="en-US" sz="3200" b="1" dirty="0">
                <a:solidFill>
                  <a:srgbClr val="FFC000"/>
                </a:solidFill>
              </a:rPr>
              <a:t> en </a:t>
            </a:r>
            <a:r>
              <a:rPr lang="en-US" sz="3200" b="1" dirty="0" err="1">
                <a:solidFill>
                  <a:srgbClr val="FFC000"/>
                </a:solidFill>
              </a:rPr>
              <a:t>azul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claro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nos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muestran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s-CR" sz="3200" b="1" dirty="0">
                <a:solidFill>
                  <a:srgbClr val="FFC000"/>
                </a:solidFill>
              </a:rPr>
              <a:t>características propias de tareas programadas automáticamente.</a:t>
            </a:r>
            <a:endParaRPr lang="en-US" sz="3200" b="1" dirty="0">
              <a:solidFill>
                <a:srgbClr val="FFC000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12" y="2996952"/>
            <a:ext cx="858591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063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255837"/>
            <a:ext cx="8305800" cy="460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r>
              <a:rPr lang="es-CR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Ejemplo</a:t>
            </a:r>
            <a:r>
              <a:rPr lang="en-US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lvl="1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 err="1">
                <a:solidFill>
                  <a:srgbClr val="008000"/>
                </a:solidFill>
              </a:rPr>
              <a:t>Tareas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programadas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autom</a:t>
            </a:r>
            <a:r>
              <a:rPr lang="es-CR" sz="3200" b="1" dirty="0">
                <a:solidFill>
                  <a:srgbClr val="008000"/>
                </a:solidFill>
              </a:rPr>
              <a:t>áticamente</a:t>
            </a:r>
            <a:endParaRPr lang="en-US" sz="3200" b="1" dirty="0">
              <a:solidFill>
                <a:srgbClr val="008000"/>
              </a:solidFill>
            </a:endParaRPr>
          </a:p>
          <a:p>
            <a:pPr lvl="1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FFC000"/>
                </a:solidFill>
              </a:rPr>
              <a:t>1.  </a:t>
            </a:r>
            <a:r>
              <a:rPr lang="en-US" sz="3200" b="1" dirty="0" err="1">
                <a:solidFill>
                  <a:srgbClr val="FFC000"/>
                </a:solidFill>
              </a:rPr>
              <a:t>Tienen</a:t>
            </a:r>
            <a:r>
              <a:rPr lang="en-US" sz="3200" b="1" dirty="0">
                <a:solidFill>
                  <a:srgbClr val="FFC000"/>
                </a:solidFill>
              </a:rPr>
              <a:t> en la </a:t>
            </a:r>
            <a:r>
              <a:rPr lang="en-US" sz="3200" b="1" dirty="0" err="1">
                <a:solidFill>
                  <a:srgbClr val="FFC000"/>
                </a:solidFill>
              </a:rPr>
              <a:t>columna</a:t>
            </a:r>
            <a:r>
              <a:rPr lang="en-US" sz="3200" b="1" dirty="0">
                <a:solidFill>
                  <a:srgbClr val="FFC000"/>
                </a:solidFill>
              </a:rPr>
              <a:t> ‘</a:t>
            </a:r>
            <a:r>
              <a:rPr lang="en-US" sz="3200" b="1" dirty="0" err="1">
                <a:solidFill>
                  <a:srgbClr val="FFC000"/>
                </a:solidFill>
              </a:rPr>
              <a:t>Modo</a:t>
            </a:r>
            <a:r>
              <a:rPr lang="en-US" sz="3200" b="1" dirty="0">
                <a:solidFill>
                  <a:srgbClr val="FFC000"/>
                </a:solidFill>
              </a:rPr>
              <a:t> de </a:t>
            </a:r>
            <a:r>
              <a:rPr lang="en-US" sz="3200" b="1" dirty="0" err="1">
                <a:solidFill>
                  <a:srgbClr val="FFC000"/>
                </a:solidFill>
              </a:rPr>
              <a:t>tarea</a:t>
            </a:r>
            <a:r>
              <a:rPr lang="en-US" sz="3200" b="1" dirty="0">
                <a:solidFill>
                  <a:srgbClr val="FFC000"/>
                </a:solidFill>
              </a:rPr>
              <a:t>’ el </a:t>
            </a:r>
            <a:r>
              <a:rPr lang="en-US" sz="3200" b="1" dirty="0" smtClean="0">
                <a:solidFill>
                  <a:srgbClr val="FFC000"/>
                </a:solidFill>
              </a:rPr>
              <a:t>     	  </a:t>
            </a:r>
            <a:r>
              <a:rPr lang="en-US" sz="3200" b="1" dirty="0" err="1" smtClean="0">
                <a:solidFill>
                  <a:srgbClr val="FFC000"/>
                </a:solidFill>
              </a:rPr>
              <a:t>icono</a:t>
            </a:r>
            <a:r>
              <a:rPr lang="en-US" sz="3200" b="1" dirty="0" smtClean="0">
                <a:solidFill>
                  <a:srgbClr val="FFC000"/>
                </a:solidFill>
              </a:rPr>
              <a:t>        </a:t>
            </a:r>
            <a:r>
              <a:rPr lang="en-US" sz="3200" b="1" dirty="0">
                <a:solidFill>
                  <a:srgbClr val="FFC000"/>
                </a:solidFill>
              </a:rPr>
              <a:t>.</a:t>
            </a:r>
          </a:p>
          <a:p>
            <a:pPr marL="1200150" lvl="1" indent="-74295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AutoNum type="arabicPeriod" startAt="2"/>
            </a:pPr>
            <a:r>
              <a:rPr lang="en-US" sz="3200" b="1" dirty="0">
                <a:solidFill>
                  <a:srgbClr val="FFC000"/>
                </a:solidFill>
              </a:rPr>
              <a:t>Las </a:t>
            </a:r>
            <a:r>
              <a:rPr lang="en-US" sz="3200" b="1" dirty="0" err="1">
                <a:solidFill>
                  <a:srgbClr val="FFC000"/>
                </a:solidFill>
              </a:rPr>
              <a:t>celdas</a:t>
            </a:r>
            <a:r>
              <a:rPr lang="en-US" sz="3200" b="1" dirty="0">
                <a:solidFill>
                  <a:srgbClr val="FFC000"/>
                </a:solidFill>
              </a:rPr>
              <a:t> de </a:t>
            </a:r>
            <a:r>
              <a:rPr lang="en-US" sz="3200" b="1" dirty="0" err="1">
                <a:solidFill>
                  <a:srgbClr val="FFC000"/>
                </a:solidFill>
              </a:rPr>
              <a:t>las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columnas</a:t>
            </a:r>
            <a:r>
              <a:rPr lang="en-US" sz="3200" b="1" dirty="0">
                <a:solidFill>
                  <a:srgbClr val="FFC000"/>
                </a:solidFill>
              </a:rPr>
              <a:t> ‘</a:t>
            </a:r>
            <a:r>
              <a:rPr lang="en-US" sz="3200" b="1" dirty="0" err="1">
                <a:solidFill>
                  <a:srgbClr val="FFC000"/>
                </a:solidFill>
              </a:rPr>
              <a:t>Duraci</a:t>
            </a:r>
            <a:r>
              <a:rPr lang="es-CR" sz="3200" b="1" dirty="0" err="1">
                <a:solidFill>
                  <a:srgbClr val="FFC000"/>
                </a:solidFill>
              </a:rPr>
              <a:t>ón</a:t>
            </a:r>
            <a:r>
              <a:rPr lang="es-CR" sz="3200" b="1" dirty="0">
                <a:solidFill>
                  <a:srgbClr val="FFC000"/>
                </a:solidFill>
              </a:rPr>
              <a:t>’, </a:t>
            </a:r>
            <a:r>
              <a:rPr lang="en-US" sz="3200" b="1" dirty="0">
                <a:solidFill>
                  <a:srgbClr val="FFC000"/>
                </a:solidFill>
              </a:rPr>
              <a:t>‘</a:t>
            </a:r>
            <a:r>
              <a:rPr lang="en-US" sz="3200" b="1" dirty="0" err="1">
                <a:solidFill>
                  <a:srgbClr val="FFC000"/>
                </a:solidFill>
              </a:rPr>
              <a:t>Comienzo</a:t>
            </a:r>
            <a:r>
              <a:rPr lang="en-US" sz="3200" b="1" dirty="0">
                <a:solidFill>
                  <a:srgbClr val="FFC000"/>
                </a:solidFill>
              </a:rPr>
              <a:t>’ y ‘Fin’ </a:t>
            </a:r>
            <a:r>
              <a:rPr lang="en-US" sz="3200" b="1" dirty="0" err="1">
                <a:solidFill>
                  <a:srgbClr val="FFC000"/>
                </a:solidFill>
              </a:rPr>
              <a:t>presentan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valores</a:t>
            </a:r>
            <a:r>
              <a:rPr lang="es-CR" sz="3200" b="1" dirty="0">
                <a:solidFill>
                  <a:srgbClr val="FFC000"/>
                </a:solidFill>
              </a:rPr>
              <a:t> generados en forma automática por Project. </a:t>
            </a:r>
            <a:endParaRPr lang="en-US" sz="3200" b="1" dirty="0">
              <a:solidFill>
                <a:srgbClr val="FFC000"/>
              </a:solidFill>
            </a:endParaRPr>
          </a:p>
          <a:p>
            <a:pPr lvl="1" algn="l">
              <a:spcAft>
                <a:spcPts val="1200"/>
              </a:spcAft>
            </a:pPr>
            <a:endParaRPr lang="en-US" sz="36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3600" b="1" dirty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36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20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444" y="4014826"/>
            <a:ext cx="498724" cy="54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939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255837"/>
            <a:ext cx="8305800" cy="460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r>
              <a:rPr lang="es-CR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Ejemplo</a:t>
            </a:r>
            <a:r>
              <a:rPr lang="en-US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lvl="1" algn="just">
              <a:spcAft>
                <a:spcPts val="1200"/>
              </a:spcAft>
            </a:pPr>
            <a:r>
              <a:rPr lang="en-US" sz="3200" b="1" dirty="0" err="1">
                <a:solidFill>
                  <a:srgbClr val="008000"/>
                </a:solidFill>
              </a:rPr>
              <a:t>Procedimiento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para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asignar</a:t>
            </a:r>
            <a:r>
              <a:rPr lang="en-US" sz="3200" b="1" dirty="0">
                <a:solidFill>
                  <a:srgbClr val="008000"/>
                </a:solidFill>
              </a:rPr>
              <a:t> el </a:t>
            </a:r>
            <a:r>
              <a:rPr lang="en-US" sz="3200" b="1" dirty="0" err="1">
                <a:solidFill>
                  <a:srgbClr val="008000"/>
                </a:solidFill>
              </a:rPr>
              <a:t>atributo</a:t>
            </a:r>
            <a:r>
              <a:rPr lang="en-US" sz="3200" b="1" dirty="0">
                <a:solidFill>
                  <a:srgbClr val="008000"/>
                </a:solidFill>
              </a:rPr>
              <a:t> de “</a:t>
            </a:r>
            <a:r>
              <a:rPr lang="en-US" sz="3200" b="1" dirty="0" err="1">
                <a:solidFill>
                  <a:srgbClr val="008000"/>
                </a:solidFill>
              </a:rPr>
              <a:t>Autoprogramar</a:t>
            </a:r>
            <a:r>
              <a:rPr lang="en-US" sz="3200" b="1" dirty="0">
                <a:solidFill>
                  <a:srgbClr val="008000"/>
                </a:solidFill>
              </a:rPr>
              <a:t>”.</a:t>
            </a:r>
          </a:p>
          <a:p>
            <a:pPr marL="971550" lvl="1" indent="-51435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3200" b="1" dirty="0" err="1" smtClean="0">
                <a:solidFill>
                  <a:srgbClr val="FFC000"/>
                </a:solidFill>
              </a:rPr>
              <a:t>Aseg</a:t>
            </a:r>
            <a:r>
              <a:rPr lang="es-CR" sz="3200" b="1" dirty="0" err="1" smtClean="0">
                <a:solidFill>
                  <a:srgbClr val="FFC000"/>
                </a:solidFill>
              </a:rPr>
              <a:t>úrese</a:t>
            </a:r>
            <a:r>
              <a:rPr lang="es-CR" sz="3200" b="1" dirty="0" smtClean="0">
                <a:solidFill>
                  <a:srgbClr val="FFC000"/>
                </a:solidFill>
              </a:rPr>
              <a:t> que todas las tareas se estén desplegando en el cronograma (ninguna fase esté contraída, escondiendo las tareas).</a:t>
            </a:r>
          </a:p>
          <a:p>
            <a:pPr lvl="1" algn="l">
              <a:spcAft>
                <a:spcPts val="1200"/>
              </a:spcAft>
            </a:pPr>
            <a:endParaRPr lang="en-US" sz="36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3600" b="1" dirty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36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20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6849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255837"/>
            <a:ext cx="8305800" cy="460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r>
              <a:rPr lang="es-CR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Ejemplo</a:t>
            </a:r>
            <a:r>
              <a:rPr lang="en-US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marL="1200150" lvl="1" indent="-742950" algn="just">
              <a:spcAft>
                <a:spcPts val="1200"/>
              </a:spcAft>
              <a:buFont typeface="+mj-lt"/>
              <a:buAutoNum type="arabicPeriod" startAt="2"/>
            </a:pPr>
            <a:r>
              <a:rPr lang="es-CR" sz="3200" b="1" dirty="0">
                <a:solidFill>
                  <a:srgbClr val="FFC000"/>
                </a:solidFill>
              </a:rPr>
              <a:t>Seleccione todas las columnas y filas, seleccionando la celda superior izquierda.</a:t>
            </a:r>
            <a:endParaRPr lang="en-US" sz="3200" b="1" dirty="0">
              <a:solidFill>
                <a:srgbClr val="FFC000"/>
              </a:solidFill>
            </a:endParaRPr>
          </a:p>
          <a:p>
            <a:pPr lvl="1" algn="l">
              <a:spcAft>
                <a:spcPts val="1200"/>
              </a:spcAft>
            </a:pPr>
            <a:endParaRPr lang="en-US" sz="36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3600" b="1" dirty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36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20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69" y="4556918"/>
            <a:ext cx="8161742" cy="1948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224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1889423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1200"/>
              </a:spcAft>
            </a:pPr>
            <a:r>
              <a:rPr lang="es-CR" sz="11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CONVENCIONES</a:t>
            </a:r>
          </a:p>
          <a:p>
            <a:pPr lvl="1" algn="l">
              <a:spcAft>
                <a:spcPts val="600"/>
              </a:spcAft>
            </a:pP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 este material se dan instrucciones acerca del uso de los diferentes comandos de MS Project 2010.</a:t>
            </a:r>
          </a:p>
          <a:p>
            <a:pPr lvl="1" algn="l">
              <a:spcAft>
                <a:spcPts val="1200"/>
              </a:spcAft>
            </a:pP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Para guiarle en su localización, se utiliza la siguiente nomenclatura:</a:t>
            </a:r>
          </a:p>
          <a:p>
            <a:pPr lvl="2"/>
            <a:r>
              <a:rPr lang="en-US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</a:t>
            </a:r>
            <a:r>
              <a:rPr lang="en-US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_</a:t>
            </a:r>
            <a:r>
              <a:rPr lang="en-US" sz="72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ficha</a:t>
            </a:r>
            <a:r>
              <a:rPr lang="en-US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 | { &lt;</a:t>
            </a:r>
            <a:r>
              <a:rPr lang="es-CR" sz="72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Nombre_opción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 | &lt;</a:t>
            </a:r>
            <a:r>
              <a:rPr lang="es-CR" sz="72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Nombre_grupo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 } </a:t>
            </a:r>
          </a:p>
          <a:p>
            <a:pPr lvl="2">
              <a:spcAft>
                <a:spcPts val="600"/>
              </a:spcAft>
            </a:pPr>
            <a:r>
              <a:rPr lang="es-CR" sz="7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b="1" dirty="0" smtClean="0">
                <a:solidFill>
                  <a:schemeClr val="tx1"/>
                </a:solidFill>
              </a:rPr>
              <a:t>[ </a:t>
            </a:r>
            <a:r>
              <a:rPr lang="es-CR" sz="7200" b="1" dirty="0">
                <a:solidFill>
                  <a:schemeClr val="tx1"/>
                </a:solidFill>
              </a:rPr>
              <a:t>| &lt;</a:t>
            </a:r>
            <a:r>
              <a:rPr lang="es-CR" sz="7200" b="1" dirty="0" err="1">
                <a:solidFill>
                  <a:schemeClr val="tx1"/>
                </a:solidFill>
              </a:rPr>
              <a:t>Nombre_comando</a:t>
            </a:r>
            <a:r>
              <a:rPr lang="en-US" sz="7200" b="1" dirty="0">
                <a:solidFill>
                  <a:schemeClr val="tx1"/>
                </a:solidFill>
              </a:rPr>
              <a:t>&gt; </a:t>
            </a:r>
            <a:r>
              <a:rPr lang="es-CR" sz="7200" b="1" dirty="0">
                <a:solidFill>
                  <a:schemeClr val="tx1"/>
                </a:solidFill>
              </a:rPr>
              <a:t>]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[ | &lt;Nombre_cejilla&gt; ]</a:t>
            </a:r>
          </a:p>
          <a:p>
            <a:pPr lvl="1" algn="l"/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Donde:</a:t>
            </a:r>
          </a:p>
          <a:p>
            <a:pPr lvl="2" algn="l"/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s-CR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Nombre_ficha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  Es una 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fichas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la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cinta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opciones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			</a:t>
            </a:r>
            <a:r>
              <a:rPr lang="es-CR" sz="7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Project</a:t>
            </a:r>
          </a:p>
          <a:p>
            <a:pPr lvl="2" algn="l"/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&lt;Nombre</a:t>
            </a:r>
            <a:r>
              <a:rPr lang="en-US" sz="7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_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opci</a:t>
            </a:r>
            <a:r>
              <a:rPr lang="es-CR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ón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opción del Menú Archivo</a:t>
            </a:r>
          </a:p>
          <a:p>
            <a:pPr lvl="2" algn="l">
              <a:spcBef>
                <a:spcPts val="0"/>
              </a:spcBef>
            </a:pP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Nombre_grupo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 el nombre de uno de los grupos lógicos de 			   comandos</a:t>
            </a:r>
          </a:p>
          <a:p>
            <a:pPr lvl="2" algn="l">
              <a:spcBef>
                <a:spcPts val="0"/>
              </a:spcBef>
            </a:pP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Nombre_comando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Secuencia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uno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 m</a:t>
            </a:r>
            <a:r>
              <a:rPr lang="es-CR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ás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omandos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la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cinta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		  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opciones</a:t>
            </a:r>
            <a:endParaRPr lang="es-CR" sz="7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 algn="l">
              <a:spcBef>
                <a:spcPts val="0"/>
              </a:spcBef>
            </a:pP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Nombre_cejilla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el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cejillas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la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ventana</a:t>
            </a:r>
            <a:endParaRPr lang="en-US" sz="7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es-CR" sz="7200" dirty="0" smtClean="0">
                <a:solidFill>
                  <a:schemeClr val="tx1"/>
                </a:solidFill>
              </a:rPr>
              <a:t>De los </a:t>
            </a:r>
            <a:r>
              <a:rPr lang="es-CR" sz="7200" dirty="0">
                <a:solidFill>
                  <a:schemeClr val="tx1"/>
                </a:solidFill>
              </a:rPr>
              <a:t>elementos indicados entre </a:t>
            </a:r>
            <a:r>
              <a:rPr lang="es-CR" sz="7200" dirty="0" smtClean="0">
                <a:solidFill>
                  <a:schemeClr val="tx1"/>
                </a:solidFill>
              </a:rPr>
              <a:t>‘{‘ </a:t>
            </a:r>
            <a:r>
              <a:rPr lang="es-CR" sz="7200" dirty="0">
                <a:solidFill>
                  <a:schemeClr val="tx1"/>
                </a:solidFill>
              </a:rPr>
              <a:t>.. </a:t>
            </a:r>
            <a:r>
              <a:rPr lang="es-CR" sz="7200" dirty="0" smtClean="0">
                <a:solidFill>
                  <a:schemeClr val="tx1"/>
                </a:solidFill>
              </a:rPr>
              <a:t>‘}’ se utiliza uno</a:t>
            </a:r>
          </a:p>
          <a:p>
            <a:pPr>
              <a:spcBef>
                <a:spcPts val="0"/>
              </a:spcBef>
            </a:pPr>
            <a:r>
              <a:rPr lang="es-CR" sz="7200" dirty="0" smtClean="0">
                <a:solidFill>
                  <a:schemeClr val="tx1"/>
                </a:solidFill>
              </a:rPr>
              <a:t>Los </a:t>
            </a:r>
            <a:r>
              <a:rPr lang="es-CR" sz="7200" dirty="0">
                <a:solidFill>
                  <a:schemeClr val="tx1"/>
                </a:solidFill>
              </a:rPr>
              <a:t>elementos indicados entre ‘[‘ .. ‘]’ son </a:t>
            </a:r>
            <a:r>
              <a:rPr lang="es-CR" sz="7200" dirty="0" smtClean="0">
                <a:solidFill>
                  <a:schemeClr val="tx1"/>
                </a:solidFill>
              </a:rPr>
              <a:t>opcionales</a:t>
            </a:r>
            <a:endParaRPr lang="en-US" sz="7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72344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255837"/>
            <a:ext cx="8305800" cy="460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r>
              <a:rPr lang="es-CR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Ejemplo</a:t>
            </a:r>
            <a:r>
              <a:rPr lang="en-US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marL="971550" lvl="1" indent="-514350" algn="just">
              <a:spcAft>
                <a:spcPts val="1200"/>
              </a:spcAft>
              <a:buFont typeface="+mj-lt"/>
              <a:buAutoNum type="arabicPeriod" startAt="3"/>
            </a:pPr>
            <a:r>
              <a:rPr lang="es-CR" sz="3200" b="1" dirty="0">
                <a:solidFill>
                  <a:srgbClr val="FFC000"/>
                </a:solidFill>
              </a:rPr>
              <a:t>Seleccione el icono </a:t>
            </a:r>
            <a:r>
              <a:rPr lang="en-US" sz="3200" b="1" dirty="0">
                <a:solidFill>
                  <a:srgbClr val="FFC000"/>
                </a:solidFill>
              </a:rPr>
              <a:t>‘</a:t>
            </a:r>
            <a:r>
              <a:rPr lang="en-US" sz="3200" b="1" dirty="0" err="1">
                <a:solidFill>
                  <a:srgbClr val="FFC000"/>
                </a:solidFill>
              </a:rPr>
              <a:t>Autoprogramar</a:t>
            </a:r>
            <a:r>
              <a:rPr lang="en-US" sz="3200" b="1" dirty="0">
                <a:solidFill>
                  <a:srgbClr val="FFC000"/>
                </a:solidFill>
              </a:rPr>
              <a:t>’ de la </a:t>
            </a:r>
            <a:r>
              <a:rPr lang="en-US" sz="3200" b="1" dirty="0" err="1">
                <a:solidFill>
                  <a:srgbClr val="FFC000"/>
                </a:solidFill>
              </a:rPr>
              <a:t>ficha</a:t>
            </a:r>
            <a:r>
              <a:rPr lang="en-US" sz="3200" b="1" dirty="0">
                <a:solidFill>
                  <a:srgbClr val="FFC000"/>
                </a:solidFill>
              </a:rPr>
              <a:t> ‘</a:t>
            </a:r>
            <a:r>
              <a:rPr lang="en-US" sz="3200" b="1" dirty="0" err="1">
                <a:solidFill>
                  <a:srgbClr val="FFC000"/>
                </a:solidFill>
              </a:rPr>
              <a:t>Tarea</a:t>
            </a:r>
            <a:r>
              <a:rPr lang="en-US" sz="3200" b="1" dirty="0">
                <a:solidFill>
                  <a:srgbClr val="FFC000"/>
                </a:solidFill>
              </a:rPr>
              <a:t>’, </a:t>
            </a:r>
            <a:r>
              <a:rPr lang="en-US" sz="3200" b="1" dirty="0" err="1">
                <a:solidFill>
                  <a:srgbClr val="FFC000"/>
                </a:solidFill>
              </a:rPr>
              <a:t>grupo</a:t>
            </a:r>
            <a:r>
              <a:rPr lang="en-US" sz="3200" b="1" dirty="0">
                <a:solidFill>
                  <a:srgbClr val="FFC000"/>
                </a:solidFill>
              </a:rPr>
              <a:t> ‘</a:t>
            </a:r>
            <a:r>
              <a:rPr lang="en-US" sz="3200" b="1" dirty="0" err="1">
                <a:solidFill>
                  <a:srgbClr val="FFC000"/>
                </a:solidFill>
              </a:rPr>
              <a:t>Tareas</a:t>
            </a:r>
            <a:r>
              <a:rPr lang="en-US" sz="3200" b="1" dirty="0">
                <a:solidFill>
                  <a:srgbClr val="FFC000"/>
                </a:solidFill>
              </a:rPr>
              <a:t>’:</a:t>
            </a:r>
          </a:p>
          <a:p>
            <a:pPr lvl="1" algn="l">
              <a:spcAft>
                <a:spcPts val="1200"/>
              </a:spcAft>
            </a:pPr>
            <a:endParaRPr lang="en-US" sz="36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3600" b="1" dirty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36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20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87" y="4242209"/>
            <a:ext cx="8107459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0566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255837"/>
            <a:ext cx="8305800" cy="460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r>
              <a:rPr lang="es-CR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Ejemplo</a:t>
            </a:r>
            <a:r>
              <a:rPr lang="en-US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lvl="1" algn="just">
              <a:spcBef>
                <a:spcPts val="600"/>
              </a:spcBef>
              <a:spcAft>
                <a:spcPts val="1200"/>
              </a:spcAft>
            </a:pPr>
            <a:r>
              <a:rPr lang="es-CR" sz="3200" b="1" dirty="0">
                <a:solidFill>
                  <a:srgbClr val="FFC000"/>
                </a:solidFill>
              </a:rPr>
              <a:t>Al finalizar todas las tareas mostrarán características de tareas programadas automáticamente.</a:t>
            </a:r>
          </a:p>
          <a:p>
            <a:pPr lvl="1" algn="l">
              <a:spcAft>
                <a:spcPts val="1200"/>
              </a:spcAft>
            </a:pPr>
            <a:endParaRPr lang="en-US" sz="36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3600" b="1" dirty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36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n-US" sz="2000" b="1" dirty="0" smtClean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658579"/>
            <a:ext cx="8203443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4768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blogepm.m7.fr/wp-content/uploads/2010/01/project2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60686"/>
            <a:ext cx="7484512" cy="42135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604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611560" y="1961456"/>
            <a:ext cx="83058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600"/>
              </a:spcAft>
            </a:pPr>
            <a:r>
              <a:rPr lang="es-CR" sz="7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CONVENCIONES</a:t>
            </a:r>
          </a:p>
          <a:p>
            <a:pPr lvl="1" algn="l">
              <a:spcAft>
                <a:spcPts val="1200"/>
              </a:spcAft>
            </a:pPr>
            <a:r>
              <a:rPr lang="es-CR" sz="5800" dirty="0" smtClean="0">
                <a:solidFill>
                  <a:schemeClr val="tx1"/>
                </a:solidFill>
              </a:rPr>
              <a:t>Ejemplos:    </a:t>
            </a:r>
          </a:p>
          <a:p>
            <a:pPr lvl="1" algn="l">
              <a:spcAft>
                <a:spcPts val="1200"/>
              </a:spcAft>
            </a:pPr>
            <a:r>
              <a:rPr lang="es-CR" sz="5800" dirty="0">
                <a:solidFill>
                  <a:schemeClr val="tx1"/>
                </a:solidFill>
              </a:rPr>
              <a:t>        </a:t>
            </a:r>
            <a:r>
              <a:rPr lang="en-US" sz="5800" b="1" dirty="0" smtClean="0">
                <a:solidFill>
                  <a:schemeClr val="tx1"/>
                </a:solidFill>
              </a:rPr>
              <a:t>“</a:t>
            </a:r>
            <a:r>
              <a:rPr lang="es-CR" sz="5800" b="1" dirty="0" smtClean="0">
                <a:solidFill>
                  <a:schemeClr val="tx1"/>
                </a:solidFill>
              </a:rPr>
              <a:t>Proyecto </a:t>
            </a:r>
            <a:r>
              <a:rPr lang="es-CR" sz="5800" b="1" dirty="0">
                <a:solidFill>
                  <a:schemeClr val="tx1"/>
                </a:solidFill>
              </a:rPr>
              <a:t>|  </a:t>
            </a:r>
            <a:r>
              <a:rPr lang="es-CR" sz="5800" b="1" dirty="0" smtClean="0">
                <a:solidFill>
                  <a:schemeClr val="tx1"/>
                </a:solidFill>
              </a:rPr>
              <a:t>Propiedades </a:t>
            </a:r>
            <a:r>
              <a:rPr lang="en-US" sz="5800" b="1" dirty="0" smtClean="0">
                <a:solidFill>
                  <a:schemeClr val="tx1"/>
                </a:solidFill>
              </a:rPr>
              <a:t>| </a:t>
            </a:r>
            <a:r>
              <a:rPr lang="es-CR" sz="5800" b="1" dirty="0" err="1" smtClean="0">
                <a:solidFill>
                  <a:schemeClr val="tx1"/>
                </a:solidFill>
              </a:rPr>
              <a:t>Informac</a:t>
            </a:r>
            <a:r>
              <a:rPr lang="en-US" sz="5800" b="1" dirty="0" smtClean="0">
                <a:solidFill>
                  <a:schemeClr val="tx1"/>
                </a:solidFill>
              </a:rPr>
              <a:t>i</a:t>
            </a:r>
            <a:r>
              <a:rPr lang="es-CR" sz="5800" b="1" dirty="0" err="1" smtClean="0">
                <a:solidFill>
                  <a:schemeClr val="tx1"/>
                </a:solidFill>
              </a:rPr>
              <a:t>ón</a:t>
            </a:r>
            <a:r>
              <a:rPr lang="es-CR" sz="5800" b="1" dirty="0" smtClean="0">
                <a:solidFill>
                  <a:schemeClr val="tx1"/>
                </a:solidFill>
              </a:rPr>
              <a:t> de Proyecto</a:t>
            </a:r>
            <a:r>
              <a:rPr lang="en-US" sz="5800" b="1" dirty="0" smtClean="0">
                <a:solidFill>
                  <a:schemeClr val="tx1"/>
                </a:solidFill>
              </a:rPr>
              <a:t>”</a:t>
            </a:r>
            <a:endParaRPr lang="es-CR" sz="5800" b="1" dirty="0" smtClean="0">
              <a:solidFill>
                <a:schemeClr val="tx1"/>
              </a:solidFill>
            </a:endParaRPr>
          </a:p>
          <a:p>
            <a:pPr lvl="1" algn="just">
              <a:spcAft>
                <a:spcPts val="1200"/>
              </a:spcAft>
            </a:pPr>
            <a:r>
              <a:rPr lang="es-CR" sz="5800" dirty="0" smtClean="0">
                <a:solidFill>
                  <a:schemeClr val="tx1"/>
                </a:solidFill>
              </a:rPr>
              <a:t>	indica </a:t>
            </a:r>
            <a:r>
              <a:rPr lang="es-CR" sz="5800" dirty="0">
                <a:solidFill>
                  <a:schemeClr val="tx1"/>
                </a:solidFill>
              </a:rPr>
              <a:t>que debe seleccionar </a:t>
            </a:r>
            <a:r>
              <a:rPr lang="es-CR" sz="5800" dirty="0" smtClean="0">
                <a:solidFill>
                  <a:schemeClr val="tx1"/>
                </a:solidFill>
              </a:rPr>
              <a:t>la ficha </a:t>
            </a:r>
            <a:r>
              <a:rPr lang="en-US" sz="5800" dirty="0" smtClean="0">
                <a:solidFill>
                  <a:schemeClr val="tx1"/>
                </a:solidFill>
              </a:rPr>
              <a:t>“</a:t>
            </a:r>
            <a:r>
              <a:rPr lang="en-US" sz="5800" dirty="0" err="1" smtClean="0">
                <a:solidFill>
                  <a:schemeClr val="tx1"/>
                </a:solidFill>
              </a:rPr>
              <a:t>Proyecto</a:t>
            </a:r>
            <a:r>
              <a:rPr lang="en-US" sz="5800" dirty="0" smtClean="0">
                <a:solidFill>
                  <a:schemeClr val="tx1"/>
                </a:solidFill>
              </a:rPr>
              <a:t>” y en el </a:t>
            </a:r>
            <a:r>
              <a:rPr lang="en-US" sz="5800" dirty="0" err="1" smtClean="0">
                <a:solidFill>
                  <a:schemeClr val="tx1"/>
                </a:solidFill>
              </a:rPr>
              <a:t>grupo</a:t>
            </a:r>
            <a:r>
              <a:rPr lang="en-US" sz="5800" dirty="0" smtClean="0">
                <a:solidFill>
                  <a:schemeClr val="tx1"/>
                </a:solidFill>
              </a:rPr>
              <a:t> 	“</a:t>
            </a:r>
            <a:r>
              <a:rPr lang="en-US" sz="5800" dirty="0" err="1" smtClean="0">
                <a:solidFill>
                  <a:schemeClr val="tx1"/>
                </a:solidFill>
              </a:rPr>
              <a:t>Propiedades</a:t>
            </a:r>
            <a:r>
              <a:rPr lang="en-US" sz="5800" dirty="0" smtClean="0">
                <a:solidFill>
                  <a:schemeClr val="tx1"/>
                </a:solidFill>
              </a:rPr>
              <a:t>” </a:t>
            </a:r>
            <a:r>
              <a:rPr lang="en-US" sz="5800" dirty="0" err="1" smtClean="0">
                <a:solidFill>
                  <a:schemeClr val="tx1"/>
                </a:solidFill>
              </a:rPr>
              <a:t>seleccionar</a:t>
            </a:r>
            <a:r>
              <a:rPr lang="en-US" sz="5800" dirty="0" smtClean="0">
                <a:solidFill>
                  <a:schemeClr val="tx1"/>
                </a:solidFill>
              </a:rPr>
              <a:t> el bot</a:t>
            </a:r>
            <a:r>
              <a:rPr lang="es-CR" sz="5800" dirty="0" err="1" smtClean="0">
                <a:solidFill>
                  <a:schemeClr val="tx1"/>
                </a:solidFill>
              </a:rPr>
              <a:t>ón</a:t>
            </a:r>
            <a:r>
              <a:rPr lang="es-CR" sz="5800" dirty="0" smtClean="0">
                <a:solidFill>
                  <a:schemeClr val="tx1"/>
                </a:solidFill>
              </a:rPr>
              <a:t> </a:t>
            </a:r>
            <a:r>
              <a:rPr lang="en-US" sz="5800" dirty="0" smtClean="0">
                <a:solidFill>
                  <a:schemeClr val="tx1"/>
                </a:solidFill>
              </a:rPr>
              <a:t>“</a:t>
            </a:r>
            <a:r>
              <a:rPr lang="es-CR" sz="5800" dirty="0" smtClean="0">
                <a:solidFill>
                  <a:schemeClr val="tx1"/>
                </a:solidFill>
              </a:rPr>
              <a:t>Información de 	Proyecto</a:t>
            </a:r>
            <a:r>
              <a:rPr lang="en-US" sz="5800" dirty="0" smtClean="0">
                <a:solidFill>
                  <a:schemeClr val="tx1"/>
                </a:solidFill>
              </a:rPr>
              <a:t>”.</a:t>
            </a:r>
            <a:r>
              <a:rPr lang="es-CR" sz="5800" dirty="0" smtClean="0">
                <a:solidFill>
                  <a:schemeClr val="tx1"/>
                </a:solidFill>
              </a:rPr>
              <a:t> </a:t>
            </a:r>
            <a:endParaRPr lang="en-US" sz="5800" dirty="0" smtClean="0">
              <a:solidFill>
                <a:schemeClr val="tx1"/>
              </a:solidFill>
            </a:endParaRPr>
          </a:p>
          <a:p>
            <a:pPr lvl="1" algn="l">
              <a:spcAft>
                <a:spcPts val="1200"/>
              </a:spcAft>
            </a:pPr>
            <a:r>
              <a:rPr lang="es-CR" sz="5800" dirty="0" smtClean="0">
                <a:solidFill>
                  <a:schemeClr val="tx1"/>
                </a:solidFill>
              </a:rPr>
              <a:t> 	</a:t>
            </a:r>
            <a:r>
              <a:rPr lang="en-US" sz="5800" b="1" dirty="0" smtClean="0">
                <a:solidFill>
                  <a:schemeClr val="tx1"/>
                </a:solidFill>
              </a:rPr>
              <a:t>“</a:t>
            </a:r>
            <a:r>
              <a:rPr lang="es-CR" sz="5800" b="1" dirty="0" smtClean="0">
                <a:solidFill>
                  <a:schemeClr val="tx1"/>
                </a:solidFill>
              </a:rPr>
              <a:t>Vista |  Zoom | Escala Temporal | Escala Temporal… | 	Período no laborable</a:t>
            </a:r>
            <a:r>
              <a:rPr lang="en-US" sz="5800" b="1" dirty="0" smtClean="0">
                <a:solidFill>
                  <a:schemeClr val="tx1"/>
                </a:solidFill>
              </a:rPr>
              <a:t>”</a:t>
            </a:r>
            <a:endParaRPr lang="es-CR" sz="5800" b="1" dirty="0" smtClean="0">
              <a:solidFill>
                <a:schemeClr val="tx1"/>
              </a:solidFill>
            </a:endParaRPr>
          </a:p>
          <a:p>
            <a:pPr lvl="1" algn="just">
              <a:spcAft>
                <a:spcPts val="1200"/>
              </a:spcAft>
            </a:pPr>
            <a:r>
              <a:rPr lang="es-CR" sz="5800" dirty="0">
                <a:solidFill>
                  <a:schemeClr val="tx1"/>
                </a:solidFill>
              </a:rPr>
              <a:t>	indica que debe seleccionar </a:t>
            </a:r>
            <a:r>
              <a:rPr lang="es-CR" sz="5800" dirty="0" smtClean="0">
                <a:solidFill>
                  <a:schemeClr val="tx1"/>
                </a:solidFill>
              </a:rPr>
              <a:t>la ficha </a:t>
            </a:r>
            <a:r>
              <a:rPr lang="en-US" sz="5800" dirty="0" smtClean="0">
                <a:solidFill>
                  <a:schemeClr val="tx1"/>
                </a:solidFill>
              </a:rPr>
              <a:t>“Vista” y en el </a:t>
            </a:r>
            <a:r>
              <a:rPr lang="en-US" sz="5800" dirty="0" err="1" smtClean="0">
                <a:solidFill>
                  <a:schemeClr val="tx1"/>
                </a:solidFill>
              </a:rPr>
              <a:t>grupo</a:t>
            </a:r>
            <a:r>
              <a:rPr lang="en-US" sz="5800" dirty="0" smtClean="0">
                <a:solidFill>
                  <a:schemeClr val="tx1"/>
                </a:solidFill>
              </a:rPr>
              <a:t> 	“Zoom” el bot</a:t>
            </a:r>
            <a:r>
              <a:rPr lang="es-CR" sz="5800" dirty="0" err="1" smtClean="0">
                <a:solidFill>
                  <a:schemeClr val="tx1"/>
                </a:solidFill>
              </a:rPr>
              <a:t>ón</a:t>
            </a:r>
            <a:r>
              <a:rPr lang="es-CR" sz="5800" dirty="0" smtClean="0">
                <a:solidFill>
                  <a:schemeClr val="tx1"/>
                </a:solidFill>
              </a:rPr>
              <a:t> </a:t>
            </a:r>
            <a:r>
              <a:rPr lang="en-US" sz="5800" dirty="0" smtClean="0">
                <a:solidFill>
                  <a:schemeClr val="tx1"/>
                </a:solidFill>
              </a:rPr>
              <a:t>“</a:t>
            </a:r>
            <a:r>
              <a:rPr lang="en-US" sz="5800" dirty="0" err="1" smtClean="0">
                <a:solidFill>
                  <a:schemeClr val="tx1"/>
                </a:solidFill>
              </a:rPr>
              <a:t>Escala</a:t>
            </a:r>
            <a:r>
              <a:rPr lang="en-US" sz="5800" dirty="0" smtClean="0">
                <a:solidFill>
                  <a:schemeClr val="tx1"/>
                </a:solidFill>
              </a:rPr>
              <a:t> Temporal”, </a:t>
            </a:r>
            <a:r>
              <a:rPr lang="en-US" sz="5800" dirty="0" err="1" smtClean="0">
                <a:solidFill>
                  <a:schemeClr val="tx1"/>
                </a:solidFill>
              </a:rPr>
              <a:t>luego</a:t>
            </a:r>
            <a:r>
              <a:rPr lang="en-US" sz="5800" dirty="0" smtClean="0">
                <a:solidFill>
                  <a:schemeClr val="tx1"/>
                </a:solidFill>
              </a:rPr>
              <a:t> la </a:t>
            </a:r>
            <a:r>
              <a:rPr lang="es-CR" sz="5800" dirty="0" smtClean="0">
                <a:solidFill>
                  <a:schemeClr val="tx1"/>
                </a:solidFill>
              </a:rPr>
              <a:t>opción </a:t>
            </a:r>
            <a:r>
              <a:rPr lang="en-US" sz="5800" dirty="0" smtClean="0">
                <a:solidFill>
                  <a:schemeClr val="tx1"/>
                </a:solidFill>
              </a:rPr>
              <a:t>“</a:t>
            </a:r>
            <a:r>
              <a:rPr lang="en-US" sz="5800" dirty="0" err="1" smtClean="0">
                <a:solidFill>
                  <a:schemeClr val="tx1"/>
                </a:solidFill>
              </a:rPr>
              <a:t>Escala</a:t>
            </a:r>
            <a:r>
              <a:rPr lang="en-US" sz="5800" dirty="0" smtClean="0">
                <a:solidFill>
                  <a:schemeClr val="tx1"/>
                </a:solidFill>
              </a:rPr>
              <a:t> 	Temporal…” y en la </a:t>
            </a:r>
            <a:r>
              <a:rPr lang="en-US" sz="5800" dirty="0" err="1" smtClean="0">
                <a:solidFill>
                  <a:schemeClr val="tx1"/>
                </a:solidFill>
              </a:rPr>
              <a:t>ventana</a:t>
            </a:r>
            <a:r>
              <a:rPr lang="en-US" sz="5800" dirty="0" smtClean="0">
                <a:solidFill>
                  <a:schemeClr val="tx1"/>
                </a:solidFill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</a:rPr>
              <a:t>desplegada</a:t>
            </a:r>
            <a:r>
              <a:rPr lang="en-US" sz="5800" dirty="0" smtClean="0">
                <a:solidFill>
                  <a:schemeClr val="tx1"/>
                </a:solidFill>
              </a:rPr>
              <a:t> la </a:t>
            </a:r>
            <a:r>
              <a:rPr lang="en-US" sz="5800" dirty="0" err="1" smtClean="0">
                <a:solidFill>
                  <a:schemeClr val="tx1"/>
                </a:solidFill>
              </a:rPr>
              <a:t>cejilla</a:t>
            </a:r>
            <a:r>
              <a:rPr lang="en-US" sz="5800" dirty="0" smtClean="0">
                <a:solidFill>
                  <a:schemeClr val="tx1"/>
                </a:solidFill>
              </a:rPr>
              <a:t> “Per</a:t>
            </a:r>
            <a:r>
              <a:rPr lang="es-CR" sz="5800" dirty="0" err="1" smtClean="0">
                <a:solidFill>
                  <a:schemeClr val="tx1"/>
                </a:solidFill>
              </a:rPr>
              <a:t>íodo</a:t>
            </a:r>
            <a:r>
              <a:rPr lang="es-CR" sz="5800" dirty="0" smtClean="0">
                <a:solidFill>
                  <a:schemeClr val="tx1"/>
                </a:solidFill>
              </a:rPr>
              <a:t> 	no laborable</a:t>
            </a:r>
            <a:r>
              <a:rPr lang="en-US" sz="5800" dirty="0" smtClean="0">
                <a:solidFill>
                  <a:schemeClr val="tx1"/>
                </a:solidFill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030839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348880"/>
            <a:ext cx="8305800" cy="252027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1200"/>
              </a:spcAft>
            </a:pPr>
            <a:r>
              <a:rPr lang="es-CR" sz="65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RECOMENDACION</a:t>
            </a:r>
          </a:p>
          <a:p>
            <a:pPr lvl="1" algn="just">
              <a:spcAft>
                <a:spcPts val="1200"/>
              </a:spcAft>
            </a:pPr>
            <a:r>
              <a:rPr lang="es-CR" sz="51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 recomienda que conforme se estudie el contenido de este material se realicen en forma paralela los pasos indicados en la aplicación MS Project 2010, para una mayor comprensión.</a:t>
            </a:r>
          </a:p>
          <a:p>
            <a:pPr lvl="1" algn="l">
              <a:spcBef>
                <a:spcPts val="0"/>
              </a:spcBef>
            </a:pPr>
            <a:endParaRPr lang="en-US" sz="7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3960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t3.gstatic.com/images?q=tbn:ANd9GcQDekc1J2n-ct6B34aksI9lF7W5VR_C5xbmIQbROTgu7EzHH3OmX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061" y="5445224"/>
            <a:ext cx="3762375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 rot="21342101">
            <a:off x="671909" y="1224202"/>
            <a:ext cx="7772400" cy="190207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sz="4800" b="1" dirty="0" smtClean="0">
                <a:solidFill>
                  <a:srgbClr val="FFC000"/>
                </a:solidFill>
              </a:rPr>
              <a:t/>
            </a:r>
            <a:br>
              <a:rPr lang="es-CR" sz="4800" b="1" dirty="0" smtClean="0">
                <a:solidFill>
                  <a:srgbClr val="FFC000"/>
                </a:solidFill>
              </a:rPr>
            </a:br>
            <a:r>
              <a:rPr lang="es-CR" sz="6000" b="1" i="1" dirty="0" smtClean="0">
                <a:solidFill>
                  <a:srgbClr val="FFC000"/>
                </a:solidFill>
              </a:rPr>
              <a:t>Unidad </a:t>
            </a:r>
            <a:r>
              <a:rPr lang="es-CR" sz="6000" b="1" i="1" dirty="0" smtClean="0">
                <a:solidFill>
                  <a:srgbClr val="FFC000"/>
                </a:solidFill>
              </a:rPr>
              <a:t>#2</a:t>
            </a:r>
            <a:r>
              <a:rPr lang="es-CR" sz="4800" b="1" dirty="0" smtClean="0">
                <a:solidFill>
                  <a:srgbClr val="FFC000"/>
                </a:solidFill>
              </a:rPr>
              <a:t/>
            </a:r>
            <a:br>
              <a:rPr lang="es-CR" sz="4800" b="1" dirty="0" smtClean="0">
                <a:solidFill>
                  <a:srgbClr val="FFC000"/>
                </a:solidFill>
              </a:rPr>
            </a:br>
            <a:r>
              <a:rPr lang="es-CR" sz="7200" b="1" i="1" dirty="0" smtClean="0">
                <a:solidFill>
                  <a:srgbClr val="005828"/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man Old Style" pitchFamily="18" charset="0"/>
                <a:ea typeface="Adobe Gothic Std B" pitchFamily="34" charset="-128"/>
              </a:rPr>
              <a:t>Preguntas Frecuentes</a:t>
            </a:r>
            <a:endParaRPr lang="en-US" sz="7200" b="1" i="1" dirty="0">
              <a:solidFill>
                <a:srgbClr val="005828"/>
              </a:solidFill>
              <a:effectLst>
                <a:outerShdw blurRad="50800" dist="50800" dir="5400000" algn="ctr" rotWithShape="0">
                  <a:srgbClr val="FFFF00"/>
                </a:outerShdw>
              </a:effectLst>
              <a:latin typeface="Bookman Old Style" pitchFamily="18" charset="0"/>
              <a:ea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3624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 rot="21342101">
            <a:off x="60349" y="1658370"/>
            <a:ext cx="7772400" cy="1902073"/>
          </a:xfrm>
        </p:spPr>
        <p:txBody>
          <a:bodyPr>
            <a:noAutofit/>
          </a:bodyPr>
          <a:lstStyle/>
          <a:p>
            <a:r>
              <a:rPr lang="es-CR" sz="7200" b="1" i="1" dirty="0" smtClean="0">
                <a:solidFill>
                  <a:srgbClr val="005828"/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man Old Style" pitchFamily="18" charset="0"/>
                <a:ea typeface="Adobe Gothic Std B" pitchFamily="34" charset="-128"/>
              </a:rPr>
              <a:t>Pregunta  #1</a:t>
            </a:r>
            <a:endParaRPr lang="en-US" sz="7200" b="1" i="1" dirty="0">
              <a:solidFill>
                <a:srgbClr val="005828"/>
              </a:solidFill>
              <a:effectLst>
                <a:outerShdw blurRad="50800" dist="50800" dir="5400000" algn="ctr" rotWithShape="0">
                  <a:srgbClr val="FFFF00"/>
                </a:outerShdw>
              </a:effectLst>
              <a:latin typeface="Bookman Old Style" pitchFamily="18" charset="0"/>
              <a:ea typeface="Adobe Gothic Std B" pitchFamily="34" charset="-128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95536" y="2636912"/>
            <a:ext cx="8305800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endParaRPr lang="es-CR" sz="36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>
              <a:spcAft>
                <a:spcPts val="1200"/>
              </a:spcAft>
            </a:pPr>
            <a:r>
              <a:rPr lang="es-CR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Cómo se asigna el atributo “</a:t>
            </a:r>
            <a:r>
              <a:rPr lang="es-CR" sz="4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Autoprogramar</a:t>
            </a:r>
            <a:r>
              <a:rPr lang="es-CR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a todas las tareas, fases e hitos del Proyecto</a:t>
            </a:r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721324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 rot="21342101">
            <a:off x="60349" y="1658370"/>
            <a:ext cx="7772400" cy="1902073"/>
          </a:xfrm>
        </p:spPr>
        <p:txBody>
          <a:bodyPr>
            <a:noAutofit/>
          </a:bodyPr>
          <a:lstStyle/>
          <a:p>
            <a:r>
              <a:rPr lang="es-CR" sz="7200" b="1" i="1" dirty="0" smtClean="0">
                <a:solidFill>
                  <a:srgbClr val="005828"/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man Old Style" pitchFamily="18" charset="0"/>
                <a:ea typeface="Adobe Gothic Std B" pitchFamily="34" charset="-128"/>
              </a:rPr>
              <a:t>Pregunta  #</a:t>
            </a:r>
            <a:r>
              <a:rPr lang="es-CR" sz="7200" b="1" i="1" dirty="0">
                <a:solidFill>
                  <a:srgbClr val="005828"/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man Old Style" pitchFamily="18" charset="0"/>
                <a:ea typeface="Adobe Gothic Std B" pitchFamily="34" charset="-128"/>
              </a:rPr>
              <a:t>2</a:t>
            </a:r>
            <a:endParaRPr lang="en-US" sz="7200" b="1" i="1" dirty="0">
              <a:solidFill>
                <a:srgbClr val="005828"/>
              </a:solidFill>
              <a:effectLst>
                <a:outerShdw blurRad="50800" dist="50800" dir="5400000" algn="ctr" rotWithShape="0">
                  <a:srgbClr val="FFFF00"/>
                </a:outerShdw>
              </a:effectLst>
              <a:latin typeface="Bookman Old Style" pitchFamily="18" charset="0"/>
              <a:ea typeface="Adobe Gothic Std B" pitchFamily="34" charset="-12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2372" y="2780928"/>
            <a:ext cx="8521824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endParaRPr lang="es-CR" sz="36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1371600" lvl="1" indent="-914400">
              <a:spcAft>
                <a:spcPts val="1200"/>
              </a:spcAft>
              <a:buAutoNum type="alphaLcPeriod"/>
            </a:pPr>
            <a:r>
              <a:rPr lang="es-CR" sz="5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Mis tareas no muestran duración ni fechas de comienzo y fin</a:t>
            </a:r>
          </a:p>
          <a:p>
            <a:pPr marL="1371600" lvl="1" indent="-914400">
              <a:spcAft>
                <a:spcPts val="1200"/>
              </a:spcAft>
              <a:buAutoNum type="alphaLcPeriod"/>
            </a:pPr>
            <a:r>
              <a:rPr lang="es-CR" sz="5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Las fechas de comienzo y fin de mis tareas no concuerdan con las fechas de las fases o de la Tarea Resumen del Proyecto</a:t>
            </a:r>
          </a:p>
        </p:txBody>
      </p:sp>
    </p:spTree>
    <p:extLst>
      <p:ext uri="{BB962C8B-B14F-4D97-AF65-F5344CB8AC3E}">
        <p14:creationId xmlns:p14="http://schemas.microsoft.com/office/powerpoint/2010/main" val="2432828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79512" y="1959199"/>
            <a:ext cx="8521824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endParaRPr lang="es-CR" sz="36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>
              <a:spcAft>
                <a:spcPts val="1200"/>
              </a:spcAft>
            </a:pPr>
            <a:r>
              <a:rPr lang="es-CR" sz="52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Las preguntas #1 y #2 tienen una respuesta común: asignar el atributo de “</a:t>
            </a:r>
            <a:r>
              <a:rPr lang="es-CR" sz="52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Autoprogramar</a:t>
            </a:r>
            <a:r>
              <a:rPr lang="es-CR" sz="52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“ a las tareas.</a:t>
            </a:r>
          </a:p>
          <a:p>
            <a:pPr lvl="1">
              <a:spcAft>
                <a:spcPts val="1200"/>
              </a:spcAft>
            </a:pPr>
            <a:r>
              <a:rPr lang="es-CR" sz="52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Veamos unas indicaciones al respecto.</a:t>
            </a:r>
          </a:p>
        </p:txBody>
      </p:sp>
    </p:spTree>
    <p:extLst>
      <p:ext uri="{BB962C8B-B14F-4D97-AF65-F5344CB8AC3E}">
        <p14:creationId xmlns:p14="http://schemas.microsoft.com/office/powerpoint/2010/main" val="3132344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93005" y="2060848"/>
            <a:ext cx="8305800" cy="460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es-CR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Duración de Tareas</a:t>
            </a:r>
          </a:p>
          <a:p>
            <a:pPr lvl="1" algn="just">
              <a:spcBef>
                <a:spcPts val="600"/>
              </a:spcBef>
            </a:pPr>
            <a:r>
              <a:rPr lang="es-CR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Project por defecto tiene configurada la programación manual de las tareas.   Por esta razón, como se puede observar en el ejemplo anterior, no se asigna ninguna duración a las tareas que se digitan.</a:t>
            </a:r>
            <a:endParaRPr lang="es-CR" sz="1600" b="1" dirty="0" smtClean="0"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127620" y="4738723"/>
            <a:ext cx="7688063" cy="2016625"/>
            <a:chOff x="971624" y="1981200"/>
            <a:chExt cx="7688063" cy="1963055"/>
          </a:xfrm>
        </p:grpSpPr>
        <p:sp>
          <p:nvSpPr>
            <p:cNvPr id="7" name="Rounded Rectangle 6"/>
            <p:cNvSpPr/>
            <p:nvPr/>
          </p:nvSpPr>
          <p:spPr>
            <a:xfrm>
              <a:off x="971624" y="2286000"/>
              <a:ext cx="7688063" cy="165825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sz="2400" dirty="0" smtClean="0">
                  <a:solidFill>
                    <a:schemeClr val="tx1"/>
                  </a:solidFill>
                </a:rPr>
                <a:t>Para realizar una programación automática, seleccione las tareas deseadas y seleccione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Tarea</a:t>
              </a:r>
              <a:r>
                <a:rPr lang="en-US" sz="2400" dirty="0" smtClean="0">
                  <a:solidFill>
                    <a:schemeClr val="tx1"/>
                  </a:solidFill>
                </a:rPr>
                <a:t> |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Tareas</a:t>
              </a:r>
              <a:r>
                <a:rPr lang="en-US" sz="2400" dirty="0" smtClean="0">
                  <a:solidFill>
                    <a:schemeClr val="tx1"/>
                  </a:solidFill>
                </a:rPr>
                <a:t> |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Autoprogramar</a:t>
              </a:r>
              <a:r>
                <a:rPr lang="en-US" sz="2400" dirty="0" smtClean="0">
                  <a:solidFill>
                    <a:schemeClr val="tx1"/>
                  </a:solidFill>
                </a:rPr>
                <a:t>.</a:t>
              </a:r>
              <a:endParaRPr lang="es-CR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581400" y="1981200"/>
              <a:ext cx="16002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C</a:t>
              </a:r>
              <a:r>
                <a:rPr lang="es-CR" sz="2800" dirty="0" smtClean="0"/>
                <a:t>ómo …</a:t>
              </a:r>
              <a:endParaRPr lang="en-US" sz="2800" dirty="0"/>
            </a:p>
          </p:txBody>
        </p:sp>
      </p:grpSp>
      <p:sp>
        <p:nvSpPr>
          <p:cNvPr id="9" name="Curved Right Arrow 8"/>
          <p:cNvSpPr/>
          <p:nvPr/>
        </p:nvSpPr>
        <p:spPr>
          <a:xfrm rot="20404947">
            <a:off x="191517" y="2142916"/>
            <a:ext cx="576064" cy="536848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1">
                <a:shade val="50000"/>
                <a:alpha val="3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741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UCI-2012</Template>
  <TotalTime>2163</TotalTime>
  <Words>623</Words>
  <Application>Microsoft Macintosh PowerPoint</Application>
  <PresentationFormat>On-screen Show (4:3)</PresentationFormat>
  <Paragraphs>127</Paragraphs>
  <Slides>22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Tema de Office</vt:lpstr>
      <vt:lpstr>Diseño personalizado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Pregunta  #1</vt:lpstr>
      <vt:lpstr>Pregunta  #2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Donald Solano</dc:creator>
  <cp:lastModifiedBy>Tia Pancha</cp:lastModifiedBy>
  <cp:revision>168</cp:revision>
  <cp:lastPrinted>2012-01-02T00:46:47Z</cp:lastPrinted>
  <dcterms:created xsi:type="dcterms:W3CDTF">2010-10-20T21:55:38Z</dcterms:created>
  <dcterms:modified xsi:type="dcterms:W3CDTF">2013-07-22T18:14:58Z</dcterms:modified>
</cp:coreProperties>
</file>