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8"/>
  </p:notesMasterIdLst>
  <p:handoutMasterIdLst>
    <p:handoutMasterId r:id="rId59"/>
  </p:handoutMasterIdLst>
  <p:sldIdLst>
    <p:sldId id="350" r:id="rId3"/>
    <p:sldId id="291" r:id="rId4"/>
    <p:sldId id="293" r:id="rId5"/>
    <p:sldId id="301" r:id="rId6"/>
    <p:sldId id="351" r:id="rId7"/>
    <p:sldId id="399" r:id="rId8"/>
    <p:sldId id="352"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2" r:id="rId23"/>
    <p:sldId id="471" r:id="rId24"/>
    <p:sldId id="473" r:id="rId25"/>
    <p:sldId id="474" r:id="rId26"/>
    <p:sldId id="475" r:id="rId27"/>
    <p:sldId id="476" r:id="rId28"/>
    <p:sldId id="477" r:id="rId29"/>
    <p:sldId id="478" r:id="rId30"/>
    <p:sldId id="479" r:id="rId31"/>
    <p:sldId id="480" r:id="rId32"/>
    <p:sldId id="481" r:id="rId33"/>
    <p:sldId id="482" r:id="rId34"/>
    <p:sldId id="483" r:id="rId35"/>
    <p:sldId id="484" r:id="rId36"/>
    <p:sldId id="485" r:id="rId37"/>
    <p:sldId id="487"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2" r:id="rId53"/>
    <p:sldId id="503" r:id="rId54"/>
    <p:sldId id="504" r:id="rId55"/>
    <p:sldId id="457" r:id="rId56"/>
    <p:sldId id="453" r:id="rId57"/>
  </p:sldIdLst>
  <p:sldSz cx="9144000" cy="6858000" type="screen4x3"/>
  <p:notesSz cx="7315200" cy="96012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2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7479" autoAdjust="0"/>
  </p:normalViewPr>
  <p:slideViewPr>
    <p:cSldViewPr>
      <p:cViewPr>
        <p:scale>
          <a:sx n="99" d="100"/>
          <a:sy n="99" d="100"/>
        </p:scale>
        <p:origin x="-904" y="-1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31E7AFC-CE85-4368-BF08-27F50B29381D}" type="datetimeFigureOut">
              <a:rPr lang="en-US" smtClean="0"/>
              <a:t>7/22/13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6F8A189-7865-4759-9788-0985E4556261}" type="slidenum">
              <a:rPr lang="en-US" smtClean="0"/>
              <a:t>‹#›</a:t>
            </a:fld>
            <a:endParaRPr lang="en-US"/>
          </a:p>
        </p:txBody>
      </p:sp>
    </p:spTree>
    <p:extLst>
      <p:ext uri="{BB962C8B-B14F-4D97-AF65-F5344CB8AC3E}">
        <p14:creationId xmlns:p14="http://schemas.microsoft.com/office/powerpoint/2010/main" val="3606560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CADB92F-746D-4FCD-939E-880BC3FAC4E3}" type="datetimeFigureOut">
              <a:rPr lang="en-US" smtClean="0"/>
              <a:t>7/22/13</a:t>
            </a:fld>
            <a:endParaRPr lang="en-U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C73A87A-3760-4AF6-81FD-EE947A97F962}" type="slidenum">
              <a:rPr lang="en-US" smtClean="0"/>
              <a:t>‹#›</a:t>
            </a:fld>
            <a:endParaRPr lang="en-US"/>
          </a:p>
        </p:txBody>
      </p:sp>
    </p:spTree>
    <p:extLst>
      <p:ext uri="{BB962C8B-B14F-4D97-AF65-F5344CB8AC3E}">
        <p14:creationId xmlns:p14="http://schemas.microsoft.com/office/powerpoint/2010/main" val="188743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
        <p:nvSpPr>
          <p:cNvPr id="4" name="3 Marcador de número de diapositiva"/>
          <p:cNvSpPr>
            <a:spLocks noGrp="1"/>
          </p:cNvSpPr>
          <p:nvPr>
            <p:ph type="sldNum" sz="quarter" idx="10"/>
          </p:nvPr>
        </p:nvSpPr>
        <p:spPr/>
        <p:txBody>
          <a:bodyPr/>
          <a:lstStyle/>
          <a:p>
            <a:fld id="{5C73A87A-3760-4AF6-81FD-EE947A97F962}"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898F34A7-37F7-4F25-AE3C-18B7D4EEEB4A}" type="datetimeFigureOut">
              <a:rPr lang="es-CR" smtClean="0"/>
              <a:pPr/>
              <a:t>7/22/13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CD31F62-6E1A-446E-99D6-7044FF742189}" type="slidenum">
              <a:rPr lang="es-CR" smtClean="0"/>
              <a:pPr/>
              <a:t>‹#›</a:t>
            </a:fld>
            <a:endParaRPr lang="es-C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8F34A7-37F7-4F25-AE3C-18B7D4EEEB4A}" type="datetimeFigureOut">
              <a:rPr lang="es-CR" smtClean="0"/>
              <a:pPr/>
              <a:t>7/22/13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CD31F62-6E1A-446E-99D6-7044FF742189}" type="slidenum">
              <a:rPr lang="es-CR" smtClean="0"/>
              <a:pPr/>
              <a:t>‹#›</a:t>
            </a:fld>
            <a:endParaRPr lang="es-C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8F34A7-37F7-4F25-AE3C-18B7D4EEEB4A}" type="datetimeFigureOut">
              <a:rPr lang="es-CR" smtClean="0"/>
              <a:pPr/>
              <a:t>7/22/13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CD31F62-6E1A-446E-99D6-7044FF742189}" type="slidenum">
              <a:rPr lang="es-CR" smtClean="0"/>
              <a:pPr/>
              <a:t>‹#›</a:t>
            </a:fld>
            <a:endParaRPr lang="es-C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8F34A7-37F7-4F25-AE3C-18B7D4EEEB4A}" type="datetimeFigureOut">
              <a:rPr lang="es-CR" smtClean="0"/>
              <a:pPr/>
              <a:t>7/22/13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CD31F62-6E1A-446E-99D6-7044FF742189}" type="slidenum">
              <a:rPr lang="es-CR" smtClean="0"/>
              <a:pPr/>
              <a:t>‹#›</a:t>
            </a:fld>
            <a:endParaRPr lang="es-C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8F34A7-37F7-4F25-AE3C-18B7D4EEEB4A}" type="datetimeFigureOut">
              <a:rPr lang="es-CR" smtClean="0"/>
              <a:pPr/>
              <a:t>7/22/13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CD31F62-6E1A-446E-99D6-7044FF742189}" type="slidenum">
              <a:rPr lang="es-CR" smtClean="0"/>
              <a:pPr/>
              <a:t>‹#›</a:t>
            </a:fld>
            <a:endParaRPr lang="es-C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898F34A7-37F7-4F25-AE3C-18B7D4EEEB4A}" type="datetimeFigureOut">
              <a:rPr lang="es-CR" smtClean="0"/>
              <a:pPr/>
              <a:t>7/22/13</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8CD31F62-6E1A-446E-99D6-7044FF742189}" type="slidenum">
              <a:rPr lang="es-CR" smtClean="0"/>
              <a:pPr/>
              <a:t>‹#›</a:t>
            </a:fld>
            <a:endParaRPr lang="es-CR"/>
          </a:p>
        </p:txBody>
      </p:sp>
    </p:spTree>
    <p:extLst>
      <p:ext uri="{BB962C8B-B14F-4D97-AF65-F5344CB8AC3E}">
        <p14:creationId xmlns:p14="http://schemas.microsoft.com/office/powerpoint/2010/main" val="669283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1566941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303838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52179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2884886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415949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898F34A7-37F7-4F25-AE3C-18B7D4EEEB4A}" type="datetimeFigureOut">
              <a:rPr lang="es-CR" smtClean="0"/>
              <a:pPr/>
              <a:t>7/22/13</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8CD31F62-6E1A-446E-99D6-7044FF742189}" type="slidenum">
              <a:rPr lang="es-CR" smtClean="0"/>
              <a:pPr/>
              <a:t>‹#›</a:t>
            </a:fld>
            <a:endParaRPr lang="es-C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171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2350017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1239534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163215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199802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83188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7E6420C-A2F3-4FAD-9CD8-FF42FDD916A4}" type="datetimeFigureOut">
              <a:rPr lang="en-US" smtClean="0"/>
              <a:t>7/22/13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B368177-9AC9-4D28-B250-F50001C9C0CC}" type="slidenum">
              <a:rPr lang="en-US" smtClean="0"/>
              <a:t>‹#›</a:t>
            </a:fld>
            <a:endParaRPr lang="en-US"/>
          </a:p>
        </p:txBody>
      </p:sp>
    </p:spTree>
    <p:extLst>
      <p:ext uri="{BB962C8B-B14F-4D97-AF65-F5344CB8AC3E}">
        <p14:creationId xmlns:p14="http://schemas.microsoft.com/office/powerpoint/2010/main" val="414522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898F34A7-37F7-4F25-AE3C-18B7D4EEEB4A}" type="datetimeFigureOut">
              <a:rPr lang="es-CR" smtClean="0"/>
              <a:pPr/>
              <a:t>7/22/13</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8CD31F62-6E1A-446E-99D6-7044FF742189}" type="slidenum">
              <a:rPr lang="es-CR" smtClean="0"/>
              <a:pPr/>
              <a:t>‹#›</a:t>
            </a:fld>
            <a:endParaRPr lang="es-C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49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8F34A7-37F7-4F25-AE3C-18B7D4EEEB4A}" type="datetimeFigureOut">
              <a:rPr lang="es-CR" smtClean="0"/>
              <a:pPr/>
              <a:t>7/22/13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CD31F62-6E1A-446E-99D6-7044FF742189}" type="slidenum">
              <a:rPr lang="es-CR" smtClean="0"/>
              <a:pPr/>
              <a:t>‹#›</a:t>
            </a:fld>
            <a:endParaRPr lang="es-C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8F34A7-37F7-4F25-AE3C-18B7D4EEEB4A}" type="datetimeFigureOut">
              <a:rPr lang="es-CR" smtClean="0"/>
              <a:pPr/>
              <a:t>7/22/13</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8CD31F62-6E1A-446E-99D6-7044FF742189}" type="slidenum">
              <a:rPr lang="es-CR" smtClean="0"/>
              <a:pPr/>
              <a:t>‹#›</a:t>
            </a:fld>
            <a:endParaRPr lang="es-C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898F34A7-37F7-4F25-AE3C-18B7D4EEEB4A}" type="datetimeFigureOut">
              <a:rPr lang="es-CR" smtClean="0"/>
              <a:pPr/>
              <a:t>7/22/13</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8CD31F62-6E1A-446E-99D6-7044FF742189}" type="slidenum">
              <a:rPr lang="es-CR" smtClean="0"/>
              <a:pPr/>
              <a:t>‹#›</a:t>
            </a:fld>
            <a:endParaRPr lang="es-C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98F34A7-37F7-4F25-AE3C-18B7D4EEEB4A}" type="datetimeFigureOut">
              <a:rPr lang="es-CR" smtClean="0"/>
              <a:pPr/>
              <a:t>7/22/13</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8CD31F62-6E1A-446E-99D6-7044FF742189}" type="slidenum">
              <a:rPr lang="es-CR" smtClean="0"/>
              <a:pPr/>
              <a:t>‹#›</a:t>
            </a:fld>
            <a:endParaRPr lang="es-C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98F34A7-37F7-4F25-AE3C-18B7D4EEEB4A}" type="datetimeFigureOut">
              <a:rPr lang="es-CR" smtClean="0"/>
              <a:pPr/>
              <a:t>7/22/13</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8CD31F62-6E1A-446E-99D6-7044FF742189}" type="slidenum">
              <a:rPr lang="es-CR" smtClean="0"/>
              <a:pPr/>
              <a:t>‹#›</a:t>
            </a:fld>
            <a:endParaRPr lang="es-C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8F34A7-37F7-4F25-AE3C-18B7D4EEEB4A}" type="datetimeFigureOut">
              <a:rPr lang="es-CR" smtClean="0"/>
              <a:pPr/>
              <a:t>7/22/13</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8CD31F62-6E1A-446E-99D6-7044FF742189}" type="slidenum">
              <a:rPr lang="es-CR" smtClean="0"/>
              <a:pPr/>
              <a:t>‹#›</a:t>
            </a:fld>
            <a:endParaRPr lang="es-C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3.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F34A7-37F7-4F25-AE3C-18B7D4EEEB4A}" type="datetimeFigureOut">
              <a:rPr lang="es-CR" smtClean="0"/>
              <a:pPr/>
              <a:t>7/22/13</a:t>
            </a:fld>
            <a:endParaRPr lang="es-C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31F62-6E1A-446E-99D6-7044FF742189}" type="slidenum">
              <a:rPr lang="es-CR" smtClean="0"/>
              <a:pPr/>
              <a:t>‹#›</a:t>
            </a:fld>
            <a:endParaRPr lang="es-CR"/>
          </a:p>
        </p:txBody>
      </p:sp>
      <p:pic>
        <p:nvPicPr>
          <p:cNvPr id="7" name="Picture 3" descr="ppt-UCI1.jpg"/>
          <p:cNvPicPr>
            <a:picLocks noChangeAspect="1"/>
          </p:cNvPicPr>
          <p:nvPr/>
        </p:nvPicPr>
        <p:blipFill>
          <a:blip r:embed="rId16"/>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6420C-A2F3-4FAD-9CD8-FF42FDD916A4}" type="datetimeFigureOut">
              <a:rPr lang="en-US" smtClean="0"/>
              <a:t>7/22/13</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68177-9AC9-4D28-B250-F50001C9C0CC}" type="slidenum">
              <a:rPr lang="en-US" smtClean="0"/>
              <a:t>‹#›</a:t>
            </a:fld>
            <a:endParaRPr lang="en-US"/>
          </a:p>
        </p:txBody>
      </p:sp>
      <p:pic>
        <p:nvPicPr>
          <p:cNvPr id="7" name="Picture 3" descr="ppt-uci4.jpg"/>
          <p:cNvPicPr>
            <a:picLocks noChangeAspect="1"/>
          </p:cNvPicPr>
          <p:nvPr/>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2649170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3568" y="2276872"/>
            <a:ext cx="7772400" cy="147002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R" b="1" dirty="0" smtClean="0">
                <a:solidFill>
                  <a:srgbClr val="005828"/>
                </a:solidFill>
              </a:rPr>
              <a:t>Microsoft Office </a:t>
            </a:r>
            <a:r>
              <a:rPr lang="es-CR" sz="5400" b="1" dirty="0" smtClean="0">
                <a:solidFill>
                  <a:srgbClr val="005828"/>
                </a:solidFill>
              </a:rPr>
              <a:t/>
            </a:r>
            <a:br>
              <a:rPr lang="es-CR" sz="5400" b="1" dirty="0" smtClean="0">
                <a:solidFill>
                  <a:srgbClr val="005828"/>
                </a:solidFill>
              </a:rPr>
            </a:br>
            <a:r>
              <a:rPr lang="es-CR" sz="6600" b="1" dirty="0" smtClean="0">
                <a:solidFill>
                  <a:srgbClr val="005828"/>
                </a:solidFill>
              </a:rPr>
              <a:t>Project 2010</a:t>
            </a:r>
            <a:r>
              <a:rPr lang="es-CR" sz="5400" b="1" dirty="0" smtClean="0"/>
              <a:t/>
            </a:r>
            <a:br>
              <a:rPr lang="es-CR" sz="5400" b="1" dirty="0" smtClean="0"/>
            </a:br>
            <a:r>
              <a:rPr lang="es-CR" b="1" dirty="0" smtClean="0">
                <a:solidFill>
                  <a:srgbClr val="005828"/>
                </a:solidFill>
              </a:rPr>
              <a:t>Curso Básico</a:t>
            </a:r>
          </a:p>
          <a:p>
            <a:r>
              <a:rPr lang="es-CR" b="1" dirty="0" smtClean="0">
                <a:solidFill>
                  <a:srgbClr val="FFC000"/>
                </a:solidFill>
              </a:rPr>
              <a:t>Unidad 3</a:t>
            </a:r>
            <a:endParaRPr lang="en-US" b="1" dirty="0">
              <a:solidFill>
                <a:srgbClr val="FFC000"/>
              </a:solidFill>
            </a:endParaRPr>
          </a:p>
        </p:txBody>
      </p:sp>
      <p:pic>
        <p:nvPicPr>
          <p:cNvPr id="3" name="Picture 2" descr="http://t3.gstatic.com/images?q=tbn:ANd9GcQDekc1J2n-ct6B34aksI9lF7W5VR_C5xbmIQbROTgu7EzHH3Om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061" y="5445224"/>
            <a:ext cx="3762375" cy="120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108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395412" y="2332037"/>
            <a:ext cx="8305800" cy="4525963"/>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4200" b="1" dirty="0" smtClean="0">
                <a:solidFill>
                  <a:prstClr val="black"/>
                </a:solidFill>
              </a:rPr>
              <a:t>Definición </a:t>
            </a:r>
            <a:r>
              <a:rPr lang="es-CR" sz="4200" b="1" dirty="0">
                <a:solidFill>
                  <a:prstClr val="black"/>
                </a:solidFill>
              </a:rPr>
              <a:t>de la Lista de </a:t>
            </a:r>
            <a:r>
              <a:rPr lang="es-CR" sz="4200" b="1" dirty="0" smtClean="0">
                <a:solidFill>
                  <a:prstClr val="black"/>
                </a:solidFill>
              </a:rPr>
              <a:t>Recursos</a:t>
            </a:r>
          </a:p>
          <a:p>
            <a:pPr marL="342900" indent="-342900" algn="just">
              <a:spcAft>
                <a:spcPts val="1200"/>
              </a:spcAft>
            </a:pPr>
            <a:r>
              <a:rPr lang="es-CR" sz="3800" dirty="0" smtClean="0">
                <a:solidFill>
                  <a:prstClr val="black"/>
                </a:solidFill>
              </a:rPr>
              <a:t>Para digitar la información de los recursos utilizamos </a:t>
            </a:r>
            <a:r>
              <a:rPr lang="es-CR" sz="3800" dirty="0">
                <a:solidFill>
                  <a:prstClr val="black"/>
                </a:solidFill>
              </a:rPr>
              <a:t>la vista </a:t>
            </a:r>
            <a:r>
              <a:rPr lang="en-US" sz="3800" dirty="0">
                <a:solidFill>
                  <a:prstClr val="black"/>
                </a:solidFill>
              </a:rPr>
              <a:t>“</a:t>
            </a:r>
            <a:r>
              <a:rPr lang="es-CR" sz="3800" dirty="0">
                <a:solidFill>
                  <a:prstClr val="black"/>
                </a:solidFill>
              </a:rPr>
              <a:t>Hoja de </a:t>
            </a:r>
            <a:r>
              <a:rPr lang="es-CR" sz="3800" dirty="0" smtClean="0">
                <a:solidFill>
                  <a:prstClr val="black"/>
                </a:solidFill>
              </a:rPr>
              <a:t>recursos</a:t>
            </a:r>
            <a:r>
              <a:rPr lang="en-US" sz="3800" dirty="0">
                <a:solidFill>
                  <a:prstClr val="black"/>
                </a:solidFill>
              </a:rPr>
              <a:t>”.</a:t>
            </a:r>
            <a:r>
              <a:rPr lang="es-CR" sz="3800" b="1" dirty="0">
                <a:solidFill>
                  <a:prstClr val="black"/>
                </a:solidFill>
              </a:rPr>
              <a:t>	</a:t>
            </a:r>
          </a:p>
          <a:p>
            <a:pPr marL="342900" lvl="0" indent="-342900" algn="just">
              <a:spcAft>
                <a:spcPts val="1200"/>
              </a:spcAft>
            </a:pPr>
            <a:r>
              <a:rPr lang="es-CR" sz="3800" dirty="0" smtClean="0">
                <a:solidFill>
                  <a:prstClr val="black"/>
                </a:solidFill>
              </a:rPr>
              <a:t>Para </a:t>
            </a:r>
            <a:r>
              <a:rPr lang="es-CR" sz="3800" dirty="0" err="1" smtClean="0">
                <a:solidFill>
                  <a:prstClr val="black"/>
                </a:solidFill>
              </a:rPr>
              <a:t>accesar</a:t>
            </a:r>
            <a:r>
              <a:rPr lang="es-CR" sz="3800" dirty="0" smtClean="0">
                <a:solidFill>
                  <a:prstClr val="black"/>
                </a:solidFill>
              </a:rPr>
              <a:t> esta vista </a:t>
            </a:r>
            <a:r>
              <a:rPr lang="en-US" sz="3800" dirty="0" err="1" smtClean="0">
                <a:solidFill>
                  <a:prstClr val="black"/>
                </a:solidFill>
              </a:rPr>
              <a:t>podemos</a:t>
            </a:r>
            <a:r>
              <a:rPr lang="en-US" sz="3800" dirty="0" smtClean="0">
                <a:solidFill>
                  <a:prstClr val="black"/>
                </a:solidFill>
              </a:rPr>
              <a:t> </a:t>
            </a:r>
            <a:r>
              <a:rPr lang="en-US" sz="3800" dirty="0" err="1" smtClean="0">
                <a:solidFill>
                  <a:prstClr val="black"/>
                </a:solidFill>
              </a:rPr>
              <a:t>seleccionarla</a:t>
            </a:r>
            <a:r>
              <a:rPr lang="en-US" sz="3800" dirty="0" smtClean="0">
                <a:solidFill>
                  <a:prstClr val="black"/>
                </a:solidFill>
              </a:rPr>
              <a:t> en Vista | Vistas de </a:t>
            </a:r>
            <a:r>
              <a:rPr lang="en-US" sz="3800" dirty="0" err="1" smtClean="0">
                <a:solidFill>
                  <a:prstClr val="black"/>
                </a:solidFill>
              </a:rPr>
              <a:t>recursos</a:t>
            </a:r>
            <a:r>
              <a:rPr lang="en-US" sz="3800" dirty="0" smtClean="0">
                <a:solidFill>
                  <a:prstClr val="black"/>
                </a:solidFill>
              </a:rPr>
              <a:t> | </a:t>
            </a:r>
            <a:r>
              <a:rPr lang="en-US" sz="3800" dirty="0" err="1" smtClean="0">
                <a:solidFill>
                  <a:prstClr val="black"/>
                </a:solidFill>
              </a:rPr>
              <a:t>Hoja</a:t>
            </a:r>
            <a:r>
              <a:rPr lang="en-US" sz="3800" dirty="0" smtClean="0">
                <a:solidFill>
                  <a:prstClr val="black"/>
                </a:solidFill>
              </a:rPr>
              <a:t> de </a:t>
            </a:r>
            <a:r>
              <a:rPr lang="en-US" sz="3800" dirty="0" err="1" smtClean="0">
                <a:solidFill>
                  <a:prstClr val="black"/>
                </a:solidFill>
              </a:rPr>
              <a:t>recursos</a:t>
            </a:r>
            <a:r>
              <a:rPr lang="en-US" sz="3800" dirty="0" smtClean="0">
                <a:solidFill>
                  <a:prstClr val="black"/>
                </a:solidFill>
              </a:rPr>
              <a:t>.</a:t>
            </a:r>
          </a:p>
          <a:p>
            <a:pPr marL="342900" lvl="0" indent="-342900" algn="l">
              <a:spcAft>
                <a:spcPts val="1200"/>
              </a:spcAft>
            </a:pPr>
            <a:r>
              <a:rPr lang="es-CR" sz="3600" b="1" dirty="0">
                <a:solidFill>
                  <a:prstClr val="black"/>
                </a:solidFill>
              </a:rPr>
              <a:t>	</a:t>
            </a:r>
            <a:endParaRPr lang="es-CR" sz="3600" dirty="0">
              <a:solidFill>
                <a:prstClr val="black"/>
              </a:solidFill>
            </a:endParaRPr>
          </a:p>
          <a:p>
            <a:pPr marL="342900" lvl="0" indent="-342900" algn="l">
              <a:spcAft>
                <a:spcPts val="1200"/>
              </a:spcAft>
            </a:pPr>
            <a:r>
              <a:rPr lang="es-CR" sz="3600" b="1" dirty="0">
                <a:solidFill>
                  <a:prstClr val="black"/>
                </a:solidFill>
              </a:rPr>
              <a:t>	</a:t>
            </a:r>
          </a:p>
          <a:p>
            <a:pPr marL="342900" lvl="0" indent="-342900" algn="l">
              <a:spcAft>
                <a:spcPts val="1200"/>
              </a:spcAft>
            </a:pPr>
            <a:r>
              <a:rPr lang="es-CR" sz="3600" b="1" dirty="0">
                <a:solidFill>
                  <a:prstClr val="black"/>
                </a:solidFill>
              </a:rPr>
              <a:t>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049" y="5212357"/>
            <a:ext cx="1914525" cy="1038225"/>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7928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394271" y="2332037"/>
            <a:ext cx="83058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600"/>
              </a:spcAft>
            </a:pPr>
            <a:r>
              <a:rPr lang="es-CR" sz="3600" b="1" dirty="0" smtClean="0">
                <a:solidFill>
                  <a:prstClr val="black"/>
                </a:solidFill>
              </a:rPr>
              <a:t>Definición </a:t>
            </a:r>
            <a:r>
              <a:rPr lang="es-CR" sz="3600" b="1" dirty="0">
                <a:solidFill>
                  <a:prstClr val="black"/>
                </a:solidFill>
              </a:rPr>
              <a:t>de la Lista de </a:t>
            </a:r>
            <a:r>
              <a:rPr lang="es-CR" sz="3600" b="1" dirty="0" smtClean="0">
                <a:solidFill>
                  <a:prstClr val="black"/>
                </a:solidFill>
              </a:rPr>
              <a:t>Recursos</a:t>
            </a:r>
          </a:p>
          <a:p>
            <a:pPr marL="342900" indent="-342900" algn="just">
              <a:spcAft>
                <a:spcPts val="600"/>
              </a:spcAft>
            </a:pPr>
            <a:r>
              <a:rPr lang="es-CR" sz="2800" dirty="0" smtClean="0">
                <a:solidFill>
                  <a:prstClr val="black"/>
                </a:solidFill>
              </a:rPr>
              <a:t>También se puede usar la ficha </a:t>
            </a:r>
            <a:r>
              <a:rPr lang="en-US" sz="2800" dirty="0" smtClean="0">
                <a:solidFill>
                  <a:prstClr val="black"/>
                </a:solidFill>
              </a:rPr>
              <a:t>“</a:t>
            </a:r>
            <a:r>
              <a:rPr lang="en-US" sz="2800" dirty="0" err="1" smtClean="0">
                <a:solidFill>
                  <a:prstClr val="black"/>
                </a:solidFill>
              </a:rPr>
              <a:t>Recurso</a:t>
            </a:r>
            <a:r>
              <a:rPr lang="en-US" sz="2800" dirty="0" smtClean="0">
                <a:solidFill>
                  <a:prstClr val="black"/>
                </a:solidFill>
              </a:rPr>
              <a:t>” </a:t>
            </a:r>
            <a:r>
              <a:rPr lang="es-CR" sz="2800" dirty="0" smtClean="0">
                <a:solidFill>
                  <a:prstClr val="black"/>
                </a:solidFill>
              </a:rPr>
              <a:t>para </a:t>
            </a:r>
            <a:r>
              <a:rPr lang="es-CR" sz="2800" dirty="0" err="1" smtClean="0">
                <a:solidFill>
                  <a:prstClr val="black"/>
                </a:solidFill>
              </a:rPr>
              <a:t>accesar</a:t>
            </a:r>
            <a:r>
              <a:rPr lang="es-CR" sz="2800" dirty="0" smtClean="0">
                <a:solidFill>
                  <a:prstClr val="black"/>
                </a:solidFill>
              </a:rPr>
              <a:t> la vista </a:t>
            </a:r>
            <a:r>
              <a:rPr lang="en-US" sz="2800" dirty="0" smtClean="0">
                <a:solidFill>
                  <a:prstClr val="black"/>
                </a:solidFill>
              </a:rPr>
              <a:t>“</a:t>
            </a:r>
            <a:r>
              <a:rPr lang="en-US" sz="2800" dirty="0" err="1" smtClean="0">
                <a:solidFill>
                  <a:prstClr val="black"/>
                </a:solidFill>
              </a:rPr>
              <a:t>Hoja</a:t>
            </a:r>
            <a:r>
              <a:rPr lang="en-US" sz="2800" dirty="0" smtClean="0">
                <a:solidFill>
                  <a:prstClr val="black"/>
                </a:solidFill>
              </a:rPr>
              <a:t> de </a:t>
            </a:r>
            <a:r>
              <a:rPr lang="en-US" sz="2800" dirty="0" err="1">
                <a:solidFill>
                  <a:prstClr val="black"/>
                </a:solidFill>
              </a:rPr>
              <a:t>r</a:t>
            </a:r>
            <a:r>
              <a:rPr lang="en-US" sz="2800" dirty="0" err="1" smtClean="0">
                <a:solidFill>
                  <a:prstClr val="black"/>
                </a:solidFill>
              </a:rPr>
              <a:t>ecursos</a:t>
            </a:r>
            <a:r>
              <a:rPr lang="en-US" sz="2800" dirty="0" smtClean="0">
                <a:solidFill>
                  <a:prstClr val="black"/>
                </a:solidFill>
              </a:rPr>
              <a:t>”.</a:t>
            </a:r>
          </a:p>
          <a:p>
            <a:pPr marL="342900" lvl="0" indent="-342900" algn="l">
              <a:spcAft>
                <a:spcPts val="1200"/>
              </a:spcAft>
            </a:pPr>
            <a:r>
              <a:rPr lang="es-CR" sz="3600" b="1" dirty="0">
                <a:solidFill>
                  <a:prstClr val="black"/>
                </a:solidFill>
              </a:rPr>
              <a:t>	</a:t>
            </a:r>
            <a:endParaRPr lang="es-CR" sz="3600" dirty="0">
              <a:solidFill>
                <a:prstClr val="black"/>
              </a:solidFill>
            </a:endParaRPr>
          </a:p>
          <a:p>
            <a:pPr marL="342900" lvl="0" indent="-342900" algn="l">
              <a:spcAft>
                <a:spcPts val="1200"/>
              </a:spcAft>
            </a:pPr>
            <a:r>
              <a:rPr lang="es-CR" sz="3600" b="1" dirty="0">
                <a:solidFill>
                  <a:prstClr val="black"/>
                </a:solidFill>
              </a:rPr>
              <a:t>	</a:t>
            </a:r>
          </a:p>
          <a:p>
            <a:pPr marL="342900" lvl="0" indent="-342900" algn="l">
              <a:spcAft>
                <a:spcPts val="1200"/>
              </a:spcAft>
            </a:pPr>
            <a:r>
              <a:rPr lang="es-CR" sz="3600" b="1" dirty="0">
                <a:solidFill>
                  <a:prstClr val="black"/>
                </a:solidFill>
              </a:rPr>
              <a:t> </a:t>
            </a:r>
          </a:p>
        </p:txBody>
      </p:sp>
      <p:grpSp>
        <p:nvGrpSpPr>
          <p:cNvPr id="9" name="Group 5"/>
          <p:cNvGrpSpPr/>
          <p:nvPr/>
        </p:nvGrpSpPr>
        <p:grpSpPr>
          <a:xfrm>
            <a:off x="1353344" y="4115841"/>
            <a:ext cx="3578696" cy="2557960"/>
            <a:chOff x="1143000" y="2400300"/>
            <a:chExt cx="3578696" cy="2557960"/>
          </a:xfrm>
        </p:grpSpPr>
        <p:sp>
          <p:nvSpPr>
            <p:cNvPr id="10" name="Rounded Rectangle 7"/>
            <p:cNvSpPr/>
            <p:nvPr/>
          </p:nvSpPr>
          <p:spPr>
            <a:xfrm>
              <a:off x="1143000" y="2667000"/>
              <a:ext cx="3578696" cy="229126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smtClean="0">
                  <a:solidFill>
                    <a:schemeClr val="tx1"/>
                  </a:solidFill>
                </a:rPr>
                <a:t>Seleccione Recurso | Ver |  Organizador de equipo | Hoja de recursos.</a:t>
              </a:r>
            </a:p>
          </p:txBody>
        </p:sp>
        <p:sp>
          <p:nvSpPr>
            <p:cNvPr id="11" name="Rounded Rectangle 8"/>
            <p:cNvSpPr/>
            <p:nvPr/>
          </p:nvSpPr>
          <p:spPr>
            <a:xfrm>
              <a:off x="2201416" y="24003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4364" y="3933056"/>
            <a:ext cx="1949973" cy="2740745"/>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2188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395412" y="2332037"/>
            <a:ext cx="8305800" cy="4525963"/>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900" b="1" dirty="0" smtClean="0">
                <a:solidFill>
                  <a:prstClr val="black"/>
                </a:solidFill>
              </a:rPr>
              <a:t>Definición </a:t>
            </a:r>
            <a:r>
              <a:rPr lang="es-CR" sz="3900" b="1" dirty="0">
                <a:solidFill>
                  <a:prstClr val="black"/>
                </a:solidFill>
              </a:rPr>
              <a:t>de la Lista de </a:t>
            </a:r>
            <a:r>
              <a:rPr lang="es-CR" sz="3900" b="1" dirty="0" smtClean="0">
                <a:solidFill>
                  <a:prstClr val="black"/>
                </a:solidFill>
              </a:rPr>
              <a:t>Recursos</a:t>
            </a:r>
          </a:p>
          <a:p>
            <a:pPr marL="342900" indent="-342900" algn="just">
              <a:spcAft>
                <a:spcPts val="1200"/>
              </a:spcAft>
            </a:pPr>
            <a:r>
              <a:rPr lang="es-CR" sz="3500" dirty="0" smtClean="0">
                <a:solidFill>
                  <a:prstClr val="black"/>
                </a:solidFill>
              </a:rPr>
              <a:t>Al seleccionar la vista </a:t>
            </a:r>
            <a:r>
              <a:rPr lang="en-US" sz="3500" dirty="0" smtClean="0">
                <a:solidFill>
                  <a:prstClr val="black"/>
                </a:solidFill>
              </a:rPr>
              <a:t>“</a:t>
            </a:r>
            <a:r>
              <a:rPr lang="en-US" sz="3500" dirty="0" err="1" smtClean="0">
                <a:solidFill>
                  <a:prstClr val="black"/>
                </a:solidFill>
              </a:rPr>
              <a:t>Hoja</a:t>
            </a:r>
            <a:r>
              <a:rPr lang="en-US" sz="3500" dirty="0" smtClean="0">
                <a:solidFill>
                  <a:prstClr val="black"/>
                </a:solidFill>
              </a:rPr>
              <a:t> de </a:t>
            </a:r>
            <a:r>
              <a:rPr lang="en-US" sz="3500" dirty="0" err="1">
                <a:solidFill>
                  <a:prstClr val="black"/>
                </a:solidFill>
              </a:rPr>
              <a:t>r</a:t>
            </a:r>
            <a:r>
              <a:rPr lang="en-US" sz="3500" dirty="0" err="1" smtClean="0">
                <a:solidFill>
                  <a:prstClr val="black"/>
                </a:solidFill>
              </a:rPr>
              <a:t>ecursos</a:t>
            </a:r>
            <a:r>
              <a:rPr lang="en-US" sz="3500" dirty="0" smtClean="0">
                <a:solidFill>
                  <a:prstClr val="black"/>
                </a:solidFill>
              </a:rPr>
              <a:t>” se </a:t>
            </a:r>
            <a:r>
              <a:rPr lang="en-US" sz="3500" dirty="0" err="1" smtClean="0">
                <a:solidFill>
                  <a:prstClr val="black"/>
                </a:solidFill>
              </a:rPr>
              <a:t>despliega</a:t>
            </a:r>
            <a:r>
              <a:rPr lang="en-US" sz="3500" dirty="0" smtClean="0">
                <a:solidFill>
                  <a:prstClr val="black"/>
                </a:solidFill>
              </a:rPr>
              <a:t> </a:t>
            </a:r>
            <a:r>
              <a:rPr lang="en-US" sz="3500" dirty="0" err="1" smtClean="0">
                <a:solidFill>
                  <a:prstClr val="black"/>
                </a:solidFill>
              </a:rPr>
              <a:t>una</a:t>
            </a:r>
            <a:r>
              <a:rPr lang="en-US" sz="3500" dirty="0" smtClean="0">
                <a:solidFill>
                  <a:prstClr val="black"/>
                </a:solidFill>
              </a:rPr>
              <a:t> </a:t>
            </a:r>
            <a:r>
              <a:rPr lang="en-US" sz="3500" dirty="0" err="1" smtClean="0">
                <a:solidFill>
                  <a:prstClr val="black"/>
                </a:solidFill>
              </a:rPr>
              <a:t>tabla</a:t>
            </a:r>
            <a:r>
              <a:rPr lang="en-US" sz="3500" dirty="0" smtClean="0">
                <a:solidFill>
                  <a:prstClr val="black"/>
                </a:solidFill>
              </a:rPr>
              <a:t> </a:t>
            </a:r>
            <a:r>
              <a:rPr lang="en-US" sz="3500" dirty="0" err="1" smtClean="0">
                <a:solidFill>
                  <a:prstClr val="black"/>
                </a:solidFill>
              </a:rPr>
              <a:t>donde</a:t>
            </a:r>
            <a:r>
              <a:rPr lang="en-US" sz="3500" dirty="0" smtClean="0">
                <a:solidFill>
                  <a:prstClr val="black"/>
                </a:solidFill>
              </a:rPr>
              <a:t> se </a:t>
            </a:r>
            <a:r>
              <a:rPr lang="en-US" sz="3500" dirty="0" err="1" smtClean="0">
                <a:solidFill>
                  <a:prstClr val="black"/>
                </a:solidFill>
              </a:rPr>
              <a:t>pueden</a:t>
            </a:r>
            <a:r>
              <a:rPr lang="en-US" sz="3500" dirty="0" smtClean="0">
                <a:solidFill>
                  <a:prstClr val="black"/>
                </a:solidFill>
              </a:rPr>
              <a:t> </a:t>
            </a:r>
            <a:r>
              <a:rPr lang="en-US" sz="3500" dirty="0" err="1" smtClean="0">
                <a:solidFill>
                  <a:prstClr val="black"/>
                </a:solidFill>
              </a:rPr>
              <a:t>digitar</a:t>
            </a:r>
            <a:r>
              <a:rPr lang="en-US" sz="3500" dirty="0" smtClean="0">
                <a:solidFill>
                  <a:prstClr val="black"/>
                </a:solidFill>
              </a:rPr>
              <a:t> los </a:t>
            </a:r>
            <a:r>
              <a:rPr lang="en-US" sz="3500" dirty="0" err="1" smtClean="0">
                <a:solidFill>
                  <a:prstClr val="black"/>
                </a:solidFill>
              </a:rPr>
              <a:t>principales</a:t>
            </a:r>
            <a:r>
              <a:rPr lang="en-US" sz="3500" dirty="0" smtClean="0">
                <a:solidFill>
                  <a:prstClr val="black"/>
                </a:solidFill>
              </a:rPr>
              <a:t> </a:t>
            </a:r>
            <a:r>
              <a:rPr lang="en-US" sz="3500" dirty="0" err="1" smtClean="0">
                <a:solidFill>
                  <a:prstClr val="black"/>
                </a:solidFill>
              </a:rPr>
              <a:t>datos</a:t>
            </a:r>
            <a:r>
              <a:rPr lang="en-US" sz="3500" dirty="0" smtClean="0">
                <a:solidFill>
                  <a:prstClr val="black"/>
                </a:solidFill>
              </a:rPr>
              <a:t> de los </a:t>
            </a:r>
            <a:r>
              <a:rPr lang="en-US" sz="3500" dirty="0" err="1" smtClean="0">
                <a:solidFill>
                  <a:prstClr val="black"/>
                </a:solidFill>
              </a:rPr>
              <a:t>recursos</a:t>
            </a:r>
            <a:r>
              <a:rPr lang="en-US" sz="3500" dirty="0" smtClean="0">
                <a:solidFill>
                  <a:prstClr val="black"/>
                </a:solidFill>
              </a:rPr>
              <a:t> del </a:t>
            </a:r>
            <a:r>
              <a:rPr lang="en-US" sz="3500" dirty="0" err="1" smtClean="0">
                <a:solidFill>
                  <a:prstClr val="black"/>
                </a:solidFill>
              </a:rPr>
              <a:t>proyecto</a:t>
            </a:r>
            <a:r>
              <a:rPr lang="en-US" sz="3500" dirty="0" smtClean="0">
                <a:solidFill>
                  <a:prstClr val="black"/>
                </a:solidFill>
              </a:rPr>
              <a:t>.</a:t>
            </a:r>
          </a:p>
          <a:p>
            <a:pPr marL="342900" lvl="0" indent="-342900" algn="l">
              <a:spcAft>
                <a:spcPts val="1200"/>
              </a:spcAft>
            </a:pPr>
            <a:r>
              <a:rPr lang="es-CR" sz="3600" b="1" dirty="0">
                <a:solidFill>
                  <a:prstClr val="black"/>
                </a:solidFill>
              </a:rPr>
              <a:t>	</a:t>
            </a:r>
            <a:endParaRPr lang="es-CR" sz="3600" dirty="0">
              <a:solidFill>
                <a:prstClr val="black"/>
              </a:solidFill>
            </a:endParaRPr>
          </a:p>
          <a:p>
            <a:pPr marL="342900" lvl="0" indent="-342900" algn="l">
              <a:spcAft>
                <a:spcPts val="1200"/>
              </a:spcAft>
            </a:pPr>
            <a:r>
              <a:rPr lang="es-CR" sz="3600" b="1" dirty="0">
                <a:solidFill>
                  <a:prstClr val="black"/>
                </a:solidFill>
              </a:rPr>
              <a:t>	</a:t>
            </a:r>
          </a:p>
          <a:p>
            <a:pPr marL="342900" lvl="0" indent="-342900" algn="l">
              <a:spcAft>
                <a:spcPts val="1200"/>
              </a:spcAft>
            </a:pPr>
            <a:r>
              <a:rPr lang="es-CR" sz="3600" b="1" dirty="0">
                <a:solidFill>
                  <a:prstClr val="black"/>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58" y="4869160"/>
            <a:ext cx="7949308" cy="171251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2113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395412" y="2276873"/>
            <a:ext cx="8305800" cy="4581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indent="-342900" algn="just">
              <a:spcBef>
                <a:spcPts val="0"/>
              </a:spcBef>
              <a:spcAft>
                <a:spcPts val="1200"/>
              </a:spcAft>
            </a:pPr>
            <a:r>
              <a:rPr lang="es-CR" sz="2800" dirty="0" smtClean="0">
                <a:solidFill>
                  <a:prstClr val="black"/>
                </a:solidFill>
              </a:rPr>
              <a:t>A continuación se describen los principales campos disponibles en MS Project para los recursos:</a:t>
            </a:r>
          </a:p>
          <a:p>
            <a:pPr marL="342900" indent="-342900" algn="just">
              <a:spcBef>
                <a:spcPts val="0"/>
              </a:spcBef>
              <a:spcAft>
                <a:spcPts val="1200"/>
              </a:spcAft>
            </a:pPr>
            <a:r>
              <a:rPr lang="es-CR" sz="2800" b="1" dirty="0" smtClean="0">
                <a:solidFill>
                  <a:prstClr val="black"/>
                </a:solidFill>
              </a:rPr>
              <a:t>ID</a:t>
            </a:r>
            <a:r>
              <a:rPr lang="es-CR" sz="2800" b="1" dirty="0">
                <a:solidFill>
                  <a:prstClr val="black"/>
                </a:solidFill>
              </a:rPr>
              <a:t>: </a:t>
            </a:r>
            <a:r>
              <a:rPr lang="es-CR" sz="2800" dirty="0">
                <a:solidFill>
                  <a:prstClr val="black"/>
                </a:solidFill>
              </a:rPr>
              <a:t># identificación.   </a:t>
            </a:r>
            <a:r>
              <a:rPr lang="es-CR" sz="2800" dirty="0" smtClean="0">
                <a:solidFill>
                  <a:prstClr val="black"/>
                </a:solidFill>
              </a:rPr>
              <a:t>Número consecutivo de recurso generado automáticamente por MS </a:t>
            </a:r>
            <a:r>
              <a:rPr lang="es-CR" sz="2800" dirty="0">
                <a:solidFill>
                  <a:prstClr val="black"/>
                </a:solidFill>
              </a:rPr>
              <a:t>P</a:t>
            </a:r>
            <a:r>
              <a:rPr lang="es-CR" sz="2800" dirty="0" smtClean="0">
                <a:solidFill>
                  <a:prstClr val="black"/>
                </a:solidFill>
              </a:rPr>
              <a:t>roject.</a:t>
            </a:r>
            <a:r>
              <a:rPr lang="es-CR" sz="2800" b="1" dirty="0" smtClean="0">
                <a:solidFill>
                  <a:prstClr val="black"/>
                </a:solidFill>
              </a:rPr>
              <a:t> </a:t>
            </a:r>
          </a:p>
          <a:p>
            <a:pPr marL="342900" indent="-342900" algn="just">
              <a:spcBef>
                <a:spcPts val="0"/>
              </a:spcBef>
              <a:spcAft>
                <a:spcPts val="1200"/>
              </a:spcAft>
            </a:pPr>
            <a:r>
              <a:rPr lang="es-CR" sz="2800" b="1" dirty="0" smtClean="0">
                <a:solidFill>
                  <a:prstClr val="black"/>
                </a:solidFill>
              </a:rPr>
              <a:t>Nombre </a:t>
            </a:r>
            <a:r>
              <a:rPr lang="es-CR" sz="2800" b="1" dirty="0">
                <a:solidFill>
                  <a:prstClr val="black"/>
                </a:solidFill>
              </a:rPr>
              <a:t>del </a:t>
            </a:r>
            <a:r>
              <a:rPr lang="es-CR" sz="2800" b="1" dirty="0" smtClean="0">
                <a:solidFill>
                  <a:prstClr val="black"/>
                </a:solidFill>
              </a:rPr>
              <a:t>recurso</a:t>
            </a:r>
            <a:r>
              <a:rPr lang="es-CR" sz="2800" b="1" dirty="0">
                <a:solidFill>
                  <a:prstClr val="black"/>
                </a:solidFill>
              </a:rPr>
              <a:t>: </a:t>
            </a:r>
            <a:r>
              <a:rPr lang="es-CR" sz="2800" dirty="0">
                <a:solidFill>
                  <a:prstClr val="black"/>
                </a:solidFill>
              </a:rPr>
              <a:t>Nombre </a:t>
            </a:r>
            <a:r>
              <a:rPr lang="es-CR" sz="2800" dirty="0" smtClean="0">
                <a:solidFill>
                  <a:prstClr val="black"/>
                </a:solidFill>
              </a:rPr>
              <a:t>descriptivo del recurso.   </a:t>
            </a:r>
          </a:p>
          <a:p>
            <a:pPr marL="342900" indent="-342900" algn="just">
              <a:spcAft>
                <a:spcPts val="1200"/>
              </a:spcAft>
            </a:pPr>
            <a:endParaRPr lang="es-CR" sz="2800" dirty="0" smtClean="0">
              <a:solidFill>
                <a:prstClr val="black"/>
              </a:solidFill>
            </a:endParaRPr>
          </a:p>
          <a:p>
            <a:pPr marL="342900" lvl="0" indent="-342900" algn="l">
              <a:spcAft>
                <a:spcPts val="1200"/>
              </a:spcAft>
            </a:pPr>
            <a:endParaRPr lang="es-CR" sz="3600" b="1" dirty="0">
              <a:solidFill>
                <a:prstClr val="black"/>
              </a:solidFill>
            </a:endParaRPr>
          </a:p>
        </p:txBody>
      </p:sp>
    </p:spTree>
    <p:extLst>
      <p:ext uri="{BB962C8B-B14F-4D97-AF65-F5344CB8AC3E}">
        <p14:creationId xmlns:p14="http://schemas.microsoft.com/office/powerpoint/2010/main" val="16219796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395412" y="2276873"/>
            <a:ext cx="8305800" cy="4581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1" indent="-342900" algn="just">
              <a:spcBef>
                <a:spcPts val="0"/>
              </a:spcBef>
              <a:spcAft>
                <a:spcPts val="1200"/>
              </a:spcAft>
            </a:pPr>
            <a:r>
              <a:rPr lang="es-CR" b="1" dirty="0" smtClean="0">
                <a:solidFill>
                  <a:prstClr val="black"/>
                </a:solidFill>
              </a:rPr>
              <a:t>Correo electrónico</a:t>
            </a:r>
            <a:r>
              <a:rPr lang="en-US" b="1" dirty="0" smtClean="0">
                <a:solidFill>
                  <a:prstClr val="black"/>
                </a:solidFill>
              </a:rPr>
              <a:t>:  </a:t>
            </a:r>
            <a:r>
              <a:rPr lang="en-US" dirty="0" err="1" smtClean="0">
                <a:solidFill>
                  <a:prstClr val="black"/>
                </a:solidFill>
              </a:rPr>
              <a:t>Dirección</a:t>
            </a:r>
            <a:r>
              <a:rPr lang="en-US" dirty="0" smtClean="0">
                <a:solidFill>
                  <a:prstClr val="black"/>
                </a:solidFill>
              </a:rPr>
              <a:t> de </a:t>
            </a:r>
            <a:r>
              <a:rPr lang="en-US" dirty="0" err="1" smtClean="0">
                <a:solidFill>
                  <a:prstClr val="black"/>
                </a:solidFill>
              </a:rPr>
              <a:t>correo</a:t>
            </a:r>
            <a:r>
              <a:rPr lang="en-US" dirty="0" smtClean="0">
                <a:solidFill>
                  <a:prstClr val="black"/>
                </a:solidFill>
              </a:rPr>
              <a:t> </a:t>
            </a:r>
            <a:r>
              <a:rPr lang="en-US" dirty="0" err="1" smtClean="0">
                <a:solidFill>
                  <a:prstClr val="black"/>
                </a:solidFill>
              </a:rPr>
              <a:t>electrónico</a:t>
            </a:r>
            <a:r>
              <a:rPr lang="en-US" dirty="0" smtClean="0">
                <a:solidFill>
                  <a:prstClr val="black"/>
                </a:solidFill>
              </a:rPr>
              <a:t>. Este campo no se </a:t>
            </a:r>
            <a:r>
              <a:rPr lang="en-US" dirty="0" err="1" smtClean="0">
                <a:solidFill>
                  <a:prstClr val="black"/>
                </a:solidFill>
              </a:rPr>
              <a:t>encuentra</a:t>
            </a:r>
            <a:r>
              <a:rPr lang="en-US" dirty="0" smtClean="0">
                <a:solidFill>
                  <a:prstClr val="black"/>
                </a:solidFill>
              </a:rPr>
              <a:t> </a:t>
            </a:r>
            <a:r>
              <a:rPr lang="en-US" dirty="0" err="1" smtClean="0">
                <a:solidFill>
                  <a:prstClr val="black"/>
                </a:solidFill>
              </a:rPr>
              <a:t>por</a:t>
            </a:r>
            <a:r>
              <a:rPr lang="en-US" dirty="0" smtClean="0">
                <a:solidFill>
                  <a:prstClr val="black"/>
                </a:solidFill>
              </a:rPr>
              <a:t> </a:t>
            </a:r>
            <a:r>
              <a:rPr lang="en-US" dirty="0" err="1" smtClean="0">
                <a:solidFill>
                  <a:prstClr val="black"/>
                </a:solidFill>
              </a:rPr>
              <a:t>defecto</a:t>
            </a:r>
            <a:r>
              <a:rPr lang="en-US" dirty="0" smtClean="0">
                <a:solidFill>
                  <a:prstClr val="black"/>
                </a:solidFill>
              </a:rPr>
              <a:t> en la ‘</a:t>
            </a:r>
            <a:r>
              <a:rPr lang="en-US" dirty="0" err="1" smtClean="0">
                <a:solidFill>
                  <a:prstClr val="black"/>
                </a:solidFill>
              </a:rPr>
              <a:t>Hoja</a:t>
            </a:r>
            <a:r>
              <a:rPr lang="en-US" dirty="0" smtClean="0">
                <a:solidFill>
                  <a:prstClr val="black"/>
                </a:solidFill>
              </a:rPr>
              <a:t> de </a:t>
            </a:r>
            <a:r>
              <a:rPr lang="en-US" dirty="0" err="1">
                <a:solidFill>
                  <a:prstClr val="black"/>
                </a:solidFill>
              </a:rPr>
              <a:t>r</a:t>
            </a:r>
            <a:r>
              <a:rPr lang="en-US" dirty="0" err="1" smtClean="0">
                <a:solidFill>
                  <a:prstClr val="black"/>
                </a:solidFill>
              </a:rPr>
              <a:t>ecursos</a:t>
            </a:r>
            <a:r>
              <a:rPr lang="en-US" dirty="0" smtClean="0">
                <a:solidFill>
                  <a:prstClr val="black"/>
                </a:solidFill>
              </a:rPr>
              <a:t>’.   Se </a:t>
            </a:r>
            <a:r>
              <a:rPr lang="en-US" dirty="0" err="1" smtClean="0">
                <a:solidFill>
                  <a:prstClr val="black"/>
                </a:solidFill>
              </a:rPr>
              <a:t>encuentra</a:t>
            </a:r>
            <a:r>
              <a:rPr lang="en-US" dirty="0" smtClean="0">
                <a:solidFill>
                  <a:prstClr val="black"/>
                </a:solidFill>
              </a:rPr>
              <a:t> </a:t>
            </a:r>
            <a:r>
              <a:rPr lang="es-CR" dirty="0" smtClean="0">
                <a:solidFill>
                  <a:prstClr val="black"/>
                </a:solidFill>
              </a:rPr>
              <a:t>en la ventana “Información del recurso”, en la cejilla “General”.</a:t>
            </a:r>
          </a:p>
          <a:p>
            <a:pPr marL="342900" indent="-342900" algn="just">
              <a:spcAft>
                <a:spcPts val="1200"/>
              </a:spcAft>
            </a:pPr>
            <a:endParaRPr lang="es-CR" sz="2800" dirty="0" smtClean="0">
              <a:solidFill>
                <a:prstClr val="black"/>
              </a:solidFill>
            </a:endParaRPr>
          </a:p>
          <a:p>
            <a:pPr marL="342900" lvl="0" indent="-342900" algn="l">
              <a:spcAft>
                <a:spcPts val="1200"/>
              </a:spcAft>
            </a:pPr>
            <a:endParaRPr lang="es-CR" sz="3600" b="1" dirty="0">
              <a:solidFill>
                <a:prstClr val="black"/>
              </a:solidFill>
            </a:endParaRPr>
          </a:p>
        </p:txBody>
      </p:sp>
    </p:spTree>
    <p:extLst>
      <p:ext uri="{BB962C8B-B14F-4D97-AF65-F5344CB8AC3E}">
        <p14:creationId xmlns:p14="http://schemas.microsoft.com/office/powerpoint/2010/main" val="2983618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4" name="Content Placeholder 2"/>
          <p:cNvSpPr txBox="1">
            <a:spLocks/>
          </p:cNvSpPr>
          <p:nvPr/>
        </p:nvSpPr>
        <p:spPr>
          <a:xfrm>
            <a:off x="395412" y="2204865"/>
            <a:ext cx="830580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1" indent="-342900" algn="just">
              <a:spcBef>
                <a:spcPts val="0"/>
              </a:spcBef>
              <a:spcAft>
                <a:spcPts val="1200"/>
              </a:spcAft>
            </a:pPr>
            <a:r>
              <a:rPr lang="es-CR" b="1" dirty="0" smtClean="0">
                <a:solidFill>
                  <a:prstClr val="black"/>
                </a:solidFill>
              </a:rPr>
              <a:t>Correo electrónico</a:t>
            </a:r>
            <a:r>
              <a:rPr lang="en-US" b="1" dirty="0" smtClean="0">
                <a:solidFill>
                  <a:prstClr val="black"/>
                </a:solidFill>
              </a:rPr>
              <a:t>:</a:t>
            </a:r>
            <a:endParaRPr lang="es-CR" sz="2800" dirty="0" smtClean="0">
              <a:solidFill>
                <a:prstClr val="black"/>
              </a:solidFill>
            </a:endParaRPr>
          </a:p>
          <a:p>
            <a:pPr marL="342900" lvl="0" indent="-342900" algn="l">
              <a:spcAft>
                <a:spcPts val="1200"/>
              </a:spcAft>
            </a:pPr>
            <a:endParaRPr lang="es-CR" sz="3600" b="1" dirty="0">
              <a:solidFill>
                <a:prstClr val="black"/>
              </a:solidFill>
            </a:endParaRPr>
          </a:p>
        </p:txBody>
      </p:sp>
      <p:grpSp>
        <p:nvGrpSpPr>
          <p:cNvPr id="7" name="Group 3"/>
          <p:cNvGrpSpPr/>
          <p:nvPr/>
        </p:nvGrpSpPr>
        <p:grpSpPr>
          <a:xfrm>
            <a:off x="697260" y="3492066"/>
            <a:ext cx="3695700" cy="3002827"/>
            <a:chOff x="685800" y="3615104"/>
            <a:chExt cx="3695700" cy="1993812"/>
          </a:xfrm>
        </p:grpSpPr>
        <p:sp>
          <p:nvSpPr>
            <p:cNvPr id="8" name="Rounded Rectangle 5"/>
            <p:cNvSpPr/>
            <p:nvPr/>
          </p:nvSpPr>
          <p:spPr>
            <a:xfrm>
              <a:off x="685800" y="3810000"/>
              <a:ext cx="3695700" cy="179891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800" dirty="0" smtClean="0">
                <a:solidFill>
                  <a:schemeClr val="tx1"/>
                </a:solidFill>
              </a:endParaRPr>
            </a:p>
            <a:p>
              <a:pPr algn="ctr"/>
              <a:r>
                <a:rPr lang="es-CR" sz="2600" dirty="0" smtClean="0">
                  <a:solidFill>
                    <a:schemeClr val="tx1"/>
                  </a:solidFill>
                </a:rPr>
                <a:t>Dé doble clic sobre el recurso, en la cejilla “General” ubique el campo </a:t>
              </a:r>
              <a:r>
                <a:rPr lang="en-US" sz="2600" dirty="0" smtClean="0">
                  <a:solidFill>
                    <a:schemeClr val="tx1"/>
                  </a:solidFill>
                </a:rPr>
                <a:t>“</a:t>
              </a:r>
              <a:r>
                <a:rPr lang="en-US" sz="2600" dirty="0" err="1" smtClean="0">
                  <a:solidFill>
                    <a:schemeClr val="tx1"/>
                  </a:solidFill>
                </a:rPr>
                <a:t>Correo</a:t>
              </a:r>
              <a:r>
                <a:rPr lang="en-US" sz="2600" dirty="0" smtClean="0">
                  <a:solidFill>
                    <a:schemeClr val="tx1"/>
                  </a:solidFill>
                </a:rPr>
                <a:t> </a:t>
              </a:r>
              <a:r>
                <a:rPr lang="en-US" sz="2600" dirty="0" err="1" smtClean="0">
                  <a:solidFill>
                    <a:schemeClr val="tx1"/>
                  </a:solidFill>
                </a:rPr>
                <a:t>electr</a:t>
              </a:r>
              <a:r>
                <a:rPr lang="es-CR" sz="2600" dirty="0" err="1" smtClean="0">
                  <a:solidFill>
                    <a:schemeClr val="tx1"/>
                  </a:solidFill>
                </a:rPr>
                <a:t>ónico</a:t>
              </a:r>
              <a:r>
                <a:rPr lang="en-US" sz="2600" dirty="0" smtClean="0">
                  <a:solidFill>
                    <a:schemeClr val="tx1"/>
                  </a:solidFill>
                </a:rPr>
                <a:t>”.</a:t>
              </a:r>
            </a:p>
          </p:txBody>
        </p:sp>
        <p:sp>
          <p:nvSpPr>
            <p:cNvPr id="9" name="Rounded Rectangle 7"/>
            <p:cNvSpPr/>
            <p:nvPr/>
          </p:nvSpPr>
          <p:spPr>
            <a:xfrm>
              <a:off x="1733550" y="3615104"/>
              <a:ext cx="1600200" cy="389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455317"/>
            <a:ext cx="3800475" cy="1076325"/>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9932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11" name="Content Placeholder 2"/>
          <p:cNvSpPr txBox="1">
            <a:spLocks/>
          </p:cNvSpPr>
          <p:nvPr/>
        </p:nvSpPr>
        <p:spPr>
          <a:xfrm>
            <a:off x="395412" y="2204864"/>
            <a:ext cx="8305800" cy="44971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1" indent="-342900" algn="just">
              <a:spcBef>
                <a:spcPts val="0"/>
              </a:spcBef>
              <a:spcAft>
                <a:spcPts val="1200"/>
              </a:spcAft>
            </a:pPr>
            <a:r>
              <a:rPr lang="es-CR" b="1" dirty="0" smtClean="0">
                <a:solidFill>
                  <a:prstClr val="black"/>
                </a:solidFill>
              </a:rPr>
              <a:t>Tipo</a:t>
            </a:r>
            <a:r>
              <a:rPr lang="es-CR" b="1" dirty="0">
                <a:solidFill>
                  <a:prstClr val="black"/>
                </a:solidFill>
              </a:rPr>
              <a:t>: </a:t>
            </a:r>
            <a:r>
              <a:rPr lang="es-CR" dirty="0" smtClean="0">
                <a:solidFill>
                  <a:prstClr val="black"/>
                </a:solidFill>
              </a:rPr>
              <a:t>Especifica el tipo de recurso</a:t>
            </a:r>
            <a:r>
              <a:rPr lang="es-CR" dirty="0">
                <a:solidFill>
                  <a:prstClr val="black"/>
                </a:solidFill>
              </a:rPr>
              <a:t>.   </a:t>
            </a:r>
            <a:r>
              <a:rPr lang="es-CR" dirty="0" smtClean="0">
                <a:solidFill>
                  <a:prstClr val="black"/>
                </a:solidFill>
              </a:rPr>
              <a:t>Seleccionar un valor de los disponibles en el combo: Trabajo (para recursos humanos y equipo), </a:t>
            </a:r>
            <a:r>
              <a:rPr lang="es-CR" dirty="0">
                <a:solidFill>
                  <a:prstClr val="black"/>
                </a:solidFill>
              </a:rPr>
              <a:t>Material </a:t>
            </a:r>
            <a:r>
              <a:rPr lang="es-CR" dirty="0" smtClean="0">
                <a:solidFill>
                  <a:prstClr val="black"/>
                </a:solidFill>
              </a:rPr>
              <a:t>(para recursos consumibles) y Costo (para recursos financieros).</a:t>
            </a:r>
            <a:endParaRPr lang="es-CR" dirty="0">
              <a:solidFill>
                <a:prstClr val="black"/>
              </a:solidFill>
            </a:endParaRPr>
          </a:p>
          <a:p>
            <a:pPr lvl="2" indent="-457200" algn="just">
              <a:spcBef>
                <a:spcPts val="0"/>
              </a:spcBef>
              <a:spcAft>
                <a:spcPts val="1200"/>
              </a:spcAft>
              <a:buFont typeface="Wingdings" pitchFamily="2" charset="2"/>
              <a:buChar char="Ø"/>
            </a:pPr>
            <a:r>
              <a:rPr lang="es-CR" sz="2800" dirty="0" smtClean="0">
                <a:solidFill>
                  <a:prstClr val="black"/>
                </a:solidFill>
              </a:rPr>
              <a:t>El valor seleccionado en este campo determina los campos (columnas) editables para el recurso.</a:t>
            </a:r>
          </a:p>
          <a:p>
            <a:pPr marL="342900" lvl="1" indent="-342900" algn="just">
              <a:spcBef>
                <a:spcPts val="0"/>
              </a:spcBef>
              <a:spcAft>
                <a:spcPts val="1200"/>
              </a:spcAft>
            </a:pPr>
            <a:endParaRPr lang="es-CR" dirty="0" smtClean="0">
              <a:solidFill>
                <a:prstClr val="black"/>
              </a:solidFill>
            </a:endParaRPr>
          </a:p>
          <a:p>
            <a:pPr marL="342900" indent="-342900" algn="just">
              <a:spcAft>
                <a:spcPts val="1200"/>
              </a:spcAft>
            </a:pPr>
            <a:endParaRPr lang="es-CR" sz="2800" dirty="0" smtClean="0">
              <a:solidFill>
                <a:prstClr val="black"/>
              </a:solidFill>
            </a:endParaRPr>
          </a:p>
          <a:p>
            <a:pPr marL="342900" lvl="0" indent="-342900" algn="l">
              <a:spcAft>
                <a:spcPts val="1200"/>
              </a:spcAft>
            </a:pPr>
            <a:endParaRPr lang="es-CR" sz="3600" b="1" dirty="0">
              <a:solidFill>
                <a:prstClr val="black"/>
              </a:solidFill>
            </a:endParaRPr>
          </a:p>
        </p:txBody>
      </p:sp>
    </p:spTree>
    <p:extLst>
      <p:ext uri="{BB962C8B-B14F-4D97-AF65-F5344CB8AC3E}">
        <p14:creationId xmlns:p14="http://schemas.microsoft.com/office/powerpoint/2010/main" val="15571415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4" name="Content Placeholder 2"/>
          <p:cNvSpPr txBox="1">
            <a:spLocks/>
          </p:cNvSpPr>
          <p:nvPr/>
        </p:nvSpPr>
        <p:spPr>
          <a:xfrm>
            <a:off x="395412" y="2204865"/>
            <a:ext cx="830580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1" indent="-342900" algn="just">
              <a:spcBef>
                <a:spcPts val="0"/>
              </a:spcBef>
              <a:spcAft>
                <a:spcPts val="1200"/>
              </a:spcAft>
            </a:pPr>
            <a:r>
              <a:rPr lang="es-CR" b="1" dirty="0" smtClean="0">
                <a:solidFill>
                  <a:prstClr val="black"/>
                </a:solidFill>
              </a:rPr>
              <a:t>Etiqueta </a:t>
            </a:r>
            <a:r>
              <a:rPr lang="es-CR" b="1" dirty="0">
                <a:solidFill>
                  <a:prstClr val="black"/>
                </a:solidFill>
              </a:rPr>
              <a:t>de </a:t>
            </a:r>
            <a:r>
              <a:rPr lang="es-CR" b="1" dirty="0" smtClean="0">
                <a:solidFill>
                  <a:prstClr val="black"/>
                </a:solidFill>
              </a:rPr>
              <a:t>Material: </a:t>
            </a:r>
            <a:r>
              <a:rPr lang="es-CR" dirty="0">
                <a:solidFill>
                  <a:prstClr val="black"/>
                </a:solidFill>
              </a:rPr>
              <a:t>Para recursos materiales.   </a:t>
            </a:r>
            <a:r>
              <a:rPr lang="es-CR" dirty="0" smtClean="0">
                <a:solidFill>
                  <a:prstClr val="black"/>
                </a:solidFill>
              </a:rPr>
              <a:t>Es un campo tipo texto (no validado por MS Project) donde debe digitar una descripción de la </a:t>
            </a:r>
            <a:r>
              <a:rPr lang="es-CR" dirty="0">
                <a:solidFill>
                  <a:prstClr val="black"/>
                </a:solidFill>
              </a:rPr>
              <a:t>medida de consumo del material: kilos, metros, unidades, etc</a:t>
            </a:r>
            <a:r>
              <a:rPr lang="es-CR" dirty="0" smtClean="0">
                <a:solidFill>
                  <a:prstClr val="black"/>
                </a:solidFill>
              </a:rPr>
              <a:t>.</a:t>
            </a:r>
          </a:p>
          <a:p>
            <a:pPr lvl="2" indent="-457200" algn="just">
              <a:spcBef>
                <a:spcPts val="0"/>
              </a:spcBef>
              <a:spcAft>
                <a:spcPts val="1200"/>
              </a:spcAft>
              <a:buFont typeface="Wingdings" pitchFamily="2" charset="2"/>
              <a:buChar char="Ø"/>
            </a:pPr>
            <a:r>
              <a:rPr lang="es-CR" sz="2800" dirty="0" smtClean="0">
                <a:solidFill>
                  <a:prstClr val="black"/>
                </a:solidFill>
              </a:rPr>
              <a:t>La unidad de medida de consumo puede ser diferente a la unidad de medida de compra del material.    	</a:t>
            </a:r>
            <a:endParaRPr lang="es-CR" sz="2800" dirty="0">
              <a:solidFill>
                <a:prstClr val="black"/>
              </a:solidFill>
            </a:endParaRPr>
          </a:p>
          <a:p>
            <a:pPr marL="342900" lvl="1" indent="-342900" algn="just">
              <a:spcBef>
                <a:spcPts val="0"/>
              </a:spcBef>
              <a:spcAft>
                <a:spcPts val="1200"/>
              </a:spcAft>
            </a:pPr>
            <a:endParaRPr lang="es-CR" dirty="0" smtClean="0">
              <a:solidFill>
                <a:prstClr val="black"/>
              </a:solidFill>
            </a:endParaRPr>
          </a:p>
          <a:p>
            <a:pPr marL="342900" indent="-342900" algn="just">
              <a:spcAft>
                <a:spcPts val="1200"/>
              </a:spcAft>
            </a:pPr>
            <a:endParaRPr lang="es-CR" sz="2800" dirty="0" smtClean="0">
              <a:solidFill>
                <a:prstClr val="black"/>
              </a:solidFill>
            </a:endParaRPr>
          </a:p>
          <a:p>
            <a:pPr marL="342900" lvl="0" indent="-342900" algn="l">
              <a:spcAft>
                <a:spcPts val="1200"/>
              </a:spcAft>
            </a:pPr>
            <a:endParaRPr lang="es-CR" sz="3600" b="1" dirty="0">
              <a:solidFill>
                <a:prstClr val="black"/>
              </a:solidFill>
            </a:endParaRPr>
          </a:p>
        </p:txBody>
      </p:sp>
    </p:spTree>
    <p:extLst>
      <p:ext uri="{BB962C8B-B14F-4D97-AF65-F5344CB8AC3E}">
        <p14:creationId xmlns:p14="http://schemas.microsoft.com/office/powerpoint/2010/main" val="4209152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395412" y="2060848"/>
            <a:ext cx="830580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C</a:t>
            </a:r>
            <a:r>
              <a:rPr lang="es-CR" sz="3600" b="1" dirty="0" smtClean="0">
                <a:solidFill>
                  <a:prstClr val="black"/>
                </a:solidFill>
              </a:rPr>
              <a:t>ampos Disponibles</a:t>
            </a:r>
            <a:endParaRPr lang="es-CR" sz="3600" b="1" dirty="0">
              <a:solidFill>
                <a:prstClr val="black"/>
              </a:solidFill>
            </a:endParaRPr>
          </a:p>
          <a:p>
            <a:pPr marL="342900" lvl="1" indent="-342900" algn="just">
              <a:lnSpc>
                <a:spcPct val="90000"/>
              </a:lnSpc>
              <a:spcBef>
                <a:spcPts val="0"/>
              </a:spcBef>
              <a:spcAft>
                <a:spcPts val="1200"/>
              </a:spcAft>
            </a:pPr>
            <a:r>
              <a:rPr lang="es-CR" b="1" dirty="0" smtClean="0">
                <a:solidFill>
                  <a:prstClr val="black"/>
                </a:solidFill>
              </a:rPr>
              <a:t>Grupo: </a:t>
            </a:r>
            <a:r>
              <a:rPr lang="es-CR" dirty="0" smtClean="0">
                <a:solidFill>
                  <a:prstClr val="black"/>
                </a:solidFill>
              </a:rPr>
              <a:t>Etiqueta de identificación del grupo de recursos al que pertenece.</a:t>
            </a:r>
            <a:r>
              <a:rPr lang="es-CR" b="1" dirty="0" smtClean="0">
                <a:solidFill>
                  <a:prstClr val="black"/>
                </a:solidFill>
              </a:rPr>
              <a:t>  </a:t>
            </a:r>
            <a:r>
              <a:rPr lang="es-CR" dirty="0" smtClean="0">
                <a:solidFill>
                  <a:prstClr val="black"/>
                </a:solidFill>
              </a:rPr>
              <a:t>Es un campo tipo texto (no validado por MS Project) donde se puede digitar una etiqueta común a varios recursos.   Esta etiqueta puede ser utilizada para consolidar información por </a:t>
            </a:r>
            <a:r>
              <a:rPr lang="en-US" dirty="0" smtClean="0">
                <a:solidFill>
                  <a:prstClr val="black"/>
                </a:solidFill>
              </a:rPr>
              <a:t>“</a:t>
            </a:r>
            <a:r>
              <a:rPr lang="en-US" dirty="0" err="1" smtClean="0">
                <a:solidFill>
                  <a:prstClr val="black"/>
                </a:solidFill>
              </a:rPr>
              <a:t>Grupo</a:t>
            </a:r>
            <a:r>
              <a:rPr lang="en-US" dirty="0" smtClean="0">
                <a:solidFill>
                  <a:prstClr val="black"/>
                </a:solidFill>
              </a:rPr>
              <a:t>” de </a:t>
            </a:r>
            <a:r>
              <a:rPr lang="en-US" dirty="0" err="1" smtClean="0">
                <a:solidFill>
                  <a:prstClr val="black"/>
                </a:solidFill>
              </a:rPr>
              <a:t>recursos</a:t>
            </a:r>
            <a:r>
              <a:rPr lang="en-US" dirty="0" smtClean="0">
                <a:solidFill>
                  <a:prstClr val="black"/>
                </a:solidFill>
              </a:rPr>
              <a:t>.</a:t>
            </a:r>
          </a:p>
          <a:p>
            <a:pPr marL="342900" lvl="1" indent="-342900" algn="just">
              <a:spcBef>
                <a:spcPts val="0"/>
              </a:spcBef>
              <a:spcAft>
                <a:spcPts val="600"/>
              </a:spcAft>
            </a:pPr>
            <a:r>
              <a:rPr lang="en-US" dirty="0" smtClean="0">
                <a:solidFill>
                  <a:prstClr val="black"/>
                </a:solidFill>
              </a:rPr>
              <a:t>	</a:t>
            </a:r>
            <a:r>
              <a:rPr lang="en-US" b="1" dirty="0" err="1" smtClean="0">
                <a:solidFill>
                  <a:prstClr val="black"/>
                </a:solidFill>
              </a:rPr>
              <a:t>Ejemplos</a:t>
            </a:r>
            <a:r>
              <a:rPr lang="en-US" b="1" dirty="0" smtClean="0">
                <a:solidFill>
                  <a:prstClr val="black"/>
                </a:solidFill>
              </a:rPr>
              <a:t>:</a:t>
            </a:r>
          </a:p>
          <a:p>
            <a:pPr algn="l">
              <a:spcBef>
                <a:spcPts val="0"/>
              </a:spcBef>
              <a:spcAft>
                <a:spcPts val="1200"/>
              </a:spcAft>
            </a:pPr>
            <a:r>
              <a:rPr lang="es-CR" sz="2300" b="1" dirty="0" smtClean="0">
                <a:solidFill>
                  <a:prstClr val="black"/>
                </a:solidFill>
              </a:rPr>
              <a:t>	</a:t>
            </a:r>
            <a:r>
              <a:rPr lang="en-US" sz="2800" dirty="0" smtClean="0">
                <a:solidFill>
                  <a:prstClr val="black"/>
                </a:solidFill>
              </a:rPr>
              <a:t>“</a:t>
            </a:r>
            <a:r>
              <a:rPr lang="en-US" sz="2800" dirty="0" err="1" smtClean="0">
                <a:solidFill>
                  <a:prstClr val="black"/>
                </a:solidFill>
              </a:rPr>
              <a:t>Equipo</a:t>
            </a:r>
            <a:r>
              <a:rPr lang="en-US" sz="2800" dirty="0" smtClean="0">
                <a:solidFill>
                  <a:prstClr val="black"/>
                </a:solidFill>
              </a:rPr>
              <a:t> de </a:t>
            </a:r>
            <a:r>
              <a:rPr lang="en-US" sz="2800" dirty="0" err="1" smtClean="0">
                <a:solidFill>
                  <a:prstClr val="black"/>
                </a:solidFill>
              </a:rPr>
              <a:t>implementaci</a:t>
            </a:r>
            <a:r>
              <a:rPr lang="es-CR" sz="2800" dirty="0" err="1" smtClean="0">
                <a:solidFill>
                  <a:prstClr val="black"/>
                </a:solidFill>
              </a:rPr>
              <a:t>ón</a:t>
            </a:r>
            <a:r>
              <a:rPr lang="en-US" sz="2800" dirty="0" smtClean="0">
                <a:solidFill>
                  <a:prstClr val="black"/>
                </a:solidFill>
              </a:rPr>
              <a:t>”, “</a:t>
            </a:r>
            <a:r>
              <a:rPr lang="en-US" sz="2800" dirty="0" err="1" smtClean="0">
                <a:solidFill>
                  <a:prstClr val="black"/>
                </a:solidFill>
              </a:rPr>
              <a:t>Consultores</a:t>
            </a:r>
            <a:r>
              <a:rPr lang="en-US" sz="2800" dirty="0" smtClean="0">
                <a:solidFill>
                  <a:prstClr val="black"/>
                </a:solidFill>
              </a:rPr>
              <a:t>”, </a:t>
            </a:r>
            <a:r>
              <a:rPr lang="en-US" sz="2800" dirty="0">
                <a:solidFill>
                  <a:prstClr val="black"/>
                </a:solidFill>
              </a:rPr>
              <a:t>	</a:t>
            </a:r>
            <a:r>
              <a:rPr lang="en-US" sz="2800" dirty="0" smtClean="0">
                <a:solidFill>
                  <a:prstClr val="black"/>
                </a:solidFill>
              </a:rPr>
              <a:t>	“</a:t>
            </a:r>
            <a:r>
              <a:rPr lang="en-US" sz="2800" dirty="0" err="1" smtClean="0">
                <a:solidFill>
                  <a:prstClr val="black"/>
                </a:solidFill>
              </a:rPr>
              <a:t>Supervisores</a:t>
            </a:r>
            <a:r>
              <a:rPr lang="en-US" sz="2800" dirty="0" smtClean="0">
                <a:solidFill>
                  <a:prstClr val="black"/>
                </a:solidFill>
              </a:rPr>
              <a:t>”.</a:t>
            </a:r>
            <a:endParaRPr lang="es-CR" sz="3600" b="1" dirty="0">
              <a:solidFill>
                <a:prstClr val="black"/>
              </a:solidFill>
            </a:endParaRPr>
          </a:p>
        </p:txBody>
      </p:sp>
    </p:spTree>
    <p:extLst>
      <p:ext uri="{BB962C8B-B14F-4D97-AF65-F5344CB8AC3E}">
        <p14:creationId xmlns:p14="http://schemas.microsoft.com/office/powerpoint/2010/main" val="11852897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4" name="Content Placeholder 2"/>
          <p:cNvSpPr txBox="1">
            <a:spLocks/>
          </p:cNvSpPr>
          <p:nvPr/>
        </p:nvSpPr>
        <p:spPr>
          <a:xfrm>
            <a:off x="395536" y="2037659"/>
            <a:ext cx="8352928" cy="48876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0" indent="-342900" algn="just">
              <a:spcBef>
                <a:spcPts val="0"/>
              </a:spcBef>
              <a:spcAft>
                <a:spcPts val="1200"/>
              </a:spcAft>
            </a:pPr>
            <a:r>
              <a:rPr lang="es-CR" sz="2800" b="1" dirty="0" smtClean="0">
                <a:solidFill>
                  <a:prstClr val="black"/>
                </a:solidFill>
              </a:rPr>
              <a:t>Capacidad Máxima: </a:t>
            </a:r>
            <a:r>
              <a:rPr lang="es-CR" sz="2800" dirty="0" smtClean="0">
                <a:solidFill>
                  <a:prstClr val="black"/>
                </a:solidFill>
              </a:rPr>
              <a:t>Se utiliza para recursos tipo </a:t>
            </a:r>
            <a:r>
              <a:rPr lang="en-US" sz="2800" dirty="0" smtClean="0">
                <a:solidFill>
                  <a:prstClr val="black"/>
                </a:solidFill>
              </a:rPr>
              <a:t>“</a:t>
            </a:r>
            <a:r>
              <a:rPr lang="es-CR" sz="2800" dirty="0" smtClean="0">
                <a:solidFill>
                  <a:prstClr val="black"/>
                </a:solidFill>
              </a:rPr>
              <a:t>Trabajo</a:t>
            </a:r>
            <a:r>
              <a:rPr lang="en-US" sz="2800" dirty="0" smtClean="0">
                <a:solidFill>
                  <a:prstClr val="black"/>
                </a:solidFill>
              </a:rPr>
              <a:t>”</a:t>
            </a:r>
            <a:r>
              <a:rPr lang="es-CR" sz="2800" dirty="0" smtClean="0">
                <a:solidFill>
                  <a:prstClr val="black"/>
                </a:solidFill>
              </a:rPr>
              <a:t> y establece su disponibilidad para el proyecto.   El valor puede estar desplegado como un valor porcentual o como unidades decimales.</a:t>
            </a:r>
          </a:p>
          <a:p>
            <a:pPr marL="342900" lvl="0" indent="-342900" algn="just">
              <a:spcBef>
                <a:spcPts val="0"/>
              </a:spcBef>
              <a:spcAft>
                <a:spcPts val="600"/>
              </a:spcAft>
            </a:pPr>
            <a:r>
              <a:rPr lang="es-CR" sz="2800" dirty="0">
                <a:solidFill>
                  <a:prstClr val="black"/>
                </a:solidFill>
              </a:rPr>
              <a:t> </a:t>
            </a:r>
            <a:r>
              <a:rPr lang="es-CR" sz="2800" dirty="0" smtClean="0">
                <a:solidFill>
                  <a:prstClr val="black"/>
                </a:solidFill>
              </a:rPr>
              <a:t>   	       100% o 1: indica que se dispone de un recurso.</a:t>
            </a:r>
          </a:p>
          <a:p>
            <a:pPr marL="342900" lvl="0" indent="-342900" algn="just">
              <a:spcBef>
                <a:spcPts val="0"/>
              </a:spcBef>
              <a:spcAft>
                <a:spcPts val="600"/>
              </a:spcAft>
            </a:pPr>
            <a:r>
              <a:rPr lang="es-CR" sz="2800" dirty="0">
                <a:solidFill>
                  <a:prstClr val="black"/>
                </a:solidFill>
              </a:rPr>
              <a:t> </a:t>
            </a:r>
            <a:r>
              <a:rPr lang="es-CR" sz="2800" dirty="0" smtClean="0">
                <a:solidFill>
                  <a:prstClr val="black"/>
                </a:solidFill>
              </a:rPr>
              <a:t>   		300% o 3: indica que se dispone de tres recursos.</a:t>
            </a:r>
          </a:p>
          <a:p>
            <a:pPr marL="914400" lvl="1" indent="-457200" algn="just">
              <a:spcBef>
                <a:spcPts val="0"/>
              </a:spcBef>
              <a:spcAft>
                <a:spcPts val="1200"/>
              </a:spcAft>
              <a:buFont typeface="Wingdings" pitchFamily="2" charset="2"/>
              <a:buChar char="Ø"/>
            </a:pPr>
            <a:r>
              <a:rPr lang="es-CR" dirty="0" smtClean="0">
                <a:solidFill>
                  <a:prstClr val="black"/>
                </a:solidFill>
              </a:rPr>
              <a:t>Si cuenta con 10 operarios, puede indicar 1000% en el campo de capacidad máxima.</a:t>
            </a:r>
          </a:p>
        </p:txBody>
      </p:sp>
    </p:spTree>
    <p:extLst>
      <p:ext uri="{BB962C8B-B14F-4D97-AF65-F5344CB8AC3E}">
        <p14:creationId xmlns:p14="http://schemas.microsoft.com/office/powerpoint/2010/main" val="1261881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39552" y="1889423"/>
            <a:ext cx="8305800" cy="4525963"/>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spcAft>
                <a:spcPts val="1200"/>
              </a:spcAft>
            </a:pPr>
            <a:r>
              <a:rPr lang="es-CR" sz="11200" b="1" dirty="0" smtClean="0">
                <a:solidFill>
                  <a:schemeClr val="tx1"/>
                </a:solidFill>
                <a:latin typeface="+mj-lt"/>
                <a:ea typeface="+mj-ea"/>
                <a:cs typeface="+mj-cs"/>
              </a:rPr>
              <a:t>CONVENCIONES</a:t>
            </a:r>
          </a:p>
          <a:p>
            <a:pPr lvl="1" algn="l">
              <a:spcAft>
                <a:spcPts val="600"/>
              </a:spcAft>
            </a:pPr>
            <a:r>
              <a:rPr lang="es-CR" sz="7200" dirty="0" smtClean="0">
                <a:solidFill>
                  <a:schemeClr val="tx1"/>
                </a:solidFill>
                <a:latin typeface="+mj-lt"/>
                <a:ea typeface="+mj-ea"/>
                <a:cs typeface="+mj-cs"/>
              </a:rPr>
              <a:t>En este material se dan instrucciones acerca del uso de los diferentes comandos de MS Project 2010.</a:t>
            </a:r>
          </a:p>
          <a:p>
            <a:pPr lvl="1" algn="l">
              <a:spcAft>
                <a:spcPts val="1200"/>
              </a:spcAft>
            </a:pPr>
            <a:r>
              <a:rPr lang="es-CR" sz="7200" dirty="0" smtClean="0">
                <a:solidFill>
                  <a:schemeClr val="tx1"/>
                </a:solidFill>
                <a:latin typeface="+mj-lt"/>
                <a:ea typeface="+mj-ea"/>
                <a:cs typeface="+mj-cs"/>
              </a:rPr>
              <a:t>Para guiarle en su localización, se utiliza la siguiente nomenclatura:</a:t>
            </a:r>
          </a:p>
          <a:p>
            <a:pPr lvl="2"/>
            <a:r>
              <a:rPr lang="en-US" sz="7200" b="1" dirty="0" smtClean="0">
                <a:solidFill>
                  <a:schemeClr val="tx1"/>
                </a:solidFill>
                <a:latin typeface="+mj-lt"/>
                <a:ea typeface="+mj-ea"/>
                <a:cs typeface="+mj-cs"/>
              </a:rPr>
              <a:t>&lt;</a:t>
            </a:r>
            <a:r>
              <a:rPr lang="es-CR" sz="7200" b="1" dirty="0" smtClean="0">
                <a:solidFill>
                  <a:schemeClr val="tx1"/>
                </a:solidFill>
                <a:latin typeface="+mj-lt"/>
                <a:ea typeface="+mj-ea"/>
                <a:cs typeface="+mj-cs"/>
              </a:rPr>
              <a:t>Nombre</a:t>
            </a:r>
            <a:r>
              <a:rPr lang="en-US" sz="7200" b="1" dirty="0" smtClean="0">
                <a:solidFill>
                  <a:schemeClr val="tx1"/>
                </a:solidFill>
                <a:latin typeface="+mj-lt"/>
                <a:ea typeface="+mj-ea"/>
                <a:cs typeface="+mj-cs"/>
              </a:rPr>
              <a:t>_</a:t>
            </a:r>
            <a:r>
              <a:rPr lang="en-US" sz="7200" b="1" dirty="0" err="1" smtClean="0">
                <a:solidFill>
                  <a:schemeClr val="tx1"/>
                </a:solidFill>
                <a:latin typeface="+mj-lt"/>
                <a:ea typeface="+mj-ea"/>
                <a:cs typeface="+mj-cs"/>
              </a:rPr>
              <a:t>ficha</a:t>
            </a:r>
            <a:r>
              <a:rPr lang="en-US" sz="7200" b="1" dirty="0" smtClean="0">
                <a:solidFill>
                  <a:schemeClr val="tx1"/>
                </a:solidFill>
                <a:latin typeface="+mj-lt"/>
                <a:ea typeface="+mj-ea"/>
                <a:cs typeface="+mj-cs"/>
              </a:rPr>
              <a:t>&gt; | { &lt;</a:t>
            </a:r>
            <a:r>
              <a:rPr lang="es-CR" sz="7200" b="1" dirty="0" err="1" smtClean="0">
                <a:solidFill>
                  <a:schemeClr val="tx1"/>
                </a:solidFill>
                <a:latin typeface="+mj-lt"/>
                <a:ea typeface="+mj-ea"/>
                <a:cs typeface="+mj-cs"/>
              </a:rPr>
              <a:t>Nombre_opción</a:t>
            </a:r>
            <a:r>
              <a:rPr lang="es-CR" sz="7200" b="1" dirty="0" smtClean="0">
                <a:solidFill>
                  <a:schemeClr val="tx1"/>
                </a:solidFill>
                <a:latin typeface="+mj-lt"/>
                <a:ea typeface="+mj-ea"/>
                <a:cs typeface="+mj-cs"/>
              </a:rPr>
              <a:t>&gt; | &lt;</a:t>
            </a:r>
            <a:r>
              <a:rPr lang="es-CR" sz="7200" b="1" dirty="0" err="1" smtClean="0">
                <a:solidFill>
                  <a:schemeClr val="tx1"/>
                </a:solidFill>
                <a:latin typeface="+mj-lt"/>
                <a:ea typeface="+mj-ea"/>
                <a:cs typeface="+mj-cs"/>
              </a:rPr>
              <a:t>Nombre_grupo</a:t>
            </a:r>
            <a:r>
              <a:rPr lang="es-CR" sz="7200" b="1" dirty="0" smtClean="0">
                <a:solidFill>
                  <a:schemeClr val="tx1"/>
                </a:solidFill>
                <a:latin typeface="+mj-lt"/>
                <a:ea typeface="+mj-ea"/>
                <a:cs typeface="+mj-cs"/>
              </a:rPr>
              <a:t>&gt; } </a:t>
            </a:r>
          </a:p>
          <a:p>
            <a:pPr lvl="2">
              <a:spcAft>
                <a:spcPts val="600"/>
              </a:spcAft>
            </a:pPr>
            <a:r>
              <a:rPr lang="es-CR" sz="7200" b="1" dirty="0">
                <a:solidFill>
                  <a:schemeClr val="tx1"/>
                </a:solidFill>
                <a:latin typeface="+mj-lt"/>
                <a:ea typeface="+mj-ea"/>
                <a:cs typeface="+mj-cs"/>
              </a:rPr>
              <a:t> </a:t>
            </a:r>
            <a:r>
              <a:rPr lang="es-CR" sz="7200" b="1" dirty="0" smtClean="0">
                <a:solidFill>
                  <a:schemeClr val="tx1"/>
                </a:solidFill>
                <a:latin typeface="+mj-lt"/>
                <a:ea typeface="+mj-ea"/>
                <a:cs typeface="+mj-cs"/>
              </a:rPr>
              <a:t> </a:t>
            </a:r>
            <a:r>
              <a:rPr lang="es-CR" sz="7200" b="1" dirty="0" smtClean="0">
                <a:solidFill>
                  <a:schemeClr val="tx1"/>
                </a:solidFill>
              </a:rPr>
              <a:t>[ </a:t>
            </a:r>
            <a:r>
              <a:rPr lang="es-CR" sz="7200" b="1" dirty="0">
                <a:solidFill>
                  <a:schemeClr val="tx1"/>
                </a:solidFill>
              </a:rPr>
              <a:t>| &lt;</a:t>
            </a:r>
            <a:r>
              <a:rPr lang="es-CR" sz="7200" b="1" dirty="0" err="1">
                <a:solidFill>
                  <a:schemeClr val="tx1"/>
                </a:solidFill>
              </a:rPr>
              <a:t>Nombre_comando</a:t>
            </a:r>
            <a:r>
              <a:rPr lang="en-US" sz="7200" b="1" dirty="0">
                <a:solidFill>
                  <a:schemeClr val="tx1"/>
                </a:solidFill>
              </a:rPr>
              <a:t>&gt; </a:t>
            </a:r>
            <a:r>
              <a:rPr lang="es-CR" sz="7200" b="1" dirty="0">
                <a:solidFill>
                  <a:schemeClr val="tx1"/>
                </a:solidFill>
              </a:rPr>
              <a:t>]</a:t>
            </a:r>
            <a:r>
              <a:rPr lang="es-CR" sz="7200" b="1" dirty="0" smtClean="0">
                <a:solidFill>
                  <a:schemeClr val="tx1"/>
                </a:solidFill>
                <a:latin typeface="+mj-lt"/>
                <a:ea typeface="+mj-ea"/>
                <a:cs typeface="+mj-cs"/>
              </a:rPr>
              <a:t> [ | &lt;Nombre_cejilla&gt; ]</a:t>
            </a:r>
          </a:p>
          <a:p>
            <a:pPr lvl="1" algn="l"/>
            <a:r>
              <a:rPr lang="es-CR" sz="7200" dirty="0" smtClean="0">
                <a:solidFill>
                  <a:schemeClr val="tx1"/>
                </a:solidFill>
                <a:latin typeface="+mj-lt"/>
                <a:ea typeface="+mj-ea"/>
                <a:cs typeface="+mj-cs"/>
              </a:rPr>
              <a:t>Donde:</a:t>
            </a:r>
          </a:p>
          <a:p>
            <a:pPr lvl="2" algn="l"/>
            <a:r>
              <a:rPr lang="es-CR" sz="7200" dirty="0" smtClean="0">
                <a:solidFill>
                  <a:schemeClr val="tx1"/>
                </a:solidFill>
                <a:latin typeface="+mj-lt"/>
                <a:ea typeface="+mj-ea"/>
                <a:cs typeface="+mj-cs"/>
              </a:rPr>
              <a:t>&lt;</a:t>
            </a:r>
            <a:r>
              <a:rPr lang="es-CR" sz="7200" dirty="0" err="1" smtClean="0">
                <a:solidFill>
                  <a:schemeClr val="tx1"/>
                </a:solidFill>
                <a:latin typeface="+mj-lt"/>
                <a:ea typeface="+mj-ea"/>
                <a:cs typeface="+mj-cs"/>
              </a:rPr>
              <a:t>Nombre_ficha</a:t>
            </a:r>
            <a:r>
              <a:rPr lang="es-CR" sz="7200" dirty="0" smtClean="0">
                <a:solidFill>
                  <a:schemeClr val="tx1"/>
                </a:solidFill>
                <a:latin typeface="+mj-lt"/>
                <a:ea typeface="+mj-ea"/>
                <a:cs typeface="+mj-cs"/>
              </a:rPr>
              <a:t>&gt;:    Es una </a:t>
            </a:r>
            <a:r>
              <a:rPr lang="en-US" sz="7200" dirty="0" smtClean="0">
                <a:solidFill>
                  <a:schemeClr val="tx1"/>
                </a:solidFill>
                <a:latin typeface="+mj-lt"/>
                <a:ea typeface="+mj-ea"/>
                <a:cs typeface="+mj-cs"/>
              </a:rPr>
              <a:t>de </a:t>
            </a:r>
            <a:r>
              <a:rPr lang="en-US" sz="7200" dirty="0" err="1" smtClean="0">
                <a:solidFill>
                  <a:schemeClr val="tx1"/>
                </a:solidFill>
                <a:latin typeface="+mj-lt"/>
                <a:ea typeface="+mj-ea"/>
                <a:cs typeface="+mj-cs"/>
              </a:rPr>
              <a:t>las</a:t>
            </a:r>
            <a:r>
              <a:rPr lang="en-US" sz="7200" dirty="0" smtClean="0">
                <a:solidFill>
                  <a:schemeClr val="tx1"/>
                </a:solidFill>
                <a:latin typeface="+mj-lt"/>
                <a:ea typeface="+mj-ea"/>
                <a:cs typeface="+mj-cs"/>
              </a:rPr>
              <a:t> </a:t>
            </a:r>
            <a:r>
              <a:rPr lang="en-US" sz="7200" dirty="0" err="1" smtClean="0">
                <a:solidFill>
                  <a:schemeClr val="tx1"/>
                </a:solidFill>
                <a:latin typeface="+mj-lt"/>
                <a:ea typeface="+mj-ea"/>
                <a:cs typeface="+mj-cs"/>
              </a:rPr>
              <a:t>fichas</a:t>
            </a:r>
            <a:r>
              <a:rPr lang="en-US" sz="7200" dirty="0" smtClean="0">
                <a:solidFill>
                  <a:schemeClr val="tx1"/>
                </a:solidFill>
                <a:latin typeface="+mj-lt"/>
                <a:ea typeface="+mj-ea"/>
                <a:cs typeface="+mj-cs"/>
              </a:rPr>
              <a:t> de la </a:t>
            </a:r>
            <a:r>
              <a:rPr lang="en-US" sz="7200" dirty="0" err="1" smtClean="0">
                <a:solidFill>
                  <a:schemeClr val="tx1"/>
                </a:solidFill>
                <a:latin typeface="+mj-lt"/>
                <a:ea typeface="+mj-ea"/>
                <a:cs typeface="+mj-cs"/>
              </a:rPr>
              <a:t>cinta</a:t>
            </a:r>
            <a:r>
              <a:rPr lang="en-US" sz="7200" dirty="0" smtClean="0">
                <a:solidFill>
                  <a:schemeClr val="tx1"/>
                </a:solidFill>
                <a:latin typeface="+mj-lt"/>
                <a:ea typeface="+mj-ea"/>
                <a:cs typeface="+mj-cs"/>
              </a:rPr>
              <a:t> de </a:t>
            </a:r>
            <a:r>
              <a:rPr lang="en-US" sz="7200" dirty="0" err="1" smtClean="0">
                <a:solidFill>
                  <a:schemeClr val="tx1"/>
                </a:solidFill>
                <a:latin typeface="+mj-lt"/>
                <a:ea typeface="+mj-ea"/>
                <a:cs typeface="+mj-cs"/>
              </a:rPr>
              <a:t>opciones</a:t>
            </a:r>
            <a:r>
              <a:rPr lang="en-US" sz="7200" dirty="0" smtClean="0">
                <a:solidFill>
                  <a:schemeClr val="tx1"/>
                </a:solidFill>
                <a:latin typeface="+mj-lt"/>
                <a:ea typeface="+mj-ea"/>
                <a:cs typeface="+mj-cs"/>
              </a:rPr>
              <a:t> </a:t>
            </a:r>
            <a:r>
              <a:rPr lang="es-CR" sz="7200" dirty="0" smtClean="0">
                <a:solidFill>
                  <a:schemeClr val="tx1"/>
                </a:solidFill>
                <a:latin typeface="+mj-lt"/>
                <a:ea typeface="+mj-ea"/>
                <a:cs typeface="+mj-cs"/>
              </a:rPr>
              <a:t> de 			</a:t>
            </a:r>
            <a:r>
              <a:rPr lang="es-CR" sz="7200" dirty="0">
                <a:solidFill>
                  <a:schemeClr val="tx1"/>
                </a:solidFill>
                <a:latin typeface="+mj-lt"/>
                <a:ea typeface="+mj-ea"/>
                <a:cs typeface="+mj-cs"/>
              </a:rPr>
              <a:t> </a:t>
            </a:r>
            <a:r>
              <a:rPr lang="es-CR" sz="7200" dirty="0" smtClean="0">
                <a:solidFill>
                  <a:schemeClr val="tx1"/>
                </a:solidFill>
                <a:latin typeface="+mj-lt"/>
                <a:ea typeface="+mj-ea"/>
                <a:cs typeface="+mj-cs"/>
              </a:rPr>
              <a:t>  Project</a:t>
            </a:r>
          </a:p>
          <a:p>
            <a:pPr lvl="2" algn="l"/>
            <a:r>
              <a:rPr lang="en-US" sz="7200" dirty="0" smtClean="0">
                <a:solidFill>
                  <a:schemeClr val="tx1"/>
                </a:solidFill>
                <a:latin typeface="+mj-lt"/>
                <a:ea typeface="+mj-ea"/>
                <a:cs typeface="+mj-cs"/>
              </a:rPr>
              <a:t>&lt;Nombre</a:t>
            </a:r>
            <a:r>
              <a:rPr lang="en-US" sz="7200" dirty="0">
                <a:solidFill>
                  <a:schemeClr val="tx1"/>
                </a:solidFill>
                <a:latin typeface="+mj-lt"/>
                <a:ea typeface="+mj-ea"/>
                <a:cs typeface="+mj-cs"/>
              </a:rPr>
              <a:t>_</a:t>
            </a:r>
            <a:r>
              <a:rPr lang="en-US" sz="7200" dirty="0" smtClean="0">
                <a:solidFill>
                  <a:schemeClr val="tx1"/>
                </a:solidFill>
                <a:latin typeface="+mj-lt"/>
                <a:ea typeface="+mj-ea"/>
                <a:cs typeface="+mj-cs"/>
              </a:rPr>
              <a:t>opci</a:t>
            </a:r>
            <a:r>
              <a:rPr lang="es-CR" sz="7200" dirty="0" err="1" smtClean="0">
                <a:solidFill>
                  <a:schemeClr val="tx1"/>
                </a:solidFill>
                <a:latin typeface="+mj-lt"/>
                <a:ea typeface="+mj-ea"/>
                <a:cs typeface="+mj-cs"/>
              </a:rPr>
              <a:t>ón</a:t>
            </a:r>
            <a:r>
              <a:rPr lang="en-US" sz="7200" dirty="0" smtClean="0">
                <a:solidFill>
                  <a:schemeClr val="tx1"/>
                </a:solidFill>
                <a:latin typeface="+mj-lt"/>
                <a:ea typeface="+mj-ea"/>
                <a:cs typeface="+mj-cs"/>
              </a:rPr>
              <a:t>&gt;:  </a:t>
            </a:r>
            <a:r>
              <a:rPr lang="es-CR" sz="7200" dirty="0" smtClean="0">
                <a:solidFill>
                  <a:schemeClr val="tx1"/>
                </a:solidFill>
                <a:latin typeface="+mj-lt"/>
                <a:ea typeface="+mj-ea"/>
                <a:cs typeface="+mj-cs"/>
              </a:rPr>
              <a:t>Es</a:t>
            </a:r>
            <a:r>
              <a:rPr lang="en-US" sz="7200" dirty="0" smtClean="0">
                <a:solidFill>
                  <a:schemeClr val="tx1"/>
                </a:solidFill>
                <a:latin typeface="+mj-lt"/>
                <a:ea typeface="+mj-ea"/>
                <a:cs typeface="+mj-cs"/>
              </a:rPr>
              <a:t> </a:t>
            </a:r>
            <a:r>
              <a:rPr lang="es-CR" sz="7200" dirty="0" smtClean="0">
                <a:solidFill>
                  <a:schemeClr val="tx1"/>
                </a:solidFill>
                <a:latin typeface="+mj-lt"/>
                <a:ea typeface="+mj-ea"/>
                <a:cs typeface="+mj-cs"/>
              </a:rPr>
              <a:t>una</a:t>
            </a:r>
            <a:r>
              <a:rPr lang="en-US" sz="7200" dirty="0" smtClean="0">
                <a:solidFill>
                  <a:schemeClr val="tx1"/>
                </a:solidFill>
                <a:latin typeface="+mj-lt"/>
                <a:ea typeface="+mj-ea"/>
                <a:cs typeface="+mj-cs"/>
              </a:rPr>
              <a:t> </a:t>
            </a:r>
            <a:r>
              <a:rPr lang="es-CR" sz="7200" dirty="0" smtClean="0">
                <a:solidFill>
                  <a:schemeClr val="tx1"/>
                </a:solidFill>
                <a:latin typeface="+mj-lt"/>
                <a:ea typeface="+mj-ea"/>
                <a:cs typeface="+mj-cs"/>
              </a:rPr>
              <a:t>opción del Menú Archivo</a:t>
            </a:r>
          </a:p>
          <a:p>
            <a:pPr lvl="2" algn="l">
              <a:spcBef>
                <a:spcPts val="0"/>
              </a:spcBef>
            </a:pPr>
            <a:r>
              <a:rPr lang="en-US" sz="7200" dirty="0" smtClean="0">
                <a:solidFill>
                  <a:schemeClr val="tx1"/>
                </a:solidFill>
                <a:latin typeface="+mj-lt"/>
                <a:ea typeface="+mj-ea"/>
                <a:cs typeface="+mj-cs"/>
              </a:rPr>
              <a:t>&lt;</a:t>
            </a:r>
            <a:r>
              <a:rPr lang="en-US" sz="7200" dirty="0" err="1" smtClean="0">
                <a:solidFill>
                  <a:schemeClr val="tx1"/>
                </a:solidFill>
                <a:latin typeface="+mj-lt"/>
                <a:ea typeface="+mj-ea"/>
                <a:cs typeface="+mj-cs"/>
              </a:rPr>
              <a:t>Nombre_grupo</a:t>
            </a:r>
            <a:r>
              <a:rPr lang="en-US" sz="7200" dirty="0" smtClean="0">
                <a:solidFill>
                  <a:schemeClr val="tx1"/>
                </a:solidFill>
                <a:latin typeface="+mj-lt"/>
                <a:ea typeface="+mj-ea"/>
                <a:cs typeface="+mj-cs"/>
              </a:rPr>
              <a:t>&gt;:   </a:t>
            </a:r>
            <a:r>
              <a:rPr lang="es-CR" sz="7200" dirty="0" smtClean="0">
                <a:solidFill>
                  <a:schemeClr val="tx1"/>
                </a:solidFill>
                <a:latin typeface="+mj-lt"/>
                <a:ea typeface="+mj-ea"/>
                <a:cs typeface="+mj-cs"/>
              </a:rPr>
              <a:t>Es el nombre de uno de los grupos lógicos de 			   comandos</a:t>
            </a:r>
          </a:p>
          <a:p>
            <a:pPr lvl="2" algn="l">
              <a:spcBef>
                <a:spcPts val="0"/>
              </a:spcBef>
            </a:pPr>
            <a:r>
              <a:rPr lang="en-US" sz="7200" dirty="0" smtClean="0">
                <a:solidFill>
                  <a:schemeClr val="tx1"/>
                </a:solidFill>
                <a:latin typeface="+mj-lt"/>
                <a:ea typeface="+mj-ea"/>
                <a:cs typeface="+mj-cs"/>
              </a:rPr>
              <a:t>&lt;</a:t>
            </a:r>
            <a:r>
              <a:rPr lang="en-US" sz="7200" dirty="0" err="1" smtClean="0">
                <a:solidFill>
                  <a:schemeClr val="tx1"/>
                </a:solidFill>
                <a:latin typeface="+mj-lt"/>
                <a:ea typeface="+mj-ea"/>
                <a:cs typeface="+mj-cs"/>
              </a:rPr>
              <a:t>Nombre_comando</a:t>
            </a:r>
            <a:r>
              <a:rPr lang="en-US" sz="7200" dirty="0" smtClean="0">
                <a:solidFill>
                  <a:schemeClr val="tx1"/>
                </a:solidFill>
                <a:latin typeface="+mj-lt"/>
                <a:ea typeface="+mj-ea"/>
                <a:cs typeface="+mj-cs"/>
              </a:rPr>
              <a:t>&gt;:  </a:t>
            </a:r>
            <a:r>
              <a:rPr lang="en-US" sz="7200" dirty="0" err="1" smtClean="0">
                <a:solidFill>
                  <a:schemeClr val="tx1"/>
                </a:solidFill>
                <a:latin typeface="+mj-lt"/>
                <a:ea typeface="+mj-ea"/>
                <a:cs typeface="+mj-cs"/>
              </a:rPr>
              <a:t>Secuencia</a:t>
            </a:r>
            <a:r>
              <a:rPr lang="en-US" sz="7200" dirty="0" smtClean="0">
                <a:solidFill>
                  <a:schemeClr val="tx1"/>
                </a:solidFill>
                <a:latin typeface="+mj-lt"/>
                <a:ea typeface="+mj-ea"/>
                <a:cs typeface="+mj-cs"/>
              </a:rPr>
              <a:t> de </a:t>
            </a:r>
            <a:r>
              <a:rPr lang="en-US" sz="7200" dirty="0" err="1" smtClean="0">
                <a:solidFill>
                  <a:schemeClr val="tx1"/>
                </a:solidFill>
                <a:latin typeface="+mj-lt"/>
                <a:ea typeface="+mj-ea"/>
                <a:cs typeface="+mj-cs"/>
              </a:rPr>
              <a:t>uno</a:t>
            </a:r>
            <a:r>
              <a:rPr lang="en-US" sz="7200" dirty="0" smtClean="0">
                <a:solidFill>
                  <a:schemeClr val="tx1"/>
                </a:solidFill>
                <a:latin typeface="+mj-lt"/>
                <a:ea typeface="+mj-ea"/>
                <a:cs typeface="+mj-cs"/>
              </a:rPr>
              <a:t> o m</a:t>
            </a:r>
            <a:r>
              <a:rPr lang="es-CR" sz="7200" dirty="0" err="1" smtClean="0">
                <a:solidFill>
                  <a:schemeClr val="tx1"/>
                </a:solidFill>
                <a:latin typeface="+mj-lt"/>
                <a:ea typeface="+mj-ea"/>
                <a:cs typeface="+mj-cs"/>
              </a:rPr>
              <a:t>ás</a:t>
            </a:r>
            <a:r>
              <a:rPr lang="es-CR" sz="7200" dirty="0" smtClean="0">
                <a:solidFill>
                  <a:schemeClr val="tx1"/>
                </a:solidFill>
                <a:latin typeface="+mj-lt"/>
                <a:ea typeface="+mj-ea"/>
                <a:cs typeface="+mj-cs"/>
              </a:rPr>
              <a:t> c</a:t>
            </a:r>
            <a:r>
              <a:rPr lang="en-US" sz="7200" dirty="0" err="1" smtClean="0">
                <a:solidFill>
                  <a:schemeClr val="tx1"/>
                </a:solidFill>
                <a:latin typeface="+mj-lt"/>
                <a:ea typeface="+mj-ea"/>
                <a:cs typeface="+mj-cs"/>
              </a:rPr>
              <a:t>omandos</a:t>
            </a:r>
            <a:r>
              <a:rPr lang="en-US" sz="7200" dirty="0" smtClean="0">
                <a:solidFill>
                  <a:schemeClr val="tx1"/>
                </a:solidFill>
                <a:latin typeface="+mj-lt"/>
                <a:ea typeface="+mj-ea"/>
                <a:cs typeface="+mj-cs"/>
              </a:rPr>
              <a:t> de la </a:t>
            </a:r>
            <a:r>
              <a:rPr lang="en-US" sz="7200" dirty="0" err="1" smtClean="0">
                <a:solidFill>
                  <a:schemeClr val="tx1"/>
                </a:solidFill>
                <a:latin typeface="+mj-lt"/>
                <a:ea typeface="+mj-ea"/>
                <a:cs typeface="+mj-cs"/>
              </a:rPr>
              <a:t>cinta</a:t>
            </a:r>
            <a:r>
              <a:rPr lang="en-US" sz="7200" dirty="0" smtClean="0">
                <a:solidFill>
                  <a:schemeClr val="tx1"/>
                </a:solidFill>
                <a:latin typeface="+mj-lt"/>
                <a:ea typeface="+mj-ea"/>
                <a:cs typeface="+mj-cs"/>
              </a:rPr>
              <a:t> de 		   </a:t>
            </a:r>
            <a:r>
              <a:rPr lang="en-US" sz="7200" dirty="0" err="1" smtClean="0">
                <a:solidFill>
                  <a:schemeClr val="tx1"/>
                </a:solidFill>
                <a:latin typeface="+mj-lt"/>
                <a:ea typeface="+mj-ea"/>
                <a:cs typeface="+mj-cs"/>
              </a:rPr>
              <a:t>opciones</a:t>
            </a:r>
            <a:endParaRPr lang="es-CR" sz="7200" dirty="0" smtClean="0">
              <a:solidFill>
                <a:schemeClr val="tx1"/>
              </a:solidFill>
              <a:latin typeface="+mj-lt"/>
              <a:ea typeface="+mj-ea"/>
              <a:cs typeface="+mj-cs"/>
            </a:endParaRPr>
          </a:p>
          <a:p>
            <a:pPr lvl="1" algn="l">
              <a:spcBef>
                <a:spcPts val="0"/>
              </a:spcBef>
            </a:pPr>
            <a:r>
              <a:rPr lang="es-CR" sz="7200" dirty="0" smtClean="0">
                <a:solidFill>
                  <a:schemeClr val="tx1"/>
                </a:solidFill>
                <a:latin typeface="+mj-lt"/>
                <a:ea typeface="+mj-ea"/>
                <a:cs typeface="+mj-cs"/>
              </a:rPr>
              <a:t>        </a:t>
            </a:r>
            <a:r>
              <a:rPr lang="en-US" sz="7200" dirty="0" smtClean="0">
                <a:solidFill>
                  <a:schemeClr val="tx1"/>
                </a:solidFill>
                <a:latin typeface="+mj-lt"/>
                <a:ea typeface="+mj-ea"/>
                <a:cs typeface="+mj-cs"/>
              </a:rPr>
              <a:t>&lt;</a:t>
            </a:r>
            <a:r>
              <a:rPr lang="en-US" sz="7200" dirty="0" err="1" smtClean="0">
                <a:solidFill>
                  <a:schemeClr val="tx1"/>
                </a:solidFill>
                <a:latin typeface="+mj-lt"/>
                <a:ea typeface="+mj-ea"/>
                <a:cs typeface="+mj-cs"/>
              </a:rPr>
              <a:t>Nombre_cejilla</a:t>
            </a:r>
            <a:r>
              <a:rPr lang="en-US" sz="7200" dirty="0" smtClean="0">
                <a:solidFill>
                  <a:schemeClr val="tx1"/>
                </a:solidFill>
                <a:latin typeface="+mj-lt"/>
                <a:ea typeface="+mj-ea"/>
                <a:cs typeface="+mj-cs"/>
              </a:rPr>
              <a:t>&gt;:   </a:t>
            </a:r>
            <a:r>
              <a:rPr lang="en-US" sz="7200" dirty="0" err="1" smtClean="0">
                <a:solidFill>
                  <a:schemeClr val="tx1"/>
                </a:solidFill>
                <a:latin typeface="+mj-lt"/>
                <a:ea typeface="+mj-ea"/>
                <a:cs typeface="+mj-cs"/>
              </a:rPr>
              <a:t>Es</a:t>
            </a:r>
            <a:r>
              <a:rPr lang="en-US" sz="7200" dirty="0" smtClean="0">
                <a:solidFill>
                  <a:schemeClr val="tx1"/>
                </a:solidFill>
                <a:latin typeface="+mj-lt"/>
                <a:ea typeface="+mj-ea"/>
                <a:cs typeface="+mj-cs"/>
              </a:rPr>
              <a:t> el </a:t>
            </a:r>
            <a:r>
              <a:rPr lang="en-US" sz="7200" dirty="0" err="1" smtClean="0">
                <a:solidFill>
                  <a:schemeClr val="tx1"/>
                </a:solidFill>
                <a:latin typeface="+mj-lt"/>
                <a:ea typeface="+mj-ea"/>
                <a:cs typeface="+mj-cs"/>
              </a:rPr>
              <a:t>nombre</a:t>
            </a:r>
            <a:r>
              <a:rPr lang="en-US" sz="7200" dirty="0" smtClean="0">
                <a:solidFill>
                  <a:schemeClr val="tx1"/>
                </a:solidFill>
                <a:latin typeface="+mj-lt"/>
                <a:ea typeface="+mj-ea"/>
                <a:cs typeface="+mj-cs"/>
              </a:rPr>
              <a:t> de </a:t>
            </a:r>
            <a:r>
              <a:rPr lang="en-US" sz="7200" dirty="0" err="1" smtClean="0">
                <a:solidFill>
                  <a:schemeClr val="tx1"/>
                </a:solidFill>
                <a:latin typeface="+mj-lt"/>
                <a:ea typeface="+mj-ea"/>
                <a:cs typeface="+mj-cs"/>
              </a:rPr>
              <a:t>una</a:t>
            </a:r>
            <a:r>
              <a:rPr lang="en-US" sz="7200" dirty="0" smtClean="0">
                <a:solidFill>
                  <a:schemeClr val="tx1"/>
                </a:solidFill>
                <a:latin typeface="+mj-lt"/>
                <a:ea typeface="+mj-ea"/>
                <a:cs typeface="+mj-cs"/>
              </a:rPr>
              <a:t> de </a:t>
            </a:r>
            <a:r>
              <a:rPr lang="en-US" sz="7200" dirty="0" err="1" smtClean="0">
                <a:solidFill>
                  <a:schemeClr val="tx1"/>
                </a:solidFill>
                <a:latin typeface="+mj-lt"/>
                <a:ea typeface="+mj-ea"/>
                <a:cs typeface="+mj-cs"/>
              </a:rPr>
              <a:t>las</a:t>
            </a:r>
            <a:r>
              <a:rPr lang="en-US" sz="7200" dirty="0" smtClean="0">
                <a:solidFill>
                  <a:schemeClr val="tx1"/>
                </a:solidFill>
                <a:latin typeface="+mj-lt"/>
                <a:ea typeface="+mj-ea"/>
                <a:cs typeface="+mj-cs"/>
              </a:rPr>
              <a:t> </a:t>
            </a:r>
            <a:r>
              <a:rPr lang="en-US" sz="7200" dirty="0" err="1" smtClean="0">
                <a:solidFill>
                  <a:schemeClr val="tx1"/>
                </a:solidFill>
                <a:latin typeface="+mj-lt"/>
                <a:ea typeface="+mj-ea"/>
                <a:cs typeface="+mj-cs"/>
              </a:rPr>
              <a:t>cejillas</a:t>
            </a:r>
            <a:r>
              <a:rPr lang="en-US" sz="7200" dirty="0" smtClean="0">
                <a:solidFill>
                  <a:schemeClr val="tx1"/>
                </a:solidFill>
                <a:latin typeface="+mj-lt"/>
                <a:ea typeface="+mj-ea"/>
                <a:cs typeface="+mj-cs"/>
              </a:rPr>
              <a:t> de la </a:t>
            </a:r>
            <a:r>
              <a:rPr lang="en-US" sz="7200" dirty="0" err="1" smtClean="0">
                <a:solidFill>
                  <a:schemeClr val="tx1"/>
                </a:solidFill>
                <a:latin typeface="+mj-lt"/>
                <a:ea typeface="+mj-ea"/>
                <a:cs typeface="+mj-cs"/>
              </a:rPr>
              <a:t>ventana</a:t>
            </a:r>
            <a:endParaRPr lang="en-US" sz="7200" dirty="0" smtClean="0">
              <a:solidFill>
                <a:schemeClr val="tx1"/>
              </a:solidFill>
              <a:latin typeface="+mj-lt"/>
              <a:ea typeface="+mj-ea"/>
              <a:cs typeface="+mj-cs"/>
            </a:endParaRPr>
          </a:p>
          <a:p>
            <a:pPr>
              <a:spcBef>
                <a:spcPts val="0"/>
              </a:spcBef>
            </a:pPr>
            <a:endParaRPr lang="en-US" dirty="0">
              <a:solidFill>
                <a:schemeClr val="tx1"/>
              </a:solidFill>
              <a:latin typeface="+mj-lt"/>
              <a:ea typeface="+mj-ea"/>
              <a:cs typeface="+mj-cs"/>
            </a:endParaRPr>
          </a:p>
          <a:p>
            <a:pPr>
              <a:spcBef>
                <a:spcPts val="600"/>
              </a:spcBef>
            </a:pPr>
            <a:r>
              <a:rPr lang="es-CR" sz="7200" dirty="0" smtClean="0">
                <a:solidFill>
                  <a:schemeClr val="tx1"/>
                </a:solidFill>
              </a:rPr>
              <a:t>De los </a:t>
            </a:r>
            <a:r>
              <a:rPr lang="es-CR" sz="7200" dirty="0">
                <a:solidFill>
                  <a:schemeClr val="tx1"/>
                </a:solidFill>
              </a:rPr>
              <a:t>elementos indicados entre </a:t>
            </a:r>
            <a:r>
              <a:rPr lang="es-CR" sz="7200" dirty="0" smtClean="0">
                <a:solidFill>
                  <a:schemeClr val="tx1"/>
                </a:solidFill>
              </a:rPr>
              <a:t>‘{‘ </a:t>
            </a:r>
            <a:r>
              <a:rPr lang="es-CR" sz="7200" dirty="0">
                <a:solidFill>
                  <a:schemeClr val="tx1"/>
                </a:solidFill>
              </a:rPr>
              <a:t>.. </a:t>
            </a:r>
            <a:r>
              <a:rPr lang="es-CR" sz="7200" dirty="0" smtClean="0">
                <a:solidFill>
                  <a:schemeClr val="tx1"/>
                </a:solidFill>
              </a:rPr>
              <a:t>‘}’ se utiliza uno</a:t>
            </a:r>
          </a:p>
          <a:p>
            <a:pPr>
              <a:spcBef>
                <a:spcPts val="0"/>
              </a:spcBef>
            </a:pPr>
            <a:r>
              <a:rPr lang="es-CR" sz="7200" dirty="0" smtClean="0">
                <a:solidFill>
                  <a:schemeClr val="tx1"/>
                </a:solidFill>
              </a:rPr>
              <a:t>Los </a:t>
            </a:r>
            <a:r>
              <a:rPr lang="es-CR" sz="7200" dirty="0">
                <a:solidFill>
                  <a:schemeClr val="tx1"/>
                </a:solidFill>
              </a:rPr>
              <a:t>elementos indicados entre ‘[‘ .. ‘]’ son </a:t>
            </a:r>
            <a:r>
              <a:rPr lang="es-CR" sz="7200" dirty="0" smtClean="0">
                <a:solidFill>
                  <a:schemeClr val="tx1"/>
                </a:solidFill>
              </a:rPr>
              <a:t>opcionales</a:t>
            </a:r>
            <a:endParaRPr lang="en-US" sz="7200" dirty="0" smtClean="0">
              <a:solidFill>
                <a:schemeClr val="tx1"/>
              </a:solidFill>
              <a:latin typeface="+mj-lt"/>
              <a:ea typeface="+mj-ea"/>
              <a:cs typeface="+mj-cs"/>
            </a:endParaRPr>
          </a:p>
        </p:txBody>
      </p:sp>
    </p:spTree>
    <p:extLst>
      <p:ext uri="{BB962C8B-B14F-4D97-AF65-F5344CB8AC3E}">
        <p14:creationId xmlns:p14="http://schemas.microsoft.com/office/powerpoint/2010/main" val="24723448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401251" y="2092625"/>
            <a:ext cx="8352928" cy="415783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6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0" indent="-342900" algn="just">
              <a:spcBef>
                <a:spcPts val="0"/>
              </a:spcBef>
            </a:pPr>
            <a:r>
              <a:rPr lang="es-CR" sz="2800" b="1" dirty="0" smtClean="0">
                <a:solidFill>
                  <a:prstClr val="black"/>
                </a:solidFill>
              </a:rPr>
              <a:t>Capacidad Máxima - Procedimiento para modificar el formato del valor desplegado.</a:t>
            </a:r>
          </a:p>
          <a:p>
            <a:pPr marL="342900" lvl="0" indent="-342900" algn="just">
              <a:spcBef>
                <a:spcPts val="0"/>
              </a:spcBef>
              <a:spcAft>
                <a:spcPts val="1200"/>
              </a:spcAft>
            </a:pPr>
            <a:r>
              <a:rPr lang="es-CR" b="1" dirty="0" smtClean="0">
                <a:solidFill>
                  <a:prstClr val="black"/>
                </a:solidFill>
              </a:rPr>
              <a:t> </a:t>
            </a:r>
            <a:r>
              <a:rPr lang="es-CR" dirty="0" smtClean="0">
                <a:solidFill>
                  <a:prstClr val="black"/>
                </a:solidFill>
              </a:rPr>
              <a:t>    </a:t>
            </a:r>
          </a:p>
        </p:txBody>
      </p:sp>
      <p:grpSp>
        <p:nvGrpSpPr>
          <p:cNvPr id="7" name="Group 1"/>
          <p:cNvGrpSpPr/>
          <p:nvPr/>
        </p:nvGrpSpPr>
        <p:grpSpPr>
          <a:xfrm>
            <a:off x="702975" y="3975910"/>
            <a:ext cx="7403132" cy="2016224"/>
            <a:chOff x="697260" y="2924945"/>
            <a:chExt cx="3730724" cy="3406722"/>
          </a:xfrm>
        </p:grpSpPr>
        <p:sp>
          <p:nvSpPr>
            <p:cNvPr id="8" name="Rounded Rectangle 5"/>
            <p:cNvSpPr/>
            <p:nvPr/>
          </p:nvSpPr>
          <p:spPr>
            <a:xfrm>
              <a:off x="697260" y="3218475"/>
              <a:ext cx="3730724" cy="31131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800" dirty="0" smtClean="0">
                <a:solidFill>
                  <a:schemeClr val="tx1"/>
                </a:solidFill>
              </a:endParaRPr>
            </a:p>
            <a:p>
              <a:pPr algn="ctr"/>
              <a:r>
                <a:rPr lang="es-CR" sz="2600" dirty="0" smtClean="0">
                  <a:solidFill>
                    <a:schemeClr val="tx1"/>
                  </a:solidFill>
                </a:rPr>
                <a:t>Seleccione Archivo </a:t>
              </a:r>
              <a:r>
                <a:rPr lang="en-US" sz="2600" dirty="0" smtClean="0">
                  <a:solidFill>
                    <a:schemeClr val="tx1"/>
                  </a:solidFill>
                </a:rPr>
                <a:t>| </a:t>
              </a:r>
              <a:r>
                <a:rPr lang="en-US" sz="2600" dirty="0" err="1" smtClean="0">
                  <a:solidFill>
                    <a:schemeClr val="tx1"/>
                  </a:solidFill>
                </a:rPr>
                <a:t>Opciones</a:t>
              </a:r>
              <a:r>
                <a:rPr lang="en-US" sz="2600" dirty="0" smtClean="0">
                  <a:solidFill>
                    <a:schemeClr val="tx1"/>
                  </a:solidFill>
                </a:rPr>
                <a:t> | </a:t>
              </a:r>
              <a:r>
                <a:rPr lang="en-US" sz="2600" dirty="0" err="1" smtClean="0">
                  <a:solidFill>
                    <a:schemeClr val="tx1"/>
                  </a:solidFill>
                </a:rPr>
                <a:t>Programaci</a:t>
              </a:r>
              <a:r>
                <a:rPr lang="es-CR" sz="2600" dirty="0" err="1" smtClean="0">
                  <a:solidFill>
                    <a:schemeClr val="tx1"/>
                  </a:solidFill>
                </a:rPr>
                <a:t>ón</a:t>
              </a:r>
              <a:r>
                <a:rPr lang="es-CR" sz="2600" dirty="0" smtClean="0">
                  <a:solidFill>
                    <a:schemeClr val="tx1"/>
                  </a:solidFill>
                </a:rPr>
                <a:t> | Programación y modifique el parámetro </a:t>
              </a:r>
              <a:r>
                <a:rPr lang="en-US" sz="2600" dirty="0" smtClean="0">
                  <a:solidFill>
                    <a:schemeClr val="tx1"/>
                  </a:solidFill>
                </a:rPr>
                <a:t>“</a:t>
              </a:r>
              <a:r>
                <a:rPr lang="en-US" sz="2600" dirty="0" err="1" smtClean="0">
                  <a:solidFill>
                    <a:schemeClr val="tx1"/>
                  </a:solidFill>
                </a:rPr>
                <a:t>Mostrar</a:t>
              </a:r>
              <a:r>
                <a:rPr lang="en-US" sz="2600" dirty="0" smtClean="0">
                  <a:solidFill>
                    <a:schemeClr val="tx1"/>
                  </a:solidFill>
                </a:rPr>
                <a:t> </a:t>
              </a:r>
              <a:r>
                <a:rPr lang="en-US" sz="2600" dirty="0" err="1" smtClean="0">
                  <a:solidFill>
                    <a:schemeClr val="tx1"/>
                  </a:solidFill>
                </a:rPr>
                <a:t>las</a:t>
              </a:r>
              <a:r>
                <a:rPr lang="en-US" sz="2600" dirty="0" smtClean="0">
                  <a:solidFill>
                    <a:schemeClr val="tx1"/>
                  </a:solidFill>
                </a:rPr>
                <a:t> </a:t>
              </a:r>
              <a:r>
                <a:rPr lang="en-US" sz="2600" dirty="0" err="1" smtClean="0">
                  <a:solidFill>
                    <a:schemeClr val="tx1"/>
                  </a:solidFill>
                </a:rPr>
                <a:t>unidades</a:t>
              </a:r>
              <a:r>
                <a:rPr lang="en-US" sz="2600" dirty="0" smtClean="0">
                  <a:solidFill>
                    <a:schemeClr val="tx1"/>
                  </a:solidFill>
                </a:rPr>
                <a:t> de </a:t>
              </a:r>
              <a:r>
                <a:rPr lang="en-US" sz="2600" dirty="0" err="1" smtClean="0">
                  <a:solidFill>
                    <a:schemeClr val="tx1"/>
                  </a:solidFill>
                </a:rPr>
                <a:t>asignaci</a:t>
              </a:r>
              <a:r>
                <a:rPr lang="es-CR" sz="2600" dirty="0" err="1" smtClean="0">
                  <a:solidFill>
                    <a:schemeClr val="tx1"/>
                  </a:solidFill>
                </a:rPr>
                <a:t>ón</a:t>
              </a:r>
              <a:r>
                <a:rPr lang="es-CR" sz="2600" dirty="0" smtClean="0">
                  <a:solidFill>
                    <a:schemeClr val="tx1"/>
                  </a:solidFill>
                </a:rPr>
                <a:t> como:</a:t>
              </a:r>
              <a:r>
                <a:rPr lang="en-US" sz="2600" dirty="0" smtClean="0">
                  <a:solidFill>
                    <a:schemeClr val="tx1"/>
                  </a:solidFill>
                </a:rPr>
                <a:t>”.</a:t>
              </a:r>
            </a:p>
          </p:txBody>
        </p:sp>
        <p:sp>
          <p:nvSpPr>
            <p:cNvPr id="9" name="Rounded Rectangle 8"/>
            <p:cNvSpPr/>
            <p:nvPr/>
          </p:nvSpPr>
          <p:spPr>
            <a:xfrm>
              <a:off x="2105576" y="2924945"/>
              <a:ext cx="907191" cy="705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spTree>
    <p:extLst>
      <p:ext uri="{BB962C8B-B14F-4D97-AF65-F5344CB8AC3E}">
        <p14:creationId xmlns:p14="http://schemas.microsoft.com/office/powerpoint/2010/main" val="42242484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401251" y="2092625"/>
            <a:ext cx="8352928" cy="415783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6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0" indent="-342900" algn="just">
              <a:spcBef>
                <a:spcPts val="0"/>
              </a:spcBef>
            </a:pPr>
            <a:r>
              <a:rPr lang="es-CR" sz="2800" b="1" dirty="0" smtClean="0">
                <a:solidFill>
                  <a:prstClr val="black"/>
                </a:solidFill>
              </a:rPr>
              <a:t>Capacidad Máxima - Procedimiento para modificar el formato del valor desplegado.</a:t>
            </a:r>
          </a:p>
          <a:p>
            <a:pPr marL="342900" lvl="0" indent="-342900" algn="just">
              <a:spcBef>
                <a:spcPts val="0"/>
              </a:spcBef>
              <a:spcAft>
                <a:spcPts val="1200"/>
              </a:spcAft>
            </a:pPr>
            <a:r>
              <a:rPr lang="es-CR" b="1" dirty="0" smtClean="0">
                <a:solidFill>
                  <a:prstClr val="black"/>
                </a:solidFill>
              </a:rPr>
              <a:t> </a:t>
            </a:r>
            <a:r>
              <a:rPr lang="es-CR" dirty="0" smtClean="0">
                <a:solidFill>
                  <a:prstClr val="black"/>
                </a:solidFill>
              </a:rPr>
              <a:t>    </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340" y="4077072"/>
            <a:ext cx="6000750" cy="148590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197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11" name="Content Placeholder 2"/>
          <p:cNvSpPr txBox="1">
            <a:spLocks/>
          </p:cNvSpPr>
          <p:nvPr/>
        </p:nvSpPr>
        <p:spPr>
          <a:xfrm>
            <a:off x="395536" y="2129880"/>
            <a:ext cx="8352928" cy="472812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Bef>
                <a:spcPts val="0"/>
              </a:spcBef>
              <a:spcAft>
                <a:spcPts val="1200"/>
              </a:spcAft>
            </a:pPr>
            <a:r>
              <a:rPr lang="es-CR" sz="3600" b="1" dirty="0">
                <a:solidFill>
                  <a:prstClr val="black"/>
                </a:solidFill>
              </a:rPr>
              <a:t>Descripción de </a:t>
            </a:r>
            <a:r>
              <a:rPr lang="es-CR" sz="3600" b="1" dirty="0" smtClean="0">
                <a:solidFill>
                  <a:prstClr val="black"/>
                </a:solidFill>
              </a:rPr>
              <a:t>Campos Disponibles</a:t>
            </a:r>
            <a:endParaRPr lang="es-CR" sz="3600" b="1" dirty="0">
              <a:solidFill>
                <a:prstClr val="black"/>
              </a:solidFill>
            </a:endParaRPr>
          </a:p>
          <a:p>
            <a:pPr marL="342900" lvl="0" indent="-342900" algn="just">
              <a:spcAft>
                <a:spcPts val="1200"/>
              </a:spcAft>
            </a:pPr>
            <a:r>
              <a:rPr lang="es-CR" sz="2800" b="1" dirty="0" smtClean="0">
                <a:solidFill>
                  <a:prstClr val="black"/>
                </a:solidFill>
              </a:rPr>
              <a:t>Tasa </a:t>
            </a:r>
            <a:r>
              <a:rPr lang="es-CR" sz="2800" b="1" dirty="0">
                <a:solidFill>
                  <a:prstClr val="black"/>
                </a:solidFill>
              </a:rPr>
              <a:t>Estándar: </a:t>
            </a:r>
            <a:r>
              <a:rPr lang="es-CR" sz="2800" dirty="0" smtClean="0">
                <a:solidFill>
                  <a:prstClr val="black"/>
                </a:solidFill>
              </a:rPr>
              <a:t>Esta tasa permite costear el uso de los recursos en el proyecto.</a:t>
            </a:r>
            <a:endParaRPr lang="es-CR" sz="2800" dirty="0">
              <a:solidFill>
                <a:prstClr val="black"/>
              </a:solidFill>
            </a:endParaRPr>
          </a:p>
          <a:p>
            <a:pPr marL="742950" lvl="1" indent="-285750" algn="just">
              <a:spcAft>
                <a:spcPts val="600"/>
              </a:spcAft>
            </a:pPr>
            <a:r>
              <a:rPr lang="es-CR" b="1" dirty="0">
                <a:solidFill>
                  <a:prstClr val="black"/>
                </a:solidFill>
              </a:rPr>
              <a:t>	</a:t>
            </a:r>
            <a:r>
              <a:rPr lang="es-CR" b="1" dirty="0" smtClean="0">
                <a:solidFill>
                  <a:prstClr val="black"/>
                </a:solidFill>
              </a:rPr>
              <a:t>Si es un recurso tipo </a:t>
            </a:r>
            <a:r>
              <a:rPr lang="en-US" b="1" dirty="0" smtClean="0">
                <a:solidFill>
                  <a:prstClr val="black"/>
                </a:solidFill>
              </a:rPr>
              <a:t>“</a:t>
            </a:r>
            <a:r>
              <a:rPr lang="es-CR" b="1" dirty="0">
                <a:solidFill>
                  <a:prstClr val="black"/>
                </a:solidFill>
              </a:rPr>
              <a:t>T</a:t>
            </a:r>
            <a:r>
              <a:rPr lang="es-CR" b="1" dirty="0" smtClean="0">
                <a:solidFill>
                  <a:prstClr val="black"/>
                </a:solidFill>
              </a:rPr>
              <a:t>rabajo</a:t>
            </a:r>
            <a:r>
              <a:rPr lang="en-US" b="1" dirty="0" smtClean="0">
                <a:solidFill>
                  <a:prstClr val="black"/>
                </a:solidFill>
              </a:rPr>
              <a:t>”</a:t>
            </a:r>
            <a:r>
              <a:rPr lang="es-CR" b="1" dirty="0" smtClean="0">
                <a:solidFill>
                  <a:prstClr val="black"/>
                </a:solidFill>
              </a:rPr>
              <a:t>: </a:t>
            </a:r>
            <a:r>
              <a:rPr lang="es-CR" dirty="0" smtClean="0">
                <a:solidFill>
                  <a:prstClr val="black"/>
                </a:solidFill>
              </a:rPr>
              <a:t>Se indica el costo </a:t>
            </a:r>
            <a:r>
              <a:rPr lang="es-CR" dirty="0">
                <a:solidFill>
                  <a:prstClr val="black"/>
                </a:solidFill>
              </a:rPr>
              <a:t>x unidad de </a:t>
            </a:r>
            <a:r>
              <a:rPr lang="es-CR" dirty="0" smtClean="0">
                <a:solidFill>
                  <a:prstClr val="black"/>
                </a:solidFill>
              </a:rPr>
              <a:t>tiempo, </a:t>
            </a:r>
            <a:r>
              <a:rPr lang="es-CR" dirty="0">
                <a:solidFill>
                  <a:prstClr val="black"/>
                </a:solidFill>
              </a:rPr>
              <a:t>en tiempo </a:t>
            </a:r>
            <a:r>
              <a:rPr lang="es-CR" dirty="0" smtClean="0">
                <a:solidFill>
                  <a:prstClr val="black"/>
                </a:solidFill>
              </a:rPr>
              <a:t>normal.   Por ejemplo</a:t>
            </a:r>
            <a:r>
              <a:rPr lang="en-US" dirty="0" smtClean="0">
                <a:solidFill>
                  <a:prstClr val="black"/>
                </a:solidFill>
              </a:rPr>
              <a:t>: </a:t>
            </a:r>
            <a:r>
              <a:rPr lang="en-US" dirty="0" err="1" smtClean="0">
                <a:solidFill>
                  <a:prstClr val="black"/>
                </a:solidFill>
              </a:rPr>
              <a:t>costo</a:t>
            </a:r>
            <a:r>
              <a:rPr lang="en-US" dirty="0" smtClean="0">
                <a:solidFill>
                  <a:prstClr val="black"/>
                </a:solidFill>
              </a:rPr>
              <a:t> </a:t>
            </a:r>
            <a:r>
              <a:rPr lang="en-US" dirty="0" err="1" smtClean="0">
                <a:solidFill>
                  <a:prstClr val="black"/>
                </a:solidFill>
              </a:rPr>
              <a:t>por</a:t>
            </a:r>
            <a:r>
              <a:rPr lang="en-US" dirty="0" smtClean="0">
                <a:solidFill>
                  <a:prstClr val="black"/>
                </a:solidFill>
              </a:rPr>
              <a:t> </a:t>
            </a:r>
            <a:r>
              <a:rPr lang="en-US" dirty="0" err="1" smtClean="0">
                <a:solidFill>
                  <a:prstClr val="black"/>
                </a:solidFill>
              </a:rPr>
              <a:t>hora</a:t>
            </a:r>
            <a:r>
              <a:rPr lang="en-US" dirty="0" smtClean="0">
                <a:solidFill>
                  <a:prstClr val="black"/>
                </a:solidFill>
              </a:rPr>
              <a:t> del </a:t>
            </a:r>
            <a:r>
              <a:rPr lang="en-US" dirty="0" err="1" smtClean="0">
                <a:solidFill>
                  <a:prstClr val="black"/>
                </a:solidFill>
              </a:rPr>
              <a:t>recurso</a:t>
            </a:r>
            <a:r>
              <a:rPr lang="en-US" dirty="0" smtClean="0">
                <a:solidFill>
                  <a:prstClr val="black"/>
                </a:solidFill>
              </a:rPr>
              <a:t>.</a:t>
            </a:r>
          </a:p>
          <a:p>
            <a:pPr marL="742950" lvl="1" indent="-285750" algn="just">
              <a:spcAft>
                <a:spcPts val="1200"/>
              </a:spcAft>
            </a:pPr>
            <a:r>
              <a:rPr lang="es-CR" b="1" dirty="0">
                <a:solidFill>
                  <a:prstClr val="black"/>
                </a:solidFill>
              </a:rPr>
              <a:t>	</a:t>
            </a:r>
            <a:r>
              <a:rPr lang="es-CR" b="1" dirty="0" smtClean="0">
                <a:solidFill>
                  <a:prstClr val="black"/>
                </a:solidFill>
              </a:rPr>
              <a:t>Si es un recurso tipo </a:t>
            </a:r>
            <a:r>
              <a:rPr lang="en-US" b="1" dirty="0" smtClean="0">
                <a:solidFill>
                  <a:prstClr val="black"/>
                </a:solidFill>
              </a:rPr>
              <a:t>“</a:t>
            </a:r>
            <a:r>
              <a:rPr lang="es-CR" b="1" dirty="0" smtClean="0">
                <a:solidFill>
                  <a:prstClr val="black"/>
                </a:solidFill>
              </a:rPr>
              <a:t>Material</a:t>
            </a:r>
            <a:r>
              <a:rPr lang="en-US" b="1" dirty="0" smtClean="0">
                <a:solidFill>
                  <a:prstClr val="black"/>
                </a:solidFill>
              </a:rPr>
              <a:t>”</a:t>
            </a:r>
            <a:r>
              <a:rPr lang="es-CR" b="1" dirty="0" smtClean="0">
                <a:solidFill>
                  <a:prstClr val="black"/>
                </a:solidFill>
              </a:rPr>
              <a:t>: </a:t>
            </a:r>
            <a:r>
              <a:rPr lang="es-CR" dirty="0" smtClean="0">
                <a:solidFill>
                  <a:prstClr val="black"/>
                </a:solidFill>
              </a:rPr>
              <a:t>Se indica el costo unitario del recurso, </a:t>
            </a:r>
            <a:r>
              <a:rPr lang="es-CR" dirty="0">
                <a:solidFill>
                  <a:prstClr val="black"/>
                </a:solidFill>
              </a:rPr>
              <a:t>de acuerdo </a:t>
            </a:r>
            <a:r>
              <a:rPr lang="es-CR" dirty="0" smtClean="0">
                <a:solidFill>
                  <a:prstClr val="black"/>
                </a:solidFill>
              </a:rPr>
              <a:t>a la unidad de medida descrita en la columna </a:t>
            </a:r>
            <a:r>
              <a:rPr lang="en-US" dirty="0" smtClean="0">
                <a:solidFill>
                  <a:prstClr val="black"/>
                </a:solidFill>
              </a:rPr>
              <a:t>“</a:t>
            </a:r>
            <a:r>
              <a:rPr lang="es-CR" dirty="0">
                <a:solidFill>
                  <a:prstClr val="black"/>
                </a:solidFill>
              </a:rPr>
              <a:t>Etiqueta del Material”.</a:t>
            </a:r>
          </a:p>
        </p:txBody>
      </p:sp>
    </p:spTree>
    <p:extLst>
      <p:ext uri="{BB962C8B-B14F-4D97-AF65-F5344CB8AC3E}">
        <p14:creationId xmlns:p14="http://schemas.microsoft.com/office/powerpoint/2010/main" val="42102060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4" name="Content Placeholder 2"/>
          <p:cNvSpPr txBox="1">
            <a:spLocks/>
          </p:cNvSpPr>
          <p:nvPr/>
        </p:nvSpPr>
        <p:spPr>
          <a:xfrm>
            <a:off x="381000" y="2060848"/>
            <a:ext cx="8305800"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600"/>
              </a:spcAft>
            </a:pPr>
            <a:r>
              <a:rPr lang="es-CR" sz="3600" b="1" dirty="0" smtClean="0">
                <a:solidFill>
                  <a:prstClr val="black"/>
                </a:solidFill>
              </a:rPr>
              <a:t>Descripción Campos Disponibles</a:t>
            </a:r>
          </a:p>
          <a:p>
            <a:pPr marL="342900" lvl="0" indent="-342900" algn="l">
              <a:spcAft>
                <a:spcPts val="600"/>
              </a:spcAft>
            </a:pPr>
            <a:r>
              <a:rPr lang="es-CR" sz="2800" b="1" dirty="0" smtClean="0">
                <a:solidFill>
                  <a:prstClr val="black"/>
                </a:solidFill>
              </a:rPr>
              <a:t>Tasa </a:t>
            </a:r>
            <a:r>
              <a:rPr lang="es-CR" sz="2800" b="1" dirty="0">
                <a:solidFill>
                  <a:prstClr val="black"/>
                </a:solidFill>
              </a:rPr>
              <a:t>Horas Extra: </a:t>
            </a:r>
            <a:r>
              <a:rPr lang="es-CR" sz="2800" dirty="0">
                <a:solidFill>
                  <a:prstClr val="black"/>
                </a:solidFill>
              </a:rPr>
              <a:t>Costo x unidad de tiempo en tiempo </a:t>
            </a:r>
            <a:r>
              <a:rPr lang="es-CR" sz="2800" dirty="0" smtClean="0">
                <a:solidFill>
                  <a:prstClr val="black"/>
                </a:solidFill>
              </a:rPr>
              <a:t>extra, para recursos tipo </a:t>
            </a:r>
            <a:r>
              <a:rPr lang="en-US" sz="2800" dirty="0" smtClean="0">
                <a:solidFill>
                  <a:prstClr val="black"/>
                </a:solidFill>
              </a:rPr>
              <a:t>“</a:t>
            </a:r>
            <a:r>
              <a:rPr lang="es-CR" sz="2800" dirty="0" smtClean="0">
                <a:solidFill>
                  <a:prstClr val="black"/>
                </a:solidFill>
              </a:rPr>
              <a:t>Trabajo</a:t>
            </a:r>
            <a:r>
              <a:rPr lang="en-US" sz="2800" dirty="0" smtClean="0">
                <a:solidFill>
                  <a:prstClr val="black"/>
                </a:solidFill>
              </a:rPr>
              <a:t>”</a:t>
            </a:r>
            <a:r>
              <a:rPr lang="es-CR" sz="2800" dirty="0" smtClean="0">
                <a:solidFill>
                  <a:prstClr val="black"/>
                </a:solidFill>
              </a:rPr>
              <a:t>.</a:t>
            </a:r>
            <a:endParaRPr lang="es-CR" sz="2800" b="1" dirty="0">
              <a:solidFill>
                <a:prstClr val="black"/>
              </a:solidFill>
            </a:endParaRPr>
          </a:p>
          <a:p>
            <a:pPr marL="342900" lvl="0" indent="-342900" algn="just">
              <a:lnSpc>
                <a:spcPct val="90000"/>
              </a:lnSpc>
              <a:spcAft>
                <a:spcPts val="600"/>
              </a:spcAft>
            </a:pPr>
            <a:r>
              <a:rPr lang="es-CR" sz="2800" b="1" dirty="0" smtClean="0">
                <a:solidFill>
                  <a:prstClr val="black"/>
                </a:solidFill>
              </a:rPr>
              <a:t>Costo/Uso</a:t>
            </a:r>
            <a:r>
              <a:rPr lang="es-CR" sz="2800" b="1" dirty="0">
                <a:solidFill>
                  <a:prstClr val="black"/>
                </a:solidFill>
              </a:rPr>
              <a:t>: </a:t>
            </a:r>
            <a:r>
              <a:rPr lang="es-CR" sz="2800" dirty="0">
                <a:solidFill>
                  <a:prstClr val="black"/>
                </a:solidFill>
              </a:rPr>
              <a:t>Costo por utilizar el recurso.   Se </a:t>
            </a:r>
            <a:r>
              <a:rPr lang="es-CR" sz="2800" dirty="0" smtClean="0">
                <a:solidFill>
                  <a:prstClr val="black"/>
                </a:solidFill>
              </a:rPr>
              <a:t>acumula este costo en cada </a:t>
            </a:r>
            <a:r>
              <a:rPr lang="es-CR" sz="2800" dirty="0">
                <a:solidFill>
                  <a:prstClr val="black"/>
                </a:solidFill>
              </a:rPr>
              <a:t>tarea que lo </a:t>
            </a:r>
            <a:r>
              <a:rPr lang="es-CR" sz="2800" dirty="0" smtClean="0">
                <a:solidFill>
                  <a:prstClr val="black"/>
                </a:solidFill>
              </a:rPr>
              <a:t>utilice, independientemente de la duración de ésta.</a:t>
            </a:r>
          </a:p>
          <a:p>
            <a:pPr marL="342900" lvl="0" indent="-342900" algn="just">
              <a:lnSpc>
                <a:spcPct val="90000"/>
              </a:lnSpc>
              <a:spcAft>
                <a:spcPts val="1200"/>
              </a:spcAft>
            </a:pPr>
            <a:r>
              <a:rPr lang="es-CR" sz="2800" dirty="0">
                <a:solidFill>
                  <a:prstClr val="black"/>
                </a:solidFill>
              </a:rPr>
              <a:t>	</a:t>
            </a:r>
            <a:r>
              <a:rPr lang="es-CR" sz="2800" b="1" dirty="0" smtClean="0">
                <a:solidFill>
                  <a:prstClr val="black"/>
                </a:solidFill>
              </a:rPr>
              <a:t>Ejemplo</a:t>
            </a:r>
            <a:r>
              <a:rPr lang="en-US" sz="2800" b="1" dirty="0" smtClean="0">
                <a:solidFill>
                  <a:prstClr val="black"/>
                </a:solidFill>
              </a:rPr>
              <a:t>:</a:t>
            </a:r>
            <a:r>
              <a:rPr lang="en-US" sz="2800" dirty="0" smtClean="0">
                <a:solidFill>
                  <a:prstClr val="black"/>
                </a:solidFill>
              </a:rPr>
              <a:t>  El </a:t>
            </a:r>
            <a:r>
              <a:rPr lang="en-US" sz="2800" dirty="0" err="1" smtClean="0">
                <a:solidFill>
                  <a:prstClr val="black"/>
                </a:solidFill>
              </a:rPr>
              <a:t>alquiler</a:t>
            </a:r>
            <a:r>
              <a:rPr lang="en-US" sz="2800" dirty="0">
                <a:solidFill>
                  <a:prstClr val="black"/>
                </a:solidFill>
              </a:rPr>
              <a:t> </a:t>
            </a:r>
            <a:r>
              <a:rPr lang="en-US" sz="2800" dirty="0" smtClean="0">
                <a:solidFill>
                  <a:prstClr val="black"/>
                </a:solidFill>
              </a:rPr>
              <a:t>de </a:t>
            </a:r>
            <a:r>
              <a:rPr lang="en-US" sz="2800" dirty="0" err="1" smtClean="0">
                <a:solidFill>
                  <a:prstClr val="black"/>
                </a:solidFill>
              </a:rPr>
              <a:t>una</a:t>
            </a:r>
            <a:r>
              <a:rPr lang="en-US" sz="2800" dirty="0" smtClean="0">
                <a:solidFill>
                  <a:prstClr val="black"/>
                </a:solidFill>
              </a:rPr>
              <a:t> </a:t>
            </a:r>
            <a:r>
              <a:rPr lang="en-US" sz="2800" dirty="0" err="1" smtClean="0">
                <a:solidFill>
                  <a:prstClr val="black"/>
                </a:solidFill>
              </a:rPr>
              <a:t>vagoneta</a:t>
            </a:r>
            <a:r>
              <a:rPr lang="en-US" sz="2800" dirty="0" smtClean="0">
                <a:solidFill>
                  <a:prstClr val="black"/>
                </a:solidFill>
              </a:rPr>
              <a:t> </a:t>
            </a:r>
            <a:r>
              <a:rPr lang="en-US" sz="2800" dirty="0" err="1" smtClean="0">
                <a:solidFill>
                  <a:prstClr val="black"/>
                </a:solidFill>
              </a:rPr>
              <a:t>puede</a:t>
            </a:r>
            <a:r>
              <a:rPr lang="en-US" sz="2800" dirty="0" smtClean="0">
                <a:solidFill>
                  <a:prstClr val="black"/>
                </a:solidFill>
              </a:rPr>
              <a:t> </a:t>
            </a:r>
            <a:r>
              <a:rPr lang="en-US" sz="2800" dirty="0" err="1" smtClean="0">
                <a:solidFill>
                  <a:prstClr val="black"/>
                </a:solidFill>
              </a:rPr>
              <a:t>tener</a:t>
            </a:r>
            <a:r>
              <a:rPr lang="en-US" sz="2800" dirty="0" smtClean="0">
                <a:solidFill>
                  <a:prstClr val="black"/>
                </a:solidFill>
              </a:rPr>
              <a:t> un </a:t>
            </a:r>
            <a:r>
              <a:rPr lang="en-US" sz="2800" dirty="0" err="1" smtClean="0">
                <a:solidFill>
                  <a:prstClr val="black"/>
                </a:solidFill>
              </a:rPr>
              <a:t>costo</a:t>
            </a:r>
            <a:r>
              <a:rPr lang="en-US" sz="2800" dirty="0" smtClean="0">
                <a:solidFill>
                  <a:prstClr val="black"/>
                </a:solidFill>
              </a:rPr>
              <a:t> </a:t>
            </a:r>
            <a:r>
              <a:rPr lang="en-US" sz="2800" dirty="0" err="1" smtClean="0">
                <a:solidFill>
                  <a:prstClr val="black"/>
                </a:solidFill>
              </a:rPr>
              <a:t>fijo</a:t>
            </a:r>
            <a:r>
              <a:rPr lang="en-US" sz="2800" dirty="0" smtClean="0">
                <a:solidFill>
                  <a:prstClr val="black"/>
                </a:solidFill>
              </a:rPr>
              <a:t> </a:t>
            </a:r>
            <a:r>
              <a:rPr lang="en-US" sz="2800" dirty="0" err="1" smtClean="0">
                <a:solidFill>
                  <a:prstClr val="black"/>
                </a:solidFill>
              </a:rPr>
              <a:t>que</a:t>
            </a:r>
            <a:r>
              <a:rPr lang="en-US" sz="2800" dirty="0" smtClean="0">
                <a:solidFill>
                  <a:prstClr val="black"/>
                </a:solidFill>
              </a:rPr>
              <a:t> </a:t>
            </a:r>
            <a:r>
              <a:rPr lang="en-US" sz="2800" dirty="0" err="1" smtClean="0">
                <a:solidFill>
                  <a:prstClr val="black"/>
                </a:solidFill>
              </a:rPr>
              <a:t>es</a:t>
            </a:r>
            <a:r>
              <a:rPr lang="en-US" sz="2800" dirty="0" smtClean="0">
                <a:solidFill>
                  <a:prstClr val="black"/>
                </a:solidFill>
              </a:rPr>
              <a:t> el </a:t>
            </a:r>
            <a:r>
              <a:rPr lang="en-US" sz="2800" dirty="0" err="1" smtClean="0">
                <a:solidFill>
                  <a:prstClr val="black"/>
                </a:solidFill>
              </a:rPr>
              <a:t>costo</a:t>
            </a:r>
            <a:r>
              <a:rPr lang="en-US" sz="2800" dirty="0" smtClean="0">
                <a:solidFill>
                  <a:prstClr val="black"/>
                </a:solidFill>
              </a:rPr>
              <a:t> </a:t>
            </a:r>
            <a:r>
              <a:rPr lang="en-US" sz="2800" dirty="0" err="1" smtClean="0">
                <a:solidFill>
                  <a:prstClr val="black"/>
                </a:solidFill>
              </a:rPr>
              <a:t>por</a:t>
            </a:r>
            <a:r>
              <a:rPr lang="en-US" sz="2800" dirty="0" smtClean="0">
                <a:solidFill>
                  <a:prstClr val="black"/>
                </a:solidFill>
              </a:rPr>
              <a:t> </a:t>
            </a:r>
            <a:r>
              <a:rPr lang="en-US" sz="2800" dirty="0" err="1" smtClean="0">
                <a:solidFill>
                  <a:prstClr val="black"/>
                </a:solidFill>
              </a:rPr>
              <a:t>uso</a:t>
            </a:r>
            <a:r>
              <a:rPr lang="en-US" sz="2800" dirty="0" smtClean="0">
                <a:solidFill>
                  <a:prstClr val="black"/>
                </a:solidFill>
              </a:rPr>
              <a:t>.   </a:t>
            </a:r>
            <a:r>
              <a:rPr lang="en-US" sz="2800" dirty="0" err="1" smtClean="0">
                <a:solidFill>
                  <a:prstClr val="black"/>
                </a:solidFill>
              </a:rPr>
              <a:t>Adicional</a:t>
            </a:r>
            <a:r>
              <a:rPr lang="en-US" sz="2800" dirty="0" smtClean="0">
                <a:solidFill>
                  <a:prstClr val="black"/>
                </a:solidFill>
              </a:rPr>
              <a:t> a </a:t>
            </a:r>
            <a:r>
              <a:rPr lang="en-US" sz="2800" dirty="0" err="1" smtClean="0">
                <a:solidFill>
                  <a:prstClr val="black"/>
                </a:solidFill>
              </a:rPr>
              <a:t>este</a:t>
            </a:r>
            <a:r>
              <a:rPr lang="en-US" sz="2800" dirty="0" smtClean="0">
                <a:solidFill>
                  <a:prstClr val="black"/>
                </a:solidFill>
              </a:rPr>
              <a:t> </a:t>
            </a:r>
            <a:r>
              <a:rPr lang="en-US" sz="2800" dirty="0" err="1" smtClean="0">
                <a:solidFill>
                  <a:prstClr val="black"/>
                </a:solidFill>
              </a:rPr>
              <a:t>costo</a:t>
            </a:r>
            <a:r>
              <a:rPr lang="en-US" sz="2800" dirty="0" smtClean="0">
                <a:solidFill>
                  <a:prstClr val="black"/>
                </a:solidFill>
              </a:rPr>
              <a:t> se define la </a:t>
            </a:r>
            <a:r>
              <a:rPr lang="en-US" sz="2800" dirty="0" err="1" smtClean="0">
                <a:solidFill>
                  <a:prstClr val="black"/>
                </a:solidFill>
              </a:rPr>
              <a:t>tasa</a:t>
            </a:r>
            <a:r>
              <a:rPr lang="en-US" sz="2800" dirty="0" smtClean="0">
                <a:solidFill>
                  <a:prstClr val="black"/>
                </a:solidFill>
              </a:rPr>
              <a:t> </a:t>
            </a:r>
            <a:r>
              <a:rPr lang="en-US" sz="2800" dirty="0" err="1" smtClean="0">
                <a:solidFill>
                  <a:prstClr val="black"/>
                </a:solidFill>
              </a:rPr>
              <a:t>estándar</a:t>
            </a:r>
            <a:r>
              <a:rPr lang="en-US" sz="2800" dirty="0" smtClean="0">
                <a:solidFill>
                  <a:prstClr val="black"/>
                </a:solidFill>
              </a:rPr>
              <a:t>, </a:t>
            </a:r>
            <a:r>
              <a:rPr lang="en-US" sz="2800" dirty="0" err="1" smtClean="0">
                <a:solidFill>
                  <a:prstClr val="black"/>
                </a:solidFill>
              </a:rPr>
              <a:t>que</a:t>
            </a:r>
            <a:r>
              <a:rPr lang="en-US" sz="2800" dirty="0" smtClean="0">
                <a:solidFill>
                  <a:prstClr val="black"/>
                </a:solidFill>
              </a:rPr>
              <a:t> </a:t>
            </a:r>
            <a:r>
              <a:rPr lang="en-US" sz="2800" dirty="0" err="1" smtClean="0">
                <a:solidFill>
                  <a:prstClr val="black"/>
                </a:solidFill>
              </a:rPr>
              <a:t>va</a:t>
            </a:r>
            <a:r>
              <a:rPr lang="en-US" sz="2800" dirty="0" smtClean="0">
                <a:solidFill>
                  <a:prstClr val="black"/>
                </a:solidFill>
              </a:rPr>
              <a:t> a </a:t>
            </a:r>
            <a:r>
              <a:rPr lang="en-US" sz="2800" dirty="0" err="1" smtClean="0">
                <a:solidFill>
                  <a:prstClr val="black"/>
                </a:solidFill>
              </a:rPr>
              <a:t>generar</a:t>
            </a:r>
            <a:r>
              <a:rPr lang="en-US" sz="2800" dirty="0" smtClean="0">
                <a:solidFill>
                  <a:prstClr val="black"/>
                </a:solidFill>
              </a:rPr>
              <a:t> un </a:t>
            </a:r>
            <a:r>
              <a:rPr lang="en-US" sz="2800" dirty="0" err="1" smtClean="0">
                <a:solidFill>
                  <a:prstClr val="black"/>
                </a:solidFill>
              </a:rPr>
              <a:t>costo</a:t>
            </a:r>
            <a:r>
              <a:rPr lang="en-US" sz="2800" dirty="0" smtClean="0">
                <a:solidFill>
                  <a:prstClr val="black"/>
                </a:solidFill>
              </a:rPr>
              <a:t> variable </a:t>
            </a:r>
            <a:r>
              <a:rPr lang="en-US" sz="2800" dirty="0" err="1" smtClean="0">
                <a:solidFill>
                  <a:prstClr val="black"/>
                </a:solidFill>
              </a:rPr>
              <a:t>que</a:t>
            </a:r>
            <a:r>
              <a:rPr lang="en-US" sz="2800" dirty="0" smtClean="0">
                <a:solidFill>
                  <a:prstClr val="black"/>
                </a:solidFill>
              </a:rPr>
              <a:t> </a:t>
            </a:r>
            <a:r>
              <a:rPr lang="en-US" sz="2800" dirty="0" err="1" smtClean="0">
                <a:solidFill>
                  <a:prstClr val="black"/>
                </a:solidFill>
              </a:rPr>
              <a:t>depende</a:t>
            </a:r>
            <a:r>
              <a:rPr lang="en-US" sz="2800" dirty="0" smtClean="0">
                <a:solidFill>
                  <a:prstClr val="black"/>
                </a:solidFill>
              </a:rPr>
              <a:t> del </a:t>
            </a:r>
            <a:r>
              <a:rPr lang="en-US" sz="2800" dirty="0" err="1" smtClean="0">
                <a:solidFill>
                  <a:prstClr val="black"/>
                </a:solidFill>
              </a:rPr>
              <a:t>trabajo</a:t>
            </a:r>
            <a:r>
              <a:rPr lang="en-US" sz="2800" dirty="0" smtClean="0">
                <a:solidFill>
                  <a:prstClr val="black"/>
                </a:solidFill>
              </a:rPr>
              <a:t> a </a:t>
            </a:r>
            <a:r>
              <a:rPr lang="en-US" sz="2800" dirty="0" err="1" smtClean="0">
                <a:solidFill>
                  <a:prstClr val="black"/>
                </a:solidFill>
              </a:rPr>
              <a:t>realizar</a:t>
            </a:r>
            <a:r>
              <a:rPr lang="en-US" sz="2800" dirty="0" smtClean="0">
                <a:solidFill>
                  <a:prstClr val="black"/>
                </a:solidFill>
              </a:rPr>
              <a:t>.</a:t>
            </a:r>
          </a:p>
        </p:txBody>
      </p:sp>
    </p:spTree>
    <p:extLst>
      <p:ext uri="{BB962C8B-B14F-4D97-AF65-F5344CB8AC3E}">
        <p14:creationId xmlns:p14="http://schemas.microsoft.com/office/powerpoint/2010/main" val="1103995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350143" y="2276872"/>
            <a:ext cx="8305800"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900" b="1" dirty="0" smtClean="0">
                <a:solidFill>
                  <a:prstClr val="black"/>
                </a:solidFill>
              </a:rPr>
              <a:t>Descripción Campos Disponibles</a:t>
            </a:r>
          </a:p>
          <a:p>
            <a:pPr marL="342900" lvl="0" indent="-342900" algn="just">
              <a:spcAft>
                <a:spcPts val="1200"/>
              </a:spcAft>
            </a:pPr>
            <a:r>
              <a:rPr lang="es-CR" sz="3000" b="1" dirty="0" smtClean="0">
                <a:solidFill>
                  <a:prstClr val="black"/>
                </a:solidFill>
              </a:rPr>
              <a:t>Acumular</a:t>
            </a:r>
            <a:r>
              <a:rPr lang="es-CR" sz="3000" b="1" dirty="0">
                <a:solidFill>
                  <a:prstClr val="black"/>
                </a:solidFill>
              </a:rPr>
              <a:t>: </a:t>
            </a:r>
            <a:r>
              <a:rPr lang="es-CR" sz="3000" dirty="0">
                <a:solidFill>
                  <a:prstClr val="black"/>
                </a:solidFill>
              </a:rPr>
              <a:t>Define la forma de registrar el costo del </a:t>
            </a:r>
            <a:r>
              <a:rPr lang="es-CR" sz="3000" dirty="0" smtClean="0">
                <a:solidFill>
                  <a:prstClr val="black"/>
                </a:solidFill>
              </a:rPr>
              <a:t>recurso (tasa estándar y de hora extra): </a:t>
            </a:r>
            <a:r>
              <a:rPr lang="es-CR" sz="3000" b="1" dirty="0">
                <a:solidFill>
                  <a:prstClr val="black"/>
                </a:solidFill>
              </a:rPr>
              <a:t>Comienzo</a:t>
            </a:r>
            <a:r>
              <a:rPr lang="es-CR" sz="3000" dirty="0">
                <a:solidFill>
                  <a:prstClr val="black"/>
                </a:solidFill>
              </a:rPr>
              <a:t> (se registra al iniciar la tarea), </a:t>
            </a:r>
            <a:r>
              <a:rPr lang="es-CR" sz="3000" b="1" dirty="0">
                <a:solidFill>
                  <a:prstClr val="black"/>
                </a:solidFill>
              </a:rPr>
              <a:t>Prorrateo </a:t>
            </a:r>
            <a:r>
              <a:rPr lang="es-CR" sz="3000" dirty="0">
                <a:solidFill>
                  <a:prstClr val="black"/>
                </a:solidFill>
              </a:rPr>
              <a:t>(se registra proporcionalmente al avance de la </a:t>
            </a:r>
            <a:r>
              <a:rPr lang="es-CR" sz="3000" dirty="0" smtClean="0">
                <a:solidFill>
                  <a:prstClr val="black"/>
                </a:solidFill>
              </a:rPr>
              <a:t>tarea) </a:t>
            </a:r>
            <a:r>
              <a:rPr lang="es-CR" sz="3000" dirty="0">
                <a:solidFill>
                  <a:prstClr val="black"/>
                </a:solidFill>
              </a:rPr>
              <a:t>y </a:t>
            </a:r>
            <a:r>
              <a:rPr lang="es-CR" sz="3000" b="1" dirty="0">
                <a:solidFill>
                  <a:prstClr val="black"/>
                </a:solidFill>
              </a:rPr>
              <a:t>Fin </a:t>
            </a:r>
            <a:r>
              <a:rPr lang="es-CR" sz="3000" dirty="0">
                <a:solidFill>
                  <a:prstClr val="black"/>
                </a:solidFill>
              </a:rPr>
              <a:t>(se registra al finalizar la tarea</a:t>
            </a:r>
            <a:r>
              <a:rPr lang="es-CR" sz="3000" dirty="0" smtClean="0">
                <a:solidFill>
                  <a:prstClr val="black"/>
                </a:solidFill>
              </a:rPr>
              <a:t>).</a:t>
            </a:r>
          </a:p>
        </p:txBody>
      </p:sp>
    </p:spTree>
    <p:extLst>
      <p:ext uri="{BB962C8B-B14F-4D97-AF65-F5344CB8AC3E}">
        <p14:creationId xmlns:p14="http://schemas.microsoft.com/office/powerpoint/2010/main" val="28707725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350143" y="2276872"/>
            <a:ext cx="8305800"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900" b="1" dirty="0" smtClean="0">
                <a:solidFill>
                  <a:prstClr val="black"/>
                </a:solidFill>
              </a:rPr>
              <a:t>Descripción Campos Disponibles</a:t>
            </a:r>
          </a:p>
          <a:p>
            <a:pPr marL="342900" lvl="0" indent="-342900" algn="l">
              <a:spcAft>
                <a:spcPts val="1200"/>
              </a:spcAft>
            </a:pPr>
            <a:r>
              <a:rPr lang="es-CR" sz="2800" b="1" dirty="0">
                <a:solidFill>
                  <a:prstClr val="black"/>
                </a:solidFill>
              </a:rPr>
              <a:t>Acumular:</a:t>
            </a:r>
            <a:endParaRPr lang="es-CR" sz="2800" b="1" dirty="0" smtClean="0">
              <a:solidFill>
                <a:prstClr val="black"/>
              </a:solidFill>
            </a:endParaRPr>
          </a:p>
          <a:p>
            <a:pPr marL="914400" lvl="1" indent="-457200" algn="just">
              <a:buFont typeface="Wingdings" pitchFamily="2" charset="2"/>
              <a:buChar char="Ø"/>
            </a:pPr>
            <a:r>
              <a:rPr lang="es-CR" sz="2600" dirty="0" smtClean="0">
                <a:solidFill>
                  <a:prstClr val="black"/>
                </a:solidFill>
              </a:rPr>
              <a:t>Si se utiliza </a:t>
            </a:r>
            <a:r>
              <a:rPr lang="es-CR" sz="2600" b="1" dirty="0" smtClean="0">
                <a:solidFill>
                  <a:prstClr val="black"/>
                </a:solidFill>
              </a:rPr>
              <a:t>Comienzo</a:t>
            </a:r>
            <a:r>
              <a:rPr lang="es-CR" sz="2600" dirty="0" smtClean="0">
                <a:solidFill>
                  <a:prstClr val="black"/>
                </a:solidFill>
              </a:rPr>
              <a:t>, se acumula el 100% del costo como costo real al tener al menos un 1% de avance de la tarea.</a:t>
            </a:r>
          </a:p>
          <a:p>
            <a:pPr marL="914400" lvl="1" indent="-457200" algn="just">
              <a:spcBef>
                <a:spcPts val="0"/>
              </a:spcBef>
              <a:buFont typeface="Wingdings" pitchFamily="2" charset="2"/>
              <a:buChar char="Ø"/>
            </a:pPr>
            <a:r>
              <a:rPr lang="es-CR" sz="2600" dirty="0" smtClean="0">
                <a:solidFill>
                  <a:prstClr val="black"/>
                </a:solidFill>
              </a:rPr>
              <a:t>Si </a:t>
            </a:r>
            <a:r>
              <a:rPr lang="es-CR" sz="2600" dirty="0">
                <a:solidFill>
                  <a:prstClr val="black"/>
                </a:solidFill>
              </a:rPr>
              <a:t>se utiliza </a:t>
            </a:r>
            <a:r>
              <a:rPr lang="es-CR" sz="2600" b="1" dirty="0" smtClean="0">
                <a:solidFill>
                  <a:prstClr val="black"/>
                </a:solidFill>
              </a:rPr>
              <a:t>Prorrateo</a:t>
            </a:r>
            <a:r>
              <a:rPr lang="es-CR" sz="2600" dirty="0" smtClean="0">
                <a:solidFill>
                  <a:prstClr val="black"/>
                </a:solidFill>
              </a:rPr>
              <a:t>, </a:t>
            </a:r>
            <a:r>
              <a:rPr lang="es-CR" sz="2600" dirty="0">
                <a:solidFill>
                  <a:prstClr val="black"/>
                </a:solidFill>
              </a:rPr>
              <a:t>se acumula </a:t>
            </a:r>
            <a:r>
              <a:rPr lang="es-CR" sz="2600" dirty="0" smtClean="0">
                <a:solidFill>
                  <a:prstClr val="black"/>
                </a:solidFill>
              </a:rPr>
              <a:t>el costo en forma proporcional al porcentaje de avance de la tarea.</a:t>
            </a:r>
          </a:p>
          <a:p>
            <a:pPr marL="914400" lvl="1" indent="-457200" algn="just">
              <a:spcBef>
                <a:spcPts val="0"/>
              </a:spcBef>
              <a:buFont typeface="Wingdings" pitchFamily="2" charset="2"/>
              <a:buChar char="Ø"/>
            </a:pPr>
            <a:r>
              <a:rPr lang="es-CR" sz="2600" dirty="0" smtClean="0">
                <a:solidFill>
                  <a:prstClr val="black"/>
                </a:solidFill>
              </a:rPr>
              <a:t>Si se utiliza </a:t>
            </a:r>
            <a:r>
              <a:rPr lang="es-CR" sz="2600" b="1" dirty="0" smtClean="0">
                <a:solidFill>
                  <a:prstClr val="black"/>
                </a:solidFill>
              </a:rPr>
              <a:t>Fin</a:t>
            </a:r>
            <a:r>
              <a:rPr lang="es-CR" sz="2600" dirty="0" smtClean="0">
                <a:solidFill>
                  <a:prstClr val="black"/>
                </a:solidFill>
              </a:rPr>
              <a:t>, se acumula el 100% del costo hasta alcanzar el 100% de avance en la tarea.</a:t>
            </a:r>
          </a:p>
        </p:txBody>
      </p:sp>
    </p:spTree>
    <p:extLst>
      <p:ext uri="{BB962C8B-B14F-4D97-AF65-F5344CB8AC3E}">
        <p14:creationId xmlns:p14="http://schemas.microsoft.com/office/powerpoint/2010/main" val="16467830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4" name="Content Placeholder 2"/>
          <p:cNvSpPr txBox="1">
            <a:spLocks/>
          </p:cNvSpPr>
          <p:nvPr/>
        </p:nvSpPr>
        <p:spPr>
          <a:xfrm>
            <a:off x="363289" y="2132856"/>
            <a:ext cx="8305800"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smtClean="0">
                <a:solidFill>
                  <a:prstClr val="black"/>
                </a:solidFill>
              </a:rPr>
              <a:t>Descripción Campos Disponibles</a:t>
            </a:r>
          </a:p>
          <a:p>
            <a:pPr marL="342900" indent="-342900" algn="just">
              <a:spcAft>
                <a:spcPts val="1200"/>
              </a:spcAft>
            </a:pPr>
            <a:r>
              <a:rPr lang="es-CR" sz="2800" b="1" dirty="0" smtClean="0">
                <a:solidFill>
                  <a:prstClr val="black"/>
                </a:solidFill>
              </a:rPr>
              <a:t>Calendario </a:t>
            </a:r>
            <a:r>
              <a:rPr lang="es-CR" sz="2800" b="1" dirty="0">
                <a:solidFill>
                  <a:prstClr val="black"/>
                </a:solidFill>
              </a:rPr>
              <a:t>Base: </a:t>
            </a:r>
            <a:r>
              <a:rPr lang="es-CR" sz="2800" dirty="0">
                <a:solidFill>
                  <a:prstClr val="black"/>
                </a:solidFill>
              </a:rPr>
              <a:t>Calendario aplicable para realizar la programación del </a:t>
            </a:r>
            <a:r>
              <a:rPr lang="es-CR" sz="2800" dirty="0" smtClean="0">
                <a:solidFill>
                  <a:prstClr val="black"/>
                </a:solidFill>
              </a:rPr>
              <a:t>recurso.</a:t>
            </a:r>
          </a:p>
          <a:p>
            <a:pPr marL="342900" indent="-342900" algn="just">
              <a:lnSpc>
                <a:spcPct val="90000"/>
              </a:lnSpc>
              <a:spcAft>
                <a:spcPts val="600"/>
              </a:spcAft>
            </a:pPr>
            <a:r>
              <a:rPr lang="es-CR" sz="2800" dirty="0">
                <a:solidFill>
                  <a:prstClr val="black"/>
                </a:solidFill>
              </a:rPr>
              <a:t> </a:t>
            </a:r>
            <a:r>
              <a:rPr lang="es-CR" sz="2800" dirty="0" smtClean="0">
                <a:solidFill>
                  <a:prstClr val="black"/>
                </a:solidFill>
              </a:rPr>
              <a:t>   </a:t>
            </a:r>
            <a:r>
              <a:rPr lang="es-CR" sz="2600" dirty="0" smtClean="0">
                <a:solidFill>
                  <a:prstClr val="black"/>
                </a:solidFill>
              </a:rPr>
              <a:t>Como se dijo antes, se pueden definir calendarios para el proyecto, para recursos y tareas.   Todos se crean en la opción Proyecto </a:t>
            </a:r>
            <a:r>
              <a:rPr lang="en-US" sz="2600" dirty="0" smtClean="0">
                <a:solidFill>
                  <a:prstClr val="black"/>
                </a:solidFill>
              </a:rPr>
              <a:t>| </a:t>
            </a:r>
            <a:r>
              <a:rPr lang="en-US" sz="2600" dirty="0" err="1" smtClean="0">
                <a:solidFill>
                  <a:prstClr val="black"/>
                </a:solidFill>
              </a:rPr>
              <a:t>Propiedades</a:t>
            </a:r>
            <a:r>
              <a:rPr lang="en-US" sz="2600" dirty="0" smtClean="0">
                <a:solidFill>
                  <a:prstClr val="black"/>
                </a:solidFill>
              </a:rPr>
              <a:t> | </a:t>
            </a:r>
            <a:r>
              <a:rPr lang="en-US" sz="2600" dirty="0" err="1" smtClean="0">
                <a:solidFill>
                  <a:prstClr val="black"/>
                </a:solidFill>
              </a:rPr>
              <a:t>Cambiar</a:t>
            </a:r>
            <a:r>
              <a:rPr lang="en-US" sz="2600" dirty="0" smtClean="0">
                <a:solidFill>
                  <a:prstClr val="black"/>
                </a:solidFill>
              </a:rPr>
              <a:t> </a:t>
            </a:r>
            <a:r>
              <a:rPr lang="en-US" sz="2600" dirty="0" err="1" smtClean="0">
                <a:solidFill>
                  <a:prstClr val="black"/>
                </a:solidFill>
              </a:rPr>
              <a:t>tiempo</a:t>
            </a:r>
            <a:r>
              <a:rPr lang="en-US" sz="2600" dirty="0" smtClean="0">
                <a:solidFill>
                  <a:prstClr val="black"/>
                </a:solidFill>
              </a:rPr>
              <a:t> de </a:t>
            </a:r>
            <a:r>
              <a:rPr lang="en-US" sz="2600" dirty="0" err="1" smtClean="0">
                <a:solidFill>
                  <a:prstClr val="black"/>
                </a:solidFill>
              </a:rPr>
              <a:t>trabajo</a:t>
            </a:r>
            <a:r>
              <a:rPr lang="en-US" sz="2600" dirty="0" smtClean="0">
                <a:solidFill>
                  <a:prstClr val="black"/>
                </a:solidFill>
              </a:rPr>
              <a:t>.</a:t>
            </a:r>
            <a:endParaRPr lang="es-CR" sz="2600" dirty="0" smtClean="0">
              <a:solidFill>
                <a:prstClr val="black"/>
              </a:solidFill>
            </a:endParaRPr>
          </a:p>
          <a:p>
            <a:pPr marL="342900" indent="-342900" algn="just">
              <a:lnSpc>
                <a:spcPct val="90000"/>
              </a:lnSpc>
              <a:spcAft>
                <a:spcPts val="600"/>
              </a:spcAft>
            </a:pPr>
            <a:r>
              <a:rPr lang="es-CR" sz="2600" dirty="0">
                <a:solidFill>
                  <a:prstClr val="black"/>
                </a:solidFill>
              </a:rPr>
              <a:t> </a:t>
            </a:r>
            <a:r>
              <a:rPr lang="es-CR" sz="2600" dirty="0" smtClean="0">
                <a:solidFill>
                  <a:prstClr val="black"/>
                </a:solidFill>
              </a:rPr>
              <a:t>   En este parámetro se establece el calendario base a utilizar para el recurso, el calendario que le define el horario laborable.</a:t>
            </a:r>
            <a:endParaRPr lang="es-CR" sz="2600" dirty="0">
              <a:solidFill>
                <a:prstClr val="black"/>
              </a:solidFill>
            </a:endParaRPr>
          </a:p>
          <a:p>
            <a:pPr marL="342900" lvl="0" indent="-342900" algn="just">
              <a:spcAft>
                <a:spcPts val="1200"/>
              </a:spcAft>
            </a:pPr>
            <a:endParaRPr lang="es-CR" sz="3000" dirty="0" smtClean="0">
              <a:solidFill>
                <a:prstClr val="black"/>
              </a:solidFill>
            </a:endParaRPr>
          </a:p>
        </p:txBody>
      </p:sp>
    </p:spTree>
    <p:extLst>
      <p:ext uri="{BB962C8B-B14F-4D97-AF65-F5344CB8AC3E}">
        <p14:creationId xmlns:p14="http://schemas.microsoft.com/office/powerpoint/2010/main" val="39715760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829792" y="2204864"/>
            <a:ext cx="7857008"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smtClean="0">
                <a:solidFill>
                  <a:prstClr val="black"/>
                </a:solidFill>
              </a:rPr>
              <a:t>Definición </a:t>
            </a:r>
            <a:r>
              <a:rPr lang="es-CR" sz="3600" b="1" dirty="0">
                <a:solidFill>
                  <a:prstClr val="black"/>
                </a:solidFill>
              </a:rPr>
              <a:t>de Nombres de Recursos</a:t>
            </a:r>
          </a:p>
          <a:p>
            <a:pPr marL="342900" lvl="0" indent="-342900" algn="just">
              <a:spcAft>
                <a:spcPts val="1200"/>
              </a:spcAft>
            </a:pPr>
            <a:r>
              <a:rPr lang="es-CR" sz="3600" dirty="0" smtClean="0">
                <a:solidFill>
                  <a:prstClr val="black"/>
                </a:solidFill>
              </a:rPr>
              <a:t>Los </a:t>
            </a:r>
            <a:r>
              <a:rPr lang="es-CR" sz="3600" dirty="0">
                <a:solidFill>
                  <a:prstClr val="black"/>
                </a:solidFill>
              </a:rPr>
              <a:t>nombres que se especifican </a:t>
            </a:r>
            <a:r>
              <a:rPr lang="es-CR" sz="3600" dirty="0" smtClean="0">
                <a:solidFill>
                  <a:prstClr val="black"/>
                </a:solidFill>
              </a:rPr>
              <a:t>para </a:t>
            </a:r>
            <a:r>
              <a:rPr lang="es-CR" sz="3600" dirty="0">
                <a:solidFill>
                  <a:prstClr val="black"/>
                </a:solidFill>
              </a:rPr>
              <a:t>los recursos pueden ser</a:t>
            </a:r>
            <a:r>
              <a:rPr lang="en-US" sz="3600" dirty="0">
                <a:solidFill>
                  <a:prstClr val="black"/>
                </a:solidFill>
              </a:rPr>
              <a:t>:</a:t>
            </a:r>
          </a:p>
          <a:p>
            <a:pPr marL="342900" lvl="0" indent="-342900" algn="just">
              <a:spcAft>
                <a:spcPts val="1200"/>
              </a:spcAft>
            </a:pPr>
            <a:r>
              <a:rPr lang="en-US" sz="3600" dirty="0">
                <a:solidFill>
                  <a:prstClr val="black"/>
                </a:solidFill>
              </a:rPr>
              <a:t>	</a:t>
            </a:r>
            <a:r>
              <a:rPr lang="es-CR" sz="3600" b="1" dirty="0" smtClean="0">
                <a:solidFill>
                  <a:prstClr val="black"/>
                </a:solidFill>
              </a:rPr>
              <a:t>Específicos</a:t>
            </a:r>
            <a:r>
              <a:rPr lang="es-CR" sz="3600" b="1" dirty="0">
                <a:solidFill>
                  <a:prstClr val="black"/>
                </a:solidFill>
              </a:rPr>
              <a:t>: </a:t>
            </a:r>
            <a:r>
              <a:rPr lang="es-CR" sz="3600" dirty="0">
                <a:solidFill>
                  <a:prstClr val="black"/>
                </a:solidFill>
              </a:rPr>
              <a:t>se usan los nombres de las 	</a:t>
            </a:r>
            <a:r>
              <a:rPr lang="es-CR" sz="3600" dirty="0" smtClean="0">
                <a:solidFill>
                  <a:prstClr val="black"/>
                </a:solidFill>
              </a:rPr>
              <a:t>personas.  Ejemplo: Juan Salas.</a:t>
            </a:r>
            <a:endParaRPr lang="es-CR" sz="3600" b="1" dirty="0">
              <a:solidFill>
                <a:prstClr val="black"/>
              </a:solidFill>
            </a:endParaRPr>
          </a:p>
          <a:p>
            <a:pPr marL="342900" lvl="0" indent="-342900" algn="just">
              <a:spcAft>
                <a:spcPts val="1200"/>
              </a:spcAft>
            </a:pPr>
            <a:r>
              <a:rPr lang="es-CR" sz="3600" b="1" dirty="0">
                <a:solidFill>
                  <a:prstClr val="black"/>
                </a:solidFill>
              </a:rPr>
              <a:t>	</a:t>
            </a:r>
            <a:r>
              <a:rPr lang="es-CR" sz="3600" b="1" dirty="0" smtClean="0">
                <a:solidFill>
                  <a:prstClr val="black"/>
                </a:solidFill>
              </a:rPr>
              <a:t>Genéricos</a:t>
            </a:r>
            <a:r>
              <a:rPr lang="es-CR" sz="3600" b="1" dirty="0">
                <a:solidFill>
                  <a:prstClr val="black"/>
                </a:solidFill>
              </a:rPr>
              <a:t>: </a:t>
            </a:r>
            <a:r>
              <a:rPr lang="es-CR" sz="3600" dirty="0">
                <a:solidFill>
                  <a:prstClr val="black"/>
                </a:solidFill>
              </a:rPr>
              <a:t>se usan nombres del puesto </a:t>
            </a:r>
            <a:r>
              <a:rPr lang="es-CR" sz="3600" dirty="0" smtClean="0">
                <a:solidFill>
                  <a:prstClr val="black"/>
                </a:solidFill>
              </a:rPr>
              <a:t>	o actividad. Ejemplo</a:t>
            </a:r>
            <a:r>
              <a:rPr lang="en-US" sz="3600" dirty="0" smtClean="0">
                <a:solidFill>
                  <a:prstClr val="black"/>
                </a:solidFill>
              </a:rPr>
              <a:t>: </a:t>
            </a:r>
            <a:r>
              <a:rPr lang="es-CR" sz="3600" dirty="0" smtClean="0">
                <a:solidFill>
                  <a:prstClr val="black"/>
                </a:solidFill>
              </a:rPr>
              <a:t>Operario</a:t>
            </a:r>
            <a:r>
              <a:rPr lang="en-US" sz="3600" dirty="0" smtClean="0">
                <a:solidFill>
                  <a:prstClr val="black"/>
                </a:solidFill>
              </a:rPr>
              <a:t>.</a:t>
            </a:r>
            <a:endParaRPr lang="es-CR" sz="3600" dirty="0">
              <a:solidFill>
                <a:prstClr val="black"/>
              </a:solidFill>
            </a:endParaRPr>
          </a:p>
        </p:txBody>
      </p:sp>
      <p:sp>
        <p:nvSpPr>
          <p:cNvPr id="7" name="Curved Right Arrow 4"/>
          <p:cNvSpPr/>
          <p:nvPr/>
        </p:nvSpPr>
        <p:spPr>
          <a:xfrm rot="20404947">
            <a:off x="179513" y="2286931"/>
            <a:ext cx="576064" cy="536848"/>
          </a:xfrm>
          <a:prstGeom prst="curvedRightArrow">
            <a:avLst/>
          </a:prstGeom>
          <a:solidFill>
            <a:srgbClr val="FFC000"/>
          </a:solidFill>
          <a:ln>
            <a:solidFill>
              <a:schemeClr val="accent1">
                <a:shade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666138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539552" y="2135932"/>
            <a:ext cx="8089776"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smtClean="0">
                <a:solidFill>
                  <a:prstClr val="black"/>
                </a:solidFill>
              </a:rPr>
              <a:t>Definición de Nombres de Recursos </a:t>
            </a:r>
            <a:r>
              <a:rPr lang="es-CR" sz="3600" b="1" dirty="0">
                <a:solidFill>
                  <a:prstClr val="black"/>
                </a:solidFill>
              </a:rPr>
              <a:t>	</a:t>
            </a:r>
            <a:endParaRPr lang="es-CR" sz="3600" dirty="0">
              <a:solidFill>
                <a:prstClr val="black"/>
              </a:solidFill>
            </a:endParaRPr>
          </a:p>
          <a:p>
            <a:pPr marL="342900" lvl="0" indent="-342900" algn="l">
              <a:spcAft>
                <a:spcPts val="1200"/>
              </a:spcAft>
            </a:pPr>
            <a:r>
              <a:rPr lang="es-CR" sz="3600" b="1" dirty="0">
                <a:solidFill>
                  <a:prstClr val="black"/>
                </a:solidFill>
              </a:rPr>
              <a:t>	</a:t>
            </a:r>
          </a:p>
        </p:txBody>
      </p:sp>
      <p:grpSp>
        <p:nvGrpSpPr>
          <p:cNvPr id="9" name="Group 1"/>
          <p:cNvGrpSpPr/>
          <p:nvPr/>
        </p:nvGrpSpPr>
        <p:grpSpPr>
          <a:xfrm>
            <a:off x="917824" y="2722787"/>
            <a:ext cx="7467600" cy="3939108"/>
            <a:chOff x="762000" y="2743200"/>
            <a:chExt cx="7467600" cy="3939108"/>
          </a:xfrm>
        </p:grpSpPr>
        <p:sp>
          <p:nvSpPr>
            <p:cNvPr id="10" name="Rounded Rectangle 7"/>
            <p:cNvSpPr/>
            <p:nvPr/>
          </p:nvSpPr>
          <p:spPr>
            <a:xfrm>
              <a:off x="762000" y="3048000"/>
              <a:ext cx="7467600" cy="36343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2800" dirty="0" smtClean="0">
                  <a:solidFill>
                    <a:schemeClr val="tx1"/>
                  </a:solidFill>
                </a:rPr>
                <a:t>1. Digite la información del recurso en la vista 	“Hoja de recursos”.</a:t>
              </a:r>
            </a:p>
            <a:p>
              <a:pPr algn="just">
                <a:spcBef>
                  <a:spcPts val="600"/>
                </a:spcBef>
              </a:pPr>
              <a:r>
                <a:rPr lang="es-CR" sz="2800" dirty="0" smtClean="0">
                  <a:solidFill>
                    <a:schemeClr val="tx1"/>
                  </a:solidFill>
                </a:rPr>
                <a:t>2. Si es un nombre genérico,  seleccione el 	recurso y dé doble clic.</a:t>
              </a:r>
            </a:p>
            <a:p>
              <a:pPr algn="just"/>
              <a:r>
                <a:rPr lang="es-CR" sz="2800" dirty="0" smtClean="0">
                  <a:solidFill>
                    <a:schemeClr val="tx1"/>
                  </a:solidFill>
                </a:rPr>
                <a:t>3. En la ventana “Información del recurso”, 	cejilla “General”, marque la casilla de 	verificación  “Genérico”.</a:t>
              </a:r>
            </a:p>
          </p:txBody>
        </p:sp>
        <p:sp>
          <p:nvSpPr>
            <p:cNvPr id="11" name="Rounded Rectangle 8"/>
            <p:cNvSpPr/>
            <p:nvPr/>
          </p:nvSpPr>
          <p:spPr>
            <a:xfrm>
              <a:off x="3657600" y="27432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spTree>
    <p:extLst>
      <p:ext uri="{BB962C8B-B14F-4D97-AF65-F5344CB8AC3E}">
        <p14:creationId xmlns:p14="http://schemas.microsoft.com/office/powerpoint/2010/main" val="20184371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467544" y="2132856"/>
            <a:ext cx="8280920" cy="38442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Bef>
                <a:spcPts val="0"/>
              </a:spcBef>
              <a:spcAft>
                <a:spcPts val="600"/>
              </a:spcAft>
            </a:pPr>
            <a:r>
              <a:rPr lang="es-CR" sz="3600" b="1" dirty="0" smtClean="0">
                <a:solidFill>
                  <a:prstClr val="black"/>
                </a:solidFill>
              </a:rPr>
              <a:t>Definición </a:t>
            </a:r>
            <a:r>
              <a:rPr lang="es-CR" sz="3600" b="1" dirty="0">
                <a:solidFill>
                  <a:prstClr val="black"/>
                </a:solidFill>
              </a:rPr>
              <a:t>de Nombres de Recursos 	</a:t>
            </a:r>
            <a:endParaRPr lang="es-CR" sz="3600" dirty="0">
              <a:solidFill>
                <a:prstClr val="black"/>
              </a:solidFill>
            </a:endParaRPr>
          </a:p>
          <a:p>
            <a:pPr marL="342900" lvl="0" indent="-342900" algn="just">
              <a:lnSpc>
                <a:spcPct val="80000"/>
              </a:lnSpc>
              <a:spcBef>
                <a:spcPts val="0"/>
              </a:spcBef>
            </a:pPr>
            <a:r>
              <a:rPr lang="es-CR" sz="3600" dirty="0">
                <a:solidFill>
                  <a:prstClr val="black"/>
                </a:solidFill>
              </a:rPr>
              <a:t> </a:t>
            </a:r>
            <a:r>
              <a:rPr lang="es-CR" dirty="0" smtClean="0">
                <a:solidFill>
                  <a:prstClr val="black"/>
                </a:solidFill>
              </a:rPr>
              <a:t>Los recursos </a:t>
            </a:r>
            <a:r>
              <a:rPr lang="es-CR" dirty="0">
                <a:solidFill>
                  <a:prstClr val="black"/>
                </a:solidFill>
              </a:rPr>
              <a:t>genéricos muestran una identificación de </a:t>
            </a:r>
            <a:r>
              <a:rPr lang="en-US" dirty="0" smtClean="0">
                <a:solidFill>
                  <a:prstClr val="black"/>
                </a:solidFill>
              </a:rPr>
              <a:t>“</a:t>
            </a:r>
            <a:r>
              <a:rPr lang="es-CR" dirty="0" smtClean="0">
                <a:solidFill>
                  <a:prstClr val="black"/>
                </a:solidFill>
              </a:rPr>
              <a:t>Recurso genérico” </a:t>
            </a:r>
            <a:r>
              <a:rPr lang="es-CR" dirty="0">
                <a:solidFill>
                  <a:prstClr val="black"/>
                </a:solidFill>
              </a:rPr>
              <a:t>en la columna “Indicadores”.</a:t>
            </a:r>
          </a:p>
          <a:p>
            <a:pPr marL="342900" lvl="0" indent="-342900" algn="l"/>
            <a:r>
              <a:rPr lang="es-CR" sz="2400" dirty="0">
                <a:solidFill>
                  <a:prstClr val="black"/>
                </a:solidFill>
              </a:rPr>
              <a:t>	</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78" y="4221088"/>
            <a:ext cx="5572781" cy="2463394"/>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8060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11560" y="1961456"/>
            <a:ext cx="8305800" cy="4896544"/>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spcAft>
                <a:spcPts val="600"/>
              </a:spcAft>
            </a:pPr>
            <a:r>
              <a:rPr lang="es-CR" sz="7000" b="1" dirty="0" smtClean="0">
                <a:solidFill>
                  <a:schemeClr val="tx1"/>
                </a:solidFill>
                <a:latin typeface="+mj-lt"/>
                <a:ea typeface="+mj-ea"/>
                <a:cs typeface="+mj-cs"/>
              </a:rPr>
              <a:t>CONVENCIONES</a:t>
            </a:r>
          </a:p>
          <a:p>
            <a:pPr lvl="1" algn="l">
              <a:spcAft>
                <a:spcPts val="1200"/>
              </a:spcAft>
            </a:pPr>
            <a:r>
              <a:rPr lang="es-CR" sz="5800" dirty="0" smtClean="0">
                <a:solidFill>
                  <a:schemeClr val="tx1"/>
                </a:solidFill>
              </a:rPr>
              <a:t>Ejemplos:    </a:t>
            </a:r>
          </a:p>
          <a:p>
            <a:pPr lvl="1" algn="l">
              <a:spcAft>
                <a:spcPts val="1200"/>
              </a:spcAft>
            </a:pPr>
            <a:r>
              <a:rPr lang="es-CR" sz="5800" dirty="0">
                <a:solidFill>
                  <a:schemeClr val="tx1"/>
                </a:solidFill>
              </a:rPr>
              <a:t>        </a:t>
            </a:r>
            <a:r>
              <a:rPr lang="en-US" sz="5800" b="1" dirty="0" smtClean="0">
                <a:solidFill>
                  <a:schemeClr val="tx1"/>
                </a:solidFill>
              </a:rPr>
              <a:t>“</a:t>
            </a:r>
            <a:r>
              <a:rPr lang="es-CR" sz="5800" b="1" dirty="0" smtClean="0">
                <a:solidFill>
                  <a:schemeClr val="tx1"/>
                </a:solidFill>
              </a:rPr>
              <a:t>Proyecto </a:t>
            </a:r>
            <a:r>
              <a:rPr lang="es-CR" sz="5800" b="1" dirty="0">
                <a:solidFill>
                  <a:schemeClr val="tx1"/>
                </a:solidFill>
              </a:rPr>
              <a:t>|  </a:t>
            </a:r>
            <a:r>
              <a:rPr lang="es-CR" sz="5800" b="1" dirty="0" smtClean="0">
                <a:solidFill>
                  <a:schemeClr val="tx1"/>
                </a:solidFill>
              </a:rPr>
              <a:t>Propiedades </a:t>
            </a:r>
            <a:r>
              <a:rPr lang="en-US" sz="5800" b="1" dirty="0" smtClean="0">
                <a:solidFill>
                  <a:schemeClr val="tx1"/>
                </a:solidFill>
              </a:rPr>
              <a:t>| </a:t>
            </a:r>
            <a:r>
              <a:rPr lang="es-CR" sz="5800" b="1" dirty="0" err="1" smtClean="0">
                <a:solidFill>
                  <a:schemeClr val="tx1"/>
                </a:solidFill>
              </a:rPr>
              <a:t>Informac</a:t>
            </a:r>
            <a:r>
              <a:rPr lang="en-US" sz="5800" b="1" dirty="0" smtClean="0">
                <a:solidFill>
                  <a:schemeClr val="tx1"/>
                </a:solidFill>
              </a:rPr>
              <a:t>i</a:t>
            </a:r>
            <a:r>
              <a:rPr lang="es-CR" sz="5800" b="1" dirty="0" err="1" smtClean="0">
                <a:solidFill>
                  <a:schemeClr val="tx1"/>
                </a:solidFill>
              </a:rPr>
              <a:t>ón</a:t>
            </a:r>
            <a:r>
              <a:rPr lang="es-CR" sz="5800" b="1" dirty="0" smtClean="0">
                <a:solidFill>
                  <a:schemeClr val="tx1"/>
                </a:solidFill>
              </a:rPr>
              <a:t> de Proyecto</a:t>
            </a:r>
            <a:r>
              <a:rPr lang="en-US" sz="5800" b="1" dirty="0" smtClean="0">
                <a:solidFill>
                  <a:schemeClr val="tx1"/>
                </a:solidFill>
              </a:rPr>
              <a:t>”</a:t>
            </a:r>
            <a:endParaRPr lang="es-CR" sz="5800" b="1" dirty="0" smtClean="0">
              <a:solidFill>
                <a:schemeClr val="tx1"/>
              </a:solidFill>
            </a:endParaRPr>
          </a:p>
          <a:p>
            <a:pPr lvl="1" algn="just">
              <a:spcAft>
                <a:spcPts val="1200"/>
              </a:spcAft>
            </a:pPr>
            <a:r>
              <a:rPr lang="es-CR" sz="5800" dirty="0" smtClean="0">
                <a:solidFill>
                  <a:schemeClr val="tx1"/>
                </a:solidFill>
              </a:rPr>
              <a:t>	indica </a:t>
            </a:r>
            <a:r>
              <a:rPr lang="es-CR" sz="5800" dirty="0">
                <a:solidFill>
                  <a:schemeClr val="tx1"/>
                </a:solidFill>
              </a:rPr>
              <a:t>que debe seleccionar </a:t>
            </a:r>
            <a:r>
              <a:rPr lang="es-CR" sz="5800" dirty="0" smtClean="0">
                <a:solidFill>
                  <a:schemeClr val="tx1"/>
                </a:solidFill>
              </a:rPr>
              <a:t>la ficha </a:t>
            </a:r>
            <a:r>
              <a:rPr lang="en-US" sz="5800" dirty="0" smtClean="0">
                <a:solidFill>
                  <a:schemeClr val="tx1"/>
                </a:solidFill>
              </a:rPr>
              <a:t>“</a:t>
            </a:r>
            <a:r>
              <a:rPr lang="en-US" sz="5800" dirty="0" err="1" smtClean="0">
                <a:solidFill>
                  <a:schemeClr val="tx1"/>
                </a:solidFill>
              </a:rPr>
              <a:t>Proyecto</a:t>
            </a:r>
            <a:r>
              <a:rPr lang="en-US" sz="5800" dirty="0" smtClean="0">
                <a:solidFill>
                  <a:schemeClr val="tx1"/>
                </a:solidFill>
              </a:rPr>
              <a:t>” y en el </a:t>
            </a:r>
            <a:r>
              <a:rPr lang="en-US" sz="5800" dirty="0" err="1" smtClean="0">
                <a:solidFill>
                  <a:schemeClr val="tx1"/>
                </a:solidFill>
              </a:rPr>
              <a:t>grupo</a:t>
            </a:r>
            <a:r>
              <a:rPr lang="en-US" sz="5800" dirty="0" smtClean="0">
                <a:solidFill>
                  <a:schemeClr val="tx1"/>
                </a:solidFill>
              </a:rPr>
              <a:t> 	“</a:t>
            </a:r>
            <a:r>
              <a:rPr lang="en-US" sz="5800" dirty="0" err="1" smtClean="0">
                <a:solidFill>
                  <a:schemeClr val="tx1"/>
                </a:solidFill>
              </a:rPr>
              <a:t>Propiedades</a:t>
            </a:r>
            <a:r>
              <a:rPr lang="en-US" sz="5800" dirty="0" smtClean="0">
                <a:solidFill>
                  <a:schemeClr val="tx1"/>
                </a:solidFill>
              </a:rPr>
              <a:t>” </a:t>
            </a:r>
            <a:r>
              <a:rPr lang="en-US" sz="5800" dirty="0" err="1" smtClean="0">
                <a:solidFill>
                  <a:schemeClr val="tx1"/>
                </a:solidFill>
              </a:rPr>
              <a:t>seleccionar</a:t>
            </a:r>
            <a:r>
              <a:rPr lang="en-US" sz="5800" dirty="0" smtClean="0">
                <a:solidFill>
                  <a:schemeClr val="tx1"/>
                </a:solidFill>
              </a:rPr>
              <a:t> el bot</a:t>
            </a:r>
            <a:r>
              <a:rPr lang="es-CR" sz="5800" dirty="0" err="1" smtClean="0">
                <a:solidFill>
                  <a:schemeClr val="tx1"/>
                </a:solidFill>
              </a:rPr>
              <a:t>ón</a:t>
            </a:r>
            <a:r>
              <a:rPr lang="es-CR" sz="5800" dirty="0" smtClean="0">
                <a:solidFill>
                  <a:schemeClr val="tx1"/>
                </a:solidFill>
              </a:rPr>
              <a:t> </a:t>
            </a:r>
            <a:r>
              <a:rPr lang="en-US" sz="5800" dirty="0" smtClean="0">
                <a:solidFill>
                  <a:schemeClr val="tx1"/>
                </a:solidFill>
              </a:rPr>
              <a:t>“</a:t>
            </a:r>
            <a:r>
              <a:rPr lang="es-CR" sz="5800" dirty="0" smtClean="0">
                <a:solidFill>
                  <a:schemeClr val="tx1"/>
                </a:solidFill>
              </a:rPr>
              <a:t>Información de 	Proyecto</a:t>
            </a:r>
            <a:r>
              <a:rPr lang="en-US" sz="5800" dirty="0" smtClean="0">
                <a:solidFill>
                  <a:schemeClr val="tx1"/>
                </a:solidFill>
              </a:rPr>
              <a:t>”.</a:t>
            </a:r>
            <a:r>
              <a:rPr lang="es-CR" sz="5800" dirty="0" smtClean="0">
                <a:solidFill>
                  <a:schemeClr val="tx1"/>
                </a:solidFill>
              </a:rPr>
              <a:t> </a:t>
            </a:r>
            <a:endParaRPr lang="en-US" sz="5800" dirty="0" smtClean="0">
              <a:solidFill>
                <a:schemeClr val="tx1"/>
              </a:solidFill>
            </a:endParaRPr>
          </a:p>
          <a:p>
            <a:pPr lvl="1" algn="l">
              <a:spcAft>
                <a:spcPts val="1200"/>
              </a:spcAft>
            </a:pPr>
            <a:r>
              <a:rPr lang="es-CR" sz="5800" dirty="0" smtClean="0">
                <a:solidFill>
                  <a:schemeClr val="tx1"/>
                </a:solidFill>
              </a:rPr>
              <a:t> 	</a:t>
            </a:r>
            <a:r>
              <a:rPr lang="en-US" sz="5800" b="1" dirty="0" smtClean="0">
                <a:solidFill>
                  <a:schemeClr val="tx1"/>
                </a:solidFill>
              </a:rPr>
              <a:t>“</a:t>
            </a:r>
            <a:r>
              <a:rPr lang="es-CR" sz="5800" b="1" dirty="0" smtClean="0">
                <a:solidFill>
                  <a:schemeClr val="tx1"/>
                </a:solidFill>
              </a:rPr>
              <a:t>Vista |  Zoom | Escala Temporal | Escala Temporal… | 	Período no laborable</a:t>
            </a:r>
            <a:r>
              <a:rPr lang="en-US" sz="5800" b="1" dirty="0" smtClean="0">
                <a:solidFill>
                  <a:schemeClr val="tx1"/>
                </a:solidFill>
              </a:rPr>
              <a:t>”</a:t>
            </a:r>
            <a:endParaRPr lang="es-CR" sz="5800" b="1" dirty="0" smtClean="0">
              <a:solidFill>
                <a:schemeClr val="tx1"/>
              </a:solidFill>
            </a:endParaRPr>
          </a:p>
          <a:p>
            <a:pPr lvl="1" algn="just">
              <a:spcAft>
                <a:spcPts val="1200"/>
              </a:spcAft>
            </a:pPr>
            <a:r>
              <a:rPr lang="es-CR" sz="5800" dirty="0">
                <a:solidFill>
                  <a:schemeClr val="tx1"/>
                </a:solidFill>
              </a:rPr>
              <a:t>	indica que debe seleccionar </a:t>
            </a:r>
            <a:r>
              <a:rPr lang="es-CR" sz="5800" dirty="0" smtClean="0">
                <a:solidFill>
                  <a:schemeClr val="tx1"/>
                </a:solidFill>
              </a:rPr>
              <a:t>la ficha </a:t>
            </a:r>
            <a:r>
              <a:rPr lang="en-US" sz="5800" dirty="0" smtClean="0">
                <a:solidFill>
                  <a:schemeClr val="tx1"/>
                </a:solidFill>
              </a:rPr>
              <a:t>“Vista” y en el </a:t>
            </a:r>
            <a:r>
              <a:rPr lang="en-US" sz="5800" dirty="0" err="1" smtClean="0">
                <a:solidFill>
                  <a:schemeClr val="tx1"/>
                </a:solidFill>
              </a:rPr>
              <a:t>grupo</a:t>
            </a:r>
            <a:r>
              <a:rPr lang="en-US" sz="5800" dirty="0" smtClean="0">
                <a:solidFill>
                  <a:schemeClr val="tx1"/>
                </a:solidFill>
              </a:rPr>
              <a:t> 	“Zoom” el bot</a:t>
            </a:r>
            <a:r>
              <a:rPr lang="es-CR" sz="5800" dirty="0" err="1" smtClean="0">
                <a:solidFill>
                  <a:schemeClr val="tx1"/>
                </a:solidFill>
              </a:rPr>
              <a:t>ón</a:t>
            </a:r>
            <a:r>
              <a:rPr lang="es-CR" sz="5800" dirty="0" smtClean="0">
                <a:solidFill>
                  <a:schemeClr val="tx1"/>
                </a:solidFill>
              </a:rPr>
              <a:t> </a:t>
            </a:r>
            <a:r>
              <a:rPr lang="en-US" sz="5800" dirty="0" smtClean="0">
                <a:solidFill>
                  <a:schemeClr val="tx1"/>
                </a:solidFill>
              </a:rPr>
              <a:t>“</a:t>
            </a:r>
            <a:r>
              <a:rPr lang="en-US" sz="5800" dirty="0" err="1" smtClean="0">
                <a:solidFill>
                  <a:schemeClr val="tx1"/>
                </a:solidFill>
              </a:rPr>
              <a:t>Escala</a:t>
            </a:r>
            <a:r>
              <a:rPr lang="en-US" sz="5800" dirty="0" smtClean="0">
                <a:solidFill>
                  <a:schemeClr val="tx1"/>
                </a:solidFill>
              </a:rPr>
              <a:t> Temporal”, </a:t>
            </a:r>
            <a:r>
              <a:rPr lang="en-US" sz="5800" dirty="0" err="1" smtClean="0">
                <a:solidFill>
                  <a:schemeClr val="tx1"/>
                </a:solidFill>
              </a:rPr>
              <a:t>luego</a:t>
            </a:r>
            <a:r>
              <a:rPr lang="en-US" sz="5800" dirty="0" smtClean="0">
                <a:solidFill>
                  <a:schemeClr val="tx1"/>
                </a:solidFill>
              </a:rPr>
              <a:t> la </a:t>
            </a:r>
            <a:r>
              <a:rPr lang="es-CR" sz="5800" dirty="0" smtClean="0">
                <a:solidFill>
                  <a:schemeClr val="tx1"/>
                </a:solidFill>
              </a:rPr>
              <a:t>opción </a:t>
            </a:r>
            <a:r>
              <a:rPr lang="en-US" sz="5800" dirty="0" smtClean="0">
                <a:solidFill>
                  <a:schemeClr val="tx1"/>
                </a:solidFill>
              </a:rPr>
              <a:t>“</a:t>
            </a:r>
            <a:r>
              <a:rPr lang="en-US" sz="5800" dirty="0" err="1" smtClean="0">
                <a:solidFill>
                  <a:schemeClr val="tx1"/>
                </a:solidFill>
              </a:rPr>
              <a:t>Escala</a:t>
            </a:r>
            <a:r>
              <a:rPr lang="en-US" sz="5800" dirty="0" smtClean="0">
                <a:solidFill>
                  <a:schemeClr val="tx1"/>
                </a:solidFill>
              </a:rPr>
              <a:t> 	Temporal…” y en la </a:t>
            </a:r>
            <a:r>
              <a:rPr lang="en-US" sz="5800" dirty="0" err="1" smtClean="0">
                <a:solidFill>
                  <a:schemeClr val="tx1"/>
                </a:solidFill>
              </a:rPr>
              <a:t>ventana</a:t>
            </a:r>
            <a:r>
              <a:rPr lang="en-US" sz="5800" dirty="0" smtClean="0">
                <a:solidFill>
                  <a:schemeClr val="tx1"/>
                </a:solidFill>
              </a:rPr>
              <a:t> </a:t>
            </a:r>
            <a:r>
              <a:rPr lang="en-US" sz="5800" dirty="0" err="1" smtClean="0">
                <a:solidFill>
                  <a:schemeClr val="tx1"/>
                </a:solidFill>
              </a:rPr>
              <a:t>desplegada</a:t>
            </a:r>
            <a:r>
              <a:rPr lang="en-US" sz="5800" dirty="0" smtClean="0">
                <a:solidFill>
                  <a:schemeClr val="tx1"/>
                </a:solidFill>
              </a:rPr>
              <a:t> la </a:t>
            </a:r>
            <a:r>
              <a:rPr lang="en-US" sz="5800" dirty="0" err="1" smtClean="0">
                <a:solidFill>
                  <a:schemeClr val="tx1"/>
                </a:solidFill>
              </a:rPr>
              <a:t>cejilla</a:t>
            </a:r>
            <a:r>
              <a:rPr lang="en-US" sz="5800" dirty="0" smtClean="0">
                <a:solidFill>
                  <a:schemeClr val="tx1"/>
                </a:solidFill>
              </a:rPr>
              <a:t> “Per</a:t>
            </a:r>
            <a:r>
              <a:rPr lang="es-CR" sz="5800" dirty="0" err="1" smtClean="0">
                <a:solidFill>
                  <a:schemeClr val="tx1"/>
                </a:solidFill>
              </a:rPr>
              <a:t>íodo</a:t>
            </a:r>
            <a:r>
              <a:rPr lang="es-CR" sz="5800" dirty="0" smtClean="0">
                <a:solidFill>
                  <a:schemeClr val="tx1"/>
                </a:solidFill>
              </a:rPr>
              <a:t> 	no laborable</a:t>
            </a:r>
            <a:r>
              <a:rPr lang="en-US" sz="5800" dirty="0" smtClean="0">
                <a:solidFill>
                  <a:schemeClr val="tx1"/>
                </a:solidFill>
              </a:rPr>
              <a:t>”.</a:t>
            </a:r>
          </a:p>
        </p:txBody>
      </p:sp>
    </p:spTree>
    <p:extLst>
      <p:ext uri="{BB962C8B-B14F-4D97-AF65-F5344CB8AC3E}">
        <p14:creationId xmlns:p14="http://schemas.microsoft.com/office/powerpoint/2010/main" val="10308395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829792" y="2132856"/>
            <a:ext cx="7799536" cy="4525963"/>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4200" b="1" dirty="0" smtClean="0">
                <a:solidFill>
                  <a:prstClr val="black"/>
                </a:solidFill>
              </a:rPr>
              <a:t>Definir </a:t>
            </a:r>
            <a:r>
              <a:rPr lang="es-CR" sz="4200" b="1" dirty="0">
                <a:solidFill>
                  <a:prstClr val="black"/>
                </a:solidFill>
              </a:rPr>
              <a:t>Disponibilidad de los Recursos</a:t>
            </a:r>
          </a:p>
          <a:p>
            <a:pPr marL="342900" lvl="0" indent="-342900" algn="just">
              <a:spcAft>
                <a:spcPts val="1200"/>
              </a:spcAft>
            </a:pPr>
            <a:r>
              <a:rPr lang="es-CR" sz="3900" dirty="0" smtClean="0">
                <a:solidFill>
                  <a:prstClr val="black"/>
                </a:solidFill>
              </a:rPr>
              <a:t>La </a:t>
            </a:r>
            <a:r>
              <a:rPr lang="es-CR" sz="3900" dirty="0">
                <a:solidFill>
                  <a:prstClr val="black"/>
                </a:solidFill>
              </a:rPr>
              <a:t>disponibilidad de los recursos se puede definir utilizando</a:t>
            </a:r>
            <a:r>
              <a:rPr lang="en-US" sz="3900" dirty="0">
                <a:solidFill>
                  <a:prstClr val="black"/>
                </a:solidFill>
              </a:rPr>
              <a:t>:</a:t>
            </a:r>
          </a:p>
          <a:p>
            <a:pPr marL="742950" lvl="1" indent="-285750" algn="just">
              <a:spcAft>
                <a:spcPts val="1200"/>
              </a:spcAft>
              <a:buFont typeface="Wingdings" pitchFamily="2" charset="2"/>
              <a:buChar char="ü"/>
            </a:pPr>
            <a:r>
              <a:rPr lang="es-CR" sz="3900" dirty="0">
                <a:solidFill>
                  <a:prstClr val="black"/>
                </a:solidFill>
              </a:rPr>
              <a:t>Disponibilidad de unidades (expresadas  con porcentajes o unidades decimales) </a:t>
            </a:r>
            <a:r>
              <a:rPr lang="es-CR" sz="3900" dirty="0" smtClean="0">
                <a:solidFill>
                  <a:prstClr val="black"/>
                </a:solidFill>
              </a:rPr>
              <a:t>para </a:t>
            </a:r>
            <a:r>
              <a:rPr lang="es-CR" sz="3900" dirty="0">
                <a:solidFill>
                  <a:prstClr val="black"/>
                </a:solidFill>
              </a:rPr>
              <a:t>períodos de tiempo diferentes.</a:t>
            </a:r>
          </a:p>
          <a:p>
            <a:pPr marL="742950" lvl="1" indent="-285750" algn="just">
              <a:spcAft>
                <a:spcPts val="1200"/>
              </a:spcAft>
              <a:buFont typeface="Wingdings" pitchFamily="2" charset="2"/>
              <a:buChar char="ü"/>
            </a:pPr>
            <a:r>
              <a:rPr lang="es-CR" sz="3900" dirty="0">
                <a:solidFill>
                  <a:prstClr val="black"/>
                </a:solidFill>
              </a:rPr>
              <a:t>Uso de un calendario laboral personalizado para el </a:t>
            </a:r>
            <a:r>
              <a:rPr lang="es-CR" sz="3900" dirty="0" smtClean="0">
                <a:solidFill>
                  <a:prstClr val="black"/>
                </a:solidFill>
              </a:rPr>
              <a:t>recurso. </a:t>
            </a:r>
            <a:r>
              <a:rPr lang="es-CR" sz="3900" dirty="0">
                <a:solidFill>
                  <a:prstClr val="black"/>
                </a:solidFill>
              </a:rPr>
              <a:t>	</a:t>
            </a:r>
            <a:r>
              <a:rPr lang="es-CR" sz="3900" b="1" dirty="0">
                <a:solidFill>
                  <a:prstClr val="black"/>
                </a:solidFill>
              </a:rPr>
              <a:t> </a:t>
            </a:r>
          </a:p>
        </p:txBody>
      </p:sp>
      <p:sp>
        <p:nvSpPr>
          <p:cNvPr id="8" name="Curved Right Arrow 5"/>
          <p:cNvSpPr/>
          <p:nvPr/>
        </p:nvSpPr>
        <p:spPr>
          <a:xfrm rot="20404947">
            <a:off x="179513" y="2214923"/>
            <a:ext cx="576064" cy="536848"/>
          </a:xfrm>
          <a:prstGeom prst="curvedRightArrow">
            <a:avLst/>
          </a:prstGeom>
          <a:solidFill>
            <a:srgbClr val="FFC000"/>
          </a:solidFill>
          <a:ln>
            <a:solidFill>
              <a:schemeClr val="accent1">
                <a:shade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87811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755576" y="2082180"/>
            <a:ext cx="787375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a:solidFill>
                  <a:prstClr val="black"/>
                </a:solidFill>
              </a:rPr>
              <a:t>Definir Disponibilidad de los Recursos</a:t>
            </a:r>
          </a:p>
          <a:p>
            <a:pPr marL="342900" lvl="0" indent="-342900" algn="l">
              <a:spcAft>
                <a:spcPts val="1200"/>
              </a:spcAft>
            </a:pPr>
            <a:r>
              <a:rPr lang="es-CR" sz="3600" b="1" dirty="0">
                <a:solidFill>
                  <a:prstClr val="black"/>
                </a:solidFill>
              </a:rPr>
              <a:t>	</a:t>
            </a:r>
          </a:p>
        </p:txBody>
      </p:sp>
      <p:grpSp>
        <p:nvGrpSpPr>
          <p:cNvPr id="9" name="Group 1"/>
          <p:cNvGrpSpPr/>
          <p:nvPr/>
        </p:nvGrpSpPr>
        <p:grpSpPr>
          <a:xfrm>
            <a:off x="917824" y="2967608"/>
            <a:ext cx="7467600" cy="3640535"/>
            <a:chOff x="762000" y="2743200"/>
            <a:chExt cx="7467600" cy="3640535"/>
          </a:xfrm>
        </p:grpSpPr>
        <p:sp>
          <p:nvSpPr>
            <p:cNvPr id="10" name="Rounded Rectangle 7"/>
            <p:cNvSpPr/>
            <p:nvPr/>
          </p:nvSpPr>
          <p:spPr>
            <a:xfrm>
              <a:off x="762000" y="3048000"/>
              <a:ext cx="7467600" cy="333573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2800" dirty="0" smtClean="0">
                  <a:solidFill>
                    <a:schemeClr val="tx1"/>
                  </a:solidFill>
                </a:rPr>
                <a:t>1. Digite la información del recurso en la vista 	“Hoja de recursos”.</a:t>
              </a:r>
            </a:p>
            <a:p>
              <a:pPr algn="just">
                <a:spcBef>
                  <a:spcPts val="600"/>
                </a:spcBef>
                <a:spcAft>
                  <a:spcPts val="600"/>
                </a:spcAft>
              </a:pPr>
              <a:r>
                <a:rPr lang="es-CR" sz="2800" dirty="0" smtClean="0">
                  <a:solidFill>
                    <a:schemeClr val="tx1"/>
                  </a:solidFill>
                </a:rPr>
                <a:t>2.  </a:t>
              </a:r>
              <a:r>
                <a:rPr lang="es-CR" sz="2800" dirty="0">
                  <a:solidFill>
                    <a:schemeClr val="tx1"/>
                  </a:solidFill>
                </a:rPr>
                <a:t>Seleccione</a:t>
              </a:r>
              <a:r>
                <a:rPr lang="es-CR" sz="2800" dirty="0" smtClean="0">
                  <a:solidFill>
                    <a:schemeClr val="tx1"/>
                  </a:solidFill>
                </a:rPr>
                <a:t> el recurso y dé doble clic.</a:t>
              </a:r>
            </a:p>
            <a:p>
              <a:pPr algn="just"/>
              <a:r>
                <a:rPr lang="es-CR" sz="2800" dirty="0" smtClean="0">
                  <a:solidFill>
                    <a:schemeClr val="tx1"/>
                  </a:solidFill>
                </a:rPr>
                <a:t>3. </a:t>
              </a:r>
              <a:r>
                <a:rPr lang="es-CR" sz="2800" dirty="0">
                  <a:solidFill>
                    <a:schemeClr val="tx1"/>
                  </a:solidFill>
                </a:rPr>
                <a:t>Ubique</a:t>
              </a:r>
              <a:r>
                <a:rPr lang="es-CR" sz="2800" dirty="0" smtClean="0">
                  <a:solidFill>
                    <a:schemeClr val="tx1"/>
                  </a:solidFill>
                </a:rPr>
                <a:t> el área llamada </a:t>
              </a:r>
              <a:r>
                <a:rPr lang="en-US" sz="2800" dirty="0" smtClean="0">
                  <a:solidFill>
                    <a:schemeClr val="tx1"/>
                  </a:solidFill>
                </a:rPr>
                <a:t>“</a:t>
              </a:r>
              <a:r>
                <a:rPr lang="en-US" sz="2800" dirty="0" err="1" smtClean="0">
                  <a:solidFill>
                    <a:schemeClr val="tx1"/>
                  </a:solidFill>
                </a:rPr>
                <a:t>Disponibilidad</a:t>
              </a:r>
              <a:r>
                <a:rPr lang="en-US" sz="2800" dirty="0" smtClean="0">
                  <a:solidFill>
                    <a:schemeClr val="tx1"/>
                  </a:solidFill>
                </a:rPr>
                <a:t> de 	</a:t>
              </a:r>
              <a:r>
                <a:rPr lang="en-US" sz="2800" dirty="0" err="1" smtClean="0">
                  <a:solidFill>
                    <a:schemeClr val="tx1"/>
                  </a:solidFill>
                </a:rPr>
                <a:t>recursos</a:t>
              </a:r>
              <a:r>
                <a:rPr lang="en-US" sz="2800" dirty="0" smtClean="0">
                  <a:solidFill>
                    <a:schemeClr val="tx1"/>
                  </a:solidFill>
                </a:rPr>
                <a:t>” y el bot</a:t>
              </a:r>
              <a:r>
                <a:rPr lang="es-CR" sz="2800" dirty="0" err="1" smtClean="0">
                  <a:solidFill>
                    <a:schemeClr val="tx1"/>
                  </a:solidFill>
                </a:rPr>
                <a:t>ón</a:t>
              </a:r>
              <a:r>
                <a:rPr lang="es-CR" sz="2800" dirty="0" smtClean="0">
                  <a:solidFill>
                    <a:schemeClr val="tx1"/>
                  </a:solidFill>
                </a:rPr>
                <a:t> </a:t>
              </a:r>
              <a:r>
                <a:rPr lang="en-US" sz="2800" dirty="0" smtClean="0">
                  <a:solidFill>
                    <a:schemeClr val="tx1"/>
                  </a:solidFill>
                </a:rPr>
                <a:t>“</a:t>
              </a:r>
              <a:r>
                <a:rPr lang="en-US" sz="2800" dirty="0" err="1" smtClean="0">
                  <a:solidFill>
                    <a:schemeClr val="tx1"/>
                  </a:solidFill>
                </a:rPr>
                <a:t>Cambiar</a:t>
              </a:r>
              <a:r>
                <a:rPr lang="en-US" sz="2800" dirty="0" smtClean="0">
                  <a:solidFill>
                    <a:schemeClr val="tx1"/>
                  </a:solidFill>
                </a:rPr>
                <a:t> </a:t>
              </a:r>
              <a:r>
                <a:rPr lang="en-US" sz="2800" dirty="0" err="1" smtClean="0">
                  <a:solidFill>
                    <a:schemeClr val="tx1"/>
                  </a:solidFill>
                </a:rPr>
                <a:t>calendario</a:t>
              </a:r>
              <a:r>
                <a:rPr lang="en-US" sz="2800" dirty="0" smtClean="0">
                  <a:solidFill>
                    <a:schemeClr val="tx1"/>
                  </a:solidFill>
                </a:rPr>
                <a:t> 	</a:t>
              </a:r>
              <a:r>
                <a:rPr lang="en-US" sz="2800" dirty="0" err="1" smtClean="0">
                  <a:solidFill>
                    <a:schemeClr val="tx1"/>
                  </a:solidFill>
                </a:rPr>
                <a:t>laboral</a:t>
              </a:r>
              <a:r>
                <a:rPr lang="en-US" sz="2800" dirty="0" smtClean="0">
                  <a:solidFill>
                    <a:schemeClr val="tx1"/>
                  </a:solidFill>
                </a:rPr>
                <a:t>…”.</a:t>
              </a:r>
              <a:endParaRPr lang="es-CR" sz="2800" dirty="0" smtClean="0">
                <a:solidFill>
                  <a:schemeClr val="tx1"/>
                </a:solidFill>
              </a:endParaRPr>
            </a:p>
          </p:txBody>
        </p:sp>
        <p:sp>
          <p:nvSpPr>
            <p:cNvPr id="11" name="Rounded Rectangle 8"/>
            <p:cNvSpPr/>
            <p:nvPr/>
          </p:nvSpPr>
          <p:spPr>
            <a:xfrm>
              <a:off x="3657600" y="27432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spTree>
    <p:extLst>
      <p:ext uri="{BB962C8B-B14F-4D97-AF65-F5344CB8AC3E}">
        <p14:creationId xmlns:p14="http://schemas.microsoft.com/office/powerpoint/2010/main" val="38899022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755576" y="2082180"/>
            <a:ext cx="787375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a:solidFill>
                  <a:prstClr val="black"/>
                </a:solidFill>
              </a:rPr>
              <a:t>Definir Disponibilidad de los Recursos</a:t>
            </a:r>
          </a:p>
          <a:p>
            <a:pPr marL="342900" lvl="0" indent="-342900" algn="l">
              <a:spcAft>
                <a:spcPts val="1200"/>
              </a:spcAft>
            </a:pPr>
            <a:r>
              <a:rPr lang="es-CR" sz="3600" b="1" dirty="0">
                <a:solidFill>
                  <a:prstClr val="black"/>
                </a:solidFill>
              </a:rPr>
              <a:t>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45" y="2924944"/>
            <a:ext cx="6477000" cy="356235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3662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755576" y="2082180"/>
            <a:ext cx="787375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a:solidFill>
                  <a:prstClr val="black"/>
                </a:solidFill>
              </a:rPr>
              <a:t>Definir Disponibilidad de los </a:t>
            </a:r>
            <a:r>
              <a:rPr lang="es-CR" sz="3600" b="1" dirty="0" smtClean="0">
                <a:solidFill>
                  <a:prstClr val="black"/>
                </a:solidFill>
              </a:rPr>
              <a:t>Recursos</a:t>
            </a:r>
          </a:p>
          <a:p>
            <a:pPr marL="342900" lvl="0" indent="-342900" algn="just">
              <a:spcBef>
                <a:spcPts val="0"/>
              </a:spcBef>
              <a:spcAft>
                <a:spcPts val="1200"/>
              </a:spcAft>
            </a:pPr>
            <a:r>
              <a:rPr lang="es-CR" dirty="0">
                <a:solidFill>
                  <a:prstClr val="black"/>
                </a:solidFill>
              </a:rPr>
              <a:t>Al seleccionar el botón </a:t>
            </a:r>
            <a:r>
              <a:rPr lang="en-US" dirty="0">
                <a:solidFill>
                  <a:prstClr val="black"/>
                </a:solidFill>
              </a:rPr>
              <a:t>“</a:t>
            </a:r>
            <a:r>
              <a:rPr lang="en-US" dirty="0" err="1">
                <a:solidFill>
                  <a:prstClr val="black"/>
                </a:solidFill>
              </a:rPr>
              <a:t>Cambiar</a:t>
            </a:r>
            <a:r>
              <a:rPr lang="en-US" dirty="0">
                <a:solidFill>
                  <a:prstClr val="black"/>
                </a:solidFill>
              </a:rPr>
              <a:t> </a:t>
            </a:r>
            <a:r>
              <a:rPr lang="en-US" dirty="0" err="1">
                <a:solidFill>
                  <a:prstClr val="black"/>
                </a:solidFill>
              </a:rPr>
              <a:t>calendario</a:t>
            </a:r>
            <a:r>
              <a:rPr lang="en-US" dirty="0">
                <a:solidFill>
                  <a:prstClr val="black"/>
                </a:solidFill>
              </a:rPr>
              <a:t> </a:t>
            </a:r>
            <a:r>
              <a:rPr lang="en-US" dirty="0" err="1">
                <a:solidFill>
                  <a:prstClr val="black"/>
                </a:solidFill>
              </a:rPr>
              <a:t>laboral</a:t>
            </a:r>
            <a:r>
              <a:rPr lang="en-US" dirty="0">
                <a:solidFill>
                  <a:prstClr val="black"/>
                </a:solidFill>
              </a:rPr>
              <a:t>…”, se </a:t>
            </a:r>
            <a:r>
              <a:rPr lang="en-US" dirty="0" err="1">
                <a:solidFill>
                  <a:prstClr val="black"/>
                </a:solidFill>
              </a:rPr>
              <a:t>muestra</a:t>
            </a:r>
            <a:r>
              <a:rPr lang="en-US" dirty="0">
                <a:solidFill>
                  <a:prstClr val="black"/>
                </a:solidFill>
              </a:rPr>
              <a:t> </a:t>
            </a:r>
            <a:r>
              <a:rPr lang="en-US" dirty="0" err="1">
                <a:solidFill>
                  <a:prstClr val="black"/>
                </a:solidFill>
              </a:rPr>
              <a:t>una</a:t>
            </a:r>
            <a:r>
              <a:rPr lang="en-US" dirty="0">
                <a:solidFill>
                  <a:prstClr val="black"/>
                </a:solidFill>
              </a:rPr>
              <a:t> </a:t>
            </a:r>
            <a:r>
              <a:rPr lang="en-US" dirty="0" err="1">
                <a:solidFill>
                  <a:prstClr val="black"/>
                </a:solidFill>
              </a:rPr>
              <a:t>ventana</a:t>
            </a:r>
            <a:r>
              <a:rPr lang="en-US" dirty="0">
                <a:solidFill>
                  <a:prstClr val="black"/>
                </a:solidFill>
              </a:rPr>
              <a:t> </a:t>
            </a:r>
            <a:r>
              <a:rPr lang="en-US" dirty="0" err="1">
                <a:solidFill>
                  <a:prstClr val="black"/>
                </a:solidFill>
              </a:rPr>
              <a:t>para</a:t>
            </a:r>
            <a:r>
              <a:rPr lang="en-US" dirty="0">
                <a:solidFill>
                  <a:prstClr val="black"/>
                </a:solidFill>
              </a:rPr>
              <a:t> </a:t>
            </a:r>
            <a:r>
              <a:rPr lang="en-US" dirty="0" err="1">
                <a:solidFill>
                  <a:prstClr val="black"/>
                </a:solidFill>
              </a:rPr>
              <a:t>personalizar</a:t>
            </a:r>
            <a:r>
              <a:rPr lang="en-US" dirty="0">
                <a:solidFill>
                  <a:prstClr val="black"/>
                </a:solidFill>
              </a:rPr>
              <a:t> el </a:t>
            </a:r>
            <a:r>
              <a:rPr lang="en-US" dirty="0" err="1">
                <a:solidFill>
                  <a:prstClr val="black"/>
                </a:solidFill>
              </a:rPr>
              <a:t>calendario</a:t>
            </a:r>
            <a:r>
              <a:rPr lang="en-US" dirty="0">
                <a:solidFill>
                  <a:prstClr val="black"/>
                </a:solidFill>
              </a:rPr>
              <a:t> base en forma </a:t>
            </a:r>
            <a:r>
              <a:rPr lang="en-US" dirty="0" err="1">
                <a:solidFill>
                  <a:prstClr val="black"/>
                </a:solidFill>
              </a:rPr>
              <a:t>espec</a:t>
            </a:r>
            <a:r>
              <a:rPr lang="es-CR" dirty="0" err="1">
                <a:solidFill>
                  <a:prstClr val="black"/>
                </a:solidFill>
              </a:rPr>
              <a:t>ífica</a:t>
            </a:r>
            <a:r>
              <a:rPr lang="es-CR" dirty="0">
                <a:solidFill>
                  <a:prstClr val="black"/>
                </a:solidFill>
              </a:rPr>
              <a:t> para el recurso seleccionado.</a:t>
            </a:r>
          </a:p>
          <a:p>
            <a:pPr marL="342900" lvl="0" indent="-342900" algn="just">
              <a:spcBef>
                <a:spcPts val="0"/>
              </a:spcBef>
              <a:spcAft>
                <a:spcPts val="1200"/>
              </a:spcAft>
            </a:pPr>
            <a:r>
              <a:rPr lang="es-CR" dirty="0">
                <a:solidFill>
                  <a:prstClr val="black"/>
                </a:solidFill>
              </a:rPr>
              <a:t>Se pueden incluir sus vacaciones, incapacidades, disponibilidad de horario para el proyecto, etc</a:t>
            </a:r>
            <a:r>
              <a:rPr lang="es-CR" dirty="0" smtClean="0">
                <a:solidFill>
                  <a:prstClr val="black"/>
                </a:solidFill>
              </a:rPr>
              <a:t>.</a:t>
            </a:r>
            <a:endParaRPr lang="es-CR" dirty="0">
              <a:solidFill>
                <a:prstClr val="black"/>
              </a:solidFill>
            </a:endParaRPr>
          </a:p>
        </p:txBody>
      </p:sp>
    </p:spTree>
    <p:extLst>
      <p:ext uri="{BB962C8B-B14F-4D97-AF65-F5344CB8AC3E}">
        <p14:creationId xmlns:p14="http://schemas.microsoft.com/office/powerpoint/2010/main" val="31525789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755576" y="2082180"/>
            <a:ext cx="7873752"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a:solidFill>
                  <a:prstClr val="black"/>
                </a:solidFill>
              </a:rPr>
              <a:t>Definir Disponibilidad de los Recursos</a:t>
            </a:r>
          </a:p>
          <a:p>
            <a:pPr marL="342900" lvl="0" indent="-342900" algn="l">
              <a:spcAft>
                <a:spcPts val="1200"/>
              </a:spcAft>
            </a:pPr>
            <a:r>
              <a:rPr lang="es-CR" sz="3600" b="1" dirty="0">
                <a:solidFill>
                  <a:prstClr val="black"/>
                </a:solidFill>
              </a:rPr>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666" y="2924944"/>
            <a:ext cx="5766111" cy="3683199"/>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2164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828079" y="2204864"/>
            <a:ext cx="781876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600"/>
              </a:spcAft>
            </a:pPr>
            <a:r>
              <a:rPr lang="es-CR" sz="3600" b="1" dirty="0" smtClean="0">
                <a:solidFill>
                  <a:prstClr val="black"/>
                </a:solidFill>
              </a:rPr>
              <a:t>Asignar Recursos a las Tareas</a:t>
            </a:r>
          </a:p>
          <a:p>
            <a:pPr marL="342900" lvl="0" indent="-342900" algn="just">
              <a:spcAft>
                <a:spcPts val="1200"/>
              </a:spcAft>
            </a:pPr>
            <a:r>
              <a:rPr lang="es-CR" sz="3600" dirty="0" smtClean="0">
                <a:solidFill>
                  <a:prstClr val="black"/>
                </a:solidFill>
              </a:rPr>
              <a:t>El proceso de asignar los recursos a las tareas se puede realizar de varias formas:</a:t>
            </a:r>
          </a:p>
          <a:p>
            <a:pPr marL="342900" lvl="0" indent="-342900" algn="just">
              <a:spcBef>
                <a:spcPts val="0"/>
              </a:spcBef>
            </a:pPr>
            <a:endParaRPr lang="es-CR" sz="3600" b="1" dirty="0">
              <a:solidFill>
                <a:prstClr val="black"/>
              </a:solidFill>
            </a:endParaRPr>
          </a:p>
        </p:txBody>
      </p:sp>
      <p:sp>
        <p:nvSpPr>
          <p:cNvPr id="10" name="Curved Right Arrow 7"/>
          <p:cNvSpPr/>
          <p:nvPr/>
        </p:nvSpPr>
        <p:spPr>
          <a:xfrm rot="20404947">
            <a:off x="177800" y="2430947"/>
            <a:ext cx="576064" cy="536848"/>
          </a:xfrm>
          <a:prstGeom prst="curvedRightArrow">
            <a:avLst/>
          </a:prstGeom>
          <a:solidFill>
            <a:srgbClr val="FFC000"/>
          </a:solidFill>
          <a:ln>
            <a:solidFill>
              <a:schemeClr val="accent1">
                <a:shade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767760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828079" y="2204864"/>
            <a:ext cx="781876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600"/>
              </a:spcAft>
            </a:pPr>
            <a:r>
              <a:rPr lang="es-CR" sz="3600" b="1" dirty="0" smtClean="0">
                <a:solidFill>
                  <a:prstClr val="black"/>
                </a:solidFill>
              </a:rPr>
              <a:t>Asignar Recursos a las Tareas</a:t>
            </a:r>
          </a:p>
          <a:p>
            <a:pPr marL="342900" lvl="0" indent="-342900" algn="just">
              <a:spcBef>
                <a:spcPts val="0"/>
              </a:spcBef>
            </a:pPr>
            <a:r>
              <a:rPr lang="es-CR" sz="2800" dirty="0" smtClean="0">
                <a:solidFill>
                  <a:prstClr val="black"/>
                </a:solidFill>
              </a:rPr>
              <a:t>1) Digitando el nombre del recurso en la columna </a:t>
            </a:r>
            <a:r>
              <a:rPr lang="en-US" sz="2800" dirty="0" smtClean="0">
                <a:solidFill>
                  <a:prstClr val="black"/>
                </a:solidFill>
              </a:rPr>
              <a:t>“</a:t>
            </a:r>
            <a:r>
              <a:rPr lang="en-US" sz="2800" dirty="0" err="1" smtClean="0">
                <a:solidFill>
                  <a:prstClr val="black"/>
                </a:solidFill>
              </a:rPr>
              <a:t>Nombres</a:t>
            </a:r>
            <a:r>
              <a:rPr lang="en-US" sz="2800" dirty="0" smtClean="0">
                <a:solidFill>
                  <a:prstClr val="black"/>
                </a:solidFill>
              </a:rPr>
              <a:t> de los </a:t>
            </a:r>
            <a:r>
              <a:rPr lang="en-US" sz="2800" dirty="0" err="1" smtClean="0">
                <a:solidFill>
                  <a:prstClr val="black"/>
                </a:solidFill>
              </a:rPr>
              <a:t>recursos</a:t>
            </a:r>
            <a:r>
              <a:rPr lang="en-US" sz="2800" dirty="0" smtClean="0">
                <a:solidFill>
                  <a:prstClr val="black"/>
                </a:solidFill>
              </a:rPr>
              <a:t>” de la </a:t>
            </a:r>
            <a:r>
              <a:rPr lang="en-US" sz="2800" dirty="0" err="1" smtClean="0">
                <a:solidFill>
                  <a:prstClr val="black"/>
                </a:solidFill>
              </a:rPr>
              <a:t>tabla</a:t>
            </a:r>
            <a:r>
              <a:rPr lang="en-US" sz="2800" dirty="0" smtClean="0">
                <a:solidFill>
                  <a:prstClr val="black"/>
                </a:solidFill>
              </a:rPr>
              <a:t> de </a:t>
            </a:r>
            <a:r>
              <a:rPr lang="en-US" sz="2800" dirty="0" err="1" smtClean="0">
                <a:solidFill>
                  <a:prstClr val="black"/>
                </a:solidFill>
              </a:rPr>
              <a:t>entrada</a:t>
            </a:r>
            <a:r>
              <a:rPr lang="en-US" sz="2800" dirty="0" smtClean="0">
                <a:solidFill>
                  <a:prstClr val="black"/>
                </a:solidFill>
              </a:rPr>
              <a:t> del </a:t>
            </a:r>
            <a:r>
              <a:rPr lang="en-US" sz="2800" dirty="0" err="1" smtClean="0">
                <a:solidFill>
                  <a:prstClr val="black"/>
                </a:solidFill>
              </a:rPr>
              <a:t>Diagrama</a:t>
            </a:r>
            <a:r>
              <a:rPr lang="en-US" sz="2800" dirty="0" smtClean="0">
                <a:solidFill>
                  <a:prstClr val="black"/>
                </a:solidFill>
              </a:rPr>
              <a:t> de Gantt.   Si el </a:t>
            </a:r>
            <a:r>
              <a:rPr lang="en-US" sz="2800" dirty="0" err="1" smtClean="0">
                <a:solidFill>
                  <a:prstClr val="black"/>
                </a:solidFill>
              </a:rPr>
              <a:t>recurso</a:t>
            </a:r>
            <a:r>
              <a:rPr lang="en-US" sz="2800" dirty="0" smtClean="0">
                <a:solidFill>
                  <a:prstClr val="black"/>
                </a:solidFill>
              </a:rPr>
              <a:t> </a:t>
            </a:r>
            <a:r>
              <a:rPr lang="en-US" sz="2800" dirty="0" err="1" smtClean="0">
                <a:solidFill>
                  <a:prstClr val="black"/>
                </a:solidFill>
              </a:rPr>
              <a:t>que</a:t>
            </a:r>
            <a:r>
              <a:rPr lang="en-US" sz="2800" dirty="0" smtClean="0">
                <a:solidFill>
                  <a:prstClr val="black"/>
                </a:solidFill>
              </a:rPr>
              <a:t> se </a:t>
            </a:r>
            <a:r>
              <a:rPr lang="en-US" sz="2800" dirty="0" err="1" smtClean="0">
                <a:solidFill>
                  <a:prstClr val="black"/>
                </a:solidFill>
              </a:rPr>
              <a:t>digita</a:t>
            </a:r>
            <a:r>
              <a:rPr lang="en-US" sz="2800" dirty="0" smtClean="0">
                <a:solidFill>
                  <a:prstClr val="black"/>
                </a:solidFill>
              </a:rPr>
              <a:t> no </a:t>
            </a:r>
            <a:r>
              <a:rPr lang="en-US" sz="2800" dirty="0" err="1" smtClean="0">
                <a:solidFill>
                  <a:prstClr val="black"/>
                </a:solidFill>
              </a:rPr>
              <a:t>existe</a:t>
            </a:r>
            <a:r>
              <a:rPr lang="en-US" sz="2800" dirty="0" smtClean="0">
                <a:solidFill>
                  <a:prstClr val="black"/>
                </a:solidFill>
              </a:rPr>
              <a:t> en la “</a:t>
            </a:r>
            <a:r>
              <a:rPr lang="en-US" sz="2800" dirty="0" err="1" smtClean="0">
                <a:solidFill>
                  <a:prstClr val="black"/>
                </a:solidFill>
              </a:rPr>
              <a:t>Hoja</a:t>
            </a:r>
            <a:r>
              <a:rPr lang="en-US" sz="2800" dirty="0" smtClean="0">
                <a:solidFill>
                  <a:prstClr val="black"/>
                </a:solidFill>
              </a:rPr>
              <a:t> de </a:t>
            </a:r>
            <a:r>
              <a:rPr lang="en-US" sz="2800" dirty="0" err="1" smtClean="0">
                <a:solidFill>
                  <a:prstClr val="black"/>
                </a:solidFill>
              </a:rPr>
              <a:t>recursos</a:t>
            </a:r>
            <a:r>
              <a:rPr lang="en-US" sz="2800" dirty="0" smtClean="0">
                <a:solidFill>
                  <a:prstClr val="black"/>
                </a:solidFill>
              </a:rPr>
              <a:t>” se </a:t>
            </a:r>
            <a:r>
              <a:rPr lang="en-US" sz="2800" dirty="0" err="1" smtClean="0">
                <a:solidFill>
                  <a:prstClr val="black"/>
                </a:solidFill>
              </a:rPr>
              <a:t>incorpora</a:t>
            </a:r>
            <a:r>
              <a:rPr lang="en-US" sz="2800" dirty="0" smtClean="0">
                <a:solidFill>
                  <a:prstClr val="black"/>
                </a:solidFill>
              </a:rPr>
              <a:t> a </a:t>
            </a:r>
            <a:r>
              <a:rPr lang="en-US" sz="2800" dirty="0" err="1" smtClean="0">
                <a:solidFill>
                  <a:prstClr val="black"/>
                </a:solidFill>
              </a:rPr>
              <a:t>ésta</a:t>
            </a:r>
            <a:r>
              <a:rPr lang="en-US" sz="2800" dirty="0" smtClean="0">
                <a:solidFill>
                  <a:prstClr val="black"/>
                </a:solidFill>
              </a:rPr>
              <a:t>.</a:t>
            </a:r>
            <a:endParaRPr lang="es-CR" sz="2800" dirty="0" smtClean="0">
              <a:solidFill>
                <a:prstClr val="black"/>
              </a:solidFill>
            </a:endParaRPr>
          </a:p>
          <a:p>
            <a:pPr marL="342900" lvl="0" indent="-342900" algn="l">
              <a:spcAft>
                <a:spcPts val="1200"/>
              </a:spcAft>
            </a:pPr>
            <a:endParaRPr lang="es-CR" sz="3600" b="1" dirty="0">
              <a:solidFill>
                <a:prstClr val="black"/>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941168"/>
            <a:ext cx="5953125" cy="1533525"/>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3308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828079" y="2204864"/>
            <a:ext cx="781876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600"/>
              </a:spcAft>
            </a:pPr>
            <a:r>
              <a:rPr lang="es-CR" sz="3600" b="1" dirty="0" smtClean="0">
                <a:solidFill>
                  <a:prstClr val="black"/>
                </a:solidFill>
              </a:rPr>
              <a:t>Asignar Recursos a las Tareas</a:t>
            </a:r>
          </a:p>
          <a:p>
            <a:pPr marL="342900" lvl="0" indent="-342900" algn="just">
              <a:lnSpc>
                <a:spcPct val="80000"/>
              </a:lnSpc>
              <a:spcBef>
                <a:spcPts val="0"/>
              </a:spcBef>
            </a:pPr>
            <a:r>
              <a:rPr lang="es-CR" sz="2800" dirty="0">
                <a:solidFill>
                  <a:prstClr val="black"/>
                </a:solidFill>
              </a:rPr>
              <a:t>2) Seleccionando los recursos de la lista presentada en el combo de la columna </a:t>
            </a:r>
            <a:r>
              <a:rPr lang="en-US" sz="2800" dirty="0">
                <a:solidFill>
                  <a:prstClr val="black"/>
                </a:solidFill>
              </a:rPr>
              <a:t>“</a:t>
            </a:r>
            <a:r>
              <a:rPr lang="en-US" sz="2800" dirty="0" err="1">
                <a:solidFill>
                  <a:prstClr val="black"/>
                </a:solidFill>
              </a:rPr>
              <a:t>Nombres</a:t>
            </a:r>
            <a:r>
              <a:rPr lang="en-US" sz="2800" dirty="0">
                <a:solidFill>
                  <a:prstClr val="black"/>
                </a:solidFill>
              </a:rPr>
              <a:t> de los </a:t>
            </a:r>
            <a:r>
              <a:rPr lang="en-US" sz="2800" dirty="0" err="1">
                <a:solidFill>
                  <a:prstClr val="black"/>
                </a:solidFill>
              </a:rPr>
              <a:t>recursos</a:t>
            </a:r>
            <a:r>
              <a:rPr lang="en-US" sz="2800" dirty="0">
                <a:solidFill>
                  <a:prstClr val="black"/>
                </a:solidFill>
              </a:rPr>
              <a:t>” del </a:t>
            </a:r>
            <a:r>
              <a:rPr lang="en-US" sz="2800" dirty="0" err="1">
                <a:solidFill>
                  <a:prstClr val="black"/>
                </a:solidFill>
              </a:rPr>
              <a:t>Diagrama</a:t>
            </a:r>
            <a:r>
              <a:rPr lang="en-US" sz="2800" dirty="0">
                <a:solidFill>
                  <a:prstClr val="black"/>
                </a:solidFill>
              </a:rPr>
              <a:t> de Gantt.   Los </a:t>
            </a:r>
            <a:r>
              <a:rPr lang="en-US" sz="2800" dirty="0" err="1">
                <a:solidFill>
                  <a:prstClr val="black"/>
                </a:solidFill>
              </a:rPr>
              <a:t>recursos</a:t>
            </a:r>
            <a:r>
              <a:rPr lang="en-US" sz="2800" dirty="0">
                <a:solidFill>
                  <a:prstClr val="black"/>
                </a:solidFill>
              </a:rPr>
              <a:t> se </a:t>
            </a:r>
            <a:r>
              <a:rPr lang="en-US" sz="2800" dirty="0" err="1">
                <a:solidFill>
                  <a:prstClr val="black"/>
                </a:solidFill>
              </a:rPr>
              <a:t>separan</a:t>
            </a:r>
            <a:r>
              <a:rPr lang="en-US" sz="2800" dirty="0">
                <a:solidFill>
                  <a:prstClr val="black"/>
                </a:solidFill>
              </a:rPr>
              <a:t> </a:t>
            </a:r>
            <a:r>
              <a:rPr lang="en-US" sz="2800" dirty="0" err="1">
                <a:solidFill>
                  <a:prstClr val="black"/>
                </a:solidFill>
              </a:rPr>
              <a:t>por</a:t>
            </a:r>
            <a:r>
              <a:rPr lang="en-US" sz="2800" dirty="0">
                <a:solidFill>
                  <a:prstClr val="black"/>
                </a:solidFill>
              </a:rPr>
              <a:t> comas o </a:t>
            </a:r>
            <a:r>
              <a:rPr lang="en-US" sz="2800" dirty="0" err="1">
                <a:solidFill>
                  <a:prstClr val="black"/>
                </a:solidFill>
              </a:rPr>
              <a:t>punto</a:t>
            </a:r>
            <a:r>
              <a:rPr lang="en-US" sz="2800" dirty="0">
                <a:solidFill>
                  <a:prstClr val="black"/>
                </a:solidFill>
              </a:rPr>
              <a:t> y coma, </a:t>
            </a:r>
            <a:r>
              <a:rPr lang="en-US" sz="2800" dirty="0" err="1">
                <a:solidFill>
                  <a:prstClr val="black"/>
                </a:solidFill>
              </a:rPr>
              <a:t>dependiendo</a:t>
            </a:r>
            <a:r>
              <a:rPr lang="en-US" sz="2800" dirty="0">
                <a:solidFill>
                  <a:prstClr val="black"/>
                </a:solidFill>
              </a:rPr>
              <a:t> del </a:t>
            </a:r>
            <a:r>
              <a:rPr lang="en-US" sz="2800" dirty="0" err="1">
                <a:solidFill>
                  <a:prstClr val="black"/>
                </a:solidFill>
              </a:rPr>
              <a:t>separador</a:t>
            </a:r>
            <a:r>
              <a:rPr lang="en-US" sz="2800" dirty="0">
                <a:solidFill>
                  <a:prstClr val="black"/>
                </a:solidFill>
              </a:rPr>
              <a:t> de </a:t>
            </a:r>
            <a:r>
              <a:rPr lang="en-US" sz="2800" dirty="0" err="1">
                <a:solidFill>
                  <a:prstClr val="black"/>
                </a:solidFill>
              </a:rPr>
              <a:t>listas</a:t>
            </a:r>
            <a:r>
              <a:rPr lang="en-US" sz="2800" dirty="0">
                <a:solidFill>
                  <a:prstClr val="black"/>
                </a:solidFill>
              </a:rPr>
              <a:t> </a:t>
            </a:r>
            <a:r>
              <a:rPr lang="en-US" sz="2800" dirty="0" err="1">
                <a:solidFill>
                  <a:prstClr val="black"/>
                </a:solidFill>
              </a:rPr>
              <a:t>configurado</a:t>
            </a:r>
            <a:r>
              <a:rPr lang="en-US" sz="2800" dirty="0">
                <a:solidFill>
                  <a:prstClr val="black"/>
                </a:solidFill>
              </a:rPr>
              <a:t> en el </a:t>
            </a:r>
            <a:r>
              <a:rPr lang="en-US" sz="2800" dirty="0" err="1">
                <a:solidFill>
                  <a:prstClr val="black"/>
                </a:solidFill>
              </a:rPr>
              <a:t>computador</a:t>
            </a:r>
            <a:r>
              <a:rPr lang="en-US" sz="2800" dirty="0" smtClean="0">
                <a:solidFill>
                  <a:prstClr val="black"/>
                </a:solidFill>
              </a:rPr>
              <a:t>.</a:t>
            </a:r>
            <a:endParaRPr lang="es-CR" sz="3600" b="1"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981" y="4941168"/>
            <a:ext cx="5419973" cy="1592063"/>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8681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828079" y="2204864"/>
            <a:ext cx="781876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600"/>
              </a:spcAft>
            </a:pPr>
            <a:r>
              <a:rPr lang="es-CR" sz="3600" b="1" dirty="0" smtClean="0">
                <a:solidFill>
                  <a:prstClr val="black"/>
                </a:solidFill>
              </a:rPr>
              <a:t>Asignar Recursos a las Tareas</a:t>
            </a:r>
          </a:p>
          <a:p>
            <a:pPr marL="342900" indent="-342900" algn="l">
              <a:spcAft>
                <a:spcPts val="600"/>
              </a:spcAft>
            </a:pPr>
            <a:r>
              <a:rPr lang="es-CR" sz="2800" dirty="0">
                <a:solidFill>
                  <a:prstClr val="black"/>
                </a:solidFill>
              </a:rPr>
              <a:t>3) Utilizando la opción </a:t>
            </a:r>
            <a:r>
              <a:rPr lang="en-US" sz="2800" dirty="0">
                <a:solidFill>
                  <a:prstClr val="black"/>
                </a:solidFill>
              </a:rPr>
              <a:t>“</a:t>
            </a:r>
            <a:r>
              <a:rPr lang="en-US" sz="2800" dirty="0" err="1">
                <a:solidFill>
                  <a:prstClr val="black"/>
                </a:solidFill>
              </a:rPr>
              <a:t>Asignar</a:t>
            </a:r>
            <a:r>
              <a:rPr lang="en-US" sz="2800" dirty="0">
                <a:solidFill>
                  <a:prstClr val="black"/>
                </a:solidFill>
              </a:rPr>
              <a:t> </a:t>
            </a:r>
            <a:r>
              <a:rPr lang="en-US" sz="2800" dirty="0" err="1">
                <a:solidFill>
                  <a:prstClr val="black"/>
                </a:solidFill>
              </a:rPr>
              <a:t>recursos</a:t>
            </a:r>
            <a:r>
              <a:rPr lang="en-US" sz="2800" dirty="0">
                <a:solidFill>
                  <a:prstClr val="black"/>
                </a:solidFill>
              </a:rPr>
              <a:t>”</a:t>
            </a:r>
            <a:endParaRPr lang="es-CR" sz="2800" b="1" dirty="0">
              <a:solidFill>
                <a:prstClr val="black"/>
              </a:solidFill>
            </a:endParaRPr>
          </a:p>
          <a:p>
            <a:pPr marL="342900" lvl="0" indent="-342900" algn="l">
              <a:spcAft>
                <a:spcPts val="600"/>
              </a:spcAft>
            </a:pPr>
            <a:endParaRPr lang="es-CR" sz="3600" b="1" dirty="0" smtClean="0">
              <a:solidFill>
                <a:prstClr val="black"/>
              </a:solidFill>
            </a:endParaRPr>
          </a:p>
        </p:txBody>
      </p:sp>
      <p:grpSp>
        <p:nvGrpSpPr>
          <p:cNvPr id="7" name="Group 5"/>
          <p:cNvGrpSpPr/>
          <p:nvPr/>
        </p:nvGrpSpPr>
        <p:grpSpPr>
          <a:xfrm>
            <a:off x="965200" y="3501008"/>
            <a:ext cx="7848600" cy="3200746"/>
            <a:chOff x="990600" y="2438400"/>
            <a:chExt cx="7848600" cy="3200746"/>
          </a:xfrm>
        </p:grpSpPr>
        <p:sp>
          <p:nvSpPr>
            <p:cNvPr id="9" name="Rounded Rectangle 7"/>
            <p:cNvSpPr/>
            <p:nvPr/>
          </p:nvSpPr>
          <p:spPr>
            <a:xfrm>
              <a:off x="990600" y="2819399"/>
              <a:ext cx="7848600" cy="281974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2800" dirty="0" smtClean="0">
                  <a:solidFill>
                    <a:schemeClr val="tx1"/>
                  </a:solidFill>
                </a:rPr>
                <a:t>1. </a:t>
              </a:r>
              <a:r>
                <a:rPr lang="es-CR" sz="2400" dirty="0" smtClean="0">
                  <a:solidFill>
                    <a:schemeClr val="tx1"/>
                  </a:solidFill>
                </a:rPr>
                <a:t>En la vista Diagrama de Gantt, seleccione las tareas 	deseadas.</a:t>
              </a:r>
            </a:p>
            <a:p>
              <a:pPr algn="just"/>
              <a:r>
                <a:rPr lang="es-CR" sz="2400" dirty="0" smtClean="0">
                  <a:solidFill>
                    <a:schemeClr val="tx1"/>
                  </a:solidFill>
                </a:rPr>
                <a:t>2. Seleccione Recurso | Asignaciones | Asignar recursos.</a:t>
              </a:r>
            </a:p>
            <a:p>
              <a:pPr algn="just"/>
              <a:endParaRPr lang="es-CR" sz="2400" dirty="0">
                <a:solidFill>
                  <a:schemeClr val="tx1"/>
                </a:solidFill>
              </a:endParaRPr>
            </a:p>
            <a:p>
              <a:pPr algn="just"/>
              <a:endParaRPr lang="es-CR" sz="2400" dirty="0" smtClean="0">
                <a:solidFill>
                  <a:schemeClr val="tx1"/>
                </a:solidFill>
              </a:endParaRPr>
            </a:p>
            <a:p>
              <a:pPr algn="just"/>
              <a:endParaRPr lang="es-CR" sz="2400" dirty="0" smtClean="0">
                <a:solidFill>
                  <a:schemeClr val="tx1"/>
                </a:solidFill>
              </a:endParaRPr>
            </a:p>
            <a:p>
              <a:pPr algn="just"/>
              <a:endParaRPr lang="es-CR" sz="2400" dirty="0" smtClean="0">
                <a:solidFill>
                  <a:schemeClr val="tx1"/>
                </a:solidFill>
              </a:endParaRPr>
            </a:p>
          </p:txBody>
        </p:sp>
        <p:sp>
          <p:nvSpPr>
            <p:cNvPr id="10" name="Rounded Rectangle 8"/>
            <p:cNvSpPr/>
            <p:nvPr/>
          </p:nvSpPr>
          <p:spPr>
            <a:xfrm>
              <a:off x="3886200"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5394548"/>
            <a:ext cx="15430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2479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828079" y="2321198"/>
            <a:ext cx="781876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Aft>
                <a:spcPts val="600"/>
              </a:spcAft>
            </a:pPr>
            <a:r>
              <a:rPr lang="es-CR" sz="2800" dirty="0" smtClean="0">
                <a:solidFill>
                  <a:prstClr val="black"/>
                </a:solidFill>
              </a:rPr>
              <a:t>3</a:t>
            </a:r>
            <a:r>
              <a:rPr lang="es-CR" sz="2800" dirty="0">
                <a:solidFill>
                  <a:prstClr val="black"/>
                </a:solidFill>
              </a:rPr>
              <a:t>) Utilizando la opción </a:t>
            </a:r>
            <a:r>
              <a:rPr lang="en-US" sz="2800" dirty="0">
                <a:solidFill>
                  <a:prstClr val="black"/>
                </a:solidFill>
              </a:rPr>
              <a:t>“</a:t>
            </a:r>
            <a:r>
              <a:rPr lang="en-US" sz="2800" dirty="0" err="1">
                <a:solidFill>
                  <a:prstClr val="black"/>
                </a:solidFill>
              </a:rPr>
              <a:t>Asignar</a:t>
            </a:r>
            <a:r>
              <a:rPr lang="en-US" sz="2800" dirty="0">
                <a:solidFill>
                  <a:prstClr val="black"/>
                </a:solidFill>
              </a:rPr>
              <a:t> </a:t>
            </a:r>
            <a:r>
              <a:rPr lang="en-US" sz="2800" dirty="0" err="1">
                <a:solidFill>
                  <a:prstClr val="black"/>
                </a:solidFill>
              </a:rPr>
              <a:t>recursos</a:t>
            </a:r>
            <a:r>
              <a:rPr lang="en-US" sz="2800" dirty="0" smtClean="0">
                <a:solidFill>
                  <a:prstClr val="black"/>
                </a:solidFill>
              </a:rPr>
              <a:t>” (Cont.)</a:t>
            </a:r>
            <a:endParaRPr lang="es-CR" sz="2800" b="1" dirty="0">
              <a:solidFill>
                <a:prstClr val="black"/>
              </a:solidFill>
            </a:endParaRPr>
          </a:p>
          <a:p>
            <a:pPr marL="342900" lvl="0" indent="-342900" algn="l">
              <a:spcAft>
                <a:spcPts val="600"/>
              </a:spcAft>
            </a:pPr>
            <a:endParaRPr lang="es-CR" sz="3600" b="1" dirty="0" smtClean="0">
              <a:solidFill>
                <a:prstClr val="black"/>
              </a:solidFill>
            </a:endParaRPr>
          </a:p>
        </p:txBody>
      </p:sp>
      <p:grpSp>
        <p:nvGrpSpPr>
          <p:cNvPr id="12" name="Group 5"/>
          <p:cNvGrpSpPr/>
          <p:nvPr/>
        </p:nvGrpSpPr>
        <p:grpSpPr>
          <a:xfrm>
            <a:off x="990599" y="2889591"/>
            <a:ext cx="7848600" cy="1510865"/>
            <a:chOff x="990600" y="2438400"/>
            <a:chExt cx="7848600" cy="1510865"/>
          </a:xfrm>
        </p:grpSpPr>
        <p:sp>
          <p:nvSpPr>
            <p:cNvPr id="13" name="Rounded Rectangle 7"/>
            <p:cNvSpPr/>
            <p:nvPr/>
          </p:nvSpPr>
          <p:spPr>
            <a:xfrm>
              <a:off x="990600" y="2819400"/>
              <a:ext cx="7848600" cy="11298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2800" dirty="0">
                  <a:solidFill>
                    <a:schemeClr val="tx1"/>
                  </a:solidFill>
                </a:rPr>
                <a:t>3</a:t>
              </a:r>
              <a:r>
                <a:rPr lang="es-CR" sz="2400" dirty="0" smtClean="0">
                  <a:solidFill>
                    <a:schemeClr val="tx1"/>
                  </a:solidFill>
                </a:rPr>
                <a:t>. Seleccione los recursos a asignar, luego su porcentaje de 	asignación o el botón </a:t>
              </a:r>
              <a:r>
                <a:rPr lang="en-US" sz="2400" dirty="0" smtClean="0">
                  <a:solidFill>
                    <a:schemeClr val="tx1"/>
                  </a:solidFill>
                </a:rPr>
                <a:t>“</a:t>
              </a:r>
              <a:r>
                <a:rPr lang="es-CR" sz="2400" dirty="0" smtClean="0">
                  <a:solidFill>
                    <a:schemeClr val="tx1"/>
                  </a:solidFill>
                </a:rPr>
                <a:t>Asignar</a:t>
              </a:r>
              <a:r>
                <a:rPr lang="en-US" sz="2400" dirty="0" smtClean="0">
                  <a:solidFill>
                    <a:schemeClr val="tx1"/>
                  </a:solidFill>
                </a:rPr>
                <a:t>”.</a:t>
              </a:r>
              <a:endParaRPr lang="es-CR" sz="2400" dirty="0" smtClean="0">
                <a:solidFill>
                  <a:schemeClr val="tx1"/>
                </a:solidFill>
              </a:endParaRPr>
            </a:p>
          </p:txBody>
        </p:sp>
        <p:sp>
          <p:nvSpPr>
            <p:cNvPr id="14" name="Rounded Rectangle 8"/>
            <p:cNvSpPr/>
            <p:nvPr/>
          </p:nvSpPr>
          <p:spPr>
            <a:xfrm>
              <a:off x="3886200"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740" y="4688488"/>
            <a:ext cx="5122318" cy="1930926"/>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Aft>
                <a:spcPts val="600"/>
              </a:spcAft>
            </a:pPr>
            <a:r>
              <a:rPr lang="es-CR" sz="3600" b="1" dirty="0" smtClean="0">
                <a:solidFill>
                  <a:prstClr val="black"/>
                </a:solidFill>
              </a:rPr>
              <a:t>Asignar Recursos a las Tareas</a:t>
            </a:r>
          </a:p>
        </p:txBody>
      </p:sp>
    </p:spTree>
    <p:extLst>
      <p:ext uri="{BB962C8B-B14F-4D97-AF65-F5344CB8AC3E}">
        <p14:creationId xmlns:p14="http://schemas.microsoft.com/office/powerpoint/2010/main" val="18043806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2348880"/>
            <a:ext cx="8305800" cy="2520279"/>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spcAft>
                <a:spcPts val="1200"/>
              </a:spcAft>
            </a:pPr>
            <a:r>
              <a:rPr lang="es-CR" sz="6500" b="1" dirty="0" smtClean="0">
                <a:solidFill>
                  <a:schemeClr val="tx1"/>
                </a:solidFill>
                <a:latin typeface="+mj-lt"/>
                <a:ea typeface="+mj-ea"/>
                <a:cs typeface="+mj-cs"/>
              </a:rPr>
              <a:t>RECOMENDACION</a:t>
            </a:r>
          </a:p>
          <a:p>
            <a:pPr lvl="1" algn="just">
              <a:spcAft>
                <a:spcPts val="1200"/>
              </a:spcAft>
            </a:pPr>
            <a:r>
              <a:rPr lang="es-CR" sz="5100" dirty="0" smtClean="0">
                <a:solidFill>
                  <a:schemeClr val="tx1"/>
                </a:solidFill>
                <a:latin typeface="+mj-lt"/>
                <a:ea typeface="+mj-ea"/>
                <a:cs typeface="+mj-cs"/>
              </a:rPr>
              <a:t>Se recomienda que conforme se estudie el contenido de este material se realicen en forma paralela los pasos indicados en la aplicación MS Project 2010, para una mayor comprensión.</a:t>
            </a:r>
          </a:p>
          <a:p>
            <a:pPr lvl="1" algn="l">
              <a:spcBef>
                <a:spcPts val="0"/>
              </a:spcBef>
            </a:pPr>
            <a:endParaRPr lang="en-US" sz="7200" dirty="0" smtClean="0">
              <a:solidFill>
                <a:schemeClr val="tx1"/>
              </a:solidFill>
              <a:latin typeface="+mj-lt"/>
              <a:ea typeface="+mj-ea"/>
              <a:cs typeface="+mj-cs"/>
            </a:endParaRPr>
          </a:p>
        </p:txBody>
      </p:sp>
    </p:spTree>
    <p:extLst>
      <p:ext uri="{BB962C8B-B14F-4D97-AF65-F5344CB8AC3E}">
        <p14:creationId xmlns:p14="http://schemas.microsoft.com/office/powerpoint/2010/main" val="32039607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8" name="Content Placeholder 2"/>
          <p:cNvSpPr txBox="1">
            <a:spLocks/>
          </p:cNvSpPr>
          <p:nvPr/>
        </p:nvSpPr>
        <p:spPr>
          <a:xfrm>
            <a:off x="828079" y="2204864"/>
            <a:ext cx="7818760" cy="46531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600"/>
              </a:spcAft>
            </a:pPr>
            <a:r>
              <a:rPr lang="es-CR" sz="3600" b="1" dirty="0" smtClean="0">
                <a:solidFill>
                  <a:prstClr val="black"/>
                </a:solidFill>
              </a:rPr>
              <a:t>Asignar Recursos a las Tareas</a:t>
            </a:r>
          </a:p>
          <a:p>
            <a:pPr marL="342900" indent="-342900" algn="l">
              <a:spcAft>
                <a:spcPts val="600"/>
              </a:spcAft>
            </a:pPr>
            <a:r>
              <a:rPr lang="es-CR" sz="2800" dirty="0">
                <a:solidFill>
                  <a:prstClr val="black"/>
                </a:solidFill>
              </a:rPr>
              <a:t>3) Utilizando la opción </a:t>
            </a:r>
            <a:r>
              <a:rPr lang="en-US" sz="2800" dirty="0">
                <a:solidFill>
                  <a:prstClr val="black"/>
                </a:solidFill>
              </a:rPr>
              <a:t>“</a:t>
            </a:r>
            <a:r>
              <a:rPr lang="en-US" sz="2800" dirty="0" err="1">
                <a:solidFill>
                  <a:prstClr val="black"/>
                </a:solidFill>
              </a:rPr>
              <a:t>Asignar</a:t>
            </a:r>
            <a:r>
              <a:rPr lang="en-US" sz="2800" dirty="0">
                <a:solidFill>
                  <a:prstClr val="black"/>
                </a:solidFill>
              </a:rPr>
              <a:t> </a:t>
            </a:r>
            <a:r>
              <a:rPr lang="en-US" sz="2800" dirty="0" err="1">
                <a:solidFill>
                  <a:prstClr val="black"/>
                </a:solidFill>
              </a:rPr>
              <a:t>recursos</a:t>
            </a:r>
            <a:r>
              <a:rPr lang="en-US" sz="2800" dirty="0" smtClean="0">
                <a:solidFill>
                  <a:prstClr val="black"/>
                </a:solidFill>
              </a:rPr>
              <a:t>” (Cont.)</a:t>
            </a:r>
            <a:endParaRPr lang="es-CR" sz="2800" b="1" dirty="0">
              <a:solidFill>
                <a:prstClr val="black"/>
              </a:solidFill>
            </a:endParaRPr>
          </a:p>
          <a:p>
            <a:pPr marL="342900" lvl="0" indent="-342900" algn="l">
              <a:spcAft>
                <a:spcPts val="600"/>
              </a:spcAft>
            </a:pPr>
            <a:endParaRPr lang="es-CR" sz="3600" b="1" dirty="0" smtClean="0">
              <a:solidFill>
                <a:prstClr val="black"/>
              </a:solidFill>
            </a:endParaRPr>
          </a:p>
        </p:txBody>
      </p:sp>
      <p:grpSp>
        <p:nvGrpSpPr>
          <p:cNvPr id="13" name="Group 5"/>
          <p:cNvGrpSpPr/>
          <p:nvPr/>
        </p:nvGrpSpPr>
        <p:grpSpPr>
          <a:xfrm>
            <a:off x="899592" y="3691229"/>
            <a:ext cx="7848600" cy="1680406"/>
            <a:chOff x="990600" y="2438400"/>
            <a:chExt cx="7848600" cy="1680406"/>
          </a:xfrm>
        </p:grpSpPr>
        <p:sp>
          <p:nvSpPr>
            <p:cNvPr id="14" name="Rounded Rectangle 7"/>
            <p:cNvSpPr/>
            <p:nvPr/>
          </p:nvSpPr>
          <p:spPr>
            <a:xfrm>
              <a:off x="990600" y="2819400"/>
              <a:ext cx="7848600" cy="129940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sz="2800" dirty="0" smtClean="0">
                  <a:solidFill>
                    <a:schemeClr val="tx1"/>
                  </a:solidFill>
                </a:rPr>
                <a:t>4</a:t>
              </a:r>
              <a:r>
                <a:rPr lang="es-CR" sz="2400" dirty="0" smtClean="0">
                  <a:solidFill>
                    <a:schemeClr val="tx1"/>
                  </a:solidFill>
                </a:rPr>
                <a:t>. Seleccione nuevas tareas en el Diagrama de Gantt y repita el paso 3. o seleccione el botón </a:t>
              </a:r>
              <a:r>
                <a:rPr lang="en-US" sz="2400" dirty="0" smtClean="0">
                  <a:solidFill>
                    <a:schemeClr val="tx1"/>
                  </a:solidFill>
                </a:rPr>
                <a:t>“</a:t>
              </a:r>
              <a:r>
                <a:rPr lang="en-US" sz="2400" dirty="0" err="1" smtClean="0">
                  <a:solidFill>
                    <a:schemeClr val="tx1"/>
                  </a:solidFill>
                </a:rPr>
                <a:t>Cerrar</a:t>
              </a:r>
              <a:r>
                <a:rPr lang="en-US" sz="2400" dirty="0" smtClean="0">
                  <a:solidFill>
                    <a:schemeClr val="tx1"/>
                  </a:solidFill>
                </a:rPr>
                <a:t>”.</a:t>
              </a:r>
            </a:p>
          </p:txBody>
        </p:sp>
        <p:sp>
          <p:nvSpPr>
            <p:cNvPr id="15" name="Rounded Rectangle 8"/>
            <p:cNvSpPr/>
            <p:nvPr/>
          </p:nvSpPr>
          <p:spPr>
            <a:xfrm>
              <a:off x="3886200" y="24384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spTree>
    <p:extLst>
      <p:ext uri="{BB962C8B-B14F-4D97-AF65-F5344CB8AC3E}">
        <p14:creationId xmlns:p14="http://schemas.microsoft.com/office/powerpoint/2010/main" val="70581469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32857"/>
            <a:ext cx="7857008" cy="4725144"/>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4200" b="1" dirty="0" smtClean="0">
                <a:solidFill>
                  <a:prstClr val="black"/>
                </a:solidFill>
              </a:rPr>
              <a:t>Nivelar </a:t>
            </a:r>
            <a:r>
              <a:rPr lang="es-CR" sz="4200" b="1" dirty="0">
                <a:solidFill>
                  <a:prstClr val="black"/>
                </a:solidFill>
              </a:rPr>
              <a:t>Uso de Recursos</a:t>
            </a:r>
          </a:p>
          <a:p>
            <a:pPr marL="342900" lvl="0" indent="-342900" algn="just">
              <a:spcAft>
                <a:spcPts val="1200"/>
              </a:spcAft>
            </a:pPr>
            <a:r>
              <a:rPr lang="es-CR" sz="3800" dirty="0" smtClean="0">
                <a:solidFill>
                  <a:prstClr val="black"/>
                </a:solidFill>
              </a:rPr>
              <a:t>Se puede identificar que un recurso tiene sobrecarga de trabajo (esto es, que tiene programada la ejecución de al menos dos tareas al mismo tiempo), cuando vemos al recurso con letras rojas en la </a:t>
            </a:r>
            <a:r>
              <a:rPr lang="en-US" sz="3800" dirty="0" smtClean="0">
                <a:solidFill>
                  <a:prstClr val="black"/>
                </a:solidFill>
              </a:rPr>
              <a:t>“</a:t>
            </a:r>
            <a:r>
              <a:rPr lang="en-US" sz="3800" dirty="0" err="1" smtClean="0">
                <a:solidFill>
                  <a:prstClr val="black"/>
                </a:solidFill>
              </a:rPr>
              <a:t>Hoja</a:t>
            </a:r>
            <a:r>
              <a:rPr lang="en-US" sz="3800" dirty="0" smtClean="0">
                <a:solidFill>
                  <a:prstClr val="black"/>
                </a:solidFill>
              </a:rPr>
              <a:t> de </a:t>
            </a:r>
            <a:r>
              <a:rPr lang="en-US" sz="3800" dirty="0" err="1" smtClean="0">
                <a:solidFill>
                  <a:prstClr val="black"/>
                </a:solidFill>
              </a:rPr>
              <a:t>recursos</a:t>
            </a:r>
            <a:r>
              <a:rPr lang="en-US" sz="3800" dirty="0" smtClean="0">
                <a:solidFill>
                  <a:prstClr val="black"/>
                </a:solidFill>
              </a:rPr>
              <a:t>”.</a:t>
            </a:r>
            <a:endParaRPr lang="es-CR" sz="3800" b="1" dirty="0" smtClean="0">
              <a:solidFill>
                <a:prstClr val="black"/>
              </a:solidFill>
            </a:endParaRPr>
          </a:p>
          <a:p>
            <a:pPr marL="342900" lvl="0" indent="-342900" algn="l">
              <a:spcAft>
                <a:spcPts val="1200"/>
              </a:spcAft>
            </a:pPr>
            <a:r>
              <a:rPr lang="es-CR" sz="3600" b="1" dirty="0" smtClean="0">
                <a:solidFill>
                  <a:prstClr val="black"/>
                </a:solidFill>
              </a:rPr>
              <a:t>	</a:t>
            </a:r>
          </a:p>
          <a:p>
            <a:pPr marL="342900" lvl="0" indent="-342900" algn="l">
              <a:spcAft>
                <a:spcPts val="1200"/>
              </a:spcAft>
            </a:pPr>
            <a:r>
              <a:rPr lang="es-CR" sz="3600" b="1" dirty="0" smtClean="0">
                <a:solidFill>
                  <a:prstClr val="black"/>
                </a:solidFill>
              </a:rPr>
              <a:t> </a:t>
            </a:r>
            <a:endParaRPr lang="es-CR" sz="3600" dirty="0">
              <a:solidFill>
                <a:prstClr val="black"/>
              </a:solidFill>
            </a:endParaRPr>
          </a:p>
        </p:txBody>
      </p:sp>
      <p:sp>
        <p:nvSpPr>
          <p:cNvPr id="9" name="Curved Right Arrow 7"/>
          <p:cNvSpPr/>
          <p:nvPr/>
        </p:nvSpPr>
        <p:spPr>
          <a:xfrm rot="20404947">
            <a:off x="179513" y="2264483"/>
            <a:ext cx="576064" cy="536848"/>
          </a:xfrm>
          <a:prstGeom prst="curvedRightArrow">
            <a:avLst/>
          </a:prstGeom>
          <a:solidFill>
            <a:srgbClr val="FFC000"/>
          </a:solidFill>
          <a:ln>
            <a:solidFill>
              <a:schemeClr val="accent1">
                <a:shade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846" y="5471889"/>
            <a:ext cx="4257675" cy="66675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3465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247205"/>
            <a:ext cx="7857008" cy="4725144"/>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5100" b="1" dirty="0" smtClean="0">
                <a:solidFill>
                  <a:prstClr val="black"/>
                </a:solidFill>
              </a:rPr>
              <a:t>Nivelar </a:t>
            </a:r>
            <a:r>
              <a:rPr lang="es-CR" sz="5100" b="1" dirty="0">
                <a:solidFill>
                  <a:prstClr val="black"/>
                </a:solidFill>
              </a:rPr>
              <a:t>Uso de Recursos</a:t>
            </a:r>
          </a:p>
          <a:p>
            <a:pPr marL="342900" indent="-342900" algn="just">
              <a:lnSpc>
                <a:spcPct val="120000"/>
              </a:lnSpc>
              <a:spcAft>
                <a:spcPts val="1200"/>
              </a:spcAft>
            </a:pPr>
            <a:r>
              <a:rPr lang="es-CR" sz="5100" dirty="0">
                <a:solidFill>
                  <a:prstClr val="black"/>
                </a:solidFill>
              </a:rPr>
              <a:t>La sobrecarga de trabajo nos lleva a la necesidad de efectuar una nivelación en el uso de los recursos.   Esto se puede realizar retrasando o dividiendo la(s) tarea(s) en conflicto</a:t>
            </a:r>
            <a:r>
              <a:rPr lang="es-CR" sz="5100" dirty="0" smtClean="0">
                <a:solidFill>
                  <a:prstClr val="black"/>
                </a:solidFill>
              </a:rPr>
              <a:t>.</a:t>
            </a:r>
            <a:endParaRPr lang="es-CR" sz="3600" b="1" dirty="0">
              <a:solidFill>
                <a:prstClr val="black"/>
              </a:solidFill>
            </a:endParaRPr>
          </a:p>
          <a:p>
            <a:pPr marL="342900" lvl="0" indent="-342900" algn="l">
              <a:spcAft>
                <a:spcPts val="1200"/>
              </a:spcAft>
            </a:pPr>
            <a:r>
              <a:rPr lang="es-CR" sz="3600" b="1" dirty="0">
                <a:solidFill>
                  <a:prstClr val="black"/>
                </a:solidFill>
              </a:rPr>
              <a:t>	</a:t>
            </a:r>
          </a:p>
          <a:p>
            <a:pPr marL="342900" lvl="0" indent="-342900" algn="l">
              <a:spcAft>
                <a:spcPts val="1200"/>
              </a:spcAft>
            </a:pPr>
            <a:r>
              <a:rPr lang="es-CR" sz="3600" b="1" dirty="0">
                <a:solidFill>
                  <a:prstClr val="black"/>
                </a:solidFill>
              </a:rPr>
              <a:t> </a:t>
            </a:r>
            <a:endParaRPr lang="es-CR" sz="3600" dirty="0">
              <a:solidFill>
                <a:prstClr val="black"/>
              </a:solidFill>
            </a:endParaRPr>
          </a:p>
        </p:txBody>
      </p:sp>
    </p:spTree>
    <p:extLst>
      <p:ext uri="{BB962C8B-B14F-4D97-AF65-F5344CB8AC3E}">
        <p14:creationId xmlns:p14="http://schemas.microsoft.com/office/powerpoint/2010/main" val="8584647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smtClean="0">
                <a:solidFill>
                  <a:prstClr val="black"/>
                </a:solidFill>
              </a:rPr>
              <a:t>Nivelar </a:t>
            </a:r>
            <a:r>
              <a:rPr lang="es-CR" sz="3600" b="1" dirty="0">
                <a:solidFill>
                  <a:prstClr val="black"/>
                </a:solidFill>
              </a:rPr>
              <a:t>Uso de Recursos</a:t>
            </a:r>
          </a:p>
          <a:p>
            <a:pPr marL="342900" lvl="0" indent="-342900" algn="just">
              <a:lnSpc>
                <a:spcPct val="80000"/>
              </a:lnSpc>
              <a:spcAft>
                <a:spcPts val="1200"/>
              </a:spcAft>
            </a:pPr>
            <a:r>
              <a:rPr lang="es-CR" sz="3600" dirty="0">
                <a:solidFill>
                  <a:prstClr val="black"/>
                </a:solidFill>
              </a:rPr>
              <a:t>Para efectuar esto de forma automática se pueden utilizar las opciones de redistribución </a:t>
            </a:r>
            <a:r>
              <a:rPr lang="en-US" sz="3600" dirty="0">
                <a:solidFill>
                  <a:prstClr val="black"/>
                </a:solidFill>
              </a:rPr>
              <a:t>de Project</a:t>
            </a:r>
            <a:r>
              <a:rPr lang="en-US" sz="3600" dirty="0" smtClean="0">
                <a:solidFill>
                  <a:prstClr val="black"/>
                </a:solidFill>
              </a:rPr>
              <a:t>.</a:t>
            </a:r>
            <a:r>
              <a:rPr lang="es-CR" sz="3600" b="1" dirty="0" smtClean="0">
                <a:solidFill>
                  <a:prstClr val="black"/>
                </a:solidFill>
              </a:rPr>
              <a:t> </a:t>
            </a:r>
            <a:r>
              <a:rPr lang="es-CR" sz="3600" b="1" dirty="0">
                <a:solidFill>
                  <a:prstClr val="black"/>
                </a:solidFill>
              </a:rPr>
              <a:t>	</a:t>
            </a:r>
          </a:p>
          <a:p>
            <a:pPr marL="342900" lvl="0" indent="-342900" algn="l">
              <a:spcAft>
                <a:spcPts val="1200"/>
              </a:spcAft>
            </a:pPr>
            <a:r>
              <a:rPr lang="es-CR" sz="3600" b="1" dirty="0">
                <a:solidFill>
                  <a:prstClr val="black"/>
                </a:solidFill>
              </a:rPr>
              <a:t> </a:t>
            </a: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grpSp>
        <p:nvGrpSpPr>
          <p:cNvPr id="4" name="Group 5"/>
          <p:cNvGrpSpPr/>
          <p:nvPr/>
        </p:nvGrpSpPr>
        <p:grpSpPr>
          <a:xfrm>
            <a:off x="1095624" y="4557737"/>
            <a:ext cx="7239000" cy="1752600"/>
            <a:chOff x="1066800" y="3276600"/>
            <a:chExt cx="7239000" cy="1752600"/>
          </a:xfrm>
        </p:grpSpPr>
        <p:sp>
          <p:nvSpPr>
            <p:cNvPr id="6" name="Rounded Rectangle 8"/>
            <p:cNvSpPr/>
            <p:nvPr/>
          </p:nvSpPr>
          <p:spPr>
            <a:xfrm>
              <a:off x="1066800" y="3581400"/>
              <a:ext cx="7239000" cy="1447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800" dirty="0" smtClean="0">
                  <a:solidFill>
                    <a:schemeClr val="tx1"/>
                  </a:solidFill>
                </a:rPr>
                <a:t>Seleccione Recurso | Redistribuir </a:t>
              </a:r>
              <a:r>
                <a:rPr lang="en-US" sz="2800" dirty="0" smtClean="0">
                  <a:solidFill>
                    <a:schemeClr val="tx1"/>
                  </a:solidFill>
                </a:rPr>
                <a:t>| </a:t>
              </a:r>
              <a:r>
                <a:rPr lang="en-US" sz="2800" dirty="0" err="1" smtClean="0">
                  <a:solidFill>
                    <a:schemeClr val="tx1"/>
                  </a:solidFill>
                </a:rPr>
                <a:t>Opciones</a:t>
              </a:r>
              <a:r>
                <a:rPr lang="en-US" sz="2800" dirty="0" smtClean="0">
                  <a:solidFill>
                    <a:schemeClr val="tx1"/>
                  </a:solidFill>
                </a:rPr>
                <a:t> de </a:t>
              </a:r>
              <a:r>
                <a:rPr lang="en-US" sz="2800" dirty="0" err="1" smtClean="0">
                  <a:solidFill>
                    <a:schemeClr val="tx1"/>
                  </a:solidFill>
                </a:rPr>
                <a:t>Redistribuci</a:t>
              </a:r>
              <a:r>
                <a:rPr lang="es-CR" sz="2800" dirty="0" err="1" smtClean="0">
                  <a:solidFill>
                    <a:schemeClr val="tx1"/>
                  </a:solidFill>
                </a:rPr>
                <a:t>ón</a:t>
              </a:r>
              <a:r>
                <a:rPr lang="es-CR" sz="2800" dirty="0" smtClean="0">
                  <a:solidFill>
                    <a:schemeClr val="tx1"/>
                  </a:solidFill>
                </a:rPr>
                <a:t>.</a:t>
              </a:r>
            </a:p>
          </p:txBody>
        </p:sp>
        <p:sp>
          <p:nvSpPr>
            <p:cNvPr id="8" name="Rounded Rectangle 9"/>
            <p:cNvSpPr/>
            <p:nvPr/>
          </p:nvSpPr>
          <p:spPr>
            <a:xfrm>
              <a:off x="3810000" y="3276600"/>
              <a:ext cx="1600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a:t>
              </a:r>
              <a:r>
                <a:rPr lang="es-CR" sz="2800" dirty="0" smtClean="0"/>
                <a:t>ómo …</a:t>
              </a:r>
              <a:endParaRPr lang="en-US" sz="2800" dirty="0"/>
            </a:p>
          </p:txBody>
        </p:sp>
      </p:grpSp>
    </p:spTree>
    <p:extLst>
      <p:ext uri="{BB962C8B-B14F-4D97-AF65-F5344CB8AC3E}">
        <p14:creationId xmlns:p14="http://schemas.microsoft.com/office/powerpoint/2010/main" val="42194058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smtClean="0">
                <a:solidFill>
                  <a:prstClr val="black"/>
                </a:solidFill>
              </a:rPr>
              <a:t>Nivelar </a:t>
            </a:r>
            <a:r>
              <a:rPr lang="es-CR" sz="3600" b="1" dirty="0">
                <a:solidFill>
                  <a:prstClr val="black"/>
                </a:solidFill>
              </a:rPr>
              <a:t>Uso de Recursos</a:t>
            </a:r>
          </a:p>
          <a:p>
            <a:pPr marL="342900" lvl="0" indent="-342900" algn="l">
              <a:spcAft>
                <a:spcPts val="1200"/>
              </a:spcAft>
            </a:pPr>
            <a:r>
              <a:rPr lang="es-CR" sz="3600" b="1" dirty="0" smtClean="0">
                <a:solidFill>
                  <a:prstClr val="black"/>
                </a:solidFill>
              </a:rPr>
              <a:t> </a:t>
            </a: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039840"/>
            <a:ext cx="4191546" cy="330043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134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Bef>
                <a:spcPts val="600"/>
              </a:spcBef>
              <a:spcAft>
                <a:spcPts val="600"/>
              </a:spcAft>
            </a:pPr>
            <a:r>
              <a:rPr lang="es-CR" sz="3600" b="1" dirty="0" smtClean="0">
                <a:solidFill>
                  <a:prstClr val="black"/>
                </a:solidFill>
              </a:rPr>
              <a:t>Nivelar </a:t>
            </a:r>
            <a:r>
              <a:rPr lang="es-CR" sz="3600" b="1" dirty="0">
                <a:solidFill>
                  <a:prstClr val="black"/>
                </a:solidFill>
              </a:rPr>
              <a:t>Uso de Recursos</a:t>
            </a:r>
          </a:p>
          <a:p>
            <a:pPr marL="342900" lvl="0" indent="-342900" algn="l">
              <a:spcBef>
                <a:spcPts val="0"/>
              </a:spcBef>
              <a:spcAft>
                <a:spcPts val="1200"/>
              </a:spcAft>
            </a:pPr>
            <a:r>
              <a:rPr lang="es-CR" sz="3500" b="1" dirty="0">
                <a:solidFill>
                  <a:prstClr val="black"/>
                </a:solidFill>
              </a:rPr>
              <a:t>Redistribución automática</a:t>
            </a:r>
          </a:p>
          <a:p>
            <a:pPr marL="342900" lvl="0" indent="-342900" algn="just">
              <a:lnSpc>
                <a:spcPct val="80000"/>
              </a:lnSpc>
              <a:spcBef>
                <a:spcPts val="0"/>
              </a:spcBef>
              <a:spcAft>
                <a:spcPts val="1200"/>
              </a:spcAft>
            </a:pPr>
            <a:r>
              <a:rPr lang="es-CR" dirty="0">
                <a:solidFill>
                  <a:prstClr val="black"/>
                </a:solidFill>
              </a:rPr>
              <a:t>Si selecciona la redistribución automática, Project va redistribuyendo el trabajo en forma automática, conforme se vayan dando los conflictos, de acuerdo a los parámetros seleccionados en esta ventana.</a:t>
            </a:r>
            <a:endParaRPr lang="es-CR" b="1" dirty="0">
              <a:solidFill>
                <a:prstClr val="black"/>
              </a:solidFill>
            </a:endParaRPr>
          </a:p>
          <a:p>
            <a:pPr marL="342900" lvl="0" indent="-342900" algn="l">
              <a:spcAft>
                <a:spcPts val="1200"/>
              </a:spcAft>
            </a:pPr>
            <a:r>
              <a:rPr lang="es-CR" sz="3600" b="1" dirty="0" smtClean="0">
                <a:solidFill>
                  <a:prstClr val="black"/>
                </a:solidFill>
              </a:rPr>
              <a:t> </a:t>
            </a: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644455"/>
            <a:ext cx="2819400" cy="93345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960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Bef>
                <a:spcPts val="600"/>
              </a:spcBef>
              <a:spcAft>
                <a:spcPts val="600"/>
              </a:spcAft>
            </a:pPr>
            <a:r>
              <a:rPr lang="es-CR" sz="3600" b="1" dirty="0" smtClean="0">
                <a:solidFill>
                  <a:prstClr val="black"/>
                </a:solidFill>
              </a:rPr>
              <a:t>Nivelar </a:t>
            </a:r>
            <a:r>
              <a:rPr lang="es-CR" sz="3600" b="1" dirty="0">
                <a:solidFill>
                  <a:prstClr val="black"/>
                </a:solidFill>
              </a:rPr>
              <a:t>Uso de Recursos</a:t>
            </a:r>
          </a:p>
          <a:p>
            <a:pPr marL="342900" lvl="0" indent="-342900" algn="l">
              <a:spcBef>
                <a:spcPts val="0"/>
              </a:spcBef>
              <a:spcAft>
                <a:spcPts val="1200"/>
              </a:spcAft>
            </a:pPr>
            <a:r>
              <a:rPr lang="es-CR" sz="3500" b="1" dirty="0" smtClean="0">
                <a:solidFill>
                  <a:prstClr val="black"/>
                </a:solidFill>
              </a:rPr>
              <a:t>Redistribución manual</a:t>
            </a:r>
            <a:endParaRPr lang="es-CR" sz="3500" b="1" dirty="0">
              <a:solidFill>
                <a:prstClr val="black"/>
              </a:solidFill>
            </a:endParaRPr>
          </a:p>
          <a:p>
            <a:pPr marL="342900" lvl="0" indent="-342900" algn="just">
              <a:lnSpc>
                <a:spcPct val="80000"/>
              </a:lnSpc>
              <a:spcBef>
                <a:spcPts val="0"/>
              </a:spcBef>
              <a:spcAft>
                <a:spcPts val="1200"/>
              </a:spcAft>
            </a:pPr>
            <a:r>
              <a:rPr lang="es-CR" dirty="0">
                <a:solidFill>
                  <a:prstClr val="black"/>
                </a:solidFill>
              </a:rPr>
              <a:t>Si selecciona la redistribución manual, debe verificar si hay sobrecarga y ejecutar el proceso en forma manual. </a:t>
            </a:r>
            <a:endParaRPr lang="es-CR" b="1" dirty="0">
              <a:solidFill>
                <a:prstClr val="black"/>
              </a:solidFill>
            </a:endParaRPr>
          </a:p>
          <a:p>
            <a:pPr marL="342900" lvl="0" indent="-342900" algn="l">
              <a:spcAft>
                <a:spcPts val="1200"/>
              </a:spcAft>
            </a:pPr>
            <a:r>
              <a:rPr lang="es-CR" sz="3600" b="1" dirty="0" smtClean="0">
                <a:solidFill>
                  <a:prstClr val="black"/>
                </a:solidFill>
              </a:rPr>
              <a:t> </a:t>
            </a: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780" y="4941168"/>
            <a:ext cx="2600325" cy="93345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1115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spcAft>
                <a:spcPts val="1200"/>
              </a:spcAft>
            </a:pPr>
            <a:r>
              <a:rPr lang="es-CR" sz="3600" b="1" dirty="0" smtClean="0">
                <a:solidFill>
                  <a:prstClr val="black"/>
                </a:solidFill>
              </a:rPr>
              <a:t>Parámetros </a:t>
            </a:r>
            <a:r>
              <a:rPr lang="es-CR" sz="3600" b="1" dirty="0">
                <a:solidFill>
                  <a:prstClr val="black"/>
                </a:solidFill>
              </a:rPr>
              <a:t>de la Redistribución </a:t>
            </a:r>
          </a:p>
          <a:p>
            <a:pPr marL="342900" lvl="0" indent="-342900" algn="l">
              <a:spcBef>
                <a:spcPts val="0"/>
              </a:spcBef>
              <a:spcAft>
                <a:spcPts val="1200"/>
              </a:spcAft>
            </a:pPr>
            <a:endParaRPr lang="es-CR" sz="3500" b="1" dirty="0">
              <a:solidFill>
                <a:prstClr val="black"/>
              </a:solidFill>
            </a:endParaRPr>
          </a:p>
          <a:p>
            <a:pPr marL="342900" lvl="0" indent="-342900" algn="l">
              <a:spcAft>
                <a:spcPts val="1200"/>
              </a:spcAft>
            </a:pPr>
            <a:r>
              <a:rPr lang="es-CR" sz="3600" b="1" dirty="0" smtClean="0">
                <a:solidFill>
                  <a:prstClr val="black"/>
                </a:solidFill>
              </a:rPr>
              <a:t> </a:t>
            </a: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087" y="2996952"/>
            <a:ext cx="4394298" cy="3456384"/>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Bef>
                <a:spcPts val="600"/>
              </a:spcBef>
              <a:spcAft>
                <a:spcPts val="600"/>
              </a:spcAft>
            </a:pPr>
            <a:r>
              <a:rPr lang="es-CR" sz="3600" b="1" dirty="0">
                <a:solidFill>
                  <a:prstClr val="black"/>
                </a:solidFill>
              </a:rPr>
              <a:t>Nivelar Uso de Recursos</a:t>
            </a:r>
          </a:p>
        </p:txBody>
      </p:sp>
    </p:spTree>
    <p:extLst>
      <p:ext uri="{BB962C8B-B14F-4D97-AF65-F5344CB8AC3E}">
        <p14:creationId xmlns:p14="http://schemas.microsoft.com/office/powerpoint/2010/main" val="145415654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spcAft>
                <a:spcPts val="1200"/>
              </a:spcAft>
            </a:pPr>
            <a:r>
              <a:rPr lang="es-CR" sz="3600" b="1" dirty="0" smtClean="0">
                <a:solidFill>
                  <a:prstClr val="black"/>
                </a:solidFill>
              </a:rPr>
              <a:t>Parámetros </a:t>
            </a:r>
            <a:r>
              <a:rPr lang="es-CR" sz="3600" b="1" dirty="0">
                <a:solidFill>
                  <a:prstClr val="black"/>
                </a:solidFill>
              </a:rPr>
              <a:t>de la </a:t>
            </a:r>
            <a:r>
              <a:rPr lang="es-CR" sz="3600" b="1" dirty="0" smtClean="0">
                <a:solidFill>
                  <a:prstClr val="black"/>
                </a:solidFill>
              </a:rPr>
              <a:t>Redistribución</a:t>
            </a:r>
          </a:p>
          <a:p>
            <a:pPr marL="342900" lvl="0" indent="-342900" algn="just">
              <a:spcAft>
                <a:spcPts val="1200"/>
              </a:spcAft>
            </a:pPr>
            <a:r>
              <a:rPr lang="es-CR" sz="2800" b="1" dirty="0">
                <a:solidFill>
                  <a:prstClr val="black"/>
                </a:solidFill>
              </a:rPr>
              <a:t>Orden de redistribución</a:t>
            </a:r>
            <a:r>
              <a:rPr lang="en-US" sz="2800" b="1" dirty="0">
                <a:solidFill>
                  <a:prstClr val="black"/>
                </a:solidFill>
              </a:rPr>
              <a:t>:  </a:t>
            </a:r>
            <a:r>
              <a:rPr lang="en-US" sz="2800" dirty="0">
                <a:solidFill>
                  <a:prstClr val="black"/>
                </a:solidFill>
              </a:rPr>
              <a:t>Para </a:t>
            </a:r>
            <a:r>
              <a:rPr lang="en-US" sz="2800" dirty="0" err="1">
                <a:solidFill>
                  <a:prstClr val="black"/>
                </a:solidFill>
              </a:rPr>
              <a:t>este</a:t>
            </a:r>
            <a:r>
              <a:rPr lang="en-US" sz="2800" dirty="0">
                <a:solidFill>
                  <a:prstClr val="black"/>
                </a:solidFill>
              </a:rPr>
              <a:t> par</a:t>
            </a:r>
            <a:r>
              <a:rPr lang="es-CR" sz="2800" dirty="0" err="1">
                <a:solidFill>
                  <a:prstClr val="black"/>
                </a:solidFill>
              </a:rPr>
              <a:t>ámetro</a:t>
            </a:r>
            <a:r>
              <a:rPr lang="es-CR" sz="2800" dirty="0">
                <a:solidFill>
                  <a:prstClr val="black"/>
                </a:solidFill>
              </a:rPr>
              <a:t> tiene tres opciones que aparecen en el combo.</a:t>
            </a:r>
          </a:p>
          <a:p>
            <a:pPr marL="914400" lvl="1" indent="-457200" algn="just">
              <a:spcAft>
                <a:spcPts val="1200"/>
              </a:spcAft>
              <a:buFont typeface="Arial" pitchFamily="34" charset="0"/>
              <a:buChar char="•"/>
            </a:pPr>
            <a:r>
              <a:rPr lang="es-CR" b="1" dirty="0">
                <a:solidFill>
                  <a:prstClr val="black"/>
                </a:solidFill>
              </a:rPr>
              <a:t>Solo identificador</a:t>
            </a:r>
            <a:r>
              <a:rPr lang="en-US" b="1" dirty="0">
                <a:solidFill>
                  <a:prstClr val="black"/>
                </a:solidFill>
              </a:rPr>
              <a:t>: </a:t>
            </a:r>
            <a:r>
              <a:rPr lang="en-US" dirty="0">
                <a:solidFill>
                  <a:prstClr val="black"/>
                </a:solidFill>
              </a:rPr>
              <a:t>De </a:t>
            </a:r>
            <a:r>
              <a:rPr lang="en-US" dirty="0" err="1">
                <a:solidFill>
                  <a:prstClr val="black"/>
                </a:solidFill>
              </a:rPr>
              <a:t>las</a:t>
            </a:r>
            <a:r>
              <a:rPr lang="en-US" dirty="0">
                <a:solidFill>
                  <a:prstClr val="black"/>
                </a:solidFill>
              </a:rPr>
              <a:t> </a:t>
            </a:r>
            <a:r>
              <a:rPr lang="en-US" dirty="0" err="1">
                <a:solidFill>
                  <a:prstClr val="black"/>
                </a:solidFill>
              </a:rPr>
              <a:t>tareas</a:t>
            </a:r>
            <a:r>
              <a:rPr lang="en-US" dirty="0">
                <a:solidFill>
                  <a:prstClr val="black"/>
                </a:solidFill>
              </a:rPr>
              <a:t> en </a:t>
            </a:r>
            <a:r>
              <a:rPr lang="en-US" dirty="0" err="1">
                <a:solidFill>
                  <a:prstClr val="black"/>
                </a:solidFill>
              </a:rPr>
              <a:t>conflicto</a:t>
            </a:r>
            <a:r>
              <a:rPr lang="en-US" dirty="0">
                <a:solidFill>
                  <a:prstClr val="black"/>
                </a:solidFill>
              </a:rPr>
              <a:t>, </a:t>
            </a:r>
            <a:r>
              <a:rPr lang="en-US" dirty="0" err="1">
                <a:solidFill>
                  <a:prstClr val="black"/>
                </a:solidFill>
              </a:rPr>
              <a:t>deja</a:t>
            </a:r>
            <a:r>
              <a:rPr lang="en-US" dirty="0">
                <a:solidFill>
                  <a:prstClr val="black"/>
                </a:solidFill>
              </a:rPr>
              <a:t> </a:t>
            </a:r>
            <a:r>
              <a:rPr lang="en-US" dirty="0" err="1">
                <a:solidFill>
                  <a:prstClr val="black"/>
                </a:solidFill>
              </a:rPr>
              <a:t>programada</a:t>
            </a:r>
            <a:r>
              <a:rPr lang="en-US" dirty="0">
                <a:solidFill>
                  <a:prstClr val="black"/>
                </a:solidFill>
              </a:rPr>
              <a:t> </a:t>
            </a:r>
            <a:r>
              <a:rPr lang="en-US" dirty="0" err="1">
                <a:solidFill>
                  <a:prstClr val="black"/>
                </a:solidFill>
              </a:rPr>
              <a:t>como</a:t>
            </a:r>
            <a:r>
              <a:rPr lang="en-US" dirty="0">
                <a:solidFill>
                  <a:prstClr val="black"/>
                </a:solidFill>
              </a:rPr>
              <a:t> primer </a:t>
            </a:r>
            <a:r>
              <a:rPr lang="en-US" dirty="0" err="1">
                <a:solidFill>
                  <a:prstClr val="black"/>
                </a:solidFill>
              </a:rPr>
              <a:t>tarea</a:t>
            </a:r>
            <a:r>
              <a:rPr lang="en-US" dirty="0">
                <a:solidFill>
                  <a:prstClr val="black"/>
                </a:solidFill>
              </a:rPr>
              <a:t> la </a:t>
            </a:r>
            <a:r>
              <a:rPr lang="en-US" dirty="0" err="1">
                <a:solidFill>
                  <a:prstClr val="black"/>
                </a:solidFill>
              </a:rPr>
              <a:t>que</a:t>
            </a:r>
            <a:r>
              <a:rPr lang="en-US" dirty="0">
                <a:solidFill>
                  <a:prstClr val="black"/>
                </a:solidFill>
              </a:rPr>
              <a:t> </a:t>
            </a:r>
            <a:r>
              <a:rPr lang="en-US" dirty="0" err="1">
                <a:solidFill>
                  <a:prstClr val="black"/>
                </a:solidFill>
              </a:rPr>
              <a:t>que</a:t>
            </a:r>
            <a:r>
              <a:rPr lang="en-US" dirty="0">
                <a:solidFill>
                  <a:prstClr val="black"/>
                </a:solidFill>
              </a:rPr>
              <a:t> </a:t>
            </a:r>
            <a:r>
              <a:rPr lang="en-US" dirty="0" err="1">
                <a:solidFill>
                  <a:prstClr val="black"/>
                </a:solidFill>
              </a:rPr>
              <a:t>tenga</a:t>
            </a:r>
            <a:r>
              <a:rPr lang="en-US" dirty="0">
                <a:solidFill>
                  <a:prstClr val="black"/>
                </a:solidFill>
              </a:rPr>
              <a:t> el n</a:t>
            </a:r>
            <a:r>
              <a:rPr lang="es-CR" dirty="0" err="1">
                <a:solidFill>
                  <a:prstClr val="black"/>
                </a:solidFill>
              </a:rPr>
              <a:t>úmero</a:t>
            </a:r>
            <a:r>
              <a:rPr lang="es-CR" dirty="0">
                <a:solidFill>
                  <a:prstClr val="black"/>
                </a:solidFill>
              </a:rPr>
              <a:t> de ID menor, la siguiente la reprograma a una fecha posterior</a:t>
            </a:r>
            <a:r>
              <a:rPr lang="es-CR" dirty="0" smtClean="0">
                <a:solidFill>
                  <a:prstClr val="black"/>
                </a:solidFill>
              </a:rPr>
              <a:t>.</a:t>
            </a:r>
            <a:endParaRPr lang="es-CR" sz="3500" b="1" dirty="0">
              <a:solidFill>
                <a:prstClr val="black"/>
              </a:solidFill>
            </a:endParaRPr>
          </a:p>
          <a:p>
            <a:pPr marL="342900" lvl="0" indent="-342900" algn="l">
              <a:spcAft>
                <a:spcPts val="1200"/>
              </a:spcAft>
            </a:pPr>
            <a:r>
              <a:rPr lang="es-CR" sz="3600" b="1" dirty="0" smtClean="0">
                <a:solidFill>
                  <a:prstClr val="black"/>
                </a:solidFill>
              </a:rPr>
              <a:t> </a:t>
            </a: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sp>
        <p:nvSpPr>
          <p:cNvPr id="9"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Bef>
                <a:spcPts val="600"/>
              </a:spcBef>
              <a:spcAft>
                <a:spcPts val="600"/>
              </a:spcAft>
            </a:pPr>
            <a:r>
              <a:rPr lang="es-CR" sz="3600" b="1" dirty="0">
                <a:solidFill>
                  <a:prstClr val="black"/>
                </a:solidFill>
              </a:rPr>
              <a:t>Nivelar Uso de Recursos</a:t>
            </a:r>
          </a:p>
        </p:txBody>
      </p:sp>
    </p:spTree>
    <p:extLst>
      <p:ext uri="{BB962C8B-B14F-4D97-AF65-F5344CB8AC3E}">
        <p14:creationId xmlns:p14="http://schemas.microsoft.com/office/powerpoint/2010/main" val="278968808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spcAft>
                <a:spcPts val="1200"/>
              </a:spcAft>
            </a:pPr>
            <a:r>
              <a:rPr lang="es-CR" sz="3600" b="1" dirty="0" smtClean="0">
                <a:solidFill>
                  <a:prstClr val="black"/>
                </a:solidFill>
              </a:rPr>
              <a:t>Parámetros </a:t>
            </a:r>
            <a:r>
              <a:rPr lang="es-CR" sz="3600" b="1" dirty="0">
                <a:solidFill>
                  <a:prstClr val="black"/>
                </a:solidFill>
              </a:rPr>
              <a:t>de la </a:t>
            </a:r>
            <a:r>
              <a:rPr lang="es-CR" sz="3600" b="1" dirty="0" smtClean="0">
                <a:solidFill>
                  <a:prstClr val="black"/>
                </a:solidFill>
              </a:rPr>
              <a:t>Redistribución</a:t>
            </a:r>
          </a:p>
          <a:p>
            <a:pPr marL="342900" lvl="0" indent="-342900" algn="just">
              <a:spcAft>
                <a:spcPts val="1200"/>
              </a:spcAft>
            </a:pPr>
            <a:r>
              <a:rPr lang="es-CR" sz="2800" b="1" dirty="0">
                <a:solidFill>
                  <a:prstClr val="black"/>
                </a:solidFill>
              </a:rPr>
              <a:t>Orden de redistribución</a:t>
            </a:r>
            <a:r>
              <a:rPr lang="en-US" sz="2800" b="1" dirty="0">
                <a:solidFill>
                  <a:prstClr val="black"/>
                </a:solidFill>
              </a:rPr>
              <a:t>:  </a:t>
            </a:r>
            <a:r>
              <a:rPr lang="en-US" sz="2800" dirty="0">
                <a:solidFill>
                  <a:prstClr val="black"/>
                </a:solidFill>
              </a:rPr>
              <a:t>Para </a:t>
            </a:r>
            <a:r>
              <a:rPr lang="en-US" sz="2800" dirty="0" err="1">
                <a:solidFill>
                  <a:prstClr val="black"/>
                </a:solidFill>
              </a:rPr>
              <a:t>este</a:t>
            </a:r>
            <a:r>
              <a:rPr lang="en-US" sz="2800" dirty="0">
                <a:solidFill>
                  <a:prstClr val="black"/>
                </a:solidFill>
              </a:rPr>
              <a:t> par</a:t>
            </a:r>
            <a:r>
              <a:rPr lang="es-CR" sz="2800" dirty="0" err="1">
                <a:solidFill>
                  <a:prstClr val="black"/>
                </a:solidFill>
              </a:rPr>
              <a:t>ámetro</a:t>
            </a:r>
            <a:r>
              <a:rPr lang="es-CR" sz="2800" dirty="0">
                <a:solidFill>
                  <a:prstClr val="black"/>
                </a:solidFill>
              </a:rPr>
              <a:t> tiene tres opciones que aparecen en el combo.</a:t>
            </a:r>
          </a:p>
          <a:p>
            <a:pPr marL="914400" lvl="1" indent="-457200" algn="just">
              <a:buFont typeface="Arial" pitchFamily="34" charset="0"/>
              <a:buChar char="•"/>
            </a:pPr>
            <a:r>
              <a:rPr lang="es-CR" b="1" dirty="0">
                <a:solidFill>
                  <a:prstClr val="black"/>
                </a:solidFill>
              </a:rPr>
              <a:t>Estándar</a:t>
            </a:r>
            <a:r>
              <a:rPr lang="en-US" b="1" dirty="0">
                <a:solidFill>
                  <a:prstClr val="black"/>
                </a:solidFill>
              </a:rPr>
              <a:t>: </a:t>
            </a:r>
            <a:r>
              <a:rPr lang="en-US" dirty="0">
                <a:solidFill>
                  <a:prstClr val="black"/>
                </a:solidFill>
              </a:rPr>
              <a:t>Se </a:t>
            </a:r>
            <a:r>
              <a:rPr lang="en-US" dirty="0" err="1">
                <a:solidFill>
                  <a:prstClr val="black"/>
                </a:solidFill>
              </a:rPr>
              <a:t>programa</a:t>
            </a:r>
            <a:r>
              <a:rPr lang="en-US" dirty="0">
                <a:solidFill>
                  <a:prstClr val="black"/>
                </a:solidFill>
              </a:rPr>
              <a:t> </a:t>
            </a:r>
            <a:r>
              <a:rPr lang="en-US" dirty="0" err="1">
                <a:solidFill>
                  <a:prstClr val="black"/>
                </a:solidFill>
              </a:rPr>
              <a:t>primero</a:t>
            </a:r>
            <a:r>
              <a:rPr lang="en-US" dirty="0">
                <a:solidFill>
                  <a:prstClr val="black"/>
                </a:solidFill>
              </a:rPr>
              <a:t> la de mayor </a:t>
            </a:r>
            <a:r>
              <a:rPr lang="en-US" dirty="0" err="1">
                <a:solidFill>
                  <a:prstClr val="black"/>
                </a:solidFill>
              </a:rPr>
              <a:t>duración</a:t>
            </a:r>
            <a:r>
              <a:rPr lang="en-US" dirty="0">
                <a:solidFill>
                  <a:prstClr val="black"/>
                </a:solidFill>
              </a:rPr>
              <a:t>. </a:t>
            </a:r>
          </a:p>
          <a:p>
            <a:pPr marL="914400" lvl="1" indent="-457200" algn="just">
              <a:spcBef>
                <a:spcPts val="0"/>
              </a:spcBef>
              <a:buFont typeface="Arial" pitchFamily="34" charset="0"/>
              <a:buChar char="•"/>
            </a:pPr>
            <a:r>
              <a:rPr lang="es-CR" b="1" dirty="0">
                <a:solidFill>
                  <a:prstClr val="black"/>
                </a:solidFill>
              </a:rPr>
              <a:t>Prioridad, estándar</a:t>
            </a:r>
            <a:r>
              <a:rPr lang="en-US" b="1" dirty="0">
                <a:solidFill>
                  <a:prstClr val="black"/>
                </a:solidFill>
              </a:rPr>
              <a:t>: </a:t>
            </a:r>
            <a:r>
              <a:rPr lang="en-US" dirty="0">
                <a:solidFill>
                  <a:prstClr val="black"/>
                </a:solidFill>
              </a:rPr>
              <a:t>Se </a:t>
            </a:r>
            <a:r>
              <a:rPr lang="en-US" dirty="0" err="1">
                <a:solidFill>
                  <a:prstClr val="black"/>
                </a:solidFill>
              </a:rPr>
              <a:t>programan</a:t>
            </a:r>
            <a:r>
              <a:rPr lang="en-US" dirty="0">
                <a:solidFill>
                  <a:prstClr val="black"/>
                </a:solidFill>
              </a:rPr>
              <a:t> de </a:t>
            </a:r>
            <a:r>
              <a:rPr lang="en-US" dirty="0" err="1">
                <a:solidFill>
                  <a:prstClr val="black"/>
                </a:solidFill>
              </a:rPr>
              <a:t>acuerdo</a:t>
            </a:r>
            <a:r>
              <a:rPr lang="en-US" dirty="0">
                <a:solidFill>
                  <a:prstClr val="black"/>
                </a:solidFill>
              </a:rPr>
              <a:t> a la </a:t>
            </a:r>
            <a:r>
              <a:rPr lang="en-US" dirty="0" err="1">
                <a:solidFill>
                  <a:prstClr val="black"/>
                </a:solidFill>
              </a:rPr>
              <a:t>prioridad</a:t>
            </a:r>
            <a:r>
              <a:rPr lang="en-US" dirty="0">
                <a:solidFill>
                  <a:prstClr val="black"/>
                </a:solidFill>
              </a:rPr>
              <a:t> de </a:t>
            </a:r>
            <a:r>
              <a:rPr lang="en-US" dirty="0" err="1">
                <a:solidFill>
                  <a:prstClr val="black"/>
                </a:solidFill>
              </a:rPr>
              <a:t>las</a:t>
            </a:r>
            <a:r>
              <a:rPr lang="en-US" dirty="0">
                <a:solidFill>
                  <a:prstClr val="black"/>
                </a:solidFill>
              </a:rPr>
              <a:t> </a:t>
            </a:r>
            <a:r>
              <a:rPr lang="en-US" dirty="0" err="1">
                <a:solidFill>
                  <a:prstClr val="black"/>
                </a:solidFill>
              </a:rPr>
              <a:t>tareas</a:t>
            </a:r>
            <a:r>
              <a:rPr lang="en-US" dirty="0">
                <a:solidFill>
                  <a:prstClr val="black"/>
                </a:solidFill>
              </a:rPr>
              <a:t>.   Para </a:t>
            </a:r>
            <a:r>
              <a:rPr lang="en-US" dirty="0" err="1">
                <a:solidFill>
                  <a:prstClr val="black"/>
                </a:solidFill>
              </a:rPr>
              <a:t>las</a:t>
            </a:r>
            <a:r>
              <a:rPr lang="en-US" dirty="0">
                <a:solidFill>
                  <a:prstClr val="black"/>
                </a:solidFill>
              </a:rPr>
              <a:t> </a:t>
            </a:r>
            <a:r>
              <a:rPr lang="en-US" dirty="0" err="1">
                <a:solidFill>
                  <a:prstClr val="black"/>
                </a:solidFill>
              </a:rPr>
              <a:t>que</a:t>
            </a:r>
            <a:r>
              <a:rPr lang="en-US" dirty="0">
                <a:solidFill>
                  <a:prstClr val="black"/>
                </a:solidFill>
              </a:rPr>
              <a:t> </a:t>
            </a:r>
            <a:r>
              <a:rPr lang="en-US" dirty="0" err="1">
                <a:solidFill>
                  <a:prstClr val="black"/>
                </a:solidFill>
              </a:rPr>
              <a:t>tienen</a:t>
            </a:r>
            <a:r>
              <a:rPr lang="en-US" dirty="0">
                <a:solidFill>
                  <a:prstClr val="black"/>
                </a:solidFill>
              </a:rPr>
              <a:t> la </a:t>
            </a:r>
            <a:r>
              <a:rPr lang="en-US" dirty="0" err="1">
                <a:solidFill>
                  <a:prstClr val="black"/>
                </a:solidFill>
              </a:rPr>
              <a:t>misma</a:t>
            </a:r>
            <a:r>
              <a:rPr lang="en-US" dirty="0">
                <a:solidFill>
                  <a:prstClr val="black"/>
                </a:solidFill>
              </a:rPr>
              <a:t> </a:t>
            </a:r>
            <a:r>
              <a:rPr lang="en-US" dirty="0" err="1">
                <a:solidFill>
                  <a:prstClr val="black"/>
                </a:solidFill>
              </a:rPr>
              <a:t>prioridad</a:t>
            </a:r>
            <a:r>
              <a:rPr lang="en-US" dirty="0">
                <a:solidFill>
                  <a:prstClr val="black"/>
                </a:solidFill>
              </a:rPr>
              <a:t>, la de </a:t>
            </a:r>
            <a:r>
              <a:rPr lang="en-US" dirty="0" smtClean="0">
                <a:solidFill>
                  <a:prstClr val="black"/>
                </a:solidFill>
              </a:rPr>
              <a:t>mayor </a:t>
            </a:r>
            <a:r>
              <a:rPr lang="en-US" dirty="0" err="1" smtClean="0">
                <a:solidFill>
                  <a:prstClr val="black"/>
                </a:solidFill>
              </a:rPr>
              <a:t>duración</a:t>
            </a:r>
            <a:r>
              <a:rPr lang="en-US" dirty="0" smtClean="0">
                <a:solidFill>
                  <a:prstClr val="black"/>
                </a:solidFill>
              </a:rPr>
              <a:t> </a:t>
            </a:r>
            <a:r>
              <a:rPr lang="en-US" dirty="0">
                <a:solidFill>
                  <a:prstClr val="black"/>
                </a:solidFill>
              </a:rPr>
              <a:t>se </a:t>
            </a:r>
            <a:r>
              <a:rPr lang="en-US" dirty="0" err="1">
                <a:solidFill>
                  <a:prstClr val="black"/>
                </a:solidFill>
              </a:rPr>
              <a:t>programa</a:t>
            </a:r>
            <a:r>
              <a:rPr lang="en-US" dirty="0">
                <a:solidFill>
                  <a:prstClr val="black"/>
                </a:solidFill>
              </a:rPr>
              <a:t> </a:t>
            </a:r>
            <a:r>
              <a:rPr lang="en-US" dirty="0" err="1">
                <a:solidFill>
                  <a:prstClr val="black"/>
                </a:solidFill>
              </a:rPr>
              <a:t>primero</a:t>
            </a:r>
            <a:r>
              <a:rPr lang="en-US" dirty="0">
                <a:solidFill>
                  <a:prstClr val="black"/>
                </a:solidFill>
              </a:rPr>
              <a:t>. </a:t>
            </a:r>
            <a:r>
              <a:rPr lang="es-CR" b="1" dirty="0" smtClean="0">
                <a:solidFill>
                  <a:prstClr val="black"/>
                </a:solidFill>
              </a:rPr>
              <a:t> </a:t>
            </a: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sp>
        <p:nvSpPr>
          <p:cNvPr id="9"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Bef>
                <a:spcPts val="600"/>
              </a:spcBef>
              <a:spcAft>
                <a:spcPts val="600"/>
              </a:spcAft>
            </a:pPr>
            <a:r>
              <a:rPr lang="es-CR" sz="3600" b="1" dirty="0">
                <a:solidFill>
                  <a:prstClr val="black"/>
                </a:solidFill>
              </a:rPr>
              <a:t>Nivelar Uso de Recursos</a:t>
            </a:r>
          </a:p>
        </p:txBody>
      </p:sp>
    </p:spTree>
    <p:extLst>
      <p:ext uri="{BB962C8B-B14F-4D97-AF65-F5344CB8AC3E}">
        <p14:creationId xmlns:p14="http://schemas.microsoft.com/office/powerpoint/2010/main" val="40615908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3.gstatic.com/images?q=tbn:ANd9GcQDekc1J2n-ct6B34aksI9lF7W5VR_C5xbmIQbROTgu7EzHH3Om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061" y="5445224"/>
            <a:ext cx="3762375" cy="12096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64243" y="1916831"/>
            <a:ext cx="7772400" cy="19020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R" sz="3200" b="1" dirty="0" smtClean="0">
                <a:solidFill>
                  <a:srgbClr val="FFC000"/>
                </a:solidFill>
              </a:rPr>
              <a:t/>
            </a:r>
            <a:br>
              <a:rPr lang="es-CR" sz="3200" b="1" dirty="0" smtClean="0">
                <a:solidFill>
                  <a:srgbClr val="FFC000"/>
                </a:solidFill>
              </a:rPr>
            </a:br>
            <a:r>
              <a:rPr lang="es-CR" sz="4800" b="1" dirty="0" smtClean="0">
                <a:solidFill>
                  <a:srgbClr val="FFC000"/>
                </a:solidFill>
              </a:rPr>
              <a:t>Tema 4</a:t>
            </a:r>
            <a:br>
              <a:rPr lang="es-CR" sz="4800" b="1" dirty="0" smtClean="0">
                <a:solidFill>
                  <a:srgbClr val="FFC000"/>
                </a:solidFill>
              </a:rPr>
            </a:br>
            <a:r>
              <a:rPr lang="es-CR" sz="4800" b="1" dirty="0" smtClean="0">
                <a:solidFill>
                  <a:srgbClr val="005828"/>
                </a:solidFill>
              </a:rPr>
              <a:t>Gestión de Recursos </a:t>
            </a:r>
            <a:endParaRPr lang="en-US" sz="6000" b="1" dirty="0">
              <a:solidFill>
                <a:srgbClr val="005828"/>
              </a:solidFill>
            </a:endParaRPr>
          </a:p>
        </p:txBody>
      </p:sp>
    </p:spTree>
    <p:extLst>
      <p:ext uri="{BB962C8B-B14F-4D97-AF65-F5344CB8AC3E}">
        <p14:creationId xmlns:p14="http://schemas.microsoft.com/office/powerpoint/2010/main" val="290037917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spcAft>
                <a:spcPts val="1200"/>
              </a:spcAft>
            </a:pPr>
            <a:r>
              <a:rPr lang="es-CR" sz="3600" b="1" dirty="0" smtClean="0">
                <a:solidFill>
                  <a:prstClr val="black"/>
                </a:solidFill>
              </a:rPr>
              <a:t>Parámetros </a:t>
            </a:r>
            <a:r>
              <a:rPr lang="es-CR" sz="3600" b="1" dirty="0">
                <a:solidFill>
                  <a:prstClr val="black"/>
                </a:solidFill>
              </a:rPr>
              <a:t>de la </a:t>
            </a:r>
            <a:r>
              <a:rPr lang="es-CR" sz="3600" b="1" dirty="0" smtClean="0">
                <a:solidFill>
                  <a:prstClr val="black"/>
                </a:solidFill>
              </a:rPr>
              <a:t>Redistribución</a:t>
            </a:r>
          </a:p>
          <a:p>
            <a:pPr marL="342900" lvl="0" indent="-342900" algn="just">
              <a:spcBef>
                <a:spcPts val="0"/>
              </a:spcBef>
              <a:spcAft>
                <a:spcPts val="1200"/>
              </a:spcAft>
            </a:pPr>
            <a:r>
              <a:rPr lang="es-CR" sz="2800" b="1" dirty="0">
                <a:solidFill>
                  <a:prstClr val="black"/>
                </a:solidFill>
              </a:rPr>
              <a:t>La redistribución puede crear división en el trabajo restante: </a:t>
            </a:r>
            <a:r>
              <a:rPr lang="es-CR" sz="2800" dirty="0">
                <a:solidFill>
                  <a:prstClr val="black"/>
                </a:solidFill>
              </a:rPr>
              <a:t>Si esta opción está seleccionada, si alguna tarea debe reprogramarse y ya ha iniciado, permite dividir la ejecución del trabajo restante.</a:t>
            </a:r>
          </a:p>
          <a:p>
            <a:pPr marL="342900" indent="-342900" algn="l">
              <a:spcBef>
                <a:spcPts val="0"/>
              </a:spcBef>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sp>
        <p:nvSpPr>
          <p:cNvPr id="9"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Bef>
                <a:spcPts val="600"/>
              </a:spcBef>
              <a:spcAft>
                <a:spcPts val="600"/>
              </a:spcAft>
            </a:pPr>
            <a:r>
              <a:rPr lang="es-CR" sz="3600" b="1" dirty="0">
                <a:solidFill>
                  <a:prstClr val="black"/>
                </a:solidFill>
              </a:rPr>
              <a:t>Nivelar Uso de Recursos</a:t>
            </a:r>
          </a:p>
        </p:txBody>
      </p:sp>
    </p:spTree>
    <p:extLst>
      <p:ext uri="{BB962C8B-B14F-4D97-AF65-F5344CB8AC3E}">
        <p14:creationId xmlns:p14="http://schemas.microsoft.com/office/powerpoint/2010/main" val="26356337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spcBef>
                <a:spcPts val="0"/>
              </a:spcBef>
              <a:spcAft>
                <a:spcPts val="1200"/>
              </a:spcAft>
            </a:pPr>
            <a:r>
              <a:rPr lang="es-CR" sz="3600" b="1" dirty="0" smtClean="0">
                <a:solidFill>
                  <a:prstClr val="black"/>
                </a:solidFill>
              </a:rPr>
              <a:t>Parámetros </a:t>
            </a:r>
            <a:r>
              <a:rPr lang="es-CR" sz="3600" b="1" dirty="0">
                <a:solidFill>
                  <a:prstClr val="black"/>
                </a:solidFill>
              </a:rPr>
              <a:t>de la </a:t>
            </a:r>
            <a:r>
              <a:rPr lang="es-CR" sz="3600" b="1" dirty="0" smtClean="0">
                <a:solidFill>
                  <a:prstClr val="black"/>
                </a:solidFill>
              </a:rPr>
              <a:t>Redistribución</a:t>
            </a:r>
          </a:p>
          <a:p>
            <a:pPr marL="342900" lvl="0" indent="-342900" algn="l">
              <a:spcBef>
                <a:spcPts val="0"/>
              </a:spcBef>
              <a:spcAft>
                <a:spcPts val="1200"/>
              </a:spcAft>
            </a:pPr>
            <a:r>
              <a:rPr lang="es-CR" sz="2800" b="1" dirty="0">
                <a:solidFill>
                  <a:prstClr val="black"/>
                </a:solidFill>
              </a:rPr>
              <a:t>Redistribuir todo</a:t>
            </a:r>
            <a:r>
              <a:rPr lang="en-US" sz="2800" b="1" dirty="0">
                <a:solidFill>
                  <a:prstClr val="black"/>
                </a:solidFill>
              </a:rPr>
              <a:t>:  </a:t>
            </a:r>
            <a:r>
              <a:rPr lang="en-US" sz="2800" dirty="0">
                <a:solidFill>
                  <a:prstClr val="black"/>
                </a:solidFill>
              </a:rPr>
              <a:t>Al </a:t>
            </a:r>
            <a:r>
              <a:rPr lang="en-US" sz="2800" dirty="0" err="1">
                <a:solidFill>
                  <a:prstClr val="black"/>
                </a:solidFill>
              </a:rPr>
              <a:t>seleccionar</a:t>
            </a:r>
            <a:r>
              <a:rPr lang="en-US" sz="2800" dirty="0">
                <a:solidFill>
                  <a:prstClr val="black"/>
                </a:solidFill>
              </a:rPr>
              <a:t> </a:t>
            </a:r>
            <a:r>
              <a:rPr lang="en-US" sz="2800" dirty="0" err="1">
                <a:solidFill>
                  <a:prstClr val="black"/>
                </a:solidFill>
              </a:rPr>
              <a:t>este</a:t>
            </a:r>
            <a:r>
              <a:rPr lang="en-US" sz="2800" dirty="0">
                <a:solidFill>
                  <a:prstClr val="black"/>
                </a:solidFill>
              </a:rPr>
              <a:t> </a:t>
            </a:r>
            <a:r>
              <a:rPr lang="en-US" sz="2800" dirty="0" err="1">
                <a:solidFill>
                  <a:prstClr val="black"/>
                </a:solidFill>
              </a:rPr>
              <a:t>botón</a:t>
            </a:r>
            <a:r>
              <a:rPr lang="en-US" sz="2800" dirty="0">
                <a:solidFill>
                  <a:prstClr val="black"/>
                </a:solidFill>
              </a:rPr>
              <a:t> </a:t>
            </a:r>
            <a:r>
              <a:rPr lang="es-CR" sz="2800" dirty="0">
                <a:solidFill>
                  <a:prstClr val="black"/>
                </a:solidFill>
              </a:rPr>
              <a:t>se ejecuta la redistribución.</a:t>
            </a:r>
          </a:p>
          <a:p>
            <a:pPr marL="342900" indent="-342900" algn="l">
              <a:spcBef>
                <a:spcPts val="0"/>
              </a:spcBef>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sp>
        <p:nvSpPr>
          <p:cNvPr id="9"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Bef>
                <a:spcPts val="600"/>
              </a:spcBef>
              <a:spcAft>
                <a:spcPts val="600"/>
              </a:spcAft>
            </a:pPr>
            <a:r>
              <a:rPr lang="es-CR" sz="3600" b="1" dirty="0">
                <a:solidFill>
                  <a:prstClr val="black"/>
                </a:solidFill>
              </a:rPr>
              <a:t>Nivelar Uso de Recursos</a:t>
            </a:r>
          </a:p>
        </p:txBody>
      </p:sp>
    </p:spTree>
    <p:extLst>
      <p:ext uri="{BB962C8B-B14F-4D97-AF65-F5344CB8AC3E}">
        <p14:creationId xmlns:p14="http://schemas.microsoft.com/office/powerpoint/2010/main" val="384579838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7857008" cy="4725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Bef>
                <a:spcPts val="600"/>
              </a:spcBef>
              <a:spcAft>
                <a:spcPts val="1200"/>
              </a:spcAft>
            </a:pPr>
            <a:r>
              <a:rPr lang="es-CR" sz="3600" b="1" dirty="0">
                <a:solidFill>
                  <a:prstClr val="black"/>
                </a:solidFill>
              </a:rPr>
              <a:t>Otras Opciones de la Ficha Recurso</a:t>
            </a:r>
          </a:p>
          <a:p>
            <a:pPr marL="342900" lvl="0" indent="-342900" algn="l">
              <a:spcBef>
                <a:spcPts val="600"/>
              </a:spcBef>
              <a:spcAft>
                <a:spcPts val="1200"/>
              </a:spcAft>
            </a:pPr>
            <a:endParaRPr lang="es-CR" sz="3600" b="1" dirty="0">
              <a:solidFill>
                <a:prstClr val="black"/>
              </a:solidFill>
            </a:endParaRPr>
          </a:p>
          <a:p>
            <a:pPr marL="342900" lvl="0" indent="-342900" algn="l">
              <a:spcBef>
                <a:spcPts val="600"/>
              </a:spcBef>
              <a:spcAft>
                <a:spcPts val="1200"/>
              </a:spcAft>
            </a:pPr>
            <a:endParaRPr lang="es-CR" sz="2800" b="1" dirty="0">
              <a:solidFill>
                <a:prstClr val="black"/>
              </a:solidFill>
            </a:endParaRPr>
          </a:p>
          <a:p>
            <a:pPr marL="342900" lvl="0" indent="-342900" algn="just">
              <a:spcAft>
                <a:spcPts val="1200"/>
              </a:spcAft>
            </a:pPr>
            <a:r>
              <a:rPr lang="es-CR" sz="2800" b="1" dirty="0">
                <a:solidFill>
                  <a:prstClr val="black"/>
                </a:solidFill>
              </a:rPr>
              <a:t>Redistribuir selección</a:t>
            </a:r>
            <a:r>
              <a:rPr lang="en-US" sz="2800" b="1" dirty="0">
                <a:solidFill>
                  <a:prstClr val="black"/>
                </a:solidFill>
              </a:rPr>
              <a:t>:  </a:t>
            </a:r>
            <a:r>
              <a:rPr lang="en-US" sz="2800" dirty="0" err="1">
                <a:solidFill>
                  <a:prstClr val="black"/>
                </a:solidFill>
              </a:rPr>
              <a:t>Redistribuye</a:t>
            </a:r>
            <a:r>
              <a:rPr lang="en-US" sz="2800" dirty="0">
                <a:solidFill>
                  <a:prstClr val="black"/>
                </a:solidFill>
              </a:rPr>
              <a:t> </a:t>
            </a:r>
            <a:r>
              <a:rPr lang="en-US" sz="2800" dirty="0" err="1">
                <a:solidFill>
                  <a:prstClr val="black"/>
                </a:solidFill>
              </a:rPr>
              <a:t>las</a:t>
            </a:r>
            <a:r>
              <a:rPr lang="en-US" sz="2800" dirty="0">
                <a:solidFill>
                  <a:prstClr val="black"/>
                </a:solidFill>
              </a:rPr>
              <a:t> </a:t>
            </a:r>
            <a:r>
              <a:rPr lang="en-US" sz="2800" dirty="0" err="1">
                <a:solidFill>
                  <a:prstClr val="black"/>
                </a:solidFill>
              </a:rPr>
              <a:t>tareas</a:t>
            </a:r>
            <a:r>
              <a:rPr lang="en-US" sz="2800" dirty="0">
                <a:solidFill>
                  <a:prstClr val="black"/>
                </a:solidFill>
              </a:rPr>
              <a:t> </a:t>
            </a:r>
            <a:r>
              <a:rPr lang="en-US" sz="2800" dirty="0" err="1">
                <a:solidFill>
                  <a:prstClr val="black"/>
                </a:solidFill>
              </a:rPr>
              <a:t>seleccionadas</a:t>
            </a:r>
            <a:r>
              <a:rPr lang="en-US" sz="2800" dirty="0">
                <a:solidFill>
                  <a:prstClr val="black"/>
                </a:solidFill>
              </a:rPr>
              <a:t>.</a:t>
            </a:r>
          </a:p>
          <a:p>
            <a:pPr marL="342900" lvl="0" indent="-342900" algn="just">
              <a:spcAft>
                <a:spcPts val="1200"/>
              </a:spcAft>
            </a:pPr>
            <a:r>
              <a:rPr lang="es-CR" sz="2800" b="1" dirty="0">
                <a:solidFill>
                  <a:prstClr val="black"/>
                </a:solidFill>
              </a:rPr>
              <a:t>Redistribuir recurso</a:t>
            </a:r>
            <a:r>
              <a:rPr lang="en-US" sz="2800" b="1" dirty="0">
                <a:solidFill>
                  <a:prstClr val="black"/>
                </a:solidFill>
              </a:rPr>
              <a:t>:  </a:t>
            </a:r>
            <a:r>
              <a:rPr lang="en-US" sz="2800" dirty="0" err="1">
                <a:solidFill>
                  <a:prstClr val="black"/>
                </a:solidFill>
              </a:rPr>
              <a:t>Redistribuye</a:t>
            </a:r>
            <a:r>
              <a:rPr lang="en-US" sz="2800" dirty="0">
                <a:solidFill>
                  <a:prstClr val="black"/>
                </a:solidFill>
              </a:rPr>
              <a:t> </a:t>
            </a:r>
            <a:r>
              <a:rPr lang="en-US" sz="2800" dirty="0" err="1">
                <a:solidFill>
                  <a:prstClr val="black"/>
                </a:solidFill>
              </a:rPr>
              <a:t>las</a:t>
            </a:r>
            <a:r>
              <a:rPr lang="en-US" sz="2800" dirty="0">
                <a:solidFill>
                  <a:prstClr val="black"/>
                </a:solidFill>
              </a:rPr>
              <a:t> </a:t>
            </a:r>
            <a:r>
              <a:rPr lang="en-US" sz="2800" dirty="0" err="1">
                <a:solidFill>
                  <a:prstClr val="black"/>
                </a:solidFill>
              </a:rPr>
              <a:t>tareas</a:t>
            </a:r>
            <a:r>
              <a:rPr lang="en-US" sz="2800" dirty="0">
                <a:solidFill>
                  <a:prstClr val="black"/>
                </a:solidFill>
              </a:rPr>
              <a:t> </a:t>
            </a:r>
            <a:r>
              <a:rPr lang="en-US" sz="2800" dirty="0" err="1">
                <a:solidFill>
                  <a:prstClr val="black"/>
                </a:solidFill>
              </a:rPr>
              <a:t>para</a:t>
            </a:r>
            <a:r>
              <a:rPr lang="en-US" sz="2800" dirty="0">
                <a:solidFill>
                  <a:prstClr val="black"/>
                </a:solidFill>
              </a:rPr>
              <a:t> los </a:t>
            </a:r>
            <a:r>
              <a:rPr lang="en-US" sz="2800" dirty="0" err="1">
                <a:solidFill>
                  <a:prstClr val="black"/>
                </a:solidFill>
              </a:rPr>
              <a:t>recursos</a:t>
            </a:r>
            <a:r>
              <a:rPr lang="en-US" sz="2800" dirty="0">
                <a:solidFill>
                  <a:prstClr val="black"/>
                </a:solidFill>
              </a:rPr>
              <a:t> </a:t>
            </a:r>
            <a:r>
              <a:rPr lang="en-US" sz="2800" dirty="0" err="1">
                <a:solidFill>
                  <a:prstClr val="black"/>
                </a:solidFill>
              </a:rPr>
              <a:t>seleccionados</a:t>
            </a:r>
            <a:r>
              <a:rPr lang="en-US" sz="2800" dirty="0">
                <a:solidFill>
                  <a:prstClr val="black"/>
                </a:solidFill>
              </a:rPr>
              <a:t>.</a:t>
            </a:r>
          </a:p>
          <a:p>
            <a:pPr marL="342900" indent="-342900" algn="l">
              <a:spcBef>
                <a:spcPts val="0"/>
              </a:spcBef>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sp>
        <p:nvSpPr>
          <p:cNvPr id="9"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Bef>
                <a:spcPts val="600"/>
              </a:spcBef>
              <a:spcAft>
                <a:spcPts val="600"/>
              </a:spcAft>
            </a:pPr>
            <a:r>
              <a:rPr lang="es-CR" sz="3600" b="1" dirty="0">
                <a:solidFill>
                  <a:prstClr val="black"/>
                </a:solidFill>
              </a:rPr>
              <a:t>Nivelar Uso de Recursos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257748"/>
            <a:ext cx="3771900" cy="809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971998"/>
            <a:ext cx="7143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0293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7" name="Content Placeholder 2"/>
          <p:cNvSpPr txBox="1">
            <a:spLocks/>
          </p:cNvSpPr>
          <p:nvPr/>
        </p:nvSpPr>
        <p:spPr>
          <a:xfrm>
            <a:off x="829792" y="2195165"/>
            <a:ext cx="8062688" cy="472514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Bef>
                <a:spcPts val="600"/>
              </a:spcBef>
              <a:spcAft>
                <a:spcPts val="1200"/>
              </a:spcAft>
            </a:pPr>
            <a:r>
              <a:rPr lang="es-CR" sz="3900" b="1" dirty="0">
                <a:solidFill>
                  <a:prstClr val="black"/>
                </a:solidFill>
              </a:rPr>
              <a:t>Otras Opciones de la Ficha Recurso</a:t>
            </a:r>
          </a:p>
          <a:p>
            <a:pPr marL="342900" lvl="0" indent="-342900" algn="just">
              <a:spcAft>
                <a:spcPts val="1200"/>
              </a:spcAft>
            </a:pPr>
            <a:r>
              <a:rPr lang="es-CR" sz="3000" b="1" dirty="0">
                <a:solidFill>
                  <a:prstClr val="black"/>
                </a:solidFill>
              </a:rPr>
              <a:t>Redistribuir todo</a:t>
            </a:r>
            <a:r>
              <a:rPr lang="en-US" sz="3000" b="1" dirty="0">
                <a:solidFill>
                  <a:prstClr val="black"/>
                </a:solidFill>
              </a:rPr>
              <a:t>:  </a:t>
            </a:r>
            <a:r>
              <a:rPr lang="en-US" sz="3000" dirty="0" err="1">
                <a:solidFill>
                  <a:prstClr val="black"/>
                </a:solidFill>
              </a:rPr>
              <a:t>Redistribuye</a:t>
            </a:r>
            <a:r>
              <a:rPr lang="en-US" sz="3000" dirty="0">
                <a:solidFill>
                  <a:prstClr val="black"/>
                </a:solidFill>
              </a:rPr>
              <a:t> el </a:t>
            </a:r>
            <a:r>
              <a:rPr lang="en-US" sz="3000" dirty="0" err="1">
                <a:solidFill>
                  <a:prstClr val="black"/>
                </a:solidFill>
              </a:rPr>
              <a:t>proyecto</a:t>
            </a:r>
            <a:r>
              <a:rPr lang="en-US" sz="3000" dirty="0">
                <a:solidFill>
                  <a:prstClr val="black"/>
                </a:solidFill>
              </a:rPr>
              <a:t> </a:t>
            </a:r>
            <a:r>
              <a:rPr lang="en-US" sz="3000" dirty="0" err="1">
                <a:solidFill>
                  <a:prstClr val="black"/>
                </a:solidFill>
              </a:rPr>
              <a:t>completo</a:t>
            </a:r>
            <a:r>
              <a:rPr lang="en-US" sz="3000" dirty="0">
                <a:solidFill>
                  <a:prstClr val="black"/>
                </a:solidFill>
              </a:rPr>
              <a:t>.</a:t>
            </a:r>
          </a:p>
          <a:p>
            <a:pPr marL="342900" lvl="0" indent="-342900" algn="just">
              <a:spcAft>
                <a:spcPts val="1200"/>
              </a:spcAft>
            </a:pPr>
            <a:r>
              <a:rPr lang="es-CR" sz="3000" b="1" dirty="0">
                <a:solidFill>
                  <a:prstClr val="black"/>
                </a:solidFill>
              </a:rPr>
              <a:t>Borrar redistribución</a:t>
            </a:r>
            <a:r>
              <a:rPr lang="en-US" sz="3000" b="1" dirty="0">
                <a:solidFill>
                  <a:prstClr val="black"/>
                </a:solidFill>
              </a:rPr>
              <a:t>:  </a:t>
            </a:r>
            <a:r>
              <a:rPr lang="en-US" sz="3000" dirty="0" err="1">
                <a:solidFill>
                  <a:prstClr val="black"/>
                </a:solidFill>
              </a:rPr>
              <a:t>Borra</a:t>
            </a:r>
            <a:r>
              <a:rPr lang="en-US" sz="3000" dirty="0">
                <a:solidFill>
                  <a:prstClr val="black"/>
                </a:solidFill>
              </a:rPr>
              <a:t> </a:t>
            </a:r>
            <a:r>
              <a:rPr lang="en-US" sz="3000" dirty="0" err="1">
                <a:solidFill>
                  <a:prstClr val="black"/>
                </a:solidFill>
              </a:rPr>
              <a:t>cualquier</a:t>
            </a:r>
            <a:r>
              <a:rPr lang="en-US" sz="3000" dirty="0">
                <a:solidFill>
                  <a:prstClr val="black"/>
                </a:solidFill>
              </a:rPr>
              <a:t> </a:t>
            </a:r>
            <a:r>
              <a:rPr lang="en-US" sz="3000" dirty="0" err="1">
                <a:solidFill>
                  <a:prstClr val="black"/>
                </a:solidFill>
              </a:rPr>
              <a:t>movimiento</a:t>
            </a:r>
            <a:r>
              <a:rPr lang="en-US" sz="3000" dirty="0">
                <a:solidFill>
                  <a:prstClr val="black"/>
                </a:solidFill>
              </a:rPr>
              <a:t> de </a:t>
            </a:r>
            <a:r>
              <a:rPr lang="en-US" sz="3000" dirty="0" err="1">
                <a:solidFill>
                  <a:prstClr val="black"/>
                </a:solidFill>
              </a:rPr>
              <a:t>redistribución</a:t>
            </a:r>
            <a:r>
              <a:rPr lang="en-US" sz="3000" dirty="0">
                <a:solidFill>
                  <a:prstClr val="black"/>
                </a:solidFill>
              </a:rPr>
              <a:t> </a:t>
            </a:r>
            <a:r>
              <a:rPr lang="en-US" sz="3000" dirty="0" err="1">
                <a:solidFill>
                  <a:prstClr val="black"/>
                </a:solidFill>
              </a:rPr>
              <a:t>agregado</a:t>
            </a:r>
            <a:r>
              <a:rPr lang="en-US" sz="3000" dirty="0">
                <a:solidFill>
                  <a:prstClr val="black"/>
                </a:solidFill>
              </a:rPr>
              <a:t> </a:t>
            </a:r>
            <a:r>
              <a:rPr lang="en-US" sz="3000" dirty="0" err="1">
                <a:solidFill>
                  <a:prstClr val="black"/>
                </a:solidFill>
              </a:rPr>
              <a:t>anteriormente</a:t>
            </a:r>
            <a:r>
              <a:rPr lang="en-US" sz="3000" dirty="0">
                <a:solidFill>
                  <a:prstClr val="black"/>
                </a:solidFill>
              </a:rPr>
              <a:t>.</a:t>
            </a:r>
          </a:p>
          <a:p>
            <a:pPr marL="342900" indent="-342900" algn="just">
              <a:spcAft>
                <a:spcPts val="1200"/>
              </a:spcAft>
            </a:pPr>
            <a:r>
              <a:rPr lang="es-CR" sz="3000" b="1" dirty="0">
                <a:solidFill>
                  <a:prstClr val="black"/>
                </a:solidFill>
              </a:rPr>
              <a:t>Ir a la sobreasignación siguiente</a:t>
            </a:r>
            <a:r>
              <a:rPr lang="en-US" sz="3000" b="1" dirty="0">
                <a:solidFill>
                  <a:prstClr val="black"/>
                </a:solidFill>
              </a:rPr>
              <a:t>:  </a:t>
            </a:r>
            <a:r>
              <a:rPr lang="en-US" sz="3000" dirty="0" err="1">
                <a:solidFill>
                  <a:prstClr val="black"/>
                </a:solidFill>
              </a:rPr>
              <a:t>Lleva</a:t>
            </a:r>
            <a:r>
              <a:rPr lang="en-US" sz="3000" dirty="0">
                <a:solidFill>
                  <a:prstClr val="black"/>
                </a:solidFill>
              </a:rPr>
              <a:t> a la </a:t>
            </a:r>
            <a:r>
              <a:rPr lang="en-US" sz="3000" dirty="0" err="1">
                <a:solidFill>
                  <a:prstClr val="black"/>
                </a:solidFill>
              </a:rPr>
              <a:t>siguiente</a:t>
            </a:r>
            <a:r>
              <a:rPr lang="en-US" sz="3000" dirty="0">
                <a:solidFill>
                  <a:prstClr val="black"/>
                </a:solidFill>
              </a:rPr>
              <a:t> </a:t>
            </a:r>
            <a:r>
              <a:rPr lang="en-US" sz="3000" dirty="0" err="1">
                <a:solidFill>
                  <a:prstClr val="black"/>
                </a:solidFill>
              </a:rPr>
              <a:t>línea</a:t>
            </a:r>
            <a:r>
              <a:rPr lang="en-US" sz="3000" dirty="0">
                <a:solidFill>
                  <a:prstClr val="black"/>
                </a:solidFill>
              </a:rPr>
              <a:t> de </a:t>
            </a:r>
            <a:r>
              <a:rPr lang="en-US" sz="3000" dirty="0" err="1">
                <a:solidFill>
                  <a:prstClr val="black"/>
                </a:solidFill>
              </a:rPr>
              <a:t>tareas</a:t>
            </a:r>
            <a:r>
              <a:rPr lang="en-US" sz="3000" dirty="0">
                <a:solidFill>
                  <a:prstClr val="black"/>
                </a:solidFill>
              </a:rPr>
              <a:t> </a:t>
            </a:r>
            <a:r>
              <a:rPr lang="en-US" sz="3000" dirty="0" err="1">
                <a:solidFill>
                  <a:prstClr val="black"/>
                </a:solidFill>
              </a:rPr>
              <a:t>donde</a:t>
            </a:r>
            <a:r>
              <a:rPr lang="en-US" sz="3000" dirty="0">
                <a:solidFill>
                  <a:prstClr val="black"/>
                </a:solidFill>
              </a:rPr>
              <a:t> </a:t>
            </a:r>
            <a:r>
              <a:rPr lang="en-US" sz="3000" dirty="0" err="1">
                <a:solidFill>
                  <a:prstClr val="black"/>
                </a:solidFill>
              </a:rPr>
              <a:t>existe</a:t>
            </a:r>
            <a:r>
              <a:rPr lang="en-US" sz="3000" dirty="0">
                <a:solidFill>
                  <a:prstClr val="black"/>
                </a:solidFill>
              </a:rPr>
              <a:t> </a:t>
            </a:r>
            <a:r>
              <a:rPr lang="en-US" sz="3000" dirty="0" err="1">
                <a:solidFill>
                  <a:prstClr val="black"/>
                </a:solidFill>
              </a:rPr>
              <a:t>sobreasignación</a:t>
            </a:r>
            <a:r>
              <a:rPr lang="en-US" sz="3000" dirty="0">
                <a:solidFill>
                  <a:prstClr val="black"/>
                </a:solidFill>
              </a:rPr>
              <a:t> de </a:t>
            </a:r>
            <a:r>
              <a:rPr lang="en-US" sz="3000" dirty="0" err="1">
                <a:solidFill>
                  <a:prstClr val="black"/>
                </a:solidFill>
              </a:rPr>
              <a:t>recursos</a:t>
            </a:r>
            <a:r>
              <a:rPr lang="en-US" sz="3000" dirty="0">
                <a:solidFill>
                  <a:prstClr val="black"/>
                </a:solidFill>
              </a:rPr>
              <a:t>.</a:t>
            </a:r>
          </a:p>
          <a:p>
            <a:pPr marL="342900" indent="-342900" algn="l">
              <a:spcBef>
                <a:spcPts val="0"/>
              </a:spcBef>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b="1" dirty="0">
              <a:solidFill>
                <a:prstClr val="black"/>
              </a:solidFill>
            </a:endParaRPr>
          </a:p>
          <a:p>
            <a:pPr marL="342900" lvl="0" indent="-342900" algn="l">
              <a:spcAft>
                <a:spcPts val="1200"/>
              </a:spcAft>
            </a:pPr>
            <a:endParaRPr lang="es-CR" sz="3600" b="1" dirty="0" smtClean="0">
              <a:solidFill>
                <a:prstClr val="black"/>
              </a:solidFill>
            </a:endParaRPr>
          </a:p>
          <a:p>
            <a:pPr marL="342900" lvl="0" indent="-342900" algn="l">
              <a:spcAft>
                <a:spcPts val="1200"/>
              </a:spcAft>
            </a:pPr>
            <a:endParaRPr lang="es-CR" sz="3600" dirty="0">
              <a:solidFill>
                <a:prstClr val="black"/>
              </a:solidFill>
            </a:endParaRPr>
          </a:p>
        </p:txBody>
      </p:sp>
      <p:sp>
        <p:nvSpPr>
          <p:cNvPr id="9" name="Content Placeholder 2"/>
          <p:cNvSpPr txBox="1">
            <a:spLocks/>
          </p:cNvSpPr>
          <p:nvPr/>
        </p:nvSpPr>
        <p:spPr>
          <a:xfrm>
            <a:off x="1207801" y="1659136"/>
            <a:ext cx="7818760" cy="6620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r">
              <a:spcBef>
                <a:spcPts val="600"/>
              </a:spcBef>
              <a:spcAft>
                <a:spcPts val="600"/>
              </a:spcAft>
            </a:pPr>
            <a:r>
              <a:rPr lang="es-CR" sz="3600" b="1" dirty="0">
                <a:solidFill>
                  <a:prstClr val="black"/>
                </a:solidFill>
              </a:rPr>
              <a:t>Nivelar Uso de Recursos</a:t>
            </a:r>
          </a:p>
        </p:txBody>
      </p:sp>
    </p:spTree>
    <p:extLst>
      <p:ext uri="{BB962C8B-B14F-4D97-AF65-F5344CB8AC3E}">
        <p14:creationId xmlns:p14="http://schemas.microsoft.com/office/powerpoint/2010/main" val="9648249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67544" y="2348880"/>
            <a:ext cx="8208912" cy="1470025"/>
          </a:xfrm>
        </p:spPr>
        <p:txBody>
          <a:bodyPr>
            <a:noAutofit/>
          </a:bodyPr>
          <a:lstStyle/>
          <a:p>
            <a:pPr>
              <a:spcBef>
                <a:spcPts val="1200"/>
              </a:spcBef>
              <a:spcAft>
                <a:spcPts val="1200"/>
              </a:spcAft>
            </a:pPr>
            <a:r>
              <a:rPr lang="es-CR" sz="5400" b="1" dirty="0" smtClean="0">
                <a:solidFill>
                  <a:srgbClr val="005828"/>
                </a:solidFill>
              </a:rPr>
              <a:t/>
            </a:r>
            <a:br>
              <a:rPr lang="es-CR" sz="5400" b="1" dirty="0" smtClean="0">
                <a:solidFill>
                  <a:srgbClr val="005828"/>
                </a:solidFill>
              </a:rPr>
            </a:br>
            <a:r>
              <a:rPr lang="es-CR" b="1" dirty="0" smtClean="0">
                <a:solidFill>
                  <a:srgbClr val="005828"/>
                </a:solidFill>
              </a:rPr>
              <a:t>Unidad </a:t>
            </a:r>
            <a:r>
              <a:rPr lang="es-CR" b="1" dirty="0">
                <a:solidFill>
                  <a:srgbClr val="005828"/>
                </a:solidFill>
              </a:rPr>
              <a:t>3</a:t>
            </a:r>
            <a:r>
              <a:rPr lang="es-CR" b="1" dirty="0" smtClean="0">
                <a:solidFill>
                  <a:srgbClr val="005828"/>
                </a:solidFill>
              </a:rPr>
              <a:t/>
            </a:r>
            <a:br>
              <a:rPr lang="es-CR" b="1" dirty="0" smtClean="0">
                <a:solidFill>
                  <a:srgbClr val="005828"/>
                </a:solidFill>
              </a:rPr>
            </a:br>
            <a:r>
              <a:rPr lang="es-CR" sz="5400" b="1" dirty="0" smtClean="0">
                <a:solidFill>
                  <a:srgbClr val="FFC000"/>
                </a:solidFill>
              </a:rPr>
              <a:t>Práctica</a:t>
            </a:r>
            <a:r>
              <a:rPr lang="en-US" sz="5400" b="1" dirty="0" smtClean="0">
                <a:solidFill>
                  <a:srgbClr val="FFC000"/>
                </a:solidFill>
              </a:rPr>
              <a:t>/</a:t>
            </a:r>
            <a:r>
              <a:rPr lang="es-CR" sz="5400" b="1" dirty="0" smtClean="0">
                <a:solidFill>
                  <a:srgbClr val="FFC000"/>
                </a:solidFill>
              </a:rPr>
              <a:t>Tarea</a:t>
            </a:r>
            <a:br>
              <a:rPr lang="es-CR" sz="5400" b="1" dirty="0" smtClean="0">
                <a:solidFill>
                  <a:srgbClr val="FFC000"/>
                </a:solidFill>
              </a:rPr>
            </a:br>
            <a:r>
              <a:rPr lang="es-CR" sz="2400" b="1" dirty="0" smtClean="0">
                <a:solidFill>
                  <a:srgbClr val="FFC000"/>
                </a:solidFill>
              </a:rPr>
              <a:t/>
            </a:r>
            <a:br>
              <a:rPr lang="es-CR" sz="2400" b="1" dirty="0" smtClean="0">
                <a:solidFill>
                  <a:srgbClr val="FFC000"/>
                </a:solidFill>
              </a:rPr>
            </a:br>
            <a:r>
              <a:rPr lang="es-CR" sz="3600" b="1" dirty="0">
                <a:solidFill>
                  <a:srgbClr val="005828"/>
                </a:solidFill>
              </a:rPr>
              <a:t>U</a:t>
            </a:r>
            <a:r>
              <a:rPr lang="es-CR" sz="3600" b="1" dirty="0" smtClean="0">
                <a:solidFill>
                  <a:srgbClr val="005828"/>
                </a:solidFill>
              </a:rPr>
              <a:t>3</a:t>
            </a:r>
            <a:r>
              <a:rPr lang="es-CR" sz="3600" b="1" dirty="0" smtClean="0">
                <a:solidFill>
                  <a:srgbClr val="005828"/>
                </a:solidFill>
              </a:rPr>
              <a:t>-1. Práctica Recursos</a:t>
            </a:r>
            <a:endParaRPr lang="en-US" sz="3600" b="1" dirty="0">
              <a:solidFill>
                <a:srgbClr val="FFC000"/>
              </a:solidFill>
            </a:endParaRPr>
          </a:p>
        </p:txBody>
      </p:sp>
      <p:pic>
        <p:nvPicPr>
          <p:cNvPr id="8" name="Picture 2" descr="http://t3.gstatic.com/images?q=tbn:ANd9GcQDekc1J2n-ct6B34aksI9lF7W5VR_C5xbmIQbROTgu7EzHH3Om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301208"/>
            <a:ext cx="3474343" cy="11170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Tree>
    <p:extLst>
      <p:ext uri="{BB962C8B-B14F-4D97-AF65-F5344CB8AC3E}">
        <p14:creationId xmlns:p14="http://schemas.microsoft.com/office/powerpoint/2010/main" val="106155359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blogepm.m7.fr/wp-content/uploads/2010/01/project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60686"/>
            <a:ext cx="7484512" cy="42135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040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3.gstatic.com/images?q=tbn:ANd9GcQDekc1J2n-ct6B34aksI9lF7W5VR_C5xbmIQbROTgu7EzHH3OmX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061" y="5445224"/>
            <a:ext cx="3762375" cy="12096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11560" y="3933056"/>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defRPr/>
            </a:pPr>
            <a:r>
              <a:rPr kumimoji="0" lang="es-CR" sz="5400" b="1" i="0" u="none" strike="noStrike" kern="1200" cap="none" spc="0" normalizeH="0" baseline="0" noProof="0" dirty="0" smtClean="0">
                <a:ln>
                  <a:noFill/>
                </a:ln>
                <a:solidFill>
                  <a:srgbClr val="005828"/>
                </a:solidFill>
                <a:effectLst/>
                <a:uLnTx/>
                <a:uFillTx/>
                <a:latin typeface="Calibri"/>
                <a:ea typeface="+mj-ea"/>
                <a:cs typeface="+mj-cs"/>
              </a:rPr>
              <a:t/>
            </a:r>
            <a:br>
              <a:rPr kumimoji="0" lang="es-CR" sz="5400" b="1" i="0" u="none" strike="noStrike" kern="1200" cap="none" spc="0" normalizeH="0" baseline="0" noProof="0" dirty="0" smtClean="0">
                <a:ln>
                  <a:noFill/>
                </a:ln>
                <a:solidFill>
                  <a:srgbClr val="005828"/>
                </a:solidFill>
                <a:effectLst/>
                <a:uLnTx/>
                <a:uFillTx/>
                <a:latin typeface="Calibri"/>
                <a:ea typeface="+mj-ea"/>
                <a:cs typeface="+mj-cs"/>
              </a:rPr>
            </a:br>
            <a:r>
              <a:rPr kumimoji="0" lang="es-CR" sz="5400" b="1" i="0" u="none" strike="noStrike" kern="1200" cap="none" spc="0" normalizeH="0" baseline="0" noProof="0" dirty="0" smtClean="0">
                <a:ln>
                  <a:noFill/>
                </a:ln>
                <a:solidFill>
                  <a:srgbClr val="005828"/>
                </a:solidFill>
                <a:effectLst/>
                <a:uLnTx/>
                <a:uFillTx/>
                <a:latin typeface="Calibri"/>
                <a:ea typeface="+mj-ea"/>
                <a:cs typeface="+mj-cs"/>
              </a:rPr>
              <a:t/>
            </a:r>
            <a:br>
              <a:rPr kumimoji="0" lang="es-CR" sz="5400" b="1" i="0" u="none" strike="noStrike" kern="1200" cap="none" spc="0" normalizeH="0" baseline="0" noProof="0" dirty="0" smtClean="0">
                <a:ln>
                  <a:noFill/>
                </a:ln>
                <a:solidFill>
                  <a:srgbClr val="005828"/>
                </a:solidFill>
                <a:effectLst/>
                <a:uLnTx/>
                <a:uFillTx/>
                <a:latin typeface="Calibri"/>
                <a:ea typeface="+mj-ea"/>
                <a:cs typeface="+mj-cs"/>
              </a:rPr>
            </a:br>
            <a:r>
              <a:rPr lang="es-CR" sz="4000" b="1" dirty="0" smtClean="0">
                <a:solidFill>
                  <a:srgbClr val="FFC000"/>
                </a:solidFill>
              </a:rPr>
              <a:t>Trabajo con Recursos</a:t>
            </a:r>
            <a:r>
              <a:rPr kumimoji="0" lang="es-CR" sz="4000" b="1" i="0" u="none" strike="noStrike" kern="1200" cap="none" spc="0" normalizeH="0" baseline="0" noProof="0" dirty="0" smtClean="0">
                <a:ln>
                  <a:noFill/>
                </a:ln>
                <a:solidFill>
                  <a:srgbClr val="FFFF00"/>
                </a:solidFill>
                <a:effectLst/>
                <a:uLnTx/>
                <a:uFillTx/>
                <a:latin typeface="Calibri"/>
                <a:ea typeface="+mj-ea"/>
                <a:cs typeface="+mj-cs"/>
              </a:rPr>
              <a:t/>
            </a:r>
            <a:br>
              <a:rPr kumimoji="0" lang="es-CR" sz="4000" b="1" i="0" u="none" strike="noStrike" kern="1200" cap="none" spc="0" normalizeH="0" baseline="0" noProof="0" dirty="0" smtClean="0">
                <a:ln>
                  <a:noFill/>
                </a:ln>
                <a:solidFill>
                  <a:srgbClr val="FFFF00"/>
                </a:solidFill>
                <a:effectLst/>
                <a:uLnTx/>
                <a:uFillTx/>
                <a:latin typeface="Calibri"/>
                <a:ea typeface="+mj-ea"/>
                <a:cs typeface="+mj-cs"/>
              </a:rPr>
            </a:br>
            <a:r>
              <a:rPr kumimoji="0" lang="es-CR" sz="2400" b="1" i="0" u="none" strike="noStrike" kern="1200" cap="none" spc="0" normalizeH="0" baseline="0" noProof="0" dirty="0" smtClean="0">
                <a:ln>
                  <a:noFill/>
                </a:ln>
                <a:solidFill>
                  <a:srgbClr val="005828"/>
                </a:solidFill>
                <a:effectLst/>
                <a:uLnTx/>
                <a:uFillTx/>
                <a:latin typeface="Calibri"/>
                <a:ea typeface="+mj-ea"/>
                <a:cs typeface="+mj-cs"/>
              </a:rPr>
              <a:t>Microsoft Office </a:t>
            </a:r>
            <a:r>
              <a:rPr kumimoji="0" lang="es-CR" sz="2800" b="1" i="0" u="none" strike="noStrike" kern="1200" cap="none" spc="0" normalizeH="0" baseline="0" noProof="0" dirty="0" smtClean="0">
                <a:ln>
                  <a:noFill/>
                </a:ln>
                <a:solidFill>
                  <a:srgbClr val="005828"/>
                </a:solidFill>
                <a:effectLst/>
                <a:uLnTx/>
                <a:uFillTx/>
                <a:latin typeface="Calibri"/>
                <a:ea typeface="+mj-ea"/>
                <a:cs typeface="+mj-cs"/>
              </a:rPr>
              <a:t>Project 2010</a:t>
            </a:r>
            <a:r>
              <a:rPr kumimoji="0" lang="es-CR" sz="2400" b="1" i="0" u="none" strike="noStrike" kern="1200" cap="none" spc="0" normalizeH="0" baseline="0" noProof="0" dirty="0" smtClean="0">
                <a:ln>
                  <a:noFill/>
                </a:ln>
                <a:solidFill>
                  <a:srgbClr val="005828"/>
                </a:solidFill>
                <a:effectLst/>
                <a:uLnTx/>
                <a:uFillTx/>
                <a:latin typeface="Calibri"/>
                <a:ea typeface="+mj-ea"/>
                <a:cs typeface="+mj-cs"/>
              </a:rPr>
              <a:t/>
            </a:r>
            <a:br>
              <a:rPr kumimoji="0" lang="es-CR" sz="2400" b="1" i="0" u="none" strike="noStrike" kern="1200" cap="none" spc="0" normalizeH="0" baseline="0" noProof="0" dirty="0" smtClean="0">
                <a:ln>
                  <a:noFill/>
                </a:ln>
                <a:solidFill>
                  <a:srgbClr val="005828"/>
                </a:solidFill>
                <a:effectLst/>
                <a:uLnTx/>
                <a:uFillTx/>
                <a:latin typeface="Calibri"/>
                <a:ea typeface="+mj-ea"/>
                <a:cs typeface="+mj-cs"/>
              </a:rPr>
            </a:br>
            <a:r>
              <a:rPr kumimoji="0" lang="es-CR" sz="4000" b="1" i="0" u="none" strike="noStrike" kern="1200" cap="none" spc="0" normalizeH="0" baseline="0" noProof="0" dirty="0" smtClean="0">
                <a:ln>
                  <a:noFill/>
                </a:ln>
                <a:solidFill>
                  <a:srgbClr val="FFFF00"/>
                </a:solidFill>
                <a:effectLst/>
                <a:uLnTx/>
                <a:uFillTx/>
                <a:latin typeface="Calibri"/>
                <a:ea typeface="+mj-ea"/>
                <a:cs typeface="+mj-cs"/>
              </a:rPr>
              <a:t/>
            </a:r>
            <a:br>
              <a:rPr kumimoji="0" lang="es-CR" sz="4000" b="1" i="0" u="none" strike="noStrike" kern="1200" cap="none" spc="0" normalizeH="0" baseline="0" noProof="0" dirty="0" smtClean="0">
                <a:ln>
                  <a:noFill/>
                </a:ln>
                <a:solidFill>
                  <a:srgbClr val="FFFF00"/>
                </a:solidFill>
                <a:effectLst/>
                <a:uLnTx/>
                <a:uFillTx/>
                <a:latin typeface="Calibri"/>
                <a:ea typeface="+mj-ea"/>
                <a:cs typeface="+mj-cs"/>
              </a:rPr>
            </a:br>
            <a:r>
              <a:rPr kumimoji="0" lang="es-CR" sz="4400" b="1" i="0" u="none" strike="noStrike" kern="1200" cap="none" spc="0" normalizeH="0" baseline="0" noProof="0" dirty="0" smtClean="0">
                <a:ln>
                  <a:noFill/>
                </a:ln>
                <a:solidFill>
                  <a:srgbClr val="005828"/>
                </a:solidFill>
                <a:effectLst/>
                <a:uLnTx/>
                <a:uFillTx/>
                <a:latin typeface="Calibri"/>
                <a:ea typeface="+mj-ea"/>
                <a:cs typeface="+mj-cs"/>
              </a:rPr>
              <a:t/>
            </a:r>
            <a:br>
              <a:rPr kumimoji="0" lang="es-CR" sz="4400" b="1" i="0" u="none" strike="noStrike" kern="1200" cap="none" spc="0" normalizeH="0" baseline="0" noProof="0" dirty="0" smtClean="0">
                <a:ln>
                  <a:noFill/>
                </a:ln>
                <a:solidFill>
                  <a:srgbClr val="005828"/>
                </a:solidFill>
                <a:effectLst/>
                <a:uLnTx/>
                <a:uFillTx/>
                <a:latin typeface="Calibri"/>
                <a:ea typeface="+mj-ea"/>
                <a:cs typeface="+mj-cs"/>
              </a:rPr>
            </a:br>
            <a:r>
              <a:rPr kumimoji="0" lang="es-CR" sz="4400" b="1" i="0" u="none" strike="noStrike" kern="1200" cap="none" spc="0" normalizeH="0" baseline="0" noProof="0" dirty="0" smtClean="0">
                <a:ln>
                  <a:noFill/>
                </a:ln>
                <a:solidFill>
                  <a:srgbClr val="005828"/>
                </a:solidFill>
                <a:effectLst/>
                <a:uLnTx/>
                <a:uFillTx/>
                <a:latin typeface="Calibri"/>
                <a:ea typeface="+mj-ea"/>
                <a:cs typeface="+mj-cs"/>
              </a:rPr>
              <a:t/>
            </a:r>
            <a:br>
              <a:rPr kumimoji="0" lang="es-CR" sz="4400" b="1" i="0" u="none" strike="noStrike" kern="1200" cap="none" spc="0" normalizeH="0" baseline="0" noProof="0" dirty="0" smtClean="0">
                <a:ln>
                  <a:noFill/>
                </a:ln>
                <a:solidFill>
                  <a:srgbClr val="005828"/>
                </a:solidFill>
                <a:effectLst/>
                <a:uLnTx/>
                <a:uFillTx/>
                <a:latin typeface="Calibri"/>
                <a:ea typeface="+mj-ea"/>
                <a:cs typeface="+mj-cs"/>
              </a:rPr>
            </a:br>
            <a:endParaRPr kumimoji="0" lang="en-US" sz="4400" b="1" i="0" u="none" strike="noStrike" kern="1200" cap="none" spc="0" normalizeH="0" baseline="0" noProof="0" dirty="0">
              <a:ln>
                <a:noFill/>
              </a:ln>
              <a:solidFill>
                <a:srgbClr val="FFC000"/>
              </a:solidFill>
              <a:effectLst/>
              <a:uLnTx/>
              <a:uFillTx/>
              <a:latin typeface="Calibri"/>
              <a:ea typeface="+mj-ea"/>
              <a:cs typeface="+mj-cs"/>
            </a:endParaRPr>
          </a:p>
        </p:txBody>
      </p:sp>
    </p:spTree>
    <p:extLst>
      <p:ext uri="{BB962C8B-B14F-4D97-AF65-F5344CB8AC3E}">
        <p14:creationId xmlns:p14="http://schemas.microsoft.com/office/powerpoint/2010/main" val="3006328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4" name="Content Placeholder 2"/>
          <p:cNvSpPr txBox="1">
            <a:spLocks/>
          </p:cNvSpPr>
          <p:nvPr/>
        </p:nvSpPr>
        <p:spPr>
          <a:xfrm>
            <a:off x="365001" y="2331491"/>
            <a:ext cx="83058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r>
              <a:rPr lang="es-CR" sz="3600" b="1" dirty="0">
                <a:solidFill>
                  <a:prstClr val="black"/>
                </a:solidFill>
              </a:rPr>
              <a:t>	Un Recurso es:</a:t>
            </a:r>
          </a:p>
          <a:p>
            <a:pPr marL="342900" lvl="0" indent="-342900" algn="l">
              <a:spcBef>
                <a:spcPts val="600"/>
              </a:spcBef>
            </a:pPr>
            <a:r>
              <a:rPr lang="es-CR" sz="3600" dirty="0">
                <a:solidFill>
                  <a:prstClr val="black"/>
                </a:solidFill>
              </a:rPr>
              <a:t>		Cada elemento que requerimos para realizar una tarea.</a:t>
            </a:r>
          </a:p>
          <a:p>
            <a:pPr marL="342900" lvl="0" indent="-342900" algn="l">
              <a:spcBef>
                <a:spcPts val="600"/>
              </a:spcBef>
            </a:pPr>
            <a:endParaRPr lang="es-CR" sz="3600" dirty="0">
              <a:solidFill>
                <a:prstClr val="black"/>
              </a:solidFill>
            </a:endParaRPr>
          </a:p>
          <a:p>
            <a:pPr marL="342900" lvl="0" indent="-342900" algn="l">
              <a:spcBef>
                <a:spcPts val="600"/>
              </a:spcBef>
            </a:pPr>
            <a:r>
              <a:rPr lang="es-CR" sz="3600" b="1" dirty="0">
                <a:solidFill>
                  <a:prstClr val="black"/>
                </a:solidFill>
              </a:rPr>
              <a:t>	Recursos del Proyecto:</a:t>
            </a:r>
          </a:p>
          <a:p>
            <a:pPr marL="342900" lvl="0" indent="-342900" algn="l">
              <a:spcBef>
                <a:spcPts val="600"/>
              </a:spcBef>
            </a:pPr>
            <a:r>
              <a:rPr lang="es-CR" sz="3600" b="1" dirty="0">
                <a:solidFill>
                  <a:prstClr val="black"/>
                </a:solidFill>
              </a:rPr>
              <a:t>	</a:t>
            </a:r>
            <a:r>
              <a:rPr lang="es-CR" sz="3600" dirty="0">
                <a:solidFill>
                  <a:prstClr val="black"/>
                </a:solidFill>
              </a:rPr>
              <a:t>	La suma de recursos requeridos para realizar todas las tareas del proyecto.	</a:t>
            </a:r>
          </a:p>
          <a:p>
            <a:pPr marL="342900" lvl="0" indent="-342900" algn="l"/>
            <a:r>
              <a:rPr lang="es-CR" sz="2400" dirty="0">
                <a:solidFill>
                  <a:prstClr val="black"/>
                </a:solidFill>
              </a:rPr>
              <a:t>	</a:t>
            </a:r>
          </a:p>
          <a:p>
            <a:pPr marL="342900" lvl="0" indent="-342900" algn="l"/>
            <a:endParaRPr lang="es-CR" sz="2400" dirty="0">
              <a:solidFill>
                <a:prstClr val="black"/>
              </a:solidFill>
            </a:endParaRPr>
          </a:p>
        </p:txBody>
      </p:sp>
    </p:spTree>
    <p:extLst>
      <p:ext uri="{BB962C8B-B14F-4D97-AF65-F5344CB8AC3E}">
        <p14:creationId xmlns:p14="http://schemas.microsoft.com/office/powerpoint/2010/main" val="15369613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6" name="Content Placeholder 2"/>
          <p:cNvSpPr txBox="1">
            <a:spLocks/>
          </p:cNvSpPr>
          <p:nvPr/>
        </p:nvSpPr>
        <p:spPr>
          <a:xfrm>
            <a:off x="683568" y="2343844"/>
            <a:ext cx="8003232" cy="4525963"/>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4600" b="1" dirty="0" smtClean="0">
                <a:solidFill>
                  <a:prstClr val="black"/>
                </a:solidFill>
              </a:rPr>
              <a:t>Tipos </a:t>
            </a:r>
            <a:r>
              <a:rPr lang="es-CR" sz="4600" b="1" dirty="0">
                <a:solidFill>
                  <a:prstClr val="black"/>
                </a:solidFill>
              </a:rPr>
              <a:t>de </a:t>
            </a:r>
            <a:r>
              <a:rPr lang="es-CR" sz="4600" b="1" dirty="0" smtClean="0">
                <a:solidFill>
                  <a:prstClr val="black"/>
                </a:solidFill>
              </a:rPr>
              <a:t>Recursos</a:t>
            </a:r>
          </a:p>
          <a:p>
            <a:pPr marL="342900" lvl="0" indent="-342900" algn="l">
              <a:spcAft>
                <a:spcPts val="1200"/>
              </a:spcAft>
            </a:pPr>
            <a:r>
              <a:rPr lang="es-CR" sz="3600" dirty="0" smtClean="0">
                <a:solidFill>
                  <a:prstClr val="black"/>
                </a:solidFill>
              </a:rPr>
              <a:t>En los proyectos utilizamos recursos de varios tipos:</a:t>
            </a:r>
            <a:endParaRPr lang="es-CR" sz="3600" dirty="0">
              <a:solidFill>
                <a:prstClr val="black"/>
              </a:solidFill>
            </a:endParaRPr>
          </a:p>
          <a:p>
            <a:pPr marL="742950" lvl="1" indent="-285750" algn="l">
              <a:spcAft>
                <a:spcPts val="1200"/>
              </a:spcAft>
              <a:buFont typeface="Wingdings" pitchFamily="2" charset="2"/>
              <a:buChar char="ü"/>
            </a:pPr>
            <a:r>
              <a:rPr lang="es-CR" sz="3600" dirty="0">
                <a:solidFill>
                  <a:prstClr val="black"/>
                </a:solidFill>
              </a:rPr>
              <a:t>Recursos Humanos</a:t>
            </a:r>
          </a:p>
          <a:p>
            <a:pPr marL="742950" lvl="1" indent="-285750" algn="l">
              <a:spcAft>
                <a:spcPts val="1200"/>
              </a:spcAft>
              <a:buFont typeface="Wingdings" pitchFamily="2" charset="2"/>
              <a:buChar char="ü"/>
            </a:pPr>
            <a:r>
              <a:rPr lang="es-CR" sz="3600" dirty="0">
                <a:solidFill>
                  <a:prstClr val="black"/>
                </a:solidFill>
              </a:rPr>
              <a:t>Maquinaria, herramientas y equipo</a:t>
            </a:r>
          </a:p>
          <a:p>
            <a:pPr marL="742950" lvl="1" indent="-285750" algn="l">
              <a:spcAft>
                <a:spcPts val="1200"/>
              </a:spcAft>
              <a:buFont typeface="Wingdings" pitchFamily="2" charset="2"/>
              <a:buChar char="ü"/>
            </a:pPr>
            <a:r>
              <a:rPr lang="es-CR" sz="3600" dirty="0">
                <a:solidFill>
                  <a:prstClr val="black"/>
                </a:solidFill>
              </a:rPr>
              <a:t>Capital</a:t>
            </a:r>
          </a:p>
          <a:p>
            <a:pPr marL="742950" lvl="1" indent="-285750" algn="l">
              <a:spcAft>
                <a:spcPts val="1200"/>
              </a:spcAft>
              <a:buFont typeface="Wingdings" pitchFamily="2" charset="2"/>
              <a:buChar char="ü"/>
            </a:pPr>
            <a:r>
              <a:rPr lang="es-CR" sz="3600" dirty="0">
                <a:solidFill>
                  <a:prstClr val="black"/>
                </a:solidFill>
              </a:rPr>
              <a:t>Servicios de terceros</a:t>
            </a:r>
          </a:p>
          <a:p>
            <a:pPr marL="742950" lvl="1" indent="-285750" algn="l">
              <a:spcAft>
                <a:spcPts val="1200"/>
              </a:spcAft>
              <a:buFont typeface="Wingdings" pitchFamily="2" charset="2"/>
              <a:buChar char="ü"/>
            </a:pPr>
            <a:r>
              <a:rPr lang="es-CR" sz="3600" dirty="0" smtClean="0">
                <a:solidFill>
                  <a:prstClr val="black"/>
                </a:solidFill>
              </a:rPr>
              <a:t>Materiales (consumibles)</a:t>
            </a:r>
            <a:endParaRPr lang="es-CR" sz="3600" dirty="0">
              <a:solidFill>
                <a:prstClr val="black"/>
              </a:solidFill>
            </a:endParaRPr>
          </a:p>
        </p:txBody>
      </p:sp>
    </p:spTree>
    <p:extLst>
      <p:ext uri="{BB962C8B-B14F-4D97-AF65-F5344CB8AC3E}">
        <p14:creationId xmlns:p14="http://schemas.microsoft.com/office/powerpoint/2010/main" val="3374418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932040" y="1052736"/>
            <a:ext cx="41148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R" sz="2400" b="1" dirty="0" smtClean="0">
                <a:solidFill>
                  <a:srgbClr val="005828"/>
                </a:solidFill>
              </a:rPr>
              <a:t>Microsoft Project 2010</a:t>
            </a:r>
            <a:endParaRPr lang="en-US" sz="2400" b="1" dirty="0">
              <a:solidFill>
                <a:srgbClr val="005828"/>
              </a:solidFill>
            </a:endParaRPr>
          </a:p>
        </p:txBody>
      </p:sp>
      <p:sp>
        <p:nvSpPr>
          <p:cNvPr id="4" name="Content Placeholder 2"/>
          <p:cNvSpPr txBox="1">
            <a:spLocks/>
          </p:cNvSpPr>
          <p:nvPr/>
        </p:nvSpPr>
        <p:spPr>
          <a:xfrm>
            <a:off x="539552" y="2332037"/>
            <a:ext cx="809816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lvl="0" indent="-342900" algn="l">
              <a:spcAft>
                <a:spcPts val="1200"/>
              </a:spcAft>
            </a:pPr>
            <a:r>
              <a:rPr lang="es-CR" sz="3600" b="1" dirty="0" smtClean="0">
                <a:solidFill>
                  <a:prstClr val="black"/>
                </a:solidFill>
              </a:rPr>
              <a:t>	Definición </a:t>
            </a:r>
            <a:r>
              <a:rPr lang="es-CR" sz="3600" b="1" dirty="0">
                <a:solidFill>
                  <a:prstClr val="black"/>
                </a:solidFill>
              </a:rPr>
              <a:t>de la Lista de Recursos</a:t>
            </a:r>
          </a:p>
          <a:p>
            <a:pPr marL="342900" lvl="0" indent="-342900" algn="just">
              <a:spcAft>
                <a:spcPts val="1200"/>
              </a:spcAft>
            </a:pPr>
            <a:r>
              <a:rPr lang="es-CR" sz="3600" b="1" dirty="0">
                <a:solidFill>
                  <a:prstClr val="black"/>
                </a:solidFill>
              </a:rPr>
              <a:t>	</a:t>
            </a:r>
            <a:r>
              <a:rPr lang="es-CR" sz="3600" dirty="0">
                <a:solidFill>
                  <a:prstClr val="black"/>
                </a:solidFill>
              </a:rPr>
              <a:t> En </a:t>
            </a:r>
            <a:r>
              <a:rPr lang="es-CR" sz="3600" dirty="0" smtClean="0">
                <a:solidFill>
                  <a:prstClr val="black"/>
                </a:solidFill>
              </a:rPr>
              <a:t>MS Project </a:t>
            </a:r>
            <a:r>
              <a:rPr lang="es-CR" sz="3600" dirty="0">
                <a:solidFill>
                  <a:prstClr val="black"/>
                </a:solidFill>
              </a:rPr>
              <a:t>puedo capturar la información de los </a:t>
            </a:r>
            <a:r>
              <a:rPr lang="es-CR" sz="3600" dirty="0" smtClean="0">
                <a:solidFill>
                  <a:prstClr val="black"/>
                </a:solidFill>
              </a:rPr>
              <a:t>recursos en tres categorías</a:t>
            </a:r>
            <a:r>
              <a:rPr lang="en-US" sz="3600" dirty="0" smtClean="0">
                <a:solidFill>
                  <a:prstClr val="black"/>
                </a:solidFill>
              </a:rPr>
              <a:t>: </a:t>
            </a:r>
            <a:r>
              <a:rPr lang="es-CR" sz="3600" dirty="0" smtClean="0">
                <a:solidFill>
                  <a:prstClr val="black"/>
                </a:solidFill>
              </a:rPr>
              <a:t>trabajo (personas y equipo), materiales (consumibles) y costos</a:t>
            </a:r>
            <a:r>
              <a:rPr lang="es-CR" sz="3600" dirty="0">
                <a:solidFill>
                  <a:prstClr val="black"/>
                </a:solidFill>
              </a:rPr>
              <a:t>.</a:t>
            </a:r>
          </a:p>
          <a:p>
            <a:pPr marL="342900" lvl="0" indent="-342900" algn="just">
              <a:spcAft>
                <a:spcPts val="1200"/>
              </a:spcAft>
            </a:pPr>
            <a:r>
              <a:rPr lang="es-CR" sz="3600" dirty="0">
                <a:solidFill>
                  <a:prstClr val="black"/>
                </a:solidFill>
              </a:rPr>
              <a:t>	</a:t>
            </a:r>
            <a:endParaRPr lang="es-CR" sz="3600" b="1" dirty="0">
              <a:solidFill>
                <a:prstClr val="black"/>
              </a:solidFill>
            </a:endParaRPr>
          </a:p>
        </p:txBody>
      </p:sp>
      <p:sp>
        <p:nvSpPr>
          <p:cNvPr id="7" name="Curved Right Arrow 4"/>
          <p:cNvSpPr/>
          <p:nvPr/>
        </p:nvSpPr>
        <p:spPr>
          <a:xfrm rot="20404947">
            <a:off x="179513" y="2486112"/>
            <a:ext cx="576064" cy="536848"/>
          </a:xfrm>
          <a:prstGeom prst="curvedRightArrow">
            <a:avLst/>
          </a:prstGeom>
          <a:solidFill>
            <a:srgbClr val="FFC000"/>
          </a:solidFill>
          <a:ln>
            <a:solidFill>
              <a:schemeClr val="accent1">
                <a:shade val="50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80929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UCI-2012</Template>
  <TotalTime>2258</TotalTime>
  <Words>1954</Words>
  <Application>Microsoft Macintosh PowerPoint</Application>
  <PresentationFormat>On-screen Show (4:3)</PresentationFormat>
  <Paragraphs>358</Paragraphs>
  <Slides>55</Slides>
  <Notes>51</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Tema de Office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Unidad 3 Práctica/Tarea  U3-1. Práctica Recursos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Donald Solano</dc:creator>
  <cp:lastModifiedBy>Tia Pancha</cp:lastModifiedBy>
  <cp:revision>179</cp:revision>
  <cp:lastPrinted>2012-01-02T00:46:47Z</cp:lastPrinted>
  <dcterms:created xsi:type="dcterms:W3CDTF">2010-10-20T21:55:38Z</dcterms:created>
  <dcterms:modified xsi:type="dcterms:W3CDTF">2013-07-22T18:51:40Z</dcterms:modified>
</cp:coreProperties>
</file>