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21"/>
  </p:notesMasterIdLst>
  <p:handoutMasterIdLst>
    <p:handoutMasterId r:id="rId22"/>
  </p:handoutMasterIdLst>
  <p:sldIdLst>
    <p:sldId id="350" r:id="rId3"/>
    <p:sldId id="291" r:id="rId4"/>
    <p:sldId id="293" r:id="rId5"/>
    <p:sldId id="301" r:id="rId6"/>
    <p:sldId id="351" r:id="rId7"/>
    <p:sldId id="399" r:id="rId8"/>
    <p:sldId id="352" r:id="rId9"/>
    <p:sldId id="458" r:id="rId10"/>
    <p:sldId id="459" r:id="rId11"/>
    <p:sldId id="460" r:id="rId12"/>
    <p:sldId id="461" r:id="rId13"/>
    <p:sldId id="462" r:id="rId14"/>
    <p:sldId id="505" r:id="rId15"/>
    <p:sldId id="463" r:id="rId16"/>
    <p:sldId id="506" r:id="rId17"/>
    <p:sldId id="464" r:id="rId18"/>
    <p:sldId id="465" r:id="rId19"/>
    <p:sldId id="453" r:id="rId20"/>
  </p:sldIdLst>
  <p:sldSz cx="9144000" cy="6858000" type="screen4x3"/>
  <p:notesSz cx="7315200" cy="96012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B2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3" autoAdjust="0"/>
    <p:restoredTop sz="97479" autoAdjust="0"/>
  </p:normalViewPr>
  <p:slideViewPr>
    <p:cSldViewPr>
      <p:cViewPr>
        <p:scale>
          <a:sx n="81" d="100"/>
          <a:sy n="81" d="100"/>
        </p:scale>
        <p:origin x="-1456" y="-5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E7AFC-CE85-4368-BF08-27F50B29381D}" type="datetimeFigureOut">
              <a:rPr lang="en-US" smtClean="0"/>
              <a:t>7/22/13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8A189-7865-4759-9788-0985E4556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60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CADB92F-746D-4FCD-939E-880BC3FAC4E3}" type="datetimeFigureOut">
              <a:rPr lang="en-US" smtClean="0"/>
              <a:t>7/22/13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C73A87A-3760-4AF6-81FD-EE947A97F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30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69283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41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83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963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86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9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1715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17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343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579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28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88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1493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22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13" Type="http://schemas.openxmlformats.org/officeDocument/2006/relationships/image" Target="../media/image3.jpeg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7" name="Picture 3" descr="ppt-UCI1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 descr="ppt-uci4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91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2276872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b="1" dirty="0" smtClean="0">
                <a:solidFill>
                  <a:srgbClr val="005828"/>
                </a:solidFill>
              </a:rPr>
              <a:t>Microsoft Office </a:t>
            </a:r>
            <a:r>
              <a:rPr lang="es-CR" sz="5400" b="1" dirty="0" smtClean="0">
                <a:solidFill>
                  <a:srgbClr val="005828"/>
                </a:solidFill>
              </a:rPr>
              <a:t/>
            </a:r>
            <a:br>
              <a:rPr lang="es-CR" sz="5400" b="1" dirty="0" smtClean="0">
                <a:solidFill>
                  <a:srgbClr val="005828"/>
                </a:solidFill>
              </a:rPr>
            </a:br>
            <a:r>
              <a:rPr lang="es-CR" sz="6600" b="1" dirty="0" smtClean="0">
                <a:solidFill>
                  <a:srgbClr val="005828"/>
                </a:solidFill>
              </a:rPr>
              <a:t>Project 2010</a:t>
            </a:r>
            <a:r>
              <a:rPr lang="es-CR" sz="5400" b="1" dirty="0" smtClean="0"/>
              <a:t/>
            </a:r>
            <a:br>
              <a:rPr lang="es-CR" sz="5400" b="1" dirty="0" smtClean="0"/>
            </a:br>
            <a:r>
              <a:rPr lang="es-CR" b="1" dirty="0" smtClean="0">
                <a:solidFill>
                  <a:srgbClr val="005828"/>
                </a:solidFill>
              </a:rPr>
              <a:t>Curso Básico</a:t>
            </a:r>
          </a:p>
          <a:p>
            <a:r>
              <a:rPr lang="es-CR" b="1" dirty="0" smtClean="0">
                <a:solidFill>
                  <a:srgbClr val="FFC000"/>
                </a:solidFill>
              </a:rPr>
              <a:t>Unidad </a:t>
            </a:r>
            <a:r>
              <a:rPr lang="es-CR" b="1" dirty="0">
                <a:solidFill>
                  <a:srgbClr val="FFC000"/>
                </a:solidFill>
              </a:rPr>
              <a:t>3</a:t>
            </a:r>
            <a:r>
              <a:rPr lang="es-CR" b="1" dirty="0" smtClean="0">
                <a:solidFill>
                  <a:srgbClr val="005828"/>
                </a:solidFill>
              </a:rPr>
              <a:t/>
            </a:r>
            <a:br>
              <a:rPr lang="es-CR" b="1" dirty="0" smtClean="0">
                <a:solidFill>
                  <a:srgbClr val="005828"/>
                </a:solidFill>
              </a:rPr>
            </a:br>
            <a:r>
              <a:rPr lang="es-CR" sz="2000" b="1" dirty="0" smtClean="0">
                <a:solidFill>
                  <a:srgbClr val="005828"/>
                </a:solidFill>
              </a:rPr>
              <a:t/>
            </a:r>
            <a:br>
              <a:rPr lang="es-CR" sz="2000" b="1" dirty="0" smtClean="0">
                <a:solidFill>
                  <a:srgbClr val="005828"/>
                </a:solidFill>
              </a:rPr>
            </a:br>
            <a:endParaRPr lang="en-US" b="1" dirty="0">
              <a:solidFill>
                <a:srgbClr val="FFC000"/>
              </a:solidFill>
            </a:endParaRPr>
          </a:p>
        </p:txBody>
      </p:sp>
      <p:pic>
        <p:nvPicPr>
          <p:cNvPr id="3" name="Picture 2" descr="http://t3.gstatic.com/images?q=tbn:ANd9GcQDekc1J2n-ct6B34aksI9lF7W5VR_C5xbmIQbROTgu7EzHH3OmX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061" y="5445224"/>
            <a:ext cx="3762375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10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2132856"/>
            <a:ext cx="8223448" cy="4369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Tipos </a:t>
            </a:r>
            <a:r>
              <a:rPr lang="es-CR" sz="3600" b="1" dirty="0">
                <a:solidFill>
                  <a:prstClr val="black"/>
                </a:solidFill>
              </a:rPr>
              <a:t>de </a:t>
            </a:r>
            <a:r>
              <a:rPr lang="es-CR" sz="3600" b="1" dirty="0" smtClean="0">
                <a:solidFill>
                  <a:prstClr val="black"/>
                </a:solidFill>
              </a:rPr>
              <a:t>Costos</a:t>
            </a:r>
          </a:p>
          <a:p>
            <a:pPr marL="571500" lvl="0" indent="-5715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800" b="1" dirty="0" smtClean="0">
                <a:solidFill>
                  <a:prstClr val="black"/>
                </a:solidFill>
              </a:rPr>
              <a:t>Recurso tipo costo</a:t>
            </a:r>
            <a:r>
              <a:rPr lang="es-CR" sz="2800" b="1" dirty="0">
                <a:solidFill>
                  <a:prstClr val="black"/>
                </a:solidFill>
              </a:rPr>
              <a:t>: </a:t>
            </a:r>
            <a:r>
              <a:rPr lang="es-CR" sz="2800" dirty="0">
                <a:solidFill>
                  <a:prstClr val="black"/>
                </a:solidFill>
              </a:rPr>
              <a:t>Gastos </a:t>
            </a:r>
            <a:r>
              <a:rPr lang="es-CR" sz="2800" dirty="0" smtClean="0">
                <a:solidFill>
                  <a:prstClr val="black"/>
                </a:solidFill>
              </a:rPr>
              <a:t>monetarios incurridos </a:t>
            </a:r>
            <a:r>
              <a:rPr lang="es-CR" sz="2800" dirty="0">
                <a:solidFill>
                  <a:prstClr val="black"/>
                </a:solidFill>
              </a:rPr>
              <a:t>en la </a:t>
            </a:r>
            <a:r>
              <a:rPr lang="es-CR" sz="2800" dirty="0" smtClean="0">
                <a:solidFill>
                  <a:prstClr val="black"/>
                </a:solidFill>
              </a:rPr>
              <a:t>ejecución </a:t>
            </a:r>
            <a:r>
              <a:rPr lang="es-CR" sz="2800" dirty="0">
                <a:solidFill>
                  <a:prstClr val="black"/>
                </a:solidFill>
              </a:rPr>
              <a:t>de </a:t>
            </a:r>
            <a:r>
              <a:rPr lang="es-CR" sz="2800" dirty="0" smtClean="0">
                <a:solidFill>
                  <a:prstClr val="black"/>
                </a:solidFill>
              </a:rPr>
              <a:t>una tarea</a:t>
            </a:r>
            <a:r>
              <a:rPr lang="es-CR" sz="2800" dirty="0">
                <a:solidFill>
                  <a:prstClr val="black"/>
                </a:solidFill>
              </a:rPr>
              <a:t>.   </a:t>
            </a:r>
            <a:r>
              <a:rPr lang="es-CR" sz="2800" dirty="0" smtClean="0">
                <a:solidFill>
                  <a:prstClr val="black"/>
                </a:solidFill>
              </a:rPr>
              <a:t>Ejemplo: </a:t>
            </a:r>
            <a:r>
              <a:rPr lang="es-CR" sz="2800" dirty="0">
                <a:solidFill>
                  <a:prstClr val="black"/>
                </a:solidFill>
              </a:rPr>
              <a:t>hospedaje, viáticos, etc</a:t>
            </a:r>
            <a:r>
              <a:rPr lang="es-CR" sz="2800" dirty="0" smtClean="0">
                <a:solidFill>
                  <a:prstClr val="black"/>
                </a:solidFill>
              </a:rPr>
              <a:t>.  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s-CR" dirty="0" smtClean="0">
                <a:solidFill>
                  <a:prstClr val="black"/>
                </a:solidFill>
              </a:rPr>
              <a:t>El recurso se crea en la </a:t>
            </a:r>
            <a:r>
              <a:rPr lang="en-US" dirty="0" smtClean="0">
                <a:solidFill>
                  <a:prstClr val="black"/>
                </a:solidFill>
              </a:rPr>
              <a:t>“</a:t>
            </a:r>
            <a:r>
              <a:rPr lang="en-US" dirty="0" err="1" smtClean="0">
                <a:solidFill>
                  <a:prstClr val="black"/>
                </a:solidFill>
              </a:rPr>
              <a:t>Hoja</a:t>
            </a:r>
            <a:r>
              <a:rPr lang="en-US" dirty="0" smtClean="0">
                <a:solidFill>
                  <a:prstClr val="black"/>
                </a:solidFill>
              </a:rPr>
              <a:t> de </a:t>
            </a:r>
            <a:r>
              <a:rPr lang="en-US" dirty="0" err="1" smtClean="0">
                <a:solidFill>
                  <a:prstClr val="black"/>
                </a:solidFill>
              </a:rPr>
              <a:t>recursos</a:t>
            </a:r>
            <a:r>
              <a:rPr lang="en-US" dirty="0" smtClean="0">
                <a:solidFill>
                  <a:prstClr val="black"/>
                </a:solidFill>
              </a:rPr>
              <a:t>” sin </a:t>
            </a:r>
            <a:r>
              <a:rPr lang="en-US" dirty="0" err="1" smtClean="0">
                <a:solidFill>
                  <a:prstClr val="black"/>
                </a:solidFill>
              </a:rPr>
              <a:t>establecer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ningún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costo</a:t>
            </a:r>
            <a:r>
              <a:rPr lang="en-US" dirty="0" smtClean="0">
                <a:solidFill>
                  <a:prstClr val="black"/>
                </a:solidFill>
              </a:rPr>
              <a:t>. 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76" y="5589241"/>
            <a:ext cx="8568952" cy="844142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6792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2107158"/>
            <a:ext cx="8223448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6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Tipos </a:t>
            </a:r>
            <a:r>
              <a:rPr lang="es-CR" sz="3600" b="1" dirty="0">
                <a:solidFill>
                  <a:prstClr val="black"/>
                </a:solidFill>
              </a:rPr>
              <a:t>de </a:t>
            </a:r>
            <a:r>
              <a:rPr lang="es-CR" sz="3600" b="1" dirty="0" smtClean="0">
                <a:solidFill>
                  <a:prstClr val="black"/>
                </a:solidFill>
              </a:rPr>
              <a:t>Costos</a:t>
            </a:r>
          </a:p>
          <a:p>
            <a:pPr marL="571500" lvl="0" indent="-5715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s-CR" sz="2800" b="1" dirty="0" smtClean="0">
                <a:solidFill>
                  <a:prstClr val="black"/>
                </a:solidFill>
              </a:rPr>
              <a:t>Recurso tipo costo:</a:t>
            </a:r>
          </a:p>
          <a:p>
            <a:pPr lvl="0" algn="just">
              <a:lnSpc>
                <a:spcPct val="80000"/>
              </a:lnSpc>
              <a:spcBef>
                <a:spcPts val="0"/>
              </a:spcBef>
            </a:pPr>
            <a:r>
              <a:rPr lang="en-US" sz="2800" dirty="0">
                <a:solidFill>
                  <a:prstClr val="black"/>
                </a:solidFill>
              </a:rPr>
              <a:t>El </a:t>
            </a:r>
            <a:r>
              <a:rPr lang="en-US" sz="2800" dirty="0" err="1">
                <a:solidFill>
                  <a:prstClr val="black"/>
                </a:solidFill>
              </a:rPr>
              <a:t>monto</a:t>
            </a:r>
            <a:r>
              <a:rPr lang="en-US" sz="2800" dirty="0">
                <a:solidFill>
                  <a:prstClr val="black"/>
                </a:solidFill>
              </a:rPr>
              <a:t> del </a:t>
            </a:r>
            <a:r>
              <a:rPr lang="en-US" sz="2800" dirty="0" err="1">
                <a:solidFill>
                  <a:prstClr val="black"/>
                </a:solidFill>
              </a:rPr>
              <a:t>gasto</a:t>
            </a:r>
            <a:r>
              <a:rPr lang="en-US" sz="2800" dirty="0">
                <a:solidFill>
                  <a:prstClr val="black"/>
                </a:solidFill>
              </a:rPr>
              <a:t> se </a:t>
            </a:r>
            <a:r>
              <a:rPr lang="en-US" sz="2800" dirty="0" err="1">
                <a:solidFill>
                  <a:prstClr val="black"/>
                </a:solidFill>
              </a:rPr>
              <a:t>establece</a:t>
            </a:r>
            <a:r>
              <a:rPr lang="en-US" sz="2800" dirty="0">
                <a:solidFill>
                  <a:prstClr val="black"/>
                </a:solidFill>
              </a:rPr>
              <a:t> en la </a:t>
            </a:r>
            <a:r>
              <a:rPr lang="en-US" sz="2800" dirty="0" err="1">
                <a:solidFill>
                  <a:prstClr val="black"/>
                </a:solidFill>
              </a:rPr>
              <a:t>ventana</a:t>
            </a:r>
            <a:r>
              <a:rPr lang="en-US" sz="2800" dirty="0">
                <a:solidFill>
                  <a:prstClr val="black"/>
                </a:solidFill>
              </a:rPr>
              <a:t> “</a:t>
            </a:r>
            <a:r>
              <a:rPr lang="en-US" sz="2800" dirty="0" err="1">
                <a:solidFill>
                  <a:prstClr val="black"/>
                </a:solidFill>
              </a:rPr>
              <a:t>Asignar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recursos</a:t>
            </a:r>
            <a:r>
              <a:rPr lang="en-US" sz="2800" dirty="0">
                <a:solidFill>
                  <a:prstClr val="black"/>
                </a:solidFill>
              </a:rPr>
              <a:t>”, en la </a:t>
            </a:r>
            <a:r>
              <a:rPr lang="en-US" sz="2800" dirty="0" err="1">
                <a:solidFill>
                  <a:prstClr val="black"/>
                </a:solidFill>
              </a:rPr>
              <a:t>columna</a:t>
            </a:r>
            <a:r>
              <a:rPr lang="en-US" sz="2800" dirty="0">
                <a:solidFill>
                  <a:prstClr val="black"/>
                </a:solidFill>
              </a:rPr>
              <a:t> “</a:t>
            </a:r>
            <a:r>
              <a:rPr lang="en-US" sz="2800" dirty="0" err="1">
                <a:solidFill>
                  <a:prstClr val="black"/>
                </a:solidFill>
              </a:rPr>
              <a:t>Costo</a:t>
            </a:r>
            <a:r>
              <a:rPr lang="en-US" sz="2800" dirty="0">
                <a:solidFill>
                  <a:prstClr val="black"/>
                </a:solidFill>
              </a:rPr>
              <a:t>”, en forma </a:t>
            </a:r>
            <a:r>
              <a:rPr lang="en-US" sz="2800" dirty="0" err="1">
                <a:solidFill>
                  <a:prstClr val="black"/>
                </a:solidFill>
              </a:rPr>
              <a:t>espec</a:t>
            </a:r>
            <a:r>
              <a:rPr lang="es-CR" sz="2800" dirty="0" err="1">
                <a:solidFill>
                  <a:prstClr val="black"/>
                </a:solidFill>
              </a:rPr>
              <a:t>ífica</a:t>
            </a:r>
            <a:r>
              <a:rPr lang="es-CR" sz="2800" dirty="0">
                <a:solidFill>
                  <a:prstClr val="black"/>
                </a:solidFill>
              </a:rPr>
              <a:t> para cada una de las tareas.</a:t>
            </a:r>
            <a:endParaRPr lang="es-CR" sz="2800" b="1" dirty="0" smtClean="0">
              <a:solidFill>
                <a:prstClr val="black"/>
              </a:solidFill>
            </a:endParaRPr>
          </a:p>
          <a:p>
            <a:pPr marL="571500" lvl="0" indent="-571500" algn="just">
              <a:spcAft>
                <a:spcPts val="1200"/>
              </a:spcAft>
              <a:buFont typeface="Arial" pitchFamily="34" charset="0"/>
              <a:buChar char="•"/>
            </a:pPr>
            <a:endParaRPr lang="en-US" dirty="0" smtClean="0">
              <a:solidFill>
                <a:prstClr val="black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581128"/>
            <a:ext cx="6098629" cy="2004082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1218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2132856"/>
            <a:ext cx="82234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Tipos </a:t>
            </a:r>
            <a:r>
              <a:rPr lang="es-CR" sz="3600" b="1" dirty="0">
                <a:solidFill>
                  <a:prstClr val="black"/>
                </a:solidFill>
              </a:rPr>
              <a:t>de </a:t>
            </a:r>
            <a:r>
              <a:rPr lang="es-CR" sz="3600" b="1" dirty="0" smtClean="0">
                <a:solidFill>
                  <a:prstClr val="black"/>
                </a:solidFill>
              </a:rPr>
              <a:t>Costos</a:t>
            </a:r>
          </a:p>
          <a:p>
            <a:pPr marL="571500" lvl="0" indent="-5715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800" b="1" dirty="0" smtClean="0">
                <a:solidFill>
                  <a:prstClr val="black"/>
                </a:solidFill>
              </a:rPr>
              <a:t>Costos </a:t>
            </a:r>
            <a:r>
              <a:rPr lang="es-CR" sz="2800" b="1" dirty="0">
                <a:solidFill>
                  <a:prstClr val="black"/>
                </a:solidFill>
              </a:rPr>
              <a:t>fijos: </a:t>
            </a:r>
            <a:r>
              <a:rPr lang="es-CR" sz="2800" dirty="0">
                <a:solidFill>
                  <a:prstClr val="black"/>
                </a:solidFill>
              </a:rPr>
              <a:t>Costo fijo de realizar una </a:t>
            </a:r>
            <a:r>
              <a:rPr lang="es-CR" sz="2800" dirty="0" smtClean="0">
                <a:solidFill>
                  <a:prstClr val="black"/>
                </a:solidFill>
              </a:rPr>
              <a:t>tarea.   </a:t>
            </a:r>
          </a:p>
          <a:p>
            <a:pPr lvl="1" algn="just">
              <a:spcAft>
                <a:spcPts val="1200"/>
              </a:spcAft>
            </a:pPr>
            <a:r>
              <a:rPr lang="es-CR" dirty="0" smtClean="0">
                <a:solidFill>
                  <a:prstClr val="black"/>
                </a:solidFill>
              </a:rPr>
              <a:t>Ejemplo</a:t>
            </a:r>
            <a:r>
              <a:rPr lang="en-US" dirty="0" smtClean="0">
                <a:solidFill>
                  <a:prstClr val="black"/>
                </a:solidFill>
              </a:rPr>
              <a:t>: </a:t>
            </a:r>
            <a:r>
              <a:rPr lang="en-US" dirty="0" err="1" smtClean="0">
                <a:solidFill>
                  <a:prstClr val="black"/>
                </a:solidFill>
              </a:rPr>
              <a:t>Una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capacitaci</a:t>
            </a:r>
            <a:r>
              <a:rPr lang="es-CR" dirty="0" err="1" smtClean="0">
                <a:solidFill>
                  <a:prstClr val="black"/>
                </a:solidFill>
              </a:rPr>
              <a:t>ón</a:t>
            </a:r>
            <a:r>
              <a:rPr lang="es-CR" dirty="0" smtClean="0">
                <a:solidFill>
                  <a:prstClr val="black"/>
                </a:solidFill>
              </a:rPr>
              <a:t> en el laboratorio de computadoras tiene un costo fijo, independientemente de la cantidad de estudiantes que asista.   </a:t>
            </a:r>
          </a:p>
        </p:txBody>
      </p:sp>
    </p:spTree>
    <p:extLst>
      <p:ext uri="{BB962C8B-B14F-4D97-AF65-F5344CB8AC3E}">
        <p14:creationId xmlns:p14="http://schemas.microsoft.com/office/powerpoint/2010/main" val="2802211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5536" y="1988840"/>
            <a:ext cx="8223448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6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Tipos </a:t>
            </a:r>
            <a:r>
              <a:rPr lang="es-CR" sz="3600" b="1" dirty="0">
                <a:solidFill>
                  <a:prstClr val="black"/>
                </a:solidFill>
              </a:rPr>
              <a:t>de </a:t>
            </a:r>
            <a:r>
              <a:rPr lang="es-CR" sz="3600" b="1" dirty="0" smtClean="0">
                <a:solidFill>
                  <a:prstClr val="black"/>
                </a:solidFill>
              </a:rPr>
              <a:t>Costos</a:t>
            </a:r>
          </a:p>
          <a:p>
            <a:pPr marL="571500" lvl="0" indent="-571500" algn="just">
              <a:spcBef>
                <a:spcPts val="0"/>
              </a:spcBef>
              <a:buFont typeface="Arial" pitchFamily="34" charset="0"/>
              <a:buChar char="•"/>
            </a:pPr>
            <a:r>
              <a:rPr lang="es-CR" sz="2800" b="1" dirty="0" smtClean="0">
                <a:solidFill>
                  <a:prstClr val="black"/>
                </a:solidFill>
              </a:rPr>
              <a:t>Costos </a:t>
            </a:r>
            <a:r>
              <a:rPr lang="es-CR" sz="2800" b="1" dirty="0">
                <a:solidFill>
                  <a:prstClr val="black"/>
                </a:solidFill>
              </a:rPr>
              <a:t>fijos</a:t>
            </a:r>
            <a:r>
              <a:rPr lang="es-CR" sz="2800" b="1" dirty="0" smtClean="0">
                <a:solidFill>
                  <a:prstClr val="black"/>
                </a:solidFill>
              </a:rPr>
              <a:t>:</a:t>
            </a:r>
            <a:endParaRPr lang="es-CR" sz="2800" dirty="0" smtClean="0">
              <a:solidFill>
                <a:prstClr val="black"/>
              </a:solidFill>
            </a:endParaRPr>
          </a:p>
          <a:p>
            <a:pPr lvl="1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CR" dirty="0" smtClean="0">
                <a:solidFill>
                  <a:prstClr val="black"/>
                </a:solidFill>
              </a:rPr>
              <a:t>Este costo fijo está relacionado con </a:t>
            </a:r>
            <a:r>
              <a:rPr lang="es-CR" b="1" dirty="0" smtClean="0">
                <a:solidFill>
                  <a:prstClr val="black"/>
                </a:solidFill>
              </a:rPr>
              <a:t>la tarea, no con recursos.</a:t>
            </a:r>
            <a:r>
              <a:rPr lang="es-CR" dirty="0" smtClean="0">
                <a:solidFill>
                  <a:prstClr val="black"/>
                </a:solidFill>
              </a:rPr>
              <a:t>   El costo fijo se registra en la tabla </a:t>
            </a:r>
            <a:r>
              <a:rPr lang="en-US" dirty="0" smtClean="0">
                <a:solidFill>
                  <a:prstClr val="black"/>
                </a:solidFill>
              </a:rPr>
              <a:t>“</a:t>
            </a:r>
            <a:r>
              <a:rPr lang="en-US" dirty="0" err="1" smtClean="0">
                <a:solidFill>
                  <a:prstClr val="black"/>
                </a:solidFill>
              </a:rPr>
              <a:t>Costo</a:t>
            </a:r>
            <a:r>
              <a:rPr lang="en-US" dirty="0" smtClean="0">
                <a:solidFill>
                  <a:prstClr val="black"/>
                </a:solidFill>
              </a:rPr>
              <a:t>” del </a:t>
            </a:r>
            <a:r>
              <a:rPr lang="en-US" dirty="0" err="1" smtClean="0">
                <a:solidFill>
                  <a:prstClr val="black"/>
                </a:solidFill>
              </a:rPr>
              <a:t>Diagrama</a:t>
            </a:r>
            <a:r>
              <a:rPr lang="en-US" dirty="0" smtClean="0">
                <a:solidFill>
                  <a:prstClr val="black"/>
                </a:solidFill>
              </a:rPr>
              <a:t> de Gantt, en la </a:t>
            </a:r>
            <a:r>
              <a:rPr lang="en-US" dirty="0" err="1" smtClean="0">
                <a:solidFill>
                  <a:prstClr val="black"/>
                </a:solidFill>
              </a:rPr>
              <a:t>columna</a:t>
            </a:r>
            <a:r>
              <a:rPr lang="en-US" dirty="0" smtClean="0">
                <a:solidFill>
                  <a:prstClr val="black"/>
                </a:solidFill>
              </a:rPr>
              <a:t> “</a:t>
            </a:r>
            <a:r>
              <a:rPr lang="en-US" dirty="0" err="1" smtClean="0">
                <a:solidFill>
                  <a:prstClr val="black"/>
                </a:solidFill>
              </a:rPr>
              <a:t>Costo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f</a:t>
            </a:r>
            <a:r>
              <a:rPr lang="en-US" dirty="0" err="1" smtClean="0">
                <a:solidFill>
                  <a:prstClr val="black"/>
                </a:solidFill>
              </a:rPr>
              <a:t>ijo</a:t>
            </a:r>
            <a:r>
              <a:rPr lang="en-US" dirty="0" smtClean="0">
                <a:solidFill>
                  <a:prstClr val="black"/>
                </a:solidFill>
              </a:rPr>
              <a:t>”.</a:t>
            </a:r>
          </a:p>
          <a:p>
            <a:pPr lvl="1" algn="just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</a:pPr>
            <a:r>
              <a:rPr lang="es-CR" dirty="0">
                <a:solidFill>
                  <a:prstClr val="black"/>
                </a:solidFill>
              </a:rPr>
              <a:t>Por defecto, al usar la vista Diagrama de Gantt se nos presenta la tabla </a:t>
            </a:r>
            <a:r>
              <a:rPr lang="en-US" dirty="0">
                <a:solidFill>
                  <a:prstClr val="black"/>
                </a:solidFill>
              </a:rPr>
              <a:t>“</a:t>
            </a:r>
            <a:r>
              <a:rPr lang="en-US" dirty="0" err="1">
                <a:solidFill>
                  <a:prstClr val="black"/>
                </a:solidFill>
              </a:rPr>
              <a:t>Entrada</a:t>
            </a:r>
            <a:r>
              <a:rPr lang="en-US" dirty="0">
                <a:solidFill>
                  <a:prstClr val="black"/>
                </a:solidFill>
              </a:rPr>
              <a:t>”.</a:t>
            </a:r>
          </a:p>
          <a:p>
            <a:pPr lvl="1" algn="just">
              <a:spcAft>
                <a:spcPts val="1200"/>
              </a:spcAft>
            </a:pPr>
            <a:endParaRPr lang="es-CR" dirty="0">
              <a:solidFill>
                <a:prstClr val="black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589240"/>
            <a:ext cx="7223273" cy="981075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752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2089398"/>
            <a:ext cx="4983088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Tipos </a:t>
            </a:r>
            <a:r>
              <a:rPr lang="es-CR" sz="3600" b="1" dirty="0">
                <a:solidFill>
                  <a:prstClr val="black"/>
                </a:solidFill>
              </a:rPr>
              <a:t>de </a:t>
            </a:r>
            <a:r>
              <a:rPr lang="es-CR" sz="3600" b="1" dirty="0" smtClean="0">
                <a:solidFill>
                  <a:prstClr val="black"/>
                </a:solidFill>
              </a:rPr>
              <a:t>Costos</a:t>
            </a:r>
          </a:p>
          <a:p>
            <a:pPr marL="571500" lvl="0" indent="-5715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800" b="1" dirty="0" smtClean="0">
                <a:solidFill>
                  <a:prstClr val="black"/>
                </a:solidFill>
              </a:rPr>
              <a:t>Costos </a:t>
            </a:r>
            <a:r>
              <a:rPr lang="es-CR" sz="2800" b="1" dirty="0">
                <a:solidFill>
                  <a:prstClr val="black"/>
                </a:solidFill>
              </a:rPr>
              <a:t>fijos</a:t>
            </a:r>
            <a:r>
              <a:rPr lang="es-CR" sz="2800" b="1" dirty="0" smtClean="0">
                <a:solidFill>
                  <a:prstClr val="black"/>
                </a:solidFill>
              </a:rPr>
              <a:t>:</a:t>
            </a:r>
            <a:endParaRPr lang="es-CR" sz="2800" dirty="0" smtClean="0">
              <a:solidFill>
                <a:prstClr val="black"/>
              </a:solidFill>
            </a:endParaRPr>
          </a:p>
          <a:p>
            <a:pPr lvl="1" algn="just">
              <a:spcAft>
                <a:spcPts val="1200"/>
              </a:spcAft>
            </a:pPr>
            <a:r>
              <a:rPr lang="es-CR" dirty="0" smtClean="0">
                <a:solidFill>
                  <a:prstClr val="black"/>
                </a:solidFill>
              </a:rPr>
              <a:t>La selección de la tabla </a:t>
            </a:r>
            <a:r>
              <a:rPr lang="en-US" dirty="0" smtClean="0">
                <a:solidFill>
                  <a:prstClr val="black"/>
                </a:solidFill>
              </a:rPr>
              <a:t>“</a:t>
            </a:r>
            <a:r>
              <a:rPr lang="en-US" dirty="0" err="1" smtClean="0">
                <a:solidFill>
                  <a:prstClr val="black"/>
                </a:solidFill>
              </a:rPr>
              <a:t>Entrada</a:t>
            </a:r>
            <a:r>
              <a:rPr lang="en-US" dirty="0" smtClean="0">
                <a:solidFill>
                  <a:prstClr val="black"/>
                </a:solidFill>
              </a:rPr>
              <a:t>” se </a:t>
            </a:r>
            <a:r>
              <a:rPr lang="en-US" dirty="0" err="1" smtClean="0">
                <a:solidFill>
                  <a:prstClr val="black"/>
                </a:solidFill>
              </a:rPr>
              <a:t>nos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muestra</a:t>
            </a:r>
            <a:r>
              <a:rPr lang="en-US" dirty="0" smtClean="0">
                <a:solidFill>
                  <a:prstClr val="black"/>
                </a:solidFill>
              </a:rPr>
              <a:t> en Vista</a:t>
            </a:r>
            <a:r>
              <a:rPr lang="es-CR" dirty="0" smtClean="0">
                <a:solidFill>
                  <a:prstClr val="black"/>
                </a:solidFill>
              </a:rPr>
              <a:t> | Datos </a:t>
            </a:r>
            <a:r>
              <a:rPr lang="en-US" dirty="0" smtClean="0">
                <a:solidFill>
                  <a:prstClr val="black"/>
                </a:solidFill>
              </a:rPr>
              <a:t>| </a:t>
            </a:r>
            <a:r>
              <a:rPr lang="es-CR" dirty="0" smtClean="0">
                <a:solidFill>
                  <a:prstClr val="black"/>
                </a:solidFill>
              </a:rPr>
              <a:t>Tablas.</a:t>
            </a:r>
            <a:endParaRPr lang="en-US" dirty="0" smtClean="0">
              <a:solidFill>
                <a:prstClr val="black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00" y="2809875"/>
            <a:ext cx="2505075" cy="363855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3" y="2452638"/>
            <a:ext cx="542925" cy="24765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1979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2089398"/>
            <a:ext cx="4983088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Tipos </a:t>
            </a:r>
            <a:r>
              <a:rPr lang="es-CR" sz="3600" b="1" dirty="0">
                <a:solidFill>
                  <a:prstClr val="black"/>
                </a:solidFill>
              </a:rPr>
              <a:t>de </a:t>
            </a:r>
            <a:r>
              <a:rPr lang="es-CR" sz="3600" b="1" dirty="0" smtClean="0">
                <a:solidFill>
                  <a:prstClr val="black"/>
                </a:solidFill>
              </a:rPr>
              <a:t>Costos</a:t>
            </a:r>
          </a:p>
          <a:p>
            <a:pPr marL="571500" lvl="0" indent="-5715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800" b="1" dirty="0" smtClean="0">
                <a:solidFill>
                  <a:prstClr val="black"/>
                </a:solidFill>
              </a:rPr>
              <a:t>Costos </a:t>
            </a:r>
            <a:r>
              <a:rPr lang="es-CR" sz="2800" b="1" dirty="0">
                <a:solidFill>
                  <a:prstClr val="black"/>
                </a:solidFill>
              </a:rPr>
              <a:t>fijos</a:t>
            </a:r>
            <a:r>
              <a:rPr lang="es-CR" sz="2800" b="1" dirty="0" smtClean="0">
                <a:solidFill>
                  <a:prstClr val="black"/>
                </a:solidFill>
              </a:rPr>
              <a:t>:</a:t>
            </a:r>
            <a:endParaRPr lang="es-CR" sz="2800" dirty="0" smtClean="0">
              <a:solidFill>
                <a:prstClr val="black"/>
              </a:solidFill>
            </a:endParaRPr>
          </a:p>
          <a:p>
            <a:pPr lvl="1" algn="just">
              <a:spcAft>
                <a:spcPts val="1200"/>
              </a:spcAft>
            </a:pPr>
            <a:r>
              <a:rPr lang="es-CR" dirty="0">
                <a:solidFill>
                  <a:prstClr val="black"/>
                </a:solidFill>
              </a:rPr>
              <a:t>Para seleccionar la tabla </a:t>
            </a:r>
            <a:r>
              <a:rPr lang="en-US" dirty="0">
                <a:solidFill>
                  <a:prstClr val="black"/>
                </a:solidFill>
              </a:rPr>
              <a:t>“</a:t>
            </a:r>
            <a:r>
              <a:rPr lang="en-US" dirty="0" err="1">
                <a:solidFill>
                  <a:prstClr val="black"/>
                </a:solidFill>
              </a:rPr>
              <a:t>Costo</a:t>
            </a:r>
            <a:r>
              <a:rPr lang="en-US" dirty="0">
                <a:solidFill>
                  <a:prstClr val="black"/>
                </a:solidFill>
              </a:rPr>
              <a:t>”, se </a:t>
            </a:r>
            <a:r>
              <a:rPr lang="en-US" dirty="0" err="1">
                <a:solidFill>
                  <a:prstClr val="black"/>
                </a:solidFill>
              </a:rPr>
              <a:t>escoge</a:t>
            </a:r>
            <a:r>
              <a:rPr lang="en-US" dirty="0">
                <a:solidFill>
                  <a:prstClr val="black"/>
                </a:solidFill>
              </a:rPr>
              <a:t> de la </a:t>
            </a:r>
            <a:r>
              <a:rPr lang="en-US" dirty="0" err="1">
                <a:solidFill>
                  <a:prstClr val="black"/>
                </a:solidFill>
              </a:rPr>
              <a:t>lista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mostrada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412802"/>
            <a:ext cx="542925" cy="24765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042" y="2770039"/>
            <a:ext cx="2419350" cy="3571875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0802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2060848"/>
            <a:ext cx="8223448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Tipos </a:t>
            </a:r>
            <a:r>
              <a:rPr lang="es-CR" sz="3600" b="1" dirty="0">
                <a:solidFill>
                  <a:prstClr val="black"/>
                </a:solidFill>
              </a:rPr>
              <a:t>de </a:t>
            </a:r>
            <a:r>
              <a:rPr lang="es-CR" sz="3600" b="1" dirty="0" smtClean="0">
                <a:solidFill>
                  <a:prstClr val="black"/>
                </a:solidFill>
              </a:rPr>
              <a:t>Costos</a:t>
            </a:r>
          </a:p>
          <a:p>
            <a:pPr marL="571500" lvl="0" indent="-5715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CR" sz="2800" b="1" dirty="0" smtClean="0">
                <a:solidFill>
                  <a:prstClr val="black"/>
                </a:solidFill>
              </a:rPr>
              <a:t>Costos </a:t>
            </a:r>
            <a:r>
              <a:rPr lang="es-CR" sz="2800" b="1" dirty="0">
                <a:solidFill>
                  <a:prstClr val="black"/>
                </a:solidFill>
              </a:rPr>
              <a:t>fijos</a:t>
            </a:r>
            <a:r>
              <a:rPr lang="es-CR" sz="2800" b="1" dirty="0" smtClean="0">
                <a:solidFill>
                  <a:prstClr val="black"/>
                </a:solidFill>
              </a:rPr>
              <a:t>:</a:t>
            </a:r>
            <a:endParaRPr lang="es-CR" sz="2800" dirty="0" smtClean="0">
              <a:solidFill>
                <a:prstClr val="black"/>
              </a:solidFill>
            </a:endParaRPr>
          </a:p>
          <a:p>
            <a:pPr lvl="1" algn="just">
              <a:lnSpc>
                <a:spcPct val="80000"/>
              </a:lnSpc>
              <a:spcAft>
                <a:spcPts val="1200"/>
              </a:spcAft>
            </a:pPr>
            <a:r>
              <a:rPr lang="es-CR" dirty="0" smtClean="0">
                <a:solidFill>
                  <a:prstClr val="black"/>
                </a:solidFill>
              </a:rPr>
              <a:t>En la tabla </a:t>
            </a:r>
            <a:r>
              <a:rPr lang="en-US" dirty="0" smtClean="0">
                <a:solidFill>
                  <a:prstClr val="black"/>
                </a:solidFill>
              </a:rPr>
              <a:t>“</a:t>
            </a:r>
            <a:r>
              <a:rPr lang="en-US" dirty="0" err="1" smtClean="0">
                <a:solidFill>
                  <a:prstClr val="black"/>
                </a:solidFill>
              </a:rPr>
              <a:t>Costo</a:t>
            </a:r>
            <a:r>
              <a:rPr lang="en-US" dirty="0" smtClean="0">
                <a:solidFill>
                  <a:prstClr val="black"/>
                </a:solidFill>
              </a:rPr>
              <a:t>”, </a:t>
            </a:r>
            <a:r>
              <a:rPr lang="en-US" dirty="0" err="1" smtClean="0">
                <a:solidFill>
                  <a:prstClr val="black"/>
                </a:solidFill>
              </a:rPr>
              <a:t>columna</a:t>
            </a:r>
            <a:r>
              <a:rPr lang="en-US" dirty="0" smtClean="0">
                <a:solidFill>
                  <a:prstClr val="black"/>
                </a:solidFill>
              </a:rPr>
              <a:t> “</a:t>
            </a:r>
            <a:r>
              <a:rPr lang="en-US" dirty="0" err="1" smtClean="0">
                <a:solidFill>
                  <a:prstClr val="black"/>
                </a:solidFill>
              </a:rPr>
              <a:t>Costo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fijo</a:t>
            </a:r>
            <a:r>
              <a:rPr lang="en-US" dirty="0" smtClean="0">
                <a:solidFill>
                  <a:prstClr val="black"/>
                </a:solidFill>
              </a:rPr>
              <a:t>”, </a:t>
            </a:r>
            <a:r>
              <a:rPr lang="en-US" dirty="0" err="1" smtClean="0">
                <a:solidFill>
                  <a:prstClr val="black"/>
                </a:solidFill>
              </a:rPr>
              <a:t>colocamos</a:t>
            </a:r>
            <a:r>
              <a:rPr lang="en-US" dirty="0" smtClean="0">
                <a:solidFill>
                  <a:prstClr val="black"/>
                </a:solidFill>
              </a:rPr>
              <a:t> el </a:t>
            </a:r>
            <a:r>
              <a:rPr lang="en-US" dirty="0" err="1" smtClean="0">
                <a:solidFill>
                  <a:prstClr val="black"/>
                </a:solidFill>
              </a:rPr>
              <a:t>costo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fijo</a:t>
            </a:r>
            <a:r>
              <a:rPr lang="en-US" dirty="0" smtClean="0">
                <a:solidFill>
                  <a:prstClr val="black"/>
                </a:solidFill>
              </a:rPr>
              <a:t> de </a:t>
            </a:r>
            <a:r>
              <a:rPr lang="en-US" dirty="0" err="1" smtClean="0">
                <a:solidFill>
                  <a:prstClr val="black"/>
                </a:solidFill>
              </a:rPr>
              <a:t>realizar</a:t>
            </a:r>
            <a:r>
              <a:rPr lang="en-US" dirty="0" smtClean="0">
                <a:solidFill>
                  <a:prstClr val="black"/>
                </a:solidFill>
              </a:rPr>
              <a:t> la </a:t>
            </a:r>
            <a:r>
              <a:rPr lang="en-US" dirty="0" err="1" smtClean="0">
                <a:solidFill>
                  <a:prstClr val="black"/>
                </a:solidFill>
              </a:rPr>
              <a:t>tarea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y en la </a:t>
            </a:r>
            <a:r>
              <a:rPr lang="en-US" dirty="0" err="1" smtClean="0">
                <a:solidFill>
                  <a:prstClr val="black"/>
                </a:solidFill>
              </a:rPr>
              <a:t>columna</a:t>
            </a:r>
            <a:r>
              <a:rPr lang="en-US" dirty="0" smtClean="0">
                <a:solidFill>
                  <a:prstClr val="black"/>
                </a:solidFill>
              </a:rPr>
              <a:t> “</a:t>
            </a:r>
            <a:r>
              <a:rPr lang="en-US" dirty="0" err="1" smtClean="0">
                <a:solidFill>
                  <a:prstClr val="black"/>
                </a:solidFill>
              </a:rPr>
              <a:t>Acumulaci</a:t>
            </a:r>
            <a:r>
              <a:rPr lang="es-CR" dirty="0" err="1" smtClean="0">
                <a:solidFill>
                  <a:prstClr val="black"/>
                </a:solidFill>
              </a:rPr>
              <a:t>ón</a:t>
            </a:r>
            <a:r>
              <a:rPr lang="es-CR" dirty="0" smtClean="0">
                <a:solidFill>
                  <a:prstClr val="black"/>
                </a:solidFill>
              </a:rPr>
              <a:t> de costos fijos</a:t>
            </a:r>
            <a:r>
              <a:rPr lang="en-US" dirty="0" smtClean="0">
                <a:solidFill>
                  <a:prstClr val="black"/>
                </a:solidFill>
              </a:rPr>
              <a:t>” </a:t>
            </a:r>
            <a:r>
              <a:rPr lang="en-US" dirty="0" err="1" smtClean="0">
                <a:solidFill>
                  <a:prstClr val="black"/>
                </a:solidFill>
              </a:rPr>
              <a:t>indicamos</a:t>
            </a:r>
            <a:r>
              <a:rPr lang="en-US" dirty="0" smtClean="0">
                <a:solidFill>
                  <a:prstClr val="black"/>
                </a:solidFill>
              </a:rPr>
              <a:t> la forma de </a:t>
            </a:r>
            <a:r>
              <a:rPr lang="en-US" dirty="0" err="1" smtClean="0">
                <a:solidFill>
                  <a:prstClr val="black"/>
                </a:solidFill>
              </a:rPr>
              <a:t>acumular</a:t>
            </a:r>
            <a:r>
              <a:rPr lang="en-US" dirty="0" smtClean="0">
                <a:solidFill>
                  <a:prstClr val="black"/>
                </a:solidFill>
              </a:rPr>
              <a:t> el </a:t>
            </a:r>
            <a:r>
              <a:rPr lang="en-US" dirty="0" err="1" smtClean="0">
                <a:solidFill>
                  <a:prstClr val="black"/>
                </a:solidFill>
              </a:rPr>
              <a:t>costo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fijo</a:t>
            </a:r>
            <a:r>
              <a:rPr lang="en-US" dirty="0" smtClean="0">
                <a:solidFill>
                  <a:prstClr val="black"/>
                </a:solidFill>
              </a:rPr>
              <a:t> real.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346" y="5915974"/>
            <a:ext cx="1728192" cy="27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271251"/>
            <a:ext cx="4467225" cy="92041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455" y="5176668"/>
            <a:ext cx="561975" cy="55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361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2060848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Gestión </a:t>
            </a:r>
            <a:r>
              <a:rPr lang="es-CR" sz="3600" b="1" dirty="0">
                <a:solidFill>
                  <a:prstClr val="black"/>
                </a:solidFill>
              </a:rPr>
              <a:t>de Costos del Proyecto</a:t>
            </a:r>
          </a:p>
          <a:p>
            <a:pPr marL="342900" lvl="0" indent="-342900" algn="just">
              <a:spcBef>
                <a:spcPts val="600"/>
              </a:spcBef>
              <a:spcAft>
                <a:spcPts val="1200"/>
              </a:spcAft>
            </a:pPr>
            <a:r>
              <a:rPr lang="es-CR" sz="3600" dirty="0" smtClean="0">
                <a:solidFill>
                  <a:prstClr val="black"/>
                </a:solidFill>
              </a:rPr>
              <a:t>Para </a:t>
            </a:r>
            <a:r>
              <a:rPr lang="es-CR" sz="3600" dirty="0">
                <a:solidFill>
                  <a:prstClr val="black"/>
                </a:solidFill>
              </a:rPr>
              <a:t>que Project gestione los costos </a:t>
            </a:r>
            <a:r>
              <a:rPr lang="es-CR" sz="3600" dirty="0" smtClean="0">
                <a:solidFill>
                  <a:prstClr val="black"/>
                </a:solidFill>
              </a:rPr>
              <a:t>se requiere</a:t>
            </a:r>
            <a:r>
              <a:rPr lang="en-US" sz="3600" dirty="0">
                <a:solidFill>
                  <a:prstClr val="black"/>
                </a:solidFill>
              </a:rPr>
              <a:t>:</a:t>
            </a:r>
          </a:p>
          <a:p>
            <a:pPr marL="742950" lvl="1" indent="-28575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es-CR" sz="3200" dirty="0">
                <a:solidFill>
                  <a:prstClr val="black"/>
                </a:solidFill>
              </a:rPr>
              <a:t>Asignar costos a los recursos, asignar los recursos a las tareas y dar seguimiento </a:t>
            </a:r>
            <a:r>
              <a:rPr lang="es-CR" sz="3200" dirty="0" smtClean="0">
                <a:solidFill>
                  <a:prstClr val="black"/>
                </a:solidFill>
              </a:rPr>
              <a:t>en Project al </a:t>
            </a:r>
            <a:r>
              <a:rPr lang="es-CR" sz="3200" dirty="0">
                <a:solidFill>
                  <a:prstClr val="black"/>
                </a:solidFill>
              </a:rPr>
              <a:t>avance del </a:t>
            </a:r>
            <a:r>
              <a:rPr lang="es-CR" sz="3200" dirty="0" smtClean="0">
                <a:solidFill>
                  <a:prstClr val="black"/>
                </a:solidFill>
              </a:rPr>
              <a:t>proyecto.</a:t>
            </a:r>
            <a:endParaRPr lang="es-CR" sz="3200" dirty="0">
              <a:solidFill>
                <a:prstClr val="black"/>
              </a:solidFill>
            </a:endParaRPr>
          </a:p>
          <a:p>
            <a:pPr marL="742950" lvl="1" indent="-28575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es-CR" sz="3200" dirty="0">
                <a:solidFill>
                  <a:prstClr val="black"/>
                </a:solidFill>
              </a:rPr>
              <a:t>Asignar los costos fijos a las </a:t>
            </a:r>
            <a:r>
              <a:rPr lang="es-CR" sz="3200" dirty="0" smtClean="0">
                <a:solidFill>
                  <a:prstClr val="black"/>
                </a:solidFill>
              </a:rPr>
              <a:t>tareas.</a:t>
            </a:r>
            <a:endParaRPr lang="es-CR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993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blogepm.m7.fr/wp-content/uploads/2010/01/project2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60686"/>
            <a:ext cx="7484512" cy="42135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604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1889423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1200"/>
              </a:spcAft>
            </a:pPr>
            <a:r>
              <a:rPr lang="es-CR" sz="11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CONVENCIONES</a:t>
            </a:r>
          </a:p>
          <a:p>
            <a:pPr lvl="1" algn="l">
              <a:spcAft>
                <a:spcPts val="600"/>
              </a:spcAft>
            </a:pP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 este material se dan instrucciones acerca del uso de los diferentes comandos de MS Project 2010.</a:t>
            </a:r>
          </a:p>
          <a:p>
            <a:pPr lvl="1" algn="l">
              <a:spcAft>
                <a:spcPts val="1200"/>
              </a:spcAft>
            </a:pP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Para guiarle en su localización, se utiliza la siguiente nomenclatura:</a:t>
            </a:r>
          </a:p>
          <a:p>
            <a:pPr lvl="2"/>
            <a:r>
              <a:rPr lang="en-US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</a:t>
            </a:r>
            <a:r>
              <a:rPr lang="en-US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_</a:t>
            </a:r>
            <a:r>
              <a:rPr lang="en-US" sz="72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ficha</a:t>
            </a:r>
            <a:r>
              <a:rPr lang="en-US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 | { &lt;</a:t>
            </a:r>
            <a:r>
              <a:rPr lang="es-CR" sz="72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Nombre_opción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 | &lt;</a:t>
            </a:r>
            <a:r>
              <a:rPr lang="es-CR" sz="72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Nombre_grupo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 } </a:t>
            </a:r>
          </a:p>
          <a:p>
            <a:pPr lvl="2">
              <a:spcAft>
                <a:spcPts val="600"/>
              </a:spcAft>
            </a:pPr>
            <a:r>
              <a:rPr lang="es-CR" sz="7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b="1" dirty="0" smtClean="0">
                <a:solidFill>
                  <a:schemeClr val="tx1"/>
                </a:solidFill>
              </a:rPr>
              <a:t>[ </a:t>
            </a:r>
            <a:r>
              <a:rPr lang="es-CR" sz="7200" b="1" dirty="0">
                <a:solidFill>
                  <a:schemeClr val="tx1"/>
                </a:solidFill>
              </a:rPr>
              <a:t>| &lt;</a:t>
            </a:r>
            <a:r>
              <a:rPr lang="es-CR" sz="7200" b="1" dirty="0" err="1">
                <a:solidFill>
                  <a:schemeClr val="tx1"/>
                </a:solidFill>
              </a:rPr>
              <a:t>Nombre_comando</a:t>
            </a:r>
            <a:r>
              <a:rPr lang="en-US" sz="7200" b="1" dirty="0">
                <a:solidFill>
                  <a:schemeClr val="tx1"/>
                </a:solidFill>
              </a:rPr>
              <a:t>&gt; </a:t>
            </a:r>
            <a:r>
              <a:rPr lang="es-CR" sz="7200" b="1" dirty="0">
                <a:solidFill>
                  <a:schemeClr val="tx1"/>
                </a:solidFill>
              </a:rPr>
              <a:t>]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[ | &lt;Nombre_cejilla&gt; ]</a:t>
            </a:r>
          </a:p>
          <a:p>
            <a:pPr lvl="1" algn="l"/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Donde:</a:t>
            </a:r>
          </a:p>
          <a:p>
            <a:pPr lvl="2" algn="l"/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s-CR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Nombre_ficha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  Es una 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fichas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la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cinta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opciones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			</a:t>
            </a:r>
            <a:r>
              <a:rPr lang="es-CR" sz="7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Project</a:t>
            </a:r>
          </a:p>
          <a:p>
            <a:pPr lvl="2" algn="l"/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&lt;Nombre</a:t>
            </a:r>
            <a:r>
              <a:rPr lang="en-US" sz="7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_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opci</a:t>
            </a:r>
            <a:r>
              <a:rPr lang="es-CR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ón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opción del Menú Archivo</a:t>
            </a:r>
          </a:p>
          <a:p>
            <a:pPr lvl="2" algn="l">
              <a:spcBef>
                <a:spcPts val="0"/>
              </a:spcBef>
            </a:pP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Nombre_grupo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 el nombre de uno de los grupos lógicos de 			   comandos</a:t>
            </a:r>
          </a:p>
          <a:p>
            <a:pPr lvl="2" algn="l">
              <a:spcBef>
                <a:spcPts val="0"/>
              </a:spcBef>
            </a:pP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Nombre_comando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Secuencia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uno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 m</a:t>
            </a:r>
            <a:r>
              <a:rPr lang="es-CR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ás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omandos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la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cinta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		  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opciones</a:t>
            </a:r>
            <a:endParaRPr lang="es-CR" sz="7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 algn="l">
              <a:spcBef>
                <a:spcPts val="0"/>
              </a:spcBef>
            </a:pP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Nombre_cejilla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el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cejillas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la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ventana</a:t>
            </a:r>
            <a:endParaRPr lang="en-US" sz="7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es-CR" sz="7200" dirty="0" smtClean="0">
                <a:solidFill>
                  <a:schemeClr val="tx1"/>
                </a:solidFill>
              </a:rPr>
              <a:t>De los </a:t>
            </a:r>
            <a:r>
              <a:rPr lang="es-CR" sz="7200" dirty="0">
                <a:solidFill>
                  <a:schemeClr val="tx1"/>
                </a:solidFill>
              </a:rPr>
              <a:t>elementos indicados entre </a:t>
            </a:r>
            <a:r>
              <a:rPr lang="es-CR" sz="7200" dirty="0" smtClean="0">
                <a:solidFill>
                  <a:schemeClr val="tx1"/>
                </a:solidFill>
              </a:rPr>
              <a:t>‘{‘ </a:t>
            </a:r>
            <a:r>
              <a:rPr lang="es-CR" sz="7200" dirty="0">
                <a:solidFill>
                  <a:schemeClr val="tx1"/>
                </a:solidFill>
              </a:rPr>
              <a:t>.. </a:t>
            </a:r>
            <a:r>
              <a:rPr lang="es-CR" sz="7200" dirty="0" smtClean="0">
                <a:solidFill>
                  <a:schemeClr val="tx1"/>
                </a:solidFill>
              </a:rPr>
              <a:t>‘}’ se utiliza uno</a:t>
            </a:r>
          </a:p>
          <a:p>
            <a:pPr>
              <a:spcBef>
                <a:spcPts val="0"/>
              </a:spcBef>
            </a:pPr>
            <a:r>
              <a:rPr lang="es-CR" sz="7200" dirty="0" smtClean="0">
                <a:solidFill>
                  <a:schemeClr val="tx1"/>
                </a:solidFill>
              </a:rPr>
              <a:t>Los </a:t>
            </a:r>
            <a:r>
              <a:rPr lang="es-CR" sz="7200" dirty="0">
                <a:solidFill>
                  <a:schemeClr val="tx1"/>
                </a:solidFill>
              </a:rPr>
              <a:t>elementos indicados entre ‘[‘ .. ‘]’ son </a:t>
            </a:r>
            <a:r>
              <a:rPr lang="es-CR" sz="7200" dirty="0" smtClean="0">
                <a:solidFill>
                  <a:schemeClr val="tx1"/>
                </a:solidFill>
              </a:rPr>
              <a:t>opcionales</a:t>
            </a:r>
            <a:endParaRPr lang="en-US" sz="7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72344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611560" y="1961456"/>
            <a:ext cx="83058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600"/>
              </a:spcAft>
            </a:pPr>
            <a:r>
              <a:rPr lang="es-CR" sz="7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CONVENCIONES</a:t>
            </a:r>
          </a:p>
          <a:p>
            <a:pPr lvl="1" algn="l">
              <a:spcAft>
                <a:spcPts val="1200"/>
              </a:spcAft>
            </a:pPr>
            <a:r>
              <a:rPr lang="es-CR" sz="5800" dirty="0" smtClean="0">
                <a:solidFill>
                  <a:schemeClr val="tx1"/>
                </a:solidFill>
              </a:rPr>
              <a:t>Ejemplos:    </a:t>
            </a:r>
          </a:p>
          <a:p>
            <a:pPr lvl="1" algn="l">
              <a:spcAft>
                <a:spcPts val="1200"/>
              </a:spcAft>
            </a:pPr>
            <a:r>
              <a:rPr lang="es-CR" sz="5800" dirty="0">
                <a:solidFill>
                  <a:schemeClr val="tx1"/>
                </a:solidFill>
              </a:rPr>
              <a:t>        </a:t>
            </a:r>
            <a:r>
              <a:rPr lang="en-US" sz="5800" b="1" dirty="0" smtClean="0">
                <a:solidFill>
                  <a:schemeClr val="tx1"/>
                </a:solidFill>
              </a:rPr>
              <a:t>“</a:t>
            </a:r>
            <a:r>
              <a:rPr lang="es-CR" sz="5800" b="1" dirty="0" smtClean="0">
                <a:solidFill>
                  <a:schemeClr val="tx1"/>
                </a:solidFill>
              </a:rPr>
              <a:t>Proyecto </a:t>
            </a:r>
            <a:r>
              <a:rPr lang="es-CR" sz="5800" b="1" dirty="0">
                <a:solidFill>
                  <a:schemeClr val="tx1"/>
                </a:solidFill>
              </a:rPr>
              <a:t>|  </a:t>
            </a:r>
            <a:r>
              <a:rPr lang="es-CR" sz="5800" b="1" dirty="0" smtClean="0">
                <a:solidFill>
                  <a:schemeClr val="tx1"/>
                </a:solidFill>
              </a:rPr>
              <a:t>Propiedades </a:t>
            </a:r>
            <a:r>
              <a:rPr lang="en-US" sz="5800" b="1" dirty="0" smtClean="0">
                <a:solidFill>
                  <a:schemeClr val="tx1"/>
                </a:solidFill>
              </a:rPr>
              <a:t>| </a:t>
            </a:r>
            <a:r>
              <a:rPr lang="es-CR" sz="5800" b="1" dirty="0" err="1" smtClean="0">
                <a:solidFill>
                  <a:schemeClr val="tx1"/>
                </a:solidFill>
              </a:rPr>
              <a:t>Informac</a:t>
            </a:r>
            <a:r>
              <a:rPr lang="en-US" sz="5800" b="1" dirty="0" smtClean="0">
                <a:solidFill>
                  <a:schemeClr val="tx1"/>
                </a:solidFill>
              </a:rPr>
              <a:t>i</a:t>
            </a:r>
            <a:r>
              <a:rPr lang="es-CR" sz="5800" b="1" dirty="0" err="1" smtClean="0">
                <a:solidFill>
                  <a:schemeClr val="tx1"/>
                </a:solidFill>
              </a:rPr>
              <a:t>ón</a:t>
            </a:r>
            <a:r>
              <a:rPr lang="es-CR" sz="5800" b="1" dirty="0" smtClean="0">
                <a:solidFill>
                  <a:schemeClr val="tx1"/>
                </a:solidFill>
              </a:rPr>
              <a:t> de Proyecto</a:t>
            </a:r>
            <a:r>
              <a:rPr lang="en-US" sz="5800" b="1" dirty="0" smtClean="0">
                <a:solidFill>
                  <a:schemeClr val="tx1"/>
                </a:solidFill>
              </a:rPr>
              <a:t>”</a:t>
            </a:r>
            <a:endParaRPr lang="es-CR" sz="5800" b="1" dirty="0" smtClean="0">
              <a:solidFill>
                <a:schemeClr val="tx1"/>
              </a:solidFill>
            </a:endParaRPr>
          </a:p>
          <a:p>
            <a:pPr lvl="1" algn="just">
              <a:spcAft>
                <a:spcPts val="1200"/>
              </a:spcAft>
            </a:pPr>
            <a:r>
              <a:rPr lang="es-CR" sz="5800" dirty="0" smtClean="0">
                <a:solidFill>
                  <a:schemeClr val="tx1"/>
                </a:solidFill>
              </a:rPr>
              <a:t>	indica </a:t>
            </a:r>
            <a:r>
              <a:rPr lang="es-CR" sz="5800" dirty="0">
                <a:solidFill>
                  <a:schemeClr val="tx1"/>
                </a:solidFill>
              </a:rPr>
              <a:t>que debe seleccionar </a:t>
            </a:r>
            <a:r>
              <a:rPr lang="es-CR" sz="5800" dirty="0" smtClean="0">
                <a:solidFill>
                  <a:schemeClr val="tx1"/>
                </a:solidFill>
              </a:rPr>
              <a:t>la ficha </a:t>
            </a:r>
            <a:r>
              <a:rPr lang="en-US" sz="5800" dirty="0" smtClean="0">
                <a:solidFill>
                  <a:schemeClr val="tx1"/>
                </a:solidFill>
              </a:rPr>
              <a:t>“</a:t>
            </a:r>
            <a:r>
              <a:rPr lang="en-US" sz="5800" dirty="0" err="1" smtClean="0">
                <a:solidFill>
                  <a:schemeClr val="tx1"/>
                </a:solidFill>
              </a:rPr>
              <a:t>Proyecto</a:t>
            </a:r>
            <a:r>
              <a:rPr lang="en-US" sz="5800" dirty="0" smtClean="0">
                <a:solidFill>
                  <a:schemeClr val="tx1"/>
                </a:solidFill>
              </a:rPr>
              <a:t>” y en el </a:t>
            </a:r>
            <a:r>
              <a:rPr lang="en-US" sz="5800" dirty="0" err="1" smtClean="0">
                <a:solidFill>
                  <a:schemeClr val="tx1"/>
                </a:solidFill>
              </a:rPr>
              <a:t>grupo</a:t>
            </a:r>
            <a:r>
              <a:rPr lang="en-US" sz="5800" dirty="0" smtClean="0">
                <a:solidFill>
                  <a:schemeClr val="tx1"/>
                </a:solidFill>
              </a:rPr>
              <a:t> 	“</a:t>
            </a:r>
            <a:r>
              <a:rPr lang="en-US" sz="5800" dirty="0" err="1" smtClean="0">
                <a:solidFill>
                  <a:schemeClr val="tx1"/>
                </a:solidFill>
              </a:rPr>
              <a:t>Propiedades</a:t>
            </a:r>
            <a:r>
              <a:rPr lang="en-US" sz="5800" dirty="0" smtClean="0">
                <a:solidFill>
                  <a:schemeClr val="tx1"/>
                </a:solidFill>
              </a:rPr>
              <a:t>” </a:t>
            </a:r>
            <a:r>
              <a:rPr lang="en-US" sz="5800" dirty="0" err="1" smtClean="0">
                <a:solidFill>
                  <a:schemeClr val="tx1"/>
                </a:solidFill>
              </a:rPr>
              <a:t>seleccionar</a:t>
            </a:r>
            <a:r>
              <a:rPr lang="en-US" sz="5800" dirty="0" smtClean="0">
                <a:solidFill>
                  <a:schemeClr val="tx1"/>
                </a:solidFill>
              </a:rPr>
              <a:t> el bot</a:t>
            </a:r>
            <a:r>
              <a:rPr lang="es-CR" sz="5800" dirty="0" err="1" smtClean="0">
                <a:solidFill>
                  <a:schemeClr val="tx1"/>
                </a:solidFill>
              </a:rPr>
              <a:t>ón</a:t>
            </a:r>
            <a:r>
              <a:rPr lang="es-CR" sz="5800" dirty="0" smtClean="0">
                <a:solidFill>
                  <a:schemeClr val="tx1"/>
                </a:solidFill>
              </a:rPr>
              <a:t> </a:t>
            </a:r>
            <a:r>
              <a:rPr lang="en-US" sz="5800" dirty="0" smtClean="0">
                <a:solidFill>
                  <a:schemeClr val="tx1"/>
                </a:solidFill>
              </a:rPr>
              <a:t>“</a:t>
            </a:r>
            <a:r>
              <a:rPr lang="es-CR" sz="5800" dirty="0" smtClean="0">
                <a:solidFill>
                  <a:schemeClr val="tx1"/>
                </a:solidFill>
              </a:rPr>
              <a:t>Información de 	Proyecto</a:t>
            </a:r>
            <a:r>
              <a:rPr lang="en-US" sz="5800" dirty="0" smtClean="0">
                <a:solidFill>
                  <a:schemeClr val="tx1"/>
                </a:solidFill>
              </a:rPr>
              <a:t>”.</a:t>
            </a:r>
            <a:r>
              <a:rPr lang="es-CR" sz="5800" dirty="0" smtClean="0">
                <a:solidFill>
                  <a:schemeClr val="tx1"/>
                </a:solidFill>
              </a:rPr>
              <a:t> </a:t>
            </a:r>
            <a:endParaRPr lang="en-US" sz="5800" dirty="0" smtClean="0">
              <a:solidFill>
                <a:schemeClr val="tx1"/>
              </a:solidFill>
            </a:endParaRPr>
          </a:p>
          <a:p>
            <a:pPr lvl="1" algn="l">
              <a:spcAft>
                <a:spcPts val="1200"/>
              </a:spcAft>
            </a:pPr>
            <a:r>
              <a:rPr lang="es-CR" sz="5800" dirty="0" smtClean="0">
                <a:solidFill>
                  <a:schemeClr val="tx1"/>
                </a:solidFill>
              </a:rPr>
              <a:t> 	</a:t>
            </a:r>
            <a:r>
              <a:rPr lang="en-US" sz="5800" b="1" dirty="0" smtClean="0">
                <a:solidFill>
                  <a:schemeClr val="tx1"/>
                </a:solidFill>
              </a:rPr>
              <a:t>“</a:t>
            </a:r>
            <a:r>
              <a:rPr lang="es-CR" sz="5800" b="1" dirty="0" smtClean="0">
                <a:solidFill>
                  <a:schemeClr val="tx1"/>
                </a:solidFill>
              </a:rPr>
              <a:t>Vista |  Zoom | Escala Temporal | Escala Temporal… | 	Período no laborable</a:t>
            </a:r>
            <a:r>
              <a:rPr lang="en-US" sz="5800" b="1" dirty="0" smtClean="0">
                <a:solidFill>
                  <a:schemeClr val="tx1"/>
                </a:solidFill>
              </a:rPr>
              <a:t>”</a:t>
            </a:r>
            <a:endParaRPr lang="es-CR" sz="5800" b="1" dirty="0" smtClean="0">
              <a:solidFill>
                <a:schemeClr val="tx1"/>
              </a:solidFill>
            </a:endParaRPr>
          </a:p>
          <a:p>
            <a:pPr lvl="1" algn="just">
              <a:spcAft>
                <a:spcPts val="1200"/>
              </a:spcAft>
            </a:pPr>
            <a:r>
              <a:rPr lang="es-CR" sz="5800" dirty="0">
                <a:solidFill>
                  <a:schemeClr val="tx1"/>
                </a:solidFill>
              </a:rPr>
              <a:t>	indica que debe seleccionar </a:t>
            </a:r>
            <a:r>
              <a:rPr lang="es-CR" sz="5800" dirty="0" smtClean="0">
                <a:solidFill>
                  <a:schemeClr val="tx1"/>
                </a:solidFill>
              </a:rPr>
              <a:t>la ficha </a:t>
            </a:r>
            <a:r>
              <a:rPr lang="en-US" sz="5800" dirty="0" smtClean="0">
                <a:solidFill>
                  <a:schemeClr val="tx1"/>
                </a:solidFill>
              </a:rPr>
              <a:t>“Vista” y en el </a:t>
            </a:r>
            <a:r>
              <a:rPr lang="en-US" sz="5800" dirty="0" err="1" smtClean="0">
                <a:solidFill>
                  <a:schemeClr val="tx1"/>
                </a:solidFill>
              </a:rPr>
              <a:t>grupo</a:t>
            </a:r>
            <a:r>
              <a:rPr lang="en-US" sz="5800" dirty="0" smtClean="0">
                <a:solidFill>
                  <a:schemeClr val="tx1"/>
                </a:solidFill>
              </a:rPr>
              <a:t> 	“Zoom” el bot</a:t>
            </a:r>
            <a:r>
              <a:rPr lang="es-CR" sz="5800" dirty="0" err="1" smtClean="0">
                <a:solidFill>
                  <a:schemeClr val="tx1"/>
                </a:solidFill>
              </a:rPr>
              <a:t>ón</a:t>
            </a:r>
            <a:r>
              <a:rPr lang="es-CR" sz="5800" dirty="0" smtClean="0">
                <a:solidFill>
                  <a:schemeClr val="tx1"/>
                </a:solidFill>
              </a:rPr>
              <a:t> </a:t>
            </a:r>
            <a:r>
              <a:rPr lang="en-US" sz="5800" dirty="0" smtClean="0">
                <a:solidFill>
                  <a:schemeClr val="tx1"/>
                </a:solidFill>
              </a:rPr>
              <a:t>“</a:t>
            </a:r>
            <a:r>
              <a:rPr lang="en-US" sz="5800" dirty="0" err="1" smtClean="0">
                <a:solidFill>
                  <a:schemeClr val="tx1"/>
                </a:solidFill>
              </a:rPr>
              <a:t>Escala</a:t>
            </a:r>
            <a:r>
              <a:rPr lang="en-US" sz="5800" dirty="0" smtClean="0">
                <a:solidFill>
                  <a:schemeClr val="tx1"/>
                </a:solidFill>
              </a:rPr>
              <a:t> Temporal”, </a:t>
            </a:r>
            <a:r>
              <a:rPr lang="en-US" sz="5800" dirty="0" err="1" smtClean="0">
                <a:solidFill>
                  <a:schemeClr val="tx1"/>
                </a:solidFill>
              </a:rPr>
              <a:t>luego</a:t>
            </a:r>
            <a:r>
              <a:rPr lang="en-US" sz="5800" dirty="0" smtClean="0">
                <a:solidFill>
                  <a:schemeClr val="tx1"/>
                </a:solidFill>
              </a:rPr>
              <a:t> la </a:t>
            </a:r>
            <a:r>
              <a:rPr lang="es-CR" sz="5800" dirty="0" smtClean="0">
                <a:solidFill>
                  <a:schemeClr val="tx1"/>
                </a:solidFill>
              </a:rPr>
              <a:t>opción </a:t>
            </a:r>
            <a:r>
              <a:rPr lang="en-US" sz="5800" dirty="0" smtClean="0">
                <a:solidFill>
                  <a:schemeClr val="tx1"/>
                </a:solidFill>
              </a:rPr>
              <a:t>“</a:t>
            </a:r>
            <a:r>
              <a:rPr lang="en-US" sz="5800" dirty="0" err="1" smtClean="0">
                <a:solidFill>
                  <a:schemeClr val="tx1"/>
                </a:solidFill>
              </a:rPr>
              <a:t>Escala</a:t>
            </a:r>
            <a:r>
              <a:rPr lang="en-US" sz="5800" dirty="0" smtClean="0">
                <a:solidFill>
                  <a:schemeClr val="tx1"/>
                </a:solidFill>
              </a:rPr>
              <a:t> 	Temporal…” y en la </a:t>
            </a:r>
            <a:r>
              <a:rPr lang="en-US" sz="5800" dirty="0" err="1" smtClean="0">
                <a:solidFill>
                  <a:schemeClr val="tx1"/>
                </a:solidFill>
              </a:rPr>
              <a:t>ventana</a:t>
            </a:r>
            <a:r>
              <a:rPr lang="en-US" sz="5800" dirty="0" smtClean="0">
                <a:solidFill>
                  <a:schemeClr val="tx1"/>
                </a:solidFill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</a:rPr>
              <a:t>desplegada</a:t>
            </a:r>
            <a:r>
              <a:rPr lang="en-US" sz="5800" dirty="0" smtClean="0">
                <a:solidFill>
                  <a:schemeClr val="tx1"/>
                </a:solidFill>
              </a:rPr>
              <a:t> la </a:t>
            </a:r>
            <a:r>
              <a:rPr lang="en-US" sz="5800" dirty="0" err="1" smtClean="0">
                <a:solidFill>
                  <a:schemeClr val="tx1"/>
                </a:solidFill>
              </a:rPr>
              <a:t>cejilla</a:t>
            </a:r>
            <a:r>
              <a:rPr lang="en-US" sz="5800" dirty="0" smtClean="0">
                <a:solidFill>
                  <a:schemeClr val="tx1"/>
                </a:solidFill>
              </a:rPr>
              <a:t> “Per</a:t>
            </a:r>
            <a:r>
              <a:rPr lang="es-CR" sz="5800" dirty="0" err="1" smtClean="0">
                <a:solidFill>
                  <a:schemeClr val="tx1"/>
                </a:solidFill>
              </a:rPr>
              <a:t>íodo</a:t>
            </a:r>
            <a:r>
              <a:rPr lang="es-CR" sz="5800" dirty="0" smtClean="0">
                <a:solidFill>
                  <a:schemeClr val="tx1"/>
                </a:solidFill>
              </a:rPr>
              <a:t> 	no laborable</a:t>
            </a:r>
            <a:r>
              <a:rPr lang="en-US" sz="5800" dirty="0" smtClean="0">
                <a:solidFill>
                  <a:schemeClr val="tx1"/>
                </a:solidFill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030839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348880"/>
            <a:ext cx="8305800" cy="252027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1200"/>
              </a:spcAft>
            </a:pPr>
            <a:r>
              <a:rPr lang="es-CR" sz="65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RECOMENDACION</a:t>
            </a:r>
          </a:p>
          <a:p>
            <a:pPr lvl="1" algn="just">
              <a:spcAft>
                <a:spcPts val="1200"/>
              </a:spcAft>
            </a:pPr>
            <a:r>
              <a:rPr lang="es-CR" sz="51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 recomienda que conforme se estudie el contenido de este material se realicen en forma paralela los pasos indicados en la aplicación MS Project 2010, para una mayor comprensión.</a:t>
            </a:r>
          </a:p>
          <a:p>
            <a:pPr lvl="1" algn="l">
              <a:spcBef>
                <a:spcPts val="0"/>
              </a:spcBef>
            </a:pPr>
            <a:endParaRPr lang="en-US" sz="7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3960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t3.gstatic.com/images?q=tbn:ANd9GcQDekc1J2n-ct6B34aksI9lF7W5VR_C5xbmIQbROTgu7EzHH3OmX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061" y="5445224"/>
            <a:ext cx="3762375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64243" y="1916831"/>
            <a:ext cx="7772400" cy="190207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sz="3200" b="1" dirty="0" smtClean="0">
                <a:solidFill>
                  <a:srgbClr val="FFC000"/>
                </a:solidFill>
              </a:rPr>
              <a:t/>
            </a:r>
            <a:br>
              <a:rPr lang="es-CR" sz="3200" b="1" dirty="0" smtClean="0">
                <a:solidFill>
                  <a:srgbClr val="FFC000"/>
                </a:solidFill>
              </a:rPr>
            </a:br>
            <a:r>
              <a:rPr lang="es-CR" sz="4800" b="1" dirty="0" smtClean="0">
                <a:solidFill>
                  <a:srgbClr val="FFC000"/>
                </a:solidFill>
              </a:rPr>
              <a:t>Tema 5</a:t>
            </a:r>
            <a:br>
              <a:rPr lang="es-CR" sz="4800" b="1" dirty="0" smtClean="0">
                <a:solidFill>
                  <a:srgbClr val="FFC000"/>
                </a:solidFill>
              </a:rPr>
            </a:br>
            <a:r>
              <a:rPr lang="es-CR" sz="4800" b="1" dirty="0" smtClean="0">
                <a:solidFill>
                  <a:srgbClr val="005828"/>
                </a:solidFill>
              </a:rPr>
              <a:t>Gestión de Costos                 del Proyecto </a:t>
            </a:r>
            <a:endParaRPr lang="en-US" sz="6000" b="1" dirty="0">
              <a:solidFill>
                <a:srgbClr val="0058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379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t3.gstatic.com/images?q=tbn:ANd9GcQDekc1J2n-ct6B34aksI9lF7W5VR_C5xbmIQbROTgu7EzHH3OmX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061" y="5445224"/>
            <a:ext cx="3762375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11560" y="39330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lang="es-CR" sz="4000" b="1" dirty="0" smtClean="0">
                <a:solidFill>
                  <a:srgbClr val="FFC000"/>
                </a:solidFill>
              </a:rPr>
              <a:t>Gestión de Costos del Proyecto</a:t>
            </a:r>
            <a: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Microsoft Office </a:t>
            </a:r>
            <a:r>
              <a:rPr kumimoji="0" lang="es-C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Project 2010</a:t>
            </a:r>
            <a:r>
              <a:rPr kumimoji="0" lang="es-C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06328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2132856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Gestión </a:t>
            </a:r>
            <a:r>
              <a:rPr lang="es-CR" sz="3600" b="1" dirty="0">
                <a:solidFill>
                  <a:prstClr val="black"/>
                </a:solidFill>
              </a:rPr>
              <a:t>de Costos del Proyecto</a:t>
            </a:r>
          </a:p>
          <a:p>
            <a:pPr marL="342900" lvl="0" indent="-342900" algn="just">
              <a:spcBef>
                <a:spcPts val="600"/>
              </a:spcBef>
            </a:pPr>
            <a:r>
              <a:rPr lang="es-CR" sz="3600" dirty="0" smtClean="0">
                <a:solidFill>
                  <a:prstClr val="black"/>
                </a:solidFill>
              </a:rPr>
              <a:t>Comprende </a:t>
            </a:r>
            <a:r>
              <a:rPr lang="es-CR" sz="3600" dirty="0">
                <a:solidFill>
                  <a:prstClr val="black"/>
                </a:solidFill>
              </a:rPr>
              <a:t>la estimación, el registro y control de los costos de los recursos humanos y materiales del proyecto.</a:t>
            </a:r>
          </a:p>
        </p:txBody>
      </p:sp>
    </p:spTree>
    <p:extLst>
      <p:ext uri="{BB962C8B-B14F-4D97-AF65-F5344CB8AC3E}">
        <p14:creationId xmlns:p14="http://schemas.microsoft.com/office/powerpoint/2010/main" val="1536961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9288" y="2132856"/>
            <a:ext cx="822344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Tipos </a:t>
            </a:r>
            <a:r>
              <a:rPr lang="es-CR" sz="3600" b="1" dirty="0">
                <a:solidFill>
                  <a:prstClr val="black"/>
                </a:solidFill>
              </a:rPr>
              <a:t>de </a:t>
            </a:r>
            <a:r>
              <a:rPr lang="es-CR" sz="3600" b="1" dirty="0" smtClean="0">
                <a:solidFill>
                  <a:prstClr val="black"/>
                </a:solidFill>
              </a:rPr>
              <a:t>Costos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2800" dirty="0" smtClean="0">
                <a:solidFill>
                  <a:prstClr val="black"/>
                </a:solidFill>
              </a:rPr>
              <a:t>Project permite administrar cuatro tipos de costos:</a:t>
            </a:r>
            <a:endParaRPr lang="es-CR" sz="2800" dirty="0">
              <a:solidFill>
                <a:prstClr val="black"/>
              </a:solidFill>
            </a:endParaRPr>
          </a:p>
          <a:p>
            <a:pPr marL="571500" lvl="0" indent="-5715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s-CR" sz="2800" b="1" dirty="0" smtClean="0">
                <a:solidFill>
                  <a:prstClr val="black"/>
                </a:solidFill>
              </a:rPr>
              <a:t>Tasas </a:t>
            </a:r>
            <a:r>
              <a:rPr lang="es-CR" sz="2800" b="1" dirty="0">
                <a:solidFill>
                  <a:prstClr val="black"/>
                </a:solidFill>
              </a:rPr>
              <a:t>de </a:t>
            </a:r>
            <a:r>
              <a:rPr lang="es-CR" sz="2800" b="1" dirty="0" smtClean="0">
                <a:solidFill>
                  <a:prstClr val="black"/>
                </a:solidFill>
              </a:rPr>
              <a:t>recursos: </a:t>
            </a:r>
            <a:r>
              <a:rPr lang="es-CR" sz="2800" dirty="0" smtClean="0">
                <a:solidFill>
                  <a:prstClr val="black"/>
                </a:solidFill>
              </a:rPr>
              <a:t>Costo variable dependiendo del uso de los recursos. Definidas en la </a:t>
            </a:r>
            <a:r>
              <a:rPr lang="en-US" sz="2800" dirty="0" smtClean="0">
                <a:solidFill>
                  <a:prstClr val="black"/>
                </a:solidFill>
              </a:rPr>
              <a:t>“</a:t>
            </a:r>
            <a:r>
              <a:rPr lang="es-CR" sz="2800" dirty="0" smtClean="0">
                <a:solidFill>
                  <a:prstClr val="black"/>
                </a:solidFill>
              </a:rPr>
              <a:t>Hoja de recursos</a:t>
            </a:r>
            <a:r>
              <a:rPr lang="en-US" sz="2800" dirty="0" smtClean="0">
                <a:solidFill>
                  <a:prstClr val="black"/>
                </a:solidFill>
              </a:rPr>
              <a:t>”</a:t>
            </a:r>
            <a:r>
              <a:rPr lang="es-CR" sz="2800" dirty="0" smtClean="0">
                <a:solidFill>
                  <a:prstClr val="black"/>
                </a:solidFill>
              </a:rPr>
              <a:t>, en las columnas </a:t>
            </a:r>
            <a:r>
              <a:rPr lang="en-US" sz="2800" dirty="0" smtClean="0">
                <a:solidFill>
                  <a:prstClr val="black"/>
                </a:solidFill>
              </a:rPr>
              <a:t>“</a:t>
            </a:r>
            <a:r>
              <a:rPr lang="es-CR" sz="2800" dirty="0" smtClean="0">
                <a:solidFill>
                  <a:prstClr val="black"/>
                </a:solidFill>
              </a:rPr>
              <a:t>Tasa estándar</a:t>
            </a:r>
            <a:r>
              <a:rPr lang="en-US" sz="2800" dirty="0" smtClean="0">
                <a:solidFill>
                  <a:prstClr val="black"/>
                </a:solidFill>
              </a:rPr>
              <a:t>”</a:t>
            </a:r>
            <a:r>
              <a:rPr lang="es-CR" sz="2800" dirty="0" smtClean="0">
                <a:solidFill>
                  <a:prstClr val="black"/>
                </a:solidFill>
              </a:rPr>
              <a:t> </a:t>
            </a:r>
            <a:r>
              <a:rPr lang="es-CR" sz="2800" dirty="0">
                <a:solidFill>
                  <a:prstClr val="black"/>
                </a:solidFill>
              </a:rPr>
              <a:t>y </a:t>
            </a:r>
            <a:r>
              <a:rPr lang="en-US" sz="2800" dirty="0" smtClean="0">
                <a:solidFill>
                  <a:prstClr val="black"/>
                </a:solidFill>
              </a:rPr>
              <a:t>“</a:t>
            </a:r>
            <a:r>
              <a:rPr lang="es-CR" sz="2800" dirty="0" smtClean="0">
                <a:solidFill>
                  <a:prstClr val="black"/>
                </a:solidFill>
              </a:rPr>
              <a:t>Tasa horas extra</a:t>
            </a:r>
            <a:r>
              <a:rPr lang="en-US" sz="2800" dirty="0" smtClean="0">
                <a:solidFill>
                  <a:prstClr val="black"/>
                </a:solidFill>
              </a:rPr>
              <a:t>”</a:t>
            </a:r>
            <a:r>
              <a:rPr lang="es-CR" sz="2800" dirty="0" smtClean="0">
                <a:solidFill>
                  <a:prstClr val="black"/>
                </a:solidFill>
              </a:rPr>
              <a:t>, 	para recursos de trabajo y </a:t>
            </a:r>
            <a:r>
              <a:rPr lang="en-US" sz="2800" dirty="0" smtClean="0">
                <a:solidFill>
                  <a:prstClr val="black"/>
                </a:solidFill>
              </a:rPr>
              <a:t>“</a:t>
            </a:r>
            <a:r>
              <a:rPr lang="es-CR" sz="2800" dirty="0" smtClean="0">
                <a:solidFill>
                  <a:prstClr val="black"/>
                </a:solidFill>
              </a:rPr>
              <a:t>Tasa estándar</a:t>
            </a:r>
            <a:r>
              <a:rPr lang="en-US" sz="2800" dirty="0" smtClean="0">
                <a:solidFill>
                  <a:prstClr val="black"/>
                </a:solidFill>
              </a:rPr>
              <a:t>”</a:t>
            </a:r>
            <a:r>
              <a:rPr lang="es-CR" sz="2800" dirty="0" smtClean="0">
                <a:solidFill>
                  <a:prstClr val="black"/>
                </a:solidFill>
              </a:rPr>
              <a:t> para recursos tipo material.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56" y="5661248"/>
            <a:ext cx="8228012" cy="738989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441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2132856"/>
            <a:ext cx="8223448" cy="4725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Tipos </a:t>
            </a:r>
            <a:r>
              <a:rPr lang="es-CR" sz="3600" b="1" dirty="0">
                <a:solidFill>
                  <a:prstClr val="black"/>
                </a:solidFill>
              </a:rPr>
              <a:t>de </a:t>
            </a:r>
            <a:r>
              <a:rPr lang="es-CR" sz="3600" b="1" dirty="0" smtClean="0">
                <a:solidFill>
                  <a:prstClr val="black"/>
                </a:solidFill>
              </a:rPr>
              <a:t>Costos</a:t>
            </a:r>
          </a:p>
          <a:p>
            <a:pPr marL="571500" lvl="0" indent="-5715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CR" sz="2800" b="1" dirty="0" smtClean="0">
                <a:solidFill>
                  <a:prstClr val="black"/>
                </a:solidFill>
              </a:rPr>
              <a:t>Costo </a:t>
            </a:r>
            <a:r>
              <a:rPr lang="es-CR" sz="2800" b="1" dirty="0">
                <a:solidFill>
                  <a:prstClr val="black"/>
                </a:solidFill>
              </a:rPr>
              <a:t>por uso: </a:t>
            </a:r>
            <a:r>
              <a:rPr lang="es-CR" sz="2800" dirty="0">
                <a:solidFill>
                  <a:prstClr val="black"/>
                </a:solidFill>
              </a:rPr>
              <a:t>Costo fijo por </a:t>
            </a:r>
            <a:r>
              <a:rPr lang="es-CR" sz="2800" dirty="0" smtClean="0">
                <a:solidFill>
                  <a:prstClr val="black"/>
                </a:solidFill>
              </a:rPr>
              <a:t>utilizar un </a:t>
            </a:r>
            <a:r>
              <a:rPr lang="es-CR" sz="2800" dirty="0">
                <a:solidFill>
                  <a:prstClr val="black"/>
                </a:solidFill>
              </a:rPr>
              <a:t>recurso </a:t>
            </a:r>
            <a:r>
              <a:rPr lang="es-CR" sz="2800" dirty="0" smtClean="0">
                <a:solidFill>
                  <a:prstClr val="black"/>
                </a:solidFill>
              </a:rPr>
              <a:t>material o de trabajo en una tarea. Definido en la </a:t>
            </a:r>
            <a:r>
              <a:rPr lang="en-US" sz="2800" dirty="0" smtClean="0">
                <a:solidFill>
                  <a:prstClr val="black"/>
                </a:solidFill>
              </a:rPr>
              <a:t>“</a:t>
            </a:r>
            <a:r>
              <a:rPr lang="es-CR" sz="2800" dirty="0" smtClean="0">
                <a:solidFill>
                  <a:prstClr val="black"/>
                </a:solidFill>
              </a:rPr>
              <a:t>Hoja de recursos</a:t>
            </a:r>
            <a:r>
              <a:rPr lang="en-US" sz="2800" dirty="0" smtClean="0">
                <a:solidFill>
                  <a:prstClr val="black"/>
                </a:solidFill>
              </a:rPr>
              <a:t>”</a:t>
            </a:r>
            <a:r>
              <a:rPr lang="es-CR" sz="2800" dirty="0" smtClean="0">
                <a:solidFill>
                  <a:prstClr val="black"/>
                </a:solidFill>
              </a:rPr>
              <a:t>, en la columna </a:t>
            </a:r>
            <a:r>
              <a:rPr lang="en-US" sz="2800" dirty="0" smtClean="0">
                <a:solidFill>
                  <a:prstClr val="black"/>
                </a:solidFill>
              </a:rPr>
              <a:t>“</a:t>
            </a:r>
            <a:r>
              <a:rPr lang="en-US" sz="2800" dirty="0" err="1" smtClean="0">
                <a:solidFill>
                  <a:prstClr val="black"/>
                </a:solidFill>
              </a:rPr>
              <a:t>Costo</a:t>
            </a:r>
            <a:r>
              <a:rPr lang="en-US" sz="2800" dirty="0">
                <a:solidFill>
                  <a:prstClr val="black"/>
                </a:solidFill>
              </a:rPr>
              <a:t>/</a:t>
            </a:r>
            <a:r>
              <a:rPr lang="en-US" sz="2800" dirty="0" err="1" smtClean="0">
                <a:solidFill>
                  <a:prstClr val="black"/>
                </a:solidFill>
              </a:rPr>
              <a:t>Uso</a:t>
            </a:r>
            <a:r>
              <a:rPr lang="en-US" sz="2800" dirty="0" smtClean="0">
                <a:solidFill>
                  <a:prstClr val="black"/>
                </a:solidFill>
              </a:rPr>
              <a:t>”.</a:t>
            </a:r>
            <a:endParaRPr lang="es-CR" sz="28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48" y="4725144"/>
            <a:ext cx="8360332" cy="828675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8092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UCI-2012</Template>
  <TotalTime>2274</TotalTime>
  <Words>592</Words>
  <Application>Microsoft Macintosh PowerPoint</Application>
  <PresentationFormat>On-screen Show (4:3)</PresentationFormat>
  <Paragraphs>84</Paragraphs>
  <Slides>18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Tema de Office</vt:lpstr>
      <vt:lpstr>Diseño personalizado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Donald Solano</dc:creator>
  <cp:lastModifiedBy>Tia Pancha</cp:lastModifiedBy>
  <cp:revision>181</cp:revision>
  <cp:lastPrinted>2012-01-02T00:46:47Z</cp:lastPrinted>
  <dcterms:created xsi:type="dcterms:W3CDTF">2010-10-20T21:55:38Z</dcterms:created>
  <dcterms:modified xsi:type="dcterms:W3CDTF">2013-07-22T20:39:04Z</dcterms:modified>
</cp:coreProperties>
</file>