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40"/>
  </p:notesMasterIdLst>
  <p:handoutMasterIdLst>
    <p:handoutMasterId r:id="rId41"/>
  </p:handoutMasterIdLst>
  <p:sldIdLst>
    <p:sldId id="350" r:id="rId3"/>
    <p:sldId id="291" r:id="rId4"/>
    <p:sldId id="293" r:id="rId5"/>
    <p:sldId id="301" r:id="rId6"/>
    <p:sldId id="351" r:id="rId7"/>
    <p:sldId id="399" r:id="rId8"/>
    <p:sldId id="352" r:id="rId9"/>
    <p:sldId id="458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514" r:id="rId18"/>
    <p:sldId id="515" r:id="rId19"/>
    <p:sldId id="517" r:id="rId20"/>
    <p:sldId id="518" r:id="rId21"/>
    <p:sldId id="516" r:id="rId22"/>
    <p:sldId id="519" r:id="rId23"/>
    <p:sldId id="520" r:id="rId24"/>
    <p:sldId id="521" r:id="rId25"/>
    <p:sldId id="522" r:id="rId26"/>
    <p:sldId id="523" r:id="rId27"/>
    <p:sldId id="524" r:id="rId28"/>
    <p:sldId id="525" r:id="rId29"/>
    <p:sldId id="526" r:id="rId30"/>
    <p:sldId id="528" r:id="rId31"/>
    <p:sldId id="530" r:id="rId32"/>
    <p:sldId id="531" r:id="rId33"/>
    <p:sldId id="532" r:id="rId34"/>
    <p:sldId id="533" r:id="rId35"/>
    <p:sldId id="534" r:id="rId36"/>
    <p:sldId id="535" r:id="rId37"/>
    <p:sldId id="536" r:id="rId38"/>
    <p:sldId id="527" r:id="rId39"/>
  </p:sldIdLst>
  <p:sldSz cx="9144000" cy="6858000" type="screen4x3"/>
  <p:notesSz cx="7315200" cy="96012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B2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7479" autoAdjust="0"/>
  </p:normalViewPr>
  <p:slideViewPr>
    <p:cSldViewPr>
      <p:cViewPr>
        <p:scale>
          <a:sx n="85" d="100"/>
          <a:sy n="85" d="100"/>
        </p:scale>
        <p:origin x="-1336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E7AFC-CE85-4368-BF08-27F50B29381D}" type="datetimeFigureOut">
              <a:rPr lang="en-US" smtClean="0"/>
              <a:t>7/22/13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8A189-7865-4759-9788-0985E4556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60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CADB92F-746D-4FCD-939E-880BC3FAC4E3}" type="datetimeFigureOut">
              <a:rPr lang="en-US" smtClean="0"/>
              <a:t>7/22/13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73A87A-3760-4AF6-81FD-EE947A97F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A87A-3760-4AF6-81FD-EE947A97F96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6928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41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8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86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9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171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17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34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57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2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49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34A7-37F7-4F25-AE3C-18B7D4EEEB4A}" type="datetimeFigureOut">
              <a:rPr lang="es-CR" smtClean="0"/>
              <a:pPr/>
              <a:t>7/22/13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31F62-6E1A-446E-99D6-7044FF742189}" type="slidenum">
              <a:rPr lang="es-CR" smtClean="0"/>
              <a:pPr/>
              <a:t>‹#›</a:t>
            </a:fld>
            <a:endParaRPr lang="es-CR"/>
          </a:p>
        </p:txBody>
      </p:sp>
      <p:pic>
        <p:nvPicPr>
          <p:cNvPr id="7" name="Picture 3" descr="ppt-UCI1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6420C-A2F3-4FAD-9CD8-FF42FDD916A4}" type="datetimeFigureOut">
              <a:rPr lang="en-US" smtClean="0"/>
              <a:t>7/22/13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68177-9AC9-4D28-B250-F50001C9C0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ppt-uci4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1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227687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005828"/>
                </a:solidFill>
              </a:rPr>
              <a:t>Microsoft Office </a:t>
            </a:r>
            <a:r>
              <a:rPr lang="es-CR" sz="5400" b="1" dirty="0" smtClean="0">
                <a:solidFill>
                  <a:srgbClr val="005828"/>
                </a:solidFill>
              </a:rPr>
              <a:t/>
            </a:r>
            <a:br>
              <a:rPr lang="es-CR" sz="5400" b="1" dirty="0" smtClean="0">
                <a:solidFill>
                  <a:srgbClr val="005828"/>
                </a:solidFill>
              </a:rPr>
            </a:br>
            <a:r>
              <a:rPr lang="es-CR" sz="6600" b="1" dirty="0" smtClean="0">
                <a:solidFill>
                  <a:srgbClr val="005828"/>
                </a:solidFill>
              </a:rPr>
              <a:t>Project 2010</a:t>
            </a:r>
            <a:r>
              <a:rPr lang="es-CR" sz="5400" b="1" dirty="0" smtClean="0"/>
              <a:t/>
            </a:r>
            <a:br>
              <a:rPr lang="es-CR" sz="5400" b="1" dirty="0" smtClean="0"/>
            </a:br>
            <a:r>
              <a:rPr lang="es-CR" b="1" dirty="0" smtClean="0">
                <a:solidFill>
                  <a:srgbClr val="005828"/>
                </a:solidFill>
              </a:rPr>
              <a:t>Curso Básico</a:t>
            </a:r>
          </a:p>
          <a:p>
            <a:r>
              <a:rPr lang="es-CR" b="1" dirty="0" smtClean="0">
                <a:solidFill>
                  <a:srgbClr val="FFC000"/>
                </a:solidFill>
              </a:rPr>
              <a:t>Unidad 4</a:t>
            </a:r>
            <a:r>
              <a:rPr lang="es-CR" b="1" dirty="0" smtClean="0">
                <a:solidFill>
                  <a:srgbClr val="005828"/>
                </a:solidFill>
              </a:rPr>
              <a:t/>
            </a:r>
            <a:br>
              <a:rPr lang="es-CR" b="1" dirty="0" smtClean="0">
                <a:solidFill>
                  <a:srgbClr val="005828"/>
                </a:solidFill>
              </a:rPr>
            </a:br>
            <a:r>
              <a:rPr lang="es-CR" sz="2000" b="1" dirty="0" smtClean="0">
                <a:solidFill>
                  <a:srgbClr val="005828"/>
                </a:solidFill>
              </a:rPr>
              <a:t/>
            </a:r>
            <a:br>
              <a:rPr lang="es-CR" sz="2000" b="1" dirty="0" smtClean="0">
                <a:solidFill>
                  <a:srgbClr val="005828"/>
                </a:solidFill>
              </a:rPr>
            </a:b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3" name="Picture 2" descr="http://t3.gstatic.com/images?q=tbn:ANd9GcQDekc1J2n-ct6B34aksI9lF7W5VR_C5xbmIQbROTgu7EzHH3Om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61" y="5445224"/>
            <a:ext cx="37623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2060848"/>
            <a:ext cx="8763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600"/>
              </a:spcAft>
            </a:pPr>
            <a:r>
              <a:rPr lang="es-CR" sz="3600" b="1" dirty="0">
                <a:solidFill>
                  <a:prstClr val="black"/>
                </a:solidFill>
              </a:rPr>
              <a:t>	Descripción de Tablas de Tareas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2661443"/>
            <a:ext cx="690893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rved Right Arrow 6"/>
          <p:cNvSpPr/>
          <p:nvPr/>
        </p:nvSpPr>
        <p:spPr>
          <a:xfrm rot="20404947">
            <a:off x="179512" y="2298687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0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2060848"/>
            <a:ext cx="8763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600"/>
              </a:spcAft>
            </a:pPr>
            <a:r>
              <a:rPr lang="es-CR" sz="3600" b="1" dirty="0">
                <a:solidFill>
                  <a:prstClr val="black"/>
                </a:solidFill>
              </a:rPr>
              <a:t>	Descripción de Tablas de Tareas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775" y="2636912"/>
            <a:ext cx="720253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34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2060848"/>
            <a:ext cx="8763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600"/>
              </a:spcAft>
            </a:pPr>
            <a:r>
              <a:rPr lang="es-CR" sz="3600" b="1" dirty="0">
                <a:solidFill>
                  <a:prstClr val="black"/>
                </a:solidFill>
              </a:rPr>
              <a:t>	Descripción de Tablas de Tareas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88518"/>
            <a:ext cx="716844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504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2060848"/>
            <a:ext cx="8763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600"/>
              </a:spcAft>
            </a:pPr>
            <a:r>
              <a:rPr lang="es-CR" sz="3600" b="1" dirty="0">
                <a:solidFill>
                  <a:prstClr val="black"/>
                </a:solidFill>
              </a:rPr>
              <a:t>	Descripción de Tablas de Tareas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8" y="2726060"/>
            <a:ext cx="690224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33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2060848"/>
            <a:ext cx="8763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600"/>
              </a:spcAft>
            </a:pPr>
            <a:r>
              <a:rPr lang="es-CR" sz="3600" b="1" dirty="0">
                <a:solidFill>
                  <a:prstClr val="black"/>
                </a:solidFill>
              </a:rPr>
              <a:t>	Descripción de Tablas de </a:t>
            </a:r>
            <a:r>
              <a:rPr lang="es-CR" sz="3600" b="1" dirty="0" smtClean="0">
                <a:solidFill>
                  <a:prstClr val="black"/>
                </a:solidFill>
              </a:rPr>
              <a:t>Recursos</a:t>
            </a:r>
            <a:endParaRPr lang="es-CR" sz="3600" b="1" dirty="0">
              <a:solidFill>
                <a:prstClr val="black"/>
              </a:solidFill>
            </a:endParaRPr>
          </a:p>
        </p:txBody>
      </p:sp>
      <p:sp>
        <p:nvSpPr>
          <p:cNvPr id="13" name="Curved Right Arrow 6"/>
          <p:cNvSpPr/>
          <p:nvPr/>
        </p:nvSpPr>
        <p:spPr>
          <a:xfrm rot="20404947">
            <a:off x="179512" y="2298687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4183" y="2798541"/>
            <a:ext cx="6629400" cy="405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59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2060848"/>
            <a:ext cx="8763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600"/>
              </a:spcAft>
            </a:pPr>
            <a:r>
              <a:rPr lang="es-CR" sz="3600" b="1" dirty="0">
                <a:solidFill>
                  <a:prstClr val="black"/>
                </a:solidFill>
              </a:rPr>
              <a:t>	Descripción de Tablas de </a:t>
            </a:r>
            <a:r>
              <a:rPr lang="es-CR" sz="3600" b="1" dirty="0" smtClean="0">
                <a:solidFill>
                  <a:prstClr val="black"/>
                </a:solidFill>
              </a:rPr>
              <a:t>Recursos</a:t>
            </a:r>
            <a:endParaRPr lang="es-CR" sz="3600" b="1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38" y="2878410"/>
            <a:ext cx="726715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544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2060848"/>
            <a:ext cx="8763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600"/>
              </a:spcAft>
            </a:pPr>
            <a:r>
              <a:rPr lang="es-CR" sz="3600" b="1" dirty="0">
                <a:solidFill>
                  <a:prstClr val="black"/>
                </a:solidFill>
              </a:rPr>
              <a:t>	Descripción de Tablas de </a:t>
            </a:r>
            <a:r>
              <a:rPr lang="es-CR" sz="3600" b="1" dirty="0" smtClean="0">
                <a:solidFill>
                  <a:prstClr val="black"/>
                </a:solidFill>
              </a:rPr>
              <a:t>Recursos</a:t>
            </a:r>
            <a:endParaRPr lang="es-CR" sz="3600" b="1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88" y="2956991"/>
            <a:ext cx="7285726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21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9791" y="2204864"/>
            <a:ext cx="7857009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</a:t>
            </a:r>
            <a:r>
              <a:rPr lang="es-CR" sz="14400" b="1" dirty="0">
                <a:solidFill>
                  <a:prstClr val="black"/>
                </a:solidFill>
              </a:rPr>
              <a:t>una </a:t>
            </a:r>
            <a:r>
              <a:rPr lang="es-CR" sz="14400" b="1" dirty="0" smtClean="0">
                <a:solidFill>
                  <a:prstClr val="black"/>
                </a:solidFill>
              </a:rPr>
              <a:t>Tabla</a:t>
            </a:r>
          </a:p>
          <a:p>
            <a:pPr marL="342900" lvl="0" indent="-342900" algn="just">
              <a:lnSpc>
                <a:spcPct val="120000"/>
              </a:lnSpc>
              <a:spcAft>
                <a:spcPts val="1200"/>
              </a:spcAft>
            </a:pPr>
            <a:r>
              <a:rPr lang="es-CR" sz="14400" dirty="0" smtClean="0">
                <a:solidFill>
                  <a:prstClr val="black"/>
                </a:solidFill>
              </a:rPr>
              <a:t>Las tablas de Project pueden modificarse y, además, pueden crearse tablas personalizadas utilizando cualquier columna (dato) almacenada por Project.</a:t>
            </a:r>
            <a:endParaRPr lang="es-CR" sz="144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Curved Right Arrow 5"/>
          <p:cNvSpPr/>
          <p:nvPr/>
        </p:nvSpPr>
        <p:spPr>
          <a:xfrm rot="20404947">
            <a:off x="179513" y="2286931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</a:t>
            </a:r>
            <a:r>
              <a:rPr lang="es-CR" sz="14400" b="1" dirty="0">
                <a:solidFill>
                  <a:prstClr val="black"/>
                </a:solidFill>
              </a:rPr>
              <a:t>una </a:t>
            </a:r>
            <a:r>
              <a:rPr lang="es-CR" sz="14400" b="1" dirty="0" smtClean="0">
                <a:solidFill>
                  <a:prstClr val="black"/>
                </a:solidFill>
              </a:rPr>
              <a:t>Tabla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17" name="Group 5"/>
          <p:cNvGrpSpPr/>
          <p:nvPr/>
        </p:nvGrpSpPr>
        <p:grpSpPr>
          <a:xfrm>
            <a:off x="1002035" y="2327548"/>
            <a:ext cx="6858000" cy="4343400"/>
            <a:chOff x="990600" y="2286000"/>
            <a:chExt cx="6858000" cy="4343400"/>
          </a:xfrm>
        </p:grpSpPr>
        <p:sp>
          <p:nvSpPr>
            <p:cNvPr id="18" name="Rounded Rectangle 7"/>
            <p:cNvSpPr/>
            <p:nvPr/>
          </p:nvSpPr>
          <p:spPr>
            <a:xfrm>
              <a:off x="990600" y="2590800"/>
              <a:ext cx="6858000" cy="4038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 algn="just">
                <a:buFont typeface="+mj-lt"/>
                <a:buAutoNum type="arabicPeriod"/>
              </a:pPr>
              <a:r>
                <a:rPr lang="es-CR" sz="2800" dirty="0" smtClean="0">
                  <a:solidFill>
                    <a:schemeClr val="tx1"/>
                  </a:solidFill>
                </a:rPr>
                <a:t>Seleccione Vista | Datos </a:t>
              </a:r>
              <a:r>
                <a:rPr lang="en-US" sz="2800" dirty="0" smtClean="0">
                  <a:solidFill>
                    <a:schemeClr val="tx1"/>
                  </a:solidFill>
                </a:rPr>
                <a:t>| </a:t>
              </a:r>
              <a:r>
                <a:rPr lang="es-CR" sz="2800" dirty="0" smtClean="0">
                  <a:solidFill>
                    <a:schemeClr val="tx1"/>
                  </a:solidFill>
                </a:rPr>
                <a:t>Tablas | Más Tablas…</a:t>
              </a:r>
            </a:p>
            <a:p>
              <a:pPr marL="514350" indent="-514350" algn="just">
                <a:buFont typeface="+mj-lt"/>
                <a:buAutoNum type="arabicPeriod"/>
              </a:pPr>
              <a:endParaRPr lang="es-CR" sz="2800" dirty="0" smtClean="0">
                <a:solidFill>
                  <a:schemeClr val="tx1"/>
                </a:solidFill>
              </a:endParaRPr>
            </a:p>
            <a:p>
              <a:pPr marL="514350" indent="-514350" algn="just"/>
              <a:endParaRPr lang="es-CR" sz="2800" dirty="0" smtClean="0">
                <a:solidFill>
                  <a:schemeClr val="tx1"/>
                </a:solidFill>
              </a:endParaRPr>
            </a:p>
            <a:p>
              <a:pPr marL="514350" indent="-514350" algn="just"/>
              <a:endParaRPr lang="es-CR" sz="2800" dirty="0" smtClean="0">
                <a:solidFill>
                  <a:schemeClr val="tx1"/>
                </a:solidFill>
              </a:endParaRPr>
            </a:p>
            <a:p>
              <a:pPr marL="514350" indent="-514350" algn="just"/>
              <a:endParaRPr lang="es-CR" sz="2800" dirty="0" smtClean="0">
                <a:solidFill>
                  <a:schemeClr val="tx1"/>
                </a:solidFill>
              </a:endParaRPr>
            </a:p>
            <a:p>
              <a:pPr marL="514350" indent="-514350" algn="just"/>
              <a:endParaRPr lang="es-CR" sz="2800" dirty="0" smtClean="0">
                <a:solidFill>
                  <a:schemeClr val="tx1"/>
                </a:solidFill>
              </a:endParaRPr>
            </a:p>
            <a:p>
              <a:pPr marL="514350" indent="-514350" algn="just"/>
              <a:endParaRPr lang="es-CR" sz="2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9"/>
            <p:cNvSpPr/>
            <p:nvPr/>
          </p:nvSpPr>
          <p:spPr>
            <a:xfrm>
              <a:off x="3505200" y="228600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72" y="3911724"/>
            <a:ext cx="38195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72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</a:t>
            </a:r>
            <a:r>
              <a:rPr lang="es-CR" sz="14400" b="1" dirty="0">
                <a:solidFill>
                  <a:prstClr val="black"/>
                </a:solidFill>
              </a:rPr>
              <a:t>una </a:t>
            </a:r>
            <a:r>
              <a:rPr lang="es-CR" sz="14400" b="1" dirty="0" smtClean="0">
                <a:solidFill>
                  <a:prstClr val="black"/>
                </a:solidFill>
              </a:rPr>
              <a:t>Tabla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0600" y="2678658"/>
            <a:ext cx="7325816" cy="4038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R" sz="2800" dirty="0" smtClean="0">
                <a:solidFill>
                  <a:schemeClr val="tx1"/>
                </a:solidFill>
              </a:rPr>
              <a:t>2. Seleccione el tipo de tabla (Tarea o Recurso) y seleccione </a:t>
            </a:r>
            <a:r>
              <a:rPr lang="es-CR" sz="2800" dirty="0">
                <a:solidFill>
                  <a:schemeClr val="tx1"/>
                </a:solidFill>
              </a:rPr>
              <a:t>“</a:t>
            </a:r>
            <a:r>
              <a:rPr lang="es-CR" sz="2800" dirty="0" smtClean="0">
                <a:solidFill>
                  <a:schemeClr val="tx1"/>
                </a:solidFill>
              </a:rPr>
              <a:t>Nueva…”, “Modificar…” (si </a:t>
            </a:r>
            <a:r>
              <a:rPr lang="es-CR" sz="2800" dirty="0">
                <a:solidFill>
                  <a:schemeClr val="tx1"/>
                </a:solidFill>
              </a:rPr>
              <a:t>desea cambiar una </a:t>
            </a:r>
            <a:r>
              <a:rPr lang="es-CR" sz="2800" dirty="0" smtClean="0">
                <a:solidFill>
                  <a:schemeClr val="tx1"/>
                </a:solidFill>
              </a:rPr>
              <a:t>existente) o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</a:rPr>
              <a:t>Copiar</a:t>
            </a:r>
            <a:r>
              <a:rPr lang="en-US" sz="2800" dirty="0" smtClean="0">
                <a:solidFill>
                  <a:schemeClr val="tx1"/>
                </a:solidFill>
              </a:rPr>
              <a:t>…”.</a:t>
            </a:r>
            <a:endParaRPr lang="es-CR" sz="28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CR" sz="28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CR" sz="28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CR" sz="28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CR" sz="28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CR" sz="2800" dirty="0" smtClean="0">
              <a:solidFill>
                <a:schemeClr val="tx1"/>
              </a:solidFill>
            </a:endParaRPr>
          </a:p>
        </p:txBody>
      </p:sp>
      <p:sp>
        <p:nvSpPr>
          <p:cNvPr id="12" name="Rounded Rectangle 9"/>
          <p:cNvSpPr/>
          <p:nvPr/>
        </p:nvSpPr>
        <p:spPr>
          <a:xfrm>
            <a:off x="3505200" y="2373858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r>
              <a:rPr lang="es-CR" sz="2800" dirty="0" smtClean="0"/>
              <a:t>ómo …</a:t>
            </a:r>
            <a:endParaRPr lang="en-US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47" y="4396575"/>
            <a:ext cx="3386522" cy="218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63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889423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s-CR" sz="11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CONVENCIONES</a:t>
            </a:r>
          </a:p>
          <a:p>
            <a:pPr lvl="1" algn="l">
              <a:spcAft>
                <a:spcPts val="600"/>
              </a:spcAft>
            </a:pP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 este material se dan instrucciones acerca del uso de los diferentes comandos de MS Project 2010.</a:t>
            </a:r>
          </a:p>
          <a:p>
            <a:pPr lvl="1" algn="l">
              <a:spcAft>
                <a:spcPts val="1200"/>
              </a:spcAft>
            </a:pP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Para guiarle en su localización, se utiliza la siguiente nomenclatura:</a:t>
            </a:r>
          </a:p>
          <a:p>
            <a:pPr lvl="2"/>
            <a:r>
              <a:rPr lang="en-US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</a:t>
            </a:r>
            <a:r>
              <a:rPr lang="en-US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_</a:t>
            </a:r>
            <a:r>
              <a:rPr lang="en-US" sz="72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ficha</a:t>
            </a:r>
            <a:r>
              <a:rPr lang="en-US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 | { &lt;</a:t>
            </a:r>
            <a:r>
              <a:rPr lang="es-CR" sz="72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Nombre_opción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 | &lt;</a:t>
            </a:r>
            <a:r>
              <a:rPr lang="es-CR" sz="72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Nombre_grupo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 } </a:t>
            </a:r>
          </a:p>
          <a:p>
            <a:pPr lvl="2">
              <a:spcAft>
                <a:spcPts val="600"/>
              </a:spcAft>
            </a:pPr>
            <a:r>
              <a:rPr lang="es-CR" sz="7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b="1" dirty="0" smtClean="0">
                <a:solidFill>
                  <a:schemeClr val="tx1"/>
                </a:solidFill>
              </a:rPr>
              <a:t>[ </a:t>
            </a:r>
            <a:r>
              <a:rPr lang="es-CR" sz="7200" b="1" dirty="0">
                <a:solidFill>
                  <a:schemeClr val="tx1"/>
                </a:solidFill>
              </a:rPr>
              <a:t>| &lt;</a:t>
            </a:r>
            <a:r>
              <a:rPr lang="es-CR" sz="7200" b="1" dirty="0" err="1">
                <a:solidFill>
                  <a:schemeClr val="tx1"/>
                </a:solidFill>
              </a:rPr>
              <a:t>Nombre_comando</a:t>
            </a:r>
            <a:r>
              <a:rPr lang="en-US" sz="7200" b="1" dirty="0">
                <a:solidFill>
                  <a:schemeClr val="tx1"/>
                </a:solidFill>
              </a:rPr>
              <a:t>&gt; </a:t>
            </a:r>
            <a:r>
              <a:rPr lang="es-CR" sz="7200" b="1" dirty="0">
                <a:solidFill>
                  <a:schemeClr val="tx1"/>
                </a:solidFill>
              </a:rPr>
              <a:t>]</a:t>
            </a:r>
            <a:r>
              <a:rPr lang="es-CR" sz="7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[ | &lt;Nombre_cejilla&gt; ]</a:t>
            </a:r>
          </a:p>
          <a:p>
            <a:pPr lvl="1" algn="l"/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Donde:</a:t>
            </a:r>
          </a:p>
          <a:p>
            <a:pPr lvl="2" algn="l"/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s-CR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Nombre_ficha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  Es una 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fichas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cinta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opciones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			</a:t>
            </a:r>
            <a:r>
              <a:rPr lang="es-CR" sz="7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Project</a:t>
            </a:r>
          </a:p>
          <a:p>
            <a:pPr lvl="2" algn="l"/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&lt;Nombre</a:t>
            </a:r>
            <a:r>
              <a:rPr lang="en-US" sz="7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_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</a:t>
            </a:r>
            <a:r>
              <a:rPr lang="es-CR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ón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opción del Menú Archivo</a:t>
            </a:r>
          </a:p>
          <a:p>
            <a:pPr lvl="2" algn="l"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Nombre_grupo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 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 el nombre de uno de los grupos lógicos de 			   comandos</a:t>
            </a:r>
          </a:p>
          <a:p>
            <a:pPr lvl="2" algn="l">
              <a:spcBef>
                <a:spcPts val="0"/>
              </a:spcBef>
            </a:pP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Nombre_comando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Secuencia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uno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 m</a:t>
            </a:r>
            <a:r>
              <a:rPr lang="es-CR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ás</a:t>
            </a: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omandos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cinta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		  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opciones</a:t>
            </a:r>
            <a:endParaRPr lang="es-CR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l">
              <a:spcBef>
                <a:spcPts val="0"/>
              </a:spcBef>
            </a:pPr>
            <a:r>
              <a:rPr lang="es-CR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Nombre_cejilla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&gt;:  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nombre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cejillas</a:t>
            </a:r>
            <a:r>
              <a:rPr lang="en-US" sz="7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7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ventana</a:t>
            </a:r>
            <a:endParaRPr lang="en-US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600"/>
              </a:spcBef>
            </a:pPr>
            <a:r>
              <a:rPr lang="es-CR" sz="7200" dirty="0" smtClean="0">
                <a:solidFill>
                  <a:schemeClr val="tx1"/>
                </a:solidFill>
              </a:rPr>
              <a:t>De los </a:t>
            </a:r>
            <a:r>
              <a:rPr lang="es-CR" sz="7200" dirty="0">
                <a:solidFill>
                  <a:schemeClr val="tx1"/>
                </a:solidFill>
              </a:rPr>
              <a:t>elementos indicados entre </a:t>
            </a:r>
            <a:r>
              <a:rPr lang="es-CR" sz="7200" dirty="0" smtClean="0">
                <a:solidFill>
                  <a:schemeClr val="tx1"/>
                </a:solidFill>
              </a:rPr>
              <a:t>‘{‘ </a:t>
            </a:r>
            <a:r>
              <a:rPr lang="es-CR" sz="7200" dirty="0">
                <a:solidFill>
                  <a:schemeClr val="tx1"/>
                </a:solidFill>
              </a:rPr>
              <a:t>.. </a:t>
            </a:r>
            <a:r>
              <a:rPr lang="es-CR" sz="7200" dirty="0" smtClean="0">
                <a:solidFill>
                  <a:schemeClr val="tx1"/>
                </a:solidFill>
              </a:rPr>
              <a:t>‘}’ se utiliza uno</a:t>
            </a:r>
          </a:p>
          <a:p>
            <a:pPr>
              <a:spcBef>
                <a:spcPts val="0"/>
              </a:spcBef>
            </a:pPr>
            <a:r>
              <a:rPr lang="es-CR" sz="7200" dirty="0" smtClean="0">
                <a:solidFill>
                  <a:schemeClr val="tx1"/>
                </a:solidFill>
              </a:rPr>
              <a:t>Los </a:t>
            </a:r>
            <a:r>
              <a:rPr lang="es-CR" sz="7200" dirty="0">
                <a:solidFill>
                  <a:schemeClr val="tx1"/>
                </a:solidFill>
              </a:rPr>
              <a:t>elementos indicados entre ‘[‘ .. ‘]’ son </a:t>
            </a:r>
            <a:r>
              <a:rPr lang="es-CR" sz="7200" dirty="0" smtClean="0">
                <a:solidFill>
                  <a:schemeClr val="tx1"/>
                </a:solidFill>
              </a:rPr>
              <a:t>opcionales</a:t>
            </a:r>
            <a:endParaRPr lang="en-US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234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9791" y="2204864"/>
            <a:ext cx="7857009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1200"/>
              </a:spcAft>
            </a:pPr>
            <a:r>
              <a:rPr lang="es-CR" sz="12800" dirty="0">
                <a:solidFill>
                  <a:prstClr val="black"/>
                </a:solidFill>
              </a:rPr>
              <a:t>Ejemplo: Copiar Tabla </a:t>
            </a:r>
            <a:r>
              <a:rPr lang="en-US" sz="12800" dirty="0">
                <a:solidFill>
                  <a:prstClr val="black"/>
                </a:solidFill>
              </a:rPr>
              <a:t>“</a:t>
            </a:r>
            <a:r>
              <a:rPr lang="es-CR" sz="12800" dirty="0">
                <a:solidFill>
                  <a:prstClr val="black"/>
                </a:solidFill>
              </a:rPr>
              <a:t>Entrada</a:t>
            </a:r>
            <a:r>
              <a:rPr lang="en-US" sz="12800" dirty="0">
                <a:solidFill>
                  <a:prstClr val="black"/>
                </a:solidFill>
              </a:rPr>
              <a:t>”</a:t>
            </a:r>
            <a:endParaRPr lang="es-CR" sz="128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01" y="2870646"/>
            <a:ext cx="6762750" cy="37528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</a:t>
            </a:r>
            <a:r>
              <a:rPr lang="es-CR" sz="14400" b="1" dirty="0">
                <a:solidFill>
                  <a:prstClr val="black"/>
                </a:solidFill>
              </a:rPr>
              <a:t>una </a:t>
            </a:r>
            <a:r>
              <a:rPr lang="es-CR" sz="14400" b="1" dirty="0" smtClean="0">
                <a:solidFill>
                  <a:prstClr val="black"/>
                </a:solidFill>
              </a:rPr>
              <a:t>Tabla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87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</a:t>
            </a:r>
            <a:r>
              <a:rPr lang="es-CR" sz="14400" b="1" dirty="0">
                <a:solidFill>
                  <a:prstClr val="black"/>
                </a:solidFill>
              </a:rPr>
              <a:t>una </a:t>
            </a:r>
            <a:r>
              <a:rPr lang="es-CR" sz="14400" b="1" dirty="0" smtClean="0">
                <a:solidFill>
                  <a:prstClr val="black"/>
                </a:solidFill>
              </a:rPr>
              <a:t>Tabla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Rounded Rectangle 7"/>
          <p:cNvSpPr/>
          <p:nvPr/>
        </p:nvSpPr>
        <p:spPr>
          <a:xfrm>
            <a:off x="990600" y="2647181"/>
            <a:ext cx="7325816" cy="4038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Font typeface="+mj-lt"/>
              <a:buAutoNum type="arabicPeriod" startAt="3"/>
            </a:pPr>
            <a:r>
              <a:rPr lang="es-CR" sz="2800" dirty="0">
                <a:solidFill>
                  <a:schemeClr val="tx1"/>
                </a:solidFill>
              </a:rPr>
              <a:t>En el cuadro “Nombre” digite el nombre de la nueva tabla.</a:t>
            </a:r>
          </a:p>
          <a:p>
            <a:pPr marL="514350" indent="-514350" algn="just">
              <a:buAutoNum type="arabicPeriod" startAt="3"/>
            </a:pPr>
            <a:r>
              <a:rPr lang="es-CR" sz="2800" dirty="0">
                <a:solidFill>
                  <a:schemeClr val="tx1"/>
                </a:solidFill>
              </a:rPr>
              <a:t>Si desea que la tabla aparezca en el menú principal, seleccione la casilla de verificación </a:t>
            </a:r>
            <a:r>
              <a:rPr lang="en-US" sz="2800" dirty="0">
                <a:solidFill>
                  <a:schemeClr val="tx1"/>
                </a:solidFill>
              </a:rPr>
              <a:t>“Visible en el men</a:t>
            </a:r>
            <a:r>
              <a:rPr lang="es-CR" sz="2800" dirty="0">
                <a:solidFill>
                  <a:schemeClr val="tx1"/>
                </a:solidFill>
              </a:rPr>
              <a:t>ú</a:t>
            </a:r>
            <a:r>
              <a:rPr lang="en-US" sz="2800" dirty="0">
                <a:solidFill>
                  <a:schemeClr val="tx1"/>
                </a:solidFill>
              </a:rPr>
              <a:t>”.</a:t>
            </a:r>
            <a:endParaRPr lang="es-CR" sz="2800" dirty="0">
              <a:solidFill>
                <a:schemeClr val="tx1"/>
              </a:solidFill>
            </a:endParaRPr>
          </a:p>
          <a:p>
            <a:pPr marL="514350" indent="-514350" algn="just">
              <a:buAutoNum type="arabicPeriod" startAt="3"/>
            </a:pPr>
            <a:r>
              <a:rPr lang="es-CR" sz="2800" dirty="0">
                <a:solidFill>
                  <a:schemeClr val="tx1"/>
                </a:solidFill>
              </a:rPr>
              <a:t>En cada fila de la ventana, seleccione un nombre de campo, la alineación de los datos y el ancho de la columna</a:t>
            </a:r>
            <a:r>
              <a:rPr lang="es-CR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05200" y="2342381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r>
              <a:rPr lang="es-CR" sz="2800" dirty="0" smtClean="0"/>
              <a:t>ómo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616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</a:t>
            </a:r>
            <a:r>
              <a:rPr lang="es-CR" sz="14400" b="1" dirty="0">
                <a:solidFill>
                  <a:prstClr val="black"/>
                </a:solidFill>
              </a:rPr>
              <a:t>una </a:t>
            </a:r>
            <a:r>
              <a:rPr lang="es-CR" sz="14400" b="1" dirty="0" smtClean="0">
                <a:solidFill>
                  <a:prstClr val="black"/>
                </a:solidFill>
              </a:rPr>
              <a:t>Tabla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Rounded Rectangle 7"/>
          <p:cNvSpPr/>
          <p:nvPr/>
        </p:nvSpPr>
        <p:spPr>
          <a:xfrm>
            <a:off x="990600" y="2643733"/>
            <a:ext cx="7325816" cy="4038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rabicPeriod" startAt="3"/>
            </a:pPr>
            <a:endParaRPr lang="es-CR" sz="2800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eriod" startAt="3"/>
            </a:pPr>
            <a:endParaRPr lang="es-CR" sz="2800" dirty="0">
              <a:solidFill>
                <a:schemeClr val="tx1"/>
              </a:solidFill>
            </a:endParaRPr>
          </a:p>
          <a:p>
            <a:pPr algn="just"/>
            <a:endParaRPr lang="es-CR" sz="2800" dirty="0" smtClean="0">
              <a:solidFill>
                <a:schemeClr val="tx1"/>
              </a:solidFill>
            </a:endParaRPr>
          </a:p>
          <a:p>
            <a:pPr algn="just"/>
            <a:endParaRPr lang="es-CR" sz="2800" dirty="0" smtClean="0">
              <a:solidFill>
                <a:schemeClr val="tx1"/>
              </a:solidFill>
            </a:endParaRPr>
          </a:p>
          <a:p>
            <a:pPr algn="just"/>
            <a:r>
              <a:rPr lang="es-CR" sz="2800" dirty="0" smtClean="0">
                <a:solidFill>
                  <a:schemeClr val="tx1"/>
                </a:solidFill>
              </a:rPr>
              <a:t>Utilice los botones para cortar, copiar, pegar, insertar y eliminar fila para editar y ordenar la lista de columnas.</a:t>
            </a:r>
          </a:p>
        </p:txBody>
      </p:sp>
      <p:sp>
        <p:nvSpPr>
          <p:cNvPr id="8" name="Rounded Rectangle 9"/>
          <p:cNvSpPr/>
          <p:nvPr/>
        </p:nvSpPr>
        <p:spPr>
          <a:xfrm>
            <a:off x="3505200" y="2338933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r>
              <a:rPr lang="es-CR" sz="2800" dirty="0" smtClean="0"/>
              <a:t>ómo …</a:t>
            </a:r>
            <a:endParaRPr 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20" y="3056756"/>
            <a:ext cx="66579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9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</a:t>
            </a:r>
            <a:r>
              <a:rPr lang="es-CR" sz="14400" b="1" dirty="0">
                <a:solidFill>
                  <a:prstClr val="black"/>
                </a:solidFill>
              </a:rPr>
              <a:t>una </a:t>
            </a:r>
            <a:r>
              <a:rPr lang="es-CR" sz="14400" b="1" dirty="0" smtClean="0">
                <a:solidFill>
                  <a:prstClr val="black"/>
                </a:solidFill>
              </a:rPr>
              <a:t>Tabla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Rounded Rectangle 7"/>
          <p:cNvSpPr/>
          <p:nvPr/>
        </p:nvSpPr>
        <p:spPr>
          <a:xfrm>
            <a:off x="990600" y="2635796"/>
            <a:ext cx="7325816" cy="4038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Font typeface="+mj-lt"/>
              <a:buAutoNum type="arabicPeriod" startAt="6"/>
            </a:pPr>
            <a:r>
              <a:rPr lang="es-CR" sz="2800" dirty="0">
                <a:solidFill>
                  <a:schemeClr val="tx1"/>
                </a:solidFill>
              </a:rPr>
              <a:t>Para sustituir el nombre de la columna, digite el nuevo título en el campo “Título” y alinéelo en el campo “Alinear título”.</a:t>
            </a:r>
          </a:p>
          <a:p>
            <a:pPr marL="514350" indent="-514350" algn="just">
              <a:buFont typeface="+mj-lt"/>
              <a:buAutoNum type="arabicPeriod" startAt="6"/>
            </a:pPr>
            <a:r>
              <a:rPr lang="es-CR" sz="2800" dirty="0">
                <a:solidFill>
                  <a:schemeClr val="tx1"/>
                </a:solidFill>
              </a:rPr>
              <a:t>En el cuadro “Formato de fecha”, seleccione un formato para los valores tipo fecha</a:t>
            </a:r>
            <a:r>
              <a:rPr lang="es-CR" sz="28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eriod" startAt="6"/>
            </a:pPr>
            <a:r>
              <a:rPr lang="es-CR" sz="2800" dirty="0">
                <a:solidFill>
                  <a:schemeClr val="tx1"/>
                </a:solidFill>
              </a:rPr>
              <a:t>En el cuadro “Alto de fila”, seleccione el valor deseado para el alto de la misma</a:t>
            </a:r>
            <a:r>
              <a:rPr lang="es-CR" sz="2800" dirty="0" smtClean="0">
                <a:solidFill>
                  <a:schemeClr val="tx1"/>
                </a:solidFill>
              </a:rPr>
              <a:t>.</a:t>
            </a:r>
            <a:endParaRPr lang="es-CR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0" y="2330996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r>
              <a:rPr lang="es-CR" sz="2800" dirty="0" smtClean="0"/>
              <a:t>ómo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911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</a:t>
            </a:r>
            <a:r>
              <a:rPr lang="es-CR" sz="14400" b="1" dirty="0">
                <a:solidFill>
                  <a:prstClr val="black"/>
                </a:solidFill>
              </a:rPr>
              <a:t>una </a:t>
            </a:r>
            <a:r>
              <a:rPr lang="es-CR" sz="14400" b="1" dirty="0" smtClean="0">
                <a:solidFill>
                  <a:prstClr val="black"/>
                </a:solidFill>
              </a:rPr>
              <a:t>Tabla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Rounded Rectangle 7"/>
          <p:cNvSpPr/>
          <p:nvPr/>
        </p:nvSpPr>
        <p:spPr>
          <a:xfrm>
            <a:off x="990600" y="2899048"/>
            <a:ext cx="7325816" cy="30795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Font typeface="+mj-lt"/>
              <a:buAutoNum type="arabicPeriod" startAt="9"/>
            </a:pPr>
            <a:r>
              <a:rPr lang="es-CR" sz="2800" dirty="0">
                <a:solidFill>
                  <a:schemeClr val="tx1"/>
                </a:solidFill>
              </a:rPr>
              <a:t>Para evitar que la primera columna se desplace fuera de la vista, seleccione la casilla de verificación “Bloquear la primera columna”.  La columna bloqueada no puede ser modificada.</a:t>
            </a:r>
          </a:p>
        </p:txBody>
      </p:sp>
      <p:sp>
        <p:nvSpPr>
          <p:cNvPr id="8" name="Rounded Rectangle 9"/>
          <p:cNvSpPr/>
          <p:nvPr/>
        </p:nvSpPr>
        <p:spPr>
          <a:xfrm>
            <a:off x="3505200" y="2594248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r>
              <a:rPr lang="es-CR" sz="2800" dirty="0" smtClean="0"/>
              <a:t>ómo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134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</a:t>
            </a:r>
            <a:r>
              <a:rPr lang="es-CR" sz="14400" b="1" dirty="0">
                <a:solidFill>
                  <a:prstClr val="black"/>
                </a:solidFill>
              </a:rPr>
              <a:t>una </a:t>
            </a:r>
            <a:r>
              <a:rPr lang="es-CR" sz="14400" b="1" dirty="0" smtClean="0">
                <a:solidFill>
                  <a:prstClr val="black"/>
                </a:solidFill>
              </a:rPr>
              <a:t>Tabla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990600" y="2327548"/>
            <a:ext cx="7325816" cy="4392488"/>
            <a:chOff x="990600" y="2060848"/>
            <a:chExt cx="7325816" cy="4392488"/>
          </a:xfrm>
        </p:grpSpPr>
        <p:sp>
          <p:nvSpPr>
            <p:cNvPr id="10" name="Rounded Rectangle 7"/>
            <p:cNvSpPr/>
            <p:nvPr/>
          </p:nvSpPr>
          <p:spPr>
            <a:xfrm>
              <a:off x="990600" y="2365648"/>
              <a:ext cx="7325816" cy="408768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 algn="just">
                <a:spcAft>
                  <a:spcPts val="600"/>
                </a:spcAft>
                <a:buFont typeface="+mj-lt"/>
                <a:buAutoNum type="arabicPeriod" startAt="10"/>
              </a:pPr>
              <a:r>
                <a:rPr lang="es-CR" sz="2800" dirty="0">
                  <a:solidFill>
                    <a:schemeClr val="tx1"/>
                  </a:solidFill>
                </a:rPr>
                <a:t>Para ajustar automáticamente el alto de la fila a todo el texto, seleccione la casilla de verificación “Ajustar automáticamente el alto de las filas de encabezado”.</a:t>
              </a:r>
            </a:p>
            <a:p>
              <a:pPr marL="514350" indent="-514350" algn="just">
                <a:spcAft>
                  <a:spcPts val="600"/>
                </a:spcAft>
                <a:buFont typeface="+mj-lt"/>
                <a:buAutoNum type="arabicPeriod" startAt="10"/>
              </a:pPr>
              <a:r>
                <a:rPr lang="es-CR" sz="2800" dirty="0" smtClean="0">
                  <a:solidFill>
                    <a:schemeClr val="tx1"/>
                  </a:solidFill>
                </a:rPr>
                <a:t>Para que la tabla muestre la columna </a:t>
              </a:r>
              <a:r>
                <a:rPr lang="en-US" sz="2800" dirty="0" smtClean="0">
                  <a:solidFill>
                    <a:schemeClr val="tx1"/>
                  </a:solidFill>
                </a:rPr>
                <a:t>“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Agregar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nueva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columna</a:t>
              </a:r>
              <a:r>
                <a:rPr lang="en-US" sz="2800" dirty="0" smtClean="0">
                  <a:solidFill>
                    <a:schemeClr val="tx1"/>
                  </a:solidFill>
                </a:rPr>
                <a:t>”,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seleccione</a:t>
              </a:r>
              <a:r>
                <a:rPr lang="en-US" sz="2800" dirty="0" smtClean="0">
                  <a:solidFill>
                    <a:schemeClr val="tx1"/>
                  </a:solidFill>
                </a:rPr>
                <a:t> la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casilla</a:t>
              </a:r>
              <a:r>
                <a:rPr lang="en-US" sz="2800" dirty="0" smtClean="0">
                  <a:solidFill>
                    <a:schemeClr val="tx1"/>
                  </a:solidFill>
                </a:rPr>
                <a:t> de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verificaci</a:t>
              </a:r>
              <a:r>
                <a:rPr lang="es-CR" sz="2800" dirty="0" err="1" smtClean="0">
                  <a:solidFill>
                    <a:schemeClr val="tx1"/>
                  </a:solidFill>
                </a:rPr>
                <a:t>ón</a:t>
              </a:r>
              <a:r>
                <a:rPr lang="es-CR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“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Mostrar</a:t>
              </a:r>
              <a:r>
                <a:rPr lang="en-US" sz="2800" dirty="0" smtClean="0">
                  <a:solidFill>
                    <a:schemeClr val="tx1"/>
                  </a:solidFill>
                </a:rPr>
                <a:t> la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interfaz</a:t>
              </a:r>
              <a:r>
                <a:rPr lang="en-US" sz="2800" dirty="0" smtClean="0">
                  <a:solidFill>
                    <a:schemeClr val="tx1"/>
                  </a:solidFill>
                </a:rPr>
                <a:t> “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Agregar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nueva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columna</a:t>
              </a:r>
              <a:r>
                <a:rPr lang="en-US" sz="2800" dirty="0" smtClean="0">
                  <a:solidFill>
                    <a:schemeClr val="tx1"/>
                  </a:solidFill>
                </a:rPr>
                <a:t>’”.</a:t>
              </a:r>
            </a:p>
          </p:txBody>
        </p:sp>
        <p:sp>
          <p:nvSpPr>
            <p:cNvPr id="11" name="Rounded Rectangle 9"/>
            <p:cNvSpPr/>
            <p:nvPr/>
          </p:nvSpPr>
          <p:spPr>
            <a:xfrm>
              <a:off x="3505200" y="2060848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292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</a:t>
            </a:r>
            <a:r>
              <a:rPr lang="es-CR" sz="14400" b="1" dirty="0">
                <a:solidFill>
                  <a:prstClr val="black"/>
                </a:solidFill>
              </a:rPr>
              <a:t>una </a:t>
            </a:r>
            <a:r>
              <a:rPr lang="es-CR" sz="14400" b="1" dirty="0" smtClean="0">
                <a:solidFill>
                  <a:prstClr val="black"/>
                </a:solidFill>
              </a:rPr>
              <a:t>Tabla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1475656" y="2594248"/>
            <a:ext cx="6048672" cy="2016224"/>
            <a:chOff x="1475656" y="2060848"/>
            <a:chExt cx="6048672" cy="2016224"/>
          </a:xfrm>
        </p:grpSpPr>
        <p:sp>
          <p:nvSpPr>
            <p:cNvPr id="16" name="Rounded Rectangle 7"/>
            <p:cNvSpPr/>
            <p:nvPr/>
          </p:nvSpPr>
          <p:spPr>
            <a:xfrm>
              <a:off x="1475656" y="2365648"/>
              <a:ext cx="6048672" cy="171142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71550" lvl="1" indent="-514350" algn="just">
                <a:spcAft>
                  <a:spcPts val="600"/>
                </a:spcAft>
                <a:buFont typeface="+mj-lt"/>
                <a:buAutoNum type="arabicPeriod" startAt="12"/>
              </a:pPr>
              <a:r>
                <a:rPr lang="es-CR" sz="2800" dirty="0" smtClean="0">
                  <a:solidFill>
                    <a:schemeClr val="tx1"/>
                  </a:solidFill>
                </a:rPr>
                <a:t>Seleccione </a:t>
              </a:r>
              <a:r>
                <a:rPr lang="es-CR" sz="2800" dirty="0">
                  <a:solidFill>
                    <a:schemeClr val="tx1"/>
                  </a:solidFill>
                </a:rPr>
                <a:t>el botón “Aceptar”.</a:t>
              </a:r>
            </a:p>
            <a:p>
              <a:pPr marL="971550" lvl="1" indent="-514350" algn="just">
                <a:buFont typeface="+mj-lt"/>
                <a:buAutoNum type="arabicPeriod" startAt="12"/>
              </a:pPr>
              <a:r>
                <a:rPr lang="es-CR" sz="2800" dirty="0">
                  <a:solidFill>
                    <a:schemeClr val="tx1"/>
                  </a:solidFill>
                </a:rPr>
                <a:t>Seleccione el botón “Aplicar”.</a:t>
              </a:r>
            </a:p>
          </p:txBody>
        </p:sp>
        <p:sp>
          <p:nvSpPr>
            <p:cNvPr id="17" name="Rounded Rectangle 9"/>
            <p:cNvSpPr/>
            <p:nvPr/>
          </p:nvSpPr>
          <p:spPr>
            <a:xfrm>
              <a:off x="3505200" y="2060848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073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9791" y="2204864"/>
            <a:ext cx="7857009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1200"/>
              </a:spcAft>
            </a:pPr>
            <a:r>
              <a:rPr lang="es-CR" sz="12800" dirty="0">
                <a:solidFill>
                  <a:prstClr val="black"/>
                </a:solidFill>
              </a:rPr>
              <a:t>Ejemplo: Tabla de Entrada Resumen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</a:t>
            </a:r>
            <a:r>
              <a:rPr lang="es-CR" sz="14400" b="1" dirty="0">
                <a:solidFill>
                  <a:prstClr val="black"/>
                </a:solidFill>
              </a:rPr>
              <a:t>una </a:t>
            </a:r>
            <a:r>
              <a:rPr lang="es-CR" sz="14400" b="1" dirty="0" smtClean="0">
                <a:solidFill>
                  <a:prstClr val="black"/>
                </a:solidFill>
              </a:rPr>
              <a:t>Tabla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64" y="2835225"/>
            <a:ext cx="6715125" cy="37433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70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3.gstatic.com/images?q=tbn:ANd9GcQDekc1J2n-ct6B34aksI9lF7W5VR_C5xbmIQbROTgu7EzHH3Om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61" y="5445224"/>
            <a:ext cx="37623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3933056"/>
            <a:ext cx="81369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es-CR" sz="4000" b="1" dirty="0" smtClean="0">
                <a:solidFill>
                  <a:srgbClr val="FFC000"/>
                </a:solidFill>
              </a:rPr>
              <a:t>Visualización de Proyectos: Informes</a:t>
            </a:r>
            <a: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Microsoft Office </a:t>
            </a:r>
            <a:r>
              <a:rPr kumimoji="0" lang="es-C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Project 2010</a:t>
            </a:r>
            <a:r>
              <a:rPr kumimoji="0" lang="es-C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253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204864"/>
            <a:ext cx="83058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Informes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s-CR" sz="14400" dirty="0" smtClean="0">
                <a:solidFill>
                  <a:prstClr val="black"/>
                </a:solidFill>
              </a:rPr>
              <a:t>Project ofrece una serie de informes predefinidos que facilitan el proceso de comunicación del avance del proyecto.</a:t>
            </a:r>
          </a:p>
          <a:p>
            <a:pPr marL="342900" lvl="0" indent="-342900" algn="just">
              <a:spcAft>
                <a:spcPts val="1200"/>
              </a:spcAft>
            </a:pPr>
            <a:r>
              <a:rPr lang="es-CR" sz="14400" dirty="0" smtClean="0">
                <a:solidFill>
                  <a:prstClr val="black"/>
                </a:solidFill>
              </a:rPr>
              <a:t>Adicionalmente, ofrece las funcionalidades necesarias para personalizar los informes.</a:t>
            </a:r>
          </a:p>
          <a:p>
            <a:pPr marL="342900" lvl="0" indent="-342900" algn="just">
              <a:spcAft>
                <a:spcPts val="1200"/>
              </a:spcAft>
            </a:pPr>
            <a:endParaRPr lang="es-CR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1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1961456"/>
            <a:ext cx="83058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s-CR" sz="7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CONVENCIONES</a:t>
            </a:r>
          </a:p>
          <a:p>
            <a:pPr lvl="1" algn="l">
              <a:spcAft>
                <a:spcPts val="1200"/>
              </a:spcAft>
            </a:pPr>
            <a:r>
              <a:rPr lang="es-CR" sz="5800" dirty="0" smtClean="0">
                <a:solidFill>
                  <a:schemeClr val="tx1"/>
                </a:solidFill>
              </a:rPr>
              <a:t>Ejemplos:    </a:t>
            </a:r>
          </a:p>
          <a:p>
            <a:pPr lvl="1" algn="l">
              <a:spcAft>
                <a:spcPts val="1200"/>
              </a:spcAft>
            </a:pPr>
            <a:r>
              <a:rPr lang="es-CR" sz="5800" dirty="0">
                <a:solidFill>
                  <a:schemeClr val="tx1"/>
                </a:solidFill>
              </a:rPr>
              <a:t>        </a:t>
            </a:r>
            <a:r>
              <a:rPr lang="en-US" sz="5800" b="1" dirty="0" smtClean="0">
                <a:solidFill>
                  <a:schemeClr val="tx1"/>
                </a:solidFill>
              </a:rPr>
              <a:t>“</a:t>
            </a:r>
            <a:r>
              <a:rPr lang="es-CR" sz="5800" b="1" dirty="0" smtClean="0">
                <a:solidFill>
                  <a:schemeClr val="tx1"/>
                </a:solidFill>
              </a:rPr>
              <a:t>Proyecto </a:t>
            </a:r>
            <a:r>
              <a:rPr lang="es-CR" sz="5800" b="1" dirty="0">
                <a:solidFill>
                  <a:schemeClr val="tx1"/>
                </a:solidFill>
              </a:rPr>
              <a:t>|  </a:t>
            </a:r>
            <a:r>
              <a:rPr lang="es-CR" sz="5800" b="1" dirty="0" smtClean="0">
                <a:solidFill>
                  <a:schemeClr val="tx1"/>
                </a:solidFill>
              </a:rPr>
              <a:t>Propiedades </a:t>
            </a:r>
            <a:r>
              <a:rPr lang="en-US" sz="5800" b="1" dirty="0" smtClean="0">
                <a:solidFill>
                  <a:schemeClr val="tx1"/>
                </a:solidFill>
              </a:rPr>
              <a:t>| </a:t>
            </a:r>
            <a:r>
              <a:rPr lang="es-CR" sz="5800" b="1" dirty="0" err="1" smtClean="0">
                <a:solidFill>
                  <a:schemeClr val="tx1"/>
                </a:solidFill>
              </a:rPr>
              <a:t>Informac</a:t>
            </a:r>
            <a:r>
              <a:rPr lang="en-US" sz="5800" b="1" dirty="0" smtClean="0">
                <a:solidFill>
                  <a:schemeClr val="tx1"/>
                </a:solidFill>
              </a:rPr>
              <a:t>i</a:t>
            </a:r>
            <a:r>
              <a:rPr lang="es-CR" sz="5800" b="1" dirty="0" err="1" smtClean="0">
                <a:solidFill>
                  <a:schemeClr val="tx1"/>
                </a:solidFill>
              </a:rPr>
              <a:t>ón</a:t>
            </a:r>
            <a:r>
              <a:rPr lang="es-CR" sz="5800" b="1" dirty="0" smtClean="0">
                <a:solidFill>
                  <a:schemeClr val="tx1"/>
                </a:solidFill>
              </a:rPr>
              <a:t> de Proyecto</a:t>
            </a:r>
            <a:r>
              <a:rPr lang="en-US" sz="5800" b="1" dirty="0" smtClean="0">
                <a:solidFill>
                  <a:schemeClr val="tx1"/>
                </a:solidFill>
              </a:rPr>
              <a:t>”</a:t>
            </a:r>
            <a:endParaRPr lang="es-CR" sz="5800" b="1" dirty="0" smtClean="0">
              <a:solidFill>
                <a:schemeClr val="tx1"/>
              </a:solidFill>
            </a:endParaRPr>
          </a:p>
          <a:p>
            <a:pPr lvl="1" algn="just">
              <a:spcAft>
                <a:spcPts val="1200"/>
              </a:spcAft>
            </a:pPr>
            <a:r>
              <a:rPr lang="es-CR" sz="5800" dirty="0" smtClean="0">
                <a:solidFill>
                  <a:schemeClr val="tx1"/>
                </a:solidFill>
              </a:rPr>
              <a:t>	indica </a:t>
            </a:r>
            <a:r>
              <a:rPr lang="es-CR" sz="5800" dirty="0">
                <a:solidFill>
                  <a:schemeClr val="tx1"/>
                </a:solidFill>
              </a:rPr>
              <a:t>que debe seleccionar </a:t>
            </a:r>
            <a:r>
              <a:rPr lang="es-CR" sz="5800" dirty="0" smtClean="0">
                <a:solidFill>
                  <a:schemeClr val="tx1"/>
                </a:solidFill>
              </a:rPr>
              <a:t>la ficha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n-US" sz="5800" dirty="0" err="1" smtClean="0">
                <a:solidFill>
                  <a:schemeClr val="tx1"/>
                </a:solidFill>
              </a:rPr>
              <a:t>Proyecto</a:t>
            </a:r>
            <a:r>
              <a:rPr lang="en-US" sz="5800" dirty="0" smtClean="0">
                <a:solidFill>
                  <a:schemeClr val="tx1"/>
                </a:solidFill>
              </a:rPr>
              <a:t>” y en el </a:t>
            </a:r>
            <a:r>
              <a:rPr lang="en-US" sz="5800" dirty="0" err="1" smtClean="0">
                <a:solidFill>
                  <a:schemeClr val="tx1"/>
                </a:solidFill>
              </a:rPr>
              <a:t>grupo</a:t>
            </a:r>
            <a:r>
              <a:rPr lang="en-US" sz="5800" dirty="0" smtClean="0">
                <a:solidFill>
                  <a:schemeClr val="tx1"/>
                </a:solidFill>
              </a:rPr>
              <a:t> 	“</a:t>
            </a:r>
            <a:r>
              <a:rPr lang="en-US" sz="5800" dirty="0" err="1" smtClean="0">
                <a:solidFill>
                  <a:schemeClr val="tx1"/>
                </a:solidFill>
              </a:rPr>
              <a:t>Propiedades</a:t>
            </a:r>
            <a:r>
              <a:rPr lang="en-US" sz="5800" dirty="0" smtClean="0">
                <a:solidFill>
                  <a:schemeClr val="tx1"/>
                </a:solidFill>
              </a:rPr>
              <a:t>” </a:t>
            </a:r>
            <a:r>
              <a:rPr lang="en-US" sz="5800" dirty="0" err="1" smtClean="0">
                <a:solidFill>
                  <a:schemeClr val="tx1"/>
                </a:solidFill>
              </a:rPr>
              <a:t>seleccionar</a:t>
            </a:r>
            <a:r>
              <a:rPr lang="en-US" sz="5800" dirty="0" smtClean="0">
                <a:solidFill>
                  <a:schemeClr val="tx1"/>
                </a:solidFill>
              </a:rPr>
              <a:t> el bot</a:t>
            </a:r>
            <a:r>
              <a:rPr lang="es-CR" sz="5800" dirty="0" err="1" smtClean="0">
                <a:solidFill>
                  <a:schemeClr val="tx1"/>
                </a:solidFill>
              </a:rPr>
              <a:t>ón</a:t>
            </a:r>
            <a:r>
              <a:rPr lang="es-CR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s-CR" sz="5800" dirty="0" smtClean="0">
                <a:solidFill>
                  <a:schemeClr val="tx1"/>
                </a:solidFill>
              </a:rPr>
              <a:t>Información de 	Proyecto</a:t>
            </a:r>
            <a:r>
              <a:rPr lang="en-US" sz="5800" dirty="0" smtClean="0">
                <a:solidFill>
                  <a:schemeClr val="tx1"/>
                </a:solidFill>
              </a:rPr>
              <a:t>”.</a:t>
            </a:r>
            <a:r>
              <a:rPr lang="es-CR" sz="5800" dirty="0" smtClean="0">
                <a:solidFill>
                  <a:schemeClr val="tx1"/>
                </a:solidFill>
              </a:rPr>
              <a:t> </a:t>
            </a:r>
            <a:endParaRPr lang="en-US" sz="5800" dirty="0" smtClean="0">
              <a:solidFill>
                <a:schemeClr val="tx1"/>
              </a:solidFill>
            </a:endParaRPr>
          </a:p>
          <a:p>
            <a:pPr lvl="1" algn="l">
              <a:spcAft>
                <a:spcPts val="1200"/>
              </a:spcAft>
            </a:pPr>
            <a:r>
              <a:rPr lang="es-CR" sz="5800" dirty="0" smtClean="0">
                <a:solidFill>
                  <a:schemeClr val="tx1"/>
                </a:solidFill>
              </a:rPr>
              <a:t> 	</a:t>
            </a:r>
            <a:r>
              <a:rPr lang="en-US" sz="5800" b="1" dirty="0" smtClean="0">
                <a:solidFill>
                  <a:schemeClr val="tx1"/>
                </a:solidFill>
              </a:rPr>
              <a:t>“</a:t>
            </a:r>
            <a:r>
              <a:rPr lang="es-CR" sz="5800" b="1" dirty="0" smtClean="0">
                <a:solidFill>
                  <a:schemeClr val="tx1"/>
                </a:solidFill>
              </a:rPr>
              <a:t>Vista |  Zoom | Escala Temporal | Escala Temporal… | 	Período no laborable</a:t>
            </a:r>
            <a:r>
              <a:rPr lang="en-US" sz="5800" b="1" dirty="0" smtClean="0">
                <a:solidFill>
                  <a:schemeClr val="tx1"/>
                </a:solidFill>
              </a:rPr>
              <a:t>”</a:t>
            </a:r>
            <a:endParaRPr lang="es-CR" sz="5800" b="1" dirty="0" smtClean="0">
              <a:solidFill>
                <a:schemeClr val="tx1"/>
              </a:solidFill>
            </a:endParaRPr>
          </a:p>
          <a:p>
            <a:pPr lvl="1" algn="just">
              <a:spcAft>
                <a:spcPts val="1200"/>
              </a:spcAft>
            </a:pPr>
            <a:r>
              <a:rPr lang="es-CR" sz="5800" dirty="0">
                <a:solidFill>
                  <a:schemeClr val="tx1"/>
                </a:solidFill>
              </a:rPr>
              <a:t>	indica que debe seleccionar </a:t>
            </a:r>
            <a:r>
              <a:rPr lang="es-CR" sz="5800" dirty="0" smtClean="0">
                <a:solidFill>
                  <a:schemeClr val="tx1"/>
                </a:solidFill>
              </a:rPr>
              <a:t>la ficha </a:t>
            </a:r>
            <a:r>
              <a:rPr lang="en-US" sz="5800" dirty="0" smtClean="0">
                <a:solidFill>
                  <a:schemeClr val="tx1"/>
                </a:solidFill>
              </a:rPr>
              <a:t>“Vista” y en el </a:t>
            </a:r>
            <a:r>
              <a:rPr lang="en-US" sz="5800" dirty="0" err="1" smtClean="0">
                <a:solidFill>
                  <a:schemeClr val="tx1"/>
                </a:solidFill>
              </a:rPr>
              <a:t>grupo</a:t>
            </a:r>
            <a:r>
              <a:rPr lang="en-US" sz="5800" dirty="0" smtClean="0">
                <a:solidFill>
                  <a:schemeClr val="tx1"/>
                </a:solidFill>
              </a:rPr>
              <a:t> 	“Zoom” el bot</a:t>
            </a:r>
            <a:r>
              <a:rPr lang="es-CR" sz="5800" dirty="0" err="1" smtClean="0">
                <a:solidFill>
                  <a:schemeClr val="tx1"/>
                </a:solidFill>
              </a:rPr>
              <a:t>ón</a:t>
            </a:r>
            <a:r>
              <a:rPr lang="es-CR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n-US" sz="5800" dirty="0" err="1" smtClean="0">
                <a:solidFill>
                  <a:schemeClr val="tx1"/>
                </a:solidFill>
              </a:rPr>
              <a:t>Escala</a:t>
            </a:r>
            <a:r>
              <a:rPr lang="en-US" sz="5800" dirty="0" smtClean="0">
                <a:solidFill>
                  <a:schemeClr val="tx1"/>
                </a:solidFill>
              </a:rPr>
              <a:t> Temporal”, </a:t>
            </a:r>
            <a:r>
              <a:rPr lang="en-US" sz="5800" dirty="0" err="1" smtClean="0">
                <a:solidFill>
                  <a:schemeClr val="tx1"/>
                </a:solidFill>
              </a:rPr>
              <a:t>luego</a:t>
            </a:r>
            <a:r>
              <a:rPr lang="en-US" sz="5800" dirty="0" smtClean="0">
                <a:solidFill>
                  <a:schemeClr val="tx1"/>
                </a:solidFill>
              </a:rPr>
              <a:t> la </a:t>
            </a:r>
            <a:r>
              <a:rPr lang="es-CR" sz="5800" dirty="0" smtClean="0">
                <a:solidFill>
                  <a:schemeClr val="tx1"/>
                </a:solidFill>
              </a:rPr>
              <a:t>opción </a:t>
            </a:r>
            <a:r>
              <a:rPr lang="en-US" sz="5800" dirty="0" smtClean="0">
                <a:solidFill>
                  <a:schemeClr val="tx1"/>
                </a:solidFill>
              </a:rPr>
              <a:t>“</a:t>
            </a:r>
            <a:r>
              <a:rPr lang="en-US" sz="5800" dirty="0" err="1" smtClean="0">
                <a:solidFill>
                  <a:schemeClr val="tx1"/>
                </a:solidFill>
              </a:rPr>
              <a:t>Escala</a:t>
            </a:r>
            <a:r>
              <a:rPr lang="en-US" sz="5800" dirty="0" smtClean="0">
                <a:solidFill>
                  <a:schemeClr val="tx1"/>
                </a:solidFill>
              </a:rPr>
              <a:t> 	Temporal…” y en la </a:t>
            </a:r>
            <a:r>
              <a:rPr lang="en-US" sz="5800" dirty="0" err="1" smtClean="0">
                <a:solidFill>
                  <a:schemeClr val="tx1"/>
                </a:solidFill>
              </a:rPr>
              <a:t>ventana</a:t>
            </a:r>
            <a:r>
              <a:rPr lang="en-US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err="1" smtClean="0">
                <a:solidFill>
                  <a:schemeClr val="tx1"/>
                </a:solidFill>
              </a:rPr>
              <a:t>desplegada</a:t>
            </a:r>
            <a:r>
              <a:rPr lang="en-US" sz="5800" dirty="0" smtClean="0">
                <a:solidFill>
                  <a:schemeClr val="tx1"/>
                </a:solidFill>
              </a:rPr>
              <a:t> la </a:t>
            </a:r>
            <a:r>
              <a:rPr lang="en-US" sz="5800" dirty="0" err="1" smtClean="0">
                <a:solidFill>
                  <a:schemeClr val="tx1"/>
                </a:solidFill>
              </a:rPr>
              <a:t>cejilla</a:t>
            </a:r>
            <a:r>
              <a:rPr lang="en-US" sz="5800" dirty="0" smtClean="0">
                <a:solidFill>
                  <a:schemeClr val="tx1"/>
                </a:solidFill>
              </a:rPr>
              <a:t> “Per</a:t>
            </a:r>
            <a:r>
              <a:rPr lang="es-CR" sz="5800" dirty="0" err="1" smtClean="0">
                <a:solidFill>
                  <a:schemeClr val="tx1"/>
                </a:solidFill>
              </a:rPr>
              <a:t>íodo</a:t>
            </a:r>
            <a:r>
              <a:rPr lang="es-CR" sz="5800" dirty="0" smtClean="0">
                <a:solidFill>
                  <a:schemeClr val="tx1"/>
                </a:solidFill>
              </a:rPr>
              <a:t> 	no laborable</a:t>
            </a:r>
            <a:r>
              <a:rPr lang="en-US" sz="5800" dirty="0" smtClean="0">
                <a:solidFill>
                  <a:schemeClr val="tx1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03083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55976" y="1690861"/>
            <a:ext cx="469086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Informes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1864" y="2338933"/>
            <a:ext cx="83058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CR" sz="12800" dirty="0" err="1" smtClean="0">
                <a:solidFill>
                  <a:prstClr val="black"/>
                </a:solidFill>
              </a:rPr>
              <a:t>Accese</a:t>
            </a:r>
            <a:r>
              <a:rPr lang="es-CR" sz="12800" dirty="0" smtClean="0">
                <a:solidFill>
                  <a:prstClr val="black"/>
                </a:solidFill>
              </a:rPr>
              <a:t> los informes en Proyecto | Informes </a:t>
            </a:r>
            <a:r>
              <a:rPr lang="en-US" sz="12800" dirty="0" smtClean="0">
                <a:solidFill>
                  <a:prstClr val="black"/>
                </a:solidFill>
              </a:rPr>
              <a:t>| </a:t>
            </a:r>
            <a:r>
              <a:rPr lang="en-US" sz="12800" dirty="0" err="1" smtClean="0">
                <a:solidFill>
                  <a:prstClr val="black"/>
                </a:solidFill>
              </a:rPr>
              <a:t>Informes</a:t>
            </a:r>
            <a:r>
              <a:rPr lang="en-US" sz="12800" dirty="0" smtClean="0">
                <a:solidFill>
                  <a:prstClr val="black"/>
                </a:solidFill>
              </a:rPr>
              <a:t>, </a:t>
            </a:r>
            <a:r>
              <a:rPr lang="en-US" sz="12800" dirty="0" err="1" smtClean="0">
                <a:solidFill>
                  <a:prstClr val="black"/>
                </a:solidFill>
              </a:rPr>
              <a:t>escoja</a:t>
            </a:r>
            <a:r>
              <a:rPr lang="en-US" sz="12800" dirty="0" smtClean="0">
                <a:solidFill>
                  <a:prstClr val="black"/>
                </a:solidFill>
              </a:rPr>
              <a:t> la </a:t>
            </a:r>
            <a:r>
              <a:rPr lang="en-US" sz="12800" dirty="0" err="1" smtClean="0">
                <a:solidFill>
                  <a:prstClr val="black"/>
                </a:solidFill>
              </a:rPr>
              <a:t>categor</a:t>
            </a:r>
            <a:r>
              <a:rPr lang="es-CR" sz="12800" dirty="0" err="1" smtClean="0">
                <a:solidFill>
                  <a:prstClr val="black"/>
                </a:solidFill>
              </a:rPr>
              <a:t>ía</a:t>
            </a:r>
            <a:r>
              <a:rPr lang="es-CR" sz="12800" dirty="0" smtClean="0">
                <a:solidFill>
                  <a:prstClr val="black"/>
                </a:solidFill>
              </a:rPr>
              <a:t> de reportes deseada y presione el botón </a:t>
            </a:r>
            <a:r>
              <a:rPr lang="en-US" sz="12800" dirty="0" smtClean="0">
                <a:solidFill>
                  <a:prstClr val="black"/>
                </a:solidFill>
              </a:rPr>
              <a:t>“</a:t>
            </a:r>
            <a:r>
              <a:rPr lang="en-US" sz="12800" dirty="0" err="1" smtClean="0">
                <a:solidFill>
                  <a:prstClr val="black"/>
                </a:solidFill>
              </a:rPr>
              <a:t>Seleccionar</a:t>
            </a:r>
            <a:r>
              <a:rPr lang="en-US" sz="12800" dirty="0" smtClean="0">
                <a:solidFill>
                  <a:prstClr val="black"/>
                </a:solidFill>
              </a:rPr>
              <a:t>”.</a:t>
            </a:r>
            <a:endParaRPr lang="es-CR" sz="12800" dirty="0" smtClean="0">
              <a:solidFill>
                <a:prstClr val="black"/>
              </a:solidFill>
            </a:endParaRPr>
          </a:p>
          <a:p>
            <a:pPr marL="342900" lvl="0" indent="-342900" algn="just">
              <a:spcAft>
                <a:spcPts val="1200"/>
              </a:spcAft>
            </a:pPr>
            <a:endParaRPr lang="es-CR" sz="3600" b="1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93" y="4221088"/>
            <a:ext cx="4185432" cy="23479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49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55976" y="1690861"/>
            <a:ext cx="469086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Informes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1864" y="2204864"/>
            <a:ext cx="83058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CR" sz="12800" dirty="0">
                <a:solidFill>
                  <a:prstClr val="black"/>
                </a:solidFill>
              </a:rPr>
              <a:t>Una vez seleccionado el tipo de informe, escoja el reporte deseado y presione el botón </a:t>
            </a:r>
            <a:r>
              <a:rPr lang="en-US" sz="12800" dirty="0">
                <a:solidFill>
                  <a:prstClr val="black"/>
                </a:solidFill>
              </a:rPr>
              <a:t>“</a:t>
            </a:r>
            <a:r>
              <a:rPr lang="en-US" sz="12800" dirty="0" err="1">
                <a:solidFill>
                  <a:prstClr val="black"/>
                </a:solidFill>
              </a:rPr>
              <a:t>Seleccionar</a:t>
            </a:r>
            <a:r>
              <a:rPr lang="en-US" sz="12800" dirty="0">
                <a:solidFill>
                  <a:prstClr val="black"/>
                </a:solidFill>
              </a:rPr>
              <a:t>”.</a:t>
            </a:r>
            <a:endParaRPr lang="es-CR" sz="12800" dirty="0">
              <a:solidFill>
                <a:prstClr val="black"/>
              </a:solidFill>
            </a:endParaRPr>
          </a:p>
          <a:p>
            <a:pPr marL="342900" lvl="0" indent="-342900" algn="just">
              <a:spcAft>
                <a:spcPts val="1200"/>
              </a:spcAft>
            </a:pPr>
            <a:endParaRPr lang="es-CR" sz="3600" b="1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59" y="3481932"/>
            <a:ext cx="4676775" cy="26289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870" y="4057996"/>
            <a:ext cx="4733925" cy="26765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9791" y="2204864"/>
            <a:ext cx="7857009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un Informe</a:t>
            </a:r>
          </a:p>
          <a:p>
            <a:pPr marL="342900" lvl="0" indent="-342900" algn="just">
              <a:lnSpc>
                <a:spcPct val="120000"/>
              </a:lnSpc>
              <a:spcAft>
                <a:spcPts val="1200"/>
              </a:spcAft>
            </a:pPr>
            <a:r>
              <a:rPr lang="es-CR" sz="14400" dirty="0">
                <a:solidFill>
                  <a:prstClr val="black"/>
                </a:solidFill>
              </a:rPr>
              <a:t>Los informes de Project pueden modificarse y, además, pueden crearse informes personalizados utilizando cualquier dato almacenado en Project</a:t>
            </a:r>
            <a:r>
              <a:rPr lang="es-CR" sz="14400" dirty="0" smtClean="0">
                <a:solidFill>
                  <a:prstClr val="black"/>
                </a:solidFill>
              </a:rPr>
              <a:t>.</a:t>
            </a: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Curved Right Arrow 5"/>
          <p:cNvSpPr/>
          <p:nvPr/>
        </p:nvSpPr>
        <p:spPr>
          <a:xfrm rot="20404947">
            <a:off x="179513" y="2286931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2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un Informe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1239648" y="2338933"/>
            <a:ext cx="6858000" cy="4330428"/>
            <a:chOff x="990600" y="2338933"/>
            <a:chExt cx="6858000" cy="4330428"/>
          </a:xfrm>
        </p:grpSpPr>
        <p:grpSp>
          <p:nvGrpSpPr>
            <p:cNvPr id="12" name="Group 5"/>
            <p:cNvGrpSpPr/>
            <p:nvPr/>
          </p:nvGrpSpPr>
          <p:grpSpPr>
            <a:xfrm>
              <a:off x="990600" y="2338933"/>
              <a:ext cx="6858000" cy="4330428"/>
              <a:chOff x="990600" y="2286000"/>
              <a:chExt cx="6858000" cy="4146096"/>
            </a:xfrm>
          </p:grpSpPr>
          <p:sp>
            <p:nvSpPr>
              <p:cNvPr id="14" name="Rounded Rectangle 7"/>
              <p:cNvSpPr/>
              <p:nvPr/>
            </p:nvSpPr>
            <p:spPr>
              <a:xfrm>
                <a:off x="990600" y="2590800"/>
                <a:ext cx="6858000" cy="384129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 algn="just">
                  <a:buFont typeface="+mj-lt"/>
                  <a:buAutoNum type="arabicPeriod"/>
                </a:pPr>
                <a:r>
                  <a:rPr lang="es-CR" sz="2800" dirty="0" smtClean="0">
                    <a:solidFill>
                      <a:schemeClr val="tx1"/>
                    </a:solidFill>
                  </a:rPr>
                  <a:t>Seleccione Proyecto | Informes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|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Informes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y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seleccione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la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categoría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“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Personalizados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”.</a:t>
                </a:r>
                <a:endParaRPr lang="es-CR" sz="2800" dirty="0" smtClean="0">
                  <a:solidFill>
                    <a:schemeClr val="tx1"/>
                  </a:solidFill>
                </a:endParaRPr>
              </a:p>
              <a:p>
                <a:pPr marL="514350" indent="-514350" algn="just"/>
                <a:endParaRPr lang="es-CR" sz="2800" dirty="0" smtClean="0">
                  <a:solidFill>
                    <a:schemeClr val="tx1"/>
                  </a:solidFill>
                </a:endParaRPr>
              </a:p>
              <a:p>
                <a:pPr marL="514350" indent="-514350" algn="just"/>
                <a:endParaRPr lang="es-CR" sz="2800" dirty="0" smtClean="0">
                  <a:solidFill>
                    <a:schemeClr val="tx1"/>
                  </a:solidFill>
                </a:endParaRPr>
              </a:p>
              <a:p>
                <a:pPr marL="514350" indent="-514350" algn="just"/>
                <a:endParaRPr lang="es-CR" sz="2800" dirty="0" smtClean="0">
                  <a:solidFill>
                    <a:schemeClr val="tx1"/>
                  </a:solidFill>
                </a:endParaRPr>
              </a:p>
              <a:p>
                <a:pPr marL="514350" indent="-514350" algn="just"/>
                <a:endParaRPr lang="es-CR" sz="2800" dirty="0" smtClean="0">
                  <a:solidFill>
                    <a:schemeClr val="tx1"/>
                  </a:solidFill>
                </a:endParaRPr>
              </a:p>
              <a:p>
                <a:pPr marL="514350" indent="-514350" algn="just"/>
                <a:endParaRPr lang="es-CR" sz="28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ounded Rectangle 9"/>
              <p:cNvSpPr/>
              <p:nvPr/>
            </p:nvSpPr>
            <p:spPr>
              <a:xfrm>
                <a:off x="3505200" y="2286000"/>
                <a:ext cx="1600200" cy="533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C</a:t>
                </a:r>
                <a:r>
                  <a:rPr lang="es-CR" sz="2800" dirty="0" smtClean="0"/>
                  <a:t>ómo …</a:t>
                </a:r>
                <a:endParaRPr lang="en-US" sz="2800" dirty="0"/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4365104"/>
              <a:ext cx="3832681" cy="2160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801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un Informe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Rounded Rectangle 7"/>
          <p:cNvSpPr/>
          <p:nvPr/>
        </p:nvSpPr>
        <p:spPr>
          <a:xfrm>
            <a:off x="990600" y="2621508"/>
            <a:ext cx="7325816" cy="41596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R" sz="2800" dirty="0" smtClean="0">
                <a:solidFill>
                  <a:schemeClr val="tx1"/>
                </a:solidFill>
              </a:rPr>
              <a:t>2. Seleccione el informe y/o seleccione </a:t>
            </a:r>
            <a:r>
              <a:rPr lang="es-CR" sz="2800" dirty="0">
                <a:solidFill>
                  <a:schemeClr val="tx1"/>
                </a:solidFill>
              </a:rPr>
              <a:t>“</a:t>
            </a:r>
            <a:r>
              <a:rPr lang="es-CR" sz="2800" dirty="0" smtClean="0">
                <a:solidFill>
                  <a:schemeClr val="tx1"/>
                </a:solidFill>
              </a:rPr>
              <a:t>Nuevo…”, “Modificar…” (si </a:t>
            </a:r>
            <a:r>
              <a:rPr lang="es-CR" sz="2800" dirty="0">
                <a:solidFill>
                  <a:schemeClr val="tx1"/>
                </a:solidFill>
              </a:rPr>
              <a:t>desea cambiar </a:t>
            </a:r>
            <a:r>
              <a:rPr lang="es-CR" sz="2800" dirty="0" smtClean="0">
                <a:solidFill>
                  <a:schemeClr val="tx1"/>
                </a:solidFill>
              </a:rPr>
              <a:t>uno existente) o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</a:rPr>
              <a:t>Copiar</a:t>
            </a:r>
            <a:r>
              <a:rPr lang="en-US" sz="2800" dirty="0" smtClean="0">
                <a:solidFill>
                  <a:schemeClr val="tx1"/>
                </a:solidFill>
              </a:rPr>
              <a:t>…” y </a:t>
            </a:r>
            <a:r>
              <a:rPr lang="en-US" sz="2800" dirty="0" err="1" smtClean="0">
                <a:solidFill>
                  <a:schemeClr val="tx1"/>
                </a:solidFill>
              </a:rPr>
              <a:t>ed</a:t>
            </a:r>
            <a:r>
              <a:rPr lang="es-CR" sz="2800" dirty="0" err="1" smtClean="0">
                <a:solidFill>
                  <a:schemeClr val="tx1"/>
                </a:solidFill>
              </a:rPr>
              <a:t>ítelo</a:t>
            </a:r>
            <a:r>
              <a:rPr lang="es-CR" sz="28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just"/>
            <a:endParaRPr lang="es-CR" sz="28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CR" sz="28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CR" sz="28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CR" sz="28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CR" sz="2800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0" y="2316708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r>
              <a:rPr lang="es-CR" sz="2800" dirty="0" smtClean="0"/>
              <a:t>ómo …</a:t>
            </a:r>
            <a:endParaRPr 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72" y="4332932"/>
            <a:ext cx="3279056" cy="233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1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un Informe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204864"/>
            <a:ext cx="83058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CR" sz="11200" dirty="0" smtClean="0">
                <a:solidFill>
                  <a:prstClr val="black"/>
                </a:solidFill>
              </a:rPr>
              <a:t>Los datos presentados por la mayoría de los informes dependen de la </a:t>
            </a:r>
            <a:r>
              <a:rPr lang="es-CR" sz="11200" b="1" dirty="0" smtClean="0">
                <a:solidFill>
                  <a:prstClr val="black"/>
                </a:solidFill>
              </a:rPr>
              <a:t>tabla</a:t>
            </a:r>
            <a:r>
              <a:rPr lang="es-CR" sz="11200" dirty="0" smtClean="0">
                <a:solidFill>
                  <a:prstClr val="black"/>
                </a:solidFill>
              </a:rPr>
              <a:t> seleccionada. Así que la construcción de un informe puede involucrar la creación o modificación de una tabla.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07" y="4149080"/>
            <a:ext cx="4400550" cy="25241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70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0287" y="1690861"/>
            <a:ext cx="572655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spcAft>
                <a:spcPts val="1200"/>
              </a:spcAft>
            </a:pPr>
            <a:r>
              <a:rPr lang="es-CR" sz="14400" b="1" dirty="0" smtClean="0">
                <a:solidFill>
                  <a:prstClr val="black"/>
                </a:solidFill>
              </a:rPr>
              <a:t>Crear </a:t>
            </a:r>
            <a:r>
              <a:rPr lang="es-CR" sz="14400" b="1" dirty="0">
                <a:solidFill>
                  <a:prstClr val="black"/>
                </a:solidFill>
              </a:rPr>
              <a:t>o </a:t>
            </a:r>
            <a:r>
              <a:rPr lang="es-CR" sz="14400" b="1" dirty="0" smtClean="0">
                <a:solidFill>
                  <a:prstClr val="black"/>
                </a:solidFill>
              </a:rPr>
              <a:t>Modificar un Informe</a:t>
            </a:r>
            <a:endParaRPr lang="es-CR" sz="14400" dirty="0" smtClean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	</a:t>
            </a:r>
            <a:endParaRPr lang="es-CR" sz="3600" dirty="0">
              <a:solidFill>
                <a:prstClr val="black"/>
              </a:solidFill>
            </a:endParaRP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	</a:t>
            </a:r>
          </a:p>
          <a:p>
            <a:pPr marL="342900" lvl="0" indent="-342900" algn="l">
              <a:spcAft>
                <a:spcPts val="1200"/>
              </a:spcAft>
            </a:pPr>
            <a:r>
              <a:rPr lang="es-CR" sz="3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19199" y="2549282"/>
            <a:ext cx="7325816" cy="41596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R" sz="2800" dirty="0">
                <a:solidFill>
                  <a:schemeClr val="tx1"/>
                </a:solidFill>
              </a:rPr>
              <a:t>3</a:t>
            </a:r>
            <a:r>
              <a:rPr lang="es-CR" sz="2800" dirty="0" smtClean="0">
                <a:solidFill>
                  <a:schemeClr val="tx1"/>
                </a:solidFill>
              </a:rPr>
              <a:t>. Una vez editado el informe puede generarlo seleccionando el botón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</a:rPr>
              <a:t>Seleccionar</a:t>
            </a:r>
            <a:r>
              <a:rPr lang="en-US" sz="2800" dirty="0" smtClean="0">
                <a:solidFill>
                  <a:schemeClr val="tx1"/>
                </a:solidFill>
              </a:rPr>
              <a:t>”, en la </a:t>
            </a:r>
            <a:r>
              <a:rPr lang="en-US" sz="2800" dirty="0" err="1" smtClean="0">
                <a:solidFill>
                  <a:schemeClr val="tx1"/>
                </a:solidFill>
              </a:rPr>
              <a:t>ventana</a:t>
            </a:r>
            <a:r>
              <a:rPr lang="en-US" sz="2800" dirty="0" smtClean="0">
                <a:solidFill>
                  <a:schemeClr val="tx1"/>
                </a:solidFill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</a:rPr>
              <a:t>Informes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Personalizados</a:t>
            </a:r>
            <a:r>
              <a:rPr lang="en-US" sz="2800" dirty="0" smtClean="0">
                <a:solidFill>
                  <a:schemeClr val="tx1"/>
                </a:solidFill>
              </a:rPr>
              <a:t>”.</a:t>
            </a:r>
          </a:p>
          <a:p>
            <a:pPr marL="514350" indent="-514350" algn="just"/>
            <a:endParaRPr lang="es-CR" sz="28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CR" sz="10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CR" sz="1000" dirty="0">
              <a:solidFill>
                <a:schemeClr val="tx1"/>
              </a:solidFill>
            </a:endParaRPr>
          </a:p>
          <a:p>
            <a:pPr marL="514350" indent="-514350" algn="just"/>
            <a:endParaRPr lang="es-CR" sz="10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CR" sz="1000" dirty="0">
              <a:solidFill>
                <a:schemeClr val="tx1"/>
              </a:solidFill>
            </a:endParaRPr>
          </a:p>
          <a:p>
            <a:pPr marL="514350" indent="-514350" algn="just"/>
            <a:endParaRPr lang="es-CR" sz="28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CR" sz="2800" dirty="0" smtClean="0">
              <a:solidFill>
                <a:schemeClr val="tx1"/>
              </a:solidFill>
            </a:endParaRPr>
          </a:p>
          <a:p>
            <a:pPr marL="514350" indent="-514350" algn="just"/>
            <a:endParaRPr lang="es-CR" sz="2800" dirty="0" smtClean="0">
              <a:solidFill>
                <a:schemeClr val="tx1"/>
              </a:solidFill>
            </a:endParaRPr>
          </a:p>
        </p:txBody>
      </p:sp>
      <p:sp>
        <p:nvSpPr>
          <p:cNvPr id="12" name="Rounded Rectangle 9"/>
          <p:cNvSpPr/>
          <p:nvPr/>
        </p:nvSpPr>
        <p:spPr>
          <a:xfrm>
            <a:off x="3733799" y="2244482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r>
              <a:rPr lang="es-CR" sz="2800" dirty="0" smtClean="0"/>
              <a:t>ómo …</a:t>
            </a:r>
            <a:endParaRPr lang="en-US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52" y="4250140"/>
            <a:ext cx="3274293" cy="234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30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logepm.m7.fr/wp-content/uploads/2010/01/project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0686"/>
            <a:ext cx="7484512" cy="4213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6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348880"/>
            <a:ext cx="8305800" cy="2520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s-CR" sz="65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RECOMENDACION</a:t>
            </a:r>
          </a:p>
          <a:p>
            <a:pPr lvl="1" algn="just">
              <a:spcAft>
                <a:spcPts val="1200"/>
              </a:spcAft>
            </a:pPr>
            <a:r>
              <a:rPr lang="es-CR" sz="5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 recomienda que conforme se estudie el contenido de este material se realicen en forma paralela los pasos indicados en la aplicación MS Project 2010, para una mayor comprensión.</a:t>
            </a:r>
          </a:p>
          <a:p>
            <a:pPr lvl="1" algn="l">
              <a:spcBef>
                <a:spcPts val="0"/>
              </a:spcBef>
            </a:pPr>
            <a:endParaRPr lang="en-US" sz="7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396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3.gstatic.com/images?q=tbn:ANd9GcQDekc1J2n-ct6B34aksI9lF7W5VR_C5xbmIQbROTgu7EzHH3Om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61" y="5445224"/>
            <a:ext cx="37623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4243" y="1916831"/>
            <a:ext cx="7772400" cy="19020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200" b="1" dirty="0" smtClean="0">
                <a:solidFill>
                  <a:srgbClr val="FFC000"/>
                </a:solidFill>
              </a:rPr>
              <a:t/>
            </a:r>
            <a:br>
              <a:rPr lang="es-CR" sz="3200" b="1" dirty="0" smtClean="0">
                <a:solidFill>
                  <a:srgbClr val="FFC000"/>
                </a:solidFill>
              </a:rPr>
            </a:br>
            <a:r>
              <a:rPr lang="es-CR" sz="4800" b="1" dirty="0" smtClean="0">
                <a:solidFill>
                  <a:srgbClr val="FFC000"/>
                </a:solidFill>
              </a:rPr>
              <a:t>Tema 6</a:t>
            </a:r>
            <a:br>
              <a:rPr lang="es-CR" sz="4800" b="1" dirty="0" smtClean="0">
                <a:solidFill>
                  <a:srgbClr val="FFC000"/>
                </a:solidFill>
              </a:rPr>
            </a:br>
            <a:r>
              <a:rPr lang="es-CR" sz="4800" b="1" dirty="0" smtClean="0">
                <a:solidFill>
                  <a:srgbClr val="005828"/>
                </a:solidFill>
              </a:rPr>
              <a:t>Tablas e Informes Personalizados </a:t>
            </a:r>
            <a:endParaRPr lang="en-US" sz="6000" b="1" dirty="0">
              <a:solidFill>
                <a:srgbClr val="005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7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3.gstatic.com/images?q=tbn:ANd9GcQDekc1J2n-ct6B34aksI9lF7W5VR_C5xbmIQbROTgu7EzHH3Om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61" y="5445224"/>
            <a:ext cx="37623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39330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es-CR" sz="4000" b="1" dirty="0" smtClean="0">
                <a:solidFill>
                  <a:srgbClr val="FFC000"/>
                </a:solidFill>
              </a:rPr>
              <a:t>Visualización de Proyectos: Tablas</a:t>
            </a:r>
            <a: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Microsoft Office </a:t>
            </a:r>
            <a:r>
              <a:rPr kumimoji="0" lang="es-C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Project 2010</a:t>
            </a:r>
            <a:r>
              <a:rPr kumimoji="0" lang="es-C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632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185766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6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Tablas en Project 2010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es-CR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 tablas son los diferentes conjuntos de columnas creados en Project y que podemos visualizar en las Vistas correspondientes.</a:t>
            </a:r>
          </a:p>
        </p:txBody>
      </p:sp>
      <p:sp>
        <p:nvSpPr>
          <p:cNvPr id="7" name="Curved Right Arrow 5"/>
          <p:cNvSpPr/>
          <p:nvPr/>
        </p:nvSpPr>
        <p:spPr>
          <a:xfrm rot="20404947">
            <a:off x="179512" y="2267832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63" y="5301209"/>
            <a:ext cx="6914553" cy="9391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96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5832" y="2165449"/>
            <a:ext cx="8305800" cy="45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</a:pPr>
            <a:r>
              <a:rPr lang="es-CR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Tablas en Project 2010</a:t>
            </a:r>
          </a:p>
          <a:p>
            <a:pPr lvl="1" algn="l">
              <a:spcAft>
                <a:spcPts val="1200"/>
              </a:spcAft>
            </a:pPr>
            <a:r>
              <a:rPr lang="es-CR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 tablas se agrupan en dos tipos:</a:t>
            </a:r>
          </a:p>
          <a:p>
            <a:pPr lvl="1" algn="l">
              <a:buFont typeface="Wingdings" pitchFamily="2" charset="2"/>
              <a:buChar char="ü"/>
            </a:pPr>
            <a:r>
              <a:rPr lang="es-CR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Tablas de Tareas </a:t>
            </a:r>
          </a:p>
          <a:p>
            <a:pPr lvl="2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s-CR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s-CR" sz="3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Muestran información relativa a tareas y se pueden visualizar en vistas de tareas.</a:t>
            </a:r>
          </a:p>
          <a:p>
            <a:pPr lvl="1" algn="l">
              <a:buFont typeface="Wingdings" pitchFamily="2" charset="2"/>
              <a:buChar char="ü"/>
            </a:pPr>
            <a:r>
              <a:rPr lang="es-CR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Tablas de Recursos</a:t>
            </a:r>
          </a:p>
          <a:p>
            <a:pPr lvl="2" algn="l">
              <a:lnSpc>
                <a:spcPct val="80000"/>
              </a:lnSpc>
              <a:spcAft>
                <a:spcPts val="1200"/>
              </a:spcAft>
            </a:pPr>
            <a:r>
              <a:rPr lang="es-CR" sz="3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R" sz="3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Muestran información relativa a recursos y se pueden visualizar en vistas de recursos.</a:t>
            </a:r>
          </a:p>
        </p:txBody>
      </p:sp>
    </p:spTree>
    <p:extLst>
      <p:ext uri="{BB962C8B-B14F-4D97-AF65-F5344CB8AC3E}">
        <p14:creationId xmlns:p14="http://schemas.microsoft.com/office/powerpoint/2010/main" val="33744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040" y="1052736"/>
            <a:ext cx="4114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R" sz="2400" b="1" dirty="0" smtClean="0">
                <a:solidFill>
                  <a:srgbClr val="005828"/>
                </a:solidFill>
              </a:rPr>
              <a:t>Microsoft Project 2010</a:t>
            </a:r>
            <a:endParaRPr lang="en-US" sz="2400" b="1" dirty="0">
              <a:solidFill>
                <a:srgbClr val="00582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91" y="2103439"/>
            <a:ext cx="8763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600"/>
              </a:spcAft>
            </a:pPr>
            <a:r>
              <a:rPr lang="es-CR" sz="3600" b="1" dirty="0" smtClean="0">
                <a:solidFill>
                  <a:prstClr val="black"/>
                </a:solidFill>
              </a:rPr>
              <a:t>Selección de una </a:t>
            </a:r>
            <a:r>
              <a:rPr lang="es-CR" sz="3600" b="1" dirty="0">
                <a:solidFill>
                  <a:prstClr val="black"/>
                </a:solidFill>
              </a:rPr>
              <a:t>T</a:t>
            </a:r>
            <a:r>
              <a:rPr lang="es-CR" sz="3600" b="1" dirty="0" smtClean="0">
                <a:solidFill>
                  <a:prstClr val="black"/>
                </a:solidFill>
              </a:rPr>
              <a:t>abla</a:t>
            </a:r>
            <a:endParaRPr lang="es-CR" sz="3600" b="1" dirty="0">
              <a:solidFill>
                <a:prstClr val="black"/>
              </a:solidFill>
            </a:endParaRPr>
          </a:p>
        </p:txBody>
      </p:sp>
      <p:grpSp>
        <p:nvGrpSpPr>
          <p:cNvPr id="7" name="Group 5"/>
          <p:cNvGrpSpPr/>
          <p:nvPr/>
        </p:nvGrpSpPr>
        <p:grpSpPr>
          <a:xfrm>
            <a:off x="1295400" y="2865441"/>
            <a:ext cx="6781800" cy="3731911"/>
            <a:chOff x="1295400" y="1981200"/>
            <a:chExt cx="6781800" cy="3731911"/>
          </a:xfrm>
        </p:grpSpPr>
        <p:sp>
          <p:nvSpPr>
            <p:cNvPr id="8" name="Rounded Rectangle 7"/>
            <p:cNvSpPr/>
            <p:nvPr/>
          </p:nvSpPr>
          <p:spPr>
            <a:xfrm>
              <a:off x="1295400" y="2286000"/>
              <a:ext cx="6781800" cy="342711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71550" lvl="1" indent="-514350"/>
              <a:r>
                <a:rPr lang="es-CR" sz="2400" b="1" dirty="0" smtClean="0">
                  <a:solidFill>
                    <a:schemeClr val="tx1"/>
                  </a:solidFill>
                </a:rPr>
                <a:t>Tablas de Tareas</a:t>
              </a:r>
            </a:p>
            <a:p>
              <a:pPr marL="971550" lvl="1" indent="-514350">
                <a:buAutoNum type="arabicPeriod"/>
              </a:pPr>
              <a:r>
                <a:rPr lang="es-CR" sz="2400" dirty="0" smtClean="0">
                  <a:solidFill>
                    <a:schemeClr val="tx1"/>
                  </a:solidFill>
                </a:rPr>
                <a:t>Seleccione la vista “Diagrama de Gantt”.</a:t>
              </a:r>
            </a:p>
            <a:p>
              <a:pPr marL="971550" lvl="1" indent="-514350">
                <a:buAutoNum type="arabicPeriod"/>
              </a:pPr>
              <a:r>
                <a:rPr lang="es-CR" sz="2400" dirty="0" smtClean="0">
                  <a:solidFill>
                    <a:schemeClr val="tx1"/>
                  </a:solidFill>
                </a:rPr>
                <a:t>Seleccione  Vista | Datos | Tablas y en el submenú seleccione la tabla deseada.</a:t>
              </a:r>
            </a:p>
            <a:p>
              <a:pPr marL="971550" lvl="1" indent="-514350"/>
              <a:r>
                <a:rPr lang="es-CR" sz="2400" b="1" dirty="0" smtClean="0">
                  <a:solidFill>
                    <a:schemeClr val="tx1"/>
                  </a:solidFill>
                </a:rPr>
                <a:t>Tablas de Recursos</a:t>
              </a:r>
            </a:p>
            <a:p>
              <a:pPr marL="971550" lvl="1" indent="-514350">
                <a:buAutoNum type="arabicPeriod"/>
              </a:pPr>
              <a:r>
                <a:rPr lang="es-CR" sz="2400" dirty="0" smtClean="0">
                  <a:solidFill>
                    <a:schemeClr val="tx1"/>
                  </a:solidFill>
                </a:rPr>
                <a:t>Seleccione la vista “Hoja de Recursos”.</a:t>
              </a:r>
            </a:p>
            <a:p>
              <a:pPr marL="971550" lvl="1" indent="-514350">
                <a:buAutoNum type="arabicPeriod"/>
              </a:pPr>
              <a:r>
                <a:rPr lang="es-CR" sz="2400" dirty="0">
                  <a:solidFill>
                    <a:schemeClr val="tx1"/>
                  </a:solidFill>
                </a:rPr>
                <a:t>Seleccione  Vista | Datos | Tablas y en el submenú seleccione la tabla </a:t>
              </a:r>
              <a:r>
                <a:rPr lang="es-CR" sz="2400" dirty="0" smtClean="0">
                  <a:solidFill>
                    <a:schemeClr val="tx1"/>
                  </a:solidFill>
                </a:rPr>
                <a:t>deseada.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10000" y="1981200"/>
              <a:ext cx="1600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r>
                <a:rPr lang="es-CR" sz="2800" dirty="0" smtClean="0"/>
                <a:t>ómo …</a:t>
              </a:r>
              <a:endParaRPr lang="en-US" sz="2800" dirty="0"/>
            </a:p>
          </p:txBody>
        </p:sp>
      </p:grpSp>
      <p:sp>
        <p:nvSpPr>
          <p:cNvPr id="10" name="Curved Right Arrow 6"/>
          <p:cNvSpPr/>
          <p:nvPr/>
        </p:nvSpPr>
        <p:spPr>
          <a:xfrm rot="20404947">
            <a:off x="179512" y="2451091"/>
            <a:ext cx="576064" cy="53684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1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UCI-2012</Template>
  <TotalTime>2344</TotalTime>
  <Words>1014</Words>
  <Application>Microsoft Macintosh PowerPoint</Application>
  <PresentationFormat>On-screen Show (4:3)</PresentationFormat>
  <Paragraphs>251</Paragraphs>
  <Slides>37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Tema de Office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Donald Solano</dc:creator>
  <cp:lastModifiedBy>Tia Pancha</cp:lastModifiedBy>
  <cp:revision>189</cp:revision>
  <cp:lastPrinted>2012-01-02T03:58:58Z</cp:lastPrinted>
  <dcterms:created xsi:type="dcterms:W3CDTF">2010-10-20T21:55:38Z</dcterms:created>
  <dcterms:modified xsi:type="dcterms:W3CDTF">2013-07-22T22:47:14Z</dcterms:modified>
</cp:coreProperties>
</file>