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7"/>
  </p:notesMasterIdLst>
  <p:handoutMasterIdLst>
    <p:handoutMasterId r:id="rId48"/>
  </p:handoutMasterIdLst>
  <p:sldIdLst>
    <p:sldId id="350" r:id="rId3"/>
    <p:sldId id="291" r:id="rId4"/>
    <p:sldId id="293" r:id="rId5"/>
    <p:sldId id="301" r:id="rId6"/>
    <p:sldId id="351" r:id="rId7"/>
    <p:sldId id="399" r:id="rId8"/>
    <p:sldId id="352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73" r:id="rId44"/>
    <p:sldId id="576" r:id="rId45"/>
    <p:sldId id="577" r:id="rId46"/>
  </p:sldIdLst>
  <p:sldSz cx="9144000" cy="6858000" type="screen4x3"/>
  <p:notesSz cx="7315200" cy="96012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2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7479" autoAdjust="0"/>
  </p:normalViewPr>
  <p:slideViewPr>
    <p:cSldViewPr>
      <p:cViewPr>
        <p:scale>
          <a:sx n="90" d="100"/>
          <a:sy n="90" d="100"/>
        </p:scale>
        <p:origin x="-119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7AFC-CE85-4368-BF08-27F50B29381D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189-7865-4759-9788-0985E455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ADB92F-746D-4FCD-939E-880BC3FAC4E3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73A87A-3760-4AF6-81FD-EE947A97F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928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7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1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" name="Picture 3" descr="ppt-UCI1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ppt-uci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227687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005828"/>
                </a:solidFill>
              </a:rPr>
              <a:t>Microsoft Office </a:t>
            </a:r>
            <a:r>
              <a:rPr lang="es-CR" sz="5400" b="1" dirty="0" smtClean="0">
                <a:solidFill>
                  <a:srgbClr val="005828"/>
                </a:solidFill>
              </a:rPr>
              <a:t/>
            </a:r>
            <a:br>
              <a:rPr lang="es-CR" sz="5400" b="1" dirty="0" smtClean="0">
                <a:solidFill>
                  <a:srgbClr val="005828"/>
                </a:solidFill>
              </a:rPr>
            </a:br>
            <a:r>
              <a:rPr lang="es-CR" sz="6600" b="1" dirty="0" smtClean="0">
                <a:solidFill>
                  <a:srgbClr val="005828"/>
                </a:solidFill>
              </a:rPr>
              <a:t>Project 2010</a:t>
            </a:r>
            <a:r>
              <a:rPr lang="es-CR" sz="5400" b="1" dirty="0" smtClean="0"/>
              <a:t/>
            </a:r>
            <a:br>
              <a:rPr lang="es-CR" sz="5400" b="1" dirty="0" smtClean="0"/>
            </a:br>
            <a:r>
              <a:rPr lang="es-CR" b="1" dirty="0" smtClean="0">
                <a:solidFill>
                  <a:srgbClr val="005828"/>
                </a:solidFill>
              </a:rPr>
              <a:t>Curso Básico</a:t>
            </a:r>
          </a:p>
          <a:p>
            <a:r>
              <a:rPr lang="es-CR" b="1" dirty="0" smtClean="0">
                <a:solidFill>
                  <a:srgbClr val="FFC000"/>
                </a:solidFill>
              </a:rPr>
              <a:t>Unidad </a:t>
            </a:r>
            <a:r>
              <a:rPr lang="es-CR" b="1" dirty="0" smtClean="0">
                <a:solidFill>
                  <a:srgbClr val="FFC000"/>
                </a:solidFill>
              </a:rPr>
              <a:t>4</a:t>
            </a:r>
            <a:r>
              <a:rPr lang="es-CR" b="1" dirty="0" smtClean="0">
                <a:solidFill>
                  <a:srgbClr val="005828"/>
                </a:solidFill>
              </a:rPr>
              <a:t/>
            </a:r>
            <a:br>
              <a:rPr lang="es-CR" b="1" dirty="0" smtClean="0">
                <a:solidFill>
                  <a:srgbClr val="005828"/>
                </a:solidFill>
              </a:rPr>
            </a:br>
            <a:r>
              <a:rPr lang="es-CR" sz="2000" b="1" dirty="0" smtClean="0">
                <a:solidFill>
                  <a:srgbClr val="005828"/>
                </a:solidFill>
              </a:rPr>
              <a:t/>
            </a:r>
            <a:br>
              <a:rPr lang="es-CR" sz="2000" b="1" dirty="0" smtClean="0">
                <a:solidFill>
                  <a:srgbClr val="005828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Crear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8558" y="2901709"/>
            <a:ext cx="843947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1200"/>
              </a:spcAft>
            </a:pPr>
            <a:r>
              <a:rPr lang="es-CR" sz="3500" dirty="0" smtClean="0">
                <a:solidFill>
                  <a:schemeClr val="tx1"/>
                </a:solidFill>
              </a:rPr>
              <a:t>CONSIDERACIONES</a:t>
            </a:r>
          </a:p>
          <a:p>
            <a:pPr marL="457200" lvl="0" indent="-4572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s-CR" sz="3000" dirty="0" smtClean="0">
                <a:solidFill>
                  <a:schemeClr val="tx1"/>
                </a:solidFill>
              </a:rPr>
              <a:t>Las LB de un proyecto se almacenan en el mismo archivo junto con los datos de la programación del proyectos y los datos reales.</a:t>
            </a:r>
          </a:p>
          <a:p>
            <a:pPr marL="457200" lvl="0" indent="-4572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s-CR" sz="3000" dirty="0" smtClean="0">
                <a:solidFill>
                  <a:schemeClr val="tx1"/>
                </a:solidFill>
              </a:rPr>
              <a:t>Es responsabilidad del usuario llevar control de la información almacenada en cada línea base.</a:t>
            </a:r>
          </a:p>
          <a:p>
            <a:pPr lvl="0" algn="just">
              <a:spcAft>
                <a:spcPts val="1200"/>
              </a:spcAft>
            </a:pPr>
            <a:endParaRPr lang="es-CR" dirty="0" smtClean="0">
              <a:solidFill>
                <a:schemeClr val="tx1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0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Crear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8558" y="2901709"/>
            <a:ext cx="8439472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1200"/>
              </a:spcAft>
            </a:pPr>
            <a:r>
              <a:rPr lang="es-CR" sz="3500" dirty="0" smtClean="0">
                <a:solidFill>
                  <a:schemeClr val="tx1"/>
                </a:solidFill>
              </a:rPr>
              <a:t>CONSIDERACIONES</a:t>
            </a:r>
          </a:p>
          <a:p>
            <a:pPr marL="457200" lvl="0" indent="-4572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s-CR" sz="3000" dirty="0">
                <a:solidFill>
                  <a:schemeClr val="tx1"/>
                </a:solidFill>
              </a:rPr>
              <a:t>Las LB son de fácil mantenimiento (creación, actualización y borrado), por lo que se advierte un especial cuidado.</a:t>
            </a:r>
          </a:p>
          <a:p>
            <a:pPr marL="457200" lvl="0" indent="-4572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s-CR" sz="3000" dirty="0">
                <a:solidFill>
                  <a:schemeClr val="tx1"/>
                </a:solidFill>
              </a:rPr>
              <a:t>Al momento de crear\actualizar una LB, solo queda como referencia la fecha y hora de la última actualización</a:t>
            </a:r>
            <a:r>
              <a:rPr lang="es-CR" sz="30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4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Crear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3054" y="2912309"/>
            <a:ext cx="4767064" cy="3562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</a:rPr>
              <a:t>Para crear una LB vaya a Proyecto </a:t>
            </a:r>
            <a:r>
              <a:rPr lang="en-US" sz="3600" dirty="0" smtClean="0">
                <a:solidFill>
                  <a:schemeClr val="tx1"/>
                </a:solidFill>
              </a:rPr>
              <a:t>| </a:t>
            </a:r>
            <a:r>
              <a:rPr lang="en-US" sz="3600" dirty="0" err="1" smtClean="0">
                <a:solidFill>
                  <a:schemeClr val="tx1"/>
                </a:solidFill>
              </a:rPr>
              <a:t>Programaci</a:t>
            </a:r>
            <a:r>
              <a:rPr lang="es-CR" sz="3600" dirty="0" err="1" smtClean="0">
                <a:solidFill>
                  <a:schemeClr val="tx1"/>
                </a:solidFill>
              </a:rPr>
              <a:t>ón</a:t>
            </a:r>
            <a:r>
              <a:rPr lang="en-US" sz="3600" dirty="0" smtClean="0">
                <a:solidFill>
                  <a:schemeClr val="tx1"/>
                </a:solidFill>
              </a:rPr>
              <a:t> | </a:t>
            </a:r>
            <a:r>
              <a:rPr lang="en-US" sz="3600" dirty="0" err="1" smtClean="0">
                <a:solidFill>
                  <a:schemeClr val="tx1"/>
                </a:solidFill>
              </a:rPr>
              <a:t>Establecer</a:t>
            </a:r>
            <a:r>
              <a:rPr lang="en-US" sz="3600" dirty="0" smtClean="0">
                <a:solidFill>
                  <a:schemeClr val="tx1"/>
                </a:solidFill>
              </a:rPr>
              <a:t> l</a:t>
            </a:r>
            <a:r>
              <a:rPr lang="es-CR" sz="3600" dirty="0" err="1" smtClean="0">
                <a:solidFill>
                  <a:schemeClr val="tx1"/>
                </a:solidFill>
              </a:rPr>
              <a:t>ínea</a:t>
            </a:r>
            <a:r>
              <a:rPr lang="es-CR" sz="3600" dirty="0" smtClean="0">
                <a:solidFill>
                  <a:schemeClr val="tx1"/>
                </a:solidFill>
              </a:rPr>
              <a:t> base </a:t>
            </a:r>
            <a:r>
              <a:rPr lang="en-US" sz="3600" dirty="0" smtClean="0">
                <a:solidFill>
                  <a:schemeClr val="tx1"/>
                </a:solidFill>
              </a:rPr>
              <a:t>| </a:t>
            </a:r>
            <a:r>
              <a:rPr lang="en-US" sz="3600" dirty="0" err="1" smtClean="0">
                <a:solidFill>
                  <a:schemeClr val="tx1"/>
                </a:solidFill>
              </a:rPr>
              <a:t>Establecer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línea</a:t>
            </a:r>
            <a:r>
              <a:rPr lang="en-US" sz="3600" dirty="0" smtClean="0">
                <a:solidFill>
                  <a:schemeClr val="tx1"/>
                </a:solidFill>
              </a:rPr>
              <a:t> base…</a:t>
            </a:r>
          </a:p>
          <a:p>
            <a:pPr marL="342900" lvl="0" indent="-342900" algn="l"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12" y="2912309"/>
            <a:ext cx="3162300" cy="3333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Crear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2996952"/>
            <a:ext cx="4479032" cy="334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dirty="0" smtClean="0">
                <a:solidFill>
                  <a:schemeClr val="tx1"/>
                </a:solidFill>
              </a:rPr>
              <a:t>Al seleccionar el parámetro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Establecer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  <a:r>
              <a:rPr lang="es-CR" dirty="0" err="1" smtClean="0">
                <a:solidFill>
                  <a:schemeClr val="tx1"/>
                </a:solidFill>
              </a:rPr>
              <a:t>ínea</a:t>
            </a:r>
            <a:r>
              <a:rPr lang="es-CR" dirty="0" smtClean="0">
                <a:solidFill>
                  <a:schemeClr val="tx1"/>
                </a:solidFill>
              </a:rPr>
              <a:t> de base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 err="1" smtClean="0">
                <a:solidFill>
                  <a:schemeClr val="tx1"/>
                </a:solidFill>
              </a:rPr>
              <a:t>tiene</a:t>
            </a:r>
            <a:r>
              <a:rPr lang="en-US" dirty="0" smtClean="0">
                <a:solidFill>
                  <a:schemeClr val="tx1"/>
                </a:solidFill>
              </a:rPr>
              <a:t> 11 </a:t>
            </a:r>
            <a:r>
              <a:rPr lang="en-US" dirty="0" err="1" smtClean="0">
                <a:solidFill>
                  <a:schemeClr val="tx1"/>
                </a:solidFill>
              </a:rPr>
              <a:t>posibilidades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crear</a:t>
            </a:r>
            <a:r>
              <a:rPr lang="en-US" dirty="0" smtClean="0">
                <a:solidFill>
                  <a:schemeClr val="tx1"/>
                </a:solidFill>
              </a:rPr>
              <a:t> la LB, de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cuales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debe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escoger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1"/>
            <a:ext cx="3190875" cy="33432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70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una Línea Base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360091"/>
            <a:ext cx="8439472" cy="424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1200"/>
              </a:spcAft>
            </a:pPr>
            <a:r>
              <a:rPr lang="es-CR" dirty="0" smtClean="0">
                <a:solidFill>
                  <a:schemeClr val="tx1"/>
                </a:solidFill>
              </a:rPr>
              <a:t>RECOMENDACIONES</a:t>
            </a:r>
          </a:p>
          <a:p>
            <a:pPr marL="457200" lvl="0" indent="-4572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s-CR" dirty="0" smtClean="0">
                <a:solidFill>
                  <a:schemeClr val="tx1"/>
                </a:solidFill>
              </a:rPr>
              <a:t>Se recomienda usar la LB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Línea</a:t>
            </a:r>
            <a:r>
              <a:rPr lang="en-US" dirty="0" smtClean="0">
                <a:solidFill>
                  <a:schemeClr val="tx1"/>
                </a:solidFill>
              </a:rPr>
              <a:t> base” </a:t>
            </a:r>
            <a:r>
              <a:rPr lang="en-US" dirty="0" err="1" smtClean="0">
                <a:solidFill>
                  <a:schemeClr val="tx1"/>
                </a:solidFill>
              </a:rPr>
              <a:t>como</a:t>
            </a:r>
            <a:r>
              <a:rPr lang="en-US" dirty="0" smtClean="0">
                <a:solidFill>
                  <a:schemeClr val="tx1"/>
                </a:solidFill>
              </a:rPr>
              <a:t> LB de </a:t>
            </a:r>
            <a:r>
              <a:rPr lang="en-US" dirty="0" err="1" smtClean="0">
                <a:solidFill>
                  <a:schemeClr val="tx1"/>
                </a:solidFill>
              </a:rPr>
              <a:t>trabajo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pues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usa</a:t>
            </a:r>
            <a:r>
              <a:rPr lang="en-US" dirty="0" smtClean="0">
                <a:solidFill>
                  <a:schemeClr val="tx1"/>
                </a:solidFill>
              </a:rPr>
              <a:t> Project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realizar</a:t>
            </a:r>
            <a:r>
              <a:rPr lang="en-US" dirty="0" smtClean="0">
                <a:solidFill>
                  <a:schemeClr val="tx1"/>
                </a:solidFill>
              </a:rPr>
              <a:t> los </a:t>
            </a:r>
            <a:r>
              <a:rPr lang="en-US" dirty="0" err="1" smtClean="0">
                <a:solidFill>
                  <a:schemeClr val="tx1"/>
                </a:solidFill>
              </a:rPr>
              <a:t>principales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comparativos</a:t>
            </a:r>
            <a:r>
              <a:rPr lang="en-US" dirty="0" smtClean="0">
                <a:solidFill>
                  <a:schemeClr val="tx1"/>
                </a:solidFill>
              </a:rPr>
              <a:t> de la LB con los </a:t>
            </a:r>
            <a:r>
              <a:rPr lang="en-US" dirty="0" err="1" smtClean="0">
                <a:solidFill>
                  <a:schemeClr val="tx1"/>
                </a:solidFill>
              </a:rPr>
              <a:t>datos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reales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s-CR" dirty="0" smtClean="0">
                <a:solidFill>
                  <a:schemeClr val="tx1"/>
                </a:solidFill>
              </a:rPr>
              <a:t>Guarde las LB siguiendo un orden, iniciando en la </a:t>
            </a:r>
            <a:r>
              <a:rPr lang="en-US" dirty="0" smtClean="0">
                <a:solidFill>
                  <a:schemeClr val="tx1"/>
                </a:solidFill>
              </a:rPr>
              <a:t>“L</a:t>
            </a:r>
            <a:r>
              <a:rPr lang="es-CR" dirty="0" err="1" smtClean="0">
                <a:solidFill>
                  <a:schemeClr val="tx1"/>
                </a:solidFill>
              </a:rPr>
              <a:t>ínea</a:t>
            </a:r>
            <a:r>
              <a:rPr lang="es-CR" dirty="0" smtClean="0">
                <a:solidFill>
                  <a:schemeClr val="tx1"/>
                </a:solidFill>
              </a:rPr>
              <a:t> base 1</a:t>
            </a:r>
            <a:r>
              <a:rPr lang="en-US" dirty="0" smtClean="0">
                <a:solidFill>
                  <a:schemeClr val="tx1"/>
                </a:solidFill>
              </a:rPr>
              <a:t>” y </a:t>
            </a:r>
            <a:r>
              <a:rPr lang="en-US" dirty="0" err="1" smtClean="0">
                <a:solidFill>
                  <a:schemeClr val="tx1"/>
                </a:solidFill>
              </a:rPr>
              <a:t>copiando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inmediatamente</a:t>
            </a:r>
            <a:r>
              <a:rPr lang="en-US" dirty="0" smtClean="0">
                <a:solidFill>
                  <a:schemeClr val="tx1"/>
                </a:solidFill>
              </a:rPr>
              <a:t> la LB a la “</a:t>
            </a:r>
            <a:r>
              <a:rPr lang="en-US" dirty="0" err="1" smtClean="0">
                <a:solidFill>
                  <a:schemeClr val="tx1"/>
                </a:solidFill>
              </a:rPr>
              <a:t>Línea</a:t>
            </a:r>
            <a:r>
              <a:rPr lang="en-US" dirty="0" smtClean="0">
                <a:solidFill>
                  <a:schemeClr val="tx1"/>
                </a:solidFill>
              </a:rPr>
              <a:t> base”.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9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una Línea Base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338933"/>
            <a:ext cx="4479032" cy="425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dirty="0" smtClean="0">
                <a:solidFill>
                  <a:schemeClr val="tx1"/>
                </a:solidFill>
              </a:rPr>
              <a:t>Siguiendo la recomendación, como primera selección se elige la LB </a:t>
            </a:r>
            <a:r>
              <a:rPr lang="en-US" dirty="0" smtClean="0">
                <a:solidFill>
                  <a:schemeClr val="tx1"/>
                </a:solidFill>
              </a:rPr>
              <a:t>“L</a:t>
            </a:r>
            <a:r>
              <a:rPr lang="es-CR" dirty="0" err="1" smtClean="0">
                <a:solidFill>
                  <a:schemeClr val="tx1"/>
                </a:solidFill>
              </a:rPr>
              <a:t>ínea</a:t>
            </a:r>
            <a:r>
              <a:rPr lang="es-CR" dirty="0" smtClean="0">
                <a:solidFill>
                  <a:schemeClr val="tx1"/>
                </a:solidFill>
              </a:rPr>
              <a:t> base 1</a:t>
            </a:r>
            <a:r>
              <a:rPr lang="en-US" dirty="0" smtClean="0">
                <a:solidFill>
                  <a:schemeClr val="tx1"/>
                </a:solidFill>
              </a:rPr>
              <a:t>”.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 err="1" smtClean="0">
                <a:solidFill>
                  <a:schemeClr val="tx1"/>
                </a:solidFill>
              </a:rPr>
              <a:t>Puede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adem</a:t>
            </a:r>
            <a:r>
              <a:rPr lang="es-CR" sz="2800" dirty="0" err="1" smtClean="0">
                <a:solidFill>
                  <a:schemeClr val="tx1"/>
                </a:solidFill>
              </a:rPr>
              <a:t>ás</a:t>
            </a:r>
            <a:r>
              <a:rPr lang="es-CR" sz="2800" dirty="0" smtClean="0">
                <a:solidFill>
                  <a:schemeClr val="tx1"/>
                </a:solidFill>
              </a:rPr>
              <a:t>, seleccionar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Proyecto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completo</a:t>
            </a:r>
            <a:r>
              <a:rPr lang="en-US" sz="2800" dirty="0" smtClean="0">
                <a:solidFill>
                  <a:schemeClr val="tx1"/>
                </a:solidFill>
              </a:rPr>
              <a:t>” y </a:t>
            </a:r>
            <a:r>
              <a:rPr lang="en-US" sz="2800" dirty="0" err="1" smtClean="0">
                <a:solidFill>
                  <a:schemeClr val="tx1"/>
                </a:solidFill>
              </a:rPr>
              <a:t>seleccionar</a:t>
            </a:r>
            <a:r>
              <a:rPr lang="en-US" sz="2800" dirty="0" smtClean="0">
                <a:solidFill>
                  <a:schemeClr val="tx1"/>
                </a:solidFill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</a:rPr>
              <a:t>Aceptar</a:t>
            </a:r>
            <a:r>
              <a:rPr lang="en-US" sz="2800" dirty="0" smtClean="0">
                <a:solidFill>
                  <a:schemeClr val="tx1"/>
                </a:solidFill>
              </a:rPr>
              <a:t>”.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30" y="2685567"/>
            <a:ext cx="3171825" cy="32956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5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una Línea Base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2204864"/>
            <a:ext cx="4911080" cy="440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Si después de crear la LB </a:t>
            </a:r>
            <a:r>
              <a:rPr lang="en-US" sz="2800" dirty="0" smtClean="0">
                <a:solidFill>
                  <a:schemeClr val="tx1"/>
                </a:solidFill>
              </a:rPr>
              <a:t>“L</a:t>
            </a:r>
            <a:r>
              <a:rPr lang="es-CR" sz="2800" dirty="0" err="1" smtClean="0">
                <a:solidFill>
                  <a:schemeClr val="tx1"/>
                </a:solidFill>
              </a:rPr>
              <a:t>ínea</a:t>
            </a:r>
            <a:r>
              <a:rPr lang="es-CR" sz="2800" dirty="0" smtClean="0">
                <a:solidFill>
                  <a:schemeClr val="tx1"/>
                </a:solidFill>
              </a:rPr>
              <a:t> base 1</a:t>
            </a:r>
            <a:r>
              <a:rPr lang="en-US" sz="2800" dirty="0" smtClean="0">
                <a:solidFill>
                  <a:schemeClr val="tx1"/>
                </a:solidFill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</a:rPr>
              <a:t>regresa</a:t>
            </a:r>
            <a:r>
              <a:rPr lang="en-US" sz="2800" dirty="0" smtClean="0">
                <a:solidFill>
                  <a:schemeClr val="tx1"/>
                </a:solidFill>
              </a:rPr>
              <a:t> a la </a:t>
            </a:r>
            <a:r>
              <a:rPr lang="en-US" sz="2800" dirty="0" err="1" smtClean="0">
                <a:solidFill>
                  <a:schemeClr val="tx1"/>
                </a:solidFill>
              </a:rPr>
              <a:t>opción</a:t>
            </a:r>
            <a:r>
              <a:rPr lang="en-US" sz="2800" dirty="0" smtClean="0">
                <a:solidFill>
                  <a:schemeClr val="tx1"/>
                </a:solidFill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</a:rPr>
              <a:t>Establecer</a:t>
            </a:r>
            <a:r>
              <a:rPr lang="en-US" sz="2800" dirty="0" smtClean="0">
                <a:solidFill>
                  <a:schemeClr val="tx1"/>
                </a:solidFill>
              </a:rPr>
              <a:t> l</a:t>
            </a:r>
            <a:r>
              <a:rPr lang="es-CR" sz="2800" dirty="0" err="1" smtClean="0">
                <a:solidFill>
                  <a:schemeClr val="tx1"/>
                </a:solidFill>
              </a:rPr>
              <a:t>ínea</a:t>
            </a:r>
            <a:r>
              <a:rPr lang="es-CR" sz="2800" dirty="0" smtClean="0">
                <a:solidFill>
                  <a:schemeClr val="tx1"/>
                </a:solidFill>
              </a:rPr>
              <a:t> base…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  <a:r>
              <a:rPr lang="es-CR" sz="2800" dirty="0" smtClean="0">
                <a:solidFill>
                  <a:schemeClr val="tx1"/>
                </a:solidFill>
              </a:rPr>
              <a:t> y abre el combo del parámetro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Establecer</a:t>
            </a:r>
            <a:r>
              <a:rPr lang="en-US" sz="2800" dirty="0" smtClean="0">
                <a:solidFill>
                  <a:schemeClr val="tx1"/>
                </a:solidFill>
              </a:rPr>
              <a:t> l</a:t>
            </a:r>
            <a:r>
              <a:rPr lang="es-CR" sz="2800" dirty="0" err="1" smtClean="0">
                <a:solidFill>
                  <a:schemeClr val="tx1"/>
                </a:solidFill>
              </a:rPr>
              <a:t>ínea</a:t>
            </a:r>
            <a:r>
              <a:rPr lang="es-CR" sz="2800" dirty="0" smtClean="0">
                <a:solidFill>
                  <a:schemeClr val="tx1"/>
                </a:solidFill>
              </a:rPr>
              <a:t> de base</a:t>
            </a:r>
            <a:r>
              <a:rPr lang="en-US" sz="2800" dirty="0" smtClean="0">
                <a:solidFill>
                  <a:schemeClr val="tx1"/>
                </a:solidFill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</a:rPr>
              <a:t>puede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que</a:t>
            </a:r>
            <a:r>
              <a:rPr lang="en-US" sz="2800" dirty="0" smtClean="0">
                <a:solidFill>
                  <a:schemeClr val="tx1"/>
                </a:solidFill>
              </a:rPr>
              <a:t> Project grab</a:t>
            </a:r>
            <a:r>
              <a:rPr lang="es-CR" sz="2800" dirty="0" smtClean="0">
                <a:solidFill>
                  <a:schemeClr val="tx1"/>
                </a:solidFill>
              </a:rPr>
              <a:t>ó la fecha y hora de creada la LB.   Esta es la única información de referencia que se tiene de la LB.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43287"/>
            <a:ext cx="3257550" cy="33242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02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una Línea Base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204864"/>
            <a:ext cx="8439472" cy="440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¿</a:t>
            </a:r>
            <a:r>
              <a:rPr lang="es-CR" i="1" dirty="0" smtClean="0">
                <a:solidFill>
                  <a:schemeClr val="tx1"/>
                </a:solidFill>
              </a:rPr>
              <a:t>En qué consiste la creación de una LB?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En términos prácticos, es la copia de los campos de la programación de Project en unos campos análogos, con una identificación del número de LB. 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Recuerde que la línea base  es un plan previsto, por lo que los campos pueden tener la palabra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previsto</a:t>
            </a:r>
            <a:r>
              <a:rPr lang="en-US" sz="2800" dirty="0" smtClean="0">
                <a:solidFill>
                  <a:schemeClr val="tx1"/>
                </a:solidFill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</a:rPr>
              <a:t>como</a:t>
            </a:r>
            <a:r>
              <a:rPr lang="en-US" sz="2800" dirty="0" smtClean="0">
                <a:solidFill>
                  <a:schemeClr val="tx1"/>
                </a:solidFill>
              </a:rPr>
              <a:t> parte de </a:t>
            </a:r>
            <a:r>
              <a:rPr lang="en-US" sz="2800" dirty="0" err="1" smtClean="0">
                <a:solidFill>
                  <a:schemeClr val="tx1"/>
                </a:solidFill>
              </a:rPr>
              <a:t>su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nombre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 </a:t>
            </a:r>
            <a:r>
              <a:rPr lang="en-US" sz="2800" dirty="0" err="1" smtClean="0">
                <a:solidFill>
                  <a:schemeClr val="tx1"/>
                </a:solidFill>
              </a:rPr>
              <a:t>bien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pueden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tener</a:t>
            </a:r>
            <a:r>
              <a:rPr lang="en-US" sz="2800" dirty="0" smtClean="0">
                <a:solidFill>
                  <a:schemeClr val="tx1"/>
                </a:solidFill>
              </a:rPr>
              <a:t> “de </a:t>
            </a:r>
            <a:r>
              <a:rPr lang="en-US" sz="2800" dirty="0" err="1" smtClean="0">
                <a:solidFill>
                  <a:schemeClr val="tx1"/>
                </a:solidFill>
              </a:rPr>
              <a:t>línea</a:t>
            </a:r>
            <a:r>
              <a:rPr lang="en-US" sz="2800" dirty="0" smtClean="0">
                <a:solidFill>
                  <a:schemeClr val="tx1"/>
                </a:solidFill>
              </a:rPr>
              <a:t> de base” </a:t>
            </a:r>
            <a:r>
              <a:rPr lang="en-US" sz="2800" dirty="0" err="1" smtClean="0">
                <a:solidFill>
                  <a:schemeClr val="tx1"/>
                </a:solidFill>
              </a:rPr>
              <a:t>como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sufijo</a:t>
            </a:r>
            <a:r>
              <a:rPr lang="en-US" sz="2800" dirty="0" smtClean="0">
                <a:solidFill>
                  <a:schemeClr val="tx1"/>
                </a:solidFill>
              </a:rPr>
              <a:t> del </a:t>
            </a:r>
            <a:r>
              <a:rPr lang="en-US" sz="2800" dirty="0" err="1" smtClean="0">
                <a:solidFill>
                  <a:schemeClr val="tx1"/>
                </a:solidFill>
              </a:rPr>
              <a:t>nombre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s-C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5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una Línea Base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2316211"/>
            <a:ext cx="8964488" cy="440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¿</a:t>
            </a:r>
            <a:r>
              <a:rPr lang="es-CR" i="1" dirty="0" smtClean="0">
                <a:solidFill>
                  <a:schemeClr val="tx1"/>
                </a:solidFill>
              </a:rPr>
              <a:t>En qué consiste la creación de una LB?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s-CR" sz="2800" b="1" dirty="0" smtClean="0">
                <a:solidFill>
                  <a:schemeClr val="tx1"/>
                </a:solidFill>
              </a:rPr>
              <a:t>Ejemplo: Creando la LB </a:t>
            </a:r>
            <a:r>
              <a:rPr lang="en-US" sz="2800" b="1" dirty="0" smtClean="0">
                <a:solidFill>
                  <a:schemeClr val="tx1"/>
                </a:solidFill>
              </a:rPr>
              <a:t>“L</a:t>
            </a:r>
            <a:r>
              <a:rPr lang="es-CR" sz="2800" b="1" dirty="0" err="1" smtClean="0">
                <a:solidFill>
                  <a:schemeClr val="tx1"/>
                </a:solidFill>
              </a:rPr>
              <a:t>ínea</a:t>
            </a:r>
            <a:r>
              <a:rPr lang="es-CR" sz="2800" b="1" dirty="0" smtClean="0">
                <a:solidFill>
                  <a:schemeClr val="tx1"/>
                </a:solidFill>
              </a:rPr>
              <a:t> base 1</a:t>
            </a:r>
            <a:r>
              <a:rPr lang="en-US" sz="2800" b="1" dirty="0" smtClean="0">
                <a:solidFill>
                  <a:schemeClr val="tx1"/>
                </a:solidFill>
              </a:rPr>
              <a:t>”</a:t>
            </a:r>
            <a:endParaRPr lang="es-CR" sz="2800" b="1" dirty="0" smtClean="0">
              <a:solidFill>
                <a:schemeClr val="tx1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r>
              <a:rPr lang="es-CR" sz="2800" dirty="0">
                <a:solidFill>
                  <a:schemeClr val="tx1"/>
                </a:solidFill>
              </a:rPr>
              <a:t>	</a:t>
            </a:r>
            <a:r>
              <a:rPr lang="es-CR" sz="2800" dirty="0" smtClean="0">
                <a:solidFill>
                  <a:schemeClr val="tx1"/>
                </a:solidFill>
              </a:rPr>
              <a:t>Campo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s-CR" sz="2800" dirty="0" smtClean="0">
                <a:solidFill>
                  <a:schemeClr val="tx1"/>
                </a:solidFill>
              </a:rPr>
              <a:t>Duración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  <a:r>
              <a:rPr lang="es-CR" sz="2800" dirty="0" smtClean="0">
                <a:solidFill>
                  <a:schemeClr val="tx1"/>
                </a:solidFill>
              </a:rPr>
              <a:t> se copia en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Duraci</a:t>
            </a:r>
            <a:r>
              <a:rPr lang="es-CR" sz="2800" dirty="0" err="1" smtClean="0">
                <a:solidFill>
                  <a:schemeClr val="tx1"/>
                </a:solidFill>
              </a:rPr>
              <a:t>ón</a:t>
            </a:r>
            <a:r>
              <a:rPr lang="es-CR" sz="2800" dirty="0" smtClean="0">
                <a:solidFill>
                  <a:schemeClr val="tx1"/>
                </a:solidFill>
              </a:rPr>
              <a:t> de línea base</a:t>
            </a:r>
            <a:r>
              <a:rPr lang="es-CR" sz="2800" b="1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“</a:t>
            </a:r>
            <a:r>
              <a:rPr lang="en-US" sz="2800" dirty="0" err="1" smtClean="0">
                <a:solidFill>
                  <a:schemeClr val="tx1"/>
                </a:solidFill>
              </a:rPr>
              <a:t>Comienzo</a:t>
            </a:r>
            <a:r>
              <a:rPr lang="en-US" sz="2800" dirty="0" smtClean="0">
                <a:solidFill>
                  <a:schemeClr val="tx1"/>
                </a:solidFill>
              </a:rPr>
              <a:t>” se </a:t>
            </a:r>
            <a:r>
              <a:rPr lang="en-US" sz="2800" dirty="0" err="1" smtClean="0">
                <a:solidFill>
                  <a:schemeClr val="tx1"/>
                </a:solidFill>
              </a:rPr>
              <a:t>copia</a:t>
            </a:r>
            <a:r>
              <a:rPr lang="en-US" sz="2800" dirty="0" smtClean="0">
                <a:solidFill>
                  <a:schemeClr val="tx1"/>
                </a:solidFill>
              </a:rPr>
              <a:t> en “</a:t>
            </a:r>
            <a:r>
              <a:rPr lang="en-US" sz="2800" dirty="0" err="1" smtClean="0">
                <a:solidFill>
                  <a:schemeClr val="tx1"/>
                </a:solidFill>
              </a:rPr>
              <a:t>Comienzo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línea</a:t>
            </a:r>
            <a:r>
              <a:rPr lang="en-US" sz="2800" dirty="0" smtClean="0">
                <a:solidFill>
                  <a:schemeClr val="tx1"/>
                </a:solidFill>
              </a:rPr>
              <a:t> de base</a:t>
            </a:r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“</a:t>
            </a:r>
            <a:r>
              <a:rPr lang="en-US" sz="2800" dirty="0" err="1" smtClean="0">
                <a:solidFill>
                  <a:schemeClr val="tx1"/>
                </a:solidFill>
              </a:rPr>
              <a:t>Costo</a:t>
            </a:r>
            <a:r>
              <a:rPr lang="en-US" sz="2800" dirty="0" smtClean="0">
                <a:solidFill>
                  <a:schemeClr val="tx1"/>
                </a:solidFill>
              </a:rPr>
              <a:t>” se </a:t>
            </a:r>
            <a:r>
              <a:rPr lang="en-US" sz="2800" dirty="0" err="1" smtClean="0">
                <a:solidFill>
                  <a:schemeClr val="tx1"/>
                </a:solidFill>
              </a:rPr>
              <a:t>copia</a:t>
            </a:r>
            <a:r>
              <a:rPr lang="en-US" sz="2800" dirty="0" smtClean="0">
                <a:solidFill>
                  <a:schemeClr val="tx1"/>
                </a:solidFill>
              </a:rPr>
              <a:t> en “</a:t>
            </a:r>
            <a:r>
              <a:rPr lang="en-US" sz="2800" dirty="0" err="1" smtClean="0">
                <a:solidFill>
                  <a:schemeClr val="tx1"/>
                </a:solidFill>
              </a:rPr>
              <a:t>Costo</a:t>
            </a:r>
            <a:r>
              <a:rPr lang="en-US" sz="2800" dirty="0" smtClean="0">
                <a:solidFill>
                  <a:schemeClr val="tx1"/>
                </a:solidFill>
              </a:rPr>
              <a:t> previsto</a:t>
            </a:r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etc.</a:t>
            </a:r>
          </a:p>
        </p:txBody>
      </p:sp>
    </p:spTree>
    <p:extLst>
      <p:ext uri="{BB962C8B-B14F-4D97-AF65-F5344CB8AC3E}">
        <p14:creationId xmlns:p14="http://schemas.microsoft.com/office/powerpoint/2010/main" val="347382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Copiar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2915997"/>
            <a:ext cx="4479032" cy="370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Para copiar la información de la LB </a:t>
            </a:r>
            <a:r>
              <a:rPr lang="en-US" sz="2800" dirty="0" smtClean="0">
                <a:solidFill>
                  <a:schemeClr val="tx1"/>
                </a:solidFill>
              </a:rPr>
              <a:t>“L</a:t>
            </a:r>
            <a:r>
              <a:rPr lang="es-CR" sz="2800" dirty="0" err="1" smtClean="0">
                <a:solidFill>
                  <a:schemeClr val="tx1"/>
                </a:solidFill>
              </a:rPr>
              <a:t>ínea</a:t>
            </a:r>
            <a:r>
              <a:rPr lang="es-CR" sz="2800" dirty="0" smtClean="0">
                <a:solidFill>
                  <a:schemeClr val="tx1"/>
                </a:solidFill>
              </a:rPr>
              <a:t> Base 1</a:t>
            </a:r>
            <a:r>
              <a:rPr lang="en-US" sz="2800" dirty="0" smtClean="0">
                <a:solidFill>
                  <a:schemeClr val="tx1"/>
                </a:solidFill>
              </a:rPr>
              <a:t>” en la LB “L</a:t>
            </a:r>
            <a:r>
              <a:rPr lang="es-CR" sz="2800" dirty="0" err="1" smtClean="0">
                <a:solidFill>
                  <a:schemeClr val="tx1"/>
                </a:solidFill>
              </a:rPr>
              <a:t>ínea</a:t>
            </a:r>
            <a:r>
              <a:rPr lang="es-CR" sz="2800" dirty="0" smtClean="0">
                <a:solidFill>
                  <a:schemeClr val="tx1"/>
                </a:solidFill>
              </a:rPr>
              <a:t> Base</a:t>
            </a:r>
            <a:r>
              <a:rPr lang="en-US" sz="2800" dirty="0" smtClean="0">
                <a:solidFill>
                  <a:schemeClr val="tx1"/>
                </a:solidFill>
              </a:rPr>
              <a:t>”, use la </a:t>
            </a:r>
            <a:r>
              <a:rPr lang="en-US" sz="2800" dirty="0" err="1" smtClean="0">
                <a:solidFill>
                  <a:schemeClr val="tx1"/>
                </a:solidFill>
              </a:rPr>
              <a:t>misma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opci</a:t>
            </a:r>
            <a:r>
              <a:rPr lang="es-CR" sz="2800" dirty="0" err="1" smtClean="0">
                <a:solidFill>
                  <a:schemeClr val="tx1"/>
                </a:solidFill>
              </a:rPr>
              <a:t>ón</a:t>
            </a:r>
            <a:r>
              <a:rPr lang="es-C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Establecer</a:t>
            </a:r>
            <a:r>
              <a:rPr lang="en-US" sz="2800" dirty="0" smtClean="0">
                <a:solidFill>
                  <a:schemeClr val="tx1"/>
                </a:solidFill>
              </a:rPr>
              <a:t> l</a:t>
            </a:r>
            <a:r>
              <a:rPr lang="es-CR" sz="2800" dirty="0" err="1" smtClean="0">
                <a:solidFill>
                  <a:schemeClr val="tx1"/>
                </a:solidFill>
              </a:rPr>
              <a:t>ínea</a:t>
            </a:r>
            <a:r>
              <a:rPr lang="es-CR" sz="2800" dirty="0" smtClean="0">
                <a:solidFill>
                  <a:schemeClr val="tx1"/>
                </a:solidFill>
              </a:rPr>
              <a:t> base…</a:t>
            </a:r>
            <a:r>
              <a:rPr lang="en-US" sz="2800" dirty="0" smtClean="0">
                <a:solidFill>
                  <a:schemeClr val="tx1"/>
                </a:solidFill>
              </a:rPr>
              <a:t>”  con los </a:t>
            </a:r>
            <a:r>
              <a:rPr lang="en-US" sz="2800" dirty="0" err="1" smtClean="0">
                <a:solidFill>
                  <a:schemeClr val="tx1"/>
                </a:solidFill>
              </a:rPr>
              <a:t>siguientes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parámetros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Right Arrow 1"/>
          <p:cNvSpPr/>
          <p:nvPr/>
        </p:nvSpPr>
        <p:spPr>
          <a:xfrm>
            <a:off x="3628628" y="5580293"/>
            <a:ext cx="13034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12" y="3103310"/>
            <a:ext cx="3276600" cy="3333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4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889423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11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6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este material se dan instrucciones acerca del uso de los diferentes comandos de MS Project 2010.</a:t>
            </a:r>
          </a:p>
          <a:p>
            <a:pPr lvl="1" algn="l">
              <a:spcAft>
                <a:spcPts val="12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guiarle en su localización, se utiliza la siguiente nomenclatura:</a:t>
            </a:r>
          </a:p>
          <a:p>
            <a:pPr lvl="2"/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{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Nombre_opción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} </a:t>
            </a:r>
          </a:p>
          <a:p>
            <a:pPr lvl="2">
              <a:spcAft>
                <a:spcPts val="600"/>
              </a:spcAft>
            </a:pPr>
            <a:r>
              <a:rPr lang="es-CR" sz="7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</a:rPr>
              <a:t>[ </a:t>
            </a:r>
            <a:r>
              <a:rPr lang="es-CR" sz="7200" b="1" dirty="0">
                <a:solidFill>
                  <a:schemeClr val="tx1"/>
                </a:solidFill>
              </a:rPr>
              <a:t>| &lt;</a:t>
            </a:r>
            <a:r>
              <a:rPr lang="es-CR" sz="7200" b="1" dirty="0" err="1">
                <a:solidFill>
                  <a:schemeClr val="tx1"/>
                </a:solidFill>
              </a:rPr>
              <a:t>Nombre_comando</a:t>
            </a:r>
            <a:r>
              <a:rPr lang="en-US" sz="7200" b="1" dirty="0">
                <a:solidFill>
                  <a:schemeClr val="tx1"/>
                </a:solidFill>
              </a:rPr>
              <a:t>&gt; </a:t>
            </a:r>
            <a:r>
              <a:rPr lang="es-CR" sz="7200" b="1" dirty="0">
                <a:solidFill>
                  <a:schemeClr val="tx1"/>
                </a:solidFill>
              </a:rPr>
              <a:t>]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[ | &lt;Nombre_cejilla&gt; ]</a:t>
            </a:r>
          </a:p>
          <a:p>
            <a:pPr lvl="1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Donde:</a:t>
            </a:r>
          </a:p>
          <a:p>
            <a:pPr lvl="2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Nombre_ficha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 Es una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	</a:t>
            </a:r>
            <a:r>
              <a:rPr lang="es-CR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Project</a:t>
            </a:r>
          </a:p>
          <a:p>
            <a:pPr lvl="2" algn="l"/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&lt;Nombre</a:t>
            </a:r>
            <a:r>
              <a:rPr lang="en-US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ón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opción del Menú Archivo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el nombre de uno de los grupos lógicos de 			   comandos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Nombre_comando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Secuencia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m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ás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omandos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endParaRPr lang="es-CR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Nombre_cejilla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cejillas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ventana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De los </a:t>
            </a:r>
            <a:r>
              <a:rPr lang="es-CR" sz="7200" dirty="0">
                <a:solidFill>
                  <a:schemeClr val="tx1"/>
                </a:solidFill>
              </a:rPr>
              <a:t>elementos indicados entre </a:t>
            </a:r>
            <a:r>
              <a:rPr lang="es-CR" sz="7200" dirty="0" smtClean="0">
                <a:solidFill>
                  <a:schemeClr val="tx1"/>
                </a:solidFill>
              </a:rPr>
              <a:t>‘{‘ </a:t>
            </a:r>
            <a:r>
              <a:rPr lang="es-CR" sz="7200" dirty="0">
                <a:solidFill>
                  <a:schemeClr val="tx1"/>
                </a:solidFill>
              </a:rPr>
              <a:t>.. </a:t>
            </a:r>
            <a:r>
              <a:rPr lang="es-CR" sz="7200" dirty="0" smtClean="0">
                <a:solidFill>
                  <a:schemeClr val="tx1"/>
                </a:solidFill>
              </a:rPr>
              <a:t>‘}’ se utiliza uno</a:t>
            </a:r>
          </a:p>
          <a:p>
            <a:pPr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Los </a:t>
            </a:r>
            <a:r>
              <a:rPr lang="es-CR" sz="7200" dirty="0">
                <a:solidFill>
                  <a:schemeClr val="tx1"/>
                </a:solidFill>
              </a:rPr>
              <a:t>elementos indicados entre ‘[‘ .. ‘]’ son </a:t>
            </a:r>
            <a:r>
              <a:rPr lang="es-CR" sz="7200" dirty="0" smtClean="0">
                <a:solidFill>
                  <a:schemeClr val="tx1"/>
                </a:solidFill>
              </a:rPr>
              <a:t>opcionales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23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Copiar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0999" y="2929220"/>
            <a:ext cx="8295456" cy="2620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El parámetro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Establecer</a:t>
            </a:r>
            <a:r>
              <a:rPr lang="en-US" sz="2800" dirty="0" smtClean="0">
                <a:solidFill>
                  <a:schemeClr val="tx1"/>
                </a:solidFill>
              </a:rPr>
              <a:t> plan provisional” </a:t>
            </a:r>
            <a:r>
              <a:rPr lang="en-US" sz="2800" dirty="0" err="1" smtClean="0">
                <a:solidFill>
                  <a:schemeClr val="tx1"/>
                </a:solidFill>
              </a:rPr>
              <a:t>nos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permite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copiar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una</a:t>
            </a:r>
            <a:r>
              <a:rPr lang="en-US" sz="2800" dirty="0" smtClean="0">
                <a:solidFill>
                  <a:schemeClr val="tx1"/>
                </a:solidFill>
              </a:rPr>
              <a:t> LB en </a:t>
            </a:r>
            <a:r>
              <a:rPr lang="en-US" sz="2800" dirty="0" err="1" smtClean="0">
                <a:solidFill>
                  <a:schemeClr val="tx1"/>
                </a:solidFill>
              </a:rPr>
              <a:t>otra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4572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Par</a:t>
            </a:r>
            <a:r>
              <a:rPr lang="es-CR" dirty="0" err="1" smtClean="0">
                <a:solidFill>
                  <a:schemeClr val="tx1"/>
                </a:solidFill>
              </a:rPr>
              <a:t>ámetro</a:t>
            </a:r>
            <a:r>
              <a:rPr lang="es-C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Copiar</a:t>
            </a:r>
            <a:r>
              <a:rPr lang="en-US" dirty="0" smtClean="0">
                <a:solidFill>
                  <a:schemeClr val="tx1"/>
                </a:solidFill>
              </a:rPr>
              <a:t>”: </a:t>
            </a:r>
            <a:r>
              <a:rPr lang="en-US" dirty="0" err="1" smtClean="0">
                <a:solidFill>
                  <a:schemeClr val="tx1"/>
                </a:solidFill>
              </a:rPr>
              <a:t>seleccionamos</a:t>
            </a:r>
            <a:r>
              <a:rPr lang="en-US" dirty="0" smtClean="0">
                <a:solidFill>
                  <a:schemeClr val="tx1"/>
                </a:solidFill>
              </a:rPr>
              <a:t> la LB </a:t>
            </a:r>
            <a:r>
              <a:rPr lang="en-US" dirty="0" err="1" smtClean="0">
                <a:solidFill>
                  <a:schemeClr val="tx1"/>
                </a:solidFill>
              </a:rPr>
              <a:t>fuente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Par</a:t>
            </a:r>
            <a:r>
              <a:rPr lang="es-CR" dirty="0" err="1" smtClean="0">
                <a:solidFill>
                  <a:schemeClr val="tx1"/>
                </a:solidFill>
              </a:rPr>
              <a:t>ámetro</a:t>
            </a:r>
            <a:r>
              <a:rPr lang="es-C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“En”: </a:t>
            </a:r>
            <a:r>
              <a:rPr lang="en-US" dirty="0" err="1" smtClean="0">
                <a:solidFill>
                  <a:schemeClr val="tx1"/>
                </a:solidFill>
              </a:rPr>
              <a:t>seleccionamos</a:t>
            </a:r>
            <a:r>
              <a:rPr lang="en-US" dirty="0" smtClean="0">
                <a:solidFill>
                  <a:schemeClr val="tx1"/>
                </a:solidFill>
              </a:rPr>
              <a:t> la LB </a:t>
            </a:r>
            <a:r>
              <a:rPr lang="en-US" dirty="0" err="1" smtClean="0">
                <a:solidFill>
                  <a:schemeClr val="tx1"/>
                </a:solidFill>
              </a:rPr>
              <a:t>destino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58" y="5229200"/>
            <a:ext cx="4982957" cy="11521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7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Copiar una Línea Base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3576" y="2204864"/>
            <a:ext cx="829545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Como resultado final se espera que la línea base </a:t>
            </a:r>
            <a:r>
              <a:rPr lang="en-US" sz="2800" dirty="0" smtClean="0">
                <a:solidFill>
                  <a:schemeClr val="tx1"/>
                </a:solidFill>
              </a:rPr>
              <a:t>“L</a:t>
            </a:r>
            <a:r>
              <a:rPr lang="es-CR" sz="2800" dirty="0" err="1" smtClean="0">
                <a:solidFill>
                  <a:schemeClr val="tx1"/>
                </a:solidFill>
              </a:rPr>
              <a:t>ínea</a:t>
            </a:r>
            <a:r>
              <a:rPr lang="es-CR" sz="2800" dirty="0" smtClean="0">
                <a:solidFill>
                  <a:schemeClr val="tx1"/>
                </a:solidFill>
              </a:rPr>
              <a:t> base</a:t>
            </a:r>
            <a:r>
              <a:rPr lang="en-US" sz="2800" dirty="0" smtClean="0">
                <a:solidFill>
                  <a:schemeClr val="tx1"/>
                </a:solidFill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</a:rPr>
              <a:t>tenga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fecha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s-CR" sz="2800" dirty="0" smtClean="0">
                <a:solidFill>
                  <a:schemeClr val="tx1"/>
                </a:solidFill>
              </a:rPr>
              <a:t>última actualización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08" y="3415129"/>
            <a:ext cx="2923592" cy="30012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5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Borrar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6609" y="2887422"/>
            <a:ext cx="8223448" cy="397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dirty="0" smtClean="0">
                <a:solidFill>
                  <a:schemeClr val="tx1"/>
                </a:solidFill>
              </a:rPr>
              <a:t>Para borrar una LB vaya a Proyecto </a:t>
            </a:r>
            <a:r>
              <a:rPr lang="en-US" dirty="0" smtClean="0">
                <a:solidFill>
                  <a:schemeClr val="tx1"/>
                </a:solidFill>
              </a:rPr>
              <a:t>| </a:t>
            </a:r>
            <a:r>
              <a:rPr lang="en-US" dirty="0" err="1" smtClean="0">
                <a:solidFill>
                  <a:schemeClr val="tx1"/>
                </a:solidFill>
              </a:rPr>
              <a:t>Programación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dirty="0" err="1" smtClean="0">
                <a:solidFill>
                  <a:schemeClr val="tx1"/>
                </a:solidFill>
              </a:rPr>
              <a:t>Establecer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línea</a:t>
            </a:r>
            <a:r>
              <a:rPr lang="en-US" dirty="0" smtClean="0">
                <a:solidFill>
                  <a:schemeClr val="tx1"/>
                </a:solidFill>
              </a:rPr>
              <a:t> base | </a:t>
            </a:r>
            <a:r>
              <a:rPr lang="en-US" dirty="0" err="1" smtClean="0">
                <a:solidFill>
                  <a:schemeClr val="tx1"/>
                </a:solidFill>
              </a:rPr>
              <a:t>Borrar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  <a:r>
              <a:rPr lang="es-CR" dirty="0" err="1" smtClean="0">
                <a:solidFill>
                  <a:schemeClr val="tx1"/>
                </a:solidFill>
              </a:rPr>
              <a:t>ínea</a:t>
            </a:r>
            <a:r>
              <a:rPr lang="es-CR" dirty="0" smtClean="0">
                <a:solidFill>
                  <a:schemeClr val="tx1"/>
                </a:solidFill>
              </a:rPr>
              <a:t> base y seleccione la LB a borrar en el parámetro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Borrar</a:t>
            </a:r>
            <a:r>
              <a:rPr lang="en-US" dirty="0" smtClean="0">
                <a:solidFill>
                  <a:schemeClr val="tx1"/>
                </a:solidFill>
              </a:rPr>
              <a:t> plan de l</a:t>
            </a:r>
            <a:r>
              <a:rPr lang="es-CR" dirty="0" err="1" smtClean="0">
                <a:solidFill>
                  <a:schemeClr val="tx1"/>
                </a:solidFill>
              </a:rPr>
              <a:t>ínea</a:t>
            </a:r>
            <a:r>
              <a:rPr lang="es-C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base”.</a:t>
            </a:r>
            <a:endParaRPr lang="es-CR" dirty="0" smtClean="0">
              <a:solidFill>
                <a:schemeClr val="tx1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Borrar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9746" y="2923906"/>
            <a:ext cx="8223448" cy="180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b="1" dirty="0" smtClean="0">
                <a:solidFill>
                  <a:srgbClr val="FF0000"/>
                </a:solidFill>
              </a:rPr>
              <a:t>PRECAUCION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s-CR" dirty="0" smtClean="0">
                <a:solidFill>
                  <a:schemeClr val="tx1"/>
                </a:solidFill>
              </a:rPr>
              <a:t> al dar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Aceptar</a:t>
            </a:r>
            <a:r>
              <a:rPr lang="en-US" dirty="0" smtClean="0">
                <a:solidFill>
                  <a:schemeClr val="tx1"/>
                </a:solidFill>
              </a:rPr>
              <a:t>” no hay </a:t>
            </a:r>
            <a:r>
              <a:rPr lang="en-US" dirty="0" err="1" smtClean="0">
                <a:solidFill>
                  <a:schemeClr val="tx1"/>
                </a:solidFill>
              </a:rPr>
              <a:t>pregunta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verificaci</a:t>
            </a:r>
            <a:r>
              <a:rPr lang="es-CR" dirty="0" err="1" smtClean="0">
                <a:solidFill>
                  <a:schemeClr val="tx1"/>
                </a:solidFill>
              </a:rPr>
              <a:t>ón</a:t>
            </a:r>
            <a:r>
              <a:rPr lang="es-CR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42629"/>
            <a:ext cx="4561234" cy="15650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7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Actualizar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una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6609" y="2887422"/>
            <a:ext cx="8223448" cy="397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dirty="0">
                <a:solidFill>
                  <a:schemeClr val="tx1"/>
                </a:solidFill>
              </a:rPr>
              <a:t>Si desea actualizar una LB, siga el mismo procedimiento de crear una</a:t>
            </a:r>
            <a:r>
              <a:rPr lang="es-CR" dirty="0" smtClean="0">
                <a:solidFill>
                  <a:schemeClr val="tx1"/>
                </a:solidFill>
              </a:rPr>
              <a:t>.</a:t>
            </a:r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39330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CR" sz="4000" b="1" dirty="0" smtClean="0">
                <a:solidFill>
                  <a:srgbClr val="FFC000"/>
                </a:solidFill>
              </a:rPr>
              <a:t>Seguimiento del Proyecto</a:t>
            </a: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Microsoft Office </a:t>
            </a: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2010</a:t>
            </a: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17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Analizar</a:t>
            </a:r>
            <a:r>
              <a:rPr lang="en-US" sz="3600" b="1" dirty="0" smtClean="0">
                <a:solidFill>
                  <a:prstClr val="black"/>
                </a:solidFill>
              </a:rPr>
              <a:t> los </a:t>
            </a:r>
            <a:r>
              <a:rPr lang="en-US" sz="3600" b="1" dirty="0" err="1" smtClean="0">
                <a:solidFill>
                  <a:prstClr val="black"/>
                </a:solidFill>
              </a:rPr>
              <a:t>datos</a:t>
            </a:r>
            <a:r>
              <a:rPr lang="en-US" sz="3600" b="1" dirty="0" smtClean="0">
                <a:solidFill>
                  <a:prstClr val="black"/>
                </a:solidFill>
              </a:rPr>
              <a:t> de la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859" y="2863543"/>
            <a:ext cx="8439472" cy="399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dirty="0" smtClean="0">
                <a:solidFill>
                  <a:schemeClr val="tx1"/>
                </a:solidFill>
              </a:rPr>
              <a:t>Para ver un resumen comparativo de la programación del proyecto, los datos reales y los datos previstos de la LB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s-CR" dirty="0" smtClean="0">
                <a:solidFill>
                  <a:schemeClr val="tx1"/>
                </a:solidFill>
              </a:rPr>
              <a:t>Línea base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s-CR" dirty="0" smtClean="0">
                <a:solidFill>
                  <a:schemeClr val="tx1"/>
                </a:solidFill>
              </a:rPr>
              <a:t>vaya a Proyecto </a:t>
            </a:r>
            <a:r>
              <a:rPr lang="en-US" dirty="0" smtClean="0">
                <a:solidFill>
                  <a:schemeClr val="tx1"/>
                </a:solidFill>
              </a:rPr>
              <a:t>| </a:t>
            </a:r>
            <a:r>
              <a:rPr lang="en-US" dirty="0" err="1" smtClean="0">
                <a:solidFill>
                  <a:schemeClr val="tx1"/>
                </a:solidFill>
              </a:rPr>
              <a:t>Propiedades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dirty="0" err="1" smtClean="0">
                <a:solidFill>
                  <a:schemeClr val="tx1"/>
                </a:solidFill>
              </a:rPr>
              <a:t>Informaci</a:t>
            </a:r>
            <a:r>
              <a:rPr lang="es-CR" dirty="0" err="1" smtClean="0">
                <a:solidFill>
                  <a:schemeClr val="tx1"/>
                </a:solidFill>
              </a:rPr>
              <a:t>ón</a:t>
            </a:r>
            <a:r>
              <a:rPr lang="es-CR" dirty="0" smtClean="0">
                <a:solidFill>
                  <a:schemeClr val="tx1"/>
                </a:solidFill>
              </a:rPr>
              <a:t> del Proyecto </a:t>
            </a:r>
            <a:r>
              <a:rPr lang="en-US" dirty="0" smtClean="0">
                <a:solidFill>
                  <a:schemeClr val="tx1"/>
                </a:solidFill>
              </a:rPr>
              <a:t>| </a:t>
            </a:r>
            <a:r>
              <a:rPr lang="en-US" dirty="0" err="1" smtClean="0">
                <a:solidFill>
                  <a:schemeClr val="tx1"/>
                </a:solidFill>
              </a:rPr>
              <a:t>Estadísticas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Esto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analizar</a:t>
            </a:r>
            <a:r>
              <a:rPr lang="en-US" dirty="0" smtClean="0">
                <a:solidFill>
                  <a:schemeClr val="tx1"/>
                </a:solidFill>
              </a:rPr>
              <a:t> el </a:t>
            </a:r>
            <a:r>
              <a:rPr lang="en-US" dirty="0" err="1" smtClean="0">
                <a:solidFill>
                  <a:schemeClr val="tx1"/>
                </a:solidFill>
              </a:rPr>
              <a:t>cumplimiento</a:t>
            </a:r>
            <a:r>
              <a:rPr lang="en-US" dirty="0" smtClean="0">
                <a:solidFill>
                  <a:schemeClr val="tx1"/>
                </a:solidFill>
              </a:rPr>
              <a:t> de los </a:t>
            </a:r>
            <a:r>
              <a:rPr lang="en-US" dirty="0" err="1" smtClean="0">
                <a:solidFill>
                  <a:schemeClr val="tx1"/>
                </a:solidFill>
              </a:rPr>
              <a:t>objetivos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proyecto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l"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Analizar</a:t>
            </a:r>
            <a:r>
              <a:rPr lang="en-US" sz="3600" b="1" dirty="0" smtClean="0">
                <a:solidFill>
                  <a:prstClr val="black"/>
                </a:solidFill>
              </a:rPr>
              <a:t> los </a:t>
            </a:r>
            <a:r>
              <a:rPr lang="en-US" sz="3600" b="1" dirty="0" err="1" smtClean="0">
                <a:solidFill>
                  <a:prstClr val="black"/>
                </a:solidFill>
              </a:rPr>
              <a:t>datos</a:t>
            </a:r>
            <a:r>
              <a:rPr lang="en-US" sz="3600" b="1" dirty="0" smtClean="0">
                <a:solidFill>
                  <a:prstClr val="black"/>
                </a:solidFill>
              </a:rPr>
              <a:t> de la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991225" cy="304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prstClr val="black"/>
                </a:solidFill>
              </a:rPr>
              <a:t>Analizar</a:t>
            </a:r>
            <a:r>
              <a:rPr lang="en-US" sz="3600" b="1" dirty="0" smtClean="0">
                <a:solidFill>
                  <a:prstClr val="black"/>
                </a:solidFill>
              </a:rPr>
              <a:t> los </a:t>
            </a:r>
            <a:r>
              <a:rPr lang="en-US" sz="3600" b="1" dirty="0" err="1" smtClean="0">
                <a:solidFill>
                  <a:prstClr val="black"/>
                </a:solidFill>
              </a:rPr>
              <a:t>datos</a:t>
            </a:r>
            <a:r>
              <a:rPr lang="en-US" sz="3600" b="1" dirty="0" smtClean="0">
                <a:solidFill>
                  <a:prstClr val="black"/>
                </a:solidFill>
              </a:rPr>
              <a:t> de la 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Base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886749"/>
            <a:ext cx="8439472" cy="387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El cuadro de estadísticas presenta cinco datos de análisis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</a:rPr>
              <a:t>Comienzo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fecha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comienzo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b="1" dirty="0" smtClean="0">
                <a:solidFill>
                  <a:schemeClr val="tx1"/>
                </a:solidFill>
              </a:rPr>
              <a:t>Fin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fecha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finalizaci</a:t>
            </a:r>
            <a:r>
              <a:rPr lang="es-CR" sz="2800" dirty="0" err="1" smtClean="0">
                <a:solidFill>
                  <a:schemeClr val="tx1"/>
                </a:solidFill>
              </a:rPr>
              <a:t>ón</a:t>
            </a:r>
            <a:r>
              <a:rPr lang="es-CR" sz="2800" dirty="0" smtClean="0">
                <a:solidFill>
                  <a:schemeClr val="tx1"/>
                </a:solidFill>
              </a:rPr>
              <a:t>), </a:t>
            </a:r>
            <a:r>
              <a:rPr lang="es-CR" sz="2800" b="1" dirty="0" smtClean="0">
                <a:solidFill>
                  <a:schemeClr val="tx1"/>
                </a:solidFill>
              </a:rPr>
              <a:t>duración</a:t>
            </a:r>
            <a:r>
              <a:rPr lang="es-CR" sz="2800" dirty="0" smtClean="0">
                <a:solidFill>
                  <a:schemeClr val="tx1"/>
                </a:solidFill>
              </a:rPr>
              <a:t> (tiempo laborable de duración), </a:t>
            </a:r>
            <a:r>
              <a:rPr lang="es-CR" sz="2800" b="1" dirty="0" smtClean="0">
                <a:solidFill>
                  <a:schemeClr val="tx1"/>
                </a:solidFill>
              </a:rPr>
              <a:t>trabajo</a:t>
            </a:r>
            <a:r>
              <a:rPr lang="es-CR" sz="2800" dirty="0" smtClean="0">
                <a:solidFill>
                  <a:schemeClr val="tx1"/>
                </a:solidFill>
              </a:rPr>
              <a:t> (esfuerzo horas</a:t>
            </a:r>
            <a:r>
              <a:rPr lang="en-US" sz="2800" dirty="0" smtClean="0">
                <a:solidFill>
                  <a:schemeClr val="tx1"/>
                </a:solidFill>
              </a:rPr>
              <a:t>\hombre) y </a:t>
            </a:r>
            <a:r>
              <a:rPr lang="en-US" sz="2800" b="1" dirty="0" err="1" smtClean="0">
                <a:solidFill>
                  <a:schemeClr val="tx1"/>
                </a:solidFill>
              </a:rPr>
              <a:t>costo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costo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monetario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Las l</a:t>
            </a:r>
            <a:r>
              <a:rPr lang="es-CR" sz="2800" dirty="0" err="1" smtClean="0">
                <a:solidFill>
                  <a:schemeClr val="tx1"/>
                </a:solidFill>
              </a:rPr>
              <a:t>íneas</a:t>
            </a:r>
            <a:r>
              <a:rPr lang="es-C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“Actual” </a:t>
            </a:r>
            <a:r>
              <a:rPr lang="en-US" sz="2800" dirty="0" err="1" smtClean="0">
                <a:solidFill>
                  <a:schemeClr val="tx1"/>
                </a:solidFill>
              </a:rPr>
              <a:t>representan</a:t>
            </a:r>
            <a:r>
              <a:rPr lang="en-US" sz="2800" dirty="0" smtClean="0">
                <a:solidFill>
                  <a:schemeClr val="tx1"/>
                </a:solidFill>
              </a:rPr>
              <a:t> los </a:t>
            </a:r>
            <a:r>
              <a:rPr lang="en-US" sz="2800" dirty="0" err="1" smtClean="0">
                <a:solidFill>
                  <a:schemeClr val="tx1"/>
                </a:solidFill>
              </a:rPr>
              <a:t>datos</a:t>
            </a:r>
            <a:r>
              <a:rPr lang="en-US" sz="2800" dirty="0" smtClean="0">
                <a:solidFill>
                  <a:schemeClr val="tx1"/>
                </a:solidFill>
              </a:rPr>
              <a:t> de la </a:t>
            </a:r>
            <a:r>
              <a:rPr lang="en-US" sz="2800" dirty="0" err="1" smtClean="0">
                <a:solidFill>
                  <a:schemeClr val="tx1"/>
                </a:solidFill>
              </a:rPr>
              <a:t>programaci</a:t>
            </a:r>
            <a:r>
              <a:rPr lang="es-CR" sz="2800" dirty="0" err="1" smtClean="0">
                <a:solidFill>
                  <a:schemeClr val="tx1"/>
                </a:solidFill>
              </a:rPr>
              <a:t>ón</a:t>
            </a:r>
            <a:r>
              <a:rPr lang="es-CR" sz="2800" dirty="0" smtClean="0">
                <a:solidFill>
                  <a:schemeClr val="tx1"/>
                </a:solidFill>
              </a:rPr>
              <a:t> de Project y las líneas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Previsto</a:t>
            </a:r>
            <a:r>
              <a:rPr lang="en-US" sz="2800" dirty="0" smtClean="0">
                <a:solidFill>
                  <a:schemeClr val="tx1"/>
                </a:solidFill>
              </a:rPr>
              <a:t>” los </a:t>
            </a:r>
            <a:r>
              <a:rPr lang="en-US" sz="2800" dirty="0" err="1" smtClean="0">
                <a:solidFill>
                  <a:schemeClr val="tx1"/>
                </a:solidFill>
              </a:rPr>
              <a:t>datos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almacenados</a:t>
            </a:r>
            <a:r>
              <a:rPr lang="en-US" sz="2800" dirty="0" smtClean="0">
                <a:solidFill>
                  <a:schemeClr val="tx1"/>
                </a:solidFill>
              </a:rPr>
              <a:t> en la LB “</a:t>
            </a:r>
            <a:r>
              <a:rPr lang="en-US" sz="2800" dirty="0" err="1" smtClean="0">
                <a:solidFill>
                  <a:schemeClr val="tx1"/>
                </a:solidFill>
              </a:rPr>
              <a:t>Línea</a:t>
            </a:r>
            <a:r>
              <a:rPr lang="en-US" sz="2800" dirty="0" smtClean="0">
                <a:solidFill>
                  <a:schemeClr val="tx1"/>
                </a:solidFill>
              </a:rPr>
              <a:t> Base”.</a:t>
            </a:r>
          </a:p>
        </p:txBody>
      </p:sp>
    </p:spTree>
    <p:extLst>
      <p:ext uri="{BB962C8B-B14F-4D97-AF65-F5344CB8AC3E}">
        <p14:creationId xmlns:p14="http://schemas.microsoft.com/office/powerpoint/2010/main" val="416524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chemeClr val="tx1"/>
                </a:solidFill>
              </a:rPr>
              <a:t>Comparar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Programación</a:t>
            </a:r>
            <a:r>
              <a:rPr lang="en-US" sz="3600" b="1" dirty="0">
                <a:solidFill>
                  <a:schemeClr val="tx1"/>
                </a:solidFill>
              </a:rPr>
              <a:t> con lo </a:t>
            </a:r>
            <a:r>
              <a:rPr lang="en-US" sz="3600" b="1" dirty="0" err="1">
                <a:solidFill>
                  <a:schemeClr val="tx1"/>
                </a:solidFill>
              </a:rPr>
              <a:t>Previsto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767608"/>
            <a:ext cx="8439472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Para ver los datos de variación en forma tabular, seleccione la tabla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Variaci</a:t>
            </a:r>
            <a:r>
              <a:rPr lang="es-CR" sz="2800" dirty="0" err="1" smtClean="0">
                <a:solidFill>
                  <a:schemeClr val="tx1"/>
                </a:solidFill>
              </a:rPr>
              <a:t>ón</a:t>
            </a:r>
            <a:r>
              <a:rPr lang="en-US" sz="2800" dirty="0" smtClean="0">
                <a:solidFill>
                  <a:schemeClr val="tx1"/>
                </a:solidFill>
              </a:rPr>
              <a:t>” en Vista | </a:t>
            </a:r>
            <a:r>
              <a:rPr lang="en-US" sz="2800" dirty="0" err="1" smtClean="0">
                <a:solidFill>
                  <a:schemeClr val="tx1"/>
                </a:solidFill>
              </a:rPr>
              <a:t>Datos</a:t>
            </a:r>
            <a:r>
              <a:rPr lang="en-US" sz="2800" dirty="0" smtClean="0">
                <a:solidFill>
                  <a:schemeClr val="tx1"/>
                </a:solidFill>
              </a:rPr>
              <a:t> | </a:t>
            </a:r>
            <a:r>
              <a:rPr lang="en-US" sz="2800" dirty="0" err="1" smtClean="0">
                <a:solidFill>
                  <a:schemeClr val="tx1"/>
                </a:solidFill>
              </a:rPr>
              <a:t>Tablas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Para </a:t>
            </a:r>
            <a:r>
              <a:rPr lang="en-US" sz="2800" dirty="0" err="1" smtClean="0">
                <a:solidFill>
                  <a:schemeClr val="tx1"/>
                </a:solidFill>
              </a:rPr>
              <a:t>ver</a:t>
            </a:r>
            <a:r>
              <a:rPr lang="en-US" sz="2800" dirty="0" smtClean="0">
                <a:solidFill>
                  <a:schemeClr val="tx1"/>
                </a:solidFill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</a:rPr>
              <a:t>variaci</a:t>
            </a:r>
            <a:r>
              <a:rPr lang="es-CR" sz="2800" dirty="0" err="1" smtClean="0">
                <a:solidFill>
                  <a:schemeClr val="tx1"/>
                </a:solidFill>
              </a:rPr>
              <a:t>ón</a:t>
            </a:r>
            <a:r>
              <a:rPr lang="es-CR" sz="2800" dirty="0" smtClean="0">
                <a:solidFill>
                  <a:schemeClr val="tx1"/>
                </a:solidFill>
              </a:rPr>
              <a:t> en forma gráfica, seleccione la vista </a:t>
            </a:r>
            <a:r>
              <a:rPr lang="en-US" sz="2800" dirty="0" smtClean="0">
                <a:solidFill>
                  <a:schemeClr val="tx1"/>
                </a:solidFill>
              </a:rPr>
              <a:t>“Gantt de </a:t>
            </a:r>
            <a:r>
              <a:rPr lang="en-US" sz="2800" dirty="0" err="1" smtClean="0">
                <a:solidFill>
                  <a:schemeClr val="tx1"/>
                </a:solidFill>
              </a:rPr>
              <a:t>Seguimiento</a:t>
            </a:r>
            <a:r>
              <a:rPr lang="en-US" sz="2800" dirty="0" smtClean="0">
                <a:solidFill>
                  <a:schemeClr val="tx1"/>
                </a:solidFill>
              </a:rPr>
              <a:t>”.   En la parte gr</a:t>
            </a:r>
            <a:r>
              <a:rPr lang="es-CR" sz="2800" dirty="0" err="1" smtClean="0">
                <a:solidFill>
                  <a:schemeClr val="tx1"/>
                </a:solidFill>
              </a:rPr>
              <a:t>áfica</a:t>
            </a:r>
            <a:r>
              <a:rPr lang="es-CR" sz="2800" dirty="0" smtClean="0">
                <a:solidFill>
                  <a:schemeClr val="tx1"/>
                </a:solidFill>
              </a:rPr>
              <a:t> se muestran los datos de la LB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Línea</a:t>
            </a:r>
            <a:r>
              <a:rPr lang="en-US" sz="2800" dirty="0" smtClean="0">
                <a:solidFill>
                  <a:schemeClr val="tx1"/>
                </a:solidFill>
              </a:rPr>
              <a:t> base” </a:t>
            </a:r>
            <a:r>
              <a:rPr lang="en-US" sz="2800" dirty="0" err="1" smtClean="0">
                <a:solidFill>
                  <a:schemeClr val="tx1"/>
                </a:solidFill>
              </a:rPr>
              <a:t>como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barras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grises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bajo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barras</a:t>
            </a:r>
            <a:r>
              <a:rPr lang="en-US" sz="2800" dirty="0" smtClean="0">
                <a:solidFill>
                  <a:schemeClr val="tx1"/>
                </a:solidFill>
              </a:rPr>
              <a:t> del </a:t>
            </a:r>
            <a:r>
              <a:rPr lang="en-US" sz="2800" dirty="0" err="1" smtClean="0">
                <a:solidFill>
                  <a:schemeClr val="tx1"/>
                </a:solidFill>
              </a:rPr>
              <a:t>proyecto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97" y="5661248"/>
            <a:ext cx="2695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7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961456"/>
            <a:ext cx="8305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s-CR" sz="7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Ejemplos:    </a:t>
            </a:r>
          </a:p>
          <a:p>
            <a:pPr lvl="1" algn="l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        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Proyecto </a:t>
            </a:r>
            <a:r>
              <a:rPr lang="es-CR" sz="5800" b="1" dirty="0">
                <a:solidFill>
                  <a:schemeClr val="tx1"/>
                </a:solidFill>
              </a:rPr>
              <a:t>|  </a:t>
            </a:r>
            <a:r>
              <a:rPr lang="es-CR" sz="5800" b="1" dirty="0" smtClean="0">
                <a:solidFill>
                  <a:schemeClr val="tx1"/>
                </a:solidFill>
              </a:rPr>
              <a:t>Propiedades </a:t>
            </a:r>
            <a:r>
              <a:rPr lang="en-US" sz="5800" b="1" dirty="0" smtClean="0">
                <a:solidFill>
                  <a:schemeClr val="tx1"/>
                </a:solidFill>
              </a:rPr>
              <a:t>| </a:t>
            </a:r>
            <a:r>
              <a:rPr lang="es-CR" sz="5800" b="1" dirty="0" err="1" smtClean="0">
                <a:solidFill>
                  <a:schemeClr val="tx1"/>
                </a:solidFill>
              </a:rPr>
              <a:t>Informac</a:t>
            </a:r>
            <a:r>
              <a:rPr lang="en-US" sz="5800" b="1" dirty="0" smtClean="0">
                <a:solidFill>
                  <a:schemeClr val="tx1"/>
                </a:solidFill>
              </a:rPr>
              <a:t>i</a:t>
            </a:r>
            <a:r>
              <a:rPr lang="es-CR" sz="5800" b="1" dirty="0" err="1" smtClean="0">
                <a:solidFill>
                  <a:schemeClr val="tx1"/>
                </a:solidFill>
              </a:rPr>
              <a:t>ón</a:t>
            </a:r>
            <a:r>
              <a:rPr lang="es-CR" sz="5800" b="1" dirty="0" smtClean="0">
                <a:solidFill>
                  <a:schemeClr val="tx1"/>
                </a:solidFill>
              </a:rPr>
              <a:t> de Proyecto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	indica </a:t>
            </a:r>
            <a:r>
              <a:rPr lang="es-CR" sz="5800" dirty="0">
                <a:solidFill>
                  <a:schemeClr val="tx1"/>
                </a:solidFill>
              </a:rPr>
              <a:t>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Proyecto</a:t>
            </a:r>
            <a:r>
              <a:rPr lang="en-US" sz="5800" dirty="0" smtClean="0">
                <a:solidFill>
                  <a:schemeClr val="tx1"/>
                </a:solidFill>
              </a:rPr>
              <a:t>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</a:t>
            </a:r>
            <a:r>
              <a:rPr lang="en-US" sz="5800" dirty="0" err="1" smtClean="0">
                <a:solidFill>
                  <a:schemeClr val="tx1"/>
                </a:solidFill>
              </a:rPr>
              <a:t>Propiedades</a:t>
            </a:r>
            <a:r>
              <a:rPr lang="en-US" sz="5800" dirty="0" smtClean="0">
                <a:solidFill>
                  <a:schemeClr val="tx1"/>
                </a:solidFill>
              </a:rPr>
              <a:t>” </a:t>
            </a:r>
            <a:r>
              <a:rPr lang="en-US" sz="5800" dirty="0" err="1" smtClean="0">
                <a:solidFill>
                  <a:schemeClr val="tx1"/>
                </a:solidFill>
              </a:rPr>
              <a:t>seleccionar</a:t>
            </a:r>
            <a:r>
              <a:rPr lang="en-US" sz="5800" dirty="0" smtClean="0">
                <a:solidFill>
                  <a:schemeClr val="tx1"/>
                </a:solidFill>
              </a:rPr>
              <a:t>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s-CR" sz="5800" dirty="0" smtClean="0">
                <a:solidFill>
                  <a:schemeClr val="tx1"/>
                </a:solidFill>
              </a:rPr>
              <a:t>Información de 	Proyecto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endParaRPr lang="en-US" sz="5800" dirty="0" smtClean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 	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Vista |  Zoom | Escala Temporal | Escala Temporal… | 	Período no laborable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	indica 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“Vista”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“Zoom”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Temporal”, </a:t>
            </a:r>
            <a:r>
              <a:rPr lang="en-US" sz="5800" dirty="0" err="1" smtClean="0">
                <a:solidFill>
                  <a:schemeClr val="tx1"/>
                </a:solidFill>
              </a:rPr>
              <a:t>luego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s-CR" sz="5800" dirty="0" smtClean="0">
                <a:solidFill>
                  <a:schemeClr val="tx1"/>
                </a:solidFill>
              </a:rPr>
              <a:t>opción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	Temporal…” y en la </a:t>
            </a:r>
            <a:r>
              <a:rPr lang="en-US" sz="5800" dirty="0" err="1" smtClean="0">
                <a:solidFill>
                  <a:schemeClr val="tx1"/>
                </a:solidFill>
              </a:rPr>
              <a:t>ventana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desplegada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n-US" sz="5800" dirty="0" err="1" smtClean="0">
                <a:solidFill>
                  <a:schemeClr val="tx1"/>
                </a:solidFill>
              </a:rPr>
              <a:t>cejilla</a:t>
            </a:r>
            <a:r>
              <a:rPr lang="en-US" sz="5800" dirty="0" smtClean="0">
                <a:solidFill>
                  <a:schemeClr val="tx1"/>
                </a:solidFill>
              </a:rPr>
              <a:t> “Per</a:t>
            </a:r>
            <a:r>
              <a:rPr lang="es-CR" sz="5800" dirty="0" err="1" smtClean="0">
                <a:solidFill>
                  <a:schemeClr val="tx1"/>
                </a:solidFill>
              </a:rPr>
              <a:t>íodo</a:t>
            </a:r>
            <a:r>
              <a:rPr lang="es-CR" sz="5800" dirty="0" smtClean="0">
                <a:solidFill>
                  <a:schemeClr val="tx1"/>
                </a:solidFill>
              </a:rPr>
              <a:t> 	no laborable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3083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7"/>
            <a:ext cx="7857009" cy="70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886748"/>
            <a:ext cx="8439472" cy="165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Para dar seguimiento al trabajo real del proyecto, puede registrar los datos reales en la tabla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Seguimiento</a:t>
            </a:r>
            <a:r>
              <a:rPr lang="en-US" sz="2800" dirty="0" smtClean="0">
                <a:solidFill>
                  <a:schemeClr val="tx1"/>
                </a:solidFill>
              </a:rPr>
              <a:t>”, </a:t>
            </a:r>
            <a:r>
              <a:rPr lang="en-US" sz="2800" dirty="0" err="1" smtClean="0">
                <a:solidFill>
                  <a:schemeClr val="tx1"/>
                </a:solidFill>
              </a:rPr>
              <a:t>una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vez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seleccionada</a:t>
            </a:r>
            <a:r>
              <a:rPr lang="es-C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en Vista | </a:t>
            </a:r>
            <a:r>
              <a:rPr lang="en-US" sz="2800" dirty="0" err="1" smtClean="0">
                <a:solidFill>
                  <a:schemeClr val="tx1"/>
                </a:solidFill>
              </a:rPr>
              <a:t>Datos</a:t>
            </a:r>
            <a:r>
              <a:rPr lang="en-US" sz="2800" dirty="0" smtClean="0">
                <a:solidFill>
                  <a:schemeClr val="tx1"/>
                </a:solidFill>
              </a:rPr>
              <a:t> | </a:t>
            </a:r>
            <a:r>
              <a:rPr lang="en-US" sz="2800" dirty="0" err="1" smtClean="0">
                <a:solidFill>
                  <a:schemeClr val="tx1"/>
                </a:solidFill>
              </a:rPr>
              <a:t>Tablas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6" y="4781626"/>
            <a:ext cx="8077200" cy="333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3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811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Fecha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de Estado</a:t>
            </a:r>
            <a:endParaRPr lang="en-US" sz="3800" b="1" dirty="0">
              <a:solidFill>
                <a:schemeClr val="tx1"/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5571" y="2788064"/>
            <a:ext cx="8439472" cy="147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200"/>
              </a:spcAft>
            </a:pPr>
            <a:r>
              <a:rPr lang="es-CR" sz="2800" dirty="0" smtClean="0">
                <a:solidFill>
                  <a:schemeClr val="tx1"/>
                </a:solidFill>
              </a:rPr>
              <a:t>La Fecha de Estado es un punto de referencia para evaluar el progreso del proyecto.   Si no se indica, se toma como valor predeterminado la fecha actual.</a:t>
            </a:r>
          </a:p>
        </p:txBody>
      </p:sp>
      <p:grpSp>
        <p:nvGrpSpPr>
          <p:cNvPr id="9" name="Group 7"/>
          <p:cNvGrpSpPr/>
          <p:nvPr/>
        </p:nvGrpSpPr>
        <p:grpSpPr>
          <a:xfrm>
            <a:off x="1475656" y="4260660"/>
            <a:ext cx="6912768" cy="2120668"/>
            <a:chOff x="1475656" y="2060848"/>
            <a:chExt cx="6048672" cy="2016224"/>
          </a:xfrm>
        </p:grpSpPr>
        <p:sp>
          <p:nvSpPr>
            <p:cNvPr id="12" name="Rounded Rectangle 8"/>
            <p:cNvSpPr/>
            <p:nvPr/>
          </p:nvSpPr>
          <p:spPr>
            <a:xfrm>
              <a:off x="1475656" y="2365648"/>
              <a:ext cx="6048672" cy="17114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es-CR" sz="2800" dirty="0" smtClean="0">
                  <a:solidFill>
                    <a:schemeClr val="tx1"/>
                  </a:solidFill>
                </a:rPr>
                <a:t>Para establecer la Fecha de Estado vaya a Proyecto | Estado | Fecha de Estado y edite el campo tipo fecha.</a:t>
              </a:r>
            </a:p>
          </p:txBody>
        </p:sp>
        <p:sp>
          <p:nvSpPr>
            <p:cNvPr id="13" name="Rounded Rectangle 10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Seguimiento del Proyecto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61925" y="3647901"/>
            <a:ext cx="6912768" cy="2120668"/>
            <a:chOff x="1475656" y="2060848"/>
            <a:chExt cx="6048672" cy="2016224"/>
          </a:xfrm>
        </p:grpSpPr>
        <p:sp>
          <p:nvSpPr>
            <p:cNvPr id="9" name="Rounded Rectangle 8"/>
            <p:cNvSpPr/>
            <p:nvPr/>
          </p:nvSpPr>
          <p:spPr>
            <a:xfrm>
              <a:off x="1475656" y="2365648"/>
              <a:ext cx="6048672" cy="17114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es-CR" sz="2800" dirty="0" smtClean="0">
                  <a:solidFill>
                    <a:schemeClr val="tx1"/>
                  </a:solidFill>
                </a:rPr>
                <a:t>Para actualizar el avance de las tareas en forma automática, seleccione el botón Proyecto | Estado | Actualizar Proyecto.</a:t>
              </a:r>
            </a:p>
          </p:txBody>
        </p:sp>
        <p:sp>
          <p:nvSpPr>
            <p:cNvPr id="12" name="Rounded Rectangle 10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14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9" y="3789040"/>
            <a:ext cx="5397401" cy="2116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Porcentaje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Avance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4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489943" y="3643883"/>
            <a:ext cx="6912768" cy="2120668"/>
            <a:chOff x="1475656" y="2060848"/>
            <a:chExt cx="6048672" cy="2016224"/>
          </a:xfrm>
        </p:grpSpPr>
        <p:sp>
          <p:nvSpPr>
            <p:cNvPr id="11" name="Rounded Rectangle 12"/>
            <p:cNvSpPr/>
            <p:nvPr/>
          </p:nvSpPr>
          <p:spPr>
            <a:xfrm>
              <a:off x="1475656" y="2365648"/>
              <a:ext cx="6048672" cy="17114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es-CR" sz="2800" dirty="0" smtClean="0">
                  <a:solidFill>
                    <a:schemeClr val="tx1"/>
                  </a:solidFill>
                </a:rPr>
                <a:t>Seleccione las tareas deseadas y seleccione el botón del porcentaje de avance correspondiente en Tarea | Programación.</a:t>
              </a:r>
            </a:p>
          </p:txBody>
        </p:sp>
        <p:sp>
          <p:nvSpPr>
            <p:cNvPr id="13" name="Rounded Rectangle 13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61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Porcentaje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Avance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85" y="3789040"/>
            <a:ext cx="628650" cy="323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56626"/>
            <a:ext cx="3686175" cy="10191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7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Según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Programación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4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935389" y="3645594"/>
            <a:ext cx="7920880" cy="3023766"/>
            <a:chOff x="719572" y="1892440"/>
            <a:chExt cx="6930770" cy="2874843"/>
          </a:xfrm>
        </p:grpSpPr>
        <p:sp>
          <p:nvSpPr>
            <p:cNvPr id="9" name="Rounded Rectangle 12"/>
            <p:cNvSpPr/>
            <p:nvPr/>
          </p:nvSpPr>
          <p:spPr>
            <a:xfrm>
              <a:off x="719572" y="2159140"/>
              <a:ext cx="6930770" cy="260814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es-CR" sz="2800" dirty="0" smtClean="0">
                  <a:solidFill>
                    <a:schemeClr val="tx1"/>
                  </a:solidFill>
                </a:rPr>
                <a:t>Para actualizar el porcentaje de avance de las tareas seleccionadas, de acuerdo a lo programado y tomando la fecha de estado como referencia, seleccione Tarea | Programación</a:t>
              </a:r>
              <a:r>
                <a:rPr lang="es-CR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Actualizar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seg</a:t>
              </a:r>
              <a:r>
                <a:rPr lang="es-CR" sz="2800" dirty="0" err="1" smtClean="0">
                  <a:solidFill>
                    <a:schemeClr val="tx1"/>
                  </a:solidFill>
                </a:rPr>
                <a:t>ún</a:t>
              </a:r>
              <a:r>
                <a:rPr lang="es-CR" sz="2800" dirty="0" smtClean="0">
                  <a:solidFill>
                    <a:schemeClr val="tx1"/>
                  </a:solidFill>
                </a:rPr>
                <a:t> programación.</a:t>
              </a:r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3505200" y="189244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117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Según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Programación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56" y="3887378"/>
            <a:ext cx="628650" cy="323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81" y="4323628"/>
            <a:ext cx="3676650" cy="10096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6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Tareas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4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611560" y="3615308"/>
            <a:ext cx="7920880" cy="2694012"/>
            <a:chOff x="719572" y="2060848"/>
            <a:chExt cx="6930770" cy="2561330"/>
          </a:xfrm>
        </p:grpSpPr>
        <p:sp>
          <p:nvSpPr>
            <p:cNvPr id="11" name="Rounded Rectangle 12"/>
            <p:cNvSpPr/>
            <p:nvPr/>
          </p:nvSpPr>
          <p:spPr>
            <a:xfrm>
              <a:off x="719572" y="2365648"/>
              <a:ext cx="6930770" cy="225653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es-CR" sz="2800" dirty="0" smtClean="0">
                  <a:solidFill>
                    <a:schemeClr val="tx1"/>
                  </a:solidFill>
                </a:rPr>
                <a:t>Para actualizar el porcentaje de avance de una a más tareas seleccionadas, seleccione Tarea | Programación</a:t>
              </a:r>
              <a:r>
                <a:rPr lang="es-CR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Actualizar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seg</a:t>
              </a:r>
              <a:r>
                <a:rPr lang="es-CR" sz="2800" dirty="0" err="1" smtClean="0">
                  <a:solidFill>
                    <a:schemeClr val="tx1"/>
                  </a:solidFill>
                </a:rPr>
                <a:t>ún</a:t>
              </a:r>
              <a:r>
                <a:rPr lang="es-CR" sz="2800" dirty="0" smtClean="0">
                  <a:solidFill>
                    <a:schemeClr val="tx1"/>
                  </a:solidFill>
                </a:rPr>
                <a:t> programación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Actualizar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tareas</a:t>
              </a:r>
              <a:r>
                <a:rPr lang="en-US" sz="2800" dirty="0" smtClean="0">
                  <a:solidFill>
                    <a:schemeClr val="tx1"/>
                  </a:solidFill>
                </a:rPr>
                <a:t>.</a:t>
              </a:r>
              <a:endParaRPr lang="es-CR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3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232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Tareas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85" y="3886175"/>
            <a:ext cx="628650" cy="323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54413"/>
            <a:ext cx="3905250" cy="10001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40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48880"/>
            <a:ext cx="8305800" cy="252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6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RECOMENDACION</a:t>
            </a:r>
          </a:p>
          <a:p>
            <a:pPr lvl="1" algn="just">
              <a:spcAft>
                <a:spcPts val="1200"/>
              </a:spcAft>
            </a:pPr>
            <a:r>
              <a:rPr lang="es-CR" sz="5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recomienda que conforme se estudie el contenido de este material se realicen en forma paralela los pasos indicados en la aplicación MS Project 2010, para una mayor comprensión.</a:t>
            </a:r>
          </a:p>
          <a:p>
            <a:pPr lvl="1" algn="l">
              <a:spcBef>
                <a:spcPts val="0"/>
              </a:spcBef>
            </a:pP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396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Visualizar</a:t>
            </a:r>
            <a:r>
              <a:rPr lang="en-US" b="1" dirty="0">
                <a:solidFill>
                  <a:schemeClr val="tx1"/>
                </a:solidFill>
              </a:rPr>
              <a:t> el Estado de </a:t>
            </a:r>
            <a:r>
              <a:rPr lang="en-US" b="1" dirty="0" err="1">
                <a:solidFill>
                  <a:schemeClr val="tx1"/>
                </a:solidFill>
              </a:rPr>
              <a:t>Avance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Tareas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4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797854" y="3780958"/>
            <a:ext cx="7920880" cy="2168322"/>
            <a:chOff x="719572" y="2060848"/>
            <a:chExt cx="6930770" cy="2430969"/>
          </a:xfrm>
        </p:grpSpPr>
        <p:sp>
          <p:nvSpPr>
            <p:cNvPr id="9" name="Rounded Rectangle 12"/>
            <p:cNvSpPr/>
            <p:nvPr/>
          </p:nvSpPr>
          <p:spPr>
            <a:xfrm>
              <a:off x="719572" y="2365648"/>
              <a:ext cx="6930770" cy="212616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es-CR" sz="2800" dirty="0" smtClean="0">
                  <a:solidFill>
                    <a:schemeClr val="tx1"/>
                  </a:solidFill>
                </a:rPr>
                <a:t>Para visualizar el estado de avance de las tareas, despliegue la columna </a:t>
              </a:r>
              <a:r>
                <a:rPr lang="en-US" sz="2800" dirty="0" smtClean="0">
                  <a:solidFill>
                    <a:schemeClr val="tx1"/>
                  </a:solidFill>
                </a:rPr>
                <a:t>“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Indicador</a:t>
              </a:r>
              <a:r>
                <a:rPr lang="en-US" sz="2800" dirty="0" smtClean="0">
                  <a:solidFill>
                    <a:schemeClr val="tx1"/>
                  </a:solidFill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estado</a:t>
              </a:r>
              <a:r>
                <a:rPr lang="en-US" sz="2800" dirty="0" smtClean="0">
                  <a:solidFill>
                    <a:schemeClr val="tx1"/>
                  </a:solidFill>
                </a:rPr>
                <a:t>” en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las</a:t>
              </a:r>
              <a:r>
                <a:rPr lang="en-US" sz="2800" dirty="0" smtClean="0">
                  <a:solidFill>
                    <a:schemeClr val="tx1"/>
                  </a:solidFill>
                </a:rPr>
                <a:t> vistas de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tareas</a:t>
              </a:r>
              <a:r>
                <a:rPr lang="en-US" sz="28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864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Visualizar</a:t>
            </a:r>
            <a:r>
              <a:rPr lang="en-US" b="1" dirty="0">
                <a:solidFill>
                  <a:schemeClr val="tx1"/>
                </a:solidFill>
              </a:rPr>
              <a:t> el Estado de </a:t>
            </a:r>
            <a:r>
              <a:rPr lang="en-US" b="1" dirty="0" err="1">
                <a:solidFill>
                  <a:schemeClr val="tx1"/>
                </a:solidFill>
              </a:rPr>
              <a:t>Avance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Tareas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628251" y="3827710"/>
            <a:ext cx="2340454" cy="1609725"/>
            <a:chOff x="3648075" y="4653136"/>
            <a:chExt cx="2340454" cy="160972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075" y="4653136"/>
              <a:ext cx="9239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267" y="4976986"/>
              <a:ext cx="20383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267" y="5396086"/>
              <a:ext cx="203835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179" y="5834236"/>
              <a:ext cx="203835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72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145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</a:pPr>
            <a:r>
              <a:rPr lang="en-US" sz="3600" b="1" dirty="0" err="1" smtClean="0">
                <a:solidFill>
                  <a:schemeClr val="tx1"/>
                </a:solidFill>
              </a:rPr>
              <a:t>Seguimiento</a:t>
            </a:r>
            <a:r>
              <a:rPr lang="en-US" sz="3600" b="1" dirty="0" smtClean="0">
                <a:solidFill>
                  <a:schemeClr val="tx1"/>
                </a:solidFill>
              </a:rPr>
              <a:t> del </a:t>
            </a:r>
            <a:r>
              <a:rPr lang="en-US" sz="3600" b="1" dirty="0" err="1" smtClean="0">
                <a:solidFill>
                  <a:schemeClr val="tx1"/>
                </a:solidFill>
              </a:rPr>
              <a:t>Proyecto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>
                <a:solidFill>
                  <a:schemeClr val="tx1"/>
                </a:solidFill>
              </a:rPr>
              <a:t>Actualizar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Utilizando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Tabla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Seguimiento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4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760530" y="3356992"/>
            <a:ext cx="7920880" cy="2513144"/>
            <a:chOff x="719572" y="2060848"/>
            <a:chExt cx="6930770" cy="2494638"/>
          </a:xfrm>
        </p:grpSpPr>
        <p:sp>
          <p:nvSpPr>
            <p:cNvPr id="11" name="Rounded Rectangle 12"/>
            <p:cNvSpPr/>
            <p:nvPr/>
          </p:nvSpPr>
          <p:spPr>
            <a:xfrm>
              <a:off x="719572" y="2365648"/>
              <a:ext cx="6930770" cy="218983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es-CR" sz="2800" dirty="0" smtClean="0">
                  <a:solidFill>
                    <a:schemeClr val="tx1"/>
                  </a:solidFill>
                </a:rPr>
                <a:t>Para actualizar en forma individual el avance de las tareas puede utilizar la tabla de seguimiento, seleccionándola en Vista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Datos</a:t>
              </a:r>
              <a:r>
                <a:rPr lang="en-US" sz="2800" dirty="0" smtClean="0">
                  <a:solidFill>
                    <a:schemeClr val="tx1"/>
                  </a:solidFill>
                </a:rPr>
                <a:t> 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Tablas</a:t>
              </a:r>
              <a:r>
                <a:rPr lang="en-US" sz="2800" dirty="0" smtClean="0">
                  <a:solidFill>
                    <a:schemeClr val="tx1"/>
                  </a:solidFill>
                </a:rPr>
                <a:t>.   En particular,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puede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actualizar</a:t>
              </a:r>
              <a:r>
                <a:rPr lang="en-US" sz="2800" dirty="0" smtClean="0">
                  <a:solidFill>
                    <a:schemeClr val="tx1"/>
                  </a:solidFill>
                </a:rPr>
                <a:t> el %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completado</a:t>
              </a:r>
              <a:r>
                <a:rPr lang="en-US" sz="28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3" name="Rounded Rectangle 13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4" y="6117826"/>
            <a:ext cx="8077200" cy="333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8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556792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s-CR" sz="3600" b="1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44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Fin del Curso</a:t>
            </a:r>
          </a:p>
          <a:p>
            <a:pPr>
              <a:spcAft>
                <a:spcPts val="1200"/>
              </a:spcAft>
            </a:pPr>
            <a:endParaRPr lang="es-CR" sz="4400" b="1" dirty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4400" b="1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4400" b="1" dirty="0" smtClean="0">
                <a:solidFill>
                  <a:srgbClr val="005828"/>
                </a:solidFill>
                <a:latin typeface="+mj-lt"/>
                <a:ea typeface="+mj-ea"/>
                <a:cs typeface="+mj-cs"/>
              </a:rPr>
              <a:t>Gracias!</a:t>
            </a:r>
          </a:p>
          <a:p>
            <a:pPr>
              <a:spcAft>
                <a:spcPts val="1200"/>
              </a:spcAft>
            </a:pPr>
            <a:endParaRPr lang="es-CR" sz="2400" dirty="0"/>
          </a:p>
        </p:txBody>
      </p:sp>
      <p:pic>
        <p:nvPicPr>
          <p:cNvPr id="5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4" y="3317296"/>
            <a:ext cx="4338132" cy="139479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://blogepm.m7.fr/wp-content/uploads/2010/01/project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5085184"/>
            <a:ext cx="2634241" cy="1483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0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epm.m7.fr/wp-content/uploads/2010/01/project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0686"/>
            <a:ext cx="7484512" cy="421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0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31640" y="1916831"/>
            <a:ext cx="6408712" cy="19020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 smtClean="0">
                <a:solidFill>
                  <a:srgbClr val="FFC000"/>
                </a:solidFill>
              </a:rPr>
              <a:t/>
            </a:r>
            <a:br>
              <a:rPr lang="es-CR" sz="32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FFC000"/>
                </a:solidFill>
              </a:rPr>
              <a:t>Tema 7</a:t>
            </a:r>
            <a:br>
              <a:rPr lang="es-CR" sz="48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005828"/>
                </a:solidFill>
              </a:rPr>
              <a:t>Establecimiento de Líneas Base</a:t>
            </a:r>
            <a:endParaRPr lang="en-US" sz="60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7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39330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CR" sz="4000" b="1" dirty="0" smtClean="0">
                <a:solidFill>
                  <a:srgbClr val="FFC000"/>
                </a:solidFill>
              </a:rPr>
              <a:t>Línea </a:t>
            </a:r>
            <a:r>
              <a:rPr lang="es-CR" sz="4000" b="1" dirty="0">
                <a:solidFill>
                  <a:srgbClr val="FFC000"/>
                </a:solidFill>
              </a:rPr>
              <a:t>Base</a:t>
            </a:r>
            <a:r>
              <a:rPr lang="en-US" sz="4000" b="1" dirty="0">
                <a:solidFill>
                  <a:srgbClr val="FFC000"/>
                </a:solidFill>
              </a:rPr>
              <a:t>: </a:t>
            </a:r>
            <a:r>
              <a:rPr lang="en-US" sz="4000" b="1" dirty="0" err="1">
                <a:solidFill>
                  <a:srgbClr val="FFC000"/>
                </a:solidFill>
              </a:rPr>
              <a:t>Creaci</a:t>
            </a:r>
            <a:r>
              <a:rPr lang="es-CR" sz="4000" b="1" dirty="0" err="1">
                <a:solidFill>
                  <a:srgbClr val="FFC000"/>
                </a:solidFill>
              </a:rPr>
              <a:t>ón</a:t>
            </a:r>
            <a:r>
              <a:rPr lang="es-CR" sz="4000" b="1" dirty="0">
                <a:solidFill>
                  <a:srgbClr val="FFC000"/>
                </a:solidFill>
              </a:rPr>
              <a:t> y </a:t>
            </a:r>
            <a:r>
              <a:rPr lang="es-CR" sz="4000" b="1" dirty="0" smtClean="0">
                <a:solidFill>
                  <a:srgbClr val="FFC000"/>
                </a:solidFill>
              </a:rPr>
              <a:t>Actualización</a:t>
            </a: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Microsoft Office </a:t>
            </a: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2010</a:t>
            </a: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32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0" y="2185766"/>
            <a:ext cx="78570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Línea</a:t>
            </a:r>
            <a:r>
              <a:rPr lang="en-US" sz="3600" b="1" dirty="0">
                <a:solidFill>
                  <a:prstClr val="black"/>
                </a:solidFill>
              </a:rPr>
              <a:t> Base del </a:t>
            </a:r>
            <a:r>
              <a:rPr lang="en-US" sz="3600" b="1" dirty="0" err="1">
                <a:solidFill>
                  <a:prstClr val="black"/>
                </a:solidFill>
              </a:rPr>
              <a:t>Proyecto</a:t>
            </a:r>
            <a:r>
              <a:rPr lang="en-US" sz="3600" b="1" dirty="0">
                <a:solidFill>
                  <a:prstClr val="black"/>
                </a:solidFill>
              </a:rPr>
              <a:t> (LB)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</a:rPr>
              <a:t>Representa</a:t>
            </a:r>
            <a:r>
              <a:rPr lang="en-US" sz="2800" dirty="0">
                <a:solidFill>
                  <a:prstClr val="black"/>
                </a:solidFill>
              </a:rPr>
              <a:t> el plan de </a:t>
            </a:r>
            <a:r>
              <a:rPr lang="en-US" sz="2800" dirty="0" err="1">
                <a:solidFill>
                  <a:prstClr val="black"/>
                </a:solidFill>
              </a:rPr>
              <a:t>referencia</a:t>
            </a:r>
            <a:r>
              <a:rPr lang="en-US" sz="2800" dirty="0">
                <a:solidFill>
                  <a:prstClr val="black"/>
                </a:solidFill>
              </a:rPr>
              <a:t> de la </a:t>
            </a:r>
            <a:r>
              <a:rPr lang="en-US" sz="2800" dirty="0" err="1">
                <a:solidFill>
                  <a:prstClr val="black"/>
                </a:solidFill>
              </a:rPr>
              <a:t>etapa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planeación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una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vez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finalizado</a:t>
            </a:r>
            <a:r>
              <a:rPr lang="en-US" sz="2800" dirty="0">
                <a:solidFill>
                  <a:prstClr val="black"/>
                </a:solidFill>
              </a:rPr>
              <a:t> y </a:t>
            </a:r>
            <a:r>
              <a:rPr lang="en-US" sz="2800" dirty="0" err="1">
                <a:solidFill>
                  <a:prstClr val="black"/>
                </a:solidFill>
              </a:rPr>
              <a:t>depurado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</a:pPr>
            <a:r>
              <a:rPr lang="es-CR" sz="2800" dirty="0">
                <a:solidFill>
                  <a:prstClr val="black"/>
                </a:solidFill>
              </a:rPr>
              <a:t>Si el proyecto consta de varias fases, puede guardar una línea base distinta al final de cada fase, o cuando ocurran grandes cambios en el plan,  para comparar los valores previstos con los reales.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6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185766"/>
            <a:ext cx="82192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	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Base del </a:t>
            </a:r>
            <a:r>
              <a:rPr lang="en-US" sz="3600" b="1" dirty="0" err="1">
                <a:solidFill>
                  <a:prstClr val="black"/>
                </a:solidFill>
              </a:rPr>
              <a:t>Proyecto</a:t>
            </a:r>
            <a:r>
              <a:rPr lang="en-US" sz="3600" b="1" dirty="0">
                <a:solidFill>
                  <a:prstClr val="black"/>
                </a:solidFill>
              </a:rPr>
              <a:t> (LB)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</a:rPr>
              <a:t>Proporciona</a:t>
            </a:r>
            <a:r>
              <a:rPr lang="en-US" sz="2800" dirty="0">
                <a:solidFill>
                  <a:schemeClr val="tx1"/>
                </a:solidFill>
              </a:rPr>
              <a:t> los </a:t>
            </a:r>
            <a:r>
              <a:rPr lang="en-US" sz="2800" dirty="0" err="1">
                <a:solidFill>
                  <a:schemeClr val="tx1"/>
                </a:solidFill>
              </a:rPr>
              <a:t>puntos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referencia</a:t>
            </a:r>
            <a:r>
              <a:rPr lang="en-US" sz="2800" dirty="0">
                <a:solidFill>
                  <a:schemeClr val="tx1"/>
                </a:solidFill>
              </a:rPr>
              <a:t> con los </a:t>
            </a:r>
            <a:r>
              <a:rPr lang="en-US" sz="2800" dirty="0" err="1">
                <a:solidFill>
                  <a:schemeClr val="tx1"/>
                </a:solidFill>
              </a:rPr>
              <a:t>que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compara</a:t>
            </a:r>
            <a:r>
              <a:rPr lang="en-US" sz="2800" dirty="0">
                <a:solidFill>
                  <a:schemeClr val="tx1"/>
                </a:solidFill>
              </a:rPr>
              <a:t> el </a:t>
            </a:r>
            <a:r>
              <a:rPr lang="en-US" sz="2800" dirty="0" err="1">
                <a:solidFill>
                  <a:schemeClr val="tx1"/>
                </a:solidFill>
              </a:rPr>
              <a:t>avance</a:t>
            </a:r>
            <a:r>
              <a:rPr lang="en-US" sz="2800" dirty="0">
                <a:solidFill>
                  <a:schemeClr val="tx1"/>
                </a:solidFill>
              </a:rPr>
              <a:t> real del </a:t>
            </a:r>
            <a:r>
              <a:rPr lang="en-US" sz="2800" dirty="0" err="1">
                <a:solidFill>
                  <a:schemeClr val="tx1"/>
                </a:solidFill>
              </a:rPr>
              <a:t>proyecto</a:t>
            </a:r>
            <a:r>
              <a:rPr lang="en-US" sz="2800" dirty="0">
                <a:solidFill>
                  <a:schemeClr val="tx1"/>
                </a:solidFill>
              </a:rPr>
              <a:t>.   </a:t>
            </a:r>
            <a:r>
              <a:rPr lang="en-US" sz="2800" dirty="0" err="1">
                <a:solidFill>
                  <a:schemeClr val="tx1"/>
                </a:solidFill>
              </a:rPr>
              <a:t>Debe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incluir</a:t>
            </a:r>
            <a:r>
              <a:rPr lang="en-US" sz="2800" dirty="0">
                <a:solidFill>
                  <a:schemeClr val="tx1"/>
                </a:solidFill>
              </a:rPr>
              <a:t> los </a:t>
            </a:r>
            <a:r>
              <a:rPr lang="en-US" sz="2800" dirty="0" err="1">
                <a:solidFill>
                  <a:schemeClr val="tx1"/>
                </a:solidFill>
              </a:rPr>
              <a:t>cálculos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necesarios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para</a:t>
            </a:r>
            <a:r>
              <a:rPr lang="en-US" sz="2800" dirty="0">
                <a:solidFill>
                  <a:schemeClr val="tx1"/>
                </a:solidFill>
              </a:rPr>
              <a:t> la </a:t>
            </a:r>
            <a:r>
              <a:rPr lang="en-US" sz="2800" dirty="0" err="1">
                <a:solidFill>
                  <a:schemeClr val="tx1"/>
                </a:solidFill>
              </a:rPr>
              <a:t>duración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tareas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fecha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inicio</a:t>
            </a:r>
            <a:r>
              <a:rPr lang="en-US" sz="2800" dirty="0">
                <a:solidFill>
                  <a:schemeClr val="tx1"/>
                </a:solidFill>
              </a:rPr>
              <a:t> y </a:t>
            </a:r>
            <a:r>
              <a:rPr lang="en-US" sz="2800" dirty="0" err="1">
                <a:solidFill>
                  <a:schemeClr val="tx1"/>
                </a:solidFill>
              </a:rPr>
              <a:t>finalización</a:t>
            </a:r>
            <a:r>
              <a:rPr lang="en-US" sz="2800" dirty="0">
                <a:solidFill>
                  <a:schemeClr val="tx1"/>
                </a:solidFill>
              </a:rPr>
              <a:t>, los </a:t>
            </a:r>
            <a:r>
              <a:rPr lang="en-US" sz="2800" dirty="0" err="1">
                <a:solidFill>
                  <a:schemeClr val="tx1"/>
                </a:solidFill>
              </a:rPr>
              <a:t>costos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recursos</a:t>
            </a:r>
            <a:r>
              <a:rPr lang="en-US" sz="2800" dirty="0">
                <a:solidFill>
                  <a:schemeClr val="tx1"/>
                </a:solidFill>
              </a:rPr>
              <a:t> y </a:t>
            </a:r>
            <a:r>
              <a:rPr lang="en-US" sz="2800" dirty="0" err="1">
                <a:solidFill>
                  <a:schemeClr val="tx1"/>
                </a:solidFill>
              </a:rPr>
              <a:t>otras</a:t>
            </a:r>
            <a:r>
              <a:rPr lang="en-US" sz="2800" dirty="0">
                <a:solidFill>
                  <a:schemeClr val="tx1"/>
                </a:solidFill>
              </a:rPr>
              <a:t> variables </a:t>
            </a:r>
            <a:r>
              <a:rPr lang="en-US" sz="2800" dirty="0" err="1">
                <a:solidFill>
                  <a:schemeClr val="tx1"/>
                </a:solidFill>
              </a:rPr>
              <a:t>que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desee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supervisar</a:t>
            </a:r>
            <a:r>
              <a:rPr lang="en-US" sz="2800" dirty="0">
                <a:solidFill>
                  <a:schemeClr val="tx1"/>
                </a:solidFill>
              </a:rPr>
              <a:t>.   </a:t>
            </a:r>
            <a:r>
              <a:rPr lang="en-US" sz="2800" dirty="0" err="1">
                <a:solidFill>
                  <a:schemeClr val="tx1"/>
                </a:solidFill>
              </a:rPr>
              <a:t>Puede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llegar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tener</a:t>
            </a:r>
            <a:r>
              <a:rPr lang="en-US" sz="2800" dirty="0">
                <a:solidFill>
                  <a:schemeClr val="tx1"/>
                </a:solidFill>
              </a:rPr>
              <a:t> un </a:t>
            </a:r>
            <a:r>
              <a:rPr lang="en-US" sz="2800" dirty="0" err="1">
                <a:solidFill>
                  <a:schemeClr val="tx1"/>
                </a:solidFill>
              </a:rPr>
              <a:t>carácter</a:t>
            </a:r>
            <a:r>
              <a:rPr lang="en-US" sz="2800" dirty="0">
                <a:solidFill>
                  <a:schemeClr val="tx1"/>
                </a:solidFill>
              </a:rPr>
              <a:t> contractual del </a:t>
            </a:r>
            <a:r>
              <a:rPr lang="en-US" sz="2800" dirty="0" err="1">
                <a:solidFill>
                  <a:schemeClr val="tx1"/>
                </a:solidFill>
              </a:rPr>
              <a:t>proyecto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09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185766"/>
            <a:ext cx="82192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prstClr val="black"/>
                </a:solidFill>
              </a:rPr>
              <a:t>	</a:t>
            </a:r>
            <a:r>
              <a:rPr lang="en-US" sz="3600" b="1" dirty="0" err="1" smtClean="0">
                <a:solidFill>
                  <a:prstClr val="black"/>
                </a:solidFill>
              </a:rPr>
              <a:t>Línea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Base del </a:t>
            </a:r>
            <a:r>
              <a:rPr lang="en-US" sz="3600" b="1" dirty="0" err="1">
                <a:solidFill>
                  <a:prstClr val="black"/>
                </a:solidFill>
              </a:rPr>
              <a:t>Proyecto</a:t>
            </a:r>
            <a:r>
              <a:rPr lang="en-US" sz="3600" b="1" dirty="0">
                <a:solidFill>
                  <a:prstClr val="black"/>
                </a:solidFill>
              </a:rPr>
              <a:t> (LB)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</a:rPr>
              <a:t>Puede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modificar</a:t>
            </a:r>
            <a:r>
              <a:rPr lang="en-US" sz="2800" dirty="0">
                <a:solidFill>
                  <a:schemeClr val="tx1"/>
                </a:solidFill>
              </a:rPr>
              <a:t> o </a:t>
            </a:r>
            <a:r>
              <a:rPr lang="en-US" sz="2800" dirty="0" err="1">
                <a:solidFill>
                  <a:schemeClr val="tx1"/>
                </a:solidFill>
              </a:rPr>
              <a:t>rediseñar</a:t>
            </a:r>
            <a:r>
              <a:rPr lang="en-US" sz="2800" dirty="0">
                <a:solidFill>
                  <a:schemeClr val="tx1"/>
                </a:solidFill>
              </a:rPr>
              <a:t> la LB en </a:t>
            </a:r>
            <a:r>
              <a:rPr lang="en-US" sz="2800" dirty="0" err="1">
                <a:solidFill>
                  <a:schemeClr val="tx1"/>
                </a:solidFill>
              </a:rPr>
              <a:t>cualquier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momento</a:t>
            </a:r>
            <a:r>
              <a:rPr lang="en-US" sz="2800" dirty="0">
                <a:solidFill>
                  <a:schemeClr val="tx1"/>
                </a:solidFill>
              </a:rPr>
              <a:t> del </a:t>
            </a:r>
            <a:r>
              <a:rPr lang="en-US" sz="2800" dirty="0" err="1">
                <a:solidFill>
                  <a:schemeClr val="tx1"/>
                </a:solidFill>
              </a:rPr>
              <a:t>proyecto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si</a:t>
            </a:r>
            <a:r>
              <a:rPr lang="en-US" sz="2800" dirty="0">
                <a:solidFill>
                  <a:schemeClr val="tx1"/>
                </a:solidFill>
              </a:rPr>
              <a:t> los </a:t>
            </a:r>
            <a:r>
              <a:rPr lang="en-US" sz="2800" dirty="0" err="1">
                <a:solidFill>
                  <a:schemeClr val="tx1"/>
                </a:solidFill>
              </a:rPr>
              <a:t>involucrados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están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acuerdo</a:t>
            </a:r>
            <a:r>
              <a:rPr lang="en-US" sz="2800" dirty="0">
                <a:solidFill>
                  <a:schemeClr val="tx1"/>
                </a:solidFill>
              </a:rPr>
              <a:t> en la </a:t>
            </a:r>
            <a:r>
              <a:rPr lang="en-US" sz="2800" dirty="0" err="1">
                <a:solidFill>
                  <a:schemeClr val="tx1"/>
                </a:solidFill>
              </a:rPr>
              <a:t>justificación</a:t>
            </a:r>
            <a:r>
              <a:rPr lang="en-US" sz="2800" dirty="0">
                <a:solidFill>
                  <a:schemeClr val="tx1"/>
                </a:solidFill>
              </a:rPr>
              <a:t> del </a:t>
            </a:r>
            <a:r>
              <a:rPr lang="en-US" sz="2800" dirty="0" err="1">
                <a:solidFill>
                  <a:schemeClr val="tx1"/>
                </a:solidFill>
              </a:rPr>
              <a:t>cambio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</a:rPr>
              <a:t>Puede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útil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definir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varias</a:t>
            </a:r>
            <a:r>
              <a:rPr lang="en-US" sz="2800" dirty="0">
                <a:solidFill>
                  <a:schemeClr val="tx1"/>
                </a:solidFill>
              </a:rPr>
              <a:t> LB en </a:t>
            </a:r>
            <a:r>
              <a:rPr lang="en-US" sz="2800" dirty="0" err="1">
                <a:solidFill>
                  <a:schemeClr val="tx1"/>
                </a:solidFill>
              </a:rPr>
              <a:t>proyectos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larga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duración</a:t>
            </a:r>
            <a:r>
              <a:rPr lang="en-US" sz="2800" dirty="0">
                <a:solidFill>
                  <a:schemeClr val="tx1"/>
                </a:solidFill>
              </a:rPr>
              <a:t> o en el </a:t>
            </a:r>
            <a:r>
              <a:rPr lang="en-US" sz="2800" dirty="0" err="1">
                <a:solidFill>
                  <a:schemeClr val="tx1"/>
                </a:solidFill>
              </a:rPr>
              <a:t>caso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relevantes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cambios</a:t>
            </a:r>
            <a:r>
              <a:rPr lang="en-US" sz="2800" dirty="0">
                <a:solidFill>
                  <a:schemeClr val="tx1"/>
                </a:solidFill>
              </a:rPr>
              <a:t> en </a:t>
            </a:r>
            <a:r>
              <a:rPr lang="en-US" sz="2800" dirty="0" err="1">
                <a:solidFill>
                  <a:schemeClr val="tx1"/>
                </a:solidFill>
              </a:rPr>
              <a:t>las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tareas</a:t>
            </a:r>
            <a:r>
              <a:rPr lang="en-US" sz="2800" dirty="0">
                <a:solidFill>
                  <a:schemeClr val="tx1"/>
                </a:solidFill>
              </a:rPr>
              <a:t> o en los </a:t>
            </a:r>
            <a:r>
              <a:rPr lang="en-US" sz="2800" dirty="0" err="1">
                <a:solidFill>
                  <a:schemeClr val="tx1"/>
                </a:solidFill>
              </a:rPr>
              <a:t>costos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10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UCI-2012</Template>
  <TotalTime>2422</TotalTime>
  <Words>1478</Words>
  <Application>Microsoft Macintosh PowerPoint</Application>
  <PresentationFormat>On-screen Show (4:3)</PresentationFormat>
  <Paragraphs>231</Paragraphs>
  <Slides>44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Donald Solano</dc:creator>
  <cp:lastModifiedBy>Tia Pancha</cp:lastModifiedBy>
  <cp:revision>201</cp:revision>
  <cp:lastPrinted>2012-01-02T03:58:58Z</cp:lastPrinted>
  <dcterms:created xsi:type="dcterms:W3CDTF">2010-10-20T21:55:38Z</dcterms:created>
  <dcterms:modified xsi:type="dcterms:W3CDTF">2013-07-22T22:49:51Z</dcterms:modified>
</cp:coreProperties>
</file>