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311" r:id="rId2"/>
    <p:sldId id="312" r:id="rId3"/>
    <p:sldId id="313" r:id="rId4"/>
    <p:sldId id="314" r:id="rId5"/>
    <p:sldId id="315" r:id="rId6"/>
    <p:sldId id="316" r:id="rId7"/>
    <p:sldId id="317" r:id="rId8"/>
    <p:sldId id="318" r:id="rId9"/>
    <p:sldId id="319" r:id="rId10"/>
    <p:sldId id="320" r:id="rId11"/>
    <p:sldId id="321" r:id="rId12"/>
    <p:sldId id="322" r:id="rId13"/>
    <p:sldId id="323" r:id="rId14"/>
    <p:sldId id="324" r:id="rId15"/>
    <p:sldId id="325"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94660"/>
  </p:normalViewPr>
  <p:slideViewPr>
    <p:cSldViewPr snapToObjects="1">
      <p:cViewPr>
        <p:scale>
          <a:sx n="75" d="100"/>
          <a:sy n="75" d="100"/>
        </p:scale>
        <p:origin x="-3024" y="-8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77A9C0-D798-4461-A208-2C6657BC1ED5}" type="datetimeFigureOut">
              <a:rPr lang="en-US" smtClean="0"/>
              <a:pPr/>
              <a:t>1/31/2013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09AB3-A9AC-423D-B8B8-23F32671E806}" type="slidenum">
              <a:rPr lang="en-US" smtClean="0"/>
              <a:pPr/>
              <a:t>‹Nº›</a:t>
            </a:fld>
            <a:endParaRPr lang="en-US"/>
          </a:p>
        </p:txBody>
      </p:sp>
    </p:spTree>
    <p:extLst>
      <p:ext uri="{BB962C8B-B14F-4D97-AF65-F5344CB8AC3E}">
        <p14:creationId xmlns:p14="http://schemas.microsoft.com/office/powerpoint/2010/main" val="518147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¿Podría</a:t>
            </a:r>
            <a:r>
              <a:rPr lang="es-CR" baseline="0" dirty="0" smtClean="0"/>
              <a:t>mos utilizar a las metas volantes como una técnica?</a:t>
            </a:r>
            <a:endParaRPr lang="en-US" dirty="0"/>
          </a:p>
        </p:txBody>
      </p:sp>
      <p:sp>
        <p:nvSpPr>
          <p:cNvPr id="4" name="Slide Number Placeholder 3"/>
          <p:cNvSpPr>
            <a:spLocks noGrp="1"/>
          </p:cNvSpPr>
          <p:nvPr>
            <p:ph type="sldNum" sz="quarter" idx="10"/>
          </p:nvPr>
        </p:nvSpPr>
        <p:spPr/>
        <p:txBody>
          <a:bodyPr/>
          <a:lstStyle/>
          <a:p>
            <a:fld id="{5C73A87A-3760-4AF6-81FD-EE947A97F96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La gestión por</a:t>
            </a:r>
            <a:r>
              <a:rPr lang="es-CR" baseline="0" dirty="0" smtClean="0"/>
              <a:t> resultados consiste en determinar de acuerdo con la planificación vigente cuando se deberían esperar los resultados del proyecto, y comparar con cuando se producen durante la ejecución.</a:t>
            </a:r>
            <a:endParaRPr lang="en-US" dirty="0"/>
          </a:p>
        </p:txBody>
      </p:sp>
      <p:sp>
        <p:nvSpPr>
          <p:cNvPr id="4" name="Slide Number Placeholder 3"/>
          <p:cNvSpPr>
            <a:spLocks noGrp="1"/>
          </p:cNvSpPr>
          <p:nvPr>
            <p:ph type="sldNum" sz="quarter" idx="10"/>
          </p:nvPr>
        </p:nvSpPr>
        <p:spPr/>
        <p:txBody>
          <a:bodyPr/>
          <a:lstStyle/>
          <a:p>
            <a:fld id="{5C73A87A-3760-4AF6-81FD-EE947A97F96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Los hitos deben ser productos significativos,</a:t>
            </a:r>
            <a:r>
              <a:rPr lang="es-CR" baseline="0" dirty="0" smtClean="0"/>
              <a:t> deben pertenecer a los resultados sustantivos del proyecto, de no producirse comprometerían técnicamente el logro de los objetivos del proyecto.</a:t>
            </a:r>
            <a:endParaRPr lang="en-US" dirty="0"/>
          </a:p>
        </p:txBody>
      </p:sp>
      <p:sp>
        <p:nvSpPr>
          <p:cNvPr id="4" name="Slide Number Placeholder 3"/>
          <p:cNvSpPr>
            <a:spLocks noGrp="1"/>
          </p:cNvSpPr>
          <p:nvPr>
            <p:ph type="sldNum" sz="quarter" idx="10"/>
          </p:nvPr>
        </p:nvSpPr>
        <p:spPr/>
        <p:txBody>
          <a:bodyPr/>
          <a:lstStyle/>
          <a:p>
            <a:fld id="{5C73A87A-3760-4AF6-81FD-EE947A97F96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Cuando</a:t>
            </a:r>
            <a:r>
              <a:rPr lang="es-CR" baseline="0" dirty="0" smtClean="0"/>
              <a:t> identificamos los hitos debemos redactarlos como resultados.</a:t>
            </a:r>
            <a:endParaRPr lang="en-US" dirty="0"/>
          </a:p>
        </p:txBody>
      </p:sp>
      <p:sp>
        <p:nvSpPr>
          <p:cNvPr id="4" name="Slide Number Placeholder 3"/>
          <p:cNvSpPr>
            <a:spLocks noGrp="1"/>
          </p:cNvSpPr>
          <p:nvPr>
            <p:ph type="sldNum" sz="quarter" idx="10"/>
          </p:nvPr>
        </p:nvSpPr>
        <p:spPr/>
        <p:txBody>
          <a:bodyPr/>
          <a:lstStyle/>
          <a:p>
            <a:fld id="{5C73A87A-3760-4AF6-81FD-EE947A97F96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En carreras de múltiples etapas secuenciales</a:t>
            </a:r>
            <a:r>
              <a:rPr lang="es-CR" baseline="0" dirty="0" smtClean="0"/>
              <a:t> (ciclo de vida de proyecto) podríamos utilizar los resultados de cada etapa para monitorear el desempeño total de la carrera.</a:t>
            </a:r>
            <a:endParaRPr lang="en-US" dirty="0"/>
          </a:p>
        </p:txBody>
      </p:sp>
      <p:sp>
        <p:nvSpPr>
          <p:cNvPr id="4" name="Slide Number Placeholder 3"/>
          <p:cNvSpPr>
            <a:spLocks noGrp="1"/>
          </p:cNvSpPr>
          <p:nvPr>
            <p:ph type="sldNum" sz="quarter" idx="10"/>
          </p:nvPr>
        </p:nvSpPr>
        <p:spPr/>
        <p:txBody>
          <a:bodyPr/>
          <a:lstStyle/>
          <a:p>
            <a:fld id="{5C73A87A-3760-4AF6-81FD-EE947A97F96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73A87A-3760-4AF6-81FD-EE947A97F962}"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Podr</a:t>
            </a:r>
            <a:r>
              <a:rPr lang="es-CR" dirty="0" err="1" smtClean="0"/>
              <a:t>íamos</a:t>
            </a:r>
            <a:r>
              <a:rPr lang="es-CR" baseline="0" dirty="0" smtClean="0"/>
              <a:t> encontrar similitudes entre una carrera de ciclismo y un proyecto?</a:t>
            </a:r>
            <a:endParaRPr lang="en-US" dirty="0"/>
          </a:p>
        </p:txBody>
      </p:sp>
      <p:sp>
        <p:nvSpPr>
          <p:cNvPr id="4" name="Slide Number Placeholder 3"/>
          <p:cNvSpPr>
            <a:spLocks noGrp="1"/>
          </p:cNvSpPr>
          <p:nvPr>
            <p:ph type="sldNum" sz="quarter" idx="10"/>
          </p:nvPr>
        </p:nvSpPr>
        <p:spPr/>
        <p:txBody>
          <a:bodyPr/>
          <a:lstStyle/>
          <a:p>
            <a:fld id="{5A495B14-E496-488F-BA78-F47CE18ECFF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Definitivamente podríamos afirmar que ambos son temporales.</a:t>
            </a:r>
            <a:endParaRPr lang="en-US" dirty="0"/>
          </a:p>
        </p:txBody>
      </p:sp>
      <p:sp>
        <p:nvSpPr>
          <p:cNvPr id="4" name="Slide Number Placeholder 3"/>
          <p:cNvSpPr>
            <a:spLocks noGrp="1"/>
          </p:cNvSpPr>
          <p:nvPr>
            <p:ph type="sldNum" sz="quarter" idx="10"/>
          </p:nvPr>
        </p:nvSpPr>
        <p:spPr/>
        <p:txBody>
          <a:bodyPr/>
          <a:lstStyle/>
          <a:p>
            <a:fld id="{5A495B14-E496-488F-BA78-F47CE18ECFF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R" dirty="0" smtClean="0"/>
              <a:t>Al igual</a:t>
            </a:r>
            <a:r>
              <a:rPr lang="es-CR" baseline="0" dirty="0" smtClean="0"/>
              <a:t> que los proyectos, n</a:t>
            </a:r>
            <a:r>
              <a:rPr lang="es-CR" dirty="0" smtClean="0"/>
              <a:t>inguna carrera se parece a otra,</a:t>
            </a:r>
            <a:r>
              <a:rPr lang="es-CR" baseline="0" dirty="0" smtClean="0"/>
              <a:t> hay muchos factores que cambian. Podemos mencionar entre otros a los competidores, el estado de las vías, las condiciones climáticas, etc.</a:t>
            </a:r>
            <a:endParaRPr lang="en-US" dirty="0"/>
          </a:p>
        </p:txBody>
      </p:sp>
      <p:sp>
        <p:nvSpPr>
          <p:cNvPr id="4" name="Slide Number Placeholder 3"/>
          <p:cNvSpPr>
            <a:spLocks noGrp="1"/>
          </p:cNvSpPr>
          <p:nvPr>
            <p:ph type="sldNum" sz="quarter" idx="10"/>
          </p:nvPr>
        </p:nvSpPr>
        <p:spPr/>
        <p:txBody>
          <a:bodyPr/>
          <a:lstStyle/>
          <a:p>
            <a:fld id="{5C73A87A-3760-4AF6-81FD-EE947A97F96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En el ciclismo como</a:t>
            </a:r>
            <a:r>
              <a:rPr lang="es-CR" baseline="0" dirty="0" smtClean="0"/>
              <a:t> en los proyectos requerimos de equipos multidisciplinarios, cada uno con su especialidad (escaladores, </a:t>
            </a:r>
            <a:r>
              <a:rPr lang="es-CR" baseline="0" dirty="0" err="1" smtClean="0"/>
              <a:t>sprinters</a:t>
            </a:r>
            <a:r>
              <a:rPr lang="es-CR" baseline="0" dirty="0" smtClean="0"/>
              <a:t>, entrenadores, preparador físico, </a:t>
            </a:r>
            <a:r>
              <a:rPr lang="es-CR" baseline="0" dirty="0" err="1" smtClean="0"/>
              <a:t>etc</a:t>
            </a:r>
            <a:r>
              <a:rPr lang="es-CR" baseline="0" dirty="0" smtClean="0"/>
              <a:t>).</a:t>
            </a:r>
          </a:p>
        </p:txBody>
      </p:sp>
      <p:sp>
        <p:nvSpPr>
          <p:cNvPr id="4" name="Slide Number Placeholder 3"/>
          <p:cNvSpPr>
            <a:spLocks noGrp="1"/>
          </p:cNvSpPr>
          <p:nvPr>
            <p:ph type="sldNum" sz="quarter" idx="10"/>
          </p:nvPr>
        </p:nvSpPr>
        <p:spPr/>
        <p:txBody>
          <a:bodyPr/>
          <a:lstStyle/>
          <a:p>
            <a:fld id="{5C73A87A-3760-4AF6-81FD-EE947A97F96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También</a:t>
            </a:r>
            <a:r>
              <a:rPr lang="es-CR" baseline="0" dirty="0" smtClean="0"/>
              <a:t> enfrentamos riesgos que debemos mitigar(parches, atención medica, repuestos, </a:t>
            </a:r>
            <a:r>
              <a:rPr lang="es-CR" baseline="0" dirty="0" err="1" smtClean="0"/>
              <a:t>etc</a:t>
            </a:r>
            <a:r>
              <a:rPr lang="es-CR" baseline="0" dirty="0" smtClean="0"/>
              <a:t>).</a:t>
            </a:r>
            <a:endParaRPr lang="en-US" dirty="0"/>
          </a:p>
        </p:txBody>
      </p:sp>
      <p:sp>
        <p:nvSpPr>
          <p:cNvPr id="4" name="Slide Number Placeholder 3"/>
          <p:cNvSpPr>
            <a:spLocks noGrp="1"/>
          </p:cNvSpPr>
          <p:nvPr>
            <p:ph type="sldNum" sz="quarter" idx="10"/>
          </p:nvPr>
        </p:nvSpPr>
        <p:spPr/>
        <p:txBody>
          <a:bodyPr/>
          <a:lstStyle/>
          <a:p>
            <a:fld id="{5C73A87A-3760-4AF6-81FD-EE947A97F96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Claro</a:t>
            </a:r>
            <a:r>
              <a:rPr lang="es-CR" baseline="0" dirty="0" smtClean="0"/>
              <a:t> que existen procesos de planificación que nos permiten mejorar nuestros resultados.</a:t>
            </a:r>
            <a:endParaRPr lang="en-US" dirty="0"/>
          </a:p>
        </p:txBody>
      </p:sp>
      <p:sp>
        <p:nvSpPr>
          <p:cNvPr id="4" name="Slide Number Placeholder 3"/>
          <p:cNvSpPr>
            <a:spLocks noGrp="1"/>
          </p:cNvSpPr>
          <p:nvPr>
            <p:ph type="sldNum" sz="quarter" idx="10"/>
          </p:nvPr>
        </p:nvSpPr>
        <p:spPr/>
        <p:txBody>
          <a:bodyPr/>
          <a:lstStyle/>
          <a:p>
            <a:fld id="{5C73A87A-3760-4AF6-81FD-EE947A97F96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Lo</a:t>
            </a:r>
            <a:r>
              <a:rPr lang="es-CR" baseline="0" dirty="0" smtClean="0"/>
              <a:t> ideal sería ejecutar de acuerdo con el plan de carrera, suena conocido.</a:t>
            </a:r>
            <a:endParaRPr lang="en-US" dirty="0"/>
          </a:p>
        </p:txBody>
      </p:sp>
      <p:sp>
        <p:nvSpPr>
          <p:cNvPr id="4" name="Slide Number Placeholder 3"/>
          <p:cNvSpPr>
            <a:spLocks noGrp="1"/>
          </p:cNvSpPr>
          <p:nvPr>
            <p:ph type="sldNum" sz="quarter" idx="10"/>
          </p:nvPr>
        </p:nvSpPr>
        <p:spPr/>
        <p:txBody>
          <a:bodyPr/>
          <a:lstStyle/>
          <a:p>
            <a:fld id="{5C73A87A-3760-4AF6-81FD-EE947A97F96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¿Qué</a:t>
            </a:r>
            <a:r>
              <a:rPr lang="es-CR" baseline="0" dirty="0" smtClean="0"/>
              <a:t> técnicas podemos utilizar para darle seguimiento y control a una carrera?</a:t>
            </a:r>
            <a:endParaRPr lang="en-US" dirty="0"/>
          </a:p>
        </p:txBody>
      </p:sp>
      <p:sp>
        <p:nvSpPr>
          <p:cNvPr id="4" name="Slide Number Placeholder 3"/>
          <p:cNvSpPr>
            <a:spLocks noGrp="1"/>
          </p:cNvSpPr>
          <p:nvPr>
            <p:ph type="sldNum" sz="quarter" idx="10"/>
          </p:nvPr>
        </p:nvSpPr>
        <p:spPr/>
        <p:txBody>
          <a:bodyPr/>
          <a:lstStyle/>
          <a:p>
            <a:fld id="{5C73A87A-3760-4AF6-81FD-EE947A97F96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30914F-2557-6F43-B378-2DF8A28C34F7}" type="datetimeFigureOut">
              <a:rPr lang="en-US" smtClean="0"/>
              <a:pPr/>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778C6-1BAF-3548-967C-D3992E82C1A5}" type="slidenum">
              <a:rPr lang="en-US" smtClean="0"/>
              <a:pPr/>
              <a:t>‹Nº›</a:t>
            </a:fld>
            <a:endParaRPr lang="en-US"/>
          </a:p>
        </p:txBody>
      </p:sp>
      <p:pic>
        <p:nvPicPr>
          <p:cNvPr id="7" name="Picture 6" descr="ppt-uci6.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30914F-2557-6F43-B378-2DF8A28C34F7}" type="datetimeFigureOut">
              <a:rPr lang="en-US" smtClean="0"/>
              <a:pPr/>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778C6-1BAF-3548-967C-D3992E82C1A5}"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30914F-2557-6F43-B378-2DF8A28C34F7}" type="datetimeFigureOut">
              <a:rPr lang="en-US" smtClean="0"/>
              <a:pPr/>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778C6-1BAF-3548-967C-D3992E82C1A5}"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30914F-2557-6F43-B378-2DF8A28C34F7}" type="datetimeFigureOut">
              <a:rPr lang="en-US" smtClean="0"/>
              <a:pPr/>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778C6-1BAF-3548-967C-D3992E82C1A5}" type="slidenum">
              <a:rPr lang="en-US" smtClean="0"/>
              <a:pPr/>
              <a:t>‹Nº›</a:t>
            </a:fld>
            <a:endParaRPr lang="en-US"/>
          </a:p>
        </p:txBody>
      </p:sp>
      <p:pic>
        <p:nvPicPr>
          <p:cNvPr id="7" name="Picture 6" descr="ppt-uci4.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30914F-2557-6F43-B378-2DF8A28C34F7}" type="datetimeFigureOut">
              <a:rPr lang="en-US" smtClean="0"/>
              <a:pPr/>
              <a:t>1/31/2013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778C6-1BAF-3548-967C-D3992E82C1A5}"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30914F-2557-6F43-B378-2DF8A28C34F7}" type="datetimeFigureOut">
              <a:rPr lang="en-US" smtClean="0"/>
              <a:pPr/>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5778C6-1BAF-3548-967C-D3992E82C1A5}" type="slidenum">
              <a:rPr lang="en-US" smtClean="0"/>
              <a:pPr/>
              <a:t>‹Nº›</a:t>
            </a:fld>
            <a:endParaRPr lang="en-US"/>
          </a:p>
        </p:txBody>
      </p:sp>
      <p:pic>
        <p:nvPicPr>
          <p:cNvPr id="8" name="Picture 7" descr="ppt-uci4.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30914F-2557-6F43-B378-2DF8A28C34F7}" type="datetimeFigureOut">
              <a:rPr lang="en-US" smtClean="0"/>
              <a:pPr/>
              <a:t>1/31/2013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5778C6-1BAF-3548-967C-D3992E82C1A5}"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30914F-2557-6F43-B378-2DF8A28C34F7}" type="datetimeFigureOut">
              <a:rPr lang="en-US" smtClean="0"/>
              <a:pPr/>
              <a:t>1/31/2013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5778C6-1BAF-3548-967C-D3992E82C1A5}"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30914F-2557-6F43-B378-2DF8A28C34F7}" type="datetimeFigureOut">
              <a:rPr lang="en-US" smtClean="0"/>
              <a:pPr/>
              <a:t>1/31/2013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5778C6-1BAF-3548-967C-D3992E82C1A5}"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30914F-2557-6F43-B378-2DF8A28C34F7}" type="datetimeFigureOut">
              <a:rPr lang="en-US" smtClean="0"/>
              <a:pPr/>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5778C6-1BAF-3548-967C-D3992E82C1A5}"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30914F-2557-6F43-B378-2DF8A28C34F7}" type="datetimeFigureOut">
              <a:rPr lang="en-US" smtClean="0"/>
              <a:pPr/>
              <a:t>1/31/2013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5778C6-1BAF-3548-967C-D3992E82C1A5}"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30914F-2557-6F43-B378-2DF8A28C34F7}" type="datetimeFigureOut">
              <a:rPr lang="en-US" smtClean="0"/>
              <a:pPr/>
              <a:t>1/31/2013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778C6-1BAF-3548-967C-D3992E82C1A5}"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6012" y="5013176"/>
            <a:ext cx="7772400" cy="1470025"/>
          </a:xfrm>
        </p:spPr>
        <p:txBody>
          <a:bodyPr>
            <a:normAutofit/>
          </a:bodyPr>
          <a:lstStyle/>
          <a:p>
            <a:r>
              <a:rPr lang="es-CR" dirty="0" smtClean="0">
                <a:effectLst>
                  <a:outerShdw blurRad="38100" dist="38100" dir="2700000" algn="tl">
                    <a:srgbClr val="000000">
                      <a:alpha val="43137"/>
                    </a:srgbClr>
                  </a:outerShdw>
                </a:effectLst>
              </a:rPr>
              <a:t>Implementación, Control y Cierre</a:t>
            </a:r>
            <a:br>
              <a:rPr lang="es-CR" dirty="0" smtClean="0">
                <a:effectLst>
                  <a:outerShdw blurRad="38100" dist="38100" dir="2700000" algn="tl">
                    <a:srgbClr val="000000">
                      <a:alpha val="43137"/>
                    </a:srgbClr>
                  </a:outerShdw>
                </a:effectLst>
              </a:rPr>
            </a:br>
            <a:r>
              <a:rPr lang="es-CR" dirty="0" smtClean="0">
                <a:effectLst>
                  <a:outerShdw blurRad="38100" dist="38100" dir="2700000" algn="tl">
                    <a:srgbClr val="000000">
                      <a:alpha val="43137"/>
                    </a:srgbClr>
                  </a:outerShdw>
                </a:effectLst>
              </a:rPr>
              <a:t>Gestión por Resultados</a:t>
            </a:r>
            <a:endParaRPr lang="es-CR" dirty="0">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3.bp.blogspot.com/-pXyY2h8FnZQ/T6Bpzhhn6kI/AAAAAAAAD4k/liLO_9crTes/s1600/561198_413442618673537_142964525721349_1556758_372844604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16" y="0"/>
            <a:ext cx="916731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78806" y="5373216"/>
            <a:ext cx="6563072" cy="1143000"/>
          </a:xfrm>
        </p:spPr>
        <p:txBody>
          <a:bodyPr/>
          <a:lstStyle/>
          <a:p>
            <a:r>
              <a:rPr lang="es-ES_tradnl" dirty="0" smtClean="0">
                <a:solidFill>
                  <a:schemeClr val="bg1"/>
                </a:solidFill>
                <a:effectLst>
                  <a:outerShdw blurRad="38100" dist="38100" dir="2700000" algn="tl">
                    <a:srgbClr val="000000">
                      <a:alpha val="43137"/>
                    </a:srgbClr>
                  </a:outerShdw>
                </a:effectLst>
              </a:rPr>
              <a:t>Metas intermedias</a:t>
            </a:r>
            <a:endParaRPr lang="en-US"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0" y="985292"/>
            <a:ext cx="5050904" cy="1143000"/>
          </a:xfrm>
        </p:spPr>
        <p:txBody>
          <a:bodyPr>
            <a:normAutofit fontScale="90000"/>
          </a:bodyPr>
          <a:lstStyle/>
          <a:p>
            <a:pPr algn="l"/>
            <a:r>
              <a:rPr lang="es-ES_tradnl" dirty="0" smtClean="0">
                <a:effectLst>
                  <a:outerShdw blurRad="38100" dist="38100" dir="2700000" algn="tl">
                    <a:srgbClr val="000000">
                      <a:alpha val="43137"/>
                    </a:srgbClr>
                  </a:outerShdw>
                </a:effectLst>
              </a:rPr>
              <a:t>Gestión por Resultados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323528" y="2780928"/>
            <a:ext cx="4108696" cy="3164583"/>
          </a:xfrm>
        </p:spPr>
        <p:txBody>
          <a:bodyPr>
            <a:normAutofit/>
          </a:bodyPr>
          <a:lstStyle/>
          <a:p>
            <a:pPr marL="0" indent="0">
              <a:buNone/>
            </a:pPr>
            <a:r>
              <a:rPr lang="es-ES_tradnl" dirty="0" smtClean="0"/>
              <a:t>Bajo el enfoque de gestión por resultados buscamos dar seguimiento al desempeño del proyecto a partir de los resultados esperados en determinados momentos.</a:t>
            </a:r>
            <a:endParaRPr lang="en-US" dirty="0"/>
          </a:p>
        </p:txBody>
      </p:sp>
      <p:pic>
        <p:nvPicPr>
          <p:cNvPr id="2050" name="Picture 2" descr="http://2.bp.blogspot.com/-LVe3LVoXGIU/TpioUzFeYdI/AAAAAAAACpM/565w7f_bwDs/s1600/binfor_solutions_mantenimiento_rem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284984"/>
            <a:ext cx="3371850" cy="28765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proyectanda.com/wp-content/uploads/Solucion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996952"/>
            <a:ext cx="3785989" cy="3785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627784" y="1028700"/>
            <a:ext cx="6059016" cy="1143000"/>
          </a:xfrm>
        </p:spPr>
        <p:txBody>
          <a:bodyPr/>
          <a:lstStyle/>
          <a:p>
            <a:pPr algn="r"/>
            <a:r>
              <a:rPr lang="es-ES_tradnl" dirty="0" smtClean="0">
                <a:effectLst>
                  <a:outerShdw blurRad="38100" dist="38100" dir="2700000" algn="tl">
                    <a:srgbClr val="000000">
                      <a:alpha val="43137"/>
                    </a:srgbClr>
                  </a:outerShdw>
                </a:effectLst>
              </a:rPr>
              <a:t>¿Qué es un hito?</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348880"/>
            <a:ext cx="8229600" cy="3777283"/>
          </a:xfrm>
        </p:spPr>
        <p:txBody>
          <a:bodyPr>
            <a:normAutofit/>
          </a:bodyPr>
          <a:lstStyle/>
          <a:p>
            <a:pPr marL="0" indent="0">
              <a:buNone/>
            </a:pPr>
            <a:r>
              <a:rPr lang="es-CR" dirty="0" smtClean="0"/>
              <a:t>Un evento significativo dentro del proyecto. Representan un producto o resultado de una actividad crítica para el proyecto asociado a un momento determinado, que si no ocurriera, compromete técnicamente el logro de los indicadores y el objetivo de desarrollo del proyecto.</a:t>
            </a:r>
            <a:endParaRPr lang="es-C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1.bp.blogspot.com/_esUBlqKjDzk/TOHK6lzs8KI/AAAAAAAAVKo/SdNkHrTAalI/s1600/mineros+chi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9512" y="188640"/>
            <a:ext cx="5663600" cy="1051560"/>
          </a:xfrm>
        </p:spPr>
        <p:txBody>
          <a:bodyPr/>
          <a:lstStyle/>
          <a:p>
            <a:pPr algn="l"/>
            <a:r>
              <a:rPr lang="es-ES_tradnl" dirty="0" smtClean="0">
                <a:solidFill>
                  <a:schemeClr val="bg1"/>
                </a:solidFill>
                <a:effectLst>
                  <a:outerShdw blurRad="38100" dist="38100" dir="2700000" algn="tl">
                    <a:srgbClr val="000000">
                      <a:alpha val="43137"/>
                    </a:srgbClr>
                  </a:outerShdw>
                </a:effectLst>
              </a:rPr>
              <a:t>Hitos:</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516124" y="5661248"/>
            <a:ext cx="8136904" cy="936103"/>
          </a:xfrm>
          <a:solidFill>
            <a:schemeClr val="bg2">
              <a:alpha val="53000"/>
            </a:schemeClr>
          </a:solidFill>
        </p:spPr>
        <p:txBody>
          <a:bodyPr>
            <a:normAutofit fontScale="77500" lnSpcReduction="20000"/>
          </a:bodyPr>
          <a:lstStyle/>
          <a:p>
            <a:pPr marL="0" indent="0">
              <a:buNone/>
            </a:pPr>
            <a:r>
              <a:rPr lang="es-ES" dirty="0" smtClean="0"/>
              <a:t>Constituyen un momento en el tiempo en el que se espera un es resultado específico, por lo tanto deben estar redactados como resultados.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0" y="846138"/>
            <a:ext cx="6192688" cy="1143000"/>
          </a:xfrm>
        </p:spPr>
        <p:txBody>
          <a:bodyPr>
            <a:normAutofit fontScale="90000"/>
          </a:bodyPr>
          <a:lstStyle/>
          <a:p>
            <a:pPr algn="l"/>
            <a:r>
              <a:rPr lang="es-ES_tradnl" dirty="0" smtClean="0">
                <a:effectLst>
                  <a:outerShdw blurRad="38100" dist="38100" dir="2700000" algn="tl">
                    <a:srgbClr val="000000">
                      <a:alpha val="43137"/>
                    </a:srgbClr>
                  </a:outerShdw>
                </a:effectLst>
              </a:rPr>
              <a:t>¿Cómo funcionan los hitos?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420888"/>
            <a:ext cx="8507288" cy="4248472"/>
          </a:xfrm>
        </p:spPr>
        <p:txBody>
          <a:bodyPr>
            <a:normAutofit fontScale="92500"/>
          </a:bodyPr>
          <a:lstStyle/>
          <a:p>
            <a:pPr marL="0" indent="0">
              <a:buNone/>
            </a:pPr>
            <a:r>
              <a:rPr lang="es-ES" dirty="0" smtClean="0"/>
              <a:t>Una carrera ciclística cuenta con metas volantes y premios de montaña antes de llegar a la meta final, los hitos permiten evaluar constantemente cómo se comporta el proyecto de acuerdo con el plan de carrera. Antes de iniciar la etapa cada equipo de ciclismo sabe quién es el rematador en cada meta intermedia, además de cuál es la posición esperada de acuerdo con el plan de carrera. De la misma se debe realizar el seguimiento de hitos en un proyecto.</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img2.mlstatic.com/seguimiento-y-control-animal-rastreo-gps-mascotas_MLA-O-3111068701_0920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1" y="4221087"/>
            <a:ext cx="2638425" cy="24288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275856" y="917848"/>
            <a:ext cx="5338936" cy="1143000"/>
          </a:xfrm>
        </p:spPr>
        <p:txBody>
          <a:bodyPr/>
          <a:lstStyle/>
          <a:p>
            <a:r>
              <a:rPr lang="en-US" dirty="0" err="1" smtClean="0">
                <a:effectLst>
                  <a:outerShdw blurRad="38100" dist="38100" dir="2700000" algn="tl">
                    <a:srgbClr val="000000">
                      <a:alpha val="43137"/>
                    </a:srgbClr>
                  </a:outerShdw>
                </a:effectLst>
              </a:rPr>
              <a:t>Bibliografía</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1520" y="2492896"/>
            <a:ext cx="7560840" cy="2942629"/>
          </a:xfrm>
        </p:spPr>
        <p:txBody>
          <a:bodyPr>
            <a:normAutofit fontScale="70000" lnSpcReduction="20000"/>
          </a:bodyPr>
          <a:lstStyle/>
          <a:p>
            <a:r>
              <a:rPr lang="en-US" dirty="0" smtClean="0"/>
              <a:t>Project Management Institute. </a:t>
            </a:r>
            <a:r>
              <a:rPr lang="en-US" u="sng" dirty="0" smtClean="0"/>
              <a:t>A Guide to the Project Management Body of Knowledge (PMBOK® 2008)</a:t>
            </a:r>
            <a:r>
              <a:rPr lang="en-US" dirty="0" smtClean="0"/>
              <a:t>. Fourth Edit. Pennsylvania, </a:t>
            </a:r>
            <a:r>
              <a:rPr lang="en-US" dirty="0" err="1" smtClean="0"/>
              <a:t>Estados</a:t>
            </a:r>
            <a:r>
              <a:rPr lang="en-US" dirty="0" smtClean="0"/>
              <a:t> </a:t>
            </a:r>
            <a:r>
              <a:rPr lang="en-US" dirty="0" err="1" smtClean="0"/>
              <a:t>Unidos</a:t>
            </a:r>
            <a:r>
              <a:rPr lang="en-US" dirty="0" smtClean="0"/>
              <a:t>: PMI, 2008. </a:t>
            </a:r>
            <a:endParaRPr lang="en-US" dirty="0" smtClean="0"/>
          </a:p>
          <a:p>
            <a:endParaRPr lang="en-US" dirty="0" smtClean="0"/>
          </a:p>
          <a:p>
            <a:r>
              <a:rPr lang="en-US" dirty="0" smtClean="0"/>
              <a:t>Inter-American Development Bank. </a:t>
            </a:r>
            <a:r>
              <a:rPr lang="es-ES_tradnl" u="sng" dirty="0" smtClean="0"/>
              <a:t>Guía para identificar hitos de desembolso en proyectos de cooperación técnica</a:t>
            </a:r>
            <a:r>
              <a:rPr lang="es-ES_tradnl" dirty="0" smtClean="0"/>
              <a:t>. IADB, 2008. </a:t>
            </a:r>
            <a:endParaRPr lang="en-US" dirty="0" smtClean="0"/>
          </a:p>
          <a:p>
            <a:pPr>
              <a:buNone/>
            </a:pPr>
            <a:r>
              <a:rPr lang="en-US" dirty="0" smtClean="0"/>
              <a:t/>
            </a:r>
            <a:br>
              <a:rPr lang="en-US" dirty="0" smtClean="0"/>
            </a:br>
            <a:endParaRPr lang="en-US" dirty="0" smtClean="0"/>
          </a:p>
          <a:p>
            <a:pPr lvl="0"/>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www.mexicodesconocido.com.mx/assets/images/notas_2011/ciclismo-extremo-en-tepotzotl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0740"/>
            <a:ext cx="9144001" cy="68687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5272" y="476672"/>
            <a:ext cx="5922912" cy="1143000"/>
          </a:xfrm>
        </p:spPr>
        <p:txBody>
          <a:bodyPr>
            <a:noAutofit/>
          </a:bodyPr>
          <a:lstStyle/>
          <a:p>
            <a:pPr algn="l"/>
            <a:r>
              <a:rPr lang="es-ES_tradnl" sz="3200" dirty="0" smtClean="0">
                <a:effectLst>
                  <a:outerShdw blurRad="38100" dist="38100" dir="2700000" algn="tl">
                    <a:srgbClr val="000000">
                      <a:alpha val="43137"/>
                    </a:srgbClr>
                  </a:outerShdw>
                </a:effectLst>
              </a:rPr>
              <a:t>¿Qué características comparten </a:t>
            </a:r>
            <a:br>
              <a:rPr lang="es-ES_tradnl" sz="3200" dirty="0" smtClean="0">
                <a:effectLst>
                  <a:outerShdw blurRad="38100" dist="38100" dir="2700000" algn="tl">
                    <a:srgbClr val="000000">
                      <a:alpha val="43137"/>
                    </a:srgbClr>
                  </a:outerShdw>
                </a:effectLst>
              </a:rPr>
            </a:br>
            <a:r>
              <a:rPr lang="es-ES_tradnl" sz="3200" dirty="0" smtClean="0">
                <a:effectLst>
                  <a:outerShdw blurRad="38100" dist="38100" dir="2700000" algn="tl">
                    <a:srgbClr val="000000">
                      <a:alpha val="43137"/>
                    </a:srgbClr>
                  </a:outerShdw>
                </a:effectLst>
              </a:rPr>
              <a:t>una carrera de ciclismo y un proyecto?</a:t>
            </a:r>
            <a:endParaRPr lang="en-US" sz="3200" dirty="0">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contigosalud.com/images/content/Pesas%20ciclism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226"/>
            <a:ext cx="9154972" cy="68802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7504" y="5517232"/>
            <a:ext cx="3744416" cy="1143000"/>
          </a:xfrm>
        </p:spPr>
        <p:txBody>
          <a:bodyPr/>
          <a:lstStyle/>
          <a:p>
            <a:r>
              <a:rPr lang="es-ES_tradnl" dirty="0" smtClean="0">
                <a:solidFill>
                  <a:srgbClr val="FFFF00"/>
                </a:solidFill>
                <a:effectLst>
                  <a:outerShdw blurRad="38100" dist="38100" dir="2700000" algn="tl">
                    <a:srgbClr val="000000">
                      <a:alpha val="43137"/>
                    </a:srgbClr>
                  </a:outerShdw>
                </a:effectLst>
              </a:rPr>
              <a:t>¿Temporal?</a:t>
            </a:r>
            <a:endParaRPr lang="en-US"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www.perrosmtb.org/wp-content/gallery/la-ruta-de-los-conquistadores/larutadia4_puente.jpg"/>
          <p:cNvPicPr>
            <a:picLocks noChangeAspect="1" noChangeArrowheads="1"/>
          </p:cNvPicPr>
          <p:nvPr/>
        </p:nvPicPr>
        <p:blipFill>
          <a:blip r:embed="rId3" cstate="print"/>
          <a:srcRect/>
          <a:stretch>
            <a:fillRect/>
          </a:stretch>
        </p:blipFill>
        <p:spPr bwMode="auto">
          <a:xfrm>
            <a:off x="16396" y="0"/>
            <a:ext cx="9139944" cy="6858000"/>
          </a:xfrm>
          <a:prstGeom prst="rect">
            <a:avLst/>
          </a:prstGeom>
          <a:noFill/>
        </p:spPr>
      </p:pic>
      <p:sp>
        <p:nvSpPr>
          <p:cNvPr id="2" name="Title 1"/>
          <p:cNvSpPr>
            <a:spLocks noGrp="1"/>
          </p:cNvSpPr>
          <p:nvPr>
            <p:ph type="title"/>
          </p:nvPr>
        </p:nvSpPr>
        <p:spPr>
          <a:xfrm>
            <a:off x="179512" y="5445224"/>
            <a:ext cx="8229600" cy="1143000"/>
          </a:xfrm>
        </p:spPr>
        <p:txBody>
          <a:bodyPr/>
          <a:lstStyle/>
          <a:p>
            <a:pPr algn="l"/>
            <a:r>
              <a:rPr lang="es-ES_tradnl" dirty="0" smtClean="0">
                <a:solidFill>
                  <a:schemeClr val="bg1"/>
                </a:solidFill>
                <a:effectLst>
                  <a:outerShdw blurRad="38100" dist="38100" dir="2700000" algn="tl">
                    <a:srgbClr val="000000">
                      <a:alpha val="43137"/>
                    </a:srgbClr>
                  </a:outerShdw>
                </a:effectLst>
              </a:rPr>
              <a:t>¿</a:t>
            </a:r>
            <a:r>
              <a:rPr lang="es-CR" dirty="0" smtClean="0">
                <a:solidFill>
                  <a:schemeClr val="bg1"/>
                </a:solidFill>
                <a:effectLst>
                  <a:outerShdw blurRad="38100" dist="38100" dir="2700000" algn="tl">
                    <a:srgbClr val="000000">
                      <a:alpha val="43137"/>
                    </a:srgbClr>
                  </a:outerShdw>
                </a:effectLst>
              </a:rPr>
              <a:t>Son </a:t>
            </a:r>
            <a:r>
              <a:rPr lang="es-ES_tradnl" dirty="0" smtClean="0">
                <a:solidFill>
                  <a:schemeClr val="bg1"/>
                </a:solidFill>
                <a:effectLst>
                  <a:outerShdw blurRad="38100" dist="38100" dir="2700000" algn="tl">
                    <a:srgbClr val="000000">
                      <a:alpha val="43137"/>
                    </a:srgbClr>
                  </a:outerShdw>
                </a:effectLst>
              </a:rPr>
              <a:t>únicas?</a:t>
            </a:r>
            <a:endParaRPr lang="en-US"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aludable.infobae.com/files/2010/12/ciclism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564"/>
            <a:ext cx="9175290" cy="68815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779912" y="404664"/>
            <a:ext cx="5122912" cy="1143000"/>
          </a:xfrm>
        </p:spPr>
        <p:txBody>
          <a:bodyPr>
            <a:normAutofit fontScale="90000"/>
          </a:bodyPr>
          <a:lstStyle/>
          <a:p>
            <a:pPr algn="r"/>
            <a:r>
              <a:rPr lang="es-ES_tradnl" sz="4000" dirty="0" smtClean="0">
                <a:solidFill>
                  <a:schemeClr val="bg1"/>
                </a:solidFill>
              </a:rPr>
              <a:t>¿Equipos Multidisciplinarios?</a:t>
            </a:r>
            <a:endParaRPr lang="en-US" sz="40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tatic2.elespectador.com/files/images/3ad042b73618ac1e7113b176b7bc1c1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7508"/>
            <a:ext cx="9189411" cy="68855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51520" y="260648"/>
            <a:ext cx="5338936" cy="1143000"/>
          </a:xfrm>
        </p:spPr>
        <p:txBody>
          <a:bodyPr/>
          <a:lstStyle/>
          <a:p>
            <a:pPr algn="l"/>
            <a:r>
              <a:rPr lang="es-ES_tradnl" dirty="0" smtClean="0">
                <a:solidFill>
                  <a:schemeClr val="bg1"/>
                </a:solidFill>
                <a:effectLst>
                  <a:outerShdw blurRad="38100" dist="38100" dir="2700000" algn="tl">
                    <a:srgbClr val="000000">
                      <a:alpha val="43137"/>
                    </a:srgbClr>
                  </a:outerShdw>
                </a:effectLst>
              </a:rPr>
              <a:t>¿Enfrentamos riesgos?</a:t>
            </a:r>
            <a:endParaRPr lang="en-US"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g.nutridieta.com/wp-content/uploads/2012/02/Ciclist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28" y="0"/>
            <a:ext cx="911577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40482" y="5695032"/>
            <a:ext cx="8291264" cy="1143000"/>
          </a:xfrm>
        </p:spPr>
        <p:txBody>
          <a:bodyPr>
            <a:normAutofit/>
          </a:bodyPr>
          <a:lstStyle/>
          <a:p>
            <a:r>
              <a:rPr lang="es-ES_tradnl" dirty="0" smtClean="0">
                <a:solidFill>
                  <a:schemeClr val="bg1"/>
                </a:solidFill>
                <a:effectLst>
                  <a:outerShdw blurRad="38100" dist="38100" dir="2700000" algn="tl">
                    <a:srgbClr val="000000">
                      <a:alpha val="43137"/>
                    </a:srgbClr>
                  </a:outerShdw>
                </a:effectLst>
              </a:rPr>
              <a:t>¿Existen procesos de planificación?</a:t>
            </a:r>
            <a:endParaRPr lang="en-US"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2.bp.blogspot.com/-ELdwqPjTg-Q/UHiDuBaQfTI/AAAAAAAAADw/0uQu5rwb9Cg/s1600/ciclismo-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392"/>
            <a:ext cx="9144000" cy="69573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51520" y="116632"/>
            <a:ext cx="6317664" cy="1143000"/>
          </a:xfrm>
        </p:spPr>
        <p:txBody>
          <a:bodyPr/>
          <a:lstStyle/>
          <a:p>
            <a:pPr algn="l"/>
            <a:r>
              <a:rPr lang="es-ES_tradnl" dirty="0" smtClean="0">
                <a:solidFill>
                  <a:srgbClr val="FFFF00"/>
                </a:solidFill>
                <a:effectLst>
                  <a:outerShdw blurRad="38100" dist="38100" dir="2700000" algn="tl">
                    <a:srgbClr val="000000">
                      <a:alpha val="43137"/>
                    </a:srgbClr>
                  </a:outerShdw>
                </a:effectLst>
              </a:rPr>
              <a:t>¿Ejecución?</a:t>
            </a:r>
            <a:endParaRPr lang="en-US" dirty="0">
              <a:solidFill>
                <a:srgbClr val="FFFF00"/>
              </a:solidFill>
              <a:effectLst>
                <a:outerShdw blurRad="38100" dist="38100" dir="2700000" algn="tl">
                  <a:srgbClr val="000000">
                    <a:alpha val="43137"/>
                  </a:srgbClr>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alidad-gestion.com.ar/images/control_de_equipos_de_seguimiento_y_medicion_en_iso_90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077964"/>
            <a:ext cx="6146906" cy="32434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139952" y="1124744"/>
            <a:ext cx="4834880" cy="1143000"/>
          </a:xfrm>
        </p:spPr>
        <p:txBody>
          <a:bodyPr>
            <a:normAutofit fontScale="90000"/>
          </a:bodyPr>
          <a:lstStyle/>
          <a:p>
            <a:pPr algn="r"/>
            <a:r>
              <a:rPr lang="es-ES_tradnl" dirty="0" smtClean="0">
                <a:effectLst>
                  <a:outerShdw blurRad="38100" dist="38100" dir="2700000" algn="tl">
                    <a:srgbClr val="000000">
                      <a:alpha val="43137"/>
                    </a:srgbClr>
                  </a:outerShdw>
                </a:effectLst>
              </a:rPr>
              <a:t>¿Seguimiento y Control?</a:t>
            </a:r>
            <a:endParaRPr lang="en-US" dirty="0">
              <a:effectLst>
                <a:outerShdw blurRad="38100" dist="38100" dir="2700000" algn="tl">
                  <a:srgbClr val="000000">
                    <a:alpha val="43137"/>
                  </a:srgbClr>
                </a:outerShdw>
              </a:effectLs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534</TotalTime>
  <Words>558</Words>
  <Application>Microsoft Office PowerPoint</Application>
  <PresentationFormat>Presentación en pantalla (4:3)</PresentationFormat>
  <Paragraphs>51</Paragraphs>
  <Slides>15</Slides>
  <Notes>15</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Office Theme</vt:lpstr>
      <vt:lpstr>Implementación, Control y Cierre Gestión por Resultados</vt:lpstr>
      <vt:lpstr>¿Qué características comparten  una carrera de ciclismo y un proyecto?</vt:lpstr>
      <vt:lpstr>¿Temporal?</vt:lpstr>
      <vt:lpstr>¿Son únicas?</vt:lpstr>
      <vt:lpstr>¿Equipos Multidisciplinarios?</vt:lpstr>
      <vt:lpstr>¿Enfrentamos riesgos?</vt:lpstr>
      <vt:lpstr>¿Existen procesos de planificación?</vt:lpstr>
      <vt:lpstr>¿Ejecución?</vt:lpstr>
      <vt:lpstr>¿Seguimiento y Control?</vt:lpstr>
      <vt:lpstr>Metas intermedias</vt:lpstr>
      <vt:lpstr>Gestión por Resultados</vt:lpstr>
      <vt:lpstr>¿Qué es un hito?</vt:lpstr>
      <vt:lpstr>Hitos:</vt:lpstr>
      <vt:lpstr>¿Cómo funcionan los hitos?</vt:lpstr>
      <vt:lpstr>Bibliografía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Maria Renata</dc:creator>
  <cp:lastModifiedBy>Yoselin Vega Artavia</cp:lastModifiedBy>
  <cp:revision>16</cp:revision>
  <dcterms:created xsi:type="dcterms:W3CDTF">2012-01-15T16:43:06Z</dcterms:created>
  <dcterms:modified xsi:type="dcterms:W3CDTF">2013-01-31T18:33:15Z</dcterms:modified>
</cp:coreProperties>
</file>