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handoutMasterIdLst>
    <p:handoutMasterId r:id="rId37"/>
  </p:handout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Lst>
  <p:sldSz cx="9144000" cy="6858000" type="screen4x3"/>
  <p:notesSz cx="7315200" cy="96012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763" autoAdjust="0"/>
  </p:normalViewPr>
  <p:slideViewPr>
    <p:cSldViewPr>
      <p:cViewPr varScale="1">
        <p:scale>
          <a:sx n="96" d="100"/>
          <a:sy n="96" d="100"/>
        </p:scale>
        <p:origin x="-198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E451121F-ABF0-471A-8622-16DBB5D74C96}" type="datetimeFigureOut">
              <a:rPr lang="en-US" smtClean="0"/>
              <a:pPr/>
              <a:t>12/14/2011</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440232DD-9EA7-4D46-B4AA-6EF79A62A6BF}" type="slidenum">
              <a:rPr lang="en-US" smtClean="0"/>
              <a:pPr/>
              <a:t>‹Nº›</a:t>
            </a:fld>
            <a:endParaRPr lang="en-US"/>
          </a:p>
        </p:txBody>
      </p:sp>
    </p:spTree>
    <p:extLst>
      <p:ext uri="{BB962C8B-B14F-4D97-AF65-F5344CB8AC3E}">
        <p14:creationId xmlns:p14="http://schemas.microsoft.com/office/powerpoint/2010/main" val="2751323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2 Marcador de fecha"/>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7CADB92F-746D-4FCD-939E-880BC3FAC4E3}" type="datetimeFigureOut">
              <a:rPr lang="en-US" smtClean="0"/>
              <a:pPr/>
              <a:t>12/14/2011</a:t>
            </a:fld>
            <a:endParaRPr lang="en-US"/>
          </a:p>
        </p:txBody>
      </p:sp>
      <p:sp>
        <p:nvSpPr>
          <p:cNvPr id="4" name="3 Marcador de imagen de diapositiva"/>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4 Marcador de notas"/>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pie de página"/>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6 Marcador de número de diapositiva"/>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5C73A87A-3760-4AF6-81FD-EE947A97F962}" type="slidenum">
              <a:rPr lang="en-US" smtClean="0"/>
              <a:pPr/>
              <a:t>‹Nº›</a:t>
            </a:fld>
            <a:endParaRPr lang="en-US"/>
          </a:p>
        </p:txBody>
      </p:sp>
    </p:spTree>
    <p:extLst>
      <p:ext uri="{BB962C8B-B14F-4D97-AF65-F5344CB8AC3E}">
        <p14:creationId xmlns:p14="http://schemas.microsoft.com/office/powerpoint/2010/main" val="29322081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US"/>
          </a:p>
        </p:txBody>
      </p:sp>
      <p:sp>
        <p:nvSpPr>
          <p:cNvPr id="4" name="3 Marcador de número de diapositiva"/>
          <p:cNvSpPr>
            <a:spLocks noGrp="1"/>
          </p:cNvSpPr>
          <p:nvPr>
            <p:ph type="sldNum" sz="quarter" idx="10"/>
          </p:nvPr>
        </p:nvSpPr>
        <p:spPr/>
        <p:txBody>
          <a:bodyPr/>
          <a:lstStyle/>
          <a:p>
            <a:fld id="{5C73A87A-3760-4AF6-81FD-EE947A97F962}"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Se</a:t>
            </a:r>
            <a:r>
              <a:rPr lang="es-CR" baseline="0" dirty="0" smtClean="0"/>
              <a:t> ilustra como el grupo de procesos de seguimiento y control actúa como una sombrilla durante todo el ciclo de vida.</a:t>
            </a:r>
            <a:endParaRPr lang="en-US" dirty="0"/>
          </a:p>
        </p:txBody>
      </p:sp>
      <p:sp>
        <p:nvSpPr>
          <p:cNvPr id="4" name="Slide Number Placeholder 3"/>
          <p:cNvSpPr>
            <a:spLocks noGrp="1"/>
          </p:cNvSpPr>
          <p:nvPr>
            <p:ph type="sldNum" sz="quarter" idx="10"/>
          </p:nvPr>
        </p:nvSpPr>
        <p:spPr/>
        <p:txBody>
          <a:bodyPr/>
          <a:lstStyle/>
          <a:p>
            <a:fld id="{5A495B14-E496-488F-BA78-F47CE18ECFF9}"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Se grafican los niveles de interacción de los distintos</a:t>
            </a:r>
            <a:r>
              <a:rPr lang="es-CR" baseline="0" dirty="0" smtClean="0"/>
              <a:t> grupos de procesos.</a:t>
            </a:r>
            <a:endParaRPr lang="en-US" dirty="0"/>
          </a:p>
        </p:txBody>
      </p:sp>
      <p:sp>
        <p:nvSpPr>
          <p:cNvPr id="4" name="Slide Number Placeholder 3"/>
          <p:cNvSpPr>
            <a:spLocks noGrp="1"/>
          </p:cNvSpPr>
          <p:nvPr>
            <p:ph type="sldNum" sz="quarter" idx="10"/>
          </p:nvPr>
        </p:nvSpPr>
        <p:spPr/>
        <p:txBody>
          <a:bodyPr/>
          <a:lstStyle/>
          <a:p>
            <a:fld id="{5A495B14-E496-488F-BA78-F47CE18ECFF9}"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Esquema de la</a:t>
            </a:r>
            <a:r>
              <a:rPr lang="es-CR" baseline="0" dirty="0" smtClean="0"/>
              <a:t> interacción de los 42 procesos del </a:t>
            </a:r>
            <a:r>
              <a:rPr lang="es-CR" baseline="0" dirty="0" err="1" smtClean="0"/>
              <a:t>PMBoK</a:t>
            </a:r>
            <a:r>
              <a:rPr lang="es-CR" baseline="0" dirty="0" smtClean="0"/>
              <a:t>.</a:t>
            </a:r>
            <a:endParaRPr lang="en-US" dirty="0"/>
          </a:p>
        </p:txBody>
      </p:sp>
      <p:sp>
        <p:nvSpPr>
          <p:cNvPr id="4" name="Slide Number Placeholder 3"/>
          <p:cNvSpPr>
            <a:spLocks noGrp="1"/>
          </p:cNvSpPr>
          <p:nvPr>
            <p:ph type="sldNum" sz="quarter" idx="10"/>
          </p:nvPr>
        </p:nvSpPr>
        <p:spPr/>
        <p:txBody>
          <a:bodyPr/>
          <a:lstStyle/>
          <a:p>
            <a:fld id="{5A495B14-E496-488F-BA78-F47CE18ECFF9}"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Debemos tener claras las diferencias establecidas entre fases de un proyecto y</a:t>
            </a:r>
            <a:r>
              <a:rPr lang="es-CR" baseline="0" dirty="0" smtClean="0"/>
              <a:t> los grupos de procesos de un proyecto, es lógico e inclusive se espera que se inicie la ejecución de un proyecto antes de haber finalizado los esfuerzo de elaboración de un plan de dirección del proyecto, muchas veces no se puede finalizar la el plan de dirección de un proyecto porque no se cuentan con los recursos específicos para planificar </a:t>
            </a:r>
            <a:r>
              <a:rPr lang="es-CR" baseline="0" smtClean="0"/>
              <a:t>entregables específicos.</a:t>
            </a:r>
            <a:endParaRPr lang="en-US" dirty="0"/>
          </a:p>
        </p:txBody>
      </p:sp>
      <p:sp>
        <p:nvSpPr>
          <p:cNvPr id="4" name="Slide Number Placeholder 3"/>
          <p:cNvSpPr>
            <a:spLocks noGrp="1"/>
          </p:cNvSpPr>
          <p:nvPr>
            <p:ph type="sldNum" sz="quarter" idx="10"/>
          </p:nvPr>
        </p:nvSpPr>
        <p:spPr/>
        <p:txBody>
          <a:bodyPr/>
          <a:lstStyle/>
          <a:p>
            <a:fld id="{5A495B14-E496-488F-BA78-F47CE18ECFF9}"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Una</a:t>
            </a:r>
            <a:r>
              <a:rPr lang="en-US" dirty="0" smtClean="0"/>
              <a:t> </a:t>
            </a:r>
            <a:r>
              <a:rPr lang="en-US" dirty="0" err="1" smtClean="0"/>
              <a:t>fase</a:t>
            </a:r>
            <a:r>
              <a:rPr lang="en-US" dirty="0" smtClean="0"/>
              <a:t> de un </a:t>
            </a:r>
            <a:r>
              <a:rPr lang="en-US" dirty="0" err="1" smtClean="0"/>
              <a:t>proyecto</a:t>
            </a:r>
            <a:r>
              <a:rPr lang="en-US" dirty="0" smtClean="0"/>
              <a:t> </a:t>
            </a:r>
            <a:r>
              <a:rPr lang="en-US" dirty="0" err="1" smtClean="0"/>
              <a:t>cuenta</a:t>
            </a:r>
            <a:r>
              <a:rPr lang="en-US" dirty="0" smtClean="0"/>
              <a:t> con </a:t>
            </a:r>
            <a:r>
              <a:rPr lang="en-US" dirty="0" err="1" smtClean="0"/>
              <a:t>las</a:t>
            </a:r>
            <a:r>
              <a:rPr lang="en-US" dirty="0" smtClean="0"/>
              <a:t> </a:t>
            </a:r>
            <a:r>
              <a:rPr lang="en-US" dirty="0" err="1" smtClean="0"/>
              <a:t>caracter</a:t>
            </a:r>
            <a:r>
              <a:rPr lang="es-CR" dirty="0" err="1" smtClean="0"/>
              <a:t>ísticas</a:t>
            </a:r>
            <a:r>
              <a:rPr lang="es-CR" baseline="0" dirty="0" smtClean="0"/>
              <a:t> de un proyecto, es decir cada una de las fases cuenta con los cinco grupos de procesos. En proyectos de tamaño considerable es una práctica usual dividir el alcance del proyecto en paquetes de trabajo más manejables. La forma en que se organiza el ciclo de vida de un proyecto dependerá de las necesidades de la organización, cada industria gusta de manejar su propio ciclo de vida.</a:t>
            </a:r>
            <a:endParaRPr lang="en-US" dirty="0"/>
          </a:p>
        </p:txBody>
      </p:sp>
      <p:sp>
        <p:nvSpPr>
          <p:cNvPr id="4" name="Slide Number Placeholder 3"/>
          <p:cNvSpPr>
            <a:spLocks noGrp="1"/>
          </p:cNvSpPr>
          <p:nvPr>
            <p:ph type="sldNum" sz="quarter" idx="10"/>
          </p:nvPr>
        </p:nvSpPr>
        <p:spPr/>
        <p:txBody>
          <a:bodyPr/>
          <a:lstStyle/>
          <a:p>
            <a:fld id="{5A495B14-E496-488F-BA78-F47CE18ECFF9}"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Representación</a:t>
            </a:r>
            <a:r>
              <a:rPr lang="es-CR" baseline="0" dirty="0" smtClean="0"/>
              <a:t> de un ciclo de vida en el que el proyecto corresponde con la fase.</a:t>
            </a:r>
            <a:endParaRPr lang="en-US" dirty="0"/>
          </a:p>
        </p:txBody>
      </p:sp>
      <p:sp>
        <p:nvSpPr>
          <p:cNvPr id="4" name="Slide Number Placeholder 3"/>
          <p:cNvSpPr>
            <a:spLocks noGrp="1"/>
          </p:cNvSpPr>
          <p:nvPr>
            <p:ph type="sldNum" sz="quarter" idx="10"/>
          </p:nvPr>
        </p:nvSpPr>
        <p:spPr/>
        <p:txBody>
          <a:bodyPr/>
          <a:lstStyle/>
          <a:p>
            <a:fld id="{5A495B14-E496-488F-BA78-F47CE18ECFF9}"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Representación de un ciclo</a:t>
            </a:r>
            <a:r>
              <a:rPr lang="es-CR" baseline="0" dirty="0" smtClean="0"/>
              <a:t> de vida donde un proyecto es desarrollado mediante la ejecución de 3 fases secuenciales.</a:t>
            </a:r>
            <a:endParaRPr lang="en-US" dirty="0"/>
          </a:p>
        </p:txBody>
      </p:sp>
      <p:sp>
        <p:nvSpPr>
          <p:cNvPr id="4" name="Slide Number Placeholder 3"/>
          <p:cNvSpPr>
            <a:spLocks noGrp="1"/>
          </p:cNvSpPr>
          <p:nvPr>
            <p:ph type="sldNum" sz="quarter" idx="10"/>
          </p:nvPr>
        </p:nvSpPr>
        <p:spPr/>
        <p:txBody>
          <a:bodyPr/>
          <a:lstStyle/>
          <a:p>
            <a:fld id="{5A495B14-E496-488F-BA78-F47CE18ECFF9}"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Representación</a:t>
            </a:r>
            <a:r>
              <a:rPr lang="es-CR" baseline="0" dirty="0" smtClean="0"/>
              <a:t> de un ciclo de vida con dos fases superpuestas.</a:t>
            </a:r>
            <a:endParaRPr lang="en-US" dirty="0"/>
          </a:p>
        </p:txBody>
      </p:sp>
      <p:sp>
        <p:nvSpPr>
          <p:cNvPr id="4" name="Slide Number Placeholder 3"/>
          <p:cNvSpPr>
            <a:spLocks noGrp="1"/>
          </p:cNvSpPr>
          <p:nvPr>
            <p:ph type="sldNum" sz="quarter" idx="10"/>
          </p:nvPr>
        </p:nvSpPr>
        <p:spPr/>
        <p:txBody>
          <a:bodyPr/>
          <a:lstStyle/>
          <a:p>
            <a:fld id="{5A495B14-E496-488F-BA78-F47CE18ECFF9}"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A495B14-E496-488F-BA78-F47CE18ECFF9}"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La</a:t>
            </a:r>
            <a:r>
              <a:rPr lang="es-CR" baseline="0" dirty="0" smtClean="0"/>
              <a:t> gestión de proyectos es diferente de la gestión de operaciones.</a:t>
            </a:r>
            <a:endParaRPr lang="en-US" dirty="0"/>
          </a:p>
        </p:txBody>
      </p:sp>
      <p:sp>
        <p:nvSpPr>
          <p:cNvPr id="4" name="Slide Number Placeholder 3"/>
          <p:cNvSpPr>
            <a:spLocks noGrp="1"/>
          </p:cNvSpPr>
          <p:nvPr>
            <p:ph type="sldNum" sz="quarter" idx="10"/>
          </p:nvPr>
        </p:nvSpPr>
        <p:spPr/>
        <p:txBody>
          <a:bodyPr/>
          <a:lstStyle/>
          <a:p>
            <a:fld id="{5A495B14-E496-488F-BA78-F47CE18ECFF9}"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Definici</a:t>
            </a:r>
            <a:r>
              <a:rPr lang="es-CR" dirty="0" err="1" smtClean="0"/>
              <a:t>ón</a:t>
            </a:r>
            <a:r>
              <a:rPr lang="es-CR" baseline="0" dirty="0" smtClean="0"/>
              <a:t> de Dirección de Proyectos del PMI. Se debe tomar en cuenta que término que utiliza el estándar del </a:t>
            </a:r>
            <a:r>
              <a:rPr lang="es-CR" baseline="0" dirty="0" err="1" smtClean="0"/>
              <a:t>PMBoK</a:t>
            </a:r>
            <a:r>
              <a:rPr lang="es-CR" baseline="0" dirty="0" smtClean="0"/>
              <a:t> es Dirección (Ni Administración, Ni Gestión, Ni Gerencia).</a:t>
            </a:r>
            <a:endParaRPr lang="en-US" dirty="0"/>
          </a:p>
        </p:txBody>
      </p:sp>
      <p:sp>
        <p:nvSpPr>
          <p:cNvPr id="4" name="Slide Number Placeholder 3"/>
          <p:cNvSpPr>
            <a:spLocks noGrp="1"/>
          </p:cNvSpPr>
          <p:nvPr>
            <p:ph type="sldNum" sz="quarter" idx="10"/>
          </p:nvPr>
        </p:nvSpPr>
        <p:spPr/>
        <p:txBody>
          <a:bodyPr/>
          <a:lstStyle/>
          <a:p>
            <a:fld id="{5A495B14-E496-488F-BA78-F47CE18ECFF9}"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Podemos afirmar que la gestión de operaciones cuenta con procesos (contratación de personal,</a:t>
            </a:r>
            <a:r>
              <a:rPr lang="es-CR" baseline="0" dirty="0" smtClean="0"/>
              <a:t> cobro, ventas, </a:t>
            </a:r>
            <a:r>
              <a:rPr lang="es-CR" baseline="0" dirty="0" err="1" smtClean="0"/>
              <a:t>etc</a:t>
            </a:r>
            <a:r>
              <a:rPr lang="es-CR" baseline="0" dirty="0" smtClean="0"/>
              <a:t>)</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R" dirty="0" smtClean="0"/>
              <a:t>Podemos afirmar que la gestión de proyecto cuenta con procesos (planificación, ejecución,</a:t>
            </a:r>
            <a:r>
              <a:rPr lang="es-CR" baseline="0" dirty="0" smtClean="0"/>
              <a:t> </a:t>
            </a:r>
            <a:r>
              <a:rPr lang="es-CR" baseline="0" dirty="0" err="1" smtClean="0"/>
              <a:t>etc</a:t>
            </a:r>
            <a:r>
              <a:rPr lang="es-CR" baseline="0" dirty="0" smtClean="0"/>
              <a:t>)</a:t>
            </a:r>
            <a:endParaRPr lang="en-US" dirty="0" smtClean="0"/>
          </a:p>
          <a:p>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En las operaciones normalmente esperamos productos similares de los procesos permanentes.</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R" dirty="0" smtClean="0"/>
              <a:t>Mientras que en los proyectos esperamos productos diferentes</a:t>
            </a:r>
            <a:r>
              <a:rPr lang="es-CR" baseline="0" dirty="0" smtClean="0"/>
              <a:t> </a:t>
            </a:r>
            <a:r>
              <a:rPr lang="es-CR" dirty="0" smtClean="0"/>
              <a:t>de los procesos temporales.</a:t>
            </a:r>
            <a:endParaRPr lang="en-US" dirty="0" smtClean="0"/>
          </a:p>
          <a:p>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Definición de Proceso</a:t>
            </a:r>
            <a:endParaRPr lang="en-US" dirty="0"/>
          </a:p>
        </p:txBody>
      </p:sp>
      <p:sp>
        <p:nvSpPr>
          <p:cNvPr id="4" name="Slide Number Placeholder 3"/>
          <p:cNvSpPr>
            <a:spLocks noGrp="1"/>
          </p:cNvSpPr>
          <p:nvPr>
            <p:ph type="sldNum" sz="quarter" idx="10"/>
          </p:nvPr>
        </p:nvSpPr>
        <p:spPr/>
        <p:txBody>
          <a:bodyPr/>
          <a:lstStyle/>
          <a:p>
            <a:fld id="{5A495B14-E496-488F-BA78-F47CE18ECFF9}"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A495B14-E496-488F-BA78-F47CE18ECFF9}"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A495B14-E496-488F-BA78-F47CE18ECFF9}"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Además de los 42 procesos de gestión de un proyecto que propone el </a:t>
            </a:r>
            <a:r>
              <a:rPr lang="es-CR" dirty="0" err="1" smtClean="0"/>
              <a:t>PMBoK</a:t>
            </a:r>
            <a:r>
              <a:rPr lang="es-CR" baseline="0" dirty="0" smtClean="0"/>
              <a:t> debemos tener en cuenta los procesos que deben llevarse acabo en el marco del proyecto para producir el producto del proyecto.</a:t>
            </a:r>
            <a:endParaRPr lang="en-US" dirty="0"/>
          </a:p>
        </p:txBody>
      </p:sp>
      <p:sp>
        <p:nvSpPr>
          <p:cNvPr id="4" name="Slide Number Placeholder 3"/>
          <p:cNvSpPr>
            <a:spLocks noGrp="1"/>
          </p:cNvSpPr>
          <p:nvPr>
            <p:ph type="sldNum" sz="quarter" idx="10"/>
          </p:nvPr>
        </p:nvSpPr>
        <p:spPr/>
        <p:txBody>
          <a:bodyPr/>
          <a:lstStyle/>
          <a:p>
            <a:fld id="{5A495B14-E496-488F-BA78-F47CE18ECFF9}"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Antes de iniciar a ejecutar el proyecto</a:t>
            </a:r>
            <a:r>
              <a:rPr lang="es-CR" baseline="0" dirty="0" smtClean="0"/>
              <a:t>, debemos planificar el proyecto.</a:t>
            </a:r>
            <a:endParaRPr lang="en-US" dirty="0"/>
          </a:p>
        </p:txBody>
      </p:sp>
      <p:sp>
        <p:nvSpPr>
          <p:cNvPr id="4" name="Slide Number Placeholder 3"/>
          <p:cNvSpPr>
            <a:spLocks noGrp="1"/>
          </p:cNvSpPr>
          <p:nvPr>
            <p:ph type="sldNum" sz="quarter" idx="10"/>
          </p:nvPr>
        </p:nvSpPr>
        <p:spPr/>
        <p:txBody>
          <a:bodyPr/>
          <a:lstStyle/>
          <a:p>
            <a:fld id="{5A495B14-E496-488F-BA78-F47CE18ECFF9}"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El control prácticamente</a:t>
            </a:r>
            <a:r>
              <a:rPr lang="es-CR" baseline="0" dirty="0" smtClean="0"/>
              <a:t> esta presenta durante todo el ciclo de vida del proyecto.</a:t>
            </a:r>
            <a:endParaRPr lang="en-US" dirty="0"/>
          </a:p>
        </p:txBody>
      </p:sp>
      <p:sp>
        <p:nvSpPr>
          <p:cNvPr id="4" name="Slide Number Placeholder 3"/>
          <p:cNvSpPr>
            <a:spLocks noGrp="1"/>
          </p:cNvSpPr>
          <p:nvPr>
            <p:ph type="sldNum" sz="quarter" idx="10"/>
          </p:nvPr>
        </p:nvSpPr>
        <p:spPr/>
        <p:txBody>
          <a:bodyPr/>
          <a:lstStyle/>
          <a:p>
            <a:fld id="{5A495B14-E496-488F-BA78-F47CE18ECFF9}"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Los grupos</a:t>
            </a:r>
            <a:r>
              <a:rPr lang="es-CR" baseline="0" dirty="0" smtClean="0"/>
              <a:t> de procesos a estudiar en este curso son: Ejecución, Seguimiento y Control; y Cierre.</a:t>
            </a:r>
            <a:endParaRPr lang="en-US" dirty="0"/>
          </a:p>
        </p:txBody>
      </p:sp>
      <p:sp>
        <p:nvSpPr>
          <p:cNvPr id="4" name="Slide Number Placeholder 3"/>
          <p:cNvSpPr>
            <a:spLocks noGrp="1"/>
          </p:cNvSpPr>
          <p:nvPr>
            <p:ph type="sldNum" sz="quarter" idx="10"/>
          </p:nvPr>
        </p:nvSpPr>
        <p:spPr/>
        <p:txBody>
          <a:bodyPr/>
          <a:lstStyle/>
          <a:p>
            <a:fld id="{5A495B14-E496-488F-BA78-F47CE18ECFF9}"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Planificamos para controlar,</a:t>
            </a:r>
            <a:r>
              <a:rPr lang="es-CR" baseline="0" dirty="0" smtClean="0"/>
              <a:t> si no contamos con un plan de dirección del proyecto será inútil realizar esfuerzos de seguimiento y control.</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Una línea base es un estándar contra</a:t>
            </a:r>
            <a:r>
              <a:rPr lang="es-CR" baseline="0" dirty="0" smtClean="0"/>
              <a:t> el que comparamos algo, en este caso la línea base del alcance nos permite comparar el alcance producido con el planificado, lo mismo aplica para costo y tiempo.</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La línea base de medición de desempeño</a:t>
            </a:r>
            <a:r>
              <a:rPr lang="es-CR" baseline="0" dirty="0" smtClean="0"/>
              <a:t> consiste en combinar los líneas bases de tiempo, calidad y costo. Se utiliza para aplicar la técnica de valor ganado.</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Los procesos de seguimiento y control también incluyen los esfuerzos</a:t>
            </a:r>
            <a:r>
              <a:rPr lang="es-CR" baseline="0" dirty="0" smtClean="0"/>
              <a:t> de control realizados para asegurarse que los diferentes procesos de la gestión de proyecto se lleven a cabo adecuadamente.</a:t>
            </a:r>
            <a:endParaRPr lang="en-US" dirty="0"/>
          </a:p>
        </p:txBody>
      </p:sp>
      <p:sp>
        <p:nvSpPr>
          <p:cNvPr id="4" name="Slide Number Placeholder 3"/>
          <p:cNvSpPr>
            <a:spLocks noGrp="1"/>
          </p:cNvSpPr>
          <p:nvPr>
            <p:ph type="sldNum" sz="quarter" idx="10"/>
          </p:nvPr>
        </p:nvSpPr>
        <p:spPr/>
        <p:txBody>
          <a:bodyPr/>
          <a:lstStyle/>
          <a:p>
            <a:fld id="{5A495B14-E496-488F-BA78-F47CE18ECFF9}" type="slidenum">
              <a:rPr lang="en-US" smtClean="0"/>
              <a:pPr/>
              <a:t>33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Descripción</a:t>
            </a:r>
            <a:r>
              <a:rPr lang="es-CR" baseline="0" dirty="0" smtClean="0"/>
              <a:t> de las principales características de los grupos de procesos.</a:t>
            </a:r>
            <a:endParaRPr lang="en-US" dirty="0"/>
          </a:p>
        </p:txBody>
      </p:sp>
      <p:sp>
        <p:nvSpPr>
          <p:cNvPr id="4" name="Slide Number Placeholder 3"/>
          <p:cNvSpPr>
            <a:spLocks noGrp="1"/>
          </p:cNvSpPr>
          <p:nvPr>
            <p:ph type="sldNum" sz="quarter" idx="10"/>
          </p:nvPr>
        </p:nvSpPr>
        <p:spPr/>
        <p:txBody>
          <a:bodyPr/>
          <a:lstStyle/>
          <a:p>
            <a:fld id="{5A495B14-E496-488F-BA78-F47CE18ECFF9}"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Esquema</a:t>
            </a:r>
            <a:r>
              <a:rPr lang="es-CR" baseline="0" dirty="0" smtClean="0"/>
              <a:t> de la interacción existente entre los grupos de procesos, normalmente existe una relación intensamente iterativa entre los grupos de procesos de planificación, ejecución, y seguimiento y control. Esto no quiere decir que los grupos de procesos de iniciación y cierre no participen de las interacciones, solo quiere decir que los límites de los grupos de procesos de iniciación y cierre son un poco menos difusos.</a:t>
            </a:r>
            <a:endParaRPr lang="en-US" dirty="0"/>
          </a:p>
        </p:txBody>
      </p:sp>
      <p:sp>
        <p:nvSpPr>
          <p:cNvPr id="4" name="Slide Number Placeholder 3"/>
          <p:cNvSpPr>
            <a:spLocks noGrp="1"/>
          </p:cNvSpPr>
          <p:nvPr>
            <p:ph type="sldNum" sz="quarter" idx="10"/>
          </p:nvPr>
        </p:nvSpPr>
        <p:spPr/>
        <p:txBody>
          <a:bodyPr/>
          <a:lstStyle/>
          <a:p>
            <a:fld id="{5A495B14-E496-488F-BA78-F47CE18ECFF9}"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Desde el enfoque</a:t>
            </a:r>
            <a:r>
              <a:rPr lang="es-CR" baseline="0" dirty="0" smtClean="0"/>
              <a:t> del PMI, la ejecución es la implementación del plan para dirección, se asume que se está ejecutando con un objetivo en mente.</a:t>
            </a:r>
            <a:endParaRPr lang="en-US" dirty="0"/>
          </a:p>
        </p:txBody>
      </p:sp>
      <p:sp>
        <p:nvSpPr>
          <p:cNvPr id="4" name="Slide Number Placeholder 3"/>
          <p:cNvSpPr>
            <a:spLocks noGrp="1"/>
          </p:cNvSpPr>
          <p:nvPr>
            <p:ph type="sldNum" sz="quarter" idx="10"/>
          </p:nvPr>
        </p:nvSpPr>
        <p:spPr/>
        <p:txBody>
          <a:bodyPr/>
          <a:lstStyle/>
          <a:p>
            <a:fld id="{5A495B14-E496-488F-BA78-F47CE18ECFF9}"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El grupo</a:t>
            </a:r>
            <a:r>
              <a:rPr lang="es-CR" baseline="0" dirty="0" smtClean="0"/>
              <a:t> de procesos de seguimiento y control le lleva el pulso tanto al objetivo que busca solucionar el proyecto, como al desempeño de la gestión del proyecto.</a:t>
            </a:r>
            <a:endParaRPr lang="en-US" dirty="0"/>
          </a:p>
        </p:txBody>
      </p:sp>
      <p:sp>
        <p:nvSpPr>
          <p:cNvPr id="4" name="Slide Number Placeholder 3"/>
          <p:cNvSpPr>
            <a:spLocks noGrp="1"/>
          </p:cNvSpPr>
          <p:nvPr>
            <p:ph type="sldNum" sz="quarter" idx="10"/>
          </p:nvPr>
        </p:nvSpPr>
        <p:spPr/>
        <p:txBody>
          <a:bodyPr/>
          <a:lstStyle/>
          <a:p>
            <a:fld id="{5A495B14-E496-488F-BA78-F47CE18ECFF9}"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Este grupo de procesos</a:t>
            </a:r>
            <a:r>
              <a:rPr lang="es-CR" baseline="0" dirty="0" smtClean="0"/>
              <a:t> se encarga tanto del cierre administrativo de un proyecto, como del cierre técnico.</a:t>
            </a:r>
            <a:endParaRPr lang="en-US" dirty="0"/>
          </a:p>
        </p:txBody>
      </p:sp>
      <p:sp>
        <p:nvSpPr>
          <p:cNvPr id="4" name="Slide Number Placeholder 3"/>
          <p:cNvSpPr>
            <a:spLocks noGrp="1"/>
          </p:cNvSpPr>
          <p:nvPr>
            <p:ph type="sldNum" sz="quarter" idx="10"/>
          </p:nvPr>
        </p:nvSpPr>
        <p:spPr/>
        <p:txBody>
          <a:bodyPr/>
          <a:lstStyle/>
          <a:p>
            <a:fld id="{5A495B14-E496-488F-BA78-F47CE18ECFF9}"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Lo usual</a:t>
            </a:r>
            <a:r>
              <a:rPr lang="es-CR" baseline="0" dirty="0" smtClean="0"/>
              <a:t> es que a raíz de alertas generadas a partir de los procesos de monitoreo y control, se decida revisar la planificación vigente.</a:t>
            </a:r>
            <a:endParaRPr lang="en-US" dirty="0"/>
          </a:p>
        </p:txBody>
      </p:sp>
      <p:sp>
        <p:nvSpPr>
          <p:cNvPr id="4" name="Slide Number Placeholder 3"/>
          <p:cNvSpPr>
            <a:spLocks noGrp="1"/>
          </p:cNvSpPr>
          <p:nvPr>
            <p:ph type="sldNum" sz="quarter" idx="10"/>
          </p:nvPr>
        </p:nvSpPr>
        <p:spPr/>
        <p:txBody>
          <a:bodyPr/>
          <a:lstStyle/>
          <a:p>
            <a:fld id="{5A495B14-E496-488F-BA78-F47CE18ECFF9}"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R"/>
          </a:p>
        </p:txBody>
      </p:sp>
      <p:sp>
        <p:nvSpPr>
          <p:cNvPr id="4" name="3 Marcador de fecha"/>
          <p:cNvSpPr>
            <a:spLocks noGrp="1"/>
          </p:cNvSpPr>
          <p:nvPr>
            <p:ph type="dt" sz="half" idx="10"/>
          </p:nvPr>
        </p:nvSpPr>
        <p:spPr/>
        <p:txBody>
          <a:bodyPr/>
          <a:lstStyle/>
          <a:p>
            <a:fld id="{898F34A7-37F7-4F25-AE3C-18B7D4EEEB4A}" type="datetimeFigureOut">
              <a:rPr lang="es-CR" smtClean="0"/>
              <a:pPr/>
              <a:t>14/12/2011</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8CD31F62-6E1A-446E-99D6-7044FF742189}" type="slidenum">
              <a:rPr lang="es-CR" smtClean="0"/>
              <a:pPr/>
              <a:t>‹Nº›</a:t>
            </a:fld>
            <a:endParaRPr lang="es-C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898F34A7-37F7-4F25-AE3C-18B7D4EEEB4A}" type="datetimeFigureOut">
              <a:rPr lang="es-CR" smtClean="0"/>
              <a:pPr/>
              <a:t>14/12/2011</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8CD31F62-6E1A-446E-99D6-7044FF742189}" type="slidenum">
              <a:rPr lang="es-CR" smtClean="0"/>
              <a:pPr/>
              <a:t>‹Nº›</a:t>
            </a:fld>
            <a:endParaRPr lang="es-C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898F34A7-37F7-4F25-AE3C-18B7D4EEEB4A}" type="datetimeFigureOut">
              <a:rPr lang="es-CR" smtClean="0"/>
              <a:pPr/>
              <a:t>14/12/2011</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8CD31F62-6E1A-446E-99D6-7044FF742189}" type="slidenum">
              <a:rPr lang="es-CR" smtClean="0"/>
              <a:pPr/>
              <a:t>‹Nº›</a:t>
            </a:fld>
            <a:endParaRPr lang="es-C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898F34A7-37F7-4F25-AE3C-18B7D4EEEB4A}" type="datetimeFigureOut">
              <a:rPr lang="es-CR" smtClean="0"/>
              <a:pPr/>
              <a:t>14/12/2011</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8CD31F62-6E1A-446E-99D6-7044FF742189}" type="slidenum">
              <a:rPr lang="es-CR" smtClean="0"/>
              <a:pPr/>
              <a:t>‹Nº›</a:t>
            </a:fld>
            <a:endParaRPr lang="es-C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898F34A7-37F7-4F25-AE3C-18B7D4EEEB4A}" type="datetimeFigureOut">
              <a:rPr lang="es-CR" smtClean="0"/>
              <a:pPr/>
              <a:t>14/12/2011</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8CD31F62-6E1A-446E-99D6-7044FF742189}" type="slidenum">
              <a:rPr lang="es-CR" smtClean="0"/>
              <a:pPr/>
              <a:t>‹Nº›</a:t>
            </a:fld>
            <a:endParaRPr lang="es-C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fecha"/>
          <p:cNvSpPr>
            <a:spLocks noGrp="1"/>
          </p:cNvSpPr>
          <p:nvPr>
            <p:ph type="dt" sz="half" idx="10"/>
          </p:nvPr>
        </p:nvSpPr>
        <p:spPr/>
        <p:txBody>
          <a:bodyPr/>
          <a:lstStyle/>
          <a:p>
            <a:fld id="{898F34A7-37F7-4F25-AE3C-18B7D4EEEB4A}" type="datetimeFigureOut">
              <a:rPr lang="es-CR" smtClean="0"/>
              <a:pPr/>
              <a:t>14/12/2011</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8CD31F62-6E1A-446E-99D6-7044FF742189}" type="slidenum">
              <a:rPr lang="es-CR" smtClean="0"/>
              <a:pPr/>
              <a:t>‹Nº›</a:t>
            </a:fld>
            <a:endParaRPr lang="es-C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7" name="6 Marcador de fecha"/>
          <p:cNvSpPr>
            <a:spLocks noGrp="1"/>
          </p:cNvSpPr>
          <p:nvPr>
            <p:ph type="dt" sz="half" idx="10"/>
          </p:nvPr>
        </p:nvSpPr>
        <p:spPr/>
        <p:txBody>
          <a:bodyPr/>
          <a:lstStyle/>
          <a:p>
            <a:fld id="{898F34A7-37F7-4F25-AE3C-18B7D4EEEB4A}" type="datetimeFigureOut">
              <a:rPr lang="es-CR" smtClean="0"/>
              <a:pPr/>
              <a:t>14/12/2011</a:t>
            </a:fld>
            <a:endParaRPr lang="es-CR"/>
          </a:p>
        </p:txBody>
      </p:sp>
      <p:sp>
        <p:nvSpPr>
          <p:cNvPr id="8" name="7 Marcador de pie de página"/>
          <p:cNvSpPr>
            <a:spLocks noGrp="1"/>
          </p:cNvSpPr>
          <p:nvPr>
            <p:ph type="ftr" sz="quarter" idx="11"/>
          </p:nvPr>
        </p:nvSpPr>
        <p:spPr/>
        <p:txBody>
          <a:bodyPr/>
          <a:lstStyle/>
          <a:p>
            <a:endParaRPr lang="es-CR"/>
          </a:p>
        </p:txBody>
      </p:sp>
      <p:sp>
        <p:nvSpPr>
          <p:cNvPr id="9" name="8 Marcador de número de diapositiva"/>
          <p:cNvSpPr>
            <a:spLocks noGrp="1"/>
          </p:cNvSpPr>
          <p:nvPr>
            <p:ph type="sldNum" sz="quarter" idx="12"/>
          </p:nvPr>
        </p:nvSpPr>
        <p:spPr/>
        <p:txBody>
          <a:bodyPr/>
          <a:lstStyle/>
          <a:p>
            <a:fld id="{8CD31F62-6E1A-446E-99D6-7044FF742189}" type="slidenum">
              <a:rPr lang="es-CR" smtClean="0"/>
              <a:pPr/>
              <a:t>‹Nº›</a:t>
            </a:fld>
            <a:endParaRPr lang="es-C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fecha"/>
          <p:cNvSpPr>
            <a:spLocks noGrp="1"/>
          </p:cNvSpPr>
          <p:nvPr>
            <p:ph type="dt" sz="half" idx="10"/>
          </p:nvPr>
        </p:nvSpPr>
        <p:spPr/>
        <p:txBody>
          <a:bodyPr/>
          <a:lstStyle/>
          <a:p>
            <a:fld id="{898F34A7-37F7-4F25-AE3C-18B7D4EEEB4A}" type="datetimeFigureOut">
              <a:rPr lang="es-CR" smtClean="0"/>
              <a:pPr/>
              <a:t>14/12/2011</a:t>
            </a:fld>
            <a:endParaRPr lang="es-CR"/>
          </a:p>
        </p:txBody>
      </p:sp>
      <p:sp>
        <p:nvSpPr>
          <p:cNvPr id="4" name="3 Marcador de pie de página"/>
          <p:cNvSpPr>
            <a:spLocks noGrp="1"/>
          </p:cNvSpPr>
          <p:nvPr>
            <p:ph type="ftr" sz="quarter" idx="11"/>
          </p:nvPr>
        </p:nvSpPr>
        <p:spPr/>
        <p:txBody>
          <a:bodyPr/>
          <a:lstStyle/>
          <a:p>
            <a:endParaRPr lang="es-CR"/>
          </a:p>
        </p:txBody>
      </p:sp>
      <p:sp>
        <p:nvSpPr>
          <p:cNvPr id="5" name="4 Marcador de número de diapositiva"/>
          <p:cNvSpPr>
            <a:spLocks noGrp="1"/>
          </p:cNvSpPr>
          <p:nvPr>
            <p:ph type="sldNum" sz="quarter" idx="12"/>
          </p:nvPr>
        </p:nvSpPr>
        <p:spPr/>
        <p:txBody>
          <a:bodyPr/>
          <a:lstStyle/>
          <a:p>
            <a:fld id="{8CD31F62-6E1A-446E-99D6-7044FF742189}" type="slidenum">
              <a:rPr lang="es-CR" smtClean="0"/>
              <a:pPr/>
              <a:t>‹Nº›</a:t>
            </a:fld>
            <a:endParaRPr lang="es-C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98F34A7-37F7-4F25-AE3C-18B7D4EEEB4A}" type="datetimeFigureOut">
              <a:rPr lang="es-CR" smtClean="0"/>
              <a:pPr/>
              <a:t>14/12/2011</a:t>
            </a:fld>
            <a:endParaRPr lang="es-CR"/>
          </a:p>
        </p:txBody>
      </p:sp>
      <p:sp>
        <p:nvSpPr>
          <p:cNvPr id="3" name="2 Marcador de pie de página"/>
          <p:cNvSpPr>
            <a:spLocks noGrp="1"/>
          </p:cNvSpPr>
          <p:nvPr>
            <p:ph type="ftr" sz="quarter" idx="11"/>
          </p:nvPr>
        </p:nvSpPr>
        <p:spPr/>
        <p:txBody>
          <a:bodyPr/>
          <a:lstStyle/>
          <a:p>
            <a:endParaRPr lang="es-CR"/>
          </a:p>
        </p:txBody>
      </p:sp>
      <p:sp>
        <p:nvSpPr>
          <p:cNvPr id="4" name="3 Marcador de número de diapositiva"/>
          <p:cNvSpPr>
            <a:spLocks noGrp="1"/>
          </p:cNvSpPr>
          <p:nvPr>
            <p:ph type="sldNum" sz="quarter" idx="12"/>
          </p:nvPr>
        </p:nvSpPr>
        <p:spPr/>
        <p:txBody>
          <a:bodyPr/>
          <a:lstStyle/>
          <a:p>
            <a:fld id="{8CD31F62-6E1A-446E-99D6-7044FF742189}" type="slidenum">
              <a:rPr lang="es-CR" smtClean="0"/>
              <a:pPr/>
              <a:t>‹Nº›</a:t>
            </a:fld>
            <a:endParaRPr lang="es-C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98F34A7-37F7-4F25-AE3C-18B7D4EEEB4A}" type="datetimeFigureOut">
              <a:rPr lang="es-CR" smtClean="0"/>
              <a:pPr/>
              <a:t>14/12/2011</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8CD31F62-6E1A-446E-99D6-7044FF742189}" type="slidenum">
              <a:rPr lang="es-CR" smtClean="0"/>
              <a:pPr/>
              <a:t>‹Nº›</a:t>
            </a:fld>
            <a:endParaRPr lang="es-C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98F34A7-37F7-4F25-AE3C-18B7D4EEEB4A}" type="datetimeFigureOut">
              <a:rPr lang="es-CR" smtClean="0"/>
              <a:pPr/>
              <a:t>14/12/2011</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8CD31F62-6E1A-446E-99D6-7044FF742189}" type="slidenum">
              <a:rPr lang="es-CR" smtClean="0"/>
              <a:pPr/>
              <a:t>‹Nº›</a:t>
            </a:fld>
            <a:endParaRPr lang="es-C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8F34A7-37F7-4F25-AE3C-18B7D4EEEB4A}" type="datetimeFigureOut">
              <a:rPr lang="es-CR" smtClean="0"/>
              <a:pPr/>
              <a:t>14/12/2011</a:t>
            </a:fld>
            <a:endParaRPr lang="es-C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D31F62-6E1A-446E-99D6-7044FF742189}" type="slidenum">
              <a:rPr lang="es-CR" smtClean="0"/>
              <a:pPr/>
              <a:t>‹Nº›</a:t>
            </a:fld>
            <a:endParaRPr lang="es-C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n-US" dirty="0" err="1" smtClean="0"/>
              <a:t>Implementaci</a:t>
            </a:r>
            <a:r>
              <a:rPr lang="es-ES_tradnl" dirty="0" err="1" smtClean="0"/>
              <a:t>ón</a:t>
            </a:r>
            <a:r>
              <a:rPr lang="es-ES_tradnl" dirty="0" smtClean="0"/>
              <a:t>, Control y Cierre</a:t>
            </a:r>
            <a:br>
              <a:rPr lang="es-ES_tradnl" dirty="0" smtClean="0"/>
            </a:br>
            <a:r>
              <a:rPr lang="es-ES_tradnl" dirty="0" smtClean="0"/>
              <a:t>Grupos </a:t>
            </a:r>
            <a:r>
              <a:rPr lang="es-ES_tradnl" smtClean="0"/>
              <a:t>de Procesos</a:t>
            </a:r>
            <a:endParaRPr lang="es-CR" dirty="0"/>
          </a:p>
        </p:txBody>
      </p:sp>
      <p:sp>
        <p:nvSpPr>
          <p:cNvPr id="3" name="2 Subtítulo"/>
          <p:cNvSpPr>
            <a:spLocks noGrp="1"/>
          </p:cNvSpPr>
          <p:nvPr>
            <p:ph type="subTitle" idx="1"/>
          </p:nvPr>
        </p:nvSpPr>
        <p:spPr/>
        <p:txBody>
          <a:bodyPr>
            <a:normAutofit fontScale="70000" lnSpcReduction="20000"/>
          </a:bodyPr>
          <a:lstStyle/>
          <a:p>
            <a:r>
              <a:rPr lang="es-CR" dirty="0" smtClean="0"/>
              <a:t>Tópicos especiales para la administración de proyectos </a:t>
            </a:r>
            <a:endParaRPr lang="es-ES_tradnl" dirty="0" smtClean="0"/>
          </a:p>
          <a:p>
            <a:endParaRPr lang="es-ES_tradnl" dirty="0" smtClean="0"/>
          </a:p>
          <a:p>
            <a:r>
              <a:rPr lang="es-ES_tradnl" dirty="0" smtClean="0"/>
              <a:t>Ing. William </a:t>
            </a:r>
            <a:r>
              <a:rPr lang="es-ES_tradnl" dirty="0" err="1" smtClean="0"/>
              <a:t>Ernest</a:t>
            </a:r>
            <a:r>
              <a:rPr lang="es-ES_tradnl" dirty="0" smtClean="0"/>
              <a:t>, PMP</a:t>
            </a:r>
          </a:p>
          <a:p>
            <a:r>
              <a:rPr lang="es-ES_tradnl" dirty="0" smtClean="0"/>
              <a:t>Mayo, 2011</a:t>
            </a:r>
            <a:endParaRPr lang="en-US" dirty="0" smtClean="0"/>
          </a:p>
          <a:p>
            <a:endParaRPr lang="es-C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s-ES_tradnl" dirty="0" smtClean="0"/>
              <a:t>Interacciones entre Grupos de Procesos</a:t>
            </a:r>
            <a:endParaRPr lang="en-US" dirty="0"/>
          </a:p>
        </p:txBody>
      </p:sp>
      <p:pic>
        <p:nvPicPr>
          <p:cNvPr id="4098" name="Picture 2"/>
          <p:cNvPicPr>
            <a:picLocks noGrp="1" noChangeAspect="1" noChangeArrowheads="1"/>
          </p:cNvPicPr>
          <p:nvPr>
            <p:ph idx="1"/>
          </p:nvPr>
        </p:nvPicPr>
        <p:blipFill>
          <a:blip r:embed="rId3" cstate="print"/>
          <a:srcRect/>
          <a:stretch>
            <a:fillRect/>
          </a:stretch>
        </p:blipFill>
        <p:spPr bwMode="auto">
          <a:xfrm>
            <a:off x="457200" y="1865400"/>
            <a:ext cx="8229600" cy="3939864"/>
          </a:xfrm>
          <a:prstGeom prst="rect">
            <a:avLst/>
          </a:prstGeom>
          <a:ln>
            <a:noFill/>
          </a:ln>
          <a:effectLst>
            <a:softEdge rad="112500"/>
          </a:effectLst>
        </p:spPr>
      </p:pic>
      <p:sp>
        <p:nvSpPr>
          <p:cNvPr id="4" name="TextBox 3"/>
          <p:cNvSpPr txBox="1"/>
          <p:nvPr/>
        </p:nvSpPr>
        <p:spPr>
          <a:xfrm>
            <a:off x="6781800" y="6096000"/>
            <a:ext cx="1828800" cy="369332"/>
          </a:xfrm>
          <a:prstGeom prst="rect">
            <a:avLst/>
          </a:prstGeom>
          <a:noFill/>
        </p:spPr>
        <p:txBody>
          <a:bodyPr wrap="square" rtlCol="0">
            <a:spAutoFit/>
          </a:bodyPr>
          <a:lstStyle/>
          <a:p>
            <a:r>
              <a:rPr lang="es-ES_tradnl" dirty="0" smtClean="0"/>
              <a:t>PMI; 2008</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s-ES_tradnl" dirty="0" smtClean="0"/>
              <a:t>Nivel de interacción</a:t>
            </a:r>
            <a:endParaRPr lang="en-US" dirty="0"/>
          </a:p>
        </p:txBody>
      </p:sp>
      <p:pic>
        <p:nvPicPr>
          <p:cNvPr id="5122" name="Picture 2"/>
          <p:cNvPicPr>
            <a:picLocks noGrp="1" noChangeAspect="1" noChangeArrowheads="1"/>
          </p:cNvPicPr>
          <p:nvPr>
            <p:ph idx="1"/>
          </p:nvPr>
        </p:nvPicPr>
        <p:blipFill>
          <a:blip r:embed="rId3" cstate="print"/>
          <a:srcRect/>
          <a:stretch>
            <a:fillRect/>
          </a:stretch>
        </p:blipFill>
        <p:spPr bwMode="auto">
          <a:xfrm>
            <a:off x="510622" y="1495325"/>
            <a:ext cx="8122755" cy="4525963"/>
          </a:xfrm>
          <a:prstGeom prst="rect">
            <a:avLst/>
          </a:prstGeom>
          <a:ln>
            <a:noFill/>
          </a:ln>
          <a:effectLst>
            <a:softEdge rad="112500"/>
          </a:effectLst>
        </p:spPr>
      </p:pic>
      <p:sp>
        <p:nvSpPr>
          <p:cNvPr id="4" name="TextBox 3"/>
          <p:cNvSpPr txBox="1"/>
          <p:nvPr/>
        </p:nvSpPr>
        <p:spPr>
          <a:xfrm>
            <a:off x="6781800" y="6096000"/>
            <a:ext cx="1828800" cy="369332"/>
          </a:xfrm>
          <a:prstGeom prst="rect">
            <a:avLst/>
          </a:prstGeom>
          <a:noFill/>
        </p:spPr>
        <p:txBody>
          <a:bodyPr wrap="square" rtlCol="0">
            <a:spAutoFit/>
          </a:bodyPr>
          <a:lstStyle/>
          <a:p>
            <a:r>
              <a:rPr lang="es-ES_tradnl" dirty="0" smtClean="0"/>
              <a:t>PMI; 2008</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s-CR" dirty="0" smtClean="0"/>
              <a:t>¿Y como interactúan?</a:t>
            </a:r>
            <a:endParaRPr lang="en-US" dirty="0"/>
          </a:p>
        </p:txBody>
      </p:sp>
      <p:pic>
        <p:nvPicPr>
          <p:cNvPr id="1026" name="Picture 2"/>
          <p:cNvPicPr>
            <a:picLocks noGrp="1" noChangeAspect="1" noChangeArrowheads="1"/>
          </p:cNvPicPr>
          <p:nvPr>
            <p:ph idx="1"/>
          </p:nvPr>
        </p:nvPicPr>
        <p:blipFill>
          <a:blip r:embed="rId3" cstate="print"/>
          <a:srcRect/>
          <a:stretch>
            <a:fillRect/>
          </a:stretch>
        </p:blipFill>
        <p:spPr bwMode="auto">
          <a:xfrm>
            <a:off x="840489" y="1502447"/>
            <a:ext cx="6931911" cy="502289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s-CR" sz="3200" dirty="0" smtClean="0"/>
              <a:t>Relaciones entre grupos de procesos</a:t>
            </a:r>
            <a:endParaRPr lang="en-US" sz="3200" dirty="0"/>
          </a:p>
        </p:txBody>
      </p:sp>
      <p:sp>
        <p:nvSpPr>
          <p:cNvPr id="3" name="Content Placeholder 2"/>
          <p:cNvSpPr>
            <a:spLocks noGrp="1"/>
          </p:cNvSpPr>
          <p:nvPr>
            <p:ph sz="half" idx="1"/>
          </p:nvPr>
        </p:nvSpPr>
        <p:spPr/>
        <p:txBody>
          <a:bodyPr>
            <a:normAutofit/>
          </a:bodyPr>
          <a:lstStyle/>
          <a:p>
            <a:r>
              <a:rPr lang="es-ES_tradnl" sz="2400" dirty="0" smtClean="0"/>
              <a:t>Los grupos de procesos se traslapan durante el ciclo de vida por lo que actividades de ejecución como: seleccionar proveedores, contratar al equipo del proyecto, distribuir información pueden iniciar sin que las actividades de planificación hayan terminado</a:t>
            </a:r>
            <a:r>
              <a:rPr lang="es-ES_tradnl" dirty="0" smtClean="0"/>
              <a:t>.</a:t>
            </a:r>
            <a:endParaRPr lang="en-US" dirty="0"/>
          </a:p>
        </p:txBody>
      </p:sp>
      <p:pic>
        <p:nvPicPr>
          <p:cNvPr id="7" name="Picture 2"/>
          <p:cNvPicPr>
            <a:picLocks noGrp="1" noChangeAspect="1" noChangeArrowheads="1"/>
          </p:cNvPicPr>
          <p:nvPr>
            <p:ph idx="1"/>
          </p:nvPr>
        </p:nvPicPr>
        <p:blipFill>
          <a:blip r:embed="rId3" cstate="print"/>
          <a:srcRect/>
          <a:stretch>
            <a:fillRect/>
          </a:stretch>
        </p:blipFill>
        <p:spPr bwMode="auto">
          <a:xfrm>
            <a:off x="5004048" y="2420888"/>
            <a:ext cx="3683979" cy="205269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TextBox 4"/>
          <p:cNvSpPr txBox="1"/>
          <p:nvPr/>
        </p:nvSpPr>
        <p:spPr>
          <a:xfrm>
            <a:off x="6781800" y="6096000"/>
            <a:ext cx="1828800" cy="369332"/>
          </a:xfrm>
          <a:prstGeom prst="rect">
            <a:avLst/>
          </a:prstGeom>
          <a:noFill/>
        </p:spPr>
        <p:txBody>
          <a:bodyPr wrap="square" rtlCol="0">
            <a:spAutoFit/>
          </a:bodyPr>
          <a:lstStyle/>
          <a:p>
            <a:r>
              <a:rPr lang="es-ES_tradnl" dirty="0" smtClean="0"/>
              <a:t>PMI; 2008</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smtClean="0"/>
              <a:t>Fases de Proyectos</a:t>
            </a:r>
            <a:endParaRPr lang="en-US" dirty="0"/>
          </a:p>
        </p:txBody>
      </p:sp>
      <p:sp>
        <p:nvSpPr>
          <p:cNvPr id="3" name="Content Placeholder 2"/>
          <p:cNvSpPr>
            <a:spLocks noGrp="1"/>
          </p:cNvSpPr>
          <p:nvPr>
            <p:ph idx="1"/>
          </p:nvPr>
        </p:nvSpPr>
        <p:spPr/>
        <p:txBody>
          <a:bodyPr/>
          <a:lstStyle/>
          <a:p>
            <a:r>
              <a:rPr lang="es-ES_tradnl" sz="3200" dirty="0" smtClean="0"/>
              <a:t>Son divisiones dentro del mismo proyecto . Suelen completarse de manera secuencial, pero pueden superponerse.</a:t>
            </a:r>
          </a:p>
          <a:p>
            <a:r>
              <a:rPr lang="es-ES_tradnl" sz="3200" dirty="0" smtClean="0"/>
              <a:t>Cada fase puede ser gestionada como un proyecto.</a:t>
            </a:r>
            <a:endParaRPr lang="en-US" sz="3200" dirty="0"/>
          </a:p>
        </p:txBody>
      </p:sp>
      <p:sp>
        <p:nvSpPr>
          <p:cNvPr id="4" name="TextBox 3"/>
          <p:cNvSpPr txBox="1"/>
          <p:nvPr/>
        </p:nvSpPr>
        <p:spPr>
          <a:xfrm>
            <a:off x="6781800" y="6096000"/>
            <a:ext cx="1828800" cy="369332"/>
          </a:xfrm>
          <a:prstGeom prst="rect">
            <a:avLst/>
          </a:prstGeom>
          <a:noFill/>
        </p:spPr>
        <p:txBody>
          <a:bodyPr wrap="square" rtlCol="0">
            <a:spAutoFit/>
          </a:bodyPr>
          <a:lstStyle/>
          <a:p>
            <a:r>
              <a:rPr lang="es-ES_tradnl" dirty="0" smtClean="0"/>
              <a:t>PMI; 2008</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smtClean="0"/>
              <a:t>1 proyecto </a:t>
            </a:r>
            <a:r>
              <a:rPr lang="en-US" dirty="0" smtClean="0"/>
              <a:t>= </a:t>
            </a:r>
            <a:r>
              <a:rPr lang="es-ES_tradnl" dirty="0" smtClean="0"/>
              <a:t>1 fase</a:t>
            </a:r>
            <a:endParaRPr lang="en-US" dirty="0"/>
          </a:p>
        </p:txBody>
      </p:sp>
      <p:pic>
        <p:nvPicPr>
          <p:cNvPr id="1026" name="Picture 2"/>
          <p:cNvPicPr>
            <a:picLocks noGrp="1" noChangeAspect="1" noChangeArrowheads="1"/>
          </p:cNvPicPr>
          <p:nvPr>
            <p:ph idx="1"/>
          </p:nvPr>
        </p:nvPicPr>
        <p:blipFill>
          <a:blip r:embed="rId3" cstate="print"/>
          <a:srcRect/>
          <a:stretch>
            <a:fillRect/>
          </a:stretch>
        </p:blipFill>
        <p:spPr bwMode="auto">
          <a:xfrm>
            <a:off x="457200" y="2129183"/>
            <a:ext cx="8229600" cy="3244033"/>
          </a:xfrm>
          <a:prstGeom prst="rect">
            <a:avLst/>
          </a:prstGeom>
          <a:ln>
            <a:noFill/>
          </a:ln>
          <a:effectLst>
            <a:softEdge rad="112500"/>
          </a:effectLst>
        </p:spPr>
      </p:pic>
      <p:sp>
        <p:nvSpPr>
          <p:cNvPr id="4" name="TextBox 3"/>
          <p:cNvSpPr txBox="1"/>
          <p:nvPr/>
        </p:nvSpPr>
        <p:spPr>
          <a:xfrm>
            <a:off x="6781800" y="6096000"/>
            <a:ext cx="1828800" cy="369332"/>
          </a:xfrm>
          <a:prstGeom prst="rect">
            <a:avLst/>
          </a:prstGeom>
          <a:noFill/>
        </p:spPr>
        <p:txBody>
          <a:bodyPr wrap="square" rtlCol="0">
            <a:spAutoFit/>
          </a:bodyPr>
          <a:lstStyle/>
          <a:p>
            <a:r>
              <a:rPr lang="es-ES_tradnl" dirty="0" smtClean="0"/>
              <a:t>PMI; 2008</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smtClean="0"/>
              <a:t>1 proyecto </a:t>
            </a:r>
            <a:r>
              <a:rPr lang="en-US" dirty="0" smtClean="0"/>
              <a:t>= </a:t>
            </a:r>
            <a:r>
              <a:rPr lang="es-ES_tradnl" dirty="0" smtClean="0"/>
              <a:t>3 fases</a:t>
            </a:r>
            <a:endParaRPr lang="en-US" dirty="0"/>
          </a:p>
        </p:txBody>
      </p:sp>
      <p:pic>
        <p:nvPicPr>
          <p:cNvPr id="2050" name="Picture 2"/>
          <p:cNvPicPr>
            <a:picLocks noGrp="1" noChangeAspect="1" noChangeArrowheads="1"/>
          </p:cNvPicPr>
          <p:nvPr>
            <p:ph idx="1"/>
          </p:nvPr>
        </p:nvPicPr>
        <p:blipFill>
          <a:blip r:embed="rId3" cstate="print"/>
          <a:srcRect/>
          <a:stretch>
            <a:fillRect/>
          </a:stretch>
        </p:blipFill>
        <p:spPr bwMode="auto">
          <a:xfrm>
            <a:off x="457200" y="2353689"/>
            <a:ext cx="8229600" cy="2299447"/>
          </a:xfrm>
          <a:prstGeom prst="rect">
            <a:avLst/>
          </a:prstGeom>
          <a:ln>
            <a:noFill/>
          </a:ln>
          <a:effectLst>
            <a:softEdge rad="112500"/>
          </a:effectLst>
        </p:spPr>
      </p:pic>
      <p:sp>
        <p:nvSpPr>
          <p:cNvPr id="4" name="TextBox 3"/>
          <p:cNvSpPr txBox="1"/>
          <p:nvPr/>
        </p:nvSpPr>
        <p:spPr>
          <a:xfrm>
            <a:off x="6781800" y="6096000"/>
            <a:ext cx="1828800" cy="369332"/>
          </a:xfrm>
          <a:prstGeom prst="rect">
            <a:avLst/>
          </a:prstGeom>
          <a:noFill/>
        </p:spPr>
        <p:txBody>
          <a:bodyPr wrap="square" rtlCol="0">
            <a:spAutoFit/>
          </a:bodyPr>
          <a:lstStyle/>
          <a:p>
            <a:r>
              <a:rPr lang="es-ES_tradnl" dirty="0" smtClean="0"/>
              <a:t>PMI; 2008</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smtClean="0"/>
              <a:t>1 proyecto </a:t>
            </a:r>
            <a:r>
              <a:rPr lang="en-US" dirty="0" smtClean="0"/>
              <a:t>= </a:t>
            </a:r>
            <a:r>
              <a:rPr lang="es-ES_tradnl" dirty="0" smtClean="0"/>
              <a:t>2 fases</a:t>
            </a:r>
            <a:endParaRPr lang="en-US" dirty="0"/>
          </a:p>
        </p:txBody>
      </p:sp>
      <p:pic>
        <p:nvPicPr>
          <p:cNvPr id="3074" name="Picture 2"/>
          <p:cNvPicPr>
            <a:picLocks noGrp="1" noChangeAspect="1" noChangeArrowheads="1"/>
          </p:cNvPicPr>
          <p:nvPr>
            <p:ph idx="1"/>
          </p:nvPr>
        </p:nvPicPr>
        <p:blipFill>
          <a:blip r:embed="rId3" cstate="print"/>
          <a:srcRect/>
          <a:stretch>
            <a:fillRect/>
          </a:stretch>
        </p:blipFill>
        <p:spPr bwMode="auto">
          <a:xfrm>
            <a:off x="457200" y="1654727"/>
            <a:ext cx="8229600" cy="357447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4" name="TextBox 3"/>
          <p:cNvSpPr txBox="1"/>
          <p:nvPr/>
        </p:nvSpPr>
        <p:spPr>
          <a:xfrm>
            <a:off x="6781800" y="6096000"/>
            <a:ext cx="1828800" cy="369332"/>
          </a:xfrm>
          <a:prstGeom prst="rect">
            <a:avLst/>
          </a:prstGeom>
          <a:noFill/>
        </p:spPr>
        <p:txBody>
          <a:bodyPr wrap="square" rtlCol="0">
            <a:spAutoFit/>
          </a:bodyPr>
          <a:lstStyle/>
          <a:p>
            <a:r>
              <a:rPr lang="es-ES_tradnl" dirty="0" smtClean="0"/>
              <a:t>PMI; 2008</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s-CR" dirty="0" smtClean="0"/>
              <a:t>Receta Proyecto Exitoso</a:t>
            </a:r>
            <a:endParaRPr lang="es-CR" dirty="0"/>
          </a:p>
        </p:txBody>
      </p:sp>
      <p:sp>
        <p:nvSpPr>
          <p:cNvPr id="3" name="Content Placeholder 2"/>
          <p:cNvSpPr>
            <a:spLocks noGrp="1"/>
          </p:cNvSpPr>
          <p:nvPr>
            <p:ph idx="1"/>
          </p:nvPr>
        </p:nvSpPr>
        <p:spPr/>
        <p:txBody>
          <a:bodyPr>
            <a:noAutofit/>
          </a:bodyPr>
          <a:lstStyle/>
          <a:p>
            <a:r>
              <a:rPr lang="es-CR" sz="2400" dirty="0" smtClean="0"/>
              <a:t>Seleccionar los procesos adecuados requeridos para alcanzar los objetivos del proyecto.</a:t>
            </a:r>
          </a:p>
          <a:p>
            <a:r>
              <a:rPr lang="es-CR" sz="2400" dirty="0" smtClean="0"/>
              <a:t>Utilizar un enfoque definido que pueda adoptarse para cumplir los requisitos.</a:t>
            </a:r>
          </a:p>
          <a:p>
            <a:r>
              <a:rPr lang="es-CR" sz="2400" dirty="0" smtClean="0"/>
              <a:t>Cumplir con los requisitos a fin de satisfacer las necesidades y expectativas de los interesados.</a:t>
            </a:r>
          </a:p>
          <a:p>
            <a:r>
              <a:rPr lang="es-CR" sz="2400" dirty="0" smtClean="0"/>
              <a:t>Equilibrar las demandas contrapuestas relativas al alcance, tiempo, costo, calidad, recursos y riesgo para producir el producto, servicio o resultado especificado.</a:t>
            </a:r>
            <a:endParaRPr lang="es-CR" sz="2400" dirty="0"/>
          </a:p>
        </p:txBody>
      </p:sp>
      <p:sp>
        <p:nvSpPr>
          <p:cNvPr id="4" name="TextBox 3"/>
          <p:cNvSpPr txBox="1"/>
          <p:nvPr/>
        </p:nvSpPr>
        <p:spPr>
          <a:xfrm>
            <a:off x="6553200" y="6096000"/>
            <a:ext cx="2057400" cy="369332"/>
          </a:xfrm>
          <a:prstGeom prst="rect">
            <a:avLst/>
          </a:prstGeom>
          <a:noFill/>
        </p:spPr>
        <p:txBody>
          <a:bodyPr wrap="square" rtlCol="0">
            <a:spAutoFit/>
          </a:bodyPr>
          <a:lstStyle/>
          <a:p>
            <a:r>
              <a:rPr lang="es-ES_tradnl" dirty="0" err="1" smtClean="0"/>
              <a:t>Chamoun</a:t>
            </a:r>
            <a:r>
              <a:rPr lang="es-ES_tradnl" dirty="0" smtClean="0"/>
              <a:t>; 2002</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s-ES_tradnl" dirty="0" smtClean="0"/>
              <a:t>¿Qué es un proceso?</a:t>
            </a:r>
            <a:endParaRPr lang="en-US" dirty="0"/>
          </a:p>
        </p:txBody>
      </p:sp>
      <p:sp>
        <p:nvSpPr>
          <p:cNvPr id="3" name="Content Placeholder 2"/>
          <p:cNvSpPr>
            <a:spLocks noGrp="1"/>
          </p:cNvSpPr>
          <p:nvPr>
            <p:ph idx="1"/>
          </p:nvPr>
        </p:nvSpPr>
        <p:spPr>
          <a:xfrm>
            <a:off x="838200" y="2438400"/>
            <a:ext cx="8077200" cy="3687763"/>
          </a:xfrm>
        </p:spPr>
        <p:txBody>
          <a:bodyPr>
            <a:normAutofit/>
          </a:bodyPr>
          <a:lstStyle/>
          <a:p>
            <a:pPr algn="ctr">
              <a:buNone/>
            </a:pPr>
            <a:r>
              <a:rPr lang="es-CR" sz="5400" dirty="0" smtClean="0"/>
              <a:t>Proyectos ≠ Operaciones</a:t>
            </a:r>
            <a:endParaRPr lang="en-US" sz="5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s-ES_tradnl" sz="3600" dirty="0" smtClean="0"/>
              <a:t>¿Qué es la dirección de proyectos?</a:t>
            </a:r>
            <a:endParaRPr lang="en-US" sz="3600" dirty="0"/>
          </a:p>
        </p:txBody>
      </p:sp>
      <p:sp>
        <p:nvSpPr>
          <p:cNvPr id="3" name="Content Placeholder 2"/>
          <p:cNvSpPr>
            <a:spLocks noGrp="1"/>
          </p:cNvSpPr>
          <p:nvPr>
            <p:ph idx="1"/>
          </p:nvPr>
        </p:nvSpPr>
        <p:spPr/>
        <p:txBody>
          <a:bodyPr/>
          <a:lstStyle/>
          <a:p>
            <a:pPr>
              <a:buNone/>
            </a:pPr>
            <a:r>
              <a:rPr lang="es-ES_tradnl" sz="4000" dirty="0" smtClean="0"/>
              <a:t>Aplicación de conocimientos,</a:t>
            </a:r>
          </a:p>
          <a:p>
            <a:pPr>
              <a:buNone/>
            </a:pPr>
            <a:r>
              <a:rPr lang="es-ES_tradnl" sz="4000" dirty="0" smtClean="0"/>
              <a:t>habilidades,  y técnicas a las </a:t>
            </a:r>
          </a:p>
          <a:p>
            <a:pPr>
              <a:buNone/>
            </a:pPr>
            <a:r>
              <a:rPr lang="es-ES_tradnl" sz="4000" dirty="0" smtClean="0"/>
              <a:t>actividades del proyecto para</a:t>
            </a:r>
          </a:p>
          <a:p>
            <a:pPr>
              <a:buNone/>
            </a:pPr>
            <a:r>
              <a:rPr lang="es-ES_tradnl" sz="4000" dirty="0" smtClean="0"/>
              <a:t>cumplir con los requisitos del mismo.</a:t>
            </a:r>
            <a:endParaRPr lang="en-US" sz="4000" dirty="0"/>
          </a:p>
        </p:txBody>
      </p:sp>
      <p:sp>
        <p:nvSpPr>
          <p:cNvPr id="4" name="TextBox 3"/>
          <p:cNvSpPr txBox="1"/>
          <p:nvPr/>
        </p:nvSpPr>
        <p:spPr>
          <a:xfrm>
            <a:off x="6781800" y="6096000"/>
            <a:ext cx="1828800" cy="369332"/>
          </a:xfrm>
          <a:prstGeom prst="rect">
            <a:avLst/>
          </a:prstGeom>
          <a:noFill/>
        </p:spPr>
        <p:txBody>
          <a:bodyPr wrap="square" rtlCol="0">
            <a:spAutoFit/>
          </a:bodyPr>
          <a:lstStyle/>
          <a:p>
            <a:r>
              <a:rPr lang="es-ES_tradnl" dirty="0" smtClean="0"/>
              <a:t>PMI; 2008</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s-ES_tradnl" dirty="0" smtClean="0"/>
              <a:t>¿Qué es un proceso?</a:t>
            </a:r>
            <a:endParaRPr lang="en-US" dirty="0"/>
          </a:p>
        </p:txBody>
      </p:sp>
      <p:sp>
        <p:nvSpPr>
          <p:cNvPr id="3" name="Content Placeholder 2"/>
          <p:cNvSpPr>
            <a:spLocks noGrp="1"/>
          </p:cNvSpPr>
          <p:nvPr>
            <p:ph idx="1"/>
          </p:nvPr>
        </p:nvSpPr>
        <p:spPr>
          <a:xfrm>
            <a:off x="838200" y="2590800"/>
            <a:ext cx="8077200" cy="3535363"/>
          </a:xfrm>
        </p:spPr>
        <p:txBody>
          <a:bodyPr>
            <a:normAutofit/>
          </a:bodyPr>
          <a:lstStyle/>
          <a:p>
            <a:pPr algn="ctr">
              <a:buNone/>
            </a:pPr>
            <a:r>
              <a:rPr lang="es-CR" sz="5400" dirty="0" smtClean="0"/>
              <a:t>La gestión de operaciones </a:t>
            </a:r>
            <a:r>
              <a:rPr lang="es-CR" sz="5400" dirty="0" smtClean="0">
                <a:solidFill>
                  <a:srgbClr val="FF0000"/>
                </a:solidFill>
              </a:rPr>
              <a:t>contiene</a:t>
            </a:r>
            <a:r>
              <a:rPr lang="es-CR" sz="5400" dirty="0" smtClean="0"/>
              <a:t> procesos.</a:t>
            </a:r>
            <a:endParaRPr lang="en-US" sz="5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s-ES_tradnl" dirty="0" smtClean="0"/>
              <a:t>¿Qué es un proceso?</a:t>
            </a:r>
            <a:endParaRPr lang="en-US" dirty="0"/>
          </a:p>
        </p:txBody>
      </p:sp>
      <p:sp>
        <p:nvSpPr>
          <p:cNvPr id="3" name="Content Placeholder 2"/>
          <p:cNvSpPr>
            <a:spLocks noGrp="1"/>
          </p:cNvSpPr>
          <p:nvPr>
            <p:ph idx="1"/>
          </p:nvPr>
        </p:nvSpPr>
        <p:spPr>
          <a:xfrm>
            <a:off x="838200" y="2895600"/>
            <a:ext cx="8077200" cy="3230563"/>
          </a:xfrm>
        </p:spPr>
        <p:txBody>
          <a:bodyPr>
            <a:normAutofit/>
          </a:bodyPr>
          <a:lstStyle/>
          <a:p>
            <a:pPr algn="ctr">
              <a:buNone/>
            </a:pPr>
            <a:r>
              <a:rPr lang="es-CR" sz="4800" dirty="0" smtClean="0"/>
              <a:t>La gestión por proyectos </a:t>
            </a:r>
            <a:r>
              <a:rPr lang="es-CR" sz="4800" dirty="0" smtClean="0">
                <a:solidFill>
                  <a:srgbClr val="FF0000"/>
                </a:solidFill>
              </a:rPr>
              <a:t>contiene</a:t>
            </a:r>
            <a:r>
              <a:rPr lang="es-CR" sz="4800" dirty="0" smtClean="0"/>
              <a:t> procesos.</a:t>
            </a:r>
            <a:endParaRPr lang="en-US" sz="4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s-ES_tradnl" dirty="0" smtClean="0"/>
              <a:t>¿Qué es un proceso?</a:t>
            </a:r>
            <a:endParaRPr lang="en-US" dirty="0"/>
          </a:p>
        </p:txBody>
      </p:sp>
      <p:sp>
        <p:nvSpPr>
          <p:cNvPr id="3" name="Content Placeholder 2"/>
          <p:cNvSpPr>
            <a:spLocks noGrp="1"/>
          </p:cNvSpPr>
          <p:nvPr>
            <p:ph idx="1"/>
          </p:nvPr>
        </p:nvSpPr>
        <p:spPr>
          <a:xfrm>
            <a:off x="838200" y="1981200"/>
            <a:ext cx="8077200" cy="4144963"/>
          </a:xfrm>
        </p:spPr>
        <p:txBody>
          <a:bodyPr/>
          <a:lstStyle/>
          <a:p>
            <a:pPr algn="ctr">
              <a:buNone/>
            </a:pPr>
            <a:r>
              <a:rPr lang="es-CR" sz="4400" dirty="0" smtClean="0"/>
              <a:t>Las operaciones son gestionadas mediante procesos </a:t>
            </a:r>
            <a:r>
              <a:rPr lang="es-CR" sz="4400" dirty="0" smtClean="0">
                <a:solidFill>
                  <a:srgbClr val="FF0000"/>
                </a:solidFill>
              </a:rPr>
              <a:t>permanentes</a:t>
            </a:r>
            <a:r>
              <a:rPr lang="es-CR" sz="4400" dirty="0" smtClean="0"/>
              <a:t>  con salidas </a:t>
            </a:r>
            <a:r>
              <a:rPr lang="es-CR" sz="4400" dirty="0" smtClean="0">
                <a:solidFill>
                  <a:srgbClr val="FF0000"/>
                </a:solidFill>
              </a:rPr>
              <a:t>repetitivas</a:t>
            </a:r>
            <a:r>
              <a:rPr lang="es-CR" sz="4400" dirty="0" smtClean="0"/>
              <a:t>.</a:t>
            </a:r>
          </a:p>
          <a:p>
            <a:pPr algn="ctr">
              <a:buNone/>
            </a:pPr>
            <a:r>
              <a:rPr lang="es-CR" sz="3000" dirty="0" smtClean="0"/>
              <a:t> </a:t>
            </a:r>
            <a:endParaRPr lang="en-US" sz="3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s-ES_tradnl" dirty="0" smtClean="0"/>
              <a:t>¿Qué es un proceso?</a:t>
            </a:r>
            <a:endParaRPr lang="en-US" dirty="0"/>
          </a:p>
        </p:txBody>
      </p:sp>
      <p:sp>
        <p:nvSpPr>
          <p:cNvPr id="3" name="Content Placeholder 2"/>
          <p:cNvSpPr>
            <a:spLocks noGrp="1"/>
          </p:cNvSpPr>
          <p:nvPr>
            <p:ph idx="1"/>
          </p:nvPr>
        </p:nvSpPr>
        <p:spPr>
          <a:xfrm>
            <a:off x="609600" y="1981200"/>
            <a:ext cx="8077200" cy="4144963"/>
          </a:xfrm>
        </p:spPr>
        <p:txBody>
          <a:bodyPr/>
          <a:lstStyle/>
          <a:p>
            <a:pPr algn="ctr">
              <a:buNone/>
            </a:pPr>
            <a:r>
              <a:rPr lang="es-CR" sz="5400" dirty="0" smtClean="0"/>
              <a:t>Los proyectos son gestionados mediante procesos </a:t>
            </a:r>
            <a:r>
              <a:rPr lang="es-CR" sz="5400" dirty="0" smtClean="0">
                <a:solidFill>
                  <a:srgbClr val="FF0000"/>
                </a:solidFill>
              </a:rPr>
              <a:t>temporales </a:t>
            </a:r>
            <a:r>
              <a:rPr lang="es-CR" sz="5400" dirty="0" smtClean="0"/>
              <a:t>con salidas </a:t>
            </a:r>
            <a:r>
              <a:rPr lang="es-CR" sz="5400" dirty="0" smtClean="0">
                <a:solidFill>
                  <a:srgbClr val="FF0000"/>
                </a:solidFill>
              </a:rPr>
              <a:t>únicas</a:t>
            </a:r>
            <a:r>
              <a:rPr lang="es-CR" sz="5400" dirty="0" smtClean="0"/>
              <a:t>.</a:t>
            </a:r>
          </a:p>
          <a:p>
            <a:pPr algn="ctr">
              <a:buNone/>
            </a:pPr>
            <a:r>
              <a:rPr lang="es-CR" sz="3000" dirty="0" smtClean="0"/>
              <a:t> </a:t>
            </a:r>
            <a:endParaRPr lang="en-US" sz="3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s-CR" dirty="0" smtClean="0"/>
              <a:t>¿Qué es un proceso?</a:t>
            </a:r>
            <a:endParaRPr lang="en-US" dirty="0"/>
          </a:p>
        </p:txBody>
      </p:sp>
      <p:sp>
        <p:nvSpPr>
          <p:cNvPr id="3" name="Content Placeholder 2"/>
          <p:cNvSpPr>
            <a:spLocks noGrp="1"/>
          </p:cNvSpPr>
          <p:nvPr>
            <p:ph idx="1"/>
          </p:nvPr>
        </p:nvSpPr>
        <p:spPr/>
        <p:txBody>
          <a:bodyPr>
            <a:normAutofit/>
          </a:bodyPr>
          <a:lstStyle/>
          <a:p>
            <a:pPr algn="just">
              <a:buNone/>
            </a:pPr>
            <a:r>
              <a:rPr lang="es-ES" dirty="0" smtClean="0"/>
              <a:t>Un proceso es un conjunto de acciones y </a:t>
            </a:r>
          </a:p>
          <a:p>
            <a:pPr algn="just">
              <a:buNone/>
            </a:pPr>
            <a:r>
              <a:rPr lang="es-ES" dirty="0" smtClean="0"/>
              <a:t>actividades interrelacionadas realizadas para </a:t>
            </a:r>
          </a:p>
          <a:p>
            <a:pPr algn="just">
              <a:buNone/>
            </a:pPr>
            <a:r>
              <a:rPr lang="es-ES" dirty="0" smtClean="0"/>
              <a:t>obtener un producto, resultado o servicio </a:t>
            </a:r>
          </a:p>
          <a:p>
            <a:pPr algn="just">
              <a:buNone/>
            </a:pPr>
            <a:r>
              <a:rPr lang="es-ES" dirty="0" smtClean="0"/>
              <a:t>predefinido.</a:t>
            </a:r>
            <a:endParaRPr lang="en-US" dirty="0"/>
          </a:p>
        </p:txBody>
      </p:sp>
      <p:sp>
        <p:nvSpPr>
          <p:cNvPr id="4" name="TextBox 3"/>
          <p:cNvSpPr txBox="1"/>
          <p:nvPr/>
        </p:nvSpPr>
        <p:spPr>
          <a:xfrm>
            <a:off x="6781800" y="6096000"/>
            <a:ext cx="1828800" cy="369332"/>
          </a:xfrm>
          <a:prstGeom prst="rect">
            <a:avLst/>
          </a:prstGeom>
          <a:noFill/>
        </p:spPr>
        <p:txBody>
          <a:bodyPr wrap="square" rtlCol="0">
            <a:spAutoFit/>
          </a:bodyPr>
          <a:lstStyle/>
          <a:p>
            <a:r>
              <a:rPr lang="es-ES_tradnl" dirty="0" smtClean="0"/>
              <a:t>PMI; 2008</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R" dirty="0" smtClean="0"/>
              <a:t>¿Procesos?</a:t>
            </a:r>
            <a:endParaRPr lang="en-US" dirty="0"/>
          </a:p>
        </p:txBody>
      </p:sp>
      <p:sp>
        <p:nvSpPr>
          <p:cNvPr id="3" name="Content Placeholder 2"/>
          <p:cNvSpPr>
            <a:spLocks noGrp="1"/>
          </p:cNvSpPr>
          <p:nvPr>
            <p:ph idx="1"/>
          </p:nvPr>
        </p:nvSpPr>
        <p:spPr/>
        <p:txBody>
          <a:bodyPr/>
          <a:lstStyle/>
          <a:p>
            <a:pPr>
              <a:buNone/>
            </a:pPr>
            <a:r>
              <a:rPr lang="en-US" sz="3200" dirty="0" smtClean="0"/>
              <a:t>Se </a:t>
            </a:r>
            <a:r>
              <a:rPr lang="es-ES" sz="3200" dirty="0" smtClean="0"/>
              <a:t>caracterizan por sus entradas, por </a:t>
            </a:r>
          </a:p>
          <a:p>
            <a:pPr>
              <a:buNone/>
            </a:pPr>
            <a:r>
              <a:rPr lang="es-ES" dirty="0" smtClean="0"/>
              <a:t>l</a:t>
            </a:r>
            <a:r>
              <a:rPr lang="es-ES" sz="3200" dirty="0" smtClean="0"/>
              <a:t>as herramientas y técnicas que puedan </a:t>
            </a:r>
          </a:p>
          <a:p>
            <a:pPr>
              <a:buNone/>
            </a:pPr>
            <a:r>
              <a:rPr lang="es-ES" sz="3200" dirty="0" smtClean="0"/>
              <a:t>aplicarse y por las salidas que se obtienen.</a:t>
            </a:r>
            <a:endParaRPr lang="en-US" sz="3200" dirty="0"/>
          </a:p>
        </p:txBody>
      </p:sp>
      <p:sp>
        <p:nvSpPr>
          <p:cNvPr id="4" name="TextBox 3"/>
          <p:cNvSpPr txBox="1"/>
          <p:nvPr/>
        </p:nvSpPr>
        <p:spPr>
          <a:xfrm>
            <a:off x="6781800" y="6096000"/>
            <a:ext cx="1828800" cy="369332"/>
          </a:xfrm>
          <a:prstGeom prst="rect">
            <a:avLst/>
          </a:prstGeom>
          <a:noFill/>
        </p:spPr>
        <p:txBody>
          <a:bodyPr wrap="square" rtlCol="0">
            <a:spAutoFit/>
          </a:bodyPr>
          <a:lstStyle/>
          <a:p>
            <a:r>
              <a:rPr lang="es-ES_tradnl" dirty="0" smtClean="0"/>
              <a:t>PMI; 2008</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s-ES_tradnl" dirty="0" smtClean="0"/>
              <a:t>¿Cuántos procesos hay en un proyecto?</a:t>
            </a:r>
            <a:endParaRPr lang="en-US" dirty="0"/>
          </a:p>
        </p:txBody>
      </p:sp>
      <p:sp>
        <p:nvSpPr>
          <p:cNvPr id="3" name="Content Placeholder 2"/>
          <p:cNvSpPr>
            <a:spLocks noGrp="1"/>
          </p:cNvSpPr>
          <p:nvPr>
            <p:ph idx="1"/>
          </p:nvPr>
        </p:nvSpPr>
        <p:spPr>
          <a:xfrm>
            <a:off x="533400" y="2261517"/>
            <a:ext cx="8077200" cy="3687763"/>
          </a:xfrm>
        </p:spPr>
        <p:txBody>
          <a:bodyPr/>
          <a:lstStyle/>
          <a:p>
            <a:pPr algn="ctr">
              <a:buNone/>
            </a:pPr>
            <a:r>
              <a:rPr lang="es-ES_tradnl" sz="4000" dirty="0" smtClean="0"/>
              <a:t>¿44?</a:t>
            </a:r>
          </a:p>
          <a:p>
            <a:pPr algn="ctr">
              <a:buNone/>
            </a:pPr>
            <a:r>
              <a:rPr lang="es-ES_tradnl" sz="4000" dirty="0" smtClean="0"/>
              <a:t>¿42?</a:t>
            </a:r>
          </a:p>
          <a:p>
            <a:pPr algn="ctr">
              <a:buNone/>
            </a:pPr>
            <a:r>
              <a:rPr lang="es-ES_tradnl" sz="4000" dirty="0" smtClean="0"/>
              <a:t>¿32?</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s-ES_tradnl" dirty="0" smtClean="0"/>
              <a:t>¿Cuántos procesos hay en un proyecto?</a:t>
            </a:r>
            <a:endParaRPr lang="en-US" dirty="0"/>
          </a:p>
        </p:txBody>
      </p:sp>
      <p:sp>
        <p:nvSpPr>
          <p:cNvPr id="3" name="Content Placeholder 2"/>
          <p:cNvSpPr>
            <a:spLocks noGrp="1"/>
          </p:cNvSpPr>
          <p:nvPr>
            <p:ph idx="1"/>
          </p:nvPr>
        </p:nvSpPr>
        <p:spPr>
          <a:xfrm>
            <a:off x="533400" y="2333525"/>
            <a:ext cx="8077200" cy="3687763"/>
          </a:xfrm>
        </p:spPr>
        <p:txBody>
          <a:bodyPr/>
          <a:lstStyle/>
          <a:p>
            <a:pPr algn="ctr">
              <a:buNone/>
            </a:pPr>
            <a:r>
              <a:rPr lang="es-ES_tradnl" sz="4000" dirty="0" smtClean="0"/>
              <a:t>En nuestros proyectos tenemos procesos para gestionar el </a:t>
            </a:r>
            <a:r>
              <a:rPr lang="es-ES_tradnl" sz="4000" dirty="0" smtClean="0">
                <a:solidFill>
                  <a:srgbClr val="FF0000"/>
                </a:solidFill>
              </a:rPr>
              <a:t>proyecto</a:t>
            </a:r>
            <a:r>
              <a:rPr lang="es-ES_tradnl" sz="4000" dirty="0" smtClean="0"/>
              <a:t> y procesos para elaborar nuestro </a:t>
            </a:r>
            <a:r>
              <a:rPr lang="es-ES_tradnl" sz="4000" dirty="0" smtClean="0">
                <a:solidFill>
                  <a:srgbClr val="FF0000"/>
                </a:solidFill>
              </a:rPr>
              <a:t>producto</a:t>
            </a:r>
            <a:r>
              <a:rPr lang="es-ES_tradnl" sz="4000" dirty="0" smtClean="0"/>
              <a: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s-CR" dirty="0" smtClean="0"/>
              <a:t>¿Cuándo ejecutamos?</a:t>
            </a:r>
            <a:endParaRPr lang="en-US" dirty="0"/>
          </a:p>
        </p:txBody>
      </p:sp>
      <p:sp>
        <p:nvSpPr>
          <p:cNvPr id="3" name="Content Placeholder 2"/>
          <p:cNvSpPr>
            <a:spLocks noGrp="1"/>
          </p:cNvSpPr>
          <p:nvPr>
            <p:ph idx="1"/>
          </p:nvPr>
        </p:nvSpPr>
        <p:spPr>
          <a:xfrm>
            <a:off x="179512" y="2420888"/>
            <a:ext cx="8763000" cy="3459163"/>
          </a:xfrm>
        </p:spPr>
        <p:txBody>
          <a:bodyPr>
            <a:normAutofit/>
          </a:bodyPr>
          <a:lstStyle/>
          <a:p>
            <a:pPr algn="ctr">
              <a:buNone/>
            </a:pPr>
            <a:r>
              <a:rPr lang="es-CR" sz="4400" dirty="0" smtClean="0"/>
              <a:t>La </a:t>
            </a:r>
            <a:r>
              <a:rPr lang="es-CR" sz="4400" dirty="0" smtClean="0">
                <a:solidFill>
                  <a:srgbClr val="FF0000"/>
                </a:solidFill>
              </a:rPr>
              <a:t>ejecución</a:t>
            </a:r>
            <a:r>
              <a:rPr lang="es-CR" sz="4400" dirty="0" smtClean="0"/>
              <a:t> comienza durante la planificación.</a:t>
            </a:r>
            <a:endParaRPr lang="es-CR" sz="4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s-CR" dirty="0" smtClean="0"/>
              <a:t>¿Y cuando controlamos?</a:t>
            </a:r>
            <a:endParaRPr lang="en-US" dirty="0"/>
          </a:p>
        </p:txBody>
      </p:sp>
      <p:sp>
        <p:nvSpPr>
          <p:cNvPr id="3" name="Content Placeholder 2"/>
          <p:cNvSpPr>
            <a:spLocks noGrp="1"/>
          </p:cNvSpPr>
          <p:nvPr>
            <p:ph idx="1"/>
          </p:nvPr>
        </p:nvSpPr>
        <p:spPr>
          <a:xfrm>
            <a:off x="0" y="2179637"/>
            <a:ext cx="9144000" cy="3611563"/>
          </a:xfrm>
        </p:spPr>
        <p:txBody>
          <a:bodyPr/>
          <a:lstStyle/>
          <a:p>
            <a:pPr>
              <a:buNone/>
            </a:pPr>
            <a:r>
              <a:rPr lang="es-ES_tradnl" sz="2800" dirty="0" smtClean="0"/>
              <a:t>	El </a:t>
            </a:r>
            <a:r>
              <a:rPr lang="es-ES_tradnl" sz="2800" dirty="0" smtClean="0">
                <a:solidFill>
                  <a:srgbClr val="FF0000"/>
                </a:solidFill>
              </a:rPr>
              <a:t>control inicia </a:t>
            </a:r>
            <a:r>
              <a:rPr lang="es-ES_tradnl" sz="2800" dirty="0" smtClean="0"/>
              <a:t>cuando inicia el </a:t>
            </a:r>
            <a:r>
              <a:rPr lang="es-ES_tradnl" sz="2800" dirty="0" smtClean="0">
                <a:solidFill>
                  <a:srgbClr val="FF0000"/>
                </a:solidFill>
              </a:rPr>
              <a:t>proyecto</a:t>
            </a:r>
            <a:r>
              <a:rPr lang="es-ES_tradnl" sz="2800" dirty="0" smtClean="0"/>
              <a:t>.</a:t>
            </a:r>
          </a:p>
          <a:p>
            <a:pPr>
              <a:buNone/>
            </a:pPr>
            <a:endParaRPr lang="es-ES_tradnl" sz="2800" dirty="0" smtClean="0"/>
          </a:p>
          <a:p>
            <a:pPr>
              <a:buNone/>
            </a:pPr>
            <a:endParaRPr lang="en-US" sz="2800" dirty="0" smtClean="0"/>
          </a:p>
          <a:p>
            <a:pPr>
              <a:buNone/>
            </a:pPr>
            <a:r>
              <a:rPr lang="es-ES_tradnl" sz="2800" dirty="0" smtClean="0"/>
              <a:t>	El </a:t>
            </a:r>
            <a:r>
              <a:rPr lang="es-ES_tradnl" sz="2800" dirty="0" smtClean="0">
                <a:solidFill>
                  <a:srgbClr val="FF0000"/>
                </a:solidFill>
              </a:rPr>
              <a:t>control termina </a:t>
            </a:r>
            <a:r>
              <a:rPr lang="es-ES_tradnl" sz="2800" dirty="0" smtClean="0"/>
              <a:t>cuando termina el </a:t>
            </a:r>
            <a:r>
              <a:rPr lang="es-ES_tradnl" sz="2800" dirty="0" smtClean="0">
                <a:solidFill>
                  <a:srgbClr val="FF0000"/>
                </a:solidFill>
              </a:rPr>
              <a:t>proyecto.</a:t>
            </a:r>
            <a:endParaRPr lang="en-US" sz="2800"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s-ES_tradnl" dirty="0" smtClean="0"/>
              <a:t>Grupos de Procesos AP</a:t>
            </a:r>
            <a:endParaRPr lang="en-US" dirty="0"/>
          </a:p>
        </p:txBody>
      </p:sp>
      <p:sp>
        <p:nvSpPr>
          <p:cNvPr id="3" name="Content Placeholder 2"/>
          <p:cNvSpPr>
            <a:spLocks noGrp="1"/>
          </p:cNvSpPr>
          <p:nvPr>
            <p:ph sz="half" idx="1"/>
          </p:nvPr>
        </p:nvSpPr>
        <p:spPr/>
        <p:txBody>
          <a:bodyPr/>
          <a:lstStyle/>
          <a:p>
            <a:r>
              <a:rPr lang="es-ES_tradnl" sz="3200" dirty="0" smtClean="0"/>
              <a:t>Iniciación</a:t>
            </a:r>
          </a:p>
          <a:p>
            <a:r>
              <a:rPr lang="es-ES_tradnl" sz="3200" dirty="0" smtClean="0"/>
              <a:t>Planificación</a:t>
            </a:r>
          </a:p>
          <a:p>
            <a:r>
              <a:rPr lang="es-ES_tradnl" sz="3200" dirty="0" smtClean="0">
                <a:solidFill>
                  <a:srgbClr val="FF0000"/>
                </a:solidFill>
              </a:rPr>
              <a:t>Ejecución</a:t>
            </a:r>
          </a:p>
          <a:p>
            <a:r>
              <a:rPr lang="es-ES_tradnl" sz="3200" dirty="0" smtClean="0">
                <a:solidFill>
                  <a:srgbClr val="FF0000"/>
                </a:solidFill>
              </a:rPr>
              <a:t>Seguimiento y Control</a:t>
            </a:r>
          </a:p>
          <a:p>
            <a:r>
              <a:rPr lang="es-ES_tradnl" sz="3200" dirty="0" smtClean="0">
                <a:solidFill>
                  <a:srgbClr val="FF0000"/>
                </a:solidFill>
              </a:rPr>
              <a:t>Cierre</a:t>
            </a:r>
            <a:endParaRPr lang="en-US" sz="3200" dirty="0">
              <a:solidFill>
                <a:srgbClr val="FF0000"/>
              </a:solidFill>
            </a:endParaRPr>
          </a:p>
        </p:txBody>
      </p:sp>
      <p:pic>
        <p:nvPicPr>
          <p:cNvPr id="3074" name="Picture 2" descr="C:\Users\William Ernest\Desktop\2_charla-ana_consultor_engranajes_ok.jpg"/>
          <p:cNvPicPr>
            <a:picLocks noGrp="1" noChangeAspect="1" noChangeArrowheads="1"/>
          </p:cNvPicPr>
          <p:nvPr>
            <p:ph sz="half" idx="2"/>
          </p:nvPr>
        </p:nvPicPr>
        <p:blipFill>
          <a:blip r:embed="rId3" cstate="print"/>
          <a:srcRect/>
          <a:stretch>
            <a:fillRect/>
          </a:stretch>
        </p:blipFill>
        <p:spPr bwMode="auto">
          <a:xfrm>
            <a:off x="4876800" y="1268760"/>
            <a:ext cx="3810000" cy="28575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5" name="TextBox 4"/>
          <p:cNvSpPr txBox="1"/>
          <p:nvPr/>
        </p:nvSpPr>
        <p:spPr>
          <a:xfrm>
            <a:off x="6781800" y="6096000"/>
            <a:ext cx="1828800" cy="369332"/>
          </a:xfrm>
          <a:prstGeom prst="rect">
            <a:avLst/>
          </a:prstGeom>
          <a:noFill/>
        </p:spPr>
        <p:txBody>
          <a:bodyPr wrap="square" rtlCol="0">
            <a:spAutoFit/>
          </a:bodyPr>
          <a:lstStyle/>
          <a:p>
            <a:r>
              <a:rPr lang="es-ES_tradnl" dirty="0" smtClean="0"/>
              <a:t>PMI; 2008</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s-CR" dirty="0" smtClean="0"/>
              <a:t>¿Contra que comparamos?</a:t>
            </a:r>
            <a:endParaRPr lang="en-US" dirty="0"/>
          </a:p>
        </p:txBody>
      </p:sp>
      <p:sp>
        <p:nvSpPr>
          <p:cNvPr id="3" name="Content Placeholder 2"/>
          <p:cNvSpPr>
            <a:spLocks noGrp="1"/>
          </p:cNvSpPr>
          <p:nvPr>
            <p:ph idx="1"/>
          </p:nvPr>
        </p:nvSpPr>
        <p:spPr/>
        <p:txBody>
          <a:bodyPr/>
          <a:lstStyle/>
          <a:p>
            <a:r>
              <a:rPr lang="es-CR" dirty="0" smtClean="0"/>
              <a:t>Dentro de nuestros proyectos requerimos contar con un estándar contra el cual comparar nuestra ejecución.</a:t>
            </a:r>
          </a:p>
          <a:p>
            <a:r>
              <a:rPr lang="es-CR" dirty="0" smtClean="0"/>
              <a:t>Este estándar es lo que llamamos línea base, y es uno de los principales productos de los esfuerzos de planificación.</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s-CR" dirty="0" smtClean="0"/>
              <a:t>¿Qué es una línea base?</a:t>
            </a:r>
            <a:endParaRPr lang="en-US" dirty="0"/>
          </a:p>
        </p:txBody>
      </p:sp>
      <p:sp>
        <p:nvSpPr>
          <p:cNvPr id="3" name="Content Placeholder 2"/>
          <p:cNvSpPr>
            <a:spLocks noGrp="1"/>
          </p:cNvSpPr>
          <p:nvPr>
            <p:ph idx="1"/>
          </p:nvPr>
        </p:nvSpPr>
        <p:spPr/>
        <p:txBody>
          <a:bodyPr/>
          <a:lstStyle/>
          <a:p>
            <a:r>
              <a:rPr lang="es-CR" dirty="0" smtClean="0"/>
              <a:t>Línea base del alcance</a:t>
            </a:r>
          </a:p>
          <a:p>
            <a:pPr lvl="1"/>
            <a:r>
              <a:rPr lang="es-ES" dirty="0" smtClean="0"/>
              <a:t>Enunciado del alcance aprobado</a:t>
            </a:r>
          </a:p>
          <a:p>
            <a:pPr lvl="1"/>
            <a:r>
              <a:rPr lang="es-ES" dirty="0" smtClean="0"/>
              <a:t>Estructura de desglose del trabajo(EDT)</a:t>
            </a:r>
          </a:p>
          <a:p>
            <a:pPr lvl="1"/>
            <a:r>
              <a:rPr lang="es-ES" dirty="0" smtClean="0"/>
              <a:t>Diccionario de la EDT.</a:t>
            </a:r>
            <a:endParaRPr lang="es-CR" dirty="0" smtClean="0"/>
          </a:p>
          <a:p>
            <a:r>
              <a:rPr lang="es-CR" dirty="0" smtClean="0"/>
              <a:t>Línea base del desempeño en costos</a:t>
            </a:r>
          </a:p>
          <a:p>
            <a:r>
              <a:rPr lang="es-CR" dirty="0" smtClean="0"/>
              <a:t>Línea base del cronograma</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s-CR" dirty="0" smtClean="0"/>
              <a:t>Línea base de medición del desempeño</a:t>
            </a:r>
            <a:endParaRPr lang="en-US" dirty="0"/>
          </a:p>
        </p:txBody>
      </p:sp>
      <p:sp>
        <p:nvSpPr>
          <p:cNvPr id="3" name="Content Placeholder 2"/>
          <p:cNvSpPr>
            <a:spLocks noGrp="1"/>
          </p:cNvSpPr>
          <p:nvPr>
            <p:ph idx="1"/>
          </p:nvPr>
        </p:nvSpPr>
        <p:spPr/>
        <p:txBody>
          <a:bodyPr>
            <a:normAutofit/>
          </a:bodyPr>
          <a:lstStyle/>
          <a:p>
            <a:r>
              <a:rPr lang="es-ES" dirty="0" smtClean="0"/>
              <a:t>Con este nombre se conoce la combinación de la líneas base de alcance, cronograma y costo.</a:t>
            </a:r>
          </a:p>
          <a:p>
            <a:r>
              <a:rPr lang="es-ES" dirty="0" smtClean="0"/>
              <a:t>Esta línea base se utiliza como línea base global del proyecto, para medir el desempeño global del proyecto.</a:t>
            </a:r>
          </a:p>
          <a:p>
            <a:r>
              <a:rPr lang="es-ES" dirty="0" smtClean="0"/>
              <a:t>Se utiliza para la medición del valor ganado.</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s-CR" sz="3600" dirty="0" smtClean="0"/>
              <a:t>¿Cómo deberíamos controlar los proyectos?</a:t>
            </a:r>
            <a:endParaRPr lang="en-US" sz="3600" dirty="0"/>
          </a:p>
        </p:txBody>
      </p:sp>
      <p:sp>
        <p:nvSpPr>
          <p:cNvPr id="3" name="Content Placeholder 2"/>
          <p:cNvSpPr>
            <a:spLocks noGrp="1"/>
          </p:cNvSpPr>
          <p:nvPr>
            <p:ph idx="1"/>
          </p:nvPr>
        </p:nvSpPr>
        <p:spPr/>
        <p:txBody>
          <a:bodyPr>
            <a:normAutofit lnSpcReduction="10000"/>
          </a:bodyPr>
          <a:lstStyle/>
          <a:p>
            <a:r>
              <a:rPr lang="es-ES_tradnl" dirty="0" smtClean="0"/>
              <a:t>Lo ideal es controlar comparando el desempeño del proyecto contra la línea base de la planificación. </a:t>
            </a:r>
            <a:endParaRPr lang="es-ES_tradnl" dirty="0"/>
          </a:p>
          <a:p>
            <a:r>
              <a:rPr lang="es-ES_tradnl" dirty="0" smtClean="0"/>
              <a:t>Podemos controlar sin una planificación detallada, pero no obtendremos información relevante.</a:t>
            </a:r>
          </a:p>
          <a:p>
            <a:r>
              <a:rPr lang="es-ES_tradnl" dirty="0" smtClean="0"/>
              <a:t>Si el proyecto no llega a los procesos de </a:t>
            </a:r>
            <a:r>
              <a:rPr lang="es-ES_tradnl" dirty="0" err="1" smtClean="0"/>
              <a:t>ejecuci</a:t>
            </a:r>
            <a:r>
              <a:rPr lang="es-CR" dirty="0" err="1" smtClean="0"/>
              <a:t>ón</a:t>
            </a:r>
            <a:r>
              <a:rPr lang="es-CR" dirty="0" smtClean="0"/>
              <a:t>,</a:t>
            </a:r>
            <a:r>
              <a:rPr lang="es-ES_tradnl" dirty="0" smtClean="0"/>
              <a:t> igual es necesario controlar los procesos de iniciación y de planificación.</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Bibliografía</a:t>
            </a:r>
            <a:endParaRPr lang="en-US" dirty="0"/>
          </a:p>
        </p:txBody>
      </p:sp>
      <p:sp>
        <p:nvSpPr>
          <p:cNvPr id="3" name="Content Placeholder 2"/>
          <p:cNvSpPr>
            <a:spLocks noGrp="1"/>
          </p:cNvSpPr>
          <p:nvPr>
            <p:ph idx="1"/>
          </p:nvPr>
        </p:nvSpPr>
        <p:spPr/>
        <p:txBody>
          <a:bodyPr>
            <a:normAutofit fontScale="40000" lnSpcReduction="20000"/>
          </a:bodyPr>
          <a:lstStyle/>
          <a:p>
            <a:pPr lvl="0"/>
            <a:r>
              <a:rPr lang="en-US" sz="6000" dirty="0" smtClean="0"/>
              <a:t>Project Management Institute. A Guide to the Project Management Body of Knowledge (PMBOK® 2008). Fourth Edit. Pennsylvania, </a:t>
            </a:r>
            <a:r>
              <a:rPr lang="en-US" sz="6000" dirty="0" err="1" smtClean="0"/>
              <a:t>Estados</a:t>
            </a:r>
            <a:r>
              <a:rPr lang="en-US" sz="6000" dirty="0" smtClean="0"/>
              <a:t> </a:t>
            </a:r>
            <a:r>
              <a:rPr lang="en-US" sz="6000" dirty="0" err="1" smtClean="0"/>
              <a:t>Unidos</a:t>
            </a:r>
            <a:r>
              <a:rPr lang="en-US" sz="6000" dirty="0" smtClean="0"/>
              <a:t>: PMI, 2008. </a:t>
            </a:r>
          </a:p>
          <a:p>
            <a:r>
              <a:rPr lang="es-ES" sz="6000" dirty="0" err="1" smtClean="0"/>
              <a:t>Chamoun</a:t>
            </a:r>
            <a:r>
              <a:rPr lang="es-ES" sz="6000" dirty="0" smtClean="0"/>
              <a:t>, Y. Administración Profesional de Proyectos. La Guía. México: Edit. McGraw-Hill, 2002.</a:t>
            </a:r>
            <a:br>
              <a:rPr lang="es-ES" sz="6000" dirty="0" smtClean="0"/>
            </a:br>
            <a:r>
              <a:rPr lang="en-US" sz="6000" dirty="0" smtClean="0"/>
              <a:t>Project Management Institute. A Guide to the Project Management Body of Knowledge (PMBOK® 2008). Fourth Edit. Pennsylvania, </a:t>
            </a:r>
            <a:r>
              <a:rPr lang="en-US" sz="6000" dirty="0" err="1" smtClean="0"/>
              <a:t>Estados</a:t>
            </a:r>
            <a:r>
              <a:rPr lang="en-US" sz="6000" dirty="0" smtClean="0"/>
              <a:t> </a:t>
            </a:r>
            <a:r>
              <a:rPr lang="en-US" sz="6000" dirty="0" err="1" smtClean="0"/>
              <a:t>Unidos</a:t>
            </a:r>
            <a:r>
              <a:rPr lang="en-US" sz="6000" dirty="0" smtClean="0"/>
              <a:t>: PMI, 2008. </a:t>
            </a:r>
          </a:p>
          <a:p>
            <a:r>
              <a:rPr lang="en-US" sz="6000" dirty="0" smtClean="0"/>
              <a:t>Rita </a:t>
            </a:r>
            <a:r>
              <a:rPr lang="en-US" sz="6000" dirty="0" err="1" smtClean="0"/>
              <a:t>Mulcahy</a:t>
            </a:r>
            <a:r>
              <a:rPr lang="en-US" sz="6000" dirty="0" smtClean="0"/>
              <a:t>, PMP. PMP Exam Prep, Sixth Edition: Rita's Course in a Book for Passing the PMP Exam. 6</a:t>
            </a:r>
            <a:r>
              <a:rPr lang="en-US" sz="6000" baseline="30000" dirty="0" smtClean="0"/>
              <a:t>th</a:t>
            </a:r>
            <a:r>
              <a:rPr lang="en-US" sz="6000" dirty="0" smtClean="0"/>
              <a:t> Edit. RMC Publications, Inc: RMC,2009. </a:t>
            </a:r>
          </a:p>
          <a:p>
            <a:pPr>
              <a:buNone/>
            </a:pPr>
            <a:r>
              <a:rPr lang="en-US" dirty="0" smtClean="0"/>
              <a:t/>
            </a:r>
            <a:br>
              <a:rPr lang="en-US" dirty="0" smtClean="0"/>
            </a:br>
            <a:endParaRPr lang="en-US" dirty="0" smtClean="0"/>
          </a:p>
          <a:p>
            <a:pPr lvl="0"/>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755848" y="1241499"/>
          <a:ext cx="7776592" cy="4995813"/>
        </p:xfrm>
        <a:graphic>
          <a:graphicData uri="http://schemas.openxmlformats.org/drawingml/2006/table">
            <a:tbl>
              <a:tblPr firstRow="1" bandRow="1">
                <a:tableStyleId>{5C22544A-7EE6-4342-B048-85BDC9FD1C3A}</a:tableStyleId>
              </a:tblPr>
              <a:tblGrid>
                <a:gridCol w="3888296"/>
                <a:gridCol w="3888296"/>
              </a:tblGrid>
              <a:tr h="385165">
                <a:tc>
                  <a:txBody>
                    <a:bodyPr/>
                    <a:lstStyle/>
                    <a:p>
                      <a:pPr algn="ctr"/>
                      <a:r>
                        <a:rPr lang="es-CR" sz="2000" dirty="0" smtClean="0"/>
                        <a:t>Grupo de Proceso</a:t>
                      </a:r>
                      <a:endParaRPr lang="en-US" sz="2000" dirty="0"/>
                    </a:p>
                  </a:txBody>
                  <a:tcPr/>
                </a:tc>
                <a:tc>
                  <a:txBody>
                    <a:bodyPr/>
                    <a:lstStyle/>
                    <a:p>
                      <a:pPr algn="ctr"/>
                      <a:r>
                        <a:rPr lang="es-CR" sz="2000" dirty="0" smtClean="0"/>
                        <a:t>Descripción</a:t>
                      </a:r>
                      <a:endParaRPr lang="en-US" sz="2000" dirty="0"/>
                    </a:p>
                  </a:txBody>
                  <a:tcPr/>
                </a:tc>
              </a:tr>
              <a:tr h="562934">
                <a:tc>
                  <a:txBody>
                    <a:bodyPr/>
                    <a:lstStyle/>
                    <a:p>
                      <a:r>
                        <a:rPr lang="es-CR" sz="1600" dirty="0" smtClean="0"/>
                        <a:t>Iniciación</a:t>
                      </a:r>
                      <a:endParaRPr lang="en-US" sz="1600" dirty="0"/>
                    </a:p>
                  </a:txBody>
                  <a:tcPr/>
                </a:tc>
                <a:tc>
                  <a:txBody>
                    <a:bodyPr/>
                    <a:lstStyle/>
                    <a:p>
                      <a:r>
                        <a:rPr lang="es-CR" sz="1600" noProof="0" smtClean="0"/>
                        <a:t>Define y autoriza un proyecto a una fase</a:t>
                      </a:r>
                      <a:r>
                        <a:rPr lang="es-CR" sz="1600" baseline="0" noProof="0" smtClean="0"/>
                        <a:t> del mismo.</a:t>
                      </a:r>
                      <a:endParaRPr lang="es-CR" sz="1600" noProof="0"/>
                    </a:p>
                  </a:txBody>
                  <a:tcPr/>
                </a:tc>
              </a:tr>
              <a:tr h="1170791">
                <a:tc>
                  <a:txBody>
                    <a:bodyPr/>
                    <a:lstStyle/>
                    <a:p>
                      <a:r>
                        <a:rPr lang="es-CR" sz="1600" dirty="0" smtClean="0"/>
                        <a:t>Planificación</a:t>
                      </a:r>
                      <a:endParaRPr lang="en-US" sz="1600" dirty="0"/>
                    </a:p>
                  </a:txBody>
                  <a:tcPr/>
                </a:tc>
                <a:tc>
                  <a:txBody>
                    <a:bodyPr/>
                    <a:lstStyle/>
                    <a:p>
                      <a:r>
                        <a:rPr lang="es-CR" sz="1600" kern="1200" baseline="0" noProof="0" smtClean="0">
                          <a:solidFill>
                            <a:schemeClr val="dk1"/>
                          </a:solidFill>
                          <a:latin typeface="+mn-lt"/>
                          <a:ea typeface="+mn-ea"/>
                          <a:cs typeface="+mn-cs"/>
                        </a:rPr>
                        <a:t>Define y refina los objetivos, planifica el curso de acción requerido para lograr los  objetivos y el alcance que se pretende del proyecto.</a:t>
                      </a:r>
                      <a:endParaRPr lang="es-CR" sz="1600" noProof="0"/>
                    </a:p>
                  </a:txBody>
                  <a:tcPr/>
                </a:tc>
              </a:tr>
              <a:tr h="949888">
                <a:tc>
                  <a:txBody>
                    <a:bodyPr/>
                    <a:lstStyle/>
                    <a:p>
                      <a:r>
                        <a:rPr lang="es-CR" sz="1600" dirty="0" smtClean="0"/>
                        <a:t>Ejecución</a:t>
                      </a:r>
                      <a:endParaRPr lang="en-US" sz="1600" dirty="0"/>
                    </a:p>
                  </a:txBody>
                  <a:tcPr/>
                </a:tc>
                <a:tc>
                  <a:txBody>
                    <a:bodyPr/>
                    <a:lstStyle/>
                    <a:p>
                      <a:r>
                        <a:rPr lang="es-CR" sz="1600" kern="1200" baseline="0" noProof="0" smtClean="0">
                          <a:solidFill>
                            <a:schemeClr val="dk1"/>
                          </a:solidFill>
                          <a:latin typeface="+mn-lt"/>
                          <a:ea typeface="+mn-ea"/>
                          <a:cs typeface="+mn-cs"/>
                        </a:rPr>
                        <a:t>Integra personas y otros recursos para llevar a cabo el plan de gestión del Proyecto.</a:t>
                      </a:r>
                      <a:endParaRPr lang="es-CR" sz="1600" noProof="0"/>
                    </a:p>
                  </a:txBody>
                  <a:tcPr/>
                </a:tc>
              </a:tr>
              <a:tr h="1170791">
                <a:tc>
                  <a:txBody>
                    <a:bodyPr/>
                    <a:lstStyle/>
                    <a:p>
                      <a:r>
                        <a:rPr lang="es-CR" sz="1600" dirty="0" smtClean="0"/>
                        <a:t>Seguimiento y control</a:t>
                      </a:r>
                      <a:endParaRPr lang="en-US" sz="1600" dirty="0"/>
                    </a:p>
                  </a:txBody>
                  <a:tcPr/>
                </a:tc>
                <a:tc>
                  <a:txBody>
                    <a:bodyPr/>
                    <a:lstStyle/>
                    <a:p>
                      <a:r>
                        <a:rPr lang="es-CR" sz="1600" kern="1200" baseline="0" noProof="0" smtClean="0">
                          <a:solidFill>
                            <a:schemeClr val="dk1"/>
                          </a:solidFill>
                          <a:latin typeface="+mn-lt"/>
                          <a:ea typeface="+mn-ea"/>
                          <a:cs typeface="+mn-cs"/>
                        </a:rPr>
                        <a:t>Garantizar que se cumplan los objetivos del proyecto – seguimiento del plan.</a:t>
                      </a:r>
                    </a:p>
                    <a:p>
                      <a:r>
                        <a:rPr lang="es-CR" sz="1600" kern="1200" baseline="0" noProof="0" smtClean="0">
                          <a:solidFill>
                            <a:schemeClr val="dk1"/>
                          </a:solidFill>
                          <a:latin typeface="+mn-lt"/>
                          <a:ea typeface="+mn-ea"/>
                          <a:cs typeface="+mn-cs"/>
                        </a:rPr>
                        <a:t>Monitoreo, medición y corrección.</a:t>
                      </a:r>
                      <a:endParaRPr lang="es-CR" sz="1600" noProof="0"/>
                    </a:p>
                  </a:txBody>
                  <a:tcPr/>
                </a:tc>
              </a:tr>
              <a:tr h="728983">
                <a:tc>
                  <a:txBody>
                    <a:bodyPr/>
                    <a:lstStyle/>
                    <a:p>
                      <a:r>
                        <a:rPr lang="es-CR" sz="1600" dirty="0" smtClean="0"/>
                        <a:t>Cierre</a:t>
                      </a:r>
                      <a:endParaRPr lang="en-US" sz="1600" dirty="0"/>
                    </a:p>
                  </a:txBody>
                  <a:tcPr/>
                </a:tc>
                <a:tc>
                  <a:txBody>
                    <a:bodyPr/>
                    <a:lstStyle/>
                    <a:p>
                      <a:r>
                        <a:rPr lang="es-CR" sz="1600" kern="1200" baseline="0" noProof="0" dirty="0" smtClean="0">
                          <a:solidFill>
                            <a:schemeClr val="dk1"/>
                          </a:solidFill>
                          <a:latin typeface="+mn-lt"/>
                          <a:ea typeface="+mn-ea"/>
                          <a:cs typeface="+mn-cs"/>
                        </a:rPr>
                        <a:t>Formalización ordenada de la aceptación del proyecto o de la etapa.</a:t>
                      </a:r>
                      <a:endParaRPr lang="es-CR" sz="1600" noProof="0" dirty="0"/>
                    </a:p>
                  </a:txBody>
                  <a:tcPr/>
                </a:tc>
              </a:tr>
            </a:tbl>
          </a:graphicData>
        </a:graphic>
      </p:graphicFrame>
      <p:sp>
        <p:nvSpPr>
          <p:cNvPr id="3" name="TextBox 2"/>
          <p:cNvSpPr txBox="1"/>
          <p:nvPr/>
        </p:nvSpPr>
        <p:spPr>
          <a:xfrm>
            <a:off x="6444208" y="6309320"/>
            <a:ext cx="1828800" cy="369332"/>
          </a:xfrm>
          <a:prstGeom prst="rect">
            <a:avLst/>
          </a:prstGeom>
          <a:noFill/>
        </p:spPr>
        <p:txBody>
          <a:bodyPr wrap="square" rtlCol="0">
            <a:spAutoFit/>
          </a:bodyPr>
          <a:lstStyle/>
          <a:p>
            <a:r>
              <a:rPr lang="es-ES_tradnl" dirty="0" smtClean="0"/>
              <a:t>PMI; 2008</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s-ES_tradnl" dirty="0" smtClean="0"/>
              <a:t>¿Cómo se relacionan?</a:t>
            </a:r>
            <a:endParaRPr lang="en-US" dirty="0"/>
          </a:p>
        </p:txBody>
      </p:sp>
      <p:sp>
        <p:nvSpPr>
          <p:cNvPr id="4" name="Oval 3"/>
          <p:cNvSpPr/>
          <p:nvPr/>
        </p:nvSpPr>
        <p:spPr>
          <a:xfrm>
            <a:off x="1017984" y="1754088"/>
            <a:ext cx="1905000" cy="990600"/>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s-CR" dirty="0" smtClean="0"/>
              <a:t>Iniciación</a:t>
            </a:r>
            <a:endParaRPr lang="en-US" dirty="0"/>
          </a:p>
        </p:txBody>
      </p:sp>
      <p:sp>
        <p:nvSpPr>
          <p:cNvPr id="5" name="Oval 4"/>
          <p:cNvSpPr/>
          <p:nvPr/>
        </p:nvSpPr>
        <p:spPr>
          <a:xfrm>
            <a:off x="4142184" y="1754088"/>
            <a:ext cx="2209800" cy="990600"/>
          </a:xfrm>
          <a:prstGeom prst="ellipse">
            <a:avLst/>
          </a:prstGeom>
          <a:solidFill>
            <a:schemeClr val="accent2">
              <a:lumMod val="40000"/>
              <a:lumOff val="6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s-CR" sz="1600" dirty="0" smtClean="0"/>
              <a:t>Planificación</a:t>
            </a:r>
            <a:endParaRPr lang="en-US" sz="1600" dirty="0"/>
          </a:p>
        </p:txBody>
      </p:sp>
      <p:sp>
        <p:nvSpPr>
          <p:cNvPr id="6" name="Oval 5"/>
          <p:cNvSpPr/>
          <p:nvPr/>
        </p:nvSpPr>
        <p:spPr>
          <a:xfrm>
            <a:off x="1932384" y="3506688"/>
            <a:ext cx="2209800" cy="9906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s-CR" sz="1600" dirty="0" smtClean="0"/>
              <a:t>Seguimiento y Control</a:t>
            </a:r>
            <a:endParaRPr lang="en-US" sz="1600" dirty="0"/>
          </a:p>
        </p:txBody>
      </p:sp>
      <p:sp>
        <p:nvSpPr>
          <p:cNvPr id="7" name="Oval 6"/>
          <p:cNvSpPr/>
          <p:nvPr/>
        </p:nvSpPr>
        <p:spPr>
          <a:xfrm>
            <a:off x="6123384" y="3506688"/>
            <a:ext cx="1905000" cy="990600"/>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CR" sz="1600" dirty="0" smtClean="0"/>
              <a:t>Ejecución</a:t>
            </a:r>
            <a:endParaRPr lang="en-US" sz="1600" dirty="0"/>
          </a:p>
        </p:txBody>
      </p:sp>
      <p:sp>
        <p:nvSpPr>
          <p:cNvPr id="8" name="Oval 7"/>
          <p:cNvSpPr/>
          <p:nvPr/>
        </p:nvSpPr>
        <p:spPr>
          <a:xfrm>
            <a:off x="4294584" y="5030688"/>
            <a:ext cx="1905000" cy="990600"/>
          </a:xfrm>
          <a:prstGeom prst="ellipse">
            <a:avLst/>
          </a:prstGeom>
          <a:solidFill>
            <a:srgbClr val="00B0F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s-CR" sz="1600" dirty="0" smtClean="0"/>
              <a:t>Cierre</a:t>
            </a:r>
            <a:endParaRPr lang="en-US" sz="1600" dirty="0"/>
          </a:p>
        </p:txBody>
      </p:sp>
      <p:cxnSp>
        <p:nvCxnSpPr>
          <p:cNvPr id="10" name="Straight Arrow Connector 9"/>
          <p:cNvCxnSpPr>
            <a:stCxn id="4" idx="6"/>
            <a:endCxn id="5" idx="2"/>
          </p:cNvCxnSpPr>
          <p:nvPr/>
        </p:nvCxnSpPr>
        <p:spPr>
          <a:xfrm>
            <a:off x="2922984" y="2249388"/>
            <a:ext cx="1219200" cy="1588"/>
          </a:xfrm>
          <a:prstGeom prst="straightConnector1">
            <a:avLst/>
          </a:prstGeom>
          <a:ln w="28575">
            <a:tailEnd type="arrow"/>
          </a:ln>
        </p:spPr>
        <p:style>
          <a:lnRef idx="1">
            <a:schemeClr val="accent2"/>
          </a:lnRef>
          <a:fillRef idx="0">
            <a:schemeClr val="accent2"/>
          </a:fillRef>
          <a:effectRef idx="0">
            <a:schemeClr val="accent2"/>
          </a:effectRef>
          <a:fontRef idx="minor">
            <a:schemeClr val="tx1"/>
          </a:fontRef>
        </p:style>
      </p:cxnSp>
      <p:cxnSp>
        <p:nvCxnSpPr>
          <p:cNvPr id="12" name="Straight Arrow Connector 11"/>
          <p:cNvCxnSpPr>
            <a:stCxn id="5" idx="3"/>
            <a:endCxn id="6" idx="0"/>
          </p:cNvCxnSpPr>
          <p:nvPr/>
        </p:nvCxnSpPr>
        <p:spPr>
          <a:xfrm rot="5400000">
            <a:off x="3298008" y="2338894"/>
            <a:ext cx="907070" cy="1428518"/>
          </a:xfrm>
          <a:prstGeom prst="straightConnector1">
            <a:avLst/>
          </a:prstGeom>
          <a:ln w="28575">
            <a:tailEnd type="arrow"/>
          </a:ln>
        </p:spPr>
        <p:style>
          <a:lnRef idx="1">
            <a:schemeClr val="accent2"/>
          </a:lnRef>
          <a:fillRef idx="0">
            <a:schemeClr val="accent2"/>
          </a:fillRef>
          <a:effectRef idx="0">
            <a:schemeClr val="accent2"/>
          </a:effectRef>
          <a:fontRef idx="minor">
            <a:schemeClr val="tx1"/>
          </a:fontRef>
        </p:style>
      </p:cxnSp>
      <p:cxnSp>
        <p:nvCxnSpPr>
          <p:cNvPr id="14" name="Straight Arrow Connector 13"/>
          <p:cNvCxnSpPr>
            <a:stCxn id="5" idx="5"/>
            <a:endCxn id="7" idx="0"/>
          </p:cNvCxnSpPr>
          <p:nvPr/>
        </p:nvCxnSpPr>
        <p:spPr>
          <a:xfrm rot="16200000" flipH="1">
            <a:off x="6098590" y="2529394"/>
            <a:ext cx="907070" cy="1047518"/>
          </a:xfrm>
          <a:prstGeom prst="straightConnector1">
            <a:avLst/>
          </a:prstGeom>
          <a:ln w="28575">
            <a:tailEnd type="arrow"/>
          </a:ln>
        </p:spPr>
        <p:style>
          <a:lnRef idx="1">
            <a:schemeClr val="accent2"/>
          </a:lnRef>
          <a:fillRef idx="0">
            <a:schemeClr val="accent2"/>
          </a:fillRef>
          <a:effectRef idx="0">
            <a:schemeClr val="accent2"/>
          </a:effectRef>
          <a:fontRef idx="minor">
            <a:schemeClr val="tx1"/>
          </a:fontRef>
        </p:style>
      </p:cxnSp>
      <p:cxnSp>
        <p:nvCxnSpPr>
          <p:cNvPr id="16" name="Straight Arrow Connector 15"/>
          <p:cNvCxnSpPr>
            <a:stCxn id="6" idx="4"/>
            <a:endCxn id="8" idx="1"/>
          </p:cNvCxnSpPr>
          <p:nvPr/>
        </p:nvCxnSpPr>
        <p:spPr>
          <a:xfrm rot="16200000" flipH="1">
            <a:off x="3466189" y="4068382"/>
            <a:ext cx="678470" cy="1536281"/>
          </a:xfrm>
          <a:prstGeom prst="straightConnector1">
            <a:avLst/>
          </a:prstGeom>
          <a:ln w="28575">
            <a:tailEnd type="arrow"/>
          </a:ln>
        </p:spPr>
        <p:style>
          <a:lnRef idx="1">
            <a:schemeClr val="accent2"/>
          </a:lnRef>
          <a:fillRef idx="0">
            <a:schemeClr val="accent2"/>
          </a:fillRef>
          <a:effectRef idx="0">
            <a:schemeClr val="accent2"/>
          </a:effectRef>
          <a:fontRef idx="minor">
            <a:schemeClr val="tx1"/>
          </a:fontRef>
        </p:style>
      </p:cxnSp>
      <p:cxnSp>
        <p:nvCxnSpPr>
          <p:cNvPr id="18" name="Straight Arrow Connector 17"/>
          <p:cNvCxnSpPr>
            <a:stCxn id="6" idx="6"/>
            <a:endCxn id="7" idx="2"/>
          </p:cNvCxnSpPr>
          <p:nvPr/>
        </p:nvCxnSpPr>
        <p:spPr>
          <a:xfrm>
            <a:off x="4142184" y="4001988"/>
            <a:ext cx="1981200" cy="1588"/>
          </a:xfrm>
          <a:prstGeom prst="straightConnector1">
            <a:avLst/>
          </a:prstGeom>
          <a:ln w="28575">
            <a:headEnd type="arrow"/>
            <a:tailEnd type="arrow"/>
          </a:ln>
        </p:spPr>
        <p:style>
          <a:lnRef idx="1">
            <a:schemeClr val="accent2"/>
          </a:lnRef>
          <a:fillRef idx="0">
            <a:schemeClr val="accent2"/>
          </a:fillRef>
          <a:effectRef idx="0">
            <a:schemeClr val="accent2"/>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R" dirty="0" smtClean="0"/>
              <a:t>Ejecución</a:t>
            </a:r>
            <a:endParaRPr lang="es-CR" dirty="0"/>
          </a:p>
        </p:txBody>
      </p:sp>
      <p:sp>
        <p:nvSpPr>
          <p:cNvPr id="3" name="Content Placeholder 2"/>
          <p:cNvSpPr>
            <a:spLocks noGrp="1"/>
          </p:cNvSpPr>
          <p:nvPr>
            <p:ph idx="1"/>
          </p:nvPr>
        </p:nvSpPr>
        <p:spPr/>
        <p:txBody>
          <a:bodyPr>
            <a:normAutofit/>
          </a:bodyPr>
          <a:lstStyle/>
          <a:p>
            <a:pPr algn="just">
              <a:buNone/>
            </a:pPr>
            <a:r>
              <a:rPr lang="es-ES_tradnl" sz="3600" dirty="0" smtClean="0"/>
              <a:t>Aquellos procesos realizados para</a:t>
            </a:r>
          </a:p>
          <a:p>
            <a:pPr algn="just">
              <a:buNone/>
            </a:pPr>
            <a:r>
              <a:rPr lang="es-ES_tradnl" sz="3600" dirty="0" smtClean="0"/>
              <a:t>completar el trabajo definido en el </a:t>
            </a:r>
          </a:p>
          <a:p>
            <a:pPr algn="just">
              <a:buNone/>
            </a:pPr>
            <a:r>
              <a:rPr lang="es-ES_tradnl" sz="3600" dirty="0" smtClean="0">
                <a:solidFill>
                  <a:srgbClr val="FF0000"/>
                </a:solidFill>
              </a:rPr>
              <a:t>plan </a:t>
            </a:r>
            <a:r>
              <a:rPr lang="es-ES_tradnl" sz="3600" dirty="0" smtClean="0"/>
              <a:t>para la dirección del </a:t>
            </a:r>
          </a:p>
          <a:p>
            <a:pPr algn="just">
              <a:buNone/>
            </a:pPr>
            <a:r>
              <a:rPr lang="es-ES_tradnl" sz="3600" dirty="0" smtClean="0"/>
              <a:t>proyecto a fin de cumplir con las </a:t>
            </a:r>
          </a:p>
          <a:p>
            <a:pPr algn="just">
              <a:buNone/>
            </a:pPr>
            <a:r>
              <a:rPr lang="es-ES_tradnl" sz="3600" dirty="0" smtClean="0"/>
              <a:t>especificaciones del mismo.</a:t>
            </a:r>
            <a:endParaRPr lang="en-US" sz="3600" dirty="0"/>
          </a:p>
        </p:txBody>
      </p:sp>
      <p:sp>
        <p:nvSpPr>
          <p:cNvPr id="4" name="TextBox 3"/>
          <p:cNvSpPr txBox="1"/>
          <p:nvPr/>
        </p:nvSpPr>
        <p:spPr>
          <a:xfrm>
            <a:off x="6781800" y="6096000"/>
            <a:ext cx="1828800" cy="369332"/>
          </a:xfrm>
          <a:prstGeom prst="rect">
            <a:avLst/>
          </a:prstGeom>
          <a:noFill/>
        </p:spPr>
        <p:txBody>
          <a:bodyPr wrap="square" rtlCol="0">
            <a:spAutoFit/>
          </a:bodyPr>
          <a:lstStyle/>
          <a:p>
            <a:r>
              <a:rPr lang="es-ES_tradnl" dirty="0" smtClean="0"/>
              <a:t>PMI; 2008</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s-ES_tradnl" dirty="0" smtClean="0"/>
              <a:t>Seguimiento y Control</a:t>
            </a:r>
            <a:endParaRPr lang="en-US" dirty="0"/>
          </a:p>
        </p:txBody>
      </p:sp>
      <p:sp>
        <p:nvSpPr>
          <p:cNvPr id="3" name="Content Placeholder 2"/>
          <p:cNvSpPr>
            <a:spLocks noGrp="1"/>
          </p:cNvSpPr>
          <p:nvPr>
            <p:ph idx="1"/>
          </p:nvPr>
        </p:nvSpPr>
        <p:spPr/>
        <p:txBody>
          <a:bodyPr>
            <a:normAutofit/>
          </a:bodyPr>
          <a:lstStyle/>
          <a:p>
            <a:pPr>
              <a:buNone/>
            </a:pPr>
            <a:r>
              <a:rPr lang="es-ES_tradnl" sz="3200" dirty="0" smtClean="0"/>
              <a:t>Aquellos procesos requeridos para</a:t>
            </a:r>
          </a:p>
          <a:p>
            <a:pPr>
              <a:buNone/>
            </a:pPr>
            <a:r>
              <a:rPr lang="es-ES_tradnl" sz="3200" dirty="0" smtClean="0"/>
              <a:t>monitorear, analizar y regular el</a:t>
            </a:r>
          </a:p>
          <a:p>
            <a:pPr>
              <a:buNone/>
            </a:pPr>
            <a:r>
              <a:rPr lang="es-ES_tradnl" sz="3200" dirty="0" smtClean="0"/>
              <a:t>progreso y el desempeño del </a:t>
            </a:r>
          </a:p>
          <a:p>
            <a:pPr>
              <a:buNone/>
            </a:pPr>
            <a:r>
              <a:rPr lang="es-ES_tradnl" sz="3200" dirty="0" smtClean="0"/>
              <a:t>proyecto, para identificar áreas en las</a:t>
            </a:r>
          </a:p>
          <a:p>
            <a:pPr>
              <a:buNone/>
            </a:pPr>
            <a:r>
              <a:rPr lang="es-ES_tradnl" sz="3200" dirty="0" smtClean="0"/>
              <a:t>que el </a:t>
            </a:r>
            <a:r>
              <a:rPr lang="es-ES_tradnl" sz="3200" dirty="0" smtClean="0">
                <a:solidFill>
                  <a:srgbClr val="FF0000"/>
                </a:solidFill>
              </a:rPr>
              <a:t>plan</a:t>
            </a:r>
            <a:r>
              <a:rPr lang="es-ES_tradnl" sz="3200" dirty="0" smtClean="0"/>
              <a:t> requiera cambios y para</a:t>
            </a:r>
          </a:p>
          <a:p>
            <a:pPr>
              <a:buNone/>
            </a:pPr>
            <a:r>
              <a:rPr lang="es-ES_tradnl" sz="3200" dirty="0" smtClean="0"/>
              <a:t>iniciar los cambios correspondientes.</a:t>
            </a:r>
            <a:endParaRPr lang="en-US" sz="3200" dirty="0"/>
          </a:p>
        </p:txBody>
      </p:sp>
      <p:sp>
        <p:nvSpPr>
          <p:cNvPr id="4" name="TextBox 3"/>
          <p:cNvSpPr txBox="1"/>
          <p:nvPr/>
        </p:nvSpPr>
        <p:spPr>
          <a:xfrm>
            <a:off x="6781800" y="6019800"/>
            <a:ext cx="1828800" cy="369332"/>
          </a:xfrm>
          <a:prstGeom prst="rect">
            <a:avLst/>
          </a:prstGeom>
          <a:noFill/>
        </p:spPr>
        <p:txBody>
          <a:bodyPr wrap="square" rtlCol="0">
            <a:spAutoFit/>
          </a:bodyPr>
          <a:lstStyle/>
          <a:p>
            <a:r>
              <a:rPr lang="es-ES_tradnl" dirty="0" smtClean="0"/>
              <a:t>PMI; 2008</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smtClean="0"/>
              <a:t>Cierre</a:t>
            </a:r>
            <a:endParaRPr lang="en-US" dirty="0"/>
          </a:p>
        </p:txBody>
      </p:sp>
      <p:sp>
        <p:nvSpPr>
          <p:cNvPr id="3" name="Content Placeholder 2"/>
          <p:cNvSpPr>
            <a:spLocks noGrp="1"/>
          </p:cNvSpPr>
          <p:nvPr>
            <p:ph idx="1"/>
          </p:nvPr>
        </p:nvSpPr>
        <p:spPr/>
        <p:txBody>
          <a:bodyPr>
            <a:normAutofit/>
          </a:bodyPr>
          <a:lstStyle/>
          <a:p>
            <a:pPr>
              <a:buNone/>
            </a:pPr>
            <a:r>
              <a:rPr lang="es-ES_tradnl" sz="3600" dirty="0" smtClean="0"/>
              <a:t>Aquellos procesos realizados para finalizar</a:t>
            </a:r>
          </a:p>
          <a:p>
            <a:pPr>
              <a:buNone/>
            </a:pPr>
            <a:r>
              <a:rPr lang="es-ES_tradnl" sz="4000" dirty="0" smtClean="0"/>
              <a:t>t</a:t>
            </a:r>
            <a:r>
              <a:rPr lang="es-ES_tradnl" sz="3600" dirty="0" smtClean="0"/>
              <a:t>odas las actividades a través de todos los</a:t>
            </a:r>
          </a:p>
          <a:p>
            <a:pPr>
              <a:buNone/>
            </a:pPr>
            <a:r>
              <a:rPr lang="es-ES_tradnl" sz="3600" dirty="0" smtClean="0"/>
              <a:t>grupos de procesos, a fin de cerrar </a:t>
            </a:r>
          </a:p>
          <a:p>
            <a:pPr>
              <a:buNone/>
            </a:pPr>
            <a:r>
              <a:rPr lang="es-ES_tradnl" sz="3600" dirty="0" smtClean="0"/>
              <a:t>formalmente el </a:t>
            </a:r>
            <a:r>
              <a:rPr lang="es-ES_tradnl" sz="3600" dirty="0" smtClean="0">
                <a:solidFill>
                  <a:srgbClr val="FF0000"/>
                </a:solidFill>
              </a:rPr>
              <a:t>proyecto o una fase </a:t>
            </a:r>
            <a:r>
              <a:rPr lang="es-ES_tradnl" sz="3600" dirty="0" smtClean="0"/>
              <a:t>del</a:t>
            </a:r>
          </a:p>
          <a:p>
            <a:pPr>
              <a:buNone/>
            </a:pPr>
            <a:r>
              <a:rPr lang="es-ES_tradnl" sz="3600" dirty="0" smtClean="0"/>
              <a:t>mismo.</a:t>
            </a:r>
            <a:endParaRPr lang="en-US" sz="3600" dirty="0"/>
          </a:p>
        </p:txBody>
      </p:sp>
      <p:sp>
        <p:nvSpPr>
          <p:cNvPr id="4" name="TextBox 3"/>
          <p:cNvSpPr txBox="1"/>
          <p:nvPr/>
        </p:nvSpPr>
        <p:spPr>
          <a:xfrm>
            <a:off x="6781800" y="6096000"/>
            <a:ext cx="1828800" cy="369332"/>
          </a:xfrm>
          <a:prstGeom prst="rect">
            <a:avLst/>
          </a:prstGeom>
          <a:noFill/>
        </p:spPr>
        <p:txBody>
          <a:bodyPr wrap="square" rtlCol="0">
            <a:spAutoFit/>
          </a:bodyPr>
          <a:lstStyle/>
          <a:p>
            <a:r>
              <a:rPr lang="es-ES_tradnl" dirty="0" smtClean="0"/>
              <a:t>PMI; 2008</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s-ES_tradnl" dirty="0" smtClean="0"/>
              <a:t>Interacciones entre Grupos de Procesos</a:t>
            </a:r>
            <a:endParaRPr lang="en-US" dirty="0"/>
          </a:p>
        </p:txBody>
      </p:sp>
      <p:sp>
        <p:nvSpPr>
          <p:cNvPr id="3" name="Content Placeholder 2"/>
          <p:cNvSpPr>
            <a:spLocks noGrp="1"/>
          </p:cNvSpPr>
          <p:nvPr>
            <p:ph idx="1"/>
          </p:nvPr>
        </p:nvSpPr>
        <p:spPr/>
        <p:txBody>
          <a:bodyPr/>
          <a:lstStyle/>
          <a:p>
            <a:r>
              <a:rPr lang="es-ES_tradnl" sz="2800" dirty="0" smtClean="0"/>
              <a:t>La aplicación de los procesos de la dirección de proyectos es iterativa y muchos procesos se repiten durante el proyecto.</a:t>
            </a:r>
          </a:p>
          <a:p>
            <a:r>
              <a:rPr lang="es-ES_tradnl" sz="2800" dirty="0" smtClean="0"/>
              <a:t>La naturaleza integradora de la dirección de proyectos requiere que el grupo del proceso de seguimiento y control interactúe con los otros grupos de procesos.</a:t>
            </a:r>
            <a:endParaRPr lang="en-US" sz="2800" dirty="0"/>
          </a:p>
        </p:txBody>
      </p:sp>
      <p:sp>
        <p:nvSpPr>
          <p:cNvPr id="4" name="TextBox 3"/>
          <p:cNvSpPr txBox="1"/>
          <p:nvPr/>
        </p:nvSpPr>
        <p:spPr>
          <a:xfrm>
            <a:off x="6781800" y="6096000"/>
            <a:ext cx="1828800" cy="369332"/>
          </a:xfrm>
          <a:prstGeom prst="rect">
            <a:avLst/>
          </a:prstGeom>
          <a:noFill/>
        </p:spPr>
        <p:txBody>
          <a:bodyPr wrap="square" rtlCol="0">
            <a:spAutoFit/>
          </a:bodyPr>
          <a:lstStyle/>
          <a:p>
            <a:r>
              <a:rPr lang="es-ES_tradnl" dirty="0" smtClean="0"/>
              <a:t>PMI; 2008</a:t>
            </a:r>
            <a:endParaRPr lang="en-US"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TotalTime>
  <Words>1749</Words>
  <Application>Microsoft Office PowerPoint</Application>
  <PresentationFormat>Presentación en pantalla (4:3)</PresentationFormat>
  <Paragraphs>209</Paragraphs>
  <Slides>34</Slides>
  <Notes>33</Notes>
  <HiddenSlides>0</HiddenSlides>
  <MMClips>0</MMClips>
  <ScaleCrop>false</ScaleCrop>
  <HeadingPairs>
    <vt:vector size="4" baseType="variant">
      <vt:variant>
        <vt:lpstr>Tema</vt:lpstr>
      </vt:variant>
      <vt:variant>
        <vt:i4>1</vt:i4>
      </vt:variant>
      <vt:variant>
        <vt:lpstr>Títulos de diapositiva</vt:lpstr>
      </vt:variant>
      <vt:variant>
        <vt:i4>34</vt:i4>
      </vt:variant>
    </vt:vector>
  </HeadingPairs>
  <TitlesOfParts>
    <vt:vector size="35" baseType="lpstr">
      <vt:lpstr>Tema de Office</vt:lpstr>
      <vt:lpstr>Implementación, Control y Cierre Grupos de Procesos</vt:lpstr>
      <vt:lpstr>¿Qué es la dirección de proyectos?</vt:lpstr>
      <vt:lpstr>Grupos de Procesos AP</vt:lpstr>
      <vt:lpstr>Presentación de PowerPoint</vt:lpstr>
      <vt:lpstr>¿Cómo se relacionan?</vt:lpstr>
      <vt:lpstr>Ejecución</vt:lpstr>
      <vt:lpstr>Seguimiento y Control</vt:lpstr>
      <vt:lpstr>Cierre</vt:lpstr>
      <vt:lpstr>Interacciones entre Grupos de Procesos</vt:lpstr>
      <vt:lpstr>Interacciones entre Grupos de Procesos</vt:lpstr>
      <vt:lpstr>Nivel de interacción</vt:lpstr>
      <vt:lpstr>¿Y como interactúan?</vt:lpstr>
      <vt:lpstr>Relaciones entre grupos de procesos</vt:lpstr>
      <vt:lpstr>Fases de Proyectos</vt:lpstr>
      <vt:lpstr>1 proyecto = 1 fase</vt:lpstr>
      <vt:lpstr>1 proyecto = 3 fases</vt:lpstr>
      <vt:lpstr>1 proyecto = 2 fases</vt:lpstr>
      <vt:lpstr>Receta Proyecto Exitoso</vt:lpstr>
      <vt:lpstr>¿Qué es un proceso?</vt:lpstr>
      <vt:lpstr>¿Qué es un proceso?</vt:lpstr>
      <vt:lpstr>¿Qué es un proceso?</vt:lpstr>
      <vt:lpstr>¿Qué es un proceso?</vt:lpstr>
      <vt:lpstr>¿Qué es un proceso?</vt:lpstr>
      <vt:lpstr>¿Qué es un proceso?</vt:lpstr>
      <vt:lpstr>¿Procesos?</vt:lpstr>
      <vt:lpstr>¿Cuántos procesos hay en un proyecto?</vt:lpstr>
      <vt:lpstr>¿Cuántos procesos hay en un proyecto?</vt:lpstr>
      <vt:lpstr>¿Cuándo ejecutamos?</vt:lpstr>
      <vt:lpstr>¿Y cuando controlamos?</vt:lpstr>
      <vt:lpstr>¿Contra que comparamos?</vt:lpstr>
      <vt:lpstr>¿Qué es una línea base?</vt:lpstr>
      <vt:lpstr>Línea base de medición del desempeño</vt:lpstr>
      <vt:lpstr>¿Cómo deberíamos controlar los proyectos?</vt:lpstr>
      <vt:lpstr>Bibliografía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Donald Solano</dc:creator>
  <cp:lastModifiedBy>Yoannia Arean</cp:lastModifiedBy>
  <cp:revision>16</cp:revision>
  <dcterms:created xsi:type="dcterms:W3CDTF">2010-10-20T21:55:38Z</dcterms:created>
  <dcterms:modified xsi:type="dcterms:W3CDTF">2011-12-14T22:10:57Z</dcterms:modified>
</cp:coreProperties>
</file>