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8D7B3A8-2B1A-4619-9D89-717BC67C99C6}" type="slidenum">
              <a:rPr lang="en-US"/>
              <a:pPr/>
              <a:t>‹Nº›</a:t>
            </a:fld>
            <a:endParaRPr lang="en-US"/>
          </a:p>
        </p:txBody>
      </p:sp>
    </p:spTree>
    <p:extLst>
      <p:ext uri="{BB962C8B-B14F-4D97-AF65-F5344CB8AC3E}">
        <p14:creationId xmlns:p14="http://schemas.microsoft.com/office/powerpoint/2010/main" val="28977735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¿Podría</a:t>
            </a:r>
            <a:r>
              <a:rPr lang="es-CR" baseline="0" dirty="0" smtClean="0"/>
              <a:t>mos utilizar a las metas volantes como una técnica?</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La gestión por</a:t>
            </a:r>
            <a:r>
              <a:rPr lang="es-CR" baseline="0" dirty="0" smtClean="0"/>
              <a:t> resultados consiste en determinar de acuerdo con la planificación vigente cuando se deberían esperar los resultados del proyecto, y comparar con cuando se producen durante la ejecución.</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Los hitos deben ser productos significativos,</a:t>
            </a:r>
            <a:r>
              <a:rPr lang="es-CR" baseline="0" dirty="0" smtClean="0"/>
              <a:t> deben pertenecer a los resultados sustantivos del proyecto, de no producirse comprometerían técnicamente el logro de los objetivos del proyecto.</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Cuando</a:t>
            </a:r>
            <a:r>
              <a:rPr lang="es-CR" baseline="0" dirty="0" smtClean="0"/>
              <a:t> identificamos los hitos debemos redactarlos como resultados.</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En carreras de múltiples etapas secuenciales</a:t>
            </a:r>
            <a:r>
              <a:rPr lang="es-CR" baseline="0" dirty="0" smtClean="0"/>
              <a:t> (ciclo de vida de proyecto) podríamos utilizar los resultados de cada etapa para monitorear el desempeño total de la carrera.</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Podr</a:t>
            </a:r>
            <a:r>
              <a:rPr lang="es-CR" dirty="0" err="1" smtClean="0"/>
              <a:t>íamos</a:t>
            </a:r>
            <a:r>
              <a:rPr lang="es-CR" baseline="0" dirty="0" smtClean="0"/>
              <a:t> encontrar similitudes entre una carrera de ciclismo y un proyecto?</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Definitivamente podríamos afirmar que ambos son temporales.</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smtClean="0"/>
              <a:t>Al igual</a:t>
            </a:r>
            <a:r>
              <a:rPr lang="es-CR" baseline="0" dirty="0" smtClean="0"/>
              <a:t> que los proyectos, n</a:t>
            </a:r>
            <a:r>
              <a:rPr lang="es-CR" dirty="0" smtClean="0"/>
              <a:t>inguna carrera se parece a otra,</a:t>
            </a:r>
            <a:r>
              <a:rPr lang="es-CR" baseline="0" dirty="0" smtClean="0"/>
              <a:t> hay muchos factores que cambian. Podemos mencionar entre otros a los competidores, el estado de las vías, las condiciones climáticas, etc.</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En el ciclismo como</a:t>
            </a:r>
            <a:r>
              <a:rPr lang="es-CR" baseline="0" dirty="0" smtClean="0"/>
              <a:t> en los proyectos requerimos de equipos multidisciplinarios, cada uno con su especialidad (escaladores, </a:t>
            </a:r>
            <a:r>
              <a:rPr lang="es-CR" baseline="0" dirty="0" err="1" smtClean="0"/>
              <a:t>sprinters</a:t>
            </a:r>
            <a:r>
              <a:rPr lang="es-CR" baseline="0" dirty="0" smtClean="0"/>
              <a:t>, entrenadores, preparador físico, </a:t>
            </a:r>
            <a:r>
              <a:rPr lang="es-CR" baseline="0" dirty="0" err="1" smtClean="0"/>
              <a:t>etc</a:t>
            </a:r>
            <a:r>
              <a:rPr lang="es-CR" baseline="0" dirty="0" smtClean="0"/>
              <a:t>).</a:t>
            </a:r>
          </a:p>
        </p:txBody>
      </p:sp>
      <p:sp>
        <p:nvSpPr>
          <p:cNvPr id="4" name="Slide Number Placeholder 3"/>
          <p:cNvSpPr>
            <a:spLocks noGrp="1"/>
          </p:cNvSpPr>
          <p:nvPr>
            <p:ph type="sldNum" sz="quarter" idx="10"/>
          </p:nvPr>
        </p:nvSpPr>
        <p:spPr/>
        <p:txBody>
          <a:bodyPr/>
          <a:lstStyle/>
          <a:p>
            <a:fld id="{5C73A87A-3760-4AF6-81FD-EE947A97F96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También</a:t>
            </a:r>
            <a:r>
              <a:rPr lang="es-CR" baseline="0" dirty="0" smtClean="0"/>
              <a:t> enfrentamos riesgos que debemos mitigar(parches, atención medica, repuestos, </a:t>
            </a:r>
            <a:r>
              <a:rPr lang="es-CR" baseline="0" dirty="0" err="1" smtClean="0"/>
              <a:t>etc</a:t>
            </a:r>
            <a:r>
              <a:rPr lang="es-CR" baseline="0" dirty="0" smtClean="0"/>
              <a:t>).</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Claro</a:t>
            </a:r>
            <a:r>
              <a:rPr lang="es-CR" baseline="0" dirty="0" smtClean="0"/>
              <a:t> que existen procesos de planificación que nos permiten mejorar nuestros resultados.</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Lo</a:t>
            </a:r>
            <a:r>
              <a:rPr lang="es-CR" baseline="0" dirty="0" smtClean="0"/>
              <a:t> ideal sería ejecutar de acuerdo con el plan de carrera, suena conocido.</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¿Qué</a:t>
            </a:r>
            <a:r>
              <a:rPr lang="es-CR" baseline="0" dirty="0" smtClean="0"/>
              <a:t> técnicas podemos utilizar para darle seguimiento y control a una carrera?</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s-ES" noProof="0" smtClean="0"/>
              <a:t>Haga clic para modificar el estilo de título del patrón</a:t>
            </a:r>
            <a:endParaRPr lang="en-US" noProof="0" smtClean="0"/>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s-ES" noProof="0" smtClean="0"/>
              <a:t>Haga clic para modificar el estilo de subtítulo del patrón</a:t>
            </a:r>
            <a:endParaRPr lang="en-US" noProof="0" smtClean="0"/>
          </a:p>
        </p:txBody>
      </p:sp>
      <p:sp>
        <p:nvSpPr>
          <p:cNvPr id="20484" name="Rectangle 4"/>
          <p:cNvSpPr>
            <a:spLocks noGrp="1" noChangeArrowheads="1"/>
          </p:cNvSpPr>
          <p:nvPr>
            <p:ph type="dt" sz="half" idx="2"/>
          </p:nvPr>
        </p:nvSpPr>
        <p:spPr/>
        <p:txBody>
          <a:bodyPr/>
          <a:lstStyle>
            <a:lvl1pPr>
              <a:defRPr/>
            </a:lvl1pPr>
          </a:lstStyle>
          <a:p>
            <a:endParaRPr lang="en-US"/>
          </a:p>
        </p:txBody>
      </p:sp>
      <p:sp>
        <p:nvSpPr>
          <p:cNvPr id="20485" name="Rectangle 5"/>
          <p:cNvSpPr>
            <a:spLocks noGrp="1" noChangeArrowheads="1"/>
          </p:cNvSpPr>
          <p:nvPr>
            <p:ph type="ftr" sz="quarter" idx="3"/>
          </p:nvPr>
        </p:nvSpPr>
        <p:spPr/>
        <p:txBody>
          <a:bodyPr/>
          <a:lstStyle>
            <a:lvl1pPr>
              <a:defRPr/>
            </a:lvl1pPr>
          </a:lstStyle>
          <a:p>
            <a:endParaRPr lang="en-US"/>
          </a:p>
        </p:txBody>
      </p:sp>
      <p:sp>
        <p:nvSpPr>
          <p:cNvPr id="20486" name="Rectangle 6"/>
          <p:cNvSpPr>
            <a:spLocks noGrp="1" noChangeArrowheads="1"/>
          </p:cNvSpPr>
          <p:nvPr>
            <p:ph type="sldNum" sz="quarter" idx="4"/>
          </p:nvPr>
        </p:nvSpPr>
        <p:spPr/>
        <p:txBody>
          <a:bodyPr/>
          <a:lstStyle>
            <a:lvl1pPr>
              <a:defRPr/>
            </a:lvl1pPr>
          </a:lstStyle>
          <a:p>
            <a:fld id="{E0AD88CC-960D-4E46-837F-074E4ECE3298}"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EDC1FF13-C30D-4AD8-9C68-C0CF36EFB02D}" type="slidenum">
              <a:rPr lang="en-US"/>
              <a:pPr/>
              <a:t>‹Nº›</a:t>
            </a:fld>
            <a:endParaRPr lang="en-US"/>
          </a:p>
        </p:txBody>
      </p:sp>
    </p:spTree>
    <p:extLst>
      <p:ext uri="{BB962C8B-B14F-4D97-AF65-F5344CB8AC3E}">
        <p14:creationId xmlns:p14="http://schemas.microsoft.com/office/powerpoint/2010/main" val="83801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39025" y="274638"/>
            <a:ext cx="158115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2693988" y="274638"/>
            <a:ext cx="4592637"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63F9A703-C68A-48C1-B63F-46069CDCDD6E}" type="slidenum">
              <a:rPr lang="en-US"/>
              <a:pPr/>
              <a:t>‹Nº›</a:t>
            </a:fld>
            <a:endParaRPr lang="en-US"/>
          </a:p>
        </p:txBody>
      </p:sp>
    </p:spTree>
    <p:extLst>
      <p:ext uri="{BB962C8B-B14F-4D97-AF65-F5344CB8AC3E}">
        <p14:creationId xmlns:p14="http://schemas.microsoft.com/office/powerpoint/2010/main" val="854524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R"/>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156F12E4-E161-4F9E-B10F-B73949B019DC}"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64B96512-6920-4F96-8E47-685146D89D45}" type="slidenum">
              <a:rPr lang="en-US"/>
              <a:pPr/>
              <a:t>‹Nº›</a:t>
            </a:fld>
            <a:endParaRPr lang="en-US"/>
          </a:p>
        </p:txBody>
      </p:sp>
    </p:spTree>
    <p:extLst>
      <p:ext uri="{BB962C8B-B14F-4D97-AF65-F5344CB8AC3E}">
        <p14:creationId xmlns:p14="http://schemas.microsoft.com/office/powerpoint/2010/main" val="1559788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C64B7FFD-AD36-4D97-8EF5-259920CD9954}" type="slidenum">
              <a:rPr lang="en-US"/>
              <a:pPr/>
              <a:t>‹Nº›</a:t>
            </a:fld>
            <a:endParaRPr lang="en-US"/>
          </a:p>
        </p:txBody>
      </p:sp>
    </p:spTree>
    <p:extLst>
      <p:ext uri="{BB962C8B-B14F-4D97-AF65-F5344CB8AC3E}">
        <p14:creationId xmlns:p14="http://schemas.microsoft.com/office/powerpoint/2010/main" val="216370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B99F5E08-A3D2-49A3-B3CE-E52FF833D3B5}" type="slidenum">
              <a:rPr lang="en-US"/>
              <a:pPr/>
              <a:t>‹Nº›</a:t>
            </a:fld>
            <a:endParaRPr lang="en-US"/>
          </a:p>
        </p:txBody>
      </p:sp>
    </p:spTree>
    <p:extLst>
      <p:ext uri="{BB962C8B-B14F-4D97-AF65-F5344CB8AC3E}">
        <p14:creationId xmlns:p14="http://schemas.microsoft.com/office/powerpoint/2010/main" val="454956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677398A2-7B85-46FC-A775-F26425D120A7}" type="slidenum">
              <a:rPr lang="en-US"/>
              <a:pPr/>
              <a:t>‹Nº›</a:t>
            </a:fld>
            <a:endParaRPr lang="en-US"/>
          </a:p>
        </p:txBody>
      </p:sp>
    </p:spTree>
    <p:extLst>
      <p:ext uri="{BB962C8B-B14F-4D97-AF65-F5344CB8AC3E}">
        <p14:creationId xmlns:p14="http://schemas.microsoft.com/office/powerpoint/2010/main" val="179397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3626A127-55F6-4A4A-BC45-BE962FC4498B}" type="slidenum">
              <a:rPr lang="en-US"/>
              <a:pPr/>
              <a:t>‹Nº›</a:t>
            </a:fld>
            <a:endParaRPr lang="en-US"/>
          </a:p>
        </p:txBody>
      </p:sp>
    </p:spTree>
    <p:extLst>
      <p:ext uri="{BB962C8B-B14F-4D97-AF65-F5344CB8AC3E}">
        <p14:creationId xmlns:p14="http://schemas.microsoft.com/office/powerpoint/2010/main" val="1845302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7F5504C2-2BBB-4090-9874-6249E6E8E808}" type="slidenum">
              <a:rPr lang="en-US"/>
              <a:pPr/>
              <a:t>‹Nº›</a:t>
            </a:fld>
            <a:endParaRPr lang="en-US"/>
          </a:p>
        </p:txBody>
      </p:sp>
    </p:spTree>
    <p:extLst>
      <p:ext uri="{BB962C8B-B14F-4D97-AF65-F5344CB8AC3E}">
        <p14:creationId xmlns:p14="http://schemas.microsoft.com/office/powerpoint/2010/main" val="50099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3616A327-552C-4144-B5B6-B21CCF2590DD}" type="slidenum">
              <a:rPr lang="en-US"/>
              <a:pPr/>
              <a:t>‹Nº›</a:t>
            </a:fld>
            <a:endParaRPr lang="en-US"/>
          </a:p>
        </p:txBody>
      </p:sp>
    </p:spTree>
    <p:extLst>
      <p:ext uri="{BB962C8B-B14F-4D97-AF65-F5344CB8AC3E}">
        <p14:creationId xmlns:p14="http://schemas.microsoft.com/office/powerpoint/2010/main" val="232948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A3CF7C35-8B21-487B-BC5F-66336FB560F7}" type="slidenum">
              <a:rPr lang="en-US"/>
              <a:pPr/>
              <a:t>‹Nº›</a:t>
            </a:fld>
            <a:endParaRPr lang="en-US"/>
          </a:p>
        </p:txBody>
      </p:sp>
    </p:spTree>
    <p:extLst>
      <p:ext uri="{BB962C8B-B14F-4D97-AF65-F5344CB8AC3E}">
        <p14:creationId xmlns:p14="http://schemas.microsoft.com/office/powerpoint/2010/main" val="4065626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65AB7C9E-19A4-4684-B65D-E7523B65A04F}" type="slidenum">
              <a:rPr lang="en-US"/>
              <a:pPr/>
              <a:t>‹Nº›</a:t>
            </a:fld>
            <a:endParaRPr lang="en-US"/>
          </a:p>
        </p:txBody>
      </p:sp>
    </p:spTree>
    <p:extLst>
      <p:ext uri="{BB962C8B-B14F-4D97-AF65-F5344CB8AC3E}">
        <p14:creationId xmlns:p14="http://schemas.microsoft.com/office/powerpoint/2010/main" val="2550552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3213D206-0700-4406-BC7D-CFA44D027A06}" type="slidenum">
              <a:rPr lang="en-US"/>
              <a:pPr/>
              <a:t>‹Nº›</a:t>
            </a:fld>
            <a:endParaRPr lang="en-US"/>
          </a:p>
        </p:txBody>
      </p:sp>
    </p:spTree>
    <p:extLst>
      <p:ext uri="{BB962C8B-B14F-4D97-AF65-F5344CB8AC3E}">
        <p14:creationId xmlns:p14="http://schemas.microsoft.com/office/powerpoint/2010/main" val="350247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6225" y="274638"/>
            <a:ext cx="2055813"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5613" y="274638"/>
            <a:ext cx="6018212"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01451388-C009-451B-962B-AFE3CE3BC075}" type="slidenum">
              <a:rPr lang="en-US"/>
              <a:pPr/>
              <a:t>‹Nº›</a:t>
            </a:fld>
            <a:endParaRPr lang="en-US"/>
          </a:p>
        </p:txBody>
      </p:sp>
    </p:spTree>
    <p:extLst>
      <p:ext uri="{BB962C8B-B14F-4D97-AF65-F5344CB8AC3E}">
        <p14:creationId xmlns:p14="http://schemas.microsoft.com/office/powerpoint/2010/main" val="124713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155D4CF5-43A5-452E-8E26-3C7E2C502DA8}" type="slidenum">
              <a:rPr lang="en-US"/>
              <a:pPr/>
              <a:t>‹Nº›</a:t>
            </a:fld>
            <a:endParaRPr lang="en-US"/>
          </a:p>
        </p:txBody>
      </p:sp>
    </p:spTree>
    <p:extLst>
      <p:ext uri="{BB962C8B-B14F-4D97-AF65-F5344CB8AC3E}">
        <p14:creationId xmlns:p14="http://schemas.microsoft.com/office/powerpoint/2010/main" val="135396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B0304966-4C47-4949-B19B-48BA459C2708}" type="slidenum">
              <a:rPr lang="en-US"/>
              <a:pPr/>
              <a:t>‹Nº›</a:t>
            </a:fld>
            <a:endParaRPr lang="en-US"/>
          </a:p>
        </p:txBody>
      </p:sp>
    </p:spTree>
    <p:extLst>
      <p:ext uri="{BB962C8B-B14F-4D97-AF65-F5344CB8AC3E}">
        <p14:creationId xmlns:p14="http://schemas.microsoft.com/office/powerpoint/2010/main" val="3985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FBE897EF-8AA7-4930-9556-7D5456E91BDE}" type="slidenum">
              <a:rPr lang="en-US"/>
              <a:pPr/>
              <a:t>‹Nº›</a:t>
            </a:fld>
            <a:endParaRPr lang="en-US"/>
          </a:p>
        </p:txBody>
      </p:sp>
    </p:spTree>
    <p:extLst>
      <p:ext uri="{BB962C8B-B14F-4D97-AF65-F5344CB8AC3E}">
        <p14:creationId xmlns:p14="http://schemas.microsoft.com/office/powerpoint/2010/main" val="128918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D8A18669-0B84-4811-AE76-1823E3D8EF87}" type="slidenum">
              <a:rPr lang="en-US"/>
              <a:pPr/>
              <a:t>‹Nº›</a:t>
            </a:fld>
            <a:endParaRPr lang="en-US"/>
          </a:p>
        </p:txBody>
      </p:sp>
    </p:spTree>
    <p:extLst>
      <p:ext uri="{BB962C8B-B14F-4D97-AF65-F5344CB8AC3E}">
        <p14:creationId xmlns:p14="http://schemas.microsoft.com/office/powerpoint/2010/main" val="215771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105B7C06-322F-4DB5-95DB-3D3C567E845F}" type="slidenum">
              <a:rPr lang="en-US"/>
              <a:pPr/>
              <a:t>‹Nº›</a:t>
            </a:fld>
            <a:endParaRPr lang="en-US"/>
          </a:p>
        </p:txBody>
      </p:sp>
    </p:spTree>
    <p:extLst>
      <p:ext uri="{BB962C8B-B14F-4D97-AF65-F5344CB8AC3E}">
        <p14:creationId xmlns:p14="http://schemas.microsoft.com/office/powerpoint/2010/main" val="71764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30043D4E-62B3-48A2-ACE8-D3A36F8B0D67}" type="slidenum">
              <a:rPr lang="en-US"/>
              <a:pPr/>
              <a:t>‹Nº›</a:t>
            </a:fld>
            <a:endParaRPr lang="en-US"/>
          </a:p>
        </p:txBody>
      </p:sp>
    </p:spTree>
    <p:extLst>
      <p:ext uri="{BB962C8B-B14F-4D97-AF65-F5344CB8AC3E}">
        <p14:creationId xmlns:p14="http://schemas.microsoft.com/office/powerpoint/2010/main" val="192266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55045783-E1DE-4B2E-8AE8-ABAD4200F704}" type="slidenum">
              <a:rPr lang="en-US"/>
              <a:pPr/>
              <a:t>‹Nº›</a:t>
            </a:fld>
            <a:endParaRPr lang="en-US"/>
          </a:p>
        </p:txBody>
      </p:sp>
    </p:spTree>
    <p:extLst>
      <p:ext uri="{BB962C8B-B14F-4D97-AF65-F5344CB8AC3E}">
        <p14:creationId xmlns:p14="http://schemas.microsoft.com/office/powerpoint/2010/main" val="354665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6567D57-2E9D-4947-9C73-855039CADA7F}" type="slidenum">
              <a:rPr lang="en-US"/>
              <a:pPr/>
              <a:t>‹Nº›</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R"/>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F91F788-CBD8-4D38-AD70-F2C5252FA8C4}" type="slidenum">
              <a:rPr lang="en-US"/>
              <a:pPr/>
              <a:t>‹Nº›</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09971" y="1269291"/>
            <a:ext cx="5829515" cy="1470025"/>
          </a:xfrm>
        </p:spPr>
        <p:txBody>
          <a:bodyPr>
            <a:normAutofit fontScale="90000"/>
          </a:bodyPr>
          <a:lstStyle/>
          <a:p>
            <a:r>
              <a:rPr lang="es-CR" dirty="0" smtClean="0"/>
              <a:t>Implementación, Control y Cierre</a:t>
            </a:r>
            <a:br>
              <a:rPr lang="es-CR" dirty="0" smtClean="0"/>
            </a:br>
            <a:r>
              <a:rPr lang="es-CR" dirty="0" smtClean="0"/>
              <a:t>Gestión por Resultados</a:t>
            </a:r>
            <a:endParaRPr lang="es-CR" dirty="0"/>
          </a:p>
        </p:txBody>
      </p:sp>
      <p:sp>
        <p:nvSpPr>
          <p:cNvPr id="3" name="2 Subtítulo"/>
          <p:cNvSpPr>
            <a:spLocks noGrp="1"/>
          </p:cNvSpPr>
          <p:nvPr>
            <p:ph type="subTitle" idx="1"/>
          </p:nvPr>
        </p:nvSpPr>
        <p:spPr/>
        <p:txBody>
          <a:bodyPr>
            <a:normAutofit fontScale="92500" lnSpcReduction="20000"/>
          </a:bodyPr>
          <a:lstStyle/>
          <a:p>
            <a:r>
              <a:rPr lang="es-CR" dirty="0" smtClean="0"/>
              <a:t>Tópicos especiales para la administración de proyectos </a:t>
            </a:r>
            <a:endParaRPr lang="es-ES_tradnl" dirty="0" smtClean="0"/>
          </a:p>
          <a:p>
            <a:endParaRPr lang="es-ES_tradnl" dirty="0" smtClean="0"/>
          </a:p>
          <a:p>
            <a:r>
              <a:rPr lang="es-ES_tradnl" dirty="0" smtClean="0"/>
              <a:t>Ing. William </a:t>
            </a:r>
            <a:r>
              <a:rPr lang="es-ES_tradnl" dirty="0" err="1" smtClean="0"/>
              <a:t>Ernest</a:t>
            </a:r>
            <a:r>
              <a:rPr lang="es-ES_tradnl" dirty="0" smtClean="0"/>
              <a:t>, PMP</a:t>
            </a:r>
          </a:p>
          <a:p>
            <a:r>
              <a:rPr lang="es-ES_tradnl" smtClean="0"/>
              <a:t>Mayo, </a:t>
            </a:r>
            <a:r>
              <a:rPr lang="es-ES_tradnl" dirty="0" smtClean="0"/>
              <a:t>2011</a:t>
            </a:r>
            <a:endParaRPr lang="en-US" dirty="0" smtClean="0"/>
          </a:p>
          <a:p>
            <a:endParaRPr lang="es-CR" dirty="0"/>
          </a:p>
        </p:txBody>
      </p:sp>
    </p:spTree>
    <p:extLst>
      <p:ext uri="{BB962C8B-B14F-4D97-AF65-F5344CB8AC3E}">
        <p14:creationId xmlns:p14="http://schemas.microsoft.com/office/powerpoint/2010/main" val="290106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Metas intermedias</a:t>
            </a:r>
            <a:endParaRPr lang="en-US" dirty="0"/>
          </a:p>
        </p:txBody>
      </p:sp>
      <p:pic>
        <p:nvPicPr>
          <p:cNvPr id="82946" name="Picture 2" descr="http://farm4.static.flickr.com/3617/3360233088_c872b193dc.jpg?v=0"/>
          <p:cNvPicPr>
            <a:picLocks noChangeAspect="1" noChangeArrowheads="1"/>
          </p:cNvPicPr>
          <p:nvPr/>
        </p:nvPicPr>
        <p:blipFill>
          <a:blip r:embed="rId3" cstate="print"/>
          <a:srcRect/>
          <a:stretch>
            <a:fillRect/>
          </a:stretch>
        </p:blipFill>
        <p:spPr bwMode="auto">
          <a:xfrm>
            <a:off x="1763688" y="1772816"/>
            <a:ext cx="5791200" cy="38569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010110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t>Gestión por Resultados</a:t>
            </a:r>
            <a:endParaRPr lang="en-US" dirty="0"/>
          </a:p>
        </p:txBody>
      </p:sp>
      <p:sp>
        <p:nvSpPr>
          <p:cNvPr id="3" name="Content Placeholder 2"/>
          <p:cNvSpPr>
            <a:spLocks noGrp="1"/>
          </p:cNvSpPr>
          <p:nvPr>
            <p:ph sz="half" idx="1"/>
          </p:nvPr>
        </p:nvSpPr>
        <p:spPr>
          <a:xfrm>
            <a:off x="755576" y="1556792"/>
            <a:ext cx="3676648" cy="4389120"/>
          </a:xfrm>
        </p:spPr>
        <p:txBody>
          <a:bodyPr>
            <a:normAutofit lnSpcReduction="10000"/>
          </a:bodyPr>
          <a:lstStyle/>
          <a:p>
            <a:r>
              <a:rPr lang="es-ES_tradnl" dirty="0" smtClean="0"/>
              <a:t>Bajo el enfoque de gestión por resultados buscamos dar seguimiento al desempeño del proyecto a partir de los resultados esperados en determinados momentos.</a:t>
            </a:r>
            <a:endParaRPr lang="en-US" dirty="0"/>
          </a:p>
        </p:txBody>
      </p:sp>
      <p:pic>
        <p:nvPicPr>
          <p:cNvPr id="81922" name="Picture 2" descr="http://bp3.blogger.com/_mxREmRbaQ2M/R3-z7fLN7II/AAAAAAAABwM/LrtWTZyPPNU/s400/Resultados+Encuesta.png"/>
          <p:cNvPicPr>
            <a:picLocks noChangeAspect="1" noChangeArrowheads="1"/>
          </p:cNvPicPr>
          <p:nvPr/>
        </p:nvPicPr>
        <p:blipFill>
          <a:blip r:embed="rId3" cstate="print"/>
          <a:srcRect/>
          <a:stretch>
            <a:fillRect/>
          </a:stretch>
        </p:blipFill>
        <p:spPr bwMode="auto">
          <a:xfrm>
            <a:off x="5076056" y="1556792"/>
            <a:ext cx="3209925"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6720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134" y="132595"/>
            <a:ext cx="6316662" cy="1143000"/>
          </a:xfrm>
        </p:spPr>
        <p:txBody>
          <a:bodyPr/>
          <a:lstStyle/>
          <a:p>
            <a:r>
              <a:rPr lang="es-ES_tradnl" dirty="0" smtClean="0"/>
              <a:t>¿Qué es un hito?</a:t>
            </a:r>
            <a:endParaRPr lang="en-US" dirty="0"/>
          </a:p>
        </p:txBody>
      </p:sp>
      <p:sp>
        <p:nvSpPr>
          <p:cNvPr id="3" name="Content Placeholder 2"/>
          <p:cNvSpPr>
            <a:spLocks noGrp="1"/>
          </p:cNvSpPr>
          <p:nvPr>
            <p:ph idx="1"/>
          </p:nvPr>
        </p:nvSpPr>
        <p:spPr>
          <a:xfrm>
            <a:off x="998353" y="1946429"/>
            <a:ext cx="7515332" cy="3149354"/>
          </a:xfrm>
        </p:spPr>
        <p:txBody>
          <a:bodyPr>
            <a:normAutofit/>
          </a:bodyPr>
          <a:lstStyle/>
          <a:p>
            <a:r>
              <a:rPr lang="es-CR" dirty="0" smtClean="0"/>
              <a:t>Un evento significativo dentro del proyecto. Representan un producto o resultado de una actividad crítica para el proyecto asociado a un momento determinado, que si no ocurriera, compromete técnicamente el logro de los indicadores y el objetivo de desarrollo del proyecto.</a:t>
            </a:r>
            <a:endParaRPr lang="es-CR" dirty="0"/>
          </a:p>
        </p:txBody>
      </p:sp>
    </p:spTree>
    <p:extLst>
      <p:ext uri="{BB962C8B-B14F-4D97-AF65-F5344CB8AC3E}">
        <p14:creationId xmlns:p14="http://schemas.microsoft.com/office/powerpoint/2010/main" val="1196847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183880" cy="1051560"/>
          </a:xfrm>
        </p:spPr>
        <p:txBody>
          <a:bodyPr/>
          <a:lstStyle/>
          <a:p>
            <a:r>
              <a:rPr lang="es-ES_tradnl" dirty="0" smtClean="0"/>
              <a:t>Hitos</a:t>
            </a:r>
            <a:endParaRPr lang="en-US" dirty="0"/>
          </a:p>
        </p:txBody>
      </p:sp>
      <p:sp>
        <p:nvSpPr>
          <p:cNvPr id="3" name="Content Placeholder 2"/>
          <p:cNvSpPr>
            <a:spLocks noGrp="1"/>
          </p:cNvSpPr>
          <p:nvPr>
            <p:ph sz="half" idx="1"/>
          </p:nvPr>
        </p:nvSpPr>
        <p:spPr>
          <a:xfrm>
            <a:off x="4808724" y="1385859"/>
            <a:ext cx="4038600" cy="4525963"/>
          </a:xfrm>
        </p:spPr>
        <p:txBody>
          <a:bodyPr/>
          <a:lstStyle/>
          <a:p>
            <a:r>
              <a:rPr lang="es-ES" dirty="0" smtClean="0"/>
              <a:t>Constituyen un momento en el tiempo en el que se espera un es resultado específico, por lo tanto deben estar redactados como resultados.</a:t>
            </a:r>
            <a:endParaRPr lang="en-US" dirty="0"/>
          </a:p>
        </p:txBody>
      </p:sp>
      <p:pic>
        <p:nvPicPr>
          <p:cNvPr id="84994" name="Picture 2" descr="http://elnotaanota.files.wordpress.com/2008/03/primera-piedra-terra-magna.jpg"/>
          <p:cNvPicPr>
            <a:picLocks noChangeAspect="1" noChangeArrowheads="1"/>
          </p:cNvPicPr>
          <p:nvPr/>
        </p:nvPicPr>
        <p:blipFill>
          <a:blip r:embed="rId3" cstate="print"/>
          <a:srcRect/>
          <a:stretch>
            <a:fillRect/>
          </a:stretch>
        </p:blipFill>
        <p:spPr bwMode="auto">
          <a:xfrm>
            <a:off x="464598" y="1838906"/>
            <a:ext cx="3810000" cy="285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60918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905" y="185861"/>
            <a:ext cx="6316662" cy="1143000"/>
          </a:xfrm>
        </p:spPr>
        <p:txBody>
          <a:bodyPr/>
          <a:lstStyle/>
          <a:p>
            <a:pPr algn="l"/>
            <a:r>
              <a:rPr lang="es-ES_tradnl" dirty="0" smtClean="0"/>
              <a:t>¿Cómo funcionan los hitos?</a:t>
            </a:r>
            <a:endParaRPr lang="en-US" dirty="0"/>
          </a:p>
        </p:txBody>
      </p:sp>
      <p:sp>
        <p:nvSpPr>
          <p:cNvPr id="3" name="Content Placeholder 2"/>
          <p:cNvSpPr>
            <a:spLocks noGrp="1"/>
          </p:cNvSpPr>
          <p:nvPr>
            <p:ph idx="1"/>
          </p:nvPr>
        </p:nvSpPr>
        <p:spPr>
          <a:xfrm>
            <a:off x="710214" y="1600200"/>
            <a:ext cx="8309961" cy="4525963"/>
          </a:xfrm>
        </p:spPr>
        <p:txBody>
          <a:bodyPr>
            <a:normAutofit/>
          </a:bodyPr>
          <a:lstStyle/>
          <a:p>
            <a:r>
              <a:rPr lang="es-ES" dirty="0" smtClean="0"/>
              <a:t>Una carrera ciclística cuenta con metas volantes y premios de montaña antes de llegar a la meta final, los hitos permiten evaluar constantemente cómo se comporta el proyecto de acuerdo con el plan de carrera. Antes de iniciar la etapa cada equipo de ciclismo sabe quién es el rematador en cada meta intermedia, además de cuál es la posición esperada de acuerdo con el plan de carrera. De la misma se debe realizar el seguimiento de hitos en un proyecto.</a:t>
            </a:r>
            <a:endParaRPr lang="en-US" dirty="0"/>
          </a:p>
        </p:txBody>
      </p:sp>
    </p:spTree>
    <p:extLst>
      <p:ext uri="{BB962C8B-B14F-4D97-AF65-F5344CB8AC3E}">
        <p14:creationId xmlns:p14="http://schemas.microsoft.com/office/powerpoint/2010/main" val="382039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284" y="159229"/>
            <a:ext cx="6316662" cy="1143000"/>
          </a:xfrm>
        </p:spPr>
        <p:txBody>
          <a:bodyPr/>
          <a:lstStyle/>
          <a:p>
            <a:r>
              <a:rPr lang="en-US" dirty="0" err="1" smtClean="0"/>
              <a:t>Bibliografía</a:t>
            </a:r>
            <a:endParaRPr lang="en-US" dirty="0"/>
          </a:p>
        </p:txBody>
      </p:sp>
      <p:sp>
        <p:nvSpPr>
          <p:cNvPr id="3" name="Content Placeholder 2"/>
          <p:cNvSpPr>
            <a:spLocks noGrp="1"/>
          </p:cNvSpPr>
          <p:nvPr>
            <p:ph idx="1"/>
          </p:nvPr>
        </p:nvSpPr>
        <p:spPr>
          <a:xfrm>
            <a:off x="1175906" y="1671221"/>
            <a:ext cx="6326187" cy="4525963"/>
          </a:xfrm>
        </p:spPr>
        <p:txBody>
          <a:bodyPr>
            <a:normAutofit/>
          </a:bodyPr>
          <a:lstStyle/>
          <a:p>
            <a:r>
              <a:rPr lang="en-US" dirty="0" smtClean="0"/>
              <a:t>Project Management Institute. </a:t>
            </a:r>
            <a:r>
              <a:rPr lang="en-US" u="sng" dirty="0" smtClean="0"/>
              <a:t>A Guide to the Project Management Body of Knowledge (PMBOK® 2008)</a:t>
            </a:r>
            <a:r>
              <a:rPr lang="en-US" dirty="0" smtClean="0"/>
              <a:t>. Fourth Edit. Pennsylvania, </a:t>
            </a:r>
            <a:r>
              <a:rPr lang="en-US" dirty="0" err="1" smtClean="0"/>
              <a:t>Estados</a:t>
            </a:r>
            <a:r>
              <a:rPr lang="en-US" dirty="0" smtClean="0"/>
              <a:t> </a:t>
            </a:r>
            <a:r>
              <a:rPr lang="en-US" dirty="0" err="1" smtClean="0"/>
              <a:t>Unidos</a:t>
            </a:r>
            <a:r>
              <a:rPr lang="en-US" dirty="0" smtClean="0"/>
              <a:t>: PMI, 2008. </a:t>
            </a:r>
          </a:p>
          <a:p>
            <a:r>
              <a:rPr lang="en-US" dirty="0" smtClean="0"/>
              <a:t>Inter-American Development Bank. </a:t>
            </a:r>
            <a:r>
              <a:rPr lang="es-ES_tradnl" u="sng" dirty="0" smtClean="0"/>
              <a:t>Guía para identificar hitos de desembolso en proyectos de cooperación técnica</a:t>
            </a:r>
            <a:r>
              <a:rPr lang="es-ES_tradnl" dirty="0" smtClean="0"/>
              <a:t>. IADB, 2008. </a:t>
            </a:r>
            <a:endParaRPr lang="en-US" dirty="0" smtClean="0"/>
          </a:p>
          <a:p>
            <a:pPr>
              <a:buNone/>
            </a:pPr>
            <a:r>
              <a:rPr lang="en-US" dirty="0" smtClean="0"/>
              <a:t/>
            </a:r>
            <a:br>
              <a:rPr lang="en-US" dirty="0" smtClean="0"/>
            </a:br>
            <a:endParaRPr lang="en-US" dirty="0" smtClean="0"/>
          </a:p>
          <a:p>
            <a:pPr lvl="0"/>
            <a:endParaRPr lang="en-US" dirty="0" smtClean="0"/>
          </a:p>
          <a:p>
            <a:endParaRPr lang="en-US" dirty="0"/>
          </a:p>
        </p:txBody>
      </p:sp>
    </p:spTree>
    <p:extLst>
      <p:ext uri="{BB962C8B-B14F-4D97-AF65-F5344CB8AC3E}">
        <p14:creationId xmlns:p14="http://schemas.microsoft.com/office/powerpoint/2010/main" val="227081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s-ES_tradnl" sz="3200" dirty="0" smtClean="0"/>
              <a:t>¿Qué características comparten </a:t>
            </a:r>
            <a:br>
              <a:rPr lang="es-ES_tradnl" sz="3200" dirty="0" smtClean="0"/>
            </a:br>
            <a:r>
              <a:rPr lang="es-ES_tradnl" sz="3200" dirty="0" smtClean="0"/>
              <a:t>una carrera de ciclismo y un proyecto?</a:t>
            </a:r>
            <a:endParaRPr lang="en-US" sz="3200" dirty="0"/>
          </a:p>
        </p:txBody>
      </p:sp>
      <p:pic>
        <p:nvPicPr>
          <p:cNvPr id="59394" name="Picture 2" descr="http://www.webapuestas.com/files/ciclismo.jpg?1278598465"/>
          <p:cNvPicPr>
            <a:picLocks noChangeAspect="1" noChangeArrowheads="1"/>
          </p:cNvPicPr>
          <p:nvPr/>
        </p:nvPicPr>
        <p:blipFill>
          <a:blip r:embed="rId3" cstate="print"/>
          <a:srcRect/>
          <a:stretch>
            <a:fillRect/>
          </a:stretch>
        </p:blipFill>
        <p:spPr bwMode="auto">
          <a:xfrm>
            <a:off x="1835696" y="1988840"/>
            <a:ext cx="4876800" cy="3251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720869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¿Es temporal?</a:t>
            </a:r>
            <a:endParaRPr lang="en-US" dirty="0"/>
          </a:p>
        </p:txBody>
      </p:sp>
      <p:pic>
        <p:nvPicPr>
          <p:cNvPr id="57346" name="Picture 2" descr="http://farm5.static.flickr.com/4025/4400856745_3e43158211.jpg"/>
          <p:cNvPicPr>
            <a:picLocks noChangeAspect="1" noChangeArrowheads="1"/>
          </p:cNvPicPr>
          <p:nvPr/>
        </p:nvPicPr>
        <p:blipFill>
          <a:blip r:embed="rId3" cstate="print"/>
          <a:srcRect/>
          <a:stretch>
            <a:fillRect/>
          </a:stretch>
        </p:blipFill>
        <p:spPr bwMode="auto">
          <a:xfrm>
            <a:off x="2771800" y="1340768"/>
            <a:ext cx="3429000" cy="4762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41986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¿Es único?</a:t>
            </a:r>
            <a:endParaRPr lang="en-US" dirty="0"/>
          </a:p>
        </p:txBody>
      </p:sp>
      <p:pic>
        <p:nvPicPr>
          <p:cNvPr id="75778" name="Picture 2" descr="http://www.perrosmtb.org/wp-content/gallery/la-ruta-de-los-conquistadores/larutadia4_puente.jpg"/>
          <p:cNvPicPr>
            <a:picLocks noChangeAspect="1" noChangeArrowheads="1"/>
          </p:cNvPicPr>
          <p:nvPr/>
        </p:nvPicPr>
        <p:blipFill>
          <a:blip r:embed="rId3" cstate="print"/>
          <a:srcRect/>
          <a:stretch>
            <a:fillRect/>
          </a:stretch>
        </p:blipFill>
        <p:spPr bwMode="auto">
          <a:xfrm>
            <a:off x="1331640" y="1484784"/>
            <a:ext cx="6264696" cy="4176464"/>
          </a:xfrm>
          <a:prstGeom prst="rect">
            <a:avLst/>
          </a:prstGeom>
          <a:ln>
            <a:noFill/>
          </a:ln>
          <a:effectLst>
            <a:softEdge rad="112500"/>
          </a:effectLst>
        </p:spPr>
      </p:pic>
    </p:spTree>
    <p:extLst>
      <p:ext uri="{BB962C8B-B14F-4D97-AF65-F5344CB8AC3E}">
        <p14:creationId xmlns:p14="http://schemas.microsoft.com/office/powerpoint/2010/main" val="71591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s-ES_tradnl" sz="4000" dirty="0" smtClean="0"/>
              <a:t>¿Equipos Multidisciplinarios?</a:t>
            </a:r>
            <a:endParaRPr lang="en-US" sz="4000" dirty="0"/>
          </a:p>
        </p:txBody>
      </p:sp>
      <p:pic>
        <p:nvPicPr>
          <p:cNvPr id="78850" name="Picture 2" descr="http://www.adventure-journal.com/wp-content/uploads/2010/07/USPS_Team.jpg"/>
          <p:cNvPicPr>
            <a:picLocks noChangeAspect="1" noChangeArrowheads="1"/>
          </p:cNvPicPr>
          <p:nvPr/>
        </p:nvPicPr>
        <p:blipFill>
          <a:blip r:embed="rId3" cstate="print"/>
          <a:srcRect/>
          <a:stretch>
            <a:fillRect/>
          </a:stretch>
        </p:blipFill>
        <p:spPr bwMode="auto">
          <a:xfrm>
            <a:off x="1259632" y="1484784"/>
            <a:ext cx="6336704" cy="4219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5903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t>¿Enfrentamos riesgos?</a:t>
            </a:r>
            <a:endParaRPr lang="en-US" dirty="0"/>
          </a:p>
        </p:txBody>
      </p:sp>
      <p:pic>
        <p:nvPicPr>
          <p:cNvPr id="76802" name="Picture 2" descr="http://autobus.cyclingnews.com/photos/2005/tour05/tour0515/cycling-tdf2005-accident-44.jpg"/>
          <p:cNvPicPr>
            <a:picLocks noChangeAspect="1" noChangeArrowheads="1"/>
          </p:cNvPicPr>
          <p:nvPr/>
        </p:nvPicPr>
        <p:blipFill>
          <a:blip r:embed="rId3" cstate="print"/>
          <a:srcRect/>
          <a:stretch>
            <a:fillRect/>
          </a:stretch>
        </p:blipFill>
        <p:spPr bwMode="auto">
          <a:xfrm>
            <a:off x="1691680" y="2106220"/>
            <a:ext cx="5976664" cy="41238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515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dirty="0" smtClean="0"/>
              <a:t>¿Existen procesos </a:t>
            </a:r>
            <a:br>
              <a:rPr lang="es-ES_tradnl" dirty="0" smtClean="0"/>
            </a:br>
            <a:r>
              <a:rPr lang="es-ES_tradnl" dirty="0" smtClean="0"/>
              <a:t>de planificación?</a:t>
            </a:r>
            <a:endParaRPr lang="en-US" dirty="0"/>
          </a:p>
        </p:txBody>
      </p:sp>
      <p:pic>
        <p:nvPicPr>
          <p:cNvPr id="77826" name="Picture 2" descr="http://www.chiquisoft.com/wp-content/uploads/2008/07/pro-cycling-manager.jpg"/>
          <p:cNvPicPr>
            <a:picLocks noChangeAspect="1" noChangeArrowheads="1"/>
          </p:cNvPicPr>
          <p:nvPr/>
        </p:nvPicPr>
        <p:blipFill>
          <a:blip r:embed="rId3" cstate="print"/>
          <a:srcRect/>
          <a:stretch>
            <a:fillRect/>
          </a:stretch>
        </p:blipFill>
        <p:spPr bwMode="auto">
          <a:xfrm>
            <a:off x="1547664" y="1412776"/>
            <a:ext cx="6048672"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085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78" y="0"/>
            <a:ext cx="6316662" cy="1143000"/>
          </a:xfrm>
        </p:spPr>
        <p:txBody>
          <a:bodyPr/>
          <a:lstStyle/>
          <a:p>
            <a:r>
              <a:rPr lang="es-ES_tradnl" dirty="0" smtClean="0"/>
              <a:t>¿Ejecución?</a:t>
            </a:r>
            <a:endParaRPr lang="en-US" dirty="0"/>
          </a:p>
        </p:txBody>
      </p:sp>
      <p:pic>
        <p:nvPicPr>
          <p:cNvPr id="79874" name="Picture 2" descr="http://www.themotorreport.com.au/wp-content/uploads/2009/01/2009-skoda-cycling-support-team.jpg"/>
          <p:cNvPicPr>
            <a:picLocks noChangeAspect="1" noChangeArrowheads="1"/>
          </p:cNvPicPr>
          <p:nvPr/>
        </p:nvPicPr>
        <p:blipFill>
          <a:blip r:embed="rId3" cstate="print"/>
          <a:srcRect/>
          <a:stretch>
            <a:fillRect/>
          </a:stretch>
        </p:blipFill>
        <p:spPr bwMode="auto">
          <a:xfrm>
            <a:off x="1475656" y="1412776"/>
            <a:ext cx="6449144" cy="42859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39435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t>¿Seguimiento y Control?</a:t>
            </a:r>
            <a:endParaRPr lang="en-US" dirty="0"/>
          </a:p>
        </p:txBody>
      </p:sp>
      <p:pic>
        <p:nvPicPr>
          <p:cNvPr id="80898" name="Picture 2" descr="http://www.ayushveda.com/womens-magazine/wp-content/uploads/2008/10/doubtful-situation.jpg"/>
          <p:cNvPicPr>
            <a:picLocks noChangeAspect="1" noChangeArrowheads="1"/>
          </p:cNvPicPr>
          <p:nvPr/>
        </p:nvPicPr>
        <p:blipFill>
          <a:blip r:embed="rId3" cstate="print"/>
          <a:srcRect/>
          <a:stretch>
            <a:fillRect/>
          </a:stretch>
        </p:blipFill>
        <p:spPr bwMode="auto">
          <a:xfrm>
            <a:off x="3203848" y="1700808"/>
            <a:ext cx="2857500" cy="3733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5468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freeppt_0995_slide">
  <a:themeElements>
    <a:clrScheme name="Tema de Office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fontScheme name="Tema d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66"/>
        </a:dk2>
        <a:lt2>
          <a:srgbClr val="FFFFFF"/>
        </a:lt2>
        <a:accent1>
          <a:srgbClr val="96A7F2"/>
        </a:accent1>
        <a:accent2>
          <a:srgbClr val="96B6F2"/>
        </a:accent2>
        <a:accent3>
          <a:srgbClr val="AAAAB8"/>
        </a:accent3>
        <a:accent4>
          <a:srgbClr val="DADADA"/>
        </a:accent4>
        <a:accent5>
          <a:srgbClr val="C9D0F7"/>
        </a:accent5>
        <a:accent6>
          <a:srgbClr val="87A5DB"/>
        </a:accent6>
        <a:hlink>
          <a:srgbClr val="B9C2F0"/>
        </a:hlink>
        <a:folHlink>
          <a:srgbClr val="BDCBFF"/>
        </a:folHlink>
      </a:clrScheme>
      <a:clrMap bg1="dk2" tx1="lt1" bg2="dk1" tx2="lt2" accent1="accent1" accent2="accent2" accent3="accent3" accent4="accent4" accent5="accent5" accent6="accent6" hlink="hlink" folHlink="folHlink"/>
    </a:extraClrScheme>
    <a:extraClrScheme>
      <a:clrScheme name="Tema de Office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FF"/>
        </a:lt1>
        <a:dk2>
          <a:srgbClr val="000066"/>
        </a:dk2>
        <a:lt2>
          <a:srgbClr val="FFFFFF"/>
        </a:lt2>
        <a:accent1>
          <a:srgbClr val="E6A050"/>
        </a:accent1>
        <a:accent2>
          <a:srgbClr val="9D9DF2"/>
        </a:accent2>
        <a:accent3>
          <a:srgbClr val="AAAAB8"/>
        </a:accent3>
        <a:accent4>
          <a:srgbClr val="DADADA"/>
        </a:accent4>
        <a:accent5>
          <a:srgbClr val="F0CDB3"/>
        </a:accent5>
        <a:accent6>
          <a:srgbClr val="8E8EDB"/>
        </a:accent6>
        <a:hlink>
          <a:srgbClr val="E6DF7E"/>
        </a:hlink>
        <a:folHlink>
          <a:srgbClr val="F7C2AD"/>
        </a:folHlink>
      </a:clrScheme>
      <a:clrMap bg1="dk2" tx1="lt1" bg2="dk1" tx2="lt2" accent1="accent1" accent2="accent2" accent3="accent3" accent4="accent4" accent5="accent5" accent6="accent6" hlink="hlink" folHlink="folHlink"/>
    </a:extraClrScheme>
    <a:extraClrScheme>
      <a:clrScheme name="Tema de Office 4">
        <a:dk1>
          <a:srgbClr val="000000"/>
        </a:dk1>
        <a:lt1>
          <a:srgbClr val="FFFFFF"/>
        </a:lt1>
        <a:dk2>
          <a:srgbClr val="000066"/>
        </a:dk2>
        <a:lt2>
          <a:srgbClr val="FFFFFF"/>
        </a:lt2>
        <a:accent1>
          <a:srgbClr val="DEAF2C"/>
        </a:accent1>
        <a:accent2>
          <a:srgbClr val="72CC5C"/>
        </a:accent2>
        <a:accent3>
          <a:srgbClr val="AAAAB8"/>
        </a:accent3>
        <a:accent4>
          <a:srgbClr val="DADADA"/>
        </a:accent4>
        <a:accent5>
          <a:srgbClr val="ECD4AC"/>
        </a:accent5>
        <a:accent6>
          <a:srgbClr val="67B953"/>
        </a:accent6>
        <a:hlink>
          <a:srgbClr val="F7C6CB"/>
        </a:hlink>
        <a:folHlink>
          <a:srgbClr val="BFBFFF"/>
        </a:folHlink>
      </a:clrScheme>
      <a:clrMap bg1="dk2" tx1="lt1" bg2="dk1" tx2="lt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B2B2B2"/>
        </a:lt2>
        <a:accent1>
          <a:srgbClr val="96A7F2"/>
        </a:accent1>
        <a:accent2>
          <a:srgbClr val="96B6F2"/>
        </a:accent2>
        <a:accent3>
          <a:srgbClr val="FFFFFF"/>
        </a:accent3>
        <a:accent4>
          <a:srgbClr val="000000"/>
        </a:accent4>
        <a:accent5>
          <a:srgbClr val="C9D0F7"/>
        </a:accent5>
        <a:accent6>
          <a:srgbClr val="87A5DB"/>
        </a:accent6>
        <a:hlink>
          <a:srgbClr val="B9C2F0"/>
        </a:hlink>
        <a:folHlink>
          <a:srgbClr val="BDCBFF"/>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B2B2B2"/>
        </a:lt2>
        <a:accent1>
          <a:srgbClr val="79B8F2"/>
        </a:accent1>
        <a:accent2>
          <a:srgbClr val="CFAAF2"/>
        </a:accent2>
        <a:accent3>
          <a:srgbClr val="FFFFFF"/>
        </a:accent3>
        <a:accent4>
          <a:srgbClr val="000000"/>
        </a:accent4>
        <a:accent5>
          <a:srgbClr val="BED8F7"/>
        </a:accent5>
        <a:accent6>
          <a:srgbClr val="BB9ADB"/>
        </a:accent6>
        <a:hlink>
          <a:srgbClr val="9BDED3"/>
        </a:hlink>
        <a:folHlink>
          <a:srgbClr val="BFBFFF"/>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B2B2B2"/>
        </a:lt2>
        <a:accent1>
          <a:srgbClr val="E6A050"/>
        </a:accent1>
        <a:accent2>
          <a:srgbClr val="9D9DF2"/>
        </a:accent2>
        <a:accent3>
          <a:srgbClr val="FFFFFF"/>
        </a:accent3>
        <a:accent4>
          <a:srgbClr val="000000"/>
        </a:accent4>
        <a:accent5>
          <a:srgbClr val="F0CDB3"/>
        </a:accent5>
        <a:accent6>
          <a:srgbClr val="8E8EDB"/>
        </a:accent6>
        <a:hlink>
          <a:srgbClr val="E6DF7E"/>
        </a:hlink>
        <a:folHlink>
          <a:srgbClr val="F7C2AD"/>
        </a:folHlink>
      </a:clrScheme>
      <a:clrMap bg1="lt1" tx1="dk1" bg2="lt2" tx2="dk2" accent1="accent1" accent2="accent2" accent3="accent3" accent4="accent4" accent5="accent5" accent6="accent6" hlink="hlink" folHlink="folHlink"/>
    </a:extraClrScheme>
    <a:extraClrScheme>
      <a:clrScheme name="Tema de Office 8">
        <a:dk1>
          <a:srgbClr val="000000"/>
        </a:dk1>
        <a:lt1>
          <a:srgbClr val="FFFFFF"/>
        </a:lt1>
        <a:dk2>
          <a:srgbClr val="000000"/>
        </a:dk2>
        <a:lt2>
          <a:srgbClr val="B2B2B2"/>
        </a:lt2>
        <a:accent1>
          <a:srgbClr val="DEAF2C"/>
        </a:accent1>
        <a:accent2>
          <a:srgbClr val="72CC5C"/>
        </a:accent2>
        <a:accent3>
          <a:srgbClr val="FFFFFF"/>
        </a:accent3>
        <a:accent4>
          <a:srgbClr val="000000"/>
        </a:accent4>
        <a:accent5>
          <a:srgbClr val="ECD4AC"/>
        </a:accent5>
        <a:accent6>
          <a:srgbClr val="67B953"/>
        </a:accent6>
        <a:hlink>
          <a:srgbClr val="F7C6CB"/>
        </a:hlink>
        <a:folHlink>
          <a:srgbClr val="BFB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66"/>
        </a:dk2>
        <a:lt2>
          <a:srgbClr val="FFFFFF"/>
        </a:lt2>
        <a:accent1>
          <a:srgbClr val="96A7F2"/>
        </a:accent1>
        <a:accent2>
          <a:srgbClr val="96B6F2"/>
        </a:accent2>
        <a:accent3>
          <a:srgbClr val="AAAAB8"/>
        </a:accent3>
        <a:accent4>
          <a:srgbClr val="DADADA"/>
        </a:accent4>
        <a:accent5>
          <a:srgbClr val="C9D0F7"/>
        </a:accent5>
        <a:accent6>
          <a:srgbClr val="87A5DB"/>
        </a:accent6>
        <a:hlink>
          <a:srgbClr val="B9C2F0"/>
        </a:hlink>
        <a:folHlink>
          <a:srgbClr val="BDCBFF"/>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0066"/>
        </a:dk2>
        <a:lt2>
          <a:srgbClr val="FFFFFF"/>
        </a:lt2>
        <a:accent1>
          <a:srgbClr val="E6A050"/>
        </a:accent1>
        <a:accent2>
          <a:srgbClr val="9D9DF2"/>
        </a:accent2>
        <a:accent3>
          <a:srgbClr val="AAAAB8"/>
        </a:accent3>
        <a:accent4>
          <a:srgbClr val="DADADA"/>
        </a:accent4>
        <a:accent5>
          <a:srgbClr val="F0CDB3"/>
        </a:accent5>
        <a:accent6>
          <a:srgbClr val="8E8EDB"/>
        </a:accent6>
        <a:hlink>
          <a:srgbClr val="E6DF7E"/>
        </a:hlink>
        <a:folHlink>
          <a:srgbClr val="F7C2AD"/>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0066"/>
        </a:dk2>
        <a:lt2>
          <a:srgbClr val="FFFFFF"/>
        </a:lt2>
        <a:accent1>
          <a:srgbClr val="DEAF2C"/>
        </a:accent1>
        <a:accent2>
          <a:srgbClr val="72CC5C"/>
        </a:accent2>
        <a:accent3>
          <a:srgbClr val="AAAAB8"/>
        </a:accent3>
        <a:accent4>
          <a:srgbClr val="DADADA"/>
        </a:accent4>
        <a:accent5>
          <a:srgbClr val="ECD4AC"/>
        </a:accent5>
        <a:accent6>
          <a:srgbClr val="67B953"/>
        </a:accent6>
        <a:hlink>
          <a:srgbClr val="F7C6CB"/>
        </a:hlink>
        <a:folHlink>
          <a:srgbClr val="BFBF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96A7F2"/>
        </a:accent1>
        <a:accent2>
          <a:srgbClr val="96B6F2"/>
        </a:accent2>
        <a:accent3>
          <a:srgbClr val="FFFFFF"/>
        </a:accent3>
        <a:accent4>
          <a:srgbClr val="000000"/>
        </a:accent4>
        <a:accent5>
          <a:srgbClr val="C9D0F7"/>
        </a:accent5>
        <a:accent6>
          <a:srgbClr val="87A5DB"/>
        </a:accent6>
        <a:hlink>
          <a:srgbClr val="B9C2F0"/>
        </a:hlink>
        <a:folHlink>
          <a:srgbClr val="BDCB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79B8F2"/>
        </a:accent1>
        <a:accent2>
          <a:srgbClr val="CFAAF2"/>
        </a:accent2>
        <a:accent3>
          <a:srgbClr val="FFFFFF"/>
        </a:accent3>
        <a:accent4>
          <a:srgbClr val="000000"/>
        </a:accent4>
        <a:accent5>
          <a:srgbClr val="BED8F7"/>
        </a:accent5>
        <a:accent6>
          <a:srgbClr val="BB9ADB"/>
        </a:accent6>
        <a:hlink>
          <a:srgbClr val="9BDED3"/>
        </a:hlink>
        <a:folHlink>
          <a:srgbClr val="BFBF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E6A050"/>
        </a:accent1>
        <a:accent2>
          <a:srgbClr val="9D9DF2"/>
        </a:accent2>
        <a:accent3>
          <a:srgbClr val="FFFFFF"/>
        </a:accent3>
        <a:accent4>
          <a:srgbClr val="000000"/>
        </a:accent4>
        <a:accent5>
          <a:srgbClr val="F0CDB3"/>
        </a:accent5>
        <a:accent6>
          <a:srgbClr val="8E8EDB"/>
        </a:accent6>
        <a:hlink>
          <a:srgbClr val="E6DF7E"/>
        </a:hlink>
        <a:folHlink>
          <a:srgbClr val="F7C2A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DEAF2C"/>
        </a:accent1>
        <a:accent2>
          <a:srgbClr val="72CC5C"/>
        </a:accent2>
        <a:accent3>
          <a:srgbClr val="FFFFFF"/>
        </a:accent3>
        <a:accent4>
          <a:srgbClr val="000000"/>
        </a:accent4>
        <a:accent5>
          <a:srgbClr val="ECD4AC"/>
        </a:accent5>
        <a:accent6>
          <a:srgbClr val="67B953"/>
        </a:accent6>
        <a:hlink>
          <a:srgbClr val="F7C6CB"/>
        </a:hlink>
        <a:folHlink>
          <a:srgbClr val="BFB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freeppt_0995_slide</Template>
  <TotalTime>3</TotalTime>
  <Words>571</Words>
  <Application>Microsoft Office PowerPoint</Application>
  <PresentationFormat>Presentación en pantalla (4:3)</PresentationFormat>
  <Paragraphs>54</Paragraphs>
  <Slides>15</Slides>
  <Notes>15</Notes>
  <HiddenSlides>0</HiddenSlides>
  <MMClips>0</MMClips>
  <ScaleCrop>false</ScaleCrop>
  <HeadingPairs>
    <vt:vector size="4" baseType="variant">
      <vt:variant>
        <vt:lpstr>Tema</vt:lpstr>
      </vt:variant>
      <vt:variant>
        <vt:i4>2</vt:i4>
      </vt:variant>
      <vt:variant>
        <vt:lpstr>Títulos de diapositiva</vt:lpstr>
      </vt:variant>
      <vt:variant>
        <vt:i4>15</vt:i4>
      </vt:variant>
    </vt:vector>
  </HeadingPairs>
  <TitlesOfParts>
    <vt:vector size="17" baseType="lpstr">
      <vt:lpstr>freeppt_0995_slide</vt:lpstr>
      <vt:lpstr>1_Default Design</vt:lpstr>
      <vt:lpstr>Implementación, Control y Cierre Gestión por Resultados</vt:lpstr>
      <vt:lpstr>¿Qué características comparten  una carrera de ciclismo y un proyecto?</vt:lpstr>
      <vt:lpstr>¿Es temporal?</vt:lpstr>
      <vt:lpstr>¿Es único?</vt:lpstr>
      <vt:lpstr>¿Equipos Multidisciplinarios?</vt:lpstr>
      <vt:lpstr>¿Enfrentamos riesgos?</vt:lpstr>
      <vt:lpstr>¿Existen procesos  de planificación?</vt:lpstr>
      <vt:lpstr>¿Ejecución?</vt:lpstr>
      <vt:lpstr>¿Seguimiento y Control?</vt:lpstr>
      <vt:lpstr>Metas intermedias</vt:lpstr>
      <vt:lpstr>Gestión por Resultados</vt:lpstr>
      <vt:lpstr>¿Qué es un hito?</vt:lpstr>
      <vt:lpstr>Hitos</vt:lpstr>
      <vt:lpstr>¿Cómo funcionan los hitos?</vt:lpstr>
      <vt:lpstr>Bibliografía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Yoannia Arean</dc:creator>
  <cp:lastModifiedBy>Yoannia Arean</cp:lastModifiedBy>
  <cp:revision>2</cp:revision>
  <dcterms:created xsi:type="dcterms:W3CDTF">2011-12-14T22:14:36Z</dcterms:created>
  <dcterms:modified xsi:type="dcterms:W3CDTF">2011-12-14T22:48:50Z</dcterms:modified>
</cp:coreProperties>
</file>