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FB5B43-F391-411B-BDF1-FF11DBAF27D9}" type="datetimeFigureOut">
              <a:rPr lang="es-CR" smtClean="0"/>
              <a:t>14/12/2011</a:t>
            </a:fld>
            <a:endParaRPr lang="es-C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30940D-4AEE-4844-8D31-BB44F59A6B5B}" type="slidenum">
              <a:rPr lang="es-CR" smtClean="0"/>
              <a:t>‹Nº›</a:t>
            </a:fld>
            <a:endParaRPr lang="es-CR"/>
          </a:p>
        </p:txBody>
      </p:sp>
    </p:spTree>
    <p:extLst>
      <p:ext uri="{BB962C8B-B14F-4D97-AF65-F5344CB8AC3E}">
        <p14:creationId xmlns:p14="http://schemas.microsoft.com/office/powerpoint/2010/main" val="251000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US"/>
          </a:p>
        </p:txBody>
      </p:sp>
      <p:sp>
        <p:nvSpPr>
          <p:cNvPr id="4" name="3 Marcador de número de diapositiva"/>
          <p:cNvSpPr>
            <a:spLocks noGrp="1"/>
          </p:cNvSpPr>
          <p:nvPr>
            <p:ph type="sldNum" sz="quarter" idx="10"/>
          </p:nvPr>
        </p:nvSpPr>
        <p:spPr/>
        <p:txBody>
          <a:bodyPr/>
          <a:lstStyle/>
          <a:p>
            <a:fld id="{5C73A87A-3760-4AF6-81FD-EE947A97F96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Las lecciones aprendidas pueden</a:t>
            </a:r>
            <a:r>
              <a:rPr lang="es-CR" baseline="0" dirty="0" smtClean="0"/>
              <a:t> responder alguna de las siguientes interrogantes.</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Principales espacios</a:t>
            </a:r>
            <a:r>
              <a:rPr lang="es-CR" baseline="0" dirty="0" smtClean="0"/>
              <a:t> de un formulario para la documentación de lecciones aprendidas.</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Algunas</a:t>
            </a:r>
            <a:r>
              <a:rPr lang="es-CR" baseline="0" dirty="0" smtClean="0"/>
              <a:t> de las mejoras prácticas para la identificación de </a:t>
            </a:r>
            <a:r>
              <a:rPr lang="es-CR" baseline="0" smtClean="0"/>
              <a:t>lecciones aprendidas.</a:t>
            </a:r>
            <a:endParaRPr lang="en-US"/>
          </a:p>
        </p:txBody>
      </p:sp>
      <p:sp>
        <p:nvSpPr>
          <p:cNvPr id="4" name="Slide Number Placeholder 3"/>
          <p:cNvSpPr>
            <a:spLocks noGrp="1"/>
          </p:cNvSpPr>
          <p:nvPr>
            <p:ph type="sldNum" sz="quarter" idx="10"/>
          </p:nvPr>
        </p:nvSpPr>
        <p:spPr/>
        <p:txBody>
          <a:bodyPr/>
          <a:lstStyle/>
          <a:p>
            <a:fld id="{5C73A87A-3760-4AF6-81FD-EE947A97F962}"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¿Cuentan</a:t>
            </a:r>
            <a:r>
              <a:rPr lang="es-CR" baseline="0" dirty="0" smtClean="0"/>
              <a:t> nuestras instituciones con capacidad organizacional para aprender de los errores de otros?</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En muchas de nuestras</a:t>
            </a:r>
            <a:r>
              <a:rPr lang="es-CR" baseline="0" dirty="0" smtClean="0"/>
              <a:t> organizaciones el conocimiento muchas veces aprendido a golpes con recursos del presupuesto del proyecto no se documenta, la rotación del personal es la principal enemiga de la capitalización del conocimiento. En muchas ocasiones dentro de la misma organización es necesario tropezarse dos veces con la misma piedra.</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El </a:t>
            </a:r>
            <a:r>
              <a:rPr lang="es-CR" dirty="0" err="1" smtClean="0"/>
              <a:t>PMBoK</a:t>
            </a:r>
            <a:r>
              <a:rPr lang="es-CR" dirty="0" smtClean="0"/>
              <a:t> espera que los directores de proyectos utilicen las lecciones aprendidas como herramientas de mejora.</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Muchos identifican</a:t>
            </a:r>
            <a:r>
              <a:rPr lang="es-CR" baseline="0" dirty="0" smtClean="0"/>
              <a:t> las lecciones aprendidas como una actividad a llevarse acabo durante el cierre del proyecto, sin embargo más bien deben llevarse a cabo durante todo el proyecto.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Algo que podemos compartir</a:t>
            </a:r>
            <a:r>
              <a:rPr lang="es-CR" baseline="0" dirty="0" smtClean="0"/>
              <a:t> con otros, con nuestro organización para prevenir que alguien más deba enfrentarse a las situaciones que hemos enfrentado. </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baseline="0" dirty="0" smtClean="0"/>
              <a:t>No necesariamente deben ser negativas, hay muchas posibilidades de aprendizaje en lecciones aprendidas a partir de las cosas que hicimos bien.</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MEJORA</a:t>
            </a:r>
            <a:r>
              <a:rPr lang="es-CR" baseline="0" dirty="0" smtClean="0"/>
              <a:t> CONTINUA</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Principales características de una lección aprendida</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536D1D28-47F7-4BBE-94C5-3AF27AA1433E}" type="slidenum">
              <a:rPr lang="es-ES"/>
              <a:pPr/>
              <a:t>‹Nº›</a:t>
            </a:fld>
            <a:endParaRPr lang="es-ES"/>
          </a:p>
        </p:txBody>
      </p:sp>
    </p:spTree>
    <p:extLst>
      <p:ext uri="{BB962C8B-B14F-4D97-AF65-F5344CB8AC3E}">
        <p14:creationId xmlns:p14="http://schemas.microsoft.com/office/powerpoint/2010/main" val="3908447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4C5445DA-9268-4C07-A030-80E91C5206CB}" type="slidenum">
              <a:rPr lang="es-ES"/>
              <a:pPr/>
              <a:t>‹Nº›</a:t>
            </a:fld>
            <a:endParaRPr lang="es-ES"/>
          </a:p>
        </p:txBody>
      </p:sp>
    </p:spTree>
    <p:extLst>
      <p:ext uri="{BB962C8B-B14F-4D97-AF65-F5344CB8AC3E}">
        <p14:creationId xmlns:p14="http://schemas.microsoft.com/office/powerpoint/2010/main" val="271397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E9E0EB01-0FCA-4760-A5E5-B5EA8D81AF5A}" type="slidenum">
              <a:rPr lang="es-ES"/>
              <a:pPr/>
              <a:t>‹Nº›</a:t>
            </a:fld>
            <a:endParaRPr lang="es-ES"/>
          </a:p>
        </p:txBody>
      </p:sp>
    </p:spTree>
    <p:extLst>
      <p:ext uri="{BB962C8B-B14F-4D97-AF65-F5344CB8AC3E}">
        <p14:creationId xmlns:p14="http://schemas.microsoft.com/office/powerpoint/2010/main" val="3761733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6A286BD0-20B3-4731-945A-65080D77B792}" type="slidenum">
              <a:rPr lang="es-ES"/>
              <a:pPr/>
              <a:t>‹Nº›</a:t>
            </a:fld>
            <a:endParaRPr lang="es-ES"/>
          </a:p>
        </p:txBody>
      </p:sp>
    </p:spTree>
    <p:extLst>
      <p:ext uri="{BB962C8B-B14F-4D97-AF65-F5344CB8AC3E}">
        <p14:creationId xmlns:p14="http://schemas.microsoft.com/office/powerpoint/2010/main" val="3595838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59A1EC02-AB49-4683-9EBC-C48F48C7EC0F}" type="slidenum">
              <a:rPr lang="es-ES"/>
              <a:pPr/>
              <a:t>‹Nº›</a:t>
            </a:fld>
            <a:endParaRPr lang="es-ES"/>
          </a:p>
        </p:txBody>
      </p:sp>
    </p:spTree>
    <p:extLst>
      <p:ext uri="{BB962C8B-B14F-4D97-AF65-F5344CB8AC3E}">
        <p14:creationId xmlns:p14="http://schemas.microsoft.com/office/powerpoint/2010/main" val="528762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1E90AD92-64FB-42C1-BB9D-B337EFE5AE5A}" type="slidenum">
              <a:rPr lang="es-ES"/>
              <a:pPr/>
              <a:t>‹Nº›</a:t>
            </a:fld>
            <a:endParaRPr lang="es-ES"/>
          </a:p>
        </p:txBody>
      </p:sp>
    </p:spTree>
    <p:extLst>
      <p:ext uri="{BB962C8B-B14F-4D97-AF65-F5344CB8AC3E}">
        <p14:creationId xmlns:p14="http://schemas.microsoft.com/office/powerpoint/2010/main" val="3936631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FEE8E0C9-521A-4F6E-ADAF-CAA6EF849B53}" type="slidenum">
              <a:rPr lang="es-ES"/>
              <a:pPr/>
              <a:t>‹Nº›</a:t>
            </a:fld>
            <a:endParaRPr lang="es-ES"/>
          </a:p>
        </p:txBody>
      </p:sp>
    </p:spTree>
    <p:extLst>
      <p:ext uri="{BB962C8B-B14F-4D97-AF65-F5344CB8AC3E}">
        <p14:creationId xmlns:p14="http://schemas.microsoft.com/office/powerpoint/2010/main" val="2704697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92C1FEC5-0E8C-44BF-AAC1-634A3C112274}" type="slidenum">
              <a:rPr lang="es-ES"/>
              <a:pPr/>
              <a:t>‹Nº›</a:t>
            </a:fld>
            <a:endParaRPr lang="es-ES"/>
          </a:p>
        </p:txBody>
      </p:sp>
    </p:spTree>
    <p:extLst>
      <p:ext uri="{BB962C8B-B14F-4D97-AF65-F5344CB8AC3E}">
        <p14:creationId xmlns:p14="http://schemas.microsoft.com/office/powerpoint/2010/main" val="4240123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04ADD33C-B906-423F-9D62-CB24C85D7F43}" type="slidenum">
              <a:rPr lang="es-ES"/>
              <a:pPr/>
              <a:t>‹Nº›</a:t>
            </a:fld>
            <a:endParaRPr lang="es-ES"/>
          </a:p>
        </p:txBody>
      </p:sp>
    </p:spTree>
    <p:extLst>
      <p:ext uri="{BB962C8B-B14F-4D97-AF65-F5344CB8AC3E}">
        <p14:creationId xmlns:p14="http://schemas.microsoft.com/office/powerpoint/2010/main" val="660174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203978FA-D254-40B6-9ABC-FD6C90BA7726}" type="slidenum">
              <a:rPr lang="es-ES"/>
              <a:pPr/>
              <a:t>‹Nº›</a:t>
            </a:fld>
            <a:endParaRPr lang="es-ES"/>
          </a:p>
        </p:txBody>
      </p:sp>
    </p:spTree>
    <p:extLst>
      <p:ext uri="{BB962C8B-B14F-4D97-AF65-F5344CB8AC3E}">
        <p14:creationId xmlns:p14="http://schemas.microsoft.com/office/powerpoint/2010/main" val="1784334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F6D4056F-9CED-4449-A590-A84D13DBA7B2}" type="slidenum">
              <a:rPr lang="es-ES"/>
              <a:pPr/>
              <a:t>‹Nº›</a:t>
            </a:fld>
            <a:endParaRPr lang="es-ES"/>
          </a:p>
        </p:txBody>
      </p:sp>
    </p:spTree>
    <p:extLst>
      <p:ext uri="{BB962C8B-B14F-4D97-AF65-F5344CB8AC3E}">
        <p14:creationId xmlns:p14="http://schemas.microsoft.com/office/powerpoint/2010/main" val="1640657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C70BE58-D23E-4489-85C1-0E64EC87D309}"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R" dirty="0" smtClean="0">
                <a:solidFill>
                  <a:schemeClr val="bg1"/>
                </a:solidFill>
              </a:rPr>
              <a:t>Implementación, Control y Cierre</a:t>
            </a:r>
            <a:br>
              <a:rPr lang="es-CR" dirty="0" smtClean="0">
                <a:solidFill>
                  <a:schemeClr val="bg1"/>
                </a:solidFill>
              </a:rPr>
            </a:br>
            <a:r>
              <a:rPr lang="es-CR" dirty="0" smtClean="0">
                <a:solidFill>
                  <a:schemeClr val="bg1"/>
                </a:solidFill>
              </a:rPr>
              <a:t>Lecciones Aprendidas</a:t>
            </a:r>
            <a:endParaRPr lang="es-CR" dirty="0">
              <a:solidFill>
                <a:schemeClr val="bg1"/>
              </a:solidFill>
            </a:endParaRPr>
          </a:p>
        </p:txBody>
      </p:sp>
      <p:sp>
        <p:nvSpPr>
          <p:cNvPr id="3" name="2 Subtítulo"/>
          <p:cNvSpPr>
            <a:spLocks noGrp="1"/>
          </p:cNvSpPr>
          <p:nvPr>
            <p:ph type="subTitle" idx="1"/>
          </p:nvPr>
        </p:nvSpPr>
        <p:spPr/>
        <p:txBody>
          <a:bodyPr>
            <a:normAutofit fontScale="70000" lnSpcReduction="20000"/>
          </a:bodyPr>
          <a:lstStyle/>
          <a:p>
            <a:r>
              <a:rPr lang="es-CR" dirty="0" smtClean="0">
                <a:solidFill>
                  <a:schemeClr val="bg1"/>
                </a:solidFill>
              </a:rPr>
              <a:t>Tópicos especiales para la administración de proyectos </a:t>
            </a:r>
            <a:endParaRPr lang="es-ES_tradnl" dirty="0" smtClean="0">
              <a:solidFill>
                <a:schemeClr val="bg1"/>
              </a:solidFill>
            </a:endParaRPr>
          </a:p>
          <a:p>
            <a:endParaRPr lang="es-ES_tradnl" dirty="0" smtClean="0">
              <a:solidFill>
                <a:schemeClr val="bg1"/>
              </a:solidFill>
            </a:endParaRPr>
          </a:p>
          <a:p>
            <a:r>
              <a:rPr lang="es-ES_tradnl" dirty="0" smtClean="0">
                <a:solidFill>
                  <a:schemeClr val="bg1"/>
                </a:solidFill>
              </a:rPr>
              <a:t>Ing. William </a:t>
            </a:r>
            <a:r>
              <a:rPr lang="es-ES_tradnl" dirty="0" err="1" smtClean="0">
                <a:solidFill>
                  <a:schemeClr val="bg1"/>
                </a:solidFill>
              </a:rPr>
              <a:t>Ernest</a:t>
            </a:r>
            <a:r>
              <a:rPr lang="es-ES_tradnl" dirty="0" smtClean="0">
                <a:solidFill>
                  <a:schemeClr val="bg1"/>
                </a:solidFill>
              </a:rPr>
              <a:t>, PMP</a:t>
            </a:r>
          </a:p>
          <a:p>
            <a:r>
              <a:rPr lang="es-ES_tradnl" dirty="0" smtClean="0">
                <a:solidFill>
                  <a:schemeClr val="bg1"/>
                </a:solidFill>
              </a:rPr>
              <a:t>Mayo, 2011</a:t>
            </a:r>
            <a:endParaRPr lang="en-US" dirty="0" smtClean="0">
              <a:solidFill>
                <a:schemeClr val="bg1"/>
              </a:solidFill>
            </a:endParaRPr>
          </a:p>
          <a:p>
            <a:endParaRPr lang="es-CR" dirty="0">
              <a:solidFill>
                <a:schemeClr val="bg1"/>
              </a:solidFill>
            </a:endParaRPr>
          </a:p>
        </p:txBody>
      </p:sp>
    </p:spTree>
    <p:extLst>
      <p:ext uri="{BB962C8B-B14F-4D97-AF65-F5344CB8AC3E}">
        <p14:creationId xmlns:p14="http://schemas.microsoft.com/office/powerpoint/2010/main" val="3944565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solidFill>
                  <a:schemeClr val="bg1"/>
                </a:solidFill>
              </a:rPr>
              <a:t>Características</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r>
              <a:rPr lang="es-CR" dirty="0" smtClean="0">
                <a:solidFill>
                  <a:schemeClr val="bg1"/>
                </a:solidFill>
              </a:rPr>
              <a:t>Surgen de un proceso sistemático de análisis y reflexión colectiva con participación de los involucrados.</a:t>
            </a:r>
          </a:p>
          <a:p>
            <a:r>
              <a:rPr lang="es-CR" dirty="0" smtClean="0">
                <a:solidFill>
                  <a:schemeClr val="bg1"/>
                </a:solidFill>
              </a:rPr>
              <a:t>Pueden ser positivas o negativas</a:t>
            </a:r>
          </a:p>
          <a:p>
            <a:r>
              <a:rPr lang="es-CR" dirty="0" smtClean="0">
                <a:solidFill>
                  <a:schemeClr val="bg1"/>
                </a:solidFill>
              </a:rPr>
              <a:t>Deben ser útiles y pertinentes</a:t>
            </a:r>
          </a:p>
          <a:p>
            <a:r>
              <a:rPr lang="es-CR" dirty="0" smtClean="0">
                <a:solidFill>
                  <a:schemeClr val="bg1"/>
                </a:solidFill>
              </a:rPr>
              <a:t>Requieren de mecanismos de diseminación</a:t>
            </a:r>
          </a:p>
          <a:p>
            <a:r>
              <a:rPr lang="es-CR" dirty="0" smtClean="0">
                <a:solidFill>
                  <a:schemeClr val="bg1"/>
                </a:solidFill>
              </a:rPr>
              <a:t>Son un primer paso para la identificación de buenas prácticas</a:t>
            </a:r>
            <a:endParaRPr lang="es-CR" dirty="0">
              <a:solidFill>
                <a:schemeClr val="bg1"/>
              </a:solidFill>
            </a:endParaRPr>
          </a:p>
        </p:txBody>
      </p:sp>
      <p:sp>
        <p:nvSpPr>
          <p:cNvPr id="4" name="TextBox 3"/>
          <p:cNvSpPr txBox="1"/>
          <p:nvPr/>
        </p:nvSpPr>
        <p:spPr>
          <a:xfrm>
            <a:off x="5580112" y="5877272"/>
            <a:ext cx="2232248" cy="369332"/>
          </a:xfrm>
          <a:prstGeom prst="rect">
            <a:avLst/>
          </a:prstGeom>
          <a:noFill/>
        </p:spPr>
        <p:txBody>
          <a:bodyPr wrap="square" rtlCol="0">
            <a:spAutoFit/>
          </a:bodyPr>
          <a:lstStyle/>
          <a:p>
            <a:pPr algn="ctr"/>
            <a:r>
              <a:rPr lang="en-US" dirty="0" smtClean="0"/>
              <a:t>BID, 2008</a:t>
            </a:r>
            <a:endParaRPr lang="en-US" dirty="0"/>
          </a:p>
        </p:txBody>
      </p:sp>
    </p:spTree>
    <p:extLst>
      <p:ext uri="{BB962C8B-B14F-4D97-AF65-F5344CB8AC3E}">
        <p14:creationId xmlns:p14="http://schemas.microsoft.com/office/powerpoint/2010/main" val="3218808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solidFill>
                  <a:schemeClr val="bg1"/>
                </a:solidFill>
              </a:rPr>
              <a:t>Características</a:t>
            </a:r>
            <a:endParaRPr lang="en-US" dirty="0">
              <a:solidFill>
                <a:schemeClr val="bg1"/>
              </a:solidFill>
            </a:endParaRPr>
          </a:p>
        </p:txBody>
      </p:sp>
      <p:sp>
        <p:nvSpPr>
          <p:cNvPr id="3" name="Content Placeholder 2"/>
          <p:cNvSpPr>
            <a:spLocks noGrp="1"/>
          </p:cNvSpPr>
          <p:nvPr>
            <p:ph idx="1"/>
          </p:nvPr>
        </p:nvSpPr>
        <p:spPr/>
        <p:txBody>
          <a:bodyPr/>
          <a:lstStyle/>
          <a:p>
            <a:r>
              <a:rPr lang="es-ES_tradnl" dirty="0" smtClean="0">
                <a:solidFill>
                  <a:schemeClr val="bg1"/>
                </a:solidFill>
              </a:rPr>
              <a:t>Las lecciones aprendidas responden a las </a:t>
            </a:r>
            <a:r>
              <a:rPr lang="es-CR" dirty="0" smtClean="0">
                <a:solidFill>
                  <a:schemeClr val="bg1"/>
                </a:solidFill>
              </a:rPr>
              <a:t>siguientes preguntas:</a:t>
            </a:r>
          </a:p>
          <a:p>
            <a:pPr lvl="1"/>
            <a:r>
              <a:rPr lang="es-CR" dirty="0" smtClean="0">
                <a:solidFill>
                  <a:schemeClr val="bg1"/>
                </a:solidFill>
              </a:rPr>
              <a:t>¿Qué pasó y por qué?</a:t>
            </a:r>
          </a:p>
          <a:p>
            <a:pPr lvl="1"/>
            <a:r>
              <a:rPr lang="es-CR" dirty="0" smtClean="0">
                <a:solidFill>
                  <a:schemeClr val="bg1"/>
                </a:solidFill>
              </a:rPr>
              <a:t>¿Qué funcionó?</a:t>
            </a:r>
          </a:p>
          <a:p>
            <a:pPr lvl="1"/>
            <a:r>
              <a:rPr lang="es-CR" dirty="0" smtClean="0">
                <a:solidFill>
                  <a:schemeClr val="bg1"/>
                </a:solidFill>
              </a:rPr>
              <a:t>¿Qué no funcionó?</a:t>
            </a:r>
          </a:p>
          <a:p>
            <a:pPr lvl="1"/>
            <a:r>
              <a:rPr lang="es-CR" dirty="0" smtClean="0">
                <a:solidFill>
                  <a:schemeClr val="bg1"/>
                </a:solidFill>
              </a:rPr>
              <a:t>¿Qué se </a:t>
            </a:r>
            <a:r>
              <a:rPr lang="es-CR" dirty="0" err="1" smtClean="0">
                <a:solidFill>
                  <a:schemeClr val="bg1"/>
                </a:solidFill>
              </a:rPr>
              <a:t>pudó</a:t>
            </a:r>
            <a:r>
              <a:rPr lang="es-CR" dirty="0" smtClean="0">
                <a:solidFill>
                  <a:schemeClr val="bg1"/>
                </a:solidFill>
              </a:rPr>
              <a:t> haber hecho mejor?</a:t>
            </a:r>
          </a:p>
          <a:p>
            <a:pPr lvl="1"/>
            <a:r>
              <a:rPr lang="es-CR" dirty="0" smtClean="0">
                <a:solidFill>
                  <a:schemeClr val="bg1"/>
                </a:solidFill>
              </a:rPr>
              <a:t>¿Qué se </a:t>
            </a:r>
            <a:r>
              <a:rPr lang="es-CR" dirty="0" err="1" smtClean="0">
                <a:solidFill>
                  <a:schemeClr val="bg1"/>
                </a:solidFill>
              </a:rPr>
              <a:t>hizó</a:t>
            </a:r>
            <a:r>
              <a:rPr lang="es-CR" dirty="0" smtClean="0">
                <a:solidFill>
                  <a:schemeClr val="bg1"/>
                </a:solidFill>
              </a:rPr>
              <a:t> de la mejor manera posible?</a:t>
            </a:r>
            <a:endParaRPr lang="es-CR" dirty="0">
              <a:solidFill>
                <a:schemeClr val="bg1"/>
              </a:solidFill>
            </a:endParaRPr>
          </a:p>
        </p:txBody>
      </p:sp>
    </p:spTree>
    <p:extLst>
      <p:ext uri="{BB962C8B-B14F-4D97-AF65-F5344CB8AC3E}">
        <p14:creationId xmlns:p14="http://schemas.microsoft.com/office/powerpoint/2010/main" val="3251838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s-ES_tradnl" dirty="0" smtClean="0">
                <a:solidFill>
                  <a:schemeClr val="bg1"/>
                </a:solidFill>
              </a:rPr>
              <a:t>¿Qué debe contener una </a:t>
            </a:r>
            <a:br>
              <a:rPr lang="es-ES_tradnl" dirty="0" smtClean="0">
                <a:solidFill>
                  <a:schemeClr val="bg1"/>
                </a:solidFill>
              </a:rPr>
            </a:br>
            <a:r>
              <a:rPr lang="es-ES_tradnl" dirty="0" smtClean="0">
                <a:solidFill>
                  <a:schemeClr val="bg1"/>
                </a:solidFill>
              </a:rPr>
              <a:t>lección aprendida?</a:t>
            </a:r>
            <a:endParaRPr lang="en-US" dirty="0">
              <a:solidFill>
                <a:schemeClr val="bg1"/>
              </a:solidFill>
            </a:endParaRPr>
          </a:p>
        </p:txBody>
      </p:sp>
      <p:sp>
        <p:nvSpPr>
          <p:cNvPr id="3" name="Content Placeholder 2"/>
          <p:cNvSpPr>
            <a:spLocks noGrp="1"/>
          </p:cNvSpPr>
          <p:nvPr>
            <p:ph idx="1"/>
          </p:nvPr>
        </p:nvSpPr>
        <p:spPr/>
        <p:txBody>
          <a:bodyPr/>
          <a:lstStyle/>
          <a:p>
            <a:r>
              <a:rPr lang="es-CR" dirty="0" smtClean="0">
                <a:solidFill>
                  <a:schemeClr val="bg1"/>
                </a:solidFill>
              </a:rPr>
              <a:t>Información del proyecto  e información de contacto.</a:t>
            </a:r>
          </a:p>
          <a:p>
            <a:r>
              <a:rPr lang="es-CR" dirty="0" smtClean="0">
                <a:solidFill>
                  <a:schemeClr val="bg1"/>
                </a:solidFill>
              </a:rPr>
              <a:t>Una descripción clara de la lección.</a:t>
            </a:r>
          </a:p>
          <a:p>
            <a:r>
              <a:rPr lang="es-CR" dirty="0" smtClean="0">
                <a:solidFill>
                  <a:schemeClr val="bg1"/>
                </a:solidFill>
              </a:rPr>
              <a:t>Los antecedentes de cómo fue aprendida la lección.</a:t>
            </a:r>
          </a:p>
          <a:p>
            <a:r>
              <a:rPr lang="es-CR" dirty="0" smtClean="0">
                <a:solidFill>
                  <a:schemeClr val="bg1"/>
                </a:solidFill>
              </a:rPr>
              <a:t>Beneficios de utilizar la lección y sugerencia de cómo la lección puede ser utilizada en el futuro.</a:t>
            </a:r>
            <a:endParaRPr lang="es-CR" dirty="0">
              <a:solidFill>
                <a:schemeClr val="bg1"/>
              </a:solidFill>
            </a:endParaRPr>
          </a:p>
        </p:txBody>
      </p:sp>
      <p:sp>
        <p:nvSpPr>
          <p:cNvPr id="4" name="TextBox 3"/>
          <p:cNvSpPr txBox="1"/>
          <p:nvPr/>
        </p:nvSpPr>
        <p:spPr>
          <a:xfrm>
            <a:off x="5580112" y="5877272"/>
            <a:ext cx="2232248" cy="369332"/>
          </a:xfrm>
          <a:prstGeom prst="rect">
            <a:avLst/>
          </a:prstGeom>
          <a:noFill/>
        </p:spPr>
        <p:txBody>
          <a:bodyPr wrap="square" rtlCol="0">
            <a:spAutoFit/>
          </a:bodyPr>
          <a:lstStyle/>
          <a:p>
            <a:pPr algn="ctr"/>
            <a:r>
              <a:rPr lang="en-US" dirty="0" smtClean="0"/>
              <a:t>CDC, 2006</a:t>
            </a:r>
            <a:endParaRPr lang="en-US" dirty="0"/>
          </a:p>
        </p:txBody>
      </p:sp>
    </p:spTree>
    <p:extLst>
      <p:ext uri="{BB962C8B-B14F-4D97-AF65-F5344CB8AC3E}">
        <p14:creationId xmlns:p14="http://schemas.microsoft.com/office/powerpoint/2010/main" val="3330415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solidFill>
                  <a:schemeClr val="bg1"/>
                </a:solidFill>
              </a:rPr>
              <a:t>Buenas Prácticas</a:t>
            </a:r>
            <a:endParaRPr lang="en-US" dirty="0">
              <a:solidFill>
                <a:schemeClr val="bg1"/>
              </a:solidFill>
            </a:endParaRPr>
          </a:p>
        </p:txBody>
      </p:sp>
      <p:sp>
        <p:nvSpPr>
          <p:cNvPr id="3" name="Content Placeholder 2"/>
          <p:cNvSpPr>
            <a:spLocks noGrp="1"/>
          </p:cNvSpPr>
          <p:nvPr>
            <p:ph idx="1"/>
          </p:nvPr>
        </p:nvSpPr>
        <p:spPr/>
        <p:txBody>
          <a:bodyPr>
            <a:normAutofit fontScale="92500" lnSpcReduction="10000"/>
          </a:bodyPr>
          <a:lstStyle/>
          <a:p>
            <a:r>
              <a:rPr lang="es-CR" dirty="0" smtClean="0">
                <a:solidFill>
                  <a:schemeClr val="bg1"/>
                </a:solidFill>
              </a:rPr>
              <a:t>Identificar lecciones aprendidas.</a:t>
            </a:r>
          </a:p>
          <a:p>
            <a:r>
              <a:rPr lang="es-CR" dirty="0" smtClean="0">
                <a:solidFill>
                  <a:schemeClr val="bg1"/>
                </a:solidFill>
              </a:rPr>
              <a:t>Realizar una sesión de lecciones aprendidas.</a:t>
            </a:r>
          </a:p>
          <a:p>
            <a:r>
              <a:rPr lang="es-CR" dirty="0" smtClean="0">
                <a:solidFill>
                  <a:schemeClr val="bg1"/>
                </a:solidFill>
              </a:rPr>
              <a:t>Compartir lecciones aprendidas con proyectos similares.</a:t>
            </a:r>
          </a:p>
          <a:p>
            <a:r>
              <a:rPr lang="es-CR" dirty="0" smtClean="0">
                <a:solidFill>
                  <a:schemeClr val="bg1"/>
                </a:solidFill>
              </a:rPr>
              <a:t>Incorporar lecciones aprendidas del proyecto dentro de las lecciones aprendidas de la organización.</a:t>
            </a:r>
          </a:p>
          <a:p>
            <a:r>
              <a:rPr lang="es-CR" dirty="0" smtClean="0">
                <a:solidFill>
                  <a:schemeClr val="bg1"/>
                </a:solidFill>
              </a:rPr>
              <a:t>Archivar lecciones aprendidas con información histórica del proyecto</a:t>
            </a:r>
            <a:endParaRPr lang="en-US" dirty="0">
              <a:solidFill>
                <a:schemeClr val="bg1"/>
              </a:solidFill>
            </a:endParaRPr>
          </a:p>
        </p:txBody>
      </p:sp>
      <p:sp>
        <p:nvSpPr>
          <p:cNvPr id="4" name="TextBox 3"/>
          <p:cNvSpPr txBox="1"/>
          <p:nvPr/>
        </p:nvSpPr>
        <p:spPr>
          <a:xfrm>
            <a:off x="5580112" y="5877272"/>
            <a:ext cx="2232248" cy="369332"/>
          </a:xfrm>
          <a:prstGeom prst="rect">
            <a:avLst/>
          </a:prstGeom>
          <a:noFill/>
        </p:spPr>
        <p:txBody>
          <a:bodyPr wrap="square" rtlCol="0">
            <a:spAutoFit/>
          </a:bodyPr>
          <a:lstStyle/>
          <a:p>
            <a:pPr algn="ctr"/>
            <a:r>
              <a:rPr lang="en-US" dirty="0" smtClean="0"/>
              <a:t>CDC, 2006</a:t>
            </a:r>
            <a:endParaRPr lang="en-US" dirty="0"/>
          </a:p>
        </p:txBody>
      </p:sp>
    </p:spTree>
    <p:extLst>
      <p:ext uri="{BB962C8B-B14F-4D97-AF65-F5344CB8AC3E}">
        <p14:creationId xmlns:p14="http://schemas.microsoft.com/office/powerpoint/2010/main" val="2799160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s-ES_tradnl" dirty="0" smtClean="0">
                <a:solidFill>
                  <a:schemeClr val="bg1"/>
                </a:solidFill>
              </a:rPr>
              <a:t>Cada lección aprendida que no se documenta es una lección que no puede ser aprendida por otros.</a:t>
            </a:r>
            <a:endParaRPr lang="en-US" dirty="0">
              <a:solidFill>
                <a:schemeClr val="bg1"/>
              </a:solidFill>
            </a:endParaRPr>
          </a:p>
        </p:txBody>
      </p:sp>
    </p:spTree>
    <p:extLst>
      <p:ext uri="{BB962C8B-B14F-4D97-AF65-F5344CB8AC3E}">
        <p14:creationId xmlns:p14="http://schemas.microsoft.com/office/powerpoint/2010/main" val="3614094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solidFill>
                  <a:schemeClr val="bg1"/>
                </a:solidFill>
              </a:rPr>
              <a:t>Bibliografía</a:t>
            </a:r>
            <a:endParaRPr lang="es-CR" dirty="0">
              <a:solidFill>
                <a:schemeClr val="bg1"/>
              </a:solidFill>
            </a:endParaRPr>
          </a:p>
        </p:txBody>
      </p:sp>
      <p:sp>
        <p:nvSpPr>
          <p:cNvPr id="3" name="Content Placeholder 2"/>
          <p:cNvSpPr>
            <a:spLocks noGrp="1"/>
          </p:cNvSpPr>
          <p:nvPr>
            <p:ph idx="1"/>
          </p:nvPr>
        </p:nvSpPr>
        <p:spPr/>
        <p:txBody>
          <a:bodyPr>
            <a:normAutofit fontScale="70000" lnSpcReduction="20000"/>
          </a:bodyPr>
          <a:lstStyle/>
          <a:p>
            <a:pPr lvl="0"/>
            <a:r>
              <a:rPr lang="en-US" sz="3600" dirty="0" smtClean="0">
                <a:solidFill>
                  <a:schemeClr val="bg1"/>
                </a:solidFill>
              </a:rPr>
              <a:t>Project Management Institute. A Guide to the Project Management Body of Knowledge (PMBOK® 2008). Fourth Edit. Pennsylvania, </a:t>
            </a:r>
            <a:r>
              <a:rPr lang="en-US" sz="3600" dirty="0" err="1" smtClean="0">
                <a:solidFill>
                  <a:schemeClr val="bg1"/>
                </a:solidFill>
              </a:rPr>
              <a:t>Estados</a:t>
            </a:r>
            <a:r>
              <a:rPr lang="en-US" sz="3600" dirty="0" smtClean="0">
                <a:solidFill>
                  <a:schemeClr val="bg1"/>
                </a:solidFill>
              </a:rPr>
              <a:t> </a:t>
            </a:r>
            <a:r>
              <a:rPr lang="en-US" sz="3600" dirty="0" err="1" smtClean="0">
                <a:solidFill>
                  <a:schemeClr val="bg1"/>
                </a:solidFill>
              </a:rPr>
              <a:t>Unidos</a:t>
            </a:r>
            <a:r>
              <a:rPr lang="en-US" sz="3600" dirty="0" smtClean="0">
                <a:solidFill>
                  <a:schemeClr val="bg1"/>
                </a:solidFill>
              </a:rPr>
              <a:t>: PMI, 2008.</a:t>
            </a:r>
          </a:p>
          <a:p>
            <a:pPr lvl="0"/>
            <a:r>
              <a:rPr lang="en-US" sz="3600" dirty="0" err="1" smtClean="0">
                <a:solidFill>
                  <a:schemeClr val="bg1"/>
                </a:solidFill>
              </a:rPr>
              <a:t>Interamerican</a:t>
            </a:r>
            <a:r>
              <a:rPr lang="en-US" sz="3600" dirty="0" smtClean="0">
                <a:solidFill>
                  <a:schemeClr val="bg1"/>
                </a:solidFill>
              </a:rPr>
              <a:t> Development Bank. </a:t>
            </a:r>
            <a:r>
              <a:rPr lang="en-US" sz="3600" dirty="0" err="1" smtClean="0">
                <a:solidFill>
                  <a:schemeClr val="bg1"/>
                </a:solidFill>
              </a:rPr>
              <a:t>Notas</a:t>
            </a:r>
            <a:r>
              <a:rPr lang="en-US" sz="3600" dirty="0" smtClean="0">
                <a:solidFill>
                  <a:schemeClr val="bg1"/>
                </a:solidFill>
              </a:rPr>
              <a:t> de </a:t>
            </a:r>
            <a:r>
              <a:rPr lang="en-US" sz="3600" dirty="0" err="1" smtClean="0">
                <a:solidFill>
                  <a:schemeClr val="bg1"/>
                </a:solidFill>
              </a:rPr>
              <a:t>Lecciones</a:t>
            </a:r>
            <a:r>
              <a:rPr lang="en-US" sz="3600" dirty="0" smtClean="0">
                <a:solidFill>
                  <a:schemeClr val="bg1"/>
                </a:solidFill>
              </a:rPr>
              <a:t> </a:t>
            </a:r>
            <a:r>
              <a:rPr lang="en-US" sz="3600" dirty="0" err="1" smtClean="0">
                <a:solidFill>
                  <a:schemeClr val="bg1"/>
                </a:solidFill>
              </a:rPr>
              <a:t>Aprendidas</a:t>
            </a:r>
            <a:r>
              <a:rPr lang="en-US" sz="3600" dirty="0" smtClean="0">
                <a:solidFill>
                  <a:schemeClr val="bg1"/>
                </a:solidFill>
              </a:rPr>
              <a:t>. Washington, </a:t>
            </a:r>
            <a:r>
              <a:rPr lang="en-US" sz="3600" dirty="0" err="1" smtClean="0">
                <a:solidFill>
                  <a:schemeClr val="bg1"/>
                </a:solidFill>
              </a:rPr>
              <a:t>Estados</a:t>
            </a:r>
            <a:r>
              <a:rPr lang="en-US" sz="3600" dirty="0" smtClean="0">
                <a:solidFill>
                  <a:schemeClr val="bg1"/>
                </a:solidFill>
              </a:rPr>
              <a:t> </a:t>
            </a:r>
            <a:r>
              <a:rPr lang="en-US" sz="3600" dirty="0" err="1" smtClean="0">
                <a:solidFill>
                  <a:schemeClr val="bg1"/>
                </a:solidFill>
              </a:rPr>
              <a:t>Unidos</a:t>
            </a:r>
            <a:r>
              <a:rPr lang="en-US" sz="3600" dirty="0" smtClean="0">
                <a:solidFill>
                  <a:schemeClr val="bg1"/>
                </a:solidFill>
              </a:rPr>
              <a:t>, 2008</a:t>
            </a:r>
          </a:p>
          <a:p>
            <a:r>
              <a:rPr lang="en-US" sz="3600" dirty="0" smtClean="0">
                <a:solidFill>
                  <a:schemeClr val="bg1"/>
                </a:solidFill>
              </a:rPr>
              <a:t>Centers for Disease Control and Prevention. Lessons Learned Atlanta, </a:t>
            </a:r>
            <a:r>
              <a:rPr lang="en-US" sz="3600" dirty="0" err="1" smtClean="0">
                <a:solidFill>
                  <a:schemeClr val="bg1"/>
                </a:solidFill>
              </a:rPr>
              <a:t>Estados</a:t>
            </a:r>
            <a:r>
              <a:rPr lang="en-US" sz="3600" dirty="0" smtClean="0">
                <a:solidFill>
                  <a:schemeClr val="bg1"/>
                </a:solidFill>
              </a:rPr>
              <a:t> </a:t>
            </a:r>
            <a:r>
              <a:rPr lang="en-US" sz="3600" dirty="0" err="1" smtClean="0">
                <a:solidFill>
                  <a:schemeClr val="bg1"/>
                </a:solidFill>
              </a:rPr>
              <a:t>Unidos</a:t>
            </a:r>
            <a:r>
              <a:rPr lang="en-US" sz="3600" dirty="0" smtClean="0">
                <a:solidFill>
                  <a:schemeClr val="bg1"/>
                </a:solidFill>
              </a:rPr>
              <a:t>, 2006.</a:t>
            </a:r>
          </a:p>
          <a:p>
            <a:pPr lvl="0"/>
            <a:endParaRPr lang="en-US" sz="3600" dirty="0" smtClean="0">
              <a:solidFill>
                <a:schemeClr val="bg1"/>
              </a:solidFill>
            </a:endParaRPr>
          </a:p>
          <a:p>
            <a:pPr>
              <a:buNone/>
            </a:pPr>
            <a:r>
              <a:rPr lang="en-US" dirty="0" smtClean="0">
                <a:solidFill>
                  <a:schemeClr val="bg1"/>
                </a:solidFill>
              </a:rPr>
              <a:t/>
            </a:r>
            <a:br>
              <a:rPr lang="en-US" dirty="0" smtClean="0">
                <a:solidFill>
                  <a:schemeClr val="bg1"/>
                </a:solidFill>
              </a:rPr>
            </a:br>
            <a:endParaRPr lang="en-US" dirty="0" smtClean="0">
              <a:solidFill>
                <a:schemeClr val="bg1"/>
              </a:solidFill>
            </a:endParaRPr>
          </a:p>
          <a:p>
            <a:pPr lvl="0"/>
            <a:endParaRPr lang="en-US" dirty="0" smtClean="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264529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1556792"/>
            <a:ext cx="7715200" cy="3993307"/>
          </a:xfrm>
        </p:spPr>
        <p:txBody>
          <a:bodyPr/>
          <a:lstStyle/>
          <a:p>
            <a:pPr>
              <a:buNone/>
            </a:pPr>
            <a:r>
              <a:rPr lang="es-ES" dirty="0" smtClean="0">
                <a:solidFill>
                  <a:schemeClr val="bg1"/>
                </a:solidFill>
              </a:rPr>
              <a:t>"El negligente </a:t>
            </a:r>
            <a:r>
              <a:rPr lang="es-ES" dirty="0" smtClean="0">
                <a:solidFill>
                  <a:srgbClr val="FF0000"/>
                </a:solidFill>
              </a:rPr>
              <a:t>NO</a:t>
            </a:r>
            <a:r>
              <a:rPr lang="es-ES" dirty="0" smtClean="0"/>
              <a:t> </a:t>
            </a:r>
            <a:r>
              <a:rPr lang="es-ES" dirty="0" smtClean="0">
                <a:solidFill>
                  <a:schemeClr val="bg1"/>
                </a:solidFill>
              </a:rPr>
              <a:t>aprende de sus errores, el </a:t>
            </a:r>
          </a:p>
          <a:p>
            <a:pPr>
              <a:buNone/>
            </a:pPr>
            <a:r>
              <a:rPr lang="es-ES" dirty="0" smtClean="0">
                <a:solidFill>
                  <a:schemeClr val="bg1"/>
                </a:solidFill>
              </a:rPr>
              <a:t>inteligente </a:t>
            </a:r>
            <a:r>
              <a:rPr lang="es-ES" dirty="0" smtClean="0">
                <a:solidFill>
                  <a:srgbClr val="FF0000"/>
                </a:solidFill>
              </a:rPr>
              <a:t>SÍ</a:t>
            </a:r>
            <a:r>
              <a:rPr lang="es-ES" dirty="0" smtClean="0"/>
              <a:t> </a:t>
            </a:r>
            <a:r>
              <a:rPr lang="es-ES" dirty="0" smtClean="0">
                <a:solidFill>
                  <a:schemeClr val="bg1"/>
                </a:solidFill>
              </a:rPr>
              <a:t>lo hace, pero el sabio </a:t>
            </a:r>
            <a:r>
              <a:rPr lang="es-ES" dirty="0" smtClean="0">
                <a:solidFill>
                  <a:srgbClr val="FF0000"/>
                </a:solidFill>
              </a:rPr>
              <a:t>APRENDE</a:t>
            </a:r>
          </a:p>
          <a:p>
            <a:pPr>
              <a:buNone/>
            </a:pPr>
            <a:r>
              <a:rPr lang="es-ES" dirty="0" smtClean="0">
                <a:solidFill>
                  <a:schemeClr val="bg1"/>
                </a:solidFill>
              </a:rPr>
              <a:t>de los errores ajenos."</a:t>
            </a:r>
          </a:p>
          <a:p>
            <a:pPr>
              <a:buNone/>
            </a:pPr>
            <a:r>
              <a:rPr lang="es-CR" dirty="0" smtClean="0">
                <a:solidFill>
                  <a:schemeClr val="bg1"/>
                </a:solidFill>
              </a:rPr>
              <a:t>					Anónimo</a:t>
            </a:r>
            <a:endParaRPr lang="en-US" dirty="0">
              <a:solidFill>
                <a:schemeClr val="bg1"/>
              </a:solidFill>
            </a:endParaRPr>
          </a:p>
        </p:txBody>
      </p:sp>
    </p:spTree>
    <p:extLst>
      <p:ext uri="{BB962C8B-B14F-4D97-AF65-F5344CB8AC3E}">
        <p14:creationId xmlns:p14="http://schemas.microsoft.com/office/powerpoint/2010/main" val="636767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ES_tradnl" dirty="0" smtClean="0">
                <a:solidFill>
                  <a:schemeClr val="bg1"/>
                </a:solidFill>
              </a:rPr>
              <a:t>Gestión del conocimiento</a:t>
            </a:r>
            <a:endParaRPr lang="en-US" dirty="0">
              <a:solidFill>
                <a:schemeClr val="bg1"/>
              </a:solidFill>
            </a:endParaRPr>
          </a:p>
        </p:txBody>
      </p:sp>
      <p:sp>
        <p:nvSpPr>
          <p:cNvPr id="3" name="Content Placeholder 2"/>
          <p:cNvSpPr>
            <a:spLocks noGrp="1"/>
          </p:cNvSpPr>
          <p:nvPr>
            <p:ph sz="half" idx="1"/>
          </p:nvPr>
        </p:nvSpPr>
        <p:spPr/>
        <p:txBody>
          <a:bodyPr/>
          <a:lstStyle/>
          <a:p>
            <a:r>
              <a:rPr lang="es-ES_tradnl" dirty="0" smtClean="0">
                <a:solidFill>
                  <a:schemeClr val="bg1"/>
                </a:solidFill>
              </a:rPr>
              <a:t>¿Cómo nos aseguramos que el aprendizaje generado es nuestro proyecto sea recordado dentro de 6 meses? ¿Es posible aprender de los errores de otros?</a:t>
            </a:r>
            <a:endParaRPr lang="en-US" dirty="0">
              <a:solidFill>
                <a:schemeClr val="bg1"/>
              </a:solidFill>
            </a:endParaRPr>
          </a:p>
        </p:txBody>
      </p:sp>
      <p:pic>
        <p:nvPicPr>
          <p:cNvPr id="13314" name="Picture 2" descr="http://t1.gstatic.com/images?q=tbn:ANd9GcS2-B6NuBbyVYUDUFunzN4EefW09nVHCq6Of7spgW4jnG1nh6REIA"/>
          <p:cNvPicPr>
            <a:picLocks noChangeAspect="1" noChangeArrowheads="1"/>
          </p:cNvPicPr>
          <p:nvPr/>
        </p:nvPicPr>
        <p:blipFill>
          <a:blip r:embed="rId3" cstate="print"/>
          <a:srcRect/>
          <a:stretch>
            <a:fillRect/>
          </a:stretch>
        </p:blipFill>
        <p:spPr bwMode="auto">
          <a:xfrm>
            <a:off x="4644008" y="2132856"/>
            <a:ext cx="4058076" cy="252028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4206639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CR" dirty="0" smtClean="0">
                <a:solidFill>
                  <a:schemeClr val="bg1"/>
                </a:solidFill>
              </a:rPr>
              <a:t>Lecciones Aprendidas</a:t>
            </a:r>
            <a:endParaRPr lang="es-CR" dirty="0">
              <a:solidFill>
                <a:schemeClr val="bg1"/>
              </a:solidFill>
            </a:endParaRPr>
          </a:p>
        </p:txBody>
      </p:sp>
      <p:sp>
        <p:nvSpPr>
          <p:cNvPr id="3" name="Content Placeholder 2"/>
          <p:cNvSpPr>
            <a:spLocks noGrp="1"/>
          </p:cNvSpPr>
          <p:nvPr>
            <p:ph idx="1"/>
          </p:nvPr>
        </p:nvSpPr>
        <p:spPr/>
        <p:txBody>
          <a:bodyPr>
            <a:normAutofit/>
          </a:bodyPr>
          <a:lstStyle/>
          <a:p>
            <a:pPr algn="just"/>
            <a:r>
              <a:rPr lang="es-CR" dirty="0" smtClean="0">
                <a:solidFill>
                  <a:schemeClr val="bg1"/>
                </a:solidFill>
              </a:rPr>
              <a:t>EL </a:t>
            </a:r>
            <a:r>
              <a:rPr lang="es-CR" dirty="0" err="1" smtClean="0">
                <a:solidFill>
                  <a:schemeClr val="bg1"/>
                </a:solidFill>
              </a:rPr>
              <a:t>PMBoK</a:t>
            </a:r>
            <a:r>
              <a:rPr lang="es-CR" dirty="0" smtClean="0">
                <a:solidFill>
                  <a:schemeClr val="bg1"/>
                </a:solidFill>
              </a:rPr>
              <a:t> define las lecciones aprendidas como aquello que se aprende en el proceso de realización del proyecto . </a:t>
            </a:r>
          </a:p>
          <a:p>
            <a:pPr algn="just"/>
            <a:r>
              <a:rPr lang="es-CR" dirty="0" smtClean="0">
                <a:solidFill>
                  <a:schemeClr val="bg1"/>
                </a:solidFill>
              </a:rPr>
              <a:t>Las lecciones aprendidas son consideradas un registro del proyecto, que debe ser incluido en la base de conocimiento de lecciones aprendidas</a:t>
            </a:r>
            <a:endParaRPr lang="es-CR" dirty="0">
              <a:solidFill>
                <a:schemeClr val="bg1"/>
              </a:solidFill>
            </a:endParaRPr>
          </a:p>
        </p:txBody>
      </p:sp>
      <p:sp>
        <p:nvSpPr>
          <p:cNvPr id="4" name="TextBox 3"/>
          <p:cNvSpPr txBox="1"/>
          <p:nvPr/>
        </p:nvSpPr>
        <p:spPr>
          <a:xfrm>
            <a:off x="5580112" y="5877272"/>
            <a:ext cx="2232248" cy="369332"/>
          </a:xfrm>
          <a:prstGeom prst="rect">
            <a:avLst/>
          </a:prstGeom>
          <a:noFill/>
        </p:spPr>
        <p:txBody>
          <a:bodyPr wrap="square" rtlCol="0">
            <a:spAutoFit/>
          </a:bodyPr>
          <a:lstStyle/>
          <a:p>
            <a:pPr algn="ctr"/>
            <a:r>
              <a:rPr lang="en-US" dirty="0" smtClean="0"/>
              <a:t>PMI, 2008</a:t>
            </a:r>
            <a:endParaRPr lang="en-US" dirty="0"/>
          </a:p>
        </p:txBody>
      </p:sp>
    </p:spTree>
    <p:extLst>
      <p:ext uri="{BB962C8B-B14F-4D97-AF65-F5344CB8AC3E}">
        <p14:creationId xmlns:p14="http://schemas.microsoft.com/office/powerpoint/2010/main" val="4266233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s-CR" dirty="0" smtClean="0">
                <a:solidFill>
                  <a:schemeClr val="bg1"/>
                </a:solidFill>
              </a:rPr>
              <a:t>¿Cuándo documentar las </a:t>
            </a:r>
            <a:br>
              <a:rPr lang="es-CR" dirty="0" smtClean="0">
                <a:solidFill>
                  <a:schemeClr val="bg1"/>
                </a:solidFill>
              </a:rPr>
            </a:br>
            <a:r>
              <a:rPr lang="es-CR" dirty="0" smtClean="0">
                <a:solidFill>
                  <a:schemeClr val="bg1"/>
                </a:solidFill>
              </a:rPr>
              <a:t>lecciones aprendidas?</a:t>
            </a:r>
            <a:endParaRPr lang="en-US" dirty="0">
              <a:solidFill>
                <a:schemeClr val="bg1"/>
              </a:solidFill>
            </a:endParaRPr>
          </a:p>
        </p:txBody>
      </p:sp>
      <p:sp>
        <p:nvSpPr>
          <p:cNvPr id="3" name="Content Placeholder 2"/>
          <p:cNvSpPr>
            <a:spLocks noGrp="1"/>
          </p:cNvSpPr>
          <p:nvPr>
            <p:ph idx="1"/>
          </p:nvPr>
        </p:nvSpPr>
        <p:spPr>
          <a:xfrm>
            <a:off x="467544" y="2060848"/>
            <a:ext cx="8229600" cy="4525963"/>
          </a:xfrm>
        </p:spPr>
        <p:txBody>
          <a:bodyPr/>
          <a:lstStyle/>
          <a:p>
            <a:r>
              <a:rPr lang="es-CR" dirty="0" smtClean="0">
                <a:solidFill>
                  <a:schemeClr val="bg1"/>
                </a:solidFill>
              </a:rPr>
              <a:t>Las lecciones aprendidas se documentan a lo largo del ciclo de vida del proyecto, pero como mínimo deben documentarse durante el cierre del proyecto.</a:t>
            </a:r>
            <a:endParaRPr lang="en-US" dirty="0">
              <a:solidFill>
                <a:schemeClr val="bg1"/>
              </a:solidFill>
            </a:endParaRPr>
          </a:p>
        </p:txBody>
      </p:sp>
      <p:sp>
        <p:nvSpPr>
          <p:cNvPr id="4" name="TextBox 3"/>
          <p:cNvSpPr txBox="1"/>
          <p:nvPr/>
        </p:nvSpPr>
        <p:spPr>
          <a:xfrm>
            <a:off x="5580112" y="5877272"/>
            <a:ext cx="2232248" cy="369332"/>
          </a:xfrm>
          <a:prstGeom prst="rect">
            <a:avLst/>
          </a:prstGeom>
          <a:noFill/>
        </p:spPr>
        <p:txBody>
          <a:bodyPr wrap="square" rtlCol="0">
            <a:spAutoFit/>
          </a:bodyPr>
          <a:lstStyle/>
          <a:p>
            <a:pPr algn="ctr"/>
            <a:r>
              <a:rPr lang="en-US" dirty="0" smtClean="0"/>
              <a:t>PMI, 2008</a:t>
            </a:r>
            <a:endParaRPr lang="en-US" dirty="0"/>
          </a:p>
        </p:txBody>
      </p:sp>
    </p:spTree>
    <p:extLst>
      <p:ext uri="{BB962C8B-B14F-4D97-AF65-F5344CB8AC3E}">
        <p14:creationId xmlns:p14="http://schemas.microsoft.com/office/powerpoint/2010/main" val="550805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s-ES_tradnl" dirty="0" smtClean="0">
                <a:solidFill>
                  <a:schemeClr val="bg1"/>
                </a:solidFill>
              </a:rPr>
              <a:t>¿Qué es una lección </a:t>
            </a:r>
            <a:br>
              <a:rPr lang="es-ES_tradnl" dirty="0" smtClean="0">
                <a:solidFill>
                  <a:schemeClr val="bg1"/>
                </a:solidFill>
              </a:rPr>
            </a:br>
            <a:r>
              <a:rPr lang="es-ES_tradnl" dirty="0" smtClean="0">
                <a:solidFill>
                  <a:schemeClr val="bg1"/>
                </a:solidFill>
              </a:rPr>
              <a:t>aprendida?</a:t>
            </a:r>
            <a:endParaRPr lang="en-US" dirty="0">
              <a:solidFill>
                <a:schemeClr val="bg1"/>
              </a:solidFill>
            </a:endParaRPr>
          </a:p>
        </p:txBody>
      </p:sp>
      <p:sp>
        <p:nvSpPr>
          <p:cNvPr id="3" name="Content Placeholder 2"/>
          <p:cNvSpPr>
            <a:spLocks noGrp="1"/>
          </p:cNvSpPr>
          <p:nvPr>
            <p:ph idx="1"/>
          </p:nvPr>
        </p:nvSpPr>
        <p:spPr>
          <a:xfrm>
            <a:off x="539552" y="1988840"/>
            <a:ext cx="8229600" cy="4525963"/>
          </a:xfrm>
        </p:spPr>
        <p:txBody>
          <a:bodyPr>
            <a:normAutofit/>
          </a:bodyPr>
          <a:lstStyle/>
          <a:p>
            <a:r>
              <a:rPr lang="es-ES" dirty="0" smtClean="0">
                <a:solidFill>
                  <a:schemeClr val="bg1"/>
                </a:solidFill>
              </a:rPr>
              <a:t>Es el </a:t>
            </a:r>
            <a:r>
              <a:rPr lang="es-ES" dirty="0">
                <a:solidFill>
                  <a:schemeClr val="bg1"/>
                </a:solidFill>
              </a:rPr>
              <a:t>conocimiento </a:t>
            </a:r>
            <a:r>
              <a:rPr lang="es-ES" dirty="0" smtClean="0">
                <a:solidFill>
                  <a:schemeClr val="bg1"/>
                </a:solidFill>
              </a:rPr>
              <a:t>generado a partir del </a:t>
            </a:r>
            <a:r>
              <a:rPr lang="es-ES" dirty="0">
                <a:solidFill>
                  <a:schemeClr val="bg1"/>
                </a:solidFill>
              </a:rPr>
              <a:t>análisis y la reflexión sobre una experiencia o proceso, o un conjunto de ellos</a:t>
            </a:r>
            <a:r>
              <a:rPr lang="es-ES" dirty="0" smtClean="0">
                <a:solidFill>
                  <a:schemeClr val="bg1"/>
                </a:solidFill>
              </a:rPr>
              <a:t>.</a:t>
            </a:r>
            <a:endParaRPr lang="es-ES" dirty="0">
              <a:solidFill>
                <a:schemeClr val="bg1"/>
              </a:solidFill>
            </a:endParaRPr>
          </a:p>
        </p:txBody>
      </p:sp>
      <p:sp>
        <p:nvSpPr>
          <p:cNvPr id="4" name="TextBox 3"/>
          <p:cNvSpPr txBox="1"/>
          <p:nvPr/>
        </p:nvSpPr>
        <p:spPr>
          <a:xfrm>
            <a:off x="5580112" y="5877272"/>
            <a:ext cx="2232248" cy="369332"/>
          </a:xfrm>
          <a:prstGeom prst="rect">
            <a:avLst/>
          </a:prstGeom>
          <a:noFill/>
        </p:spPr>
        <p:txBody>
          <a:bodyPr wrap="square" rtlCol="0">
            <a:spAutoFit/>
          </a:bodyPr>
          <a:lstStyle/>
          <a:p>
            <a:pPr algn="ctr"/>
            <a:r>
              <a:rPr lang="en-US" dirty="0" smtClean="0"/>
              <a:t>BID, 2008</a:t>
            </a:r>
            <a:endParaRPr lang="en-US" dirty="0"/>
          </a:p>
        </p:txBody>
      </p:sp>
    </p:spTree>
    <p:extLst>
      <p:ext uri="{BB962C8B-B14F-4D97-AF65-F5344CB8AC3E}">
        <p14:creationId xmlns:p14="http://schemas.microsoft.com/office/powerpoint/2010/main" val="3448611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fontScale="90000"/>
          </a:bodyPr>
          <a:lstStyle/>
          <a:p>
            <a:pPr algn="l"/>
            <a:r>
              <a:rPr lang="es-ES_tradnl" dirty="0" smtClean="0">
                <a:solidFill>
                  <a:schemeClr val="bg1"/>
                </a:solidFill>
              </a:rPr>
              <a:t>¿Qué es una lección </a:t>
            </a:r>
            <a:br>
              <a:rPr lang="es-ES_tradnl" dirty="0" smtClean="0">
                <a:solidFill>
                  <a:schemeClr val="bg1"/>
                </a:solidFill>
              </a:rPr>
            </a:br>
            <a:r>
              <a:rPr lang="es-ES_tradnl" dirty="0" smtClean="0">
                <a:solidFill>
                  <a:schemeClr val="bg1"/>
                </a:solidFill>
              </a:rPr>
              <a:t>aprendida?	</a:t>
            </a:r>
            <a:endParaRPr lang="en-US" dirty="0">
              <a:solidFill>
                <a:schemeClr val="bg1"/>
              </a:solidFill>
            </a:endParaRPr>
          </a:p>
        </p:txBody>
      </p:sp>
      <p:sp>
        <p:nvSpPr>
          <p:cNvPr id="3" name="Content Placeholder 2"/>
          <p:cNvSpPr>
            <a:spLocks noGrp="1"/>
          </p:cNvSpPr>
          <p:nvPr>
            <p:ph idx="1"/>
          </p:nvPr>
        </p:nvSpPr>
        <p:spPr>
          <a:xfrm>
            <a:off x="467544" y="1758826"/>
            <a:ext cx="8229600" cy="4525963"/>
          </a:xfrm>
        </p:spPr>
        <p:txBody>
          <a:bodyPr/>
          <a:lstStyle/>
          <a:p>
            <a:r>
              <a:rPr lang="es-ES_tradnl" dirty="0" smtClean="0">
                <a:solidFill>
                  <a:schemeClr val="bg1"/>
                </a:solidFill>
              </a:rPr>
              <a:t>Las lecciones aprendidas no deben reflejar únicamente las enseñanzas del proyecto a partir de los errores, también es valido documentar el conocimiento obtenido a partir de los éxitos del proyecto.</a:t>
            </a:r>
            <a:endParaRPr lang="en-US" dirty="0">
              <a:solidFill>
                <a:schemeClr val="bg1"/>
              </a:solidFill>
            </a:endParaRPr>
          </a:p>
        </p:txBody>
      </p:sp>
    </p:spTree>
    <p:extLst>
      <p:ext uri="{BB962C8B-B14F-4D97-AF65-F5344CB8AC3E}">
        <p14:creationId xmlns:p14="http://schemas.microsoft.com/office/powerpoint/2010/main" val="690611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fontScale="90000"/>
          </a:bodyPr>
          <a:lstStyle/>
          <a:p>
            <a:r>
              <a:rPr lang="es-ES_tradnl" dirty="0" smtClean="0">
                <a:solidFill>
                  <a:schemeClr val="bg1"/>
                </a:solidFill>
              </a:rPr>
              <a:t>¿Para qué sirven las </a:t>
            </a:r>
            <a:br>
              <a:rPr lang="es-ES_tradnl" dirty="0" smtClean="0">
                <a:solidFill>
                  <a:schemeClr val="bg1"/>
                </a:solidFill>
              </a:rPr>
            </a:br>
            <a:r>
              <a:rPr lang="es-ES_tradnl" dirty="0" smtClean="0">
                <a:solidFill>
                  <a:schemeClr val="bg1"/>
                </a:solidFill>
              </a:rPr>
              <a:t>lecciones aprendidas?</a:t>
            </a:r>
            <a:endParaRPr lang="en-US" dirty="0">
              <a:solidFill>
                <a:schemeClr val="bg1"/>
              </a:solidFill>
            </a:endParaRPr>
          </a:p>
        </p:txBody>
      </p:sp>
      <p:sp>
        <p:nvSpPr>
          <p:cNvPr id="3" name="Content Placeholder 2"/>
          <p:cNvSpPr>
            <a:spLocks noGrp="1"/>
          </p:cNvSpPr>
          <p:nvPr>
            <p:ph idx="1"/>
          </p:nvPr>
        </p:nvSpPr>
        <p:spPr>
          <a:xfrm>
            <a:off x="467544" y="1830834"/>
            <a:ext cx="8229600" cy="4525963"/>
          </a:xfrm>
        </p:spPr>
        <p:txBody>
          <a:bodyPr/>
          <a:lstStyle/>
          <a:p>
            <a:r>
              <a:rPr lang="es-CR" dirty="0" smtClean="0">
                <a:solidFill>
                  <a:schemeClr val="bg1"/>
                </a:solidFill>
              </a:rPr>
              <a:t>Su identificación y documentación permiten la transferencia de conocimiento útil relacionado a un contexto específico, el establecimiento de una causa y sus efectos, así como las recomendaciones para resolver problemas, mitigar riesgos o determinar nuevos rumbos.</a:t>
            </a:r>
          </a:p>
          <a:p>
            <a:endParaRPr lang="en-US" dirty="0">
              <a:solidFill>
                <a:schemeClr val="bg1"/>
              </a:solidFill>
            </a:endParaRPr>
          </a:p>
        </p:txBody>
      </p:sp>
      <p:sp>
        <p:nvSpPr>
          <p:cNvPr id="4" name="TextBox 3"/>
          <p:cNvSpPr txBox="1"/>
          <p:nvPr/>
        </p:nvSpPr>
        <p:spPr>
          <a:xfrm>
            <a:off x="5580112" y="5877272"/>
            <a:ext cx="2232248" cy="369332"/>
          </a:xfrm>
          <a:prstGeom prst="rect">
            <a:avLst/>
          </a:prstGeom>
          <a:noFill/>
        </p:spPr>
        <p:txBody>
          <a:bodyPr wrap="square" rtlCol="0">
            <a:spAutoFit/>
          </a:bodyPr>
          <a:lstStyle/>
          <a:p>
            <a:pPr algn="ctr"/>
            <a:r>
              <a:rPr lang="en-US" dirty="0" smtClean="0"/>
              <a:t>BID, 2008</a:t>
            </a:r>
            <a:endParaRPr lang="en-US" dirty="0"/>
          </a:p>
        </p:txBody>
      </p:sp>
    </p:spTree>
    <p:extLst>
      <p:ext uri="{BB962C8B-B14F-4D97-AF65-F5344CB8AC3E}">
        <p14:creationId xmlns:p14="http://schemas.microsoft.com/office/powerpoint/2010/main" val="99343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_tradnl" dirty="0" smtClean="0">
                <a:solidFill>
                  <a:schemeClr val="bg1"/>
                </a:solidFill>
              </a:rPr>
              <a:t>¿Por qué documentar </a:t>
            </a:r>
            <a:br>
              <a:rPr lang="es-ES_tradnl" dirty="0" smtClean="0">
                <a:solidFill>
                  <a:schemeClr val="bg1"/>
                </a:solidFill>
              </a:rPr>
            </a:br>
            <a:r>
              <a:rPr lang="es-ES_tradnl" dirty="0" smtClean="0">
                <a:solidFill>
                  <a:schemeClr val="bg1"/>
                </a:solidFill>
              </a:rPr>
              <a:t>lecciones aprendidas?</a:t>
            </a:r>
            <a:endParaRPr lang="en-US" dirty="0">
              <a:solidFill>
                <a:schemeClr val="bg1"/>
              </a:solidFill>
            </a:endParaRPr>
          </a:p>
        </p:txBody>
      </p:sp>
      <p:sp>
        <p:nvSpPr>
          <p:cNvPr id="3" name="Content Placeholder 2"/>
          <p:cNvSpPr>
            <a:spLocks noGrp="1"/>
          </p:cNvSpPr>
          <p:nvPr>
            <p:ph idx="1"/>
          </p:nvPr>
        </p:nvSpPr>
        <p:spPr>
          <a:xfrm>
            <a:off x="467544" y="1988840"/>
            <a:ext cx="8229600" cy="4525963"/>
          </a:xfrm>
        </p:spPr>
        <p:txBody>
          <a:bodyPr/>
          <a:lstStyle/>
          <a:p>
            <a:r>
              <a:rPr lang="es-CR" dirty="0" smtClean="0">
                <a:solidFill>
                  <a:schemeClr val="bg1"/>
                </a:solidFill>
              </a:rPr>
              <a:t>Identificar factores de éxito (eficacia, eficiencia, sostenibilidad)</a:t>
            </a:r>
          </a:p>
          <a:p>
            <a:r>
              <a:rPr lang="es-CR" dirty="0" smtClean="0">
                <a:solidFill>
                  <a:schemeClr val="bg1"/>
                </a:solidFill>
              </a:rPr>
              <a:t>Identificar deficiencias</a:t>
            </a:r>
          </a:p>
          <a:p>
            <a:r>
              <a:rPr lang="es-CR" dirty="0" smtClean="0">
                <a:solidFill>
                  <a:schemeClr val="bg1"/>
                </a:solidFill>
              </a:rPr>
              <a:t>Resolver problemas a través de nuevos cursos de acción(innovación)</a:t>
            </a:r>
          </a:p>
          <a:p>
            <a:r>
              <a:rPr lang="es-CR" dirty="0" smtClean="0">
                <a:solidFill>
                  <a:schemeClr val="bg1"/>
                </a:solidFill>
              </a:rPr>
              <a:t>Mejorar la toma de decisiones futura</a:t>
            </a:r>
          </a:p>
          <a:p>
            <a:r>
              <a:rPr lang="es-CR" dirty="0" smtClean="0">
                <a:solidFill>
                  <a:schemeClr val="bg1"/>
                </a:solidFill>
              </a:rPr>
              <a:t>Definir modelos para otras intervenciones</a:t>
            </a:r>
            <a:endParaRPr lang="es-CR" dirty="0">
              <a:solidFill>
                <a:schemeClr val="bg1"/>
              </a:solidFill>
            </a:endParaRPr>
          </a:p>
        </p:txBody>
      </p:sp>
      <p:sp>
        <p:nvSpPr>
          <p:cNvPr id="4" name="TextBox 3"/>
          <p:cNvSpPr txBox="1"/>
          <p:nvPr/>
        </p:nvSpPr>
        <p:spPr>
          <a:xfrm>
            <a:off x="5580112" y="5939988"/>
            <a:ext cx="2232248" cy="369332"/>
          </a:xfrm>
          <a:prstGeom prst="rect">
            <a:avLst/>
          </a:prstGeom>
          <a:noFill/>
        </p:spPr>
        <p:txBody>
          <a:bodyPr wrap="square" rtlCol="0">
            <a:spAutoFit/>
          </a:bodyPr>
          <a:lstStyle/>
          <a:p>
            <a:pPr algn="ctr"/>
            <a:r>
              <a:rPr lang="en-US" dirty="0" smtClean="0"/>
              <a:t>BID, 2008</a:t>
            </a:r>
            <a:endParaRPr lang="en-US" dirty="0"/>
          </a:p>
        </p:txBody>
      </p:sp>
    </p:spTree>
    <p:extLst>
      <p:ext uri="{BB962C8B-B14F-4D97-AF65-F5344CB8AC3E}">
        <p14:creationId xmlns:p14="http://schemas.microsoft.com/office/powerpoint/2010/main" val="1118073186"/>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794</Words>
  <Application>Microsoft Office PowerPoint</Application>
  <PresentationFormat>Presentación en pantalla (4:3)</PresentationFormat>
  <Paragraphs>90</Paragraphs>
  <Slides>15</Slides>
  <Notes>12</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15</vt:i4>
      </vt:variant>
    </vt:vector>
  </HeadingPairs>
  <TitlesOfParts>
    <vt:vector size="17" baseType="lpstr">
      <vt:lpstr>Arial</vt:lpstr>
      <vt:lpstr>Diseño predeterminado</vt:lpstr>
      <vt:lpstr>Implementación, Control y Cierre Lecciones Aprendidas</vt:lpstr>
      <vt:lpstr>Presentación de PowerPoint</vt:lpstr>
      <vt:lpstr>Gestión del conocimiento</vt:lpstr>
      <vt:lpstr>Lecciones Aprendidas</vt:lpstr>
      <vt:lpstr>¿Cuándo documentar las  lecciones aprendidas?</vt:lpstr>
      <vt:lpstr>¿Qué es una lección  aprendida?</vt:lpstr>
      <vt:lpstr>¿Qué es una lección  aprendida? </vt:lpstr>
      <vt:lpstr>¿Para qué sirven las  lecciones aprendidas?</vt:lpstr>
      <vt:lpstr>¿Por qué documentar  lecciones aprendidas?</vt:lpstr>
      <vt:lpstr>Características</vt:lpstr>
      <vt:lpstr>Características</vt:lpstr>
      <vt:lpstr>¿Qué debe contener una  lección aprendida?</vt:lpstr>
      <vt:lpstr>Buenas Prácticas</vt:lpstr>
      <vt:lpstr>Presentación de PowerPoint</vt:lpstr>
      <vt:lpstr>Bibliografía</vt:lpstr>
    </vt:vector>
  </TitlesOfParts>
  <Company>Siracusa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Mariajose</dc:creator>
  <cp:lastModifiedBy>Yoannia Arean</cp:lastModifiedBy>
  <cp:revision>3</cp:revision>
  <dcterms:created xsi:type="dcterms:W3CDTF">2008-10-01T01:31:33Z</dcterms:created>
  <dcterms:modified xsi:type="dcterms:W3CDTF">2011-12-14T22:22:49Z</dcterms:modified>
</cp:coreProperties>
</file>