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4660"/>
  </p:normalViewPr>
  <p:slideViewPr>
    <p:cSldViewPr>
      <p:cViewPr varScale="1">
        <p:scale>
          <a:sx n="107" d="100"/>
          <a:sy n="107" d="100"/>
        </p:scale>
        <p:origin x="-167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4DB704-2C26-4E07-A9D2-9856FF5C49CA}" type="datetimeFigureOut">
              <a:rPr lang="es-CR" smtClean="0"/>
              <a:t>14/12/2011</a:t>
            </a:fld>
            <a:endParaRPr lang="es-C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DCF92C-74A6-4897-B1AD-39137C43817C}" type="slidenum">
              <a:rPr lang="es-CR" smtClean="0"/>
              <a:t>‹Nº›</a:t>
            </a:fld>
            <a:endParaRPr lang="es-CR"/>
          </a:p>
        </p:txBody>
      </p:sp>
    </p:spTree>
    <p:extLst>
      <p:ext uri="{BB962C8B-B14F-4D97-AF65-F5344CB8AC3E}">
        <p14:creationId xmlns:p14="http://schemas.microsoft.com/office/powerpoint/2010/main" val="2442657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El</a:t>
            </a:r>
            <a:r>
              <a:rPr lang="es-CR" baseline="0" dirty="0" smtClean="0"/>
              <a:t> desempeño del proyecto debe tener una meta en todo momento contra la cual se evaluará el desempeño, dependiendo de las circunstancias será necesario gestionar cambios en el proyecto.</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Un</a:t>
            </a:r>
            <a:r>
              <a:rPr lang="es-CR" baseline="0" dirty="0" smtClean="0"/>
              <a:t> director de proyectos puede crear escenarios futuros a partir de la información de monitoreo recabada. Los procesos de adquisiciones deben ser monitoreados desde el desarrollo del concurso hasta la prestación del servicio.</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La inspección</a:t>
            </a:r>
            <a:r>
              <a:rPr lang="es-CR" baseline="0" dirty="0" smtClean="0"/>
              <a:t> de los entregables corresponde es un esfuerzo de este grupo de procesos, así como la aceptación formar de los entregables. Cuando se identifican problemas deben  identificarse la causa raíz del problema, para prevenir futuras desviaciones, por ejemplo un problema de </a:t>
            </a:r>
            <a:r>
              <a:rPr lang="es-CR" baseline="0" dirty="0" err="1" smtClean="0"/>
              <a:t>despredimiento</a:t>
            </a:r>
            <a:r>
              <a:rPr lang="es-CR" baseline="0" dirty="0" smtClean="0"/>
              <a:t> del concreto puede tener su </a:t>
            </a:r>
            <a:r>
              <a:rPr lang="es-CR" baseline="0" dirty="0" err="1" smtClean="0"/>
              <a:t>orígen</a:t>
            </a:r>
            <a:r>
              <a:rPr lang="es-CR" baseline="0" dirty="0" smtClean="0"/>
              <a:t> en la compra de los materiales.</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El director de proyecto debe evaluar si</a:t>
            </a:r>
            <a:r>
              <a:rPr lang="es-CR" baseline="0" dirty="0" smtClean="0"/>
              <a:t> las medidas que se toman a lo interno del proyecto están dando resultados, si no muchas veces es necesario replantear las acciones.</a:t>
            </a:r>
          </a:p>
          <a:p>
            <a:r>
              <a:rPr lang="es-CR" baseline="0" dirty="0" smtClean="0"/>
              <a:t>Del mismo modo el director del proyecto debe analizar tanto las tendencias, como su entorno.</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Los hitos suponen punto de control dentro del plan de ejecución, suponen</a:t>
            </a:r>
            <a:r>
              <a:rPr lang="es-CR" baseline="0" dirty="0" smtClean="0"/>
              <a:t> una herramienta importante para llevarle el pulso a los proyectos, la gestión de riesgos es un proceso constante, por lo tanto deben evaluarse continuamente la efectividad de la estrategia de atención de los riesgos, y realizar esfuerzos para identificar más.</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El valor ganado es la</a:t>
            </a:r>
            <a:r>
              <a:rPr lang="es-CR" baseline="0" dirty="0" smtClean="0"/>
              <a:t> técnica de monitoreo y control por excelencia del PMI.</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Corresponde al macro proceso de monitoreo y control, la mayor parte de las otros</a:t>
            </a:r>
            <a:r>
              <a:rPr lang="es-CR" baseline="0" dirty="0" smtClean="0"/>
              <a:t> procesos de monitoreo y control se pueden enmarcar en este.</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Proceso</a:t>
            </a:r>
            <a:r>
              <a:rPr lang="es-CR" baseline="0" dirty="0" smtClean="0"/>
              <a:t> 4.4 de acuerdo con el </a:t>
            </a:r>
            <a:r>
              <a:rPr lang="es-CR" baseline="0" dirty="0" err="1" smtClean="0"/>
              <a:t>PMBoK</a:t>
            </a:r>
            <a:r>
              <a:rPr lang="es-CR" baseline="0" dirty="0" smtClean="0"/>
              <a:t>, contiene al juicio de experto como la herramienta por medio de la cual se producen los resultados.</a:t>
            </a:r>
            <a:endParaRPr lang="en-US" dirty="0"/>
          </a:p>
        </p:txBody>
      </p:sp>
      <p:sp>
        <p:nvSpPr>
          <p:cNvPr id="4" name="Slide Number Placeholder 3"/>
          <p:cNvSpPr>
            <a:spLocks noGrp="1"/>
          </p:cNvSpPr>
          <p:nvPr>
            <p:ph type="sldNum" sz="quarter" idx="10"/>
          </p:nvPr>
        </p:nvSpPr>
        <p:spPr/>
        <p:txBody>
          <a:bodyPr/>
          <a:lstStyle/>
          <a:p>
            <a:pPr>
              <a:defRPr/>
            </a:pPr>
            <a:fld id="{25DE13FC-3037-4346-BCD2-827A49368DFE}"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A</a:t>
            </a:r>
            <a:r>
              <a:rPr lang="es-CR" baseline="0" dirty="0" smtClean="0"/>
              <a:t> este proceso podemos atribuir además de los esfuerzos para controlar  lo acordado en la planificación, los esfuerzos de control realizados sobre los procesos de dirección de proyectos.</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El PMI considera cada una de las áreas de conocimiento una</a:t>
            </a:r>
            <a:r>
              <a:rPr lang="es-CR" baseline="0" dirty="0" smtClean="0"/>
              <a:t> restricción por lo tanto al momento de gestionar un cambio debe tomarse en cuenta su impacto de las diferentes restricciones.</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Relaci</a:t>
            </a:r>
            <a:r>
              <a:rPr lang="es-CR" dirty="0" err="1" smtClean="0"/>
              <a:t>ón</a:t>
            </a:r>
            <a:r>
              <a:rPr lang="es-CR" baseline="0" dirty="0" smtClean="0"/>
              <a:t> entre las herramientas de </a:t>
            </a:r>
            <a:r>
              <a:rPr lang="es-CR" baseline="0" dirty="0" err="1" smtClean="0"/>
              <a:t>planificicación</a:t>
            </a:r>
            <a:r>
              <a:rPr lang="es-CR" baseline="0" dirty="0" smtClean="0"/>
              <a:t>, con las de ejecución, monitoreo y control.</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Así define el </a:t>
            </a:r>
            <a:r>
              <a:rPr lang="es-CR" dirty="0" err="1" smtClean="0"/>
              <a:t>PMBoK</a:t>
            </a:r>
            <a:r>
              <a:rPr lang="es-CR" dirty="0" smtClean="0"/>
              <a:t> el proceso</a:t>
            </a:r>
            <a:r>
              <a:rPr lang="es-CR" baseline="0" dirty="0" smtClean="0"/>
              <a:t> 4.5.</a:t>
            </a:r>
            <a:endParaRPr lang="en-US" dirty="0"/>
          </a:p>
        </p:txBody>
      </p:sp>
      <p:sp>
        <p:nvSpPr>
          <p:cNvPr id="4" name="Slide Number Placeholder 3"/>
          <p:cNvSpPr>
            <a:spLocks noGrp="1"/>
          </p:cNvSpPr>
          <p:nvPr>
            <p:ph type="sldNum" sz="quarter" idx="10"/>
          </p:nvPr>
        </p:nvSpPr>
        <p:spPr/>
        <p:txBody>
          <a:bodyPr/>
          <a:lstStyle/>
          <a:p>
            <a:pPr>
              <a:defRPr/>
            </a:pPr>
            <a:fld id="{25DE13FC-3037-4346-BCD2-827A49368DFE}"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Es recomendable en proyectos</a:t>
            </a:r>
            <a:r>
              <a:rPr lang="es-CR" baseline="0" dirty="0" smtClean="0"/>
              <a:t> grandes contar con un comité para aprobar los cambios, de esta manera se asegura un mayor análisis de la conveniencia de implementar el cambio y se previene el </a:t>
            </a:r>
            <a:r>
              <a:rPr lang="es-CR" baseline="0" dirty="0" err="1" smtClean="0"/>
              <a:t>gold</a:t>
            </a:r>
            <a:r>
              <a:rPr lang="es-CR" baseline="0" dirty="0" smtClean="0"/>
              <a:t> </a:t>
            </a:r>
            <a:r>
              <a:rPr lang="es-CR" baseline="0" dirty="0" err="1" smtClean="0"/>
              <a:t>plating</a:t>
            </a:r>
            <a:r>
              <a:rPr lang="es-CR" baseline="0" dirty="0" smtClean="0"/>
              <a:t>.</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Antes del </a:t>
            </a:r>
            <a:r>
              <a:rPr lang="es-CR" dirty="0" err="1" smtClean="0"/>
              <a:t>PMBoK</a:t>
            </a:r>
            <a:r>
              <a:rPr lang="es-CR" dirty="0" smtClean="0"/>
              <a:t> 2008 el PMI tenía un enfoque</a:t>
            </a:r>
            <a:r>
              <a:rPr lang="es-CR" baseline="0" dirty="0" smtClean="0"/>
              <a:t> de triple restricción, donde cada cambio tenía impactos en 3 áreas de conocimiento, por lo que era necesario realizar transferencias entre estas restricciones para balancear el impacto.</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Actualmente el PMI tiene</a:t>
            </a:r>
            <a:r>
              <a:rPr lang="es-CR" baseline="0" dirty="0" smtClean="0"/>
              <a:t> un enfoque donde cada área de conocimiento representa </a:t>
            </a:r>
            <a:r>
              <a:rPr lang="es-CR" baseline="0" smtClean="0"/>
              <a:t>una restricción.</a:t>
            </a:r>
            <a:endParaRPr lang="en-US"/>
          </a:p>
        </p:txBody>
      </p:sp>
      <p:sp>
        <p:nvSpPr>
          <p:cNvPr id="4" name="Slide Number Placeholder 3"/>
          <p:cNvSpPr>
            <a:spLocks noGrp="1"/>
          </p:cNvSpPr>
          <p:nvPr>
            <p:ph type="sldNum" sz="quarter" idx="10"/>
          </p:nvPr>
        </p:nvSpPr>
        <p:spPr/>
        <p:txBody>
          <a:bodyPr/>
          <a:lstStyle/>
          <a:p>
            <a:fld id="{5A495B14-E496-488F-BA78-F47CE18ECFF9}"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noProof="0" dirty="0" smtClean="0"/>
              <a:t>Se aceptan formal</a:t>
            </a:r>
            <a:r>
              <a:rPr lang="es-CR" baseline="0" noProof="0" dirty="0" smtClean="0"/>
              <a:t>mente los diferentes productos del proyecto, no se limita a las fases finales de cada proyecto, más bien debe presentarse como algo continuo durante todo el proyecto. Todos los productos deben ser aceptados formalmente.</a:t>
            </a:r>
            <a:endParaRPr lang="es-CR" noProof="0"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Así define el </a:t>
            </a:r>
            <a:r>
              <a:rPr lang="es-CR" dirty="0" err="1" smtClean="0"/>
              <a:t>PMBoK</a:t>
            </a:r>
            <a:r>
              <a:rPr lang="es-CR" dirty="0" smtClean="0"/>
              <a:t> el proceso</a:t>
            </a:r>
            <a:r>
              <a:rPr lang="es-CR" baseline="0" dirty="0" smtClean="0"/>
              <a:t> 5.4.</a:t>
            </a:r>
            <a:endParaRPr lang="en-US" dirty="0"/>
          </a:p>
        </p:txBody>
      </p:sp>
      <p:sp>
        <p:nvSpPr>
          <p:cNvPr id="4" name="Slide Number Placeholder 3"/>
          <p:cNvSpPr>
            <a:spLocks noGrp="1"/>
          </p:cNvSpPr>
          <p:nvPr>
            <p:ph type="sldNum" sz="quarter" idx="10"/>
          </p:nvPr>
        </p:nvSpPr>
        <p:spPr/>
        <p:txBody>
          <a:bodyPr/>
          <a:lstStyle/>
          <a:p>
            <a:pPr>
              <a:defRPr/>
            </a:pPr>
            <a:fld id="{25DE13FC-3037-4346-BCD2-827A49368DFE}"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Muchas veces estos procesos</a:t>
            </a:r>
            <a:r>
              <a:rPr lang="es-CR" baseline="0" dirty="0" smtClean="0"/>
              <a:t> son confundidos, están íntimamente relacionados.</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Este proceso</a:t>
            </a:r>
            <a:r>
              <a:rPr lang="es-CR" baseline="0" dirty="0" smtClean="0"/>
              <a:t> se enfoca en controlar permanentemente el alcance de los diferentes productos del proyecto este siendo producido de acuerdo con las características descritas, también busca identificar la necesidad de implementar cambios.</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dirty="0" smtClean="0"/>
              <a:t>Así define el </a:t>
            </a:r>
            <a:r>
              <a:rPr lang="es-CR" dirty="0" err="1" smtClean="0"/>
              <a:t>PMBoK</a:t>
            </a:r>
            <a:r>
              <a:rPr lang="es-CR" dirty="0" smtClean="0"/>
              <a:t> el proceso</a:t>
            </a:r>
            <a:r>
              <a:rPr lang="es-CR" baseline="0" dirty="0" smtClean="0"/>
              <a:t> 5.5.</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5DE13FC-3037-4346-BCD2-827A49368DFE}"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E</a:t>
            </a:r>
            <a:r>
              <a:rPr lang="es-CR" baseline="0" dirty="0" smtClean="0"/>
              <a:t>s necesario tener en cuenta tanto el alcance del producto, como el alcance del proyecto. Siempre debemos gestionar el proyecto, pero no perder el enfoque del producto.</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Usos de</a:t>
            </a:r>
            <a:r>
              <a:rPr lang="es-CR" baseline="0" dirty="0" smtClean="0"/>
              <a:t> las herramientas de planificación durante la ejecución. Si no tenemos una planificación nos será imposible controlar.</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Algunos ejemplos de actividades propias del</a:t>
            </a:r>
            <a:r>
              <a:rPr lang="es-CR" baseline="0" dirty="0" smtClean="0"/>
              <a:t> control del alcance.</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Proceso</a:t>
            </a:r>
            <a:r>
              <a:rPr lang="es-CR" baseline="0" dirty="0" smtClean="0"/>
              <a:t> de monitoreo y control para asegurar que se termine el proyecto dentro del plazo establecido, o con la menor desviación posible. Un adecuado monitoreo permite tomar decisiones oportunamente.</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dirty="0" smtClean="0"/>
              <a:t>Así define el </a:t>
            </a:r>
            <a:r>
              <a:rPr lang="es-CR" dirty="0" err="1" smtClean="0"/>
              <a:t>PMBoK</a:t>
            </a:r>
            <a:r>
              <a:rPr lang="es-CR" dirty="0" smtClean="0"/>
              <a:t> el proceso</a:t>
            </a:r>
            <a:r>
              <a:rPr lang="es-CR" baseline="0" dirty="0" smtClean="0"/>
              <a:t> 6.6.</a:t>
            </a:r>
            <a:endParaRPr lang="en-US" dirty="0" smtClean="0"/>
          </a:p>
        </p:txBody>
      </p:sp>
      <p:sp>
        <p:nvSpPr>
          <p:cNvPr id="4" name="Slide Number Placeholder 3"/>
          <p:cNvSpPr>
            <a:spLocks noGrp="1"/>
          </p:cNvSpPr>
          <p:nvPr>
            <p:ph type="sldNum" sz="quarter" idx="10"/>
          </p:nvPr>
        </p:nvSpPr>
        <p:spPr/>
        <p:txBody>
          <a:bodyPr/>
          <a:lstStyle/>
          <a:p>
            <a:pPr>
              <a:defRPr/>
            </a:pPr>
            <a:fld id="{25DE13FC-3037-4346-BCD2-827A49368DFE}" type="slidenum">
              <a:rPr lang="en-US" smtClean="0"/>
              <a:pPr>
                <a:defRPr/>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dirty="0" smtClean="0"/>
              <a:t>Algunos ejemplos de actividades propias del</a:t>
            </a:r>
            <a:r>
              <a:rPr lang="es-CR" baseline="0" dirty="0" smtClean="0"/>
              <a:t> control del cronograma.</a:t>
            </a:r>
            <a:endParaRPr lang="en-US" dirty="0" smtClean="0"/>
          </a:p>
        </p:txBody>
      </p:sp>
      <p:sp>
        <p:nvSpPr>
          <p:cNvPr id="4" name="Slide Number Placeholder 3"/>
          <p:cNvSpPr>
            <a:spLocks noGrp="1"/>
          </p:cNvSpPr>
          <p:nvPr>
            <p:ph type="sldNum" sz="quarter" idx="10"/>
          </p:nvPr>
        </p:nvSpPr>
        <p:spPr/>
        <p:txBody>
          <a:bodyPr/>
          <a:lstStyle/>
          <a:p>
            <a:fld id="{5A495B14-E496-488F-BA78-F47CE18ECFF9}"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dirty="0" smtClean="0"/>
              <a:t>Algunos ejemplos de actividades propias del</a:t>
            </a:r>
            <a:r>
              <a:rPr lang="es-CR" baseline="0" dirty="0" smtClean="0"/>
              <a:t> control del cronograma.</a:t>
            </a:r>
            <a:endParaRPr lang="en-US" dirty="0" smtClean="0"/>
          </a:p>
        </p:txBody>
      </p:sp>
      <p:sp>
        <p:nvSpPr>
          <p:cNvPr id="4" name="Slide Number Placeholder 3"/>
          <p:cNvSpPr>
            <a:spLocks noGrp="1"/>
          </p:cNvSpPr>
          <p:nvPr>
            <p:ph type="sldNum" sz="quarter" idx="10"/>
          </p:nvPr>
        </p:nvSpPr>
        <p:spPr/>
        <p:txBody>
          <a:bodyPr/>
          <a:lstStyle/>
          <a:p>
            <a:fld id="{5A495B14-E496-488F-BA78-F47CE18ECFF9}"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Tan importante como el terminar dentro del plazo establecido</a:t>
            </a:r>
            <a:r>
              <a:rPr lang="es-CR" baseline="0" dirty="0" smtClean="0"/>
              <a:t> es terminar dentro del presupuesto establecido, este proceso enfoca sus esfuerzos en monitorear el desempeño presupuestario para tomar decisiones oportunamente.</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dirty="0" smtClean="0"/>
              <a:t>Así define el </a:t>
            </a:r>
            <a:r>
              <a:rPr lang="es-CR" dirty="0" err="1" smtClean="0"/>
              <a:t>PMBoK</a:t>
            </a:r>
            <a:r>
              <a:rPr lang="es-CR" dirty="0" smtClean="0"/>
              <a:t> el proceso</a:t>
            </a:r>
            <a:r>
              <a:rPr lang="es-CR" baseline="0" dirty="0" smtClean="0"/>
              <a:t> 7.3.</a:t>
            </a:r>
            <a:endParaRPr lang="en-US" dirty="0" smtClean="0"/>
          </a:p>
        </p:txBody>
      </p:sp>
      <p:sp>
        <p:nvSpPr>
          <p:cNvPr id="4" name="Slide Number Placeholder 3"/>
          <p:cNvSpPr>
            <a:spLocks noGrp="1"/>
          </p:cNvSpPr>
          <p:nvPr>
            <p:ph type="sldNum" sz="quarter" idx="10"/>
          </p:nvPr>
        </p:nvSpPr>
        <p:spPr/>
        <p:txBody>
          <a:bodyPr/>
          <a:lstStyle/>
          <a:p>
            <a:pPr>
              <a:defRPr/>
            </a:pPr>
            <a:fld id="{25DE13FC-3037-4346-BCD2-827A49368DFE}" type="slidenum">
              <a:rPr lang="en-US" smtClean="0"/>
              <a:pPr>
                <a:defRPr/>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Algunos ejemplos de las actividades</a:t>
            </a:r>
            <a:r>
              <a:rPr lang="es-CR" baseline="0" dirty="0" smtClean="0"/>
              <a:t> propias de esta gestión.</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Proceso de</a:t>
            </a:r>
            <a:r>
              <a:rPr lang="es-CR" baseline="0" dirty="0" smtClean="0"/>
              <a:t> monitoreo y control correspondiente al área de conocimiento de calidad, buscar determinar si se cumplen con las especificaciones de cada uno de los productos del proyecto. Deben existir criterios claros para evaluar la calidad de cada producto del proyecto.</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dirty="0" smtClean="0"/>
              <a:t>Así define el </a:t>
            </a:r>
            <a:r>
              <a:rPr lang="es-CR" dirty="0" err="1" smtClean="0"/>
              <a:t>PMBoK</a:t>
            </a:r>
            <a:r>
              <a:rPr lang="es-CR" dirty="0" smtClean="0"/>
              <a:t> el proceso</a:t>
            </a:r>
            <a:r>
              <a:rPr lang="es-CR" baseline="0" dirty="0" smtClean="0"/>
              <a:t> 8.3.</a:t>
            </a:r>
            <a:endParaRPr lang="en-US" dirty="0"/>
          </a:p>
        </p:txBody>
      </p:sp>
      <p:sp>
        <p:nvSpPr>
          <p:cNvPr id="4" name="Slide Number Placeholder 3"/>
          <p:cNvSpPr>
            <a:spLocks noGrp="1"/>
          </p:cNvSpPr>
          <p:nvPr>
            <p:ph type="sldNum" sz="quarter" idx="10"/>
          </p:nvPr>
        </p:nvSpPr>
        <p:spPr/>
        <p:txBody>
          <a:bodyPr/>
          <a:lstStyle/>
          <a:p>
            <a:pPr>
              <a:defRPr/>
            </a:pPr>
            <a:fld id="{25DE13FC-3037-4346-BCD2-827A49368DFE}" type="slidenum">
              <a:rPr lang="en-US" smtClean="0"/>
              <a:pPr>
                <a:defRPr/>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Es necesario contar con indicares</a:t>
            </a:r>
            <a:r>
              <a:rPr lang="es-CR" baseline="0" dirty="0" smtClean="0"/>
              <a:t> de fácil medición que nos permita objetivamente evaluar el desempeño de nuestros proyectos.</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Ejemplos de actividades</a:t>
            </a:r>
            <a:r>
              <a:rPr lang="es-CR" baseline="0" dirty="0" smtClean="0"/>
              <a:t> propias del control de calidad.</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noProof="0" dirty="0" smtClean="0"/>
              <a:t>Se</a:t>
            </a:r>
            <a:r>
              <a:rPr lang="es-CR" baseline="0" noProof="0" dirty="0" smtClean="0"/>
              <a:t> verifica y valida que las funcionalidades generadas por los productos del proyecto cumplan con las especificaciones técnicas definidas en la planificación.</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Proceso enfocado a</a:t>
            </a:r>
            <a:r>
              <a:rPr lang="es-CR" baseline="0" dirty="0" smtClean="0"/>
              <a:t> la recopilación, formato y análisis de la información del desempeño del proyecto.</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Así define</a:t>
            </a:r>
            <a:r>
              <a:rPr lang="es-CR" baseline="0" dirty="0" smtClean="0"/>
              <a:t> el </a:t>
            </a:r>
            <a:r>
              <a:rPr lang="es-CR" baseline="0" dirty="0" err="1" smtClean="0"/>
              <a:t>PMBoK</a:t>
            </a:r>
            <a:r>
              <a:rPr lang="es-CR" baseline="0" dirty="0" smtClean="0"/>
              <a:t> el proceso 10.5.</a:t>
            </a:r>
            <a:endParaRPr lang="en-US" dirty="0"/>
          </a:p>
        </p:txBody>
      </p:sp>
      <p:sp>
        <p:nvSpPr>
          <p:cNvPr id="4" name="Slide Number Placeholder 3"/>
          <p:cNvSpPr>
            <a:spLocks noGrp="1"/>
          </p:cNvSpPr>
          <p:nvPr>
            <p:ph type="sldNum" sz="quarter" idx="10"/>
          </p:nvPr>
        </p:nvSpPr>
        <p:spPr/>
        <p:txBody>
          <a:bodyPr/>
          <a:lstStyle/>
          <a:p>
            <a:pPr>
              <a:defRPr/>
            </a:pPr>
            <a:fld id="{25DE13FC-3037-4346-BCD2-827A49368DFE}" type="slidenum">
              <a:rPr lang="en-US" smtClean="0"/>
              <a:pPr>
                <a:defRPr/>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Algunos</a:t>
            </a:r>
            <a:r>
              <a:rPr lang="es-CR" baseline="0" dirty="0" smtClean="0"/>
              <a:t> ejemplos de actividades propias de este proceso.</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dirty="0" smtClean="0"/>
              <a:t>Así define el </a:t>
            </a:r>
            <a:r>
              <a:rPr lang="es-CR" dirty="0" err="1" smtClean="0"/>
              <a:t>PMBoK</a:t>
            </a:r>
            <a:r>
              <a:rPr lang="es-CR" dirty="0" smtClean="0"/>
              <a:t> el proceso</a:t>
            </a:r>
            <a:r>
              <a:rPr lang="es-CR" baseline="0" dirty="0" smtClean="0"/>
              <a:t> 7.3.</a:t>
            </a:r>
            <a:endParaRPr lang="en-US" dirty="0" smtClean="0"/>
          </a:p>
          <a:p>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Proceso de control de riesgos, se controla </a:t>
            </a:r>
            <a:r>
              <a:rPr lang="es-CR" baseline="0" dirty="0" smtClean="0"/>
              <a:t>la gestión completa de los riesgos desde su identificación hasta la planificación de respuestas.</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dirty="0" smtClean="0"/>
              <a:t>Así define</a:t>
            </a:r>
            <a:r>
              <a:rPr lang="es-CR" baseline="0" dirty="0" smtClean="0"/>
              <a:t> el </a:t>
            </a:r>
            <a:r>
              <a:rPr lang="es-CR" baseline="0" dirty="0" err="1" smtClean="0"/>
              <a:t>PMBoK</a:t>
            </a:r>
            <a:r>
              <a:rPr lang="es-CR" baseline="0" dirty="0" smtClean="0"/>
              <a:t> el proceso 11.6.</a:t>
            </a:r>
            <a:endParaRPr lang="en-US" dirty="0" smtClean="0"/>
          </a:p>
        </p:txBody>
      </p:sp>
      <p:sp>
        <p:nvSpPr>
          <p:cNvPr id="4" name="Slide Number Placeholder 3"/>
          <p:cNvSpPr>
            <a:spLocks noGrp="1"/>
          </p:cNvSpPr>
          <p:nvPr>
            <p:ph type="sldNum" sz="quarter" idx="10"/>
          </p:nvPr>
        </p:nvSpPr>
        <p:spPr/>
        <p:txBody>
          <a:bodyPr/>
          <a:lstStyle/>
          <a:p>
            <a:pPr>
              <a:defRPr/>
            </a:pPr>
            <a:fld id="{25DE13FC-3037-4346-BCD2-827A49368DFE}" type="slidenum">
              <a:rPr lang="en-US" smtClean="0"/>
              <a:pPr>
                <a:defRPr/>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Algunas</a:t>
            </a:r>
            <a:r>
              <a:rPr lang="es-CR" baseline="0" dirty="0" smtClean="0"/>
              <a:t> de las actividades propias de este proceso.</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Proceso de monitoreo y control del</a:t>
            </a:r>
            <a:r>
              <a:rPr lang="es-CR" baseline="0" dirty="0" smtClean="0"/>
              <a:t> área de conocimiento de adquisiciones.</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Para</a:t>
            </a:r>
            <a:r>
              <a:rPr lang="es-CR" baseline="0" dirty="0" smtClean="0"/>
              <a:t> poder realmente controlar nuestros proyectos requerimos de una línea base contra la cual medir nuestro desempeño, en nuestras culturas la el ejercer el control muchas veces representa la única motivación para realizar las cosas.</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dirty="0" smtClean="0"/>
              <a:t>Así define</a:t>
            </a:r>
            <a:r>
              <a:rPr lang="es-CR" baseline="0" dirty="0" smtClean="0"/>
              <a:t> el </a:t>
            </a:r>
            <a:r>
              <a:rPr lang="es-CR" baseline="0" dirty="0" err="1" smtClean="0"/>
              <a:t>PMBoK</a:t>
            </a:r>
            <a:r>
              <a:rPr lang="es-CR" baseline="0" dirty="0" smtClean="0"/>
              <a:t> el proceso 12.3.</a:t>
            </a:r>
            <a:endParaRPr lang="en-US" dirty="0" smtClean="0"/>
          </a:p>
        </p:txBody>
      </p:sp>
      <p:sp>
        <p:nvSpPr>
          <p:cNvPr id="4" name="Slide Number Placeholder 3"/>
          <p:cNvSpPr>
            <a:spLocks noGrp="1"/>
          </p:cNvSpPr>
          <p:nvPr>
            <p:ph type="sldNum" sz="quarter" idx="10"/>
          </p:nvPr>
        </p:nvSpPr>
        <p:spPr/>
        <p:txBody>
          <a:bodyPr/>
          <a:lstStyle/>
          <a:p>
            <a:pPr>
              <a:defRPr/>
            </a:pPr>
            <a:fld id="{25DE13FC-3037-4346-BCD2-827A49368DFE}" type="slidenum">
              <a:rPr lang="en-US" smtClean="0"/>
              <a:pPr>
                <a:defRPr/>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Actividades propias del proceso.</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Actividades</a:t>
            </a:r>
            <a:r>
              <a:rPr lang="es-CR" baseline="0" dirty="0" smtClean="0"/>
              <a:t> propias </a:t>
            </a:r>
            <a:r>
              <a:rPr lang="es-CR" baseline="0" smtClean="0"/>
              <a:t>del proceso.</a:t>
            </a:r>
            <a:endParaRPr lang="en-US"/>
          </a:p>
        </p:txBody>
      </p:sp>
      <p:sp>
        <p:nvSpPr>
          <p:cNvPr id="4" name="Slide Number Placeholder 3"/>
          <p:cNvSpPr>
            <a:spLocks noGrp="1"/>
          </p:cNvSpPr>
          <p:nvPr>
            <p:ph type="sldNum" sz="quarter" idx="10"/>
          </p:nvPr>
        </p:nvSpPr>
        <p:spPr/>
        <p:txBody>
          <a:bodyPr/>
          <a:lstStyle/>
          <a:p>
            <a:fld id="{5A495B14-E496-488F-BA78-F47CE18ECFF9}" type="slidenum">
              <a:rPr lang="en-US" smtClean="0"/>
              <a:pPr/>
              <a:t>53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Entradas a los procesos de monitoreo</a:t>
            </a:r>
            <a:r>
              <a:rPr lang="es-CR" baseline="0" dirty="0" smtClean="0"/>
              <a:t> y control.</a:t>
            </a:r>
            <a:endParaRPr lang="en-US" dirty="0"/>
          </a:p>
        </p:txBody>
      </p:sp>
      <p:sp>
        <p:nvSpPr>
          <p:cNvPr id="4" name="Slide Number Placeholder 3"/>
          <p:cNvSpPr>
            <a:spLocks noGrp="1"/>
          </p:cNvSpPr>
          <p:nvPr>
            <p:ph type="sldNum" sz="quarter" idx="10"/>
          </p:nvPr>
        </p:nvSpPr>
        <p:spPr/>
        <p:txBody>
          <a:bodyPr/>
          <a:lstStyle/>
          <a:p>
            <a:pPr>
              <a:defRPr/>
            </a:pPr>
            <a:fld id="{25DE13FC-3037-4346-BCD2-827A49368DFE}"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Resultados</a:t>
            </a:r>
            <a:r>
              <a:rPr lang="es-CR" baseline="0" dirty="0" smtClean="0"/>
              <a:t> de los procesos de monitoreo y control.</a:t>
            </a:r>
            <a:endParaRPr lang="en-US" dirty="0"/>
          </a:p>
        </p:txBody>
      </p:sp>
      <p:sp>
        <p:nvSpPr>
          <p:cNvPr id="4" name="Slide Number Placeholder 3"/>
          <p:cNvSpPr>
            <a:spLocks noGrp="1"/>
          </p:cNvSpPr>
          <p:nvPr>
            <p:ph type="sldNum" sz="quarter" idx="10"/>
          </p:nvPr>
        </p:nvSpPr>
        <p:spPr/>
        <p:txBody>
          <a:bodyPr/>
          <a:lstStyle/>
          <a:p>
            <a:pPr>
              <a:defRPr/>
            </a:pPr>
            <a:fld id="{25DE13FC-3037-4346-BCD2-827A49368DFE}"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Relaciones entre</a:t>
            </a:r>
            <a:r>
              <a:rPr lang="es-CR" baseline="0" dirty="0" smtClean="0"/>
              <a:t> grupos de procesos. Tal como se aprecia podemos decir que los procesos de control son constantes durante todo el ciclo de vida.</a:t>
            </a:r>
            <a:endParaRPr lang="en-US" dirty="0"/>
          </a:p>
        </p:txBody>
      </p:sp>
      <p:sp>
        <p:nvSpPr>
          <p:cNvPr id="4" name="Slide Number Placeholder 3"/>
          <p:cNvSpPr>
            <a:spLocks noGrp="1"/>
          </p:cNvSpPr>
          <p:nvPr>
            <p:ph type="sldNum" sz="quarter" idx="10"/>
          </p:nvPr>
        </p:nvSpPr>
        <p:spPr/>
        <p:txBody>
          <a:bodyPr/>
          <a:lstStyle/>
          <a:p>
            <a:pPr>
              <a:defRPr/>
            </a:pPr>
            <a:fld id="{25DE13FC-3037-4346-BCD2-827A49368DFE}"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El Plan de Gestión de Proyecto representa nuestra línea</a:t>
            </a:r>
            <a:r>
              <a:rPr lang="es-CR" baseline="0" dirty="0" smtClean="0"/>
              <a:t> base, lo podemos representar mediante una LBMD.</a:t>
            </a:r>
          </a:p>
        </p:txBody>
      </p:sp>
      <p:sp>
        <p:nvSpPr>
          <p:cNvPr id="4" name="Slide Number Placeholder 3"/>
          <p:cNvSpPr>
            <a:spLocks noGrp="1"/>
          </p:cNvSpPr>
          <p:nvPr>
            <p:ph type="sldNum" sz="quarter" idx="10"/>
          </p:nvPr>
        </p:nvSpPr>
        <p:spPr/>
        <p:txBody>
          <a:bodyPr/>
          <a:lstStyle/>
          <a:p>
            <a:fld id="{5A495B14-E496-488F-BA78-F47CE18ECFF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FF721A6-E2A3-4D5F-8667-337AF370B9C3}" type="slidenum">
              <a:rPr lang="es-ES"/>
              <a:pPr/>
              <a:t>‹Nº›</a:t>
            </a:fld>
            <a:endParaRPr lang="es-ES"/>
          </a:p>
        </p:txBody>
      </p:sp>
    </p:spTree>
    <p:extLst>
      <p:ext uri="{BB962C8B-B14F-4D97-AF65-F5344CB8AC3E}">
        <p14:creationId xmlns:p14="http://schemas.microsoft.com/office/powerpoint/2010/main" val="2855374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AA07CE95-38E5-4CC9-9584-D8DF5A88C5C1}" type="slidenum">
              <a:rPr lang="es-ES"/>
              <a:pPr/>
              <a:t>‹Nº›</a:t>
            </a:fld>
            <a:endParaRPr lang="es-ES"/>
          </a:p>
        </p:txBody>
      </p:sp>
    </p:spTree>
    <p:extLst>
      <p:ext uri="{BB962C8B-B14F-4D97-AF65-F5344CB8AC3E}">
        <p14:creationId xmlns:p14="http://schemas.microsoft.com/office/powerpoint/2010/main" val="3351932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DAE473D6-601A-44F1-8F60-32D38B9AE9F1}" type="slidenum">
              <a:rPr lang="es-ES"/>
              <a:pPr/>
              <a:t>‹Nº›</a:t>
            </a:fld>
            <a:endParaRPr lang="es-ES"/>
          </a:p>
        </p:txBody>
      </p:sp>
    </p:spTree>
    <p:extLst>
      <p:ext uri="{BB962C8B-B14F-4D97-AF65-F5344CB8AC3E}">
        <p14:creationId xmlns:p14="http://schemas.microsoft.com/office/powerpoint/2010/main" val="90060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3789359-8A09-4623-85F1-8EB0AB43B2CE}" type="slidenum">
              <a:rPr lang="es-ES"/>
              <a:pPr/>
              <a:t>‹Nº›</a:t>
            </a:fld>
            <a:endParaRPr lang="es-ES"/>
          </a:p>
        </p:txBody>
      </p:sp>
    </p:spTree>
    <p:extLst>
      <p:ext uri="{BB962C8B-B14F-4D97-AF65-F5344CB8AC3E}">
        <p14:creationId xmlns:p14="http://schemas.microsoft.com/office/powerpoint/2010/main" val="338316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4A8D1060-FA5A-441D-8C12-C7616F3BC82B}" type="slidenum">
              <a:rPr lang="es-ES"/>
              <a:pPr/>
              <a:t>‹Nº›</a:t>
            </a:fld>
            <a:endParaRPr lang="es-ES"/>
          </a:p>
        </p:txBody>
      </p:sp>
    </p:spTree>
    <p:extLst>
      <p:ext uri="{BB962C8B-B14F-4D97-AF65-F5344CB8AC3E}">
        <p14:creationId xmlns:p14="http://schemas.microsoft.com/office/powerpoint/2010/main" val="2437789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8C9B3216-89FA-4DE1-9B2F-31F4D785C323}" type="slidenum">
              <a:rPr lang="es-ES"/>
              <a:pPr/>
              <a:t>‹Nº›</a:t>
            </a:fld>
            <a:endParaRPr lang="es-ES"/>
          </a:p>
        </p:txBody>
      </p:sp>
    </p:spTree>
    <p:extLst>
      <p:ext uri="{BB962C8B-B14F-4D97-AF65-F5344CB8AC3E}">
        <p14:creationId xmlns:p14="http://schemas.microsoft.com/office/powerpoint/2010/main" val="4241561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605FFB05-69A3-48B7-8CE7-BB4C516DEFA6}" type="slidenum">
              <a:rPr lang="es-ES"/>
              <a:pPr/>
              <a:t>‹Nº›</a:t>
            </a:fld>
            <a:endParaRPr lang="es-ES"/>
          </a:p>
        </p:txBody>
      </p:sp>
    </p:spTree>
    <p:extLst>
      <p:ext uri="{BB962C8B-B14F-4D97-AF65-F5344CB8AC3E}">
        <p14:creationId xmlns:p14="http://schemas.microsoft.com/office/powerpoint/2010/main" val="2247338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90BF5D38-D730-4CE1-AD8F-4E88606E3811}" type="slidenum">
              <a:rPr lang="es-ES"/>
              <a:pPr/>
              <a:t>‹Nº›</a:t>
            </a:fld>
            <a:endParaRPr lang="es-ES"/>
          </a:p>
        </p:txBody>
      </p:sp>
    </p:spTree>
    <p:extLst>
      <p:ext uri="{BB962C8B-B14F-4D97-AF65-F5344CB8AC3E}">
        <p14:creationId xmlns:p14="http://schemas.microsoft.com/office/powerpoint/2010/main" val="314787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F626BE26-5AEB-41B3-974F-EE67580BB0EA}" type="slidenum">
              <a:rPr lang="es-ES"/>
              <a:pPr/>
              <a:t>‹Nº›</a:t>
            </a:fld>
            <a:endParaRPr lang="es-ES"/>
          </a:p>
        </p:txBody>
      </p:sp>
    </p:spTree>
    <p:extLst>
      <p:ext uri="{BB962C8B-B14F-4D97-AF65-F5344CB8AC3E}">
        <p14:creationId xmlns:p14="http://schemas.microsoft.com/office/powerpoint/2010/main" val="1297474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7CB9A9F6-B0E8-4C0E-88BA-7DF518F6D3FC}" type="slidenum">
              <a:rPr lang="es-ES"/>
              <a:pPr/>
              <a:t>‹Nº›</a:t>
            </a:fld>
            <a:endParaRPr lang="es-ES"/>
          </a:p>
        </p:txBody>
      </p:sp>
    </p:spTree>
    <p:extLst>
      <p:ext uri="{BB962C8B-B14F-4D97-AF65-F5344CB8AC3E}">
        <p14:creationId xmlns:p14="http://schemas.microsoft.com/office/powerpoint/2010/main" val="4115779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CC0C4008-19DF-493B-A965-57958A7A8503}" type="slidenum">
              <a:rPr lang="es-ES"/>
              <a:pPr/>
              <a:t>‹Nº›</a:t>
            </a:fld>
            <a:endParaRPr lang="es-ES"/>
          </a:p>
        </p:txBody>
      </p:sp>
    </p:spTree>
    <p:extLst>
      <p:ext uri="{BB962C8B-B14F-4D97-AF65-F5344CB8AC3E}">
        <p14:creationId xmlns:p14="http://schemas.microsoft.com/office/powerpoint/2010/main" val="3227665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B04CDA7-04D3-4608-AB1D-BE84E1C555F9}"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R" dirty="0" smtClean="0">
                <a:solidFill>
                  <a:schemeClr val="bg1"/>
                </a:solidFill>
              </a:rPr>
              <a:t>Implementación, Control y Cierre</a:t>
            </a:r>
            <a:br>
              <a:rPr lang="es-CR" dirty="0" smtClean="0">
                <a:solidFill>
                  <a:schemeClr val="bg1"/>
                </a:solidFill>
              </a:rPr>
            </a:br>
            <a:r>
              <a:rPr lang="es-CR" dirty="0" smtClean="0">
                <a:solidFill>
                  <a:schemeClr val="bg1"/>
                </a:solidFill>
              </a:rPr>
              <a:t>Procesos de Control</a:t>
            </a:r>
            <a:endParaRPr lang="es-CR" dirty="0">
              <a:solidFill>
                <a:schemeClr val="bg1"/>
              </a:solidFill>
            </a:endParaRPr>
          </a:p>
        </p:txBody>
      </p:sp>
      <p:sp>
        <p:nvSpPr>
          <p:cNvPr id="3" name="2 Subtítulo"/>
          <p:cNvSpPr>
            <a:spLocks noGrp="1"/>
          </p:cNvSpPr>
          <p:nvPr>
            <p:ph type="subTitle" idx="1"/>
          </p:nvPr>
        </p:nvSpPr>
        <p:spPr/>
        <p:txBody>
          <a:bodyPr>
            <a:normAutofit fontScale="70000" lnSpcReduction="20000"/>
          </a:bodyPr>
          <a:lstStyle/>
          <a:p>
            <a:r>
              <a:rPr lang="es-CR" dirty="0" smtClean="0">
                <a:solidFill>
                  <a:schemeClr val="bg1"/>
                </a:solidFill>
              </a:rPr>
              <a:t>Tópicos especiales para la administración de proyectos </a:t>
            </a:r>
            <a:endParaRPr lang="es-ES_tradnl" dirty="0" smtClean="0">
              <a:solidFill>
                <a:schemeClr val="bg1"/>
              </a:solidFill>
            </a:endParaRPr>
          </a:p>
          <a:p>
            <a:endParaRPr lang="es-ES_tradnl" dirty="0" smtClean="0">
              <a:solidFill>
                <a:schemeClr val="bg1"/>
              </a:solidFill>
            </a:endParaRPr>
          </a:p>
          <a:p>
            <a:r>
              <a:rPr lang="es-ES_tradnl" dirty="0" smtClean="0">
                <a:solidFill>
                  <a:schemeClr val="bg1"/>
                </a:solidFill>
              </a:rPr>
              <a:t>Ing. William </a:t>
            </a:r>
            <a:r>
              <a:rPr lang="es-ES_tradnl" dirty="0" err="1" smtClean="0">
                <a:solidFill>
                  <a:schemeClr val="bg1"/>
                </a:solidFill>
              </a:rPr>
              <a:t>Ernest</a:t>
            </a:r>
            <a:r>
              <a:rPr lang="es-ES_tradnl" dirty="0" smtClean="0">
                <a:solidFill>
                  <a:schemeClr val="bg1"/>
                </a:solidFill>
              </a:rPr>
              <a:t>, PMP</a:t>
            </a:r>
          </a:p>
          <a:p>
            <a:r>
              <a:rPr lang="es-ES_tradnl" dirty="0" smtClean="0">
                <a:solidFill>
                  <a:schemeClr val="bg1"/>
                </a:solidFill>
              </a:rPr>
              <a:t>Mayo, 2011</a:t>
            </a:r>
            <a:endParaRPr lang="en-US" dirty="0" smtClean="0">
              <a:solidFill>
                <a:schemeClr val="bg1"/>
              </a:solidFill>
            </a:endParaRPr>
          </a:p>
          <a:p>
            <a:endParaRPr lang="es-CR" dirty="0">
              <a:solidFill>
                <a:schemeClr val="bg1"/>
              </a:solidFill>
            </a:endParaRPr>
          </a:p>
        </p:txBody>
      </p:sp>
    </p:spTree>
    <p:extLst>
      <p:ext uri="{BB962C8B-B14F-4D97-AF65-F5344CB8AC3E}">
        <p14:creationId xmlns:p14="http://schemas.microsoft.com/office/powerpoint/2010/main" val="83803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332656"/>
            <a:ext cx="8229600" cy="1143000"/>
          </a:xfrm>
        </p:spPr>
        <p:txBody>
          <a:bodyPr/>
          <a:lstStyle/>
          <a:p>
            <a:pPr algn="l"/>
            <a:r>
              <a:rPr lang="es-ES_tradnl" dirty="0" smtClean="0">
                <a:solidFill>
                  <a:schemeClr val="bg1"/>
                </a:solidFill>
              </a:rPr>
              <a:t>Monitoreo y Control</a:t>
            </a:r>
            <a:endParaRPr lang="en-US" dirty="0">
              <a:solidFill>
                <a:schemeClr val="bg1"/>
              </a:solidFill>
            </a:endParaRPr>
          </a:p>
        </p:txBody>
      </p:sp>
      <p:sp>
        <p:nvSpPr>
          <p:cNvPr id="3" name="Content Placeholder 2"/>
          <p:cNvSpPr>
            <a:spLocks noGrp="1"/>
          </p:cNvSpPr>
          <p:nvPr>
            <p:ph sz="half" idx="1"/>
          </p:nvPr>
        </p:nvSpPr>
        <p:spPr>
          <a:xfrm>
            <a:off x="4716016" y="2060848"/>
            <a:ext cx="3931920" cy="3585944"/>
          </a:xfrm>
        </p:spPr>
        <p:txBody>
          <a:bodyPr>
            <a:normAutofit/>
          </a:bodyPr>
          <a:lstStyle/>
          <a:p>
            <a:r>
              <a:rPr lang="es-ES_tradnl" dirty="0" smtClean="0">
                <a:solidFill>
                  <a:schemeClr val="bg1"/>
                </a:solidFill>
              </a:rPr>
              <a:t>Determinar desviaciones.</a:t>
            </a:r>
          </a:p>
          <a:p>
            <a:r>
              <a:rPr lang="es-ES_tradnl" dirty="0" smtClean="0">
                <a:solidFill>
                  <a:schemeClr val="bg1"/>
                </a:solidFill>
              </a:rPr>
              <a:t>Recomendar cambios.</a:t>
            </a:r>
          </a:p>
          <a:p>
            <a:r>
              <a:rPr lang="es-ES_tradnl" dirty="0" smtClean="0">
                <a:solidFill>
                  <a:schemeClr val="bg1"/>
                </a:solidFill>
              </a:rPr>
              <a:t>Gestionar la aprobación de los cambios sugeridos.</a:t>
            </a:r>
          </a:p>
          <a:p>
            <a:endParaRPr lang="en-US" dirty="0">
              <a:solidFill>
                <a:schemeClr val="bg1"/>
              </a:solidFill>
            </a:endParaRPr>
          </a:p>
        </p:txBody>
      </p:sp>
      <p:pic>
        <p:nvPicPr>
          <p:cNvPr id="26626" name="Picture 2" descr="C:\Users\William Ernest\Desktop\2005102400680901.jpg"/>
          <p:cNvPicPr>
            <a:picLocks noGrp="1" noChangeAspect="1" noChangeArrowheads="1"/>
          </p:cNvPicPr>
          <p:nvPr>
            <p:ph sz="half" idx="2"/>
          </p:nvPr>
        </p:nvPicPr>
        <p:blipFill>
          <a:blip r:embed="rId3" cstate="print"/>
          <a:srcRect/>
          <a:stretch>
            <a:fillRect/>
          </a:stretch>
        </p:blipFill>
        <p:spPr bwMode="auto">
          <a:xfrm>
            <a:off x="755576" y="2636912"/>
            <a:ext cx="3343275" cy="2438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6858000" y="6096000"/>
            <a:ext cx="1752600" cy="369332"/>
          </a:xfrm>
          <a:prstGeom prst="rect">
            <a:avLst/>
          </a:prstGeom>
          <a:noFill/>
        </p:spPr>
        <p:txBody>
          <a:bodyPr wrap="square" rtlCol="0">
            <a:spAutoFit/>
          </a:bodyPr>
          <a:lstStyle/>
          <a:p>
            <a:r>
              <a:rPr lang="es-ES_tradnl" dirty="0" smtClean="0"/>
              <a:t>RMC; 2009</a:t>
            </a:r>
            <a:endParaRPr lang="en-US" dirty="0"/>
          </a:p>
        </p:txBody>
      </p:sp>
    </p:spTree>
    <p:extLst>
      <p:ext uri="{BB962C8B-B14F-4D97-AF65-F5344CB8AC3E}">
        <p14:creationId xmlns:p14="http://schemas.microsoft.com/office/powerpoint/2010/main" val="3930675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ES_tradnl" dirty="0" smtClean="0">
                <a:solidFill>
                  <a:schemeClr val="bg1"/>
                </a:solidFill>
              </a:rPr>
              <a:t>Monitoreo y Control</a:t>
            </a:r>
            <a:endParaRPr lang="en-US" dirty="0">
              <a:solidFill>
                <a:schemeClr val="bg1"/>
              </a:solidFill>
            </a:endParaRPr>
          </a:p>
        </p:txBody>
      </p:sp>
      <p:sp>
        <p:nvSpPr>
          <p:cNvPr id="3" name="Content Placeholder 2"/>
          <p:cNvSpPr>
            <a:spLocks noGrp="1"/>
          </p:cNvSpPr>
          <p:nvPr>
            <p:ph sz="half" idx="1"/>
          </p:nvPr>
        </p:nvSpPr>
        <p:spPr>
          <a:xfrm>
            <a:off x="5004048" y="1340768"/>
            <a:ext cx="4038600" cy="4525963"/>
          </a:xfrm>
        </p:spPr>
        <p:txBody>
          <a:bodyPr/>
          <a:lstStyle/>
          <a:p>
            <a:r>
              <a:rPr lang="es-ES_tradnl" dirty="0" smtClean="0">
                <a:solidFill>
                  <a:schemeClr val="bg1"/>
                </a:solidFill>
              </a:rPr>
              <a:t>Crear escenarios futuros.</a:t>
            </a:r>
          </a:p>
          <a:p>
            <a:r>
              <a:rPr lang="es-ES_tradnl" dirty="0" smtClean="0">
                <a:solidFill>
                  <a:schemeClr val="bg1"/>
                </a:solidFill>
              </a:rPr>
              <a:t>Auditar los procesos de adquisiciones</a:t>
            </a:r>
            <a:r>
              <a:rPr lang="en-US" dirty="0" smtClean="0">
                <a:solidFill>
                  <a:schemeClr val="bg1"/>
                </a:solidFill>
              </a:rPr>
              <a:t>.</a:t>
            </a:r>
          </a:p>
          <a:p>
            <a:r>
              <a:rPr lang="es-ES_tradnl" dirty="0" smtClean="0">
                <a:solidFill>
                  <a:schemeClr val="bg1"/>
                </a:solidFill>
              </a:rPr>
              <a:t>Revisar los límites de control.</a:t>
            </a:r>
          </a:p>
        </p:txBody>
      </p:sp>
      <p:pic>
        <p:nvPicPr>
          <p:cNvPr id="27650" name="Picture 2" descr="C:\Users\William Ernest\Desktop\Performance_crop380w.jpg"/>
          <p:cNvPicPr>
            <a:picLocks noGrp="1" noChangeAspect="1" noChangeArrowheads="1"/>
          </p:cNvPicPr>
          <p:nvPr>
            <p:ph sz="half" idx="2"/>
          </p:nvPr>
        </p:nvPicPr>
        <p:blipFill>
          <a:blip r:embed="rId3" cstate="print"/>
          <a:srcRect/>
          <a:stretch>
            <a:fillRect/>
          </a:stretch>
        </p:blipFill>
        <p:spPr bwMode="auto">
          <a:xfrm>
            <a:off x="683568" y="1844824"/>
            <a:ext cx="3930650" cy="25859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6858000" y="6096000"/>
            <a:ext cx="1752600" cy="369332"/>
          </a:xfrm>
          <a:prstGeom prst="rect">
            <a:avLst/>
          </a:prstGeom>
          <a:noFill/>
        </p:spPr>
        <p:txBody>
          <a:bodyPr wrap="square" rtlCol="0">
            <a:spAutoFit/>
          </a:bodyPr>
          <a:lstStyle/>
          <a:p>
            <a:r>
              <a:rPr lang="es-ES_tradnl" dirty="0" smtClean="0"/>
              <a:t>RMC; 2009</a:t>
            </a:r>
            <a:endParaRPr lang="en-US" dirty="0"/>
          </a:p>
        </p:txBody>
      </p:sp>
    </p:spTree>
    <p:extLst>
      <p:ext uri="{BB962C8B-B14F-4D97-AF65-F5344CB8AC3E}">
        <p14:creationId xmlns:p14="http://schemas.microsoft.com/office/powerpoint/2010/main" val="3121290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ES_tradnl" dirty="0" smtClean="0">
                <a:solidFill>
                  <a:schemeClr val="bg1"/>
                </a:solidFill>
              </a:rPr>
              <a:t>Monitoreo y Control</a:t>
            </a:r>
            <a:endParaRPr lang="en-US" dirty="0">
              <a:solidFill>
                <a:schemeClr val="bg1"/>
              </a:solidFill>
            </a:endParaRPr>
          </a:p>
        </p:txBody>
      </p:sp>
      <p:sp>
        <p:nvSpPr>
          <p:cNvPr id="5" name="Content Placeholder 4"/>
          <p:cNvSpPr>
            <a:spLocks noGrp="1"/>
          </p:cNvSpPr>
          <p:nvPr>
            <p:ph sz="half" idx="2"/>
          </p:nvPr>
        </p:nvSpPr>
        <p:spPr/>
        <p:txBody>
          <a:bodyPr/>
          <a:lstStyle/>
          <a:p>
            <a:r>
              <a:rPr lang="es-ES_tradnl" dirty="0" smtClean="0">
                <a:solidFill>
                  <a:schemeClr val="bg1"/>
                </a:solidFill>
              </a:rPr>
              <a:t>Identificar la causa raíz del problema.</a:t>
            </a:r>
          </a:p>
          <a:p>
            <a:r>
              <a:rPr lang="es-ES_tradnl" dirty="0" smtClean="0">
                <a:solidFill>
                  <a:schemeClr val="bg1"/>
                </a:solidFill>
              </a:rPr>
              <a:t>Obtener aceptación formal de los entregables.</a:t>
            </a:r>
          </a:p>
          <a:p>
            <a:r>
              <a:rPr lang="es-ES_tradnl" dirty="0" smtClean="0">
                <a:solidFill>
                  <a:schemeClr val="bg1"/>
                </a:solidFill>
              </a:rPr>
              <a:t>Identificar si es necesario replanificar.</a:t>
            </a:r>
          </a:p>
          <a:p>
            <a:r>
              <a:rPr lang="es-ES_tradnl" dirty="0" smtClean="0">
                <a:solidFill>
                  <a:schemeClr val="bg1"/>
                </a:solidFill>
              </a:rPr>
              <a:t>Inspeccionar el trabajo.</a:t>
            </a:r>
          </a:p>
          <a:p>
            <a:endParaRPr lang="en-US" dirty="0">
              <a:solidFill>
                <a:schemeClr val="bg1"/>
              </a:solidFill>
            </a:endParaRPr>
          </a:p>
        </p:txBody>
      </p:sp>
      <p:pic>
        <p:nvPicPr>
          <p:cNvPr id="28674" name="Picture 2" descr="C:\Users\William Ernest\Desktop\measuring tape.jpg"/>
          <p:cNvPicPr>
            <a:picLocks noGrp="1" noChangeAspect="1" noChangeArrowheads="1"/>
          </p:cNvPicPr>
          <p:nvPr>
            <p:ph sz="half" idx="1"/>
          </p:nvPr>
        </p:nvPicPr>
        <p:blipFill>
          <a:blip r:embed="rId3" cstate="print"/>
          <a:srcRect/>
          <a:stretch>
            <a:fillRect/>
          </a:stretch>
        </p:blipFill>
        <p:spPr bwMode="auto">
          <a:xfrm>
            <a:off x="827584" y="1772816"/>
            <a:ext cx="2552700" cy="3810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extBox 5"/>
          <p:cNvSpPr txBox="1"/>
          <p:nvPr/>
        </p:nvSpPr>
        <p:spPr>
          <a:xfrm>
            <a:off x="6858000" y="6096000"/>
            <a:ext cx="1752600" cy="369332"/>
          </a:xfrm>
          <a:prstGeom prst="rect">
            <a:avLst/>
          </a:prstGeom>
          <a:noFill/>
        </p:spPr>
        <p:txBody>
          <a:bodyPr wrap="square" rtlCol="0">
            <a:spAutoFit/>
          </a:bodyPr>
          <a:lstStyle/>
          <a:p>
            <a:r>
              <a:rPr lang="es-ES_tradnl" dirty="0" smtClean="0"/>
              <a:t>RMC; 2009</a:t>
            </a:r>
            <a:endParaRPr lang="en-US" dirty="0"/>
          </a:p>
        </p:txBody>
      </p:sp>
    </p:spTree>
    <p:extLst>
      <p:ext uri="{BB962C8B-B14F-4D97-AF65-F5344CB8AC3E}">
        <p14:creationId xmlns:p14="http://schemas.microsoft.com/office/powerpoint/2010/main" val="806037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60648"/>
            <a:ext cx="8229600" cy="1143000"/>
          </a:xfrm>
        </p:spPr>
        <p:txBody>
          <a:bodyPr/>
          <a:lstStyle/>
          <a:p>
            <a:pPr algn="l"/>
            <a:r>
              <a:rPr lang="es-ES_tradnl" dirty="0" smtClean="0">
                <a:solidFill>
                  <a:schemeClr val="bg1"/>
                </a:solidFill>
              </a:rPr>
              <a:t>Monitoreo y Control</a:t>
            </a:r>
            <a:endParaRPr lang="en-US" dirty="0">
              <a:solidFill>
                <a:schemeClr val="bg1"/>
              </a:solidFill>
            </a:endParaRPr>
          </a:p>
        </p:txBody>
      </p:sp>
      <p:sp>
        <p:nvSpPr>
          <p:cNvPr id="3" name="Content Placeholder 2"/>
          <p:cNvSpPr>
            <a:spLocks noGrp="1"/>
          </p:cNvSpPr>
          <p:nvPr>
            <p:ph sz="half" idx="1"/>
          </p:nvPr>
        </p:nvSpPr>
        <p:spPr>
          <a:xfrm>
            <a:off x="467544" y="1600200"/>
            <a:ext cx="4038600" cy="4525963"/>
          </a:xfrm>
        </p:spPr>
        <p:txBody>
          <a:bodyPr/>
          <a:lstStyle/>
          <a:p>
            <a:r>
              <a:rPr lang="es-ES_tradnl" dirty="0" smtClean="0">
                <a:solidFill>
                  <a:schemeClr val="bg1"/>
                </a:solidFill>
              </a:rPr>
              <a:t>Evaluar la efectividad de las acciones correctivas implementadas.</a:t>
            </a:r>
          </a:p>
          <a:p>
            <a:r>
              <a:rPr lang="es-ES_tradnl" dirty="0" smtClean="0">
                <a:solidFill>
                  <a:schemeClr val="bg1"/>
                </a:solidFill>
              </a:rPr>
              <a:t>Identificar y analizar tendencias.</a:t>
            </a:r>
          </a:p>
        </p:txBody>
      </p:sp>
      <p:sp>
        <p:nvSpPr>
          <p:cNvPr id="5" name="TextBox 4"/>
          <p:cNvSpPr txBox="1"/>
          <p:nvPr/>
        </p:nvSpPr>
        <p:spPr>
          <a:xfrm>
            <a:off x="6858000" y="6096000"/>
            <a:ext cx="1752600" cy="369332"/>
          </a:xfrm>
          <a:prstGeom prst="rect">
            <a:avLst/>
          </a:prstGeom>
          <a:noFill/>
        </p:spPr>
        <p:txBody>
          <a:bodyPr wrap="square" rtlCol="0">
            <a:spAutoFit/>
          </a:bodyPr>
          <a:lstStyle/>
          <a:p>
            <a:r>
              <a:rPr lang="es-ES_tradnl" dirty="0" smtClean="0"/>
              <a:t>RMC; 2009</a:t>
            </a:r>
            <a:endParaRPr lang="en-US" dirty="0"/>
          </a:p>
        </p:txBody>
      </p:sp>
      <p:pic>
        <p:nvPicPr>
          <p:cNvPr id="102402" name="Picture 2" descr="http://t0.gstatic.com/images?q=tbn:ANd9GcSzZMtE1PZI5nfClv86Y8wUjflgqRNGXveAM5fS-Y3qDQf-XtpY"/>
          <p:cNvPicPr>
            <a:picLocks noChangeAspect="1" noChangeArrowheads="1"/>
          </p:cNvPicPr>
          <p:nvPr/>
        </p:nvPicPr>
        <p:blipFill>
          <a:blip r:embed="rId3" cstate="print"/>
          <a:srcRect/>
          <a:stretch>
            <a:fillRect/>
          </a:stretch>
        </p:blipFill>
        <p:spPr bwMode="auto">
          <a:xfrm>
            <a:off x="5004048" y="1916832"/>
            <a:ext cx="3168352" cy="31683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778358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79712" y="332656"/>
            <a:ext cx="8229600" cy="1143000"/>
          </a:xfrm>
        </p:spPr>
        <p:txBody>
          <a:bodyPr/>
          <a:lstStyle/>
          <a:p>
            <a:pPr algn="l"/>
            <a:r>
              <a:rPr lang="es-ES_tradnl" dirty="0" smtClean="0">
                <a:solidFill>
                  <a:schemeClr val="bg1"/>
                </a:solidFill>
              </a:rPr>
              <a:t>Monitoreo y Control</a:t>
            </a:r>
            <a:endParaRPr lang="en-US" dirty="0">
              <a:solidFill>
                <a:schemeClr val="bg1"/>
              </a:solidFill>
            </a:endParaRPr>
          </a:p>
        </p:txBody>
      </p:sp>
      <p:sp>
        <p:nvSpPr>
          <p:cNvPr id="6" name="Content Placeholder 5"/>
          <p:cNvSpPr>
            <a:spLocks noGrp="1"/>
          </p:cNvSpPr>
          <p:nvPr>
            <p:ph sz="half" idx="2"/>
          </p:nvPr>
        </p:nvSpPr>
        <p:spPr/>
        <p:txBody>
          <a:bodyPr>
            <a:normAutofit/>
          </a:bodyPr>
          <a:lstStyle/>
          <a:p>
            <a:r>
              <a:rPr lang="es-ES_tradnl" dirty="0" smtClean="0">
                <a:solidFill>
                  <a:schemeClr val="bg1"/>
                </a:solidFill>
              </a:rPr>
              <a:t>Evaluar la efectividad de las respuestas a los riesgos.</a:t>
            </a:r>
          </a:p>
          <a:p>
            <a:r>
              <a:rPr lang="es-ES_tradnl" dirty="0" smtClean="0">
                <a:solidFill>
                  <a:schemeClr val="bg1"/>
                </a:solidFill>
              </a:rPr>
              <a:t>Buscar riesgos no identificados durante la planificación.</a:t>
            </a:r>
          </a:p>
          <a:p>
            <a:r>
              <a:rPr lang="es-ES_tradnl" dirty="0" smtClean="0">
                <a:solidFill>
                  <a:schemeClr val="bg1"/>
                </a:solidFill>
              </a:rPr>
              <a:t>Controlar el cumplimiento de los hitos.</a:t>
            </a:r>
            <a:endParaRPr lang="en-US" dirty="0" smtClean="0">
              <a:solidFill>
                <a:schemeClr val="bg1"/>
              </a:solidFill>
            </a:endParaRPr>
          </a:p>
          <a:p>
            <a:pPr>
              <a:buNone/>
            </a:pPr>
            <a:endParaRPr lang="en-US" dirty="0">
              <a:solidFill>
                <a:schemeClr val="bg1"/>
              </a:solidFill>
            </a:endParaRPr>
          </a:p>
        </p:txBody>
      </p:sp>
      <p:sp>
        <p:nvSpPr>
          <p:cNvPr id="5" name="TextBox 4"/>
          <p:cNvSpPr txBox="1"/>
          <p:nvPr/>
        </p:nvSpPr>
        <p:spPr>
          <a:xfrm>
            <a:off x="6858000" y="6096000"/>
            <a:ext cx="1752600" cy="369332"/>
          </a:xfrm>
          <a:prstGeom prst="rect">
            <a:avLst/>
          </a:prstGeom>
          <a:noFill/>
        </p:spPr>
        <p:txBody>
          <a:bodyPr wrap="square" rtlCol="0">
            <a:spAutoFit/>
          </a:bodyPr>
          <a:lstStyle/>
          <a:p>
            <a:r>
              <a:rPr lang="es-ES_tradnl" dirty="0" smtClean="0"/>
              <a:t>RMC; 2009</a:t>
            </a:r>
            <a:endParaRPr lang="en-US" dirty="0"/>
          </a:p>
        </p:txBody>
      </p:sp>
      <p:pic>
        <p:nvPicPr>
          <p:cNvPr id="100354" name="Picture 2" descr="http://t3.gstatic.com/images?q=tbn:ANd9GcTMm-yPebnXXs0f6uKjrOG0b3WoJinBERG_Qcuz8_PNRbbJmU0L"/>
          <p:cNvPicPr>
            <a:picLocks noChangeAspect="1" noChangeArrowheads="1"/>
          </p:cNvPicPr>
          <p:nvPr/>
        </p:nvPicPr>
        <p:blipFill>
          <a:blip r:embed="rId3" cstate="print"/>
          <a:srcRect/>
          <a:stretch>
            <a:fillRect/>
          </a:stretch>
        </p:blipFill>
        <p:spPr bwMode="auto">
          <a:xfrm>
            <a:off x="1331640" y="1988840"/>
            <a:ext cx="2664296" cy="35569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406107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ES_tradnl" dirty="0" smtClean="0">
                <a:solidFill>
                  <a:schemeClr val="bg1"/>
                </a:solidFill>
              </a:rPr>
              <a:t>Monitoreo y Control</a:t>
            </a:r>
            <a:endParaRPr lang="en-US" dirty="0">
              <a:solidFill>
                <a:schemeClr val="bg1"/>
              </a:solidFill>
            </a:endParaRPr>
          </a:p>
        </p:txBody>
      </p:sp>
      <p:sp>
        <p:nvSpPr>
          <p:cNvPr id="3" name="Content Placeholder 2"/>
          <p:cNvSpPr>
            <a:spLocks noGrp="1"/>
          </p:cNvSpPr>
          <p:nvPr>
            <p:ph sz="half" idx="1"/>
          </p:nvPr>
        </p:nvSpPr>
        <p:spPr/>
        <p:txBody>
          <a:bodyPr/>
          <a:lstStyle/>
          <a:p>
            <a:r>
              <a:rPr lang="es-ES_tradnl" dirty="0" smtClean="0">
                <a:solidFill>
                  <a:schemeClr val="bg1"/>
                </a:solidFill>
              </a:rPr>
              <a:t>Calcular Valor Ganado.</a:t>
            </a:r>
          </a:p>
          <a:p>
            <a:r>
              <a:rPr lang="es-ES_tradnl" dirty="0" smtClean="0">
                <a:solidFill>
                  <a:schemeClr val="bg1"/>
                </a:solidFill>
              </a:rPr>
              <a:t>Interpretar índices de valor ganado.</a:t>
            </a:r>
          </a:p>
          <a:p>
            <a:r>
              <a:rPr lang="es-ES_tradnl" dirty="0" smtClean="0">
                <a:solidFill>
                  <a:schemeClr val="bg1"/>
                </a:solidFill>
              </a:rPr>
              <a:t>Evaluar satisfacción del cliente.</a:t>
            </a:r>
          </a:p>
          <a:p>
            <a:r>
              <a:rPr lang="es-ES_tradnl" dirty="0" smtClean="0">
                <a:solidFill>
                  <a:schemeClr val="bg1"/>
                </a:solidFill>
              </a:rPr>
              <a:t>Evaluar desempeño de los proveedores.</a:t>
            </a:r>
          </a:p>
          <a:p>
            <a:r>
              <a:rPr lang="es-ES_tradnl" dirty="0" smtClean="0">
                <a:solidFill>
                  <a:schemeClr val="bg1"/>
                </a:solidFill>
              </a:rPr>
              <a:t>Controlar los subcontratos.</a:t>
            </a:r>
          </a:p>
          <a:p>
            <a:endParaRPr lang="es-ES_tradnl" dirty="0" smtClean="0">
              <a:solidFill>
                <a:schemeClr val="bg1"/>
              </a:solidFill>
            </a:endParaRPr>
          </a:p>
          <a:p>
            <a:endParaRPr lang="en-US" dirty="0">
              <a:solidFill>
                <a:schemeClr val="bg1"/>
              </a:solidFill>
            </a:endParaRPr>
          </a:p>
        </p:txBody>
      </p:sp>
      <p:pic>
        <p:nvPicPr>
          <p:cNvPr id="31746" name="Picture 2" descr="C:\Users\William Ernest\Desktop\inspect-expect-thumb.jpg"/>
          <p:cNvPicPr>
            <a:picLocks noGrp="1" noChangeAspect="1" noChangeArrowheads="1"/>
          </p:cNvPicPr>
          <p:nvPr>
            <p:ph sz="half" idx="2"/>
          </p:nvPr>
        </p:nvPicPr>
        <p:blipFill>
          <a:blip r:embed="rId3" cstate="print"/>
          <a:srcRect/>
          <a:stretch>
            <a:fillRect/>
          </a:stretch>
        </p:blipFill>
        <p:spPr bwMode="auto">
          <a:xfrm>
            <a:off x="4932040" y="2132856"/>
            <a:ext cx="3683000" cy="2540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6858000" y="6096000"/>
            <a:ext cx="1752600" cy="369332"/>
          </a:xfrm>
          <a:prstGeom prst="rect">
            <a:avLst/>
          </a:prstGeom>
          <a:noFill/>
        </p:spPr>
        <p:txBody>
          <a:bodyPr wrap="square" rtlCol="0">
            <a:spAutoFit/>
          </a:bodyPr>
          <a:lstStyle/>
          <a:p>
            <a:r>
              <a:rPr lang="es-ES_tradnl" dirty="0" smtClean="0"/>
              <a:t>RMC; 2009</a:t>
            </a:r>
            <a:endParaRPr lang="en-US" dirty="0"/>
          </a:p>
        </p:txBody>
      </p:sp>
    </p:spTree>
    <p:extLst>
      <p:ext uri="{BB962C8B-B14F-4D97-AF65-F5344CB8AC3E}">
        <p14:creationId xmlns:p14="http://schemas.microsoft.com/office/powerpoint/2010/main" val="2993551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87208" cy="1143000"/>
          </a:xfrm>
        </p:spPr>
        <p:txBody>
          <a:bodyPr>
            <a:normAutofit fontScale="90000"/>
          </a:bodyPr>
          <a:lstStyle/>
          <a:p>
            <a:r>
              <a:rPr lang="es-CR" dirty="0" smtClean="0">
                <a:solidFill>
                  <a:schemeClr val="bg1"/>
                </a:solidFill>
              </a:rPr>
              <a:t>Monitorear y controlar </a:t>
            </a:r>
            <a:br>
              <a:rPr lang="es-CR" dirty="0" smtClean="0">
                <a:solidFill>
                  <a:schemeClr val="bg1"/>
                </a:solidFill>
              </a:rPr>
            </a:br>
            <a:r>
              <a:rPr lang="es-CR" dirty="0" smtClean="0">
                <a:solidFill>
                  <a:schemeClr val="bg1"/>
                </a:solidFill>
              </a:rPr>
              <a:t>el trabajo del proyecto</a:t>
            </a:r>
            <a:endParaRPr lang="en-US" dirty="0">
              <a:solidFill>
                <a:schemeClr val="bg1"/>
              </a:solidFill>
            </a:endParaRPr>
          </a:p>
        </p:txBody>
      </p:sp>
      <p:sp>
        <p:nvSpPr>
          <p:cNvPr id="3" name="Content Placeholder 2"/>
          <p:cNvSpPr>
            <a:spLocks noGrp="1"/>
          </p:cNvSpPr>
          <p:nvPr>
            <p:ph idx="1"/>
          </p:nvPr>
        </p:nvSpPr>
        <p:spPr/>
        <p:txBody>
          <a:bodyPr/>
          <a:lstStyle/>
          <a:p>
            <a:r>
              <a:rPr lang="es-CR" dirty="0" smtClean="0">
                <a:solidFill>
                  <a:schemeClr val="bg1"/>
                </a:solidFill>
              </a:rPr>
              <a:t>Proceso de integración.</a:t>
            </a:r>
          </a:p>
          <a:p>
            <a:r>
              <a:rPr lang="es-CR" dirty="0" smtClean="0">
                <a:solidFill>
                  <a:schemeClr val="bg1"/>
                </a:solidFill>
              </a:rPr>
              <a:t>Consiste en revisar, analizar y regular el avance a fin de cumplir con los objetivos de desempeño definidos en el plan de dirección del proyecto.</a:t>
            </a:r>
            <a:endParaRPr lang="en-US" dirty="0">
              <a:solidFill>
                <a:schemeClr val="bg1"/>
              </a:solidFill>
            </a:endParaRPr>
          </a:p>
        </p:txBody>
      </p:sp>
      <p:sp>
        <p:nvSpPr>
          <p:cNvPr id="4" name="TextBox 3"/>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2609141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15200" cy="1143000"/>
          </a:xfrm>
        </p:spPr>
        <p:txBody>
          <a:bodyPr>
            <a:normAutofit fontScale="90000"/>
          </a:bodyPr>
          <a:lstStyle/>
          <a:p>
            <a:r>
              <a:rPr lang="es-CR" dirty="0" smtClean="0">
                <a:solidFill>
                  <a:schemeClr val="bg1"/>
                </a:solidFill>
              </a:rPr>
              <a:t>Monitorear y controlar </a:t>
            </a:r>
            <a:br>
              <a:rPr lang="es-CR" dirty="0" smtClean="0">
                <a:solidFill>
                  <a:schemeClr val="bg1"/>
                </a:solidFill>
              </a:rPr>
            </a:br>
            <a:r>
              <a:rPr lang="es-CR" dirty="0" smtClean="0">
                <a:solidFill>
                  <a:schemeClr val="bg1"/>
                </a:solidFill>
              </a:rPr>
              <a:t>el trabajo del proyecto</a:t>
            </a:r>
            <a:endParaRPr lang="en-US" dirty="0">
              <a:solidFill>
                <a:schemeClr val="bg1"/>
              </a:solidFill>
            </a:endParaRPr>
          </a:p>
        </p:txBody>
      </p:sp>
      <p:pic>
        <p:nvPicPr>
          <p:cNvPr id="9218" name="Picture 2"/>
          <p:cNvPicPr>
            <a:picLocks noGrp="1" noChangeAspect="1" noChangeArrowheads="1"/>
          </p:cNvPicPr>
          <p:nvPr>
            <p:ph idx="1"/>
          </p:nvPr>
        </p:nvPicPr>
        <p:blipFill>
          <a:blip r:embed="rId3" cstate="print"/>
          <a:srcRect/>
          <a:stretch>
            <a:fillRect/>
          </a:stretch>
        </p:blipFill>
        <p:spPr bwMode="auto">
          <a:xfrm>
            <a:off x="533400" y="2057400"/>
            <a:ext cx="8077200" cy="263244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1343002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15200" cy="1143000"/>
          </a:xfrm>
        </p:spPr>
        <p:txBody>
          <a:bodyPr>
            <a:normAutofit fontScale="90000"/>
          </a:bodyPr>
          <a:lstStyle/>
          <a:p>
            <a:r>
              <a:rPr lang="es-CR" dirty="0" smtClean="0">
                <a:solidFill>
                  <a:schemeClr val="bg1"/>
                </a:solidFill>
              </a:rPr>
              <a:t>Monitorear y controlar </a:t>
            </a:r>
            <a:br>
              <a:rPr lang="es-CR" dirty="0" smtClean="0">
                <a:solidFill>
                  <a:schemeClr val="bg1"/>
                </a:solidFill>
              </a:rPr>
            </a:br>
            <a:r>
              <a:rPr lang="es-CR" dirty="0" smtClean="0">
                <a:solidFill>
                  <a:schemeClr val="bg1"/>
                </a:solidFill>
              </a:rPr>
              <a:t>el trabajo del proyecto</a:t>
            </a:r>
            <a:endParaRPr lang="en-US" dirty="0">
              <a:solidFill>
                <a:schemeClr val="bg1"/>
              </a:solidFill>
            </a:endParaRPr>
          </a:p>
        </p:txBody>
      </p:sp>
      <p:sp>
        <p:nvSpPr>
          <p:cNvPr id="3" name="Content Placeholder 2"/>
          <p:cNvSpPr>
            <a:spLocks noGrp="1"/>
          </p:cNvSpPr>
          <p:nvPr>
            <p:ph idx="1"/>
          </p:nvPr>
        </p:nvSpPr>
        <p:spPr/>
        <p:txBody>
          <a:bodyPr/>
          <a:lstStyle/>
          <a:p>
            <a:r>
              <a:rPr lang="es-ES_tradnl" dirty="0" smtClean="0">
                <a:solidFill>
                  <a:schemeClr val="bg1"/>
                </a:solidFill>
              </a:rPr>
              <a:t>Se realiza a lo largo del proyecto, desde el inicio hasta el cierre.</a:t>
            </a:r>
          </a:p>
          <a:p>
            <a:r>
              <a:rPr lang="es-ES_tradnl" dirty="0" smtClean="0">
                <a:solidFill>
                  <a:schemeClr val="bg1"/>
                </a:solidFill>
              </a:rPr>
              <a:t>Es necesario controlar el progreso de todos los procesos dentro del proyecto incluyendo los de gestión de proyecto.</a:t>
            </a:r>
          </a:p>
          <a:p>
            <a:r>
              <a:rPr lang="es-ES_tradnl" dirty="0" smtClean="0">
                <a:solidFill>
                  <a:schemeClr val="bg1"/>
                </a:solidFill>
              </a:rPr>
              <a:t>El control del proyecto debe realizar contra el plan de gestión de proyecto.</a:t>
            </a:r>
            <a:endParaRPr lang="en-US" dirty="0">
              <a:solidFill>
                <a:schemeClr val="bg1"/>
              </a:solidFill>
            </a:endParaRPr>
          </a:p>
        </p:txBody>
      </p:sp>
      <p:sp>
        <p:nvSpPr>
          <p:cNvPr id="4" name="TextBox 3"/>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2368138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solidFill>
                  <a:schemeClr val="bg1"/>
                </a:solidFill>
              </a:rPr>
              <a:t>¿Cambio?</a:t>
            </a:r>
            <a:endParaRPr lang="en-US" dirty="0">
              <a:solidFill>
                <a:schemeClr val="bg1"/>
              </a:solidFill>
            </a:endParaRPr>
          </a:p>
        </p:txBody>
      </p:sp>
      <p:sp>
        <p:nvSpPr>
          <p:cNvPr id="3" name="Content Placeholder 2"/>
          <p:cNvSpPr>
            <a:spLocks noGrp="1"/>
          </p:cNvSpPr>
          <p:nvPr>
            <p:ph idx="1"/>
          </p:nvPr>
        </p:nvSpPr>
        <p:spPr/>
        <p:txBody>
          <a:bodyPr/>
          <a:lstStyle/>
          <a:p>
            <a:pPr>
              <a:buNone/>
            </a:pPr>
            <a:endParaRPr lang="es-ES" dirty="0" smtClean="0"/>
          </a:p>
          <a:p>
            <a:pPr>
              <a:buNone/>
            </a:pPr>
            <a:endParaRPr lang="es-ES" dirty="0" smtClean="0"/>
          </a:p>
          <a:p>
            <a:pPr>
              <a:buNone/>
            </a:pPr>
            <a:r>
              <a:rPr lang="es-ES" dirty="0" smtClean="0">
                <a:solidFill>
                  <a:schemeClr val="bg1"/>
                </a:solidFill>
              </a:rPr>
              <a:t>No hay nada malo con el </a:t>
            </a:r>
            <a:r>
              <a:rPr lang="es-ES" dirty="0" smtClean="0">
                <a:solidFill>
                  <a:srgbClr val="FF0000"/>
                </a:solidFill>
              </a:rPr>
              <a:t>cambio</a:t>
            </a:r>
            <a:r>
              <a:rPr lang="es-ES" dirty="0" smtClean="0">
                <a:solidFill>
                  <a:schemeClr val="bg1"/>
                </a:solidFill>
              </a:rPr>
              <a:t>, si está en</a:t>
            </a:r>
          </a:p>
          <a:p>
            <a:pPr>
              <a:buNone/>
            </a:pPr>
            <a:r>
              <a:rPr lang="es-ES" dirty="0" smtClean="0">
                <a:solidFill>
                  <a:schemeClr val="bg1"/>
                </a:solidFill>
              </a:rPr>
              <a:t>la dirección correcta.</a:t>
            </a:r>
          </a:p>
          <a:p>
            <a:pPr>
              <a:buNone/>
            </a:pPr>
            <a:endParaRPr lang="es-ES" dirty="0" smtClean="0">
              <a:solidFill>
                <a:schemeClr val="bg1"/>
              </a:solidFill>
            </a:endParaRPr>
          </a:p>
          <a:p>
            <a:pPr algn="r">
              <a:buNone/>
            </a:pPr>
            <a:r>
              <a:rPr lang="en-US" dirty="0" smtClean="0">
                <a:solidFill>
                  <a:schemeClr val="bg1"/>
                </a:solidFill>
              </a:rPr>
              <a:t>- Winston Churchill</a:t>
            </a:r>
            <a:endParaRPr lang="en-US" dirty="0">
              <a:solidFill>
                <a:schemeClr val="bg1"/>
              </a:solidFill>
            </a:endParaRPr>
          </a:p>
        </p:txBody>
      </p:sp>
    </p:spTree>
    <p:extLst>
      <p:ext uri="{BB962C8B-B14F-4D97-AF65-F5344CB8AC3E}">
        <p14:creationId xmlns:p14="http://schemas.microsoft.com/office/powerpoint/2010/main" val="1805043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solidFill>
                  <a:schemeClr val="bg1"/>
                </a:solidFill>
              </a:rPr>
              <a:t>Herramientas</a:t>
            </a:r>
            <a:endParaRPr lang="en-US" dirty="0">
              <a:solidFill>
                <a:schemeClr val="bg1"/>
              </a:solidFill>
            </a:endParaRPr>
          </a:p>
        </p:txBody>
      </p:sp>
      <p:graphicFrame>
        <p:nvGraphicFramePr>
          <p:cNvPr id="4" name="Content Placeholder 3"/>
          <p:cNvGraphicFramePr>
            <a:graphicFrameLocks noGrp="1"/>
          </p:cNvGraphicFramePr>
          <p:nvPr>
            <p:ph idx="1"/>
          </p:nvPr>
        </p:nvGraphicFramePr>
        <p:xfrm>
          <a:off x="503238" y="1641192"/>
          <a:ext cx="8183562" cy="3876040"/>
        </p:xfrm>
        <a:graphic>
          <a:graphicData uri="http://schemas.openxmlformats.org/drawingml/2006/table">
            <a:tbl>
              <a:tblPr firstRow="1" bandRow="1">
                <a:tableStyleId>{5C22544A-7EE6-4342-B048-85BDC9FD1C3A}</a:tableStyleId>
              </a:tblPr>
              <a:tblGrid>
                <a:gridCol w="2727854"/>
                <a:gridCol w="2727854"/>
                <a:gridCol w="2727854"/>
              </a:tblGrid>
              <a:tr h="370840">
                <a:tc gridSpan="3">
                  <a:txBody>
                    <a:bodyPr/>
                    <a:lstStyle/>
                    <a:p>
                      <a:pPr algn="ctr"/>
                      <a:r>
                        <a:rPr lang="es-CR" dirty="0" smtClean="0"/>
                        <a:t>Herramientas</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marL="0" algn="ctr" rtl="0" eaLnBrk="1" latinLnBrk="0" hangingPunct="1"/>
                      <a:r>
                        <a:rPr kumimoji="0" lang="es-CR" b="1" kern="1200" dirty="0" smtClean="0">
                          <a:solidFill>
                            <a:schemeClr val="lt1"/>
                          </a:solidFill>
                          <a:latin typeface="+mn-lt"/>
                          <a:ea typeface="+mn-ea"/>
                          <a:cs typeface="+mn-cs"/>
                        </a:rPr>
                        <a:t>Planificación</a:t>
                      </a:r>
                      <a:endParaRPr kumimoji="0" lang="en-US" b="1" kern="1200" dirty="0" smtClean="0">
                        <a:solidFill>
                          <a:schemeClr val="lt1"/>
                        </a:solidFill>
                        <a:latin typeface="+mn-lt"/>
                        <a:ea typeface="+mn-ea"/>
                        <a:cs typeface="+mn-cs"/>
                      </a:endParaRPr>
                    </a:p>
                  </a:txBody>
                  <a:tcPr>
                    <a:solidFill>
                      <a:schemeClr val="accent1"/>
                    </a:solidFill>
                  </a:tcPr>
                </a:tc>
                <a:tc>
                  <a:txBody>
                    <a:bodyPr/>
                    <a:lstStyle/>
                    <a:p>
                      <a:pPr marL="0" algn="ctr" rtl="0" eaLnBrk="1" latinLnBrk="0" hangingPunct="1"/>
                      <a:r>
                        <a:rPr kumimoji="0" lang="es-CR" b="1" kern="1200" dirty="0" smtClean="0">
                          <a:solidFill>
                            <a:schemeClr val="lt1"/>
                          </a:solidFill>
                          <a:latin typeface="+mn-lt"/>
                          <a:ea typeface="+mn-ea"/>
                          <a:cs typeface="+mn-cs"/>
                        </a:rPr>
                        <a:t>Ejecución</a:t>
                      </a:r>
                      <a:endParaRPr kumimoji="0" lang="en-US" b="1" kern="1200" dirty="0" smtClean="0">
                        <a:solidFill>
                          <a:schemeClr val="lt1"/>
                        </a:solidFill>
                        <a:latin typeface="+mn-lt"/>
                        <a:ea typeface="+mn-ea"/>
                        <a:cs typeface="+mn-cs"/>
                      </a:endParaRPr>
                    </a:p>
                  </a:txBody>
                  <a:tcPr>
                    <a:solidFill>
                      <a:schemeClr val="accent1"/>
                    </a:solidFill>
                  </a:tcPr>
                </a:tc>
                <a:tc>
                  <a:txBody>
                    <a:bodyPr/>
                    <a:lstStyle/>
                    <a:p>
                      <a:pPr marL="0" algn="ctr" rtl="0" eaLnBrk="1" latinLnBrk="0" hangingPunct="1"/>
                      <a:r>
                        <a:rPr kumimoji="0" lang="es-CR" b="1" kern="1200" dirty="0" smtClean="0">
                          <a:solidFill>
                            <a:schemeClr val="lt1"/>
                          </a:solidFill>
                          <a:latin typeface="+mn-lt"/>
                          <a:ea typeface="+mn-ea"/>
                          <a:cs typeface="+mn-cs"/>
                        </a:rPr>
                        <a:t>Monitoreo y Control</a:t>
                      </a:r>
                      <a:endParaRPr kumimoji="0" lang="en-US" b="1" kern="1200" dirty="0" smtClean="0">
                        <a:solidFill>
                          <a:schemeClr val="lt1"/>
                        </a:solidFill>
                        <a:latin typeface="+mn-lt"/>
                        <a:ea typeface="+mn-ea"/>
                        <a:cs typeface="+mn-cs"/>
                      </a:endParaRPr>
                    </a:p>
                  </a:txBody>
                  <a:tcPr>
                    <a:solidFill>
                      <a:schemeClr val="accent1"/>
                    </a:solidFill>
                  </a:tcPr>
                </a:tc>
              </a:tr>
              <a:tr h="370840">
                <a:tc>
                  <a:txBody>
                    <a:bodyPr/>
                    <a:lstStyle/>
                    <a:p>
                      <a:pPr algn="ctr"/>
                      <a:r>
                        <a:rPr lang="es-CR" dirty="0" smtClean="0"/>
                        <a:t>WBS</a:t>
                      </a:r>
                      <a:endParaRPr lang="en-US" dirty="0"/>
                    </a:p>
                  </a:txBody>
                  <a:tcPr/>
                </a:tc>
                <a:tc>
                  <a:txBody>
                    <a:bodyPr/>
                    <a:lstStyle/>
                    <a:p>
                      <a:pPr algn="ctr"/>
                      <a:r>
                        <a:rPr lang="es-CR" dirty="0" smtClean="0"/>
                        <a:t>WBS</a:t>
                      </a:r>
                      <a:r>
                        <a:rPr lang="es-CR" baseline="0" dirty="0" smtClean="0"/>
                        <a:t> aprobada</a:t>
                      </a:r>
                      <a:endParaRPr lang="en-US" dirty="0"/>
                    </a:p>
                  </a:txBody>
                  <a:tcPr/>
                </a:tc>
                <a:tc>
                  <a:txBody>
                    <a:bodyPr/>
                    <a:lstStyle/>
                    <a:p>
                      <a:pPr algn="ctr"/>
                      <a:r>
                        <a:rPr lang="es-CR" dirty="0" smtClean="0"/>
                        <a:t>WBS aprobada</a:t>
                      </a:r>
                      <a:endParaRPr lang="en-US" dirty="0"/>
                    </a:p>
                  </a:txBody>
                  <a:tcPr/>
                </a:tc>
              </a:tr>
              <a:tr h="370840">
                <a:tc>
                  <a:txBody>
                    <a:bodyPr/>
                    <a:lstStyle/>
                    <a:p>
                      <a:pPr algn="ctr"/>
                      <a:r>
                        <a:rPr lang="es-CR" dirty="0" smtClean="0"/>
                        <a:t>Cronograma</a:t>
                      </a:r>
                      <a:endParaRPr lang="en-US" dirty="0"/>
                    </a:p>
                  </a:txBody>
                  <a:tcPr/>
                </a:tc>
                <a:tc>
                  <a:txBody>
                    <a:bodyPr/>
                    <a:lstStyle/>
                    <a:p>
                      <a:pPr algn="ctr"/>
                      <a:r>
                        <a:rPr lang="es-CR" dirty="0" smtClean="0"/>
                        <a:t>Cronograma Aprobado</a:t>
                      </a:r>
                      <a:endParaRPr lang="en-US" dirty="0"/>
                    </a:p>
                  </a:txBody>
                  <a:tcPr/>
                </a:tc>
                <a:tc>
                  <a:txBody>
                    <a:bodyPr/>
                    <a:lstStyle/>
                    <a:p>
                      <a:pPr algn="ctr"/>
                      <a:r>
                        <a:rPr lang="es-CR" dirty="0" smtClean="0"/>
                        <a:t>Cronograma Aprobado</a:t>
                      </a:r>
                      <a:endParaRPr lang="en-US" dirty="0"/>
                    </a:p>
                  </a:txBody>
                  <a:tcPr/>
                </a:tc>
              </a:tr>
              <a:tr h="370840">
                <a:tc>
                  <a:txBody>
                    <a:bodyPr/>
                    <a:lstStyle/>
                    <a:p>
                      <a:pPr algn="ctr"/>
                      <a:r>
                        <a:rPr lang="es-CR" dirty="0" smtClean="0"/>
                        <a:t>Presupuesto</a:t>
                      </a:r>
                      <a:endParaRPr lang="en-US" dirty="0"/>
                    </a:p>
                  </a:txBody>
                  <a:tcPr/>
                </a:tc>
                <a:tc>
                  <a:txBody>
                    <a:bodyPr/>
                    <a:lstStyle/>
                    <a:p>
                      <a:pPr algn="ctr"/>
                      <a:r>
                        <a:rPr lang="es-CR" dirty="0" smtClean="0"/>
                        <a:t>Presupuesto Aprobado</a:t>
                      </a:r>
                      <a:endParaRPr lang="en-US" dirty="0"/>
                    </a:p>
                  </a:txBody>
                  <a:tcPr/>
                </a:tc>
                <a:tc>
                  <a:txBody>
                    <a:bodyPr/>
                    <a:lstStyle/>
                    <a:p>
                      <a:pPr algn="ctr"/>
                      <a:r>
                        <a:rPr lang="es-CR" dirty="0" smtClean="0"/>
                        <a:t>Presupuesto Aprobado</a:t>
                      </a:r>
                      <a:endParaRPr lang="en-US" dirty="0"/>
                    </a:p>
                  </a:txBody>
                  <a:tcPr/>
                </a:tc>
              </a:tr>
              <a:tr h="370840">
                <a:tc>
                  <a:txBody>
                    <a:bodyPr/>
                    <a:lstStyle/>
                    <a:p>
                      <a:pPr algn="ctr"/>
                      <a:r>
                        <a:rPr lang="es-CR" dirty="0" smtClean="0"/>
                        <a:t>Flujo</a:t>
                      </a:r>
                      <a:r>
                        <a:rPr lang="es-CR" baseline="0" dirty="0" smtClean="0"/>
                        <a:t> de Caja</a:t>
                      </a:r>
                      <a:endParaRPr lang="en-US" dirty="0"/>
                    </a:p>
                  </a:txBody>
                  <a:tcPr/>
                </a:tc>
                <a:tc>
                  <a:txBody>
                    <a:bodyPr/>
                    <a:lstStyle/>
                    <a:p>
                      <a:pPr algn="ctr"/>
                      <a:r>
                        <a:rPr lang="es-CR" dirty="0" smtClean="0"/>
                        <a:t>Flujo de Caja Aprobado</a:t>
                      </a:r>
                      <a:endParaRPr lang="en-US" dirty="0"/>
                    </a:p>
                  </a:txBody>
                  <a:tcPr/>
                </a:tc>
                <a:tc>
                  <a:txBody>
                    <a:bodyPr/>
                    <a:lstStyle/>
                    <a:p>
                      <a:pPr algn="ctr"/>
                      <a:r>
                        <a:rPr lang="es-CR" dirty="0" smtClean="0"/>
                        <a:t>Flujo de Caja Aprobado</a:t>
                      </a:r>
                      <a:endParaRPr lang="en-US" dirty="0"/>
                    </a:p>
                  </a:txBody>
                  <a:tcPr/>
                </a:tc>
              </a:tr>
              <a:tr h="370840">
                <a:tc>
                  <a:txBody>
                    <a:bodyPr/>
                    <a:lstStyle/>
                    <a:p>
                      <a:pPr algn="ctr"/>
                      <a:r>
                        <a:rPr lang="es-CR" dirty="0" smtClean="0"/>
                        <a:t>Plan</a:t>
                      </a:r>
                      <a:r>
                        <a:rPr lang="es-CR" baseline="0" dirty="0" smtClean="0"/>
                        <a:t> de Gestión de Calidad</a:t>
                      </a:r>
                      <a:endParaRPr lang="en-US" dirty="0"/>
                    </a:p>
                  </a:txBody>
                  <a:tcPr/>
                </a:tc>
                <a:tc>
                  <a:txBody>
                    <a:bodyPr/>
                    <a:lstStyle/>
                    <a:p>
                      <a:pPr algn="ctr"/>
                      <a:r>
                        <a:rPr lang="es-CR" dirty="0" smtClean="0"/>
                        <a:t>Plan de Gestión</a:t>
                      </a:r>
                      <a:r>
                        <a:rPr lang="es-CR" baseline="0" dirty="0" smtClean="0"/>
                        <a:t> de Calidad Aprobado</a:t>
                      </a:r>
                      <a:endParaRPr lang="en-US" dirty="0"/>
                    </a:p>
                  </a:txBody>
                  <a:tcPr/>
                </a:tc>
                <a:tc>
                  <a:txBody>
                    <a:bodyPr/>
                    <a:lstStyle/>
                    <a:p>
                      <a:pPr algn="ctr"/>
                      <a:r>
                        <a:rPr lang="es-CR" dirty="0" smtClean="0"/>
                        <a:t>Plan de Gestión de</a:t>
                      </a:r>
                      <a:r>
                        <a:rPr lang="es-CR" baseline="0" dirty="0" smtClean="0"/>
                        <a:t> Calidad Aprobado</a:t>
                      </a:r>
                      <a:endParaRPr lang="en-US" dirty="0"/>
                    </a:p>
                  </a:txBody>
                  <a:tcPr/>
                </a:tc>
              </a:tr>
              <a:tr h="370840">
                <a:tc>
                  <a:txBody>
                    <a:bodyPr/>
                    <a:lstStyle/>
                    <a:p>
                      <a:pPr algn="ctr"/>
                      <a:r>
                        <a:rPr lang="es-CR" dirty="0" smtClean="0"/>
                        <a:t>----</a:t>
                      </a:r>
                      <a:endParaRPr lang="en-US" dirty="0"/>
                    </a:p>
                  </a:txBody>
                  <a:tcPr/>
                </a:tc>
                <a:tc>
                  <a:txBody>
                    <a:bodyPr/>
                    <a:lstStyle/>
                    <a:p>
                      <a:pPr algn="ctr"/>
                      <a:r>
                        <a:rPr lang="es-CR" dirty="0" smtClean="0"/>
                        <a:t>----</a:t>
                      </a:r>
                      <a:endParaRPr lang="en-US" dirty="0"/>
                    </a:p>
                  </a:txBody>
                  <a:tcPr/>
                </a:tc>
                <a:tc>
                  <a:txBody>
                    <a:bodyPr/>
                    <a:lstStyle/>
                    <a:p>
                      <a:pPr algn="ctr"/>
                      <a:r>
                        <a:rPr lang="es-CR" dirty="0" smtClean="0"/>
                        <a:t>Listas de Verificación</a:t>
                      </a:r>
                      <a:endParaRPr lang="en-US" dirty="0"/>
                    </a:p>
                  </a:txBody>
                  <a:tcPr/>
                </a:tc>
              </a:tr>
              <a:tr h="370840">
                <a:tc>
                  <a:txBody>
                    <a:bodyPr/>
                    <a:lstStyle/>
                    <a:p>
                      <a:pPr algn="ctr"/>
                      <a:r>
                        <a:rPr lang="es-CR" dirty="0" smtClean="0"/>
                        <a:t>Solicitud</a:t>
                      </a:r>
                      <a:r>
                        <a:rPr lang="es-CR" baseline="0" dirty="0" smtClean="0"/>
                        <a:t> de Cambio Aprobada</a:t>
                      </a:r>
                      <a:endParaRPr lang="en-US" dirty="0"/>
                    </a:p>
                  </a:txBody>
                  <a:tcPr/>
                </a:tc>
                <a:tc>
                  <a:txBody>
                    <a:bodyPr/>
                    <a:lstStyle/>
                    <a:p>
                      <a:pPr algn="ctr"/>
                      <a:r>
                        <a:rPr lang="es-CR" dirty="0" smtClean="0"/>
                        <a:t>Solicitud de Cambio</a:t>
                      </a:r>
                      <a:endParaRPr lang="en-US" dirty="0"/>
                    </a:p>
                  </a:txBody>
                  <a:tcPr/>
                </a:tc>
                <a:tc>
                  <a:txBody>
                    <a:bodyPr/>
                    <a:lstStyle/>
                    <a:p>
                      <a:pPr algn="ctr"/>
                      <a:r>
                        <a:rPr lang="es-CR" dirty="0" smtClean="0"/>
                        <a:t>Solicitud de Cambio</a:t>
                      </a:r>
                      <a:endParaRPr lang="en-US" dirty="0"/>
                    </a:p>
                  </a:txBody>
                  <a:tcPr/>
                </a:tc>
              </a:tr>
            </a:tbl>
          </a:graphicData>
        </a:graphic>
      </p:graphicFrame>
    </p:spTree>
    <p:extLst>
      <p:ext uri="{BB962C8B-B14F-4D97-AF65-F5344CB8AC3E}">
        <p14:creationId xmlns:p14="http://schemas.microsoft.com/office/powerpoint/2010/main" val="1673633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71184" cy="1143000"/>
          </a:xfrm>
        </p:spPr>
        <p:txBody>
          <a:bodyPr>
            <a:normAutofit fontScale="90000"/>
          </a:bodyPr>
          <a:lstStyle/>
          <a:p>
            <a:r>
              <a:rPr lang="es-CR" dirty="0" smtClean="0">
                <a:solidFill>
                  <a:schemeClr val="bg1"/>
                </a:solidFill>
              </a:rPr>
              <a:t>Realizar el control </a:t>
            </a:r>
            <a:br>
              <a:rPr lang="es-CR" dirty="0" smtClean="0">
                <a:solidFill>
                  <a:schemeClr val="bg1"/>
                </a:solidFill>
              </a:rPr>
            </a:br>
            <a:r>
              <a:rPr lang="es-CR" dirty="0" smtClean="0">
                <a:solidFill>
                  <a:schemeClr val="bg1"/>
                </a:solidFill>
              </a:rPr>
              <a:t>integrado de cambios</a:t>
            </a:r>
            <a:endParaRPr lang="en-US" dirty="0">
              <a:solidFill>
                <a:schemeClr val="bg1"/>
              </a:solidFill>
            </a:endParaRPr>
          </a:p>
        </p:txBody>
      </p:sp>
      <p:sp>
        <p:nvSpPr>
          <p:cNvPr id="3" name="Content Placeholder 2"/>
          <p:cNvSpPr>
            <a:spLocks noGrp="1"/>
          </p:cNvSpPr>
          <p:nvPr>
            <p:ph idx="1"/>
          </p:nvPr>
        </p:nvSpPr>
        <p:spPr/>
        <p:txBody>
          <a:bodyPr/>
          <a:lstStyle/>
          <a:p>
            <a:r>
              <a:rPr lang="es-CR" dirty="0" smtClean="0">
                <a:solidFill>
                  <a:schemeClr val="bg1"/>
                </a:solidFill>
              </a:rPr>
              <a:t>Proceso de integración.</a:t>
            </a:r>
          </a:p>
          <a:p>
            <a:r>
              <a:rPr lang="es-CR" dirty="0" smtClean="0">
                <a:solidFill>
                  <a:schemeClr val="bg1"/>
                </a:solidFill>
              </a:rPr>
              <a:t>Consiste en revisar todas las solicitudes de cambio, aprobar los cambios y gestionar los cambios a los entregables, a los activos de la organización, a los documentos del proyecto, y al plan para la dirección del proyecto.</a:t>
            </a:r>
            <a:endParaRPr lang="en-US" dirty="0">
              <a:solidFill>
                <a:schemeClr val="bg1"/>
              </a:solidFill>
            </a:endParaRPr>
          </a:p>
        </p:txBody>
      </p:sp>
      <p:sp>
        <p:nvSpPr>
          <p:cNvPr id="4" name="TextBox 3"/>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23266666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83152" cy="1143000"/>
          </a:xfrm>
        </p:spPr>
        <p:txBody>
          <a:bodyPr>
            <a:normAutofit fontScale="90000"/>
          </a:bodyPr>
          <a:lstStyle/>
          <a:p>
            <a:r>
              <a:rPr lang="es-CR" dirty="0" smtClean="0">
                <a:solidFill>
                  <a:schemeClr val="bg1"/>
                </a:solidFill>
              </a:rPr>
              <a:t>Realizar el control </a:t>
            </a:r>
            <a:br>
              <a:rPr lang="es-CR" dirty="0" smtClean="0">
                <a:solidFill>
                  <a:schemeClr val="bg1"/>
                </a:solidFill>
              </a:rPr>
            </a:br>
            <a:r>
              <a:rPr lang="es-CR" dirty="0" smtClean="0">
                <a:solidFill>
                  <a:schemeClr val="bg1"/>
                </a:solidFill>
              </a:rPr>
              <a:t>integrado de cambios</a:t>
            </a:r>
            <a:endParaRPr lang="en-US" dirty="0">
              <a:solidFill>
                <a:schemeClr val="bg1"/>
              </a:solidFill>
            </a:endParaRPr>
          </a:p>
        </p:txBody>
      </p:sp>
      <p:pic>
        <p:nvPicPr>
          <p:cNvPr id="10242" name="Picture 2"/>
          <p:cNvPicPr>
            <a:picLocks noGrp="1" noChangeAspect="1" noChangeArrowheads="1"/>
          </p:cNvPicPr>
          <p:nvPr>
            <p:ph idx="1"/>
          </p:nvPr>
        </p:nvPicPr>
        <p:blipFill>
          <a:blip r:embed="rId3" cstate="print"/>
          <a:srcRect/>
          <a:stretch>
            <a:fillRect/>
          </a:stretch>
        </p:blipFill>
        <p:spPr bwMode="auto">
          <a:xfrm>
            <a:off x="533400" y="1905000"/>
            <a:ext cx="8077200" cy="275302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69825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15200" cy="1143000"/>
          </a:xfrm>
        </p:spPr>
        <p:txBody>
          <a:bodyPr>
            <a:normAutofit fontScale="90000"/>
          </a:bodyPr>
          <a:lstStyle/>
          <a:p>
            <a:r>
              <a:rPr lang="es-ES_tradnl" dirty="0" smtClean="0">
                <a:solidFill>
                  <a:schemeClr val="bg1"/>
                </a:solidFill>
              </a:rPr>
              <a:t>Realizar el control </a:t>
            </a:r>
            <a:br>
              <a:rPr lang="es-ES_tradnl" dirty="0" smtClean="0">
                <a:solidFill>
                  <a:schemeClr val="bg1"/>
                </a:solidFill>
              </a:rPr>
            </a:br>
            <a:r>
              <a:rPr lang="es-ES_tradnl" dirty="0" smtClean="0">
                <a:solidFill>
                  <a:schemeClr val="bg1"/>
                </a:solidFill>
              </a:rPr>
              <a:t>integrado de cambios</a:t>
            </a:r>
            <a:endParaRPr lang="en-US" dirty="0">
              <a:solidFill>
                <a:schemeClr val="bg1"/>
              </a:solidFill>
            </a:endParaRPr>
          </a:p>
        </p:txBody>
      </p:sp>
      <p:sp>
        <p:nvSpPr>
          <p:cNvPr id="3" name="Content Placeholder 2"/>
          <p:cNvSpPr>
            <a:spLocks noGrp="1"/>
          </p:cNvSpPr>
          <p:nvPr>
            <p:ph idx="1"/>
          </p:nvPr>
        </p:nvSpPr>
        <p:spPr/>
        <p:txBody>
          <a:bodyPr/>
          <a:lstStyle/>
          <a:p>
            <a:r>
              <a:rPr lang="es-ES_tradnl" dirty="0" smtClean="0">
                <a:solidFill>
                  <a:schemeClr val="bg1"/>
                </a:solidFill>
              </a:rPr>
              <a:t>Se evalúan los impactos de cambio en todas las áreas de conocimiento.</a:t>
            </a:r>
          </a:p>
          <a:p>
            <a:r>
              <a:rPr lang="es-ES_tradnl" dirty="0" smtClean="0">
                <a:solidFill>
                  <a:schemeClr val="bg1"/>
                </a:solidFill>
              </a:rPr>
              <a:t>Un cambio en una restricción debe ser evaluada buscando impactos en las otras restricciones del proyecto. </a:t>
            </a:r>
            <a:endParaRPr lang="en-US" dirty="0">
              <a:solidFill>
                <a:schemeClr val="bg1"/>
              </a:solidFill>
            </a:endParaRPr>
          </a:p>
        </p:txBody>
      </p:sp>
      <p:sp>
        <p:nvSpPr>
          <p:cNvPr id="4" name="TextBox 3"/>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2167559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solidFill>
                  <a:schemeClr val="bg1"/>
                </a:solidFill>
              </a:rPr>
              <a:t>Triple restricción</a:t>
            </a:r>
            <a:endParaRPr lang="en-US" dirty="0">
              <a:solidFill>
                <a:schemeClr val="bg1"/>
              </a:solidFill>
            </a:endParaRPr>
          </a:p>
        </p:txBody>
      </p:sp>
      <p:pic>
        <p:nvPicPr>
          <p:cNvPr id="1026" name="Picture 2" descr="C:\Users\William Ernest\Desktop\7140 jpg3.JPG"/>
          <p:cNvPicPr>
            <a:picLocks noGrp="1" noChangeAspect="1" noChangeArrowheads="1"/>
          </p:cNvPicPr>
          <p:nvPr>
            <p:ph idx="1"/>
          </p:nvPr>
        </p:nvPicPr>
        <p:blipFill>
          <a:blip r:embed="rId3" cstate="print"/>
          <a:srcRect/>
          <a:stretch>
            <a:fillRect/>
          </a:stretch>
        </p:blipFill>
        <p:spPr bwMode="auto">
          <a:xfrm>
            <a:off x="2743200" y="1676400"/>
            <a:ext cx="3523265" cy="30051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037475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solidFill>
                  <a:schemeClr val="bg1"/>
                </a:solidFill>
              </a:rPr>
              <a:t>Modelo Escala</a:t>
            </a:r>
            <a:endParaRPr lang="en-US" dirty="0">
              <a:solidFill>
                <a:schemeClr val="bg1"/>
              </a:solidFill>
            </a:endParaRPr>
          </a:p>
        </p:txBody>
      </p:sp>
      <p:pic>
        <p:nvPicPr>
          <p:cNvPr id="2050" name="Picture 2"/>
          <p:cNvPicPr>
            <a:picLocks noGrp="1" noChangeAspect="1" noChangeArrowheads="1"/>
          </p:cNvPicPr>
          <p:nvPr>
            <p:ph idx="1"/>
          </p:nvPr>
        </p:nvPicPr>
        <p:blipFill>
          <a:blip r:embed="rId3" cstate="print"/>
          <a:srcRect/>
          <a:stretch>
            <a:fillRect/>
          </a:stretch>
        </p:blipFill>
        <p:spPr bwMode="auto">
          <a:xfrm>
            <a:off x="2267744" y="1916832"/>
            <a:ext cx="5219700" cy="36861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TextBox 3"/>
          <p:cNvSpPr txBox="1"/>
          <p:nvPr/>
        </p:nvSpPr>
        <p:spPr>
          <a:xfrm>
            <a:off x="6400800" y="6096000"/>
            <a:ext cx="2209800" cy="369332"/>
          </a:xfrm>
          <a:prstGeom prst="rect">
            <a:avLst/>
          </a:prstGeom>
          <a:noFill/>
        </p:spPr>
        <p:txBody>
          <a:bodyPr wrap="square" rtlCol="0">
            <a:spAutoFit/>
          </a:bodyPr>
          <a:lstStyle/>
          <a:p>
            <a:r>
              <a:rPr lang="es-ES_tradnl" dirty="0" err="1" smtClean="0"/>
              <a:t>Chamoun</a:t>
            </a:r>
            <a:r>
              <a:rPr lang="es-ES_tradnl" dirty="0" smtClean="0"/>
              <a:t>; 2002</a:t>
            </a:r>
            <a:endParaRPr lang="en-US" dirty="0"/>
          </a:p>
        </p:txBody>
      </p:sp>
    </p:spTree>
    <p:extLst>
      <p:ext uri="{BB962C8B-B14F-4D97-AF65-F5344CB8AC3E}">
        <p14:creationId xmlns:p14="http://schemas.microsoft.com/office/powerpoint/2010/main" val="2960035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solidFill>
                  <a:schemeClr val="bg1"/>
                </a:solidFill>
              </a:rPr>
              <a:t>Verificar el alcance</a:t>
            </a:r>
            <a:endParaRPr lang="en-US" dirty="0">
              <a:solidFill>
                <a:schemeClr val="bg1"/>
              </a:solidFill>
            </a:endParaRPr>
          </a:p>
        </p:txBody>
      </p:sp>
      <p:sp>
        <p:nvSpPr>
          <p:cNvPr id="3" name="Content Placeholder 2"/>
          <p:cNvSpPr>
            <a:spLocks noGrp="1"/>
          </p:cNvSpPr>
          <p:nvPr>
            <p:ph sz="half" idx="1"/>
          </p:nvPr>
        </p:nvSpPr>
        <p:spPr/>
        <p:txBody>
          <a:bodyPr/>
          <a:lstStyle/>
          <a:p>
            <a:r>
              <a:rPr lang="es-CR" dirty="0" smtClean="0">
                <a:solidFill>
                  <a:schemeClr val="bg1"/>
                </a:solidFill>
              </a:rPr>
              <a:t>Proceso de alcance</a:t>
            </a:r>
          </a:p>
          <a:p>
            <a:r>
              <a:rPr lang="es-CR" dirty="0" smtClean="0">
                <a:solidFill>
                  <a:schemeClr val="bg1"/>
                </a:solidFill>
              </a:rPr>
              <a:t>Consiste en formalizar la aceptación de los entregables del proyecto que se han completado.</a:t>
            </a:r>
            <a:endParaRPr lang="en-US" dirty="0">
              <a:solidFill>
                <a:schemeClr val="bg1"/>
              </a:solidFill>
            </a:endParaRPr>
          </a:p>
        </p:txBody>
      </p:sp>
      <p:pic>
        <p:nvPicPr>
          <p:cNvPr id="32770" name="Picture 2" descr="C:\Users\William Ernest\Desktop\Validar.gif"/>
          <p:cNvPicPr>
            <a:picLocks noGrp="1" noChangeAspect="1" noChangeArrowheads="1"/>
          </p:cNvPicPr>
          <p:nvPr>
            <p:ph sz="half" idx="2"/>
          </p:nvPr>
        </p:nvPicPr>
        <p:blipFill>
          <a:blip r:embed="rId3" cstate="print"/>
          <a:srcRect/>
          <a:stretch>
            <a:fillRect/>
          </a:stretch>
        </p:blipFill>
        <p:spPr bwMode="auto">
          <a:xfrm>
            <a:off x="4788024" y="1700808"/>
            <a:ext cx="2638425" cy="27717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 name="TextBox 4"/>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2738206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solidFill>
                  <a:schemeClr val="bg1"/>
                </a:solidFill>
              </a:rPr>
              <a:t>Verificar el alcance</a:t>
            </a:r>
            <a:endParaRPr lang="en-US" dirty="0">
              <a:solidFill>
                <a:schemeClr val="bg1"/>
              </a:solidFill>
            </a:endParaRPr>
          </a:p>
        </p:txBody>
      </p:sp>
      <p:pic>
        <p:nvPicPr>
          <p:cNvPr id="11266" name="Picture 2"/>
          <p:cNvPicPr>
            <a:picLocks noGrp="1" noChangeAspect="1" noChangeArrowheads="1"/>
          </p:cNvPicPr>
          <p:nvPr>
            <p:ph idx="1"/>
          </p:nvPr>
        </p:nvPicPr>
        <p:blipFill>
          <a:blip r:embed="rId3" cstate="print"/>
          <a:srcRect/>
          <a:stretch>
            <a:fillRect/>
          </a:stretch>
        </p:blipFill>
        <p:spPr bwMode="auto">
          <a:xfrm>
            <a:off x="539552" y="2420888"/>
            <a:ext cx="8077200" cy="23377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2192982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1104" cy="1143000"/>
          </a:xfrm>
        </p:spPr>
        <p:txBody>
          <a:bodyPr>
            <a:noAutofit/>
          </a:bodyPr>
          <a:lstStyle/>
          <a:p>
            <a:r>
              <a:rPr lang="es-CR" sz="3200" dirty="0" smtClean="0">
                <a:solidFill>
                  <a:schemeClr val="bg1"/>
                </a:solidFill>
              </a:rPr>
              <a:t>Verificar el alcance ≠ Realizar </a:t>
            </a:r>
            <a:br>
              <a:rPr lang="es-CR" sz="3200" dirty="0" smtClean="0">
                <a:solidFill>
                  <a:schemeClr val="bg1"/>
                </a:solidFill>
              </a:rPr>
            </a:br>
            <a:r>
              <a:rPr lang="es-CR" sz="3200" dirty="0" smtClean="0">
                <a:solidFill>
                  <a:schemeClr val="bg1"/>
                </a:solidFill>
              </a:rPr>
              <a:t>el control de calidad</a:t>
            </a:r>
            <a:endParaRPr lang="en-US" sz="3200" dirty="0">
              <a:solidFill>
                <a:schemeClr val="bg1"/>
              </a:solidFill>
            </a:endParaRPr>
          </a:p>
        </p:txBody>
      </p:sp>
      <p:sp>
        <p:nvSpPr>
          <p:cNvPr id="3" name="Content Placeholder 2"/>
          <p:cNvSpPr>
            <a:spLocks noGrp="1"/>
          </p:cNvSpPr>
          <p:nvPr>
            <p:ph idx="1"/>
          </p:nvPr>
        </p:nvSpPr>
        <p:spPr/>
        <p:txBody>
          <a:bodyPr/>
          <a:lstStyle/>
          <a:p>
            <a:r>
              <a:rPr lang="es-CR" dirty="0" smtClean="0">
                <a:solidFill>
                  <a:schemeClr val="bg1"/>
                </a:solidFill>
              </a:rPr>
              <a:t>El enfoque es diferente entre estos dos procesos. Mientras verificar el alcance se concentra en la aceptación de los entregables, realizar el control de calidad se enfoca en el cumplimiento de las especificaciones técnicas.</a:t>
            </a:r>
            <a:endParaRPr lang="en-US" dirty="0">
              <a:solidFill>
                <a:schemeClr val="bg1"/>
              </a:solidFill>
            </a:endParaRPr>
          </a:p>
        </p:txBody>
      </p:sp>
    </p:spTree>
    <p:extLst>
      <p:ext uri="{BB962C8B-B14F-4D97-AF65-F5344CB8AC3E}">
        <p14:creationId xmlns:p14="http://schemas.microsoft.com/office/powerpoint/2010/main" val="161560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solidFill>
                  <a:schemeClr val="bg1"/>
                </a:solidFill>
              </a:rPr>
              <a:t>Controlar el alcance</a:t>
            </a:r>
            <a:endParaRPr lang="en-US" dirty="0">
              <a:solidFill>
                <a:schemeClr val="bg1"/>
              </a:solidFill>
            </a:endParaRPr>
          </a:p>
        </p:txBody>
      </p:sp>
      <p:sp>
        <p:nvSpPr>
          <p:cNvPr id="3" name="Content Placeholder 2"/>
          <p:cNvSpPr>
            <a:spLocks noGrp="1"/>
          </p:cNvSpPr>
          <p:nvPr>
            <p:ph sz="half" idx="1"/>
          </p:nvPr>
        </p:nvSpPr>
        <p:spPr/>
        <p:txBody>
          <a:bodyPr/>
          <a:lstStyle/>
          <a:p>
            <a:r>
              <a:rPr lang="es-CR" dirty="0" smtClean="0">
                <a:solidFill>
                  <a:schemeClr val="bg1"/>
                </a:solidFill>
              </a:rPr>
              <a:t>Proceso de alcance</a:t>
            </a:r>
          </a:p>
          <a:p>
            <a:r>
              <a:rPr lang="es-CR" dirty="0" smtClean="0">
                <a:solidFill>
                  <a:schemeClr val="bg1"/>
                </a:solidFill>
              </a:rPr>
              <a:t>Monitorear la el estado del alcance del proyecto y del producto, se gestionan cambios a la línea base del alcance.</a:t>
            </a:r>
            <a:endParaRPr lang="en-US" dirty="0">
              <a:solidFill>
                <a:schemeClr val="bg1"/>
              </a:solidFill>
            </a:endParaRPr>
          </a:p>
        </p:txBody>
      </p:sp>
      <p:pic>
        <p:nvPicPr>
          <p:cNvPr id="33794" name="Picture 2" descr="C:\Users\William Ernest\Desktop\Homepage [640x480].jpg"/>
          <p:cNvPicPr>
            <a:picLocks noGrp="1" noChangeAspect="1" noChangeArrowheads="1"/>
          </p:cNvPicPr>
          <p:nvPr>
            <p:ph sz="half" idx="2"/>
          </p:nvPr>
        </p:nvPicPr>
        <p:blipFill>
          <a:blip r:embed="rId3" cstate="print"/>
          <a:srcRect/>
          <a:stretch>
            <a:fillRect/>
          </a:stretch>
        </p:blipFill>
        <p:spPr bwMode="auto">
          <a:xfrm>
            <a:off x="4679950" y="1772816"/>
            <a:ext cx="3930650" cy="294798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 name="TextBox 4"/>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35947795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CR" dirty="0" smtClean="0">
                <a:solidFill>
                  <a:schemeClr val="bg1"/>
                </a:solidFill>
              </a:rPr>
              <a:t>Controlar el alcance</a:t>
            </a:r>
            <a:endParaRPr lang="en-US" dirty="0">
              <a:solidFill>
                <a:schemeClr val="bg1"/>
              </a:solidFill>
            </a:endParaRPr>
          </a:p>
        </p:txBody>
      </p:sp>
      <p:pic>
        <p:nvPicPr>
          <p:cNvPr id="12290" name="Picture 2"/>
          <p:cNvPicPr>
            <a:picLocks noGrp="1" noChangeAspect="1" noChangeArrowheads="1"/>
          </p:cNvPicPr>
          <p:nvPr>
            <p:ph idx="1"/>
          </p:nvPr>
        </p:nvPicPr>
        <p:blipFill>
          <a:blip r:embed="rId3" cstate="print"/>
          <a:srcRect/>
          <a:stretch>
            <a:fillRect/>
          </a:stretch>
        </p:blipFill>
        <p:spPr bwMode="auto">
          <a:xfrm>
            <a:off x="533400" y="1752600"/>
            <a:ext cx="8077200" cy="30289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393389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8229600" cy="1143000"/>
          </a:xfrm>
        </p:spPr>
        <p:txBody>
          <a:bodyPr>
            <a:noAutofit/>
          </a:bodyPr>
          <a:lstStyle/>
          <a:p>
            <a:pPr algn="l"/>
            <a:r>
              <a:rPr lang="es-ES_tradnl" sz="3200" dirty="0" smtClean="0">
                <a:solidFill>
                  <a:schemeClr val="bg1"/>
                </a:solidFill>
              </a:rPr>
              <a:t>¿Para que sirve el plan de proyecto </a:t>
            </a:r>
            <a:br>
              <a:rPr lang="es-ES_tradnl" sz="3200" dirty="0" smtClean="0">
                <a:solidFill>
                  <a:schemeClr val="bg1"/>
                </a:solidFill>
              </a:rPr>
            </a:br>
            <a:r>
              <a:rPr lang="es-ES_tradnl" sz="3200" dirty="0" smtClean="0">
                <a:solidFill>
                  <a:schemeClr val="bg1"/>
                </a:solidFill>
              </a:rPr>
              <a:t>durante el monitoreo y control?</a:t>
            </a:r>
            <a:endParaRPr lang="en-US" sz="3200" dirty="0">
              <a:solidFill>
                <a:schemeClr val="bg1"/>
              </a:solidFill>
            </a:endParaRPr>
          </a:p>
        </p:txBody>
      </p:sp>
      <p:graphicFrame>
        <p:nvGraphicFramePr>
          <p:cNvPr id="4" name="Content Placeholder 3"/>
          <p:cNvGraphicFramePr>
            <a:graphicFrameLocks noGrp="1"/>
          </p:cNvGraphicFramePr>
          <p:nvPr>
            <p:ph idx="1"/>
          </p:nvPr>
        </p:nvGraphicFramePr>
        <p:xfrm>
          <a:off x="457200" y="2276872"/>
          <a:ext cx="8077200" cy="1925320"/>
        </p:xfrm>
        <a:graphic>
          <a:graphicData uri="http://schemas.openxmlformats.org/drawingml/2006/table">
            <a:tbl>
              <a:tblPr firstRow="1" bandRow="1">
                <a:tableStyleId>{5C22544A-7EE6-4342-B048-85BDC9FD1C3A}</a:tableStyleId>
              </a:tblPr>
              <a:tblGrid>
                <a:gridCol w="4038600"/>
                <a:gridCol w="4038600"/>
              </a:tblGrid>
              <a:tr h="370840">
                <a:tc>
                  <a:txBody>
                    <a:bodyPr/>
                    <a:lstStyle/>
                    <a:p>
                      <a:r>
                        <a:rPr lang="es-CR" noProof="0" dirty="0" smtClean="0"/>
                        <a:t>Herramienta</a:t>
                      </a:r>
                      <a:endParaRPr lang="es-CR" noProof="0" dirty="0"/>
                    </a:p>
                  </a:txBody>
                  <a:tcPr/>
                </a:tc>
                <a:tc>
                  <a:txBody>
                    <a:bodyPr/>
                    <a:lstStyle/>
                    <a:p>
                      <a:r>
                        <a:rPr lang="es-CR" noProof="0" smtClean="0"/>
                        <a:t>Uso</a:t>
                      </a:r>
                      <a:endParaRPr lang="es-CR" noProof="0"/>
                    </a:p>
                  </a:txBody>
                  <a:tcPr/>
                </a:tc>
              </a:tr>
              <a:tr h="370840">
                <a:tc>
                  <a:txBody>
                    <a:bodyPr/>
                    <a:lstStyle/>
                    <a:p>
                      <a:r>
                        <a:rPr lang="es-CR" noProof="0" dirty="0" smtClean="0"/>
                        <a:t>EDT</a:t>
                      </a:r>
                      <a:endParaRPr lang="es-CR" noProof="0" dirty="0"/>
                    </a:p>
                  </a:txBody>
                  <a:tcPr/>
                </a:tc>
                <a:tc>
                  <a:txBody>
                    <a:bodyPr/>
                    <a:lstStyle/>
                    <a:p>
                      <a:r>
                        <a:rPr lang="es-CR" baseline="0" noProof="0" dirty="0" smtClean="0"/>
                        <a:t>Facilita la verificación del alcance.</a:t>
                      </a:r>
                    </a:p>
                    <a:p>
                      <a:r>
                        <a:rPr lang="es-CR" baseline="0" noProof="0" dirty="0" smtClean="0"/>
                        <a:t>Permite visualizar el impacto de los cambios de manera integrada.</a:t>
                      </a:r>
                      <a:endParaRPr lang="es-CR" noProof="0" dirty="0"/>
                    </a:p>
                  </a:txBody>
                  <a:tcPr/>
                </a:tc>
              </a:tr>
              <a:tr h="370840">
                <a:tc>
                  <a:txBody>
                    <a:bodyPr/>
                    <a:lstStyle/>
                    <a:p>
                      <a:r>
                        <a:rPr lang="es-CR" noProof="0" dirty="0" smtClean="0"/>
                        <a:t>Cronograma</a:t>
                      </a:r>
                      <a:endParaRPr lang="es-CR" noProof="0" dirty="0"/>
                    </a:p>
                  </a:txBody>
                  <a:tcPr/>
                </a:tc>
                <a:tc>
                  <a:txBody>
                    <a:bodyPr/>
                    <a:lstStyle/>
                    <a:p>
                      <a:r>
                        <a:rPr lang="es-CR" baseline="0" noProof="0" dirty="0" smtClean="0"/>
                        <a:t>Permite monitorear los entregables subcontratados.</a:t>
                      </a:r>
                      <a:endParaRPr lang="es-CR" noProof="0" dirty="0"/>
                    </a:p>
                  </a:txBody>
                  <a:tcPr/>
                </a:tc>
              </a:tr>
            </a:tbl>
          </a:graphicData>
        </a:graphic>
      </p:graphicFrame>
      <p:sp>
        <p:nvSpPr>
          <p:cNvPr id="5" name="TextBox 4"/>
          <p:cNvSpPr txBox="1"/>
          <p:nvPr/>
        </p:nvSpPr>
        <p:spPr>
          <a:xfrm>
            <a:off x="6019800" y="6096000"/>
            <a:ext cx="2590800" cy="369332"/>
          </a:xfrm>
          <a:prstGeom prst="rect">
            <a:avLst/>
          </a:prstGeom>
          <a:noFill/>
        </p:spPr>
        <p:txBody>
          <a:bodyPr wrap="square" rtlCol="0">
            <a:spAutoFit/>
          </a:bodyPr>
          <a:lstStyle/>
          <a:p>
            <a:r>
              <a:rPr lang="es-ES_tradnl" dirty="0" err="1" smtClean="0"/>
              <a:t>Chamoun</a:t>
            </a:r>
            <a:r>
              <a:rPr lang="es-ES_tradnl" dirty="0" smtClean="0"/>
              <a:t>; 2002</a:t>
            </a:r>
            <a:endParaRPr lang="en-US" dirty="0"/>
          </a:p>
        </p:txBody>
      </p:sp>
    </p:spTree>
    <p:extLst>
      <p:ext uri="{BB962C8B-B14F-4D97-AF65-F5344CB8AC3E}">
        <p14:creationId xmlns:p14="http://schemas.microsoft.com/office/powerpoint/2010/main" val="2347113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ES_tradnl" dirty="0" smtClean="0">
                <a:solidFill>
                  <a:schemeClr val="bg1"/>
                </a:solidFill>
              </a:rPr>
              <a:t>Controlar alcance</a:t>
            </a:r>
            <a:endParaRPr lang="en-US" dirty="0">
              <a:solidFill>
                <a:schemeClr val="bg1"/>
              </a:solidFill>
            </a:endParaRPr>
          </a:p>
        </p:txBody>
      </p:sp>
      <p:sp>
        <p:nvSpPr>
          <p:cNvPr id="3" name="Content Placeholder 2"/>
          <p:cNvSpPr>
            <a:spLocks noGrp="1"/>
          </p:cNvSpPr>
          <p:nvPr>
            <p:ph idx="1"/>
          </p:nvPr>
        </p:nvSpPr>
        <p:spPr/>
        <p:txBody>
          <a:bodyPr/>
          <a:lstStyle/>
          <a:p>
            <a:r>
              <a:rPr lang="es-ES_tradnl" dirty="0" smtClean="0">
                <a:solidFill>
                  <a:schemeClr val="bg1"/>
                </a:solidFill>
              </a:rPr>
              <a:t>Medir el desempeño tanto del alcance del proyecto como del alcance del producto y compararlo con la línea base de alcance. </a:t>
            </a:r>
          </a:p>
          <a:p>
            <a:r>
              <a:rPr lang="es-ES_tradnl" dirty="0" smtClean="0">
                <a:solidFill>
                  <a:schemeClr val="bg1"/>
                </a:solidFill>
              </a:rPr>
              <a:t>Para medir el desempeño del alcance es necesario una clara definición del alcance (diccionario), requerimientos documentados y entregables producidos.</a:t>
            </a:r>
            <a:endParaRPr lang="en-US" dirty="0">
              <a:solidFill>
                <a:schemeClr val="bg1"/>
              </a:solidFill>
            </a:endParaRPr>
          </a:p>
        </p:txBody>
      </p:sp>
      <p:sp>
        <p:nvSpPr>
          <p:cNvPr id="4" name="TextBox 3"/>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33989584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ES_tradnl" dirty="0" smtClean="0">
                <a:solidFill>
                  <a:schemeClr val="bg1"/>
                </a:solidFill>
              </a:rPr>
              <a:t>Controlar el alcance</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s-ES_tradnl" dirty="0" smtClean="0">
                <a:solidFill>
                  <a:schemeClr val="bg1"/>
                </a:solidFill>
              </a:rPr>
              <a:t>Seguir el plan de gestión de cambios</a:t>
            </a:r>
          </a:p>
          <a:p>
            <a:r>
              <a:rPr lang="es-ES_tradnl" dirty="0" smtClean="0">
                <a:solidFill>
                  <a:schemeClr val="bg1"/>
                </a:solidFill>
              </a:rPr>
              <a:t>Medir desempeño contra la línea base de desempeño.</a:t>
            </a:r>
          </a:p>
          <a:p>
            <a:r>
              <a:rPr lang="es-ES_tradnl" dirty="0" smtClean="0">
                <a:solidFill>
                  <a:schemeClr val="bg1"/>
                </a:solidFill>
              </a:rPr>
              <a:t>Controlar el impacto de las modificaciones al alcance.</a:t>
            </a:r>
          </a:p>
          <a:p>
            <a:r>
              <a:rPr lang="es-ES_tradnl" dirty="0" smtClean="0">
                <a:solidFill>
                  <a:schemeClr val="bg1"/>
                </a:solidFill>
              </a:rPr>
              <a:t>Analizar las desviaciones.</a:t>
            </a:r>
          </a:p>
          <a:p>
            <a:r>
              <a:rPr lang="es-ES_tradnl" dirty="0" smtClean="0">
                <a:solidFill>
                  <a:schemeClr val="bg1"/>
                </a:solidFill>
              </a:rPr>
              <a:t>Solicitar cambios.</a:t>
            </a:r>
          </a:p>
          <a:p>
            <a:r>
              <a:rPr lang="es-ES_tradnl" dirty="0" smtClean="0">
                <a:solidFill>
                  <a:schemeClr val="bg1"/>
                </a:solidFill>
              </a:rPr>
              <a:t>Ajustar línea base del alcance y la documentación del proyecto.</a:t>
            </a:r>
          </a:p>
          <a:p>
            <a:r>
              <a:rPr lang="es-ES_tradnl" dirty="0" smtClean="0">
                <a:solidFill>
                  <a:schemeClr val="bg1"/>
                </a:solidFill>
              </a:rPr>
              <a:t>Documentar las lecciones aprendidas.</a:t>
            </a:r>
            <a:endParaRPr lang="en-US" dirty="0">
              <a:solidFill>
                <a:schemeClr val="bg1"/>
              </a:solidFill>
            </a:endParaRPr>
          </a:p>
        </p:txBody>
      </p:sp>
      <p:sp>
        <p:nvSpPr>
          <p:cNvPr id="4" name="TextBox 3"/>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12248819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ES_tradnl" dirty="0" smtClean="0">
                <a:solidFill>
                  <a:schemeClr val="bg1"/>
                </a:solidFill>
              </a:rPr>
              <a:t>Controlar el cronograma</a:t>
            </a:r>
            <a:endParaRPr lang="en-US" dirty="0">
              <a:solidFill>
                <a:schemeClr val="bg1"/>
              </a:solidFill>
            </a:endParaRPr>
          </a:p>
        </p:txBody>
      </p:sp>
      <p:sp>
        <p:nvSpPr>
          <p:cNvPr id="3" name="Content Placeholder 2"/>
          <p:cNvSpPr>
            <a:spLocks noGrp="1"/>
          </p:cNvSpPr>
          <p:nvPr>
            <p:ph sz="half" idx="1"/>
          </p:nvPr>
        </p:nvSpPr>
        <p:spPr>
          <a:xfrm>
            <a:off x="457200" y="1916832"/>
            <a:ext cx="4038600" cy="4209331"/>
          </a:xfrm>
        </p:spPr>
        <p:txBody>
          <a:bodyPr/>
          <a:lstStyle/>
          <a:p>
            <a:r>
              <a:rPr lang="es-ES_tradnl" dirty="0" smtClean="0">
                <a:solidFill>
                  <a:schemeClr val="bg1"/>
                </a:solidFill>
              </a:rPr>
              <a:t>Proceso de tiempo.</a:t>
            </a:r>
          </a:p>
          <a:p>
            <a:r>
              <a:rPr lang="es-ES_tradnl" dirty="0" smtClean="0">
                <a:solidFill>
                  <a:schemeClr val="bg1"/>
                </a:solidFill>
              </a:rPr>
              <a:t>Consiste en monitorear la situación del proyecto y gestionar cambios a la línea base del cronograma.</a:t>
            </a:r>
          </a:p>
          <a:p>
            <a:endParaRPr lang="en-US" dirty="0">
              <a:solidFill>
                <a:schemeClr val="bg1"/>
              </a:solidFill>
            </a:endParaRPr>
          </a:p>
        </p:txBody>
      </p:sp>
      <p:pic>
        <p:nvPicPr>
          <p:cNvPr id="34818" name="Picture 2" descr="C:\Users\William Ernest\Desktop\time-management.jpg"/>
          <p:cNvPicPr>
            <a:picLocks noGrp="1" noChangeAspect="1" noChangeArrowheads="1"/>
          </p:cNvPicPr>
          <p:nvPr>
            <p:ph sz="half" idx="2"/>
          </p:nvPr>
        </p:nvPicPr>
        <p:blipFill>
          <a:blip r:embed="rId3" cstate="print"/>
          <a:srcRect/>
          <a:stretch>
            <a:fillRect/>
          </a:stretch>
        </p:blipFill>
        <p:spPr bwMode="auto">
          <a:xfrm>
            <a:off x="5004048" y="1844824"/>
            <a:ext cx="3650277" cy="33582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3305009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ES_tradnl" dirty="0" smtClean="0">
                <a:solidFill>
                  <a:schemeClr val="bg1"/>
                </a:solidFill>
              </a:rPr>
              <a:t>Controlar el cronograma</a:t>
            </a:r>
            <a:endParaRPr lang="en-US" dirty="0">
              <a:solidFill>
                <a:schemeClr val="bg1"/>
              </a:solidFill>
            </a:endParaRPr>
          </a:p>
        </p:txBody>
      </p:sp>
      <p:pic>
        <p:nvPicPr>
          <p:cNvPr id="13314" name="Picture 2"/>
          <p:cNvPicPr>
            <a:picLocks noGrp="1" noChangeAspect="1" noChangeArrowheads="1"/>
          </p:cNvPicPr>
          <p:nvPr>
            <p:ph idx="1"/>
          </p:nvPr>
        </p:nvPicPr>
        <p:blipFill>
          <a:blip r:embed="rId3" cstate="print"/>
          <a:srcRect/>
          <a:stretch>
            <a:fillRect/>
          </a:stretch>
        </p:blipFill>
        <p:spPr bwMode="auto">
          <a:xfrm>
            <a:off x="533400" y="1981200"/>
            <a:ext cx="8077200" cy="286557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29306181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ES_tradnl" dirty="0" smtClean="0">
                <a:solidFill>
                  <a:schemeClr val="bg1"/>
                </a:solidFill>
              </a:rPr>
              <a:t>Controlar el cronograma</a:t>
            </a:r>
            <a:endParaRPr lang="en-US" dirty="0">
              <a:solidFill>
                <a:schemeClr val="bg1"/>
              </a:solidFill>
            </a:endParaRPr>
          </a:p>
        </p:txBody>
      </p:sp>
      <p:sp>
        <p:nvSpPr>
          <p:cNvPr id="3" name="Content Placeholder 2"/>
          <p:cNvSpPr>
            <a:spLocks noGrp="1"/>
          </p:cNvSpPr>
          <p:nvPr>
            <p:ph sz="half" idx="1"/>
          </p:nvPr>
        </p:nvSpPr>
        <p:spPr/>
        <p:txBody>
          <a:bodyPr>
            <a:normAutofit fontScale="92500"/>
          </a:bodyPr>
          <a:lstStyle/>
          <a:p>
            <a:r>
              <a:rPr lang="es-ES_tradnl" dirty="0" smtClean="0">
                <a:solidFill>
                  <a:schemeClr val="bg1"/>
                </a:solidFill>
              </a:rPr>
              <a:t>Medir el desempeño en tiempo contra la línea base de desempeño.</a:t>
            </a:r>
          </a:p>
          <a:p>
            <a:r>
              <a:rPr lang="es-ES_tradnl" dirty="0" smtClean="0">
                <a:solidFill>
                  <a:schemeClr val="bg1"/>
                </a:solidFill>
              </a:rPr>
              <a:t>Controlar los impactos de las modificaciones al plazo.</a:t>
            </a:r>
          </a:p>
          <a:p>
            <a:r>
              <a:rPr lang="es-ES_tradnl" dirty="0" smtClean="0">
                <a:solidFill>
                  <a:schemeClr val="bg1"/>
                </a:solidFill>
              </a:rPr>
              <a:t>Controlar la reserva de tiempo.</a:t>
            </a:r>
          </a:p>
          <a:p>
            <a:r>
              <a:rPr lang="es-ES_tradnl" dirty="0" smtClean="0">
                <a:solidFill>
                  <a:schemeClr val="bg1"/>
                </a:solidFill>
              </a:rPr>
              <a:t>Utilizar el análisis de valor ganado.</a:t>
            </a:r>
          </a:p>
          <a:p>
            <a:endParaRPr lang="en-US" dirty="0">
              <a:solidFill>
                <a:schemeClr val="bg1"/>
              </a:solidFill>
            </a:endParaRPr>
          </a:p>
        </p:txBody>
      </p:sp>
      <p:pic>
        <p:nvPicPr>
          <p:cNvPr id="35842" name="Picture 2" descr="C:\Users\William Ernest\Desktop\schedule-management.jpg"/>
          <p:cNvPicPr>
            <a:picLocks noGrp="1" noChangeAspect="1" noChangeArrowheads="1"/>
          </p:cNvPicPr>
          <p:nvPr>
            <p:ph sz="half" idx="2"/>
          </p:nvPr>
        </p:nvPicPr>
        <p:blipFill>
          <a:blip r:embed="rId3" cstate="print"/>
          <a:srcRect/>
          <a:stretch>
            <a:fillRect/>
          </a:stretch>
        </p:blipFill>
        <p:spPr bwMode="auto">
          <a:xfrm>
            <a:off x="4788024" y="2132856"/>
            <a:ext cx="3930650" cy="223181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25848724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ES_tradnl" dirty="0" smtClean="0">
                <a:solidFill>
                  <a:schemeClr val="bg1"/>
                </a:solidFill>
              </a:rPr>
              <a:t>Controlar el cronograma</a:t>
            </a:r>
            <a:endParaRPr lang="en-US" dirty="0">
              <a:solidFill>
                <a:schemeClr val="bg1"/>
              </a:solidFill>
            </a:endParaRPr>
          </a:p>
        </p:txBody>
      </p:sp>
      <p:sp>
        <p:nvSpPr>
          <p:cNvPr id="3" name="Content Placeholder 2"/>
          <p:cNvSpPr>
            <a:spLocks noGrp="1"/>
          </p:cNvSpPr>
          <p:nvPr>
            <p:ph sz="half" idx="1"/>
          </p:nvPr>
        </p:nvSpPr>
        <p:spPr/>
        <p:txBody>
          <a:bodyPr/>
          <a:lstStyle/>
          <a:p>
            <a:r>
              <a:rPr lang="es-ES_tradnl" dirty="0" smtClean="0">
                <a:solidFill>
                  <a:schemeClr val="bg1"/>
                </a:solidFill>
              </a:rPr>
              <a:t>Reestimar el tiempo restante del proyecto.</a:t>
            </a:r>
          </a:p>
          <a:p>
            <a:r>
              <a:rPr lang="es-ES_tradnl" dirty="0" smtClean="0">
                <a:solidFill>
                  <a:schemeClr val="bg1"/>
                </a:solidFill>
              </a:rPr>
              <a:t>Ajustar el proyecto para confrontar atrasos.</a:t>
            </a:r>
          </a:p>
          <a:p>
            <a:r>
              <a:rPr lang="es-ES_tradnl" dirty="0" smtClean="0">
                <a:solidFill>
                  <a:schemeClr val="bg1"/>
                </a:solidFill>
              </a:rPr>
              <a:t>Nivelar recursos.</a:t>
            </a:r>
          </a:p>
          <a:p>
            <a:endParaRPr lang="en-US" dirty="0">
              <a:solidFill>
                <a:schemeClr val="bg1"/>
              </a:solidFill>
            </a:endParaRPr>
          </a:p>
        </p:txBody>
      </p:sp>
      <p:pic>
        <p:nvPicPr>
          <p:cNvPr id="36866" name="Picture 2" descr="C:\Users\William Ernest\Desktop\10_projectManagement.jpg"/>
          <p:cNvPicPr>
            <a:picLocks noGrp="1" noChangeAspect="1" noChangeArrowheads="1"/>
          </p:cNvPicPr>
          <p:nvPr>
            <p:ph sz="half" idx="2"/>
          </p:nvPr>
        </p:nvPicPr>
        <p:blipFill>
          <a:blip r:embed="rId3" cstate="print"/>
          <a:srcRect/>
          <a:stretch>
            <a:fillRect/>
          </a:stretch>
        </p:blipFill>
        <p:spPr bwMode="auto">
          <a:xfrm>
            <a:off x="4788024" y="2060848"/>
            <a:ext cx="3422430" cy="26566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17445572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ES_tradnl" dirty="0" smtClean="0">
                <a:solidFill>
                  <a:schemeClr val="bg1"/>
                </a:solidFill>
              </a:rPr>
              <a:t>Controlar los costos</a:t>
            </a:r>
            <a:endParaRPr lang="en-US" dirty="0">
              <a:solidFill>
                <a:schemeClr val="bg1"/>
              </a:solidFill>
            </a:endParaRPr>
          </a:p>
        </p:txBody>
      </p:sp>
      <p:sp>
        <p:nvSpPr>
          <p:cNvPr id="3" name="Content Placeholder 2"/>
          <p:cNvSpPr>
            <a:spLocks noGrp="1"/>
          </p:cNvSpPr>
          <p:nvPr>
            <p:ph sz="half" idx="1"/>
          </p:nvPr>
        </p:nvSpPr>
        <p:spPr/>
        <p:txBody>
          <a:bodyPr/>
          <a:lstStyle/>
          <a:p>
            <a:r>
              <a:rPr lang="es-ES_tradnl" dirty="0" smtClean="0">
                <a:solidFill>
                  <a:schemeClr val="bg1"/>
                </a:solidFill>
              </a:rPr>
              <a:t>Proceso de costos.</a:t>
            </a:r>
          </a:p>
          <a:p>
            <a:r>
              <a:rPr lang="es-ES_tradnl" dirty="0" smtClean="0">
                <a:solidFill>
                  <a:schemeClr val="bg1"/>
                </a:solidFill>
              </a:rPr>
              <a:t>Consiste en monitorear la situación del proyecto para actualizar el presupuesto del mismo y gestionar cambios a la línea base de costo.</a:t>
            </a:r>
          </a:p>
          <a:p>
            <a:endParaRPr lang="en-US" dirty="0">
              <a:solidFill>
                <a:schemeClr val="bg1"/>
              </a:solidFill>
            </a:endParaRPr>
          </a:p>
        </p:txBody>
      </p:sp>
      <p:pic>
        <p:nvPicPr>
          <p:cNvPr id="37890" name="Picture 2" descr="C:\Users\William Ernest\Desktop\project_management_cost_control.jpg"/>
          <p:cNvPicPr>
            <a:picLocks noGrp="1" noChangeAspect="1" noChangeArrowheads="1"/>
          </p:cNvPicPr>
          <p:nvPr>
            <p:ph sz="half" idx="2"/>
          </p:nvPr>
        </p:nvPicPr>
        <p:blipFill>
          <a:blip r:embed="rId3" cstate="print"/>
          <a:srcRect/>
          <a:stretch>
            <a:fillRect/>
          </a:stretch>
        </p:blipFill>
        <p:spPr bwMode="auto">
          <a:xfrm>
            <a:off x="5148064" y="2132856"/>
            <a:ext cx="3190875" cy="34099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 name="TextBox 4"/>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8662397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ES_tradnl" dirty="0" smtClean="0">
                <a:solidFill>
                  <a:schemeClr val="bg1"/>
                </a:solidFill>
              </a:rPr>
              <a:t>Controlar los costos</a:t>
            </a:r>
            <a:endParaRPr lang="en-US" dirty="0">
              <a:solidFill>
                <a:schemeClr val="bg1"/>
              </a:solidFill>
            </a:endParaRPr>
          </a:p>
        </p:txBody>
      </p:sp>
      <p:pic>
        <p:nvPicPr>
          <p:cNvPr id="14338" name="Picture 2"/>
          <p:cNvPicPr>
            <a:picLocks noGrp="1" noChangeAspect="1" noChangeArrowheads="1"/>
          </p:cNvPicPr>
          <p:nvPr>
            <p:ph idx="1"/>
          </p:nvPr>
        </p:nvPicPr>
        <p:blipFill>
          <a:blip r:embed="rId3" cstate="print"/>
          <a:srcRect/>
          <a:stretch>
            <a:fillRect/>
          </a:stretch>
        </p:blipFill>
        <p:spPr bwMode="auto">
          <a:xfrm>
            <a:off x="899592" y="1988840"/>
            <a:ext cx="8077200" cy="336070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11120606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ES_tradnl" dirty="0" smtClean="0">
                <a:solidFill>
                  <a:schemeClr val="bg1"/>
                </a:solidFill>
              </a:rPr>
              <a:t>Controlar los costos</a:t>
            </a:r>
            <a:endParaRPr lang="en-US" dirty="0">
              <a:solidFill>
                <a:schemeClr val="bg1"/>
              </a:solidFill>
            </a:endParaRPr>
          </a:p>
        </p:txBody>
      </p:sp>
      <p:sp>
        <p:nvSpPr>
          <p:cNvPr id="3" name="Content Placeholder 2"/>
          <p:cNvSpPr>
            <a:spLocks noGrp="1"/>
          </p:cNvSpPr>
          <p:nvPr>
            <p:ph idx="1"/>
          </p:nvPr>
        </p:nvSpPr>
        <p:spPr/>
        <p:txBody>
          <a:bodyPr/>
          <a:lstStyle/>
          <a:p>
            <a:r>
              <a:rPr lang="es-ES_tradnl" dirty="0" smtClean="0">
                <a:solidFill>
                  <a:schemeClr val="bg1"/>
                </a:solidFill>
              </a:rPr>
              <a:t>Medir el desempeño en costo contra la línea base de desempeño.</a:t>
            </a:r>
          </a:p>
          <a:p>
            <a:r>
              <a:rPr lang="es-ES_tradnl" dirty="0" smtClean="0">
                <a:solidFill>
                  <a:schemeClr val="bg1"/>
                </a:solidFill>
              </a:rPr>
              <a:t>Controlar los impactos de las modificaciones al costo.</a:t>
            </a:r>
          </a:p>
          <a:p>
            <a:r>
              <a:rPr lang="es-ES_tradnl" dirty="0" smtClean="0">
                <a:solidFill>
                  <a:schemeClr val="bg1"/>
                </a:solidFill>
              </a:rPr>
              <a:t>Administrar el fondo de imprevistos.</a:t>
            </a:r>
          </a:p>
          <a:p>
            <a:r>
              <a:rPr lang="es-ES_tradnl" dirty="0" smtClean="0">
                <a:solidFill>
                  <a:schemeClr val="bg1"/>
                </a:solidFill>
              </a:rPr>
              <a:t>Utilizar el análisis de valor ganado.</a:t>
            </a:r>
          </a:p>
          <a:p>
            <a:r>
              <a:rPr lang="es-ES_tradnl" dirty="0" smtClean="0">
                <a:solidFill>
                  <a:schemeClr val="bg1"/>
                </a:solidFill>
              </a:rPr>
              <a:t>Solicitar cambios a la línea base de costos.</a:t>
            </a:r>
          </a:p>
          <a:p>
            <a:r>
              <a:rPr lang="es-ES_tradnl" dirty="0" smtClean="0">
                <a:solidFill>
                  <a:schemeClr val="bg1"/>
                </a:solidFill>
              </a:rPr>
              <a:t>Conseguir financiamiento extra.</a:t>
            </a:r>
          </a:p>
          <a:p>
            <a:endParaRPr lang="en-US" dirty="0">
              <a:solidFill>
                <a:schemeClr val="bg1"/>
              </a:solidFill>
            </a:endParaRPr>
          </a:p>
        </p:txBody>
      </p:sp>
      <p:sp>
        <p:nvSpPr>
          <p:cNvPr id="4" name="TextBox 3"/>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1395565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ES_tradnl" sz="4000" dirty="0" smtClean="0">
                <a:solidFill>
                  <a:schemeClr val="bg1"/>
                </a:solidFill>
              </a:rPr>
              <a:t>Realizar el control de calidad</a:t>
            </a:r>
            <a:endParaRPr lang="en-US" sz="4000" dirty="0">
              <a:solidFill>
                <a:schemeClr val="bg1"/>
              </a:solidFill>
            </a:endParaRPr>
          </a:p>
        </p:txBody>
      </p:sp>
      <p:sp>
        <p:nvSpPr>
          <p:cNvPr id="3" name="Content Placeholder 2"/>
          <p:cNvSpPr>
            <a:spLocks noGrp="1"/>
          </p:cNvSpPr>
          <p:nvPr>
            <p:ph sz="half" idx="1"/>
          </p:nvPr>
        </p:nvSpPr>
        <p:spPr/>
        <p:txBody>
          <a:bodyPr>
            <a:normAutofit/>
          </a:bodyPr>
          <a:lstStyle/>
          <a:p>
            <a:r>
              <a:rPr lang="es-ES_tradnl" dirty="0" smtClean="0">
                <a:solidFill>
                  <a:schemeClr val="bg1"/>
                </a:solidFill>
              </a:rPr>
              <a:t>Proceso de calidad.</a:t>
            </a:r>
          </a:p>
          <a:p>
            <a:r>
              <a:rPr lang="es-ES_tradnl" dirty="0" smtClean="0">
                <a:solidFill>
                  <a:schemeClr val="bg1"/>
                </a:solidFill>
              </a:rPr>
              <a:t>Monitorear y registrar los resultados de la ejecución de actividades de control de calidad, a fin de evaluar el desempeño y recomendar cambios.</a:t>
            </a:r>
            <a:endParaRPr lang="en-US" dirty="0">
              <a:solidFill>
                <a:schemeClr val="bg1"/>
              </a:solidFill>
            </a:endParaRPr>
          </a:p>
        </p:txBody>
      </p:sp>
      <p:pic>
        <p:nvPicPr>
          <p:cNvPr id="39938" name="Picture 2" descr="C:\Users\William Ernest\Desktop\quality_accessibility.jpg"/>
          <p:cNvPicPr>
            <a:picLocks noGrp="1" noChangeAspect="1" noChangeArrowheads="1"/>
          </p:cNvPicPr>
          <p:nvPr>
            <p:ph sz="half" idx="2"/>
          </p:nvPr>
        </p:nvPicPr>
        <p:blipFill>
          <a:blip r:embed="rId3" cstate="print"/>
          <a:srcRect/>
          <a:stretch>
            <a:fillRect/>
          </a:stretch>
        </p:blipFill>
        <p:spPr bwMode="auto">
          <a:xfrm>
            <a:off x="5364088" y="1988840"/>
            <a:ext cx="2619375" cy="25717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TextBox 4"/>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2982022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ES_tradnl" dirty="0" smtClean="0">
                <a:solidFill>
                  <a:schemeClr val="bg1"/>
                </a:solidFill>
              </a:rPr>
              <a:t>Monitoreo y Control</a:t>
            </a:r>
            <a:endParaRPr lang="en-US" dirty="0">
              <a:solidFill>
                <a:schemeClr val="bg1"/>
              </a:solidFill>
            </a:endParaRPr>
          </a:p>
        </p:txBody>
      </p:sp>
      <p:sp>
        <p:nvSpPr>
          <p:cNvPr id="3" name="Content Placeholder 2"/>
          <p:cNvSpPr>
            <a:spLocks noGrp="1"/>
          </p:cNvSpPr>
          <p:nvPr>
            <p:ph sz="half" idx="1"/>
          </p:nvPr>
        </p:nvSpPr>
        <p:spPr>
          <a:xfrm>
            <a:off x="457200" y="1999381"/>
            <a:ext cx="4038600" cy="4525963"/>
          </a:xfrm>
        </p:spPr>
        <p:txBody>
          <a:bodyPr/>
          <a:lstStyle/>
          <a:p>
            <a:r>
              <a:rPr lang="es-ES_tradnl" dirty="0" smtClean="0">
                <a:solidFill>
                  <a:schemeClr val="bg1"/>
                </a:solidFill>
              </a:rPr>
              <a:t>Control </a:t>
            </a:r>
            <a:r>
              <a:rPr lang="en-US" dirty="0" smtClean="0">
                <a:solidFill>
                  <a:schemeClr val="bg1"/>
                </a:solidFill>
              </a:rPr>
              <a:t>= </a:t>
            </a:r>
            <a:r>
              <a:rPr lang="es-CR" dirty="0" smtClean="0">
                <a:solidFill>
                  <a:schemeClr val="bg1"/>
                </a:solidFill>
              </a:rPr>
              <a:t>Medir</a:t>
            </a:r>
          </a:p>
          <a:p>
            <a:r>
              <a:rPr lang="es-ES_tradnl" dirty="0" smtClean="0">
                <a:solidFill>
                  <a:schemeClr val="bg1"/>
                </a:solidFill>
              </a:rPr>
              <a:t>¿Para que medimos?</a:t>
            </a:r>
            <a:endParaRPr lang="en-US" dirty="0" smtClean="0">
              <a:solidFill>
                <a:schemeClr val="bg1"/>
              </a:solidFill>
            </a:endParaRPr>
          </a:p>
          <a:p>
            <a:r>
              <a:rPr lang="es-ES_tradnl" dirty="0" smtClean="0">
                <a:solidFill>
                  <a:schemeClr val="bg1"/>
                </a:solidFill>
              </a:rPr>
              <a:t>¿Contra que medimos?</a:t>
            </a:r>
          </a:p>
          <a:p>
            <a:endParaRPr lang="en-US" dirty="0">
              <a:solidFill>
                <a:schemeClr val="bg1"/>
              </a:solidFill>
            </a:endParaRPr>
          </a:p>
        </p:txBody>
      </p:sp>
      <p:pic>
        <p:nvPicPr>
          <p:cNvPr id="24578" name="Picture 2" descr="C:\Users\William Ernest\Desktop\tape measure_JPG.jpg"/>
          <p:cNvPicPr>
            <a:picLocks noGrp="1" noChangeAspect="1" noChangeArrowheads="1"/>
          </p:cNvPicPr>
          <p:nvPr>
            <p:ph sz="half" idx="2"/>
          </p:nvPr>
        </p:nvPicPr>
        <p:blipFill>
          <a:blip r:embed="rId3" cstate="print"/>
          <a:srcRect/>
          <a:stretch>
            <a:fillRect/>
          </a:stretch>
        </p:blipFill>
        <p:spPr bwMode="auto">
          <a:xfrm>
            <a:off x="5076056" y="1916832"/>
            <a:ext cx="2846832" cy="21579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1207091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60648"/>
            <a:ext cx="8229600" cy="1143000"/>
          </a:xfrm>
        </p:spPr>
        <p:txBody>
          <a:bodyPr>
            <a:normAutofit/>
          </a:bodyPr>
          <a:lstStyle/>
          <a:p>
            <a:pPr algn="l"/>
            <a:r>
              <a:rPr lang="es-ES_tradnl" sz="4000" dirty="0" smtClean="0">
                <a:solidFill>
                  <a:schemeClr val="bg1"/>
                </a:solidFill>
              </a:rPr>
              <a:t>Realizar el control de calidad</a:t>
            </a:r>
            <a:endParaRPr lang="en-US" sz="4000" dirty="0">
              <a:solidFill>
                <a:schemeClr val="bg1"/>
              </a:solidFill>
            </a:endParaRPr>
          </a:p>
        </p:txBody>
      </p:sp>
      <p:pic>
        <p:nvPicPr>
          <p:cNvPr id="15362" name="Picture 2"/>
          <p:cNvPicPr>
            <a:picLocks noGrp="1" noChangeAspect="1" noChangeArrowheads="1"/>
          </p:cNvPicPr>
          <p:nvPr>
            <p:ph idx="1"/>
          </p:nvPr>
        </p:nvPicPr>
        <p:blipFill>
          <a:blip r:embed="rId3" cstate="print"/>
          <a:srcRect/>
          <a:stretch>
            <a:fillRect/>
          </a:stretch>
        </p:blipFill>
        <p:spPr bwMode="auto">
          <a:xfrm>
            <a:off x="533400" y="1600200"/>
            <a:ext cx="8077200" cy="347099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16101996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ES_tradnl" sz="4000" dirty="0" smtClean="0">
                <a:solidFill>
                  <a:schemeClr val="bg1"/>
                </a:solidFill>
              </a:rPr>
              <a:t>Realizar el control de calidad</a:t>
            </a:r>
            <a:endParaRPr lang="en-US" sz="4000" dirty="0">
              <a:solidFill>
                <a:schemeClr val="bg1"/>
              </a:solidFill>
            </a:endParaRPr>
          </a:p>
        </p:txBody>
      </p:sp>
      <p:sp>
        <p:nvSpPr>
          <p:cNvPr id="3" name="Content Placeholder 2"/>
          <p:cNvSpPr>
            <a:spLocks noGrp="1"/>
          </p:cNvSpPr>
          <p:nvPr>
            <p:ph idx="1"/>
          </p:nvPr>
        </p:nvSpPr>
        <p:spPr/>
        <p:txBody>
          <a:bodyPr>
            <a:normAutofit/>
          </a:bodyPr>
          <a:lstStyle/>
          <a:p>
            <a:r>
              <a:rPr lang="es-ES_tradnl" dirty="0" smtClean="0">
                <a:solidFill>
                  <a:schemeClr val="bg1"/>
                </a:solidFill>
              </a:rPr>
              <a:t>Asegurar que se esta cumpliendo con los estándares.</a:t>
            </a:r>
          </a:p>
          <a:p>
            <a:r>
              <a:rPr lang="es-ES_tradnl" dirty="0" smtClean="0">
                <a:solidFill>
                  <a:schemeClr val="bg1"/>
                </a:solidFill>
              </a:rPr>
              <a:t>Solicitar cambios o mejoras al trabajo y a los procesos.</a:t>
            </a:r>
          </a:p>
          <a:p>
            <a:r>
              <a:rPr lang="es-ES_tradnl" dirty="0" smtClean="0">
                <a:solidFill>
                  <a:schemeClr val="bg1"/>
                </a:solidFill>
              </a:rPr>
              <a:t>Evaluar la efectividad de los cambios implementados.</a:t>
            </a:r>
          </a:p>
          <a:p>
            <a:r>
              <a:rPr lang="es-ES_tradnl" dirty="0" smtClean="0">
                <a:solidFill>
                  <a:schemeClr val="bg1"/>
                </a:solidFill>
              </a:rPr>
              <a:t>Examinar la efectividad de los sistemas de control de proyectos.</a:t>
            </a:r>
            <a:endParaRPr lang="en-US" dirty="0">
              <a:solidFill>
                <a:schemeClr val="bg1"/>
              </a:solidFill>
            </a:endParaRPr>
          </a:p>
        </p:txBody>
      </p:sp>
      <p:sp>
        <p:nvSpPr>
          <p:cNvPr id="4" name="TextBox 3"/>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3276433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29141"/>
            <a:ext cx="8229600" cy="1143000"/>
          </a:xfrm>
        </p:spPr>
        <p:txBody>
          <a:bodyPr>
            <a:normAutofit/>
          </a:bodyPr>
          <a:lstStyle/>
          <a:p>
            <a:pPr algn="l"/>
            <a:r>
              <a:rPr lang="es-ES_tradnl" sz="4000" dirty="0" smtClean="0">
                <a:solidFill>
                  <a:schemeClr val="bg1"/>
                </a:solidFill>
              </a:rPr>
              <a:t>Realizar el control de calidad</a:t>
            </a:r>
            <a:endParaRPr lang="en-US" sz="4000" dirty="0">
              <a:solidFill>
                <a:schemeClr val="bg1"/>
              </a:solidFill>
            </a:endParaRPr>
          </a:p>
        </p:txBody>
      </p:sp>
      <p:sp>
        <p:nvSpPr>
          <p:cNvPr id="3" name="Content Placeholder 2"/>
          <p:cNvSpPr>
            <a:spLocks noGrp="1"/>
          </p:cNvSpPr>
          <p:nvPr>
            <p:ph sz="half" idx="1"/>
          </p:nvPr>
        </p:nvSpPr>
        <p:spPr>
          <a:xfrm>
            <a:off x="1331640" y="1754703"/>
            <a:ext cx="4038600" cy="4525963"/>
          </a:xfrm>
        </p:spPr>
        <p:txBody>
          <a:bodyPr/>
          <a:lstStyle/>
          <a:p>
            <a:r>
              <a:rPr lang="es-ES_tradnl" dirty="0" smtClean="0">
                <a:solidFill>
                  <a:schemeClr val="bg1"/>
                </a:solidFill>
              </a:rPr>
              <a:t>Asegurar cierto nivel de calidad en un producto o servicio.</a:t>
            </a:r>
            <a:endParaRPr lang="en-US" dirty="0">
              <a:solidFill>
                <a:schemeClr val="bg1"/>
              </a:solidFill>
            </a:endParaRPr>
          </a:p>
        </p:txBody>
      </p:sp>
      <p:pic>
        <p:nvPicPr>
          <p:cNvPr id="38914" name="Picture 2" descr="C:\Users\William Ernest\Desktop\quality-assurance.gif"/>
          <p:cNvPicPr>
            <a:picLocks noGrp="1" noChangeAspect="1" noChangeArrowheads="1"/>
          </p:cNvPicPr>
          <p:nvPr>
            <p:ph sz="half" idx="2"/>
          </p:nvPr>
        </p:nvPicPr>
        <p:blipFill>
          <a:blip r:embed="rId3" cstate="print"/>
          <a:srcRect/>
          <a:stretch>
            <a:fillRect/>
          </a:stretch>
        </p:blipFill>
        <p:spPr bwMode="auto">
          <a:xfrm>
            <a:off x="5530850" y="1472406"/>
            <a:ext cx="2381250" cy="25050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3614019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332656"/>
            <a:ext cx="8229600" cy="1143000"/>
          </a:xfrm>
        </p:spPr>
        <p:txBody>
          <a:bodyPr>
            <a:normAutofit/>
          </a:bodyPr>
          <a:lstStyle/>
          <a:p>
            <a:pPr algn="l"/>
            <a:r>
              <a:rPr lang="es-ES_tradnl" sz="4000" dirty="0" smtClean="0">
                <a:solidFill>
                  <a:schemeClr val="bg1"/>
                </a:solidFill>
              </a:rPr>
              <a:t>Informar el desempeño</a:t>
            </a:r>
            <a:endParaRPr lang="en-US" sz="4000" dirty="0">
              <a:solidFill>
                <a:schemeClr val="bg1"/>
              </a:solidFill>
            </a:endParaRPr>
          </a:p>
        </p:txBody>
      </p:sp>
      <p:sp>
        <p:nvSpPr>
          <p:cNvPr id="3" name="Content Placeholder 2"/>
          <p:cNvSpPr>
            <a:spLocks noGrp="1"/>
          </p:cNvSpPr>
          <p:nvPr>
            <p:ph sz="half" idx="1"/>
          </p:nvPr>
        </p:nvSpPr>
        <p:spPr>
          <a:xfrm>
            <a:off x="1043608" y="1658218"/>
            <a:ext cx="4038600" cy="4525963"/>
          </a:xfrm>
        </p:spPr>
        <p:txBody>
          <a:bodyPr>
            <a:normAutofit lnSpcReduction="10000"/>
          </a:bodyPr>
          <a:lstStyle/>
          <a:p>
            <a:r>
              <a:rPr lang="es-ES_tradnl" dirty="0" smtClean="0">
                <a:solidFill>
                  <a:schemeClr val="bg1"/>
                </a:solidFill>
              </a:rPr>
              <a:t>Proceso de comunicación.</a:t>
            </a:r>
          </a:p>
          <a:p>
            <a:r>
              <a:rPr lang="es-ES_tradnl" dirty="0" smtClean="0">
                <a:solidFill>
                  <a:schemeClr val="bg1"/>
                </a:solidFill>
              </a:rPr>
              <a:t>Consiste en la recopilación y distribución de información sobre el desempeño.</a:t>
            </a:r>
          </a:p>
          <a:p>
            <a:r>
              <a:rPr lang="es-ES_tradnl" dirty="0" smtClean="0">
                <a:solidFill>
                  <a:schemeClr val="bg1"/>
                </a:solidFill>
              </a:rPr>
              <a:t>Incluye informes de estado, mediciones del avance y las proyecciones.</a:t>
            </a:r>
            <a:endParaRPr lang="en-US" dirty="0">
              <a:solidFill>
                <a:schemeClr val="bg1"/>
              </a:solidFill>
            </a:endParaRPr>
          </a:p>
        </p:txBody>
      </p:sp>
      <p:pic>
        <p:nvPicPr>
          <p:cNvPr id="41986" name="Picture 2" descr="C:\Users\William Ernest\Desktop\accountability2.jpg"/>
          <p:cNvPicPr>
            <a:picLocks noGrp="1" noChangeAspect="1" noChangeArrowheads="1"/>
          </p:cNvPicPr>
          <p:nvPr>
            <p:ph sz="half" idx="2"/>
          </p:nvPr>
        </p:nvPicPr>
        <p:blipFill>
          <a:blip r:embed="rId3" cstate="print"/>
          <a:srcRect/>
          <a:stretch>
            <a:fillRect/>
          </a:stretch>
        </p:blipFill>
        <p:spPr bwMode="auto">
          <a:xfrm>
            <a:off x="5004048" y="1916832"/>
            <a:ext cx="3392431" cy="25385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12187671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260648"/>
            <a:ext cx="8229600" cy="1143000"/>
          </a:xfrm>
        </p:spPr>
        <p:txBody>
          <a:bodyPr/>
          <a:lstStyle/>
          <a:p>
            <a:pPr algn="l"/>
            <a:r>
              <a:rPr lang="es-ES_tradnl" dirty="0" smtClean="0">
                <a:solidFill>
                  <a:schemeClr val="bg1"/>
                </a:solidFill>
              </a:rPr>
              <a:t>Informar el desempeño</a:t>
            </a:r>
            <a:endParaRPr lang="en-US" dirty="0">
              <a:solidFill>
                <a:schemeClr val="bg1"/>
              </a:solidFill>
            </a:endParaRPr>
          </a:p>
        </p:txBody>
      </p:sp>
      <p:pic>
        <p:nvPicPr>
          <p:cNvPr id="16386" name="Picture 2"/>
          <p:cNvPicPr>
            <a:picLocks noGrp="1" noChangeAspect="1" noChangeArrowheads="1"/>
          </p:cNvPicPr>
          <p:nvPr>
            <p:ph idx="1"/>
          </p:nvPr>
        </p:nvPicPr>
        <p:blipFill>
          <a:blip r:embed="rId3" cstate="print"/>
          <a:srcRect/>
          <a:stretch>
            <a:fillRect/>
          </a:stretch>
        </p:blipFill>
        <p:spPr bwMode="auto">
          <a:xfrm>
            <a:off x="683568" y="2132856"/>
            <a:ext cx="8077200" cy="29909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10397899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260648"/>
            <a:ext cx="8229600" cy="1143000"/>
          </a:xfrm>
        </p:spPr>
        <p:txBody>
          <a:bodyPr/>
          <a:lstStyle/>
          <a:p>
            <a:pPr algn="l"/>
            <a:r>
              <a:rPr lang="es-ES_tradnl" dirty="0" smtClean="0">
                <a:solidFill>
                  <a:schemeClr val="bg1"/>
                </a:solidFill>
              </a:rPr>
              <a:t>Informar el desempeño</a:t>
            </a:r>
            <a:endParaRPr lang="en-US" dirty="0">
              <a:solidFill>
                <a:schemeClr val="bg1"/>
              </a:solidFill>
            </a:endParaRPr>
          </a:p>
        </p:txBody>
      </p:sp>
      <p:sp>
        <p:nvSpPr>
          <p:cNvPr id="3" name="Content Placeholder 2"/>
          <p:cNvSpPr>
            <a:spLocks noGrp="1"/>
          </p:cNvSpPr>
          <p:nvPr>
            <p:ph sz="half" idx="1"/>
          </p:nvPr>
        </p:nvSpPr>
        <p:spPr/>
        <p:txBody>
          <a:bodyPr/>
          <a:lstStyle/>
          <a:p>
            <a:r>
              <a:rPr lang="es-ES_tradnl" dirty="0" smtClean="0">
                <a:solidFill>
                  <a:schemeClr val="bg1"/>
                </a:solidFill>
              </a:rPr>
              <a:t>Realizar mediciones de desempeño.</a:t>
            </a:r>
          </a:p>
          <a:p>
            <a:r>
              <a:rPr lang="es-ES_tradnl" dirty="0" smtClean="0">
                <a:solidFill>
                  <a:schemeClr val="bg1"/>
                </a:solidFill>
              </a:rPr>
              <a:t>Realizar evaluaciones de desempeño.</a:t>
            </a:r>
          </a:p>
          <a:p>
            <a:r>
              <a:rPr lang="es-ES_tradnl" dirty="0" smtClean="0">
                <a:solidFill>
                  <a:schemeClr val="bg1"/>
                </a:solidFill>
              </a:rPr>
              <a:t>Identificar y analizar tendencias y desviaciones.</a:t>
            </a:r>
          </a:p>
          <a:p>
            <a:r>
              <a:rPr lang="es-ES_tradnl" dirty="0" smtClean="0">
                <a:solidFill>
                  <a:schemeClr val="bg1"/>
                </a:solidFill>
              </a:rPr>
              <a:t>Solicitar cambios.</a:t>
            </a:r>
            <a:endParaRPr lang="en-US" dirty="0">
              <a:solidFill>
                <a:schemeClr val="bg1"/>
              </a:solidFill>
            </a:endParaRPr>
          </a:p>
        </p:txBody>
      </p:sp>
      <p:pic>
        <p:nvPicPr>
          <p:cNvPr id="43010" name="Picture 2" descr="C:\Users\William Ernest\Desktop\accountability.jpg"/>
          <p:cNvPicPr>
            <a:picLocks noGrp="1" noChangeAspect="1" noChangeArrowheads="1"/>
          </p:cNvPicPr>
          <p:nvPr>
            <p:ph sz="half" idx="2"/>
          </p:nvPr>
        </p:nvPicPr>
        <p:blipFill>
          <a:blip r:embed="rId3" cstate="print"/>
          <a:srcRect/>
          <a:stretch>
            <a:fillRect/>
          </a:stretch>
        </p:blipFill>
        <p:spPr bwMode="auto">
          <a:xfrm>
            <a:off x="4714480" y="1484784"/>
            <a:ext cx="3930650" cy="35921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3330693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188640"/>
            <a:ext cx="8229600" cy="1143000"/>
          </a:xfrm>
        </p:spPr>
        <p:txBody>
          <a:bodyPr/>
          <a:lstStyle/>
          <a:p>
            <a:pPr algn="l"/>
            <a:r>
              <a:rPr lang="es-ES_tradnl" dirty="0" smtClean="0">
                <a:solidFill>
                  <a:schemeClr val="bg1"/>
                </a:solidFill>
              </a:rPr>
              <a:t>Informar el desempeño</a:t>
            </a:r>
            <a:endParaRPr lang="en-US" dirty="0">
              <a:solidFill>
                <a:schemeClr val="bg1"/>
              </a:solidFill>
            </a:endParaRPr>
          </a:p>
        </p:txBody>
      </p:sp>
      <p:sp>
        <p:nvSpPr>
          <p:cNvPr id="3" name="Content Placeholder 2"/>
          <p:cNvSpPr>
            <a:spLocks noGrp="1"/>
          </p:cNvSpPr>
          <p:nvPr>
            <p:ph sz="half" idx="1"/>
          </p:nvPr>
        </p:nvSpPr>
        <p:spPr/>
        <p:txBody>
          <a:bodyPr/>
          <a:lstStyle/>
          <a:p>
            <a:r>
              <a:rPr lang="es-ES_tradnl" dirty="0" smtClean="0">
                <a:solidFill>
                  <a:schemeClr val="bg1"/>
                </a:solidFill>
              </a:rPr>
              <a:t>Se trata de consolidar información de desempeño, se procesa y envía a los involucrados.</a:t>
            </a:r>
            <a:endParaRPr lang="en-US" dirty="0">
              <a:solidFill>
                <a:schemeClr val="bg1"/>
              </a:solidFill>
            </a:endParaRPr>
          </a:p>
        </p:txBody>
      </p:sp>
      <p:pic>
        <p:nvPicPr>
          <p:cNvPr id="40962" name="Picture 2" descr="C:\Users\William Ernest\Desktop\Performance_Reports_Lumaxart.jpg"/>
          <p:cNvPicPr>
            <a:picLocks noGrp="1" noChangeAspect="1" noChangeArrowheads="1"/>
          </p:cNvPicPr>
          <p:nvPr>
            <p:ph sz="half" idx="2"/>
          </p:nvPr>
        </p:nvPicPr>
        <p:blipFill>
          <a:blip r:embed="rId3" cstate="print"/>
          <a:srcRect/>
          <a:stretch>
            <a:fillRect/>
          </a:stretch>
        </p:blipFill>
        <p:spPr bwMode="auto">
          <a:xfrm>
            <a:off x="4644008" y="1124744"/>
            <a:ext cx="3810000" cy="3810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TextBox 4"/>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24802305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ES_tradnl" sz="3600" dirty="0" smtClean="0">
                <a:solidFill>
                  <a:schemeClr val="bg1"/>
                </a:solidFill>
              </a:rPr>
              <a:t>Monitorear y controlar los riesgos</a:t>
            </a:r>
            <a:endParaRPr lang="en-US" sz="3600" dirty="0">
              <a:solidFill>
                <a:schemeClr val="bg1"/>
              </a:solidFill>
            </a:endParaRPr>
          </a:p>
        </p:txBody>
      </p:sp>
      <p:sp>
        <p:nvSpPr>
          <p:cNvPr id="3" name="Content Placeholder 2"/>
          <p:cNvSpPr>
            <a:spLocks noGrp="1"/>
          </p:cNvSpPr>
          <p:nvPr>
            <p:ph idx="1"/>
          </p:nvPr>
        </p:nvSpPr>
        <p:spPr/>
        <p:txBody>
          <a:bodyPr/>
          <a:lstStyle/>
          <a:p>
            <a:r>
              <a:rPr lang="es-ES_tradnl" dirty="0" smtClean="0">
                <a:solidFill>
                  <a:schemeClr val="bg1"/>
                </a:solidFill>
              </a:rPr>
              <a:t>Proceso de Riesgos.</a:t>
            </a:r>
          </a:p>
          <a:p>
            <a:r>
              <a:rPr lang="es-ES_tradnl" dirty="0" smtClean="0">
                <a:solidFill>
                  <a:schemeClr val="bg1"/>
                </a:solidFill>
              </a:rPr>
              <a:t>Es el proceso por el cual se implementan planes de respuestas a los riesgos, se da seguimiento a los riesgos identificados, se da seguimiento a los riesgos residuales, se identifican nuevos riesgos y se evalúa la efectividad del proceso contra riesgos a través del proyecto.</a:t>
            </a:r>
          </a:p>
          <a:p>
            <a:endParaRPr lang="en-US" dirty="0">
              <a:solidFill>
                <a:schemeClr val="bg1"/>
              </a:solidFill>
            </a:endParaRPr>
          </a:p>
        </p:txBody>
      </p:sp>
      <p:sp>
        <p:nvSpPr>
          <p:cNvPr id="4" name="TextBox 3"/>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37115839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60648"/>
            <a:ext cx="8229600" cy="1143000"/>
          </a:xfrm>
        </p:spPr>
        <p:txBody>
          <a:bodyPr>
            <a:normAutofit/>
          </a:bodyPr>
          <a:lstStyle/>
          <a:p>
            <a:pPr algn="l"/>
            <a:r>
              <a:rPr lang="es-ES_tradnl" sz="3600" dirty="0" smtClean="0">
                <a:solidFill>
                  <a:schemeClr val="bg1"/>
                </a:solidFill>
              </a:rPr>
              <a:t>Monitorear y controlar los riesgos</a:t>
            </a:r>
            <a:endParaRPr lang="en-US" sz="3600" dirty="0">
              <a:solidFill>
                <a:schemeClr val="bg1"/>
              </a:solidFill>
            </a:endParaRPr>
          </a:p>
        </p:txBody>
      </p:sp>
      <p:pic>
        <p:nvPicPr>
          <p:cNvPr id="17410" name="Picture 2"/>
          <p:cNvPicPr>
            <a:picLocks noGrp="1" noChangeAspect="1" noChangeArrowheads="1"/>
          </p:cNvPicPr>
          <p:nvPr>
            <p:ph idx="1"/>
          </p:nvPr>
        </p:nvPicPr>
        <p:blipFill>
          <a:blip r:embed="rId3" cstate="print"/>
          <a:srcRect/>
          <a:stretch>
            <a:fillRect/>
          </a:stretch>
        </p:blipFill>
        <p:spPr bwMode="auto">
          <a:xfrm>
            <a:off x="1066800" y="1844824"/>
            <a:ext cx="8077200" cy="30932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16097548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88640"/>
            <a:ext cx="8229600" cy="1143000"/>
          </a:xfrm>
        </p:spPr>
        <p:txBody>
          <a:bodyPr>
            <a:normAutofit/>
          </a:bodyPr>
          <a:lstStyle/>
          <a:p>
            <a:pPr algn="l"/>
            <a:r>
              <a:rPr lang="es-ES_tradnl" sz="3600" dirty="0" smtClean="0">
                <a:solidFill>
                  <a:schemeClr val="bg1"/>
                </a:solidFill>
              </a:rPr>
              <a:t>Monitorear y controlar los riesgos</a:t>
            </a:r>
            <a:endParaRPr lang="en-US" sz="3600" dirty="0">
              <a:solidFill>
                <a:schemeClr val="bg1"/>
              </a:solidFill>
            </a:endParaRPr>
          </a:p>
        </p:txBody>
      </p:sp>
      <p:sp>
        <p:nvSpPr>
          <p:cNvPr id="3" name="Content Placeholder 2"/>
          <p:cNvSpPr>
            <a:spLocks noGrp="1"/>
          </p:cNvSpPr>
          <p:nvPr>
            <p:ph idx="1"/>
          </p:nvPr>
        </p:nvSpPr>
        <p:spPr/>
        <p:txBody>
          <a:bodyPr/>
          <a:lstStyle/>
          <a:p>
            <a:r>
              <a:rPr lang="es-ES_tradnl" dirty="0" smtClean="0">
                <a:solidFill>
                  <a:schemeClr val="bg1"/>
                </a:solidFill>
              </a:rPr>
              <a:t>Evaluar la pertinencia de </a:t>
            </a:r>
            <a:r>
              <a:rPr lang="es-ES_tradnl" dirty="0" err="1" smtClean="0">
                <a:solidFill>
                  <a:schemeClr val="bg1"/>
                </a:solidFill>
              </a:rPr>
              <a:t>workarounds</a:t>
            </a:r>
            <a:r>
              <a:rPr lang="es-ES_tradnl" dirty="0" smtClean="0">
                <a:solidFill>
                  <a:schemeClr val="bg1"/>
                </a:solidFill>
              </a:rPr>
              <a:t>.</a:t>
            </a:r>
          </a:p>
          <a:p>
            <a:r>
              <a:rPr lang="es-ES_tradnl" dirty="0" smtClean="0">
                <a:solidFill>
                  <a:schemeClr val="bg1"/>
                </a:solidFill>
              </a:rPr>
              <a:t>Evaluar la efectividad del plan de respuesta a riesgos.</a:t>
            </a:r>
          </a:p>
          <a:p>
            <a:r>
              <a:rPr lang="es-ES_tradnl" dirty="0" smtClean="0">
                <a:solidFill>
                  <a:schemeClr val="bg1"/>
                </a:solidFill>
              </a:rPr>
              <a:t>Actualizar listas de riegos y el plan de respuesta a riesgos.</a:t>
            </a:r>
          </a:p>
          <a:p>
            <a:r>
              <a:rPr lang="es-CR" dirty="0" smtClean="0">
                <a:solidFill>
                  <a:schemeClr val="bg1"/>
                </a:solidFill>
              </a:rPr>
              <a:t>Analizar el impacto de cambios en el entorno en la gestión de riesgos.</a:t>
            </a:r>
            <a:endParaRPr lang="en-US" dirty="0">
              <a:solidFill>
                <a:schemeClr val="bg1"/>
              </a:solidFill>
            </a:endParaRPr>
          </a:p>
        </p:txBody>
      </p:sp>
      <p:sp>
        <p:nvSpPr>
          <p:cNvPr id="4" name="TextBox 3"/>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3622457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ES_tradnl" dirty="0" smtClean="0">
                <a:solidFill>
                  <a:schemeClr val="bg1"/>
                </a:solidFill>
              </a:rPr>
              <a:t>Monitoreo y Control</a:t>
            </a:r>
            <a:endParaRPr lang="en-US" dirty="0">
              <a:solidFill>
                <a:schemeClr val="bg1"/>
              </a:solidFill>
            </a:endParaRPr>
          </a:p>
        </p:txBody>
      </p:sp>
      <p:sp>
        <p:nvSpPr>
          <p:cNvPr id="3" name="Content Placeholder 2"/>
          <p:cNvSpPr>
            <a:spLocks noGrp="1"/>
          </p:cNvSpPr>
          <p:nvPr>
            <p:ph idx="1"/>
          </p:nvPr>
        </p:nvSpPr>
        <p:spPr/>
        <p:txBody>
          <a:bodyPr/>
          <a:lstStyle/>
          <a:p>
            <a:pPr>
              <a:buNone/>
            </a:pPr>
            <a:r>
              <a:rPr lang="es-CR" dirty="0" smtClean="0">
                <a:solidFill>
                  <a:schemeClr val="bg1"/>
                </a:solidFill>
              </a:rPr>
              <a:t>Lo que </a:t>
            </a:r>
            <a:r>
              <a:rPr lang="es-CR" dirty="0" smtClean="0">
                <a:solidFill>
                  <a:srgbClr val="FF0000"/>
                </a:solidFill>
              </a:rPr>
              <a:t>no</a:t>
            </a:r>
            <a:r>
              <a:rPr lang="es-CR" dirty="0" smtClean="0"/>
              <a:t> </a:t>
            </a:r>
            <a:r>
              <a:rPr lang="es-CR" dirty="0" smtClean="0">
                <a:solidFill>
                  <a:schemeClr val="bg1"/>
                </a:solidFill>
              </a:rPr>
              <a:t>se</a:t>
            </a:r>
            <a:r>
              <a:rPr lang="es-CR" dirty="0" smtClean="0"/>
              <a:t> </a:t>
            </a:r>
            <a:r>
              <a:rPr lang="es-CR" dirty="0" smtClean="0">
                <a:solidFill>
                  <a:srgbClr val="FF0000"/>
                </a:solidFill>
              </a:rPr>
              <a:t>mide</a:t>
            </a:r>
            <a:r>
              <a:rPr lang="es-CR" dirty="0" smtClean="0"/>
              <a:t> </a:t>
            </a:r>
            <a:r>
              <a:rPr lang="es-CR" dirty="0" smtClean="0">
                <a:solidFill>
                  <a:schemeClr val="bg1"/>
                </a:solidFill>
              </a:rPr>
              <a:t>no se puede controlar.</a:t>
            </a:r>
          </a:p>
          <a:p>
            <a:pPr>
              <a:buNone/>
            </a:pPr>
            <a:endParaRPr lang="es-CR" dirty="0" smtClean="0"/>
          </a:p>
          <a:p>
            <a:pPr>
              <a:buNone/>
            </a:pPr>
            <a:r>
              <a:rPr lang="es-CR" dirty="0" smtClean="0">
                <a:solidFill>
                  <a:schemeClr val="bg1"/>
                </a:solidFill>
              </a:rPr>
              <a:t>Lo que </a:t>
            </a:r>
            <a:r>
              <a:rPr lang="es-CR" dirty="0" smtClean="0">
                <a:solidFill>
                  <a:srgbClr val="FF0000"/>
                </a:solidFill>
              </a:rPr>
              <a:t>no</a:t>
            </a:r>
            <a:r>
              <a:rPr lang="es-CR" dirty="0" smtClean="0"/>
              <a:t> </a:t>
            </a:r>
            <a:r>
              <a:rPr lang="es-CR" dirty="0" smtClean="0">
                <a:solidFill>
                  <a:schemeClr val="bg1"/>
                </a:solidFill>
              </a:rPr>
              <a:t>se</a:t>
            </a:r>
            <a:r>
              <a:rPr lang="es-CR" dirty="0" smtClean="0"/>
              <a:t> </a:t>
            </a:r>
            <a:r>
              <a:rPr lang="es-CR" dirty="0" smtClean="0">
                <a:solidFill>
                  <a:srgbClr val="FF0000"/>
                </a:solidFill>
              </a:rPr>
              <a:t>controla </a:t>
            </a:r>
            <a:r>
              <a:rPr lang="es-CR" dirty="0" smtClean="0">
                <a:solidFill>
                  <a:schemeClr val="bg1"/>
                </a:solidFill>
              </a:rPr>
              <a:t>no se hace.</a:t>
            </a:r>
            <a:endParaRPr lang="en-US" dirty="0">
              <a:solidFill>
                <a:schemeClr val="bg1"/>
              </a:solidFill>
            </a:endParaRPr>
          </a:p>
        </p:txBody>
      </p:sp>
    </p:spTree>
    <p:extLst>
      <p:ext uri="{BB962C8B-B14F-4D97-AF65-F5344CB8AC3E}">
        <p14:creationId xmlns:p14="http://schemas.microsoft.com/office/powerpoint/2010/main" val="5293576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60648"/>
            <a:ext cx="8229600" cy="1143000"/>
          </a:xfrm>
        </p:spPr>
        <p:txBody>
          <a:bodyPr>
            <a:normAutofit/>
          </a:bodyPr>
          <a:lstStyle/>
          <a:p>
            <a:pPr algn="l"/>
            <a:r>
              <a:rPr lang="es-CR" sz="4000" dirty="0" smtClean="0">
                <a:solidFill>
                  <a:schemeClr val="bg1"/>
                </a:solidFill>
              </a:rPr>
              <a:t>Administrar las adquisiciones</a:t>
            </a:r>
            <a:endParaRPr lang="en-US" sz="4000" dirty="0">
              <a:solidFill>
                <a:schemeClr val="bg1"/>
              </a:solidFill>
            </a:endParaRPr>
          </a:p>
        </p:txBody>
      </p:sp>
      <p:sp>
        <p:nvSpPr>
          <p:cNvPr id="3" name="Content Placeholder 2"/>
          <p:cNvSpPr>
            <a:spLocks noGrp="1"/>
          </p:cNvSpPr>
          <p:nvPr>
            <p:ph idx="1"/>
          </p:nvPr>
        </p:nvSpPr>
        <p:spPr/>
        <p:txBody>
          <a:bodyPr/>
          <a:lstStyle/>
          <a:p>
            <a:r>
              <a:rPr lang="es-CR" dirty="0" smtClean="0">
                <a:solidFill>
                  <a:schemeClr val="bg1"/>
                </a:solidFill>
              </a:rPr>
              <a:t>Proceso de adquisiciones</a:t>
            </a:r>
          </a:p>
          <a:p>
            <a:r>
              <a:rPr lang="es-CR" dirty="0" smtClean="0">
                <a:solidFill>
                  <a:schemeClr val="bg1"/>
                </a:solidFill>
              </a:rPr>
              <a:t>Consiste en gestionar las relaciones de adquisiciones, supervisar el desempeño del contrato y efectuar cambios y correcciones según sea necesario.</a:t>
            </a:r>
            <a:endParaRPr lang="en-US" dirty="0">
              <a:solidFill>
                <a:schemeClr val="bg1"/>
              </a:solidFill>
            </a:endParaRPr>
          </a:p>
        </p:txBody>
      </p:sp>
      <p:sp>
        <p:nvSpPr>
          <p:cNvPr id="4" name="TextBox 3"/>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19004598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404664"/>
            <a:ext cx="8229600" cy="1143000"/>
          </a:xfrm>
        </p:spPr>
        <p:txBody>
          <a:bodyPr>
            <a:normAutofit/>
          </a:bodyPr>
          <a:lstStyle/>
          <a:p>
            <a:pPr algn="l"/>
            <a:r>
              <a:rPr lang="es-CR" sz="4000" dirty="0" smtClean="0">
                <a:solidFill>
                  <a:schemeClr val="bg1"/>
                </a:solidFill>
              </a:rPr>
              <a:t>Administrar las adquisiciones</a:t>
            </a:r>
            <a:endParaRPr lang="en-US" sz="4000" dirty="0">
              <a:solidFill>
                <a:schemeClr val="bg1"/>
              </a:solidFill>
            </a:endParaRPr>
          </a:p>
        </p:txBody>
      </p:sp>
      <p:pic>
        <p:nvPicPr>
          <p:cNvPr id="18434" name="Picture 2"/>
          <p:cNvPicPr>
            <a:picLocks noGrp="1" noChangeAspect="1" noChangeArrowheads="1"/>
          </p:cNvPicPr>
          <p:nvPr>
            <p:ph idx="1"/>
          </p:nvPr>
        </p:nvPicPr>
        <p:blipFill>
          <a:blip r:embed="rId3" cstate="print"/>
          <a:srcRect/>
          <a:stretch>
            <a:fillRect/>
          </a:stretch>
        </p:blipFill>
        <p:spPr bwMode="auto">
          <a:xfrm>
            <a:off x="533400" y="2132856"/>
            <a:ext cx="8077200" cy="307347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30011918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332656"/>
            <a:ext cx="8229600" cy="1143000"/>
          </a:xfrm>
        </p:spPr>
        <p:txBody>
          <a:bodyPr>
            <a:normAutofit/>
          </a:bodyPr>
          <a:lstStyle/>
          <a:p>
            <a:pPr algn="l"/>
            <a:r>
              <a:rPr lang="es-ES_tradnl" sz="4000" dirty="0" smtClean="0">
                <a:solidFill>
                  <a:schemeClr val="bg1"/>
                </a:solidFill>
              </a:rPr>
              <a:t>Administrar las adquisiciones</a:t>
            </a:r>
            <a:endParaRPr lang="en-US" sz="4000" dirty="0">
              <a:solidFill>
                <a:schemeClr val="bg1"/>
              </a:solidFill>
            </a:endParaRPr>
          </a:p>
        </p:txBody>
      </p:sp>
      <p:sp>
        <p:nvSpPr>
          <p:cNvPr id="3" name="Content Placeholder 2"/>
          <p:cNvSpPr>
            <a:spLocks noGrp="1"/>
          </p:cNvSpPr>
          <p:nvPr>
            <p:ph idx="1"/>
          </p:nvPr>
        </p:nvSpPr>
        <p:spPr>
          <a:xfrm>
            <a:off x="539552" y="2132856"/>
            <a:ext cx="8229600" cy="4525963"/>
          </a:xfrm>
        </p:spPr>
        <p:txBody>
          <a:bodyPr/>
          <a:lstStyle/>
          <a:p>
            <a:r>
              <a:rPr lang="es-ES_tradnl" dirty="0" smtClean="0">
                <a:solidFill>
                  <a:schemeClr val="bg1"/>
                </a:solidFill>
              </a:rPr>
              <a:t>Gestionar la relación entre el comprador y el vendedor.</a:t>
            </a:r>
          </a:p>
          <a:p>
            <a:r>
              <a:rPr lang="es-ES_tradnl" dirty="0" smtClean="0">
                <a:solidFill>
                  <a:schemeClr val="bg1"/>
                </a:solidFill>
              </a:rPr>
              <a:t>Asegurar que se cumplan las obligaciones contractuales.</a:t>
            </a:r>
          </a:p>
          <a:p>
            <a:r>
              <a:rPr lang="es-ES_tradnl" dirty="0" smtClean="0">
                <a:solidFill>
                  <a:schemeClr val="bg1"/>
                </a:solidFill>
              </a:rPr>
              <a:t>Proteger los derechos legales.</a:t>
            </a:r>
          </a:p>
          <a:p>
            <a:r>
              <a:rPr lang="es-ES_tradnl" dirty="0" smtClean="0">
                <a:solidFill>
                  <a:schemeClr val="bg1"/>
                </a:solidFill>
              </a:rPr>
              <a:t>Solucionar conflictos.</a:t>
            </a:r>
          </a:p>
          <a:p>
            <a:endParaRPr lang="en-US" dirty="0">
              <a:solidFill>
                <a:schemeClr val="bg1"/>
              </a:solidFill>
            </a:endParaRPr>
          </a:p>
        </p:txBody>
      </p:sp>
      <p:sp>
        <p:nvSpPr>
          <p:cNvPr id="4" name="TextBox 3"/>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31898598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332656"/>
            <a:ext cx="8229600" cy="1143000"/>
          </a:xfrm>
        </p:spPr>
        <p:txBody>
          <a:bodyPr>
            <a:normAutofit/>
          </a:bodyPr>
          <a:lstStyle/>
          <a:p>
            <a:pPr algn="l"/>
            <a:r>
              <a:rPr lang="es-ES_tradnl" sz="4000" dirty="0" smtClean="0">
                <a:solidFill>
                  <a:schemeClr val="bg1"/>
                </a:solidFill>
              </a:rPr>
              <a:t>Administrar las adquisiciones</a:t>
            </a:r>
            <a:endParaRPr lang="en-US" sz="4000" dirty="0">
              <a:solidFill>
                <a:schemeClr val="bg1"/>
              </a:solidFill>
            </a:endParaRPr>
          </a:p>
        </p:txBody>
      </p:sp>
      <p:sp>
        <p:nvSpPr>
          <p:cNvPr id="3" name="Content Placeholder 2"/>
          <p:cNvSpPr>
            <a:spLocks noGrp="1"/>
          </p:cNvSpPr>
          <p:nvPr>
            <p:ph idx="1"/>
          </p:nvPr>
        </p:nvSpPr>
        <p:spPr>
          <a:xfrm>
            <a:off x="683568" y="2132856"/>
            <a:ext cx="8229600" cy="4525963"/>
          </a:xfrm>
        </p:spPr>
        <p:txBody>
          <a:bodyPr>
            <a:normAutofit/>
          </a:bodyPr>
          <a:lstStyle/>
          <a:p>
            <a:r>
              <a:rPr lang="es-ES_tradnl" dirty="0" smtClean="0">
                <a:solidFill>
                  <a:schemeClr val="bg1"/>
                </a:solidFill>
              </a:rPr>
              <a:t>Autorizar el inicio de los trabajos subcontratados.</a:t>
            </a:r>
          </a:p>
          <a:p>
            <a:r>
              <a:rPr lang="es-ES_tradnl" dirty="0" smtClean="0">
                <a:solidFill>
                  <a:schemeClr val="bg1"/>
                </a:solidFill>
              </a:rPr>
              <a:t>Reportar desempeño.</a:t>
            </a:r>
          </a:p>
          <a:p>
            <a:r>
              <a:rPr lang="es-ES_tradnl" dirty="0" smtClean="0">
                <a:solidFill>
                  <a:schemeClr val="bg1"/>
                </a:solidFill>
              </a:rPr>
              <a:t>Inspeccionar y verificar el producto.</a:t>
            </a:r>
          </a:p>
          <a:p>
            <a:r>
              <a:rPr lang="es-ES_tradnl" dirty="0" smtClean="0">
                <a:solidFill>
                  <a:schemeClr val="bg1"/>
                </a:solidFill>
              </a:rPr>
              <a:t>Administrar cambios.</a:t>
            </a:r>
          </a:p>
          <a:p>
            <a:r>
              <a:rPr lang="es-ES_tradnl" dirty="0" smtClean="0">
                <a:solidFill>
                  <a:schemeClr val="bg1"/>
                </a:solidFill>
              </a:rPr>
              <a:t>Realizar pagos.</a:t>
            </a:r>
            <a:endParaRPr lang="en-US" dirty="0">
              <a:solidFill>
                <a:schemeClr val="bg1"/>
              </a:solidFill>
            </a:endParaRPr>
          </a:p>
        </p:txBody>
      </p:sp>
      <p:sp>
        <p:nvSpPr>
          <p:cNvPr id="4" name="TextBox 3"/>
          <p:cNvSpPr txBox="1"/>
          <p:nvPr/>
        </p:nvSpPr>
        <p:spPr>
          <a:xfrm>
            <a:off x="6858000" y="6096000"/>
            <a:ext cx="1752600" cy="369332"/>
          </a:xfrm>
          <a:prstGeom prst="rect">
            <a:avLst/>
          </a:prstGeom>
          <a:noFill/>
        </p:spPr>
        <p:txBody>
          <a:bodyPr wrap="square" rtlCol="0">
            <a:spAutoFit/>
          </a:bodyPr>
          <a:lstStyle/>
          <a:p>
            <a:r>
              <a:rPr lang="es-ES_tradnl" dirty="0" smtClean="0"/>
              <a:t>PMI; 2008</a:t>
            </a:r>
            <a:endParaRPr lang="en-US" dirty="0"/>
          </a:p>
        </p:txBody>
      </p:sp>
    </p:spTree>
    <p:extLst>
      <p:ext uri="{BB962C8B-B14F-4D97-AF65-F5344CB8AC3E}">
        <p14:creationId xmlns:p14="http://schemas.microsoft.com/office/powerpoint/2010/main" val="32498361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Bibliografía</a:t>
            </a:r>
            <a:endParaRPr lang="en-US" dirty="0">
              <a:solidFill>
                <a:schemeClr val="bg1"/>
              </a:solidFill>
            </a:endParaRPr>
          </a:p>
        </p:txBody>
      </p:sp>
      <p:sp>
        <p:nvSpPr>
          <p:cNvPr id="3" name="Content Placeholder 2"/>
          <p:cNvSpPr>
            <a:spLocks noGrp="1"/>
          </p:cNvSpPr>
          <p:nvPr>
            <p:ph idx="1"/>
          </p:nvPr>
        </p:nvSpPr>
        <p:spPr/>
        <p:txBody>
          <a:bodyPr>
            <a:normAutofit fontScale="40000" lnSpcReduction="20000"/>
          </a:bodyPr>
          <a:lstStyle/>
          <a:p>
            <a:pPr lvl="0"/>
            <a:r>
              <a:rPr lang="en-US" sz="6000" dirty="0" smtClean="0">
                <a:solidFill>
                  <a:schemeClr val="bg1"/>
                </a:solidFill>
              </a:rPr>
              <a:t>Project Management Institute. A Guide to the Project Management Body of Knowledge (PMBOK® 2008). Fourth Edit. Pennsylvania, </a:t>
            </a:r>
            <a:r>
              <a:rPr lang="en-US" sz="6000" dirty="0" err="1" smtClean="0">
                <a:solidFill>
                  <a:schemeClr val="bg1"/>
                </a:solidFill>
              </a:rPr>
              <a:t>Estados</a:t>
            </a:r>
            <a:r>
              <a:rPr lang="en-US" sz="6000" dirty="0" smtClean="0">
                <a:solidFill>
                  <a:schemeClr val="bg1"/>
                </a:solidFill>
              </a:rPr>
              <a:t> </a:t>
            </a:r>
            <a:r>
              <a:rPr lang="en-US" sz="6000" dirty="0" err="1" smtClean="0">
                <a:solidFill>
                  <a:schemeClr val="bg1"/>
                </a:solidFill>
              </a:rPr>
              <a:t>Unidos</a:t>
            </a:r>
            <a:r>
              <a:rPr lang="en-US" sz="6000" dirty="0" smtClean="0">
                <a:solidFill>
                  <a:schemeClr val="bg1"/>
                </a:solidFill>
              </a:rPr>
              <a:t>: PMI, 2008. </a:t>
            </a:r>
          </a:p>
          <a:p>
            <a:r>
              <a:rPr lang="es-ES" sz="6000" dirty="0" err="1" smtClean="0">
                <a:solidFill>
                  <a:schemeClr val="bg1"/>
                </a:solidFill>
              </a:rPr>
              <a:t>Chamoun</a:t>
            </a:r>
            <a:r>
              <a:rPr lang="es-ES" sz="6000" dirty="0" smtClean="0">
                <a:solidFill>
                  <a:schemeClr val="bg1"/>
                </a:solidFill>
              </a:rPr>
              <a:t>, Y. Administración Profesional de Proyectos. La Guía. México: Edit. McGraw-Hill, 2002.</a:t>
            </a:r>
            <a:br>
              <a:rPr lang="es-ES" sz="6000" dirty="0" smtClean="0">
                <a:solidFill>
                  <a:schemeClr val="bg1"/>
                </a:solidFill>
              </a:rPr>
            </a:br>
            <a:r>
              <a:rPr lang="en-US" sz="6000" dirty="0" smtClean="0">
                <a:solidFill>
                  <a:schemeClr val="bg1"/>
                </a:solidFill>
              </a:rPr>
              <a:t>Project Management Institute. A Guide to the Project Management Body of Knowledge (PMBOK® 2008). Fourth Edit. Pennsylvania, </a:t>
            </a:r>
            <a:r>
              <a:rPr lang="en-US" sz="6000" dirty="0" err="1" smtClean="0">
                <a:solidFill>
                  <a:schemeClr val="bg1"/>
                </a:solidFill>
              </a:rPr>
              <a:t>Estados</a:t>
            </a:r>
            <a:r>
              <a:rPr lang="en-US" sz="6000" dirty="0" smtClean="0">
                <a:solidFill>
                  <a:schemeClr val="bg1"/>
                </a:solidFill>
              </a:rPr>
              <a:t> </a:t>
            </a:r>
            <a:r>
              <a:rPr lang="en-US" sz="6000" dirty="0" err="1" smtClean="0">
                <a:solidFill>
                  <a:schemeClr val="bg1"/>
                </a:solidFill>
              </a:rPr>
              <a:t>Unidos</a:t>
            </a:r>
            <a:r>
              <a:rPr lang="en-US" sz="6000" dirty="0" smtClean="0">
                <a:solidFill>
                  <a:schemeClr val="bg1"/>
                </a:solidFill>
              </a:rPr>
              <a:t>: PMI, 2008. </a:t>
            </a:r>
          </a:p>
          <a:p>
            <a:r>
              <a:rPr lang="en-US" sz="6000" dirty="0" smtClean="0">
                <a:solidFill>
                  <a:schemeClr val="bg1"/>
                </a:solidFill>
              </a:rPr>
              <a:t>Rita </a:t>
            </a:r>
            <a:r>
              <a:rPr lang="en-US" sz="6000" dirty="0" err="1" smtClean="0">
                <a:solidFill>
                  <a:schemeClr val="bg1"/>
                </a:solidFill>
              </a:rPr>
              <a:t>Mulcahy</a:t>
            </a:r>
            <a:r>
              <a:rPr lang="en-US" sz="6000" dirty="0" smtClean="0">
                <a:solidFill>
                  <a:schemeClr val="bg1"/>
                </a:solidFill>
              </a:rPr>
              <a:t>, PMP. PMP Exam Prep, Sixth Edition: Rita's Course in a Book for Passing the PMP Exam. 6</a:t>
            </a:r>
            <a:r>
              <a:rPr lang="en-US" sz="6000" baseline="30000" dirty="0" smtClean="0">
                <a:solidFill>
                  <a:schemeClr val="bg1"/>
                </a:solidFill>
              </a:rPr>
              <a:t>th</a:t>
            </a:r>
            <a:r>
              <a:rPr lang="en-US" sz="6000" dirty="0" smtClean="0">
                <a:solidFill>
                  <a:schemeClr val="bg1"/>
                </a:solidFill>
              </a:rPr>
              <a:t> Edit. RMC Publications, Inc: RMC,2009. </a:t>
            </a:r>
          </a:p>
          <a:p>
            <a:pPr>
              <a:buNone/>
            </a:pPr>
            <a:r>
              <a:rPr lang="en-US" dirty="0" smtClean="0">
                <a:solidFill>
                  <a:schemeClr val="bg1"/>
                </a:solidFill>
              </a:rPr>
              <a:t/>
            </a:r>
            <a:br>
              <a:rPr lang="en-US" dirty="0" smtClean="0">
                <a:solidFill>
                  <a:schemeClr val="bg1"/>
                </a:solidFill>
              </a:rPr>
            </a:br>
            <a:endParaRPr lang="en-US" dirty="0" smtClean="0">
              <a:solidFill>
                <a:schemeClr val="bg1"/>
              </a:solidFill>
            </a:endParaRPr>
          </a:p>
          <a:p>
            <a:pPr lvl="0"/>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009654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ES_tradnl" dirty="0" smtClean="0">
                <a:solidFill>
                  <a:schemeClr val="bg1"/>
                </a:solidFill>
              </a:rPr>
              <a:t>Monitoreo y Control</a:t>
            </a:r>
            <a:endParaRPr lang="en-US" dirty="0">
              <a:solidFill>
                <a:schemeClr val="bg1"/>
              </a:solidFill>
            </a:endParaRPr>
          </a:p>
        </p:txBody>
      </p:sp>
      <p:pic>
        <p:nvPicPr>
          <p:cNvPr id="5" name="Picture 19"/>
          <p:cNvPicPr>
            <a:picLocks noChangeAspect="1"/>
          </p:cNvPicPr>
          <p:nvPr/>
        </p:nvPicPr>
        <p:blipFill>
          <a:blip r:embed="rId3" cstate="print"/>
          <a:srcRect/>
          <a:stretch>
            <a:fillRect/>
          </a:stretch>
        </p:blipFill>
        <p:spPr bwMode="auto">
          <a:xfrm>
            <a:off x="3657600" y="5012333"/>
            <a:ext cx="1981200" cy="1296987"/>
          </a:xfrm>
          <a:prstGeom prst="rect">
            <a:avLst/>
          </a:prstGeom>
          <a:noFill/>
          <a:ln w="9525">
            <a:noFill/>
            <a:miter lim="800000"/>
            <a:headEnd/>
            <a:tailEnd/>
          </a:ln>
        </p:spPr>
      </p:pic>
      <p:pic>
        <p:nvPicPr>
          <p:cNvPr id="6" name="Picture 10"/>
          <p:cNvPicPr>
            <a:picLocks noChangeAspect="1"/>
          </p:cNvPicPr>
          <p:nvPr/>
        </p:nvPicPr>
        <p:blipFill>
          <a:blip r:embed="rId4" cstate="print"/>
          <a:srcRect/>
          <a:stretch>
            <a:fillRect/>
          </a:stretch>
        </p:blipFill>
        <p:spPr bwMode="auto">
          <a:xfrm rot="7146469">
            <a:off x="3071792" y="4187418"/>
            <a:ext cx="345591" cy="1129741"/>
          </a:xfrm>
          <a:prstGeom prst="rect">
            <a:avLst/>
          </a:prstGeom>
          <a:noFill/>
          <a:ln w="9525">
            <a:noFill/>
            <a:miter lim="800000"/>
            <a:headEnd/>
            <a:tailEnd/>
          </a:ln>
        </p:spPr>
      </p:pic>
      <p:pic>
        <p:nvPicPr>
          <p:cNvPr id="7" name="Picture 12"/>
          <p:cNvPicPr>
            <a:picLocks noChangeAspect="1"/>
          </p:cNvPicPr>
          <p:nvPr/>
        </p:nvPicPr>
        <p:blipFill>
          <a:blip r:embed="rId4" cstate="print"/>
          <a:srcRect/>
          <a:stretch>
            <a:fillRect/>
          </a:stretch>
        </p:blipFill>
        <p:spPr bwMode="auto">
          <a:xfrm rot="10800000">
            <a:off x="4343400" y="3412133"/>
            <a:ext cx="512815" cy="1676400"/>
          </a:xfrm>
          <a:prstGeom prst="rect">
            <a:avLst/>
          </a:prstGeom>
          <a:noFill/>
          <a:ln w="9525">
            <a:noFill/>
            <a:miter lim="800000"/>
            <a:headEnd/>
            <a:tailEnd/>
          </a:ln>
        </p:spPr>
      </p:pic>
      <p:pic>
        <p:nvPicPr>
          <p:cNvPr id="8" name="Picture 12"/>
          <p:cNvPicPr>
            <a:picLocks noChangeAspect="1"/>
          </p:cNvPicPr>
          <p:nvPr/>
        </p:nvPicPr>
        <p:blipFill>
          <a:blip r:embed="rId4" cstate="print"/>
          <a:srcRect/>
          <a:stretch>
            <a:fillRect/>
          </a:stretch>
        </p:blipFill>
        <p:spPr bwMode="auto">
          <a:xfrm rot="13754869">
            <a:off x="5784586" y="4346398"/>
            <a:ext cx="298467" cy="975691"/>
          </a:xfrm>
          <a:prstGeom prst="rect">
            <a:avLst/>
          </a:prstGeom>
          <a:noFill/>
          <a:ln w="9525">
            <a:noFill/>
            <a:miter lim="800000"/>
            <a:headEnd/>
            <a:tailEnd/>
          </a:ln>
        </p:spPr>
      </p:pic>
      <p:pic>
        <p:nvPicPr>
          <p:cNvPr id="9" name="Picture 19"/>
          <p:cNvPicPr>
            <a:picLocks noChangeAspect="1"/>
          </p:cNvPicPr>
          <p:nvPr/>
        </p:nvPicPr>
        <p:blipFill>
          <a:blip r:embed="rId3" cstate="print"/>
          <a:srcRect/>
          <a:stretch>
            <a:fillRect/>
          </a:stretch>
        </p:blipFill>
        <p:spPr bwMode="auto">
          <a:xfrm>
            <a:off x="914400" y="3183533"/>
            <a:ext cx="1981200" cy="1296987"/>
          </a:xfrm>
          <a:prstGeom prst="rect">
            <a:avLst/>
          </a:prstGeom>
          <a:noFill/>
          <a:ln w="9525">
            <a:noFill/>
            <a:miter lim="800000"/>
            <a:headEnd/>
            <a:tailEnd/>
          </a:ln>
        </p:spPr>
      </p:pic>
      <p:pic>
        <p:nvPicPr>
          <p:cNvPr id="10" name="Picture 19"/>
          <p:cNvPicPr>
            <a:picLocks noChangeAspect="1"/>
          </p:cNvPicPr>
          <p:nvPr/>
        </p:nvPicPr>
        <p:blipFill>
          <a:blip r:embed="rId3" cstate="print"/>
          <a:srcRect/>
          <a:stretch>
            <a:fillRect/>
          </a:stretch>
        </p:blipFill>
        <p:spPr bwMode="auto">
          <a:xfrm>
            <a:off x="3581400" y="2204864"/>
            <a:ext cx="1981200" cy="1296987"/>
          </a:xfrm>
          <a:prstGeom prst="rect">
            <a:avLst/>
          </a:prstGeom>
          <a:noFill/>
          <a:ln w="9525">
            <a:noFill/>
            <a:miter lim="800000"/>
            <a:headEnd/>
            <a:tailEnd/>
          </a:ln>
        </p:spPr>
      </p:pic>
      <p:pic>
        <p:nvPicPr>
          <p:cNvPr id="11" name="Picture 19"/>
          <p:cNvPicPr>
            <a:picLocks noChangeAspect="1"/>
          </p:cNvPicPr>
          <p:nvPr/>
        </p:nvPicPr>
        <p:blipFill>
          <a:blip r:embed="rId3" cstate="print"/>
          <a:srcRect/>
          <a:stretch>
            <a:fillRect/>
          </a:stretch>
        </p:blipFill>
        <p:spPr bwMode="auto">
          <a:xfrm>
            <a:off x="6172200" y="3335933"/>
            <a:ext cx="1981200" cy="1296987"/>
          </a:xfrm>
          <a:prstGeom prst="rect">
            <a:avLst/>
          </a:prstGeom>
          <a:noFill/>
          <a:ln w="9525">
            <a:noFill/>
            <a:miter lim="800000"/>
            <a:headEnd/>
            <a:tailEnd/>
          </a:ln>
        </p:spPr>
      </p:pic>
      <p:sp>
        <p:nvSpPr>
          <p:cNvPr id="12" name="Rectangle 17"/>
          <p:cNvSpPr>
            <a:spLocks noChangeArrowheads="1"/>
          </p:cNvSpPr>
          <p:nvPr/>
        </p:nvSpPr>
        <p:spPr bwMode="auto">
          <a:xfrm>
            <a:off x="3810000" y="5139670"/>
            <a:ext cx="1676400" cy="1015663"/>
          </a:xfrm>
          <a:prstGeom prst="rect">
            <a:avLst/>
          </a:prstGeom>
          <a:noFill/>
          <a:ln w="9525">
            <a:noFill/>
            <a:miter lim="800000"/>
            <a:headEnd/>
            <a:tailEnd/>
          </a:ln>
        </p:spPr>
        <p:txBody>
          <a:bodyPr wrap="square">
            <a:spAutoFit/>
          </a:bodyPr>
          <a:lstStyle/>
          <a:p>
            <a:pPr algn="ctr"/>
            <a:r>
              <a:rPr lang="es-ES" sz="2000" dirty="0" smtClean="0">
                <a:solidFill>
                  <a:schemeClr val="bg1"/>
                </a:solidFill>
                <a:latin typeface="Calibri" pitchFamily="34" charset="0"/>
              </a:rPr>
              <a:t>Procesos de Monitoreo y Control</a:t>
            </a:r>
          </a:p>
        </p:txBody>
      </p:sp>
      <p:sp>
        <p:nvSpPr>
          <p:cNvPr id="13" name="Rectangle 17"/>
          <p:cNvSpPr>
            <a:spLocks noChangeArrowheads="1"/>
          </p:cNvSpPr>
          <p:nvPr/>
        </p:nvSpPr>
        <p:spPr bwMode="auto">
          <a:xfrm>
            <a:off x="1066800" y="3412133"/>
            <a:ext cx="1676400" cy="830997"/>
          </a:xfrm>
          <a:prstGeom prst="rect">
            <a:avLst/>
          </a:prstGeom>
          <a:noFill/>
          <a:ln w="9525">
            <a:noFill/>
            <a:miter lim="800000"/>
            <a:headEnd/>
            <a:tailEnd/>
          </a:ln>
        </p:spPr>
        <p:txBody>
          <a:bodyPr wrap="square">
            <a:spAutoFit/>
          </a:bodyPr>
          <a:lstStyle/>
          <a:p>
            <a:pPr algn="ctr"/>
            <a:r>
              <a:rPr lang="es-CR" sz="2400" smtClean="0">
                <a:solidFill>
                  <a:schemeClr val="bg1"/>
                </a:solidFill>
                <a:latin typeface="Calibri" pitchFamily="34" charset="0"/>
              </a:rPr>
              <a:t>Cambios Solicitados</a:t>
            </a:r>
          </a:p>
        </p:txBody>
      </p:sp>
      <p:sp>
        <p:nvSpPr>
          <p:cNvPr id="14" name="Rectangle 17"/>
          <p:cNvSpPr>
            <a:spLocks noChangeArrowheads="1"/>
          </p:cNvSpPr>
          <p:nvPr/>
        </p:nvSpPr>
        <p:spPr bwMode="auto">
          <a:xfrm>
            <a:off x="3581400" y="2421533"/>
            <a:ext cx="2057400" cy="830997"/>
          </a:xfrm>
          <a:prstGeom prst="rect">
            <a:avLst/>
          </a:prstGeom>
          <a:noFill/>
          <a:ln w="9525">
            <a:noFill/>
            <a:miter lim="800000"/>
            <a:headEnd/>
            <a:tailEnd/>
          </a:ln>
        </p:spPr>
        <p:txBody>
          <a:bodyPr wrap="square">
            <a:spAutoFit/>
          </a:bodyPr>
          <a:lstStyle/>
          <a:p>
            <a:pPr algn="ctr"/>
            <a:r>
              <a:rPr lang="es-CR" sz="2400" dirty="0" smtClean="0">
                <a:solidFill>
                  <a:schemeClr val="bg1"/>
                </a:solidFill>
                <a:latin typeface="Calibri" pitchFamily="34" charset="0"/>
              </a:rPr>
              <a:t>Indicadores de Desempeño</a:t>
            </a:r>
          </a:p>
        </p:txBody>
      </p:sp>
      <p:sp>
        <p:nvSpPr>
          <p:cNvPr id="15" name="Rectangle 17"/>
          <p:cNvSpPr>
            <a:spLocks noChangeArrowheads="1"/>
          </p:cNvSpPr>
          <p:nvPr/>
        </p:nvSpPr>
        <p:spPr bwMode="auto">
          <a:xfrm>
            <a:off x="6324600" y="3716933"/>
            <a:ext cx="1676400" cy="461665"/>
          </a:xfrm>
          <a:prstGeom prst="rect">
            <a:avLst/>
          </a:prstGeom>
          <a:noFill/>
          <a:ln w="9525">
            <a:noFill/>
            <a:miter lim="800000"/>
            <a:headEnd/>
            <a:tailEnd/>
          </a:ln>
        </p:spPr>
        <p:txBody>
          <a:bodyPr wrap="square">
            <a:spAutoFit/>
          </a:bodyPr>
          <a:lstStyle/>
          <a:p>
            <a:pPr algn="ctr"/>
            <a:r>
              <a:rPr lang="es-CR" sz="2400" dirty="0" smtClean="0">
                <a:solidFill>
                  <a:schemeClr val="bg1"/>
                </a:solidFill>
                <a:latin typeface="Calibri" pitchFamily="34" charset="0"/>
              </a:rPr>
              <a:t>Entregables</a:t>
            </a:r>
          </a:p>
        </p:txBody>
      </p:sp>
      <p:sp>
        <p:nvSpPr>
          <p:cNvPr id="16" name="TextBox 15"/>
          <p:cNvSpPr txBox="1"/>
          <p:nvPr/>
        </p:nvSpPr>
        <p:spPr>
          <a:xfrm>
            <a:off x="6858000" y="6096000"/>
            <a:ext cx="1752600" cy="369332"/>
          </a:xfrm>
          <a:prstGeom prst="rect">
            <a:avLst/>
          </a:prstGeom>
          <a:noFill/>
        </p:spPr>
        <p:txBody>
          <a:bodyPr wrap="square" rtlCol="0">
            <a:spAutoFit/>
          </a:bodyPr>
          <a:lstStyle/>
          <a:p>
            <a:r>
              <a:rPr lang="es-ES_tradnl" dirty="0" smtClean="0"/>
              <a:t>RMC; 2009</a:t>
            </a:r>
            <a:endParaRPr lang="en-US" dirty="0"/>
          </a:p>
        </p:txBody>
      </p:sp>
    </p:spTree>
    <p:extLst>
      <p:ext uri="{BB962C8B-B14F-4D97-AF65-F5344CB8AC3E}">
        <p14:creationId xmlns:p14="http://schemas.microsoft.com/office/powerpoint/2010/main" val="2447664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ES_tradnl" dirty="0" smtClean="0">
                <a:solidFill>
                  <a:schemeClr val="bg1"/>
                </a:solidFill>
              </a:rPr>
              <a:t>Monitoreo y Control</a:t>
            </a:r>
            <a:endParaRPr lang="en-US" dirty="0">
              <a:solidFill>
                <a:schemeClr val="bg1"/>
              </a:solidFill>
            </a:endParaRPr>
          </a:p>
        </p:txBody>
      </p:sp>
      <p:pic>
        <p:nvPicPr>
          <p:cNvPr id="9" name="Picture 19"/>
          <p:cNvPicPr>
            <a:picLocks noChangeAspect="1"/>
          </p:cNvPicPr>
          <p:nvPr/>
        </p:nvPicPr>
        <p:blipFill>
          <a:blip r:embed="rId3" cstate="print"/>
          <a:srcRect/>
          <a:stretch>
            <a:fillRect/>
          </a:stretch>
        </p:blipFill>
        <p:spPr bwMode="auto">
          <a:xfrm>
            <a:off x="4578152" y="4811493"/>
            <a:ext cx="2177996" cy="1425819"/>
          </a:xfrm>
          <a:prstGeom prst="rect">
            <a:avLst/>
          </a:prstGeom>
          <a:noFill/>
          <a:ln w="9525">
            <a:noFill/>
            <a:miter lim="800000"/>
            <a:headEnd/>
            <a:tailEnd/>
          </a:ln>
        </p:spPr>
      </p:pic>
      <p:sp>
        <p:nvSpPr>
          <p:cNvPr id="13" name="Rectangle 17"/>
          <p:cNvSpPr>
            <a:spLocks noChangeArrowheads="1"/>
          </p:cNvSpPr>
          <p:nvPr/>
        </p:nvSpPr>
        <p:spPr bwMode="auto">
          <a:xfrm>
            <a:off x="4707106" y="5038986"/>
            <a:ext cx="1852246" cy="923330"/>
          </a:xfrm>
          <a:prstGeom prst="rect">
            <a:avLst/>
          </a:prstGeom>
          <a:noFill/>
          <a:ln w="9525">
            <a:noFill/>
            <a:miter lim="800000"/>
            <a:headEnd/>
            <a:tailEnd/>
          </a:ln>
        </p:spPr>
        <p:txBody>
          <a:bodyPr wrap="square">
            <a:spAutoFit/>
          </a:bodyPr>
          <a:lstStyle/>
          <a:p>
            <a:pPr algn="ctr"/>
            <a:r>
              <a:rPr lang="es-ES" dirty="0" smtClean="0">
                <a:solidFill>
                  <a:schemeClr val="bg1"/>
                </a:solidFill>
                <a:latin typeface="Calibri" pitchFamily="34" charset="0"/>
              </a:rPr>
              <a:t>Necesidad de revisar el chárter del proyecto.</a:t>
            </a:r>
          </a:p>
        </p:txBody>
      </p:sp>
      <p:pic>
        <p:nvPicPr>
          <p:cNvPr id="16" name="Picture 19"/>
          <p:cNvPicPr>
            <a:picLocks noChangeAspect="1"/>
          </p:cNvPicPr>
          <p:nvPr/>
        </p:nvPicPr>
        <p:blipFill>
          <a:blip r:embed="rId3" cstate="print"/>
          <a:srcRect/>
          <a:stretch>
            <a:fillRect/>
          </a:stretch>
        </p:blipFill>
        <p:spPr bwMode="auto">
          <a:xfrm>
            <a:off x="4578152" y="3668493"/>
            <a:ext cx="2133600" cy="1197219"/>
          </a:xfrm>
          <a:prstGeom prst="rect">
            <a:avLst/>
          </a:prstGeom>
          <a:noFill/>
          <a:ln w="9525">
            <a:noFill/>
            <a:miter lim="800000"/>
            <a:headEnd/>
            <a:tailEnd/>
          </a:ln>
        </p:spPr>
      </p:pic>
      <p:pic>
        <p:nvPicPr>
          <p:cNvPr id="17" name="Picture 19"/>
          <p:cNvPicPr>
            <a:picLocks noChangeAspect="1"/>
          </p:cNvPicPr>
          <p:nvPr/>
        </p:nvPicPr>
        <p:blipFill>
          <a:blip r:embed="rId3" cstate="print"/>
          <a:srcRect/>
          <a:stretch>
            <a:fillRect/>
          </a:stretch>
        </p:blipFill>
        <p:spPr bwMode="auto">
          <a:xfrm>
            <a:off x="4578152" y="2525493"/>
            <a:ext cx="2133600" cy="1197219"/>
          </a:xfrm>
          <a:prstGeom prst="rect">
            <a:avLst/>
          </a:prstGeom>
          <a:noFill/>
          <a:ln w="9525">
            <a:noFill/>
            <a:miter lim="800000"/>
            <a:headEnd/>
            <a:tailEnd/>
          </a:ln>
        </p:spPr>
      </p:pic>
      <p:pic>
        <p:nvPicPr>
          <p:cNvPr id="18" name="Picture 19"/>
          <p:cNvPicPr>
            <a:picLocks noChangeAspect="1"/>
          </p:cNvPicPr>
          <p:nvPr/>
        </p:nvPicPr>
        <p:blipFill>
          <a:blip r:embed="rId3" cstate="print"/>
          <a:srcRect/>
          <a:stretch>
            <a:fillRect/>
          </a:stretch>
        </p:blipFill>
        <p:spPr bwMode="auto">
          <a:xfrm>
            <a:off x="4578152" y="1382493"/>
            <a:ext cx="2133600" cy="1197219"/>
          </a:xfrm>
          <a:prstGeom prst="rect">
            <a:avLst/>
          </a:prstGeom>
          <a:noFill/>
          <a:ln w="9525">
            <a:noFill/>
            <a:miter lim="800000"/>
            <a:headEnd/>
            <a:tailEnd/>
          </a:ln>
        </p:spPr>
      </p:pic>
      <p:pic>
        <p:nvPicPr>
          <p:cNvPr id="19" name="Picture 19"/>
          <p:cNvPicPr>
            <a:picLocks noChangeAspect="1"/>
          </p:cNvPicPr>
          <p:nvPr/>
        </p:nvPicPr>
        <p:blipFill>
          <a:blip r:embed="rId3" cstate="print"/>
          <a:srcRect/>
          <a:stretch>
            <a:fillRect/>
          </a:stretch>
        </p:blipFill>
        <p:spPr bwMode="auto">
          <a:xfrm>
            <a:off x="539552" y="2960712"/>
            <a:ext cx="1981200" cy="1296987"/>
          </a:xfrm>
          <a:prstGeom prst="rect">
            <a:avLst/>
          </a:prstGeom>
          <a:noFill/>
          <a:ln w="9525">
            <a:noFill/>
            <a:miter lim="800000"/>
            <a:headEnd/>
            <a:tailEnd/>
          </a:ln>
        </p:spPr>
      </p:pic>
      <p:sp>
        <p:nvSpPr>
          <p:cNvPr id="20" name="Rectangle 17"/>
          <p:cNvSpPr>
            <a:spLocks noChangeArrowheads="1"/>
          </p:cNvSpPr>
          <p:nvPr/>
        </p:nvSpPr>
        <p:spPr bwMode="auto">
          <a:xfrm>
            <a:off x="691952" y="3088049"/>
            <a:ext cx="1676400" cy="1015663"/>
          </a:xfrm>
          <a:prstGeom prst="rect">
            <a:avLst/>
          </a:prstGeom>
          <a:noFill/>
          <a:ln w="9525">
            <a:noFill/>
            <a:miter lim="800000"/>
            <a:headEnd/>
            <a:tailEnd/>
          </a:ln>
        </p:spPr>
        <p:txBody>
          <a:bodyPr wrap="square">
            <a:spAutoFit/>
          </a:bodyPr>
          <a:lstStyle/>
          <a:p>
            <a:pPr algn="ctr"/>
            <a:r>
              <a:rPr lang="es-ES" sz="2000" dirty="0" smtClean="0">
                <a:solidFill>
                  <a:schemeClr val="bg1"/>
                </a:solidFill>
                <a:latin typeface="Calibri" pitchFamily="34" charset="0"/>
              </a:rPr>
              <a:t>Procesos de Monitoreo y Control</a:t>
            </a:r>
          </a:p>
        </p:txBody>
      </p:sp>
      <p:pic>
        <p:nvPicPr>
          <p:cNvPr id="21" name="Picture 10"/>
          <p:cNvPicPr>
            <a:picLocks noChangeAspect="1"/>
          </p:cNvPicPr>
          <p:nvPr/>
        </p:nvPicPr>
        <p:blipFill>
          <a:blip r:embed="rId4" cstate="print"/>
          <a:srcRect/>
          <a:stretch>
            <a:fillRect/>
          </a:stretch>
        </p:blipFill>
        <p:spPr bwMode="auto">
          <a:xfrm rot="7146469">
            <a:off x="2965478" y="3898499"/>
            <a:ext cx="509795" cy="1666527"/>
          </a:xfrm>
          <a:prstGeom prst="rect">
            <a:avLst/>
          </a:prstGeom>
          <a:noFill/>
          <a:ln w="9525">
            <a:noFill/>
            <a:miter lim="800000"/>
            <a:headEnd/>
            <a:tailEnd/>
          </a:ln>
        </p:spPr>
      </p:pic>
      <p:pic>
        <p:nvPicPr>
          <p:cNvPr id="22" name="Picture 10"/>
          <p:cNvPicPr>
            <a:picLocks noChangeAspect="1"/>
          </p:cNvPicPr>
          <p:nvPr/>
        </p:nvPicPr>
        <p:blipFill>
          <a:blip r:embed="rId4" cstate="print"/>
          <a:srcRect/>
          <a:stretch>
            <a:fillRect/>
          </a:stretch>
        </p:blipFill>
        <p:spPr bwMode="auto">
          <a:xfrm rot="3503505">
            <a:off x="3109099" y="1790652"/>
            <a:ext cx="509795" cy="1666527"/>
          </a:xfrm>
          <a:prstGeom prst="rect">
            <a:avLst/>
          </a:prstGeom>
          <a:noFill/>
          <a:ln w="9525">
            <a:noFill/>
            <a:miter lim="800000"/>
            <a:headEnd/>
            <a:tailEnd/>
          </a:ln>
        </p:spPr>
      </p:pic>
      <p:pic>
        <p:nvPicPr>
          <p:cNvPr id="23" name="Picture 10"/>
          <p:cNvPicPr>
            <a:picLocks noChangeAspect="1"/>
          </p:cNvPicPr>
          <p:nvPr/>
        </p:nvPicPr>
        <p:blipFill>
          <a:blip r:embed="rId4" cstate="print"/>
          <a:srcRect/>
          <a:stretch>
            <a:fillRect/>
          </a:stretch>
        </p:blipFill>
        <p:spPr bwMode="auto">
          <a:xfrm rot="4476765">
            <a:off x="3289285" y="2365709"/>
            <a:ext cx="509795" cy="1666527"/>
          </a:xfrm>
          <a:prstGeom prst="rect">
            <a:avLst/>
          </a:prstGeom>
          <a:noFill/>
          <a:ln w="9525">
            <a:noFill/>
            <a:miter lim="800000"/>
            <a:headEnd/>
            <a:tailEnd/>
          </a:ln>
        </p:spPr>
      </p:pic>
      <p:pic>
        <p:nvPicPr>
          <p:cNvPr id="24" name="Picture 10"/>
          <p:cNvPicPr>
            <a:picLocks noChangeAspect="1"/>
          </p:cNvPicPr>
          <p:nvPr/>
        </p:nvPicPr>
        <p:blipFill>
          <a:blip r:embed="rId4" cstate="print"/>
          <a:srcRect/>
          <a:stretch>
            <a:fillRect/>
          </a:stretch>
        </p:blipFill>
        <p:spPr bwMode="auto">
          <a:xfrm rot="6075704">
            <a:off x="3285252" y="3149768"/>
            <a:ext cx="509795" cy="1666527"/>
          </a:xfrm>
          <a:prstGeom prst="rect">
            <a:avLst/>
          </a:prstGeom>
          <a:noFill/>
          <a:ln w="9525">
            <a:noFill/>
            <a:miter lim="800000"/>
            <a:headEnd/>
            <a:tailEnd/>
          </a:ln>
        </p:spPr>
      </p:pic>
      <p:sp>
        <p:nvSpPr>
          <p:cNvPr id="25" name="Rectangle 17"/>
          <p:cNvSpPr>
            <a:spLocks noChangeArrowheads="1"/>
          </p:cNvSpPr>
          <p:nvPr/>
        </p:nvSpPr>
        <p:spPr bwMode="auto">
          <a:xfrm>
            <a:off x="4730552" y="3798912"/>
            <a:ext cx="1852246" cy="1015663"/>
          </a:xfrm>
          <a:prstGeom prst="rect">
            <a:avLst/>
          </a:prstGeom>
          <a:noFill/>
          <a:ln w="9525">
            <a:noFill/>
            <a:miter lim="800000"/>
            <a:headEnd/>
            <a:tailEnd/>
          </a:ln>
        </p:spPr>
        <p:txBody>
          <a:bodyPr wrap="square">
            <a:spAutoFit/>
          </a:bodyPr>
          <a:lstStyle/>
          <a:p>
            <a:pPr algn="ctr"/>
            <a:r>
              <a:rPr lang="es-ES" sz="2000" dirty="0" smtClean="0">
                <a:solidFill>
                  <a:schemeClr val="bg1"/>
                </a:solidFill>
                <a:latin typeface="Calibri" pitchFamily="34" charset="0"/>
              </a:rPr>
              <a:t>Necesidad de reparar defectos.</a:t>
            </a:r>
          </a:p>
        </p:txBody>
      </p:sp>
      <p:sp>
        <p:nvSpPr>
          <p:cNvPr id="26" name="Rectangle 17"/>
          <p:cNvSpPr>
            <a:spLocks noChangeArrowheads="1"/>
          </p:cNvSpPr>
          <p:nvPr/>
        </p:nvSpPr>
        <p:spPr bwMode="auto">
          <a:xfrm>
            <a:off x="4730552" y="2655912"/>
            <a:ext cx="1852246" cy="830997"/>
          </a:xfrm>
          <a:prstGeom prst="rect">
            <a:avLst/>
          </a:prstGeom>
          <a:noFill/>
          <a:ln w="9525">
            <a:noFill/>
            <a:miter lim="800000"/>
            <a:headEnd/>
            <a:tailEnd/>
          </a:ln>
        </p:spPr>
        <p:txBody>
          <a:bodyPr wrap="square">
            <a:spAutoFit/>
          </a:bodyPr>
          <a:lstStyle/>
          <a:p>
            <a:pPr algn="ctr"/>
            <a:r>
              <a:rPr lang="es-ES" sz="1600" dirty="0" smtClean="0">
                <a:solidFill>
                  <a:schemeClr val="bg1"/>
                </a:solidFill>
                <a:latin typeface="Calibri" pitchFamily="34" charset="0"/>
              </a:rPr>
              <a:t>Necesidad de replanificar partes del proyecto.</a:t>
            </a:r>
          </a:p>
        </p:txBody>
      </p:sp>
      <p:sp>
        <p:nvSpPr>
          <p:cNvPr id="27" name="Rectangle 17"/>
          <p:cNvSpPr>
            <a:spLocks noChangeArrowheads="1"/>
          </p:cNvSpPr>
          <p:nvPr/>
        </p:nvSpPr>
        <p:spPr bwMode="auto">
          <a:xfrm>
            <a:off x="4730552" y="1596315"/>
            <a:ext cx="1852246" cy="830997"/>
          </a:xfrm>
          <a:prstGeom prst="rect">
            <a:avLst/>
          </a:prstGeom>
          <a:noFill/>
          <a:ln w="9525">
            <a:noFill/>
            <a:miter lim="800000"/>
            <a:headEnd/>
            <a:tailEnd/>
          </a:ln>
        </p:spPr>
        <p:txBody>
          <a:bodyPr wrap="square">
            <a:spAutoFit/>
          </a:bodyPr>
          <a:lstStyle/>
          <a:p>
            <a:pPr algn="ctr"/>
            <a:r>
              <a:rPr lang="es-ES" sz="1600" dirty="0" smtClean="0">
                <a:solidFill>
                  <a:schemeClr val="bg1"/>
                </a:solidFill>
                <a:latin typeface="Calibri" pitchFamily="34" charset="0"/>
              </a:rPr>
              <a:t>Necesidad de revisar el chárter del proyecto.</a:t>
            </a:r>
          </a:p>
        </p:txBody>
      </p:sp>
      <p:sp>
        <p:nvSpPr>
          <p:cNvPr id="28" name="TextBox 27"/>
          <p:cNvSpPr txBox="1"/>
          <p:nvPr/>
        </p:nvSpPr>
        <p:spPr>
          <a:xfrm>
            <a:off x="6858000" y="6096000"/>
            <a:ext cx="1752600" cy="369332"/>
          </a:xfrm>
          <a:prstGeom prst="rect">
            <a:avLst/>
          </a:prstGeom>
          <a:noFill/>
        </p:spPr>
        <p:txBody>
          <a:bodyPr wrap="square" rtlCol="0">
            <a:spAutoFit/>
          </a:bodyPr>
          <a:lstStyle/>
          <a:p>
            <a:r>
              <a:rPr lang="es-ES_tradnl" dirty="0" smtClean="0"/>
              <a:t>RMC; 2009</a:t>
            </a:r>
            <a:endParaRPr lang="en-US" dirty="0"/>
          </a:p>
        </p:txBody>
      </p:sp>
    </p:spTree>
    <p:extLst>
      <p:ext uri="{BB962C8B-B14F-4D97-AF65-F5344CB8AC3E}">
        <p14:creationId xmlns:p14="http://schemas.microsoft.com/office/powerpoint/2010/main" val="4008070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ES_tradnl" dirty="0" smtClean="0">
                <a:solidFill>
                  <a:schemeClr val="bg1"/>
                </a:solidFill>
              </a:rPr>
              <a:t>Monitoreo y Control</a:t>
            </a:r>
            <a:endParaRPr lang="en-US" dirty="0">
              <a:solidFill>
                <a:schemeClr val="bg1"/>
              </a:solidFill>
            </a:endParaRPr>
          </a:p>
        </p:txBody>
      </p:sp>
      <p:pic>
        <p:nvPicPr>
          <p:cNvPr id="9" name="Picture 19"/>
          <p:cNvPicPr>
            <a:picLocks noChangeAspect="1"/>
          </p:cNvPicPr>
          <p:nvPr/>
        </p:nvPicPr>
        <p:blipFill>
          <a:blip r:embed="rId3" cstate="print"/>
          <a:srcRect/>
          <a:stretch>
            <a:fillRect/>
          </a:stretch>
        </p:blipFill>
        <p:spPr bwMode="auto">
          <a:xfrm>
            <a:off x="4650160" y="4739485"/>
            <a:ext cx="2177996" cy="1425819"/>
          </a:xfrm>
          <a:prstGeom prst="rect">
            <a:avLst/>
          </a:prstGeom>
          <a:noFill/>
          <a:ln w="9525">
            <a:noFill/>
            <a:miter lim="800000"/>
            <a:headEnd/>
            <a:tailEnd/>
          </a:ln>
        </p:spPr>
      </p:pic>
      <p:sp>
        <p:nvSpPr>
          <p:cNvPr id="13" name="Rectangle 17"/>
          <p:cNvSpPr>
            <a:spLocks noChangeArrowheads="1"/>
          </p:cNvSpPr>
          <p:nvPr/>
        </p:nvSpPr>
        <p:spPr bwMode="auto">
          <a:xfrm>
            <a:off x="4779114" y="4966978"/>
            <a:ext cx="1852246" cy="954107"/>
          </a:xfrm>
          <a:prstGeom prst="rect">
            <a:avLst/>
          </a:prstGeom>
          <a:noFill/>
          <a:ln w="9525">
            <a:noFill/>
            <a:miter lim="800000"/>
            <a:headEnd/>
            <a:tailEnd/>
          </a:ln>
        </p:spPr>
        <p:txBody>
          <a:bodyPr wrap="square">
            <a:spAutoFit/>
          </a:bodyPr>
          <a:lstStyle/>
          <a:p>
            <a:pPr algn="ctr"/>
            <a:r>
              <a:rPr lang="es-ES" sz="2800" dirty="0" smtClean="0">
                <a:solidFill>
                  <a:schemeClr val="bg1"/>
                </a:solidFill>
                <a:latin typeface="Calibri" pitchFamily="34" charset="0"/>
              </a:rPr>
              <a:t>Procesos de Cierre</a:t>
            </a:r>
          </a:p>
        </p:txBody>
      </p:sp>
      <p:pic>
        <p:nvPicPr>
          <p:cNvPr id="16" name="Picture 19"/>
          <p:cNvPicPr>
            <a:picLocks noChangeAspect="1"/>
          </p:cNvPicPr>
          <p:nvPr/>
        </p:nvPicPr>
        <p:blipFill>
          <a:blip r:embed="rId3" cstate="print"/>
          <a:srcRect/>
          <a:stretch>
            <a:fillRect/>
          </a:stretch>
        </p:blipFill>
        <p:spPr bwMode="auto">
          <a:xfrm>
            <a:off x="4650160" y="3596485"/>
            <a:ext cx="2133600" cy="1197219"/>
          </a:xfrm>
          <a:prstGeom prst="rect">
            <a:avLst/>
          </a:prstGeom>
          <a:noFill/>
          <a:ln w="9525">
            <a:noFill/>
            <a:miter lim="800000"/>
            <a:headEnd/>
            <a:tailEnd/>
          </a:ln>
        </p:spPr>
      </p:pic>
      <p:pic>
        <p:nvPicPr>
          <p:cNvPr id="17" name="Picture 19"/>
          <p:cNvPicPr>
            <a:picLocks noChangeAspect="1"/>
          </p:cNvPicPr>
          <p:nvPr/>
        </p:nvPicPr>
        <p:blipFill>
          <a:blip r:embed="rId3" cstate="print"/>
          <a:srcRect/>
          <a:stretch>
            <a:fillRect/>
          </a:stretch>
        </p:blipFill>
        <p:spPr bwMode="auto">
          <a:xfrm>
            <a:off x="4650160" y="2453485"/>
            <a:ext cx="2133600" cy="1197219"/>
          </a:xfrm>
          <a:prstGeom prst="rect">
            <a:avLst/>
          </a:prstGeom>
          <a:noFill/>
          <a:ln w="9525">
            <a:noFill/>
            <a:miter lim="800000"/>
            <a:headEnd/>
            <a:tailEnd/>
          </a:ln>
        </p:spPr>
      </p:pic>
      <p:pic>
        <p:nvPicPr>
          <p:cNvPr id="18" name="Picture 19"/>
          <p:cNvPicPr>
            <a:picLocks noChangeAspect="1"/>
          </p:cNvPicPr>
          <p:nvPr/>
        </p:nvPicPr>
        <p:blipFill>
          <a:blip r:embed="rId3" cstate="print"/>
          <a:srcRect/>
          <a:stretch>
            <a:fillRect/>
          </a:stretch>
        </p:blipFill>
        <p:spPr bwMode="auto">
          <a:xfrm>
            <a:off x="4650160" y="1310485"/>
            <a:ext cx="2133600" cy="1197219"/>
          </a:xfrm>
          <a:prstGeom prst="rect">
            <a:avLst/>
          </a:prstGeom>
          <a:noFill/>
          <a:ln w="9525">
            <a:noFill/>
            <a:miter lim="800000"/>
            <a:headEnd/>
            <a:tailEnd/>
          </a:ln>
        </p:spPr>
      </p:pic>
      <p:pic>
        <p:nvPicPr>
          <p:cNvPr id="19" name="Picture 19"/>
          <p:cNvPicPr>
            <a:picLocks noChangeAspect="1"/>
          </p:cNvPicPr>
          <p:nvPr/>
        </p:nvPicPr>
        <p:blipFill>
          <a:blip r:embed="rId3" cstate="print"/>
          <a:srcRect/>
          <a:stretch>
            <a:fillRect/>
          </a:stretch>
        </p:blipFill>
        <p:spPr bwMode="auto">
          <a:xfrm>
            <a:off x="611560" y="2888704"/>
            <a:ext cx="1981200" cy="1296987"/>
          </a:xfrm>
          <a:prstGeom prst="rect">
            <a:avLst/>
          </a:prstGeom>
          <a:noFill/>
          <a:ln w="9525">
            <a:noFill/>
            <a:miter lim="800000"/>
            <a:headEnd/>
            <a:tailEnd/>
          </a:ln>
        </p:spPr>
      </p:pic>
      <p:sp>
        <p:nvSpPr>
          <p:cNvPr id="20" name="Rectangle 17"/>
          <p:cNvSpPr>
            <a:spLocks noChangeArrowheads="1"/>
          </p:cNvSpPr>
          <p:nvPr/>
        </p:nvSpPr>
        <p:spPr bwMode="auto">
          <a:xfrm>
            <a:off x="763960" y="3016041"/>
            <a:ext cx="1676400" cy="1015663"/>
          </a:xfrm>
          <a:prstGeom prst="rect">
            <a:avLst/>
          </a:prstGeom>
          <a:noFill/>
          <a:ln w="9525">
            <a:noFill/>
            <a:miter lim="800000"/>
            <a:headEnd/>
            <a:tailEnd/>
          </a:ln>
        </p:spPr>
        <p:txBody>
          <a:bodyPr wrap="square">
            <a:spAutoFit/>
          </a:bodyPr>
          <a:lstStyle/>
          <a:p>
            <a:pPr algn="ctr"/>
            <a:r>
              <a:rPr lang="es-ES" sz="2000" dirty="0" smtClean="0">
                <a:solidFill>
                  <a:schemeClr val="bg1"/>
                </a:solidFill>
                <a:latin typeface="Calibri" pitchFamily="34" charset="0"/>
              </a:rPr>
              <a:t>Procesos de Monitoreo y Control</a:t>
            </a:r>
          </a:p>
        </p:txBody>
      </p:sp>
      <p:pic>
        <p:nvPicPr>
          <p:cNvPr id="21" name="Picture 10"/>
          <p:cNvPicPr>
            <a:picLocks noChangeAspect="1"/>
          </p:cNvPicPr>
          <p:nvPr/>
        </p:nvPicPr>
        <p:blipFill>
          <a:blip r:embed="rId4" cstate="print"/>
          <a:srcRect/>
          <a:stretch>
            <a:fillRect/>
          </a:stretch>
        </p:blipFill>
        <p:spPr bwMode="auto">
          <a:xfrm rot="7146469">
            <a:off x="3037486" y="3826491"/>
            <a:ext cx="509795" cy="1666527"/>
          </a:xfrm>
          <a:prstGeom prst="rect">
            <a:avLst/>
          </a:prstGeom>
          <a:noFill/>
          <a:ln w="9525">
            <a:noFill/>
            <a:miter lim="800000"/>
            <a:headEnd/>
            <a:tailEnd/>
          </a:ln>
        </p:spPr>
      </p:pic>
      <p:pic>
        <p:nvPicPr>
          <p:cNvPr id="22" name="Picture 10"/>
          <p:cNvPicPr>
            <a:picLocks noChangeAspect="1"/>
          </p:cNvPicPr>
          <p:nvPr/>
        </p:nvPicPr>
        <p:blipFill>
          <a:blip r:embed="rId4" cstate="print"/>
          <a:srcRect/>
          <a:stretch>
            <a:fillRect/>
          </a:stretch>
        </p:blipFill>
        <p:spPr bwMode="auto">
          <a:xfrm rot="3503505">
            <a:off x="3181107" y="1718644"/>
            <a:ext cx="509795" cy="1666527"/>
          </a:xfrm>
          <a:prstGeom prst="rect">
            <a:avLst/>
          </a:prstGeom>
          <a:noFill/>
          <a:ln w="9525">
            <a:noFill/>
            <a:miter lim="800000"/>
            <a:headEnd/>
            <a:tailEnd/>
          </a:ln>
        </p:spPr>
      </p:pic>
      <p:pic>
        <p:nvPicPr>
          <p:cNvPr id="23" name="Picture 10"/>
          <p:cNvPicPr>
            <a:picLocks noChangeAspect="1"/>
          </p:cNvPicPr>
          <p:nvPr/>
        </p:nvPicPr>
        <p:blipFill>
          <a:blip r:embed="rId4" cstate="print"/>
          <a:srcRect/>
          <a:stretch>
            <a:fillRect/>
          </a:stretch>
        </p:blipFill>
        <p:spPr bwMode="auto">
          <a:xfrm rot="4476765">
            <a:off x="3361293" y="2293701"/>
            <a:ext cx="509795" cy="1666527"/>
          </a:xfrm>
          <a:prstGeom prst="rect">
            <a:avLst/>
          </a:prstGeom>
          <a:noFill/>
          <a:ln w="9525">
            <a:noFill/>
            <a:miter lim="800000"/>
            <a:headEnd/>
            <a:tailEnd/>
          </a:ln>
        </p:spPr>
      </p:pic>
      <p:pic>
        <p:nvPicPr>
          <p:cNvPr id="24" name="Picture 10"/>
          <p:cNvPicPr>
            <a:picLocks noChangeAspect="1"/>
          </p:cNvPicPr>
          <p:nvPr/>
        </p:nvPicPr>
        <p:blipFill>
          <a:blip r:embed="rId4" cstate="print"/>
          <a:srcRect/>
          <a:stretch>
            <a:fillRect/>
          </a:stretch>
        </p:blipFill>
        <p:spPr bwMode="auto">
          <a:xfrm rot="6075704">
            <a:off x="3357260" y="3077760"/>
            <a:ext cx="509795" cy="1666527"/>
          </a:xfrm>
          <a:prstGeom prst="rect">
            <a:avLst/>
          </a:prstGeom>
          <a:noFill/>
          <a:ln w="9525">
            <a:noFill/>
            <a:miter lim="800000"/>
            <a:headEnd/>
            <a:tailEnd/>
          </a:ln>
        </p:spPr>
      </p:pic>
      <p:sp>
        <p:nvSpPr>
          <p:cNvPr id="25" name="Rectangle 17"/>
          <p:cNvSpPr>
            <a:spLocks noChangeArrowheads="1"/>
          </p:cNvSpPr>
          <p:nvPr/>
        </p:nvSpPr>
        <p:spPr bwMode="auto">
          <a:xfrm>
            <a:off x="4802560" y="3726904"/>
            <a:ext cx="1852246" cy="830997"/>
          </a:xfrm>
          <a:prstGeom prst="rect">
            <a:avLst/>
          </a:prstGeom>
          <a:noFill/>
          <a:ln w="9525">
            <a:noFill/>
            <a:miter lim="800000"/>
            <a:headEnd/>
            <a:tailEnd/>
          </a:ln>
        </p:spPr>
        <p:txBody>
          <a:bodyPr wrap="square">
            <a:spAutoFit/>
          </a:bodyPr>
          <a:lstStyle/>
          <a:p>
            <a:pPr algn="ctr"/>
            <a:r>
              <a:rPr lang="es-ES" sz="2400" dirty="0" smtClean="0">
                <a:solidFill>
                  <a:schemeClr val="bg1"/>
                </a:solidFill>
                <a:latin typeface="Calibri" pitchFamily="34" charset="0"/>
              </a:rPr>
              <a:t>Procesos de Ejecución</a:t>
            </a:r>
          </a:p>
        </p:txBody>
      </p:sp>
      <p:sp>
        <p:nvSpPr>
          <p:cNvPr id="26" name="Rectangle 17"/>
          <p:cNvSpPr>
            <a:spLocks noChangeArrowheads="1"/>
          </p:cNvSpPr>
          <p:nvPr/>
        </p:nvSpPr>
        <p:spPr bwMode="auto">
          <a:xfrm>
            <a:off x="4802560" y="2583904"/>
            <a:ext cx="1852246" cy="830997"/>
          </a:xfrm>
          <a:prstGeom prst="rect">
            <a:avLst/>
          </a:prstGeom>
          <a:noFill/>
          <a:ln w="9525">
            <a:noFill/>
            <a:miter lim="800000"/>
            <a:headEnd/>
            <a:tailEnd/>
          </a:ln>
        </p:spPr>
        <p:txBody>
          <a:bodyPr wrap="square">
            <a:spAutoFit/>
          </a:bodyPr>
          <a:lstStyle/>
          <a:p>
            <a:pPr lvl="0" algn="ctr"/>
            <a:r>
              <a:rPr lang="es-ES" sz="2400" dirty="0" smtClean="0">
                <a:solidFill>
                  <a:schemeClr val="bg1"/>
                </a:solidFill>
                <a:latin typeface="Calibri" pitchFamily="34" charset="0"/>
              </a:rPr>
              <a:t>Procesos de Planificación</a:t>
            </a:r>
          </a:p>
        </p:txBody>
      </p:sp>
      <p:sp>
        <p:nvSpPr>
          <p:cNvPr id="27" name="Rectangle 17"/>
          <p:cNvSpPr>
            <a:spLocks noChangeArrowheads="1"/>
          </p:cNvSpPr>
          <p:nvPr/>
        </p:nvSpPr>
        <p:spPr bwMode="auto">
          <a:xfrm>
            <a:off x="4802560" y="1524307"/>
            <a:ext cx="1852246" cy="830997"/>
          </a:xfrm>
          <a:prstGeom prst="rect">
            <a:avLst/>
          </a:prstGeom>
          <a:noFill/>
          <a:ln w="9525">
            <a:noFill/>
            <a:miter lim="800000"/>
            <a:headEnd/>
            <a:tailEnd/>
          </a:ln>
        </p:spPr>
        <p:txBody>
          <a:bodyPr wrap="square">
            <a:spAutoFit/>
          </a:bodyPr>
          <a:lstStyle/>
          <a:p>
            <a:pPr algn="ctr"/>
            <a:r>
              <a:rPr lang="es-ES" sz="2400" dirty="0" smtClean="0">
                <a:solidFill>
                  <a:schemeClr val="bg1"/>
                </a:solidFill>
                <a:latin typeface="Calibri" pitchFamily="34" charset="0"/>
              </a:rPr>
              <a:t>Procesos de Iniciación</a:t>
            </a:r>
          </a:p>
        </p:txBody>
      </p:sp>
      <p:sp>
        <p:nvSpPr>
          <p:cNvPr id="28" name="TextBox 27"/>
          <p:cNvSpPr txBox="1"/>
          <p:nvPr/>
        </p:nvSpPr>
        <p:spPr>
          <a:xfrm>
            <a:off x="6858000" y="6096000"/>
            <a:ext cx="1752600" cy="369332"/>
          </a:xfrm>
          <a:prstGeom prst="rect">
            <a:avLst/>
          </a:prstGeom>
          <a:noFill/>
        </p:spPr>
        <p:txBody>
          <a:bodyPr wrap="square" rtlCol="0">
            <a:spAutoFit/>
          </a:bodyPr>
          <a:lstStyle/>
          <a:p>
            <a:r>
              <a:rPr lang="es-ES_tradnl" dirty="0" smtClean="0"/>
              <a:t>RMC; 2009</a:t>
            </a:r>
            <a:endParaRPr lang="en-US" dirty="0"/>
          </a:p>
        </p:txBody>
      </p:sp>
    </p:spTree>
    <p:extLst>
      <p:ext uri="{BB962C8B-B14F-4D97-AF65-F5344CB8AC3E}">
        <p14:creationId xmlns:p14="http://schemas.microsoft.com/office/powerpoint/2010/main" val="1309625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ES_tradnl" dirty="0" smtClean="0">
                <a:solidFill>
                  <a:schemeClr val="bg1"/>
                </a:solidFill>
              </a:rPr>
              <a:t>Monitoreo y Control</a:t>
            </a:r>
            <a:endParaRPr lang="en-US" dirty="0">
              <a:solidFill>
                <a:schemeClr val="bg1"/>
              </a:solidFill>
            </a:endParaRPr>
          </a:p>
        </p:txBody>
      </p:sp>
      <p:sp>
        <p:nvSpPr>
          <p:cNvPr id="3" name="Content Placeholder 2"/>
          <p:cNvSpPr>
            <a:spLocks noGrp="1"/>
          </p:cNvSpPr>
          <p:nvPr>
            <p:ph sz="half" idx="1"/>
          </p:nvPr>
        </p:nvSpPr>
        <p:spPr/>
        <p:txBody>
          <a:bodyPr>
            <a:normAutofit/>
          </a:bodyPr>
          <a:lstStyle/>
          <a:p>
            <a:r>
              <a:rPr lang="es-ES_tradnl" dirty="0" smtClean="0">
                <a:solidFill>
                  <a:schemeClr val="bg1"/>
                </a:solidFill>
              </a:rPr>
              <a:t>Medir el desempeño del proyecto contra el plan de gestión de proyecto.</a:t>
            </a:r>
          </a:p>
          <a:p>
            <a:r>
              <a:rPr lang="es-ES_tradnl" dirty="0" smtClean="0">
                <a:solidFill>
                  <a:schemeClr val="bg1"/>
                </a:solidFill>
              </a:rPr>
              <a:t>Medir el desempeño del proyecto contra la línea base.</a:t>
            </a:r>
          </a:p>
          <a:p>
            <a:endParaRPr lang="en-US" dirty="0">
              <a:solidFill>
                <a:schemeClr val="bg1"/>
              </a:solidFill>
            </a:endParaRPr>
          </a:p>
        </p:txBody>
      </p:sp>
      <p:pic>
        <p:nvPicPr>
          <p:cNvPr id="25602" name="Picture 2" descr="C:\Users\William Ernest\Desktop\306222133351_measuring performance CARTOON.jpg"/>
          <p:cNvPicPr>
            <a:picLocks noGrp="1" noChangeAspect="1" noChangeArrowheads="1"/>
          </p:cNvPicPr>
          <p:nvPr>
            <p:ph sz="half" idx="2"/>
          </p:nvPr>
        </p:nvPicPr>
        <p:blipFill>
          <a:blip r:embed="rId3" cstate="print"/>
          <a:srcRect/>
          <a:stretch>
            <a:fillRect/>
          </a:stretch>
        </p:blipFill>
        <p:spPr bwMode="auto">
          <a:xfrm>
            <a:off x="4876800" y="1938734"/>
            <a:ext cx="2815666" cy="264239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6858000" y="6096000"/>
            <a:ext cx="1752600" cy="369332"/>
          </a:xfrm>
          <a:prstGeom prst="rect">
            <a:avLst/>
          </a:prstGeom>
          <a:noFill/>
        </p:spPr>
        <p:txBody>
          <a:bodyPr wrap="square" rtlCol="0">
            <a:spAutoFit/>
          </a:bodyPr>
          <a:lstStyle/>
          <a:p>
            <a:r>
              <a:rPr lang="es-ES_tradnl" dirty="0" smtClean="0"/>
              <a:t>RMC; 2009</a:t>
            </a:r>
            <a:endParaRPr lang="en-US" dirty="0"/>
          </a:p>
        </p:txBody>
      </p:sp>
    </p:spTree>
    <p:extLst>
      <p:ext uri="{BB962C8B-B14F-4D97-AF65-F5344CB8AC3E}">
        <p14:creationId xmlns:p14="http://schemas.microsoft.com/office/powerpoint/2010/main" val="454799321"/>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2625</Words>
  <Application>Microsoft Office PowerPoint</Application>
  <PresentationFormat>Presentación en pantalla (4:3)</PresentationFormat>
  <Paragraphs>365</Paragraphs>
  <Slides>54</Slides>
  <Notes>52</Notes>
  <HiddenSlides>0</HiddenSlides>
  <MMClips>0</MMClips>
  <ScaleCrop>false</ScaleCrop>
  <HeadingPairs>
    <vt:vector size="6" baseType="variant">
      <vt:variant>
        <vt:lpstr>Fuentes usadas</vt:lpstr>
      </vt:variant>
      <vt:variant>
        <vt:i4>1</vt:i4>
      </vt:variant>
      <vt:variant>
        <vt:lpstr>Tema</vt:lpstr>
      </vt:variant>
      <vt:variant>
        <vt:i4>1</vt:i4>
      </vt:variant>
      <vt:variant>
        <vt:lpstr>Títulos de diapositiva</vt:lpstr>
      </vt:variant>
      <vt:variant>
        <vt:i4>54</vt:i4>
      </vt:variant>
    </vt:vector>
  </HeadingPairs>
  <TitlesOfParts>
    <vt:vector size="56" baseType="lpstr">
      <vt:lpstr>Arial</vt:lpstr>
      <vt:lpstr>Diseño predeterminado</vt:lpstr>
      <vt:lpstr>Implementación, Control y Cierre Procesos de Control</vt:lpstr>
      <vt:lpstr>Herramientas</vt:lpstr>
      <vt:lpstr>¿Para que sirve el plan de proyecto  durante el monitoreo y control?</vt:lpstr>
      <vt:lpstr>Monitoreo y Control</vt:lpstr>
      <vt:lpstr>Monitoreo y Control</vt:lpstr>
      <vt:lpstr>Monitoreo y Control</vt:lpstr>
      <vt:lpstr>Monitoreo y Control</vt:lpstr>
      <vt:lpstr>Monitoreo y Control</vt:lpstr>
      <vt:lpstr>Monitoreo y Control</vt:lpstr>
      <vt:lpstr>Monitoreo y Control</vt:lpstr>
      <vt:lpstr>Monitoreo y Control</vt:lpstr>
      <vt:lpstr>Monitoreo y Control</vt:lpstr>
      <vt:lpstr>Monitoreo y Control</vt:lpstr>
      <vt:lpstr>Monitoreo y Control</vt:lpstr>
      <vt:lpstr>Monitoreo y Control</vt:lpstr>
      <vt:lpstr>Monitorear y controlar  el trabajo del proyecto</vt:lpstr>
      <vt:lpstr>Monitorear y controlar  el trabajo del proyecto</vt:lpstr>
      <vt:lpstr>Monitorear y controlar  el trabajo del proyecto</vt:lpstr>
      <vt:lpstr>¿Cambio?</vt:lpstr>
      <vt:lpstr>Realizar el control  integrado de cambios</vt:lpstr>
      <vt:lpstr>Realizar el control  integrado de cambios</vt:lpstr>
      <vt:lpstr>Realizar el control  integrado de cambios</vt:lpstr>
      <vt:lpstr>Triple restricción</vt:lpstr>
      <vt:lpstr>Modelo Escala</vt:lpstr>
      <vt:lpstr>Verificar el alcance</vt:lpstr>
      <vt:lpstr>Verificar el alcance</vt:lpstr>
      <vt:lpstr>Verificar el alcance ≠ Realizar  el control de calidad</vt:lpstr>
      <vt:lpstr>Controlar el alcance</vt:lpstr>
      <vt:lpstr>Controlar el alcance</vt:lpstr>
      <vt:lpstr>Controlar alcance</vt:lpstr>
      <vt:lpstr>Controlar el alcance</vt:lpstr>
      <vt:lpstr>Controlar el cronograma</vt:lpstr>
      <vt:lpstr>Controlar el cronograma</vt:lpstr>
      <vt:lpstr>Controlar el cronograma</vt:lpstr>
      <vt:lpstr>Controlar el cronograma</vt:lpstr>
      <vt:lpstr>Controlar los costos</vt:lpstr>
      <vt:lpstr>Controlar los costos</vt:lpstr>
      <vt:lpstr>Controlar los costos</vt:lpstr>
      <vt:lpstr>Realizar el control de calidad</vt:lpstr>
      <vt:lpstr>Realizar el control de calidad</vt:lpstr>
      <vt:lpstr>Realizar el control de calidad</vt:lpstr>
      <vt:lpstr>Realizar el control de calidad</vt:lpstr>
      <vt:lpstr>Informar el desempeño</vt:lpstr>
      <vt:lpstr>Informar el desempeño</vt:lpstr>
      <vt:lpstr>Informar el desempeño</vt:lpstr>
      <vt:lpstr>Informar el desempeño</vt:lpstr>
      <vt:lpstr>Monitorear y controlar los riesgos</vt:lpstr>
      <vt:lpstr>Monitorear y controlar los riesgos</vt:lpstr>
      <vt:lpstr>Monitorear y controlar los riesgos</vt:lpstr>
      <vt:lpstr>Administrar las adquisiciones</vt:lpstr>
      <vt:lpstr>Administrar las adquisiciones</vt:lpstr>
      <vt:lpstr>Administrar las adquisiciones</vt:lpstr>
      <vt:lpstr>Administrar las adquisiciones</vt:lpstr>
      <vt:lpstr>Bibliografía</vt:lpstr>
    </vt:vector>
  </TitlesOfParts>
  <Company>Siracusa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Mariajose</dc:creator>
  <cp:lastModifiedBy>Yoannia Arean</cp:lastModifiedBy>
  <cp:revision>4</cp:revision>
  <dcterms:created xsi:type="dcterms:W3CDTF">2008-10-22T02:47:14Z</dcterms:created>
  <dcterms:modified xsi:type="dcterms:W3CDTF">2011-12-14T22:45:45Z</dcterms:modified>
</cp:coreProperties>
</file>