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fr-FR"/>
    </a:defPPr>
    <a:lvl1pPr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1584" y="-72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fld id="{4B6C0AFD-F588-406F-9BF9-DBB428AB6426}" type="slidenum">
              <a:rPr lang="en-GB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947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Algunos</a:t>
            </a:r>
            <a:r>
              <a:rPr lang="es-CR" baseline="0" dirty="0" smtClean="0"/>
              <a:t> ejemplos de actividades propias de este proceso.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Entradas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procesos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cierre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DE13FC-3037-4346-BCD2-827A49368D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noProof="0" dirty="0" smtClean="0"/>
              <a:t>Este</a:t>
            </a:r>
            <a:r>
              <a:rPr lang="es-CR" baseline="0" noProof="0" dirty="0" smtClean="0"/>
              <a:t> grupo de procesos incluye tanto el cierre técnico como el administrativo.</a:t>
            </a:r>
            <a:endParaRPr lang="es-C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Es importante tomar el tiempo durante las</a:t>
            </a:r>
            <a:r>
              <a:rPr lang="es-CR" baseline="0" dirty="0" smtClean="0"/>
              <a:t> actividades de cierre para reconocer al equipo de trabajo su esfuerzo, además es importante documentar los cambios sufridos por los activos organizacionales.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Este proceso</a:t>
            </a:r>
            <a:r>
              <a:rPr lang="es-CR" baseline="0" dirty="0" smtClean="0"/>
              <a:t> no se realiza una única vez durante el ciclo de vida del proyecto, dependiendo del ciclo de vida puede presentar en múltiples ocasiones.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Así</a:t>
            </a:r>
            <a:r>
              <a:rPr lang="es-CR" baseline="0" dirty="0" smtClean="0"/>
              <a:t> describe el </a:t>
            </a:r>
            <a:r>
              <a:rPr lang="es-CR" baseline="0" dirty="0" err="1" smtClean="0"/>
              <a:t>PMBoK</a:t>
            </a:r>
            <a:r>
              <a:rPr lang="es-CR" baseline="0" dirty="0" smtClean="0"/>
              <a:t> el proceso 4.6.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DE13FC-3037-4346-BCD2-827A49368DF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Corresponde tanto al</a:t>
            </a:r>
            <a:r>
              <a:rPr lang="es-CR" baseline="0" dirty="0" smtClean="0"/>
              <a:t> cierre técnico como al administrativo del proyecto.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Cada adquisición</a:t>
            </a:r>
            <a:r>
              <a:rPr lang="es-CR" baseline="0" dirty="0" smtClean="0"/>
              <a:t> debe ser cerrada para determinar que cumpla con el objetivo de la contratación.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95B14-E496-488F-BA78-F47CE18ECF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Así</a:t>
            </a:r>
            <a:r>
              <a:rPr lang="es-CR" baseline="0" dirty="0" smtClean="0"/>
              <a:t> describe el </a:t>
            </a:r>
            <a:r>
              <a:rPr lang="es-CR" baseline="0" dirty="0" err="1" smtClean="0"/>
              <a:t>PMBoK</a:t>
            </a:r>
            <a:r>
              <a:rPr lang="es-CR" baseline="0" dirty="0" smtClean="0"/>
              <a:t> el proceso 12.4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DE13FC-3037-4346-BCD2-827A49368DF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3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12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www.company.com</a:t>
            </a:r>
            <a:endParaRPr lang="fr-FR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7380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11529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8997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8825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8464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54088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5786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0360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0853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394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2861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1227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www.company.com</a:t>
            </a:r>
            <a:endParaRPr lang="fr-FR"/>
          </a:p>
        </p:txBody>
      </p:sp>
      <p:sp>
        <p:nvSpPr>
          <p:cNvPr id="1047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48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49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50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51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52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53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54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55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056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B4CCE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B4CCE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Implementación, Control y Cierre</a:t>
            </a:r>
            <a:br>
              <a:rPr lang="es-CR" dirty="0" smtClean="0"/>
            </a:br>
            <a:r>
              <a:rPr lang="es-CR" dirty="0" smtClean="0"/>
              <a:t>Procesos de Cierre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s-CR" dirty="0" smtClean="0"/>
              <a:t>Tópicos especiales para la administración de proyectos 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Ing. William </a:t>
            </a:r>
            <a:r>
              <a:rPr lang="es-ES_tradnl" dirty="0" err="1" smtClean="0"/>
              <a:t>Ernest</a:t>
            </a:r>
            <a:r>
              <a:rPr lang="es-ES_tradnl" dirty="0" smtClean="0"/>
              <a:t>, PMP</a:t>
            </a:r>
          </a:p>
          <a:p>
            <a:r>
              <a:rPr lang="es-ES_tradnl" dirty="0" smtClean="0"/>
              <a:t>Mayo, 2011</a:t>
            </a:r>
            <a:endParaRPr lang="en-US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62406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498475"/>
            <a:ext cx="7315200" cy="581025"/>
          </a:xfrm>
        </p:spPr>
        <p:txBody>
          <a:bodyPr/>
          <a:lstStyle/>
          <a:p>
            <a:pPr algn="l"/>
            <a:r>
              <a:rPr lang="es-ES_tradnl" dirty="0" smtClean="0"/>
              <a:t>Cerrar las adquisiciones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625600"/>
            <a:ext cx="3505200" cy="4038600"/>
          </a:xfrm>
        </p:spPr>
        <p:txBody>
          <a:bodyPr/>
          <a:lstStyle/>
          <a:p>
            <a:r>
              <a:rPr lang="es-ES_tradnl" dirty="0" smtClean="0"/>
              <a:t>Verificar que todo el trabajo y los entregables hayan sido aceptados.</a:t>
            </a:r>
          </a:p>
          <a:p>
            <a:r>
              <a:rPr lang="es-ES_tradnl" dirty="0" smtClean="0"/>
              <a:t>Terminar reclamos abiertos.</a:t>
            </a:r>
          </a:p>
          <a:p>
            <a:r>
              <a:rPr lang="es-ES_tradnl" dirty="0" smtClean="0"/>
              <a:t>Realizar pagos finales y devolver retenciones.</a:t>
            </a:r>
            <a:endParaRPr lang="en-US" dirty="0"/>
          </a:p>
        </p:txBody>
      </p:sp>
      <p:pic>
        <p:nvPicPr>
          <p:cNvPr id="45058" name="Picture 2" descr="C:\Users\William Ernest\Desktop\house-selling-1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266156"/>
            <a:ext cx="3810000" cy="25431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91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49275"/>
            <a:ext cx="7315200" cy="581025"/>
          </a:xfrm>
        </p:spPr>
        <p:txBody>
          <a:bodyPr/>
          <a:lstStyle/>
          <a:p>
            <a:r>
              <a:rPr lang="en-US" dirty="0" err="1" smtClean="0"/>
              <a:t>Bibliografía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Project Management Institute. A Guide to the Project Management Body of Knowledge (PMBOK® 2008). Fourth Edit. Pennsylvania, </a:t>
            </a:r>
            <a:r>
              <a:rPr lang="en-US" sz="1800" dirty="0" err="1" smtClean="0"/>
              <a:t>Estados</a:t>
            </a:r>
            <a:r>
              <a:rPr lang="en-US" sz="1800" dirty="0" smtClean="0"/>
              <a:t> </a:t>
            </a:r>
            <a:r>
              <a:rPr lang="en-US" sz="1800" dirty="0" err="1" smtClean="0"/>
              <a:t>Unidos</a:t>
            </a:r>
            <a:r>
              <a:rPr lang="en-US" sz="1800" dirty="0" smtClean="0"/>
              <a:t>: PMI, 2008. </a:t>
            </a:r>
          </a:p>
          <a:p>
            <a:r>
              <a:rPr lang="es-ES" sz="1800" dirty="0" err="1" smtClean="0"/>
              <a:t>Chamoun</a:t>
            </a:r>
            <a:r>
              <a:rPr lang="es-ES" sz="1800" dirty="0" smtClean="0"/>
              <a:t>, Y. Administración Profesional de Proyectos. La Guía. México: Edit. McGraw-Hill, 2002.</a:t>
            </a:r>
            <a:br>
              <a:rPr lang="es-ES" sz="1800" dirty="0" smtClean="0"/>
            </a:br>
            <a:r>
              <a:rPr lang="en-US" sz="1800" dirty="0" smtClean="0"/>
              <a:t>Project Management Institute. A Guide to the Project Management Body of Knowledge (PMBOK® 2008). Fourth Edit. Pennsylvania, </a:t>
            </a:r>
            <a:r>
              <a:rPr lang="en-US" sz="1800" dirty="0" err="1" smtClean="0"/>
              <a:t>Estados</a:t>
            </a:r>
            <a:r>
              <a:rPr lang="en-US" sz="1800" dirty="0" smtClean="0"/>
              <a:t> </a:t>
            </a:r>
            <a:r>
              <a:rPr lang="en-US" sz="1800" dirty="0" err="1" smtClean="0"/>
              <a:t>Unidos</a:t>
            </a:r>
            <a:r>
              <a:rPr lang="en-US" sz="1800" dirty="0" smtClean="0"/>
              <a:t>: PMI, 2008. </a:t>
            </a:r>
          </a:p>
          <a:p>
            <a:r>
              <a:rPr lang="en-US" sz="1800" dirty="0" smtClean="0"/>
              <a:t>Rita </a:t>
            </a:r>
            <a:r>
              <a:rPr lang="en-US" sz="1800" dirty="0" err="1" smtClean="0"/>
              <a:t>Mulcahy</a:t>
            </a:r>
            <a:r>
              <a:rPr lang="en-US" sz="1800" dirty="0" smtClean="0"/>
              <a:t>, PMP. PMP Exam Prep, Sixth Edition: Rita's Course in a Book for Passing the PMP Exam. 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Edit. RMC Publications, Inc: RMC,2009. </a:t>
            </a:r>
          </a:p>
          <a:p>
            <a:pPr>
              <a:buNone/>
            </a:pPr>
            <a:r>
              <a:rPr lang="en-US" sz="700" dirty="0" smtClean="0"/>
              <a:t/>
            </a:r>
            <a:br>
              <a:rPr lang="en-US" sz="700" dirty="0" smtClean="0"/>
            </a:br>
            <a:endParaRPr lang="en-US" sz="700" dirty="0" smtClean="0"/>
          </a:p>
          <a:p>
            <a:pPr lvl="0"/>
            <a:endParaRPr lang="en-US" sz="700" dirty="0" smtClean="0"/>
          </a:p>
          <a:p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415095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576" y="257175"/>
            <a:ext cx="7315200" cy="581025"/>
          </a:xfrm>
        </p:spPr>
        <p:txBody>
          <a:bodyPr/>
          <a:lstStyle/>
          <a:p>
            <a:r>
              <a:rPr lang="es-ES_tradnl" dirty="0" smtClean="0"/>
              <a:t>Cierre</a:t>
            </a:r>
            <a:endParaRPr lang="en-US" dirty="0"/>
          </a:p>
        </p:txBody>
      </p:sp>
      <p:pic>
        <p:nvPicPr>
          <p:cNvPr id="5" name="Picture 1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724301"/>
            <a:ext cx="19812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146469">
            <a:off x="3147992" y="3899386"/>
            <a:ext cx="345591" cy="112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4419600" y="3124101"/>
            <a:ext cx="51281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754869">
            <a:off x="5860786" y="4058366"/>
            <a:ext cx="298467" cy="975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895501"/>
            <a:ext cx="19812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1904901"/>
            <a:ext cx="19812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047901"/>
            <a:ext cx="1981200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3886200" y="4851638"/>
            <a:ext cx="1676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solidFill>
                  <a:srgbClr val="000000"/>
                </a:solidFill>
                <a:latin typeface="Calibri" pitchFamily="34" charset="0"/>
              </a:rPr>
              <a:t>Procesos de Cierre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1143000" y="3047901"/>
            <a:ext cx="1676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000" dirty="0" smtClean="0">
                <a:solidFill>
                  <a:srgbClr val="000000"/>
                </a:solidFill>
                <a:latin typeface="Calibri" pitchFamily="34" charset="0"/>
              </a:rPr>
              <a:t>Fase del Proyecto es completada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657600" y="2133501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es-ES_tradnl" sz="2400" dirty="0" smtClean="0"/>
              <a:t>Proyecto  completado</a:t>
            </a:r>
            <a:endParaRPr lang="en-US" sz="2400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6248400" y="3352701"/>
            <a:ext cx="190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CR" sz="2000" dirty="0" smtClean="0">
                <a:solidFill>
                  <a:srgbClr val="000000"/>
                </a:solidFill>
                <a:latin typeface="Calibri" pitchFamily="34" charset="0"/>
              </a:rPr>
              <a:t>Subcontrato es completado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2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57175"/>
            <a:ext cx="7315200" cy="581025"/>
          </a:xfrm>
        </p:spPr>
        <p:txBody>
          <a:bodyPr/>
          <a:lstStyle/>
          <a:p>
            <a:r>
              <a:rPr lang="es-ES_tradnl" dirty="0" smtClean="0"/>
              <a:t>Cierre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Confirmar que todos los requerimientos del proyecto han sido cumplidos.</a:t>
            </a:r>
          </a:p>
          <a:p>
            <a:r>
              <a:rPr lang="es-ES_tradnl" dirty="0" smtClean="0"/>
              <a:t>Verificar y documentar la aceptación del proyecto o las fases del proyecto.</a:t>
            </a:r>
          </a:p>
          <a:p>
            <a:r>
              <a:rPr lang="es-ES_tradnl" dirty="0" smtClean="0"/>
              <a:t>Pagos finales y cierre contable.</a:t>
            </a:r>
          </a:p>
          <a:p>
            <a:r>
              <a:rPr lang="es-ES_tradnl" dirty="0" smtClean="0"/>
              <a:t>Compilar lecciones aprendidas.</a:t>
            </a:r>
          </a:p>
          <a:p>
            <a:r>
              <a:rPr lang="es-ES_tradnl" dirty="0" smtClean="0"/>
              <a:t>Actualizar los registros del proyecto.</a:t>
            </a:r>
          </a:p>
          <a:p>
            <a:r>
              <a:rPr lang="es-ES_tradnl" dirty="0" smtClean="0"/>
              <a:t>Actualizar activos organizacionales.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RMC;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31775"/>
            <a:ext cx="7315200" cy="581025"/>
          </a:xfrm>
        </p:spPr>
        <p:txBody>
          <a:bodyPr/>
          <a:lstStyle/>
          <a:p>
            <a:r>
              <a:rPr lang="es-ES_tradnl" dirty="0" smtClean="0"/>
              <a:t>Cierre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Agregar nuevas competencias y experiencia de los miembros de equipo a los perfiles de puesto.</a:t>
            </a:r>
          </a:p>
          <a:p>
            <a:r>
              <a:rPr lang="es-ES_tradnl" dirty="0" smtClean="0"/>
              <a:t>Analizar y documentar el éxito y la efectividad del proyecto.</a:t>
            </a:r>
          </a:p>
          <a:p>
            <a:r>
              <a:rPr lang="es-ES_tradnl" dirty="0" smtClean="0"/>
              <a:t>Crear y distribuir el informe final del desempeño del proyecto.</a:t>
            </a:r>
          </a:p>
          <a:p>
            <a:r>
              <a:rPr lang="es-ES_tradnl" dirty="0" smtClean="0"/>
              <a:t>Evaluar la satisfacción del cliente.</a:t>
            </a:r>
          </a:p>
          <a:p>
            <a:r>
              <a:rPr lang="es-ES_tradnl" dirty="0" smtClean="0"/>
              <a:t>Liberar recursos.</a:t>
            </a:r>
          </a:p>
          <a:p>
            <a:r>
              <a:rPr lang="es-ES_tradnl" dirty="0" smtClean="0"/>
              <a:t>Celebrar.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RMC;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0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0" y="320675"/>
            <a:ext cx="7315200" cy="581025"/>
          </a:xfrm>
        </p:spPr>
        <p:txBody>
          <a:bodyPr/>
          <a:lstStyle/>
          <a:p>
            <a:pPr algn="l"/>
            <a:r>
              <a:rPr lang="es-CR" dirty="0" smtClean="0"/>
              <a:t>Cerrar el proyecto o fase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400"/>
            <a:ext cx="3505200" cy="4038600"/>
          </a:xfrm>
        </p:spPr>
        <p:txBody>
          <a:bodyPr/>
          <a:lstStyle/>
          <a:p>
            <a:r>
              <a:rPr lang="es-CR" dirty="0" smtClean="0"/>
              <a:t>Es un proceso de integración porque se enfoca en cerrar todas las áreas de conocimiento.</a:t>
            </a:r>
            <a:endParaRPr lang="es-CR" dirty="0"/>
          </a:p>
        </p:txBody>
      </p:sp>
      <p:pic>
        <p:nvPicPr>
          <p:cNvPr id="44034" name="Picture 2" descr="C:\Users\William Ernest\Desktop\closed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772816"/>
            <a:ext cx="3930650" cy="32018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23875"/>
            <a:ext cx="7315200" cy="581025"/>
          </a:xfrm>
        </p:spPr>
        <p:txBody>
          <a:bodyPr/>
          <a:lstStyle/>
          <a:p>
            <a:pPr algn="l"/>
            <a:r>
              <a:rPr lang="es-CR" dirty="0" smtClean="0"/>
              <a:t>Cerrar el proyecto o fase</a:t>
            </a:r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109EFB9-176D-4C89-A57C-BFF1C57D28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3376" y="2611388"/>
            <a:ext cx="8077200" cy="202532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9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460375"/>
            <a:ext cx="7315200" cy="581025"/>
          </a:xfrm>
        </p:spPr>
        <p:txBody>
          <a:bodyPr/>
          <a:lstStyle/>
          <a:p>
            <a:pPr algn="l"/>
            <a:r>
              <a:rPr lang="es-CR" dirty="0" smtClean="0"/>
              <a:t>Cerrar el proyecto o fase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Consiste en finalizar todas las actividades en todos los grupos de procesos para completar formalmente el proyecto o una fase del mismo.</a:t>
            </a:r>
          </a:p>
          <a:p>
            <a:r>
              <a:rPr lang="es-CR" dirty="0" smtClean="0"/>
              <a:t>El director debe asegurar al cierre de la fase o el proyecto que el trabajo esta completo y que se han cumplido los objetivos.</a:t>
            </a:r>
            <a:endParaRPr lang="es-CR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7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25475"/>
            <a:ext cx="7315200" cy="581025"/>
          </a:xfrm>
        </p:spPr>
        <p:txBody>
          <a:bodyPr/>
          <a:lstStyle/>
          <a:p>
            <a:pPr algn="l"/>
            <a:r>
              <a:rPr lang="es-ES_tradnl" dirty="0" smtClean="0"/>
              <a:t>Cerrar las adquisiciones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Proceso de adquisiciones.</a:t>
            </a:r>
          </a:p>
          <a:p>
            <a:r>
              <a:rPr lang="es-ES_tradnl" dirty="0" smtClean="0"/>
              <a:t>Es el proceso de finalizar cada adquisición para el proyecto.</a:t>
            </a:r>
          </a:p>
          <a:p>
            <a:r>
              <a:rPr lang="es-ES_tradnl" dirty="0" smtClean="0"/>
              <a:t>Se debe verificar que la totalidad del esfuerzo del contrato haya sido realizado y que los entregables sean aceptables.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6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49275"/>
            <a:ext cx="7315200" cy="581025"/>
          </a:xfrm>
        </p:spPr>
        <p:txBody>
          <a:bodyPr/>
          <a:lstStyle/>
          <a:p>
            <a:pPr algn="l"/>
            <a:r>
              <a:rPr lang="es-ES_tradnl" dirty="0" smtClean="0"/>
              <a:t>Cerrar las adquisiciones</a:t>
            </a:r>
            <a:endParaRPr 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501900"/>
            <a:ext cx="8077200" cy="208496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494</Words>
  <Application>Microsoft Office PowerPoint</Application>
  <PresentationFormat>Presentación en pantalla (4:3)</PresentationFormat>
  <Paragraphs>73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Wingdings</vt:lpstr>
      <vt:lpstr>Verdana</vt:lpstr>
      <vt:lpstr>Webdings</vt:lpstr>
      <vt:lpstr>Default Design</vt:lpstr>
      <vt:lpstr>Implementación, Control y Cierre Procesos de Cierre</vt:lpstr>
      <vt:lpstr>Cierre</vt:lpstr>
      <vt:lpstr>Cierre</vt:lpstr>
      <vt:lpstr>Cierre</vt:lpstr>
      <vt:lpstr>Cerrar el proyecto o fase</vt:lpstr>
      <vt:lpstr>Cerrar el proyecto o fase</vt:lpstr>
      <vt:lpstr>Cerrar el proyecto o fase</vt:lpstr>
      <vt:lpstr>Cerrar las adquisiciones</vt:lpstr>
      <vt:lpstr>Cerrar las adquisiciones</vt:lpstr>
      <vt:lpstr>Cerrar las adquisiciones</vt:lpstr>
      <vt:lpstr>Bibliografía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Yoannia Arean</cp:lastModifiedBy>
  <cp:revision>28</cp:revision>
  <dcterms:created xsi:type="dcterms:W3CDTF">2005-02-28T14:06:28Z</dcterms:created>
  <dcterms:modified xsi:type="dcterms:W3CDTF">2011-12-15T01:10:57Z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