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9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E27214-871B-4AF4-A8F9-CD687B8504F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385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Si se utiliza correctamente, esta técnica</a:t>
            </a:r>
            <a:r>
              <a:rPr lang="es-CR" baseline="0" dirty="0" smtClean="0"/>
              <a:t> cruza las distintas variables por lo que permite diagnosticar correctamente el desempeño del proyecto-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Debemos</a:t>
            </a:r>
            <a:r>
              <a:rPr lang="es-CR" baseline="0" dirty="0" smtClean="0"/>
              <a:t> tener claro dentro de proyecto cuando podemos adjudicar un % de avance a un proyecto, por lo tanto debe definirse la técnica para medir el valor ganado de cada uno de los productos del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Debemos</a:t>
            </a:r>
            <a:r>
              <a:rPr lang="es-CR" baseline="0" dirty="0" smtClean="0"/>
              <a:t> tener claro dentro de proyecto cuando podemos adjudicar un % de avance a un proyecto, por lo tanto debe definirse la técnica para medir el valor ganado de cada uno de los productos del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Sin una</a:t>
            </a:r>
            <a:r>
              <a:rPr lang="es-CR" baseline="0" dirty="0" smtClean="0"/>
              <a:t> EDT que haya sido construida bajo un enfoque hacia los productos del proyecto no es posible medir el valor ganado.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 smtClean="0"/>
              <a:t>Esto</a:t>
            </a:r>
            <a:r>
              <a:rPr lang="en-US" sz="1200" dirty="0" smtClean="0"/>
              <a:t> </a:t>
            </a:r>
            <a:r>
              <a:rPr lang="en-US" sz="1200" dirty="0" err="1" smtClean="0"/>
              <a:t>es</a:t>
            </a:r>
            <a:r>
              <a:rPr lang="en-US" sz="1200" baseline="0" dirty="0" smtClean="0"/>
              <a:t> lo </a:t>
            </a:r>
            <a:r>
              <a:rPr lang="en-US" sz="1200" baseline="0" dirty="0" err="1" smtClean="0"/>
              <a:t>que</a:t>
            </a:r>
            <a:r>
              <a:rPr lang="en-US" sz="1200" baseline="0" dirty="0" smtClean="0"/>
              <a:t> se </a:t>
            </a:r>
            <a:r>
              <a:rPr lang="en-US" sz="1200" baseline="0" dirty="0" err="1" smtClean="0"/>
              <a:t>considera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una</a:t>
            </a:r>
            <a:r>
              <a:rPr lang="en-US" sz="1200" baseline="0" dirty="0" smtClean="0"/>
              <a:t> EDT </a:t>
            </a:r>
            <a:r>
              <a:rPr lang="en-US" sz="1200" baseline="0" dirty="0" err="1" smtClean="0"/>
              <a:t>bien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construida</a:t>
            </a:r>
            <a:r>
              <a:rPr lang="en-US" sz="1200" baseline="0" dirty="0" smtClean="0"/>
              <a:t>. </a:t>
            </a:r>
            <a:endParaRPr lang="en-US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Requerimos de un</a:t>
            </a:r>
            <a:r>
              <a:rPr lang="es-CR" baseline="0" dirty="0" smtClean="0"/>
              <a:t> presupuesto detallado con una planificación financiera que permita determinar el costo presupuestado en cualquier momento del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La línea</a:t>
            </a:r>
            <a:r>
              <a:rPr lang="es-CR" baseline="0" dirty="0" smtClean="0"/>
              <a:t> base de medición de desempeño es el gráfico que muestra la utilización de los recursos progresivamente en 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La  línea base de medición de desempeño es el último</a:t>
            </a:r>
            <a:r>
              <a:rPr lang="es-CR" baseline="0" dirty="0" smtClean="0"/>
              <a:t> paso de la planificación.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Definición</a:t>
            </a:r>
            <a:r>
              <a:rPr lang="es-CR" baseline="0" dirty="0" smtClean="0"/>
              <a:t> de cuenta de control, es necesario establecer las cuentas de control que permitan monitorear el desempeño del proyecto, de una manera efectiva en costos.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 necesario llevar registros de utilización de recursos para determinar los costos reales en que está incurriendo el proyecto, y del avance obtenido en cada producto del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noProof="0" dirty="0" smtClean="0"/>
              <a:t>Muchas veces utilizamos</a:t>
            </a:r>
            <a:r>
              <a:rPr lang="es-CR" baseline="0" noProof="0" dirty="0" smtClean="0"/>
              <a:t> los indicadores </a:t>
            </a:r>
            <a:r>
              <a:rPr lang="es-CR" baseline="0" noProof="0" dirty="0" err="1" smtClean="0"/>
              <a:t>incorrector</a:t>
            </a:r>
            <a:r>
              <a:rPr lang="es-CR" baseline="0" noProof="0" dirty="0" smtClean="0"/>
              <a:t> para medir el avance de una tarea, en un partido de fútbol no necesariamente el equipo con mas delanteros en la cancha debe interpretarse como el equipo más ofensivo.</a:t>
            </a:r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Hay diferentes técnicas</a:t>
            </a:r>
            <a:r>
              <a:rPr lang="es-CR" baseline="0" dirty="0" smtClean="0"/>
              <a:t> me medición de valor ganado, deben utilizarse de acuerdo con la cantidad de períodos de reporte, y el tipo de esfuerzo relacionado con el entregable.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Técnicas</a:t>
            </a:r>
            <a:r>
              <a:rPr lang="es-CR" baseline="0" dirty="0" smtClean="0"/>
              <a:t> de medición de valor ganado de acuerdo con el estándar práctico de valor ganado.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La técnica</a:t>
            </a:r>
            <a:r>
              <a:rPr lang="es-CR" baseline="0" dirty="0" smtClean="0"/>
              <a:t> de porcentaje completo es una de las mejores para medir valor ganado cuando contamos con datos del avance físico.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Fórmulas d</a:t>
            </a:r>
            <a:r>
              <a:rPr lang="es-CR" baseline="0" dirty="0" smtClean="0"/>
              <a:t>e la técnica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dirty="0" smtClean="0"/>
              <a:t>Fórmulas d</a:t>
            </a:r>
            <a:r>
              <a:rPr lang="es-CR" baseline="0" dirty="0" smtClean="0"/>
              <a:t>e la técnica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dirty="0" smtClean="0"/>
              <a:t>Fórmulas d</a:t>
            </a:r>
            <a:r>
              <a:rPr lang="es-CR" baseline="0" dirty="0" smtClean="0"/>
              <a:t>e la técnica</a:t>
            </a:r>
            <a:endParaRPr lang="en-US" dirty="0" smtClean="0"/>
          </a:p>
          <a:p>
            <a:r>
              <a:rPr lang="es-CR" dirty="0" smtClean="0"/>
              <a:t>Notar que EAC tiene varias formas de ser calculado.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Índice</a:t>
            </a:r>
            <a:r>
              <a:rPr lang="es-CR" baseline="0" dirty="0" smtClean="0"/>
              <a:t> para calcular el valor del proyecto al finalizar. Puede ser calculado bajo supuestos diferentes.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Fórmula</a:t>
            </a:r>
            <a:r>
              <a:rPr lang="es-CR" baseline="0" dirty="0" smtClean="0"/>
              <a:t>  bajo el supuesto que el desempeño de comportará de la misma forma en el resto del período.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dirty="0" smtClean="0"/>
              <a:t>Fórmula</a:t>
            </a:r>
            <a:r>
              <a:rPr lang="es-CR" baseline="0" dirty="0" smtClean="0"/>
              <a:t>  bajo el supuesto que el desempeño de comportará de acuerdo con la planificación vigente en el resto del período.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err="1" smtClean="0"/>
              <a:t>Tips</a:t>
            </a:r>
            <a:r>
              <a:rPr lang="es-CR" baseline="0" dirty="0" smtClean="0"/>
              <a:t> para relacionar las diferentes fórmulas.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Debemos ser capaces</a:t>
            </a:r>
            <a:r>
              <a:rPr lang="es-CR" baseline="0" dirty="0" smtClean="0"/>
              <a:t> de determinar cuales son los indicadores que verdaderamente contribuyen a medir el desempeño de una tarea.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Si</a:t>
            </a:r>
            <a:r>
              <a:rPr lang="es-CR" baseline="0" dirty="0" smtClean="0"/>
              <a:t> determinamos el éxito de los proyectos pensando de acuerdo con el cumplimiento del tiempo y plazo definitivamente tenemos mucho por hacer.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Existen diferentes técnicas para</a:t>
            </a:r>
            <a:r>
              <a:rPr lang="es-CR" baseline="0" dirty="0" smtClean="0"/>
              <a:t> darle seguimiento al desempeño de los proyectos, todas con sus ventajas y desventajas, la mayoría se limitan a un área de conocimiento.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Algunos posibles</a:t>
            </a:r>
            <a:r>
              <a:rPr lang="es-CR" baseline="0" dirty="0" smtClean="0"/>
              <a:t> escenarios.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Muchas veces nos</a:t>
            </a:r>
            <a:r>
              <a:rPr lang="es-CR" baseline="0" dirty="0" smtClean="0"/>
              <a:t> gustaría tener las respuestas para alguna de estas preguntas, y poder sustentarlas técnicamente.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La técnica de valor</a:t>
            </a:r>
            <a:r>
              <a:rPr lang="es-CR" baseline="0" dirty="0" smtClean="0"/>
              <a:t> ganado nos ayuda  a responder estas preguntas, sin embargo requerimos de aplicar correctamente la herramienta.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El enfoque</a:t>
            </a:r>
            <a:r>
              <a:rPr lang="es-CR" baseline="0" dirty="0" smtClean="0"/>
              <a:t> de control del PMI siempre está dirigido a tomar decisiones oportunamente para rectificar el rumbo.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Business6_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84438" y="4581525"/>
            <a:ext cx="6475412" cy="603250"/>
          </a:xfrm>
        </p:spPr>
        <p:txBody>
          <a:bodyPr/>
          <a:lstStyle>
            <a:lvl1pPr algn="r">
              <a:defRPr sz="3200">
                <a:solidFill>
                  <a:srgbClr val="003366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5457825"/>
            <a:ext cx="6400800" cy="288925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24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C6CEAE1-9CF6-4D0A-A3C7-21912850630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F1DC4-07AF-4CE5-9818-61B4F2C3969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2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138113"/>
            <a:ext cx="2171700" cy="59880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38113"/>
            <a:ext cx="6362700" cy="59880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961F7-1721-4B44-98D5-F6DEE98F550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05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38113"/>
            <a:ext cx="6300788" cy="9271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403350" y="1600200"/>
            <a:ext cx="7283450" cy="4525963"/>
          </a:xfrm>
        </p:spPr>
        <p:txBody>
          <a:bodyPr/>
          <a:lstStyle/>
          <a:p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1D69A4-E6E9-432A-829B-AAFF1B01424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A91CA-A198-4904-8471-1839703AAE7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1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B3B07-FC8C-407D-A288-1E6A241E2D4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03350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1275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3D213-E1E4-4C20-9A42-164E763AFC8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6310-E14C-407D-AEAD-96A98A92A39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9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47F54-53B8-4CEE-A6C2-722722029AD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DE101-F7E1-46B5-9C3E-AA80C11AD9A2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0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997AE-63B8-40B6-A164-B64987CC6B3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7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B63FF-B028-487F-8384-106614CF704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2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Business6_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38113"/>
            <a:ext cx="6300788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1600200"/>
            <a:ext cx="72834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2A2B5CE-39C7-4197-BD78-5C427267A8EF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4509120"/>
            <a:ext cx="8496944" cy="603250"/>
          </a:xfrm>
        </p:spPr>
        <p:txBody>
          <a:bodyPr/>
          <a:lstStyle/>
          <a:p>
            <a:r>
              <a:rPr lang="es-CR" dirty="0" smtClean="0"/>
              <a:t>Implementación, Control y Cierre</a:t>
            </a:r>
            <a:br>
              <a:rPr lang="es-CR" dirty="0" smtClean="0"/>
            </a:br>
            <a:r>
              <a:rPr lang="es-CR" dirty="0" smtClean="0"/>
              <a:t>Valor Ganado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5805264"/>
            <a:ext cx="6400800" cy="288925"/>
          </a:xfrm>
        </p:spPr>
        <p:txBody>
          <a:bodyPr>
            <a:noAutofit/>
          </a:bodyPr>
          <a:lstStyle/>
          <a:p>
            <a:r>
              <a:rPr lang="es-CR" sz="1100" dirty="0" smtClean="0"/>
              <a:t>Tópicos especiales para la administración de proyectos </a:t>
            </a:r>
            <a:endParaRPr lang="es-ES_tradnl" sz="1100" dirty="0" smtClean="0"/>
          </a:p>
          <a:p>
            <a:endParaRPr lang="es-ES_tradnl" sz="1100" dirty="0" smtClean="0"/>
          </a:p>
          <a:p>
            <a:r>
              <a:rPr lang="es-ES_tradnl" sz="1100" dirty="0" smtClean="0"/>
              <a:t>Ing. William </a:t>
            </a:r>
            <a:r>
              <a:rPr lang="es-ES_tradnl" sz="1100" dirty="0" err="1" smtClean="0"/>
              <a:t>Ernest</a:t>
            </a:r>
            <a:r>
              <a:rPr lang="es-ES_tradnl" sz="1100" dirty="0" smtClean="0"/>
              <a:t>, PMP</a:t>
            </a:r>
          </a:p>
          <a:p>
            <a:r>
              <a:rPr lang="es-ES_tradnl" sz="1100" dirty="0" smtClean="0"/>
              <a:t>Mayo, 2011</a:t>
            </a:r>
            <a:endParaRPr lang="en-US" sz="1100" dirty="0" smtClean="0"/>
          </a:p>
          <a:p>
            <a:endParaRPr lang="es-CR" sz="1100" dirty="0"/>
          </a:p>
        </p:txBody>
      </p:sp>
      <p:sp>
        <p:nvSpPr>
          <p:cNvPr id="4" name="3 Rectángulo"/>
          <p:cNvSpPr/>
          <p:nvPr/>
        </p:nvSpPr>
        <p:spPr>
          <a:xfrm>
            <a:off x="827584" y="980728"/>
            <a:ext cx="360040" cy="338437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7188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Valor Ganado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 una técnica para la medición integral del desempeño del proyecto.</a:t>
            </a:r>
          </a:p>
          <a:p>
            <a:r>
              <a:rPr lang="es-CR" dirty="0" smtClean="0"/>
              <a:t>La técnica permite medir el avance del proyecto, proyectar el costo final y la fecha de finalización.</a:t>
            </a:r>
          </a:p>
          <a:p>
            <a:r>
              <a:rPr lang="es-CR" dirty="0" smtClean="0"/>
              <a:t>Además permite determinar donde está el proyecto y hacia donde se dirige, al compararlo con donde debería estar y hacia donde se debería estar dirigiendo.</a:t>
            </a:r>
            <a:endParaRPr lang="es-CR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58094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Valor Ganado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 una herramienta efectiva y genera información confiable cuando se utiliza correctamente.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2729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¿Cuándo se puede utilizar?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Existen lineamientos para medir el avance del proyecto.</a:t>
            </a:r>
          </a:p>
          <a:p>
            <a:r>
              <a:rPr lang="es-CR" dirty="0" smtClean="0"/>
              <a:t>Se pueden determinar los costos reales del proyecto y medirlos contra la línea base.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8255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¿Cuándo se puede utilizar?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Existen lineamientos para medir el avance del proyecto.</a:t>
            </a:r>
          </a:p>
          <a:p>
            <a:r>
              <a:rPr lang="es-CR" dirty="0" smtClean="0"/>
              <a:t>Se pueden determinar los costos reales del proyecto y medirlos contra la línea base.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8204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¿Cuándo se puede utilizar?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Para poder utilizar la técnica de valor ganado, es necesario que la EDT del proyecto haya sido construida adecuadamente.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6162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sz="3600" dirty="0" smtClean="0"/>
              <a:t>¿Cuándo se puede utilizar? (EDT)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60120" y="1651000"/>
            <a:ext cx="8183880" cy="4187952"/>
          </a:xfrm>
        </p:spPr>
        <p:txBody>
          <a:bodyPr>
            <a:normAutofit/>
          </a:bodyPr>
          <a:lstStyle/>
          <a:p>
            <a:r>
              <a:rPr lang="es-ES_tradnl" dirty="0" smtClean="0"/>
              <a:t>Diseño apropiado de la EDT</a:t>
            </a:r>
          </a:p>
          <a:p>
            <a:pPr lvl="1"/>
            <a:r>
              <a:rPr lang="es-ES_tradnl" sz="2400" dirty="0" smtClean="0"/>
              <a:t>Una EDT por proyecto</a:t>
            </a:r>
          </a:p>
          <a:p>
            <a:pPr lvl="1"/>
            <a:r>
              <a:rPr lang="es-ES_tradnl" sz="2400" dirty="0" smtClean="0"/>
              <a:t>EDT orientada a entregables.</a:t>
            </a:r>
          </a:p>
          <a:p>
            <a:pPr lvl="1"/>
            <a:r>
              <a:rPr lang="es-ES_tradnl" sz="2400" dirty="0" smtClean="0"/>
              <a:t>La EDT incluye todo el trabajo del proyecto.</a:t>
            </a:r>
          </a:p>
          <a:p>
            <a:pPr lvl="1"/>
            <a:r>
              <a:rPr lang="es-ES_tradnl" sz="2400" dirty="0" smtClean="0"/>
              <a:t>Cada nivel descendiente representa m</a:t>
            </a:r>
            <a:r>
              <a:rPr lang="es-CR" sz="2400" dirty="0" smtClean="0"/>
              <a:t>á</a:t>
            </a:r>
            <a:r>
              <a:rPr lang="es-ES_tradnl" sz="2400" dirty="0" smtClean="0"/>
              <a:t>s detalle.</a:t>
            </a:r>
          </a:p>
          <a:p>
            <a:pPr lvl="1"/>
            <a:r>
              <a:rPr lang="es-ES_tradnl" sz="2400" dirty="0" smtClean="0"/>
              <a:t>Cuentas de control definidas</a:t>
            </a:r>
          </a:p>
          <a:p>
            <a:pPr lvl="1"/>
            <a:r>
              <a:rPr lang="es-ES_tradnl" sz="2400" dirty="0" smtClean="0"/>
              <a:t>Costos detallados a nivel de paquete de trabajo.</a:t>
            </a:r>
          </a:p>
          <a:p>
            <a:pPr lvl="1"/>
            <a:r>
              <a:rPr lang="es-ES_tradnl" sz="2400" dirty="0" smtClean="0"/>
              <a:t>Plazos definidos para cada paquete de trabajo.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07DD-21BF-45E1-BC19-B563FF63C490}" type="slidenum">
              <a:rPr lang="en-US"/>
              <a:pPr/>
              <a:t>15</a:t>
            </a:fld>
            <a:endParaRPr lang="en-US"/>
          </a:p>
        </p:txBody>
      </p:sp>
      <p:sp>
        <p:nvSpPr>
          <p:cNvPr id="98308" name="Rectangle 1028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825500" y="1600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endParaRPr lang="en-US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10000"/>
              <a:buFontTx/>
              <a:buChar char="•"/>
            </a:pPr>
            <a:endParaRPr lang="en-US" sz="2800" dirty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10000"/>
            </a:pPr>
            <a:r>
              <a:rPr lang="en-US" sz="2800" dirty="0">
                <a:solidFill>
                  <a:srgbClr val="FC0128"/>
                </a:solidFill>
              </a:rPr>
              <a:t>	</a:t>
            </a:r>
            <a:r>
              <a:rPr lang="en-US" sz="2800" dirty="0"/>
              <a:t>		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8740803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¿Cuándo se puede utilizar?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Es necesario un presupuesto detallado a través del tiempo donde se puedan identificar el alcance, costo y tiempo del proyecto, y donde se pueda determinar el costo presupuestado en cualquier momento.</a:t>
            </a:r>
            <a:br>
              <a:rPr lang="es-CR" dirty="0" smtClean="0"/>
            </a:br>
            <a:r>
              <a:rPr lang="es-CR" dirty="0" smtClean="0"/>
              <a:t>Este presupuesto detallado se llama Línea Base de Medición de Desempeño.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8934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¿Cómo se crea?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Se debe utilizar la ultima versión de la planificación del proyecto, mediante la cual se grafica la línea base para la medición del desempeño.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41508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Establecer LBMD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Descomponer el alcance a un nivel manejable.</a:t>
            </a:r>
          </a:p>
          <a:p>
            <a:r>
              <a:rPr lang="es-CR" dirty="0" smtClean="0"/>
              <a:t>Asignar responsabilidades.</a:t>
            </a:r>
          </a:p>
          <a:p>
            <a:r>
              <a:rPr lang="es-ES" dirty="0" smtClean="0"/>
              <a:t>Desarrollar un presupuesto en el tiempo para cada tarea.</a:t>
            </a:r>
          </a:p>
          <a:p>
            <a:r>
              <a:rPr lang="es-ES" dirty="0" smtClean="0"/>
              <a:t>Seleccionar las herramientas para la medición.</a:t>
            </a:r>
          </a:p>
          <a:p>
            <a:r>
              <a:rPr lang="es-ES" dirty="0" smtClean="0"/>
              <a:t>Mantener la integridad de la LBMD.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20408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R" sz="3600" dirty="0" smtClean="0"/>
              <a:t>¿Qué es una cuenta de control?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Punto de control donde se integran el alcance, el presupuesto, el costo real y el cronograma, y se comparan con el valor ganado de la medición del desempeño.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4481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Monitoreo y Control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“Medir el progreso del desarrollo de un</a:t>
            </a:r>
          </a:p>
          <a:p>
            <a:pPr>
              <a:buNone/>
            </a:pPr>
            <a:r>
              <a:rPr lang="es-ES" dirty="0" smtClean="0"/>
              <a:t>programa por líneas de código, es como</a:t>
            </a:r>
          </a:p>
          <a:p>
            <a:pPr>
              <a:buNone/>
            </a:pPr>
            <a:r>
              <a:rPr lang="es-ES" dirty="0" smtClean="0">
                <a:solidFill>
                  <a:srgbClr val="FF0000"/>
                </a:solidFill>
              </a:rPr>
              <a:t>medir el avance </a:t>
            </a:r>
            <a:r>
              <a:rPr lang="es-ES" dirty="0" smtClean="0"/>
              <a:t>de la construcción de un</a:t>
            </a:r>
          </a:p>
          <a:p>
            <a:pPr>
              <a:buNone/>
            </a:pPr>
            <a:r>
              <a:rPr lang="es-ES" dirty="0" smtClean="0"/>
              <a:t>avión en toneladas.”</a:t>
            </a:r>
          </a:p>
          <a:p>
            <a:pPr>
              <a:buNone/>
            </a:pPr>
            <a:endParaRPr lang="es-ES" dirty="0" smtClean="0"/>
          </a:p>
          <a:p>
            <a:pPr algn="r">
              <a:buNone/>
            </a:pPr>
            <a:r>
              <a:rPr lang="es-ES" dirty="0" smtClean="0"/>
              <a:t>-Bill Gates</a:t>
            </a:r>
            <a:endParaRPr lang="en-US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56007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Medir desempeño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Documentar el uso de recursos durante la ejecución.</a:t>
            </a:r>
          </a:p>
          <a:p>
            <a:r>
              <a:rPr lang="es-ES" dirty="0" smtClean="0"/>
              <a:t>Medir el avance “físico”.</a:t>
            </a:r>
          </a:p>
          <a:p>
            <a:r>
              <a:rPr lang="es-ES" dirty="0" smtClean="0"/>
              <a:t>Determinar el VG de acuerdo a las técnicas establecidas.</a:t>
            </a:r>
          </a:p>
          <a:p>
            <a:r>
              <a:rPr lang="es-ES" dirty="0" smtClean="0"/>
              <a:t>Analizar y proyectar el desempeño de costo/cronograma.</a:t>
            </a:r>
          </a:p>
          <a:p>
            <a:r>
              <a:rPr lang="es-CR" dirty="0" smtClean="0"/>
              <a:t>Reportar problemas de desempeño y tomar acciones correctivas.</a:t>
            </a:r>
            <a:endParaRPr lang="es-CR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7730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R" dirty="0" smtClean="0"/>
              <a:t>¿Cómo determino el valor </a:t>
            </a:r>
            <a:br>
              <a:rPr lang="es-CR" dirty="0" smtClean="0"/>
            </a:br>
            <a:r>
              <a:rPr lang="es-CR" dirty="0" smtClean="0"/>
              <a:t>ganado en mi proyecto?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Valor ganado es una medición del trabajo completado.</a:t>
            </a:r>
          </a:p>
          <a:p>
            <a:r>
              <a:rPr lang="es-CR" dirty="0" smtClean="0"/>
              <a:t>Dependiendo de la cantidad de períodos en los que se reporta el desempeño y el tipo de esfuerzo del entregable  se debe definir como se medirá el valor ganado.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74080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¿Cómo determino el valor ganado en mi proyecto?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De acuerdo con las características del proyecto se pueden utilizar las siguientes técnicas:</a:t>
            </a:r>
          </a:p>
          <a:p>
            <a:pPr lvl="1"/>
            <a:r>
              <a:rPr lang="es-CR" dirty="0" smtClean="0"/>
              <a:t>Formula fija.</a:t>
            </a:r>
          </a:p>
          <a:p>
            <a:pPr lvl="1"/>
            <a:r>
              <a:rPr lang="es-CR" dirty="0" smtClean="0"/>
              <a:t>Ponderación de hitos.</a:t>
            </a:r>
          </a:p>
          <a:p>
            <a:pPr lvl="1"/>
            <a:r>
              <a:rPr lang="es-CR" dirty="0" smtClean="0"/>
              <a:t>Porcentaje completo.</a:t>
            </a:r>
          </a:p>
          <a:p>
            <a:pPr lvl="1"/>
            <a:r>
              <a:rPr lang="es-CR" dirty="0" smtClean="0"/>
              <a:t>Efecto indirecto.</a:t>
            </a:r>
          </a:p>
          <a:p>
            <a:pPr lvl="1"/>
            <a:r>
              <a:rPr lang="es-CR" dirty="0" smtClean="0"/>
              <a:t>Nivel de esfuerzo.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9568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CR" dirty="0" smtClean="0"/>
              <a:t>¿Cómo determino el valor </a:t>
            </a:r>
            <a:br>
              <a:rPr lang="es-CR" dirty="0" smtClean="0"/>
            </a:br>
            <a:r>
              <a:rPr lang="es-CR" dirty="0" smtClean="0"/>
              <a:t>ganado en mi proyecto?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Normalmente se determina el valor ganado utilizando el porcentaje de avance, pero debemos tener el cuidado de que realmente exista información confiable en nuestros proyectos para utilizar esta técnica.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35101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Valor Ganado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37960"/>
          <a:ext cx="82296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Acrónimo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Término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Interpretación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Planned Value</a:t>
                      </a:r>
                      <a:r>
                        <a:rPr lang="en-US" sz="1400" baseline="0" noProof="0" smtClean="0"/>
                        <a:t> (Valor planeado)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Al día de hoy cual es el valor estimado del trabajo</a:t>
                      </a:r>
                      <a:r>
                        <a:rPr lang="es-ES_tradnl" sz="1400" baseline="0" dirty="0" smtClean="0"/>
                        <a:t> planificado.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Earned Value (Valor</a:t>
                      </a:r>
                      <a:r>
                        <a:rPr lang="en-US" sz="1400" baseline="0" noProof="0" smtClean="0"/>
                        <a:t> ganado)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Al</a:t>
                      </a:r>
                      <a:r>
                        <a:rPr lang="es-ES_tradnl" sz="1400" baseline="0" dirty="0" smtClean="0"/>
                        <a:t> día de hoy cual es el valor estimado del trabajo realizado.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Actual Cost (Costo Actual) 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dirty="0" smtClean="0"/>
                        <a:t>Al</a:t>
                      </a:r>
                      <a:r>
                        <a:rPr lang="es-ES_tradnl" sz="1400" baseline="0" dirty="0" smtClean="0"/>
                        <a:t> día de hoy cual es el costo del trabajo realizado.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BAC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Budget at Completion (</a:t>
                      </a:r>
                      <a:r>
                        <a:rPr lang="es-CR" sz="1400" noProof="0" dirty="0" smtClean="0"/>
                        <a:t>Presupuesto</a:t>
                      </a:r>
                      <a:r>
                        <a:rPr lang="en-US" sz="1400" noProof="0" dirty="0" smtClean="0"/>
                        <a:t>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Monto presupuestado</a:t>
                      </a:r>
                      <a:r>
                        <a:rPr lang="es-ES_tradnl" sz="1400" baseline="0" dirty="0" smtClean="0"/>
                        <a:t> para todo el proyecto.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EAC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Estimate at</a:t>
                      </a:r>
                      <a:r>
                        <a:rPr lang="en-US" sz="1400" baseline="0" noProof="0" dirty="0" smtClean="0"/>
                        <a:t> Completion (</a:t>
                      </a:r>
                      <a:r>
                        <a:rPr lang="es-CR" sz="1400" baseline="0" noProof="0" dirty="0" smtClean="0"/>
                        <a:t>Costo total</a:t>
                      </a:r>
                      <a:r>
                        <a:rPr lang="en-US" sz="1400" baseline="0" noProof="0" dirty="0" smtClean="0"/>
                        <a:t>)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¿Cuánto</a:t>
                      </a:r>
                      <a:r>
                        <a:rPr lang="es-ES_tradnl" sz="1400" baseline="0" dirty="0" smtClean="0"/>
                        <a:t> costara todo el proyecto)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ETC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Estimate to Complete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Cua</a:t>
                      </a:r>
                      <a:r>
                        <a:rPr lang="es-ES_tradnl" sz="1400" baseline="0" dirty="0" smtClean="0"/>
                        <a:t>l es el costo pendiente de llevar acabo para terminar el proyecto.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VAC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Variance at Completion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Al día de hoy cuanto esperamos</a:t>
                      </a:r>
                      <a:r>
                        <a:rPr lang="es-ES_tradnl" sz="1400" baseline="0" dirty="0" smtClean="0"/>
                        <a:t> que sea la desviación con respecto al presupuesto.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7508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Nombre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Interpretación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Cost Variance (CV)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EV-AC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Negativo</a:t>
                      </a:r>
                      <a:r>
                        <a:rPr lang="es-ES_tradnl" baseline="0" dirty="0" smtClean="0"/>
                        <a:t> es sobre el presupuesto, positivo es bajo el presupuesto.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Schedule Variance (SV)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EV-PV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Negativo</a:t>
                      </a:r>
                      <a:r>
                        <a:rPr lang="es-ES_tradnl" baseline="0" dirty="0" smtClean="0"/>
                        <a:t> es atrasado en tiempo, positivo es adelantado en el tiempo.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Cost Performance Index (CPI)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EV/AC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Estamos</a:t>
                      </a:r>
                      <a:r>
                        <a:rPr lang="es-ES_tradnl" baseline="0" dirty="0" smtClean="0"/>
                        <a:t> obteniendo $X de cada $1 invertido.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Schedule Performance</a:t>
                      </a:r>
                      <a:r>
                        <a:rPr lang="en-US" baseline="0" noProof="0" dirty="0" smtClean="0"/>
                        <a:t> Index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EV/PV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Solo estamos</a:t>
                      </a:r>
                      <a:r>
                        <a:rPr lang="es-ES_tradnl" baseline="0" dirty="0" smtClean="0"/>
                        <a:t> progresando X % con respecto a la planificación vigente.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Nombre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Interpretación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Estimate at Completion</a:t>
                      </a:r>
                      <a:r>
                        <a:rPr lang="en-US" baseline="0" noProof="0" smtClean="0"/>
                        <a:t> (EAC)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 = BAC / CPI</a:t>
                      </a:r>
                    </a:p>
                    <a:p>
                      <a:pPr fontAlgn="t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 = AC + ETC</a:t>
                      </a:r>
                    </a:p>
                    <a:p>
                      <a:pPr fontAlgn="t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 = AC + (BAC - EV)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Al día de hoy cuanto estimamos el proyecto total que cueste?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To complete performance Index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TCPI = (BAC – EV ) / (BAC – AC)</a:t>
                      </a:r>
                    </a:p>
                    <a:p>
                      <a:r>
                        <a:rPr lang="en-US" sz="1600" dirty="0" smtClean="0"/>
                        <a:t>TCPI = (BAC – EV ) / (EAC – AC)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Para mantenernos dentro del presupuesto cual debe ser nuestro índice</a:t>
                      </a:r>
                      <a:r>
                        <a:rPr lang="es-ES_tradnl" baseline="0" dirty="0" smtClean="0"/>
                        <a:t> de desempeño.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Estimate to complete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 = EAC - 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¿Cuánto más costará el proyecto?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Variance at completion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 = BAC - EAC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¿Cuál</a:t>
                      </a:r>
                      <a:r>
                        <a:rPr lang="es-ES_tradnl" baseline="0" dirty="0" smtClean="0"/>
                        <a:t> será la desviación al final del proyecto?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3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Estimate at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Al estimar lo que terminará costando el proyecto (</a:t>
            </a:r>
            <a:r>
              <a:rPr lang="en-US" dirty="0" smtClean="0"/>
              <a:t>Estimate At Completion</a:t>
            </a:r>
            <a:r>
              <a:rPr lang="es-CR" dirty="0" smtClean="0"/>
              <a:t>), es necesario determinar si el desempeño del proyecto se mantendrá de la forma en que se ha venido desempeñando el proyecto, o si en caso contrario debemos de asumir que se ejecutará de acuerdo con la planificación a partir de la fecha de corte.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67190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Estimate at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En caso de considerar que el desempeño del proyecto se comportara de la misma manera que se ha comportado durante la ejecución debemos utilizar la siguiente formula:</a:t>
            </a:r>
          </a:p>
          <a:p>
            <a:endParaRPr lang="es-CR" dirty="0" smtClean="0"/>
          </a:p>
          <a:p>
            <a:pPr lvl="1"/>
            <a:r>
              <a:rPr lang="en-US" dirty="0" smtClean="0">
                <a:solidFill>
                  <a:schemeClr val="dk1"/>
                </a:solidFill>
              </a:rPr>
              <a:t>BAC / CPI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81309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Estimate at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En caso contrario si se considera que el proyecto se desempeñará a partir de la fecha de corte de acuerdo con la planificación vigente, la formula a utilizar sería:</a:t>
            </a:r>
          </a:p>
          <a:p>
            <a:endParaRPr lang="es-CR" dirty="0" smtClean="0"/>
          </a:p>
          <a:p>
            <a:pPr lvl="1"/>
            <a:r>
              <a:rPr lang="en-US" dirty="0" smtClean="0">
                <a:solidFill>
                  <a:schemeClr val="dk1"/>
                </a:solidFill>
              </a:rPr>
              <a:t>EAC = AC + (BAC - EV)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7295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Monitoreo 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			Si vas a medir, </a:t>
            </a:r>
            <a:r>
              <a:rPr lang="es-ES_tradnl" sz="6000" dirty="0" smtClean="0">
                <a:solidFill>
                  <a:srgbClr val="FF0000"/>
                </a:solidFill>
              </a:rPr>
              <a:t>hazlo</a:t>
            </a:r>
            <a:r>
              <a:rPr lang="es-ES_tradnl" sz="6000" dirty="0" smtClean="0"/>
              <a:t> </a:t>
            </a:r>
            <a:r>
              <a:rPr lang="es-ES_tradnl" dirty="0" smtClean="0"/>
              <a:t>bien.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13129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dirty="0" smtClean="0"/>
              <a:t>TIPS para calcular </a:t>
            </a:r>
            <a:br>
              <a:rPr lang="es-ES_tradnl" dirty="0" smtClean="0"/>
            </a:br>
            <a:r>
              <a:rPr lang="es-ES_tradnl" dirty="0" smtClean="0"/>
              <a:t>desviaciones e índices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Las formulas para analizar las desviaciones y los índices en costo y tiempo empiezan con EV.</a:t>
            </a:r>
          </a:p>
          <a:p>
            <a:r>
              <a:rPr lang="es-ES_tradnl" dirty="0" smtClean="0"/>
              <a:t>Para las desviaciones se resta, para los índices se divide.</a:t>
            </a:r>
          </a:p>
          <a:p>
            <a:r>
              <a:rPr lang="es-ES_tradnl" dirty="0" smtClean="0"/>
              <a:t>Para tiempo se utiliza PV, para costo AC.</a:t>
            </a:r>
          </a:p>
          <a:p>
            <a:pPr>
              <a:buNone/>
            </a:pPr>
            <a:r>
              <a:rPr lang="es-ES_tradnl" dirty="0" smtClean="0"/>
              <a:t> 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78971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Project Management Institute. A Guide to the Project Management Body of Knowledge (PMBOK® 2008). Fourth Edit. Pennsylvania, </a:t>
            </a:r>
            <a:r>
              <a:rPr lang="en-US" sz="1800" dirty="0" err="1" smtClean="0"/>
              <a:t>Estados</a:t>
            </a:r>
            <a:r>
              <a:rPr lang="en-US" sz="1800" dirty="0" smtClean="0"/>
              <a:t> </a:t>
            </a:r>
            <a:r>
              <a:rPr lang="en-US" sz="1800" dirty="0" err="1" smtClean="0"/>
              <a:t>Unidos</a:t>
            </a:r>
            <a:r>
              <a:rPr lang="en-US" sz="1800" dirty="0" smtClean="0"/>
              <a:t>: PMI, 2008. </a:t>
            </a:r>
          </a:p>
          <a:p>
            <a:r>
              <a:rPr lang="es-ES" sz="1800" dirty="0" err="1" smtClean="0"/>
              <a:t>Chamoun</a:t>
            </a:r>
            <a:r>
              <a:rPr lang="es-ES" sz="1800" dirty="0" smtClean="0"/>
              <a:t>, Y. Administración Profesional de Proyectos. La Guía. México: Edit. McGraw-Hill, 2002.</a:t>
            </a:r>
            <a:br>
              <a:rPr lang="es-ES" sz="1800" dirty="0" smtClean="0"/>
            </a:br>
            <a:r>
              <a:rPr lang="en-US" sz="1800" dirty="0" smtClean="0"/>
              <a:t>Project Management Institute. A Guide to the Project Management Body of Knowledge (PMBOK® 2008). Fourth Edit. Pennsylvania, </a:t>
            </a:r>
            <a:r>
              <a:rPr lang="en-US" sz="1800" dirty="0" err="1" smtClean="0"/>
              <a:t>Estados</a:t>
            </a:r>
            <a:r>
              <a:rPr lang="en-US" sz="1800" dirty="0" smtClean="0"/>
              <a:t> </a:t>
            </a:r>
            <a:r>
              <a:rPr lang="en-US" sz="1800" dirty="0" err="1" smtClean="0"/>
              <a:t>Unidos</a:t>
            </a:r>
            <a:r>
              <a:rPr lang="en-US" sz="1800" dirty="0" smtClean="0"/>
              <a:t>: PMI, 2008. </a:t>
            </a:r>
          </a:p>
          <a:p>
            <a:pPr lvl="0"/>
            <a:r>
              <a:rPr lang="en-US" sz="1800" dirty="0" smtClean="0"/>
              <a:t>Project Management Institute. Practice Standard for Earned Value Management. 1st Edit. Pennsylvania, </a:t>
            </a:r>
            <a:r>
              <a:rPr lang="en-US" sz="1800" dirty="0" err="1" smtClean="0"/>
              <a:t>Estados</a:t>
            </a:r>
            <a:r>
              <a:rPr lang="en-US" sz="1800" dirty="0" smtClean="0"/>
              <a:t> </a:t>
            </a:r>
            <a:r>
              <a:rPr lang="en-US" sz="1800" dirty="0" err="1" smtClean="0"/>
              <a:t>Unidos</a:t>
            </a:r>
            <a:r>
              <a:rPr lang="en-US" sz="1800" dirty="0" smtClean="0"/>
              <a:t>: PMI, 2004. </a:t>
            </a:r>
          </a:p>
          <a:p>
            <a:r>
              <a:rPr lang="en-US" sz="1800" dirty="0" smtClean="0"/>
              <a:t>Rita </a:t>
            </a:r>
            <a:r>
              <a:rPr lang="en-US" sz="1800" dirty="0" err="1" smtClean="0"/>
              <a:t>Mulcahy</a:t>
            </a:r>
            <a:r>
              <a:rPr lang="en-US" sz="1800" dirty="0" smtClean="0"/>
              <a:t>, PMP. PMP Exam Prep, Sixth Edition: Rita's Course in a Book for Passing the PMP Exam. 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Edit. RMC Publications, Inc: RMC,2009. </a:t>
            </a:r>
          </a:p>
          <a:p>
            <a:pPr>
              <a:buNone/>
            </a:pPr>
            <a:r>
              <a:rPr lang="en-US" sz="800" dirty="0" smtClean="0"/>
              <a:t/>
            </a:r>
            <a:br>
              <a:rPr lang="en-US" sz="800" dirty="0" smtClean="0"/>
            </a:br>
            <a:endParaRPr lang="en-US" sz="800" dirty="0" smtClean="0"/>
          </a:p>
          <a:p>
            <a:pPr lvl="0"/>
            <a:endParaRPr lang="en-US" sz="800" dirty="0" smtClean="0"/>
          </a:p>
          <a:p>
            <a:endParaRPr lang="en-US" sz="800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7496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¿Podemos mejorar?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R" sz="3300" dirty="0" smtClean="0"/>
              <a:t>70% de los proyectos terminan fuera del presupuesto y no cumplen con el plazo.</a:t>
            </a:r>
          </a:p>
          <a:p>
            <a:pPr lvl="1"/>
            <a:endParaRPr lang="es-CR" sz="3300" dirty="0" smtClean="0"/>
          </a:p>
          <a:p>
            <a:r>
              <a:rPr lang="es-CR" sz="3300" dirty="0" smtClean="0"/>
              <a:t>52% de los proyectos terminan al 189% de su presupuesto inicial.</a:t>
            </a:r>
          </a:p>
          <a:p>
            <a:pPr lvl="1">
              <a:buFontTx/>
              <a:buChar char="•"/>
            </a:pPr>
            <a:endParaRPr lang="es-CR" sz="3300" dirty="0" smtClean="0"/>
          </a:p>
          <a:p>
            <a:r>
              <a:rPr lang="es-CR" sz="3300" dirty="0" smtClean="0"/>
              <a:t>Y algunos nunca terminan.</a:t>
            </a:r>
          </a:p>
          <a:p>
            <a:endParaRPr lang="en-US" dirty="0"/>
          </a:p>
        </p:txBody>
      </p:sp>
      <p:pic>
        <p:nvPicPr>
          <p:cNvPr id="7" name="Picture 2" descr="C:\Documents and Settings\jharper\Application Data\Microsoft\Media Catalog\Downloaded Clips\cl25\j0092553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556792"/>
            <a:ext cx="3930650" cy="38608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4953000" y="6096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Standish</a:t>
            </a:r>
            <a:r>
              <a:rPr lang="es-ES_tradnl" dirty="0" smtClean="0"/>
              <a:t> </a:t>
            </a:r>
            <a:r>
              <a:rPr lang="es-ES_tradnl" dirty="0" err="1" smtClean="0"/>
              <a:t>Group</a:t>
            </a:r>
            <a:r>
              <a:rPr lang="es-ES_tradnl" dirty="0" smtClean="0"/>
              <a:t>; 1998</a:t>
            </a:r>
            <a:endParaRPr lang="en-US" dirty="0"/>
          </a:p>
        </p:txBody>
      </p:sp>
      <p:sp>
        <p:nvSpPr>
          <p:cNvPr id="8" name="7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7625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dirty="0" smtClean="0"/>
              <a:t>¿Cómo controlamos nuestros proyectos?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¿Seguimiento al cronograma?</a:t>
            </a:r>
          </a:p>
          <a:p>
            <a:r>
              <a:rPr lang="es-ES_tradnl" dirty="0" smtClean="0"/>
              <a:t>¿Seguimiento a la ejecución presupuestaria?</a:t>
            </a:r>
          </a:p>
          <a:p>
            <a:r>
              <a:rPr lang="es-ES_tradnl" dirty="0" smtClean="0"/>
              <a:t>¿Seguimiento de Hitos?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0495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¿Le suena conocido?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Estamos cumpliendo en plazo pero tenemos un sobrecosto.</a:t>
            </a:r>
          </a:p>
          <a:p>
            <a:pPr algn="just"/>
            <a:r>
              <a:rPr lang="es-ES_tradnl" dirty="0" smtClean="0"/>
              <a:t>Nos hemos ajustado al presupuesto, pero nuestro desempeño en tiempo es muy bajo.</a:t>
            </a:r>
          </a:p>
          <a:p>
            <a:pPr algn="just"/>
            <a:r>
              <a:rPr lang="es-ES_tradnl" dirty="0" smtClean="0"/>
              <a:t>Nos hemos ajustado al presupuesto, pero </a:t>
            </a:r>
            <a:r>
              <a:rPr lang="es-CR" dirty="0" smtClean="0"/>
              <a:t>los expertos contratados no cumplen con las expectativas del trabajo.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9271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¿Preguntas sin Respuesta?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¿Estamos atrasados/adelantados respecto a plan de trabajo?</a:t>
            </a:r>
          </a:p>
          <a:p>
            <a:r>
              <a:rPr lang="es-ES" sz="2000" dirty="0" smtClean="0"/>
              <a:t>¿Qué tan eficientemente estamos utilizando el tiempo?</a:t>
            </a:r>
          </a:p>
          <a:p>
            <a:r>
              <a:rPr lang="es-ES" sz="2000" dirty="0" smtClean="0"/>
              <a:t>¿Cuál es la fecha probable de finalización del proyecto?</a:t>
            </a:r>
          </a:p>
          <a:p>
            <a:r>
              <a:rPr lang="es-ES" sz="2000" dirty="0" smtClean="0"/>
              <a:t>¿Cómo vamos respecto al presupuesto?</a:t>
            </a:r>
          </a:p>
          <a:p>
            <a:r>
              <a:rPr lang="es-ES" sz="2000" dirty="0" smtClean="0"/>
              <a:t>¿Qué tan eficientemente estamos utilizando los recursos?</a:t>
            </a:r>
          </a:p>
          <a:p>
            <a:r>
              <a:rPr lang="es-ES" sz="2000" dirty="0" smtClean="0"/>
              <a:t>¿Cuánto es el costo probable del trabajo pendiente?</a:t>
            </a:r>
          </a:p>
          <a:p>
            <a:r>
              <a:rPr lang="es-ES" sz="2000" dirty="0" smtClean="0"/>
              <a:t>¿Cuánto es probable que nos cueste el proyecto?</a:t>
            </a:r>
          </a:p>
          <a:p>
            <a:r>
              <a:rPr lang="es-ES" sz="2000" dirty="0" smtClean="0"/>
              <a:t>¿</a:t>
            </a:r>
            <a:r>
              <a:rPr lang="es-CR" sz="2000" dirty="0" smtClean="0"/>
              <a:t>Estaremos por debajo o por encima del presupuesto al finalizar?¿Cuanto?</a:t>
            </a:r>
            <a:endParaRPr lang="es-CR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2016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¿Preguntas sin Respuesta?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 smtClean="0"/>
              <a:t>Estas preguntas solo pueden ser respondidas utilizando la técnica de valor ganado, que evalúa el desempeño del proyecto de acuerdo con el trabajo completado, el tiempo consumido y el costo asumido.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3550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sz="3600" dirty="0" smtClean="0"/>
              <a:t>¿Para qué nos sirve la respuesta?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Conocer el desempeño de manera integral de nuestros proyectos, nos permite tomar acciones correctivas cuando aún existe la posibilidad de cambiar el rumbo.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204864"/>
            <a:ext cx="216024" cy="21602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102826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4">
      <a:dk1>
        <a:srgbClr val="808080"/>
      </a:dk1>
      <a:lt1>
        <a:srgbClr val="FFFFFF"/>
      </a:lt1>
      <a:dk2>
        <a:srgbClr val="035588"/>
      </a:dk2>
      <a:lt2>
        <a:srgbClr val="003366"/>
      </a:lt2>
      <a:accent1>
        <a:srgbClr val="5D5B72"/>
      </a:accent1>
      <a:accent2>
        <a:srgbClr val="3C3453"/>
      </a:accent2>
      <a:accent3>
        <a:srgbClr val="AAB4C3"/>
      </a:accent3>
      <a:accent4>
        <a:srgbClr val="DADADA"/>
      </a:accent4>
      <a:accent5>
        <a:srgbClr val="B6B5BC"/>
      </a:accent5>
      <a:accent6>
        <a:srgbClr val="352E4A"/>
      </a:accent6>
      <a:hlink>
        <a:srgbClr val="006594"/>
      </a:hlink>
      <a:folHlink>
        <a:srgbClr val="1795BB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FFFFFF"/>
        </a:dk1>
        <a:lt1>
          <a:srgbClr val="FFFFFF"/>
        </a:lt1>
        <a:dk2>
          <a:srgbClr val="003366"/>
        </a:dk2>
        <a:lt2>
          <a:srgbClr val="808080"/>
        </a:lt2>
        <a:accent1>
          <a:srgbClr val="5D5B72"/>
        </a:accent1>
        <a:accent2>
          <a:srgbClr val="3C3453"/>
        </a:accent2>
        <a:accent3>
          <a:srgbClr val="FFFFFF"/>
        </a:accent3>
        <a:accent4>
          <a:srgbClr val="DADADA"/>
        </a:accent4>
        <a:accent5>
          <a:srgbClr val="B6B5BC"/>
        </a:accent5>
        <a:accent6>
          <a:srgbClr val="352E4A"/>
        </a:accent6>
        <a:hlink>
          <a:srgbClr val="006594"/>
        </a:hlink>
        <a:folHlink>
          <a:srgbClr val="1795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808080"/>
        </a:dk1>
        <a:lt1>
          <a:srgbClr val="FFFFFF"/>
        </a:lt1>
        <a:dk2>
          <a:srgbClr val="035588"/>
        </a:dk2>
        <a:lt2>
          <a:srgbClr val="003366"/>
        </a:lt2>
        <a:accent1>
          <a:srgbClr val="5D5B72"/>
        </a:accent1>
        <a:accent2>
          <a:srgbClr val="3C3453"/>
        </a:accent2>
        <a:accent3>
          <a:srgbClr val="AAB4C3"/>
        </a:accent3>
        <a:accent4>
          <a:srgbClr val="DADADA"/>
        </a:accent4>
        <a:accent5>
          <a:srgbClr val="B6B5BC"/>
        </a:accent5>
        <a:accent6>
          <a:srgbClr val="352E4A"/>
        </a:accent6>
        <a:hlink>
          <a:srgbClr val="006594"/>
        </a:hlink>
        <a:folHlink>
          <a:srgbClr val="1795B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2058</Words>
  <Application>Microsoft Office PowerPoint</Application>
  <PresentationFormat>Presentación en pantalla (4:3)</PresentationFormat>
  <Paragraphs>251</Paragraphs>
  <Slides>31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5" baseType="lpstr">
      <vt:lpstr>Arial</vt:lpstr>
      <vt:lpstr>Wingdings</vt:lpstr>
      <vt:lpstr>Webdings</vt:lpstr>
      <vt:lpstr>Custom Design</vt:lpstr>
      <vt:lpstr>Implementación, Control y Cierre Valor Ganado</vt:lpstr>
      <vt:lpstr>Monitoreo y Control</vt:lpstr>
      <vt:lpstr>Monitoreo y Control</vt:lpstr>
      <vt:lpstr>¿Podemos mejorar?</vt:lpstr>
      <vt:lpstr>¿Cómo controlamos nuestros proyectos?</vt:lpstr>
      <vt:lpstr>¿Le suena conocido?</vt:lpstr>
      <vt:lpstr>¿Preguntas sin Respuesta?</vt:lpstr>
      <vt:lpstr>¿Preguntas sin Respuesta?</vt:lpstr>
      <vt:lpstr>¿Para qué nos sirve la respuesta?</vt:lpstr>
      <vt:lpstr>Valor Ganado</vt:lpstr>
      <vt:lpstr>Valor Ganado</vt:lpstr>
      <vt:lpstr>¿Cuándo se puede utilizar?</vt:lpstr>
      <vt:lpstr>¿Cuándo se puede utilizar?</vt:lpstr>
      <vt:lpstr>¿Cuándo se puede utilizar?</vt:lpstr>
      <vt:lpstr>¿Cuándo se puede utilizar? (EDT)</vt:lpstr>
      <vt:lpstr>¿Cuándo se puede utilizar?</vt:lpstr>
      <vt:lpstr>¿Cómo se crea?</vt:lpstr>
      <vt:lpstr>Establecer LBMD</vt:lpstr>
      <vt:lpstr>¿Qué es una cuenta de control?</vt:lpstr>
      <vt:lpstr>Medir desempeño</vt:lpstr>
      <vt:lpstr>¿Cómo determino el valor  ganado en mi proyecto?</vt:lpstr>
      <vt:lpstr>¿Cómo determino el valor ganado en mi proyecto?</vt:lpstr>
      <vt:lpstr>¿Cómo determino el valor  ganado en mi proyecto?</vt:lpstr>
      <vt:lpstr>Valor Ganado</vt:lpstr>
      <vt:lpstr>Presentación de PowerPoint</vt:lpstr>
      <vt:lpstr>Presentación de PowerPoint</vt:lpstr>
      <vt:lpstr>Estimate at Completion</vt:lpstr>
      <vt:lpstr>Estimate at Completion</vt:lpstr>
      <vt:lpstr>Estimate at Completion</vt:lpstr>
      <vt:lpstr>TIPS para calcular  desviaciones e índices</vt:lpstr>
      <vt:lpstr>Bibliografía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1 Template</dc:title>
  <dc:creator>Presentation Magazine</dc:creator>
  <cp:lastModifiedBy>Yoannia Arean</cp:lastModifiedBy>
  <cp:revision>7</cp:revision>
  <dcterms:created xsi:type="dcterms:W3CDTF">2005-02-22T07:02:15Z</dcterms:created>
  <dcterms:modified xsi:type="dcterms:W3CDTF">2011-12-15T01:16:38Z</dcterms:modified>
</cp:coreProperties>
</file>