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570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DB92F-746D-4FCD-939E-880BC3FAC4E3}" type="datetimeFigureOut">
              <a:rPr lang="en-US" smtClean="0"/>
              <a:pPr/>
              <a:t>8/24/2012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3A87A-3760-4AF6-81FD-EE947A97F96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4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10.x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4.jpeg"/><Relationship Id="rId4" Type="http://schemas.openxmlformats.org/officeDocument/2006/relationships/hyperlink" Target="http://www.imagenes-gratis.net/exito-1238370416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6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60040" y="908720"/>
            <a:ext cx="7772400" cy="2736303"/>
          </a:xfrm>
        </p:spPr>
        <p:txBody>
          <a:bodyPr>
            <a:normAutofit fontScale="90000"/>
          </a:bodyPr>
          <a:lstStyle/>
          <a:p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Áreas del conocimiento para la AP </a:t>
            </a:r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</a:t>
            </a:r>
            <a:b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5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la Planificación de los Riesgos del Proyecto</a:t>
            </a:r>
            <a:r>
              <a:rPr lang="es-ES_tradn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Basado en los estándares del PMI</a:t>
            </a:r>
            <a:r>
              <a:rPr lang="es-ES_tradnl" sz="1600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®</a:t>
            </a:r>
            <a:r>
              <a:rPr lang="es-ES_tradnl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CR" sz="1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283075" y="5301208"/>
            <a:ext cx="4752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1800" dirty="0">
                <a:latin typeface="Tahoma" pitchFamily="34" charset="0"/>
              </a:rPr>
              <a:t>Ing. Fausto Fernández Martínez, </a:t>
            </a:r>
            <a:r>
              <a:rPr lang="es-ES_tradnl" sz="1800" dirty="0" err="1">
                <a:latin typeface="Tahoma" pitchFamily="34" charset="0"/>
              </a:rPr>
              <a:t>MSc</a:t>
            </a:r>
            <a:r>
              <a:rPr lang="es-ES_tradnl" sz="1800" dirty="0">
                <a:latin typeface="Tahoma" pitchFamily="34" charset="0"/>
              </a:rPr>
              <a:t>, </a:t>
            </a:r>
            <a:r>
              <a:rPr lang="es-ES_tradnl" sz="1800" dirty="0" err="1">
                <a:latin typeface="Tahoma" pitchFamily="34" charset="0"/>
              </a:rPr>
              <a:t>MAP</a:t>
            </a:r>
            <a:endParaRPr lang="es-ES" sz="1800" dirty="0">
              <a:latin typeface="Tahoma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284663" y="5667920"/>
            <a:ext cx="2767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s-ES_tradnl" sz="1400" dirty="0">
                <a:latin typeface="Tahoma" pitchFamily="34" charset="0"/>
              </a:rPr>
              <a:t>San José, Costa Rica   -    </a:t>
            </a:r>
            <a:r>
              <a:rPr lang="es-ES_tradnl" sz="1400" dirty="0" smtClean="0">
                <a:latin typeface="Tahoma" pitchFamily="34" charset="0"/>
              </a:rPr>
              <a:t>2011</a:t>
            </a:r>
            <a:endParaRPr lang="es-ES_tradnl" sz="14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050"/>
          <p:cNvSpPr>
            <a:spLocks noGrp="1" noChangeArrowheads="1"/>
          </p:cNvSpPr>
          <p:nvPr>
            <p:ph type="title"/>
          </p:nvPr>
        </p:nvSpPr>
        <p:spPr>
          <a:xfrm>
            <a:off x="827584" y="188640"/>
            <a:ext cx="8208912" cy="1440160"/>
          </a:xfrm>
          <a:noFill/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Factores que afectan la percepción de los Riesgos</a:t>
            </a:r>
          </a:p>
        </p:txBody>
      </p:sp>
      <p:sp>
        <p:nvSpPr>
          <p:cNvPr id="18436" name="Rectangle 2051"/>
          <p:cNvSpPr>
            <a:spLocks noGrp="1" noChangeArrowheads="1"/>
          </p:cNvSpPr>
          <p:nvPr>
            <p:ph idx="1"/>
          </p:nvPr>
        </p:nvSpPr>
        <p:spPr>
          <a:xfrm>
            <a:off x="250825" y="2493194"/>
            <a:ext cx="8713663" cy="4104158"/>
          </a:xfrm>
        </p:spPr>
        <p:txBody>
          <a:bodyPr/>
          <a:lstStyle/>
          <a:p>
            <a:pPr eaLnBrk="1" hangingPunct="1"/>
            <a:r>
              <a:rPr lang="es-MX" sz="2800" dirty="0" smtClean="0">
                <a:solidFill>
                  <a:schemeClr val="bg1">
                    <a:lumMod val="50000"/>
                  </a:schemeClr>
                </a:solidFill>
              </a:rPr>
              <a:t>El sentimiento de control de la situación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.  </a:t>
            </a:r>
          </a:p>
          <a:p>
            <a:pPr lvl="1" eaLnBrk="1" hangingPunct="1"/>
            <a:r>
              <a:rPr lang="es-MX" sz="2000" dirty="0" smtClean="0">
                <a:solidFill>
                  <a:schemeClr val="bg1">
                    <a:lumMod val="50000"/>
                  </a:schemeClr>
                </a:solidFill>
              </a:rPr>
              <a:t>me monto en la motocicleta, pero sólo si yo manejo.</a:t>
            </a:r>
          </a:p>
          <a:p>
            <a:pPr eaLnBrk="1" hangingPunct="1"/>
            <a:r>
              <a:rPr lang="es-MX" sz="2800" dirty="0" smtClean="0">
                <a:solidFill>
                  <a:schemeClr val="bg1">
                    <a:lumMod val="50000"/>
                  </a:schemeClr>
                </a:solidFill>
              </a:rPr>
              <a:t>Nivel de familiaridad. </a:t>
            </a:r>
          </a:p>
          <a:p>
            <a:pPr lvl="1" eaLnBrk="1" hangingPunct="1"/>
            <a:r>
              <a:rPr lang="es-MX" sz="2000" dirty="0" smtClean="0">
                <a:solidFill>
                  <a:schemeClr val="bg1">
                    <a:lumMod val="50000"/>
                  </a:schemeClr>
                </a:solidFill>
              </a:rPr>
              <a:t>Se subestiman los riesgos “familiares” y se sobrestiman los riesgos poco familiares (viajar en bus - viajar en barco; aeromoza - pasajero)</a:t>
            </a:r>
          </a:p>
          <a:p>
            <a:pPr eaLnBrk="1" hangingPunct="1"/>
            <a:r>
              <a:rPr lang="es-MX" sz="2800" dirty="0" smtClean="0">
                <a:solidFill>
                  <a:schemeClr val="bg1">
                    <a:lumMod val="50000"/>
                  </a:schemeClr>
                </a:solidFill>
              </a:rPr>
              <a:t>Simple placer, prestigio o auto-satisfacción</a:t>
            </a:r>
          </a:p>
          <a:p>
            <a:pPr lvl="1" eaLnBrk="1" hangingPunct="1"/>
            <a:r>
              <a:rPr lang="es-MX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MX" sz="2000" dirty="0" err="1" smtClean="0">
                <a:solidFill>
                  <a:schemeClr val="bg1">
                    <a:lumMod val="50000"/>
                  </a:schemeClr>
                </a:solidFill>
              </a:rPr>
              <a:t>Bungee</a:t>
            </a:r>
            <a:r>
              <a:rPr lang="es-MX" sz="24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es-PR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3175" indent="11113" eaLnBrk="1" hangingPunct="1">
              <a:buFont typeface="Wingdings" pitchFamily="2" charset="2"/>
              <a:buNone/>
            </a:pPr>
            <a:r>
              <a:rPr lang="es-PR" sz="2400" dirty="0" smtClean="0">
                <a:solidFill>
                  <a:schemeClr val="bg1">
                    <a:lumMod val="50000"/>
                  </a:schemeClr>
                </a:solidFill>
              </a:rPr>
              <a:t>La percepción de los riesgos usualmente depende del </a:t>
            </a:r>
            <a:r>
              <a:rPr lang="es-PR" sz="2400" b="1" u="sng" dirty="0" smtClean="0">
                <a:solidFill>
                  <a:schemeClr val="bg1">
                    <a:lumMod val="50000"/>
                  </a:schemeClr>
                </a:solidFill>
              </a:rPr>
              <a:t>nivel de tolerancia al riesgo</a:t>
            </a:r>
            <a:r>
              <a:rPr lang="es-PR" sz="2400" dirty="0" smtClean="0">
                <a:solidFill>
                  <a:schemeClr val="bg1">
                    <a:lumMod val="50000"/>
                  </a:schemeClr>
                </a:solidFill>
              </a:rPr>
              <a:t>   (propensión o aversión al riesgo)</a:t>
            </a:r>
            <a:endParaRPr lang="es-MX" sz="24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063E48-9B31-407A-ABA5-ABCDF78447E1}" type="slidenum">
              <a:rPr lang="es-ES"/>
              <a:pPr>
                <a:defRPr/>
              </a:pPr>
              <a:t>10</a:t>
            </a:fld>
            <a:endParaRPr lang="es-ES"/>
          </a:p>
        </p:txBody>
      </p:sp>
      <p:pic>
        <p:nvPicPr>
          <p:cNvPr id="6" name="0 Imagen" descr="altoriesgo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000892" y="1643050"/>
            <a:ext cx="2109787" cy="235745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76845"/>
            <a:ext cx="8424936" cy="1223963"/>
          </a:xfrm>
          <a:noFill/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Clasificación  de la Tolerancia del Riesgo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2636639"/>
            <a:ext cx="8820150" cy="3528665"/>
          </a:xfrm>
        </p:spPr>
        <p:txBody>
          <a:bodyPr/>
          <a:lstStyle/>
          <a:p>
            <a:pPr eaLnBrk="1" hangingPunct="1"/>
            <a:r>
              <a:rPr lang="es-CR" sz="2800" b="1" dirty="0" smtClean="0">
                <a:solidFill>
                  <a:schemeClr val="bg1">
                    <a:lumMod val="50000"/>
                  </a:schemeClr>
                </a:solidFill>
              </a:rPr>
              <a:t>Propensión (Amante) al Riesgo</a:t>
            </a:r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 - </a:t>
            </a: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Este tipo de Gerente de Proyecto prefiere mayor incertidumbre y puede pagar una penalidad o exigir un premio por tomar el riesgo (generalmente jóvenes)</a:t>
            </a:r>
          </a:p>
          <a:p>
            <a:pPr eaLnBrk="1" hangingPunct="1"/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CR" sz="2800" b="1" dirty="0" smtClean="0">
                <a:solidFill>
                  <a:schemeClr val="bg1">
                    <a:lumMod val="50000"/>
                  </a:schemeClr>
                </a:solidFill>
              </a:rPr>
              <a:t>Aversión (Conservador) al Riesgo </a:t>
            </a:r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Mientras más dinero en juego disminuye la tolerancia al riesgo del Gerente de Proyecto (generalmente personas mayores) </a:t>
            </a:r>
          </a:p>
          <a:p>
            <a:pPr eaLnBrk="1" hangingPunct="1"/>
            <a:r>
              <a:rPr lang="es-CR" sz="2800" b="1" dirty="0" smtClean="0">
                <a:solidFill>
                  <a:schemeClr val="bg1">
                    <a:lumMod val="50000"/>
                  </a:schemeClr>
                </a:solidFill>
              </a:rPr>
              <a:t>Indiferencia (Neutral) al Riesgo</a:t>
            </a:r>
            <a:endParaRPr lang="es-CR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/>
            <a:endParaRPr lang="es-CR" sz="2800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B6735C-2FD2-4353-869E-FE1CC0D00066}" type="slidenum">
              <a:rPr lang="es-ES"/>
              <a:pPr>
                <a:defRPr/>
              </a:pPr>
              <a:t>11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139952" y="1988840"/>
            <a:ext cx="4824040" cy="1584325"/>
          </a:xfrm>
        </p:spPr>
        <p:txBody>
          <a:bodyPr/>
          <a:lstStyle/>
          <a:p>
            <a:pPr algn="l" eaLnBrk="1" hangingPunct="1"/>
            <a:r>
              <a:rPr lang="es-CR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“Guerra avisada no mata soldados”</a:t>
            </a:r>
            <a:endParaRPr lang="es-CR" b="1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098" name="Object 1030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301703"/>
              </p:ext>
            </p:extLst>
          </p:nvPr>
        </p:nvGraphicFramePr>
        <p:xfrm>
          <a:off x="1116013" y="2241550"/>
          <a:ext cx="1817687" cy="270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Imagen de mapa de bits" r:id="rId5" imgW="2314286" imgH="3438095" progId="PBrush">
                  <p:embed/>
                </p:oleObj>
              </mc:Choice>
              <mc:Fallback>
                <p:oleObj name="Imagen de mapa de bits" r:id="rId5" imgW="2314286" imgH="3438095" progId="PBrush">
                  <p:embed/>
                  <p:pic>
                    <p:nvPicPr>
                      <p:cNvPr id="0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241550"/>
                        <a:ext cx="1817687" cy="270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D6507F-86BF-4350-B4CD-5EF6EC279D03}" type="slidenum">
              <a:rPr lang="es-ES"/>
              <a:pPr>
                <a:defRPr/>
              </a:pPr>
              <a:t>12</a:t>
            </a:fld>
            <a:endParaRPr lang="es-ES"/>
          </a:p>
        </p:txBody>
      </p:sp>
      <p:sp>
        <p:nvSpPr>
          <p:cNvPr id="437251" name="Rectangle 1027"/>
          <p:cNvSpPr>
            <a:spLocks noChangeArrowheads="1"/>
          </p:cNvSpPr>
          <p:nvPr/>
        </p:nvSpPr>
        <p:spPr bwMode="auto">
          <a:xfrm>
            <a:off x="107504" y="5013151"/>
            <a:ext cx="87360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22225" eaLnBrk="1" hangingPunct="1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s-CR" sz="2400" dirty="0">
                <a:solidFill>
                  <a:schemeClr val="bg1">
                    <a:lumMod val="50000"/>
                  </a:schemeClr>
                </a:solidFill>
              </a:rPr>
              <a:t>La Gestión de los Riesgos debe verse como la preparación anticipada contra posibles eventos futuros (adversos y favorables), en lugar de la respuesta dada una vez que estos suceden.                                                        </a:t>
            </a:r>
            <a:r>
              <a:rPr lang="es-CR" sz="2400" b="1" dirty="0">
                <a:solidFill>
                  <a:schemeClr val="bg1">
                    <a:lumMod val="50000"/>
                  </a:schemeClr>
                </a:solidFill>
              </a:rPr>
              <a:t>Significa ser proactivo y no reactivo.</a:t>
            </a:r>
          </a:p>
        </p:txBody>
      </p:sp>
      <p:sp>
        <p:nvSpPr>
          <p:cNvPr id="437252" name="Rectangle 1028"/>
          <p:cNvSpPr>
            <a:spLocks noChangeArrowheads="1"/>
          </p:cNvSpPr>
          <p:nvPr/>
        </p:nvSpPr>
        <p:spPr bwMode="auto">
          <a:xfrm>
            <a:off x="251520" y="547588"/>
            <a:ext cx="8892480" cy="865188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/>
          <a:p>
            <a:pPr algn="r">
              <a:spcBef>
                <a:spcPct val="0"/>
              </a:spcBef>
            </a:pPr>
            <a:r>
              <a:rPr lang="es-CR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La Gestión de los Riesgos alternativa proactiva a la Administración de Crisis.</a:t>
            </a:r>
          </a:p>
        </p:txBody>
      </p:sp>
      <p:sp>
        <p:nvSpPr>
          <p:cNvPr id="437255" name="Rectangle 1031"/>
          <p:cNvSpPr>
            <a:spLocks noChangeArrowheads="1"/>
          </p:cNvSpPr>
          <p:nvPr/>
        </p:nvSpPr>
        <p:spPr bwMode="auto">
          <a:xfrm>
            <a:off x="4139952" y="3429000"/>
            <a:ext cx="4176464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1" hangingPunct="1"/>
            <a:r>
              <a:rPr lang="es-CR" sz="44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“El futuro no se espera, se hace”</a:t>
            </a:r>
            <a:endParaRPr lang="es-CR" sz="4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7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7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7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7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1" grpId="0" build="p" autoUpdateAnimBg="0"/>
      <p:bldP spid="437252" grpId="0" build="p" autoUpdateAnimBg="0"/>
      <p:bldP spid="43725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24" y="548680"/>
            <a:ext cx="5703888" cy="1106487"/>
          </a:xfrm>
          <a:noFill/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Proactivo vs Reactivo   Ejemplo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2062163"/>
            <a:ext cx="8826500" cy="1295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A usted están a punto de dispararle con un arma de fuego!!!. Ante esta situación, hay cuatro posibles alternativas: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3A5C36-686F-40AC-A39D-43BD4460A54D}" type="slidenum">
              <a:rPr lang="es-ES"/>
              <a:pPr>
                <a:defRPr/>
              </a:pPr>
              <a:t>13</a:t>
            </a:fld>
            <a:endParaRPr lang="es-ES"/>
          </a:p>
        </p:txBody>
      </p:sp>
      <p:sp>
        <p:nvSpPr>
          <p:cNvPr id="382980" name="Rectangle 4"/>
          <p:cNvSpPr>
            <a:spLocks noChangeArrowheads="1"/>
          </p:cNvSpPr>
          <p:nvPr/>
        </p:nvSpPr>
        <p:spPr bwMode="auto">
          <a:xfrm>
            <a:off x="323850" y="3387725"/>
            <a:ext cx="8591550" cy="177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s-CR" sz="2800" b="1" dirty="0">
                <a:solidFill>
                  <a:schemeClr val="bg1">
                    <a:lumMod val="50000"/>
                  </a:schemeClr>
                </a:solidFill>
              </a:rPr>
              <a:t>Reactivo</a:t>
            </a:r>
            <a:r>
              <a:rPr lang="es-CR" sz="2800" dirty="0">
                <a:solidFill>
                  <a:schemeClr val="bg1">
                    <a:lumMod val="50000"/>
                  </a:schemeClr>
                </a:solidFill>
              </a:rPr>
              <a:t> (Administración de Crisis)</a:t>
            </a:r>
          </a:p>
          <a:p>
            <a:pPr marL="1143000" lvl="2" indent="-228600" eaLnBrk="1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s-CR" sz="2400" dirty="0">
                <a:solidFill>
                  <a:schemeClr val="bg1">
                    <a:lumMod val="50000"/>
                  </a:schemeClr>
                </a:solidFill>
              </a:rPr>
              <a:t>Esquivar la bala</a:t>
            </a:r>
          </a:p>
          <a:p>
            <a:pPr marL="1143000" lvl="2" indent="-228600" eaLnBrk="1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s-CR" sz="2400" dirty="0">
                <a:solidFill>
                  <a:schemeClr val="bg1">
                    <a:lumMod val="50000"/>
                  </a:schemeClr>
                </a:solidFill>
              </a:rPr>
              <a:t>Detener la bala</a:t>
            </a:r>
          </a:p>
          <a:p>
            <a:pPr marL="1143000" lvl="2" indent="-228600" eaLnBrk="1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s-CR" sz="2400" dirty="0">
                <a:solidFill>
                  <a:schemeClr val="bg1">
                    <a:lumMod val="50000"/>
                  </a:schemeClr>
                </a:solidFill>
              </a:rPr>
              <a:t>Reparar el daño</a:t>
            </a:r>
          </a:p>
        </p:txBody>
      </p:sp>
      <p:sp>
        <p:nvSpPr>
          <p:cNvPr id="382981" name="Rectangle 5"/>
          <p:cNvSpPr>
            <a:spLocks noChangeArrowheads="1"/>
          </p:cNvSpPr>
          <p:nvPr/>
        </p:nvSpPr>
        <p:spPr bwMode="auto">
          <a:xfrm>
            <a:off x="323850" y="5297488"/>
            <a:ext cx="8515350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s-CR" sz="2800" b="1" u="sng" dirty="0">
                <a:solidFill>
                  <a:schemeClr val="bg1">
                    <a:lumMod val="50000"/>
                  </a:schemeClr>
                </a:solidFill>
              </a:rPr>
              <a:t> Proactivo</a:t>
            </a:r>
            <a:r>
              <a:rPr lang="es-CR" sz="2800" dirty="0">
                <a:solidFill>
                  <a:schemeClr val="bg1">
                    <a:lumMod val="50000"/>
                  </a:schemeClr>
                </a:solidFill>
              </a:rPr>
              <a:t> (Anticipe y Planee)</a:t>
            </a:r>
          </a:p>
          <a:p>
            <a:pPr marL="1143000" lvl="2" indent="-228600" eaLnBrk="1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s-CR" sz="2400" dirty="0">
                <a:solidFill>
                  <a:schemeClr val="bg1">
                    <a:lumMod val="50000"/>
                  </a:schemeClr>
                </a:solidFill>
              </a:rPr>
              <a:t>Evitar que le disparen (tomar las medidas para evitar la confrontación)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0" grpId="0" autoUpdateAnimBg="0"/>
      <p:bldP spid="382981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760" y="620688"/>
            <a:ext cx="5702300" cy="974725"/>
          </a:xfrm>
          <a:noFill/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Proactivo vs Reactivo   Ejemplo en proyectos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>
          <a:xfrm>
            <a:off x="174625" y="2154560"/>
            <a:ext cx="8934450" cy="914400"/>
          </a:xfrm>
        </p:spPr>
        <p:txBody>
          <a:bodyPr>
            <a:normAutofit lnSpcReduction="10000"/>
          </a:bodyPr>
          <a:lstStyle/>
          <a:p>
            <a:pPr marL="179388" indent="11113" eaLnBrk="1" hangingPunct="1">
              <a:buNone/>
            </a:pPr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Ante el riesgo en su proyecto de que un material esencial no sea entregado a tiempo:</a:t>
            </a:r>
            <a:endParaRPr lang="es-CR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BE5FA-0601-4B49-B496-E37EB29730A7}" type="slidenum">
              <a:rPr lang="es-ES"/>
              <a:pPr>
                <a:defRPr/>
              </a:pPr>
              <a:t>14</a:t>
            </a:fld>
            <a:endParaRPr lang="es-ES"/>
          </a:p>
        </p:txBody>
      </p:sp>
      <p:sp>
        <p:nvSpPr>
          <p:cNvPr id="440324" name="Rectangle 4"/>
          <p:cNvSpPr>
            <a:spLocks noChangeArrowheads="1"/>
          </p:cNvSpPr>
          <p:nvPr/>
        </p:nvSpPr>
        <p:spPr bwMode="auto">
          <a:xfrm>
            <a:off x="107504" y="3010967"/>
            <a:ext cx="8569325" cy="135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s-CR" sz="2800" b="1" dirty="0" smtClean="0">
                <a:solidFill>
                  <a:schemeClr val="bg1">
                    <a:lumMod val="50000"/>
                  </a:schemeClr>
                </a:solidFill>
              </a:rPr>
              <a:t>Reactivo</a:t>
            </a:r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 (Administración de Crisis)</a:t>
            </a:r>
          </a:p>
          <a:p>
            <a:pPr marL="906463" lvl="2" indent="-184150" eaLnBrk="1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s-CR" sz="2200" dirty="0" smtClean="0">
                <a:solidFill>
                  <a:schemeClr val="bg1">
                    <a:lumMod val="50000"/>
                  </a:schemeClr>
                </a:solidFill>
              </a:rPr>
              <a:t>Contratar un servicio de entrega rápida</a:t>
            </a:r>
          </a:p>
          <a:p>
            <a:pPr marL="906463" lvl="2" indent="-184150" eaLnBrk="1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s-CR" sz="2200" dirty="0" smtClean="0">
                <a:solidFill>
                  <a:schemeClr val="bg1">
                    <a:lumMod val="50000"/>
                  </a:schemeClr>
                </a:solidFill>
              </a:rPr>
              <a:t>Rápidamente encontrar otro proveedor</a:t>
            </a:r>
            <a:endParaRPr lang="es-CR" sz="2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40325" name="Rectangle 5"/>
          <p:cNvSpPr>
            <a:spLocks noChangeArrowheads="1"/>
          </p:cNvSpPr>
          <p:nvPr/>
        </p:nvSpPr>
        <p:spPr bwMode="auto">
          <a:xfrm>
            <a:off x="89098" y="4443537"/>
            <a:ext cx="8803382" cy="2225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s-CR" sz="2800" b="1" dirty="0">
                <a:solidFill>
                  <a:schemeClr val="bg1">
                    <a:lumMod val="50000"/>
                  </a:schemeClr>
                </a:solidFill>
              </a:rPr>
              <a:t> Proactivo</a:t>
            </a:r>
            <a:r>
              <a:rPr lang="es-CR" sz="2800" dirty="0">
                <a:solidFill>
                  <a:schemeClr val="bg1">
                    <a:lumMod val="50000"/>
                  </a:schemeClr>
                </a:solidFill>
              </a:rPr>
              <a:t> (Anticipe y Planee)</a:t>
            </a:r>
          </a:p>
          <a:p>
            <a:pPr marL="900113" lvl="2" indent="-177800" eaLnBrk="1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s-CR" sz="2200" dirty="0">
                <a:solidFill>
                  <a:schemeClr val="bg1">
                    <a:lumMod val="50000"/>
                  </a:schemeClr>
                </a:solidFill>
              </a:rPr>
              <a:t>Asegúrese de que el proveedor tenga un historial de entregas confiables</a:t>
            </a:r>
          </a:p>
          <a:p>
            <a:pPr marL="900113" lvl="2" indent="-177800" eaLnBrk="1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s-CR" sz="2200" dirty="0">
                <a:solidFill>
                  <a:schemeClr val="bg1">
                    <a:lumMod val="50000"/>
                  </a:schemeClr>
                </a:solidFill>
              </a:rPr>
              <a:t>Solicite actualizaciones del avance en los procesos de ensamblaje</a:t>
            </a:r>
          </a:p>
          <a:p>
            <a:pPr marL="900113" lvl="2" indent="-177800" eaLnBrk="1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s-CR" sz="2200" dirty="0">
                <a:solidFill>
                  <a:schemeClr val="bg1">
                    <a:lumMod val="50000"/>
                  </a:schemeClr>
                </a:solidFill>
              </a:rPr>
              <a:t>Identifique fuentes alternas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4" grpId="0" autoUpdateAnimBg="0"/>
      <p:bldP spid="44032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23528" y="476672"/>
            <a:ext cx="8568952" cy="1223963"/>
          </a:xfrm>
          <a:noFill/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Procesos de la Gestión </a:t>
            </a:r>
            <a:r>
              <a:rPr lang="es-CR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los </a:t>
            </a:r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Riesgos del Proyecto</a:t>
            </a:r>
          </a:p>
        </p:txBody>
      </p:sp>
      <p:sp>
        <p:nvSpPr>
          <p:cNvPr id="22532" name="Rectangle 2051"/>
          <p:cNvSpPr>
            <a:spLocks noGrp="1" noChangeArrowheads="1"/>
          </p:cNvSpPr>
          <p:nvPr>
            <p:ph idx="1"/>
          </p:nvPr>
        </p:nvSpPr>
        <p:spPr>
          <a:xfrm>
            <a:off x="1331788" y="2061146"/>
            <a:ext cx="7632700" cy="2952030"/>
          </a:xfrm>
        </p:spPr>
        <p:txBody>
          <a:bodyPr>
            <a:noAutofit/>
          </a:bodyPr>
          <a:lstStyle/>
          <a:p>
            <a:pPr eaLnBrk="1" hangingPunct="1"/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Planificar  la Gestión de Riesgos</a:t>
            </a:r>
          </a:p>
          <a:p>
            <a:pPr eaLnBrk="1" hangingPunct="1"/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Identificar  Riesgos</a:t>
            </a:r>
          </a:p>
          <a:p>
            <a:pPr eaLnBrk="1" hangingPunct="1"/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Realizar el Análisis Cualitativo de Riesgos</a:t>
            </a:r>
          </a:p>
          <a:p>
            <a:pPr eaLnBrk="1" hangingPunct="1"/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Realizar el Análisis Cuantitativo de Riesgos</a:t>
            </a:r>
          </a:p>
          <a:p>
            <a:pPr eaLnBrk="1" hangingPunct="1"/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Planificar las Respuestas a los Riesgos</a:t>
            </a:r>
          </a:p>
          <a:p>
            <a:pPr eaLnBrk="1" hangingPunct="1"/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Dar Seguimiento y Controlar los Riesgos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7DE692-816E-4D08-9CFA-C308A5C1A0D7}" type="slidenum">
              <a:rPr lang="es-ES"/>
              <a:pPr>
                <a:defRPr/>
              </a:pPr>
              <a:t>15</a:t>
            </a:fld>
            <a:endParaRPr lang="es-ES"/>
          </a:p>
        </p:txBody>
      </p:sp>
      <p:sp>
        <p:nvSpPr>
          <p:cNvPr id="22533" name="Rectangle 2052"/>
          <p:cNvSpPr>
            <a:spLocks noChangeArrowheads="1"/>
          </p:cNvSpPr>
          <p:nvPr/>
        </p:nvSpPr>
        <p:spPr bwMode="auto">
          <a:xfrm>
            <a:off x="107504" y="5085011"/>
            <a:ext cx="8569325" cy="1656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s-CR" sz="2200" dirty="0">
                <a:solidFill>
                  <a:schemeClr val="bg1">
                    <a:lumMod val="50000"/>
                  </a:schemeClr>
                </a:solidFill>
              </a:rPr>
              <a:t>Cada proceso puede implicar el esfuerzo de una o más personas o grupos de personas, dependiendo de las necesidades del proyecto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s-CR" sz="2200" dirty="0">
                <a:solidFill>
                  <a:schemeClr val="bg1">
                    <a:lumMod val="50000"/>
                  </a:schemeClr>
                </a:solidFill>
              </a:rPr>
              <a:t>Cada proceso tiene lugar por lo menos una vez en el proyecto y se realiza en una o más fases del proyecto (si está dividido en fases)</a:t>
            </a:r>
            <a:endParaRPr lang="es-CR" sz="2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159750" cy="1223516"/>
          </a:xfrm>
          <a:noFill/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de la Gestión de los Riesgos del Proyecto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8DF42A-309F-4190-A118-0E96A7D116E3}" type="slidenum">
              <a:rPr lang="es-ES"/>
              <a:pPr>
                <a:defRPr/>
              </a:pPr>
              <a:t>16</a:t>
            </a:fld>
            <a:endParaRPr lang="es-ES"/>
          </a:p>
        </p:txBody>
      </p:sp>
      <p:sp>
        <p:nvSpPr>
          <p:cNvPr id="23556" name="Rectangle 2052"/>
          <p:cNvSpPr>
            <a:spLocks noChangeArrowheads="1"/>
          </p:cNvSpPr>
          <p:nvPr/>
        </p:nvSpPr>
        <p:spPr bwMode="auto">
          <a:xfrm>
            <a:off x="468313" y="2637086"/>
            <a:ext cx="8351837" cy="3744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s-CR" sz="2800" dirty="0">
                <a:solidFill>
                  <a:schemeClr val="bg1">
                    <a:lumMod val="50000"/>
                  </a:schemeClr>
                </a:solidFill>
              </a:rPr>
              <a:t>Maximizar la probabilidad y el impacto resultados de los </a:t>
            </a:r>
            <a:r>
              <a:rPr lang="es-CR" sz="2800" b="1" dirty="0">
                <a:solidFill>
                  <a:schemeClr val="bg1">
                    <a:lumMod val="50000"/>
                  </a:schemeClr>
                </a:solidFill>
              </a:rPr>
              <a:t>eventos positivos</a:t>
            </a:r>
            <a:r>
              <a:rPr lang="es-CR" sz="2800" dirty="0">
                <a:solidFill>
                  <a:schemeClr val="bg1">
                    <a:lumMod val="50000"/>
                  </a:schemeClr>
                </a:solidFill>
              </a:rPr>
              <a:t> y disminuir la probabilidad y el impacto de los </a:t>
            </a:r>
            <a:r>
              <a:rPr lang="es-CR" sz="2800" b="1" dirty="0">
                <a:solidFill>
                  <a:schemeClr val="bg1">
                    <a:lumMod val="50000"/>
                  </a:schemeClr>
                </a:solidFill>
              </a:rPr>
              <a:t>eventos adversos</a:t>
            </a:r>
            <a:r>
              <a:rPr lang="es-CR" sz="2800" dirty="0">
                <a:solidFill>
                  <a:schemeClr val="bg1">
                    <a:lumMod val="50000"/>
                  </a:schemeClr>
                </a:solidFill>
              </a:rPr>
              <a:t> para el proyecto.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s-ES_tradnl" sz="2800" dirty="0">
                <a:solidFill>
                  <a:schemeClr val="bg1">
                    <a:lumMod val="50000"/>
                  </a:schemeClr>
                </a:solidFill>
              </a:rPr>
              <a:t>La Gestión del Riesgo incluye técnicas estructuradas para bloquear las “sorpresas” antes de que ocurran </a:t>
            </a:r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(ser proactivos</a:t>
            </a:r>
            <a:r>
              <a:rPr lang="es-CR" sz="28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s-CR" sz="2800" dirty="0">
                <a:solidFill>
                  <a:schemeClr val="bg1">
                    <a:lumMod val="50000"/>
                  </a:schemeClr>
                </a:solidFill>
              </a:rPr>
              <a:t>Lograr una administración profesional de proyectos</a:t>
            </a:r>
            <a:endParaRPr lang="es-CR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475656" y="485800"/>
            <a:ext cx="7560840" cy="1143000"/>
          </a:xfrm>
          <a:noFill/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s-ES_tradnl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Beneficios de la </a:t>
            </a:r>
            <a:br>
              <a:rPr lang="es-ES_tradnl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los Riesgos</a:t>
            </a:r>
          </a:p>
        </p:txBody>
      </p:sp>
      <p:sp>
        <p:nvSpPr>
          <p:cNvPr id="24580" name="Rectangle 1027"/>
          <p:cNvSpPr>
            <a:spLocks noGrp="1" noChangeArrowheads="1"/>
          </p:cNvSpPr>
          <p:nvPr>
            <p:ph idx="1"/>
          </p:nvPr>
        </p:nvSpPr>
        <p:spPr>
          <a:xfrm>
            <a:off x="323850" y="2132856"/>
            <a:ext cx="8496622" cy="460851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Se evaden los problemas anticipadamente, por lo que disminuyen las “sorpresas”  en los proyectos. </a:t>
            </a:r>
          </a:p>
          <a:p>
            <a:pPr eaLnBrk="1" hangingPunct="1">
              <a:lnSpc>
                <a:spcPct val="90000"/>
              </a:lnSpc>
            </a:pP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Los proyectos se hacen más simples (enfocados), terminan más rápidos y se reducen los costes. 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Ayuda a cumplir los compromisos adquiridos con el cliente.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Mejora la imagen  y condiciones de negociación del Director del Proyecto.                                      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Nos permite una </a:t>
            </a:r>
            <a:r>
              <a:rPr lang="es-CR" sz="2400" b="1" dirty="0" smtClean="0">
                <a:solidFill>
                  <a:schemeClr val="bg1">
                    <a:lumMod val="50000"/>
                  </a:schemeClr>
                </a:solidFill>
              </a:rPr>
              <a:t>Dirección de Proyectos Proactiva</a:t>
            </a: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, aumentando las posibilidades de éxito del proyecto.</a:t>
            </a:r>
            <a:endParaRPr lang="es-ES_tradnl" sz="24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9F13C6-E14E-485B-B384-CE69705203FC}" type="slidenum">
              <a:rPr lang="es-ES"/>
              <a:pPr>
                <a:defRPr/>
              </a:pPr>
              <a:t>17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260648"/>
            <a:ext cx="7632848" cy="1368425"/>
          </a:xfrm>
          <a:noFill/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r>
              <a:rPr lang="es-ES_tradnl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“Desventajas” de la Gestión de los Riesgos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2204863"/>
            <a:ext cx="8640763" cy="4608513"/>
          </a:xfrm>
        </p:spPr>
        <p:txBody>
          <a:bodyPr>
            <a:normAutofit/>
          </a:bodyPr>
          <a:lstStyle/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Los proyectos con una gestión efectiva de los riesgos son menos excitantes.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Se pierde el miedo de tener que decirle a su jefe o al cliente, que el proyecto se retrasará o no será rentable debido a un problema, del cual nunca le había mencionado.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Dejará de ser un héroe al no trabajar noches y fines de semana.                                                                             </a:t>
            </a:r>
          </a:p>
          <a:p>
            <a:pPr marL="3175" indent="11113" eaLnBrk="1" hangingPunct="1">
              <a:buNone/>
            </a:pP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Para muchos gerentes de proyectos, éstos son problemas con los que se puede vivir.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2CF921-F3ED-469A-BBF9-C922CC311C3E}" type="slidenum">
              <a:rPr lang="es-ES"/>
              <a:pPr>
                <a:defRPr/>
              </a:pPr>
              <a:t>18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EA5063-F0B3-4A61-9E5A-7911003589D5}" type="slidenum">
              <a:rPr lang="es-ES"/>
              <a:pPr>
                <a:defRPr/>
              </a:pPr>
              <a:t>2</a:t>
            </a:fld>
            <a:endParaRPr lang="es-E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-99392"/>
            <a:ext cx="8208912" cy="1872208"/>
          </a:xfrm>
          <a:noFill/>
        </p:spPr>
        <p:txBody>
          <a:bodyPr anchor="b">
            <a:normAutofit/>
          </a:bodyPr>
          <a:lstStyle/>
          <a:p>
            <a:pPr eaLnBrk="1" hangingPunct="1"/>
            <a:r>
              <a:rPr lang="es-ES_tradnl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de la Gestión de Riesgos 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915816" y="3573016"/>
            <a:ext cx="3959225" cy="2333625"/>
          </a:xfr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lin ang="18900000" scaled="1"/>
          </a:gradFill>
        </p:spPr>
        <p:txBody>
          <a:bodyPr anchor="ctr"/>
          <a:lstStyle/>
          <a:p>
            <a:pPr marL="444500" indent="-355600" algn="l" eaLnBrk="1" hangingPunct="1">
              <a:buFontTx/>
              <a:buChar char="•"/>
            </a:pPr>
            <a:r>
              <a:rPr lang="es-CR" sz="2400" dirty="0" smtClean="0"/>
              <a:t>Definición de Riesgo</a:t>
            </a:r>
          </a:p>
          <a:p>
            <a:pPr marL="444500" indent="-355600" algn="l" eaLnBrk="1" hangingPunct="1">
              <a:buFontTx/>
              <a:buChar char="•"/>
            </a:pPr>
            <a:r>
              <a:rPr lang="es-CR" sz="2400" dirty="0" smtClean="0"/>
              <a:t>Percepción del Riesgo</a:t>
            </a:r>
          </a:p>
          <a:p>
            <a:pPr marL="444500" indent="-355600" algn="l" eaLnBrk="1" hangingPunct="1">
              <a:buFontTx/>
              <a:buChar char="•"/>
            </a:pPr>
            <a:r>
              <a:rPr lang="es-CR" sz="2400" dirty="0" smtClean="0"/>
              <a:t>Objetivos de la Gestión     de Riesgos</a:t>
            </a:r>
            <a:r>
              <a:rPr lang="es-CR" sz="2800" dirty="0" smtClean="0"/>
              <a:t> </a:t>
            </a:r>
            <a:endParaRPr lang="es-E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3252788" y="2565400"/>
            <a:ext cx="5783262" cy="1512888"/>
          </a:xfrm>
        </p:spPr>
        <p:txBody>
          <a:bodyPr>
            <a:normAutofit/>
          </a:bodyPr>
          <a:lstStyle/>
          <a:p>
            <a:pPr eaLnBrk="1" hangingPunct="1"/>
            <a:r>
              <a:rPr lang="es-CR" sz="4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“El que no arriesga, no gana”</a:t>
            </a:r>
          </a:p>
        </p:txBody>
      </p:sp>
      <p:graphicFrame>
        <p:nvGraphicFramePr>
          <p:cNvPr id="2050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558800" y="2205038"/>
          <a:ext cx="2317750" cy="289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Foto de Photo Editor" r:id="rId5" imgW="1523810" imgH="1905266" progId="">
                  <p:embed/>
                </p:oleObj>
              </mc:Choice>
              <mc:Fallback>
                <p:oleObj name="Foto de Photo Editor" r:id="rId5" imgW="1523810" imgH="1905266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2205038"/>
                        <a:ext cx="2317750" cy="289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A7A402-B096-4F21-AD27-5AED15377473}" type="slidenum">
              <a:rPr lang="es-ES"/>
              <a:pPr>
                <a:defRPr/>
              </a:pPr>
              <a:t>3</a:t>
            </a:fld>
            <a:endParaRPr lang="es-ES"/>
          </a:p>
        </p:txBody>
      </p:sp>
      <p:sp>
        <p:nvSpPr>
          <p:cNvPr id="431108" name="Rectangle 4"/>
          <p:cNvSpPr>
            <a:spLocks noChangeArrowheads="1"/>
          </p:cNvSpPr>
          <p:nvPr/>
        </p:nvSpPr>
        <p:spPr bwMode="auto">
          <a:xfrm>
            <a:off x="323850" y="5176986"/>
            <a:ext cx="8640763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22225" algn="just" eaLnBrk="1" hangingPunct="1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s-ES_tradnl" sz="2400" dirty="0" smtClean="0">
                <a:solidFill>
                  <a:schemeClr val="tx1">
                    <a:tint val="75000"/>
                  </a:schemeClr>
                </a:solidFill>
              </a:rPr>
              <a:t>El riesgo es parte del negocio.  Con cualquier emprendimiento está asociado la oportunidad de obtener una ganancia o el riesgo de pérdida</a:t>
            </a:r>
            <a:endParaRPr lang="es-CR" sz="2400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s-CR" sz="2800" dirty="0">
              <a:latin typeface="Tahoma" pitchFamily="34" charset="0"/>
            </a:endParaRPr>
          </a:p>
        </p:txBody>
      </p:sp>
      <p:sp>
        <p:nvSpPr>
          <p:cNvPr id="431109" name="Rectangle 5"/>
          <p:cNvSpPr>
            <a:spLocks noChangeArrowheads="1"/>
          </p:cNvSpPr>
          <p:nvPr/>
        </p:nvSpPr>
        <p:spPr bwMode="auto">
          <a:xfrm>
            <a:off x="684213" y="116632"/>
            <a:ext cx="8208962" cy="1728192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70000" lnSpcReduction="20000"/>
          </a:bodyPr>
          <a:lstStyle/>
          <a:p>
            <a:pPr algn="r">
              <a:spcBef>
                <a:spcPct val="0"/>
              </a:spcBef>
            </a:pPr>
            <a:r>
              <a:rPr lang="es-CR" sz="7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Naturaleza dual del riesgo</a:t>
            </a:r>
            <a:r>
              <a:rPr lang="es-CR" sz="7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:        </a:t>
            </a:r>
            <a:r>
              <a:rPr lang="es-CR" sz="5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amenazas al éxito y </a:t>
            </a:r>
            <a:r>
              <a:rPr lang="es-CR" sz="5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s-CR" sz="5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s-CR" sz="5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oportunidades </a:t>
            </a:r>
            <a:r>
              <a:rPr lang="es-CR" sz="5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de éxito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1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1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1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1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8" grpId="0" build="p" autoUpdateAnimBg="0"/>
      <p:bldP spid="43110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621308"/>
            <a:ext cx="8568952" cy="1079500"/>
          </a:xfrm>
          <a:noFill/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Definición de Riesgo del Proyecto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2277616"/>
            <a:ext cx="8352928" cy="359965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s-ES" sz="2400" dirty="0" smtClean="0">
                <a:solidFill>
                  <a:schemeClr val="tx1">
                    <a:tint val="75000"/>
                  </a:schemeClr>
                </a:solidFill>
              </a:rPr>
              <a:t>"</a:t>
            </a:r>
            <a:r>
              <a:rPr lang="es-CR" sz="2400" dirty="0" smtClean="0">
                <a:solidFill>
                  <a:schemeClr val="tx1">
                    <a:tint val="75000"/>
                  </a:schemeClr>
                </a:solidFill>
              </a:rPr>
              <a:t>Es un evento </a:t>
            </a:r>
            <a:r>
              <a:rPr lang="es-ES" sz="2400" dirty="0" smtClean="0">
                <a:solidFill>
                  <a:schemeClr val="tx1">
                    <a:tint val="75000"/>
                  </a:schemeClr>
                </a:solidFill>
              </a:rPr>
              <a:t>o condición incierta que, si sucede, tiene un efecto en por lo menos uno de los objetivos del proyecto"</a:t>
            </a:r>
            <a:r>
              <a:rPr lang="es-CR" sz="2400" dirty="0" smtClean="0">
                <a:solidFill>
                  <a:schemeClr val="tx1">
                    <a:tint val="75000"/>
                  </a:schemeClr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None/>
            </a:pPr>
            <a:endParaRPr lang="es-CR" sz="2400" dirty="0" smtClean="0">
              <a:solidFill>
                <a:schemeClr val="tx1">
                  <a:tint val="7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CR" sz="2400" dirty="0" smtClean="0">
                <a:solidFill>
                  <a:schemeClr val="tx1">
                    <a:tint val="75000"/>
                  </a:schemeClr>
                </a:solidFill>
              </a:rPr>
              <a:t>Los eventos  futuros que atentan contra los objetivos del proyecto, o sea los eventos de consecuencias desfavorables son llamados </a:t>
            </a:r>
            <a:r>
              <a:rPr lang="es-CR" sz="2400" b="1" dirty="0" smtClean="0">
                <a:solidFill>
                  <a:schemeClr val="tx1">
                    <a:tint val="75000"/>
                  </a:schemeClr>
                </a:solidFill>
              </a:rPr>
              <a:t>riesgos  o  amenazas </a:t>
            </a:r>
          </a:p>
          <a:p>
            <a:pPr eaLnBrk="1" hangingPunct="1">
              <a:lnSpc>
                <a:spcPct val="90000"/>
              </a:lnSpc>
              <a:buNone/>
            </a:pPr>
            <a:endParaRPr lang="es-CR" sz="2400" b="1" dirty="0" smtClean="0">
              <a:solidFill>
                <a:schemeClr val="tx1">
                  <a:tint val="7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CR" sz="2400" dirty="0" smtClean="0">
                <a:solidFill>
                  <a:schemeClr val="tx1">
                    <a:tint val="75000"/>
                  </a:schemeClr>
                </a:solidFill>
              </a:rPr>
              <a:t>Por el contrario, los eventos favorables son llamados </a:t>
            </a:r>
            <a:r>
              <a:rPr lang="es-CR" sz="2400" b="1" dirty="0" smtClean="0">
                <a:solidFill>
                  <a:schemeClr val="tx1">
                    <a:tint val="75000"/>
                  </a:schemeClr>
                </a:solidFill>
              </a:rPr>
              <a:t>oportunidades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09A535-F0D3-4D55-A639-C988748985A4}" type="slidenum">
              <a:rPr lang="es-ES"/>
              <a:pPr>
                <a:defRPr/>
              </a:pPr>
              <a:t>4</a:t>
            </a:fld>
            <a:endParaRPr lang="es-ES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6372225" y="6597650"/>
            <a:ext cx="27368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dirty="0" err="1"/>
              <a:t>PMBOK</a:t>
            </a:r>
            <a:r>
              <a:rPr lang="en-US" sz="1100" baseline="30000" dirty="0"/>
              <a:t>©</a:t>
            </a:r>
            <a:r>
              <a:rPr lang="en-US" sz="1100" dirty="0"/>
              <a:t> (PMI, 2008, p.275)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-77688"/>
            <a:ext cx="7921625" cy="914400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del Proyecto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D0894B-3C0E-4454-9B50-1A08D6D56002}" type="slidenum">
              <a:rPr lang="es-ES"/>
              <a:pPr>
                <a:defRPr/>
              </a:pPr>
              <a:t>5</a:t>
            </a:fld>
            <a:endParaRPr lang="es-ES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928688" y="2144266"/>
            <a:ext cx="7710487" cy="4165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s-CR" sz="2800" kern="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Tradicionales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s-CR" sz="2400" kern="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Alcance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s-CR" sz="2400" kern="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Tiempo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s-CR" sz="2400" kern="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Costo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s-ES_tradnl" sz="2400" kern="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Calidad </a:t>
            </a:r>
            <a:endParaRPr lang="es-ES_tradnl" sz="2400" kern="0" dirty="0" smtClean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endParaRPr lang="es-ES_tradnl" kern="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s-ES_tradnl" sz="2800" kern="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Contemporáneos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s-ES_tradnl" sz="2400" kern="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Medio ambiente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s-ES_tradnl" sz="2400" kern="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Relaciones con el cliente (imagen)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s-ES_tradnl" sz="2400" kern="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Relaciones con los colaboradores</a:t>
            </a:r>
          </a:p>
        </p:txBody>
      </p:sp>
      <p:pic>
        <p:nvPicPr>
          <p:cNvPr id="14341" name="Picture 6" descr="exit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2708920"/>
            <a:ext cx="2130425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074"/>
          <p:cNvSpPr>
            <a:spLocks noGrp="1" noChangeArrowheads="1"/>
          </p:cNvSpPr>
          <p:nvPr>
            <p:ph type="title"/>
          </p:nvPr>
        </p:nvSpPr>
        <p:spPr>
          <a:xfrm>
            <a:off x="-108520" y="836712"/>
            <a:ext cx="8640960" cy="820738"/>
          </a:xfrm>
          <a:noFill/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Elementos que influyen </a:t>
            </a:r>
            <a:r>
              <a:rPr lang="es-CR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CR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R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riesgo</a:t>
            </a:r>
          </a:p>
        </p:txBody>
      </p:sp>
      <p:sp>
        <p:nvSpPr>
          <p:cNvPr id="15364" name="Rectangle 3075"/>
          <p:cNvSpPr>
            <a:spLocks noGrp="1" noChangeArrowheads="1"/>
          </p:cNvSpPr>
          <p:nvPr>
            <p:ph idx="1"/>
          </p:nvPr>
        </p:nvSpPr>
        <p:spPr>
          <a:xfrm>
            <a:off x="684213" y="2099816"/>
            <a:ext cx="8154987" cy="4425528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El riesgo tiene 2 componentes primarios:                                         Riesgo = ƒ (</a:t>
            </a:r>
            <a:r>
              <a:rPr lang="es-CR" sz="2800" b="1" dirty="0" smtClean="0">
                <a:solidFill>
                  <a:schemeClr val="bg1">
                    <a:lumMod val="50000"/>
                  </a:schemeClr>
                </a:solidFill>
              </a:rPr>
              <a:t>probabilidad, impacto</a:t>
            </a:r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algn="just" eaLnBrk="1" hangingPunct="1"/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Un riesgo puede tener una o más causas y, si se produce (probabilidad de ocurrencia), uno o más impactos (efectos, consecuencias) :</a:t>
            </a:r>
          </a:p>
          <a:p>
            <a:pPr marL="358775" lvl="1" indent="-4763" algn="just" eaLnBrk="1" hangingPunct="1">
              <a:buNone/>
            </a:pPr>
            <a:r>
              <a:rPr lang="es-CR" b="1" dirty="0" smtClean="0">
                <a:solidFill>
                  <a:schemeClr val="bg1">
                    <a:lumMod val="50000"/>
                  </a:schemeClr>
                </a:solidFill>
              </a:rPr>
              <a:t>Causa</a:t>
            </a:r>
            <a:r>
              <a:rPr lang="es-CR" dirty="0" smtClean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Refrendo del contrato por la Contraloría</a:t>
            </a:r>
          </a:p>
          <a:p>
            <a:pPr marL="358775" lvl="1" indent="-4763" algn="just" eaLnBrk="1" hangingPunct="1">
              <a:buNone/>
            </a:pPr>
            <a:r>
              <a:rPr lang="es-CR" b="1" dirty="0" smtClean="0">
                <a:solidFill>
                  <a:schemeClr val="bg1">
                    <a:lumMod val="50000"/>
                  </a:schemeClr>
                </a:solidFill>
              </a:rPr>
              <a:t>Evento de Riesgo</a:t>
            </a:r>
            <a:r>
              <a:rPr lang="es-CR" dirty="0" smtClean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La </a:t>
            </a:r>
            <a:r>
              <a:rPr lang="es-CR" sz="2400" dirty="0" err="1" smtClean="0">
                <a:solidFill>
                  <a:schemeClr val="bg1">
                    <a:lumMod val="50000"/>
                  </a:schemeClr>
                </a:solidFill>
              </a:rPr>
              <a:t>C.G.R</a:t>
            </a: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 puede  solicitar cambios en cláusulas del contrato.</a:t>
            </a:r>
          </a:p>
          <a:p>
            <a:pPr marL="358775" lvl="1" indent="-4763" algn="just" eaLnBrk="1" hangingPunct="1">
              <a:buNone/>
            </a:pPr>
            <a:r>
              <a:rPr lang="es-CR" b="1" dirty="0" smtClean="0">
                <a:solidFill>
                  <a:schemeClr val="bg1">
                    <a:lumMod val="50000"/>
                  </a:schemeClr>
                </a:solidFill>
              </a:rPr>
              <a:t>Impacto</a:t>
            </a:r>
            <a:r>
              <a:rPr lang="es-CR" dirty="0" smtClean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Si ocurre el evento incierto, puede haber un efecto negativo en el cronograma</a:t>
            </a:r>
            <a:r>
              <a:rPr lang="es-CR" sz="2400" dirty="0" smtClean="0"/>
              <a:t>.</a:t>
            </a:r>
            <a:endParaRPr lang="es-CR" sz="2400" u="sng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B0CF8A-6975-4475-A1C9-0F0919E168D8}" type="slidenum">
              <a:rPr lang="es-ES"/>
              <a:pPr>
                <a:defRPr/>
              </a:pPr>
              <a:t>6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610600" cy="1368152"/>
          </a:xfrm>
          <a:noFill/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Espectro de </a:t>
            </a:r>
            <a:b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Certeza - Incertidumbre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064EE-DB9F-4EA8-8C65-97AE1A21BC4F}" type="slidenum">
              <a:rPr lang="es-ES"/>
              <a:pPr>
                <a:defRPr/>
              </a:pPr>
              <a:t>7</a:t>
            </a:fld>
            <a:endParaRPr lang="es-ES"/>
          </a:p>
        </p:txBody>
      </p:sp>
      <p:pic>
        <p:nvPicPr>
          <p:cNvPr id="1638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420888"/>
            <a:ext cx="8296736" cy="396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95536" y="44624"/>
            <a:ext cx="8352928" cy="839788"/>
          </a:xfrm>
          <a:noFill/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Información vs Incertidumbre </a:t>
            </a:r>
          </a:p>
        </p:txBody>
      </p:sp>
      <p:graphicFrame>
        <p:nvGraphicFramePr>
          <p:cNvPr id="3074" name="Object 1033">
            <a:hlinkClick r:id="" action="ppaction://ole?verb=0"/>
          </p:cNvPr>
          <p:cNvGraphicFramePr>
            <a:graphicFrameLocks noGrp="1"/>
          </p:cNvGraphicFramePr>
          <p:nvPr>
            <p:ph idx="1"/>
          </p:nvPr>
        </p:nvGraphicFramePr>
        <p:xfrm>
          <a:off x="179388" y="3644900"/>
          <a:ext cx="2663825" cy="267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Imagen" r:id="rId5" imgW="3944880" imgH="3968640" progId="">
                  <p:embed/>
                </p:oleObj>
              </mc:Choice>
              <mc:Fallback>
                <p:oleObj name="Imagen" r:id="rId5" imgW="3944880" imgH="3968640" progId="">
                  <p:embed/>
                  <p:pic>
                    <p:nvPicPr>
                      <p:cNvPr id="0" name="Object 103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3644900"/>
                        <a:ext cx="2663825" cy="267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92C50-B66F-497E-B75B-6542B7FDA030}" type="slidenum">
              <a:rPr lang="es-ES"/>
              <a:pPr>
                <a:defRPr/>
              </a:pPr>
              <a:t>8</a:t>
            </a:fld>
            <a:endParaRPr lang="es-ES"/>
          </a:p>
        </p:txBody>
      </p:sp>
      <p:sp>
        <p:nvSpPr>
          <p:cNvPr id="3077" name="Rectangle 1028"/>
          <p:cNvSpPr>
            <a:spLocks noChangeArrowheads="1"/>
          </p:cNvSpPr>
          <p:nvPr/>
        </p:nvSpPr>
        <p:spPr bwMode="auto">
          <a:xfrm>
            <a:off x="179388" y="2132856"/>
            <a:ext cx="8893175" cy="189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s-CR" sz="2400" dirty="0">
                <a:solidFill>
                  <a:schemeClr val="bg1">
                    <a:lumMod val="50000"/>
                  </a:schemeClr>
                </a:solidFill>
              </a:rPr>
              <a:t>La relación entre la incertidumbre y la información es inversa.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s-CR" sz="2400" dirty="0">
                <a:solidFill>
                  <a:schemeClr val="bg1">
                    <a:lumMod val="50000"/>
                  </a:schemeClr>
                </a:solidFill>
              </a:rPr>
              <a:t>Es necesario obtener mayor información, con el objetivo de disminuir la incertidumbre, para poder minimizar los riesgos y aumentar las oportunidades.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s-CR" sz="2400" dirty="0"/>
              <a:t> </a:t>
            </a:r>
            <a:br>
              <a:rPr lang="es-CR" sz="2400" dirty="0"/>
            </a:br>
            <a:endParaRPr lang="es-CR" sz="2400" dirty="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s-CR" sz="3200" dirty="0">
              <a:latin typeface="Tahoma" pitchFamily="34" charset="0"/>
            </a:endParaRPr>
          </a:p>
        </p:txBody>
      </p:sp>
      <p:sp>
        <p:nvSpPr>
          <p:cNvPr id="3078" name="Rectangle 1035"/>
          <p:cNvSpPr>
            <a:spLocks noChangeArrowheads="1"/>
          </p:cNvSpPr>
          <p:nvPr/>
        </p:nvSpPr>
        <p:spPr bwMode="auto">
          <a:xfrm>
            <a:off x="2771774" y="3933056"/>
            <a:ext cx="6192713" cy="259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s-CR" sz="2400" b="1" dirty="0">
                <a:solidFill>
                  <a:schemeClr val="bg1">
                    <a:lumMod val="50000"/>
                  </a:schemeClr>
                </a:solidFill>
              </a:rPr>
              <a:t>Fuentes objetivas de Información</a:t>
            </a:r>
            <a:r>
              <a:rPr lang="es-CR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es-CR" sz="2000" dirty="0" smtClean="0">
                <a:solidFill>
                  <a:schemeClr val="bg1">
                    <a:lumMod val="50000"/>
                  </a:schemeClr>
                </a:solidFill>
              </a:rPr>
              <a:t>Experiencia </a:t>
            </a:r>
            <a:r>
              <a:rPr lang="es-CR" sz="2000" dirty="0">
                <a:solidFill>
                  <a:schemeClr val="bg1">
                    <a:lumMod val="50000"/>
                  </a:schemeClr>
                </a:solidFill>
              </a:rPr>
              <a:t>registrada de proyectos anteriores y del proyecto actual (según como se avance).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s-CR" sz="2400" b="1" dirty="0">
                <a:solidFill>
                  <a:schemeClr val="bg1">
                    <a:lumMod val="50000"/>
                  </a:schemeClr>
                </a:solidFill>
              </a:rPr>
              <a:t>Fuentes Subjetivas de Información</a:t>
            </a:r>
            <a:r>
              <a:rPr lang="es-CR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CR" sz="2000" dirty="0" smtClean="0">
                <a:solidFill>
                  <a:schemeClr val="bg1">
                    <a:lumMod val="50000"/>
                  </a:schemeClr>
                </a:solidFill>
              </a:rPr>
              <a:t>Experiencias basadas en el conocimiento de expertos (extremadamente útiles en las etapas iniciales del proyecto).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s-CR" dirty="0">
              <a:latin typeface="Tahoma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355976" y="2490391"/>
            <a:ext cx="4418012" cy="2090737"/>
          </a:xfrm>
        </p:spPr>
        <p:txBody>
          <a:bodyPr/>
          <a:lstStyle/>
          <a:p>
            <a:pPr eaLnBrk="1" hangingPunct="1"/>
            <a:r>
              <a:rPr lang="es-CR" sz="4000" dirty="0" smtClean="0">
                <a:solidFill>
                  <a:schemeClr val="bg1">
                    <a:lumMod val="50000"/>
                  </a:schemeClr>
                </a:solidFill>
              </a:rPr>
              <a:t>“La primera impresión es difícil de borrar”</a:t>
            </a:r>
            <a:endParaRPr lang="es-CR" sz="40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39C307-BE51-4E11-942A-63822731416E}" type="slidenum">
              <a:rPr lang="es-ES"/>
              <a:pPr>
                <a:defRPr/>
              </a:pPr>
              <a:t>9</a:t>
            </a:fld>
            <a:endParaRPr lang="es-ES"/>
          </a:p>
        </p:txBody>
      </p:sp>
      <p:sp>
        <p:nvSpPr>
          <p:cNvPr id="434180" name="Rectangle 4"/>
          <p:cNvSpPr>
            <a:spLocks noChangeArrowheads="1"/>
          </p:cNvSpPr>
          <p:nvPr/>
        </p:nvSpPr>
        <p:spPr bwMode="auto">
          <a:xfrm>
            <a:off x="250825" y="4797425"/>
            <a:ext cx="8736013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54000" indent="11113" eaLnBrk="1" hangingPunct="1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s-MX" sz="2800" dirty="0">
                <a:solidFill>
                  <a:schemeClr val="bg1">
                    <a:lumMod val="50000"/>
                  </a:schemeClr>
                </a:solidFill>
              </a:rPr>
              <a:t>Las personas pueden absorber nueva información a nivel intelectual, </a:t>
            </a:r>
            <a:r>
              <a:rPr lang="es-MX" sz="2800" dirty="0" smtClean="0">
                <a:solidFill>
                  <a:schemeClr val="bg1">
                    <a:lumMod val="50000"/>
                  </a:schemeClr>
                </a:solidFill>
              </a:rPr>
              <a:t> pero </a:t>
            </a:r>
            <a:r>
              <a:rPr lang="es-MX" sz="2800" dirty="0">
                <a:solidFill>
                  <a:schemeClr val="bg1">
                    <a:lumMod val="50000"/>
                  </a:schemeClr>
                </a:solidFill>
              </a:rPr>
              <a:t>se les dificulta a nivel emocional. </a:t>
            </a:r>
            <a:r>
              <a:rPr lang="es-MX" sz="2800" dirty="0" smtClean="0">
                <a:solidFill>
                  <a:schemeClr val="bg1">
                    <a:lumMod val="50000"/>
                  </a:schemeClr>
                </a:solidFill>
              </a:rPr>
              <a:t>      Esto </a:t>
            </a:r>
            <a:r>
              <a:rPr lang="es-MX" sz="2800" dirty="0">
                <a:solidFill>
                  <a:schemeClr val="bg1">
                    <a:lumMod val="50000"/>
                  </a:schemeClr>
                </a:solidFill>
              </a:rPr>
              <a:t>hace que las percepciones del riesgo son extremadamente difíciles de cambiar.</a:t>
            </a:r>
            <a:endParaRPr lang="es-CR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34181" name="Rectangle 5"/>
          <p:cNvSpPr>
            <a:spLocks noChangeArrowheads="1"/>
          </p:cNvSpPr>
          <p:nvPr/>
        </p:nvSpPr>
        <p:spPr bwMode="auto">
          <a:xfrm>
            <a:off x="107504" y="-99392"/>
            <a:ext cx="8784976" cy="1008063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fontScale="55000" lnSpcReduction="20000"/>
          </a:bodyPr>
          <a:lstStyle/>
          <a:p>
            <a:pPr algn="ctr">
              <a:spcBef>
                <a:spcPct val="0"/>
              </a:spcBef>
            </a:pPr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Percepción de los </a:t>
            </a:r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Riesgos       </a:t>
            </a:r>
            <a:r>
              <a:rPr lang="es-CR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s-CR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s-CR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se da fundamentalmente a nivel emocional (no lógico)</a:t>
            </a:r>
          </a:p>
        </p:txBody>
      </p:sp>
      <p:pic>
        <p:nvPicPr>
          <p:cNvPr id="17414" name="Picture 8" descr="precipici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2143116"/>
            <a:ext cx="3529013" cy="263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4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4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80" grpId="0" build="p" autoUpdateAnimBg="0"/>
      <p:bldP spid="434181" grpId="0" build="p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1084</Words>
  <Application>Microsoft Office PowerPoint</Application>
  <PresentationFormat>Presentación en pantalla (4:3)</PresentationFormat>
  <Paragraphs>119</Paragraphs>
  <Slides>18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3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Tema de Office</vt:lpstr>
      <vt:lpstr>Foto de Photo Editor</vt:lpstr>
      <vt:lpstr>Imagen</vt:lpstr>
      <vt:lpstr>Imagen de mapa de bits</vt:lpstr>
      <vt:lpstr>Áreas del conocimiento para la AP III     Gestión de la Planificación de los Riesgos del Proyecto   Basado en los estándares del PMI® </vt:lpstr>
      <vt:lpstr>Características de la Gestión de Riesgos </vt:lpstr>
      <vt:lpstr>“El que no arriesga, no gana”</vt:lpstr>
      <vt:lpstr>Definición de Riesgo del Proyecto</vt:lpstr>
      <vt:lpstr>Objetivos del Proyecto</vt:lpstr>
      <vt:lpstr>Elementos que influyen  en el riesgo</vt:lpstr>
      <vt:lpstr>Espectro de  Certeza - Incertidumbre</vt:lpstr>
      <vt:lpstr>Información vs Incertidumbre </vt:lpstr>
      <vt:lpstr>“La primera impresión es difícil de borrar”</vt:lpstr>
      <vt:lpstr>Factores que afectan la percepción de los Riesgos</vt:lpstr>
      <vt:lpstr>Clasificación  de la Tolerancia del Riesgo</vt:lpstr>
      <vt:lpstr>“Guerra avisada no mata soldados”</vt:lpstr>
      <vt:lpstr>Proactivo vs Reactivo   Ejemplo</vt:lpstr>
      <vt:lpstr>Proactivo vs Reactivo   Ejemplo en proyectos</vt:lpstr>
      <vt:lpstr>Procesos de la Gestión de los Riesgos del Proyecto</vt:lpstr>
      <vt:lpstr>Objetivos de la Gestión de los Riesgos del Proyecto</vt:lpstr>
      <vt:lpstr>Beneficios de la  Gestión de los Riesgos</vt:lpstr>
      <vt:lpstr>“Desventajas” de la Gestión de los Riesgos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Gestión de la Planificación de los Riesgos del Proyecto </dc:title>
  <dc:subject>Características generales de al Gestión del Riesgo</dc:subject>
  <dc:creator>Fausto Fernández Martínez</dc:creator>
  <cp:lastModifiedBy>Patricia Vega</cp:lastModifiedBy>
  <cp:revision>41</cp:revision>
  <dcterms:created xsi:type="dcterms:W3CDTF">2010-10-20T21:55:38Z</dcterms:created>
  <dcterms:modified xsi:type="dcterms:W3CDTF">2012-08-25T00:48:07Z</dcterms:modified>
</cp:coreProperties>
</file>