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ADB92F-746D-4FCD-939E-880BC3FAC4E3}" type="datetimeFigureOut">
              <a:rPr lang="en-US" smtClean="0"/>
              <a:pPr/>
              <a:t>8/24/2012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3A87A-3760-4AF6-81FD-EE947A97F962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84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3A87A-3760-4AF6-81FD-EE947A97F96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F34A7-37F7-4F25-AE3C-18B7D4EEEB4A}" type="datetimeFigureOut">
              <a:rPr lang="es-CR" smtClean="0"/>
              <a:pPr/>
              <a:t>24/08/2012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31F62-6E1A-446E-99D6-7044FF742189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60040" y="2276873"/>
            <a:ext cx="7772400" cy="2736303"/>
          </a:xfrm>
        </p:spPr>
        <p:txBody>
          <a:bodyPr>
            <a:normAutofit fontScale="90000"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 del conocimiento para la AP III</a:t>
            </a:r>
            <a:b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3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Gestión de la Planificación de los Riesgos del Proyecto</a:t>
            </a:r>
            <a: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_tradnl" sz="1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Basado en los estándares del PMI</a:t>
            </a:r>
            <a:r>
              <a:rPr lang="es-ES_tradnl" sz="1600" baseline="30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®</a:t>
            </a:r>
            <a:r>
              <a:rPr lang="es-ES_tradnl" sz="1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CR" sz="1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283075" y="5301208"/>
            <a:ext cx="47529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 dirty="0">
                <a:latin typeface="Tahoma" pitchFamily="34" charset="0"/>
              </a:rPr>
              <a:t>Ing. Fausto Fernández Martínez, </a:t>
            </a:r>
            <a:r>
              <a:rPr lang="es-ES_tradnl" sz="1800" dirty="0" err="1">
                <a:latin typeface="Tahoma" pitchFamily="34" charset="0"/>
              </a:rPr>
              <a:t>MSc</a:t>
            </a:r>
            <a:r>
              <a:rPr lang="es-ES_tradnl" sz="1800" dirty="0">
                <a:latin typeface="Tahoma" pitchFamily="34" charset="0"/>
              </a:rPr>
              <a:t>, </a:t>
            </a:r>
            <a:r>
              <a:rPr lang="es-ES_tradnl" sz="1800" dirty="0" err="1">
                <a:latin typeface="Tahoma" pitchFamily="34" charset="0"/>
              </a:rPr>
              <a:t>MAP</a:t>
            </a:r>
            <a:endParaRPr lang="es-ES" sz="1800" dirty="0">
              <a:latin typeface="Tahoma" pitchFamily="34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284663" y="5667920"/>
            <a:ext cx="27670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s-ES_tradnl" sz="1400" dirty="0">
                <a:latin typeface="Tahoma" pitchFamily="34" charset="0"/>
              </a:rPr>
              <a:t>San José, Costa Rica   -    </a:t>
            </a:r>
            <a:r>
              <a:rPr lang="es-ES_tradnl" sz="1400" dirty="0" smtClean="0">
                <a:latin typeface="Tahoma" pitchFamily="34" charset="0"/>
              </a:rPr>
              <a:t>2011</a:t>
            </a:r>
            <a:endParaRPr lang="es-ES_tradnl" sz="1400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30A2F-2998-4D8D-A4BC-70D2DEAA00E9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076" y="1102717"/>
            <a:ext cx="8507412" cy="1894235"/>
          </a:xfrm>
          <a:noFill/>
        </p:spPr>
        <p:txBody>
          <a:bodyPr anchor="b">
            <a:noAutofit/>
          </a:bodyPr>
          <a:lstStyle/>
          <a:p>
            <a:pPr eaLnBrk="1" hangingPunct="1"/>
            <a:r>
              <a:rPr lang="es-ES_tradnl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Planificar </a:t>
            </a:r>
            <a:br>
              <a:rPr lang="es-ES_tradnl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Gestión de los Riesgos 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63688" y="3284984"/>
            <a:ext cx="6012060" cy="2333625"/>
          </a:xfrm>
          <a:gradFill rotWithShape="1">
            <a:gsLst>
              <a:gs pos="0">
                <a:srgbClr val="FFFFFF"/>
              </a:gs>
              <a:gs pos="100000">
                <a:srgbClr val="FF0000"/>
              </a:gs>
            </a:gsLst>
            <a:lin ang="18900000" scaled="1"/>
          </a:gradFill>
        </p:spPr>
        <p:txBody>
          <a:bodyPr anchor="ctr"/>
          <a:lstStyle/>
          <a:p>
            <a:pPr marL="444500" indent="-355600" algn="l" eaLnBrk="1" hangingPunct="1">
              <a:lnSpc>
                <a:spcPct val="90000"/>
              </a:lnSpc>
              <a:buFontTx/>
              <a:buChar char="•"/>
            </a:pPr>
            <a:r>
              <a:rPr lang="es-CR" sz="2400" dirty="0" smtClean="0"/>
              <a:t>Factores Ambientales de la  Empresa</a:t>
            </a:r>
          </a:p>
          <a:p>
            <a:pPr marL="444500" indent="-355600" algn="l" eaLnBrk="1" hangingPunct="1">
              <a:lnSpc>
                <a:spcPct val="90000"/>
              </a:lnSpc>
              <a:buFontTx/>
              <a:buChar char="•"/>
            </a:pPr>
            <a:r>
              <a:rPr lang="es-CR" sz="2400" dirty="0" smtClean="0"/>
              <a:t>Activos de los Procesos de la Organización</a:t>
            </a:r>
          </a:p>
          <a:p>
            <a:pPr marL="444500" indent="-355600" algn="l" eaLnBrk="1" hangingPunct="1">
              <a:lnSpc>
                <a:spcPct val="90000"/>
              </a:lnSpc>
              <a:buFontTx/>
              <a:buChar char="•"/>
            </a:pPr>
            <a:r>
              <a:rPr lang="es-CR" sz="2400" dirty="0" smtClean="0"/>
              <a:t>Plan de Gestión de Riesgos</a:t>
            </a:r>
            <a:endParaRPr lang="es-E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890736"/>
            <a:ext cx="8748464" cy="954088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Planificar la Gestión de Riesgos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276872"/>
            <a:ext cx="8496300" cy="4536504"/>
          </a:xfrm>
        </p:spPr>
        <p:txBody>
          <a:bodyPr>
            <a:noAutofit/>
          </a:bodyPr>
          <a:lstStyle/>
          <a:p>
            <a:pPr eaLnBrk="1" hangingPunct="1"/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Es el proceso de decisión de </a:t>
            </a:r>
            <a:r>
              <a:rPr lang="es-CR" sz="2800" b="1" dirty="0" smtClean="0">
                <a:solidFill>
                  <a:schemeClr val="bg1">
                    <a:lumMod val="50000"/>
                  </a:schemeClr>
                </a:solidFill>
              </a:rPr>
              <a:t>cómo abordar y ejecutar</a:t>
            </a:r>
            <a:r>
              <a:rPr lang="es-CR" sz="2800" dirty="0" smtClean="0">
                <a:solidFill>
                  <a:schemeClr val="bg1">
                    <a:lumMod val="50000"/>
                  </a:schemeClr>
                </a:solidFill>
              </a:rPr>
              <a:t> las actividades de la gestión de riesgos para un proyecto.</a:t>
            </a: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Garantizar que el nivel de la gestión de riesgos esté acorde con el riesgo y la importancia del proyecto para la organización, a fin de: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proporcionar recursos y tiempo suficientes para las actividades de gestión de riesgos</a:t>
            </a:r>
          </a:p>
          <a:p>
            <a:pPr lvl="1" eaLnBrk="1" hangingPunct="1"/>
            <a:r>
              <a:rPr lang="es-ES_tradnl" dirty="0" smtClean="0">
                <a:solidFill>
                  <a:schemeClr val="bg1">
                    <a:lumMod val="50000"/>
                  </a:schemeClr>
                </a:solidFill>
              </a:rPr>
              <a:t>establecer una base acordada para evaluar los riesgos. </a:t>
            </a:r>
            <a:endParaRPr lang="es-CR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860D26-9682-47D3-AB7E-DF68EFF7656B}" type="slidenum">
              <a:rPr lang="es-ES"/>
              <a:pPr>
                <a:defRPr/>
              </a:pPr>
              <a:t>3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-396552" y="582761"/>
            <a:ext cx="9865096" cy="1262063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Ambientales de la Empresa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2420888"/>
            <a:ext cx="8607300" cy="4752528"/>
          </a:xfrm>
        </p:spPr>
        <p:txBody>
          <a:bodyPr>
            <a:noAutofit/>
          </a:bodyPr>
          <a:lstStyle/>
          <a:p>
            <a:pPr marL="92075" indent="11113" eaLnBrk="1" hangingPunct="1">
              <a:lnSpc>
                <a:spcPct val="90000"/>
              </a:lnSpc>
              <a:buNone/>
              <a:defRPr/>
            </a:pP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</a:rPr>
              <a:t>Todos y cualquiera de los factores ambientales externos e internos de la organización que rodean o tienen alguna influencia sobre el éxito del proyecto: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Cultura y estructura de la organización o empresa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Las actitudes y la tolerancia respecto al riesgo de las organizaciones y las personas involucradas 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Información publicada, incluyendo bases de datos comerciales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Estudios académicos y de la industria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Listas de control publicadas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s-ES_tradnl" sz="2400" dirty="0" smtClean="0">
                <a:solidFill>
                  <a:schemeClr val="bg1">
                    <a:lumMod val="50000"/>
                  </a:schemeClr>
                </a:solidFill>
                <a:ea typeface="+mn-ea"/>
              </a:rPr>
              <a:t>Normas gubernamentales o industriales</a:t>
            </a:r>
            <a:endParaRPr lang="es-CR" sz="2400" dirty="0" smtClean="0">
              <a:solidFill>
                <a:schemeClr val="bg1">
                  <a:lumMod val="50000"/>
                </a:schemeClr>
              </a:solidFill>
              <a:ea typeface="+mn-ea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284211-A10F-4596-982F-B8786833904A}" type="slidenum">
              <a:rPr lang="es-ES"/>
              <a:pPr>
                <a:defRPr/>
              </a:pPr>
              <a:t>4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76C89-EA5B-42CF-A5CD-E3E73FF43C3A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549424"/>
            <a:ext cx="8208912" cy="1295400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Activos de los Procesos de la Organización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2244104"/>
            <a:ext cx="8639944" cy="4713288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Procedimientos, políticas o enfoques predefinidos</a:t>
            </a: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Definiciones comunes de conceptos y términos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Plantillas estándar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Categorías de riesgos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Formatos para la descripción del riesgo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Roles y responsabilidades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Niveles de autoridad para la toma de decisiones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/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Procesos de control de proyectos y organizacional</a:t>
            </a:r>
            <a:endParaRPr lang="es-CR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/>
            <a:r>
              <a:rPr lang="es-ES_tradnl" sz="2800" dirty="0" smtClean="0">
                <a:solidFill>
                  <a:schemeClr val="bg1">
                    <a:lumMod val="50000"/>
                  </a:schemeClr>
                </a:solidFill>
              </a:rPr>
              <a:t>Base de conocimiento corporativa de la organización</a:t>
            </a:r>
          </a:p>
          <a:p>
            <a:pPr lvl="1" eaLnBrk="1" hangingPunct="1"/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Archivos o expedientes de los proyectos y Lecciones Aprendidas. </a:t>
            </a:r>
          </a:p>
          <a:p>
            <a:pPr lvl="1" eaLnBrk="1" hangingPunct="1"/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Estudios de proyectos similares por especialistas de riesgo</a:t>
            </a:r>
          </a:p>
          <a:p>
            <a:pPr lvl="1" eaLnBrk="1" hangingPunct="1"/>
            <a:r>
              <a:rPr lang="es-ES_tradnl" sz="2000" dirty="0" smtClean="0">
                <a:solidFill>
                  <a:schemeClr val="bg1">
                    <a:lumMod val="50000"/>
                  </a:schemeClr>
                </a:solidFill>
              </a:rPr>
              <a:t>Base de datos de riesgos (de la industria o fuentes privadas)</a:t>
            </a:r>
          </a:p>
          <a:p>
            <a:pPr lvl="1" eaLnBrk="1" hangingPunct="1"/>
            <a:r>
              <a:rPr lang="es-MX" sz="2000" dirty="0" smtClean="0">
                <a:solidFill>
                  <a:schemeClr val="bg1">
                    <a:lumMod val="50000"/>
                  </a:schemeClr>
                </a:solidFill>
              </a:rPr>
              <a:t>Registro de “stakeholders”</a:t>
            </a:r>
            <a:endParaRPr lang="es-ES_tradnl" sz="2000" dirty="0" smtClean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31663-6310-4A01-8684-71D6BEB5157A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30723" name="Rectangle 1026"/>
          <p:cNvSpPr>
            <a:spLocks noGrp="1" noChangeArrowheads="1"/>
          </p:cNvSpPr>
          <p:nvPr>
            <p:ph type="title"/>
          </p:nvPr>
        </p:nvSpPr>
        <p:spPr>
          <a:xfrm>
            <a:off x="971600" y="332656"/>
            <a:ext cx="8136904" cy="1415628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r"/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de Gestión </a:t>
            </a:r>
            <a:r>
              <a:rPr lang="es-CR" sz="5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Riesgos</a:t>
            </a:r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_tradnl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(parte del Plan de Gestión del Proyecto)</a:t>
            </a:r>
            <a:endParaRPr lang="es-CR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24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23528" y="2564904"/>
            <a:ext cx="8496944" cy="4394200"/>
          </a:xfrm>
        </p:spPr>
        <p:txBody>
          <a:bodyPr>
            <a:normAutofit lnSpcReduction="10000"/>
          </a:bodyPr>
          <a:lstStyle/>
          <a:p>
            <a:pPr marL="92075" indent="11113" eaLnBrk="1" hangingPunct="1">
              <a:lnSpc>
                <a:spcPct val="80000"/>
              </a:lnSpc>
              <a:buNone/>
            </a:pPr>
            <a:r>
              <a:rPr lang="es-ES" sz="2800" dirty="0" smtClean="0">
                <a:solidFill>
                  <a:schemeClr val="bg1">
                    <a:lumMod val="50000"/>
                  </a:schemeClr>
                </a:solidFill>
              </a:rPr>
              <a:t>Describe como la gestión del riesgo va a ser estructurada y realizada. Su contenido incluye: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Metodología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Roles y Responsabilidades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Presupuesto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Periodicidad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Categorías de riesgo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Niveles de probabilidad e impacto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Matriz de probabilidad e impacto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Criterios de tolerancia (umbrales)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Formatos de los reportes</a:t>
            </a:r>
          </a:p>
          <a:p>
            <a:pPr lvl="1" eaLnBrk="1" hangingPunct="1">
              <a:lnSpc>
                <a:spcPct val="80000"/>
              </a:lnSpc>
              <a:buFont typeface="Arial" pitchFamily="34" charset="0"/>
              <a:buChar char="•"/>
            </a:pPr>
            <a:r>
              <a:rPr lang="es-CR" sz="2400" dirty="0" smtClean="0">
                <a:solidFill>
                  <a:schemeClr val="bg1">
                    <a:lumMod val="50000"/>
                  </a:schemeClr>
                </a:solidFill>
              </a:rPr>
              <a:t>Seguimiento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74AEF0-88CA-4AD4-846A-1F12591AC5F7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844129"/>
            <a:ext cx="9258672" cy="928687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Planificar la Gestión de Riesgos</a:t>
            </a:r>
            <a:br>
              <a:rPr lang="es-CR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_tradnl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Resumen</a:t>
            </a:r>
            <a:endParaRPr lang="es-CR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1748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25484138"/>
            <a:ext cx="8532813" cy="458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929063" y="6429375"/>
            <a:ext cx="1214437" cy="242888"/>
          </a:xfrm>
        </p:spPr>
        <p:txBody>
          <a:bodyPr/>
          <a:lstStyle/>
          <a:p>
            <a:pPr>
              <a:defRPr/>
            </a:pPr>
            <a:r>
              <a:rPr lang="es-ES" sz="900" dirty="0" smtClean="0"/>
              <a:t>(PMI, 2008)</a:t>
            </a:r>
            <a:endParaRPr lang="es-ES" sz="900" dirty="0"/>
          </a:p>
        </p:txBody>
      </p:sp>
      <p:pic>
        <p:nvPicPr>
          <p:cNvPr id="31750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2238077"/>
            <a:ext cx="75723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</TotalTime>
  <Words>350</Words>
  <Application>Microsoft Office PowerPoint</Application>
  <PresentationFormat>Presentación en pantalla (4:3)</PresentationFormat>
  <Paragraphs>55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Áreas del conocimiento para la AP III  Gestión de la Planificación de los Riesgos del Proyecto   Basado en los estándares del PMI® </vt:lpstr>
      <vt:lpstr>Planificar  la Gestión de los Riesgos </vt:lpstr>
      <vt:lpstr>Planificar la Gestión de Riesgos</vt:lpstr>
      <vt:lpstr>Factores Ambientales de la Empresa</vt:lpstr>
      <vt:lpstr>Activos de los Procesos de la Organización</vt:lpstr>
      <vt:lpstr>Plan de Gestión de Riesgos  (parte del Plan de Gestión del Proyecto)</vt:lpstr>
      <vt:lpstr>Planificar la Gestión de Riesgos Resumen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la Planificación de los Riesgos del Proyecto </dc:title>
  <dc:subject>Planificar la Gestión de los Riesgos</dc:subject>
  <dc:creator>Fausto Fernández Martínez</dc:creator>
  <cp:lastModifiedBy>Patricia Vega</cp:lastModifiedBy>
  <cp:revision>40</cp:revision>
  <dcterms:created xsi:type="dcterms:W3CDTF">2010-10-20T21:55:38Z</dcterms:created>
  <dcterms:modified xsi:type="dcterms:W3CDTF">2012-08-25T00:26:17Z</dcterms:modified>
</cp:coreProperties>
</file>