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B92F-746D-4FCD-939E-880BC3FAC4E3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A87A-3760-4AF6-81FD-EE947A97F96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80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R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DC92C1A-08A8-4E5B-A03B-E6D708C03A82}" type="slidenum">
              <a:rPr lang="es-ES_tradnl" smtClean="0"/>
              <a:pPr>
                <a:defRPr/>
              </a:pPr>
              <a:t>18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10AC7-2978-459F-8120-3BBC591949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C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Word_97-2003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photocase.de/es/photodetail.asp?i=5927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836712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del conocimiento para la AP </a:t>
            </a: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 Planificación de los Riesgos del Proyecto</a:t>
            </a:r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Basado en los estándares del PMI</a:t>
            </a:r>
            <a:r>
              <a:rPr lang="es-ES_tradnl" sz="1600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</a:t>
            </a: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R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3075" y="5301208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 dirty="0">
                <a:latin typeface="Tahoma" pitchFamily="34" charset="0"/>
              </a:rPr>
              <a:t>Ing. Fausto Fernández Martínez, </a:t>
            </a:r>
            <a:r>
              <a:rPr lang="es-ES_tradnl" sz="1800" dirty="0" err="1">
                <a:latin typeface="Tahoma" pitchFamily="34" charset="0"/>
              </a:rPr>
              <a:t>MSc</a:t>
            </a:r>
            <a:r>
              <a:rPr lang="es-ES_tradnl" sz="1800" dirty="0">
                <a:latin typeface="Tahoma" pitchFamily="34" charset="0"/>
              </a:rPr>
              <a:t>, </a:t>
            </a:r>
            <a:r>
              <a:rPr lang="es-ES_tradnl" sz="1800" dirty="0" err="1">
                <a:latin typeface="Tahoma" pitchFamily="34" charset="0"/>
              </a:rPr>
              <a:t>MAP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4663" y="5667920"/>
            <a:ext cx="2767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s-ES_tradnl" sz="1400" dirty="0">
                <a:latin typeface="Tahoma" pitchFamily="34" charset="0"/>
              </a:rPr>
              <a:t>San José, Costa Rica   -    </a:t>
            </a:r>
            <a:r>
              <a:rPr lang="es-ES_tradnl" sz="1400" dirty="0" smtClean="0">
                <a:latin typeface="Tahoma" pitchFamily="34" charset="0"/>
              </a:rPr>
              <a:t>2011</a:t>
            </a:r>
            <a:endParaRPr lang="es-ES_tradnl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8287AF-C27A-407E-AD7F-21D8C33D98D6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5788"/>
            <a:ext cx="7793037" cy="1296988"/>
          </a:xfrm>
        </p:spPr>
        <p:txBody>
          <a:bodyPr/>
          <a:lstStyle/>
          <a:p>
            <a:pPr algn="ctr" eaLnBrk="1" hangingPunct="1"/>
            <a:r>
              <a:rPr lang="es-E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Causal </a:t>
            </a:r>
            <a:br>
              <a:rPr lang="es-E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Cause </a:t>
            </a:r>
            <a:r>
              <a:rPr lang="es-ES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_tradnl" sz="4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420888"/>
            <a:ext cx="8424862" cy="4103687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investiga las causas principales de los riesgos del proyecto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refina la definición del riesgo y se mejora las categorías de riesgo (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RBS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Permite agrupar los riesgos identificados por causa (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más de un riesgo pueden deberse a una causa). </a:t>
            </a:r>
            <a:endParaRPr lang="es-ES_tradnl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endParaRPr lang="es-ES_tradn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377C5D-1797-42DE-88C5-E73016262B5B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560840" cy="1066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Categorías de Riesgo 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Definidas en el Plan de Gestión de Riesgos</a:t>
            </a:r>
            <a:endParaRPr lang="es-ES_tradnl" sz="4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569325" cy="4352925"/>
          </a:xfrm>
        </p:spPr>
        <p:txBody>
          <a:bodyPr/>
          <a:lstStyle/>
          <a:p>
            <a:pPr eaLnBrk="1" hangingPunct="1"/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Un grupo de posibles causas de riesgo, el cual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 proporciona una estructura que garantiza un proceso completo de identificación sistemático de los riesgos con un nivel de detalle uniforme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Las categorías del riesgo deben ser bien definidas y reflejar </a:t>
            </a:r>
            <a:r>
              <a:rPr lang="es-ES_tradnl" sz="2800" b="1" u="sng" dirty="0" smtClean="0">
                <a:solidFill>
                  <a:schemeClr val="bg1">
                    <a:lumMod val="50000"/>
                  </a:schemeClr>
                </a:solidFill>
              </a:rPr>
              <a:t>las fuentes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 (causas) comunes de riesgo para el área de aplicación del proyecto.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Las categorías de riesgo a veces se expresan en una estructura de desglose del riesgo </a:t>
            </a:r>
            <a:r>
              <a:rPr lang="es-ES_tradnl" sz="2800" b="1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s-ES_tradnl" sz="2800" b="1" dirty="0" err="1" smtClean="0">
                <a:solidFill>
                  <a:schemeClr val="bg1">
                    <a:lumMod val="50000"/>
                  </a:schemeClr>
                </a:solidFill>
              </a:rPr>
              <a:t>RBS</a:t>
            </a:r>
            <a:r>
              <a:rPr lang="es-ES_tradnl" sz="28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1866900"/>
            <a:ext cx="6384925" cy="449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D970F-343F-47A9-8D1B-1E9F9EE25A66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260648"/>
            <a:ext cx="5796135" cy="1223963"/>
          </a:xfrm>
        </p:spPr>
        <p:txBody>
          <a:bodyPr>
            <a:noAutofit/>
          </a:bodyPr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Estructura de Desglose del Riesgo  (</a:t>
            </a:r>
            <a:r>
              <a:rPr lang="es-ES_tradnl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RBS</a:t>
            </a:r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3013" name="Rectangle 6"/>
          <p:cNvSpPr>
            <a:spLocks noChangeArrowheads="1"/>
          </p:cNvSpPr>
          <p:nvPr/>
        </p:nvSpPr>
        <p:spPr bwMode="auto">
          <a:xfrm>
            <a:off x="4572000" y="5805488"/>
            <a:ext cx="4392613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s-ES" sz="1400" dirty="0">
                <a:solidFill>
                  <a:srgbClr val="0033CC"/>
                </a:solidFill>
                <a:latin typeface="Tahoma" pitchFamily="34" charset="0"/>
              </a:rPr>
              <a:t>Una categoría puede incluir subcategorías: madurez técnica, </a:t>
            </a:r>
            <a:r>
              <a:rPr lang="es-CR" sz="1400" dirty="0">
                <a:solidFill>
                  <a:srgbClr val="0033CC"/>
                </a:solidFill>
                <a:latin typeface="Tahoma" pitchFamily="34" charset="0"/>
              </a:rPr>
              <a:t>tecnología compleja o no probada</a:t>
            </a:r>
            <a:r>
              <a:rPr lang="es-ES" sz="1400" dirty="0">
                <a:solidFill>
                  <a:srgbClr val="0033CC"/>
                </a:solidFill>
                <a:latin typeface="Tahoma" pitchFamily="34" charset="0"/>
              </a:rPr>
              <a:t>, </a:t>
            </a:r>
            <a:r>
              <a:rPr lang="es-ES_tradnl" sz="1400" dirty="0">
                <a:solidFill>
                  <a:srgbClr val="0033CC"/>
                </a:solidFill>
                <a:latin typeface="Tahoma" pitchFamily="34" charset="0"/>
              </a:rPr>
              <a:t>política salarial y de incentivos, conflictos de recursos con otros proyectos, etc.                      </a:t>
            </a:r>
            <a:r>
              <a:rPr lang="es-ES_tradnl" sz="1000" dirty="0">
                <a:latin typeface="Tahoma" pitchFamily="34" charset="0"/>
              </a:rPr>
              <a:t>(</a:t>
            </a:r>
            <a:r>
              <a:rPr lang="es-ES_tradnl" sz="1000" dirty="0" err="1">
                <a:latin typeface="Tahoma" pitchFamily="34" charset="0"/>
              </a:rPr>
              <a:t>PMI</a:t>
            </a:r>
            <a:r>
              <a:rPr lang="es-ES_tradnl" sz="1000" dirty="0">
                <a:latin typeface="Tahoma" pitchFamily="34" charset="0"/>
              </a:rPr>
              <a:t>, 2008)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0111D-01C3-47DE-A9B5-8EB5E1B030CC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4624"/>
            <a:ext cx="7340600" cy="1447800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Entrevistas</a:t>
            </a:r>
            <a:b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s-ES_tradnl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Interviewing</a:t>
            </a:r>
            <a:r>
              <a:rPr lang="es-ES_tradnl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276872"/>
            <a:ext cx="8640763" cy="4175125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selecciona a los individuos apropiados (gerentes de proyectos experimentados,  expertos, participantes en negociaciones)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les informa sobre el proyecto, se le proporciona información y una lista de supuestos.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Los entrevistados identifican los riesgos basados en sus experiencias.</a:t>
            </a:r>
          </a:p>
          <a:p>
            <a:pPr eaLnBrk="1" hangingPunct="1"/>
            <a:endParaRPr lang="es-ES_tradn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C7EB02-8388-4929-8815-EA9FFACA4761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395808" y="188640"/>
            <a:ext cx="7848600" cy="1219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mediante Lista de Control</a:t>
            </a: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s-ES" sz="31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Checklist</a:t>
            </a:r>
            <a:r>
              <a:rPr lang="es-ES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3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11648"/>
            <a:ext cx="8496300" cy="4557712"/>
          </a:xfrm>
        </p:spPr>
        <p:txBody>
          <a:bodyPr>
            <a:noAutofit/>
          </a:bodyPr>
          <a:lstStyle/>
          <a:p>
            <a:pPr eaLnBrk="1" hangingPunct="1"/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Lista de riesgos  o categorías de riesgo que debe ser inspeccionada durante la identificación para que no sean olvidados.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El nivel más bajo de la </a:t>
            </a:r>
            <a:r>
              <a:rPr lang="es-ES_tradnl" sz="2800" dirty="0" err="1" smtClean="0">
                <a:solidFill>
                  <a:schemeClr val="bg1">
                    <a:lumMod val="50000"/>
                  </a:schemeClr>
                </a:solidFill>
              </a:rPr>
              <a:t>RBS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 puede utilizarse como lista de control de riesgos</a:t>
            </a: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Cuidado en su uso para que no queden riesgos por identificar. </a:t>
            </a:r>
            <a:endParaRPr lang="es-ES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Pueden ser desarrolladas basándose en información histórica y en el conocimiento que ha sido acumulado de proyectos anteriores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710EF-22F0-4013-AD81-2611DE449233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4608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792088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Supuestos</a:t>
            </a:r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s-ES" sz="31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Assumptions</a:t>
            </a:r>
            <a:r>
              <a:rPr lang="es-ES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31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r>
              <a:rPr lang="es-ES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s-ES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ES_tradnl" sz="31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250825" y="2444428"/>
            <a:ext cx="8512175" cy="3864892"/>
          </a:xfrm>
        </p:spPr>
        <p:txBody>
          <a:bodyPr/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Cada proyecto es concebido y planificado basado en un conjunto de hipótesis, escenarios, suposiciones, premisas o creencias, que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se consideran verdaderos, reales o ciertos, sin necesidad de contar con evidencia o demostración.</a:t>
            </a:r>
            <a:endParaRPr lang="es-ES_tradnl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El análisis de hipótesis es  una técnica para identificar riesgos originados por la inconsistencia de las hipótesis o supuestos.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Los supuestos deben ser probados contra dos criterios: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Estabilidad del supuesto</a:t>
            </a:r>
          </a:p>
          <a:p>
            <a:pPr lvl="1"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Consecuencias si el supuesto es falso. </a:t>
            </a:r>
          </a:p>
          <a:p>
            <a:pPr lvl="1" eaLnBrk="1" hangingPunct="1"/>
            <a:endParaRPr lang="es-ES_tradnl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18FF6-04CF-4421-A72D-1B0B2236A00A}" type="slidenum">
              <a:rPr lang="es-ES"/>
              <a:pPr>
                <a:defRPr/>
              </a:pPr>
              <a:t>16</a:t>
            </a:fld>
            <a:endParaRPr lang="es-E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16" y="-171400"/>
            <a:ext cx="8028384" cy="1219200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Técnicas de Diagramación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2000250"/>
            <a:ext cx="5786438" cy="4557713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Diagramas de causa y efecto (Ishikawa o Espina de pescado)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Diagramas de flujos o de sistemas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Diagramas de influencias.</a:t>
            </a:r>
          </a:p>
          <a:p>
            <a:pPr eaLnBrk="1" hangingPunct="1"/>
            <a:endParaRPr lang="es-ES_tradnl" dirty="0" smtClean="0"/>
          </a:p>
        </p:txBody>
      </p:sp>
      <p:pic>
        <p:nvPicPr>
          <p:cNvPr id="47109" name="Picture 8" descr="http://upload.wikimedia.org/wikipedia/commons/thumb/5/5b/Diagrama-general-de-causa-efecto.svg/491px-Diagrama-general-de-causa-efecto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4595813"/>
            <a:ext cx="32146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0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5963" y="2209800"/>
            <a:ext cx="299085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13" descr="http://www.dcc.uchile.cl/~nbaloian/cc20a/post/img5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8" y="4456113"/>
            <a:ext cx="3238500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3A4E31-ECD2-4493-83FF-C9E34927E997}" type="slidenum">
              <a:rPr lang="es-ES"/>
              <a:pPr>
                <a:defRPr/>
              </a:pPr>
              <a:t>17</a:t>
            </a:fld>
            <a:endParaRPr lang="es-E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243"/>
            <a:ext cx="7793037" cy="11525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</a:t>
            </a:r>
            <a:r>
              <a:rPr lang="es-ES_tradnl" sz="49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FODA</a:t>
            </a:r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</a:t>
            </a:r>
            <a:r>
              <a:rPr lang="es-ES_tradnl" sz="31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</a:t>
            </a:r>
            <a:r>
              <a:rPr lang="es-ES_tradnl" sz="31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7338" y="2149921"/>
            <a:ext cx="8569325" cy="11350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Se aumenta el espectro de los riesgos analizando al proyecto desde cada una de las perspectivas del </a:t>
            </a:r>
            <a:r>
              <a:rPr lang="es-ES_tradnl" sz="2400" dirty="0" err="1" smtClean="0">
                <a:solidFill>
                  <a:schemeClr val="bg1">
                    <a:lumMod val="50000"/>
                  </a:schemeClr>
                </a:solidFill>
              </a:rPr>
              <a:t>FODA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principales de los riesgos del proyecto:</a:t>
            </a:r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539552" y="3212976"/>
            <a:ext cx="266397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s-ES_tradnl" sz="20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Fortalezas,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endParaRPr lang="es-ES_tradnl" sz="20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Oportunidades,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endParaRPr lang="es-ES_tradnl" sz="2000" dirty="0">
              <a:solidFill>
                <a:schemeClr val="bg1">
                  <a:lumMod val="50000"/>
                </a:schemeClr>
              </a:solidFill>
              <a:latin typeface="Tahoma" pitchFamily="34" charset="0"/>
            </a:endParaRP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Debilidades y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 </a:t>
            </a:r>
          </a:p>
          <a:p>
            <a:pPr marL="742950" lvl="1" indent="-285750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Amenazas</a:t>
            </a:r>
          </a:p>
        </p:txBody>
      </p:sp>
      <p:graphicFrame>
        <p:nvGraphicFramePr>
          <p:cNvPr id="512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267200" y="3000375"/>
          <a:ext cx="4364038" cy="349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7218429" imgH="5785417" progId="Word.Document.8">
                  <p:embed/>
                </p:oleObj>
              </mc:Choice>
              <mc:Fallback>
                <p:oleObj name="Document" r:id="rId3" imgW="7218429" imgH="5785417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000375"/>
                        <a:ext cx="4364038" cy="3497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A9D7E-6F7D-4EA9-9EFD-F89156660B06}" type="slidenum">
              <a:rPr lang="es-ES"/>
              <a:pPr>
                <a:defRPr/>
              </a:pPr>
              <a:t>18</a:t>
            </a:fld>
            <a:endParaRPr lang="es-ES"/>
          </a:p>
        </p:txBody>
      </p:sp>
      <p:sp>
        <p:nvSpPr>
          <p:cNvPr id="4813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27584" y="44624"/>
            <a:ext cx="7524328" cy="893762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Juicio de expertos</a:t>
            </a:r>
          </a:p>
        </p:txBody>
      </p:sp>
      <p:sp>
        <p:nvSpPr>
          <p:cNvPr id="4813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42938" y="2357438"/>
            <a:ext cx="4786312" cy="3582987"/>
          </a:xfrm>
        </p:spPr>
        <p:txBody>
          <a:bodyPr/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Expertos con gran experiencia de proyectos similares áreas.</a:t>
            </a:r>
          </a:p>
          <a:p>
            <a:pPr eaLnBrk="1" hangingPunct="1">
              <a:buFont typeface="Wingdings" pitchFamily="2" charset="2"/>
              <a:buNone/>
            </a:pPr>
            <a:endParaRPr lang="es-ES_tradnl" sz="28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Expertos con capacitación especializada.</a:t>
            </a:r>
          </a:p>
          <a:p>
            <a:pPr eaLnBrk="1" hangingPunct="1">
              <a:buFont typeface="Wingdings" pitchFamily="2" charset="2"/>
              <a:buNone/>
            </a:pPr>
            <a:endParaRPr lang="es-ES_tradnl" sz="2400" dirty="0" smtClean="0"/>
          </a:p>
        </p:txBody>
      </p:sp>
      <p:pic>
        <p:nvPicPr>
          <p:cNvPr id="48133" name="Picture 12" descr="busine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492896"/>
            <a:ext cx="3735387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76635-B55A-4D41-8A16-0226C55F418D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491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528" y="44624"/>
            <a:ext cx="8591550" cy="893762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 Stakeholders</a:t>
            </a:r>
          </a:p>
        </p:txBody>
      </p:sp>
      <p:sp>
        <p:nvSpPr>
          <p:cNvPr id="4915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0825" y="2060575"/>
            <a:ext cx="8642350" cy="2016125"/>
          </a:xfrm>
        </p:spPr>
        <p:txBody>
          <a:bodyPr/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Evaluar los “stakeholders”, determinar sus requerimientos e identificar los riesgos que pueden ocasionar al Proyecto.</a:t>
            </a:r>
          </a:p>
          <a:p>
            <a:pPr eaLnBrk="1" hangingPunct="1"/>
            <a:r>
              <a:rPr lang="es-ES_tradnl" sz="2400" dirty="0" err="1" smtClean="0">
                <a:solidFill>
                  <a:schemeClr val="bg1">
                    <a:lumMod val="50000"/>
                  </a:schemeClr>
                </a:solidFill>
              </a:rPr>
              <a:t>Gerenciar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estos requerimientos para asegurar el éxito del Proyecto.</a:t>
            </a:r>
          </a:p>
          <a:p>
            <a:pPr eaLnBrk="1" hangingPunct="1"/>
            <a:endParaRPr lang="es-ES_tradnl" sz="2400" dirty="0" smtClean="0"/>
          </a:p>
        </p:txBody>
      </p:sp>
      <p:pic>
        <p:nvPicPr>
          <p:cNvPr id="4915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907" y="3323481"/>
            <a:ext cx="4824413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78D0B8-6E21-4776-807F-75098027B794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7500" y="44624"/>
            <a:ext cx="8507413" cy="1728192"/>
          </a:xfrm>
          <a:noFill/>
        </p:spPr>
        <p:txBody>
          <a:bodyPr anchor="b">
            <a:noAutofit/>
          </a:bodyPr>
          <a:lstStyle/>
          <a:p>
            <a:pPr eaLnBrk="1" hangingPunct="1"/>
            <a:r>
              <a:rPr lang="es-ES_tradnl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los Riesgos del Proyecto 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3356992"/>
            <a:ext cx="4030663" cy="2333625"/>
          </a:xfr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anchor="ctr"/>
          <a:lstStyle/>
          <a:p>
            <a:pPr marL="444500" indent="-355600" algn="l" eaLnBrk="1" hangingPunct="1">
              <a:buFontTx/>
              <a:buChar char="•"/>
            </a:pPr>
            <a:r>
              <a:rPr lang="es-CR" sz="2800" dirty="0" smtClean="0"/>
              <a:t>Riesgos conocidos y desconocidos</a:t>
            </a:r>
          </a:p>
          <a:p>
            <a:pPr marL="444500" indent="-355600" algn="l" eaLnBrk="1" hangingPunct="1">
              <a:buFontTx/>
              <a:buChar char="•"/>
            </a:pPr>
            <a:r>
              <a:rPr lang="es-CR" sz="2800" dirty="0" err="1" smtClean="0"/>
              <a:t>RBS</a:t>
            </a:r>
            <a:endParaRPr lang="es-CR" sz="2800" dirty="0" smtClean="0"/>
          </a:p>
          <a:p>
            <a:pPr marL="444500" indent="-355600" algn="l" eaLnBrk="1" hangingPunct="1">
              <a:buFontTx/>
              <a:buChar char="•"/>
            </a:pPr>
            <a:r>
              <a:rPr lang="es-CR" sz="2800" dirty="0" smtClean="0"/>
              <a:t>Registro de Riesgos</a:t>
            </a:r>
            <a:r>
              <a:rPr lang="es-CR" dirty="0" smtClean="0"/>
              <a:t> 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15FE5E-B839-44F6-BECC-195A7FAB915B}" type="slidenum">
              <a:rPr lang="es-ES"/>
              <a:pPr>
                <a:defRPr/>
              </a:pPr>
              <a:t>20</a:t>
            </a:fld>
            <a:endParaRPr lang="es-ES"/>
          </a:p>
        </p:txBody>
      </p:sp>
      <p:sp>
        <p:nvSpPr>
          <p:cNvPr id="50179" name="Rectangle 3074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416800" cy="1182688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Registro de Riesgos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" sz="27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</a:t>
            </a:r>
            <a:r>
              <a:rPr lang="es-ES" sz="2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27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Register</a:t>
            </a:r>
            <a:r>
              <a:rPr lang="es-ES" sz="27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</a:t>
            </a:r>
            <a:endParaRPr lang="es-ES_tradnl" sz="27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180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353425" cy="441974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Es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 uno de los </a:t>
            </a:r>
            <a:r>
              <a:rPr lang="es-ES_tradnl" sz="2400" i="1" dirty="0" smtClean="0">
                <a:solidFill>
                  <a:schemeClr val="bg1">
                    <a:lumMod val="50000"/>
                  </a:schemeClr>
                </a:solidFill>
              </a:rPr>
              <a:t>Documentos</a:t>
            </a:r>
            <a:r>
              <a:rPr lang="es-ES" sz="2400" i="1" dirty="0" smtClean="0">
                <a:solidFill>
                  <a:schemeClr val="bg1">
                    <a:lumMod val="50000"/>
                  </a:schemeClr>
                </a:solidFill>
              </a:rPr>
              <a:t> del Proyecto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(no forma parte del Plan de Gestión del Proyecto). 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Su preparación comienza en el proceso Identificar Riesgos. Se amplia o actualiza durante la ejecución de los restantes procesos de la Gestión de Riesgos</a:t>
            </a:r>
          </a:p>
          <a:p>
            <a:pPr eaLnBrk="1" hangingPunct="1">
              <a:lnSpc>
                <a:spcPct val="8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En este punto, los elementos del registro de riesgos pueden ser:</a:t>
            </a:r>
            <a:endParaRPr lang="es-ES_tradnl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Lista de riesgos identificados, sus descripciones, causas (categorías de riesgo actualizadas), supuestos, áreas afectadas del proyecto (objetivos del proyecto, elemento de la </a:t>
            </a:r>
            <a:r>
              <a:rPr lang="es-ES_tradnl" sz="2400" dirty="0" err="1" smtClean="0">
                <a:solidFill>
                  <a:schemeClr val="bg1">
                    <a:lumMod val="50000"/>
                  </a:schemeClr>
                </a:solidFill>
              </a:rPr>
              <a:t>WBS</a:t>
            </a: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). </a:t>
            </a:r>
          </a:p>
          <a:p>
            <a:pPr lvl="1" eaLnBrk="1" hangingPunct="1">
              <a:lnSpc>
                <a:spcPct val="80000"/>
              </a:lnSpc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Lista de posibles respuestas y señales de advertencias (disparadores)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7FF5A7-55E1-49D9-81D7-F6A1067ACE06}" type="slidenum">
              <a:rPr lang="es-ES"/>
              <a:pPr>
                <a:defRPr/>
              </a:pPr>
              <a:t>21</a:t>
            </a:fld>
            <a:endParaRPr lang="es-ES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771823" y="332656"/>
            <a:ext cx="7776864" cy="92868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CR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Riesgos</a:t>
            </a:r>
            <a: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(resumen)</a:t>
            </a:r>
            <a:endParaRPr lang="es-CR" sz="2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0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484138"/>
            <a:ext cx="8532813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929063" y="6429375"/>
            <a:ext cx="1214437" cy="242888"/>
          </a:xfrm>
        </p:spPr>
        <p:txBody>
          <a:bodyPr/>
          <a:lstStyle/>
          <a:p>
            <a:pPr>
              <a:defRPr/>
            </a:pPr>
            <a:r>
              <a:rPr lang="es-ES" sz="900" dirty="0" smtClean="0"/>
              <a:t>(PMI, 2008)</a:t>
            </a:r>
            <a:endParaRPr lang="es-ES" sz="900" dirty="0"/>
          </a:p>
        </p:txBody>
      </p:sp>
      <p:pic>
        <p:nvPicPr>
          <p:cNvPr id="5120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48519"/>
            <a:ext cx="7800975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A7F87-D75B-42F7-AF1E-88C83A21EA3E}" type="slidenum">
              <a:rPr lang="es-ES"/>
              <a:pPr>
                <a:defRPr/>
              </a:pPr>
              <a:t>22</a:t>
            </a:fld>
            <a:endParaRPr lang="es-ES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81968" y="-27384"/>
            <a:ext cx="5508625" cy="1079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 PRACTICO</a:t>
            </a:r>
            <a:endParaRPr lang="es-ES_tradnl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85988" y="4132263"/>
            <a:ext cx="5049837" cy="1368425"/>
          </a:xfrm>
          <a:gradFill rotWithShape="1">
            <a:gsLst>
              <a:gs pos="0">
                <a:srgbClr val="FFCC00"/>
              </a:gs>
              <a:gs pos="100000">
                <a:srgbClr val="FFF0B3"/>
              </a:gs>
            </a:gsLst>
            <a:lin ang="0" scaled="1"/>
          </a:gradFill>
        </p:spPr>
        <p:txBody>
          <a:bodyPr/>
          <a:lstStyle/>
          <a:p>
            <a:pPr eaLnBrk="1" hangingPunct="1"/>
            <a:endParaRPr lang="es-CR" sz="2800" smtClean="0">
              <a:solidFill>
                <a:srgbClr val="0033CC"/>
              </a:solidFill>
            </a:endParaRPr>
          </a:p>
          <a:p>
            <a:pPr eaLnBrk="1" hangingPunct="1"/>
            <a:r>
              <a:rPr lang="es-CR" sz="2800" smtClean="0"/>
              <a:t>IDENTIFICAR RIESGOS</a:t>
            </a:r>
            <a:endParaRPr lang="es-ES" sz="2800" smtClean="0"/>
          </a:p>
        </p:txBody>
      </p:sp>
      <p:pic>
        <p:nvPicPr>
          <p:cNvPr id="52229" name="Picture 2" descr="http://ares.cnice.mec.es/tecnologia/18/img_menu/image4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13" y="2000250"/>
            <a:ext cx="2928937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581C07-AC96-4F77-B4CF-BB2B70B8C78B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3379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27784" y="2636912"/>
            <a:ext cx="6149975" cy="1422400"/>
          </a:xfrm>
        </p:spPr>
        <p:txBody>
          <a:bodyPr/>
          <a:lstStyle/>
          <a:p>
            <a:pPr eaLnBrk="1" hangingPunct="1"/>
            <a:r>
              <a:rPr lang="es-CR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“Los lagartos </a:t>
            </a:r>
            <a:r>
              <a:rPr lang="es-ES" sz="40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no se ven son los que muerden”</a:t>
            </a:r>
            <a:endParaRPr lang="es-CR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03" name="Rectangle 1027"/>
          <p:cNvSpPr>
            <a:spLocks noChangeArrowheads="1"/>
          </p:cNvSpPr>
          <p:nvPr/>
        </p:nvSpPr>
        <p:spPr bwMode="auto">
          <a:xfrm>
            <a:off x="0" y="4221088"/>
            <a:ext cx="8964612" cy="223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Para los riesgos conocidos (aquellos que han sido identificados y analizados) es posible planificar. 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s-ES_tradnl" sz="2000" dirty="0">
                <a:solidFill>
                  <a:schemeClr val="bg1">
                    <a:lumMod val="50000"/>
                  </a:schemeClr>
                </a:solidFill>
              </a:rPr>
              <a:t>Los riesgos desconocidos no pueden gestionarse de forma proactiva, y una respuesta prudente del equipo del proyecto puede ser asignar una contingencia general contra dichos riesgos, así como contra los riesgos conocidos para los cuales quizás no sea rentable o posible desarrollar respuestas proactivas. </a:t>
            </a:r>
            <a:endParaRPr lang="es-CR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0804" name="Rectangle 1028"/>
          <p:cNvSpPr>
            <a:spLocks noChangeArrowheads="1"/>
          </p:cNvSpPr>
          <p:nvPr/>
        </p:nvSpPr>
        <p:spPr bwMode="auto">
          <a:xfrm>
            <a:off x="323528" y="44624"/>
            <a:ext cx="8424936" cy="135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r" eaLnBrk="1" hangingPunct="1"/>
            <a:r>
              <a:rPr lang="es-C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Riesgos conocidos y </a:t>
            </a:r>
            <a:br>
              <a:rPr lang="es-C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</a:br>
            <a:r>
              <a:rPr lang="es-CR" sz="4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Riesgos desconocidos</a:t>
            </a:r>
          </a:p>
        </p:txBody>
      </p:sp>
      <p:pic>
        <p:nvPicPr>
          <p:cNvPr id="33798" name="Picture 9" descr="Auge in Auge mit der Gefah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636912"/>
            <a:ext cx="2257425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0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build="p" autoUpdateAnimBg="0"/>
      <p:bldP spid="46080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C21B9-E387-4636-995C-12852E9B46B6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-209475"/>
            <a:ext cx="7435552" cy="133421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 los Riesgos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160588"/>
            <a:ext cx="8351837" cy="4292600"/>
          </a:xfrm>
        </p:spPr>
        <p:txBody>
          <a:bodyPr/>
          <a:lstStyle/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Involucra la determinación de cuales riesgos podrían afectar el proyecto y  la documentación de las características de cada uno de ellos 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Este proceso debe realizarse </a:t>
            </a:r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de forma sistemática durante el ciclo de vida del proyecto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, debido a </a:t>
            </a:r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que los riesgos cambian: surgen nuevos riesgos o desaparecen los riesgos anticipados</a:t>
            </a:r>
            <a:endParaRPr lang="es-C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1D289-E3A8-4198-A0FE-F440C16E2969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2627784" y="188640"/>
            <a:ext cx="6054824" cy="1512168"/>
          </a:xfrm>
        </p:spPr>
        <p:txBody>
          <a:bodyPr>
            <a:normAutofit/>
          </a:bodyPr>
          <a:lstStyle/>
          <a:p>
            <a:pPr algn="r" eaLnBrk="1" hangingPunct="1"/>
            <a: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Participantes en la Identificación de Riesgos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04864"/>
            <a:ext cx="8137525" cy="29432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Director del proyecto y miembros del Equipo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Equipo de Gestión de riesgos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Expertos de otras partes de la compañía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Clientes y Usuarios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Otros directores de proyectos</a:t>
            </a:r>
          </a:p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Expertos externos</a:t>
            </a:r>
            <a:endParaRPr lang="es-C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228600" y="5200650"/>
            <a:ext cx="86106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285750" indent="-285750">
              <a:spcBef>
                <a:spcPct val="20000"/>
              </a:spcBef>
              <a:buClr>
                <a:schemeClr val="hlink"/>
              </a:buClr>
              <a:buSzPct val="55000"/>
            </a:pPr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    El </a:t>
            </a:r>
            <a:r>
              <a:rPr lang="es-ES_tradnl" sz="2000" dirty="0">
                <a:solidFill>
                  <a:schemeClr val="bg1">
                    <a:lumMod val="50000"/>
                  </a:schemeClr>
                </a:solidFill>
                <a:latin typeface="Tahoma" pitchFamily="34" charset="0"/>
              </a:rPr>
              <a:t>equipo del proyecto debe participar en el proceso para poder desarrollar y mantener un sentido de pertenencia y responsabilidad por los riesgos y las acciones asociadas con la respuesta a los riesgos.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A01A47-D8AF-4A64-B48A-3145EED4A31E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3686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99592" y="-27384"/>
            <a:ext cx="8100392" cy="115212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s-CR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Revisiones de Documentación</a:t>
            </a:r>
          </a:p>
        </p:txBody>
      </p:sp>
      <p:sp>
        <p:nvSpPr>
          <p:cNvPr id="3686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642350" cy="4562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El primer paso en el proceso de identificación de riesgos es la comprensión del proyecto en sí mismo: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¿Cuál es el alcance del proyecto?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¿Cuáles son los resultados requeridos (entregables)?</a:t>
            </a:r>
          </a:p>
          <a:p>
            <a:pPr lvl="1" eaLnBrk="1" hangingPunct="1">
              <a:lnSpc>
                <a:spcPct val="90000"/>
              </a:lnSpc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¿Cuáles son sus objetivos y prioridades?</a:t>
            </a:r>
            <a:r>
              <a:rPr lang="es-E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Las respuestas a estas preguntas tienen un impacto marcado en la identificación, consideración y en las estrategias y métodos de solución alternativos para de los riesgos</a:t>
            </a:r>
            <a:endParaRPr lang="es-CR" sz="28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A071C8-1871-4A60-B0C6-A299DE90F82B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8224837" cy="1152525"/>
          </a:xfrm>
        </p:spPr>
        <p:txBody>
          <a:bodyPr/>
          <a:lstStyle/>
          <a:p>
            <a:pPr algn="ctr" eaLnBrk="1" hangingPunct="1"/>
            <a:r>
              <a:rPr lang="es-ES_tradnl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Técnicas de Acopio de Información 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(Fuentes subjetivas)</a:t>
            </a:r>
            <a:endParaRPr lang="es-ES_tradnl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420888"/>
            <a:ext cx="7561263" cy="3887788"/>
          </a:xfrm>
        </p:spPr>
        <p:txBody>
          <a:bodyPr/>
          <a:lstStyle/>
          <a:p>
            <a:pPr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Lluvia de Ideas</a:t>
            </a:r>
          </a:p>
          <a:p>
            <a:pPr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Técnica </a:t>
            </a:r>
            <a:r>
              <a:rPr lang="es-ES_tradnl" dirty="0" err="1" smtClean="0">
                <a:solidFill>
                  <a:schemeClr val="bg1">
                    <a:lumMod val="50000"/>
                  </a:schemeClr>
                </a:solidFill>
              </a:rPr>
              <a:t>Delphi</a:t>
            </a:r>
            <a:endParaRPr lang="es-ES_tradnl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Entrevistas</a:t>
            </a:r>
          </a:p>
          <a:p>
            <a:pPr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Análisis Causal (Identificación de la causa)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5F175-6BEA-4D38-8700-337BBDC4CF1C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7793037" cy="125095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Tormenta de Ideas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_tradn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Brainstorming</a:t>
            </a:r>
            <a:r>
              <a:rPr lang="es-ES_tradn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2311672"/>
            <a:ext cx="8291513" cy="4357688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El equipo del proyecto genera ideas sobre los riesgos del proyecto, bajo la dirección de un moderador (pueden utilizarse como marco las categorías de riesgo)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perfeccionan las definiciones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Se obtiene una lista completa de riesgos. 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Probablemente la técnica más usada en la identificación de riesgos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3B511-2E7E-4D61-B96C-A6EAEC421988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32656"/>
            <a:ext cx="7531100" cy="9906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Técnica </a:t>
            </a:r>
            <a:r>
              <a:rPr lang="es-ES_tradnl" sz="49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Delphi</a:t>
            </a:r>
            <a:r>
              <a:rPr lang="es-ES_tradnl" sz="49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s-ES_tradn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Delphi</a:t>
            </a:r>
            <a:r>
              <a:rPr lang="es-ES_tradn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2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</a:t>
            </a:r>
            <a:r>
              <a:rPr lang="es-ES_tradnl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ES_tradnl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2320925"/>
            <a:ext cx="8497887" cy="4132411"/>
          </a:xfrm>
        </p:spPr>
        <p:txBody>
          <a:bodyPr>
            <a:normAutofit/>
          </a:bodyPr>
          <a:lstStyle/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Se trata de buscar un consenso de expertos referente a los riesgos del proyecto que participan de forma anónima.</a:t>
            </a: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El moderador usa un cuestionario para que los expertos aporten sus ideas.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Las respuestas son resumidas y luego son enviadas nuevamente a los expertos para comentarios adicionales. </a:t>
            </a:r>
            <a:endParaRPr lang="es-ES_tradnl" sz="24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</a:rPr>
              <a:t>El consenso sobre los principales riesgos del proyecto se logra en pocas rondas del proceso</a:t>
            </a:r>
          </a:p>
          <a:p>
            <a:pPr eaLnBrk="1" hangingPunct="1"/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La técnica </a:t>
            </a:r>
            <a:r>
              <a:rPr lang="es-ES" sz="2400" dirty="0" err="1" smtClean="0">
                <a:solidFill>
                  <a:schemeClr val="bg1">
                    <a:lumMod val="50000"/>
                  </a:schemeClr>
                </a:solidFill>
              </a:rPr>
              <a:t>Delphi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 ayuda a reducir sesgos en los datos y evita que cualquier persona ejerza influencias impropias en el resultado</a:t>
            </a:r>
            <a:endParaRPr lang="es-ES_tradnl" sz="24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1077</Words>
  <Application>Microsoft Office PowerPoint</Application>
  <PresentationFormat>Presentación en pantalla (4:3)</PresentationFormat>
  <Paragraphs>123</Paragraphs>
  <Slides>22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Tema de Office</vt:lpstr>
      <vt:lpstr>Document</vt:lpstr>
      <vt:lpstr>Áreas del conocimiento para la AP III     Gestión de la Planificación de los Riesgos del Proyecto   Basado en los estándares del PMI® </vt:lpstr>
      <vt:lpstr>Identificar los Riesgos del Proyecto </vt:lpstr>
      <vt:lpstr>“Los lagartos que no se ven son los que muerden”</vt:lpstr>
      <vt:lpstr>Identificar los Riesgos</vt:lpstr>
      <vt:lpstr>Participantes en la Identificación de Riesgos</vt:lpstr>
      <vt:lpstr>Revisiones de Documentación</vt:lpstr>
      <vt:lpstr>Técnicas de Acopio de Información  (Fuentes subjetivas)</vt:lpstr>
      <vt:lpstr>Tormenta de Ideas  (Brainstorming)</vt:lpstr>
      <vt:lpstr>Técnica Delphi  (Delphi Technique)</vt:lpstr>
      <vt:lpstr>Análisis Causal  (Root Cause Analysis)</vt:lpstr>
      <vt:lpstr>Categorías de Riesgo   Definidas en el Plan de Gestión de Riesgos</vt:lpstr>
      <vt:lpstr>Estructura de Desglose del Riesgo  (RBS)</vt:lpstr>
      <vt:lpstr>Entrevistas  (Interviewing)</vt:lpstr>
      <vt:lpstr>Análisis mediante Lista de Control  (Checklist) </vt:lpstr>
      <vt:lpstr>Análisis de Supuestos  (Assumptions Analysis) </vt:lpstr>
      <vt:lpstr>Técnicas de Diagramación</vt:lpstr>
      <vt:lpstr>Análisis FODA   ( SWOT)</vt:lpstr>
      <vt:lpstr>Juicio de expertos</vt:lpstr>
      <vt:lpstr>Análisis de Stakeholders</vt:lpstr>
      <vt:lpstr>Registro de Riesgos (Risk Register )</vt:lpstr>
      <vt:lpstr>Identificar Riesgos  (resumen)</vt:lpstr>
      <vt:lpstr>CASO PRACTICO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Planificación de los Riesgos del Proyecto </dc:title>
  <dc:subject>Identificación de los Riesgos del Proyecto</dc:subject>
  <dc:creator>Fausto Fernández Martínez</dc:creator>
  <cp:lastModifiedBy>Patricia Vega</cp:lastModifiedBy>
  <cp:revision>49</cp:revision>
  <dcterms:created xsi:type="dcterms:W3CDTF">2010-10-20T21:55:38Z</dcterms:created>
  <dcterms:modified xsi:type="dcterms:W3CDTF">2012-08-25T00:33:50Z</dcterms:modified>
</cp:coreProperties>
</file>