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DB92F-746D-4FCD-939E-880BC3FAC4E3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3A87A-3760-4AF6-81FD-EE947A97F96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45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0040" y="980728"/>
            <a:ext cx="7772400" cy="2736303"/>
          </a:xfrm>
        </p:spPr>
        <p:txBody>
          <a:bodyPr>
            <a:normAutofit fontScale="90000"/>
          </a:bodyPr>
          <a:lstStyle/>
          <a:p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del conocimiento para la AP </a:t>
            </a: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b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5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la Planificación de los Riesgos del Proyecto</a:t>
            </a:r>
            <a: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Basado en los estándares del PMI</a:t>
            </a:r>
            <a:r>
              <a:rPr lang="es-ES_tradnl" sz="1600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®</a:t>
            </a:r>
            <a:r>
              <a:rPr lang="es-ES_tradnl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CR" sz="1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283075" y="5301208"/>
            <a:ext cx="4752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800" dirty="0">
                <a:latin typeface="Tahoma" pitchFamily="34" charset="0"/>
              </a:rPr>
              <a:t>Ing. Fausto Fernández Martínez, </a:t>
            </a:r>
            <a:r>
              <a:rPr lang="es-ES_tradnl" sz="1800" dirty="0" err="1">
                <a:latin typeface="Tahoma" pitchFamily="34" charset="0"/>
              </a:rPr>
              <a:t>MSc</a:t>
            </a:r>
            <a:r>
              <a:rPr lang="es-ES_tradnl" sz="1800" dirty="0">
                <a:latin typeface="Tahoma" pitchFamily="34" charset="0"/>
              </a:rPr>
              <a:t>, </a:t>
            </a:r>
            <a:r>
              <a:rPr lang="es-ES_tradnl" sz="1800" dirty="0" err="1">
                <a:latin typeface="Tahoma" pitchFamily="34" charset="0"/>
              </a:rPr>
              <a:t>MAP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284663" y="5667920"/>
            <a:ext cx="2767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s-ES_tradnl" sz="1400" dirty="0">
                <a:latin typeface="Tahoma" pitchFamily="34" charset="0"/>
              </a:rPr>
              <a:t>San José, Costa Rica   -    </a:t>
            </a:r>
            <a:r>
              <a:rPr lang="es-ES_tradnl" sz="1400" dirty="0" smtClean="0">
                <a:latin typeface="Tahoma" pitchFamily="34" charset="0"/>
              </a:rPr>
              <a:t>2011</a:t>
            </a:r>
            <a:endParaRPr lang="es-ES_tradnl" sz="1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011A0-F766-48EB-A145-8170C4E1D4C6}" type="slidenum">
              <a:rPr lang="es-ES"/>
              <a:pPr>
                <a:defRPr/>
              </a:pPr>
              <a:t>10</a:t>
            </a:fld>
            <a:endParaRPr lang="es-E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6624736" cy="1295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Definición del impacto por objetivos del proyecto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1404938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CR"/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7164388" y="4076700"/>
            <a:ext cx="287337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pic>
        <p:nvPicPr>
          <p:cNvPr id="1536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022301"/>
            <a:ext cx="7416824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D50D9-AFE5-4BE2-B38E-2F059FC8A848}" type="slidenum">
              <a:rPr lang="es-ES"/>
              <a:pPr>
                <a:defRPr/>
              </a:pPr>
              <a:t>11</a:t>
            </a:fld>
            <a:endParaRPr lang="es-E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827856" y="-171400"/>
            <a:ext cx="7848600" cy="121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Matriz de Probabilidad-Impacto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132856"/>
            <a:ext cx="8569325" cy="4416425"/>
          </a:xfrm>
        </p:spPr>
        <p:txBody>
          <a:bodyPr/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Es una herramienta para analizar los eventos futuros, previamente identificados, utilizando las dos principales dimensiones del riesgo.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Basado en las </a:t>
            </a:r>
            <a:r>
              <a:rPr lang="es-ES_tradnl" sz="2800" b="1" i="1" dirty="0" smtClean="0">
                <a:solidFill>
                  <a:schemeClr val="bg1">
                    <a:lumMod val="50000"/>
                  </a:schemeClr>
                </a:solidFill>
              </a:rPr>
              <a:t>combinaciones de escalas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 de la probabilidad y del impacto se construye una matriz para asignar </a:t>
            </a:r>
            <a:r>
              <a:rPr lang="es-ES_tradnl" sz="2800" b="1" i="1" dirty="0" smtClean="0">
                <a:solidFill>
                  <a:schemeClr val="bg1">
                    <a:lumMod val="50000"/>
                  </a:schemeClr>
                </a:solidFill>
              </a:rPr>
              <a:t>calificaciones al riesgo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rgbClr val="FF0000"/>
                </a:solidFill>
              </a:rPr>
              <a:t>riesgo alto 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(condición roja)</a:t>
            </a: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rgbClr val="FFC000"/>
                </a:solidFill>
              </a:rPr>
              <a:t>riesgo moderado 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(condición amarillo)</a:t>
            </a: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rgbClr val="00B050"/>
                </a:solidFill>
              </a:rPr>
              <a:t>riesgo bajo </a:t>
            </a: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(condición verde)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887DA-7FA1-4103-856F-317CFD5AC187}" type="slidenum">
              <a:rPr lang="es-ES"/>
              <a:pPr>
                <a:defRPr/>
              </a:pPr>
              <a:t>12</a:t>
            </a:fld>
            <a:endParaRPr lang="es-E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8893175" cy="9144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s-ES_tradnl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Matriz de Probabilidad x Impacto </a:t>
            </a:r>
            <a: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(ejemplo 1)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323528" y="1988840"/>
            <a:ext cx="874903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/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La organización debe determinar cuales combinaciones  de probabilidad e impacto otorgan las diferentes calificaciones al riesgo. Estas reglas son parte de los activos de procesos de la organización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s-ES_tradn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81020" name="Group 60"/>
          <p:cNvGraphicFramePr>
            <a:graphicFrameLocks noGrp="1"/>
          </p:cNvGraphicFramePr>
          <p:nvPr/>
        </p:nvGraphicFramePr>
        <p:xfrm>
          <a:off x="323528" y="3501008"/>
          <a:ext cx="8135937" cy="2643190"/>
        </p:xfrm>
        <a:graphic>
          <a:graphicData uri="http://schemas.openxmlformats.org/drawingml/2006/table">
            <a:tbl>
              <a:tblPr/>
              <a:tblGrid>
                <a:gridCol w="1355725"/>
                <a:gridCol w="1308100"/>
                <a:gridCol w="1404937"/>
                <a:gridCol w="1355725"/>
                <a:gridCol w="1355725"/>
                <a:gridCol w="1355725"/>
              </a:tblGrid>
              <a:tr h="504825"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Marcador de riesgo para un riesgo específico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(P x I)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57626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        Impacto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         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Probabilidad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Muy Bajo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.05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Bajo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.1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Moderado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.2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Alto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.4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Muy Alto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.8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0.9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0.09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0.18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0.36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0.72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954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0.07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0.14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0.28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0.56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954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0.05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0.10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0.20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0.40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954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0.03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954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0.06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0.12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0.24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0.1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0.01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954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0.01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954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0.02</a:t>
                      </a:r>
                      <a:endParaRPr kumimoji="0" lang="es-E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954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0.04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954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0.08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sp>
        <p:nvSpPr>
          <p:cNvPr id="17466" name="Rectangle 58"/>
          <p:cNvSpPr>
            <a:spLocks noChangeArrowheads="1"/>
          </p:cNvSpPr>
          <p:nvPr/>
        </p:nvSpPr>
        <p:spPr bwMode="auto">
          <a:xfrm>
            <a:off x="683568" y="6237312"/>
            <a:ext cx="7848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1200" b="1" dirty="0">
                <a:solidFill>
                  <a:srgbClr val="3D954E"/>
                </a:solidFill>
                <a:latin typeface="Verdana" pitchFamily="34" charset="0"/>
              </a:rPr>
              <a:t>Verde – Riesgo Bajo</a:t>
            </a:r>
            <a:r>
              <a:rPr lang="es-ES" sz="1200" b="1" dirty="0">
                <a:latin typeface="Verdana" pitchFamily="34" charset="0"/>
              </a:rPr>
              <a:t>                </a:t>
            </a:r>
            <a:r>
              <a:rPr lang="es-ES" sz="1200" b="1" dirty="0">
                <a:solidFill>
                  <a:srgbClr val="FFCC00"/>
                </a:solidFill>
                <a:latin typeface="Verdana" pitchFamily="34" charset="0"/>
              </a:rPr>
              <a:t>Amarillo – Riesgo Moderado</a:t>
            </a:r>
            <a:r>
              <a:rPr lang="es-ES" sz="1200" b="1" dirty="0">
                <a:latin typeface="Verdana" pitchFamily="34" charset="0"/>
              </a:rPr>
              <a:t>                </a:t>
            </a:r>
            <a:r>
              <a:rPr lang="es-ES" sz="1200" b="1" dirty="0">
                <a:solidFill>
                  <a:srgbClr val="FF3300"/>
                </a:solidFill>
                <a:latin typeface="Verdana" pitchFamily="34" charset="0"/>
              </a:rPr>
              <a:t>Rojo – Riesgo Alto</a:t>
            </a:r>
            <a:r>
              <a:rPr lang="es-ES" sz="1200" b="1" dirty="0">
                <a:latin typeface="Verdan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1E580C-5E2B-443F-826B-30292CC5335B}" type="slidenum">
              <a:rPr lang="es-ES"/>
              <a:pPr>
                <a:defRPr/>
              </a:pPr>
              <a:t>13</a:t>
            </a:fld>
            <a:endParaRPr lang="es-E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496300" cy="9144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s-ES_tradnl" sz="49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Matriz de Probabilidad x Impacto </a:t>
            </a:r>
            <a: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(otros ejemplos)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611188" y="1628775"/>
            <a:ext cx="85328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1" hangingPunct="1"/>
            <a:r>
              <a:rPr lang="es-ES_tradnl" sz="1900">
                <a:latin typeface="Arial" charset="0"/>
              </a:rPr>
              <a:t/>
            </a:r>
            <a:br>
              <a:rPr lang="es-ES_tradnl" sz="1900">
                <a:latin typeface="Arial" charset="0"/>
              </a:rPr>
            </a:br>
            <a:endParaRPr lang="es-ES_tradnl" sz="1900">
              <a:latin typeface="Arial" charset="0"/>
            </a:endParaRPr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508104" y="4782145"/>
            <a:ext cx="2540000" cy="1527175"/>
          </a:xfrm>
        </p:spPr>
        <p:txBody>
          <a:bodyPr/>
          <a:lstStyle/>
          <a:p>
            <a:pPr eaLnBrk="1" hangingPunct="1"/>
            <a:r>
              <a:rPr lang="es-CR" sz="1600" b="1" dirty="0" smtClean="0">
                <a:solidFill>
                  <a:schemeClr val="bg1">
                    <a:lumMod val="50000"/>
                  </a:schemeClr>
                </a:solidFill>
              </a:rPr>
              <a:t>1 – Insignificante</a:t>
            </a:r>
          </a:p>
          <a:p>
            <a:pPr eaLnBrk="1" hangingPunct="1"/>
            <a:r>
              <a:rPr lang="es-CR" sz="1600" b="1" dirty="0" smtClean="0">
                <a:solidFill>
                  <a:schemeClr val="bg1">
                    <a:lumMod val="50000"/>
                  </a:schemeClr>
                </a:solidFill>
              </a:rPr>
              <a:t>2 – Bajo</a:t>
            </a:r>
          </a:p>
          <a:p>
            <a:pPr eaLnBrk="1" hangingPunct="1"/>
            <a:r>
              <a:rPr lang="es-CR" sz="1600" b="1" dirty="0" smtClean="0">
                <a:solidFill>
                  <a:schemeClr val="bg1">
                    <a:lumMod val="50000"/>
                  </a:schemeClr>
                </a:solidFill>
              </a:rPr>
              <a:t>3 – Medio</a:t>
            </a:r>
          </a:p>
          <a:p>
            <a:pPr eaLnBrk="1" hangingPunct="1"/>
            <a:r>
              <a:rPr lang="es-CR" sz="1600" b="1" dirty="0" smtClean="0">
                <a:solidFill>
                  <a:schemeClr val="bg1">
                    <a:lumMod val="50000"/>
                  </a:schemeClr>
                </a:solidFill>
              </a:rPr>
              <a:t>4 – Moderado</a:t>
            </a:r>
          </a:p>
          <a:p>
            <a:pPr eaLnBrk="1" hangingPunct="1"/>
            <a:r>
              <a:rPr lang="es-CR" sz="1600" b="1" dirty="0" smtClean="0">
                <a:solidFill>
                  <a:schemeClr val="bg1">
                    <a:lumMod val="50000"/>
                  </a:schemeClr>
                </a:solidFill>
              </a:rPr>
              <a:t>5 – Alto</a:t>
            </a:r>
          </a:p>
          <a:p>
            <a:pPr eaLnBrk="1" hangingPunct="1"/>
            <a:endParaRPr lang="es-ES" sz="1800" dirty="0" smtClean="0"/>
          </a:p>
        </p:txBody>
      </p:sp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2288654"/>
            <a:ext cx="5688013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050" y="4611960"/>
            <a:ext cx="3657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33DC1-6142-4B82-9F99-F2406CBA3706}" type="slidenum">
              <a:rPr lang="es-ES"/>
              <a:pPr>
                <a:defRPr/>
              </a:pPr>
              <a:t>14</a:t>
            </a:fld>
            <a:endParaRPr lang="es-E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051124" y="116632"/>
            <a:ext cx="7128792" cy="13478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Riesgo en general es una </a:t>
            </a:r>
            <a:b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 de sus Componentes</a:t>
            </a:r>
          </a:p>
        </p:txBody>
      </p:sp>
      <p:sp>
        <p:nvSpPr>
          <p:cNvPr id="19460" name="Line 3"/>
          <p:cNvSpPr>
            <a:spLocks noChangeShapeType="1"/>
          </p:cNvSpPr>
          <p:nvPr/>
        </p:nvSpPr>
        <p:spPr bwMode="auto">
          <a:xfrm flipV="1">
            <a:off x="2051050" y="1846263"/>
            <a:ext cx="0" cy="374332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19461" name="Line 4"/>
          <p:cNvSpPr>
            <a:spLocks noChangeShapeType="1"/>
          </p:cNvSpPr>
          <p:nvPr/>
        </p:nvSpPr>
        <p:spPr bwMode="auto">
          <a:xfrm>
            <a:off x="2051050" y="5589588"/>
            <a:ext cx="6511925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 flipH="1">
            <a:off x="1042988" y="5589588"/>
            <a:ext cx="990600" cy="1219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323850" y="1773238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_tradnl" sz="1800" b="1">
                <a:latin typeface="Arial" charset="0"/>
              </a:rPr>
              <a:t>Alta Probabilidad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0" y="5013325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_tradnl" sz="1800" b="1">
                <a:latin typeface="Arial" charset="0"/>
              </a:rPr>
              <a:t>Baja Probabilidad</a:t>
            </a: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7524750" y="5662613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800" b="1" dirty="0">
                <a:latin typeface="Arial" charset="0"/>
              </a:rPr>
              <a:t>Gran Impacto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2051050" y="5589588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800" b="1">
                <a:latin typeface="Arial" charset="0"/>
              </a:rPr>
              <a:t>Sin Impacto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 rot="-5396294">
            <a:off x="219075" y="3605213"/>
            <a:ext cx="319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000" i="1"/>
              <a:t>Probabilidad de Ocurrencia</a:t>
            </a:r>
            <a:endParaRPr lang="es-ES_tradnl" sz="1800" i="1"/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3779838" y="573405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000" i="1"/>
              <a:t>Magnitud del Impacto</a:t>
            </a:r>
          </a:p>
        </p:txBody>
      </p:sp>
      <p:sp>
        <p:nvSpPr>
          <p:cNvPr id="19469" name="Arc 12"/>
          <p:cNvSpPr>
            <a:spLocks/>
          </p:cNvSpPr>
          <p:nvPr/>
        </p:nvSpPr>
        <p:spPr bwMode="auto">
          <a:xfrm rot="10763152">
            <a:off x="2268538" y="1917700"/>
            <a:ext cx="4335462" cy="3505200"/>
          </a:xfrm>
          <a:custGeom>
            <a:avLst/>
            <a:gdLst>
              <a:gd name="T0" fmla="*/ 0 w 21600"/>
              <a:gd name="T1" fmla="*/ 0 h 22739"/>
              <a:gd name="T2" fmla="*/ 2147483647 w 21600"/>
              <a:gd name="T3" fmla="*/ 2147483647 h 22739"/>
              <a:gd name="T4" fmla="*/ 0 w 21600"/>
              <a:gd name="T5" fmla="*/ 2147483647 h 22739"/>
              <a:gd name="T6" fmla="*/ 0 60000 65536"/>
              <a:gd name="T7" fmla="*/ 0 60000 65536"/>
              <a:gd name="T8" fmla="*/ 0 60000 65536"/>
              <a:gd name="T9" fmla="*/ 0 w 21600"/>
              <a:gd name="T10" fmla="*/ 0 h 22739"/>
              <a:gd name="T11" fmla="*/ 21600 w 21600"/>
              <a:gd name="T12" fmla="*/ 22739 h 227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73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79"/>
                  <a:pt x="21589" y="22359"/>
                  <a:pt x="21569" y="22738"/>
                </a:cubicBezTo>
              </a:path>
              <a:path w="21600" h="2273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79"/>
                  <a:pt x="21589" y="22359"/>
                  <a:pt x="21569" y="22738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19470" name="Arc 13"/>
          <p:cNvSpPr>
            <a:spLocks/>
          </p:cNvSpPr>
          <p:nvPr/>
        </p:nvSpPr>
        <p:spPr bwMode="auto">
          <a:xfrm rot="10763152">
            <a:off x="4787900" y="1917700"/>
            <a:ext cx="3675063" cy="2513013"/>
          </a:xfrm>
          <a:custGeom>
            <a:avLst/>
            <a:gdLst>
              <a:gd name="T0" fmla="*/ 0 w 21600"/>
              <a:gd name="T1" fmla="*/ 0 h 22739"/>
              <a:gd name="T2" fmla="*/ 2147483647 w 21600"/>
              <a:gd name="T3" fmla="*/ 2147483647 h 22739"/>
              <a:gd name="T4" fmla="*/ 0 w 21600"/>
              <a:gd name="T5" fmla="*/ 2147483647 h 22739"/>
              <a:gd name="T6" fmla="*/ 0 60000 65536"/>
              <a:gd name="T7" fmla="*/ 0 60000 65536"/>
              <a:gd name="T8" fmla="*/ 0 60000 65536"/>
              <a:gd name="T9" fmla="*/ 0 w 21600"/>
              <a:gd name="T10" fmla="*/ 0 h 22739"/>
              <a:gd name="T11" fmla="*/ 21600 w 21600"/>
              <a:gd name="T12" fmla="*/ 22739 h 227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73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79"/>
                  <a:pt x="21589" y="22359"/>
                  <a:pt x="21569" y="22738"/>
                </a:cubicBezTo>
              </a:path>
              <a:path w="21600" h="2273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79"/>
                  <a:pt x="21589" y="22359"/>
                  <a:pt x="21569" y="22738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19471" name="Text Box 14"/>
          <p:cNvSpPr txBox="1">
            <a:spLocks noChangeArrowheads="1"/>
          </p:cNvSpPr>
          <p:nvPr/>
        </p:nvSpPr>
        <p:spPr bwMode="auto">
          <a:xfrm>
            <a:off x="3563938" y="3430588"/>
            <a:ext cx="1676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800" b="1">
                <a:solidFill>
                  <a:schemeClr val="bg2"/>
                </a:solidFill>
                <a:latin typeface="Arial" charset="0"/>
              </a:rPr>
              <a:t>Riesgo / Oportunidad Moderada</a:t>
            </a:r>
            <a:endParaRPr lang="es-ES_tradnl" sz="1800">
              <a:latin typeface="Arial" charset="0"/>
            </a:endParaRPr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1908175" y="4365625"/>
            <a:ext cx="1676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800" b="1">
                <a:solidFill>
                  <a:srgbClr val="99FF33"/>
                </a:solidFill>
                <a:latin typeface="Arial" charset="0"/>
              </a:rPr>
              <a:t>Riesgo / Oportunidad Bajo</a:t>
            </a:r>
            <a:endParaRPr lang="es-ES_tradnl" sz="1800">
              <a:latin typeface="Arial" charset="0"/>
            </a:endParaRPr>
          </a:p>
        </p:txBody>
      </p:sp>
      <p:sp>
        <p:nvSpPr>
          <p:cNvPr id="19473" name="Text Box 16"/>
          <p:cNvSpPr txBox="1">
            <a:spLocks noChangeArrowheads="1"/>
          </p:cNvSpPr>
          <p:nvPr/>
        </p:nvSpPr>
        <p:spPr bwMode="auto">
          <a:xfrm>
            <a:off x="5724525" y="2493963"/>
            <a:ext cx="18288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800" b="1">
                <a:solidFill>
                  <a:srgbClr val="FF3300"/>
                </a:solidFill>
                <a:latin typeface="Arial" charset="0"/>
              </a:rPr>
              <a:t>Riesgo / Oportunidad Alta</a:t>
            </a:r>
            <a:endParaRPr lang="es-ES_tradnl" sz="1800">
              <a:latin typeface="Arial" charset="0"/>
            </a:endParaRPr>
          </a:p>
        </p:txBody>
      </p:sp>
      <p:sp>
        <p:nvSpPr>
          <p:cNvPr id="19474" name="Text Box 17"/>
          <p:cNvSpPr txBox="1">
            <a:spLocks noChangeArrowheads="1"/>
          </p:cNvSpPr>
          <p:nvPr/>
        </p:nvSpPr>
        <p:spPr bwMode="auto">
          <a:xfrm rot="-3084540">
            <a:off x="623888" y="5865812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000" i="1"/>
              <a:t>El Evento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76FCE-2227-4D1D-81FA-7C6CBF9EF416}" type="slidenum">
              <a:rPr lang="es-ES"/>
              <a:pPr>
                <a:defRPr/>
              </a:pPr>
              <a:t>15</a:t>
            </a:fld>
            <a:endParaRPr lang="es-E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64" y="-99392"/>
            <a:ext cx="7812360" cy="121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Priorización de los Riesgos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565078"/>
            <a:ext cx="8353425" cy="352821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Una vez que se haya realizado el proceso de evaluación, las amenazas y las oportunidades se ordenan por la calificación de su importancia y, por consiguiente por su prioridad</a:t>
            </a:r>
            <a:endParaRPr lang="es-E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La ordenación de prioridades sólo es </a:t>
            </a:r>
            <a:r>
              <a:rPr lang="es-ES_tradnl" sz="2800" i="1" dirty="0" smtClean="0">
                <a:solidFill>
                  <a:schemeClr val="bg1">
                    <a:lumMod val="50000"/>
                  </a:schemeClr>
                </a:solidFill>
              </a:rPr>
              <a:t>aproximada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, debido que los números utilizados para crear la lista son </a:t>
            </a:r>
            <a:r>
              <a:rPr lang="es-ES_tradnl" sz="2800" i="1" dirty="0" smtClean="0">
                <a:solidFill>
                  <a:schemeClr val="bg1">
                    <a:lumMod val="50000"/>
                  </a:schemeClr>
                </a:solidFill>
              </a:rPr>
              <a:t>estimaciones  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(depende de la calidad de los datos)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9A98F-FC52-4B9F-AB70-A8F339611E71}" type="slidenum">
              <a:rPr lang="es-ES"/>
              <a:pPr>
                <a:defRPr/>
              </a:pPr>
              <a:t>16</a:t>
            </a:fld>
            <a:endParaRPr lang="es-E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8632" y="-99392"/>
            <a:ext cx="8915400" cy="1066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otros factores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348880"/>
            <a:ext cx="8304212" cy="3824288"/>
          </a:xfrm>
        </p:spPr>
        <p:txBody>
          <a:bodyPr/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En ocasiones los riesgos requieren ser evaluados también teniendo en cuenta otros factores, como por ejemplo: </a:t>
            </a: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tiempo de exposición                                      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(normalmente se incluye en valoración de la probabilidad)</a:t>
            </a:r>
            <a:endParaRPr lang="es-ES_tradnl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reversibilidad del impacto                               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(normalmente se incluye en la estimación del impacto)</a:t>
            </a:r>
          </a:p>
          <a:p>
            <a:pPr eaLnBrk="1" hangingPunct="1"/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90D08F-3F25-401A-927D-4743641BA1E5}" type="slidenum">
              <a:rPr lang="es-ES"/>
              <a:pPr>
                <a:defRPr/>
              </a:pPr>
              <a:t>17</a:t>
            </a:fld>
            <a:endParaRPr lang="es-E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8915400" cy="914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la urgencia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76872"/>
            <a:ext cx="8447087" cy="3600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Los riesgos que requieren respuestas a corto plazo pueden ser considerados como urgentes.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Por lo que, entre los indicadores de prioridad pueden incluirse: 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el tiempo (urgencia) para dar una respuesta a los riesgos</a:t>
            </a:r>
          </a:p>
          <a:p>
            <a:pPr lvl="1" eaLnBrk="1" hangingPunct="1">
              <a:lnSpc>
                <a:spcPct val="90000"/>
              </a:lnSpc>
            </a:pP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los síntomas y señales de advertencia</a:t>
            </a:r>
          </a:p>
          <a:p>
            <a:pPr eaLnBrk="1" hangingPunct="1">
              <a:lnSpc>
                <a:spcPct val="90000"/>
              </a:lnSpc>
            </a:pP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BB7C9-38FA-4077-97EF-E7F333CB4EE8}" type="slidenum">
              <a:rPr lang="es-ES"/>
              <a:pPr>
                <a:defRPr/>
              </a:pPr>
              <a:t>18</a:t>
            </a:fld>
            <a:endParaRPr lang="es-E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48" y="764704"/>
            <a:ext cx="7092280" cy="11255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Categorización (agrupamiento) de los Riesgos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132856"/>
            <a:ext cx="8569325" cy="4492773"/>
          </a:xfrm>
        </p:spPr>
        <p:txBody>
          <a:bodyPr/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Por el rango o calificación (alto, moderado o bajo)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Por fuentes o causas comunes (usando la </a:t>
            </a:r>
            <a:r>
              <a:rPr lang="es-ES_tradnl" sz="2800" dirty="0" err="1" smtClean="0">
                <a:solidFill>
                  <a:schemeClr val="bg1">
                    <a:lumMod val="50000"/>
                  </a:schemeClr>
                </a:solidFill>
              </a:rPr>
              <a:t>RBS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Por área del proyecto afectada (usando la </a:t>
            </a:r>
            <a:r>
              <a:rPr lang="es-ES_tradnl" sz="2800" dirty="0" err="1" smtClean="0">
                <a:solidFill>
                  <a:schemeClr val="bg1">
                    <a:lumMod val="50000"/>
                  </a:schemeClr>
                </a:solidFill>
              </a:rPr>
              <a:t>WBS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Por la urgencia de respuesta (fecha)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Por los objetivos principales del proyecto (coste, cronograma, funcionalidad y calidad: Puede que la organización valore un objetivo más que otro)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Por grupo de riesgos encadenados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Por fases del proyecto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3AD52-2974-4E26-925A-61948A22B411}" type="slidenum">
              <a:rPr lang="es-ES"/>
              <a:pPr>
                <a:defRPr/>
              </a:pPr>
              <a:t>19</a:t>
            </a:fld>
            <a:endParaRPr lang="es-E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6984776" cy="9683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_tradnl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 de Riesgos</a:t>
            </a:r>
            <a:r>
              <a:rPr lang="es-ES_tradnl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Actualizaciones )</a:t>
            </a:r>
            <a:endParaRPr lang="es-ES_tradnl" sz="31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23220"/>
            <a:ext cx="8424862" cy="3814092"/>
          </a:xfrm>
        </p:spPr>
        <p:txBody>
          <a:bodyPr/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Lista de riesgos priorizados. 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Riesgos agrupados por categorías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Lista de riesgos que ocupan respuesta a corto plazo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Lista de riesgos que requieren  análisis y respuestas adicionales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Listas de supervisión de riesgos de baja prioridad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Tendencias en los resultados del análisis cualitativo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EA5063-F0B3-4A61-9E5A-7911003589D5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-27384"/>
            <a:ext cx="7920880" cy="18722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el Análisis Cualitativo de los Riesgos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447925" y="3500438"/>
            <a:ext cx="4246563" cy="25209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lin ang="18900000" scaled="1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444500" marR="0" lvl="0" indent="-355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C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Evaluación de la Probabilidad </a:t>
            </a:r>
          </a:p>
          <a:p>
            <a:pPr marL="444500" marR="0" lvl="0" indent="-355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C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Evaluación del Impacto</a:t>
            </a:r>
          </a:p>
          <a:p>
            <a:pPr marL="444500" marR="0" lvl="0" indent="-355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s-C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Lista de Riesgos Priorizada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A37D49-6164-4FFE-BCFD-6DB83641BC9F}" type="slidenum">
              <a:rPr lang="es-ES"/>
              <a:pPr>
                <a:defRPr/>
              </a:pPr>
              <a:t>20</a:t>
            </a:fld>
            <a:endParaRPr lang="es-E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9" y="116632"/>
            <a:ext cx="8424936" cy="150018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s-CR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el análisis cualitativo de los Riesgos</a:t>
            </a:r>
            <a:r>
              <a:rPr lang="es-C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(resumen)</a:t>
            </a:r>
            <a:endParaRPr lang="es-CR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60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5484138"/>
            <a:ext cx="8532813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929063" y="6429375"/>
            <a:ext cx="1214437" cy="242888"/>
          </a:xfrm>
        </p:spPr>
        <p:txBody>
          <a:bodyPr/>
          <a:lstStyle/>
          <a:p>
            <a:pPr>
              <a:defRPr/>
            </a:pPr>
            <a:r>
              <a:rPr lang="es-ES" sz="900" dirty="0" smtClean="0"/>
              <a:t>(PMI, 2008)</a:t>
            </a:r>
            <a:endParaRPr lang="es-ES" sz="900" dirty="0"/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439119"/>
            <a:ext cx="772477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09C2DF-C7E6-4474-AA6A-9FDBC4A2698B}" type="slidenum">
              <a:rPr lang="es-ES"/>
              <a:pPr>
                <a:defRPr/>
              </a:pPr>
              <a:t>21</a:t>
            </a:fld>
            <a:endParaRPr lang="es-E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7704" y="0"/>
            <a:ext cx="5508625" cy="10795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CR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 PRACTICO</a:t>
            </a:r>
            <a:endParaRPr lang="es-ES_tradn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8175" y="3284538"/>
            <a:ext cx="5688013" cy="1368425"/>
          </a:xfrm>
          <a:gradFill rotWithShape="1">
            <a:gsLst>
              <a:gs pos="0">
                <a:srgbClr val="FFCC00"/>
              </a:gs>
              <a:gs pos="100000">
                <a:srgbClr val="FFF0B3"/>
              </a:gs>
            </a:gsLst>
            <a:lin ang="0" scaled="1"/>
          </a:gradFill>
        </p:spPr>
        <p:txBody>
          <a:bodyPr/>
          <a:lstStyle/>
          <a:p>
            <a:pPr eaLnBrk="1" hangingPunct="1"/>
            <a:endParaRPr lang="es-CR" sz="2800" dirty="0" smtClean="0">
              <a:solidFill>
                <a:srgbClr val="0033CC"/>
              </a:solidFill>
            </a:endParaRPr>
          </a:p>
          <a:p>
            <a:pPr eaLnBrk="1" hangingPunct="1"/>
            <a:r>
              <a:rPr lang="es-CR" sz="2800" dirty="0" smtClean="0"/>
              <a:t>PRIORIZACIÓN DE LOS RIESGOS</a:t>
            </a:r>
            <a:endParaRPr lang="es-E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E2BD8-B213-4602-8C2E-BE327EF03D2A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206" y="0"/>
            <a:ext cx="6931025" cy="9604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Priorización de los  Riesgos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060575"/>
            <a:ext cx="8640763" cy="194468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Habiendo identificado, posiblemente, una gran cantidad de riesgos....</a:t>
            </a:r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La pregunta es la siguiente: 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           ¿Cuáles deben recibir la mayor atención?</a:t>
            </a:r>
          </a:p>
        </p:txBody>
      </p:sp>
      <p:sp>
        <p:nvSpPr>
          <p:cNvPr id="671748" name="Rectangle 4"/>
          <p:cNvSpPr>
            <a:spLocks noChangeArrowheads="1"/>
          </p:cNvSpPr>
          <p:nvPr/>
        </p:nvSpPr>
        <p:spPr bwMode="auto">
          <a:xfrm>
            <a:off x="250825" y="3500438"/>
            <a:ext cx="8713788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ES" sz="2800" dirty="0">
                <a:solidFill>
                  <a:schemeClr val="bg1">
                    <a:lumMod val="50000"/>
                  </a:schemeClr>
                </a:solidFill>
              </a:rPr>
              <a:t>Los que tendrían tanto el mayor impacto sobre los resultados del proyecto como la mayor probabilidad de ocurrencia.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ES_tradnl" sz="2800" dirty="0">
                <a:solidFill>
                  <a:schemeClr val="bg1">
                    <a:lumMod val="50000"/>
                  </a:schemeClr>
                </a:solidFill>
              </a:rPr>
              <a:t>Los proyectos gastan generalmente el 80% de su presupuesto en arreglar el 20% de sus problemas, por lo que es útil poder centrarse en este 20% más importante.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4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60338" y="0"/>
            <a:ext cx="8443664" cy="97948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Cualitativo de Riesgos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20688" y="4076700"/>
            <a:ext cx="8328025" cy="22320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Para la evaluación de la prioridad de los riesgos también se usan otros factores como el plazo y la tolerancia al riesgo de las restricciones del proyecto (coste, calendario, alcance y calidad).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0346-EFFD-4C40-BD90-2674F0005683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395288" y="2205038"/>
            <a:ext cx="82089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ES_tradnl" sz="2800" dirty="0">
                <a:solidFill>
                  <a:schemeClr val="bg1">
                    <a:lumMod val="50000"/>
                  </a:schemeClr>
                </a:solidFill>
              </a:rPr>
              <a:t>Es el proceso de evaluación del impacto y la probabilidad de los riesgos identificados para clasificarlos en orden de prioridad, acorde a sus efectos potenciales en los objetivos del proyecto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821"/>
            <a:ext cx="7416824" cy="122396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Importancia del Análisis Cualitativo de Riesgos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2300858"/>
            <a:ext cx="8713787" cy="4080470"/>
          </a:xfrm>
        </p:spPr>
        <p:txBody>
          <a:bodyPr/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Mejora el rendimiento del proyecto de manera efectiva centrándose en los riesgos de alta prioridad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Ayuda a corregir los sesgos que a menudo están presentes en la información disponible y en la percepción inicial de los riesgos 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Nos permite conocer el nivel general de riesgo del proyecto.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Sirve como guía de respuesta al riesgo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2A73E2-4B3B-476E-A0FC-B6B13C7A49CC}" type="slidenum">
              <a:rPr lang="es-ES"/>
              <a:pPr>
                <a:defRPr/>
              </a:pPr>
              <a:t>5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864096" y="260648"/>
            <a:ext cx="8100392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la Probabilidad e Impacto de los Riesgo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3346128" y="2060848"/>
            <a:ext cx="5797872" cy="2809031"/>
          </a:xfrm>
        </p:spPr>
        <p:txBody>
          <a:bodyPr>
            <a:noAutofit/>
          </a:bodyPr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¿Con quién iría Usted a Golfito, pasando por el cerro de La Muerte?               </a:t>
            </a:r>
          </a:p>
          <a:p>
            <a:pPr lvl="1" eaLnBrk="1" hangingPunct="1">
              <a:buNone/>
            </a:pP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1 - Con una anciana como chofer 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(pocos reflejos y despacio)</a:t>
            </a:r>
          </a:p>
          <a:p>
            <a:pPr lvl="1" eaLnBrk="1" hangingPunct="1">
              <a:buNone/>
            </a:pPr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2 - Con un piloto de fórmula-1 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(destreza y gran velocidad)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F6C1A-4174-42B3-95EC-E501A8814183}" type="slidenum">
              <a:rPr lang="es-ES"/>
              <a:pPr>
                <a:defRPr/>
              </a:pPr>
              <a:t>6</a:t>
            </a:fld>
            <a:endParaRPr lang="es-ES"/>
          </a:p>
        </p:txBody>
      </p:sp>
      <p:sp>
        <p:nvSpPr>
          <p:cNvPr id="674821" name="Rectangle 5"/>
          <p:cNvSpPr>
            <a:spLocks noChangeArrowheads="1"/>
          </p:cNvSpPr>
          <p:nvPr/>
        </p:nvSpPr>
        <p:spPr bwMode="auto">
          <a:xfrm>
            <a:off x="250825" y="4724400"/>
            <a:ext cx="842486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ES_tradnl" sz="2800" dirty="0">
                <a:solidFill>
                  <a:schemeClr val="bg1">
                    <a:lumMod val="50000"/>
                  </a:schemeClr>
                </a:solidFill>
              </a:rPr>
              <a:t>1- mayor posibilidad de accidente, pero sus consecuencias muy bajas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ES_tradnl" sz="2800" dirty="0">
                <a:solidFill>
                  <a:schemeClr val="bg1">
                    <a:lumMod val="50000"/>
                  </a:schemeClr>
                </a:solidFill>
              </a:rPr>
              <a:t>2- poco probable que tenga un accidente, pero si ocurre las consecuencias son graves </a:t>
            </a:r>
          </a:p>
        </p:txBody>
      </p:sp>
      <p:pic>
        <p:nvPicPr>
          <p:cNvPr id="11270" name="Picture 7" descr="8040838_36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69" y="2276872"/>
            <a:ext cx="362468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2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9720"/>
            <a:ext cx="8820472" cy="7920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Probabilidad e Impacto de los Riesgos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276872"/>
            <a:ext cx="8208962" cy="41767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Normalmente, la estimación de la probabilidad de pérdida es más subjetiva que la estimación de la magnitud de la pérdida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Inconscientemente se le otorga más peso al impacto que a la probabilidad 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El análisis de estas dos dimensiones ayudan  a identificar aquellos riesgos y oportunidades que deben ser manejados agresivamente (top </a:t>
            </a:r>
            <a:r>
              <a:rPr lang="es-ES_tradnl" sz="2800" dirty="0" err="1" smtClean="0">
                <a:solidFill>
                  <a:schemeClr val="bg1">
                    <a:lumMod val="50000"/>
                  </a:schemeClr>
                </a:solidFill>
              </a:rPr>
              <a:t>list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Estas dos dimensiones del riesgo son aplicadas a sucesos específicos de riesgo, no al proyecto en su conjunto.</a:t>
            </a:r>
          </a:p>
          <a:p>
            <a:pPr eaLnBrk="1" hangingPunct="1">
              <a:lnSpc>
                <a:spcPct val="90000"/>
              </a:lnSpc>
            </a:pPr>
            <a:endParaRPr lang="es-ES_tradnl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159C1-A56C-4685-9EEC-BFA03F18D1E4}" type="slidenum">
              <a:rPr lang="es-ES"/>
              <a:pPr>
                <a:defRPr/>
              </a:pPr>
              <a:t>7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8915400" cy="838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Escala de la probabilidad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060575"/>
            <a:ext cx="8664575" cy="4392613"/>
          </a:xfrm>
        </p:spPr>
        <p:txBody>
          <a:bodyPr/>
          <a:lstStyle/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La escala normal de la probabilidad va desde 0.0 hasta 1.0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Puede ser usada una </a:t>
            </a:r>
            <a:r>
              <a:rPr lang="es-ES_tradnl" sz="2400" u="sng" dirty="0" smtClean="0">
                <a:solidFill>
                  <a:schemeClr val="bg1">
                    <a:lumMod val="50000"/>
                  </a:schemeClr>
                </a:solidFill>
              </a:rPr>
              <a:t>escala ordinal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 - representada por  valores relativos de la probabilidad:</a:t>
            </a:r>
          </a:p>
          <a:p>
            <a:pPr lvl="1"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muy probable, </a:t>
            </a:r>
          </a:p>
          <a:p>
            <a:pPr lvl="1"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bastante, </a:t>
            </a:r>
          </a:p>
          <a:p>
            <a:pPr lvl="1"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probable, </a:t>
            </a:r>
          </a:p>
          <a:p>
            <a:pPr lvl="1"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improbable, </a:t>
            </a:r>
          </a:p>
          <a:p>
            <a:pPr lvl="1"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muy improbable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Probabilidades específicas pueden ser asignadas usando una </a:t>
            </a:r>
            <a:r>
              <a:rPr lang="es-ES_tradnl" sz="2400" u="sng" dirty="0" smtClean="0">
                <a:solidFill>
                  <a:schemeClr val="bg1">
                    <a:lumMod val="50000"/>
                  </a:schemeClr>
                </a:solidFill>
              </a:rPr>
              <a:t>escala general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  (.1 / .3 / .5 / .7 / .9)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0A559D-0029-44A3-9A04-AE7125CCB836}" type="slidenum">
              <a:rPr lang="es-ES"/>
              <a:pPr>
                <a:defRPr/>
              </a:pPr>
              <a:t>8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915400" cy="125571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Escala del impacto  </a:t>
            </a:r>
            <a:br>
              <a:rPr lang="es-ES_tradn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_tradn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2493218"/>
            <a:ext cx="8713787" cy="42481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Debe proporcionarse en el plan de gestión del </a:t>
            </a:r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riesgo</a:t>
            </a:r>
          </a:p>
          <a:p>
            <a:pPr>
              <a:lnSpc>
                <a:spcPct val="80000"/>
              </a:lnSpc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La 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escala del impacto refleja la importancia del efecto sobre los objetivos del proyecto (sea positivo por las oportunidades o negativo por  las amenazas). 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Las </a:t>
            </a:r>
            <a:r>
              <a:rPr lang="es-ES_tradnl" sz="2400" u="sng" dirty="0" smtClean="0">
                <a:solidFill>
                  <a:schemeClr val="bg1">
                    <a:lumMod val="50000"/>
                  </a:schemeClr>
                </a:solidFill>
              </a:rPr>
              <a:t>escalas ordinales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 (relativas) son simplemente valores ordenados en un rango de términos cualitativos                          (muy alto, alto, moderado, bajo, muy bajo)</a:t>
            </a:r>
          </a:p>
          <a:p>
            <a:pPr eaLnBrk="1" hangingPunct="1">
              <a:lnSpc>
                <a:spcPct val="80000"/>
              </a:lnSpc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Las </a:t>
            </a:r>
            <a:r>
              <a:rPr lang="es-ES_tradnl" sz="2400" u="sng" dirty="0" smtClean="0">
                <a:solidFill>
                  <a:schemeClr val="bg1">
                    <a:lumMod val="50000"/>
                  </a:schemeClr>
                </a:solidFill>
              </a:rPr>
              <a:t>escalas cardinales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 (numéricas) asignan valores  a estos impactos. Pueden ser :</a:t>
            </a:r>
          </a:p>
          <a:p>
            <a:pPr lvl="1" eaLnBrk="1" hangingPunct="1">
              <a:lnSpc>
                <a:spcPct val="80000"/>
              </a:lnSpc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valores lineales (.1 / .3 / .5 / .7 / .9) </a:t>
            </a:r>
          </a:p>
          <a:p>
            <a:pPr lvl="1" eaLnBrk="1" hangingPunct="1">
              <a:lnSpc>
                <a:spcPct val="80000"/>
              </a:lnSpc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no lineales (.05 / .1 / .2 / .4 / .8). Pueden reflejar el propósito de la organización de evadir los riesgos de alto-impacto o de explotar las oportunidades de alto-impacto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B780-BFE4-4B6A-A676-85F197A09028}" type="slidenum">
              <a:rPr lang="es-ES"/>
              <a:pPr>
                <a:defRPr/>
              </a:pPr>
              <a:t>9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1176</Words>
  <Application>Microsoft Office PowerPoint</Application>
  <PresentationFormat>Presentación en pantalla (4:3)</PresentationFormat>
  <Paragraphs>173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Áreas del conocimiento para la AP III     Gestión de la Planificación de los Riesgos del Proyecto   Basado en los estándares del PMI® </vt:lpstr>
      <vt:lpstr>Realizar el Análisis Cualitativo de los Riesgos </vt:lpstr>
      <vt:lpstr>Priorización de los  Riesgos</vt:lpstr>
      <vt:lpstr>Análisis Cualitativo de Riesgos</vt:lpstr>
      <vt:lpstr>Importancia del Análisis Cualitativo de Riesgos</vt:lpstr>
      <vt:lpstr>Evaluación de la Probabilidad e Impacto de los Riesgo</vt:lpstr>
      <vt:lpstr>Probabilidad e Impacto de los Riesgos</vt:lpstr>
      <vt:lpstr>Escala de la probabilidad</vt:lpstr>
      <vt:lpstr>Escala del impacto   </vt:lpstr>
      <vt:lpstr>Definición del impacto por objetivos del proyecto</vt:lpstr>
      <vt:lpstr>Matriz de Probabilidad-Impacto </vt:lpstr>
      <vt:lpstr>Matriz de Probabilidad x Impacto  (ejemplo 1)</vt:lpstr>
      <vt:lpstr>Matriz de Probabilidad x Impacto  (otros ejemplos)</vt:lpstr>
      <vt:lpstr>El Riesgo en general es una  función de sus Componentes</vt:lpstr>
      <vt:lpstr>Priorización de los Riesgos</vt:lpstr>
      <vt:lpstr>Evaluación de otros factores</vt:lpstr>
      <vt:lpstr>Evaluación de la urgencia</vt:lpstr>
      <vt:lpstr>Categorización (agrupamiento) de los Riesgos</vt:lpstr>
      <vt:lpstr>Registro de Riesgos (Actualizaciones )</vt:lpstr>
      <vt:lpstr>Realizar el análisis cualitativo de los Riesgos (resumen)</vt:lpstr>
      <vt:lpstr>CASO PRACTICO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la Planificación de los Riesgos del Proyecto </dc:title>
  <dc:subject>Analisis Cualitativo de los Riesgos</dc:subject>
  <dc:creator>Fausto Fernández Martínez</dc:creator>
  <cp:lastModifiedBy>Patricia Vega</cp:lastModifiedBy>
  <cp:revision>53</cp:revision>
  <dcterms:created xsi:type="dcterms:W3CDTF">2010-10-20T21:55:38Z</dcterms:created>
  <dcterms:modified xsi:type="dcterms:W3CDTF">2012-08-25T00:47:11Z</dcterms:modified>
</cp:coreProperties>
</file>