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doc" ContentType="application/msword"/>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76" r:id="rId3"/>
    <p:sldId id="277" r:id="rId4"/>
    <p:sldId id="278" r:id="rId5"/>
    <p:sldId id="279" r:id="rId6"/>
    <p:sldId id="280" r:id="rId7"/>
    <p:sldId id="281" r:id="rId8"/>
    <p:sldId id="282" r:id="rId9"/>
    <p:sldId id="283" r:id="rId10"/>
    <p:sldId id="284" r:id="rId11"/>
    <p:sldId id="285" r:id="rId12"/>
    <p:sldId id="286" r:id="rId13"/>
    <p:sldId id="287" r:id="rId14"/>
    <p:sldId id="288" r:id="rId15"/>
    <p:sldId id="289" r:id="rId16"/>
    <p:sldId id="290" r:id="rId17"/>
    <p:sldId id="291" r:id="rId18"/>
    <p:sldId id="292" r:id="rId19"/>
    <p:sldId id="293" r:id="rId20"/>
    <p:sldId id="294" r:id="rId21"/>
    <p:sldId id="295" r:id="rId22"/>
  </p:sldIdLst>
  <p:sldSz cx="9144000" cy="6858000" type="screen4x3"/>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ADB92F-746D-4FCD-939E-880BC3FAC4E3}" type="datetimeFigureOut">
              <a:rPr lang="en-US" smtClean="0"/>
              <a:pPr/>
              <a:t>6/18/2012</a:t>
            </a:fld>
            <a:endParaRPr lang="en-U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73A87A-3760-4AF6-81FD-EE947A97F962}" type="slidenum">
              <a:rPr lang="en-US" smtClean="0"/>
              <a:pPr/>
              <a:t>‹Nº›</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n-US"/>
          </a:p>
        </p:txBody>
      </p:sp>
      <p:sp>
        <p:nvSpPr>
          <p:cNvPr id="4" name="3 Marcador de número de diapositiva"/>
          <p:cNvSpPr>
            <a:spLocks noGrp="1"/>
          </p:cNvSpPr>
          <p:nvPr>
            <p:ph type="sldNum" sz="quarter" idx="10"/>
          </p:nvPr>
        </p:nvSpPr>
        <p:spPr/>
        <p:txBody>
          <a:bodyPr/>
          <a:lstStyle/>
          <a:p>
            <a:fld id="{5C73A87A-3760-4AF6-81FD-EE947A97F962}"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R"/>
          </a:p>
        </p:txBody>
      </p:sp>
      <p:sp>
        <p:nvSpPr>
          <p:cNvPr id="4" name="3 Marcador de fecha"/>
          <p:cNvSpPr>
            <a:spLocks noGrp="1"/>
          </p:cNvSpPr>
          <p:nvPr>
            <p:ph type="dt" sz="half" idx="10"/>
          </p:nvPr>
        </p:nvSpPr>
        <p:spPr/>
        <p:txBody>
          <a:bodyPr/>
          <a:lstStyle/>
          <a:p>
            <a:fld id="{898F34A7-37F7-4F25-AE3C-18B7D4EEEB4A}" type="datetimeFigureOut">
              <a:rPr lang="es-CR" smtClean="0"/>
              <a:pPr/>
              <a:t>18/06/2012</a:t>
            </a:fld>
            <a:endParaRPr lang="es-CR"/>
          </a:p>
        </p:txBody>
      </p:sp>
      <p:sp>
        <p:nvSpPr>
          <p:cNvPr id="5" name="4 Marcador de pie de página"/>
          <p:cNvSpPr>
            <a:spLocks noGrp="1"/>
          </p:cNvSpPr>
          <p:nvPr>
            <p:ph type="ftr" sz="quarter" idx="11"/>
          </p:nvPr>
        </p:nvSpPr>
        <p:spPr/>
        <p:txBody>
          <a:bodyPr/>
          <a:lstStyle/>
          <a:p>
            <a:endParaRPr lang="es-CR"/>
          </a:p>
        </p:txBody>
      </p:sp>
      <p:sp>
        <p:nvSpPr>
          <p:cNvPr id="6" name="5 Marcador de número de diapositiva"/>
          <p:cNvSpPr>
            <a:spLocks noGrp="1"/>
          </p:cNvSpPr>
          <p:nvPr>
            <p:ph type="sldNum" sz="quarter" idx="12"/>
          </p:nvPr>
        </p:nvSpPr>
        <p:spPr/>
        <p:txBody>
          <a:bodyPr/>
          <a:lstStyle/>
          <a:p>
            <a:fld id="{8CD31F62-6E1A-446E-99D6-7044FF742189}" type="slidenum">
              <a:rPr lang="es-CR" smtClean="0"/>
              <a:pPr/>
              <a:t>‹Nº›</a:t>
            </a:fld>
            <a:endParaRPr lang="es-C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4" name="3 Marcador de fecha"/>
          <p:cNvSpPr>
            <a:spLocks noGrp="1"/>
          </p:cNvSpPr>
          <p:nvPr>
            <p:ph type="dt" sz="half" idx="10"/>
          </p:nvPr>
        </p:nvSpPr>
        <p:spPr/>
        <p:txBody>
          <a:bodyPr/>
          <a:lstStyle/>
          <a:p>
            <a:fld id="{898F34A7-37F7-4F25-AE3C-18B7D4EEEB4A}" type="datetimeFigureOut">
              <a:rPr lang="es-CR" smtClean="0"/>
              <a:pPr/>
              <a:t>18/06/2012</a:t>
            </a:fld>
            <a:endParaRPr lang="es-CR"/>
          </a:p>
        </p:txBody>
      </p:sp>
      <p:sp>
        <p:nvSpPr>
          <p:cNvPr id="5" name="4 Marcador de pie de página"/>
          <p:cNvSpPr>
            <a:spLocks noGrp="1"/>
          </p:cNvSpPr>
          <p:nvPr>
            <p:ph type="ftr" sz="quarter" idx="11"/>
          </p:nvPr>
        </p:nvSpPr>
        <p:spPr/>
        <p:txBody>
          <a:bodyPr/>
          <a:lstStyle/>
          <a:p>
            <a:endParaRPr lang="es-CR"/>
          </a:p>
        </p:txBody>
      </p:sp>
      <p:sp>
        <p:nvSpPr>
          <p:cNvPr id="6" name="5 Marcador de número de diapositiva"/>
          <p:cNvSpPr>
            <a:spLocks noGrp="1"/>
          </p:cNvSpPr>
          <p:nvPr>
            <p:ph type="sldNum" sz="quarter" idx="12"/>
          </p:nvPr>
        </p:nvSpPr>
        <p:spPr/>
        <p:txBody>
          <a:bodyPr/>
          <a:lstStyle/>
          <a:p>
            <a:fld id="{8CD31F62-6E1A-446E-99D6-7044FF742189}" type="slidenum">
              <a:rPr lang="es-CR" smtClean="0"/>
              <a:pPr/>
              <a:t>‹Nº›</a:t>
            </a:fld>
            <a:endParaRPr lang="es-C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4" name="3 Marcador de fecha"/>
          <p:cNvSpPr>
            <a:spLocks noGrp="1"/>
          </p:cNvSpPr>
          <p:nvPr>
            <p:ph type="dt" sz="half" idx="10"/>
          </p:nvPr>
        </p:nvSpPr>
        <p:spPr/>
        <p:txBody>
          <a:bodyPr/>
          <a:lstStyle/>
          <a:p>
            <a:fld id="{898F34A7-37F7-4F25-AE3C-18B7D4EEEB4A}" type="datetimeFigureOut">
              <a:rPr lang="es-CR" smtClean="0"/>
              <a:pPr/>
              <a:t>18/06/2012</a:t>
            </a:fld>
            <a:endParaRPr lang="es-CR"/>
          </a:p>
        </p:txBody>
      </p:sp>
      <p:sp>
        <p:nvSpPr>
          <p:cNvPr id="5" name="4 Marcador de pie de página"/>
          <p:cNvSpPr>
            <a:spLocks noGrp="1"/>
          </p:cNvSpPr>
          <p:nvPr>
            <p:ph type="ftr" sz="quarter" idx="11"/>
          </p:nvPr>
        </p:nvSpPr>
        <p:spPr/>
        <p:txBody>
          <a:bodyPr/>
          <a:lstStyle/>
          <a:p>
            <a:endParaRPr lang="es-CR"/>
          </a:p>
        </p:txBody>
      </p:sp>
      <p:sp>
        <p:nvSpPr>
          <p:cNvPr id="6" name="5 Marcador de número de diapositiva"/>
          <p:cNvSpPr>
            <a:spLocks noGrp="1"/>
          </p:cNvSpPr>
          <p:nvPr>
            <p:ph type="sldNum" sz="quarter" idx="12"/>
          </p:nvPr>
        </p:nvSpPr>
        <p:spPr/>
        <p:txBody>
          <a:bodyPr/>
          <a:lstStyle/>
          <a:p>
            <a:fld id="{8CD31F62-6E1A-446E-99D6-7044FF742189}" type="slidenum">
              <a:rPr lang="es-CR" smtClean="0"/>
              <a:pPr/>
              <a:t>‹Nº›</a:t>
            </a:fld>
            <a:endParaRPr lang="es-C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es-CR"/>
          </a:p>
        </p:txBody>
      </p:sp>
      <p:sp>
        <p:nvSpPr>
          <p:cNvPr id="3" name="Text Placeholder 2"/>
          <p:cNvSpPr>
            <a:spLocks noGrp="1"/>
          </p:cNvSpPr>
          <p:nvPr>
            <p:ph type="body" sz="half" idx="1"/>
          </p:nvPr>
        </p:nvSpPr>
        <p:spPr>
          <a:xfrm>
            <a:off x="11826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R"/>
          </a:p>
        </p:txBody>
      </p:sp>
      <p:sp>
        <p:nvSpPr>
          <p:cNvPr id="4" name="Content Placeholder 3"/>
          <p:cNvSpPr>
            <a:spLocks noGrp="1"/>
          </p:cNvSpPr>
          <p:nvPr>
            <p:ph sz="half" idx="2"/>
          </p:nvPr>
        </p:nvSpPr>
        <p:spPr>
          <a:xfrm>
            <a:off x="51450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R"/>
          </a:p>
        </p:txBody>
      </p:sp>
      <p:sp>
        <p:nvSpPr>
          <p:cNvPr id="5" name="Rectangle 11"/>
          <p:cNvSpPr>
            <a:spLocks noGrp="1" noChangeArrowheads="1"/>
          </p:cNvSpPr>
          <p:nvPr>
            <p:ph type="dt" sz="half" idx="10"/>
          </p:nvPr>
        </p:nvSpPr>
        <p:spPr>
          <a:ln/>
        </p:spPr>
        <p:txBody>
          <a:bodyPr/>
          <a:lstStyle>
            <a:lvl1pPr>
              <a:defRPr/>
            </a:lvl1pPr>
          </a:lstStyle>
          <a:p>
            <a:pPr>
              <a:defRPr/>
            </a:pPr>
            <a:endParaRPr lang="es-ES"/>
          </a:p>
        </p:txBody>
      </p:sp>
      <p:sp>
        <p:nvSpPr>
          <p:cNvPr id="6" name="Rectangle 12"/>
          <p:cNvSpPr>
            <a:spLocks noGrp="1" noChangeArrowheads="1"/>
          </p:cNvSpPr>
          <p:nvPr>
            <p:ph type="ftr" sz="quarter" idx="11"/>
          </p:nvPr>
        </p:nvSpPr>
        <p:spPr>
          <a:ln/>
        </p:spPr>
        <p:txBody>
          <a:bodyPr/>
          <a:lstStyle>
            <a:lvl1pPr>
              <a:defRPr/>
            </a:lvl1pPr>
          </a:lstStyle>
          <a:p>
            <a:pPr>
              <a:defRPr/>
            </a:pPr>
            <a:endParaRPr lang="es-ES"/>
          </a:p>
        </p:txBody>
      </p:sp>
      <p:sp>
        <p:nvSpPr>
          <p:cNvPr id="7" name="Rectangle 13"/>
          <p:cNvSpPr>
            <a:spLocks noGrp="1" noChangeArrowheads="1"/>
          </p:cNvSpPr>
          <p:nvPr>
            <p:ph type="sldNum" sz="quarter" idx="12"/>
          </p:nvPr>
        </p:nvSpPr>
        <p:spPr>
          <a:ln/>
        </p:spPr>
        <p:txBody>
          <a:bodyPr/>
          <a:lstStyle>
            <a:lvl1pPr>
              <a:defRPr/>
            </a:lvl1pPr>
          </a:lstStyle>
          <a:p>
            <a:pPr>
              <a:defRPr/>
            </a:pPr>
            <a:fld id="{7D8C9E51-41B3-4EF7-AC4A-470B0EF5E319}"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4" name="3 Marcador de fecha"/>
          <p:cNvSpPr>
            <a:spLocks noGrp="1"/>
          </p:cNvSpPr>
          <p:nvPr>
            <p:ph type="dt" sz="half" idx="10"/>
          </p:nvPr>
        </p:nvSpPr>
        <p:spPr/>
        <p:txBody>
          <a:bodyPr/>
          <a:lstStyle/>
          <a:p>
            <a:fld id="{898F34A7-37F7-4F25-AE3C-18B7D4EEEB4A}" type="datetimeFigureOut">
              <a:rPr lang="es-CR" smtClean="0"/>
              <a:pPr/>
              <a:t>18/06/2012</a:t>
            </a:fld>
            <a:endParaRPr lang="es-CR"/>
          </a:p>
        </p:txBody>
      </p:sp>
      <p:sp>
        <p:nvSpPr>
          <p:cNvPr id="5" name="4 Marcador de pie de página"/>
          <p:cNvSpPr>
            <a:spLocks noGrp="1"/>
          </p:cNvSpPr>
          <p:nvPr>
            <p:ph type="ftr" sz="quarter" idx="11"/>
          </p:nvPr>
        </p:nvSpPr>
        <p:spPr/>
        <p:txBody>
          <a:bodyPr/>
          <a:lstStyle/>
          <a:p>
            <a:endParaRPr lang="es-CR"/>
          </a:p>
        </p:txBody>
      </p:sp>
      <p:sp>
        <p:nvSpPr>
          <p:cNvPr id="6" name="5 Marcador de número de diapositiva"/>
          <p:cNvSpPr>
            <a:spLocks noGrp="1"/>
          </p:cNvSpPr>
          <p:nvPr>
            <p:ph type="sldNum" sz="quarter" idx="12"/>
          </p:nvPr>
        </p:nvSpPr>
        <p:spPr/>
        <p:txBody>
          <a:bodyPr/>
          <a:lstStyle/>
          <a:p>
            <a:fld id="{8CD31F62-6E1A-446E-99D6-7044FF742189}" type="slidenum">
              <a:rPr lang="es-CR" smtClean="0"/>
              <a:pPr/>
              <a:t>‹Nº›</a:t>
            </a:fld>
            <a:endParaRPr lang="es-C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898F34A7-37F7-4F25-AE3C-18B7D4EEEB4A}" type="datetimeFigureOut">
              <a:rPr lang="es-CR" smtClean="0"/>
              <a:pPr/>
              <a:t>18/06/2012</a:t>
            </a:fld>
            <a:endParaRPr lang="es-CR"/>
          </a:p>
        </p:txBody>
      </p:sp>
      <p:sp>
        <p:nvSpPr>
          <p:cNvPr id="5" name="4 Marcador de pie de página"/>
          <p:cNvSpPr>
            <a:spLocks noGrp="1"/>
          </p:cNvSpPr>
          <p:nvPr>
            <p:ph type="ftr" sz="quarter" idx="11"/>
          </p:nvPr>
        </p:nvSpPr>
        <p:spPr/>
        <p:txBody>
          <a:bodyPr/>
          <a:lstStyle/>
          <a:p>
            <a:endParaRPr lang="es-CR"/>
          </a:p>
        </p:txBody>
      </p:sp>
      <p:sp>
        <p:nvSpPr>
          <p:cNvPr id="6" name="5 Marcador de número de diapositiva"/>
          <p:cNvSpPr>
            <a:spLocks noGrp="1"/>
          </p:cNvSpPr>
          <p:nvPr>
            <p:ph type="sldNum" sz="quarter" idx="12"/>
          </p:nvPr>
        </p:nvSpPr>
        <p:spPr/>
        <p:txBody>
          <a:bodyPr/>
          <a:lstStyle/>
          <a:p>
            <a:fld id="{8CD31F62-6E1A-446E-99D6-7044FF742189}" type="slidenum">
              <a:rPr lang="es-CR" smtClean="0"/>
              <a:pPr/>
              <a:t>‹Nº›</a:t>
            </a:fld>
            <a:endParaRPr lang="es-C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5" name="4 Marcador de fecha"/>
          <p:cNvSpPr>
            <a:spLocks noGrp="1"/>
          </p:cNvSpPr>
          <p:nvPr>
            <p:ph type="dt" sz="half" idx="10"/>
          </p:nvPr>
        </p:nvSpPr>
        <p:spPr/>
        <p:txBody>
          <a:bodyPr/>
          <a:lstStyle/>
          <a:p>
            <a:fld id="{898F34A7-37F7-4F25-AE3C-18B7D4EEEB4A}" type="datetimeFigureOut">
              <a:rPr lang="es-CR" smtClean="0"/>
              <a:pPr/>
              <a:t>18/06/2012</a:t>
            </a:fld>
            <a:endParaRPr lang="es-CR"/>
          </a:p>
        </p:txBody>
      </p:sp>
      <p:sp>
        <p:nvSpPr>
          <p:cNvPr id="6" name="5 Marcador de pie de página"/>
          <p:cNvSpPr>
            <a:spLocks noGrp="1"/>
          </p:cNvSpPr>
          <p:nvPr>
            <p:ph type="ftr" sz="quarter" idx="11"/>
          </p:nvPr>
        </p:nvSpPr>
        <p:spPr/>
        <p:txBody>
          <a:bodyPr/>
          <a:lstStyle/>
          <a:p>
            <a:endParaRPr lang="es-CR"/>
          </a:p>
        </p:txBody>
      </p:sp>
      <p:sp>
        <p:nvSpPr>
          <p:cNvPr id="7" name="6 Marcador de número de diapositiva"/>
          <p:cNvSpPr>
            <a:spLocks noGrp="1"/>
          </p:cNvSpPr>
          <p:nvPr>
            <p:ph type="sldNum" sz="quarter" idx="12"/>
          </p:nvPr>
        </p:nvSpPr>
        <p:spPr/>
        <p:txBody>
          <a:bodyPr/>
          <a:lstStyle/>
          <a:p>
            <a:fld id="{8CD31F62-6E1A-446E-99D6-7044FF742189}" type="slidenum">
              <a:rPr lang="es-CR" smtClean="0"/>
              <a:pPr/>
              <a:t>‹Nº›</a:t>
            </a:fld>
            <a:endParaRPr lang="es-C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7" name="6 Marcador de fecha"/>
          <p:cNvSpPr>
            <a:spLocks noGrp="1"/>
          </p:cNvSpPr>
          <p:nvPr>
            <p:ph type="dt" sz="half" idx="10"/>
          </p:nvPr>
        </p:nvSpPr>
        <p:spPr/>
        <p:txBody>
          <a:bodyPr/>
          <a:lstStyle/>
          <a:p>
            <a:fld id="{898F34A7-37F7-4F25-AE3C-18B7D4EEEB4A}" type="datetimeFigureOut">
              <a:rPr lang="es-CR" smtClean="0"/>
              <a:pPr/>
              <a:t>18/06/2012</a:t>
            </a:fld>
            <a:endParaRPr lang="es-CR"/>
          </a:p>
        </p:txBody>
      </p:sp>
      <p:sp>
        <p:nvSpPr>
          <p:cNvPr id="8" name="7 Marcador de pie de página"/>
          <p:cNvSpPr>
            <a:spLocks noGrp="1"/>
          </p:cNvSpPr>
          <p:nvPr>
            <p:ph type="ftr" sz="quarter" idx="11"/>
          </p:nvPr>
        </p:nvSpPr>
        <p:spPr/>
        <p:txBody>
          <a:bodyPr/>
          <a:lstStyle/>
          <a:p>
            <a:endParaRPr lang="es-CR"/>
          </a:p>
        </p:txBody>
      </p:sp>
      <p:sp>
        <p:nvSpPr>
          <p:cNvPr id="9" name="8 Marcador de número de diapositiva"/>
          <p:cNvSpPr>
            <a:spLocks noGrp="1"/>
          </p:cNvSpPr>
          <p:nvPr>
            <p:ph type="sldNum" sz="quarter" idx="12"/>
          </p:nvPr>
        </p:nvSpPr>
        <p:spPr/>
        <p:txBody>
          <a:bodyPr/>
          <a:lstStyle/>
          <a:p>
            <a:fld id="{8CD31F62-6E1A-446E-99D6-7044FF742189}" type="slidenum">
              <a:rPr lang="es-CR" smtClean="0"/>
              <a:pPr/>
              <a:t>‹Nº›</a:t>
            </a:fld>
            <a:endParaRPr lang="es-C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R"/>
          </a:p>
        </p:txBody>
      </p:sp>
      <p:sp>
        <p:nvSpPr>
          <p:cNvPr id="3" name="2 Marcador de fecha"/>
          <p:cNvSpPr>
            <a:spLocks noGrp="1"/>
          </p:cNvSpPr>
          <p:nvPr>
            <p:ph type="dt" sz="half" idx="10"/>
          </p:nvPr>
        </p:nvSpPr>
        <p:spPr/>
        <p:txBody>
          <a:bodyPr/>
          <a:lstStyle/>
          <a:p>
            <a:fld id="{898F34A7-37F7-4F25-AE3C-18B7D4EEEB4A}" type="datetimeFigureOut">
              <a:rPr lang="es-CR" smtClean="0"/>
              <a:pPr/>
              <a:t>18/06/2012</a:t>
            </a:fld>
            <a:endParaRPr lang="es-CR"/>
          </a:p>
        </p:txBody>
      </p:sp>
      <p:sp>
        <p:nvSpPr>
          <p:cNvPr id="4" name="3 Marcador de pie de página"/>
          <p:cNvSpPr>
            <a:spLocks noGrp="1"/>
          </p:cNvSpPr>
          <p:nvPr>
            <p:ph type="ftr" sz="quarter" idx="11"/>
          </p:nvPr>
        </p:nvSpPr>
        <p:spPr/>
        <p:txBody>
          <a:bodyPr/>
          <a:lstStyle/>
          <a:p>
            <a:endParaRPr lang="es-CR"/>
          </a:p>
        </p:txBody>
      </p:sp>
      <p:sp>
        <p:nvSpPr>
          <p:cNvPr id="5" name="4 Marcador de número de diapositiva"/>
          <p:cNvSpPr>
            <a:spLocks noGrp="1"/>
          </p:cNvSpPr>
          <p:nvPr>
            <p:ph type="sldNum" sz="quarter" idx="12"/>
          </p:nvPr>
        </p:nvSpPr>
        <p:spPr/>
        <p:txBody>
          <a:bodyPr/>
          <a:lstStyle/>
          <a:p>
            <a:fld id="{8CD31F62-6E1A-446E-99D6-7044FF742189}" type="slidenum">
              <a:rPr lang="es-CR" smtClean="0"/>
              <a:pPr/>
              <a:t>‹Nº›</a:t>
            </a:fld>
            <a:endParaRPr lang="es-C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98F34A7-37F7-4F25-AE3C-18B7D4EEEB4A}" type="datetimeFigureOut">
              <a:rPr lang="es-CR" smtClean="0"/>
              <a:pPr/>
              <a:t>18/06/2012</a:t>
            </a:fld>
            <a:endParaRPr lang="es-CR"/>
          </a:p>
        </p:txBody>
      </p:sp>
      <p:sp>
        <p:nvSpPr>
          <p:cNvPr id="3" name="2 Marcador de pie de página"/>
          <p:cNvSpPr>
            <a:spLocks noGrp="1"/>
          </p:cNvSpPr>
          <p:nvPr>
            <p:ph type="ftr" sz="quarter" idx="11"/>
          </p:nvPr>
        </p:nvSpPr>
        <p:spPr/>
        <p:txBody>
          <a:bodyPr/>
          <a:lstStyle/>
          <a:p>
            <a:endParaRPr lang="es-CR"/>
          </a:p>
        </p:txBody>
      </p:sp>
      <p:sp>
        <p:nvSpPr>
          <p:cNvPr id="4" name="3 Marcador de número de diapositiva"/>
          <p:cNvSpPr>
            <a:spLocks noGrp="1"/>
          </p:cNvSpPr>
          <p:nvPr>
            <p:ph type="sldNum" sz="quarter" idx="12"/>
          </p:nvPr>
        </p:nvSpPr>
        <p:spPr/>
        <p:txBody>
          <a:bodyPr/>
          <a:lstStyle/>
          <a:p>
            <a:fld id="{8CD31F62-6E1A-446E-99D6-7044FF742189}" type="slidenum">
              <a:rPr lang="es-CR" smtClean="0"/>
              <a:pPr/>
              <a:t>‹Nº›</a:t>
            </a:fld>
            <a:endParaRPr lang="es-C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98F34A7-37F7-4F25-AE3C-18B7D4EEEB4A}" type="datetimeFigureOut">
              <a:rPr lang="es-CR" smtClean="0"/>
              <a:pPr/>
              <a:t>18/06/2012</a:t>
            </a:fld>
            <a:endParaRPr lang="es-CR"/>
          </a:p>
        </p:txBody>
      </p:sp>
      <p:sp>
        <p:nvSpPr>
          <p:cNvPr id="6" name="5 Marcador de pie de página"/>
          <p:cNvSpPr>
            <a:spLocks noGrp="1"/>
          </p:cNvSpPr>
          <p:nvPr>
            <p:ph type="ftr" sz="quarter" idx="11"/>
          </p:nvPr>
        </p:nvSpPr>
        <p:spPr/>
        <p:txBody>
          <a:bodyPr/>
          <a:lstStyle/>
          <a:p>
            <a:endParaRPr lang="es-CR"/>
          </a:p>
        </p:txBody>
      </p:sp>
      <p:sp>
        <p:nvSpPr>
          <p:cNvPr id="7" name="6 Marcador de número de diapositiva"/>
          <p:cNvSpPr>
            <a:spLocks noGrp="1"/>
          </p:cNvSpPr>
          <p:nvPr>
            <p:ph type="sldNum" sz="quarter" idx="12"/>
          </p:nvPr>
        </p:nvSpPr>
        <p:spPr/>
        <p:txBody>
          <a:bodyPr/>
          <a:lstStyle/>
          <a:p>
            <a:fld id="{8CD31F62-6E1A-446E-99D6-7044FF742189}" type="slidenum">
              <a:rPr lang="es-CR" smtClean="0"/>
              <a:pPr/>
              <a:t>‹Nº›</a:t>
            </a:fld>
            <a:endParaRPr lang="es-C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98F34A7-37F7-4F25-AE3C-18B7D4EEEB4A}" type="datetimeFigureOut">
              <a:rPr lang="es-CR" smtClean="0"/>
              <a:pPr/>
              <a:t>18/06/2012</a:t>
            </a:fld>
            <a:endParaRPr lang="es-CR"/>
          </a:p>
        </p:txBody>
      </p:sp>
      <p:sp>
        <p:nvSpPr>
          <p:cNvPr id="6" name="5 Marcador de pie de página"/>
          <p:cNvSpPr>
            <a:spLocks noGrp="1"/>
          </p:cNvSpPr>
          <p:nvPr>
            <p:ph type="ftr" sz="quarter" idx="11"/>
          </p:nvPr>
        </p:nvSpPr>
        <p:spPr/>
        <p:txBody>
          <a:bodyPr/>
          <a:lstStyle/>
          <a:p>
            <a:endParaRPr lang="es-CR"/>
          </a:p>
        </p:txBody>
      </p:sp>
      <p:sp>
        <p:nvSpPr>
          <p:cNvPr id="7" name="6 Marcador de número de diapositiva"/>
          <p:cNvSpPr>
            <a:spLocks noGrp="1"/>
          </p:cNvSpPr>
          <p:nvPr>
            <p:ph type="sldNum" sz="quarter" idx="12"/>
          </p:nvPr>
        </p:nvSpPr>
        <p:spPr/>
        <p:txBody>
          <a:bodyPr/>
          <a:lstStyle/>
          <a:p>
            <a:fld id="{8CD31F62-6E1A-446E-99D6-7044FF742189}" type="slidenum">
              <a:rPr lang="es-CR" smtClean="0"/>
              <a:pPr/>
              <a:t>‹Nº›</a:t>
            </a:fld>
            <a:endParaRPr lang="es-C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8F34A7-37F7-4F25-AE3C-18B7D4EEEB4A}" type="datetimeFigureOut">
              <a:rPr lang="es-CR" smtClean="0"/>
              <a:pPr/>
              <a:t>18/06/2012</a:t>
            </a:fld>
            <a:endParaRPr lang="es-C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D31F62-6E1A-446E-99D6-7044FF742189}" type="slidenum">
              <a:rPr lang="es-CR" smtClean="0"/>
              <a:pPr/>
              <a:t>‹Nº›</a:t>
            </a:fld>
            <a:endParaRPr lang="es-C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Documento_de_Microsoft_Office_Word_97-20031.doc"/><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vmlDrawing" Target="../drawings/vmlDrawing2.v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60040" y="1268760"/>
            <a:ext cx="7772400" cy="2736303"/>
          </a:xfrm>
        </p:spPr>
        <p:txBody>
          <a:bodyPr>
            <a:normAutofit fontScale="90000"/>
          </a:bodyPr>
          <a:lstStyle/>
          <a:p>
            <a:r>
              <a:rPr lang="es-ES" sz="3200" dirty="0" smtClean="0"/>
              <a:t>Áreas del conocimiento para la AP III</a:t>
            </a:r>
            <a:br>
              <a:rPr lang="es-ES" sz="3200" dirty="0" smtClean="0"/>
            </a:br>
            <a:r>
              <a:rPr lang="es-ES" sz="3200" b="1" dirty="0" smtClean="0"/>
              <a:t/>
            </a:r>
            <a:br>
              <a:rPr lang="es-ES" sz="3200" b="1" dirty="0" smtClean="0"/>
            </a:br>
            <a:r>
              <a:rPr lang="es-ES_tradnl" sz="5300" dirty="0" smtClean="0"/>
              <a:t>Gestión de la Planificación de los Riesgos del Proyecto</a:t>
            </a:r>
            <a:r>
              <a:rPr lang="es-ES_tradnl" b="1" dirty="0" smtClean="0"/>
              <a:t/>
            </a:r>
            <a:br>
              <a:rPr lang="es-ES_tradnl" b="1" dirty="0" smtClean="0"/>
            </a:br>
            <a:r>
              <a:rPr lang="es-ES_tradnl" sz="1200" dirty="0" smtClean="0"/>
              <a:t/>
            </a:r>
            <a:br>
              <a:rPr lang="es-ES_tradnl" sz="1200" dirty="0" smtClean="0"/>
            </a:br>
            <a:r>
              <a:rPr lang="es-ES_tradnl" sz="1600" dirty="0" smtClean="0"/>
              <a:t> Basado en los estándares del PMI</a:t>
            </a:r>
            <a:r>
              <a:rPr lang="es-ES_tradnl" sz="1600" baseline="30000" dirty="0" smtClean="0"/>
              <a:t>®</a:t>
            </a:r>
            <a:r>
              <a:rPr lang="es-ES_tradnl" sz="1600" dirty="0" smtClean="0"/>
              <a:t> </a:t>
            </a:r>
            <a:endParaRPr lang="es-CR" sz="1600" dirty="0"/>
          </a:p>
        </p:txBody>
      </p:sp>
      <p:sp>
        <p:nvSpPr>
          <p:cNvPr id="4" name="Rectangle 5"/>
          <p:cNvSpPr>
            <a:spLocks noChangeArrowheads="1"/>
          </p:cNvSpPr>
          <p:nvPr/>
        </p:nvSpPr>
        <p:spPr bwMode="auto">
          <a:xfrm>
            <a:off x="4283075" y="5301208"/>
            <a:ext cx="4752975" cy="366712"/>
          </a:xfrm>
          <a:prstGeom prst="rect">
            <a:avLst/>
          </a:prstGeom>
          <a:noFill/>
          <a:ln w="9525">
            <a:noFill/>
            <a:miter lim="800000"/>
            <a:headEnd/>
            <a:tailEnd/>
          </a:ln>
        </p:spPr>
        <p:txBody>
          <a:bodyPr>
            <a:spAutoFit/>
          </a:bodyPr>
          <a:lstStyle/>
          <a:p>
            <a:r>
              <a:rPr lang="es-ES_tradnl" sz="1800" dirty="0">
                <a:latin typeface="Tahoma" pitchFamily="34" charset="0"/>
              </a:rPr>
              <a:t>Ing. Fausto Fernández Martínez, </a:t>
            </a:r>
            <a:r>
              <a:rPr lang="es-ES_tradnl" sz="1800" dirty="0" err="1">
                <a:latin typeface="Tahoma" pitchFamily="34" charset="0"/>
              </a:rPr>
              <a:t>MSc</a:t>
            </a:r>
            <a:r>
              <a:rPr lang="es-ES_tradnl" sz="1800" dirty="0">
                <a:latin typeface="Tahoma" pitchFamily="34" charset="0"/>
              </a:rPr>
              <a:t>, </a:t>
            </a:r>
            <a:r>
              <a:rPr lang="es-ES_tradnl" sz="1800" dirty="0" err="1">
                <a:latin typeface="Tahoma" pitchFamily="34" charset="0"/>
              </a:rPr>
              <a:t>MAP</a:t>
            </a:r>
            <a:endParaRPr lang="es-ES" sz="1800" dirty="0">
              <a:latin typeface="Tahoma" pitchFamily="34" charset="0"/>
            </a:endParaRPr>
          </a:p>
        </p:txBody>
      </p:sp>
      <p:sp>
        <p:nvSpPr>
          <p:cNvPr id="5" name="Rectangle 6"/>
          <p:cNvSpPr>
            <a:spLocks noChangeArrowheads="1"/>
          </p:cNvSpPr>
          <p:nvPr/>
        </p:nvSpPr>
        <p:spPr bwMode="auto">
          <a:xfrm>
            <a:off x="4284663" y="5667920"/>
            <a:ext cx="2767012" cy="307975"/>
          </a:xfrm>
          <a:prstGeom prst="rect">
            <a:avLst/>
          </a:prstGeom>
          <a:noFill/>
          <a:ln w="9525">
            <a:noFill/>
            <a:miter lim="800000"/>
            <a:headEnd/>
            <a:tailEnd/>
          </a:ln>
        </p:spPr>
        <p:txBody>
          <a:bodyPr wrap="none">
            <a:spAutoFit/>
          </a:bodyPr>
          <a:lstStyle/>
          <a:p>
            <a:pPr eaLnBrk="1" hangingPunct="1">
              <a:spcBef>
                <a:spcPct val="20000"/>
              </a:spcBef>
              <a:buClr>
                <a:schemeClr val="folHlink"/>
              </a:buClr>
              <a:buSzPct val="90000"/>
              <a:buFont typeface="Wingdings" pitchFamily="2" charset="2"/>
              <a:buNone/>
            </a:pPr>
            <a:r>
              <a:rPr lang="es-ES_tradnl" sz="1400" dirty="0">
                <a:latin typeface="Tahoma" pitchFamily="34" charset="0"/>
              </a:rPr>
              <a:t>San José, Costa Rica   -    </a:t>
            </a:r>
            <a:r>
              <a:rPr lang="es-ES_tradnl" sz="1400" dirty="0" smtClean="0">
                <a:latin typeface="Tahoma" pitchFamily="34" charset="0"/>
              </a:rPr>
              <a:t>2011</a:t>
            </a:r>
            <a:endParaRPr lang="es-ES_tradnl" sz="1400" dirty="0">
              <a:latin typeface="Tahoma" pitchFamily="34" charset="0"/>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6297645" y="-24"/>
            <a:ext cx="2846387" cy="1225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E8C48854-135F-44E2-A5C4-855B0FC5E911}" type="slidenum">
              <a:rPr lang="es-ES"/>
              <a:pPr>
                <a:defRPr/>
              </a:pPr>
              <a:t>10</a:t>
            </a:fld>
            <a:endParaRPr lang="es-ES"/>
          </a:p>
        </p:txBody>
      </p:sp>
      <p:sp>
        <p:nvSpPr>
          <p:cNvPr id="33795" name="Rectangle 2"/>
          <p:cNvSpPr>
            <a:spLocks noGrp="1" noChangeArrowheads="1"/>
          </p:cNvSpPr>
          <p:nvPr>
            <p:ph type="title"/>
          </p:nvPr>
        </p:nvSpPr>
        <p:spPr>
          <a:xfrm>
            <a:off x="251520" y="692696"/>
            <a:ext cx="7560840" cy="1223963"/>
          </a:xfrm>
        </p:spPr>
        <p:txBody>
          <a:bodyPr>
            <a:noAutofit/>
          </a:bodyPr>
          <a:lstStyle/>
          <a:p>
            <a:pPr algn="ctr" eaLnBrk="1" hangingPunct="1"/>
            <a:r>
              <a:rPr lang="es-ES_tradnl" dirty="0" smtClean="0"/>
              <a:t>Análisis de resultados </a:t>
            </a:r>
            <a:br>
              <a:rPr lang="es-ES_tradnl" dirty="0" smtClean="0"/>
            </a:br>
            <a:r>
              <a:rPr lang="es-ES_tradnl" dirty="0" smtClean="0"/>
              <a:t>Simulación</a:t>
            </a:r>
          </a:p>
        </p:txBody>
      </p:sp>
      <p:sp>
        <p:nvSpPr>
          <p:cNvPr id="33796" name="Rectangle 3"/>
          <p:cNvSpPr>
            <a:spLocks noChangeArrowheads="1"/>
          </p:cNvSpPr>
          <p:nvPr/>
        </p:nvSpPr>
        <p:spPr bwMode="auto">
          <a:xfrm>
            <a:off x="4500563" y="2060848"/>
            <a:ext cx="4392612" cy="4608513"/>
          </a:xfrm>
          <a:prstGeom prst="rect">
            <a:avLst/>
          </a:prstGeom>
          <a:noFill/>
          <a:ln w="9525">
            <a:noFill/>
            <a:miter lim="800000"/>
            <a:headEnd/>
            <a:tailEnd/>
          </a:ln>
        </p:spPr>
        <p:txBody>
          <a:bodyPr lIns="92075" tIns="46038" rIns="92075" bIns="46038"/>
          <a:lstStyle/>
          <a:p>
            <a:pPr marL="342900" indent="-342900" eaLnBrk="1" hangingPunct="1">
              <a:spcBef>
                <a:spcPct val="20000"/>
              </a:spcBef>
              <a:buClr>
                <a:schemeClr val="folHlink"/>
              </a:buClr>
              <a:buSzPct val="60000"/>
              <a:buFont typeface="Wingdings" pitchFamily="2" charset="2"/>
              <a:buChar char="n"/>
            </a:pPr>
            <a:r>
              <a:rPr lang="es-ES" sz="2000" dirty="0">
                <a:solidFill>
                  <a:schemeClr val="bg1">
                    <a:lumMod val="50000"/>
                  </a:schemeClr>
                </a:solidFill>
              </a:rPr>
              <a:t>Después de la simulación el modelo del proyecto pasa de representar un solo resultado a representar miles de resultados posibles, incluyendo la probabilidad de que se produzcan.</a:t>
            </a:r>
          </a:p>
          <a:p>
            <a:pPr marL="342900" indent="-342900" eaLnBrk="1" hangingPunct="1">
              <a:spcBef>
                <a:spcPct val="20000"/>
              </a:spcBef>
              <a:buClr>
                <a:schemeClr val="folHlink"/>
              </a:buClr>
              <a:buSzPct val="60000"/>
              <a:buFont typeface="Wingdings" pitchFamily="2" charset="2"/>
              <a:buChar char="n"/>
            </a:pPr>
            <a:r>
              <a:rPr lang="es-ES" sz="2000" dirty="0">
                <a:solidFill>
                  <a:schemeClr val="bg1">
                    <a:lumMod val="50000"/>
                  </a:schemeClr>
                </a:solidFill>
              </a:rPr>
              <a:t>Histogramas, curvas acumulativas y otros gráficos permiten una  presentación útil de los resultados.</a:t>
            </a:r>
          </a:p>
          <a:p>
            <a:pPr marL="342900" indent="-342900" eaLnBrk="1" hangingPunct="1">
              <a:spcBef>
                <a:spcPct val="20000"/>
              </a:spcBef>
              <a:buClr>
                <a:schemeClr val="folHlink"/>
              </a:buClr>
              <a:buSzPct val="60000"/>
              <a:buFont typeface="Wingdings" pitchFamily="2" charset="2"/>
              <a:buChar char="n"/>
            </a:pPr>
            <a:r>
              <a:rPr lang="es-ES" sz="2000" dirty="0">
                <a:solidFill>
                  <a:schemeClr val="bg1">
                    <a:lumMod val="50000"/>
                  </a:schemeClr>
                </a:solidFill>
              </a:rPr>
              <a:t> Entre estos resultados nos podemos mover desde el “peor caso”  hasta el “mejor caso”, pasando el  valor esperado</a:t>
            </a:r>
          </a:p>
          <a:p>
            <a:pPr marL="342900" indent="-342900" eaLnBrk="1" hangingPunct="1">
              <a:spcBef>
                <a:spcPct val="20000"/>
              </a:spcBef>
              <a:buClr>
                <a:schemeClr val="folHlink"/>
              </a:buClr>
              <a:buSzPct val="60000"/>
              <a:buFont typeface="Wingdings" pitchFamily="2" charset="2"/>
              <a:buChar char="n"/>
            </a:pPr>
            <a:r>
              <a:rPr lang="es-ES" sz="2000" dirty="0">
                <a:solidFill>
                  <a:schemeClr val="bg1">
                    <a:lumMod val="50000"/>
                  </a:schemeClr>
                </a:solidFill>
              </a:rPr>
              <a:t>Usted decide y toma la decisión del escenario conveniente.</a:t>
            </a:r>
          </a:p>
        </p:txBody>
      </p:sp>
      <p:pic>
        <p:nvPicPr>
          <p:cNvPr id="33797" name="Picture 6"/>
          <p:cNvPicPr>
            <a:picLocks noChangeAspect="1" noChangeArrowheads="1"/>
          </p:cNvPicPr>
          <p:nvPr/>
        </p:nvPicPr>
        <p:blipFill>
          <a:blip r:embed="rId2" cstate="print"/>
          <a:srcRect/>
          <a:stretch>
            <a:fillRect/>
          </a:stretch>
        </p:blipFill>
        <p:spPr bwMode="auto">
          <a:xfrm>
            <a:off x="0" y="2060575"/>
            <a:ext cx="4584700" cy="4724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Slide Number Placeholder 5"/>
          <p:cNvSpPr>
            <a:spLocks noGrp="1"/>
          </p:cNvSpPr>
          <p:nvPr>
            <p:ph type="sldNum" sz="quarter" idx="12"/>
          </p:nvPr>
        </p:nvSpPr>
        <p:spPr/>
        <p:txBody>
          <a:bodyPr/>
          <a:lstStyle/>
          <a:p>
            <a:pPr>
              <a:defRPr/>
            </a:pPr>
            <a:fld id="{5C0F4D75-6BDC-4EB9-9524-640EF82685F6}" type="slidenum">
              <a:rPr lang="es-ES"/>
              <a:pPr>
                <a:defRPr/>
              </a:pPr>
              <a:t>11</a:t>
            </a:fld>
            <a:endParaRPr lang="es-ES"/>
          </a:p>
        </p:txBody>
      </p:sp>
      <p:sp>
        <p:nvSpPr>
          <p:cNvPr id="34819" name="Rectangle 2"/>
          <p:cNvSpPr>
            <a:spLocks noGrp="1" noChangeArrowheads="1"/>
          </p:cNvSpPr>
          <p:nvPr>
            <p:ph type="title"/>
          </p:nvPr>
        </p:nvSpPr>
        <p:spPr>
          <a:xfrm>
            <a:off x="107504" y="908720"/>
            <a:ext cx="7719318" cy="1066800"/>
          </a:xfrm>
        </p:spPr>
        <p:txBody>
          <a:bodyPr/>
          <a:lstStyle/>
          <a:p>
            <a:pPr algn="ctr" eaLnBrk="1" hangingPunct="1"/>
            <a:r>
              <a:rPr lang="es-ES" dirty="0" smtClean="0"/>
              <a:t>El análisis de sensibilidad</a:t>
            </a:r>
            <a:endParaRPr lang="es-ES_tradnl" sz="2000" dirty="0" smtClean="0"/>
          </a:p>
        </p:txBody>
      </p:sp>
      <p:sp>
        <p:nvSpPr>
          <p:cNvPr id="34820" name="Rectangle 3"/>
          <p:cNvSpPr>
            <a:spLocks noGrp="1" noChangeArrowheads="1"/>
          </p:cNvSpPr>
          <p:nvPr>
            <p:ph type="body" idx="1"/>
          </p:nvPr>
        </p:nvSpPr>
        <p:spPr>
          <a:xfrm>
            <a:off x="4211066" y="1988840"/>
            <a:ext cx="4897438" cy="3025775"/>
          </a:xfrm>
        </p:spPr>
        <p:txBody>
          <a:bodyPr>
            <a:normAutofit/>
          </a:bodyPr>
          <a:lstStyle/>
          <a:p>
            <a:pPr eaLnBrk="1" hangingPunct="1">
              <a:lnSpc>
                <a:spcPct val="90000"/>
              </a:lnSpc>
            </a:pPr>
            <a:r>
              <a:rPr lang="es-ES_tradnl" sz="2000" dirty="0" smtClean="0">
                <a:solidFill>
                  <a:schemeClr val="bg1">
                    <a:lumMod val="50000"/>
                  </a:schemeClr>
                </a:solidFill>
                <a:cs typeface="Times New Roman" pitchFamily="18" charset="0"/>
              </a:rPr>
              <a:t>Consiste en analizar el grado en que la incertidumbre de cada elemento del proyecto afecta los objetivos, manteniendo los otros elementos inciertos en sus valores de línea base.</a:t>
            </a:r>
            <a:r>
              <a:rPr lang="es-ES" sz="2000" dirty="0" smtClean="0">
                <a:solidFill>
                  <a:schemeClr val="bg1">
                    <a:lumMod val="50000"/>
                  </a:schemeClr>
                </a:solidFill>
                <a:cs typeface="Times New Roman" pitchFamily="18" charset="0"/>
              </a:rPr>
              <a:t> </a:t>
            </a:r>
          </a:p>
          <a:p>
            <a:pPr eaLnBrk="1" hangingPunct="1">
              <a:lnSpc>
                <a:spcPct val="90000"/>
              </a:lnSpc>
            </a:pPr>
            <a:r>
              <a:rPr lang="es-ES" sz="2000" dirty="0" smtClean="0">
                <a:solidFill>
                  <a:schemeClr val="bg1">
                    <a:lumMod val="50000"/>
                  </a:schemeClr>
                </a:solidFill>
                <a:cs typeface="Times New Roman" pitchFamily="18" charset="0"/>
              </a:rPr>
              <a:t>Ayuda a determinar cuales riesgos son potencialmente los de mayor impacto en el proyecto, y poder incluirlos en un proceso de análisis más profundo como es la creación de escenarios.</a:t>
            </a:r>
            <a:endParaRPr lang="es-ES_tradnl" sz="2000" dirty="0" smtClean="0">
              <a:solidFill>
                <a:schemeClr val="bg1">
                  <a:lumMod val="50000"/>
                </a:schemeClr>
              </a:solidFill>
              <a:cs typeface="Times New Roman" pitchFamily="18" charset="0"/>
            </a:endParaRPr>
          </a:p>
        </p:txBody>
      </p:sp>
      <p:sp>
        <p:nvSpPr>
          <p:cNvPr id="700420" name="Rectangle 4"/>
          <p:cNvSpPr>
            <a:spLocks noChangeArrowheads="1"/>
          </p:cNvSpPr>
          <p:nvPr/>
        </p:nvSpPr>
        <p:spPr bwMode="auto">
          <a:xfrm>
            <a:off x="2217738" y="1989138"/>
            <a:ext cx="1849437" cy="215900"/>
          </a:xfrm>
          <a:prstGeom prst="rect">
            <a:avLst/>
          </a:prstGeom>
          <a:solidFill>
            <a:srgbClr val="FF3300"/>
          </a:solidFill>
          <a:ln w="9525">
            <a:noFill/>
            <a:miter lim="800000"/>
            <a:headEnd/>
            <a:tailEnd/>
          </a:ln>
          <a:effectLst>
            <a:outerShdw dist="85194" dir="20006097" algn="ctr" rotWithShape="0">
              <a:schemeClr val="accent1">
                <a:alpha val="50000"/>
              </a:schemeClr>
            </a:outerShdw>
          </a:effectLst>
        </p:spPr>
        <p:txBody>
          <a:bodyPr wrap="none" anchor="ctr"/>
          <a:lstStyle/>
          <a:p>
            <a:pPr>
              <a:defRPr/>
            </a:pPr>
            <a:endParaRPr lang="es-CR">
              <a:cs typeface="+mn-cs"/>
            </a:endParaRPr>
          </a:p>
        </p:txBody>
      </p:sp>
      <p:sp>
        <p:nvSpPr>
          <p:cNvPr id="700421" name="Rectangle 5"/>
          <p:cNvSpPr>
            <a:spLocks noChangeArrowheads="1"/>
          </p:cNvSpPr>
          <p:nvPr/>
        </p:nvSpPr>
        <p:spPr bwMode="auto">
          <a:xfrm>
            <a:off x="323850" y="2205038"/>
            <a:ext cx="1893888" cy="165100"/>
          </a:xfrm>
          <a:prstGeom prst="rect">
            <a:avLst/>
          </a:prstGeom>
          <a:solidFill>
            <a:srgbClr val="FF3300"/>
          </a:solidFill>
          <a:ln w="9525">
            <a:noFill/>
            <a:miter lim="800000"/>
            <a:headEnd/>
            <a:tailEnd/>
          </a:ln>
          <a:effectLst>
            <a:outerShdw dist="85194" dir="20006097" algn="ctr" rotWithShape="0">
              <a:schemeClr val="accent1">
                <a:alpha val="50000"/>
              </a:schemeClr>
            </a:outerShdw>
          </a:effectLst>
        </p:spPr>
        <p:txBody>
          <a:bodyPr wrap="none" anchor="ctr"/>
          <a:lstStyle/>
          <a:p>
            <a:pPr>
              <a:defRPr/>
            </a:pPr>
            <a:endParaRPr lang="es-CR">
              <a:cs typeface="+mn-cs"/>
            </a:endParaRPr>
          </a:p>
        </p:txBody>
      </p:sp>
      <p:sp>
        <p:nvSpPr>
          <p:cNvPr id="700422" name="Rectangle 6"/>
          <p:cNvSpPr>
            <a:spLocks noChangeArrowheads="1"/>
          </p:cNvSpPr>
          <p:nvPr/>
        </p:nvSpPr>
        <p:spPr bwMode="auto">
          <a:xfrm>
            <a:off x="468313" y="2420938"/>
            <a:ext cx="1749425" cy="177800"/>
          </a:xfrm>
          <a:prstGeom prst="rect">
            <a:avLst/>
          </a:prstGeom>
          <a:solidFill>
            <a:srgbClr val="FF3300"/>
          </a:solidFill>
          <a:ln w="9525">
            <a:noFill/>
            <a:miter lim="800000"/>
            <a:headEnd/>
            <a:tailEnd/>
          </a:ln>
          <a:effectLst>
            <a:outerShdw dist="85194" dir="20006097" algn="ctr" rotWithShape="0">
              <a:schemeClr val="accent1">
                <a:alpha val="50000"/>
              </a:schemeClr>
            </a:outerShdw>
          </a:effectLst>
        </p:spPr>
        <p:txBody>
          <a:bodyPr wrap="none" anchor="ctr"/>
          <a:lstStyle/>
          <a:p>
            <a:pPr>
              <a:defRPr/>
            </a:pPr>
            <a:endParaRPr lang="es-CR">
              <a:cs typeface="+mn-cs"/>
            </a:endParaRPr>
          </a:p>
        </p:txBody>
      </p:sp>
      <p:sp>
        <p:nvSpPr>
          <p:cNvPr id="700423" name="Rectangle 7"/>
          <p:cNvSpPr>
            <a:spLocks noChangeArrowheads="1"/>
          </p:cNvSpPr>
          <p:nvPr/>
        </p:nvSpPr>
        <p:spPr bwMode="auto">
          <a:xfrm>
            <a:off x="1227138" y="2674938"/>
            <a:ext cx="990600" cy="152400"/>
          </a:xfrm>
          <a:prstGeom prst="rect">
            <a:avLst/>
          </a:prstGeom>
          <a:solidFill>
            <a:srgbClr val="FF3300"/>
          </a:solidFill>
          <a:ln w="9525">
            <a:noFill/>
            <a:miter lim="800000"/>
            <a:headEnd/>
            <a:tailEnd/>
          </a:ln>
          <a:effectLst>
            <a:outerShdw dist="85194" dir="20006097" algn="ctr" rotWithShape="0">
              <a:schemeClr val="accent1">
                <a:alpha val="50000"/>
              </a:schemeClr>
            </a:outerShdw>
          </a:effectLst>
        </p:spPr>
        <p:txBody>
          <a:bodyPr wrap="none" anchor="ctr"/>
          <a:lstStyle/>
          <a:p>
            <a:pPr>
              <a:defRPr/>
            </a:pPr>
            <a:endParaRPr lang="es-CR">
              <a:cs typeface="+mn-cs"/>
            </a:endParaRPr>
          </a:p>
        </p:txBody>
      </p:sp>
      <p:sp>
        <p:nvSpPr>
          <p:cNvPr id="700424" name="Rectangle 8"/>
          <p:cNvSpPr>
            <a:spLocks noChangeArrowheads="1"/>
          </p:cNvSpPr>
          <p:nvPr/>
        </p:nvSpPr>
        <p:spPr bwMode="auto">
          <a:xfrm>
            <a:off x="1379538" y="2903538"/>
            <a:ext cx="838200" cy="152400"/>
          </a:xfrm>
          <a:prstGeom prst="rect">
            <a:avLst/>
          </a:prstGeom>
          <a:solidFill>
            <a:srgbClr val="FF3300"/>
          </a:solidFill>
          <a:ln w="9525">
            <a:noFill/>
            <a:miter lim="800000"/>
            <a:headEnd/>
            <a:tailEnd/>
          </a:ln>
          <a:effectLst>
            <a:outerShdw dist="85194" dir="20006097" algn="ctr" rotWithShape="0">
              <a:schemeClr val="accent1">
                <a:alpha val="50000"/>
              </a:schemeClr>
            </a:outerShdw>
          </a:effectLst>
        </p:spPr>
        <p:txBody>
          <a:bodyPr wrap="none" anchor="ctr"/>
          <a:lstStyle/>
          <a:p>
            <a:pPr>
              <a:defRPr/>
            </a:pPr>
            <a:endParaRPr lang="es-CR">
              <a:cs typeface="+mn-cs"/>
            </a:endParaRPr>
          </a:p>
        </p:txBody>
      </p:sp>
      <p:sp>
        <p:nvSpPr>
          <p:cNvPr id="700425" name="Rectangle 9"/>
          <p:cNvSpPr>
            <a:spLocks noChangeArrowheads="1"/>
          </p:cNvSpPr>
          <p:nvPr/>
        </p:nvSpPr>
        <p:spPr bwMode="auto">
          <a:xfrm>
            <a:off x="1455738" y="3132138"/>
            <a:ext cx="762000" cy="152400"/>
          </a:xfrm>
          <a:prstGeom prst="rect">
            <a:avLst/>
          </a:prstGeom>
          <a:solidFill>
            <a:srgbClr val="FF3300"/>
          </a:solidFill>
          <a:ln w="9525">
            <a:noFill/>
            <a:miter lim="800000"/>
            <a:headEnd/>
            <a:tailEnd/>
          </a:ln>
          <a:effectLst>
            <a:outerShdw dist="85194" dir="20006097" algn="ctr" rotWithShape="0">
              <a:schemeClr val="accent1">
                <a:alpha val="50000"/>
              </a:schemeClr>
            </a:outerShdw>
          </a:effectLst>
        </p:spPr>
        <p:txBody>
          <a:bodyPr wrap="none" anchor="ctr"/>
          <a:lstStyle/>
          <a:p>
            <a:pPr>
              <a:defRPr/>
            </a:pPr>
            <a:endParaRPr lang="es-CR">
              <a:cs typeface="+mn-cs"/>
            </a:endParaRPr>
          </a:p>
        </p:txBody>
      </p:sp>
      <p:sp>
        <p:nvSpPr>
          <p:cNvPr id="700426" name="Rectangle 10"/>
          <p:cNvSpPr>
            <a:spLocks noChangeArrowheads="1"/>
          </p:cNvSpPr>
          <p:nvPr/>
        </p:nvSpPr>
        <p:spPr bwMode="auto">
          <a:xfrm>
            <a:off x="1684338" y="3360738"/>
            <a:ext cx="533400" cy="152400"/>
          </a:xfrm>
          <a:prstGeom prst="rect">
            <a:avLst/>
          </a:prstGeom>
          <a:solidFill>
            <a:srgbClr val="FF3300"/>
          </a:solidFill>
          <a:ln w="9525">
            <a:noFill/>
            <a:miter lim="800000"/>
            <a:headEnd/>
            <a:tailEnd/>
          </a:ln>
          <a:effectLst>
            <a:outerShdw dist="85194" dir="20006097" algn="ctr" rotWithShape="0">
              <a:schemeClr val="accent1">
                <a:alpha val="50000"/>
              </a:schemeClr>
            </a:outerShdw>
          </a:effectLst>
        </p:spPr>
        <p:txBody>
          <a:bodyPr wrap="none" anchor="ctr"/>
          <a:lstStyle/>
          <a:p>
            <a:pPr>
              <a:defRPr/>
            </a:pPr>
            <a:endParaRPr lang="es-CR">
              <a:cs typeface="+mn-cs"/>
            </a:endParaRPr>
          </a:p>
        </p:txBody>
      </p:sp>
      <p:sp>
        <p:nvSpPr>
          <p:cNvPr id="700427" name="Rectangle 11"/>
          <p:cNvSpPr>
            <a:spLocks noChangeArrowheads="1"/>
          </p:cNvSpPr>
          <p:nvPr/>
        </p:nvSpPr>
        <p:spPr bwMode="auto">
          <a:xfrm>
            <a:off x="2217738" y="3589338"/>
            <a:ext cx="533400" cy="152400"/>
          </a:xfrm>
          <a:prstGeom prst="rect">
            <a:avLst/>
          </a:prstGeom>
          <a:solidFill>
            <a:srgbClr val="FF3300"/>
          </a:solidFill>
          <a:ln w="9525">
            <a:noFill/>
            <a:miter lim="800000"/>
            <a:headEnd/>
            <a:tailEnd/>
          </a:ln>
          <a:effectLst>
            <a:outerShdw dist="85194" dir="20006097" algn="ctr" rotWithShape="0">
              <a:schemeClr val="accent1">
                <a:alpha val="50000"/>
              </a:schemeClr>
            </a:outerShdw>
          </a:effectLst>
        </p:spPr>
        <p:txBody>
          <a:bodyPr wrap="none" anchor="ctr"/>
          <a:lstStyle/>
          <a:p>
            <a:pPr>
              <a:defRPr/>
            </a:pPr>
            <a:endParaRPr lang="es-CR">
              <a:cs typeface="+mn-cs"/>
            </a:endParaRPr>
          </a:p>
        </p:txBody>
      </p:sp>
      <p:sp>
        <p:nvSpPr>
          <p:cNvPr id="700428" name="Rectangle 12"/>
          <p:cNvSpPr>
            <a:spLocks noChangeArrowheads="1"/>
          </p:cNvSpPr>
          <p:nvPr/>
        </p:nvSpPr>
        <p:spPr bwMode="auto">
          <a:xfrm>
            <a:off x="1760538" y="3817938"/>
            <a:ext cx="457200" cy="152400"/>
          </a:xfrm>
          <a:prstGeom prst="rect">
            <a:avLst/>
          </a:prstGeom>
          <a:solidFill>
            <a:srgbClr val="FF3300"/>
          </a:solidFill>
          <a:ln w="9525">
            <a:noFill/>
            <a:miter lim="800000"/>
            <a:headEnd/>
            <a:tailEnd/>
          </a:ln>
          <a:effectLst>
            <a:outerShdw dist="85194" dir="20006097" algn="ctr" rotWithShape="0">
              <a:schemeClr val="accent1">
                <a:alpha val="50000"/>
              </a:schemeClr>
            </a:outerShdw>
          </a:effectLst>
        </p:spPr>
        <p:txBody>
          <a:bodyPr wrap="none" anchor="ctr"/>
          <a:lstStyle/>
          <a:p>
            <a:pPr>
              <a:defRPr/>
            </a:pPr>
            <a:endParaRPr lang="es-CR">
              <a:cs typeface="+mn-cs"/>
            </a:endParaRPr>
          </a:p>
        </p:txBody>
      </p:sp>
      <p:sp>
        <p:nvSpPr>
          <p:cNvPr id="700429" name="Rectangle 13"/>
          <p:cNvSpPr>
            <a:spLocks noChangeArrowheads="1"/>
          </p:cNvSpPr>
          <p:nvPr/>
        </p:nvSpPr>
        <p:spPr bwMode="auto">
          <a:xfrm>
            <a:off x="2217738" y="4046538"/>
            <a:ext cx="381000" cy="152400"/>
          </a:xfrm>
          <a:prstGeom prst="rect">
            <a:avLst/>
          </a:prstGeom>
          <a:solidFill>
            <a:srgbClr val="FF3300"/>
          </a:solidFill>
          <a:ln w="9525">
            <a:noFill/>
            <a:miter lim="800000"/>
            <a:headEnd/>
            <a:tailEnd/>
          </a:ln>
          <a:effectLst>
            <a:outerShdw dist="85194" dir="20006097" algn="ctr" rotWithShape="0">
              <a:schemeClr val="accent1">
                <a:alpha val="50000"/>
              </a:schemeClr>
            </a:outerShdw>
          </a:effectLst>
        </p:spPr>
        <p:txBody>
          <a:bodyPr wrap="none" anchor="ctr"/>
          <a:lstStyle/>
          <a:p>
            <a:pPr>
              <a:defRPr/>
            </a:pPr>
            <a:endParaRPr lang="es-CR">
              <a:cs typeface="+mn-cs"/>
            </a:endParaRPr>
          </a:p>
        </p:txBody>
      </p:sp>
      <p:sp>
        <p:nvSpPr>
          <p:cNvPr id="700430" name="Rectangle 14"/>
          <p:cNvSpPr>
            <a:spLocks noChangeArrowheads="1"/>
          </p:cNvSpPr>
          <p:nvPr/>
        </p:nvSpPr>
        <p:spPr bwMode="auto">
          <a:xfrm>
            <a:off x="1912938" y="4275138"/>
            <a:ext cx="304800" cy="152400"/>
          </a:xfrm>
          <a:prstGeom prst="rect">
            <a:avLst/>
          </a:prstGeom>
          <a:solidFill>
            <a:srgbClr val="FF3300"/>
          </a:solidFill>
          <a:ln w="9525">
            <a:noFill/>
            <a:miter lim="800000"/>
            <a:headEnd/>
            <a:tailEnd/>
          </a:ln>
          <a:effectLst>
            <a:outerShdw dist="85194" dir="20006097" algn="ctr" rotWithShape="0">
              <a:schemeClr val="accent1">
                <a:alpha val="50000"/>
              </a:schemeClr>
            </a:outerShdw>
          </a:effectLst>
        </p:spPr>
        <p:txBody>
          <a:bodyPr wrap="none" anchor="ctr"/>
          <a:lstStyle/>
          <a:p>
            <a:pPr>
              <a:defRPr/>
            </a:pPr>
            <a:endParaRPr lang="es-CR">
              <a:cs typeface="+mn-cs"/>
            </a:endParaRPr>
          </a:p>
        </p:txBody>
      </p:sp>
      <p:sp>
        <p:nvSpPr>
          <p:cNvPr id="700431" name="Rectangle 15"/>
          <p:cNvSpPr>
            <a:spLocks noChangeArrowheads="1"/>
          </p:cNvSpPr>
          <p:nvPr/>
        </p:nvSpPr>
        <p:spPr bwMode="auto">
          <a:xfrm>
            <a:off x="1989138" y="4503738"/>
            <a:ext cx="228600" cy="152400"/>
          </a:xfrm>
          <a:prstGeom prst="rect">
            <a:avLst/>
          </a:prstGeom>
          <a:solidFill>
            <a:srgbClr val="FF3300"/>
          </a:solidFill>
          <a:ln w="9525">
            <a:noFill/>
            <a:miter lim="800000"/>
            <a:headEnd/>
            <a:tailEnd/>
          </a:ln>
          <a:effectLst>
            <a:outerShdw dist="85194" dir="20006097" algn="ctr" rotWithShape="0">
              <a:schemeClr val="accent1">
                <a:alpha val="50000"/>
              </a:schemeClr>
            </a:outerShdw>
          </a:effectLst>
        </p:spPr>
        <p:txBody>
          <a:bodyPr wrap="none" anchor="ctr"/>
          <a:lstStyle/>
          <a:p>
            <a:pPr>
              <a:defRPr/>
            </a:pPr>
            <a:endParaRPr lang="es-CR">
              <a:cs typeface="+mn-cs"/>
            </a:endParaRPr>
          </a:p>
        </p:txBody>
      </p:sp>
      <p:sp>
        <p:nvSpPr>
          <p:cNvPr id="700432" name="Rectangle 16"/>
          <p:cNvSpPr>
            <a:spLocks noChangeArrowheads="1"/>
          </p:cNvSpPr>
          <p:nvPr/>
        </p:nvSpPr>
        <p:spPr bwMode="auto">
          <a:xfrm>
            <a:off x="2217738" y="4732338"/>
            <a:ext cx="228600" cy="152400"/>
          </a:xfrm>
          <a:prstGeom prst="rect">
            <a:avLst/>
          </a:prstGeom>
          <a:solidFill>
            <a:srgbClr val="FF3300"/>
          </a:solidFill>
          <a:ln w="9525">
            <a:noFill/>
            <a:miter lim="800000"/>
            <a:headEnd/>
            <a:tailEnd/>
          </a:ln>
          <a:effectLst>
            <a:outerShdw dist="85194" dir="20006097" algn="ctr" rotWithShape="0">
              <a:schemeClr val="accent1">
                <a:alpha val="50000"/>
              </a:schemeClr>
            </a:outerShdw>
          </a:effectLst>
        </p:spPr>
        <p:txBody>
          <a:bodyPr wrap="none" anchor="ctr"/>
          <a:lstStyle/>
          <a:p>
            <a:pPr>
              <a:defRPr/>
            </a:pPr>
            <a:endParaRPr lang="es-CR">
              <a:cs typeface="+mn-cs"/>
            </a:endParaRPr>
          </a:p>
        </p:txBody>
      </p:sp>
      <p:sp>
        <p:nvSpPr>
          <p:cNvPr id="34834" name="Text Box 17"/>
          <p:cNvSpPr txBox="1">
            <a:spLocks noChangeArrowheads="1"/>
          </p:cNvSpPr>
          <p:nvPr/>
        </p:nvSpPr>
        <p:spPr bwMode="auto">
          <a:xfrm>
            <a:off x="138113" y="4005263"/>
            <a:ext cx="2057400" cy="304800"/>
          </a:xfrm>
          <a:prstGeom prst="rect">
            <a:avLst/>
          </a:prstGeom>
          <a:noFill/>
          <a:ln w="9525">
            <a:noFill/>
            <a:miter lim="800000"/>
            <a:headEnd/>
            <a:tailEnd/>
          </a:ln>
        </p:spPr>
        <p:txBody>
          <a:bodyPr>
            <a:spAutoFit/>
          </a:bodyPr>
          <a:lstStyle/>
          <a:p>
            <a:pPr>
              <a:spcBef>
                <a:spcPct val="50000"/>
              </a:spcBef>
            </a:pPr>
            <a:r>
              <a:rPr lang="es-ES_tradnl" sz="1400">
                <a:solidFill>
                  <a:schemeClr val="accent1"/>
                </a:solidFill>
                <a:latin typeface="Arial" charset="0"/>
              </a:rPr>
              <a:t>Gráfico de Tornado</a:t>
            </a:r>
            <a:endParaRPr lang="es-ES_tradnl" sz="1400"/>
          </a:p>
        </p:txBody>
      </p:sp>
      <p:sp>
        <p:nvSpPr>
          <p:cNvPr id="34835" name="Rectangle 19"/>
          <p:cNvSpPr>
            <a:spLocks noChangeArrowheads="1"/>
          </p:cNvSpPr>
          <p:nvPr/>
        </p:nvSpPr>
        <p:spPr bwMode="auto">
          <a:xfrm>
            <a:off x="107950" y="4941168"/>
            <a:ext cx="8929688" cy="1655763"/>
          </a:xfrm>
          <a:prstGeom prst="rect">
            <a:avLst/>
          </a:prstGeom>
          <a:noFill/>
          <a:ln w="9525">
            <a:noFill/>
            <a:miter lim="800000"/>
            <a:headEnd/>
            <a:tailEnd/>
          </a:ln>
        </p:spPr>
        <p:txBody>
          <a:bodyPr/>
          <a:lstStyle/>
          <a:p>
            <a:pPr marL="87313" eaLnBrk="1" hangingPunct="1">
              <a:lnSpc>
                <a:spcPct val="90000"/>
              </a:lnSpc>
              <a:spcBef>
                <a:spcPct val="20000"/>
              </a:spcBef>
              <a:buClr>
                <a:schemeClr val="folHlink"/>
              </a:buClr>
              <a:buSzPct val="60000"/>
              <a:buFont typeface="Wingdings" pitchFamily="2" charset="2"/>
              <a:buNone/>
            </a:pPr>
            <a:r>
              <a:rPr lang="es-ES_tradnl" sz="2000" dirty="0">
                <a:solidFill>
                  <a:schemeClr val="bg1">
                    <a:lumMod val="50000"/>
                  </a:schemeClr>
                </a:solidFill>
                <a:cs typeface="Times New Roman" pitchFamily="18" charset="0"/>
              </a:rPr>
              <a:t>SIMULACIÓN DE SENSIBILIDAD: </a:t>
            </a:r>
            <a:r>
              <a:rPr lang="es-ES" sz="2000" dirty="0">
                <a:solidFill>
                  <a:schemeClr val="bg1">
                    <a:lumMod val="50000"/>
                  </a:schemeClr>
                </a:solidFill>
              </a:rPr>
              <a:t>En este caso el valor de la variable de entrada no será tomada aleatoriamente desde las distribuciones de probabilidad de entrada, sino que nosotros especificamos el valor. Por ejemplo, si tenemos varias alternativas de la fecha de comienzo y necesitamos ver cual es la mejor opción o varias secuencias de actividades. Corriendo simulaciones para cada posible valor de las variables vamos a obtener diferentes escenarios </a:t>
            </a:r>
            <a:endParaRPr lang="es-ES_tradnl" sz="2000" dirty="0">
              <a:solidFill>
                <a:schemeClr val="bg1">
                  <a:lumMod val="50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E617FB73-92F3-4A2D-84B1-ABB0D3F843FC}" type="slidenum">
              <a:rPr lang="es-ES"/>
              <a:pPr>
                <a:defRPr/>
              </a:pPr>
              <a:t>12</a:t>
            </a:fld>
            <a:endParaRPr lang="es-ES"/>
          </a:p>
        </p:txBody>
      </p:sp>
      <p:sp>
        <p:nvSpPr>
          <p:cNvPr id="35843" name="Rectangle 2"/>
          <p:cNvSpPr>
            <a:spLocks noGrp="1" noChangeArrowheads="1"/>
          </p:cNvSpPr>
          <p:nvPr>
            <p:ph type="title"/>
          </p:nvPr>
        </p:nvSpPr>
        <p:spPr>
          <a:xfrm>
            <a:off x="107504" y="994048"/>
            <a:ext cx="8007350" cy="1066800"/>
          </a:xfrm>
        </p:spPr>
        <p:txBody>
          <a:bodyPr/>
          <a:lstStyle/>
          <a:p>
            <a:pPr algn="ctr" eaLnBrk="1" hangingPunct="1"/>
            <a:r>
              <a:rPr lang="es-ES" dirty="0" smtClean="0"/>
              <a:t>Í</a:t>
            </a:r>
            <a:r>
              <a:rPr lang="es-ES" dirty="0" smtClean="0">
                <a:latin typeface="Arial" charset="0"/>
              </a:rPr>
              <a:t>ndice de Criticidad</a:t>
            </a:r>
            <a:r>
              <a:rPr lang="es-ES" sz="4000" dirty="0" smtClean="0">
                <a:latin typeface="Arial" charset="0"/>
              </a:rPr>
              <a:t/>
            </a:r>
            <a:br>
              <a:rPr lang="es-ES" sz="4000" dirty="0" smtClean="0">
                <a:latin typeface="Arial" charset="0"/>
              </a:rPr>
            </a:br>
            <a:endParaRPr lang="es-ES_tradnl" sz="2000" dirty="0" smtClean="0"/>
          </a:p>
        </p:txBody>
      </p:sp>
      <p:sp>
        <p:nvSpPr>
          <p:cNvPr id="35844" name="Rectangle 3"/>
          <p:cNvSpPr>
            <a:spLocks noGrp="1" noChangeArrowheads="1"/>
          </p:cNvSpPr>
          <p:nvPr>
            <p:ph type="body" idx="1"/>
          </p:nvPr>
        </p:nvSpPr>
        <p:spPr>
          <a:xfrm>
            <a:off x="179388" y="2060848"/>
            <a:ext cx="8713787" cy="4104903"/>
          </a:xfrm>
        </p:spPr>
        <p:txBody>
          <a:bodyPr>
            <a:normAutofit/>
          </a:bodyPr>
          <a:lstStyle/>
          <a:p>
            <a:pPr eaLnBrk="1" hangingPunct="1"/>
            <a:r>
              <a:rPr lang="es-ES" sz="2800" dirty="0" smtClean="0">
                <a:solidFill>
                  <a:schemeClr val="bg1">
                    <a:lumMod val="50000"/>
                  </a:schemeClr>
                </a:solidFill>
              </a:rPr>
              <a:t>Cuando agregamos incertidumbre al modelo, la Ruta Crítica se vuelve menos definida </a:t>
            </a:r>
            <a:r>
              <a:rPr lang="es-ES" sz="2400" dirty="0" smtClean="0">
                <a:solidFill>
                  <a:schemeClr val="bg1">
                    <a:lumMod val="50000"/>
                  </a:schemeClr>
                </a:solidFill>
              </a:rPr>
              <a:t>(una tarea que no es crítica para una iteración puede serlo para otra)</a:t>
            </a:r>
          </a:p>
          <a:p>
            <a:pPr eaLnBrk="1" hangingPunct="1"/>
            <a:r>
              <a:rPr lang="es-CR" sz="2800" dirty="0" smtClean="0">
                <a:solidFill>
                  <a:schemeClr val="bg1">
                    <a:lumMod val="50000"/>
                  </a:schemeClr>
                </a:solidFill>
              </a:rPr>
              <a:t>El índice de criticidad de una tarea es la medida de cuan frecuente la tarea es crítica durante la simulación, o cuan frecuente una tarea cae dentro de la ruta crítica</a:t>
            </a:r>
          </a:p>
          <a:p>
            <a:pPr eaLnBrk="1" hangingPunct="1"/>
            <a:r>
              <a:rPr lang="es-CR" sz="2800" dirty="0" smtClean="0">
                <a:solidFill>
                  <a:schemeClr val="bg1">
                    <a:lumMod val="50000"/>
                  </a:schemeClr>
                </a:solidFill>
              </a:rPr>
              <a:t>El índice de criticidad  nos permite ver la importancia de las tareas </a:t>
            </a:r>
            <a:r>
              <a:rPr lang="es-CR" sz="2400" dirty="0" smtClean="0">
                <a:solidFill>
                  <a:schemeClr val="bg1">
                    <a:lumMod val="50000"/>
                  </a:schemeClr>
                </a:solidFill>
              </a:rPr>
              <a:t>(una tarea es más importante que lo inicialmente conceptualizado lo que pude hacernos cambiar el plan)</a:t>
            </a:r>
            <a:endParaRPr lang="es-ES_tradnl" sz="2400" dirty="0" smtClean="0">
              <a:solidFill>
                <a:schemeClr val="bg1">
                  <a:lumMod val="50000"/>
                </a:schemeClr>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a:spLocks noGrp="1"/>
          </p:cNvSpPr>
          <p:nvPr>
            <p:ph type="sldNum" sz="quarter" idx="12"/>
          </p:nvPr>
        </p:nvSpPr>
        <p:spPr/>
        <p:txBody>
          <a:bodyPr/>
          <a:lstStyle/>
          <a:p>
            <a:pPr>
              <a:defRPr/>
            </a:pPr>
            <a:fld id="{6A0A268F-BCAD-4E01-81B5-36891FFB6E2E}" type="slidenum">
              <a:rPr lang="es-ES"/>
              <a:pPr>
                <a:defRPr/>
              </a:pPr>
              <a:t>13</a:t>
            </a:fld>
            <a:endParaRPr lang="es-ES"/>
          </a:p>
        </p:txBody>
      </p:sp>
      <p:sp>
        <p:nvSpPr>
          <p:cNvPr id="36867" name="Rectangle 2"/>
          <p:cNvSpPr>
            <a:spLocks noGrp="1" noChangeArrowheads="1"/>
          </p:cNvSpPr>
          <p:nvPr>
            <p:ph type="title"/>
          </p:nvPr>
        </p:nvSpPr>
        <p:spPr>
          <a:xfrm>
            <a:off x="395536" y="404664"/>
            <a:ext cx="5724128" cy="1152128"/>
          </a:xfrm>
        </p:spPr>
        <p:txBody>
          <a:bodyPr>
            <a:noAutofit/>
          </a:bodyPr>
          <a:lstStyle/>
          <a:p>
            <a:pPr algn="ctr" eaLnBrk="1" hangingPunct="1"/>
            <a:r>
              <a:rPr lang="es-ES_tradnl" dirty="0" smtClean="0"/>
              <a:t>Software para la gestión de riesgos</a:t>
            </a:r>
          </a:p>
        </p:txBody>
      </p:sp>
      <p:sp>
        <p:nvSpPr>
          <p:cNvPr id="36868" name="Rectangle 3"/>
          <p:cNvSpPr>
            <a:spLocks noGrp="1" noChangeArrowheads="1"/>
          </p:cNvSpPr>
          <p:nvPr>
            <p:ph type="body" idx="1"/>
          </p:nvPr>
        </p:nvSpPr>
        <p:spPr>
          <a:xfrm>
            <a:off x="323528" y="1817241"/>
            <a:ext cx="6767512" cy="4852119"/>
          </a:xfrm>
        </p:spPr>
        <p:txBody>
          <a:bodyPr>
            <a:normAutofit fontScale="92500" lnSpcReduction="20000"/>
          </a:bodyPr>
          <a:lstStyle/>
          <a:p>
            <a:pPr eaLnBrk="1" hangingPunct="1"/>
            <a:r>
              <a:rPr lang="es-ES_tradnl" sz="2200" b="1" dirty="0" smtClean="0">
                <a:solidFill>
                  <a:schemeClr val="bg1">
                    <a:lumMod val="50000"/>
                  </a:schemeClr>
                </a:solidFill>
              </a:rPr>
              <a:t>@</a:t>
            </a:r>
            <a:r>
              <a:rPr lang="es-ES_tradnl" sz="2200" b="1" dirty="0" err="1" smtClean="0">
                <a:solidFill>
                  <a:schemeClr val="bg1">
                    <a:lumMod val="50000"/>
                  </a:schemeClr>
                </a:solidFill>
              </a:rPr>
              <a:t>RISK</a:t>
            </a:r>
            <a:r>
              <a:rPr lang="es-ES_tradnl" sz="2200" b="1" dirty="0" smtClean="0">
                <a:solidFill>
                  <a:schemeClr val="bg1">
                    <a:lumMod val="50000"/>
                  </a:schemeClr>
                </a:solidFill>
              </a:rPr>
              <a:t> </a:t>
            </a:r>
            <a:r>
              <a:rPr lang="es-ES_tradnl" sz="2200" b="1" dirty="0" err="1" smtClean="0">
                <a:solidFill>
                  <a:schemeClr val="bg1">
                    <a:lumMod val="50000"/>
                  </a:schemeClr>
                </a:solidFill>
              </a:rPr>
              <a:t>for</a:t>
            </a:r>
            <a:r>
              <a:rPr lang="es-ES_tradnl" sz="2200" b="1" dirty="0" smtClean="0">
                <a:solidFill>
                  <a:schemeClr val="bg1">
                    <a:lumMod val="50000"/>
                  </a:schemeClr>
                </a:solidFill>
              </a:rPr>
              <a:t> Project </a:t>
            </a:r>
            <a:r>
              <a:rPr lang="es-ES_tradnl" sz="2200" dirty="0" smtClean="0">
                <a:solidFill>
                  <a:schemeClr val="bg1">
                    <a:lumMod val="50000"/>
                  </a:schemeClr>
                </a:solidFill>
              </a:rPr>
              <a:t>(</a:t>
            </a:r>
            <a:r>
              <a:rPr lang="es-ES_tradnl" sz="2200" dirty="0" err="1" smtClean="0">
                <a:solidFill>
                  <a:schemeClr val="bg1">
                    <a:lumMod val="50000"/>
                  </a:schemeClr>
                </a:solidFill>
              </a:rPr>
              <a:t>Palisade</a:t>
            </a:r>
            <a:r>
              <a:rPr lang="es-ES_tradnl" sz="2200" dirty="0" smtClean="0">
                <a:solidFill>
                  <a:schemeClr val="bg1">
                    <a:lumMod val="50000"/>
                  </a:schemeClr>
                </a:solidFill>
              </a:rPr>
              <a:t>)</a:t>
            </a:r>
          </a:p>
          <a:p>
            <a:pPr eaLnBrk="1" hangingPunct="1"/>
            <a:r>
              <a:rPr lang="es-ES_tradnl" sz="2200" b="1" dirty="0" smtClean="0">
                <a:solidFill>
                  <a:schemeClr val="bg1">
                    <a:lumMod val="50000"/>
                  </a:schemeClr>
                </a:solidFill>
              </a:rPr>
              <a:t>Primavera </a:t>
            </a:r>
            <a:r>
              <a:rPr lang="es-ES_tradnl" sz="2200" b="1" dirty="0" err="1" smtClean="0">
                <a:solidFill>
                  <a:schemeClr val="bg1">
                    <a:lumMod val="50000"/>
                  </a:schemeClr>
                </a:solidFill>
              </a:rPr>
              <a:t>Risk</a:t>
            </a:r>
            <a:r>
              <a:rPr lang="es-ES_tradnl" sz="2200" b="1" dirty="0" smtClean="0">
                <a:solidFill>
                  <a:schemeClr val="bg1">
                    <a:lumMod val="50000"/>
                  </a:schemeClr>
                </a:solidFill>
              </a:rPr>
              <a:t>  </a:t>
            </a:r>
            <a:r>
              <a:rPr lang="es-ES_tradnl" sz="2200" b="1" dirty="0" err="1" smtClean="0">
                <a:solidFill>
                  <a:schemeClr val="bg1">
                    <a:lumMod val="50000"/>
                  </a:schemeClr>
                </a:solidFill>
              </a:rPr>
              <a:t>Analysis</a:t>
            </a:r>
            <a:r>
              <a:rPr lang="es-ES_tradnl" sz="2200" b="1" dirty="0" smtClean="0">
                <a:solidFill>
                  <a:schemeClr val="bg1">
                    <a:lumMod val="50000"/>
                  </a:schemeClr>
                </a:solidFill>
              </a:rPr>
              <a:t> </a:t>
            </a:r>
            <a:r>
              <a:rPr lang="es-ES_tradnl" sz="2200" dirty="0" smtClean="0">
                <a:solidFill>
                  <a:schemeClr val="bg1">
                    <a:lumMod val="50000"/>
                  </a:schemeClr>
                </a:solidFill>
              </a:rPr>
              <a:t>(Oracle)</a:t>
            </a:r>
          </a:p>
          <a:p>
            <a:r>
              <a:rPr lang="es-ES_tradnl" sz="2200" b="1" dirty="0" err="1" smtClean="0">
                <a:solidFill>
                  <a:schemeClr val="bg1">
                    <a:lumMod val="50000"/>
                  </a:schemeClr>
                </a:solidFill>
              </a:rPr>
              <a:t>Risky</a:t>
            </a:r>
            <a:r>
              <a:rPr lang="es-ES_tradnl" sz="2200" b="1" dirty="0" smtClean="0">
                <a:solidFill>
                  <a:schemeClr val="bg1">
                    <a:lumMod val="50000"/>
                  </a:schemeClr>
                </a:solidFill>
              </a:rPr>
              <a:t> Project </a:t>
            </a:r>
            <a:r>
              <a:rPr lang="es-ES_tradnl" sz="2200" dirty="0" smtClean="0">
                <a:solidFill>
                  <a:schemeClr val="bg1">
                    <a:lumMod val="50000"/>
                  </a:schemeClr>
                </a:solidFill>
              </a:rPr>
              <a:t>(</a:t>
            </a:r>
            <a:r>
              <a:rPr lang="es-ES_tradnl" sz="2200" dirty="0" err="1" smtClean="0">
                <a:solidFill>
                  <a:schemeClr val="bg1">
                    <a:lumMod val="50000"/>
                  </a:schemeClr>
                </a:solidFill>
              </a:rPr>
              <a:t>Intaver</a:t>
            </a:r>
            <a:r>
              <a:rPr lang="es-ES_tradnl" sz="2200" dirty="0" smtClean="0">
                <a:solidFill>
                  <a:schemeClr val="bg1">
                    <a:lumMod val="50000"/>
                  </a:schemeClr>
                </a:solidFill>
              </a:rPr>
              <a:t> </a:t>
            </a:r>
            <a:r>
              <a:rPr lang="es-ES_tradnl" sz="2200" dirty="0" err="1" smtClean="0">
                <a:solidFill>
                  <a:schemeClr val="bg1">
                    <a:lumMod val="50000"/>
                  </a:schemeClr>
                </a:solidFill>
              </a:rPr>
              <a:t>Institute</a:t>
            </a:r>
            <a:r>
              <a:rPr lang="es-ES_tradnl" sz="2200" dirty="0" smtClean="0">
                <a:solidFill>
                  <a:schemeClr val="bg1">
                    <a:lumMod val="50000"/>
                  </a:schemeClr>
                </a:solidFill>
              </a:rPr>
              <a:t>)</a:t>
            </a:r>
          </a:p>
          <a:p>
            <a:pPr eaLnBrk="1" hangingPunct="1"/>
            <a:r>
              <a:rPr lang="es-ES_tradnl" sz="2200" b="1" dirty="0" smtClean="0">
                <a:solidFill>
                  <a:schemeClr val="bg1">
                    <a:lumMod val="50000"/>
                  </a:schemeClr>
                </a:solidFill>
              </a:rPr>
              <a:t>Impala </a:t>
            </a:r>
            <a:r>
              <a:rPr lang="es-ES_tradnl" sz="2200" b="1" dirty="0" err="1" smtClean="0">
                <a:solidFill>
                  <a:schemeClr val="bg1">
                    <a:lumMod val="50000"/>
                  </a:schemeClr>
                </a:solidFill>
              </a:rPr>
              <a:t>Risk</a:t>
            </a:r>
            <a:r>
              <a:rPr lang="es-ES_tradnl" sz="2200" b="1" dirty="0" smtClean="0">
                <a:solidFill>
                  <a:schemeClr val="bg1">
                    <a:lumMod val="50000"/>
                  </a:schemeClr>
                </a:solidFill>
              </a:rPr>
              <a:t> </a:t>
            </a:r>
            <a:endParaRPr lang="es-ES_tradnl" sz="2200" dirty="0" smtClean="0">
              <a:solidFill>
                <a:schemeClr val="bg1">
                  <a:lumMod val="50000"/>
                </a:schemeClr>
              </a:solidFill>
            </a:endParaRPr>
          </a:p>
          <a:p>
            <a:pPr eaLnBrk="1" hangingPunct="1"/>
            <a:r>
              <a:rPr lang="es-ES_tradnl" sz="2200" b="1" dirty="0" err="1" smtClean="0">
                <a:solidFill>
                  <a:schemeClr val="bg1">
                    <a:lumMod val="50000"/>
                  </a:schemeClr>
                </a:solidFill>
              </a:rPr>
              <a:t>Risk</a:t>
            </a:r>
            <a:r>
              <a:rPr lang="es-ES_tradnl" sz="2200" b="1" dirty="0" smtClean="0">
                <a:solidFill>
                  <a:schemeClr val="bg1">
                    <a:lumMod val="50000"/>
                  </a:schemeClr>
                </a:solidFill>
              </a:rPr>
              <a:t> </a:t>
            </a:r>
            <a:r>
              <a:rPr lang="es-ES_tradnl" sz="2200" b="1" dirty="0" err="1" smtClean="0">
                <a:solidFill>
                  <a:schemeClr val="bg1">
                    <a:lumMod val="50000"/>
                  </a:schemeClr>
                </a:solidFill>
              </a:rPr>
              <a:t>Trak</a:t>
            </a:r>
            <a:r>
              <a:rPr lang="es-ES_tradnl" sz="2200" b="1" dirty="0" smtClean="0">
                <a:solidFill>
                  <a:schemeClr val="bg1">
                    <a:lumMod val="50000"/>
                  </a:schemeClr>
                </a:solidFill>
              </a:rPr>
              <a:t> </a:t>
            </a:r>
            <a:r>
              <a:rPr lang="es-ES_tradnl" sz="2200" dirty="0" smtClean="0">
                <a:solidFill>
                  <a:schemeClr val="bg1">
                    <a:lumMod val="50000"/>
                  </a:schemeClr>
                </a:solidFill>
              </a:rPr>
              <a:t>(</a:t>
            </a:r>
            <a:r>
              <a:rPr lang="es-ES_tradnl" sz="2200" dirty="0" err="1" smtClean="0">
                <a:solidFill>
                  <a:schemeClr val="bg1">
                    <a:lumMod val="50000"/>
                  </a:schemeClr>
                </a:solidFill>
              </a:rPr>
              <a:t>Risk</a:t>
            </a:r>
            <a:r>
              <a:rPr lang="es-ES_tradnl" sz="2200" dirty="0" smtClean="0">
                <a:solidFill>
                  <a:schemeClr val="bg1">
                    <a:lumMod val="50000"/>
                  </a:schemeClr>
                </a:solidFill>
              </a:rPr>
              <a:t> </a:t>
            </a:r>
            <a:r>
              <a:rPr lang="es-ES_tradnl" sz="2200" dirty="0" err="1" smtClean="0">
                <a:solidFill>
                  <a:schemeClr val="bg1">
                    <a:lumMod val="50000"/>
                  </a:schemeClr>
                </a:solidFill>
              </a:rPr>
              <a:t>Services</a:t>
            </a:r>
            <a:r>
              <a:rPr lang="es-ES_tradnl" sz="2200" dirty="0" smtClean="0">
                <a:solidFill>
                  <a:schemeClr val="bg1">
                    <a:lumMod val="50000"/>
                  </a:schemeClr>
                </a:solidFill>
              </a:rPr>
              <a:t> &amp; </a:t>
            </a:r>
            <a:r>
              <a:rPr lang="es-ES_tradnl" sz="2200" dirty="0" err="1" smtClean="0">
                <a:solidFill>
                  <a:schemeClr val="bg1">
                    <a:lumMod val="50000"/>
                  </a:schemeClr>
                </a:solidFill>
              </a:rPr>
              <a:t>Technology</a:t>
            </a:r>
            <a:r>
              <a:rPr lang="es-ES_tradnl" sz="2200" dirty="0" smtClean="0">
                <a:solidFill>
                  <a:schemeClr val="bg1">
                    <a:lumMod val="50000"/>
                  </a:schemeClr>
                </a:solidFill>
              </a:rPr>
              <a:t>)</a:t>
            </a:r>
          </a:p>
          <a:p>
            <a:r>
              <a:rPr lang="es-ES_tradnl" sz="2200" b="1" dirty="0" smtClean="0">
                <a:solidFill>
                  <a:schemeClr val="bg1">
                    <a:lumMod val="50000"/>
                  </a:schemeClr>
                </a:solidFill>
              </a:rPr>
              <a:t>Project </a:t>
            </a:r>
            <a:r>
              <a:rPr lang="es-ES_tradnl" sz="2200" b="1" dirty="0" err="1" smtClean="0">
                <a:solidFill>
                  <a:schemeClr val="bg1">
                    <a:lumMod val="50000"/>
                  </a:schemeClr>
                </a:solidFill>
              </a:rPr>
              <a:t>Risk</a:t>
            </a:r>
            <a:r>
              <a:rPr lang="es-ES_tradnl" sz="2200" b="1" dirty="0" smtClean="0">
                <a:solidFill>
                  <a:schemeClr val="bg1">
                    <a:lumMod val="50000"/>
                  </a:schemeClr>
                </a:solidFill>
              </a:rPr>
              <a:t> </a:t>
            </a:r>
            <a:r>
              <a:rPr lang="es-ES_tradnl" sz="2200" b="1" dirty="0" err="1" smtClean="0">
                <a:solidFill>
                  <a:schemeClr val="bg1">
                    <a:lumMod val="50000"/>
                  </a:schemeClr>
                </a:solidFill>
              </a:rPr>
              <a:t>Analysis</a:t>
            </a:r>
            <a:r>
              <a:rPr lang="es-ES_tradnl" sz="2200" b="1" dirty="0" smtClean="0">
                <a:solidFill>
                  <a:schemeClr val="bg1">
                    <a:lumMod val="50000"/>
                  </a:schemeClr>
                </a:solidFill>
              </a:rPr>
              <a:t> </a:t>
            </a:r>
            <a:r>
              <a:rPr lang="es-ES_tradnl" sz="2200" dirty="0" smtClean="0">
                <a:solidFill>
                  <a:schemeClr val="bg1">
                    <a:lumMod val="50000"/>
                  </a:schemeClr>
                </a:solidFill>
              </a:rPr>
              <a:t>(</a:t>
            </a:r>
            <a:r>
              <a:rPr lang="es-ES_tradnl" sz="2200" dirty="0" err="1" smtClean="0">
                <a:solidFill>
                  <a:schemeClr val="bg1">
                    <a:lumMod val="50000"/>
                  </a:schemeClr>
                </a:solidFill>
              </a:rPr>
              <a:t>Katmar</a:t>
            </a:r>
            <a:r>
              <a:rPr lang="es-ES_tradnl" sz="2200" dirty="0" smtClean="0">
                <a:solidFill>
                  <a:schemeClr val="bg1">
                    <a:lumMod val="50000"/>
                  </a:schemeClr>
                </a:solidFill>
              </a:rPr>
              <a:t> Software)</a:t>
            </a:r>
          </a:p>
          <a:p>
            <a:r>
              <a:rPr lang="es-ES_tradnl" sz="2200" b="1" dirty="0" err="1" smtClean="0">
                <a:solidFill>
                  <a:schemeClr val="bg1">
                    <a:lumMod val="50000"/>
                  </a:schemeClr>
                </a:solidFill>
              </a:rPr>
              <a:t>Risk</a:t>
            </a:r>
            <a:r>
              <a:rPr lang="es-ES_tradnl" sz="2200" b="1" dirty="0" smtClean="0">
                <a:solidFill>
                  <a:schemeClr val="bg1">
                    <a:lumMod val="50000"/>
                  </a:schemeClr>
                </a:solidFill>
              </a:rPr>
              <a:t> Radar </a:t>
            </a:r>
            <a:r>
              <a:rPr lang="es-ES_tradnl" sz="2200" dirty="0" smtClean="0">
                <a:solidFill>
                  <a:schemeClr val="bg1">
                    <a:lumMod val="50000"/>
                  </a:schemeClr>
                </a:solidFill>
              </a:rPr>
              <a:t>(</a:t>
            </a:r>
            <a:r>
              <a:rPr lang="es-ES_tradnl" sz="2200" dirty="0" err="1" smtClean="0">
                <a:solidFill>
                  <a:schemeClr val="bg1">
                    <a:lumMod val="50000"/>
                  </a:schemeClr>
                </a:solidFill>
              </a:rPr>
              <a:t>Integrated</a:t>
            </a:r>
            <a:r>
              <a:rPr lang="es-ES_tradnl" sz="2200" dirty="0" smtClean="0">
                <a:solidFill>
                  <a:schemeClr val="bg1">
                    <a:lumMod val="50000"/>
                  </a:schemeClr>
                </a:solidFill>
              </a:rPr>
              <a:t> </a:t>
            </a:r>
            <a:r>
              <a:rPr lang="es-ES" sz="2200" dirty="0" err="1" smtClean="0">
                <a:solidFill>
                  <a:schemeClr val="bg1">
                    <a:lumMod val="50000"/>
                  </a:schemeClr>
                </a:solidFill>
              </a:rPr>
              <a:t>Computer</a:t>
            </a:r>
            <a:r>
              <a:rPr lang="es-ES" sz="2200" dirty="0" smtClean="0">
                <a:solidFill>
                  <a:schemeClr val="bg1">
                    <a:lumMod val="50000"/>
                  </a:schemeClr>
                </a:solidFill>
              </a:rPr>
              <a:t> </a:t>
            </a:r>
            <a:r>
              <a:rPr lang="es-MX" sz="2200" dirty="0" err="1" smtClean="0">
                <a:solidFill>
                  <a:schemeClr val="bg1">
                    <a:lumMod val="50000"/>
                  </a:schemeClr>
                </a:solidFill>
              </a:rPr>
              <a:t>Engineering</a:t>
            </a:r>
            <a:r>
              <a:rPr lang="es-MX" sz="2200" dirty="0" smtClean="0">
                <a:solidFill>
                  <a:schemeClr val="bg1">
                    <a:lumMod val="50000"/>
                  </a:schemeClr>
                </a:solidFill>
              </a:rPr>
              <a:t>, Inc.)</a:t>
            </a:r>
            <a:r>
              <a:rPr lang="es-ES" sz="2200" b="1" dirty="0" smtClean="0">
                <a:solidFill>
                  <a:schemeClr val="bg1">
                    <a:lumMod val="50000"/>
                  </a:schemeClr>
                </a:solidFill>
              </a:rPr>
              <a:t> </a:t>
            </a:r>
          </a:p>
          <a:p>
            <a:r>
              <a:rPr lang="es-CR" sz="2200" b="1" dirty="0" err="1" smtClean="0">
                <a:solidFill>
                  <a:schemeClr val="bg1">
                    <a:lumMod val="50000"/>
                  </a:schemeClr>
                </a:solidFill>
              </a:rPr>
              <a:t>PROAct</a:t>
            </a:r>
            <a:r>
              <a:rPr lang="es-CR" sz="2200" b="1" dirty="0" smtClean="0">
                <a:solidFill>
                  <a:schemeClr val="bg1">
                    <a:lumMod val="50000"/>
                  </a:schemeClr>
                </a:solidFill>
              </a:rPr>
              <a:t>™</a:t>
            </a:r>
          </a:p>
          <a:p>
            <a:pPr eaLnBrk="1" hangingPunct="1"/>
            <a:r>
              <a:rPr lang="es-ES_tradnl" sz="2200" b="1" dirty="0" err="1" smtClean="0">
                <a:solidFill>
                  <a:schemeClr val="bg1">
                    <a:lumMod val="50000"/>
                  </a:schemeClr>
                </a:solidFill>
              </a:rPr>
              <a:t>Risk</a:t>
            </a:r>
            <a:r>
              <a:rPr lang="es-ES_tradnl" sz="2200" b="1" dirty="0" smtClean="0">
                <a:solidFill>
                  <a:schemeClr val="bg1">
                    <a:lumMod val="50000"/>
                  </a:schemeClr>
                </a:solidFill>
              </a:rPr>
              <a:t> Project </a:t>
            </a:r>
            <a:r>
              <a:rPr lang="es-ES_tradnl" sz="2200" dirty="0" smtClean="0">
                <a:solidFill>
                  <a:schemeClr val="bg1">
                    <a:lumMod val="50000"/>
                  </a:schemeClr>
                </a:solidFill>
              </a:rPr>
              <a:t>(</a:t>
            </a:r>
            <a:r>
              <a:rPr lang="es-ES_tradnl" sz="2200" dirty="0" err="1" smtClean="0">
                <a:solidFill>
                  <a:schemeClr val="bg1">
                    <a:lumMod val="50000"/>
                  </a:schemeClr>
                </a:solidFill>
              </a:rPr>
              <a:t>Logicom</a:t>
            </a:r>
            <a:r>
              <a:rPr lang="es-ES_tradnl" sz="2200" dirty="0" smtClean="0">
                <a:solidFill>
                  <a:schemeClr val="bg1">
                    <a:lumMod val="50000"/>
                  </a:schemeClr>
                </a:solidFill>
              </a:rPr>
              <a:t>)</a:t>
            </a:r>
          </a:p>
          <a:p>
            <a:r>
              <a:rPr lang="es-ES_tradnl" sz="2200" b="1" dirty="0" err="1" smtClean="0">
                <a:solidFill>
                  <a:schemeClr val="bg1">
                    <a:lumMod val="50000"/>
                  </a:schemeClr>
                </a:solidFill>
              </a:rPr>
              <a:t>RiskDecision</a:t>
            </a:r>
            <a:r>
              <a:rPr lang="es-ES_tradnl" sz="2200" b="1" dirty="0" smtClean="0">
                <a:solidFill>
                  <a:schemeClr val="bg1">
                    <a:lumMod val="50000"/>
                  </a:schemeClr>
                </a:solidFill>
              </a:rPr>
              <a:t> </a:t>
            </a:r>
            <a:r>
              <a:rPr lang="es-ES_tradnl" sz="2200" dirty="0" smtClean="0">
                <a:solidFill>
                  <a:schemeClr val="bg1">
                    <a:lumMod val="50000"/>
                  </a:schemeClr>
                </a:solidFill>
              </a:rPr>
              <a:t>(</a:t>
            </a:r>
            <a:r>
              <a:rPr lang="es-ES_tradnl" sz="2200" dirty="0" err="1" smtClean="0">
                <a:solidFill>
                  <a:schemeClr val="bg1">
                    <a:lumMod val="50000"/>
                  </a:schemeClr>
                </a:solidFill>
              </a:rPr>
              <a:t>Engineering</a:t>
            </a:r>
            <a:r>
              <a:rPr lang="es-ES_tradnl" sz="2200" dirty="0" smtClean="0">
                <a:solidFill>
                  <a:schemeClr val="bg1">
                    <a:lumMod val="50000"/>
                  </a:schemeClr>
                </a:solidFill>
              </a:rPr>
              <a:t> Management </a:t>
            </a:r>
            <a:r>
              <a:rPr lang="es-ES_tradnl" sz="2200" dirty="0" err="1" smtClean="0">
                <a:solidFill>
                  <a:schemeClr val="bg1">
                    <a:lumMod val="50000"/>
                  </a:schemeClr>
                </a:solidFill>
              </a:rPr>
              <a:t>Services</a:t>
            </a:r>
            <a:r>
              <a:rPr lang="es-ES_tradnl" sz="2200" dirty="0" smtClean="0">
                <a:solidFill>
                  <a:schemeClr val="bg1">
                    <a:lumMod val="50000"/>
                  </a:schemeClr>
                </a:solidFill>
              </a:rPr>
              <a:t>)</a:t>
            </a:r>
          </a:p>
          <a:p>
            <a:pPr eaLnBrk="1" hangingPunct="1"/>
            <a:r>
              <a:rPr lang="es-ES_tradnl" sz="2200" b="1" dirty="0" err="1" smtClean="0">
                <a:solidFill>
                  <a:schemeClr val="bg1">
                    <a:lumMod val="50000"/>
                  </a:schemeClr>
                </a:solidFill>
              </a:rPr>
              <a:t>RiskMaster</a:t>
            </a:r>
            <a:r>
              <a:rPr lang="es-ES_tradnl" sz="2200" b="1" dirty="0" smtClean="0">
                <a:solidFill>
                  <a:schemeClr val="bg1">
                    <a:lumMod val="50000"/>
                  </a:schemeClr>
                </a:solidFill>
              </a:rPr>
              <a:t> </a:t>
            </a:r>
            <a:r>
              <a:rPr lang="es-ES_tradnl" sz="2200" dirty="0" smtClean="0">
                <a:solidFill>
                  <a:schemeClr val="bg1">
                    <a:lumMod val="50000"/>
                  </a:schemeClr>
                </a:solidFill>
              </a:rPr>
              <a:t>(</a:t>
            </a:r>
            <a:r>
              <a:rPr lang="es-ES" sz="2200" dirty="0" err="1" smtClean="0">
                <a:solidFill>
                  <a:schemeClr val="bg1">
                    <a:lumMod val="50000"/>
                  </a:schemeClr>
                </a:solidFill>
              </a:rPr>
              <a:t>Computer</a:t>
            </a:r>
            <a:r>
              <a:rPr lang="es-ES" sz="2200" dirty="0" smtClean="0">
                <a:solidFill>
                  <a:schemeClr val="bg1">
                    <a:lumMod val="50000"/>
                  </a:schemeClr>
                </a:solidFill>
              </a:rPr>
              <a:t> </a:t>
            </a:r>
            <a:r>
              <a:rPr lang="es-ES" sz="2200" dirty="0" err="1" smtClean="0">
                <a:solidFill>
                  <a:schemeClr val="bg1">
                    <a:lumMod val="50000"/>
                  </a:schemeClr>
                </a:solidFill>
              </a:rPr>
              <a:t>Sciences</a:t>
            </a:r>
            <a:r>
              <a:rPr lang="es-ES" sz="2200" dirty="0" smtClean="0">
                <a:solidFill>
                  <a:schemeClr val="bg1">
                    <a:lumMod val="50000"/>
                  </a:schemeClr>
                </a:solidFill>
              </a:rPr>
              <a:t> </a:t>
            </a:r>
            <a:r>
              <a:rPr lang="es-ES" sz="2200" dirty="0" err="1" smtClean="0">
                <a:solidFill>
                  <a:schemeClr val="bg1">
                    <a:lumMod val="50000"/>
                  </a:schemeClr>
                </a:solidFill>
              </a:rPr>
              <a:t>Corporation</a:t>
            </a:r>
            <a:r>
              <a:rPr lang="es-MX" sz="2200" dirty="0" smtClean="0">
                <a:solidFill>
                  <a:schemeClr val="bg1">
                    <a:lumMod val="50000"/>
                  </a:schemeClr>
                </a:solidFill>
              </a:rPr>
              <a:t>)</a:t>
            </a:r>
            <a:r>
              <a:rPr lang="es-ES" sz="2200" b="1" dirty="0" smtClean="0">
                <a:solidFill>
                  <a:schemeClr val="bg1">
                    <a:lumMod val="50000"/>
                  </a:schemeClr>
                </a:solidFill>
              </a:rPr>
              <a:t> </a:t>
            </a:r>
          </a:p>
          <a:p>
            <a:r>
              <a:rPr lang="es-ES_tradnl" sz="2200" b="1" dirty="0" err="1" smtClean="0">
                <a:solidFill>
                  <a:schemeClr val="bg1">
                    <a:lumMod val="50000"/>
                  </a:schemeClr>
                </a:solidFill>
              </a:rPr>
              <a:t>RMPlanner</a:t>
            </a:r>
            <a:r>
              <a:rPr lang="es-ES_tradnl" sz="2200" b="1" dirty="0" smtClean="0">
                <a:solidFill>
                  <a:schemeClr val="bg1">
                    <a:lumMod val="50000"/>
                  </a:schemeClr>
                </a:solidFill>
              </a:rPr>
              <a:t> </a:t>
            </a:r>
            <a:r>
              <a:rPr lang="es-ES_tradnl" sz="2200" dirty="0" smtClean="0">
                <a:solidFill>
                  <a:schemeClr val="bg1">
                    <a:lumMod val="50000"/>
                  </a:schemeClr>
                </a:solidFill>
              </a:rPr>
              <a:t>(</a:t>
            </a:r>
            <a:r>
              <a:rPr lang="es-ES" sz="2200" i="1" dirty="0" smtClean="0">
                <a:solidFill>
                  <a:schemeClr val="bg1">
                    <a:lumMod val="50000"/>
                  </a:schemeClr>
                </a:solidFill>
              </a:rPr>
              <a:t>ABS </a:t>
            </a:r>
            <a:r>
              <a:rPr lang="es-ES" sz="2200" i="1" dirty="0" err="1" smtClean="0">
                <a:solidFill>
                  <a:schemeClr val="bg1">
                    <a:lumMod val="50000"/>
                  </a:schemeClr>
                </a:solidFill>
              </a:rPr>
              <a:t>Consulting</a:t>
            </a:r>
            <a:r>
              <a:rPr lang="es-MX" sz="2200" i="1" dirty="0" smtClean="0">
                <a:solidFill>
                  <a:schemeClr val="bg1">
                    <a:lumMod val="50000"/>
                  </a:schemeClr>
                </a:solidFill>
              </a:rPr>
              <a:t>)</a:t>
            </a:r>
            <a:r>
              <a:rPr lang="es-ES" sz="2200" b="1" i="1" dirty="0" smtClean="0">
                <a:solidFill>
                  <a:schemeClr val="bg1">
                    <a:lumMod val="50000"/>
                  </a:schemeClr>
                </a:solidFill>
              </a:rPr>
              <a:t> </a:t>
            </a:r>
            <a:endParaRPr lang="es-ES_tradnl" sz="2200" b="1" dirty="0" smtClean="0">
              <a:solidFill>
                <a:schemeClr val="bg1">
                  <a:lumMod val="50000"/>
                </a:schemeClr>
              </a:solidFill>
            </a:endParaRPr>
          </a:p>
          <a:p>
            <a:r>
              <a:rPr lang="es-ES_tradnl" sz="2200" b="1" dirty="0" smtClean="0">
                <a:solidFill>
                  <a:schemeClr val="bg1">
                    <a:lumMod val="50000"/>
                  </a:schemeClr>
                </a:solidFill>
              </a:rPr>
              <a:t>Enterprise </a:t>
            </a:r>
            <a:r>
              <a:rPr lang="es-ES_tradnl" sz="2200" b="1" dirty="0" err="1" smtClean="0">
                <a:solidFill>
                  <a:schemeClr val="bg1">
                    <a:lumMod val="50000"/>
                  </a:schemeClr>
                </a:solidFill>
              </a:rPr>
              <a:t>Risk</a:t>
            </a:r>
            <a:r>
              <a:rPr lang="es-ES_tradnl" sz="2200" b="1" dirty="0" smtClean="0">
                <a:solidFill>
                  <a:schemeClr val="bg1">
                    <a:lumMod val="50000"/>
                  </a:schemeClr>
                </a:solidFill>
              </a:rPr>
              <a:t> </a:t>
            </a:r>
            <a:r>
              <a:rPr lang="es-ES_tradnl" sz="2200" b="1" dirty="0" err="1" smtClean="0">
                <a:solidFill>
                  <a:schemeClr val="bg1">
                    <a:lumMod val="50000"/>
                  </a:schemeClr>
                </a:solidFill>
              </a:rPr>
              <a:t>Register</a:t>
            </a:r>
            <a:r>
              <a:rPr lang="es-ES_tradnl" sz="2200" b="1" dirty="0" smtClean="0">
                <a:solidFill>
                  <a:schemeClr val="bg1">
                    <a:lumMod val="50000"/>
                  </a:schemeClr>
                </a:solidFill>
              </a:rPr>
              <a:t> </a:t>
            </a:r>
            <a:r>
              <a:rPr lang="es-ES_tradnl" sz="2200" dirty="0" smtClean="0">
                <a:solidFill>
                  <a:schemeClr val="bg1">
                    <a:lumMod val="50000"/>
                  </a:schemeClr>
                </a:solidFill>
              </a:rPr>
              <a:t>(</a:t>
            </a:r>
            <a:r>
              <a:rPr lang="es-ES_tradnl" sz="2200" dirty="0" err="1" smtClean="0">
                <a:solidFill>
                  <a:schemeClr val="bg1">
                    <a:lumMod val="50000"/>
                  </a:schemeClr>
                </a:solidFill>
              </a:rPr>
              <a:t>Incom</a:t>
            </a:r>
            <a:r>
              <a:rPr lang="es-ES_tradnl" sz="2200" dirty="0" smtClean="0">
                <a:solidFill>
                  <a:schemeClr val="bg1">
                    <a:lumMod val="50000"/>
                  </a:schemeClr>
                </a:solidFill>
              </a:rPr>
              <a:t>)</a:t>
            </a:r>
          </a:p>
          <a:p>
            <a:r>
              <a:rPr lang="es-CR" sz="2200" b="1" dirty="0" smtClean="0">
                <a:solidFill>
                  <a:schemeClr val="bg1">
                    <a:lumMod val="50000"/>
                  </a:schemeClr>
                </a:solidFill>
              </a:rPr>
              <a:t>Enterprise </a:t>
            </a:r>
            <a:r>
              <a:rPr lang="es-CR" sz="2200" b="1" dirty="0" err="1" smtClean="0">
                <a:solidFill>
                  <a:schemeClr val="bg1">
                    <a:lumMod val="50000"/>
                  </a:schemeClr>
                </a:solidFill>
              </a:rPr>
              <a:t>Risk</a:t>
            </a:r>
            <a:r>
              <a:rPr lang="es-CR" sz="2200" b="1" dirty="0" smtClean="0">
                <a:solidFill>
                  <a:schemeClr val="bg1">
                    <a:lumMod val="50000"/>
                  </a:schemeClr>
                </a:solidFill>
              </a:rPr>
              <a:t> </a:t>
            </a:r>
            <a:r>
              <a:rPr lang="es-CR" sz="2200" b="1" dirty="0" err="1" smtClean="0">
                <a:solidFill>
                  <a:schemeClr val="bg1">
                    <a:lumMod val="50000"/>
                  </a:schemeClr>
                </a:solidFill>
              </a:rPr>
              <a:t>Assesor</a:t>
            </a:r>
            <a:r>
              <a:rPr lang="es-CR" sz="2200" b="1" dirty="0" smtClean="0">
                <a:solidFill>
                  <a:schemeClr val="bg1">
                    <a:lumMod val="50000"/>
                  </a:schemeClr>
                </a:solidFill>
              </a:rPr>
              <a:t> </a:t>
            </a:r>
            <a:r>
              <a:rPr lang="es-ES_tradnl" sz="2200" b="1" dirty="0" smtClean="0">
                <a:solidFill>
                  <a:schemeClr val="bg1">
                    <a:lumMod val="50000"/>
                  </a:schemeClr>
                </a:solidFill>
              </a:rPr>
              <a:t> </a:t>
            </a:r>
            <a:r>
              <a:rPr lang="es-ES_tradnl" sz="2200" dirty="0" smtClean="0">
                <a:solidFill>
                  <a:schemeClr val="bg1">
                    <a:lumMod val="50000"/>
                  </a:schemeClr>
                </a:solidFill>
              </a:rPr>
              <a:t>(</a:t>
            </a:r>
            <a:r>
              <a:rPr lang="es-CR" sz="2200" dirty="0" err="1" smtClean="0">
                <a:solidFill>
                  <a:schemeClr val="bg1">
                    <a:lumMod val="50000"/>
                  </a:schemeClr>
                </a:solidFill>
              </a:rPr>
              <a:t>Methodware</a:t>
            </a:r>
            <a:r>
              <a:rPr lang="es-ES_tradnl" sz="2200" dirty="0" smtClean="0">
                <a:solidFill>
                  <a:schemeClr val="bg1">
                    <a:lumMod val="50000"/>
                  </a:schemeClr>
                </a:solidFill>
              </a:rPr>
              <a:t>)</a:t>
            </a:r>
          </a:p>
          <a:p>
            <a:r>
              <a:rPr lang="es-CR" sz="2200" b="1" dirty="0" err="1" smtClean="0">
                <a:solidFill>
                  <a:schemeClr val="bg1">
                    <a:lumMod val="50000"/>
                  </a:schemeClr>
                </a:solidFill>
              </a:rPr>
              <a:t>ERM</a:t>
            </a:r>
            <a:r>
              <a:rPr lang="es-CR" sz="2200" b="1" dirty="0" smtClean="0">
                <a:solidFill>
                  <a:schemeClr val="bg1">
                    <a:lumMod val="50000"/>
                  </a:schemeClr>
                </a:solidFill>
              </a:rPr>
              <a:t> Suite</a:t>
            </a:r>
            <a:r>
              <a:rPr lang="es-CR" sz="2200" dirty="0" smtClean="0">
                <a:solidFill>
                  <a:schemeClr val="bg1">
                    <a:lumMod val="50000"/>
                  </a:schemeClr>
                </a:solidFill>
              </a:rPr>
              <a:t> (</a:t>
            </a:r>
            <a:r>
              <a:rPr lang="es-CR" sz="2200" dirty="0" err="1" smtClean="0">
                <a:solidFill>
                  <a:schemeClr val="bg1">
                    <a:lumMod val="50000"/>
                  </a:schemeClr>
                </a:solidFill>
              </a:rPr>
              <a:t>SoftExpert</a:t>
            </a:r>
            <a:r>
              <a:rPr lang="es-CR" sz="2000" dirty="0" smtClean="0">
                <a:solidFill>
                  <a:schemeClr val="bg1">
                    <a:lumMod val="50000"/>
                  </a:schemeClr>
                </a:solidFill>
              </a:rPr>
              <a:t>)</a:t>
            </a:r>
            <a:endParaRPr lang="es-ES_tradnl" sz="2000" dirty="0" smtClean="0">
              <a:solidFill>
                <a:schemeClr val="bg1">
                  <a:lumMod val="50000"/>
                </a:schemeClr>
              </a:solidFill>
            </a:endParaRPr>
          </a:p>
        </p:txBody>
      </p:sp>
      <p:pic>
        <p:nvPicPr>
          <p:cNvPr id="36869" name="Picture 4"/>
          <p:cNvPicPr>
            <a:picLocks noChangeAspect="1" noChangeArrowheads="1"/>
          </p:cNvPicPr>
          <p:nvPr/>
        </p:nvPicPr>
        <p:blipFill>
          <a:blip r:embed="rId2" cstate="print"/>
          <a:srcRect/>
          <a:stretch>
            <a:fillRect/>
          </a:stretch>
        </p:blipFill>
        <p:spPr bwMode="auto">
          <a:xfrm>
            <a:off x="4929190" y="1357298"/>
            <a:ext cx="1032619" cy="1571636"/>
          </a:xfrm>
          <a:prstGeom prst="rect">
            <a:avLst/>
          </a:prstGeom>
          <a:noFill/>
          <a:ln w="9525">
            <a:noFill/>
            <a:miter lim="800000"/>
            <a:headEnd/>
            <a:tailEnd/>
          </a:ln>
        </p:spPr>
      </p:pic>
      <p:pic>
        <p:nvPicPr>
          <p:cNvPr id="36871" name="Picture 6"/>
          <p:cNvPicPr>
            <a:picLocks noChangeAspect="1" noChangeArrowheads="1"/>
          </p:cNvPicPr>
          <p:nvPr/>
        </p:nvPicPr>
        <p:blipFill>
          <a:blip r:embed="rId3" cstate="print"/>
          <a:srcRect/>
          <a:stretch>
            <a:fillRect/>
          </a:stretch>
        </p:blipFill>
        <p:spPr bwMode="auto">
          <a:xfrm>
            <a:off x="7643834" y="2714620"/>
            <a:ext cx="1214446" cy="1214446"/>
          </a:xfrm>
          <a:prstGeom prst="rect">
            <a:avLst/>
          </a:prstGeom>
          <a:noFill/>
          <a:ln w="9525">
            <a:noFill/>
            <a:miter lim="800000"/>
            <a:headEnd/>
            <a:tailEnd/>
          </a:ln>
        </p:spPr>
      </p:pic>
      <p:pic>
        <p:nvPicPr>
          <p:cNvPr id="36872" name="Picture 7"/>
          <p:cNvPicPr>
            <a:picLocks noChangeAspect="1" noChangeArrowheads="1"/>
          </p:cNvPicPr>
          <p:nvPr/>
        </p:nvPicPr>
        <p:blipFill>
          <a:blip r:embed="rId4" cstate="print"/>
          <a:srcRect/>
          <a:stretch>
            <a:fillRect/>
          </a:stretch>
        </p:blipFill>
        <p:spPr bwMode="auto">
          <a:xfrm>
            <a:off x="6156176" y="5589240"/>
            <a:ext cx="866775" cy="742950"/>
          </a:xfrm>
          <a:prstGeom prst="rect">
            <a:avLst/>
          </a:prstGeom>
          <a:noFill/>
          <a:ln w="9525">
            <a:noFill/>
            <a:miter lim="800000"/>
            <a:headEnd/>
            <a:tailEnd/>
          </a:ln>
        </p:spPr>
      </p:pic>
      <p:pic>
        <p:nvPicPr>
          <p:cNvPr id="4098" name="Picture 2" descr="RiskTrak Logo"/>
          <p:cNvPicPr>
            <a:picLocks noChangeAspect="1" noChangeArrowheads="1"/>
          </p:cNvPicPr>
          <p:nvPr/>
        </p:nvPicPr>
        <p:blipFill>
          <a:blip r:embed="rId5" cstate="print"/>
          <a:srcRect/>
          <a:stretch>
            <a:fillRect/>
          </a:stretch>
        </p:blipFill>
        <p:spPr bwMode="auto">
          <a:xfrm>
            <a:off x="7924800" y="4786322"/>
            <a:ext cx="1219200" cy="857250"/>
          </a:xfrm>
          <a:prstGeom prst="rect">
            <a:avLst/>
          </a:prstGeom>
          <a:noFill/>
          <a:ln w="9525">
            <a:noFill/>
            <a:miter lim="800000"/>
            <a:headEnd/>
            <a:tailEnd/>
          </a:ln>
        </p:spPr>
      </p:pic>
      <p:pic>
        <p:nvPicPr>
          <p:cNvPr id="10" name="Picture 2" descr="http://projectsanalytics.com/wp-content/uploads/2010/11/Software-Box-Risk-Analysis.png"/>
          <p:cNvPicPr/>
          <p:nvPr/>
        </p:nvPicPr>
        <p:blipFill rotWithShape="1">
          <a:blip r:embed="rId6">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b="18092"/>
          <a:stretch/>
        </p:blipFill>
        <p:spPr bwMode="auto">
          <a:xfrm>
            <a:off x="6500826" y="2143116"/>
            <a:ext cx="1000132" cy="1143008"/>
          </a:xfrm>
          <a:prstGeom prst="rect">
            <a:avLst/>
          </a:prstGeom>
          <a:noFill/>
          <a:ln>
            <a:noFill/>
          </a:ln>
          <a:extLst>
            <a:ext uri="{53640926-AAD7-44D8-BBD7-CCE9431645EC}">
              <a14:shadowObscured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FF34B865-9959-4D1F-8EBE-FD8CFAC03FAE}" type="slidenum">
              <a:rPr lang="es-ES"/>
              <a:pPr>
                <a:defRPr/>
              </a:pPr>
              <a:t>14</a:t>
            </a:fld>
            <a:endParaRPr lang="es-ES"/>
          </a:p>
        </p:txBody>
      </p:sp>
      <p:sp>
        <p:nvSpPr>
          <p:cNvPr id="37891" name="Rectangle 2"/>
          <p:cNvSpPr>
            <a:spLocks noGrp="1" noChangeArrowheads="1"/>
          </p:cNvSpPr>
          <p:nvPr>
            <p:ph type="title"/>
          </p:nvPr>
        </p:nvSpPr>
        <p:spPr>
          <a:xfrm>
            <a:off x="755576" y="1124744"/>
            <a:ext cx="7344816" cy="1223963"/>
          </a:xfrm>
        </p:spPr>
        <p:txBody>
          <a:bodyPr>
            <a:noAutofit/>
          </a:bodyPr>
          <a:lstStyle/>
          <a:p>
            <a:pPr algn="ctr" eaLnBrk="1" hangingPunct="1"/>
            <a:r>
              <a:rPr lang="es-ES_tradnl" dirty="0" smtClean="0"/>
              <a:t>Análisis del Valor Monetario Esperado (</a:t>
            </a:r>
            <a:r>
              <a:rPr lang="es-ES_tradnl" dirty="0" err="1" smtClean="0"/>
              <a:t>EVM</a:t>
            </a:r>
            <a:r>
              <a:rPr lang="es-ES_tradnl" dirty="0" smtClean="0"/>
              <a:t>)</a:t>
            </a:r>
          </a:p>
        </p:txBody>
      </p:sp>
      <p:sp>
        <p:nvSpPr>
          <p:cNvPr id="37892" name="Rectangle 3"/>
          <p:cNvSpPr>
            <a:spLocks noGrp="1" noChangeArrowheads="1"/>
          </p:cNvSpPr>
          <p:nvPr>
            <p:ph type="body" idx="1"/>
          </p:nvPr>
        </p:nvSpPr>
        <p:spPr>
          <a:xfrm>
            <a:off x="323850" y="2419871"/>
            <a:ext cx="8591550" cy="4249489"/>
          </a:xfrm>
        </p:spPr>
        <p:txBody>
          <a:bodyPr/>
          <a:lstStyle/>
          <a:p>
            <a:pPr eaLnBrk="1" hangingPunct="1"/>
            <a:r>
              <a:rPr lang="es-ES_tradnl" sz="2800" dirty="0" smtClean="0">
                <a:solidFill>
                  <a:schemeClr val="bg1">
                    <a:lumMod val="50000"/>
                  </a:schemeClr>
                </a:solidFill>
              </a:rPr>
              <a:t>Es una técnica estadística que calcula el resultado promedio cuando el futuro incluye escenarios que pueden ocurrir o no (análisis con incertidumbre)</a:t>
            </a:r>
          </a:p>
          <a:p>
            <a:pPr eaLnBrk="1" hangingPunct="1"/>
            <a:r>
              <a:rPr lang="es-ES_tradnl" sz="2800" dirty="0" smtClean="0">
                <a:solidFill>
                  <a:schemeClr val="bg1">
                    <a:lumMod val="50000"/>
                  </a:schemeClr>
                </a:solidFill>
              </a:rPr>
              <a:t>Es el producto del valor de cada posible resultado </a:t>
            </a:r>
            <a:r>
              <a:rPr lang="es-ES_tradnl" sz="2800" u="sng" dirty="0" smtClean="0">
                <a:solidFill>
                  <a:schemeClr val="bg1">
                    <a:lumMod val="50000"/>
                  </a:schemeClr>
                </a:solidFill>
              </a:rPr>
              <a:t> (impacto o la cantidad en juego)</a:t>
            </a:r>
            <a:r>
              <a:rPr lang="es-ES_tradnl" sz="2800" dirty="0" smtClean="0">
                <a:solidFill>
                  <a:schemeClr val="bg1">
                    <a:lumMod val="50000"/>
                  </a:schemeClr>
                </a:solidFill>
              </a:rPr>
              <a:t> por su </a:t>
            </a:r>
            <a:r>
              <a:rPr lang="es-ES_tradnl" sz="2800" u="sng" dirty="0" smtClean="0">
                <a:solidFill>
                  <a:schemeClr val="bg1">
                    <a:lumMod val="50000"/>
                  </a:schemeClr>
                </a:solidFill>
              </a:rPr>
              <a:t>probabilidad</a:t>
            </a:r>
            <a:r>
              <a:rPr lang="es-ES_tradnl" sz="2800" dirty="0" smtClean="0">
                <a:solidFill>
                  <a:schemeClr val="bg1">
                    <a:lumMod val="50000"/>
                  </a:schemeClr>
                </a:solidFill>
              </a:rPr>
              <a:t> de ocurrencia y sumando  los resultados</a:t>
            </a:r>
          </a:p>
          <a:p>
            <a:pPr eaLnBrk="1" hangingPunct="1"/>
            <a:r>
              <a:rPr lang="es-ES_tradnl" sz="2800" dirty="0" smtClean="0">
                <a:solidFill>
                  <a:schemeClr val="bg1">
                    <a:lumMod val="50000"/>
                  </a:schemeClr>
                </a:solidFill>
              </a:rPr>
              <a:t>El impacto de las oportunidades generalmente se expresará con valores positivos, mientras que el de los riesgos será negativo</a:t>
            </a:r>
          </a:p>
          <a:p>
            <a:pPr eaLnBrk="1" hangingPunct="1"/>
            <a:endParaRPr lang="es-ES_tradnl" sz="28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C24AE25E-CD50-422F-A3D1-A6DBAAF3A347}" type="slidenum">
              <a:rPr lang="es-ES"/>
              <a:pPr>
                <a:defRPr/>
              </a:pPr>
              <a:t>15</a:t>
            </a:fld>
            <a:endParaRPr lang="es-ES"/>
          </a:p>
        </p:txBody>
      </p:sp>
      <p:sp>
        <p:nvSpPr>
          <p:cNvPr id="3076" name="Rectangle 2"/>
          <p:cNvSpPr>
            <a:spLocks noGrp="1" noChangeArrowheads="1"/>
          </p:cNvSpPr>
          <p:nvPr>
            <p:ph type="title"/>
          </p:nvPr>
        </p:nvSpPr>
        <p:spPr>
          <a:xfrm>
            <a:off x="395536" y="1196752"/>
            <a:ext cx="8154987" cy="1150938"/>
          </a:xfrm>
        </p:spPr>
        <p:txBody>
          <a:bodyPr>
            <a:normAutofit fontScale="90000"/>
          </a:bodyPr>
          <a:lstStyle/>
          <a:p>
            <a:pPr algn="ctr" eaLnBrk="1" hangingPunct="1"/>
            <a:r>
              <a:rPr lang="es-ES_tradnl" sz="4900" dirty="0" smtClean="0"/>
              <a:t>Valor Monetario Esperado</a:t>
            </a:r>
            <a:r>
              <a:rPr lang="es-ES_tradnl" sz="2800" dirty="0" smtClean="0"/>
              <a:t/>
            </a:r>
            <a:br>
              <a:rPr lang="es-ES_tradnl" sz="2800" dirty="0" smtClean="0"/>
            </a:br>
            <a:r>
              <a:rPr lang="es-ES_tradnl" sz="2800" dirty="0" smtClean="0"/>
              <a:t> Ejemplo</a:t>
            </a:r>
          </a:p>
        </p:txBody>
      </p:sp>
      <p:graphicFrame>
        <p:nvGraphicFramePr>
          <p:cNvPr id="3074" name="Object 4"/>
          <p:cNvGraphicFramePr>
            <a:graphicFrameLocks noChangeAspect="1"/>
          </p:cNvGraphicFramePr>
          <p:nvPr/>
        </p:nvGraphicFramePr>
        <p:xfrm>
          <a:off x="1403648" y="2835635"/>
          <a:ext cx="5976391" cy="4022365"/>
        </p:xfrm>
        <a:graphic>
          <a:graphicData uri="http://schemas.openxmlformats.org/presentationml/2006/ole">
            <p:oleObj spid="_x0000_s3074" name="Document" r:id="rId3" imgW="6079225" imgH="4712872" progId="Word.Document.8">
              <p:embed/>
            </p:oleObj>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DE0171C5-EB11-4BEF-A010-D9A9C2C2CE48}" type="slidenum">
              <a:rPr lang="es-ES"/>
              <a:pPr>
                <a:defRPr/>
              </a:pPr>
              <a:t>16</a:t>
            </a:fld>
            <a:endParaRPr lang="es-ES"/>
          </a:p>
        </p:txBody>
      </p:sp>
      <p:sp>
        <p:nvSpPr>
          <p:cNvPr id="38915" name="Rectangle 2"/>
          <p:cNvSpPr>
            <a:spLocks noGrp="1" noChangeArrowheads="1"/>
          </p:cNvSpPr>
          <p:nvPr>
            <p:ph type="title"/>
          </p:nvPr>
        </p:nvSpPr>
        <p:spPr>
          <a:xfrm>
            <a:off x="19000" y="548680"/>
            <a:ext cx="8153400" cy="1484312"/>
          </a:xfrm>
        </p:spPr>
        <p:txBody>
          <a:bodyPr/>
          <a:lstStyle/>
          <a:p>
            <a:pPr algn="ctr" eaLnBrk="1" hangingPunct="1"/>
            <a:r>
              <a:rPr lang="es-ES_tradnl" dirty="0" smtClean="0"/>
              <a:t>Análisis mediante </a:t>
            </a:r>
            <a:br>
              <a:rPr lang="es-ES_tradnl" dirty="0" smtClean="0"/>
            </a:br>
            <a:r>
              <a:rPr lang="es-ES_tradnl" dirty="0" smtClean="0"/>
              <a:t>Árbol de Decisiones</a:t>
            </a:r>
          </a:p>
        </p:txBody>
      </p:sp>
      <p:sp>
        <p:nvSpPr>
          <p:cNvPr id="38916" name="Rectangle 3"/>
          <p:cNvSpPr>
            <a:spLocks noGrp="1" noChangeArrowheads="1"/>
          </p:cNvSpPr>
          <p:nvPr>
            <p:ph type="body" idx="1"/>
          </p:nvPr>
        </p:nvSpPr>
        <p:spPr>
          <a:xfrm>
            <a:off x="179512" y="2492896"/>
            <a:ext cx="8736012" cy="3526507"/>
          </a:xfrm>
        </p:spPr>
        <p:txBody>
          <a:bodyPr>
            <a:normAutofit/>
          </a:bodyPr>
          <a:lstStyle/>
          <a:p>
            <a:pPr eaLnBrk="1" hangingPunct="1"/>
            <a:r>
              <a:rPr lang="es-ES_tradnl" sz="2800" dirty="0" smtClean="0">
                <a:solidFill>
                  <a:schemeClr val="bg1">
                    <a:lumMod val="50000"/>
                  </a:schemeClr>
                </a:solidFill>
              </a:rPr>
              <a:t>Un árbol de decisiones es un diagrama que describe una decisión bajo las consideraciones e implicaciones de la selección de una u otra alternativa. </a:t>
            </a:r>
          </a:p>
          <a:p>
            <a:pPr eaLnBrk="1" hangingPunct="1"/>
            <a:r>
              <a:rPr lang="es-ES_tradnl" sz="2800" dirty="0" smtClean="0">
                <a:solidFill>
                  <a:schemeClr val="bg1">
                    <a:lumMod val="50000"/>
                  </a:schemeClr>
                </a:solidFill>
              </a:rPr>
              <a:t>Las ramas del árbol representan las probabilidades de los riesgos y los beneficios netos (costos o premios)</a:t>
            </a:r>
          </a:p>
          <a:p>
            <a:pPr eaLnBrk="1" hangingPunct="1"/>
            <a:r>
              <a:rPr lang="es-ES_tradnl" sz="2800" dirty="0" smtClean="0">
                <a:solidFill>
                  <a:schemeClr val="bg1">
                    <a:lumMod val="50000"/>
                  </a:schemeClr>
                </a:solidFill>
              </a:rPr>
              <a:t>Utilizando el </a:t>
            </a:r>
            <a:r>
              <a:rPr lang="es-ES_tradnl" sz="2800" u="sng" dirty="0" smtClean="0">
                <a:solidFill>
                  <a:schemeClr val="bg1">
                    <a:lumMod val="50000"/>
                  </a:schemeClr>
                </a:solidFill>
              </a:rPr>
              <a:t>valor esperado</a:t>
            </a:r>
            <a:r>
              <a:rPr lang="es-ES_tradnl" sz="2800" dirty="0" smtClean="0">
                <a:solidFill>
                  <a:schemeClr val="bg1">
                    <a:lumMod val="50000"/>
                  </a:schemeClr>
                </a:solidFill>
              </a:rPr>
              <a:t> de cada rama del árbol podemos tomar la  decisión correcta. </a:t>
            </a:r>
            <a:endParaRPr lang="es-ES_tradnl" sz="2800" u="sng" dirty="0" smtClean="0">
              <a:solidFill>
                <a:schemeClr val="bg1">
                  <a:lumMod val="50000"/>
                </a:schemeClr>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F6A9DEBF-1D87-491E-A6CF-AC576F65F921}" type="slidenum">
              <a:rPr lang="es-ES"/>
              <a:pPr>
                <a:defRPr/>
              </a:pPr>
              <a:t>17</a:t>
            </a:fld>
            <a:endParaRPr lang="es-ES"/>
          </a:p>
        </p:txBody>
      </p:sp>
      <p:sp>
        <p:nvSpPr>
          <p:cNvPr id="39939" name="Rectangle 2"/>
          <p:cNvSpPr>
            <a:spLocks noGrp="1" noChangeArrowheads="1"/>
          </p:cNvSpPr>
          <p:nvPr>
            <p:ph type="title"/>
          </p:nvPr>
        </p:nvSpPr>
        <p:spPr>
          <a:xfrm>
            <a:off x="1331640" y="764704"/>
            <a:ext cx="5111750" cy="1087438"/>
          </a:xfrm>
        </p:spPr>
        <p:txBody>
          <a:bodyPr>
            <a:normAutofit fontScale="90000"/>
          </a:bodyPr>
          <a:lstStyle/>
          <a:p>
            <a:pPr algn="ctr" eaLnBrk="1" hangingPunct="1"/>
            <a:r>
              <a:rPr lang="es-ES_tradnl" sz="4900" dirty="0" smtClean="0"/>
              <a:t>Árbol de Decisiones </a:t>
            </a:r>
            <a:r>
              <a:rPr lang="es-ES_tradnl" sz="2700" dirty="0" smtClean="0"/>
              <a:t>Ejemplo</a:t>
            </a:r>
          </a:p>
        </p:txBody>
      </p:sp>
      <p:sp>
        <p:nvSpPr>
          <p:cNvPr id="39940" name="Rectangle 3"/>
          <p:cNvSpPr>
            <a:spLocks noGrp="1" noChangeArrowheads="1"/>
          </p:cNvSpPr>
          <p:nvPr>
            <p:ph type="body" idx="1"/>
          </p:nvPr>
        </p:nvSpPr>
        <p:spPr>
          <a:xfrm>
            <a:off x="179388" y="1989138"/>
            <a:ext cx="8731250" cy="4752975"/>
          </a:xfrm>
        </p:spPr>
        <p:txBody>
          <a:bodyPr/>
          <a:lstStyle/>
          <a:p>
            <a:pPr eaLnBrk="1" hangingPunct="1">
              <a:lnSpc>
                <a:spcPct val="90000"/>
              </a:lnSpc>
            </a:pPr>
            <a:r>
              <a:rPr lang="es-ES_tradnl" sz="2400" dirty="0" smtClean="0">
                <a:solidFill>
                  <a:schemeClr val="bg1">
                    <a:lumMod val="50000"/>
                  </a:schemeClr>
                </a:solidFill>
              </a:rPr>
              <a:t>¿</a:t>
            </a:r>
            <a:r>
              <a:rPr lang="es-ES_tradnl" sz="2600" dirty="0" smtClean="0">
                <a:solidFill>
                  <a:schemeClr val="bg1">
                    <a:lumMod val="50000"/>
                  </a:schemeClr>
                </a:solidFill>
              </a:rPr>
              <a:t>Debería ejecutar la prueba final de sistema al 100% de las unidades de radar en la fábrica, basado en una producción de 500?.  Utilice los siguientes hechos y construya un árbol de decisión para apoyar su elección:</a:t>
            </a:r>
          </a:p>
          <a:p>
            <a:pPr lvl="1" eaLnBrk="1" hangingPunct="1">
              <a:lnSpc>
                <a:spcPct val="90000"/>
              </a:lnSpc>
            </a:pPr>
            <a:r>
              <a:rPr lang="es-ES_tradnl" sz="2400" dirty="0" smtClean="0">
                <a:solidFill>
                  <a:schemeClr val="bg1">
                    <a:lumMod val="50000"/>
                  </a:schemeClr>
                </a:solidFill>
              </a:rPr>
              <a:t>Tasa histórica de fallas de radares: 4%</a:t>
            </a:r>
          </a:p>
          <a:p>
            <a:pPr lvl="1" eaLnBrk="1" hangingPunct="1">
              <a:lnSpc>
                <a:spcPct val="90000"/>
              </a:lnSpc>
            </a:pPr>
            <a:r>
              <a:rPr lang="es-ES_tradnl" sz="2400" dirty="0" smtClean="0">
                <a:solidFill>
                  <a:schemeClr val="bg1">
                    <a:lumMod val="50000"/>
                  </a:schemeClr>
                </a:solidFill>
              </a:rPr>
              <a:t>Costo para probar cada unidad en la fábrica: $10.000</a:t>
            </a:r>
          </a:p>
          <a:p>
            <a:pPr lvl="1" eaLnBrk="1" hangingPunct="1">
              <a:lnSpc>
                <a:spcPct val="90000"/>
              </a:lnSpc>
            </a:pPr>
            <a:r>
              <a:rPr lang="es-ES_tradnl" sz="2400" dirty="0" smtClean="0">
                <a:solidFill>
                  <a:schemeClr val="bg1">
                    <a:lumMod val="50000"/>
                  </a:schemeClr>
                </a:solidFill>
              </a:rPr>
              <a:t>Costo para re-ensamblar en la fábrica cada unidad correcta después de la prueba: $2.000</a:t>
            </a:r>
          </a:p>
          <a:p>
            <a:pPr lvl="1" eaLnBrk="1" hangingPunct="1">
              <a:lnSpc>
                <a:spcPct val="90000"/>
              </a:lnSpc>
            </a:pPr>
            <a:r>
              <a:rPr lang="es-ES_tradnl" sz="2400" dirty="0" smtClean="0">
                <a:solidFill>
                  <a:schemeClr val="bg1">
                    <a:lumMod val="50000"/>
                  </a:schemeClr>
                </a:solidFill>
              </a:rPr>
              <a:t>Costo re-ensamblar en la fábrica cada unidad defectuosa después de la prueba: $24.000</a:t>
            </a:r>
          </a:p>
          <a:p>
            <a:pPr lvl="1" eaLnBrk="1" hangingPunct="1">
              <a:lnSpc>
                <a:spcPct val="90000"/>
              </a:lnSpc>
            </a:pPr>
            <a:r>
              <a:rPr lang="es-ES_tradnl" sz="2400" dirty="0" smtClean="0">
                <a:solidFill>
                  <a:schemeClr val="bg1">
                    <a:lumMod val="50000"/>
                  </a:schemeClr>
                </a:solidFill>
              </a:rPr>
              <a:t>Costo para reparar y re-instalar cada unidad</a:t>
            </a:r>
            <a:r>
              <a:rPr lang="es-ES_tradnl" sz="3000" dirty="0" smtClean="0">
                <a:solidFill>
                  <a:schemeClr val="bg1">
                    <a:lumMod val="50000"/>
                  </a:schemeClr>
                </a:solidFill>
              </a:rPr>
              <a:t> </a:t>
            </a:r>
            <a:r>
              <a:rPr lang="es-ES_tradnl" sz="2400" dirty="0" smtClean="0">
                <a:solidFill>
                  <a:schemeClr val="bg1">
                    <a:lumMod val="50000"/>
                  </a:schemeClr>
                </a:solidFill>
              </a:rPr>
              <a:t>defectuosa en el campo: $300.000 c/u</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 name="Slide Number Placeholder 5"/>
          <p:cNvSpPr>
            <a:spLocks noGrp="1"/>
          </p:cNvSpPr>
          <p:nvPr>
            <p:ph type="sldNum" sz="quarter" idx="12"/>
          </p:nvPr>
        </p:nvSpPr>
        <p:spPr/>
        <p:txBody>
          <a:bodyPr/>
          <a:lstStyle/>
          <a:p>
            <a:pPr>
              <a:defRPr/>
            </a:pPr>
            <a:fld id="{42473FBA-BF6F-46A9-945B-1088F6EAFFB0}" type="slidenum">
              <a:rPr lang="es-ES"/>
              <a:pPr>
                <a:defRPr/>
              </a:pPr>
              <a:t>18</a:t>
            </a:fld>
            <a:endParaRPr lang="es-ES"/>
          </a:p>
        </p:txBody>
      </p:sp>
      <p:sp>
        <p:nvSpPr>
          <p:cNvPr id="40963" name="Rectangle 2"/>
          <p:cNvSpPr>
            <a:spLocks noGrp="1" noChangeArrowheads="1"/>
          </p:cNvSpPr>
          <p:nvPr>
            <p:ph type="title"/>
          </p:nvPr>
        </p:nvSpPr>
        <p:spPr>
          <a:xfrm>
            <a:off x="-36512" y="476672"/>
            <a:ext cx="7020272" cy="504056"/>
          </a:xfrm>
        </p:spPr>
        <p:txBody>
          <a:bodyPr>
            <a:normAutofit fontScale="90000"/>
          </a:bodyPr>
          <a:lstStyle/>
          <a:p>
            <a:pPr algn="ctr" eaLnBrk="1" hangingPunct="1"/>
            <a:r>
              <a:rPr lang="es-ES_tradnl" dirty="0" smtClean="0"/>
              <a:t>Dibujando el Árbol de Decisiones </a:t>
            </a:r>
          </a:p>
        </p:txBody>
      </p:sp>
      <p:sp>
        <p:nvSpPr>
          <p:cNvPr id="707587" name="Rectangle 3"/>
          <p:cNvSpPr>
            <a:spLocks noGrp="1" noChangeArrowheads="1"/>
          </p:cNvSpPr>
          <p:nvPr>
            <p:ph type="body" idx="1"/>
          </p:nvPr>
        </p:nvSpPr>
        <p:spPr>
          <a:xfrm>
            <a:off x="107504" y="1124744"/>
            <a:ext cx="8640960" cy="744537"/>
          </a:xfrm>
        </p:spPr>
        <p:txBody>
          <a:bodyPr>
            <a:normAutofit/>
          </a:bodyPr>
          <a:lstStyle/>
          <a:p>
            <a:pPr eaLnBrk="1" hangingPunct="1">
              <a:buFont typeface="Wingdings" pitchFamily="2" charset="2"/>
              <a:buChar char="§"/>
            </a:pPr>
            <a:r>
              <a:rPr lang="es-ES" sz="2000" dirty="0" smtClean="0">
                <a:solidFill>
                  <a:schemeClr val="bg1">
                    <a:lumMod val="50000"/>
                  </a:schemeClr>
                </a:solidFill>
              </a:rPr>
              <a:t>Dibujaremos un recuadro en la parte izquierda para representar cuál es la decisión que necesitamos tomar. (Los recuadros representan decisiones)</a:t>
            </a:r>
          </a:p>
        </p:txBody>
      </p:sp>
      <p:sp>
        <p:nvSpPr>
          <p:cNvPr id="707588" name="Rectangle 4"/>
          <p:cNvSpPr>
            <a:spLocks noChangeArrowheads="1"/>
          </p:cNvSpPr>
          <p:nvPr/>
        </p:nvSpPr>
        <p:spPr bwMode="auto">
          <a:xfrm>
            <a:off x="381000" y="5486400"/>
            <a:ext cx="838200" cy="533400"/>
          </a:xfrm>
          <a:prstGeom prst="rect">
            <a:avLst/>
          </a:prstGeom>
          <a:solidFill>
            <a:schemeClr val="accent1"/>
          </a:solidFill>
          <a:ln w="9525">
            <a:solidFill>
              <a:schemeClr val="tx1"/>
            </a:solidFill>
            <a:miter lim="800000"/>
            <a:headEnd/>
            <a:tailEnd/>
          </a:ln>
        </p:spPr>
        <p:txBody>
          <a:bodyPr wrap="none" anchor="ctr"/>
          <a:lstStyle/>
          <a:p>
            <a:pPr algn="ctr"/>
            <a:r>
              <a:rPr lang="es-ES_tradnl" sz="1400"/>
              <a:t>¿probar o </a:t>
            </a:r>
          </a:p>
          <a:p>
            <a:pPr algn="ctr"/>
            <a:r>
              <a:rPr lang="es-ES_tradnl" sz="1400"/>
              <a:t>no probar?</a:t>
            </a:r>
            <a:endParaRPr lang="es-ES_tradnl"/>
          </a:p>
        </p:txBody>
      </p:sp>
      <p:sp>
        <p:nvSpPr>
          <p:cNvPr id="707589" name="Oval 5"/>
          <p:cNvSpPr>
            <a:spLocks noChangeArrowheads="1"/>
          </p:cNvSpPr>
          <p:nvPr/>
        </p:nvSpPr>
        <p:spPr bwMode="auto">
          <a:xfrm>
            <a:off x="2743200" y="5257800"/>
            <a:ext cx="457200" cy="457200"/>
          </a:xfrm>
          <a:prstGeom prst="ellipse">
            <a:avLst/>
          </a:prstGeom>
          <a:solidFill>
            <a:schemeClr val="accent1"/>
          </a:solidFill>
          <a:ln w="9525">
            <a:solidFill>
              <a:schemeClr val="tx1"/>
            </a:solidFill>
            <a:round/>
            <a:headEnd/>
            <a:tailEnd/>
          </a:ln>
        </p:spPr>
        <p:txBody>
          <a:bodyPr wrap="none" anchor="ctr"/>
          <a:lstStyle/>
          <a:p>
            <a:endParaRPr lang="es-CR"/>
          </a:p>
        </p:txBody>
      </p:sp>
      <p:sp>
        <p:nvSpPr>
          <p:cNvPr id="707590" name="Oval 6"/>
          <p:cNvSpPr>
            <a:spLocks noChangeArrowheads="1"/>
          </p:cNvSpPr>
          <p:nvPr/>
        </p:nvSpPr>
        <p:spPr bwMode="auto">
          <a:xfrm>
            <a:off x="2743200" y="6172200"/>
            <a:ext cx="457200" cy="457200"/>
          </a:xfrm>
          <a:prstGeom prst="ellipse">
            <a:avLst/>
          </a:prstGeom>
          <a:solidFill>
            <a:schemeClr val="accent1"/>
          </a:solidFill>
          <a:ln w="9525">
            <a:solidFill>
              <a:schemeClr val="tx1"/>
            </a:solidFill>
            <a:round/>
            <a:headEnd/>
            <a:tailEnd/>
          </a:ln>
        </p:spPr>
        <p:txBody>
          <a:bodyPr wrap="none" anchor="ctr"/>
          <a:lstStyle/>
          <a:p>
            <a:endParaRPr lang="es-CR"/>
          </a:p>
        </p:txBody>
      </p:sp>
      <p:sp>
        <p:nvSpPr>
          <p:cNvPr id="707591" name="Line 7"/>
          <p:cNvSpPr>
            <a:spLocks noChangeShapeType="1"/>
          </p:cNvSpPr>
          <p:nvPr/>
        </p:nvSpPr>
        <p:spPr bwMode="auto">
          <a:xfrm flipV="1">
            <a:off x="1219200" y="5486400"/>
            <a:ext cx="1524000" cy="152400"/>
          </a:xfrm>
          <a:prstGeom prst="line">
            <a:avLst/>
          </a:prstGeom>
          <a:noFill/>
          <a:ln w="9525">
            <a:solidFill>
              <a:schemeClr val="tx1"/>
            </a:solidFill>
            <a:round/>
            <a:headEnd/>
            <a:tailEnd/>
          </a:ln>
        </p:spPr>
        <p:txBody>
          <a:bodyPr wrap="none" anchor="ctr"/>
          <a:lstStyle/>
          <a:p>
            <a:endParaRPr lang="es-CR"/>
          </a:p>
        </p:txBody>
      </p:sp>
      <p:sp>
        <p:nvSpPr>
          <p:cNvPr id="707592" name="Line 8"/>
          <p:cNvSpPr>
            <a:spLocks noChangeShapeType="1"/>
          </p:cNvSpPr>
          <p:nvPr/>
        </p:nvSpPr>
        <p:spPr bwMode="auto">
          <a:xfrm>
            <a:off x="1219200" y="5791200"/>
            <a:ext cx="1524000" cy="533400"/>
          </a:xfrm>
          <a:prstGeom prst="line">
            <a:avLst/>
          </a:prstGeom>
          <a:noFill/>
          <a:ln w="9525">
            <a:solidFill>
              <a:schemeClr val="tx1"/>
            </a:solidFill>
            <a:round/>
            <a:headEnd/>
            <a:tailEnd/>
          </a:ln>
        </p:spPr>
        <p:txBody>
          <a:bodyPr wrap="none" anchor="ctr"/>
          <a:lstStyle/>
          <a:p>
            <a:endParaRPr lang="es-CR"/>
          </a:p>
        </p:txBody>
      </p:sp>
      <p:sp>
        <p:nvSpPr>
          <p:cNvPr id="707593" name="Line 9"/>
          <p:cNvSpPr>
            <a:spLocks noChangeShapeType="1"/>
          </p:cNvSpPr>
          <p:nvPr/>
        </p:nvSpPr>
        <p:spPr bwMode="auto">
          <a:xfrm flipV="1">
            <a:off x="3200400" y="5029200"/>
            <a:ext cx="1828800" cy="381000"/>
          </a:xfrm>
          <a:prstGeom prst="line">
            <a:avLst/>
          </a:prstGeom>
          <a:noFill/>
          <a:ln w="9525">
            <a:solidFill>
              <a:schemeClr val="tx1"/>
            </a:solidFill>
            <a:round/>
            <a:headEnd/>
            <a:tailEnd/>
          </a:ln>
        </p:spPr>
        <p:txBody>
          <a:bodyPr wrap="none" anchor="ctr"/>
          <a:lstStyle/>
          <a:p>
            <a:endParaRPr lang="es-CR"/>
          </a:p>
        </p:txBody>
      </p:sp>
      <p:sp>
        <p:nvSpPr>
          <p:cNvPr id="707594" name="Line 10"/>
          <p:cNvSpPr>
            <a:spLocks noChangeShapeType="1"/>
          </p:cNvSpPr>
          <p:nvPr/>
        </p:nvSpPr>
        <p:spPr bwMode="auto">
          <a:xfrm>
            <a:off x="3200400" y="5486400"/>
            <a:ext cx="1828800" cy="0"/>
          </a:xfrm>
          <a:prstGeom prst="line">
            <a:avLst/>
          </a:prstGeom>
          <a:noFill/>
          <a:ln w="9525">
            <a:solidFill>
              <a:schemeClr val="tx1"/>
            </a:solidFill>
            <a:round/>
            <a:headEnd/>
            <a:tailEnd/>
          </a:ln>
        </p:spPr>
        <p:txBody>
          <a:bodyPr wrap="none" anchor="ctr"/>
          <a:lstStyle/>
          <a:p>
            <a:endParaRPr lang="es-CR"/>
          </a:p>
        </p:txBody>
      </p:sp>
      <p:sp>
        <p:nvSpPr>
          <p:cNvPr id="707595" name="Line 11"/>
          <p:cNvSpPr>
            <a:spLocks noChangeShapeType="1"/>
          </p:cNvSpPr>
          <p:nvPr/>
        </p:nvSpPr>
        <p:spPr bwMode="auto">
          <a:xfrm>
            <a:off x="3200400" y="6477000"/>
            <a:ext cx="1905000" cy="76200"/>
          </a:xfrm>
          <a:prstGeom prst="line">
            <a:avLst/>
          </a:prstGeom>
          <a:noFill/>
          <a:ln w="9525">
            <a:solidFill>
              <a:schemeClr val="tx1"/>
            </a:solidFill>
            <a:round/>
            <a:headEnd/>
            <a:tailEnd/>
          </a:ln>
        </p:spPr>
        <p:txBody>
          <a:bodyPr wrap="none" anchor="ctr"/>
          <a:lstStyle/>
          <a:p>
            <a:endParaRPr lang="es-CR"/>
          </a:p>
        </p:txBody>
      </p:sp>
      <p:sp>
        <p:nvSpPr>
          <p:cNvPr id="707596" name="Text Box 12"/>
          <p:cNvSpPr txBox="1">
            <a:spLocks noChangeArrowheads="1"/>
          </p:cNvSpPr>
          <p:nvPr/>
        </p:nvSpPr>
        <p:spPr bwMode="auto">
          <a:xfrm>
            <a:off x="0" y="6096000"/>
            <a:ext cx="1524000" cy="304800"/>
          </a:xfrm>
          <a:prstGeom prst="rect">
            <a:avLst/>
          </a:prstGeom>
          <a:noFill/>
          <a:ln w="9525">
            <a:noFill/>
            <a:miter lim="800000"/>
            <a:headEnd/>
            <a:tailEnd/>
          </a:ln>
        </p:spPr>
        <p:txBody>
          <a:bodyPr>
            <a:spAutoFit/>
          </a:bodyPr>
          <a:lstStyle/>
          <a:p>
            <a:pPr algn="ctr">
              <a:spcBef>
                <a:spcPct val="50000"/>
              </a:spcBef>
            </a:pPr>
            <a:r>
              <a:rPr lang="es-ES_tradnl" sz="1400">
                <a:solidFill>
                  <a:schemeClr val="accent1"/>
                </a:solidFill>
              </a:rPr>
              <a:t>Nodo de Decisión</a:t>
            </a:r>
            <a:endParaRPr lang="es-ES_tradnl"/>
          </a:p>
        </p:txBody>
      </p:sp>
      <p:sp>
        <p:nvSpPr>
          <p:cNvPr id="707597" name="Text Box 13"/>
          <p:cNvSpPr txBox="1">
            <a:spLocks noChangeArrowheads="1"/>
          </p:cNvSpPr>
          <p:nvPr/>
        </p:nvSpPr>
        <p:spPr bwMode="auto">
          <a:xfrm>
            <a:off x="1403648" y="6309320"/>
            <a:ext cx="1447800" cy="304800"/>
          </a:xfrm>
          <a:prstGeom prst="rect">
            <a:avLst/>
          </a:prstGeom>
          <a:noFill/>
          <a:ln w="9525">
            <a:noFill/>
            <a:miter lim="800000"/>
            <a:headEnd/>
            <a:tailEnd/>
          </a:ln>
        </p:spPr>
        <p:txBody>
          <a:bodyPr>
            <a:spAutoFit/>
          </a:bodyPr>
          <a:lstStyle/>
          <a:p>
            <a:pPr algn="ctr">
              <a:spcBef>
                <a:spcPct val="50000"/>
              </a:spcBef>
            </a:pPr>
            <a:r>
              <a:rPr lang="es-ES_tradnl" sz="1400" dirty="0">
                <a:solidFill>
                  <a:schemeClr val="accent1"/>
                </a:solidFill>
              </a:rPr>
              <a:t>Nodo de Chance</a:t>
            </a:r>
            <a:endParaRPr lang="es-ES_tradnl" dirty="0"/>
          </a:p>
        </p:txBody>
      </p:sp>
      <p:sp>
        <p:nvSpPr>
          <p:cNvPr id="707598" name="Line 14"/>
          <p:cNvSpPr>
            <a:spLocks noChangeShapeType="1"/>
          </p:cNvSpPr>
          <p:nvPr/>
        </p:nvSpPr>
        <p:spPr bwMode="auto">
          <a:xfrm flipV="1">
            <a:off x="3200400" y="6019800"/>
            <a:ext cx="1828800" cy="304800"/>
          </a:xfrm>
          <a:prstGeom prst="line">
            <a:avLst/>
          </a:prstGeom>
          <a:noFill/>
          <a:ln w="9525">
            <a:solidFill>
              <a:schemeClr val="tx1"/>
            </a:solidFill>
            <a:round/>
            <a:headEnd/>
            <a:tailEnd/>
          </a:ln>
        </p:spPr>
        <p:txBody>
          <a:bodyPr wrap="none" anchor="ctr"/>
          <a:lstStyle/>
          <a:p>
            <a:endParaRPr lang="es-CR"/>
          </a:p>
        </p:txBody>
      </p:sp>
      <p:sp>
        <p:nvSpPr>
          <p:cNvPr id="707599" name="Rectangle 15"/>
          <p:cNvSpPr>
            <a:spLocks noChangeArrowheads="1"/>
          </p:cNvSpPr>
          <p:nvPr/>
        </p:nvSpPr>
        <p:spPr bwMode="auto">
          <a:xfrm>
            <a:off x="107950" y="1844824"/>
            <a:ext cx="8964613" cy="620713"/>
          </a:xfrm>
          <a:prstGeom prst="rect">
            <a:avLst/>
          </a:prstGeom>
          <a:noFill/>
          <a:ln w="9525">
            <a:noFill/>
            <a:miter lim="800000"/>
            <a:headEnd/>
            <a:tailEnd/>
          </a:ln>
        </p:spPr>
        <p:txBody>
          <a:bodyPr lIns="92075" tIns="46038" rIns="92075" bIns="46038"/>
          <a:lstStyle/>
          <a:p>
            <a:pPr marL="342900" indent="-342900" eaLnBrk="1" hangingPunct="1">
              <a:spcBef>
                <a:spcPct val="20000"/>
              </a:spcBef>
              <a:buClr>
                <a:schemeClr val="folHlink"/>
              </a:buClr>
              <a:buSzPct val="60000"/>
              <a:buFont typeface="Wingdings" pitchFamily="2" charset="2"/>
              <a:buChar char="n"/>
            </a:pPr>
            <a:r>
              <a:rPr lang="es-ES" sz="2000" dirty="0">
                <a:solidFill>
                  <a:schemeClr val="bg1">
                    <a:lumMod val="50000"/>
                  </a:schemeClr>
                </a:solidFill>
              </a:rPr>
              <a:t>Desde este recuadro se deben dibujar líneas hacia la derecha para cada posible solución (opciones), y escribir cuál es la solución sobre cada línea.</a:t>
            </a:r>
            <a:endParaRPr lang="es-ES" sz="1800" dirty="0">
              <a:solidFill>
                <a:schemeClr val="bg1">
                  <a:lumMod val="50000"/>
                </a:schemeClr>
              </a:solidFill>
            </a:endParaRPr>
          </a:p>
        </p:txBody>
      </p:sp>
      <p:sp>
        <p:nvSpPr>
          <p:cNvPr id="707600" name="Rectangle 16"/>
          <p:cNvSpPr>
            <a:spLocks noChangeArrowheads="1"/>
          </p:cNvSpPr>
          <p:nvPr/>
        </p:nvSpPr>
        <p:spPr bwMode="auto">
          <a:xfrm>
            <a:off x="107950" y="2564904"/>
            <a:ext cx="8856663" cy="1295400"/>
          </a:xfrm>
          <a:prstGeom prst="rect">
            <a:avLst/>
          </a:prstGeom>
          <a:noFill/>
          <a:ln w="9525">
            <a:noFill/>
            <a:miter lim="800000"/>
            <a:headEnd/>
            <a:tailEnd/>
          </a:ln>
        </p:spPr>
        <p:txBody>
          <a:bodyPr lIns="92075" tIns="46038" rIns="92075" bIns="46038"/>
          <a:lstStyle/>
          <a:p>
            <a:pPr marL="342900" indent="-342900" eaLnBrk="1" hangingPunct="1">
              <a:spcBef>
                <a:spcPct val="20000"/>
              </a:spcBef>
              <a:buClr>
                <a:schemeClr val="folHlink"/>
              </a:buClr>
              <a:buSzPct val="60000"/>
              <a:buFont typeface="Wingdings" pitchFamily="2" charset="2"/>
              <a:buChar char="n"/>
            </a:pPr>
            <a:r>
              <a:rPr lang="es-ES" sz="2000" dirty="0">
                <a:solidFill>
                  <a:schemeClr val="bg1">
                    <a:lumMod val="50000"/>
                  </a:schemeClr>
                </a:solidFill>
              </a:rPr>
              <a:t>Al final de cada línea se debe estimar cuál puede ser el resultado:</a:t>
            </a:r>
          </a:p>
          <a:p>
            <a:pPr marL="742950" lvl="1" indent="-285750" eaLnBrk="1" hangingPunct="1">
              <a:spcBef>
                <a:spcPct val="20000"/>
              </a:spcBef>
              <a:buClr>
                <a:schemeClr val="hlink"/>
              </a:buClr>
              <a:buSzPct val="55000"/>
              <a:buFont typeface="Wingdings" pitchFamily="2" charset="2"/>
              <a:buChar char="n"/>
            </a:pPr>
            <a:r>
              <a:rPr lang="es-ES" sz="1500" dirty="0">
                <a:solidFill>
                  <a:schemeClr val="bg1">
                    <a:lumMod val="50000"/>
                  </a:schemeClr>
                </a:solidFill>
              </a:rPr>
              <a:t>Si el resultado es incierto, se puede dibujar un pequeño círculo (nodo de posibilidad o chance)</a:t>
            </a:r>
          </a:p>
          <a:p>
            <a:pPr marL="742950" lvl="1" indent="-285750" eaLnBrk="1" hangingPunct="1">
              <a:spcBef>
                <a:spcPct val="20000"/>
              </a:spcBef>
              <a:buClr>
                <a:schemeClr val="hlink"/>
              </a:buClr>
              <a:buSzPct val="55000"/>
              <a:buFont typeface="Wingdings" pitchFamily="2" charset="2"/>
              <a:buChar char="n"/>
            </a:pPr>
            <a:r>
              <a:rPr lang="es-ES" sz="1500" dirty="0">
                <a:solidFill>
                  <a:schemeClr val="bg1">
                    <a:lumMod val="50000"/>
                  </a:schemeClr>
                </a:solidFill>
              </a:rPr>
              <a:t>Si el resultado es otra decisión que necesita ser tomada, se debe dibujar otro recuadro.</a:t>
            </a:r>
          </a:p>
          <a:p>
            <a:pPr marL="742950" lvl="1" indent="-285750" eaLnBrk="1" hangingPunct="1">
              <a:spcBef>
                <a:spcPct val="20000"/>
              </a:spcBef>
              <a:buClr>
                <a:schemeClr val="hlink"/>
              </a:buClr>
              <a:buSzPct val="55000"/>
              <a:buFont typeface="Wingdings" pitchFamily="2" charset="2"/>
              <a:buChar char="n"/>
            </a:pPr>
            <a:r>
              <a:rPr lang="es-ES" sz="1500" dirty="0">
                <a:solidFill>
                  <a:schemeClr val="bg1">
                    <a:lumMod val="50000"/>
                  </a:schemeClr>
                </a:solidFill>
              </a:rPr>
              <a:t>Si se completa la solución al final de la línea, se puede dejar en blanco </a:t>
            </a:r>
          </a:p>
        </p:txBody>
      </p:sp>
      <p:sp>
        <p:nvSpPr>
          <p:cNvPr id="707601" name="Rectangle 17"/>
          <p:cNvSpPr>
            <a:spLocks noChangeArrowheads="1"/>
          </p:cNvSpPr>
          <p:nvPr/>
        </p:nvSpPr>
        <p:spPr bwMode="auto">
          <a:xfrm>
            <a:off x="5507038" y="4797425"/>
            <a:ext cx="3529012" cy="1846263"/>
          </a:xfrm>
          <a:prstGeom prst="rect">
            <a:avLst/>
          </a:prstGeom>
          <a:noFill/>
          <a:ln w="9525">
            <a:noFill/>
            <a:miter lim="800000"/>
            <a:headEnd/>
            <a:tailEnd/>
          </a:ln>
        </p:spPr>
        <p:txBody>
          <a:bodyPr lIns="92075" tIns="46038" rIns="92075" bIns="46038"/>
          <a:lstStyle/>
          <a:p>
            <a:pPr marL="342900" indent="-342900" eaLnBrk="1" hangingPunct="1">
              <a:spcBef>
                <a:spcPct val="20000"/>
              </a:spcBef>
              <a:buClr>
                <a:schemeClr val="folHlink"/>
              </a:buClr>
              <a:buSzPct val="60000"/>
              <a:buFont typeface="Wingdings" pitchFamily="2" charset="2"/>
              <a:buChar char="n"/>
            </a:pPr>
            <a:r>
              <a:rPr lang="es-ES" sz="2000" dirty="0">
                <a:solidFill>
                  <a:schemeClr val="bg1">
                    <a:lumMod val="50000"/>
                  </a:schemeClr>
                </a:solidFill>
              </a:rPr>
              <a:t>Por último asignamos un costo o puntaje a cada posible resultado. ¿Cuánto podría ser el valor para nosotros si estos resultados ocurren?.</a:t>
            </a:r>
          </a:p>
        </p:txBody>
      </p:sp>
      <p:sp>
        <p:nvSpPr>
          <p:cNvPr id="707602" name="Rectangle 18"/>
          <p:cNvSpPr>
            <a:spLocks noChangeArrowheads="1"/>
          </p:cNvSpPr>
          <p:nvPr/>
        </p:nvSpPr>
        <p:spPr bwMode="auto">
          <a:xfrm>
            <a:off x="107950" y="3789040"/>
            <a:ext cx="8604250" cy="863600"/>
          </a:xfrm>
          <a:prstGeom prst="rect">
            <a:avLst/>
          </a:prstGeom>
          <a:noFill/>
          <a:ln w="9525">
            <a:noFill/>
            <a:miter lim="800000"/>
            <a:headEnd/>
            <a:tailEnd/>
          </a:ln>
        </p:spPr>
        <p:txBody>
          <a:bodyPr lIns="92075" tIns="46038" rIns="92075" bIns="46038"/>
          <a:lstStyle/>
          <a:p>
            <a:pPr marL="342900" indent="-342900" eaLnBrk="1" hangingPunct="1">
              <a:spcBef>
                <a:spcPct val="20000"/>
              </a:spcBef>
              <a:buClr>
                <a:schemeClr val="folHlink"/>
              </a:buClr>
              <a:buSzPct val="60000"/>
              <a:buFont typeface="Wingdings" pitchFamily="2" charset="2"/>
              <a:buChar char="n"/>
            </a:pPr>
            <a:r>
              <a:rPr lang="es-ES" sz="2000" dirty="0">
                <a:solidFill>
                  <a:schemeClr val="bg1">
                    <a:lumMod val="50000"/>
                  </a:schemeClr>
                </a:solidFill>
              </a:rPr>
              <a:t>Desde los círculos se deben dibujar líneas que representen las posibles consecuencias. También se debe hacer una pequeña inscripción sobre las líneas que digan qué significan y la probabilidad de cada resultado</a:t>
            </a:r>
            <a:r>
              <a:rPr lang="es-ES" sz="2000" dirty="0">
                <a:latin typeface="Tahoma" pitchFamily="34" charset="0"/>
              </a:rPr>
              <a:t>.</a:t>
            </a:r>
          </a:p>
        </p:txBody>
      </p:sp>
      <p:sp>
        <p:nvSpPr>
          <p:cNvPr id="707603" name="Text Box 19"/>
          <p:cNvSpPr txBox="1">
            <a:spLocks noChangeArrowheads="1"/>
          </p:cNvSpPr>
          <p:nvPr/>
        </p:nvSpPr>
        <p:spPr bwMode="auto">
          <a:xfrm rot="-310586">
            <a:off x="990600" y="5276850"/>
            <a:ext cx="1143000" cy="304800"/>
          </a:xfrm>
          <a:prstGeom prst="rect">
            <a:avLst/>
          </a:prstGeom>
          <a:noFill/>
          <a:ln w="9525">
            <a:noFill/>
            <a:miter lim="800000"/>
            <a:headEnd/>
            <a:tailEnd/>
          </a:ln>
        </p:spPr>
        <p:txBody>
          <a:bodyPr>
            <a:spAutoFit/>
          </a:bodyPr>
          <a:lstStyle/>
          <a:p>
            <a:pPr algn="ctr">
              <a:spcBef>
                <a:spcPct val="50000"/>
              </a:spcBef>
            </a:pPr>
            <a:r>
              <a:rPr lang="es-ES_tradnl" sz="1400"/>
              <a:t>Probar</a:t>
            </a:r>
            <a:endParaRPr lang="es-ES_tradnl"/>
          </a:p>
        </p:txBody>
      </p:sp>
      <p:sp>
        <p:nvSpPr>
          <p:cNvPr id="707604" name="Text Box 20"/>
          <p:cNvSpPr txBox="1">
            <a:spLocks noChangeArrowheads="1"/>
          </p:cNvSpPr>
          <p:nvPr/>
        </p:nvSpPr>
        <p:spPr bwMode="auto">
          <a:xfrm rot="1144231">
            <a:off x="1374775" y="5689600"/>
            <a:ext cx="914400" cy="304800"/>
          </a:xfrm>
          <a:prstGeom prst="rect">
            <a:avLst/>
          </a:prstGeom>
          <a:noFill/>
          <a:ln w="9525">
            <a:noFill/>
            <a:miter lim="800000"/>
            <a:headEnd/>
            <a:tailEnd/>
          </a:ln>
        </p:spPr>
        <p:txBody>
          <a:bodyPr>
            <a:spAutoFit/>
          </a:bodyPr>
          <a:lstStyle/>
          <a:p>
            <a:pPr algn="ctr">
              <a:spcBef>
                <a:spcPct val="50000"/>
              </a:spcBef>
            </a:pPr>
            <a:r>
              <a:rPr lang="es-ES_tradnl" sz="1400"/>
              <a:t>No probar</a:t>
            </a:r>
            <a:endParaRPr lang="es-ES_tradnl"/>
          </a:p>
        </p:txBody>
      </p:sp>
      <p:sp>
        <p:nvSpPr>
          <p:cNvPr id="707605" name="Text Box 21"/>
          <p:cNvSpPr txBox="1">
            <a:spLocks noChangeArrowheads="1"/>
          </p:cNvSpPr>
          <p:nvPr/>
        </p:nvSpPr>
        <p:spPr bwMode="auto">
          <a:xfrm rot="-778315">
            <a:off x="2895600" y="4876800"/>
            <a:ext cx="2438400" cy="304800"/>
          </a:xfrm>
          <a:prstGeom prst="rect">
            <a:avLst/>
          </a:prstGeom>
          <a:noFill/>
          <a:ln w="9525">
            <a:noFill/>
            <a:miter lim="800000"/>
            <a:headEnd/>
            <a:tailEnd/>
          </a:ln>
        </p:spPr>
        <p:txBody>
          <a:bodyPr>
            <a:spAutoFit/>
          </a:bodyPr>
          <a:lstStyle/>
          <a:p>
            <a:pPr algn="ctr">
              <a:spcBef>
                <a:spcPct val="50000"/>
              </a:spcBef>
            </a:pPr>
            <a:r>
              <a:rPr lang="es-ES_tradnl" sz="1400"/>
              <a:t>Radares Correctos</a:t>
            </a:r>
            <a:r>
              <a:rPr lang="es-ES_tradnl" sz="1400">
                <a:solidFill>
                  <a:srgbClr val="FFCC00"/>
                </a:solidFill>
              </a:rPr>
              <a:t> </a:t>
            </a:r>
            <a:endParaRPr lang="es-ES_tradnl"/>
          </a:p>
        </p:txBody>
      </p:sp>
      <p:sp>
        <p:nvSpPr>
          <p:cNvPr id="707606" name="Text Box 22"/>
          <p:cNvSpPr txBox="1">
            <a:spLocks noChangeArrowheads="1"/>
          </p:cNvSpPr>
          <p:nvPr/>
        </p:nvSpPr>
        <p:spPr bwMode="auto">
          <a:xfrm>
            <a:off x="3124200" y="5486400"/>
            <a:ext cx="2209800" cy="304800"/>
          </a:xfrm>
          <a:prstGeom prst="rect">
            <a:avLst/>
          </a:prstGeom>
          <a:noFill/>
          <a:ln w="9525">
            <a:noFill/>
            <a:miter lim="800000"/>
            <a:headEnd/>
            <a:tailEnd/>
          </a:ln>
        </p:spPr>
        <p:txBody>
          <a:bodyPr>
            <a:spAutoFit/>
          </a:bodyPr>
          <a:lstStyle/>
          <a:p>
            <a:pPr algn="ctr">
              <a:spcBef>
                <a:spcPct val="50000"/>
              </a:spcBef>
            </a:pPr>
            <a:r>
              <a:rPr lang="es-ES_tradnl" sz="1400"/>
              <a:t>Radares Defectuosas</a:t>
            </a:r>
            <a:endParaRPr lang="es-ES_tradnl"/>
          </a:p>
        </p:txBody>
      </p:sp>
      <p:sp>
        <p:nvSpPr>
          <p:cNvPr id="707607" name="Text Box 23"/>
          <p:cNvSpPr txBox="1">
            <a:spLocks noChangeArrowheads="1"/>
          </p:cNvSpPr>
          <p:nvPr/>
        </p:nvSpPr>
        <p:spPr bwMode="auto">
          <a:xfrm rot="-533145">
            <a:off x="2971800" y="5867400"/>
            <a:ext cx="2438400" cy="304800"/>
          </a:xfrm>
          <a:prstGeom prst="rect">
            <a:avLst/>
          </a:prstGeom>
          <a:noFill/>
          <a:ln w="9525">
            <a:noFill/>
            <a:miter lim="800000"/>
            <a:headEnd/>
            <a:tailEnd/>
          </a:ln>
        </p:spPr>
        <p:txBody>
          <a:bodyPr>
            <a:spAutoFit/>
          </a:bodyPr>
          <a:lstStyle/>
          <a:p>
            <a:pPr algn="ctr">
              <a:spcBef>
                <a:spcPct val="50000"/>
              </a:spcBef>
            </a:pPr>
            <a:r>
              <a:rPr lang="es-ES_tradnl" sz="1400"/>
              <a:t>Radares Correctos</a:t>
            </a:r>
            <a:r>
              <a:rPr lang="es-ES_tradnl" sz="1400">
                <a:solidFill>
                  <a:srgbClr val="FFCC00"/>
                </a:solidFill>
              </a:rPr>
              <a:t> </a:t>
            </a:r>
          </a:p>
        </p:txBody>
      </p:sp>
      <p:sp>
        <p:nvSpPr>
          <p:cNvPr id="707608" name="Text Box 24"/>
          <p:cNvSpPr txBox="1">
            <a:spLocks noChangeArrowheads="1"/>
          </p:cNvSpPr>
          <p:nvPr/>
        </p:nvSpPr>
        <p:spPr bwMode="auto">
          <a:xfrm rot="168083">
            <a:off x="3048000" y="6454757"/>
            <a:ext cx="2209800" cy="304800"/>
          </a:xfrm>
          <a:prstGeom prst="rect">
            <a:avLst/>
          </a:prstGeom>
          <a:noFill/>
          <a:ln w="9525">
            <a:noFill/>
            <a:miter lim="800000"/>
            <a:headEnd/>
            <a:tailEnd/>
          </a:ln>
        </p:spPr>
        <p:txBody>
          <a:bodyPr>
            <a:spAutoFit/>
          </a:bodyPr>
          <a:lstStyle/>
          <a:p>
            <a:pPr algn="ctr">
              <a:spcBef>
                <a:spcPct val="50000"/>
              </a:spcBef>
            </a:pPr>
            <a:r>
              <a:rPr lang="es-ES_tradnl" sz="1400" dirty="0"/>
              <a:t>Radares Defectuosos</a:t>
            </a:r>
            <a:endParaRPr lang="es-ES_tradnl" dirty="0"/>
          </a:p>
        </p:txBody>
      </p:sp>
      <p:sp>
        <p:nvSpPr>
          <p:cNvPr id="707609" name="Text Box 25"/>
          <p:cNvSpPr txBox="1">
            <a:spLocks noChangeArrowheads="1"/>
          </p:cNvSpPr>
          <p:nvPr/>
        </p:nvSpPr>
        <p:spPr bwMode="auto">
          <a:xfrm rot="23930">
            <a:off x="1295400" y="5105400"/>
            <a:ext cx="1447800" cy="304800"/>
          </a:xfrm>
          <a:prstGeom prst="rect">
            <a:avLst/>
          </a:prstGeom>
          <a:noFill/>
          <a:ln w="9525">
            <a:noFill/>
            <a:miter lim="800000"/>
            <a:headEnd/>
            <a:tailEnd/>
          </a:ln>
        </p:spPr>
        <p:txBody>
          <a:bodyPr>
            <a:spAutoFit/>
          </a:bodyPr>
          <a:lstStyle/>
          <a:p>
            <a:pPr algn="ctr">
              <a:spcBef>
                <a:spcPct val="50000"/>
              </a:spcBef>
            </a:pPr>
            <a:r>
              <a:rPr lang="es-ES_tradnl" sz="1400"/>
              <a:t>500x10k=$5M</a:t>
            </a:r>
            <a:endParaRPr lang="es-ES_tradnl"/>
          </a:p>
        </p:txBody>
      </p:sp>
      <p:sp>
        <p:nvSpPr>
          <p:cNvPr id="707610" name="Text Box 26"/>
          <p:cNvSpPr txBox="1">
            <a:spLocks noChangeArrowheads="1"/>
          </p:cNvSpPr>
          <p:nvPr/>
        </p:nvSpPr>
        <p:spPr bwMode="auto">
          <a:xfrm rot="-560829">
            <a:off x="2987675" y="4797425"/>
            <a:ext cx="1447800" cy="304800"/>
          </a:xfrm>
          <a:prstGeom prst="rect">
            <a:avLst/>
          </a:prstGeom>
          <a:noFill/>
          <a:ln w="9525">
            <a:noFill/>
            <a:miter lim="800000"/>
            <a:headEnd/>
            <a:tailEnd/>
          </a:ln>
        </p:spPr>
        <p:txBody>
          <a:bodyPr>
            <a:spAutoFit/>
          </a:bodyPr>
          <a:lstStyle/>
          <a:p>
            <a:pPr algn="ctr">
              <a:spcBef>
                <a:spcPct val="50000"/>
              </a:spcBef>
            </a:pPr>
            <a:r>
              <a:rPr lang="es-ES_tradnl" sz="1400"/>
              <a:t>500x2k=$1M</a:t>
            </a:r>
            <a:endParaRPr lang="es-ES_tradnl"/>
          </a:p>
        </p:txBody>
      </p:sp>
      <p:sp>
        <p:nvSpPr>
          <p:cNvPr id="707611" name="Text Box 27"/>
          <p:cNvSpPr txBox="1">
            <a:spLocks noChangeArrowheads="1"/>
          </p:cNvSpPr>
          <p:nvPr/>
        </p:nvSpPr>
        <p:spPr bwMode="auto">
          <a:xfrm rot="27457">
            <a:off x="4800600" y="4876800"/>
            <a:ext cx="1143000" cy="304800"/>
          </a:xfrm>
          <a:prstGeom prst="rect">
            <a:avLst/>
          </a:prstGeom>
          <a:noFill/>
          <a:ln w="9525">
            <a:noFill/>
            <a:miter lim="800000"/>
            <a:headEnd/>
            <a:tailEnd/>
          </a:ln>
        </p:spPr>
        <p:txBody>
          <a:bodyPr>
            <a:spAutoFit/>
          </a:bodyPr>
          <a:lstStyle/>
          <a:p>
            <a:pPr algn="ctr">
              <a:spcBef>
                <a:spcPct val="50000"/>
              </a:spcBef>
            </a:pPr>
            <a:r>
              <a:rPr lang="es-ES_tradnl" sz="1400"/>
              <a:t>$6M</a:t>
            </a:r>
            <a:endParaRPr lang="es-ES_tradnl"/>
          </a:p>
        </p:txBody>
      </p:sp>
      <p:sp>
        <p:nvSpPr>
          <p:cNvPr id="707612" name="Text Box 28"/>
          <p:cNvSpPr txBox="1">
            <a:spLocks noChangeArrowheads="1"/>
          </p:cNvSpPr>
          <p:nvPr/>
        </p:nvSpPr>
        <p:spPr bwMode="auto">
          <a:xfrm>
            <a:off x="3352800" y="5257800"/>
            <a:ext cx="1752600" cy="304800"/>
          </a:xfrm>
          <a:prstGeom prst="rect">
            <a:avLst/>
          </a:prstGeom>
          <a:noFill/>
          <a:ln w="9525">
            <a:noFill/>
            <a:miter lim="800000"/>
            <a:headEnd/>
            <a:tailEnd/>
          </a:ln>
        </p:spPr>
        <p:txBody>
          <a:bodyPr>
            <a:spAutoFit/>
          </a:bodyPr>
          <a:lstStyle/>
          <a:p>
            <a:pPr algn="ctr">
              <a:spcBef>
                <a:spcPct val="50000"/>
              </a:spcBef>
            </a:pPr>
            <a:r>
              <a:rPr lang="es-ES_tradnl" sz="1400"/>
              <a:t>500x24k=$12M</a:t>
            </a:r>
            <a:endParaRPr lang="es-ES_tradnl"/>
          </a:p>
        </p:txBody>
      </p:sp>
      <p:sp>
        <p:nvSpPr>
          <p:cNvPr id="707613" name="Text Box 29"/>
          <p:cNvSpPr txBox="1">
            <a:spLocks noChangeArrowheads="1"/>
          </p:cNvSpPr>
          <p:nvPr/>
        </p:nvSpPr>
        <p:spPr bwMode="auto">
          <a:xfrm rot="27457">
            <a:off x="4951413" y="5322888"/>
            <a:ext cx="915987" cy="304800"/>
          </a:xfrm>
          <a:prstGeom prst="rect">
            <a:avLst/>
          </a:prstGeom>
          <a:noFill/>
          <a:ln w="9525">
            <a:noFill/>
            <a:miter lim="800000"/>
            <a:headEnd/>
            <a:tailEnd/>
          </a:ln>
        </p:spPr>
        <p:txBody>
          <a:bodyPr>
            <a:spAutoFit/>
          </a:bodyPr>
          <a:lstStyle/>
          <a:p>
            <a:pPr algn="ctr">
              <a:spcBef>
                <a:spcPct val="50000"/>
              </a:spcBef>
            </a:pPr>
            <a:r>
              <a:rPr lang="es-ES_tradnl" sz="1400"/>
              <a:t>$17M</a:t>
            </a:r>
            <a:endParaRPr lang="es-ES_tradnl"/>
          </a:p>
        </p:txBody>
      </p:sp>
      <p:sp>
        <p:nvSpPr>
          <p:cNvPr id="707614" name="Text Box 30"/>
          <p:cNvSpPr txBox="1">
            <a:spLocks noChangeArrowheads="1"/>
          </p:cNvSpPr>
          <p:nvPr/>
        </p:nvSpPr>
        <p:spPr bwMode="auto">
          <a:xfrm rot="1041322">
            <a:off x="1371600" y="6019800"/>
            <a:ext cx="685800" cy="304800"/>
          </a:xfrm>
          <a:prstGeom prst="rect">
            <a:avLst/>
          </a:prstGeom>
          <a:noFill/>
          <a:ln w="9525">
            <a:noFill/>
            <a:miter lim="800000"/>
            <a:headEnd/>
            <a:tailEnd/>
          </a:ln>
        </p:spPr>
        <p:txBody>
          <a:bodyPr>
            <a:spAutoFit/>
          </a:bodyPr>
          <a:lstStyle/>
          <a:p>
            <a:pPr algn="ctr">
              <a:spcBef>
                <a:spcPct val="50000"/>
              </a:spcBef>
            </a:pPr>
            <a:r>
              <a:rPr lang="es-ES_tradnl" sz="1400"/>
              <a:t>$0</a:t>
            </a:r>
            <a:endParaRPr lang="es-ES_tradnl"/>
          </a:p>
        </p:txBody>
      </p:sp>
      <p:sp>
        <p:nvSpPr>
          <p:cNvPr id="707615" name="Text Box 31"/>
          <p:cNvSpPr txBox="1">
            <a:spLocks noChangeArrowheads="1"/>
          </p:cNvSpPr>
          <p:nvPr/>
        </p:nvSpPr>
        <p:spPr bwMode="auto">
          <a:xfrm rot="-583810">
            <a:off x="3276600" y="5715000"/>
            <a:ext cx="1143000" cy="304800"/>
          </a:xfrm>
          <a:prstGeom prst="rect">
            <a:avLst/>
          </a:prstGeom>
          <a:noFill/>
          <a:ln w="9525">
            <a:noFill/>
            <a:miter lim="800000"/>
            <a:headEnd/>
            <a:tailEnd/>
          </a:ln>
        </p:spPr>
        <p:txBody>
          <a:bodyPr>
            <a:spAutoFit/>
          </a:bodyPr>
          <a:lstStyle/>
          <a:p>
            <a:pPr algn="ctr">
              <a:spcBef>
                <a:spcPct val="50000"/>
              </a:spcBef>
            </a:pPr>
            <a:r>
              <a:rPr lang="es-ES_tradnl" sz="1400"/>
              <a:t>$0</a:t>
            </a:r>
            <a:endParaRPr lang="es-ES_tradnl"/>
          </a:p>
        </p:txBody>
      </p:sp>
      <p:sp>
        <p:nvSpPr>
          <p:cNvPr id="707616" name="Text Box 32"/>
          <p:cNvSpPr txBox="1">
            <a:spLocks noChangeArrowheads="1"/>
          </p:cNvSpPr>
          <p:nvPr/>
        </p:nvSpPr>
        <p:spPr bwMode="auto">
          <a:xfrm rot="27457">
            <a:off x="4876800" y="5791200"/>
            <a:ext cx="914400" cy="304800"/>
          </a:xfrm>
          <a:prstGeom prst="rect">
            <a:avLst/>
          </a:prstGeom>
          <a:noFill/>
          <a:ln w="9525">
            <a:noFill/>
            <a:miter lim="800000"/>
            <a:headEnd/>
            <a:tailEnd/>
          </a:ln>
        </p:spPr>
        <p:txBody>
          <a:bodyPr>
            <a:spAutoFit/>
          </a:bodyPr>
          <a:lstStyle/>
          <a:p>
            <a:pPr algn="ctr">
              <a:spcBef>
                <a:spcPct val="50000"/>
              </a:spcBef>
            </a:pPr>
            <a:r>
              <a:rPr lang="es-ES_tradnl" sz="1400"/>
              <a:t>$0</a:t>
            </a:r>
            <a:endParaRPr lang="es-ES_tradnl"/>
          </a:p>
        </p:txBody>
      </p:sp>
      <p:sp>
        <p:nvSpPr>
          <p:cNvPr id="707617" name="Text Box 33"/>
          <p:cNvSpPr txBox="1">
            <a:spLocks noChangeArrowheads="1"/>
          </p:cNvSpPr>
          <p:nvPr/>
        </p:nvSpPr>
        <p:spPr bwMode="auto">
          <a:xfrm rot="281394">
            <a:off x="3429000" y="6248400"/>
            <a:ext cx="1751013" cy="304800"/>
          </a:xfrm>
          <a:prstGeom prst="rect">
            <a:avLst/>
          </a:prstGeom>
          <a:noFill/>
          <a:ln w="9525">
            <a:noFill/>
            <a:miter lim="800000"/>
            <a:headEnd/>
            <a:tailEnd/>
          </a:ln>
        </p:spPr>
        <p:txBody>
          <a:bodyPr>
            <a:spAutoFit/>
          </a:bodyPr>
          <a:lstStyle/>
          <a:p>
            <a:pPr algn="ctr">
              <a:spcBef>
                <a:spcPct val="50000"/>
              </a:spcBef>
            </a:pPr>
            <a:r>
              <a:rPr lang="es-ES_tradnl" sz="1400"/>
              <a:t>$500x 300k=$150M</a:t>
            </a:r>
            <a:endParaRPr lang="es-ES_tradnl"/>
          </a:p>
        </p:txBody>
      </p:sp>
      <p:sp>
        <p:nvSpPr>
          <p:cNvPr id="707618" name="Text Box 34"/>
          <p:cNvSpPr txBox="1">
            <a:spLocks noChangeArrowheads="1"/>
          </p:cNvSpPr>
          <p:nvPr/>
        </p:nvSpPr>
        <p:spPr bwMode="auto">
          <a:xfrm rot="27457">
            <a:off x="5029200" y="6324600"/>
            <a:ext cx="914400" cy="304800"/>
          </a:xfrm>
          <a:prstGeom prst="rect">
            <a:avLst/>
          </a:prstGeom>
          <a:noFill/>
          <a:ln w="9525">
            <a:noFill/>
            <a:miter lim="800000"/>
            <a:headEnd/>
            <a:tailEnd/>
          </a:ln>
        </p:spPr>
        <p:txBody>
          <a:bodyPr>
            <a:spAutoFit/>
          </a:bodyPr>
          <a:lstStyle/>
          <a:p>
            <a:pPr algn="ctr">
              <a:spcBef>
                <a:spcPct val="50000"/>
              </a:spcBef>
            </a:pPr>
            <a:r>
              <a:rPr lang="es-ES_tradnl" sz="1400"/>
              <a:t>$150M</a:t>
            </a:r>
            <a:endParaRPr lang="es-ES_tradnl"/>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07587">
                                            <p:txEl>
                                              <p:pRg st="0" end="0"/>
                                            </p:txEl>
                                          </p:spTgt>
                                        </p:tgtEl>
                                        <p:attrNameLst>
                                          <p:attrName>style.visibility</p:attrName>
                                        </p:attrNameLst>
                                      </p:cBhvr>
                                      <p:to>
                                        <p:strVal val="visible"/>
                                      </p:to>
                                    </p:set>
                                    <p:anim calcmode="lin" valueType="num">
                                      <p:cBhvr additive="base">
                                        <p:cTn id="7" dur="500" fill="hold"/>
                                        <p:tgtEl>
                                          <p:spTgt spid="7075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075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07588"/>
                                        </p:tgtEl>
                                        <p:attrNameLst>
                                          <p:attrName>style.visibility</p:attrName>
                                        </p:attrNameLst>
                                      </p:cBhvr>
                                      <p:to>
                                        <p:strVal val="visible"/>
                                      </p:to>
                                    </p:set>
                                    <p:anim calcmode="lin" valueType="num">
                                      <p:cBhvr additive="base">
                                        <p:cTn id="13" dur="500" fill="hold"/>
                                        <p:tgtEl>
                                          <p:spTgt spid="707588"/>
                                        </p:tgtEl>
                                        <p:attrNameLst>
                                          <p:attrName>ppt_x</p:attrName>
                                        </p:attrNameLst>
                                      </p:cBhvr>
                                      <p:tavLst>
                                        <p:tav tm="0">
                                          <p:val>
                                            <p:strVal val="0-#ppt_w/2"/>
                                          </p:val>
                                        </p:tav>
                                        <p:tav tm="100000">
                                          <p:val>
                                            <p:strVal val="#ppt_x"/>
                                          </p:val>
                                        </p:tav>
                                      </p:tavLst>
                                    </p:anim>
                                    <p:anim calcmode="lin" valueType="num">
                                      <p:cBhvr additive="base">
                                        <p:cTn id="14" dur="500" fill="hold"/>
                                        <p:tgtEl>
                                          <p:spTgt spid="707588"/>
                                        </p:tgtEl>
                                        <p:attrNameLst>
                                          <p:attrName>ppt_y</p:attrName>
                                        </p:attrNameLst>
                                      </p:cBhvr>
                                      <p:tavLst>
                                        <p:tav tm="0">
                                          <p:val>
                                            <p:strVal val="#ppt_y"/>
                                          </p:val>
                                        </p:tav>
                                        <p:tav tm="100000">
                                          <p:val>
                                            <p:strVal val="#ppt_y"/>
                                          </p:val>
                                        </p:tav>
                                      </p:tavLst>
                                    </p:anim>
                                  </p:childTnLst>
                                </p:cTn>
                              </p:par>
                            </p:childTnLst>
                          </p:cTn>
                        </p:par>
                        <p:par>
                          <p:cTn id="15" fill="hold">
                            <p:stCondLst>
                              <p:cond delay="500"/>
                            </p:stCondLst>
                            <p:childTnLst>
                              <p:par>
                                <p:cTn id="16" presetID="2" presetClass="entr" presetSubtype="8" fill="hold" grpId="0" nodeType="afterEffect">
                                  <p:stCondLst>
                                    <p:cond delay="0"/>
                                  </p:stCondLst>
                                  <p:childTnLst>
                                    <p:set>
                                      <p:cBhvr>
                                        <p:cTn id="17" dur="1" fill="hold">
                                          <p:stCondLst>
                                            <p:cond delay="0"/>
                                          </p:stCondLst>
                                        </p:cTn>
                                        <p:tgtEl>
                                          <p:spTgt spid="707596"/>
                                        </p:tgtEl>
                                        <p:attrNameLst>
                                          <p:attrName>style.visibility</p:attrName>
                                        </p:attrNameLst>
                                      </p:cBhvr>
                                      <p:to>
                                        <p:strVal val="visible"/>
                                      </p:to>
                                    </p:set>
                                    <p:anim calcmode="lin" valueType="num">
                                      <p:cBhvr additive="base">
                                        <p:cTn id="18" dur="500" fill="hold"/>
                                        <p:tgtEl>
                                          <p:spTgt spid="707596"/>
                                        </p:tgtEl>
                                        <p:attrNameLst>
                                          <p:attrName>ppt_x</p:attrName>
                                        </p:attrNameLst>
                                      </p:cBhvr>
                                      <p:tavLst>
                                        <p:tav tm="0">
                                          <p:val>
                                            <p:strVal val="0-#ppt_w/2"/>
                                          </p:val>
                                        </p:tav>
                                        <p:tav tm="100000">
                                          <p:val>
                                            <p:strVal val="#ppt_x"/>
                                          </p:val>
                                        </p:tav>
                                      </p:tavLst>
                                    </p:anim>
                                    <p:anim calcmode="lin" valueType="num">
                                      <p:cBhvr additive="base">
                                        <p:cTn id="19" dur="500" fill="hold"/>
                                        <p:tgtEl>
                                          <p:spTgt spid="707596"/>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707599"/>
                                        </p:tgtEl>
                                        <p:attrNameLst>
                                          <p:attrName>style.visibility</p:attrName>
                                        </p:attrNameLst>
                                      </p:cBhvr>
                                      <p:to>
                                        <p:strVal val="visible"/>
                                      </p:to>
                                    </p:set>
                                    <p:anim calcmode="lin" valueType="num">
                                      <p:cBhvr additive="base">
                                        <p:cTn id="24" dur="500" fill="hold"/>
                                        <p:tgtEl>
                                          <p:spTgt spid="707599"/>
                                        </p:tgtEl>
                                        <p:attrNameLst>
                                          <p:attrName>ppt_x</p:attrName>
                                        </p:attrNameLst>
                                      </p:cBhvr>
                                      <p:tavLst>
                                        <p:tav tm="0">
                                          <p:val>
                                            <p:strVal val="0-#ppt_w/2"/>
                                          </p:val>
                                        </p:tav>
                                        <p:tav tm="100000">
                                          <p:val>
                                            <p:strVal val="#ppt_x"/>
                                          </p:val>
                                        </p:tav>
                                      </p:tavLst>
                                    </p:anim>
                                    <p:anim calcmode="lin" valueType="num">
                                      <p:cBhvr additive="base">
                                        <p:cTn id="25" dur="500" fill="hold"/>
                                        <p:tgtEl>
                                          <p:spTgt spid="707599"/>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707591"/>
                                        </p:tgtEl>
                                        <p:attrNameLst>
                                          <p:attrName>style.visibility</p:attrName>
                                        </p:attrNameLst>
                                      </p:cBhvr>
                                      <p:to>
                                        <p:strVal val="visible"/>
                                      </p:to>
                                    </p:set>
                                    <p:anim calcmode="lin" valueType="num">
                                      <p:cBhvr additive="base">
                                        <p:cTn id="30" dur="500" fill="hold"/>
                                        <p:tgtEl>
                                          <p:spTgt spid="707591"/>
                                        </p:tgtEl>
                                        <p:attrNameLst>
                                          <p:attrName>ppt_x</p:attrName>
                                        </p:attrNameLst>
                                      </p:cBhvr>
                                      <p:tavLst>
                                        <p:tav tm="0">
                                          <p:val>
                                            <p:strVal val="0-#ppt_w/2"/>
                                          </p:val>
                                        </p:tav>
                                        <p:tav tm="100000">
                                          <p:val>
                                            <p:strVal val="#ppt_x"/>
                                          </p:val>
                                        </p:tav>
                                      </p:tavLst>
                                    </p:anim>
                                    <p:anim calcmode="lin" valueType="num">
                                      <p:cBhvr additive="base">
                                        <p:cTn id="31" dur="500" fill="hold"/>
                                        <p:tgtEl>
                                          <p:spTgt spid="707591"/>
                                        </p:tgtEl>
                                        <p:attrNameLst>
                                          <p:attrName>ppt_y</p:attrName>
                                        </p:attrNameLst>
                                      </p:cBhvr>
                                      <p:tavLst>
                                        <p:tav tm="0">
                                          <p:val>
                                            <p:strVal val="#ppt_y"/>
                                          </p:val>
                                        </p:tav>
                                        <p:tav tm="100000">
                                          <p:val>
                                            <p:strVal val="#ppt_y"/>
                                          </p:val>
                                        </p:tav>
                                      </p:tavLst>
                                    </p:anim>
                                  </p:childTnLst>
                                </p:cTn>
                              </p:par>
                            </p:childTnLst>
                          </p:cTn>
                        </p:par>
                        <p:par>
                          <p:cTn id="32" fill="hold">
                            <p:stCondLst>
                              <p:cond delay="500"/>
                            </p:stCondLst>
                            <p:childTnLst>
                              <p:par>
                                <p:cTn id="33" presetID="2" presetClass="entr" presetSubtype="8" fill="hold" grpId="0" nodeType="afterEffect">
                                  <p:stCondLst>
                                    <p:cond delay="0"/>
                                  </p:stCondLst>
                                  <p:childTnLst>
                                    <p:set>
                                      <p:cBhvr>
                                        <p:cTn id="34" dur="1" fill="hold">
                                          <p:stCondLst>
                                            <p:cond delay="0"/>
                                          </p:stCondLst>
                                        </p:cTn>
                                        <p:tgtEl>
                                          <p:spTgt spid="707603"/>
                                        </p:tgtEl>
                                        <p:attrNameLst>
                                          <p:attrName>style.visibility</p:attrName>
                                        </p:attrNameLst>
                                      </p:cBhvr>
                                      <p:to>
                                        <p:strVal val="visible"/>
                                      </p:to>
                                    </p:set>
                                    <p:anim calcmode="lin" valueType="num">
                                      <p:cBhvr additive="base">
                                        <p:cTn id="35" dur="500" fill="hold"/>
                                        <p:tgtEl>
                                          <p:spTgt spid="707603"/>
                                        </p:tgtEl>
                                        <p:attrNameLst>
                                          <p:attrName>ppt_x</p:attrName>
                                        </p:attrNameLst>
                                      </p:cBhvr>
                                      <p:tavLst>
                                        <p:tav tm="0">
                                          <p:val>
                                            <p:strVal val="0-#ppt_w/2"/>
                                          </p:val>
                                        </p:tav>
                                        <p:tav tm="100000">
                                          <p:val>
                                            <p:strVal val="#ppt_x"/>
                                          </p:val>
                                        </p:tav>
                                      </p:tavLst>
                                    </p:anim>
                                    <p:anim calcmode="lin" valueType="num">
                                      <p:cBhvr additive="base">
                                        <p:cTn id="36" dur="500" fill="hold"/>
                                        <p:tgtEl>
                                          <p:spTgt spid="707603"/>
                                        </p:tgtEl>
                                        <p:attrNameLst>
                                          <p:attrName>ppt_y</p:attrName>
                                        </p:attrNameLst>
                                      </p:cBhvr>
                                      <p:tavLst>
                                        <p:tav tm="0">
                                          <p:val>
                                            <p:strVal val="#ppt_y"/>
                                          </p:val>
                                        </p:tav>
                                        <p:tav tm="100000">
                                          <p:val>
                                            <p:strVal val="#ppt_y"/>
                                          </p:val>
                                        </p:tav>
                                      </p:tavLst>
                                    </p:anim>
                                  </p:childTnLst>
                                </p:cTn>
                              </p:par>
                            </p:childTnLst>
                          </p:cTn>
                        </p:par>
                        <p:par>
                          <p:cTn id="37" fill="hold">
                            <p:stCondLst>
                              <p:cond delay="1000"/>
                            </p:stCondLst>
                            <p:childTnLst>
                              <p:par>
                                <p:cTn id="38" presetID="2" presetClass="entr" presetSubtype="8" fill="hold" grpId="0" nodeType="afterEffect">
                                  <p:stCondLst>
                                    <p:cond delay="0"/>
                                  </p:stCondLst>
                                  <p:childTnLst>
                                    <p:set>
                                      <p:cBhvr>
                                        <p:cTn id="39" dur="1" fill="hold">
                                          <p:stCondLst>
                                            <p:cond delay="0"/>
                                          </p:stCondLst>
                                        </p:cTn>
                                        <p:tgtEl>
                                          <p:spTgt spid="707592"/>
                                        </p:tgtEl>
                                        <p:attrNameLst>
                                          <p:attrName>style.visibility</p:attrName>
                                        </p:attrNameLst>
                                      </p:cBhvr>
                                      <p:to>
                                        <p:strVal val="visible"/>
                                      </p:to>
                                    </p:set>
                                    <p:anim calcmode="lin" valueType="num">
                                      <p:cBhvr additive="base">
                                        <p:cTn id="40" dur="500" fill="hold"/>
                                        <p:tgtEl>
                                          <p:spTgt spid="707592"/>
                                        </p:tgtEl>
                                        <p:attrNameLst>
                                          <p:attrName>ppt_x</p:attrName>
                                        </p:attrNameLst>
                                      </p:cBhvr>
                                      <p:tavLst>
                                        <p:tav tm="0">
                                          <p:val>
                                            <p:strVal val="0-#ppt_w/2"/>
                                          </p:val>
                                        </p:tav>
                                        <p:tav tm="100000">
                                          <p:val>
                                            <p:strVal val="#ppt_x"/>
                                          </p:val>
                                        </p:tav>
                                      </p:tavLst>
                                    </p:anim>
                                    <p:anim calcmode="lin" valueType="num">
                                      <p:cBhvr additive="base">
                                        <p:cTn id="41" dur="500" fill="hold"/>
                                        <p:tgtEl>
                                          <p:spTgt spid="707592"/>
                                        </p:tgtEl>
                                        <p:attrNameLst>
                                          <p:attrName>ppt_y</p:attrName>
                                        </p:attrNameLst>
                                      </p:cBhvr>
                                      <p:tavLst>
                                        <p:tav tm="0">
                                          <p:val>
                                            <p:strVal val="#ppt_y"/>
                                          </p:val>
                                        </p:tav>
                                        <p:tav tm="100000">
                                          <p:val>
                                            <p:strVal val="#ppt_y"/>
                                          </p:val>
                                        </p:tav>
                                      </p:tavLst>
                                    </p:anim>
                                  </p:childTnLst>
                                </p:cTn>
                              </p:par>
                            </p:childTnLst>
                          </p:cTn>
                        </p:par>
                        <p:par>
                          <p:cTn id="42" fill="hold">
                            <p:stCondLst>
                              <p:cond delay="1500"/>
                            </p:stCondLst>
                            <p:childTnLst>
                              <p:par>
                                <p:cTn id="43" presetID="2" presetClass="entr" presetSubtype="8" fill="hold" grpId="0" nodeType="afterEffect">
                                  <p:stCondLst>
                                    <p:cond delay="0"/>
                                  </p:stCondLst>
                                  <p:childTnLst>
                                    <p:set>
                                      <p:cBhvr>
                                        <p:cTn id="44" dur="1" fill="hold">
                                          <p:stCondLst>
                                            <p:cond delay="0"/>
                                          </p:stCondLst>
                                        </p:cTn>
                                        <p:tgtEl>
                                          <p:spTgt spid="707604"/>
                                        </p:tgtEl>
                                        <p:attrNameLst>
                                          <p:attrName>style.visibility</p:attrName>
                                        </p:attrNameLst>
                                      </p:cBhvr>
                                      <p:to>
                                        <p:strVal val="visible"/>
                                      </p:to>
                                    </p:set>
                                    <p:anim calcmode="lin" valueType="num">
                                      <p:cBhvr additive="base">
                                        <p:cTn id="45" dur="500" fill="hold"/>
                                        <p:tgtEl>
                                          <p:spTgt spid="707604"/>
                                        </p:tgtEl>
                                        <p:attrNameLst>
                                          <p:attrName>ppt_x</p:attrName>
                                        </p:attrNameLst>
                                      </p:cBhvr>
                                      <p:tavLst>
                                        <p:tav tm="0">
                                          <p:val>
                                            <p:strVal val="0-#ppt_w/2"/>
                                          </p:val>
                                        </p:tav>
                                        <p:tav tm="100000">
                                          <p:val>
                                            <p:strVal val="#ppt_x"/>
                                          </p:val>
                                        </p:tav>
                                      </p:tavLst>
                                    </p:anim>
                                    <p:anim calcmode="lin" valueType="num">
                                      <p:cBhvr additive="base">
                                        <p:cTn id="46" dur="500" fill="hold"/>
                                        <p:tgtEl>
                                          <p:spTgt spid="707604"/>
                                        </p:tgtEl>
                                        <p:attrNameLst>
                                          <p:attrName>ppt_y</p:attrName>
                                        </p:attrNameLst>
                                      </p:cBhvr>
                                      <p:tavLst>
                                        <p:tav tm="0">
                                          <p:val>
                                            <p:strVal val="#ppt_y"/>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8" fill="hold" grpId="0" nodeType="clickEffect">
                                  <p:stCondLst>
                                    <p:cond delay="0"/>
                                  </p:stCondLst>
                                  <p:childTnLst>
                                    <p:set>
                                      <p:cBhvr>
                                        <p:cTn id="50" dur="1" fill="hold">
                                          <p:stCondLst>
                                            <p:cond delay="0"/>
                                          </p:stCondLst>
                                        </p:cTn>
                                        <p:tgtEl>
                                          <p:spTgt spid="707600"/>
                                        </p:tgtEl>
                                        <p:attrNameLst>
                                          <p:attrName>style.visibility</p:attrName>
                                        </p:attrNameLst>
                                      </p:cBhvr>
                                      <p:to>
                                        <p:strVal val="visible"/>
                                      </p:to>
                                    </p:set>
                                    <p:anim calcmode="lin" valueType="num">
                                      <p:cBhvr additive="base">
                                        <p:cTn id="51" dur="500" fill="hold"/>
                                        <p:tgtEl>
                                          <p:spTgt spid="707600"/>
                                        </p:tgtEl>
                                        <p:attrNameLst>
                                          <p:attrName>ppt_x</p:attrName>
                                        </p:attrNameLst>
                                      </p:cBhvr>
                                      <p:tavLst>
                                        <p:tav tm="0">
                                          <p:val>
                                            <p:strVal val="0-#ppt_w/2"/>
                                          </p:val>
                                        </p:tav>
                                        <p:tav tm="100000">
                                          <p:val>
                                            <p:strVal val="#ppt_x"/>
                                          </p:val>
                                        </p:tav>
                                      </p:tavLst>
                                    </p:anim>
                                    <p:anim calcmode="lin" valueType="num">
                                      <p:cBhvr additive="base">
                                        <p:cTn id="52" dur="500" fill="hold"/>
                                        <p:tgtEl>
                                          <p:spTgt spid="707600"/>
                                        </p:tgtEl>
                                        <p:attrNameLst>
                                          <p:attrName>ppt_y</p:attrName>
                                        </p:attrNameLst>
                                      </p:cBhvr>
                                      <p:tavLst>
                                        <p:tav tm="0">
                                          <p:val>
                                            <p:strVal val="#ppt_y"/>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8" fill="hold" grpId="0" nodeType="clickEffect">
                                  <p:stCondLst>
                                    <p:cond delay="0"/>
                                  </p:stCondLst>
                                  <p:childTnLst>
                                    <p:set>
                                      <p:cBhvr>
                                        <p:cTn id="56" dur="1" fill="hold">
                                          <p:stCondLst>
                                            <p:cond delay="0"/>
                                          </p:stCondLst>
                                        </p:cTn>
                                        <p:tgtEl>
                                          <p:spTgt spid="707589"/>
                                        </p:tgtEl>
                                        <p:attrNameLst>
                                          <p:attrName>style.visibility</p:attrName>
                                        </p:attrNameLst>
                                      </p:cBhvr>
                                      <p:to>
                                        <p:strVal val="visible"/>
                                      </p:to>
                                    </p:set>
                                    <p:anim calcmode="lin" valueType="num">
                                      <p:cBhvr additive="base">
                                        <p:cTn id="57" dur="500" fill="hold"/>
                                        <p:tgtEl>
                                          <p:spTgt spid="707589"/>
                                        </p:tgtEl>
                                        <p:attrNameLst>
                                          <p:attrName>ppt_x</p:attrName>
                                        </p:attrNameLst>
                                      </p:cBhvr>
                                      <p:tavLst>
                                        <p:tav tm="0">
                                          <p:val>
                                            <p:strVal val="0-#ppt_w/2"/>
                                          </p:val>
                                        </p:tav>
                                        <p:tav tm="100000">
                                          <p:val>
                                            <p:strVal val="#ppt_x"/>
                                          </p:val>
                                        </p:tav>
                                      </p:tavLst>
                                    </p:anim>
                                    <p:anim calcmode="lin" valueType="num">
                                      <p:cBhvr additive="base">
                                        <p:cTn id="58" dur="500" fill="hold"/>
                                        <p:tgtEl>
                                          <p:spTgt spid="707589"/>
                                        </p:tgtEl>
                                        <p:attrNameLst>
                                          <p:attrName>ppt_y</p:attrName>
                                        </p:attrNameLst>
                                      </p:cBhvr>
                                      <p:tavLst>
                                        <p:tav tm="0">
                                          <p:val>
                                            <p:strVal val="#ppt_y"/>
                                          </p:val>
                                        </p:tav>
                                        <p:tav tm="100000">
                                          <p:val>
                                            <p:strVal val="#ppt_y"/>
                                          </p:val>
                                        </p:tav>
                                      </p:tavLst>
                                    </p:anim>
                                  </p:childTnLst>
                                </p:cTn>
                              </p:par>
                            </p:childTnLst>
                          </p:cTn>
                        </p:par>
                        <p:par>
                          <p:cTn id="59" fill="hold">
                            <p:stCondLst>
                              <p:cond delay="500"/>
                            </p:stCondLst>
                            <p:childTnLst>
                              <p:par>
                                <p:cTn id="60" presetID="2" presetClass="entr" presetSubtype="8" fill="hold" grpId="0" nodeType="afterEffect">
                                  <p:stCondLst>
                                    <p:cond delay="0"/>
                                  </p:stCondLst>
                                  <p:childTnLst>
                                    <p:set>
                                      <p:cBhvr>
                                        <p:cTn id="61" dur="1" fill="hold">
                                          <p:stCondLst>
                                            <p:cond delay="0"/>
                                          </p:stCondLst>
                                        </p:cTn>
                                        <p:tgtEl>
                                          <p:spTgt spid="707590"/>
                                        </p:tgtEl>
                                        <p:attrNameLst>
                                          <p:attrName>style.visibility</p:attrName>
                                        </p:attrNameLst>
                                      </p:cBhvr>
                                      <p:to>
                                        <p:strVal val="visible"/>
                                      </p:to>
                                    </p:set>
                                    <p:anim calcmode="lin" valueType="num">
                                      <p:cBhvr additive="base">
                                        <p:cTn id="62" dur="500" fill="hold"/>
                                        <p:tgtEl>
                                          <p:spTgt spid="707590"/>
                                        </p:tgtEl>
                                        <p:attrNameLst>
                                          <p:attrName>ppt_x</p:attrName>
                                        </p:attrNameLst>
                                      </p:cBhvr>
                                      <p:tavLst>
                                        <p:tav tm="0">
                                          <p:val>
                                            <p:strVal val="0-#ppt_w/2"/>
                                          </p:val>
                                        </p:tav>
                                        <p:tav tm="100000">
                                          <p:val>
                                            <p:strVal val="#ppt_x"/>
                                          </p:val>
                                        </p:tav>
                                      </p:tavLst>
                                    </p:anim>
                                    <p:anim calcmode="lin" valueType="num">
                                      <p:cBhvr additive="base">
                                        <p:cTn id="63" dur="500" fill="hold"/>
                                        <p:tgtEl>
                                          <p:spTgt spid="707590"/>
                                        </p:tgtEl>
                                        <p:attrNameLst>
                                          <p:attrName>ppt_y</p:attrName>
                                        </p:attrNameLst>
                                      </p:cBhvr>
                                      <p:tavLst>
                                        <p:tav tm="0">
                                          <p:val>
                                            <p:strVal val="#ppt_y"/>
                                          </p:val>
                                        </p:tav>
                                        <p:tav tm="100000">
                                          <p:val>
                                            <p:strVal val="#ppt_y"/>
                                          </p:val>
                                        </p:tav>
                                      </p:tavLst>
                                    </p:anim>
                                  </p:childTnLst>
                                </p:cTn>
                              </p:par>
                            </p:childTnLst>
                          </p:cTn>
                        </p:par>
                        <p:par>
                          <p:cTn id="64" fill="hold">
                            <p:stCondLst>
                              <p:cond delay="1000"/>
                            </p:stCondLst>
                            <p:childTnLst>
                              <p:par>
                                <p:cTn id="65" presetID="2" presetClass="entr" presetSubtype="8" fill="hold" grpId="0" nodeType="afterEffect">
                                  <p:stCondLst>
                                    <p:cond delay="0"/>
                                  </p:stCondLst>
                                  <p:childTnLst>
                                    <p:set>
                                      <p:cBhvr>
                                        <p:cTn id="66" dur="1" fill="hold">
                                          <p:stCondLst>
                                            <p:cond delay="0"/>
                                          </p:stCondLst>
                                        </p:cTn>
                                        <p:tgtEl>
                                          <p:spTgt spid="707597"/>
                                        </p:tgtEl>
                                        <p:attrNameLst>
                                          <p:attrName>style.visibility</p:attrName>
                                        </p:attrNameLst>
                                      </p:cBhvr>
                                      <p:to>
                                        <p:strVal val="visible"/>
                                      </p:to>
                                    </p:set>
                                    <p:anim calcmode="lin" valueType="num">
                                      <p:cBhvr additive="base">
                                        <p:cTn id="67" dur="500" fill="hold"/>
                                        <p:tgtEl>
                                          <p:spTgt spid="707597"/>
                                        </p:tgtEl>
                                        <p:attrNameLst>
                                          <p:attrName>ppt_x</p:attrName>
                                        </p:attrNameLst>
                                      </p:cBhvr>
                                      <p:tavLst>
                                        <p:tav tm="0">
                                          <p:val>
                                            <p:strVal val="0-#ppt_w/2"/>
                                          </p:val>
                                        </p:tav>
                                        <p:tav tm="100000">
                                          <p:val>
                                            <p:strVal val="#ppt_x"/>
                                          </p:val>
                                        </p:tav>
                                      </p:tavLst>
                                    </p:anim>
                                    <p:anim calcmode="lin" valueType="num">
                                      <p:cBhvr additive="base">
                                        <p:cTn id="68" dur="500" fill="hold"/>
                                        <p:tgtEl>
                                          <p:spTgt spid="707597"/>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707602"/>
                                        </p:tgtEl>
                                        <p:attrNameLst>
                                          <p:attrName>style.visibility</p:attrName>
                                        </p:attrNameLst>
                                      </p:cBhvr>
                                      <p:to>
                                        <p:strVal val="visible"/>
                                      </p:to>
                                    </p:set>
                                    <p:anim calcmode="lin" valueType="num">
                                      <p:cBhvr additive="base">
                                        <p:cTn id="73" dur="500" fill="hold"/>
                                        <p:tgtEl>
                                          <p:spTgt spid="707602"/>
                                        </p:tgtEl>
                                        <p:attrNameLst>
                                          <p:attrName>ppt_x</p:attrName>
                                        </p:attrNameLst>
                                      </p:cBhvr>
                                      <p:tavLst>
                                        <p:tav tm="0">
                                          <p:val>
                                            <p:strVal val="0-#ppt_w/2"/>
                                          </p:val>
                                        </p:tav>
                                        <p:tav tm="100000">
                                          <p:val>
                                            <p:strVal val="#ppt_x"/>
                                          </p:val>
                                        </p:tav>
                                      </p:tavLst>
                                    </p:anim>
                                    <p:anim calcmode="lin" valueType="num">
                                      <p:cBhvr additive="base">
                                        <p:cTn id="74" dur="500" fill="hold"/>
                                        <p:tgtEl>
                                          <p:spTgt spid="707602"/>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707593"/>
                                        </p:tgtEl>
                                        <p:attrNameLst>
                                          <p:attrName>style.visibility</p:attrName>
                                        </p:attrNameLst>
                                      </p:cBhvr>
                                      <p:to>
                                        <p:strVal val="visible"/>
                                      </p:to>
                                    </p:set>
                                    <p:anim calcmode="lin" valueType="num">
                                      <p:cBhvr additive="base">
                                        <p:cTn id="79" dur="500" fill="hold"/>
                                        <p:tgtEl>
                                          <p:spTgt spid="707593"/>
                                        </p:tgtEl>
                                        <p:attrNameLst>
                                          <p:attrName>ppt_x</p:attrName>
                                        </p:attrNameLst>
                                      </p:cBhvr>
                                      <p:tavLst>
                                        <p:tav tm="0">
                                          <p:val>
                                            <p:strVal val="0-#ppt_w/2"/>
                                          </p:val>
                                        </p:tav>
                                        <p:tav tm="100000">
                                          <p:val>
                                            <p:strVal val="#ppt_x"/>
                                          </p:val>
                                        </p:tav>
                                      </p:tavLst>
                                    </p:anim>
                                    <p:anim calcmode="lin" valueType="num">
                                      <p:cBhvr additive="base">
                                        <p:cTn id="80" dur="500" fill="hold"/>
                                        <p:tgtEl>
                                          <p:spTgt spid="707593"/>
                                        </p:tgtEl>
                                        <p:attrNameLst>
                                          <p:attrName>ppt_y</p:attrName>
                                        </p:attrNameLst>
                                      </p:cBhvr>
                                      <p:tavLst>
                                        <p:tav tm="0">
                                          <p:val>
                                            <p:strVal val="#ppt_y"/>
                                          </p:val>
                                        </p:tav>
                                        <p:tav tm="100000">
                                          <p:val>
                                            <p:strVal val="#ppt_y"/>
                                          </p:val>
                                        </p:tav>
                                      </p:tavLst>
                                    </p:anim>
                                  </p:childTnLst>
                                </p:cTn>
                              </p:par>
                            </p:childTnLst>
                          </p:cTn>
                        </p:par>
                        <p:par>
                          <p:cTn id="81" fill="hold">
                            <p:stCondLst>
                              <p:cond delay="500"/>
                            </p:stCondLst>
                            <p:childTnLst>
                              <p:par>
                                <p:cTn id="82" presetID="2" presetClass="entr" presetSubtype="8" fill="hold" grpId="0" nodeType="afterEffect">
                                  <p:stCondLst>
                                    <p:cond delay="0"/>
                                  </p:stCondLst>
                                  <p:childTnLst>
                                    <p:set>
                                      <p:cBhvr>
                                        <p:cTn id="83" dur="1" fill="hold">
                                          <p:stCondLst>
                                            <p:cond delay="0"/>
                                          </p:stCondLst>
                                        </p:cTn>
                                        <p:tgtEl>
                                          <p:spTgt spid="707605"/>
                                        </p:tgtEl>
                                        <p:attrNameLst>
                                          <p:attrName>style.visibility</p:attrName>
                                        </p:attrNameLst>
                                      </p:cBhvr>
                                      <p:to>
                                        <p:strVal val="visible"/>
                                      </p:to>
                                    </p:set>
                                    <p:anim calcmode="lin" valueType="num">
                                      <p:cBhvr additive="base">
                                        <p:cTn id="84" dur="500" fill="hold"/>
                                        <p:tgtEl>
                                          <p:spTgt spid="707605"/>
                                        </p:tgtEl>
                                        <p:attrNameLst>
                                          <p:attrName>ppt_x</p:attrName>
                                        </p:attrNameLst>
                                      </p:cBhvr>
                                      <p:tavLst>
                                        <p:tav tm="0">
                                          <p:val>
                                            <p:strVal val="0-#ppt_w/2"/>
                                          </p:val>
                                        </p:tav>
                                        <p:tav tm="100000">
                                          <p:val>
                                            <p:strVal val="#ppt_x"/>
                                          </p:val>
                                        </p:tav>
                                      </p:tavLst>
                                    </p:anim>
                                    <p:anim calcmode="lin" valueType="num">
                                      <p:cBhvr additive="base">
                                        <p:cTn id="85" dur="500" fill="hold"/>
                                        <p:tgtEl>
                                          <p:spTgt spid="707605"/>
                                        </p:tgtEl>
                                        <p:attrNameLst>
                                          <p:attrName>ppt_y</p:attrName>
                                        </p:attrNameLst>
                                      </p:cBhvr>
                                      <p:tavLst>
                                        <p:tav tm="0">
                                          <p:val>
                                            <p:strVal val="#ppt_y"/>
                                          </p:val>
                                        </p:tav>
                                        <p:tav tm="100000">
                                          <p:val>
                                            <p:strVal val="#ppt_y"/>
                                          </p:val>
                                        </p:tav>
                                      </p:tavLst>
                                    </p:anim>
                                  </p:childTnLst>
                                </p:cTn>
                              </p:par>
                            </p:childTnLst>
                          </p:cTn>
                        </p:par>
                        <p:par>
                          <p:cTn id="86" fill="hold">
                            <p:stCondLst>
                              <p:cond delay="1000"/>
                            </p:stCondLst>
                            <p:childTnLst>
                              <p:par>
                                <p:cTn id="87" presetID="2" presetClass="entr" presetSubtype="8" fill="hold" grpId="0" nodeType="afterEffect">
                                  <p:stCondLst>
                                    <p:cond delay="0"/>
                                  </p:stCondLst>
                                  <p:childTnLst>
                                    <p:set>
                                      <p:cBhvr>
                                        <p:cTn id="88" dur="1" fill="hold">
                                          <p:stCondLst>
                                            <p:cond delay="0"/>
                                          </p:stCondLst>
                                        </p:cTn>
                                        <p:tgtEl>
                                          <p:spTgt spid="707594"/>
                                        </p:tgtEl>
                                        <p:attrNameLst>
                                          <p:attrName>style.visibility</p:attrName>
                                        </p:attrNameLst>
                                      </p:cBhvr>
                                      <p:to>
                                        <p:strVal val="visible"/>
                                      </p:to>
                                    </p:set>
                                    <p:anim calcmode="lin" valueType="num">
                                      <p:cBhvr additive="base">
                                        <p:cTn id="89" dur="500" fill="hold"/>
                                        <p:tgtEl>
                                          <p:spTgt spid="707594"/>
                                        </p:tgtEl>
                                        <p:attrNameLst>
                                          <p:attrName>ppt_x</p:attrName>
                                        </p:attrNameLst>
                                      </p:cBhvr>
                                      <p:tavLst>
                                        <p:tav tm="0">
                                          <p:val>
                                            <p:strVal val="0-#ppt_w/2"/>
                                          </p:val>
                                        </p:tav>
                                        <p:tav tm="100000">
                                          <p:val>
                                            <p:strVal val="#ppt_x"/>
                                          </p:val>
                                        </p:tav>
                                      </p:tavLst>
                                    </p:anim>
                                    <p:anim calcmode="lin" valueType="num">
                                      <p:cBhvr additive="base">
                                        <p:cTn id="90" dur="500" fill="hold"/>
                                        <p:tgtEl>
                                          <p:spTgt spid="707594"/>
                                        </p:tgtEl>
                                        <p:attrNameLst>
                                          <p:attrName>ppt_y</p:attrName>
                                        </p:attrNameLst>
                                      </p:cBhvr>
                                      <p:tavLst>
                                        <p:tav tm="0">
                                          <p:val>
                                            <p:strVal val="#ppt_y"/>
                                          </p:val>
                                        </p:tav>
                                        <p:tav tm="100000">
                                          <p:val>
                                            <p:strVal val="#ppt_y"/>
                                          </p:val>
                                        </p:tav>
                                      </p:tavLst>
                                    </p:anim>
                                  </p:childTnLst>
                                </p:cTn>
                              </p:par>
                            </p:childTnLst>
                          </p:cTn>
                        </p:par>
                        <p:par>
                          <p:cTn id="91" fill="hold">
                            <p:stCondLst>
                              <p:cond delay="1500"/>
                            </p:stCondLst>
                            <p:childTnLst>
                              <p:par>
                                <p:cTn id="92" presetID="2" presetClass="entr" presetSubtype="8" fill="hold" grpId="0" nodeType="afterEffect">
                                  <p:stCondLst>
                                    <p:cond delay="0"/>
                                  </p:stCondLst>
                                  <p:childTnLst>
                                    <p:set>
                                      <p:cBhvr>
                                        <p:cTn id="93" dur="1" fill="hold">
                                          <p:stCondLst>
                                            <p:cond delay="0"/>
                                          </p:stCondLst>
                                        </p:cTn>
                                        <p:tgtEl>
                                          <p:spTgt spid="707606"/>
                                        </p:tgtEl>
                                        <p:attrNameLst>
                                          <p:attrName>style.visibility</p:attrName>
                                        </p:attrNameLst>
                                      </p:cBhvr>
                                      <p:to>
                                        <p:strVal val="visible"/>
                                      </p:to>
                                    </p:set>
                                    <p:anim calcmode="lin" valueType="num">
                                      <p:cBhvr additive="base">
                                        <p:cTn id="94" dur="500" fill="hold"/>
                                        <p:tgtEl>
                                          <p:spTgt spid="707606"/>
                                        </p:tgtEl>
                                        <p:attrNameLst>
                                          <p:attrName>ppt_x</p:attrName>
                                        </p:attrNameLst>
                                      </p:cBhvr>
                                      <p:tavLst>
                                        <p:tav tm="0">
                                          <p:val>
                                            <p:strVal val="0-#ppt_w/2"/>
                                          </p:val>
                                        </p:tav>
                                        <p:tav tm="100000">
                                          <p:val>
                                            <p:strVal val="#ppt_x"/>
                                          </p:val>
                                        </p:tav>
                                      </p:tavLst>
                                    </p:anim>
                                    <p:anim calcmode="lin" valueType="num">
                                      <p:cBhvr additive="base">
                                        <p:cTn id="95" dur="500" fill="hold"/>
                                        <p:tgtEl>
                                          <p:spTgt spid="707606"/>
                                        </p:tgtEl>
                                        <p:attrNameLst>
                                          <p:attrName>ppt_y</p:attrName>
                                        </p:attrNameLst>
                                      </p:cBhvr>
                                      <p:tavLst>
                                        <p:tav tm="0">
                                          <p:val>
                                            <p:strVal val="#ppt_y"/>
                                          </p:val>
                                        </p:tav>
                                        <p:tav tm="100000">
                                          <p:val>
                                            <p:strVal val="#ppt_y"/>
                                          </p:val>
                                        </p:tav>
                                      </p:tavLst>
                                    </p:anim>
                                  </p:childTnLst>
                                </p:cTn>
                              </p:par>
                            </p:childTnLst>
                          </p:cTn>
                        </p:par>
                        <p:par>
                          <p:cTn id="96" fill="hold">
                            <p:stCondLst>
                              <p:cond delay="2000"/>
                            </p:stCondLst>
                            <p:childTnLst>
                              <p:par>
                                <p:cTn id="97" presetID="2" presetClass="entr" presetSubtype="8" fill="hold" grpId="0" nodeType="afterEffect">
                                  <p:stCondLst>
                                    <p:cond delay="0"/>
                                  </p:stCondLst>
                                  <p:childTnLst>
                                    <p:set>
                                      <p:cBhvr>
                                        <p:cTn id="98" dur="1" fill="hold">
                                          <p:stCondLst>
                                            <p:cond delay="0"/>
                                          </p:stCondLst>
                                        </p:cTn>
                                        <p:tgtEl>
                                          <p:spTgt spid="707598"/>
                                        </p:tgtEl>
                                        <p:attrNameLst>
                                          <p:attrName>style.visibility</p:attrName>
                                        </p:attrNameLst>
                                      </p:cBhvr>
                                      <p:to>
                                        <p:strVal val="visible"/>
                                      </p:to>
                                    </p:set>
                                    <p:anim calcmode="lin" valueType="num">
                                      <p:cBhvr additive="base">
                                        <p:cTn id="99" dur="500" fill="hold"/>
                                        <p:tgtEl>
                                          <p:spTgt spid="707598"/>
                                        </p:tgtEl>
                                        <p:attrNameLst>
                                          <p:attrName>ppt_x</p:attrName>
                                        </p:attrNameLst>
                                      </p:cBhvr>
                                      <p:tavLst>
                                        <p:tav tm="0">
                                          <p:val>
                                            <p:strVal val="0-#ppt_w/2"/>
                                          </p:val>
                                        </p:tav>
                                        <p:tav tm="100000">
                                          <p:val>
                                            <p:strVal val="#ppt_x"/>
                                          </p:val>
                                        </p:tav>
                                      </p:tavLst>
                                    </p:anim>
                                    <p:anim calcmode="lin" valueType="num">
                                      <p:cBhvr additive="base">
                                        <p:cTn id="100" dur="500" fill="hold"/>
                                        <p:tgtEl>
                                          <p:spTgt spid="707598"/>
                                        </p:tgtEl>
                                        <p:attrNameLst>
                                          <p:attrName>ppt_y</p:attrName>
                                        </p:attrNameLst>
                                      </p:cBhvr>
                                      <p:tavLst>
                                        <p:tav tm="0">
                                          <p:val>
                                            <p:strVal val="#ppt_y"/>
                                          </p:val>
                                        </p:tav>
                                        <p:tav tm="100000">
                                          <p:val>
                                            <p:strVal val="#ppt_y"/>
                                          </p:val>
                                        </p:tav>
                                      </p:tavLst>
                                    </p:anim>
                                  </p:childTnLst>
                                </p:cTn>
                              </p:par>
                            </p:childTnLst>
                          </p:cTn>
                        </p:par>
                        <p:par>
                          <p:cTn id="101" fill="hold">
                            <p:stCondLst>
                              <p:cond delay="2500"/>
                            </p:stCondLst>
                            <p:childTnLst>
                              <p:par>
                                <p:cTn id="102" presetID="2" presetClass="entr" presetSubtype="8" fill="hold" grpId="0" nodeType="afterEffect">
                                  <p:stCondLst>
                                    <p:cond delay="0"/>
                                  </p:stCondLst>
                                  <p:childTnLst>
                                    <p:set>
                                      <p:cBhvr>
                                        <p:cTn id="103" dur="1" fill="hold">
                                          <p:stCondLst>
                                            <p:cond delay="0"/>
                                          </p:stCondLst>
                                        </p:cTn>
                                        <p:tgtEl>
                                          <p:spTgt spid="707607"/>
                                        </p:tgtEl>
                                        <p:attrNameLst>
                                          <p:attrName>style.visibility</p:attrName>
                                        </p:attrNameLst>
                                      </p:cBhvr>
                                      <p:to>
                                        <p:strVal val="visible"/>
                                      </p:to>
                                    </p:set>
                                    <p:anim calcmode="lin" valueType="num">
                                      <p:cBhvr additive="base">
                                        <p:cTn id="104" dur="500" fill="hold"/>
                                        <p:tgtEl>
                                          <p:spTgt spid="707607"/>
                                        </p:tgtEl>
                                        <p:attrNameLst>
                                          <p:attrName>ppt_x</p:attrName>
                                        </p:attrNameLst>
                                      </p:cBhvr>
                                      <p:tavLst>
                                        <p:tav tm="0">
                                          <p:val>
                                            <p:strVal val="0-#ppt_w/2"/>
                                          </p:val>
                                        </p:tav>
                                        <p:tav tm="100000">
                                          <p:val>
                                            <p:strVal val="#ppt_x"/>
                                          </p:val>
                                        </p:tav>
                                      </p:tavLst>
                                    </p:anim>
                                    <p:anim calcmode="lin" valueType="num">
                                      <p:cBhvr additive="base">
                                        <p:cTn id="105" dur="500" fill="hold"/>
                                        <p:tgtEl>
                                          <p:spTgt spid="707607"/>
                                        </p:tgtEl>
                                        <p:attrNameLst>
                                          <p:attrName>ppt_y</p:attrName>
                                        </p:attrNameLst>
                                      </p:cBhvr>
                                      <p:tavLst>
                                        <p:tav tm="0">
                                          <p:val>
                                            <p:strVal val="#ppt_y"/>
                                          </p:val>
                                        </p:tav>
                                        <p:tav tm="100000">
                                          <p:val>
                                            <p:strVal val="#ppt_y"/>
                                          </p:val>
                                        </p:tav>
                                      </p:tavLst>
                                    </p:anim>
                                  </p:childTnLst>
                                </p:cTn>
                              </p:par>
                            </p:childTnLst>
                          </p:cTn>
                        </p:par>
                        <p:par>
                          <p:cTn id="106" fill="hold">
                            <p:stCondLst>
                              <p:cond delay="3000"/>
                            </p:stCondLst>
                            <p:childTnLst>
                              <p:par>
                                <p:cTn id="107" presetID="2" presetClass="entr" presetSubtype="8" fill="hold" grpId="0" nodeType="afterEffect">
                                  <p:stCondLst>
                                    <p:cond delay="0"/>
                                  </p:stCondLst>
                                  <p:childTnLst>
                                    <p:set>
                                      <p:cBhvr>
                                        <p:cTn id="108" dur="1" fill="hold">
                                          <p:stCondLst>
                                            <p:cond delay="0"/>
                                          </p:stCondLst>
                                        </p:cTn>
                                        <p:tgtEl>
                                          <p:spTgt spid="707595"/>
                                        </p:tgtEl>
                                        <p:attrNameLst>
                                          <p:attrName>style.visibility</p:attrName>
                                        </p:attrNameLst>
                                      </p:cBhvr>
                                      <p:to>
                                        <p:strVal val="visible"/>
                                      </p:to>
                                    </p:set>
                                    <p:anim calcmode="lin" valueType="num">
                                      <p:cBhvr additive="base">
                                        <p:cTn id="109" dur="500" fill="hold"/>
                                        <p:tgtEl>
                                          <p:spTgt spid="707595"/>
                                        </p:tgtEl>
                                        <p:attrNameLst>
                                          <p:attrName>ppt_x</p:attrName>
                                        </p:attrNameLst>
                                      </p:cBhvr>
                                      <p:tavLst>
                                        <p:tav tm="0">
                                          <p:val>
                                            <p:strVal val="0-#ppt_w/2"/>
                                          </p:val>
                                        </p:tav>
                                        <p:tav tm="100000">
                                          <p:val>
                                            <p:strVal val="#ppt_x"/>
                                          </p:val>
                                        </p:tav>
                                      </p:tavLst>
                                    </p:anim>
                                    <p:anim calcmode="lin" valueType="num">
                                      <p:cBhvr additive="base">
                                        <p:cTn id="110" dur="500" fill="hold"/>
                                        <p:tgtEl>
                                          <p:spTgt spid="707595"/>
                                        </p:tgtEl>
                                        <p:attrNameLst>
                                          <p:attrName>ppt_y</p:attrName>
                                        </p:attrNameLst>
                                      </p:cBhvr>
                                      <p:tavLst>
                                        <p:tav tm="0">
                                          <p:val>
                                            <p:strVal val="#ppt_y"/>
                                          </p:val>
                                        </p:tav>
                                        <p:tav tm="100000">
                                          <p:val>
                                            <p:strVal val="#ppt_y"/>
                                          </p:val>
                                        </p:tav>
                                      </p:tavLst>
                                    </p:anim>
                                  </p:childTnLst>
                                </p:cTn>
                              </p:par>
                            </p:childTnLst>
                          </p:cTn>
                        </p:par>
                        <p:par>
                          <p:cTn id="111" fill="hold">
                            <p:stCondLst>
                              <p:cond delay="3500"/>
                            </p:stCondLst>
                            <p:childTnLst>
                              <p:par>
                                <p:cTn id="112" presetID="2" presetClass="entr" presetSubtype="8" fill="hold" grpId="0" nodeType="afterEffect">
                                  <p:stCondLst>
                                    <p:cond delay="0"/>
                                  </p:stCondLst>
                                  <p:childTnLst>
                                    <p:set>
                                      <p:cBhvr>
                                        <p:cTn id="113" dur="1" fill="hold">
                                          <p:stCondLst>
                                            <p:cond delay="0"/>
                                          </p:stCondLst>
                                        </p:cTn>
                                        <p:tgtEl>
                                          <p:spTgt spid="707608"/>
                                        </p:tgtEl>
                                        <p:attrNameLst>
                                          <p:attrName>style.visibility</p:attrName>
                                        </p:attrNameLst>
                                      </p:cBhvr>
                                      <p:to>
                                        <p:strVal val="visible"/>
                                      </p:to>
                                    </p:set>
                                    <p:anim calcmode="lin" valueType="num">
                                      <p:cBhvr additive="base">
                                        <p:cTn id="114" dur="500" fill="hold"/>
                                        <p:tgtEl>
                                          <p:spTgt spid="707608"/>
                                        </p:tgtEl>
                                        <p:attrNameLst>
                                          <p:attrName>ppt_x</p:attrName>
                                        </p:attrNameLst>
                                      </p:cBhvr>
                                      <p:tavLst>
                                        <p:tav tm="0">
                                          <p:val>
                                            <p:strVal val="0-#ppt_w/2"/>
                                          </p:val>
                                        </p:tav>
                                        <p:tav tm="100000">
                                          <p:val>
                                            <p:strVal val="#ppt_x"/>
                                          </p:val>
                                        </p:tav>
                                      </p:tavLst>
                                    </p:anim>
                                    <p:anim calcmode="lin" valueType="num">
                                      <p:cBhvr additive="base">
                                        <p:cTn id="115" dur="500" fill="hold"/>
                                        <p:tgtEl>
                                          <p:spTgt spid="707608"/>
                                        </p:tgtEl>
                                        <p:attrNameLst>
                                          <p:attrName>ppt_y</p:attrName>
                                        </p:attrNameLst>
                                      </p:cBhvr>
                                      <p:tavLst>
                                        <p:tav tm="0">
                                          <p:val>
                                            <p:strVal val="#ppt_y"/>
                                          </p:val>
                                        </p:tav>
                                        <p:tav tm="100000">
                                          <p:val>
                                            <p:strVal val="#ppt_y"/>
                                          </p:val>
                                        </p:tav>
                                      </p:tavLst>
                                    </p:anim>
                                  </p:childTnLst>
                                </p:cTn>
                              </p:par>
                            </p:childTnLst>
                          </p:cTn>
                        </p:par>
                      </p:childTnLst>
                    </p:cTn>
                  </p:par>
                  <p:par>
                    <p:cTn id="116" fill="hold">
                      <p:stCondLst>
                        <p:cond delay="indefinite"/>
                      </p:stCondLst>
                      <p:childTnLst>
                        <p:par>
                          <p:cTn id="117" fill="hold">
                            <p:stCondLst>
                              <p:cond delay="0"/>
                            </p:stCondLst>
                            <p:childTnLst>
                              <p:par>
                                <p:cTn id="118" presetID="2" presetClass="entr" presetSubtype="8" fill="hold" grpId="0" nodeType="clickEffect">
                                  <p:stCondLst>
                                    <p:cond delay="0"/>
                                  </p:stCondLst>
                                  <p:childTnLst>
                                    <p:set>
                                      <p:cBhvr>
                                        <p:cTn id="119" dur="1" fill="hold">
                                          <p:stCondLst>
                                            <p:cond delay="0"/>
                                          </p:stCondLst>
                                        </p:cTn>
                                        <p:tgtEl>
                                          <p:spTgt spid="707601"/>
                                        </p:tgtEl>
                                        <p:attrNameLst>
                                          <p:attrName>style.visibility</p:attrName>
                                        </p:attrNameLst>
                                      </p:cBhvr>
                                      <p:to>
                                        <p:strVal val="visible"/>
                                      </p:to>
                                    </p:set>
                                    <p:anim calcmode="lin" valueType="num">
                                      <p:cBhvr additive="base">
                                        <p:cTn id="120" dur="500" fill="hold"/>
                                        <p:tgtEl>
                                          <p:spTgt spid="707601"/>
                                        </p:tgtEl>
                                        <p:attrNameLst>
                                          <p:attrName>ppt_x</p:attrName>
                                        </p:attrNameLst>
                                      </p:cBhvr>
                                      <p:tavLst>
                                        <p:tav tm="0">
                                          <p:val>
                                            <p:strVal val="0-#ppt_w/2"/>
                                          </p:val>
                                        </p:tav>
                                        <p:tav tm="100000">
                                          <p:val>
                                            <p:strVal val="#ppt_x"/>
                                          </p:val>
                                        </p:tav>
                                      </p:tavLst>
                                    </p:anim>
                                    <p:anim calcmode="lin" valueType="num">
                                      <p:cBhvr additive="base">
                                        <p:cTn id="121" dur="500" fill="hold"/>
                                        <p:tgtEl>
                                          <p:spTgt spid="707601"/>
                                        </p:tgtEl>
                                        <p:attrNameLst>
                                          <p:attrName>ppt_y</p:attrName>
                                        </p:attrNameLst>
                                      </p:cBhvr>
                                      <p:tavLst>
                                        <p:tav tm="0">
                                          <p:val>
                                            <p:strVal val="#ppt_y"/>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2" presetClass="entr" presetSubtype="8" fill="hold" grpId="0" nodeType="clickEffect">
                                  <p:stCondLst>
                                    <p:cond delay="0"/>
                                  </p:stCondLst>
                                  <p:childTnLst>
                                    <p:set>
                                      <p:cBhvr>
                                        <p:cTn id="125" dur="1" fill="hold">
                                          <p:stCondLst>
                                            <p:cond delay="0"/>
                                          </p:stCondLst>
                                        </p:cTn>
                                        <p:tgtEl>
                                          <p:spTgt spid="707609"/>
                                        </p:tgtEl>
                                        <p:attrNameLst>
                                          <p:attrName>style.visibility</p:attrName>
                                        </p:attrNameLst>
                                      </p:cBhvr>
                                      <p:to>
                                        <p:strVal val="visible"/>
                                      </p:to>
                                    </p:set>
                                    <p:anim calcmode="lin" valueType="num">
                                      <p:cBhvr additive="base">
                                        <p:cTn id="126" dur="500" fill="hold"/>
                                        <p:tgtEl>
                                          <p:spTgt spid="707609"/>
                                        </p:tgtEl>
                                        <p:attrNameLst>
                                          <p:attrName>ppt_x</p:attrName>
                                        </p:attrNameLst>
                                      </p:cBhvr>
                                      <p:tavLst>
                                        <p:tav tm="0">
                                          <p:val>
                                            <p:strVal val="0-#ppt_w/2"/>
                                          </p:val>
                                        </p:tav>
                                        <p:tav tm="100000">
                                          <p:val>
                                            <p:strVal val="#ppt_x"/>
                                          </p:val>
                                        </p:tav>
                                      </p:tavLst>
                                    </p:anim>
                                    <p:anim calcmode="lin" valueType="num">
                                      <p:cBhvr additive="base">
                                        <p:cTn id="127" dur="500" fill="hold"/>
                                        <p:tgtEl>
                                          <p:spTgt spid="707609"/>
                                        </p:tgtEl>
                                        <p:attrNameLst>
                                          <p:attrName>ppt_y</p:attrName>
                                        </p:attrNameLst>
                                      </p:cBhvr>
                                      <p:tavLst>
                                        <p:tav tm="0">
                                          <p:val>
                                            <p:strVal val="#ppt_y"/>
                                          </p:val>
                                        </p:tav>
                                        <p:tav tm="100000">
                                          <p:val>
                                            <p:strVal val="#ppt_y"/>
                                          </p:val>
                                        </p:tav>
                                      </p:tavLst>
                                    </p:anim>
                                  </p:childTnLst>
                                </p:cTn>
                              </p:par>
                            </p:childTnLst>
                          </p:cTn>
                        </p:par>
                        <p:par>
                          <p:cTn id="128" fill="hold">
                            <p:stCondLst>
                              <p:cond delay="500"/>
                            </p:stCondLst>
                            <p:childTnLst>
                              <p:par>
                                <p:cTn id="129" presetID="2" presetClass="entr" presetSubtype="8" fill="hold" grpId="0" nodeType="afterEffect">
                                  <p:stCondLst>
                                    <p:cond delay="0"/>
                                  </p:stCondLst>
                                  <p:childTnLst>
                                    <p:set>
                                      <p:cBhvr>
                                        <p:cTn id="130" dur="1" fill="hold">
                                          <p:stCondLst>
                                            <p:cond delay="0"/>
                                          </p:stCondLst>
                                        </p:cTn>
                                        <p:tgtEl>
                                          <p:spTgt spid="707610"/>
                                        </p:tgtEl>
                                        <p:attrNameLst>
                                          <p:attrName>style.visibility</p:attrName>
                                        </p:attrNameLst>
                                      </p:cBhvr>
                                      <p:to>
                                        <p:strVal val="visible"/>
                                      </p:to>
                                    </p:set>
                                    <p:anim calcmode="lin" valueType="num">
                                      <p:cBhvr additive="base">
                                        <p:cTn id="131" dur="500" fill="hold"/>
                                        <p:tgtEl>
                                          <p:spTgt spid="707610"/>
                                        </p:tgtEl>
                                        <p:attrNameLst>
                                          <p:attrName>ppt_x</p:attrName>
                                        </p:attrNameLst>
                                      </p:cBhvr>
                                      <p:tavLst>
                                        <p:tav tm="0">
                                          <p:val>
                                            <p:strVal val="0-#ppt_w/2"/>
                                          </p:val>
                                        </p:tav>
                                        <p:tav tm="100000">
                                          <p:val>
                                            <p:strVal val="#ppt_x"/>
                                          </p:val>
                                        </p:tav>
                                      </p:tavLst>
                                    </p:anim>
                                    <p:anim calcmode="lin" valueType="num">
                                      <p:cBhvr additive="base">
                                        <p:cTn id="132" dur="500" fill="hold"/>
                                        <p:tgtEl>
                                          <p:spTgt spid="707610"/>
                                        </p:tgtEl>
                                        <p:attrNameLst>
                                          <p:attrName>ppt_y</p:attrName>
                                        </p:attrNameLst>
                                      </p:cBhvr>
                                      <p:tavLst>
                                        <p:tav tm="0">
                                          <p:val>
                                            <p:strVal val="#ppt_y"/>
                                          </p:val>
                                        </p:tav>
                                        <p:tav tm="100000">
                                          <p:val>
                                            <p:strVal val="#ppt_y"/>
                                          </p:val>
                                        </p:tav>
                                      </p:tavLst>
                                    </p:anim>
                                  </p:childTnLst>
                                </p:cTn>
                              </p:par>
                            </p:childTnLst>
                          </p:cTn>
                        </p:par>
                        <p:par>
                          <p:cTn id="133" fill="hold">
                            <p:stCondLst>
                              <p:cond delay="1000"/>
                            </p:stCondLst>
                            <p:childTnLst>
                              <p:par>
                                <p:cTn id="134" presetID="2" presetClass="entr" presetSubtype="8" fill="hold" grpId="0" nodeType="afterEffect">
                                  <p:stCondLst>
                                    <p:cond delay="0"/>
                                  </p:stCondLst>
                                  <p:childTnLst>
                                    <p:set>
                                      <p:cBhvr>
                                        <p:cTn id="135" dur="1" fill="hold">
                                          <p:stCondLst>
                                            <p:cond delay="0"/>
                                          </p:stCondLst>
                                        </p:cTn>
                                        <p:tgtEl>
                                          <p:spTgt spid="707611"/>
                                        </p:tgtEl>
                                        <p:attrNameLst>
                                          <p:attrName>style.visibility</p:attrName>
                                        </p:attrNameLst>
                                      </p:cBhvr>
                                      <p:to>
                                        <p:strVal val="visible"/>
                                      </p:to>
                                    </p:set>
                                    <p:anim calcmode="lin" valueType="num">
                                      <p:cBhvr additive="base">
                                        <p:cTn id="136" dur="500" fill="hold"/>
                                        <p:tgtEl>
                                          <p:spTgt spid="707611"/>
                                        </p:tgtEl>
                                        <p:attrNameLst>
                                          <p:attrName>ppt_x</p:attrName>
                                        </p:attrNameLst>
                                      </p:cBhvr>
                                      <p:tavLst>
                                        <p:tav tm="0">
                                          <p:val>
                                            <p:strVal val="0-#ppt_w/2"/>
                                          </p:val>
                                        </p:tav>
                                        <p:tav tm="100000">
                                          <p:val>
                                            <p:strVal val="#ppt_x"/>
                                          </p:val>
                                        </p:tav>
                                      </p:tavLst>
                                    </p:anim>
                                    <p:anim calcmode="lin" valueType="num">
                                      <p:cBhvr additive="base">
                                        <p:cTn id="137" dur="500" fill="hold"/>
                                        <p:tgtEl>
                                          <p:spTgt spid="707611"/>
                                        </p:tgtEl>
                                        <p:attrNameLst>
                                          <p:attrName>ppt_y</p:attrName>
                                        </p:attrNameLst>
                                      </p:cBhvr>
                                      <p:tavLst>
                                        <p:tav tm="0">
                                          <p:val>
                                            <p:strVal val="#ppt_y"/>
                                          </p:val>
                                        </p:tav>
                                        <p:tav tm="100000">
                                          <p:val>
                                            <p:strVal val="#ppt_y"/>
                                          </p:val>
                                        </p:tav>
                                      </p:tavLst>
                                    </p:anim>
                                  </p:childTnLst>
                                </p:cTn>
                              </p:par>
                            </p:childTnLst>
                          </p:cTn>
                        </p:par>
                      </p:childTnLst>
                    </p:cTn>
                  </p:par>
                  <p:par>
                    <p:cTn id="138" fill="hold">
                      <p:stCondLst>
                        <p:cond delay="indefinite"/>
                      </p:stCondLst>
                      <p:childTnLst>
                        <p:par>
                          <p:cTn id="139" fill="hold">
                            <p:stCondLst>
                              <p:cond delay="0"/>
                            </p:stCondLst>
                            <p:childTnLst>
                              <p:par>
                                <p:cTn id="140" presetID="2" presetClass="entr" presetSubtype="8" fill="hold" grpId="0" nodeType="clickEffect">
                                  <p:stCondLst>
                                    <p:cond delay="0"/>
                                  </p:stCondLst>
                                  <p:childTnLst>
                                    <p:set>
                                      <p:cBhvr>
                                        <p:cTn id="141" dur="1" fill="hold">
                                          <p:stCondLst>
                                            <p:cond delay="0"/>
                                          </p:stCondLst>
                                        </p:cTn>
                                        <p:tgtEl>
                                          <p:spTgt spid="707612"/>
                                        </p:tgtEl>
                                        <p:attrNameLst>
                                          <p:attrName>style.visibility</p:attrName>
                                        </p:attrNameLst>
                                      </p:cBhvr>
                                      <p:to>
                                        <p:strVal val="visible"/>
                                      </p:to>
                                    </p:set>
                                    <p:anim calcmode="lin" valueType="num">
                                      <p:cBhvr additive="base">
                                        <p:cTn id="142" dur="500" fill="hold"/>
                                        <p:tgtEl>
                                          <p:spTgt spid="707612"/>
                                        </p:tgtEl>
                                        <p:attrNameLst>
                                          <p:attrName>ppt_x</p:attrName>
                                        </p:attrNameLst>
                                      </p:cBhvr>
                                      <p:tavLst>
                                        <p:tav tm="0">
                                          <p:val>
                                            <p:strVal val="0-#ppt_w/2"/>
                                          </p:val>
                                        </p:tav>
                                        <p:tav tm="100000">
                                          <p:val>
                                            <p:strVal val="#ppt_x"/>
                                          </p:val>
                                        </p:tav>
                                      </p:tavLst>
                                    </p:anim>
                                    <p:anim calcmode="lin" valueType="num">
                                      <p:cBhvr additive="base">
                                        <p:cTn id="143" dur="500" fill="hold"/>
                                        <p:tgtEl>
                                          <p:spTgt spid="707612"/>
                                        </p:tgtEl>
                                        <p:attrNameLst>
                                          <p:attrName>ppt_y</p:attrName>
                                        </p:attrNameLst>
                                      </p:cBhvr>
                                      <p:tavLst>
                                        <p:tav tm="0">
                                          <p:val>
                                            <p:strVal val="#ppt_y"/>
                                          </p:val>
                                        </p:tav>
                                        <p:tav tm="100000">
                                          <p:val>
                                            <p:strVal val="#ppt_y"/>
                                          </p:val>
                                        </p:tav>
                                      </p:tavLst>
                                    </p:anim>
                                  </p:childTnLst>
                                </p:cTn>
                              </p:par>
                            </p:childTnLst>
                          </p:cTn>
                        </p:par>
                        <p:par>
                          <p:cTn id="144" fill="hold">
                            <p:stCondLst>
                              <p:cond delay="500"/>
                            </p:stCondLst>
                            <p:childTnLst>
                              <p:par>
                                <p:cTn id="145" presetID="2" presetClass="entr" presetSubtype="8" fill="hold" grpId="0" nodeType="afterEffect">
                                  <p:stCondLst>
                                    <p:cond delay="0"/>
                                  </p:stCondLst>
                                  <p:childTnLst>
                                    <p:set>
                                      <p:cBhvr>
                                        <p:cTn id="146" dur="1" fill="hold">
                                          <p:stCondLst>
                                            <p:cond delay="0"/>
                                          </p:stCondLst>
                                        </p:cTn>
                                        <p:tgtEl>
                                          <p:spTgt spid="707613"/>
                                        </p:tgtEl>
                                        <p:attrNameLst>
                                          <p:attrName>style.visibility</p:attrName>
                                        </p:attrNameLst>
                                      </p:cBhvr>
                                      <p:to>
                                        <p:strVal val="visible"/>
                                      </p:to>
                                    </p:set>
                                    <p:anim calcmode="lin" valueType="num">
                                      <p:cBhvr additive="base">
                                        <p:cTn id="147" dur="500" fill="hold"/>
                                        <p:tgtEl>
                                          <p:spTgt spid="707613"/>
                                        </p:tgtEl>
                                        <p:attrNameLst>
                                          <p:attrName>ppt_x</p:attrName>
                                        </p:attrNameLst>
                                      </p:cBhvr>
                                      <p:tavLst>
                                        <p:tav tm="0">
                                          <p:val>
                                            <p:strVal val="0-#ppt_w/2"/>
                                          </p:val>
                                        </p:tav>
                                        <p:tav tm="100000">
                                          <p:val>
                                            <p:strVal val="#ppt_x"/>
                                          </p:val>
                                        </p:tav>
                                      </p:tavLst>
                                    </p:anim>
                                    <p:anim calcmode="lin" valueType="num">
                                      <p:cBhvr additive="base">
                                        <p:cTn id="148" dur="500" fill="hold"/>
                                        <p:tgtEl>
                                          <p:spTgt spid="707613"/>
                                        </p:tgtEl>
                                        <p:attrNameLst>
                                          <p:attrName>ppt_y</p:attrName>
                                        </p:attrNameLst>
                                      </p:cBhvr>
                                      <p:tavLst>
                                        <p:tav tm="0">
                                          <p:val>
                                            <p:strVal val="#ppt_y"/>
                                          </p:val>
                                        </p:tav>
                                        <p:tav tm="100000">
                                          <p:val>
                                            <p:strVal val="#ppt_y"/>
                                          </p:val>
                                        </p:tav>
                                      </p:tavLst>
                                    </p:anim>
                                  </p:childTnLst>
                                </p:cTn>
                              </p:par>
                            </p:childTnLst>
                          </p:cTn>
                        </p:par>
                      </p:childTnLst>
                    </p:cTn>
                  </p:par>
                  <p:par>
                    <p:cTn id="149" fill="hold">
                      <p:stCondLst>
                        <p:cond delay="indefinite"/>
                      </p:stCondLst>
                      <p:childTnLst>
                        <p:par>
                          <p:cTn id="150" fill="hold">
                            <p:stCondLst>
                              <p:cond delay="0"/>
                            </p:stCondLst>
                            <p:childTnLst>
                              <p:par>
                                <p:cTn id="151" presetID="2" presetClass="entr" presetSubtype="8" fill="hold" grpId="0" nodeType="clickEffect">
                                  <p:stCondLst>
                                    <p:cond delay="0"/>
                                  </p:stCondLst>
                                  <p:childTnLst>
                                    <p:set>
                                      <p:cBhvr>
                                        <p:cTn id="152" dur="1" fill="hold">
                                          <p:stCondLst>
                                            <p:cond delay="0"/>
                                          </p:stCondLst>
                                        </p:cTn>
                                        <p:tgtEl>
                                          <p:spTgt spid="707614"/>
                                        </p:tgtEl>
                                        <p:attrNameLst>
                                          <p:attrName>style.visibility</p:attrName>
                                        </p:attrNameLst>
                                      </p:cBhvr>
                                      <p:to>
                                        <p:strVal val="visible"/>
                                      </p:to>
                                    </p:set>
                                    <p:anim calcmode="lin" valueType="num">
                                      <p:cBhvr additive="base">
                                        <p:cTn id="153" dur="500" fill="hold"/>
                                        <p:tgtEl>
                                          <p:spTgt spid="707614"/>
                                        </p:tgtEl>
                                        <p:attrNameLst>
                                          <p:attrName>ppt_x</p:attrName>
                                        </p:attrNameLst>
                                      </p:cBhvr>
                                      <p:tavLst>
                                        <p:tav tm="0">
                                          <p:val>
                                            <p:strVal val="0-#ppt_w/2"/>
                                          </p:val>
                                        </p:tav>
                                        <p:tav tm="100000">
                                          <p:val>
                                            <p:strVal val="#ppt_x"/>
                                          </p:val>
                                        </p:tav>
                                      </p:tavLst>
                                    </p:anim>
                                    <p:anim calcmode="lin" valueType="num">
                                      <p:cBhvr additive="base">
                                        <p:cTn id="154" dur="500" fill="hold"/>
                                        <p:tgtEl>
                                          <p:spTgt spid="707614"/>
                                        </p:tgtEl>
                                        <p:attrNameLst>
                                          <p:attrName>ppt_y</p:attrName>
                                        </p:attrNameLst>
                                      </p:cBhvr>
                                      <p:tavLst>
                                        <p:tav tm="0">
                                          <p:val>
                                            <p:strVal val="#ppt_y"/>
                                          </p:val>
                                        </p:tav>
                                        <p:tav tm="100000">
                                          <p:val>
                                            <p:strVal val="#ppt_y"/>
                                          </p:val>
                                        </p:tav>
                                      </p:tavLst>
                                    </p:anim>
                                  </p:childTnLst>
                                </p:cTn>
                              </p:par>
                            </p:childTnLst>
                          </p:cTn>
                        </p:par>
                        <p:par>
                          <p:cTn id="155" fill="hold">
                            <p:stCondLst>
                              <p:cond delay="500"/>
                            </p:stCondLst>
                            <p:childTnLst>
                              <p:par>
                                <p:cTn id="156" presetID="2" presetClass="entr" presetSubtype="8" fill="hold" grpId="0" nodeType="afterEffect">
                                  <p:stCondLst>
                                    <p:cond delay="0"/>
                                  </p:stCondLst>
                                  <p:childTnLst>
                                    <p:set>
                                      <p:cBhvr>
                                        <p:cTn id="157" dur="1" fill="hold">
                                          <p:stCondLst>
                                            <p:cond delay="0"/>
                                          </p:stCondLst>
                                        </p:cTn>
                                        <p:tgtEl>
                                          <p:spTgt spid="707615"/>
                                        </p:tgtEl>
                                        <p:attrNameLst>
                                          <p:attrName>style.visibility</p:attrName>
                                        </p:attrNameLst>
                                      </p:cBhvr>
                                      <p:to>
                                        <p:strVal val="visible"/>
                                      </p:to>
                                    </p:set>
                                    <p:anim calcmode="lin" valueType="num">
                                      <p:cBhvr additive="base">
                                        <p:cTn id="158" dur="500" fill="hold"/>
                                        <p:tgtEl>
                                          <p:spTgt spid="707615"/>
                                        </p:tgtEl>
                                        <p:attrNameLst>
                                          <p:attrName>ppt_x</p:attrName>
                                        </p:attrNameLst>
                                      </p:cBhvr>
                                      <p:tavLst>
                                        <p:tav tm="0">
                                          <p:val>
                                            <p:strVal val="0-#ppt_w/2"/>
                                          </p:val>
                                        </p:tav>
                                        <p:tav tm="100000">
                                          <p:val>
                                            <p:strVal val="#ppt_x"/>
                                          </p:val>
                                        </p:tav>
                                      </p:tavLst>
                                    </p:anim>
                                    <p:anim calcmode="lin" valueType="num">
                                      <p:cBhvr additive="base">
                                        <p:cTn id="159" dur="500" fill="hold"/>
                                        <p:tgtEl>
                                          <p:spTgt spid="707615"/>
                                        </p:tgtEl>
                                        <p:attrNameLst>
                                          <p:attrName>ppt_y</p:attrName>
                                        </p:attrNameLst>
                                      </p:cBhvr>
                                      <p:tavLst>
                                        <p:tav tm="0">
                                          <p:val>
                                            <p:strVal val="#ppt_y"/>
                                          </p:val>
                                        </p:tav>
                                        <p:tav tm="100000">
                                          <p:val>
                                            <p:strVal val="#ppt_y"/>
                                          </p:val>
                                        </p:tav>
                                      </p:tavLst>
                                    </p:anim>
                                  </p:childTnLst>
                                </p:cTn>
                              </p:par>
                            </p:childTnLst>
                          </p:cTn>
                        </p:par>
                        <p:par>
                          <p:cTn id="160" fill="hold">
                            <p:stCondLst>
                              <p:cond delay="1000"/>
                            </p:stCondLst>
                            <p:childTnLst>
                              <p:par>
                                <p:cTn id="161" presetID="2" presetClass="entr" presetSubtype="8" fill="hold" grpId="0" nodeType="afterEffect">
                                  <p:stCondLst>
                                    <p:cond delay="0"/>
                                  </p:stCondLst>
                                  <p:childTnLst>
                                    <p:set>
                                      <p:cBhvr>
                                        <p:cTn id="162" dur="1" fill="hold">
                                          <p:stCondLst>
                                            <p:cond delay="0"/>
                                          </p:stCondLst>
                                        </p:cTn>
                                        <p:tgtEl>
                                          <p:spTgt spid="707616"/>
                                        </p:tgtEl>
                                        <p:attrNameLst>
                                          <p:attrName>style.visibility</p:attrName>
                                        </p:attrNameLst>
                                      </p:cBhvr>
                                      <p:to>
                                        <p:strVal val="visible"/>
                                      </p:to>
                                    </p:set>
                                    <p:anim calcmode="lin" valueType="num">
                                      <p:cBhvr additive="base">
                                        <p:cTn id="163" dur="500" fill="hold"/>
                                        <p:tgtEl>
                                          <p:spTgt spid="707616"/>
                                        </p:tgtEl>
                                        <p:attrNameLst>
                                          <p:attrName>ppt_x</p:attrName>
                                        </p:attrNameLst>
                                      </p:cBhvr>
                                      <p:tavLst>
                                        <p:tav tm="0">
                                          <p:val>
                                            <p:strVal val="0-#ppt_w/2"/>
                                          </p:val>
                                        </p:tav>
                                        <p:tav tm="100000">
                                          <p:val>
                                            <p:strVal val="#ppt_x"/>
                                          </p:val>
                                        </p:tav>
                                      </p:tavLst>
                                    </p:anim>
                                    <p:anim calcmode="lin" valueType="num">
                                      <p:cBhvr additive="base">
                                        <p:cTn id="164" dur="500" fill="hold"/>
                                        <p:tgtEl>
                                          <p:spTgt spid="707616"/>
                                        </p:tgtEl>
                                        <p:attrNameLst>
                                          <p:attrName>ppt_y</p:attrName>
                                        </p:attrNameLst>
                                      </p:cBhvr>
                                      <p:tavLst>
                                        <p:tav tm="0">
                                          <p:val>
                                            <p:strVal val="#ppt_y"/>
                                          </p:val>
                                        </p:tav>
                                        <p:tav tm="100000">
                                          <p:val>
                                            <p:strVal val="#ppt_y"/>
                                          </p:val>
                                        </p:tav>
                                      </p:tavLst>
                                    </p:anim>
                                  </p:childTnLst>
                                </p:cTn>
                              </p:par>
                            </p:childTnLst>
                          </p:cTn>
                        </p:par>
                      </p:childTnLst>
                    </p:cTn>
                  </p:par>
                  <p:par>
                    <p:cTn id="165" fill="hold">
                      <p:stCondLst>
                        <p:cond delay="indefinite"/>
                      </p:stCondLst>
                      <p:childTnLst>
                        <p:par>
                          <p:cTn id="166" fill="hold">
                            <p:stCondLst>
                              <p:cond delay="0"/>
                            </p:stCondLst>
                            <p:childTnLst>
                              <p:par>
                                <p:cTn id="167" presetID="2" presetClass="entr" presetSubtype="8" fill="hold" grpId="0" nodeType="clickEffect">
                                  <p:stCondLst>
                                    <p:cond delay="0"/>
                                  </p:stCondLst>
                                  <p:childTnLst>
                                    <p:set>
                                      <p:cBhvr>
                                        <p:cTn id="168" dur="1" fill="hold">
                                          <p:stCondLst>
                                            <p:cond delay="0"/>
                                          </p:stCondLst>
                                        </p:cTn>
                                        <p:tgtEl>
                                          <p:spTgt spid="707617"/>
                                        </p:tgtEl>
                                        <p:attrNameLst>
                                          <p:attrName>style.visibility</p:attrName>
                                        </p:attrNameLst>
                                      </p:cBhvr>
                                      <p:to>
                                        <p:strVal val="visible"/>
                                      </p:to>
                                    </p:set>
                                    <p:anim calcmode="lin" valueType="num">
                                      <p:cBhvr additive="base">
                                        <p:cTn id="169" dur="500" fill="hold"/>
                                        <p:tgtEl>
                                          <p:spTgt spid="707617"/>
                                        </p:tgtEl>
                                        <p:attrNameLst>
                                          <p:attrName>ppt_x</p:attrName>
                                        </p:attrNameLst>
                                      </p:cBhvr>
                                      <p:tavLst>
                                        <p:tav tm="0">
                                          <p:val>
                                            <p:strVal val="0-#ppt_w/2"/>
                                          </p:val>
                                        </p:tav>
                                        <p:tav tm="100000">
                                          <p:val>
                                            <p:strVal val="#ppt_x"/>
                                          </p:val>
                                        </p:tav>
                                      </p:tavLst>
                                    </p:anim>
                                    <p:anim calcmode="lin" valueType="num">
                                      <p:cBhvr additive="base">
                                        <p:cTn id="170" dur="500" fill="hold"/>
                                        <p:tgtEl>
                                          <p:spTgt spid="707617"/>
                                        </p:tgtEl>
                                        <p:attrNameLst>
                                          <p:attrName>ppt_y</p:attrName>
                                        </p:attrNameLst>
                                      </p:cBhvr>
                                      <p:tavLst>
                                        <p:tav tm="0">
                                          <p:val>
                                            <p:strVal val="#ppt_y"/>
                                          </p:val>
                                        </p:tav>
                                        <p:tav tm="100000">
                                          <p:val>
                                            <p:strVal val="#ppt_y"/>
                                          </p:val>
                                        </p:tav>
                                      </p:tavLst>
                                    </p:anim>
                                  </p:childTnLst>
                                </p:cTn>
                              </p:par>
                            </p:childTnLst>
                          </p:cTn>
                        </p:par>
                        <p:par>
                          <p:cTn id="171" fill="hold">
                            <p:stCondLst>
                              <p:cond delay="500"/>
                            </p:stCondLst>
                            <p:childTnLst>
                              <p:par>
                                <p:cTn id="172" presetID="2" presetClass="entr" presetSubtype="8" fill="hold" grpId="0" nodeType="afterEffect">
                                  <p:stCondLst>
                                    <p:cond delay="0"/>
                                  </p:stCondLst>
                                  <p:childTnLst>
                                    <p:set>
                                      <p:cBhvr>
                                        <p:cTn id="173" dur="1" fill="hold">
                                          <p:stCondLst>
                                            <p:cond delay="0"/>
                                          </p:stCondLst>
                                        </p:cTn>
                                        <p:tgtEl>
                                          <p:spTgt spid="707618"/>
                                        </p:tgtEl>
                                        <p:attrNameLst>
                                          <p:attrName>style.visibility</p:attrName>
                                        </p:attrNameLst>
                                      </p:cBhvr>
                                      <p:to>
                                        <p:strVal val="visible"/>
                                      </p:to>
                                    </p:set>
                                    <p:anim calcmode="lin" valueType="num">
                                      <p:cBhvr additive="base">
                                        <p:cTn id="174" dur="500" fill="hold"/>
                                        <p:tgtEl>
                                          <p:spTgt spid="707618"/>
                                        </p:tgtEl>
                                        <p:attrNameLst>
                                          <p:attrName>ppt_x</p:attrName>
                                        </p:attrNameLst>
                                      </p:cBhvr>
                                      <p:tavLst>
                                        <p:tav tm="0">
                                          <p:val>
                                            <p:strVal val="0-#ppt_w/2"/>
                                          </p:val>
                                        </p:tav>
                                        <p:tav tm="100000">
                                          <p:val>
                                            <p:strVal val="#ppt_x"/>
                                          </p:val>
                                        </p:tav>
                                      </p:tavLst>
                                    </p:anim>
                                    <p:anim calcmode="lin" valueType="num">
                                      <p:cBhvr additive="base">
                                        <p:cTn id="175" dur="500" fill="hold"/>
                                        <p:tgtEl>
                                          <p:spTgt spid="7076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7587" grpId="0" build="p" autoUpdateAnimBg="0"/>
      <p:bldP spid="707588" grpId="0" animBg="1" autoUpdateAnimBg="0"/>
      <p:bldP spid="707589" grpId="0" animBg="1"/>
      <p:bldP spid="707590" grpId="0" animBg="1"/>
      <p:bldP spid="707591" grpId="0" animBg="1"/>
      <p:bldP spid="707592" grpId="0" animBg="1"/>
      <p:bldP spid="707593" grpId="0" animBg="1"/>
      <p:bldP spid="707594" grpId="0" animBg="1"/>
      <p:bldP spid="707595" grpId="0" animBg="1"/>
      <p:bldP spid="707596" grpId="0" autoUpdateAnimBg="0"/>
      <p:bldP spid="707597" grpId="0" autoUpdateAnimBg="0"/>
      <p:bldP spid="707598" grpId="0" animBg="1"/>
      <p:bldP spid="707599" grpId="0" autoUpdateAnimBg="0"/>
      <p:bldP spid="707600" grpId="0" autoUpdateAnimBg="0"/>
      <p:bldP spid="707601" grpId="0" autoUpdateAnimBg="0"/>
      <p:bldP spid="707602" grpId="0" autoUpdateAnimBg="0"/>
      <p:bldP spid="707603" grpId="0" autoUpdateAnimBg="0"/>
      <p:bldP spid="707604" grpId="0" autoUpdateAnimBg="0"/>
      <p:bldP spid="707605" grpId="0" autoUpdateAnimBg="0"/>
      <p:bldP spid="707606" grpId="0" autoUpdateAnimBg="0"/>
      <p:bldP spid="707607" grpId="0" autoUpdateAnimBg="0"/>
      <p:bldP spid="707608" grpId="0" autoUpdateAnimBg="0"/>
      <p:bldP spid="707609" grpId="0" autoUpdateAnimBg="0"/>
      <p:bldP spid="707610" grpId="0" autoUpdateAnimBg="0"/>
      <p:bldP spid="707611" grpId="0" autoUpdateAnimBg="0"/>
      <p:bldP spid="707612" grpId="0" autoUpdateAnimBg="0"/>
      <p:bldP spid="707613" grpId="0" autoUpdateAnimBg="0"/>
      <p:bldP spid="707614" grpId="0" autoUpdateAnimBg="0"/>
      <p:bldP spid="707615" grpId="0" autoUpdateAnimBg="0"/>
      <p:bldP spid="707616" grpId="0" autoUpdateAnimBg="0"/>
      <p:bldP spid="707617" grpId="0" autoUpdateAnimBg="0"/>
      <p:bldP spid="707618"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 name="Slide Number Placeholder 5"/>
          <p:cNvSpPr>
            <a:spLocks noGrp="1"/>
          </p:cNvSpPr>
          <p:nvPr>
            <p:ph type="sldNum" sz="quarter" idx="12"/>
          </p:nvPr>
        </p:nvSpPr>
        <p:spPr/>
        <p:txBody>
          <a:bodyPr/>
          <a:lstStyle/>
          <a:p>
            <a:pPr>
              <a:defRPr/>
            </a:pPr>
            <a:fld id="{D569FE15-4D18-430D-A816-E6B76938E350}" type="slidenum">
              <a:rPr lang="es-ES"/>
              <a:pPr>
                <a:defRPr/>
              </a:pPr>
              <a:t>19</a:t>
            </a:fld>
            <a:endParaRPr lang="es-ES"/>
          </a:p>
        </p:txBody>
      </p:sp>
      <p:sp>
        <p:nvSpPr>
          <p:cNvPr id="41987" name="Rectangle 2"/>
          <p:cNvSpPr>
            <a:spLocks noGrp="1" noChangeArrowheads="1"/>
          </p:cNvSpPr>
          <p:nvPr>
            <p:ph type="title"/>
          </p:nvPr>
        </p:nvSpPr>
        <p:spPr>
          <a:xfrm>
            <a:off x="1" y="332656"/>
            <a:ext cx="7092280" cy="823913"/>
          </a:xfrm>
        </p:spPr>
        <p:txBody>
          <a:bodyPr>
            <a:normAutofit/>
          </a:bodyPr>
          <a:lstStyle/>
          <a:p>
            <a:pPr algn="ctr" eaLnBrk="1" hangingPunct="1"/>
            <a:r>
              <a:rPr lang="es-ES_tradnl" sz="3600" dirty="0" smtClean="0"/>
              <a:t>Evaluando el Árbol de Decisiones </a:t>
            </a:r>
          </a:p>
        </p:txBody>
      </p:sp>
      <p:sp>
        <p:nvSpPr>
          <p:cNvPr id="708611" name="Rectangle 3"/>
          <p:cNvSpPr>
            <a:spLocks noGrp="1" noChangeArrowheads="1"/>
          </p:cNvSpPr>
          <p:nvPr>
            <p:ph type="body" idx="1"/>
          </p:nvPr>
        </p:nvSpPr>
        <p:spPr>
          <a:xfrm>
            <a:off x="395288" y="3716338"/>
            <a:ext cx="8532812" cy="990600"/>
          </a:xfrm>
        </p:spPr>
        <p:txBody>
          <a:bodyPr>
            <a:normAutofit lnSpcReduction="10000"/>
          </a:bodyPr>
          <a:lstStyle/>
          <a:p>
            <a:pPr eaLnBrk="1" hangingPunct="1"/>
            <a:r>
              <a:rPr lang="es-ES" sz="2000" dirty="0" smtClean="0">
                <a:solidFill>
                  <a:schemeClr val="bg1">
                    <a:lumMod val="50000"/>
                  </a:schemeClr>
                </a:solidFill>
              </a:rPr>
              <a:t>El análisis lo comenzamos de derecha a izquierda. Calculando el </a:t>
            </a:r>
            <a:r>
              <a:rPr lang="es-ES" sz="2000" dirty="0" err="1" smtClean="0">
                <a:solidFill>
                  <a:schemeClr val="bg1">
                    <a:lumMod val="50000"/>
                  </a:schemeClr>
                </a:solidFill>
              </a:rPr>
              <a:t>EVM</a:t>
            </a:r>
            <a:r>
              <a:rPr lang="es-ES" sz="2000" dirty="0" smtClean="0">
                <a:solidFill>
                  <a:schemeClr val="bg1">
                    <a:lumMod val="50000"/>
                  </a:schemeClr>
                </a:solidFill>
              </a:rPr>
              <a:t> de los nodos de incertidumbre. </a:t>
            </a:r>
            <a:r>
              <a:rPr lang="es-ES_tradnl" sz="2000" dirty="0" smtClean="0">
                <a:solidFill>
                  <a:schemeClr val="bg1">
                    <a:lumMod val="50000"/>
                  </a:schemeClr>
                </a:solidFill>
              </a:rPr>
              <a:t>Es el producto del valor de cada posible resultado  por su probabilidad de ocurrencia y sumando  los resultados</a:t>
            </a:r>
            <a:endParaRPr lang="es-ES" sz="2000" dirty="0" smtClean="0">
              <a:solidFill>
                <a:schemeClr val="bg1">
                  <a:lumMod val="50000"/>
                </a:schemeClr>
              </a:solidFill>
            </a:endParaRPr>
          </a:p>
        </p:txBody>
      </p:sp>
      <p:sp>
        <p:nvSpPr>
          <p:cNvPr id="41989" name="Rectangle 4"/>
          <p:cNvSpPr>
            <a:spLocks noChangeArrowheads="1"/>
          </p:cNvSpPr>
          <p:nvPr/>
        </p:nvSpPr>
        <p:spPr bwMode="auto">
          <a:xfrm>
            <a:off x="1444675" y="2092288"/>
            <a:ext cx="838200" cy="533400"/>
          </a:xfrm>
          <a:prstGeom prst="rect">
            <a:avLst/>
          </a:prstGeom>
          <a:solidFill>
            <a:schemeClr val="accent1"/>
          </a:solidFill>
          <a:ln w="9525">
            <a:solidFill>
              <a:schemeClr val="tx1"/>
            </a:solidFill>
            <a:miter lim="800000"/>
            <a:headEnd/>
            <a:tailEnd/>
          </a:ln>
        </p:spPr>
        <p:txBody>
          <a:bodyPr wrap="none" anchor="ctr"/>
          <a:lstStyle/>
          <a:p>
            <a:pPr algn="ctr"/>
            <a:r>
              <a:rPr lang="es-ES_tradnl" sz="1400"/>
              <a:t>¿probar o </a:t>
            </a:r>
          </a:p>
          <a:p>
            <a:pPr algn="ctr"/>
            <a:r>
              <a:rPr lang="es-ES_tradnl" sz="1400"/>
              <a:t>no probar?</a:t>
            </a:r>
            <a:endParaRPr lang="es-ES_tradnl"/>
          </a:p>
        </p:txBody>
      </p:sp>
      <p:sp>
        <p:nvSpPr>
          <p:cNvPr id="41990" name="Oval 5"/>
          <p:cNvSpPr>
            <a:spLocks noChangeArrowheads="1"/>
          </p:cNvSpPr>
          <p:nvPr/>
        </p:nvSpPr>
        <p:spPr bwMode="auto">
          <a:xfrm>
            <a:off x="3806875" y="1787488"/>
            <a:ext cx="609600" cy="609600"/>
          </a:xfrm>
          <a:prstGeom prst="ellipse">
            <a:avLst/>
          </a:prstGeom>
          <a:solidFill>
            <a:schemeClr val="accent1"/>
          </a:solidFill>
          <a:ln w="9525">
            <a:solidFill>
              <a:schemeClr val="tx1"/>
            </a:solidFill>
            <a:round/>
            <a:headEnd/>
            <a:tailEnd/>
          </a:ln>
        </p:spPr>
        <p:txBody>
          <a:bodyPr wrap="none" anchor="ctr"/>
          <a:lstStyle/>
          <a:p>
            <a:endParaRPr lang="es-CR"/>
          </a:p>
        </p:txBody>
      </p:sp>
      <p:sp>
        <p:nvSpPr>
          <p:cNvPr id="41991" name="Oval 6"/>
          <p:cNvSpPr>
            <a:spLocks noChangeArrowheads="1"/>
          </p:cNvSpPr>
          <p:nvPr/>
        </p:nvSpPr>
        <p:spPr bwMode="auto">
          <a:xfrm>
            <a:off x="3806875" y="2625688"/>
            <a:ext cx="685800" cy="609600"/>
          </a:xfrm>
          <a:prstGeom prst="ellipse">
            <a:avLst/>
          </a:prstGeom>
          <a:solidFill>
            <a:schemeClr val="accent1"/>
          </a:solidFill>
          <a:ln w="9525">
            <a:solidFill>
              <a:schemeClr val="tx1"/>
            </a:solidFill>
            <a:round/>
            <a:headEnd/>
            <a:tailEnd/>
          </a:ln>
        </p:spPr>
        <p:txBody>
          <a:bodyPr wrap="none" anchor="ctr"/>
          <a:lstStyle/>
          <a:p>
            <a:endParaRPr lang="es-CR"/>
          </a:p>
        </p:txBody>
      </p:sp>
      <p:sp>
        <p:nvSpPr>
          <p:cNvPr id="41992" name="Line 7"/>
          <p:cNvSpPr>
            <a:spLocks noChangeShapeType="1"/>
          </p:cNvSpPr>
          <p:nvPr/>
        </p:nvSpPr>
        <p:spPr bwMode="auto">
          <a:xfrm flipV="1">
            <a:off x="2282875" y="2092288"/>
            <a:ext cx="1524000" cy="152400"/>
          </a:xfrm>
          <a:prstGeom prst="line">
            <a:avLst/>
          </a:prstGeom>
          <a:noFill/>
          <a:ln w="9525">
            <a:solidFill>
              <a:schemeClr val="tx1"/>
            </a:solidFill>
            <a:round/>
            <a:headEnd/>
            <a:tailEnd/>
          </a:ln>
        </p:spPr>
        <p:txBody>
          <a:bodyPr wrap="none" anchor="ctr"/>
          <a:lstStyle/>
          <a:p>
            <a:endParaRPr lang="es-CR"/>
          </a:p>
        </p:txBody>
      </p:sp>
      <p:sp>
        <p:nvSpPr>
          <p:cNvPr id="41993" name="Line 8"/>
          <p:cNvSpPr>
            <a:spLocks noChangeShapeType="1"/>
          </p:cNvSpPr>
          <p:nvPr/>
        </p:nvSpPr>
        <p:spPr bwMode="auto">
          <a:xfrm>
            <a:off x="2282875" y="2397088"/>
            <a:ext cx="1524000" cy="533400"/>
          </a:xfrm>
          <a:prstGeom prst="line">
            <a:avLst/>
          </a:prstGeom>
          <a:noFill/>
          <a:ln w="9525">
            <a:solidFill>
              <a:schemeClr val="tx1"/>
            </a:solidFill>
            <a:round/>
            <a:headEnd/>
            <a:tailEnd/>
          </a:ln>
        </p:spPr>
        <p:txBody>
          <a:bodyPr wrap="none" anchor="ctr"/>
          <a:lstStyle/>
          <a:p>
            <a:endParaRPr lang="es-CR"/>
          </a:p>
        </p:txBody>
      </p:sp>
      <p:sp>
        <p:nvSpPr>
          <p:cNvPr id="41994" name="Line 9"/>
          <p:cNvSpPr>
            <a:spLocks noChangeShapeType="1"/>
          </p:cNvSpPr>
          <p:nvPr/>
        </p:nvSpPr>
        <p:spPr bwMode="auto">
          <a:xfrm flipV="1">
            <a:off x="4492675" y="1635088"/>
            <a:ext cx="1828800" cy="381000"/>
          </a:xfrm>
          <a:prstGeom prst="line">
            <a:avLst/>
          </a:prstGeom>
          <a:noFill/>
          <a:ln w="9525">
            <a:solidFill>
              <a:schemeClr val="tx1"/>
            </a:solidFill>
            <a:round/>
            <a:headEnd/>
            <a:tailEnd/>
          </a:ln>
        </p:spPr>
        <p:txBody>
          <a:bodyPr wrap="none" anchor="ctr"/>
          <a:lstStyle/>
          <a:p>
            <a:endParaRPr lang="es-CR"/>
          </a:p>
        </p:txBody>
      </p:sp>
      <p:sp>
        <p:nvSpPr>
          <p:cNvPr id="41995" name="Line 10"/>
          <p:cNvSpPr>
            <a:spLocks noChangeShapeType="1"/>
          </p:cNvSpPr>
          <p:nvPr/>
        </p:nvSpPr>
        <p:spPr bwMode="auto">
          <a:xfrm>
            <a:off x="4492675" y="2092288"/>
            <a:ext cx="1828800" cy="0"/>
          </a:xfrm>
          <a:prstGeom prst="line">
            <a:avLst/>
          </a:prstGeom>
          <a:noFill/>
          <a:ln w="9525">
            <a:solidFill>
              <a:schemeClr val="tx1"/>
            </a:solidFill>
            <a:round/>
            <a:headEnd/>
            <a:tailEnd/>
          </a:ln>
        </p:spPr>
        <p:txBody>
          <a:bodyPr wrap="none" anchor="ctr"/>
          <a:lstStyle/>
          <a:p>
            <a:endParaRPr lang="es-CR"/>
          </a:p>
        </p:txBody>
      </p:sp>
      <p:sp>
        <p:nvSpPr>
          <p:cNvPr id="41996" name="Line 11"/>
          <p:cNvSpPr>
            <a:spLocks noChangeShapeType="1"/>
          </p:cNvSpPr>
          <p:nvPr/>
        </p:nvSpPr>
        <p:spPr bwMode="auto">
          <a:xfrm>
            <a:off x="4492675" y="3082888"/>
            <a:ext cx="1905000" cy="76200"/>
          </a:xfrm>
          <a:prstGeom prst="line">
            <a:avLst/>
          </a:prstGeom>
          <a:noFill/>
          <a:ln w="9525">
            <a:solidFill>
              <a:schemeClr val="tx1"/>
            </a:solidFill>
            <a:round/>
            <a:headEnd/>
            <a:tailEnd/>
          </a:ln>
        </p:spPr>
        <p:txBody>
          <a:bodyPr wrap="none" anchor="ctr"/>
          <a:lstStyle/>
          <a:p>
            <a:endParaRPr lang="es-CR"/>
          </a:p>
        </p:txBody>
      </p:sp>
      <p:sp>
        <p:nvSpPr>
          <p:cNvPr id="708620" name="Text Box 12"/>
          <p:cNvSpPr txBox="1">
            <a:spLocks noChangeArrowheads="1"/>
          </p:cNvSpPr>
          <p:nvPr/>
        </p:nvSpPr>
        <p:spPr bwMode="auto">
          <a:xfrm>
            <a:off x="971600" y="2693950"/>
            <a:ext cx="1524000" cy="304800"/>
          </a:xfrm>
          <a:prstGeom prst="rect">
            <a:avLst/>
          </a:prstGeom>
          <a:noFill/>
          <a:ln w="9525">
            <a:noFill/>
            <a:miter lim="800000"/>
            <a:headEnd/>
            <a:tailEnd/>
          </a:ln>
        </p:spPr>
        <p:txBody>
          <a:bodyPr>
            <a:spAutoFit/>
          </a:bodyPr>
          <a:lstStyle/>
          <a:p>
            <a:pPr algn="ctr">
              <a:spcBef>
                <a:spcPct val="50000"/>
              </a:spcBef>
            </a:pPr>
            <a:r>
              <a:rPr lang="es-ES_tradnl" sz="1400"/>
              <a:t>$6M</a:t>
            </a:r>
            <a:endParaRPr lang="es-ES_tradnl"/>
          </a:p>
        </p:txBody>
      </p:sp>
      <p:sp>
        <p:nvSpPr>
          <p:cNvPr id="708621" name="Text Box 13"/>
          <p:cNvSpPr txBox="1">
            <a:spLocks noChangeArrowheads="1"/>
          </p:cNvSpPr>
          <p:nvPr/>
        </p:nvSpPr>
        <p:spPr bwMode="auto">
          <a:xfrm>
            <a:off x="1043038" y="1685888"/>
            <a:ext cx="1447800" cy="304800"/>
          </a:xfrm>
          <a:prstGeom prst="rect">
            <a:avLst/>
          </a:prstGeom>
          <a:noFill/>
          <a:ln w="9525">
            <a:noFill/>
            <a:miter lim="800000"/>
            <a:headEnd/>
            <a:tailEnd/>
          </a:ln>
        </p:spPr>
        <p:txBody>
          <a:bodyPr>
            <a:spAutoFit/>
          </a:bodyPr>
          <a:lstStyle/>
          <a:p>
            <a:pPr algn="ctr">
              <a:spcBef>
                <a:spcPct val="50000"/>
              </a:spcBef>
            </a:pPr>
            <a:r>
              <a:rPr lang="es-ES_tradnl" sz="1400"/>
              <a:t>$6,44M</a:t>
            </a:r>
            <a:endParaRPr lang="es-ES_tradnl"/>
          </a:p>
        </p:txBody>
      </p:sp>
      <p:sp>
        <p:nvSpPr>
          <p:cNvPr id="41999" name="Line 14"/>
          <p:cNvSpPr>
            <a:spLocks noChangeShapeType="1"/>
          </p:cNvSpPr>
          <p:nvPr/>
        </p:nvSpPr>
        <p:spPr bwMode="auto">
          <a:xfrm flipV="1">
            <a:off x="4492675" y="2625688"/>
            <a:ext cx="1828800" cy="304800"/>
          </a:xfrm>
          <a:prstGeom prst="line">
            <a:avLst/>
          </a:prstGeom>
          <a:noFill/>
          <a:ln w="9525">
            <a:solidFill>
              <a:schemeClr val="tx1"/>
            </a:solidFill>
            <a:round/>
            <a:headEnd/>
            <a:tailEnd/>
          </a:ln>
        </p:spPr>
        <p:txBody>
          <a:bodyPr wrap="none" anchor="ctr"/>
          <a:lstStyle/>
          <a:p>
            <a:endParaRPr lang="es-CR"/>
          </a:p>
        </p:txBody>
      </p:sp>
      <p:sp>
        <p:nvSpPr>
          <p:cNvPr id="708623" name="Rectangle 15"/>
          <p:cNvSpPr>
            <a:spLocks noChangeArrowheads="1"/>
          </p:cNvSpPr>
          <p:nvPr/>
        </p:nvSpPr>
        <p:spPr bwMode="auto">
          <a:xfrm>
            <a:off x="323850" y="4651375"/>
            <a:ext cx="8604250" cy="944563"/>
          </a:xfrm>
          <a:prstGeom prst="rect">
            <a:avLst/>
          </a:prstGeom>
          <a:noFill/>
          <a:ln w="9525">
            <a:noFill/>
            <a:miter lim="800000"/>
            <a:headEnd/>
            <a:tailEnd/>
          </a:ln>
        </p:spPr>
        <p:txBody>
          <a:bodyPr lIns="92075" tIns="46038" rIns="92075" bIns="46038"/>
          <a:lstStyle/>
          <a:p>
            <a:pPr marL="342900" indent="-342900" eaLnBrk="1" hangingPunct="1">
              <a:spcBef>
                <a:spcPct val="20000"/>
              </a:spcBef>
              <a:buClr>
                <a:schemeClr val="folHlink"/>
              </a:buClr>
              <a:buSzPct val="60000"/>
              <a:buFont typeface="Wingdings" pitchFamily="2" charset="2"/>
              <a:buChar char="n"/>
            </a:pPr>
            <a:r>
              <a:rPr lang="es-ES" sz="2000" dirty="0">
                <a:solidFill>
                  <a:schemeClr val="bg1">
                    <a:lumMod val="50000"/>
                  </a:schemeClr>
                </a:solidFill>
              </a:rPr>
              <a:t>Cuando evaluamos los nodos de decisión, debemos calcular el costo total basado en los valores de los resultados que ya hemos calculado. Esto nos dará un valor que representa el beneficio de tal decisión.</a:t>
            </a:r>
          </a:p>
        </p:txBody>
      </p:sp>
      <p:sp>
        <p:nvSpPr>
          <p:cNvPr id="708624" name="Rectangle 16"/>
          <p:cNvSpPr>
            <a:spLocks noChangeArrowheads="1"/>
          </p:cNvSpPr>
          <p:nvPr/>
        </p:nvSpPr>
        <p:spPr bwMode="auto">
          <a:xfrm>
            <a:off x="323850" y="5641974"/>
            <a:ext cx="8604250" cy="955377"/>
          </a:xfrm>
          <a:prstGeom prst="rect">
            <a:avLst/>
          </a:prstGeom>
          <a:noFill/>
          <a:ln w="9525">
            <a:noFill/>
            <a:miter lim="800000"/>
            <a:headEnd/>
            <a:tailEnd/>
          </a:ln>
        </p:spPr>
        <p:txBody>
          <a:bodyPr lIns="92075" tIns="46038" rIns="92075" bIns="46038"/>
          <a:lstStyle/>
          <a:p>
            <a:pPr marL="342900" indent="-342900" eaLnBrk="1" hangingPunct="1">
              <a:spcBef>
                <a:spcPct val="20000"/>
              </a:spcBef>
              <a:buClr>
                <a:schemeClr val="folHlink"/>
              </a:buClr>
              <a:buSzPct val="60000"/>
              <a:buFont typeface="Wingdings" pitchFamily="2" charset="2"/>
              <a:buChar char="n"/>
            </a:pPr>
            <a:r>
              <a:rPr lang="es-ES" sz="2000" dirty="0">
                <a:solidFill>
                  <a:schemeClr val="bg1">
                    <a:lumMod val="50000"/>
                  </a:schemeClr>
                </a:solidFill>
              </a:rPr>
              <a:t>Cuando ya hayamos calculado </a:t>
            </a:r>
            <a:r>
              <a:rPr lang="es-CR" sz="2000" dirty="0">
                <a:solidFill>
                  <a:schemeClr val="bg1">
                    <a:lumMod val="50000"/>
                  </a:schemeClr>
                </a:solidFill>
              </a:rPr>
              <a:t>el valor</a:t>
            </a:r>
            <a:r>
              <a:rPr lang="es-ES" sz="2000" dirty="0">
                <a:solidFill>
                  <a:schemeClr val="bg1">
                    <a:lumMod val="50000"/>
                  </a:schemeClr>
                </a:solidFill>
              </a:rPr>
              <a:t> de estas decisiones, deberemos elegir la opción que tiene el beneficio más importante como la decisión tomada.</a:t>
            </a:r>
          </a:p>
        </p:txBody>
      </p:sp>
      <p:sp>
        <p:nvSpPr>
          <p:cNvPr id="42002" name="Text Box 17"/>
          <p:cNvSpPr txBox="1">
            <a:spLocks noChangeArrowheads="1"/>
          </p:cNvSpPr>
          <p:nvPr/>
        </p:nvSpPr>
        <p:spPr bwMode="auto">
          <a:xfrm rot="-310586">
            <a:off x="2282875" y="1863688"/>
            <a:ext cx="1143000" cy="304800"/>
          </a:xfrm>
          <a:prstGeom prst="rect">
            <a:avLst/>
          </a:prstGeom>
          <a:noFill/>
          <a:ln w="9525">
            <a:noFill/>
            <a:miter lim="800000"/>
            <a:headEnd/>
            <a:tailEnd/>
          </a:ln>
        </p:spPr>
        <p:txBody>
          <a:bodyPr>
            <a:spAutoFit/>
          </a:bodyPr>
          <a:lstStyle/>
          <a:p>
            <a:pPr algn="ctr">
              <a:spcBef>
                <a:spcPct val="50000"/>
              </a:spcBef>
            </a:pPr>
            <a:r>
              <a:rPr lang="es-ES_tradnl" sz="1400"/>
              <a:t>Probar</a:t>
            </a:r>
            <a:endParaRPr lang="es-ES_tradnl"/>
          </a:p>
        </p:txBody>
      </p:sp>
      <p:sp>
        <p:nvSpPr>
          <p:cNvPr id="42003" name="Text Box 18"/>
          <p:cNvSpPr txBox="1">
            <a:spLocks noChangeArrowheads="1"/>
          </p:cNvSpPr>
          <p:nvPr/>
        </p:nvSpPr>
        <p:spPr bwMode="auto">
          <a:xfrm rot="1144231">
            <a:off x="2587675" y="2320888"/>
            <a:ext cx="914400" cy="304800"/>
          </a:xfrm>
          <a:prstGeom prst="rect">
            <a:avLst/>
          </a:prstGeom>
          <a:noFill/>
          <a:ln w="9525">
            <a:noFill/>
            <a:miter lim="800000"/>
            <a:headEnd/>
            <a:tailEnd/>
          </a:ln>
        </p:spPr>
        <p:txBody>
          <a:bodyPr>
            <a:spAutoFit/>
          </a:bodyPr>
          <a:lstStyle/>
          <a:p>
            <a:pPr algn="ctr">
              <a:spcBef>
                <a:spcPct val="50000"/>
              </a:spcBef>
            </a:pPr>
            <a:r>
              <a:rPr lang="es-ES_tradnl" sz="1400"/>
              <a:t>No probar</a:t>
            </a:r>
            <a:endParaRPr lang="es-ES_tradnl"/>
          </a:p>
        </p:txBody>
      </p:sp>
      <p:sp>
        <p:nvSpPr>
          <p:cNvPr id="42004" name="Text Box 19"/>
          <p:cNvSpPr txBox="1">
            <a:spLocks noChangeArrowheads="1"/>
          </p:cNvSpPr>
          <p:nvPr/>
        </p:nvSpPr>
        <p:spPr bwMode="auto">
          <a:xfrm rot="-778315">
            <a:off x="4264075" y="1406488"/>
            <a:ext cx="2438400" cy="304800"/>
          </a:xfrm>
          <a:prstGeom prst="rect">
            <a:avLst/>
          </a:prstGeom>
          <a:noFill/>
          <a:ln w="9525">
            <a:noFill/>
            <a:miter lim="800000"/>
            <a:headEnd/>
            <a:tailEnd/>
          </a:ln>
        </p:spPr>
        <p:txBody>
          <a:bodyPr>
            <a:spAutoFit/>
          </a:bodyPr>
          <a:lstStyle/>
          <a:p>
            <a:pPr algn="ctr">
              <a:spcBef>
                <a:spcPct val="50000"/>
              </a:spcBef>
            </a:pPr>
            <a:r>
              <a:rPr lang="es-ES_tradnl" sz="1400"/>
              <a:t>96%   Radares Correctos </a:t>
            </a:r>
            <a:endParaRPr lang="es-ES_tradnl"/>
          </a:p>
        </p:txBody>
      </p:sp>
      <p:sp>
        <p:nvSpPr>
          <p:cNvPr id="42005" name="Text Box 20"/>
          <p:cNvSpPr txBox="1">
            <a:spLocks noChangeArrowheads="1"/>
          </p:cNvSpPr>
          <p:nvPr/>
        </p:nvSpPr>
        <p:spPr bwMode="auto">
          <a:xfrm>
            <a:off x="4416475" y="2092288"/>
            <a:ext cx="2209800" cy="304800"/>
          </a:xfrm>
          <a:prstGeom prst="rect">
            <a:avLst/>
          </a:prstGeom>
          <a:noFill/>
          <a:ln w="9525">
            <a:noFill/>
            <a:miter lim="800000"/>
            <a:headEnd/>
            <a:tailEnd/>
          </a:ln>
        </p:spPr>
        <p:txBody>
          <a:bodyPr>
            <a:spAutoFit/>
          </a:bodyPr>
          <a:lstStyle/>
          <a:p>
            <a:pPr algn="ctr">
              <a:spcBef>
                <a:spcPct val="50000"/>
              </a:spcBef>
            </a:pPr>
            <a:r>
              <a:rPr lang="es-ES_tradnl" sz="1400"/>
              <a:t>4%  Radares Defectuosas</a:t>
            </a:r>
            <a:endParaRPr lang="es-ES_tradnl"/>
          </a:p>
        </p:txBody>
      </p:sp>
      <p:sp>
        <p:nvSpPr>
          <p:cNvPr id="42006" name="Text Box 21"/>
          <p:cNvSpPr txBox="1">
            <a:spLocks noChangeArrowheads="1"/>
          </p:cNvSpPr>
          <p:nvPr/>
        </p:nvSpPr>
        <p:spPr bwMode="auto">
          <a:xfrm rot="-533145">
            <a:off x="4264075" y="2473288"/>
            <a:ext cx="2438400" cy="304800"/>
          </a:xfrm>
          <a:prstGeom prst="rect">
            <a:avLst/>
          </a:prstGeom>
          <a:noFill/>
          <a:ln w="9525">
            <a:noFill/>
            <a:miter lim="800000"/>
            <a:headEnd/>
            <a:tailEnd/>
          </a:ln>
        </p:spPr>
        <p:txBody>
          <a:bodyPr>
            <a:spAutoFit/>
          </a:bodyPr>
          <a:lstStyle/>
          <a:p>
            <a:pPr algn="ctr">
              <a:spcBef>
                <a:spcPct val="50000"/>
              </a:spcBef>
            </a:pPr>
            <a:r>
              <a:rPr lang="es-ES_tradnl" sz="1400"/>
              <a:t>96%   Radares Correctos </a:t>
            </a:r>
          </a:p>
        </p:txBody>
      </p:sp>
      <p:sp>
        <p:nvSpPr>
          <p:cNvPr id="42007" name="Text Box 22"/>
          <p:cNvSpPr txBox="1">
            <a:spLocks noChangeArrowheads="1"/>
          </p:cNvSpPr>
          <p:nvPr/>
        </p:nvSpPr>
        <p:spPr bwMode="auto">
          <a:xfrm rot="168083">
            <a:off x="4506120" y="3122779"/>
            <a:ext cx="2209800" cy="304800"/>
          </a:xfrm>
          <a:prstGeom prst="rect">
            <a:avLst/>
          </a:prstGeom>
          <a:noFill/>
          <a:ln w="9525">
            <a:noFill/>
            <a:miter lim="800000"/>
            <a:headEnd/>
            <a:tailEnd/>
          </a:ln>
        </p:spPr>
        <p:txBody>
          <a:bodyPr>
            <a:spAutoFit/>
          </a:bodyPr>
          <a:lstStyle/>
          <a:p>
            <a:pPr algn="ctr">
              <a:spcBef>
                <a:spcPct val="50000"/>
              </a:spcBef>
            </a:pPr>
            <a:r>
              <a:rPr lang="es-ES_tradnl" sz="1400" dirty="0"/>
              <a:t>4% Radares Defectuosos</a:t>
            </a:r>
            <a:endParaRPr lang="es-ES_tradnl" dirty="0"/>
          </a:p>
        </p:txBody>
      </p:sp>
      <p:sp>
        <p:nvSpPr>
          <p:cNvPr id="42008" name="Text Box 23"/>
          <p:cNvSpPr txBox="1">
            <a:spLocks noChangeArrowheads="1"/>
          </p:cNvSpPr>
          <p:nvPr/>
        </p:nvSpPr>
        <p:spPr bwMode="auto">
          <a:xfrm rot="23930">
            <a:off x="2816275" y="1863688"/>
            <a:ext cx="1066800" cy="304800"/>
          </a:xfrm>
          <a:prstGeom prst="rect">
            <a:avLst/>
          </a:prstGeom>
          <a:noFill/>
          <a:ln w="9525">
            <a:noFill/>
            <a:miter lim="800000"/>
            <a:headEnd/>
            <a:tailEnd/>
          </a:ln>
        </p:spPr>
        <p:txBody>
          <a:bodyPr>
            <a:spAutoFit/>
          </a:bodyPr>
          <a:lstStyle/>
          <a:p>
            <a:pPr algn="ctr">
              <a:spcBef>
                <a:spcPct val="50000"/>
              </a:spcBef>
            </a:pPr>
            <a:r>
              <a:rPr lang="es-ES_tradnl" sz="1400"/>
              <a:t>5M</a:t>
            </a:r>
            <a:endParaRPr lang="es-ES_tradnl"/>
          </a:p>
        </p:txBody>
      </p:sp>
      <p:sp>
        <p:nvSpPr>
          <p:cNvPr id="708632" name="Text Box 24"/>
          <p:cNvSpPr txBox="1">
            <a:spLocks noChangeArrowheads="1"/>
          </p:cNvSpPr>
          <p:nvPr/>
        </p:nvSpPr>
        <p:spPr bwMode="auto">
          <a:xfrm rot="-560829">
            <a:off x="4416475" y="1254088"/>
            <a:ext cx="1617663" cy="304800"/>
          </a:xfrm>
          <a:prstGeom prst="rect">
            <a:avLst/>
          </a:prstGeom>
          <a:noFill/>
          <a:ln w="9525">
            <a:noFill/>
            <a:miter lim="800000"/>
            <a:headEnd/>
            <a:tailEnd/>
          </a:ln>
        </p:spPr>
        <p:txBody>
          <a:bodyPr>
            <a:spAutoFit/>
          </a:bodyPr>
          <a:lstStyle/>
          <a:p>
            <a:pPr algn="ctr">
              <a:spcBef>
                <a:spcPct val="50000"/>
              </a:spcBef>
            </a:pPr>
            <a:r>
              <a:rPr lang="es-ES_tradnl" sz="1400"/>
              <a:t>$1Mx0.96=$960K</a:t>
            </a:r>
            <a:endParaRPr lang="es-ES_tradnl"/>
          </a:p>
        </p:txBody>
      </p:sp>
      <p:sp>
        <p:nvSpPr>
          <p:cNvPr id="42010" name="Text Box 25"/>
          <p:cNvSpPr txBox="1">
            <a:spLocks noChangeArrowheads="1"/>
          </p:cNvSpPr>
          <p:nvPr/>
        </p:nvSpPr>
        <p:spPr bwMode="auto">
          <a:xfrm rot="27457">
            <a:off x="6092875" y="1482688"/>
            <a:ext cx="1143000" cy="304800"/>
          </a:xfrm>
          <a:prstGeom prst="rect">
            <a:avLst/>
          </a:prstGeom>
          <a:noFill/>
          <a:ln w="9525">
            <a:noFill/>
            <a:miter lim="800000"/>
            <a:headEnd/>
            <a:tailEnd/>
          </a:ln>
        </p:spPr>
        <p:txBody>
          <a:bodyPr>
            <a:spAutoFit/>
          </a:bodyPr>
          <a:lstStyle/>
          <a:p>
            <a:pPr algn="ctr">
              <a:spcBef>
                <a:spcPct val="50000"/>
              </a:spcBef>
            </a:pPr>
            <a:r>
              <a:rPr lang="es-ES_tradnl" sz="1400"/>
              <a:t>$6M</a:t>
            </a:r>
            <a:endParaRPr lang="es-ES_tradnl"/>
          </a:p>
        </p:txBody>
      </p:sp>
      <p:sp>
        <p:nvSpPr>
          <p:cNvPr id="708634" name="Text Box 26"/>
          <p:cNvSpPr txBox="1">
            <a:spLocks noChangeArrowheads="1"/>
          </p:cNvSpPr>
          <p:nvPr/>
        </p:nvSpPr>
        <p:spPr bwMode="auto">
          <a:xfrm>
            <a:off x="4645075" y="1863688"/>
            <a:ext cx="1752600" cy="304800"/>
          </a:xfrm>
          <a:prstGeom prst="rect">
            <a:avLst/>
          </a:prstGeom>
          <a:noFill/>
          <a:ln w="9525">
            <a:noFill/>
            <a:miter lim="800000"/>
            <a:headEnd/>
            <a:tailEnd/>
          </a:ln>
        </p:spPr>
        <p:txBody>
          <a:bodyPr>
            <a:spAutoFit/>
          </a:bodyPr>
          <a:lstStyle/>
          <a:p>
            <a:pPr algn="ctr">
              <a:spcBef>
                <a:spcPct val="50000"/>
              </a:spcBef>
            </a:pPr>
            <a:r>
              <a:rPr lang="es-ES_tradnl" sz="1400"/>
              <a:t>$12Mx0.04=$480K</a:t>
            </a:r>
            <a:endParaRPr lang="es-ES_tradnl"/>
          </a:p>
        </p:txBody>
      </p:sp>
      <p:sp>
        <p:nvSpPr>
          <p:cNvPr id="42012" name="Text Box 27"/>
          <p:cNvSpPr txBox="1">
            <a:spLocks noChangeArrowheads="1"/>
          </p:cNvSpPr>
          <p:nvPr/>
        </p:nvSpPr>
        <p:spPr bwMode="auto">
          <a:xfrm rot="27457">
            <a:off x="6243688" y="1928775"/>
            <a:ext cx="915987" cy="304800"/>
          </a:xfrm>
          <a:prstGeom prst="rect">
            <a:avLst/>
          </a:prstGeom>
          <a:noFill/>
          <a:ln w="9525">
            <a:noFill/>
            <a:miter lim="800000"/>
            <a:headEnd/>
            <a:tailEnd/>
          </a:ln>
        </p:spPr>
        <p:txBody>
          <a:bodyPr>
            <a:spAutoFit/>
          </a:bodyPr>
          <a:lstStyle/>
          <a:p>
            <a:pPr algn="ctr">
              <a:spcBef>
                <a:spcPct val="50000"/>
              </a:spcBef>
            </a:pPr>
            <a:r>
              <a:rPr lang="es-ES_tradnl" sz="1400"/>
              <a:t>$17M</a:t>
            </a:r>
            <a:endParaRPr lang="es-ES_tradnl"/>
          </a:p>
        </p:txBody>
      </p:sp>
      <p:sp>
        <p:nvSpPr>
          <p:cNvPr id="42013" name="Text Box 28"/>
          <p:cNvSpPr txBox="1">
            <a:spLocks noChangeArrowheads="1"/>
          </p:cNvSpPr>
          <p:nvPr/>
        </p:nvSpPr>
        <p:spPr bwMode="auto">
          <a:xfrm rot="1041322">
            <a:off x="2663875" y="2625688"/>
            <a:ext cx="685800" cy="304800"/>
          </a:xfrm>
          <a:prstGeom prst="rect">
            <a:avLst/>
          </a:prstGeom>
          <a:noFill/>
          <a:ln w="9525">
            <a:noFill/>
            <a:miter lim="800000"/>
            <a:headEnd/>
            <a:tailEnd/>
          </a:ln>
        </p:spPr>
        <p:txBody>
          <a:bodyPr>
            <a:spAutoFit/>
          </a:bodyPr>
          <a:lstStyle/>
          <a:p>
            <a:pPr algn="ctr">
              <a:spcBef>
                <a:spcPct val="50000"/>
              </a:spcBef>
            </a:pPr>
            <a:r>
              <a:rPr lang="es-ES_tradnl" sz="1400"/>
              <a:t>$0</a:t>
            </a:r>
            <a:endParaRPr lang="es-ES_tradnl"/>
          </a:p>
        </p:txBody>
      </p:sp>
      <p:sp>
        <p:nvSpPr>
          <p:cNvPr id="708637" name="Text Box 29"/>
          <p:cNvSpPr txBox="1">
            <a:spLocks noChangeArrowheads="1"/>
          </p:cNvSpPr>
          <p:nvPr/>
        </p:nvSpPr>
        <p:spPr bwMode="auto">
          <a:xfrm rot="-583810">
            <a:off x="4568875" y="2320888"/>
            <a:ext cx="1143000" cy="304800"/>
          </a:xfrm>
          <a:prstGeom prst="rect">
            <a:avLst/>
          </a:prstGeom>
          <a:noFill/>
          <a:ln w="9525">
            <a:noFill/>
            <a:miter lim="800000"/>
            <a:headEnd/>
            <a:tailEnd/>
          </a:ln>
        </p:spPr>
        <p:txBody>
          <a:bodyPr>
            <a:spAutoFit/>
          </a:bodyPr>
          <a:lstStyle/>
          <a:p>
            <a:pPr algn="ctr">
              <a:spcBef>
                <a:spcPct val="50000"/>
              </a:spcBef>
            </a:pPr>
            <a:r>
              <a:rPr lang="es-ES_tradnl" sz="1400"/>
              <a:t>$0</a:t>
            </a:r>
            <a:endParaRPr lang="es-ES_tradnl"/>
          </a:p>
        </p:txBody>
      </p:sp>
      <p:sp>
        <p:nvSpPr>
          <p:cNvPr id="42015" name="Text Box 30"/>
          <p:cNvSpPr txBox="1">
            <a:spLocks noChangeArrowheads="1"/>
          </p:cNvSpPr>
          <p:nvPr/>
        </p:nvSpPr>
        <p:spPr bwMode="auto">
          <a:xfrm rot="27457">
            <a:off x="6169075" y="2397088"/>
            <a:ext cx="914400" cy="304800"/>
          </a:xfrm>
          <a:prstGeom prst="rect">
            <a:avLst/>
          </a:prstGeom>
          <a:noFill/>
          <a:ln w="9525">
            <a:noFill/>
            <a:miter lim="800000"/>
            <a:headEnd/>
            <a:tailEnd/>
          </a:ln>
        </p:spPr>
        <p:txBody>
          <a:bodyPr>
            <a:spAutoFit/>
          </a:bodyPr>
          <a:lstStyle/>
          <a:p>
            <a:pPr algn="ctr">
              <a:spcBef>
                <a:spcPct val="50000"/>
              </a:spcBef>
            </a:pPr>
            <a:r>
              <a:rPr lang="es-ES_tradnl" sz="1400"/>
              <a:t>$0</a:t>
            </a:r>
            <a:endParaRPr lang="es-ES_tradnl"/>
          </a:p>
        </p:txBody>
      </p:sp>
      <p:sp>
        <p:nvSpPr>
          <p:cNvPr id="708639" name="Text Box 31"/>
          <p:cNvSpPr txBox="1">
            <a:spLocks noChangeArrowheads="1"/>
          </p:cNvSpPr>
          <p:nvPr/>
        </p:nvSpPr>
        <p:spPr bwMode="auto">
          <a:xfrm rot="281394">
            <a:off x="4719688" y="2857463"/>
            <a:ext cx="1838325" cy="304800"/>
          </a:xfrm>
          <a:prstGeom prst="rect">
            <a:avLst/>
          </a:prstGeom>
          <a:noFill/>
          <a:ln w="9525">
            <a:noFill/>
            <a:miter lim="800000"/>
            <a:headEnd/>
            <a:tailEnd/>
          </a:ln>
        </p:spPr>
        <p:txBody>
          <a:bodyPr>
            <a:spAutoFit/>
          </a:bodyPr>
          <a:lstStyle/>
          <a:p>
            <a:pPr algn="ctr">
              <a:spcBef>
                <a:spcPct val="50000"/>
              </a:spcBef>
            </a:pPr>
            <a:r>
              <a:rPr lang="es-ES_tradnl" sz="1400"/>
              <a:t>$150Mx 0.04=$6M</a:t>
            </a:r>
            <a:endParaRPr lang="es-ES_tradnl"/>
          </a:p>
        </p:txBody>
      </p:sp>
      <p:sp>
        <p:nvSpPr>
          <p:cNvPr id="42017" name="Text Box 32"/>
          <p:cNvSpPr txBox="1">
            <a:spLocks noChangeArrowheads="1"/>
          </p:cNvSpPr>
          <p:nvPr/>
        </p:nvSpPr>
        <p:spPr bwMode="auto">
          <a:xfrm rot="27457">
            <a:off x="6245275" y="3006688"/>
            <a:ext cx="914400" cy="304800"/>
          </a:xfrm>
          <a:prstGeom prst="rect">
            <a:avLst/>
          </a:prstGeom>
          <a:noFill/>
          <a:ln w="9525">
            <a:noFill/>
            <a:miter lim="800000"/>
            <a:headEnd/>
            <a:tailEnd/>
          </a:ln>
        </p:spPr>
        <p:txBody>
          <a:bodyPr>
            <a:spAutoFit/>
          </a:bodyPr>
          <a:lstStyle/>
          <a:p>
            <a:pPr algn="ctr">
              <a:spcBef>
                <a:spcPct val="50000"/>
              </a:spcBef>
            </a:pPr>
            <a:r>
              <a:rPr lang="es-ES_tradnl" sz="1400"/>
              <a:t>$150M</a:t>
            </a:r>
            <a:endParaRPr lang="es-ES_tradnl"/>
          </a:p>
        </p:txBody>
      </p:sp>
      <p:sp>
        <p:nvSpPr>
          <p:cNvPr id="708641" name="Text Box 33"/>
          <p:cNvSpPr txBox="1">
            <a:spLocks noChangeArrowheads="1"/>
          </p:cNvSpPr>
          <p:nvPr/>
        </p:nvSpPr>
        <p:spPr bwMode="auto">
          <a:xfrm rot="23930">
            <a:off x="3578275" y="1939888"/>
            <a:ext cx="1066800" cy="304800"/>
          </a:xfrm>
          <a:prstGeom prst="rect">
            <a:avLst/>
          </a:prstGeom>
          <a:noFill/>
          <a:ln w="9525">
            <a:noFill/>
            <a:miter lim="800000"/>
            <a:headEnd/>
            <a:tailEnd/>
          </a:ln>
        </p:spPr>
        <p:txBody>
          <a:bodyPr>
            <a:spAutoFit/>
          </a:bodyPr>
          <a:lstStyle/>
          <a:p>
            <a:pPr algn="ctr">
              <a:spcBef>
                <a:spcPct val="50000"/>
              </a:spcBef>
            </a:pPr>
            <a:r>
              <a:rPr lang="es-ES_tradnl" sz="1400"/>
              <a:t>$1,44M</a:t>
            </a:r>
            <a:endParaRPr lang="es-ES_tradnl"/>
          </a:p>
        </p:txBody>
      </p:sp>
      <p:sp>
        <p:nvSpPr>
          <p:cNvPr id="708642" name="Text Box 34"/>
          <p:cNvSpPr txBox="1">
            <a:spLocks noChangeArrowheads="1"/>
          </p:cNvSpPr>
          <p:nvPr/>
        </p:nvSpPr>
        <p:spPr bwMode="auto">
          <a:xfrm rot="23930">
            <a:off x="3654475" y="2778088"/>
            <a:ext cx="1066800" cy="304800"/>
          </a:xfrm>
          <a:prstGeom prst="rect">
            <a:avLst/>
          </a:prstGeom>
          <a:noFill/>
          <a:ln w="9525">
            <a:noFill/>
            <a:miter lim="800000"/>
            <a:headEnd/>
            <a:tailEnd/>
          </a:ln>
        </p:spPr>
        <p:txBody>
          <a:bodyPr>
            <a:spAutoFit/>
          </a:bodyPr>
          <a:lstStyle/>
          <a:p>
            <a:pPr algn="ctr">
              <a:spcBef>
                <a:spcPct val="50000"/>
              </a:spcBef>
            </a:pPr>
            <a:r>
              <a:rPr lang="es-ES_tradnl" sz="1400"/>
              <a:t>$6M</a:t>
            </a:r>
            <a:endParaRPr lang="es-ES_tradnl"/>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08611">
                                            <p:txEl>
                                              <p:pRg st="0" end="0"/>
                                            </p:txEl>
                                          </p:spTgt>
                                        </p:tgtEl>
                                        <p:attrNameLst>
                                          <p:attrName>style.visibility</p:attrName>
                                        </p:attrNameLst>
                                      </p:cBhvr>
                                      <p:to>
                                        <p:strVal val="visible"/>
                                      </p:to>
                                    </p:set>
                                    <p:anim calcmode="lin" valueType="num">
                                      <p:cBhvr additive="base">
                                        <p:cTn id="7" dur="500" fill="hold"/>
                                        <p:tgtEl>
                                          <p:spTgt spid="70861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086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08632"/>
                                        </p:tgtEl>
                                        <p:attrNameLst>
                                          <p:attrName>style.visibility</p:attrName>
                                        </p:attrNameLst>
                                      </p:cBhvr>
                                      <p:to>
                                        <p:strVal val="visible"/>
                                      </p:to>
                                    </p:set>
                                    <p:anim calcmode="lin" valueType="num">
                                      <p:cBhvr additive="base">
                                        <p:cTn id="13" dur="500" fill="hold"/>
                                        <p:tgtEl>
                                          <p:spTgt spid="708632"/>
                                        </p:tgtEl>
                                        <p:attrNameLst>
                                          <p:attrName>ppt_x</p:attrName>
                                        </p:attrNameLst>
                                      </p:cBhvr>
                                      <p:tavLst>
                                        <p:tav tm="0">
                                          <p:val>
                                            <p:strVal val="1+#ppt_w/2"/>
                                          </p:val>
                                        </p:tav>
                                        <p:tav tm="100000">
                                          <p:val>
                                            <p:strVal val="#ppt_x"/>
                                          </p:val>
                                        </p:tav>
                                      </p:tavLst>
                                    </p:anim>
                                    <p:anim calcmode="lin" valueType="num">
                                      <p:cBhvr additive="base">
                                        <p:cTn id="14" dur="500" fill="hold"/>
                                        <p:tgtEl>
                                          <p:spTgt spid="70863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708634"/>
                                        </p:tgtEl>
                                        <p:attrNameLst>
                                          <p:attrName>style.visibility</p:attrName>
                                        </p:attrNameLst>
                                      </p:cBhvr>
                                      <p:to>
                                        <p:strVal val="visible"/>
                                      </p:to>
                                    </p:set>
                                    <p:anim calcmode="lin" valueType="num">
                                      <p:cBhvr additive="base">
                                        <p:cTn id="19" dur="500" fill="hold"/>
                                        <p:tgtEl>
                                          <p:spTgt spid="708634"/>
                                        </p:tgtEl>
                                        <p:attrNameLst>
                                          <p:attrName>ppt_x</p:attrName>
                                        </p:attrNameLst>
                                      </p:cBhvr>
                                      <p:tavLst>
                                        <p:tav tm="0">
                                          <p:val>
                                            <p:strVal val="1+#ppt_w/2"/>
                                          </p:val>
                                        </p:tav>
                                        <p:tav tm="100000">
                                          <p:val>
                                            <p:strVal val="#ppt_x"/>
                                          </p:val>
                                        </p:tav>
                                      </p:tavLst>
                                    </p:anim>
                                    <p:anim calcmode="lin" valueType="num">
                                      <p:cBhvr additive="base">
                                        <p:cTn id="20" dur="500" fill="hold"/>
                                        <p:tgtEl>
                                          <p:spTgt spid="708634"/>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708641"/>
                                        </p:tgtEl>
                                        <p:attrNameLst>
                                          <p:attrName>style.visibility</p:attrName>
                                        </p:attrNameLst>
                                      </p:cBhvr>
                                      <p:to>
                                        <p:strVal val="visible"/>
                                      </p:to>
                                    </p:set>
                                    <p:anim calcmode="lin" valueType="num">
                                      <p:cBhvr additive="base">
                                        <p:cTn id="25" dur="500" fill="hold"/>
                                        <p:tgtEl>
                                          <p:spTgt spid="708641"/>
                                        </p:tgtEl>
                                        <p:attrNameLst>
                                          <p:attrName>ppt_x</p:attrName>
                                        </p:attrNameLst>
                                      </p:cBhvr>
                                      <p:tavLst>
                                        <p:tav tm="0">
                                          <p:val>
                                            <p:strVal val="1+#ppt_w/2"/>
                                          </p:val>
                                        </p:tav>
                                        <p:tav tm="100000">
                                          <p:val>
                                            <p:strVal val="#ppt_x"/>
                                          </p:val>
                                        </p:tav>
                                      </p:tavLst>
                                    </p:anim>
                                    <p:anim calcmode="lin" valueType="num">
                                      <p:cBhvr additive="base">
                                        <p:cTn id="26" dur="500" fill="hold"/>
                                        <p:tgtEl>
                                          <p:spTgt spid="708641"/>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708637"/>
                                        </p:tgtEl>
                                        <p:attrNameLst>
                                          <p:attrName>style.visibility</p:attrName>
                                        </p:attrNameLst>
                                      </p:cBhvr>
                                      <p:to>
                                        <p:strVal val="visible"/>
                                      </p:to>
                                    </p:set>
                                    <p:anim calcmode="lin" valueType="num">
                                      <p:cBhvr additive="base">
                                        <p:cTn id="31" dur="500" fill="hold"/>
                                        <p:tgtEl>
                                          <p:spTgt spid="708637"/>
                                        </p:tgtEl>
                                        <p:attrNameLst>
                                          <p:attrName>ppt_x</p:attrName>
                                        </p:attrNameLst>
                                      </p:cBhvr>
                                      <p:tavLst>
                                        <p:tav tm="0">
                                          <p:val>
                                            <p:strVal val="1+#ppt_w/2"/>
                                          </p:val>
                                        </p:tav>
                                        <p:tav tm="100000">
                                          <p:val>
                                            <p:strVal val="#ppt_x"/>
                                          </p:val>
                                        </p:tav>
                                      </p:tavLst>
                                    </p:anim>
                                    <p:anim calcmode="lin" valueType="num">
                                      <p:cBhvr additive="base">
                                        <p:cTn id="32" dur="500" fill="hold"/>
                                        <p:tgtEl>
                                          <p:spTgt spid="708637"/>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708639"/>
                                        </p:tgtEl>
                                        <p:attrNameLst>
                                          <p:attrName>style.visibility</p:attrName>
                                        </p:attrNameLst>
                                      </p:cBhvr>
                                      <p:to>
                                        <p:strVal val="visible"/>
                                      </p:to>
                                    </p:set>
                                    <p:anim calcmode="lin" valueType="num">
                                      <p:cBhvr additive="base">
                                        <p:cTn id="37" dur="500" fill="hold"/>
                                        <p:tgtEl>
                                          <p:spTgt spid="708639"/>
                                        </p:tgtEl>
                                        <p:attrNameLst>
                                          <p:attrName>ppt_x</p:attrName>
                                        </p:attrNameLst>
                                      </p:cBhvr>
                                      <p:tavLst>
                                        <p:tav tm="0">
                                          <p:val>
                                            <p:strVal val="1+#ppt_w/2"/>
                                          </p:val>
                                        </p:tav>
                                        <p:tav tm="100000">
                                          <p:val>
                                            <p:strVal val="#ppt_x"/>
                                          </p:val>
                                        </p:tav>
                                      </p:tavLst>
                                    </p:anim>
                                    <p:anim calcmode="lin" valueType="num">
                                      <p:cBhvr additive="base">
                                        <p:cTn id="38" dur="500" fill="hold"/>
                                        <p:tgtEl>
                                          <p:spTgt spid="708639"/>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708642"/>
                                        </p:tgtEl>
                                        <p:attrNameLst>
                                          <p:attrName>style.visibility</p:attrName>
                                        </p:attrNameLst>
                                      </p:cBhvr>
                                      <p:to>
                                        <p:strVal val="visible"/>
                                      </p:to>
                                    </p:set>
                                    <p:anim calcmode="lin" valueType="num">
                                      <p:cBhvr additive="base">
                                        <p:cTn id="43" dur="500" fill="hold"/>
                                        <p:tgtEl>
                                          <p:spTgt spid="708642"/>
                                        </p:tgtEl>
                                        <p:attrNameLst>
                                          <p:attrName>ppt_x</p:attrName>
                                        </p:attrNameLst>
                                      </p:cBhvr>
                                      <p:tavLst>
                                        <p:tav tm="0">
                                          <p:val>
                                            <p:strVal val="1+#ppt_w/2"/>
                                          </p:val>
                                        </p:tav>
                                        <p:tav tm="100000">
                                          <p:val>
                                            <p:strVal val="#ppt_x"/>
                                          </p:val>
                                        </p:tav>
                                      </p:tavLst>
                                    </p:anim>
                                    <p:anim calcmode="lin" valueType="num">
                                      <p:cBhvr additive="base">
                                        <p:cTn id="44" dur="500" fill="hold"/>
                                        <p:tgtEl>
                                          <p:spTgt spid="708642"/>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708623"/>
                                        </p:tgtEl>
                                        <p:attrNameLst>
                                          <p:attrName>style.visibility</p:attrName>
                                        </p:attrNameLst>
                                      </p:cBhvr>
                                      <p:to>
                                        <p:strVal val="visible"/>
                                      </p:to>
                                    </p:set>
                                    <p:anim calcmode="lin" valueType="num">
                                      <p:cBhvr additive="base">
                                        <p:cTn id="49" dur="500" fill="hold"/>
                                        <p:tgtEl>
                                          <p:spTgt spid="708623"/>
                                        </p:tgtEl>
                                        <p:attrNameLst>
                                          <p:attrName>ppt_x</p:attrName>
                                        </p:attrNameLst>
                                      </p:cBhvr>
                                      <p:tavLst>
                                        <p:tav tm="0">
                                          <p:val>
                                            <p:strVal val="1+#ppt_w/2"/>
                                          </p:val>
                                        </p:tav>
                                        <p:tav tm="100000">
                                          <p:val>
                                            <p:strVal val="#ppt_x"/>
                                          </p:val>
                                        </p:tav>
                                      </p:tavLst>
                                    </p:anim>
                                    <p:anim calcmode="lin" valueType="num">
                                      <p:cBhvr additive="base">
                                        <p:cTn id="50" dur="500" fill="hold"/>
                                        <p:tgtEl>
                                          <p:spTgt spid="708623"/>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708621"/>
                                        </p:tgtEl>
                                        <p:attrNameLst>
                                          <p:attrName>style.visibility</p:attrName>
                                        </p:attrNameLst>
                                      </p:cBhvr>
                                      <p:to>
                                        <p:strVal val="visible"/>
                                      </p:to>
                                    </p:set>
                                    <p:anim calcmode="lin" valueType="num">
                                      <p:cBhvr additive="base">
                                        <p:cTn id="55" dur="500" fill="hold"/>
                                        <p:tgtEl>
                                          <p:spTgt spid="708621"/>
                                        </p:tgtEl>
                                        <p:attrNameLst>
                                          <p:attrName>ppt_x</p:attrName>
                                        </p:attrNameLst>
                                      </p:cBhvr>
                                      <p:tavLst>
                                        <p:tav tm="0">
                                          <p:val>
                                            <p:strVal val="1+#ppt_w/2"/>
                                          </p:val>
                                        </p:tav>
                                        <p:tav tm="100000">
                                          <p:val>
                                            <p:strVal val="#ppt_x"/>
                                          </p:val>
                                        </p:tav>
                                      </p:tavLst>
                                    </p:anim>
                                    <p:anim calcmode="lin" valueType="num">
                                      <p:cBhvr additive="base">
                                        <p:cTn id="56" dur="500" fill="hold"/>
                                        <p:tgtEl>
                                          <p:spTgt spid="708621"/>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2" fill="hold" grpId="0" nodeType="clickEffect">
                                  <p:stCondLst>
                                    <p:cond delay="0"/>
                                  </p:stCondLst>
                                  <p:childTnLst>
                                    <p:set>
                                      <p:cBhvr>
                                        <p:cTn id="60" dur="1" fill="hold">
                                          <p:stCondLst>
                                            <p:cond delay="0"/>
                                          </p:stCondLst>
                                        </p:cTn>
                                        <p:tgtEl>
                                          <p:spTgt spid="708620"/>
                                        </p:tgtEl>
                                        <p:attrNameLst>
                                          <p:attrName>style.visibility</p:attrName>
                                        </p:attrNameLst>
                                      </p:cBhvr>
                                      <p:to>
                                        <p:strVal val="visible"/>
                                      </p:to>
                                    </p:set>
                                    <p:anim calcmode="lin" valueType="num">
                                      <p:cBhvr additive="base">
                                        <p:cTn id="61" dur="500" fill="hold"/>
                                        <p:tgtEl>
                                          <p:spTgt spid="708620"/>
                                        </p:tgtEl>
                                        <p:attrNameLst>
                                          <p:attrName>ppt_x</p:attrName>
                                        </p:attrNameLst>
                                      </p:cBhvr>
                                      <p:tavLst>
                                        <p:tav tm="0">
                                          <p:val>
                                            <p:strVal val="1+#ppt_w/2"/>
                                          </p:val>
                                        </p:tav>
                                        <p:tav tm="100000">
                                          <p:val>
                                            <p:strVal val="#ppt_x"/>
                                          </p:val>
                                        </p:tav>
                                      </p:tavLst>
                                    </p:anim>
                                    <p:anim calcmode="lin" valueType="num">
                                      <p:cBhvr additive="base">
                                        <p:cTn id="62" dur="500" fill="hold"/>
                                        <p:tgtEl>
                                          <p:spTgt spid="708620"/>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2" fill="hold" grpId="0" nodeType="clickEffect">
                                  <p:stCondLst>
                                    <p:cond delay="0"/>
                                  </p:stCondLst>
                                  <p:childTnLst>
                                    <p:set>
                                      <p:cBhvr>
                                        <p:cTn id="66" dur="1" fill="hold">
                                          <p:stCondLst>
                                            <p:cond delay="0"/>
                                          </p:stCondLst>
                                        </p:cTn>
                                        <p:tgtEl>
                                          <p:spTgt spid="708624"/>
                                        </p:tgtEl>
                                        <p:attrNameLst>
                                          <p:attrName>style.visibility</p:attrName>
                                        </p:attrNameLst>
                                      </p:cBhvr>
                                      <p:to>
                                        <p:strVal val="visible"/>
                                      </p:to>
                                    </p:set>
                                    <p:anim calcmode="lin" valueType="num">
                                      <p:cBhvr additive="base">
                                        <p:cTn id="67" dur="500" fill="hold"/>
                                        <p:tgtEl>
                                          <p:spTgt spid="708624"/>
                                        </p:tgtEl>
                                        <p:attrNameLst>
                                          <p:attrName>ppt_x</p:attrName>
                                        </p:attrNameLst>
                                      </p:cBhvr>
                                      <p:tavLst>
                                        <p:tav tm="0">
                                          <p:val>
                                            <p:strVal val="1+#ppt_w/2"/>
                                          </p:val>
                                        </p:tav>
                                        <p:tav tm="100000">
                                          <p:val>
                                            <p:strVal val="#ppt_x"/>
                                          </p:val>
                                        </p:tav>
                                      </p:tavLst>
                                    </p:anim>
                                    <p:anim calcmode="lin" valueType="num">
                                      <p:cBhvr additive="base">
                                        <p:cTn id="68" dur="500" fill="hold"/>
                                        <p:tgtEl>
                                          <p:spTgt spid="70862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8611" grpId="0" build="p" autoUpdateAnimBg="0"/>
      <p:bldP spid="708620" grpId="0" autoUpdateAnimBg="0"/>
      <p:bldP spid="708621" grpId="0" autoUpdateAnimBg="0"/>
      <p:bldP spid="708623" grpId="0" autoUpdateAnimBg="0"/>
      <p:bldP spid="708624" grpId="0" autoUpdateAnimBg="0"/>
      <p:bldP spid="708632" grpId="0" autoUpdateAnimBg="0"/>
      <p:bldP spid="708634" grpId="0" autoUpdateAnimBg="0"/>
      <p:bldP spid="708637" grpId="0" autoUpdateAnimBg="0"/>
      <p:bldP spid="708639" grpId="0" autoUpdateAnimBg="0"/>
      <p:bldP spid="708641" grpId="0" autoUpdateAnimBg="0"/>
      <p:bldP spid="708642"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8A528C36-B0CF-46C7-8047-1FBF52FF17D2}" type="slidenum">
              <a:rPr lang="es-ES"/>
              <a:pPr>
                <a:defRPr/>
              </a:pPr>
              <a:t>2</a:t>
            </a:fld>
            <a:endParaRPr lang="es-ES"/>
          </a:p>
        </p:txBody>
      </p:sp>
      <p:sp>
        <p:nvSpPr>
          <p:cNvPr id="27651" name="Rectangle 2"/>
          <p:cNvSpPr>
            <a:spLocks noGrp="1" noChangeArrowheads="1"/>
          </p:cNvSpPr>
          <p:nvPr>
            <p:ph type="ctrTitle"/>
          </p:nvPr>
        </p:nvSpPr>
        <p:spPr>
          <a:xfrm>
            <a:off x="636587" y="1052736"/>
            <a:ext cx="8507413" cy="2232025"/>
          </a:xfrm>
          <a:noFill/>
        </p:spPr>
        <p:txBody>
          <a:bodyPr anchor="b"/>
          <a:lstStyle/>
          <a:p>
            <a:pPr eaLnBrk="1" hangingPunct="1"/>
            <a:r>
              <a:rPr lang="es-ES_tradnl" dirty="0" smtClean="0"/>
              <a:t>Análisis Cuantitativo de los Riesgos </a:t>
            </a:r>
            <a:r>
              <a:rPr lang="es-ES_tradnl" sz="4800" dirty="0" smtClean="0">
                <a:solidFill>
                  <a:srgbClr val="1E1E96"/>
                </a:solidFill>
              </a:rPr>
              <a:t/>
            </a:r>
            <a:br>
              <a:rPr lang="es-ES_tradnl" sz="4800" dirty="0" smtClean="0">
                <a:solidFill>
                  <a:srgbClr val="1E1E96"/>
                </a:solidFill>
              </a:rPr>
            </a:br>
            <a:endParaRPr lang="es-ES_tradnl" sz="4800" dirty="0" smtClean="0">
              <a:solidFill>
                <a:srgbClr val="1E1E96"/>
              </a:solidFill>
            </a:endParaRPr>
          </a:p>
        </p:txBody>
      </p:sp>
      <p:sp>
        <p:nvSpPr>
          <p:cNvPr id="27652" name="Rectangle 4"/>
          <p:cNvSpPr>
            <a:spLocks noGrp="1" noChangeArrowheads="1"/>
          </p:cNvSpPr>
          <p:nvPr>
            <p:ph type="subTitle" idx="1"/>
          </p:nvPr>
        </p:nvSpPr>
        <p:spPr>
          <a:xfrm>
            <a:off x="2339752" y="3140968"/>
            <a:ext cx="4392613" cy="2305050"/>
          </a:xfrm>
          <a:gradFill rotWithShape="1">
            <a:gsLst>
              <a:gs pos="0">
                <a:srgbClr val="FFFFFF"/>
              </a:gs>
              <a:gs pos="100000">
                <a:srgbClr val="FF0000"/>
              </a:gs>
            </a:gsLst>
            <a:lin ang="18900000" scaled="1"/>
          </a:gradFill>
        </p:spPr>
        <p:txBody>
          <a:bodyPr anchor="ctr"/>
          <a:lstStyle/>
          <a:p>
            <a:pPr marL="444500" indent="-355600" algn="l" eaLnBrk="1" hangingPunct="1">
              <a:lnSpc>
                <a:spcPct val="90000"/>
              </a:lnSpc>
              <a:buFontTx/>
              <a:buChar char="•"/>
            </a:pPr>
            <a:r>
              <a:rPr lang="es-CR" sz="2800" dirty="0" smtClean="0"/>
              <a:t>Análisis Probabilístico del Proyecto</a:t>
            </a:r>
          </a:p>
          <a:p>
            <a:pPr marL="444500" indent="-355600" algn="l" eaLnBrk="1" hangingPunct="1">
              <a:lnSpc>
                <a:spcPct val="90000"/>
              </a:lnSpc>
              <a:buFontTx/>
              <a:buChar char="•"/>
            </a:pPr>
            <a:r>
              <a:rPr lang="es-CR" sz="2800" dirty="0" smtClean="0"/>
              <a:t>Objetivos Realistas</a:t>
            </a:r>
          </a:p>
          <a:p>
            <a:pPr marL="444500" indent="-355600" algn="l" eaLnBrk="1" hangingPunct="1">
              <a:lnSpc>
                <a:spcPct val="90000"/>
              </a:lnSpc>
              <a:buFontTx/>
              <a:buChar char="•"/>
            </a:pPr>
            <a:r>
              <a:rPr lang="es-CR" sz="2800" dirty="0" smtClean="0"/>
              <a:t>Árbol de Decisiones</a:t>
            </a:r>
            <a:endParaRPr lang="es-ES" sz="28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52E04723-E38D-4013-BE9B-6799A7B7C465}" type="slidenum">
              <a:rPr lang="es-ES"/>
              <a:pPr>
                <a:defRPr/>
              </a:pPr>
              <a:t>20</a:t>
            </a:fld>
            <a:endParaRPr lang="es-ES"/>
          </a:p>
        </p:txBody>
      </p:sp>
      <p:sp>
        <p:nvSpPr>
          <p:cNvPr id="43011" name="Rectangle 2"/>
          <p:cNvSpPr>
            <a:spLocks noGrp="1" noChangeArrowheads="1"/>
          </p:cNvSpPr>
          <p:nvPr>
            <p:ph type="title"/>
          </p:nvPr>
        </p:nvSpPr>
        <p:spPr>
          <a:xfrm>
            <a:off x="899592" y="980728"/>
            <a:ext cx="7129462" cy="968375"/>
          </a:xfrm>
        </p:spPr>
        <p:txBody>
          <a:bodyPr>
            <a:normAutofit fontScale="90000"/>
          </a:bodyPr>
          <a:lstStyle/>
          <a:p>
            <a:pPr algn="ctr" eaLnBrk="1" hangingPunct="1"/>
            <a:r>
              <a:rPr lang="es-ES_tradnl" sz="4900" dirty="0" smtClean="0"/>
              <a:t>Registro de Riesgos</a:t>
            </a:r>
            <a:r>
              <a:rPr lang="es-ES_tradnl" dirty="0" smtClean="0"/>
              <a:t/>
            </a:r>
            <a:br>
              <a:rPr lang="es-ES_tradnl" dirty="0" smtClean="0"/>
            </a:br>
            <a:r>
              <a:rPr lang="es-ES_tradnl" sz="2800" dirty="0" smtClean="0"/>
              <a:t>(</a:t>
            </a:r>
            <a:r>
              <a:rPr lang="es-ES" sz="2800" dirty="0" smtClean="0"/>
              <a:t>Actualizaciones )</a:t>
            </a:r>
            <a:endParaRPr lang="es-ES_tradnl" sz="2800" dirty="0" smtClean="0"/>
          </a:p>
        </p:txBody>
      </p:sp>
      <p:sp>
        <p:nvSpPr>
          <p:cNvPr id="43012" name="Rectangle 3"/>
          <p:cNvSpPr>
            <a:spLocks noGrp="1" noChangeArrowheads="1"/>
          </p:cNvSpPr>
          <p:nvPr>
            <p:ph type="body" idx="1"/>
          </p:nvPr>
        </p:nvSpPr>
        <p:spPr>
          <a:xfrm>
            <a:off x="430212" y="2276872"/>
            <a:ext cx="8534276" cy="3671664"/>
          </a:xfrm>
        </p:spPr>
        <p:txBody>
          <a:bodyPr>
            <a:normAutofit lnSpcReduction="10000"/>
          </a:bodyPr>
          <a:lstStyle/>
          <a:p>
            <a:pPr eaLnBrk="1" hangingPunct="1"/>
            <a:r>
              <a:rPr lang="es-ES_tradnl" sz="2800" dirty="0" smtClean="0">
                <a:solidFill>
                  <a:schemeClr val="bg1">
                    <a:lumMod val="50000"/>
                  </a:schemeClr>
                </a:solidFill>
              </a:rPr>
              <a:t>Análisis probabilístico  del proyecto                                  </a:t>
            </a:r>
            <a:r>
              <a:rPr lang="es-ES_tradnl" sz="2400" dirty="0" smtClean="0">
                <a:solidFill>
                  <a:schemeClr val="bg1">
                    <a:lumMod val="50000"/>
                  </a:schemeClr>
                </a:solidFill>
              </a:rPr>
              <a:t>(Se realizan estimaciones de los posibles resultados del cronograma y los costes del proyecto, con sus niveles de confianza asociados, lo que permite calcular reservas para contingencias)</a:t>
            </a:r>
          </a:p>
          <a:p>
            <a:pPr eaLnBrk="1" hangingPunct="1"/>
            <a:r>
              <a:rPr lang="es-ES_tradnl" sz="2800" dirty="0" smtClean="0">
                <a:solidFill>
                  <a:schemeClr val="bg1">
                    <a:lumMod val="50000"/>
                  </a:schemeClr>
                </a:solidFill>
              </a:rPr>
              <a:t>Probabilidad de lograr los objetivos de coste y tiempo </a:t>
            </a:r>
            <a:r>
              <a:rPr lang="es-ES_tradnl" sz="2400" dirty="0" smtClean="0">
                <a:solidFill>
                  <a:schemeClr val="bg1">
                    <a:lumMod val="50000"/>
                  </a:schemeClr>
                </a:solidFill>
              </a:rPr>
              <a:t>(</a:t>
            </a:r>
            <a:r>
              <a:rPr lang="es-ES_tradnl" sz="2400" dirty="0" err="1" smtClean="0">
                <a:solidFill>
                  <a:schemeClr val="bg1">
                    <a:lumMod val="50000"/>
                  </a:schemeClr>
                </a:solidFill>
              </a:rPr>
              <a:t>p.e.</a:t>
            </a:r>
            <a:r>
              <a:rPr lang="es-ES_tradnl" sz="2400" dirty="0" smtClean="0">
                <a:solidFill>
                  <a:schemeClr val="bg1">
                    <a:lumMod val="50000"/>
                  </a:schemeClr>
                </a:solidFill>
              </a:rPr>
              <a:t>, la probabilidad de lograr la estimación inicial de concluir el proyecto el día x es de tal %)</a:t>
            </a:r>
          </a:p>
          <a:p>
            <a:pPr eaLnBrk="1" hangingPunct="1"/>
            <a:r>
              <a:rPr lang="es-ES_tradnl" sz="2800" dirty="0" smtClean="0">
                <a:solidFill>
                  <a:schemeClr val="bg1">
                    <a:lumMod val="50000"/>
                  </a:schemeClr>
                </a:solidFill>
              </a:rPr>
              <a:t>Tendencias en los resultados del análisis cuantitativo</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1D9018FC-943B-47E7-851C-FDB99B3B42DB}" type="slidenum">
              <a:rPr lang="es-ES"/>
              <a:pPr>
                <a:defRPr/>
              </a:pPr>
              <a:t>21</a:t>
            </a:fld>
            <a:endParaRPr lang="es-ES"/>
          </a:p>
        </p:txBody>
      </p:sp>
      <p:sp>
        <p:nvSpPr>
          <p:cNvPr id="44035" name="Rectangle 2"/>
          <p:cNvSpPr>
            <a:spLocks noGrp="1" noChangeArrowheads="1"/>
          </p:cNvSpPr>
          <p:nvPr>
            <p:ph type="title"/>
          </p:nvPr>
        </p:nvSpPr>
        <p:spPr>
          <a:xfrm>
            <a:off x="611560" y="692696"/>
            <a:ext cx="6984776" cy="1500187"/>
          </a:xfrm>
        </p:spPr>
        <p:txBody>
          <a:bodyPr>
            <a:normAutofit fontScale="90000"/>
          </a:bodyPr>
          <a:lstStyle/>
          <a:p>
            <a:pPr algn="ctr" eaLnBrk="1" hangingPunct="1"/>
            <a:r>
              <a:rPr lang="es-CR" sz="4900" dirty="0" smtClean="0"/>
              <a:t>Realizar el análisis cuantitativo de los Riesgos</a:t>
            </a:r>
            <a:r>
              <a:rPr lang="es-CR" dirty="0" smtClean="0"/>
              <a:t/>
            </a:r>
            <a:br>
              <a:rPr lang="es-CR" dirty="0" smtClean="0"/>
            </a:br>
            <a:r>
              <a:rPr lang="es-ES_tradnl" sz="2400" dirty="0" smtClean="0"/>
              <a:t>(resumen)</a:t>
            </a:r>
            <a:endParaRPr lang="es-CR" sz="2400" dirty="0" smtClean="0"/>
          </a:p>
        </p:txBody>
      </p:sp>
      <p:pic>
        <p:nvPicPr>
          <p:cNvPr id="44036" name="Picture 8"/>
          <p:cNvPicPr>
            <a:picLocks noChangeAspect="1" noChangeArrowheads="1"/>
          </p:cNvPicPr>
          <p:nvPr/>
        </p:nvPicPr>
        <p:blipFill>
          <a:blip r:embed="rId2" cstate="print"/>
          <a:srcRect/>
          <a:stretch>
            <a:fillRect/>
          </a:stretch>
        </p:blipFill>
        <p:spPr bwMode="auto">
          <a:xfrm>
            <a:off x="539750" y="25484138"/>
            <a:ext cx="8532813" cy="4587875"/>
          </a:xfrm>
          <a:prstGeom prst="rect">
            <a:avLst/>
          </a:prstGeom>
          <a:noFill/>
          <a:ln w="9525">
            <a:noFill/>
            <a:miter lim="800000"/>
            <a:headEnd/>
            <a:tailEnd/>
          </a:ln>
        </p:spPr>
      </p:pic>
      <p:sp>
        <p:nvSpPr>
          <p:cNvPr id="7" name="Footer Placeholder 6"/>
          <p:cNvSpPr>
            <a:spLocks noGrp="1"/>
          </p:cNvSpPr>
          <p:nvPr>
            <p:ph type="ftr" sz="quarter" idx="11"/>
          </p:nvPr>
        </p:nvSpPr>
        <p:spPr>
          <a:xfrm>
            <a:off x="3929063" y="6429375"/>
            <a:ext cx="1214437" cy="242888"/>
          </a:xfrm>
        </p:spPr>
        <p:txBody>
          <a:bodyPr/>
          <a:lstStyle/>
          <a:p>
            <a:pPr>
              <a:defRPr/>
            </a:pPr>
            <a:r>
              <a:rPr lang="es-ES" sz="900" dirty="0" smtClean="0"/>
              <a:t>(PMI, 2008)</a:t>
            </a:r>
            <a:endParaRPr lang="es-ES" sz="900" dirty="0"/>
          </a:p>
        </p:txBody>
      </p:sp>
      <p:pic>
        <p:nvPicPr>
          <p:cNvPr id="44038" name="Picture 2"/>
          <p:cNvPicPr>
            <a:picLocks noChangeAspect="1" noChangeArrowheads="1"/>
          </p:cNvPicPr>
          <p:nvPr/>
        </p:nvPicPr>
        <p:blipFill>
          <a:blip r:embed="rId3" cstate="print"/>
          <a:srcRect/>
          <a:stretch>
            <a:fillRect/>
          </a:stretch>
        </p:blipFill>
        <p:spPr bwMode="auto">
          <a:xfrm>
            <a:off x="611560" y="2420069"/>
            <a:ext cx="7743825" cy="41052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pPr>
              <a:defRPr/>
            </a:pPr>
            <a:fld id="{9F6AB2AC-CD1F-4F76-BBA1-02F27740CEC6}" type="slidenum">
              <a:rPr lang="es-ES"/>
              <a:pPr>
                <a:defRPr/>
              </a:pPr>
              <a:t>3</a:t>
            </a:fld>
            <a:endParaRPr lang="es-ES"/>
          </a:p>
        </p:txBody>
      </p:sp>
      <p:sp>
        <p:nvSpPr>
          <p:cNvPr id="1028" name="Rectangle 2"/>
          <p:cNvSpPr>
            <a:spLocks noGrp="1" noChangeArrowheads="1"/>
          </p:cNvSpPr>
          <p:nvPr>
            <p:ph type="title"/>
          </p:nvPr>
        </p:nvSpPr>
        <p:spPr>
          <a:xfrm>
            <a:off x="179512" y="814785"/>
            <a:ext cx="7793037" cy="1462087"/>
          </a:xfrm>
        </p:spPr>
        <p:txBody>
          <a:bodyPr/>
          <a:lstStyle/>
          <a:p>
            <a:pPr algn="ctr" eaLnBrk="1" hangingPunct="1"/>
            <a:r>
              <a:rPr lang="es-ES_tradnl" b="1" smtClean="0"/>
              <a:t>Análisis Cuantitativo de  Riesgos</a:t>
            </a:r>
          </a:p>
        </p:txBody>
      </p:sp>
      <p:graphicFrame>
        <p:nvGraphicFramePr>
          <p:cNvPr id="1026" name="Object 4"/>
          <p:cNvGraphicFramePr>
            <a:graphicFrameLocks noChangeAspect="1"/>
          </p:cNvGraphicFramePr>
          <p:nvPr>
            <p:ph sz="half" idx="2"/>
          </p:nvPr>
        </p:nvGraphicFramePr>
        <p:xfrm>
          <a:off x="6861376" y="2132856"/>
          <a:ext cx="2247699" cy="2160240"/>
        </p:xfrm>
        <a:graphic>
          <a:graphicData uri="http://schemas.openxmlformats.org/presentationml/2006/ole">
            <p:oleObj spid="_x0000_s1026" name="Bitmap Image" r:id="rId3" imgW="1162212" imgH="1200318" progId="PBrush">
              <p:embed/>
            </p:oleObj>
          </a:graphicData>
        </a:graphic>
      </p:graphicFrame>
      <p:sp>
        <p:nvSpPr>
          <p:cNvPr id="1029" name="Rectangle 5"/>
          <p:cNvSpPr>
            <a:spLocks noChangeArrowheads="1"/>
          </p:cNvSpPr>
          <p:nvPr/>
        </p:nvSpPr>
        <p:spPr bwMode="auto">
          <a:xfrm>
            <a:off x="179388" y="4220716"/>
            <a:ext cx="8713092" cy="2520652"/>
          </a:xfrm>
          <a:prstGeom prst="rect">
            <a:avLst/>
          </a:prstGeom>
          <a:noFill/>
          <a:ln w="9525">
            <a:noFill/>
            <a:miter lim="800000"/>
            <a:headEnd/>
            <a:tailEnd/>
          </a:ln>
        </p:spPr>
        <p:txBody>
          <a:bodyPr/>
          <a:lstStyle/>
          <a:p>
            <a:pPr marL="342900" indent="-342900" eaLnBrk="1" hangingPunct="1">
              <a:lnSpc>
                <a:spcPct val="90000"/>
              </a:lnSpc>
              <a:spcBef>
                <a:spcPct val="20000"/>
              </a:spcBef>
              <a:buClr>
                <a:schemeClr val="folHlink"/>
              </a:buClr>
              <a:buSzPct val="60000"/>
              <a:buFont typeface="Wingdings" pitchFamily="2" charset="2"/>
              <a:buChar char="n"/>
            </a:pPr>
            <a:r>
              <a:rPr lang="es-ES_tradnl" sz="2800" dirty="0">
                <a:solidFill>
                  <a:schemeClr val="bg1">
                    <a:lumMod val="50000"/>
                  </a:schemeClr>
                </a:solidFill>
              </a:rPr>
              <a:t>Su aplicación depende del </a:t>
            </a:r>
            <a:r>
              <a:rPr lang="es-ES_tradnl" sz="2800" u="sng" dirty="0">
                <a:solidFill>
                  <a:schemeClr val="bg1">
                    <a:lumMod val="50000"/>
                  </a:schemeClr>
                </a:solidFill>
              </a:rPr>
              <a:t>tiempo</a:t>
            </a:r>
            <a:r>
              <a:rPr lang="es-ES_tradnl" sz="2800" dirty="0">
                <a:solidFill>
                  <a:schemeClr val="bg1">
                    <a:lumMod val="50000"/>
                  </a:schemeClr>
                </a:solidFill>
              </a:rPr>
              <a:t> y el </a:t>
            </a:r>
            <a:r>
              <a:rPr lang="es-ES_tradnl" sz="2800" u="sng" dirty="0">
                <a:solidFill>
                  <a:schemeClr val="bg1">
                    <a:lumMod val="50000"/>
                  </a:schemeClr>
                </a:solidFill>
              </a:rPr>
              <a:t>presupuesto</a:t>
            </a:r>
            <a:r>
              <a:rPr lang="es-ES_tradnl" sz="2800" dirty="0">
                <a:solidFill>
                  <a:schemeClr val="bg1">
                    <a:lumMod val="50000"/>
                  </a:schemeClr>
                </a:solidFill>
              </a:rPr>
              <a:t>  disponible, así como de la necesidad del </a:t>
            </a:r>
            <a:r>
              <a:rPr lang="es-ES_tradnl" sz="2800" dirty="0" smtClean="0">
                <a:solidFill>
                  <a:schemeClr val="bg1">
                    <a:lumMod val="50000"/>
                  </a:schemeClr>
                </a:solidFill>
              </a:rPr>
              <a:t>planteamiento</a:t>
            </a:r>
            <a:r>
              <a:rPr lang="es-ES_tradnl" sz="2800" dirty="0">
                <a:solidFill>
                  <a:schemeClr val="bg1">
                    <a:lumMod val="50000"/>
                  </a:schemeClr>
                </a:solidFill>
              </a:rPr>
              <a:t> cualitativo o cuantitativo acerca de los riesgos y los impactos.</a:t>
            </a:r>
          </a:p>
          <a:p>
            <a:pPr marL="342900" indent="-342900" eaLnBrk="1" hangingPunct="1">
              <a:lnSpc>
                <a:spcPct val="90000"/>
              </a:lnSpc>
              <a:spcBef>
                <a:spcPct val="20000"/>
              </a:spcBef>
              <a:buClr>
                <a:schemeClr val="folHlink"/>
              </a:buClr>
              <a:buSzPct val="60000"/>
              <a:buFont typeface="Wingdings" pitchFamily="2" charset="2"/>
              <a:buChar char="n"/>
            </a:pPr>
            <a:r>
              <a:rPr lang="es-ES_tradnl" sz="2800" dirty="0">
                <a:solidFill>
                  <a:schemeClr val="bg1">
                    <a:lumMod val="50000"/>
                  </a:schemeClr>
                </a:solidFill>
              </a:rPr>
              <a:t>Es posible que no sea necesario el análisis cuantitativo para desarrollar respuestas efectivas a los riesgos</a:t>
            </a:r>
          </a:p>
        </p:txBody>
      </p:sp>
      <p:sp>
        <p:nvSpPr>
          <p:cNvPr id="1030" name="Rectangle 8"/>
          <p:cNvSpPr>
            <a:spLocks noGrp="1" noChangeArrowheads="1"/>
          </p:cNvSpPr>
          <p:nvPr>
            <p:ph type="body" sz="half" idx="1"/>
          </p:nvPr>
        </p:nvSpPr>
        <p:spPr>
          <a:xfrm>
            <a:off x="179389" y="2005013"/>
            <a:ext cx="7416947" cy="2287587"/>
          </a:xfrm>
          <a:noFill/>
        </p:spPr>
        <p:txBody>
          <a:bodyPr>
            <a:noAutofit/>
          </a:bodyPr>
          <a:lstStyle/>
          <a:p>
            <a:pPr eaLnBrk="1" hangingPunct="1">
              <a:buFont typeface="Wingdings" pitchFamily="2" charset="2"/>
              <a:buChar char="§"/>
            </a:pPr>
            <a:r>
              <a:rPr lang="es-ES_tradnl" sz="2800" dirty="0" smtClean="0">
                <a:solidFill>
                  <a:schemeClr val="bg1">
                    <a:lumMod val="50000"/>
                  </a:schemeClr>
                </a:solidFill>
              </a:rPr>
              <a:t>El proceso de análisis cuantitativo de riesgos ayuda a </a:t>
            </a:r>
            <a:r>
              <a:rPr lang="es-ES_tradnl" sz="2800" u="sng" dirty="0" smtClean="0">
                <a:solidFill>
                  <a:schemeClr val="bg1">
                    <a:lumMod val="50000"/>
                  </a:schemeClr>
                </a:solidFill>
              </a:rPr>
              <a:t>analizar numéricamente</a:t>
            </a:r>
            <a:r>
              <a:rPr lang="es-ES_tradnl" sz="2800" dirty="0" smtClean="0">
                <a:solidFill>
                  <a:schemeClr val="bg1">
                    <a:lumMod val="50000"/>
                  </a:schemeClr>
                </a:solidFill>
              </a:rPr>
              <a:t> la probabilidad de los riesgos priorizados y sus consecuencias en los objetivos del proyecto, así como el grado de riesgo general del proyecto.</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ADCC7A3C-3B5D-4AEC-92F3-90F7CED8B827}" type="slidenum">
              <a:rPr lang="es-ES"/>
              <a:pPr>
                <a:defRPr/>
              </a:pPr>
              <a:t>4</a:t>
            </a:fld>
            <a:endParaRPr lang="es-ES"/>
          </a:p>
        </p:txBody>
      </p:sp>
      <p:sp>
        <p:nvSpPr>
          <p:cNvPr id="28675" name="Rectangle 2"/>
          <p:cNvSpPr>
            <a:spLocks noGrp="1" noChangeArrowheads="1"/>
          </p:cNvSpPr>
          <p:nvPr>
            <p:ph type="title"/>
          </p:nvPr>
        </p:nvSpPr>
        <p:spPr>
          <a:xfrm>
            <a:off x="251520" y="1269504"/>
            <a:ext cx="8305800" cy="1295400"/>
          </a:xfrm>
        </p:spPr>
        <p:txBody>
          <a:bodyPr>
            <a:noAutofit/>
          </a:bodyPr>
          <a:lstStyle/>
          <a:p>
            <a:pPr algn="ctr" eaLnBrk="1" hangingPunct="1"/>
            <a:r>
              <a:rPr lang="es-ES_tradnl" dirty="0" smtClean="0"/>
              <a:t>Objetivos del Análisis Cuantitativo de Riesgos</a:t>
            </a:r>
          </a:p>
        </p:txBody>
      </p:sp>
      <p:sp>
        <p:nvSpPr>
          <p:cNvPr id="28676" name="Rectangle 3"/>
          <p:cNvSpPr>
            <a:spLocks noGrp="1" noChangeArrowheads="1"/>
          </p:cNvSpPr>
          <p:nvPr>
            <p:ph type="body" idx="1"/>
          </p:nvPr>
        </p:nvSpPr>
        <p:spPr>
          <a:xfrm>
            <a:off x="107504" y="2747764"/>
            <a:ext cx="8642350" cy="3993604"/>
          </a:xfrm>
        </p:spPr>
        <p:txBody>
          <a:bodyPr>
            <a:normAutofit/>
          </a:bodyPr>
          <a:lstStyle/>
          <a:p>
            <a:pPr eaLnBrk="1" hangingPunct="1">
              <a:lnSpc>
                <a:spcPct val="80000"/>
              </a:lnSpc>
            </a:pPr>
            <a:r>
              <a:rPr lang="es-ES_tradnl" sz="2800" dirty="0" smtClean="0">
                <a:solidFill>
                  <a:schemeClr val="bg1">
                    <a:lumMod val="50000"/>
                  </a:schemeClr>
                </a:solidFill>
              </a:rPr>
              <a:t>Evaluar la probabilidad de alcanzar un objetivo específico del proyecto e identificar objetivos realistas y alcanzables.</a:t>
            </a:r>
          </a:p>
          <a:p>
            <a:pPr eaLnBrk="1" hangingPunct="1">
              <a:lnSpc>
                <a:spcPct val="80000"/>
              </a:lnSpc>
            </a:pPr>
            <a:r>
              <a:rPr lang="es-ES_tradnl" sz="2800" dirty="0" smtClean="0">
                <a:solidFill>
                  <a:schemeClr val="bg1">
                    <a:lumMod val="50000"/>
                  </a:schemeClr>
                </a:solidFill>
              </a:rPr>
              <a:t>Cuantificar los posibles resultados del proyecto y sus probabilidades.</a:t>
            </a:r>
          </a:p>
          <a:p>
            <a:pPr eaLnBrk="1" hangingPunct="1">
              <a:lnSpc>
                <a:spcPct val="80000"/>
              </a:lnSpc>
            </a:pPr>
            <a:r>
              <a:rPr lang="es-ES_tradnl" sz="2800" dirty="0" smtClean="0">
                <a:solidFill>
                  <a:schemeClr val="bg1">
                    <a:lumMod val="50000"/>
                  </a:schemeClr>
                </a:solidFill>
              </a:rPr>
              <a:t>Identificar los riesgos que requieren la mayor atención cuantificando sus contribuciones relativas al riesgo del proyecto. </a:t>
            </a:r>
          </a:p>
          <a:p>
            <a:pPr eaLnBrk="1" hangingPunct="1">
              <a:lnSpc>
                <a:spcPct val="80000"/>
              </a:lnSpc>
            </a:pPr>
            <a:r>
              <a:rPr lang="es-ES_tradnl" sz="2800" dirty="0" smtClean="0">
                <a:solidFill>
                  <a:schemeClr val="bg1">
                    <a:lumMod val="50000"/>
                  </a:schemeClr>
                </a:solidFill>
              </a:rPr>
              <a:t>Determinar la mejor decisión de dirección de proyectos cuando algunas condiciones o resultados son inciertos.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D1115CF7-958E-4F3F-A628-16CDCA3154F7}" type="slidenum">
              <a:rPr lang="es-ES"/>
              <a:pPr>
                <a:defRPr/>
              </a:pPr>
              <a:t>5</a:t>
            </a:fld>
            <a:endParaRPr lang="es-ES"/>
          </a:p>
        </p:txBody>
      </p:sp>
      <p:sp>
        <p:nvSpPr>
          <p:cNvPr id="29699" name="Rectangle 2"/>
          <p:cNvSpPr>
            <a:spLocks noGrp="1" noChangeArrowheads="1"/>
          </p:cNvSpPr>
          <p:nvPr>
            <p:ph type="title"/>
          </p:nvPr>
        </p:nvSpPr>
        <p:spPr>
          <a:xfrm>
            <a:off x="395536" y="1052736"/>
            <a:ext cx="7272808" cy="1155700"/>
          </a:xfrm>
        </p:spPr>
        <p:txBody>
          <a:bodyPr/>
          <a:lstStyle/>
          <a:p>
            <a:pPr algn="ctr" eaLnBrk="1" hangingPunct="1"/>
            <a:r>
              <a:rPr lang="es-ES_tradnl" dirty="0" smtClean="0"/>
              <a:t>Entrevistas Estructuradas</a:t>
            </a:r>
          </a:p>
        </p:txBody>
      </p:sp>
      <p:sp>
        <p:nvSpPr>
          <p:cNvPr id="29700" name="Rectangle 3"/>
          <p:cNvSpPr>
            <a:spLocks noGrp="1" noChangeArrowheads="1"/>
          </p:cNvSpPr>
          <p:nvPr>
            <p:ph type="body" idx="1"/>
          </p:nvPr>
        </p:nvSpPr>
        <p:spPr>
          <a:xfrm>
            <a:off x="251520" y="2276872"/>
            <a:ext cx="8496300" cy="3312368"/>
          </a:xfrm>
        </p:spPr>
        <p:txBody>
          <a:bodyPr/>
          <a:lstStyle/>
          <a:p>
            <a:pPr eaLnBrk="1" hangingPunct="1"/>
            <a:r>
              <a:rPr lang="es-ES_tradnl" sz="2800" dirty="0" smtClean="0">
                <a:solidFill>
                  <a:schemeClr val="bg1">
                    <a:lumMod val="50000"/>
                  </a:schemeClr>
                </a:solidFill>
              </a:rPr>
              <a:t>Es una técnica de encuesta que usa un cuestionario estándar que permite la tabulación cruzada de las respuestas.</a:t>
            </a:r>
          </a:p>
          <a:p>
            <a:pPr eaLnBrk="1" hangingPunct="1"/>
            <a:r>
              <a:rPr lang="es-ES_tradnl" sz="2800" dirty="0" smtClean="0">
                <a:solidFill>
                  <a:schemeClr val="bg1">
                    <a:lumMod val="50000"/>
                  </a:schemeClr>
                </a:solidFill>
              </a:rPr>
              <a:t>La información se acopia según el tipo de distribución de la probabilidad que vamos a utilizar para el análisis.                      </a:t>
            </a:r>
            <a:r>
              <a:rPr lang="es-ES_tradnl" sz="2400" dirty="0" smtClean="0">
                <a:solidFill>
                  <a:schemeClr val="bg1">
                    <a:lumMod val="50000"/>
                  </a:schemeClr>
                </a:solidFill>
              </a:rPr>
              <a:t>Por ejemplo: Optimista (bajo), Pesimista (alto) y Más Probable, si vamos a utilizar distribuciones triangular y normal.</a:t>
            </a:r>
          </a:p>
          <a:p>
            <a:pPr eaLnBrk="1" hangingPunct="1">
              <a:buFont typeface="Wingdings" pitchFamily="2" charset="2"/>
              <a:buNone/>
            </a:pPr>
            <a:endParaRPr lang="es-ES_tradnl" sz="28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Slide Number Placeholder 5"/>
          <p:cNvSpPr>
            <a:spLocks noGrp="1"/>
          </p:cNvSpPr>
          <p:nvPr>
            <p:ph type="sldNum" sz="quarter" idx="12"/>
          </p:nvPr>
        </p:nvSpPr>
        <p:spPr/>
        <p:txBody>
          <a:bodyPr/>
          <a:lstStyle/>
          <a:p>
            <a:pPr>
              <a:defRPr/>
            </a:pPr>
            <a:fld id="{29CD897E-D566-4281-93CC-DA4AD78D64B3}" type="slidenum">
              <a:rPr lang="es-ES">
                <a:solidFill>
                  <a:schemeClr val="bg1">
                    <a:lumMod val="50000"/>
                  </a:schemeClr>
                </a:solidFill>
              </a:rPr>
              <a:pPr>
                <a:defRPr/>
              </a:pPr>
              <a:t>6</a:t>
            </a:fld>
            <a:endParaRPr lang="es-ES">
              <a:solidFill>
                <a:schemeClr val="bg1">
                  <a:lumMod val="50000"/>
                </a:schemeClr>
              </a:solidFill>
            </a:endParaRPr>
          </a:p>
        </p:txBody>
      </p:sp>
      <p:sp>
        <p:nvSpPr>
          <p:cNvPr id="30723" name="Rectangle 2"/>
          <p:cNvSpPr>
            <a:spLocks noGrp="1" noChangeArrowheads="1"/>
          </p:cNvSpPr>
          <p:nvPr>
            <p:ph type="title"/>
          </p:nvPr>
        </p:nvSpPr>
        <p:spPr>
          <a:xfrm>
            <a:off x="395536" y="1179661"/>
            <a:ext cx="7921625" cy="665163"/>
          </a:xfrm>
        </p:spPr>
        <p:txBody>
          <a:bodyPr>
            <a:noAutofit/>
          </a:bodyPr>
          <a:lstStyle/>
          <a:p>
            <a:pPr algn="ctr" eaLnBrk="1" hangingPunct="1"/>
            <a:r>
              <a:rPr lang="es-ES_tradnl" dirty="0" smtClean="0"/>
              <a:t>Distribuciones de la probabilidad</a:t>
            </a:r>
          </a:p>
        </p:txBody>
      </p:sp>
      <p:sp>
        <p:nvSpPr>
          <p:cNvPr id="30724" name="Rectangle 3"/>
          <p:cNvSpPr>
            <a:spLocks noGrp="1" noChangeArrowheads="1"/>
          </p:cNvSpPr>
          <p:nvPr>
            <p:ph type="body" idx="1"/>
          </p:nvPr>
        </p:nvSpPr>
        <p:spPr>
          <a:xfrm>
            <a:off x="151705" y="2132856"/>
            <a:ext cx="8740775" cy="2160513"/>
          </a:xfrm>
        </p:spPr>
        <p:txBody>
          <a:bodyPr/>
          <a:lstStyle/>
          <a:p>
            <a:pPr eaLnBrk="1" hangingPunct="1">
              <a:lnSpc>
                <a:spcPct val="90000"/>
              </a:lnSpc>
            </a:pPr>
            <a:r>
              <a:rPr lang="es-ES_tradnl" sz="2400" dirty="0" smtClean="0">
                <a:solidFill>
                  <a:schemeClr val="bg1">
                    <a:lumMod val="50000"/>
                  </a:schemeClr>
                </a:solidFill>
              </a:rPr>
              <a:t>Las distribuciones de tipo continuas, asimétricas, representan formas que son compatibles con los datos generalmente desarrollados durante el análisis de los riesgos del proyecto.</a:t>
            </a:r>
          </a:p>
          <a:p>
            <a:pPr eaLnBrk="1" hangingPunct="1">
              <a:lnSpc>
                <a:spcPct val="90000"/>
              </a:lnSpc>
            </a:pPr>
            <a:r>
              <a:rPr lang="es-ES_tradnl" sz="2400" dirty="0" smtClean="0">
                <a:solidFill>
                  <a:schemeClr val="bg1">
                    <a:lumMod val="50000"/>
                  </a:schemeClr>
                </a:solidFill>
              </a:rPr>
              <a:t>Los tipos de distribuciones continuas ampliamente usadas son la beta y la triangular. Otras distribuciones comúnmente usadas incluyen la uniforme, normal y log normal. </a:t>
            </a:r>
          </a:p>
        </p:txBody>
      </p:sp>
      <p:sp>
        <p:nvSpPr>
          <p:cNvPr id="30725" name="Line 4"/>
          <p:cNvSpPr>
            <a:spLocks noChangeShapeType="1"/>
          </p:cNvSpPr>
          <p:nvPr/>
        </p:nvSpPr>
        <p:spPr bwMode="auto">
          <a:xfrm>
            <a:off x="688975" y="6497638"/>
            <a:ext cx="2514600" cy="0"/>
          </a:xfrm>
          <a:prstGeom prst="line">
            <a:avLst/>
          </a:prstGeom>
          <a:noFill/>
          <a:ln w="28575">
            <a:solidFill>
              <a:schemeClr val="accent1"/>
            </a:solidFill>
            <a:round/>
            <a:headEnd/>
            <a:tailEnd type="triangle" w="med" len="med"/>
          </a:ln>
        </p:spPr>
        <p:txBody>
          <a:bodyPr wrap="none" anchor="ctr"/>
          <a:lstStyle/>
          <a:p>
            <a:endParaRPr lang="es-CR">
              <a:solidFill>
                <a:schemeClr val="bg1">
                  <a:lumMod val="50000"/>
                </a:schemeClr>
              </a:solidFill>
            </a:endParaRPr>
          </a:p>
        </p:txBody>
      </p:sp>
      <p:sp>
        <p:nvSpPr>
          <p:cNvPr id="30726" name="Line 5"/>
          <p:cNvSpPr>
            <a:spLocks noChangeShapeType="1"/>
          </p:cNvSpPr>
          <p:nvPr/>
        </p:nvSpPr>
        <p:spPr bwMode="auto">
          <a:xfrm flipV="1">
            <a:off x="688975" y="4743450"/>
            <a:ext cx="0" cy="1774825"/>
          </a:xfrm>
          <a:prstGeom prst="line">
            <a:avLst/>
          </a:prstGeom>
          <a:noFill/>
          <a:ln w="28575">
            <a:solidFill>
              <a:schemeClr val="accent1"/>
            </a:solidFill>
            <a:round/>
            <a:headEnd/>
            <a:tailEnd type="triangle" w="med" len="med"/>
          </a:ln>
        </p:spPr>
        <p:txBody>
          <a:bodyPr wrap="none" anchor="ctr"/>
          <a:lstStyle/>
          <a:p>
            <a:endParaRPr lang="es-CR">
              <a:solidFill>
                <a:schemeClr val="bg1">
                  <a:lumMod val="50000"/>
                </a:schemeClr>
              </a:solidFill>
            </a:endParaRPr>
          </a:p>
        </p:txBody>
      </p:sp>
      <p:sp>
        <p:nvSpPr>
          <p:cNvPr id="30727" name="Line 6"/>
          <p:cNvSpPr>
            <a:spLocks noChangeShapeType="1"/>
          </p:cNvSpPr>
          <p:nvPr/>
        </p:nvSpPr>
        <p:spPr bwMode="auto">
          <a:xfrm>
            <a:off x="3736975" y="6497638"/>
            <a:ext cx="2438400" cy="0"/>
          </a:xfrm>
          <a:prstGeom prst="line">
            <a:avLst/>
          </a:prstGeom>
          <a:noFill/>
          <a:ln w="28575">
            <a:solidFill>
              <a:schemeClr val="accent1"/>
            </a:solidFill>
            <a:round/>
            <a:headEnd/>
            <a:tailEnd type="triangle" w="med" len="med"/>
          </a:ln>
        </p:spPr>
        <p:txBody>
          <a:bodyPr wrap="none" anchor="ctr"/>
          <a:lstStyle/>
          <a:p>
            <a:endParaRPr lang="es-CR">
              <a:solidFill>
                <a:schemeClr val="bg1">
                  <a:lumMod val="50000"/>
                </a:schemeClr>
              </a:solidFill>
            </a:endParaRPr>
          </a:p>
        </p:txBody>
      </p:sp>
      <p:sp>
        <p:nvSpPr>
          <p:cNvPr id="30728" name="Line 7"/>
          <p:cNvSpPr>
            <a:spLocks noChangeShapeType="1"/>
          </p:cNvSpPr>
          <p:nvPr/>
        </p:nvSpPr>
        <p:spPr bwMode="auto">
          <a:xfrm flipV="1">
            <a:off x="3736975" y="4745038"/>
            <a:ext cx="0" cy="1774825"/>
          </a:xfrm>
          <a:prstGeom prst="line">
            <a:avLst/>
          </a:prstGeom>
          <a:noFill/>
          <a:ln w="28575">
            <a:solidFill>
              <a:schemeClr val="accent1"/>
            </a:solidFill>
            <a:round/>
            <a:headEnd/>
            <a:tailEnd type="triangle" w="med" len="med"/>
          </a:ln>
        </p:spPr>
        <p:txBody>
          <a:bodyPr wrap="none" anchor="ctr"/>
          <a:lstStyle/>
          <a:p>
            <a:endParaRPr lang="es-CR">
              <a:solidFill>
                <a:schemeClr val="bg1">
                  <a:lumMod val="50000"/>
                </a:schemeClr>
              </a:solidFill>
            </a:endParaRPr>
          </a:p>
        </p:txBody>
      </p:sp>
      <p:sp>
        <p:nvSpPr>
          <p:cNvPr id="30729" name="Line 8"/>
          <p:cNvSpPr>
            <a:spLocks noChangeShapeType="1"/>
          </p:cNvSpPr>
          <p:nvPr/>
        </p:nvSpPr>
        <p:spPr bwMode="auto">
          <a:xfrm flipV="1">
            <a:off x="6784975" y="6477000"/>
            <a:ext cx="2179638" cy="20638"/>
          </a:xfrm>
          <a:prstGeom prst="line">
            <a:avLst/>
          </a:prstGeom>
          <a:noFill/>
          <a:ln w="28575">
            <a:solidFill>
              <a:schemeClr val="accent1"/>
            </a:solidFill>
            <a:round/>
            <a:headEnd/>
            <a:tailEnd type="triangle" w="med" len="med"/>
          </a:ln>
        </p:spPr>
        <p:txBody>
          <a:bodyPr wrap="none" anchor="ctr"/>
          <a:lstStyle/>
          <a:p>
            <a:endParaRPr lang="es-CR">
              <a:solidFill>
                <a:schemeClr val="bg1">
                  <a:lumMod val="50000"/>
                </a:schemeClr>
              </a:solidFill>
            </a:endParaRPr>
          </a:p>
        </p:txBody>
      </p:sp>
      <p:sp>
        <p:nvSpPr>
          <p:cNvPr id="30730" name="Line 9"/>
          <p:cNvSpPr>
            <a:spLocks noChangeShapeType="1"/>
          </p:cNvSpPr>
          <p:nvPr/>
        </p:nvSpPr>
        <p:spPr bwMode="auto">
          <a:xfrm flipV="1">
            <a:off x="6784975" y="4745038"/>
            <a:ext cx="0" cy="1774825"/>
          </a:xfrm>
          <a:prstGeom prst="line">
            <a:avLst/>
          </a:prstGeom>
          <a:noFill/>
          <a:ln w="28575">
            <a:solidFill>
              <a:schemeClr val="accent1"/>
            </a:solidFill>
            <a:round/>
            <a:headEnd/>
            <a:tailEnd type="triangle" w="med" len="med"/>
          </a:ln>
        </p:spPr>
        <p:txBody>
          <a:bodyPr wrap="none" anchor="ctr"/>
          <a:lstStyle/>
          <a:p>
            <a:endParaRPr lang="es-CR">
              <a:solidFill>
                <a:schemeClr val="bg1">
                  <a:lumMod val="50000"/>
                </a:schemeClr>
              </a:solidFill>
            </a:endParaRPr>
          </a:p>
        </p:txBody>
      </p:sp>
      <p:sp>
        <p:nvSpPr>
          <p:cNvPr id="30731" name="Line 10"/>
          <p:cNvSpPr>
            <a:spLocks noChangeShapeType="1"/>
          </p:cNvSpPr>
          <p:nvPr/>
        </p:nvSpPr>
        <p:spPr bwMode="auto">
          <a:xfrm flipV="1">
            <a:off x="3813175" y="4973638"/>
            <a:ext cx="685800" cy="1447800"/>
          </a:xfrm>
          <a:prstGeom prst="line">
            <a:avLst/>
          </a:prstGeom>
          <a:ln>
            <a:headEnd/>
            <a:tailEnd/>
          </a:ln>
        </p:spPr>
        <p:style>
          <a:lnRef idx="2">
            <a:schemeClr val="accent3"/>
          </a:lnRef>
          <a:fillRef idx="0">
            <a:schemeClr val="accent3"/>
          </a:fillRef>
          <a:effectRef idx="1">
            <a:schemeClr val="accent3"/>
          </a:effectRef>
          <a:fontRef idx="minor">
            <a:schemeClr val="tx1"/>
          </a:fontRef>
        </p:style>
        <p:txBody>
          <a:bodyPr wrap="none" anchor="ctr"/>
          <a:lstStyle/>
          <a:p>
            <a:endParaRPr lang="es-CR">
              <a:solidFill>
                <a:schemeClr val="bg1">
                  <a:lumMod val="50000"/>
                </a:schemeClr>
              </a:solidFill>
            </a:endParaRPr>
          </a:p>
        </p:txBody>
      </p:sp>
      <p:sp>
        <p:nvSpPr>
          <p:cNvPr id="30732" name="Line 11"/>
          <p:cNvSpPr>
            <a:spLocks noChangeShapeType="1"/>
          </p:cNvSpPr>
          <p:nvPr/>
        </p:nvSpPr>
        <p:spPr bwMode="auto">
          <a:xfrm>
            <a:off x="4498975" y="4973638"/>
            <a:ext cx="1447800" cy="1447800"/>
          </a:xfrm>
          <a:prstGeom prst="line">
            <a:avLst/>
          </a:prstGeom>
          <a:ln>
            <a:headEnd/>
            <a:tailEnd/>
          </a:ln>
        </p:spPr>
        <p:style>
          <a:lnRef idx="2">
            <a:schemeClr val="accent3"/>
          </a:lnRef>
          <a:fillRef idx="0">
            <a:schemeClr val="accent3"/>
          </a:fillRef>
          <a:effectRef idx="1">
            <a:schemeClr val="accent3"/>
          </a:effectRef>
          <a:fontRef idx="minor">
            <a:schemeClr val="tx1"/>
          </a:fontRef>
        </p:style>
        <p:txBody>
          <a:bodyPr wrap="none" anchor="ctr"/>
          <a:lstStyle/>
          <a:p>
            <a:endParaRPr lang="es-CR">
              <a:solidFill>
                <a:schemeClr val="bg1">
                  <a:lumMod val="50000"/>
                </a:schemeClr>
              </a:solidFill>
            </a:endParaRPr>
          </a:p>
        </p:txBody>
      </p:sp>
      <p:sp>
        <p:nvSpPr>
          <p:cNvPr id="30733" name="Freeform 12"/>
          <p:cNvSpPr>
            <a:spLocks/>
          </p:cNvSpPr>
          <p:nvPr/>
        </p:nvSpPr>
        <p:spPr bwMode="auto">
          <a:xfrm>
            <a:off x="6861175" y="4897438"/>
            <a:ext cx="1981200" cy="1511300"/>
          </a:xfrm>
          <a:custGeom>
            <a:avLst/>
            <a:gdLst>
              <a:gd name="T0" fmla="*/ 0 w 1248"/>
              <a:gd name="T1" fmla="*/ 2147483647 h 952"/>
              <a:gd name="T2" fmla="*/ 362902457 w 1248"/>
              <a:gd name="T3" fmla="*/ 342741261 h 952"/>
              <a:gd name="T4" fmla="*/ 967740018 w 1248"/>
              <a:gd name="T5" fmla="*/ 342741261 h 952"/>
              <a:gd name="T6" fmla="*/ 1451609829 w 1248"/>
              <a:gd name="T7" fmla="*/ 1431448780 h 952"/>
              <a:gd name="T8" fmla="*/ 2056447489 w 1248"/>
              <a:gd name="T9" fmla="*/ 2036286522 h 952"/>
              <a:gd name="T10" fmla="*/ 2147483647 w 1248"/>
              <a:gd name="T11" fmla="*/ 2147483647 h 952"/>
              <a:gd name="T12" fmla="*/ 0 60000 65536"/>
              <a:gd name="T13" fmla="*/ 0 60000 65536"/>
              <a:gd name="T14" fmla="*/ 0 60000 65536"/>
              <a:gd name="T15" fmla="*/ 0 60000 65536"/>
              <a:gd name="T16" fmla="*/ 0 60000 65536"/>
              <a:gd name="T17" fmla="*/ 0 60000 65536"/>
              <a:gd name="T18" fmla="*/ 0 w 1248"/>
              <a:gd name="T19" fmla="*/ 0 h 952"/>
              <a:gd name="T20" fmla="*/ 1248 w 1248"/>
              <a:gd name="T21" fmla="*/ 952 h 952"/>
            </a:gdLst>
            <a:ahLst/>
            <a:cxnLst>
              <a:cxn ang="T12">
                <a:pos x="T0" y="T1"/>
              </a:cxn>
              <a:cxn ang="T13">
                <a:pos x="T2" y="T3"/>
              </a:cxn>
              <a:cxn ang="T14">
                <a:pos x="T4" y="T5"/>
              </a:cxn>
              <a:cxn ang="T15">
                <a:pos x="T6" y="T7"/>
              </a:cxn>
              <a:cxn ang="T16">
                <a:pos x="T8" y="T9"/>
              </a:cxn>
              <a:cxn ang="T17">
                <a:pos x="T10" y="T11"/>
              </a:cxn>
            </a:cxnLst>
            <a:rect l="T18" t="T19" r="T20" b="T21"/>
            <a:pathLst>
              <a:path w="1248" h="952">
                <a:moveTo>
                  <a:pt x="0" y="952"/>
                </a:moveTo>
                <a:cubicBezTo>
                  <a:pt x="40" y="612"/>
                  <a:pt x="80" y="272"/>
                  <a:pt x="144" y="136"/>
                </a:cubicBezTo>
                <a:cubicBezTo>
                  <a:pt x="208" y="0"/>
                  <a:pt x="312" y="64"/>
                  <a:pt x="384" y="136"/>
                </a:cubicBezTo>
                <a:cubicBezTo>
                  <a:pt x="456" y="208"/>
                  <a:pt x="504" y="456"/>
                  <a:pt x="576" y="568"/>
                </a:cubicBezTo>
                <a:cubicBezTo>
                  <a:pt x="648" y="680"/>
                  <a:pt x="704" y="744"/>
                  <a:pt x="816" y="808"/>
                </a:cubicBezTo>
                <a:cubicBezTo>
                  <a:pt x="928" y="872"/>
                  <a:pt x="1168" y="928"/>
                  <a:pt x="1248" y="952"/>
                </a:cubicBezTo>
              </a:path>
            </a:pathLst>
          </a:custGeom>
          <a:ln>
            <a:headEnd/>
            <a:tailEnd/>
          </a:ln>
        </p:spPr>
        <p:style>
          <a:lnRef idx="2">
            <a:schemeClr val="accent3"/>
          </a:lnRef>
          <a:fillRef idx="0">
            <a:schemeClr val="accent3"/>
          </a:fillRef>
          <a:effectRef idx="1">
            <a:schemeClr val="accent3"/>
          </a:effectRef>
          <a:fontRef idx="minor">
            <a:schemeClr val="tx1"/>
          </a:fontRef>
        </p:style>
        <p:txBody>
          <a:bodyPr wrap="none" anchor="ctr"/>
          <a:lstStyle/>
          <a:p>
            <a:endParaRPr lang="es-CR">
              <a:solidFill>
                <a:schemeClr val="bg1">
                  <a:lumMod val="50000"/>
                </a:schemeClr>
              </a:solidFill>
            </a:endParaRPr>
          </a:p>
        </p:txBody>
      </p:sp>
      <p:sp>
        <p:nvSpPr>
          <p:cNvPr id="30734" name="Freeform 13"/>
          <p:cNvSpPr>
            <a:spLocks/>
          </p:cNvSpPr>
          <p:nvPr/>
        </p:nvSpPr>
        <p:spPr bwMode="auto">
          <a:xfrm>
            <a:off x="917575" y="4897438"/>
            <a:ext cx="2133600" cy="1485900"/>
          </a:xfrm>
          <a:custGeom>
            <a:avLst/>
            <a:gdLst>
              <a:gd name="T0" fmla="*/ 0 w 1344"/>
              <a:gd name="T1" fmla="*/ 2147483647 h 936"/>
              <a:gd name="T2" fmla="*/ 362902467 w 1344"/>
              <a:gd name="T3" fmla="*/ 2116931492 h 936"/>
              <a:gd name="T4" fmla="*/ 846772589 w 1344"/>
              <a:gd name="T5" fmla="*/ 786288743 h 936"/>
              <a:gd name="T6" fmla="*/ 1451609869 w 1344"/>
              <a:gd name="T7" fmla="*/ 60483759 h 936"/>
              <a:gd name="T8" fmla="*/ 2056447547 w 1344"/>
              <a:gd name="T9" fmla="*/ 423386338 h 936"/>
              <a:gd name="T10" fmla="*/ 2147483647 w 1344"/>
              <a:gd name="T11" fmla="*/ 1633061221 h 936"/>
              <a:gd name="T12" fmla="*/ 2147483647 w 1344"/>
              <a:gd name="T13" fmla="*/ 2147483647 h 936"/>
              <a:gd name="T14" fmla="*/ 2147483647 w 1344"/>
              <a:gd name="T15" fmla="*/ 2147483647 h 936"/>
              <a:gd name="T16" fmla="*/ 0 60000 65536"/>
              <a:gd name="T17" fmla="*/ 0 60000 65536"/>
              <a:gd name="T18" fmla="*/ 0 60000 65536"/>
              <a:gd name="T19" fmla="*/ 0 60000 65536"/>
              <a:gd name="T20" fmla="*/ 0 60000 65536"/>
              <a:gd name="T21" fmla="*/ 0 60000 65536"/>
              <a:gd name="T22" fmla="*/ 0 60000 65536"/>
              <a:gd name="T23" fmla="*/ 0 60000 65536"/>
              <a:gd name="T24" fmla="*/ 0 w 1344"/>
              <a:gd name="T25" fmla="*/ 0 h 936"/>
              <a:gd name="T26" fmla="*/ 1344 w 1344"/>
              <a:gd name="T27" fmla="*/ 936 h 9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344" h="936">
                <a:moveTo>
                  <a:pt x="0" y="888"/>
                </a:moveTo>
                <a:cubicBezTo>
                  <a:pt x="44" y="912"/>
                  <a:pt x="88" y="936"/>
                  <a:pt x="144" y="840"/>
                </a:cubicBezTo>
                <a:cubicBezTo>
                  <a:pt x="200" y="744"/>
                  <a:pt x="264" y="448"/>
                  <a:pt x="336" y="312"/>
                </a:cubicBezTo>
                <a:cubicBezTo>
                  <a:pt x="408" y="176"/>
                  <a:pt x="496" y="48"/>
                  <a:pt x="576" y="24"/>
                </a:cubicBezTo>
                <a:cubicBezTo>
                  <a:pt x="656" y="0"/>
                  <a:pt x="736" y="64"/>
                  <a:pt x="816" y="168"/>
                </a:cubicBezTo>
                <a:cubicBezTo>
                  <a:pt x="896" y="272"/>
                  <a:pt x="992" y="528"/>
                  <a:pt x="1056" y="648"/>
                </a:cubicBezTo>
                <a:cubicBezTo>
                  <a:pt x="1120" y="768"/>
                  <a:pt x="1152" y="848"/>
                  <a:pt x="1200" y="888"/>
                </a:cubicBezTo>
                <a:cubicBezTo>
                  <a:pt x="1248" y="928"/>
                  <a:pt x="1328" y="888"/>
                  <a:pt x="1344" y="888"/>
                </a:cubicBezTo>
              </a:path>
            </a:pathLst>
          </a:custGeom>
          <a:ln>
            <a:headEnd/>
            <a:tailEnd/>
          </a:ln>
        </p:spPr>
        <p:style>
          <a:lnRef idx="2">
            <a:schemeClr val="accent3"/>
          </a:lnRef>
          <a:fillRef idx="0">
            <a:schemeClr val="accent3"/>
          </a:fillRef>
          <a:effectRef idx="1">
            <a:schemeClr val="accent3"/>
          </a:effectRef>
          <a:fontRef idx="minor">
            <a:schemeClr val="tx1"/>
          </a:fontRef>
        </p:style>
        <p:txBody>
          <a:bodyPr wrap="none" anchor="ctr"/>
          <a:lstStyle/>
          <a:p>
            <a:endParaRPr lang="es-CR">
              <a:solidFill>
                <a:schemeClr val="bg1">
                  <a:lumMod val="50000"/>
                </a:schemeClr>
              </a:solidFill>
            </a:endParaRPr>
          </a:p>
        </p:txBody>
      </p:sp>
      <p:sp>
        <p:nvSpPr>
          <p:cNvPr id="30735" name="Text Box 14"/>
          <p:cNvSpPr txBox="1">
            <a:spLocks noChangeArrowheads="1"/>
          </p:cNvSpPr>
          <p:nvPr/>
        </p:nvSpPr>
        <p:spPr bwMode="auto">
          <a:xfrm>
            <a:off x="1907704" y="4941168"/>
            <a:ext cx="1800200" cy="396875"/>
          </a:xfrm>
          <a:prstGeom prst="rect">
            <a:avLst/>
          </a:prstGeom>
          <a:noFill/>
          <a:ln w="9525">
            <a:noFill/>
            <a:miter lim="800000"/>
            <a:headEnd/>
            <a:tailEnd/>
          </a:ln>
        </p:spPr>
        <p:txBody>
          <a:bodyPr wrap="square">
            <a:spAutoFit/>
          </a:bodyPr>
          <a:lstStyle/>
          <a:p>
            <a:pPr algn="ctr">
              <a:spcBef>
                <a:spcPct val="50000"/>
              </a:spcBef>
            </a:pPr>
            <a:r>
              <a:rPr lang="es-ES_tradnl" sz="2000" dirty="0">
                <a:solidFill>
                  <a:schemeClr val="bg1">
                    <a:lumMod val="50000"/>
                  </a:schemeClr>
                </a:solidFill>
              </a:rPr>
              <a:t>Normal</a:t>
            </a:r>
            <a:endParaRPr lang="es-ES_tradnl" dirty="0">
              <a:solidFill>
                <a:schemeClr val="bg1">
                  <a:lumMod val="50000"/>
                </a:schemeClr>
              </a:solidFill>
            </a:endParaRPr>
          </a:p>
        </p:txBody>
      </p:sp>
      <p:sp>
        <p:nvSpPr>
          <p:cNvPr id="30736" name="Text Box 15"/>
          <p:cNvSpPr txBox="1">
            <a:spLocks noChangeArrowheads="1"/>
          </p:cNvSpPr>
          <p:nvPr/>
        </p:nvSpPr>
        <p:spPr bwMode="auto">
          <a:xfrm>
            <a:off x="4427984" y="4941168"/>
            <a:ext cx="2057400" cy="396875"/>
          </a:xfrm>
          <a:prstGeom prst="rect">
            <a:avLst/>
          </a:prstGeom>
          <a:noFill/>
          <a:ln w="9525">
            <a:noFill/>
            <a:miter lim="800000"/>
            <a:headEnd/>
            <a:tailEnd/>
          </a:ln>
        </p:spPr>
        <p:txBody>
          <a:bodyPr>
            <a:spAutoFit/>
          </a:bodyPr>
          <a:lstStyle/>
          <a:p>
            <a:pPr algn="ctr">
              <a:spcBef>
                <a:spcPct val="50000"/>
              </a:spcBef>
            </a:pPr>
            <a:r>
              <a:rPr lang="es-ES_tradnl" sz="2000" dirty="0">
                <a:solidFill>
                  <a:schemeClr val="bg1">
                    <a:lumMod val="50000"/>
                  </a:schemeClr>
                </a:solidFill>
              </a:rPr>
              <a:t>Triangular</a:t>
            </a:r>
            <a:endParaRPr lang="es-ES_tradnl" dirty="0">
              <a:solidFill>
                <a:schemeClr val="bg1">
                  <a:lumMod val="50000"/>
                </a:schemeClr>
              </a:solidFill>
            </a:endParaRPr>
          </a:p>
        </p:txBody>
      </p:sp>
      <p:sp>
        <p:nvSpPr>
          <p:cNvPr id="30737" name="Text Box 16"/>
          <p:cNvSpPr txBox="1">
            <a:spLocks noChangeArrowheads="1"/>
          </p:cNvSpPr>
          <p:nvPr/>
        </p:nvSpPr>
        <p:spPr bwMode="auto">
          <a:xfrm>
            <a:off x="7086600" y="4941168"/>
            <a:ext cx="1805880" cy="396875"/>
          </a:xfrm>
          <a:prstGeom prst="rect">
            <a:avLst/>
          </a:prstGeom>
          <a:noFill/>
          <a:ln w="9525">
            <a:noFill/>
            <a:miter lim="800000"/>
            <a:headEnd/>
            <a:tailEnd/>
          </a:ln>
        </p:spPr>
        <p:txBody>
          <a:bodyPr wrap="square">
            <a:spAutoFit/>
          </a:bodyPr>
          <a:lstStyle/>
          <a:p>
            <a:pPr algn="ctr">
              <a:spcBef>
                <a:spcPct val="50000"/>
              </a:spcBef>
            </a:pPr>
            <a:r>
              <a:rPr lang="es-ES_tradnl" sz="2000" dirty="0">
                <a:solidFill>
                  <a:schemeClr val="bg1">
                    <a:lumMod val="50000"/>
                  </a:schemeClr>
                </a:solidFill>
              </a:rPr>
              <a:t>Beta</a:t>
            </a:r>
            <a:endParaRPr lang="es-ES_tradnl" dirty="0">
              <a:solidFill>
                <a:schemeClr val="bg1">
                  <a:lumMod val="50000"/>
                </a:schemeClr>
              </a:solidFill>
            </a:endParaRPr>
          </a:p>
        </p:txBody>
      </p:sp>
      <p:sp>
        <p:nvSpPr>
          <p:cNvPr id="30738" name="Text Box 17"/>
          <p:cNvSpPr txBox="1">
            <a:spLocks noChangeArrowheads="1"/>
          </p:cNvSpPr>
          <p:nvPr/>
        </p:nvSpPr>
        <p:spPr bwMode="auto">
          <a:xfrm>
            <a:off x="222176" y="6292552"/>
            <a:ext cx="533400" cy="304800"/>
          </a:xfrm>
          <a:prstGeom prst="rect">
            <a:avLst/>
          </a:prstGeom>
          <a:noFill/>
          <a:ln w="9525">
            <a:noFill/>
            <a:miter lim="800000"/>
            <a:headEnd/>
            <a:tailEnd/>
          </a:ln>
        </p:spPr>
        <p:txBody>
          <a:bodyPr>
            <a:spAutoFit/>
          </a:bodyPr>
          <a:lstStyle/>
          <a:p>
            <a:pPr algn="ctr">
              <a:spcBef>
                <a:spcPct val="50000"/>
              </a:spcBef>
            </a:pPr>
            <a:r>
              <a:rPr lang="es-ES_tradnl" sz="1400" dirty="0">
                <a:solidFill>
                  <a:schemeClr val="bg1">
                    <a:lumMod val="50000"/>
                  </a:schemeClr>
                </a:solidFill>
              </a:rPr>
              <a:t>0.0</a:t>
            </a:r>
            <a:endParaRPr lang="es-ES_tradnl" sz="1600" dirty="0">
              <a:solidFill>
                <a:schemeClr val="bg1">
                  <a:lumMod val="50000"/>
                </a:schemeClr>
              </a:solidFill>
            </a:endParaRPr>
          </a:p>
        </p:txBody>
      </p:sp>
      <p:sp>
        <p:nvSpPr>
          <p:cNvPr id="30739" name="Text Box 18"/>
          <p:cNvSpPr txBox="1">
            <a:spLocks noChangeArrowheads="1"/>
          </p:cNvSpPr>
          <p:nvPr/>
        </p:nvSpPr>
        <p:spPr bwMode="auto">
          <a:xfrm>
            <a:off x="251520" y="4581128"/>
            <a:ext cx="533400" cy="304800"/>
          </a:xfrm>
          <a:prstGeom prst="rect">
            <a:avLst/>
          </a:prstGeom>
          <a:noFill/>
          <a:ln w="9525">
            <a:noFill/>
            <a:miter lim="800000"/>
            <a:headEnd/>
            <a:tailEnd/>
          </a:ln>
        </p:spPr>
        <p:txBody>
          <a:bodyPr>
            <a:spAutoFit/>
          </a:bodyPr>
          <a:lstStyle/>
          <a:p>
            <a:pPr algn="ctr">
              <a:spcBef>
                <a:spcPct val="50000"/>
              </a:spcBef>
            </a:pPr>
            <a:r>
              <a:rPr lang="es-ES_tradnl" sz="1400" dirty="0">
                <a:solidFill>
                  <a:schemeClr val="bg1">
                    <a:lumMod val="50000"/>
                  </a:schemeClr>
                </a:solidFill>
              </a:rPr>
              <a:t>0.1</a:t>
            </a:r>
            <a:endParaRPr lang="es-ES_tradnl" sz="1600" dirty="0">
              <a:solidFill>
                <a:schemeClr val="bg1">
                  <a:lumMod val="50000"/>
                </a:schemeClr>
              </a:solidFill>
            </a:endParaRPr>
          </a:p>
        </p:txBody>
      </p:sp>
      <p:sp>
        <p:nvSpPr>
          <p:cNvPr id="30740" name="Text Box 19"/>
          <p:cNvSpPr txBox="1">
            <a:spLocks noChangeArrowheads="1"/>
          </p:cNvSpPr>
          <p:nvPr/>
        </p:nvSpPr>
        <p:spPr bwMode="auto">
          <a:xfrm>
            <a:off x="3275856" y="4653136"/>
            <a:ext cx="533400" cy="304800"/>
          </a:xfrm>
          <a:prstGeom prst="rect">
            <a:avLst/>
          </a:prstGeom>
          <a:noFill/>
          <a:ln w="9525">
            <a:noFill/>
            <a:miter lim="800000"/>
            <a:headEnd/>
            <a:tailEnd/>
          </a:ln>
        </p:spPr>
        <p:txBody>
          <a:bodyPr>
            <a:spAutoFit/>
          </a:bodyPr>
          <a:lstStyle/>
          <a:p>
            <a:pPr algn="ctr">
              <a:spcBef>
                <a:spcPct val="50000"/>
              </a:spcBef>
            </a:pPr>
            <a:r>
              <a:rPr lang="es-ES_tradnl" sz="1400" dirty="0">
                <a:solidFill>
                  <a:schemeClr val="bg1">
                    <a:lumMod val="50000"/>
                  </a:schemeClr>
                </a:solidFill>
              </a:rPr>
              <a:t>0.1</a:t>
            </a:r>
            <a:endParaRPr lang="es-ES_tradnl" sz="1600" dirty="0">
              <a:solidFill>
                <a:schemeClr val="bg1">
                  <a:lumMod val="50000"/>
                </a:schemeClr>
              </a:solidFill>
            </a:endParaRPr>
          </a:p>
        </p:txBody>
      </p:sp>
      <p:sp>
        <p:nvSpPr>
          <p:cNvPr id="30741" name="Text Box 20"/>
          <p:cNvSpPr txBox="1">
            <a:spLocks noChangeArrowheads="1"/>
          </p:cNvSpPr>
          <p:nvPr/>
        </p:nvSpPr>
        <p:spPr bwMode="auto">
          <a:xfrm>
            <a:off x="6327775" y="4581525"/>
            <a:ext cx="533400" cy="304800"/>
          </a:xfrm>
          <a:prstGeom prst="rect">
            <a:avLst/>
          </a:prstGeom>
          <a:noFill/>
          <a:ln w="9525">
            <a:noFill/>
            <a:miter lim="800000"/>
            <a:headEnd/>
            <a:tailEnd/>
          </a:ln>
        </p:spPr>
        <p:txBody>
          <a:bodyPr>
            <a:spAutoFit/>
          </a:bodyPr>
          <a:lstStyle/>
          <a:p>
            <a:pPr algn="ctr">
              <a:spcBef>
                <a:spcPct val="50000"/>
              </a:spcBef>
            </a:pPr>
            <a:r>
              <a:rPr lang="es-ES_tradnl" sz="1400">
                <a:solidFill>
                  <a:schemeClr val="bg1">
                    <a:lumMod val="50000"/>
                  </a:schemeClr>
                </a:solidFill>
              </a:rPr>
              <a:t>0.1</a:t>
            </a:r>
            <a:endParaRPr lang="es-ES_tradnl" sz="1600">
              <a:solidFill>
                <a:schemeClr val="bg1">
                  <a:lumMod val="50000"/>
                </a:schemeClr>
              </a:solidFill>
            </a:endParaRPr>
          </a:p>
        </p:txBody>
      </p:sp>
      <p:sp>
        <p:nvSpPr>
          <p:cNvPr id="30742" name="Text Box 21"/>
          <p:cNvSpPr txBox="1">
            <a:spLocks noChangeArrowheads="1"/>
          </p:cNvSpPr>
          <p:nvPr/>
        </p:nvSpPr>
        <p:spPr bwMode="auto">
          <a:xfrm>
            <a:off x="3318520" y="6220544"/>
            <a:ext cx="533400" cy="304800"/>
          </a:xfrm>
          <a:prstGeom prst="rect">
            <a:avLst/>
          </a:prstGeom>
          <a:noFill/>
          <a:ln w="9525">
            <a:noFill/>
            <a:miter lim="800000"/>
            <a:headEnd/>
            <a:tailEnd/>
          </a:ln>
        </p:spPr>
        <p:txBody>
          <a:bodyPr>
            <a:spAutoFit/>
          </a:bodyPr>
          <a:lstStyle/>
          <a:p>
            <a:pPr algn="ctr">
              <a:spcBef>
                <a:spcPct val="50000"/>
              </a:spcBef>
            </a:pPr>
            <a:r>
              <a:rPr lang="es-ES_tradnl" sz="1400" dirty="0">
                <a:solidFill>
                  <a:schemeClr val="bg1">
                    <a:lumMod val="50000"/>
                  </a:schemeClr>
                </a:solidFill>
              </a:rPr>
              <a:t>0.0</a:t>
            </a:r>
            <a:endParaRPr lang="es-ES_tradnl" sz="1600" dirty="0">
              <a:solidFill>
                <a:schemeClr val="bg1">
                  <a:lumMod val="50000"/>
                </a:schemeClr>
              </a:solidFill>
            </a:endParaRPr>
          </a:p>
        </p:txBody>
      </p:sp>
      <p:sp>
        <p:nvSpPr>
          <p:cNvPr id="30743" name="Text Box 22"/>
          <p:cNvSpPr txBox="1">
            <a:spLocks noChangeArrowheads="1"/>
          </p:cNvSpPr>
          <p:nvPr/>
        </p:nvSpPr>
        <p:spPr bwMode="auto">
          <a:xfrm>
            <a:off x="6342856" y="6237312"/>
            <a:ext cx="533400" cy="304800"/>
          </a:xfrm>
          <a:prstGeom prst="rect">
            <a:avLst/>
          </a:prstGeom>
          <a:noFill/>
          <a:ln w="9525">
            <a:noFill/>
            <a:miter lim="800000"/>
            <a:headEnd/>
            <a:tailEnd/>
          </a:ln>
        </p:spPr>
        <p:txBody>
          <a:bodyPr>
            <a:spAutoFit/>
          </a:bodyPr>
          <a:lstStyle/>
          <a:p>
            <a:pPr algn="ctr">
              <a:spcBef>
                <a:spcPct val="50000"/>
              </a:spcBef>
            </a:pPr>
            <a:r>
              <a:rPr lang="es-ES_tradnl" sz="1400" dirty="0">
                <a:solidFill>
                  <a:schemeClr val="bg1">
                    <a:lumMod val="50000"/>
                  </a:schemeClr>
                </a:solidFill>
              </a:rPr>
              <a:t>0.0</a:t>
            </a:r>
            <a:endParaRPr lang="es-ES_tradnl" sz="1600" dirty="0">
              <a:solidFill>
                <a:schemeClr val="bg1">
                  <a:lumMod val="50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F898D655-A4FA-49AF-9B96-BF034570A570}" type="slidenum">
              <a:rPr lang="es-ES"/>
              <a:pPr>
                <a:defRPr/>
              </a:pPr>
              <a:t>7</a:t>
            </a:fld>
            <a:endParaRPr lang="es-ES"/>
          </a:p>
        </p:txBody>
      </p:sp>
      <p:sp>
        <p:nvSpPr>
          <p:cNvPr id="31747" name="Rectangle 2"/>
          <p:cNvSpPr>
            <a:spLocks noGrp="1" noChangeArrowheads="1"/>
          </p:cNvSpPr>
          <p:nvPr>
            <p:ph type="title"/>
          </p:nvPr>
        </p:nvSpPr>
        <p:spPr>
          <a:xfrm>
            <a:off x="251520" y="1124744"/>
            <a:ext cx="8027987" cy="676275"/>
          </a:xfrm>
        </p:spPr>
        <p:txBody>
          <a:bodyPr>
            <a:noAutofit/>
          </a:bodyPr>
          <a:lstStyle/>
          <a:p>
            <a:pPr algn="ctr" eaLnBrk="1" hangingPunct="1"/>
            <a:r>
              <a:rPr lang="es-ES_tradnl" dirty="0" smtClean="0">
                <a:latin typeface="Arial" charset="0"/>
              </a:rPr>
              <a:t>Modelado</a:t>
            </a:r>
            <a:endParaRPr lang="es-ES_tradnl" dirty="0" smtClean="0"/>
          </a:p>
        </p:txBody>
      </p:sp>
      <p:sp>
        <p:nvSpPr>
          <p:cNvPr id="31748" name="Rectangle 3"/>
          <p:cNvSpPr>
            <a:spLocks noGrp="1" noChangeArrowheads="1"/>
          </p:cNvSpPr>
          <p:nvPr>
            <p:ph type="body" idx="1"/>
          </p:nvPr>
        </p:nvSpPr>
        <p:spPr>
          <a:xfrm>
            <a:off x="179512" y="1916832"/>
            <a:ext cx="8856984" cy="4752528"/>
          </a:xfrm>
        </p:spPr>
        <p:txBody>
          <a:bodyPr>
            <a:noAutofit/>
          </a:bodyPr>
          <a:lstStyle/>
          <a:p>
            <a:pPr eaLnBrk="1" hangingPunct="1"/>
            <a:r>
              <a:rPr lang="es-ES_tradnl" sz="2800" dirty="0" smtClean="0">
                <a:solidFill>
                  <a:schemeClr val="bg1">
                    <a:lumMod val="50000"/>
                  </a:schemeClr>
                </a:solidFill>
                <a:cs typeface="Times New Roman" pitchFamily="18" charset="0"/>
              </a:rPr>
              <a:t>Es el proceso de describir el proyecto de una forma matemática. Incluye constantes, variables, parámetros, restricciones y operadores matemáticos. </a:t>
            </a:r>
          </a:p>
          <a:p>
            <a:pPr eaLnBrk="1" hangingPunct="1"/>
            <a:r>
              <a:rPr lang="es-ES_tradnl" sz="2800" dirty="0" smtClean="0">
                <a:solidFill>
                  <a:schemeClr val="bg1">
                    <a:lumMod val="50000"/>
                  </a:schemeClr>
                </a:solidFill>
                <a:cs typeface="Times New Roman" pitchFamily="18" charset="0"/>
              </a:rPr>
              <a:t>Es una aproximación de la vida real, nunca será una representación perfecta dado a los riesgos desconocidos.</a:t>
            </a:r>
          </a:p>
          <a:p>
            <a:pPr eaLnBrk="1" hangingPunct="1"/>
            <a:r>
              <a:rPr lang="es-ES_tradnl" sz="2800" dirty="0" smtClean="0">
                <a:solidFill>
                  <a:schemeClr val="bg1">
                    <a:lumMod val="50000"/>
                  </a:schemeClr>
                </a:solidFill>
                <a:cs typeface="Times New Roman" pitchFamily="18" charset="0"/>
              </a:rPr>
              <a:t>Los parámetros de tiempo y costo son los objetivos del proyecto que mejor se pueden expresar cuantitativamente. La calidad y las relaciones con el cliente pueden expresarse solamente en términos cualitativos</a:t>
            </a:r>
            <a:r>
              <a:rPr lang="es-ES_tradnl" sz="2800" dirty="0" smtClean="0">
                <a:solidFill>
                  <a:schemeClr val="bg1">
                    <a:lumMod val="50000"/>
                  </a:schemeClr>
                </a:solidFill>
              </a:rPr>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pPr>
              <a:defRPr/>
            </a:pPr>
            <a:fld id="{9FF694B8-B3BC-4282-B560-06060C66D536}" type="slidenum">
              <a:rPr lang="es-ES"/>
              <a:pPr>
                <a:defRPr/>
              </a:pPr>
              <a:t>8</a:t>
            </a:fld>
            <a:endParaRPr lang="es-ES"/>
          </a:p>
        </p:txBody>
      </p:sp>
      <p:sp>
        <p:nvSpPr>
          <p:cNvPr id="2052" name="Rectangle 2"/>
          <p:cNvSpPr>
            <a:spLocks noGrp="1" noChangeArrowheads="1"/>
          </p:cNvSpPr>
          <p:nvPr>
            <p:ph type="title"/>
          </p:nvPr>
        </p:nvSpPr>
        <p:spPr>
          <a:xfrm>
            <a:off x="323528" y="908720"/>
            <a:ext cx="7793037" cy="1462087"/>
          </a:xfrm>
        </p:spPr>
        <p:txBody>
          <a:bodyPr/>
          <a:lstStyle/>
          <a:p>
            <a:pPr algn="ctr" eaLnBrk="1" hangingPunct="1"/>
            <a:r>
              <a:rPr lang="es-ES_tradnl" dirty="0" smtClean="0">
                <a:latin typeface="Arial" charset="0"/>
              </a:rPr>
              <a:t>Simulaci</a:t>
            </a:r>
            <a:r>
              <a:rPr lang="es-ES_tradnl" dirty="0" smtClean="0"/>
              <a:t>ó</a:t>
            </a:r>
            <a:r>
              <a:rPr lang="es-ES_tradnl" dirty="0" smtClean="0">
                <a:latin typeface="Arial" charset="0"/>
              </a:rPr>
              <a:t>n Monte Carlo</a:t>
            </a:r>
            <a:r>
              <a:rPr lang="es-ES_tradnl" b="1" dirty="0" smtClean="0">
                <a:latin typeface="Arial" charset="0"/>
              </a:rPr>
              <a:t/>
            </a:r>
            <a:br>
              <a:rPr lang="es-ES_tradnl" b="1" dirty="0" smtClean="0">
                <a:latin typeface="Arial" charset="0"/>
              </a:rPr>
            </a:br>
            <a:r>
              <a:rPr lang="es-ES_tradnl" sz="2000" dirty="0" smtClean="0"/>
              <a:t>(J. Von </a:t>
            </a:r>
            <a:r>
              <a:rPr lang="es-ES_tradnl" sz="2000" dirty="0" err="1" smtClean="0"/>
              <a:t>Neumann</a:t>
            </a:r>
            <a:r>
              <a:rPr lang="es-ES_tradnl" sz="2000" dirty="0" smtClean="0"/>
              <a:t>)</a:t>
            </a:r>
            <a:endParaRPr lang="es-ES_tradnl" sz="2800" dirty="0" smtClean="0"/>
          </a:p>
        </p:txBody>
      </p:sp>
      <p:sp>
        <p:nvSpPr>
          <p:cNvPr id="2053" name="Rectangle 3"/>
          <p:cNvSpPr>
            <a:spLocks noGrp="1" noChangeArrowheads="1"/>
          </p:cNvSpPr>
          <p:nvPr>
            <p:ph type="body" sz="half" idx="1"/>
          </p:nvPr>
        </p:nvSpPr>
        <p:spPr>
          <a:xfrm>
            <a:off x="467792" y="2492896"/>
            <a:ext cx="5040312" cy="3859559"/>
          </a:xfrm>
        </p:spPr>
        <p:txBody>
          <a:bodyPr>
            <a:normAutofit/>
          </a:bodyPr>
          <a:lstStyle/>
          <a:p>
            <a:pPr marL="3175" indent="11113" eaLnBrk="1" hangingPunct="1">
              <a:buNone/>
            </a:pPr>
            <a:r>
              <a:rPr lang="es-ES" sz="2400" dirty="0" smtClean="0">
                <a:solidFill>
                  <a:schemeClr val="bg1">
                    <a:lumMod val="50000"/>
                  </a:schemeClr>
                </a:solidFill>
                <a:cs typeface="Times New Roman" pitchFamily="18" charset="0"/>
              </a:rPr>
              <a:t>Técnica que calcula el coste del proyecto o el cronograma del proyecto muchas veces, utilizando valores de datos iniciales seleccionados al azar a partir de distribuciones de probabilidades de costes o duraciones posibles, para calcular una distribución estadística de los costes totales del proyecto o fechas de conclusión posibles.</a:t>
            </a:r>
            <a:endParaRPr lang="es-ES_tradnl" sz="2400" dirty="0" smtClean="0">
              <a:solidFill>
                <a:schemeClr val="bg1">
                  <a:lumMod val="50000"/>
                </a:schemeClr>
              </a:solidFill>
              <a:cs typeface="Times New Roman" pitchFamily="18" charset="0"/>
            </a:endParaRPr>
          </a:p>
        </p:txBody>
      </p:sp>
      <p:sp>
        <p:nvSpPr>
          <p:cNvPr id="2054" name="Rectangle 4"/>
          <p:cNvSpPr>
            <a:spLocks noChangeArrowheads="1"/>
          </p:cNvSpPr>
          <p:nvPr/>
        </p:nvSpPr>
        <p:spPr bwMode="auto">
          <a:xfrm>
            <a:off x="5436096" y="4653136"/>
            <a:ext cx="3313112" cy="1871687"/>
          </a:xfrm>
          <a:prstGeom prst="rect">
            <a:avLst/>
          </a:prstGeom>
          <a:noFill/>
          <a:ln w="9525">
            <a:noFill/>
            <a:miter lim="800000"/>
            <a:headEnd/>
            <a:tailEnd/>
          </a:ln>
        </p:spPr>
        <p:txBody>
          <a:bodyPr/>
          <a:lstStyle/>
          <a:p>
            <a:pPr marL="342900" indent="-342900" eaLnBrk="1" hangingPunct="1">
              <a:lnSpc>
                <a:spcPct val="80000"/>
              </a:lnSpc>
              <a:spcBef>
                <a:spcPct val="20000"/>
              </a:spcBef>
              <a:buClr>
                <a:schemeClr val="folHlink"/>
              </a:buClr>
              <a:buSzPct val="60000"/>
              <a:buFont typeface="Wingdings" pitchFamily="2" charset="2"/>
              <a:buNone/>
            </a:pPr>
            <a:r>
              <a:rPr lang="es-ES_tradnl" sz="1800" dirty="0">
                <a:solidFill>
                  <a:schemeClr val="bg1">
                    <a:lumMod val="50000"/>
                  </a:schemeClr>
                </a:solidFill>
                <a:cs typeface="Times New Roman" pitchFamily="18" charset="0"/>
              </a:rPr>
              <a:t>      </a:t>
            </a:r>
            <a:r>
              <a:rPr lang="es-ES_tradnl" sz="1800" b="1" dirty="0">
                <a:solidFill>
                  <a:schemeClr val="bg1">
                    <a:lumMod val="50000"/>
                  </a:schemeClr>
                </a:solidFill>
                <a:cs typeface="Times New Roman" pitchFamily="18" charset="0"/>
              </a:rPr>
              <a:t>SIMULACIONES:</a:t>
            </a:r>
            <a:r>
              <a:rPr lang="es-ES_tradnl" sz="1800" dirty="0">
                <a:solidFill>
                  <a:schemeClr val="bg1">
                    <a:lumMod val="50000"/>
                  </a:schemeClr>
                </a:solidFill>
                <a:cs typeface="Times New Roman" pitchFamily="18" charset="0"/>
              </a:rPr>
              <a:t>                             Uso de modelos que trasladan las incertidumbres especificadas desde un nivel  detallado dentro del potencial de impacto a un nivel general</a:t>
            </a:r>
            <a:endParaRPr lang="es-ES_tradnl" sz="1800" dirty="0">
              <a:solidFill>
                <a:schemeClr val="bg1">
                  <a:lumMod val="50000"/>
                </a:schemeClr>
              </a:solidFill>
            </a:endParaRPr>
          </a:p>
        </p:txBody>
      </p:sp>
      <p:graphicFrame>
        <p:nvGraphicFramePr>
          <p:cNvPr id="2050" name="Object 6"/>
          <p:cNvGraphicFramePr>
            <a:graphicFrameLocks noChangeAspect="1"/>
          </p:cNvGraphicFramePr>
          <p:nvPr>
            <p:ph sz="half" idx="2"/>
          </p:nvPr>
        </p:nvGraphicFramePr>
        <p:xfrm>
          <a:off x="5545138" y="2276872"/>
          <a:ext cx="3598862" cy="2312988"/>
        </p:xfrm>
        <a:graphic>
          <a:graphicData uri="http://schemas.openxmlformats.org/presentationml/2006/ole">
            <p:oleObj spid="_x0000_s2050" name="Bitmap Image" r:id="rId3" imgW="2019048" imgH="1428949" progId="PBrush">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B7C518E7-55C2-4E30-92DB-57272F36B585}" type="slidenum">
              <a:rPr lang="es-ES"/>
              <a:pPr>
                <a:defRPr/>
              </a:pPr>
              <a:t>9</a:t>
            </a:fld>
            <a:endParaRPr lang="es-ES"/>
          </a:p>
        </p:txBody>
      </p:sp>
      <p:sp>
        <p:nvSpPr>
          <p:cNvPr id="32771" name="Rectangle 2"/>
          <p:cNvSpPr>
            <a:spLocks noGrp="1" noChangeArrowheads="1"/>
          </p:cNvSpPr>
          <p:nvPr>
            <p:ph type="title"/>
          </p:nvPr>
        </p:nvSpPr>
        <p:spPr>
          <a:xfrm>
            <a:off x="251520" y="620688"/>
            <a:ext cx="7992888" cy="1152525"/>
          </a:xfrm>
        </p:spPr>
        <p:txBody>
          <a:bodyPr>
            <a:noAutofit/>
          </a:bodyPr>
          <a:lstStyle/>
          <a:p>
            <a:pPr algn="ctr" eaLnBrk="1" hangingPunct="1"/>
            <a:r>
              <a:rPr lang="es-ES_tradnl" dirty="0" smtClean="0"/>
              <a:t>Pasos Básicos </a:t>
            </a:r>
            <a:br>
              <a:rPr lang="es-ES_tradnl" dirty="0" smtClean="0"/>
            </a:br>
            <a:r>
              <a:rPr lang="es-ES_tradnl" dirty="0" smtClean="0"/>
              <a:t>del Método Monte Carlo</a:t>
            </a:r>
          </a:p>
        </p:txBody>
      </p:sp>
      <p:sp>
        <p:nvSpPr>
          <p:cNvPr id="32772" name="Rectangle 3"/>
          <p:cNvSpPr>
            <a:spLocks noChangeArrowheads="1"/>
          </p:cNvSpPr>
          <p:nvPr/>
        </p:nvSpPr>
        <p:spPr bwMode="auto">
          <a:xfrm>
            <a:off x="179388" y="1987550"/>
            <a:ext cx="8785225" cy="2089522"/>
          </a:xfrm>
          <a:prstGeom prst="rect">
            <a:avLst/>
          </a:prstGeom>
          <a:noFill/>
          <a:ln w="9525">
            <a:noFill/>
            <a:miter lim="800000"/>
            <a:headEnd/>
            <a:tailEnd/>
          </a:ln>
        </p:spPr>
        <p:txBody>
          <a:bodyPr lIns="92075" tIns="46038" rIns="92075" bIns="46038"/>
          <a:lstStyle/>
          <a:p>
            <a:pPr marL="342900" indent="-342900" eaLnBrk="1" hangingPunct="1">
              <a:lnSpc>
                <a:spcPct val="80000"/>
              </a:lnSpc>
              <a:spcBef>
                <a:spcPct val="20000"/>
              </a:spcBef>
              <a:buClr>
                <a:schemeClr val="folHlink"/>
              </a:buClr>
              <a:buSzPct val="60000"/>
            </a:pPr>
            <a:r>
              <a:rPr lang="es-ES" sz="2400" b="1" dirty="0" smtClean="0">
                <a:solidFill>
                  <a:schemeClr val="bg1">
                    <a:lumMod val="50000"/>
                  </a:schemeClr>
                </a:solidFill>
              </a:rPr>
              <a:t>1. Desarrollar </a:t>
            </a:r>
            <a:r>
              <a:rPr lang="es-ES" sz="2400" b="1" dirty="0">
                <a:solidFill>
                  <a:schemeClr val="bg1">
                    <a:lumMod val="50000"/>
                  </a:schemeClr>
                </a:solidFill>
              </a:rPr>
              <a:t>el </a:t>
            </a:r>
            <a:r>
              <a:rPr lang="es-ES" sz="2400" b="1" dirty="0" smtClean="0">
                <a:solidFill>
                  <a:schemeClr val="bg1">
                    <a:lumMod val="50000"/>
                  </a:schemeClr>
                </a:solidFill>
              </a:rPr>
              <a:t>modelo</a:t>
            </a:r>
            <a:endParaRPr lang="es-ES" sz="2400" b="1" dirty="0">
              <a:solidFill>
                <a:schemeClr val="bg1">
                  <a:lumMod val="50000"/>
                </a:schemeClr>
              </a:solidFill>
            </a:endParaRPr>
          </a:p>
          <a:p>
            <a:pPr marL="742950" lvl="1" indent="-566738" eaLnBrk="1" hangingPunct="1">
              <a:lnSpc>
                <a:spcPct val="80000"/>
              </a:lnSpc>
              <a:spcBef>
                <a:spcPct val="20000"/>
              </a:spcBef>
              <a:buClr>
                <a:schemeClr val="hlink"/>
              </a:buClr>
              <a:buSzPct val="55000"/>
            </a:pPr>
            <a:r>
              <a:rPr lang="es-ES" sz="2000" b="1" dirty="0">
                <a:solidFill>
                  <a:schemeClr val="bg1">
                    <a:lumMod val="50000"/>
                  </a:schemeClr>
                </a:solidFill>
              </a:rPr>
              <a:t>1.1 Definir la incertidumbre: </a:t>
            </a:r>
            <a:r>
              <a:rPr lang="es-ES" sz="2000" dirty="0">
                <a:solidFill>
                  <a:schemeClr val="bg1">
                    <a:lumMod val="50000"/>
                  </a:schemeClr>
                </a:solidFill>
              </a:rPr>
              <a:t>Remplazar los valores inciertos de su modelo por distribuciones de probabilidad (</a:t>
            </a:r>
            <a:r>
              <a:rPr lang="es-ES" sz="2000" b="1" dirty="0">
                <a:solidFill>
                  <a:schemeClr val="bg1">
                    <a:lumMod val="50000"/>
                  </a:schemeClr>
                </a:solidFill>
              </a:rPr>
              <a:t>variables de</a:t>
            </a:r>
            <a:r>
              <a:rPr lang="es-ES" sz="2000" dirty="0">
                <a:solidFill>
                  <a:schemeClr val="bg1">
                    <a:lumMod val="50000"/>
                  </a:schemeClr>
                </a:solidFill>
              </a:rPr>
              <a:t> </a:t>
            </a:r>
            <a:r>
              <a:rPr lang="es-ES" sz="2000" b="1" dirty="0">
                <a:solidFill>
                  <a:schemeClr val="bg1">
                    <a:lumMod val="50000"/>
                  </a:schemeClr>
                </a:solidFill>
              </a:rPr>
              <a:t>entradas</a:t>
            </a:r>
            <a:r>
              <a:rPr lang="es-ES" sz="2000" dirty="0">
                <a:solidFill>
                  <a:schemeClr val="bg1">
                    <a:lumMod val="50000"/>
                  </a:schemeClr>
                </a:solidFill>
              </a:rPr>
              <a:t>). Estas funciones de simplemente representan una serie de posibles valores que podrían aparecer en un campo del modelo, en lugar de limitarse a un solo valor.</a:t>
            </a:r>
          </a:p>
          <a:p>
            <a:pPr marL="742950" lvl="1" indent="-566738" eaLnBrk="1" hangingPunct="1">
              <a:lnSpc>
                <a:spcPct val="80000"/>
              </a:lnSpc>
              <a:spcBef>
                <a:spcPct val="20000"/>
              </a:spcBef>
              <a:buClr>
                <a:schemeClr val="hlink"/>
              </a:buClr>
              <a:buSzPct val="55000"/>
            </a:pPr>
            <a:r>
              <a:rPr lang="es-ES" sz="2000" b="1" dirty="0">
                <a:solidFill>
                  <a:schemeClr val="bg1">
                    <a:lumMod val="50000"/>
                  </a:schemeClr>
                </a:solidFill>
              </a:rPr>
              <a:t>1.2 Seleccionar los objetivos: </a:t>
            </a:r>
            <a:r>
              <a:rPr lang="es-ES" sz="2000" dirty="0">
                <a:solidFill>
                  <a:schemeClr val="bg1">
                    <a:lumMod val="50000"/>
                  </a:schemeClr>
                </a:solidFill>
              </a:rPr>
              <a:t>Seleccionar los resultados o </a:t>
            </a:r>
            <a:r>
              <a:rPr lang="es-ES" sz="2000" b="1" dirty="0">
                <a:solidFill>
                  <a:schemeClr val="bg1">
                    <a:lumMod val="50000"/>
                  </a:schemeClr>
                </a:solidFill>
              </a:rPr>
              <a:t>variables de  salidas</a:t>
            </a:r>
            <a:r>
              <a:rPr lang="es-ES" sz="2000" dirty="0">
                <a:solidFill>
                  <a:schemeClr val="bg1">
                    <a:lumMod val="50000"/>
                  </a:schemeClr>
                </a:solidFill>
              </a:rPr>
              <a:t>: </a:t>
            </a:r>
            <a:r>
              <a:rPr lang="es-ES" sz="2000" dirty="0" err="1">
                <a:solidFill>
                  <a:schemeClr val="bg1">
                    <a:lumMod val="50000"/>
                  </a:schemeClr>
                </a:solidFill>
              </a:rPr>
              <a:t>p.e</a:t>
            </a:r>
            <a:r>
              <a:rPr lang="es-ES" sz="2000" dirty="0">
                <a:solidFill>
                  <a:schemeClr val="bg1">
                    <a:lumMod val="50000"/>
                  </a:schemeClr>
                </a:solidFill>
              </a:rPr>
              <a:t> los “hitos” del proyecto pueden ser valores que le interesen.</a:t>
            </a:r>
          </a:p>
        </p:txBody>
      </p:sp>
      <p:sp>
        <p:nvSpPr>
          <p:cNvPr id="32773" name="Rectangle 4"/>
          <p:cNvSpPr>
            <a:spLocks noChangeArrowheads="1"/>
          </p:cNvSpPr>
          <p:nvPr/>
        </p:nvSpPr>
        <p:spPr bwMode="auto">
          <a:xfrm>
            <a:off x="3995738" y="4005064"/>
            <a:ext cx="4824412" cy="2664296"/>
          </a:xfrm>
          <a:prstGeom prst="rect">
            <a:avLst/>
          </a:prstGeom>
          <a:noFill/>
          <a:ln w="9525">
            <a:noFill/>
            <a:miter lim="800000"/>
            <a:headEnd/>
            <a:tailEnd/>
          </a:ln>
        </p:spPr>
        <p:txBody>
          <a:bodyPr lIns="92075" tIns="46038" rIns="92075" bIns="46038"/>
          <a:lstStyle/>
          <a:p>
            <a:pPr marL="342900" indent="-342900" eaLnBrk="1" hangingPunct="1">
              <a:lnSpc>
                <a:spcPct val="80000"/>
              </a:lnSpc>
              <a:spcBef>
                <a:spcPct val="20000"/>
              </a:spcBef>
              <a:buClr>
                <a:schemeClr val="folHlink"/>
              </a:buClr>
              <a:buSzPct val="60000"/>
              <a:buFont typeface="Wingdings" pitchFamily="2" charset="2"/>
              <a:buNone/>
            </a:pPr>
            <a:r>
              <a:rPr lang="es-ES" sz="2400" b="1" dirty="0">
                <a:solidFill>
                  <a:schemeClr val="bg1">
                    <a:lumMod val="50000"/>
                  </a:schemeClr>
                </a:solidFill>
              </a:rPr>
              <a:t>2. Realizar la Simulación        </a:t>
            </a:r>
            <a:r>
              <a:rPr lang="es-ES" sz="2000" dirty="0">
                <a:solidFill>
                  <a:schemeClr val="bg1">
                    <a:lumMod val="50000"/>
                  </a:schemeClr>
                </a:solidFill>
              </a:rPr>
              <a:t>Configurar las opciones requeridas y correr la simulación </a:t>
            </a:r>
            <a:r>
              <a:rPr lang="es-ES_tradnl" sz="2000" dirty="0">
                <a:solidFill>
                  <a:schemeClr val="bg1">
                    <a:lumMod val="50000"/>
                  </a:schemeClr>
                </a:solidFill>
              </a:rPr>
              <a:t>con el número de iteraciones que sea necesario (100 - 1000) para determinar el rango y probabilidades de todas las salidas</a:t>
            </a:r>
            <a:endParaRPr lang="es-CR" sz="2000" dirty="0">
              <a:solidFill>
                <a:schemeClr val="bg1">
                  <a:lumMod val="50000"/>
                </a:schemeClr>
              </a:solidFill>
            </a:endParaRPr>
          </a:p>
          <a:p>
            <a:pPr marL="342900" indent="-342900" eaLnBrk="1" hangingPunct="1">
              <a:lnSpc>
                <a:spcPct val="80000"/>
              </a:lnSpc>
              <a:spcBef>
                <a:spcPct val="20000"/>
              </a:spcBef>
              <a:buClr>
                <a:schemeClr val="folHlink"/>
              </a:buClr>
              <a:buSzPct val="60000"/>
              <a:buFont typeface="Wingdings" pitchFamily="2" charset="2"/>
              <a:buNone/>
            </a:pPr>
            <a:r>
              <a:rPr lang="es-ES" sz="2400" b="1" dirty="0">
                <a:solidFill>
                  <a:schemeClr val="bg1">
                    <a:lumMod val="50000"/>
                  </a:schemeClr>
                </a:solidFill>
              </a:rPr>
              <a:t>3. Analizar resultados y tomar una </a:t>
            </a:r>
            <a:r>
              <a:rPr lang="es-ES" sz="2400" b="1" dirty="0" smtClean="0">
                <a:solidFill>
                  <a:schemeClr val="bg1">
                    <a:lumMod val="50000"/>
                  </a:schemeClr>
                </a:solidFill>
              </a:rPr>
              <a:t>decisión       </a:t>
            </a:r>
          </a:p>
          <a:p>
            <a:pPr marL="342900" indent="-342900" eaLnBrk="1" hangingPunct="1">
              <a:lnSpc>
                <a:spcPct val="80000"/>
              </a:lnSpc>
              <a:spcBef>
                <a:spcPct val="20000"/>
              </a:spcBef>
              <a:buClr>
                <a:schemeClr val="folHlink"/>
              </a:buClr>
              <a:buSzPct val="60000"/>
              <a:buFont typeface="Wingdings" pitchFamily="2" charset="2"/>
              <a:buNone/>
            </a:pPr>
            <a:r>
              <a:rPr lang="es-ES" sz="2000" dirty="0" smtClean="0">
                <a:solidFill>
                  <a:schemeClr val="bg1">
                    <a:lumMod val="50000"/>
                  </a:schemeClr>
                </a:solidFill>
              </a:rPr>
              <a:t>       Basado </a:t>
            </a:r>
            <a:r>
              <a:rPr lang="es-ES" sz="2000" dirty="0">
                <a:solidFill>
                  <a:schemeClr val="bg1">
                    <a:lumMod val="50000"/>
                  </a:schemeClr>
                </a:solidFill>
              </a:rPr>
              <a:t>en los resultados obtenidos y las preferencias personales</a:t>
            </a:r>
          </a:p>
        </p:txBody>
      </p:sp>
      <p:pic>
        <p:nvPicPr>
          <p:cNvPr id="32774" name="Picture 6"/>
          <p:cNvPicPr>
            <a:picLocks noChangeAspect="1" noChangeArrowheads="1"/>
          </p:cNvPicPr>
          <p:nvPr/>
        </p:nvPicPr>
        <p:blipFill>
          <a:blip r:embed="rId2" cstate="print"/>
          <a:srcRect/>
          <a:stretch>
            <a:fillRect/>
          </a:stretch>
        </p:blipFill>
        <p:spPr bwMode="auto">
          <a:xfrm>
            <a:off x="250825" y="4221163"/>
            <a:ext cx="3600450" cy="2178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TotalTime>
  <Words>1772</Words>
  <Application>Microsoft Office PowerPoint</Application>
  <PresentationFormat>Presentación en pantalla (4:3)</PresentationFormat>
  <Paragraphs>173</Paragraphs>
  <Slides>21</Slides>
  <Notes>1</Notes>
  <HiddenSlides>0</HiddenSlides>
  <MMClips>0</MMClips>
  <ScaleCrop>false</ScaleCrop>
  <HeadingPairs>
    <vt:vector size="6" baseType="variant">
      <vt:variant>
        <vt:lpstr>Tema</vt:lpstr>
      </vt:variant>
      <vt:variant>
        <vt:i4>1</vt:i4>
      </vt:variant>
      <vt:variant>
        <vt:lpstr>Servidores OLE incrustados</vt:lpstr>
      </vt:variant>
      <vt:variant>
        <vt:i4>2</vt:i4>
      </vt:variant>
      <vt:variant>
        <vt:lpstr>Títulos de diapositiva</vt:lpstr>
      </vt:variant>
      <vt:variant>
        <vt:i4>21</vt:i4>
      </vt:variant>
    </vt:vector>
  </HeadingPairs>
  <TitlesOfParts>
    <vt:vector size="24" baseType="lpstr">
      <vt:lpstr>Tema de Office</vt:lpstr>
      <vt:lpstr>Bitmap Image</vt:lpstr>
      <vt:lpstr>Document</vt:lpstr>
      <vt:lpstr>Áreas del conocimiento para la AP III  Gestión de la Planificación de los Riesgos del Proyecto   Basado en los estándares del PMI® </vt:lpstr>
      <vt:lpstr>Análisis Cuantitativo de los Riesgos  </vt:lpstr>
      <vt:lpstr>Análisis Cuantitativo de  Riesgos</vt:lpstr>
      <vt:lpstr>Objetivos del Análisis Cuantitativo de Riesgos</vt:lpstr>
      <vt:lpstr>Entrevistas Estructuradas</vt:lpstr>
      <vt:lpstr>Distribuciones de la probabilidad</vt:lpstr>
      <vt:lpstr>Modelado</vt:lpstr>
      <vt:lpstr>Simulación Monte Carlo (J. Von Neumann)</vt:lpstr>
      <vt:lpstr>Pasos Básicos  del Método Monte Carlo</vt:lpstr>
      <vt:lpstr>Análisis de resultados  Simulación</vt:lpstr>
      <vt:lpstr>El análisis de sensibilidad</vt:lpstr>
      <vt:lpstr>Índice de Criticidad </vt:lpstr>
      <vt:lpstr>Software para la gestión de riesgos</vt:lpstr>
      <vt:lpstr>Análisis del Valor Monetario Esperado (EVM)</vt:lpstr>
      <vt:lpstr>Valor Monetario Esperado  Ejemplo</vt:lpstr>
      <vt:lpstr>Análisis mediante  Árbol de Decisiones</vt:lpstr>
      <vt:lpstr>Árbol de Decisiones Ejemplo</vt:lpstr>
      <vt:lpstr>Dibujando el Árbol de Decisiones </vt:lpstr>
      <vt:lpstr>Evaluando el Árbol de Decisiones </vt:lpstr>
      <vt:lpstr>Registro de Riesgos (Actualizaciones )</vt:lpstr>
      <vt:lpstr>Realizar el análisis cuantitativo de los Riesgos (resumen)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Gestión de la Planificación de los Riesgos del Proyecto </dc:title>
  <dc:subject>Analisis Cuantitativo de los Riesgos</dc:subject>
  <dc:creator>Fausto Fernández Martínez</dc:creator>
  <cp:lastModifiedBy>Fausto Fernández Martínez</cp:lastModifiedBy>
  <cp:revision>62</cp:revision>
  <dcterms:created xsi:type="dcterms:W3CDTF">2010-10-20T21:55:38Z</dcterms:created>
  <dcterms:modified xsi:type="dcterms:W3CDTF">2012-06-19T01:17:14Z</dcterms:modified>
</cp:coreProperties>
</file>