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DB92F-746D-4FCD-939E-880BC3FAC4E3}" type="datetimeFigureOut">
              <a:rPr lang="en-US" smtClean="0"/>
              <a:pPr/>
              <a:t>12/12/2010</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73A87A-3760-4AF6-81FD-EE947A97F96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5C73A87A-3760-4AF6-81FD-EE947A97F962}"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898F34A7-37F7-4F25-AE3C-18B7D4EEEB4A}" type="datetimeFigureOut">
              <a:rPr lang="es-CR" smtClean="0"/>
              <a:pPr/>
              <a:t>12/12/2010</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8CD31F62-6E1A-446E-99D6-7044FF742189}" type="slidenum">
              <a:rPr lang="es-CR" smtClean="0"/>
              <a:pPr/>
              <a:t>‹#›</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898F34A7-37F7-4F25-AE3C-18B7D4EEEB4A}" type="datetimeFigureOut">
              <a:rPr lang="es-CR" smtClean="0"/>
              <a:pPr/>
              <a:t>12/12/2010</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8CD31F62-6E1A-446E-99D6-7044FF742189}" type="slidenum">
              <a:rPr lang="es-CR" smtClean="0"/>
              <a:pPr/>
              <a:t>‹#›</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898F34A7-37F7-4F25-AE3C-18B7D4EEEB4A}" type="datetimeFigureOut">
              <a:rPr lang="es-CR" smtClean="0"/>
              <a:pPr/>
              <a:t>12/12/2010</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8CD31F62-6E1A-446E-99D6-7044FF742189}" type="slidenum">
              <a:rPr lang="es-CR" smtClean="0"/>
              <a:pPr/>
              <a:t>‹#›</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898F34A7-37F7-4F25-AE3C-18B7D4EEEB4A}" type="datetimeFigureOut">
              <a:rPr lang="es-CR" smtClean="0"/>
              <a:pPr/>
              <a:t>12/12/2010</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8CD31F62-6E1A-446E-99D6-7044FF742189}" type="slidenum">
              <a:rPr lang="es-CR" smtClean="0"/>
              <a:pPr/>
              <a:t>‹#›</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98F34A7-37F7-4F25-AE3C-18B7D4EEEB4A}" type="datetimeFigureOut">
              <a:rPr lang="es-CR" smtClean="0"/>
              <a:pPr/>
              <a:t>12/12/2010</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8CD31F62-6E1A-446E-99D6-7044FF742189}" type="slidenum">
              <a:rPr lang="es-CR" smtClean="0"/>
              <a:pPr/>
              <a:t>‹#›</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898F34A7-37F7-4F25-AE3C-18B7D4EEEB4A}" type="datetimeFigureOut">
              <a:rPr lang="es-CR" smtClean="0"/>
              <a:pPr/>
              <a:t>12/12/2010</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8CD31F62-6E1A-446E-99D6-7044FF742189}" type="slidenum">
              <a:rPr lang="es-CR" smtClean="0"/>
              <a:pPr/>
              <a:t>‹#›</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898F34A7-37F7-4F25-AE3C-18B7D4EEEB4A}" type="datetimeFigureOut">
              <a:rPr lang="es-CR" smtClean="0"/>
              <a:pPr/>
              <a:t>12/12/2010</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8CD31F62-6E1A-446E-99D6-7044FF742189}" type="slidenum">
              <a:rPr lang="es-CR" smtClean="0"/>
              <a:pPr/>
              <a:t>‹#›</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898F34A7-37F7-4F25-AE3C-18B7D4EEEB4A}" type="datetimeFigureOut">
              <a:rPr lang="es-CR" smtClean="0"/>
              <a:pPr/>
              <a:t>12/12/2010</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8CD31F62-6E1A-446E-99D6-7044FF742189}" type="slidenum">
              <a:rPr lang="es-CR" smtClean="0"/>
              <a:pPr/>
              <a:t>‹#›</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98F34A7-37F7-4F25-AE3C-18B7D4EEEB4A}" type="datetimeFigureOut">
              <a:rPr lang="es-CR" smtClean="0"/>
              <a:pPr/>
              <a:t>12/12/2010</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8CD31F62-6E1A-446E-99D6-7044FF742189}" type="slidenum">
              <a:rPr lang="es-CR" smtClean="0"/>
              <a:pPr/>
              <a:t>‹#›</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8F34A7-37F7-4F25-AE3C-18B7D4EEEB4A}" type="datetimeFigureOut">
              <a:rPr lang="es-CR" smtClean="0"/>
              <a:pPr/>
              <a:t>12/12/2010</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8CD31F62-6E1A-446E-99D6-7044FF742189}" type="slidenum">
              <a:rPr lang="es-CR" smtClean="0"/>
              <a:pPr/>
              <a:t>‹#›</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98F34A7-37F7-4F25-AE3C-18B7D4EEEB4A}" type="datetimeFigureOut">
              <a:rPr lang="es-CR" smtClean="0"/>
              <a:pPr/>
              <a:t>12/12/2010</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8CD31F62-6E1A-446E-99D6-7044FF742189}" type="slidenum">
              <a:rPr lang="es-CR" smtClean="0"/>
              <a:pPr/>
              <a:t>‹#›</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F34A7-37F7-4F25-AE3C-18B7D4EEEB4A}" type="datetimeFigureOut">
              <a:rPr lang="es-CR" smtClean="0"/>
              <a:pPr/>
              <a:t>12/12/2010</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31F62-6E1A-446E-99D6-7044FF742189}" type="slidenum">
              <a:rPr lang="es-CR" smtClean="0"/>
              <a:pPr/>
              <a:t>‹#›</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60040" y="1268760"/>
            <a:ext cx="7772400" cy="2736303"/>
          </a:xfrm>
        </p:spPr>
        <p:txBody>
          <a:bodyPr>
            <a:normAutofit fontScale="90000"/>
          </a:bodyPr>
          <a:lstStyle/>
          <a:p>
            <a:r>
              <a:rPr lang="es-ES" sz="3200" dirty="0" smtClean="0"/>
              <a:t>Áreas del conocimiento para la AP III</a:t>
            </a:r>
            <a:br>
              <a:rPr lang="es-ES" sz="3200" dirty="0" smtClean="0"/>
            </a:br>
            <a:r>
              <a:rPr lang="es-ES" sz="3200" b="1" dirty="0" smtClean="0"/>
              <a:t/>
            </a:r>
            <a:br>
              <a:rPr lang="es-ES" sz="3200" b="1" dirty="0" smtClean="0"/>
            </a:br>
            <a:r>
              <a:rPr lang="es-ES_tradnl" sz="5300" dirty="0" smtClean="0"/>
              <a:t>Gestión de la Planificación de los Riesgos del Proyecto</a:t>
            </a:r>
            <a:r>
              <a:rPr lang="es-ES_tradnl" b="1" dirty="0" smtClean="0"/>
              <a:t/>
            </a:r>
            <a:br>
              <a:rPr lang="es-ES_tradnl" b="1" dirty="0" smtClean="0"/>
            </a:br>
            <a:r>
              <a:rPr lang="es-ES_tradnl" sz="1200" dirty="0" smtClean="0"/>
              <a:t/>
            </a:r>
            <a:br>
              <a:rPr lang="es-ES_tradnl" sz="1200" dirty="0" smtClean="0"/>
            </a:br>
            <a:r>
              <a:rPr lang="es-ES_tradnl" sz="1600" dirty="0" smtClean="0"/>
              <a:t> Basado en los estándares del PMI</a:t>
            </a:r>
            <a:r>
              <a:rPr lang="es-ES_tradnl" sz="1600" baseline="30000" dirty="0" smtClean="0"/>
              <a:t>®</a:t>
            </a:r>
            <a:r>
              <a:rPr lang="es-ES_tradnl" sz="1600" dirty="0" smtClean="0"/>
              <a:t> </a:t>
            </a:r>
            <a:endParaRPr lang="es-CR" sz="1600" dirty="0"/>
          </a:p>
        </p:txBody>
      </p:sp>
      <p:sp>
        <p:nvSpPr>
          <p:cNvPr id="4" name="Rectangle 5"/>
          <p:cNvSpPr>
            <a:spLocks noChangeArrowheads="1"/>
          </p:cNvSpPr>
          <p:nvPr/>
        </p:nvSpPr>
        <p:spPr bwMode="auto">
          <a:xfrm>
            <a:off x="4283075" y="5301208"/>
            <a:ext cx="4752975" cy="366712"/>
          </a:xfrm>
          <a:prstGeom prst="rect">
            <a:avLst/>
          </a:prstGeom>
          <a:noFill/>
          <a:ln w="9525">
            <a:noFill/>
            <a:miter lim="800000"/>
            <a:headEnd/>
            <a:tailEnd/>
          </a:ln>
        </p:spPr>
        <p:txBody>
          <a:bodyPr>
            <a:spAutoFit/>
          </a:bodyPr>
          <a:lstStyle/>
          <a:p>
            <a:r>
              <a:rPr lang="es-ES_tradnl" sz="1800" dirty="0">
                <a:latin typeface="Tahoma" pitchFamily="34" charset="0"/>
              </a:rPr>
              <a:t>Ing. Fausto Fernández Martínez, </a:t>
            </a:r>
            <a:r>
              <a:rPr lang="es-ES_tradnl" sz="1800" dirty="0" err="1">
                <a:latin typeface="Tahoma" pitchFamily="34" charset="0"/>
              </a:rPr>
              <a:t>MSc</a:t>
            </a:r>
            <a:r>
              <a:rPr lang="es-ES_tradnl" sz="1800" dirty="0">
                <a:latin typeface="Tahoma" pitchFamily="34" charset="0"/>
              </a:rPr>
              <a:t>, </a:t>
            </a:r>
            <a:r>
              <a:rPr lang="es-ES_tradnl" sz="1800" dirty="0" err="1">
                <a:latin typeface="Tahoma" pitchFamily="34" charset="0"/>
              </a:rPr>
              <a:t>MAP</a:t>
            </a:r>
            <a:endParaRPr lang="es-ES" sz="1800" dirty="0">
              <a:latin typeface="Tahoma" pitchFamily="34" charset="0"/>
            </a:endParaRPr>
          </a:p>
        </p:txBody>
      </p:sp>
      <p:sp>
        <p:nvSpPr>
          <p:cNvPr id="5" name="Rectangle 6"/>
          <p:cNvSpPr>
            <a:spLocks noChangeArrowheads="1"/>
          </p:cNvSpPr>
          <p:nvPr/>
        </p:nvSpPr>
        <p:spPr bwMode="auto">
          <a:xfrm>
            <a:off x="4284663" y="5667920"/>
            <a:ext cx="2767012" cy="307975"/>
          </a:xfrm>
          <a:prstGeom prst="rect">
            <a:avLst/>
          </a:prstGeom>
          <a:noFill/>
          <a:ln w="9525">
            <a:noFill/>
            <a:miter lim="800000"/>
            <a:headEnd/>
            <a:tailEnd/>
          </a:ln>
        </p:spPr>
        <p:txBody>
          <a:bodyPr wrap="none">
            <a:spAutoFit/>
          </a:bodyPr>
          <a:lstStyle/>
          <a:p>
            <a:pPr eaLnBrk="1" hangingPunct="1">
              <a:spcBef>
                <a:spcPct val="20000"/>
              </a:spcBef>
              <a:buClr>
                <a:schemeClr val="folHlink"/>
              </a:buClr>
              <a:buSzPct val="90000"/>
              <a:buFont typeface="Wingdings" pitchFamily="2" charset="2"/>
              <a:buNone/>
            </a:pPr>
            <a:r>
              <a:rPr lang="es-ES_tradnl" sz="1400" dirty="0">
                <a:latin typeface="Tahoma" pitchFamily="34" charset="0"/>
              </a:rPr>
              <a:t>San José, Costa Rica   -    </a:t>
            </a:r>
            <a:r>
              <a:rPr lang="es-ES_tradnl" sz="1400" dirty="0" smtClean="0">
                <a:latin typeface="Tahoma" pitchFamily="34" charset="0"/>
              </a:rPr>
              <a:t>2011</a:t>
            </a:r>
            <a:endParaRPr lang="es-ES_tradnl" sz="1400" dirty="0">
              <a:latin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359E0F97-48DC-4989-A619-8C2E374203B0}" type="slidenum">
              <a:rPr lang="es-ES"/>
              <a:pPr>
                <a:defRPr/>
              </a:pPr>
              <a:t>10</a:t>
            </a:fld>
            <a:endParaRPr lang="es-ES"/>
          </a:p>
        </p:txBody>
      </p:sp>
      <p:sp>
        <p:nvSpPr>
          <p:cNvPr id="12291" name="Rectangle 2"/>
          <p:cNvSpPr>
            <a:spLocks noGrp="1" noChangeArrowheads="1"/>
          </p:cNvSpPr>
          <p:nvPr>
            <p:ph type="title"/>
          </p:nvPr>
        </p:nvSpPr>
        <p:spPr>
          <a:xfrm>
            <a:off x="395536" y="548680"/>
            <a:ext cx="6408712" cy="1872208"/>
          </a:xfrm>
        </p:spPr>
        <p:txBody>
          <a:bodyPr>
            <a:normAutofit/>
          </a:bodyPr>
          <a:lstStyle/>
          <a:p>
            <a:pPr algn="ctr" eaLnBrk="1" hangingPunct="1"/>
            <a:r>
              <a:rPr lang="es-ES_tradnl" sz="3200" dirty="0" smtClean="0"/>
              <a:t>Etapas de la Transferencia del Riesgo mediante                                </a:t>
            </a:r>
            <a:r>
              <a:rPr lang="es-ES_tradnl" dirty="0" smtClean="0"/>
              <a:t>Seguros</a:t>
            </a:r>
          </a:p>
        </p:txBody>
      </p:sp>
      <p:sp>
        <p:nvSpPr>
          <p:cNvPr id="12292" name="Rectangle 3"/>
          <p:cNvSpPr>
            <a:spLocks noGrp="1" noChangeArrowheads="1"/>
          </p:cNvSpPr>
          <p:nvPr>
            <p:ph type="body" idx="1"/>
          </p:nvPr>
        </p:nvSpPr>
        <p:spPr>
          <a:xfrm>
            <a:off x="323850" y="2419870"/>
            <a:ext cx="8677275" cy="4177482"/>
          </a:xfrm>
        </p:spPr>
        <p:txBody>
          <a:bodyPr/>
          <a:lstStyle/>
          <a:p>
            <a:pPr eaLnBrk="1" hangingPunct="1"/>
            <a:r>
              <a:rPr lang="es-ES_tradnl" sz="2400" dirty="0" smtClean="0">
                <a:solidFill>
                  <a:schemeClr val="bg1">
                    <a:lumMod val="50000"/>
                  </a:schemeClr>
                </a:solidFill>
              </a:rPr>
              <a:t>Decisión sobre las coberturas adecuadas a las necesidades y estudio del alcance de las mismas, sus limitaciones, exclusiones y costos</a:t>
            </a:r>
          </a:p>
          <a:p>
            <a:pPr eaLnBrk="1" hangingPunct="1"/>
            <a:r>
              <a:rPr lang="es-ES_tradnl" sz="2400" dirty="0" smtClean="0">
                <a:solidFill>
                  <a:schemeClr val="bg1">
                    <a:lumMod val="50000"/>
                  </a:schemeClr>
                </a:solidFill>
              </a:rPr>
              <a:t>Negociación de las coberturas</a:t>
            </a:r>
          </a:p>
          <a:p>
            <a:pPr eaLnBrk="1" hangingPunct="1"/>
            <a:r>
              <a:rPr lang="es-ES_tradnl" sz="2400" dirty="0" smtClean="0">
                <a:solidFill>
                  <a:schemeClr val="bg1">
                    <a:lumMod val="50000"/>
                  </a:schemeClr>
                </a:solidFill>
              </a:rPr>
              <a:t>Revisión de los términos y cláusulas de los contratos de seguro</a:t>
            </a:r>
          </a:p>
          <a:p>
            <a:pPr eaLnBrk="1" hangingPunct="1"/>
            <a:r>
              <a:rPr lang="es-ES_tradnl" sz="2400" dirty="0" smtClean="0">
                <a:solidFill>
                  <a:schemeClr val="bg1">
                    <a:lumMod val="50000"/>
                  </a:schemeClr>
                </a:solidFill>
              </a:rPr>
              <a:t>Análisis y selección de métodos de reducción de costos de seguro </a:t>
            </a:r>
          </a:p>
          <a:p>
            <a:pPr eaLnBrk="1" hangingPunct="1"/>
            <a:r>
              <a:rPr lang="es-ES_tradnl" sz="2400" dirty="0" smtClean="0">
                <a:solidFill>
                  <a:schemeClr val="bg1">
                    <a:lumMod val="50000"/>
                  </a:schemeClr>
                </a:solidFill>
              </a:rPr>
              <a:t>Selección de corredores según sus cualidades de servicio, conocimiento y costo</a:t>
            </a:r>
          </a:p>
          <a:p>
            <a:pPr eaLnBrk="1" hangingPunct="1"/>
            <a:r>
              <a:rPr lang="es-ES_tradnl" sz="2400" dirty="0" smtClean="0">
                <a:solidFill>
                  <a:schemeClr val="bg1">
                    <a:lumMod val="50000"/>
                  </a:schemeClr>
                </a:solidFill>
              </a:rPr>
              <a:t>Selección de la compañía de seguros en razón del costo de las coberturas deseadas, servicio y solvencia financiera.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9C81F957-F79B-46FD-B61A-04AAC20631F3}" type="slidenum">
              <a:rPr lang="es-ES"/>
              <a:pPr>
                <a:defRPr/>
              </a:pPr>
              <a:t>11</a:t>
            </a:fld>
            <a:endParaRPr lang="es-ES"/>
          </a:p>
        </p:txBody>
      </p:sp>
      <p:sp>
        <p:nvSpPr>
          <p:cNvPr id="13315" name="Rectangle 2"/>
          <p:cNvSpPr>
            <a:spLocks noGrp="1" noChangeArrowheads="1"/>
          </p:cNvSpPr>
          <p:nvPr>
            <p:ph type="title"/>
          </p:nvPr>
        </p:nvSpPr>
        <p:spPr>
          <a:xfrm>
            <a:off x="683568" y="908720"/>
            <a:ext cx="6137275" cy="1447800"/>
          </a:xfrm>
        </p:spPr>
        <p:txBody>
          <a:bodyPr/>
          <a:lstStyle/>
          <a:p>
            <a:pPr algn="ctr" eaLnBrk="1" hangingPunct="1"/>
            <a:r>
              <a:rPr lang="es-ES_tradnl" sz="3200" dirty="0" smtClean="0"/>
              <a:t>Transferencia del Riesgo mediante </a:t>
            </a:r>
            <a:r>
              <a:rPr lang="es-ES_tradnl" dirty="0" smtClean="0"/>
              <a:t>Garantías</a:t>
            </a:r>
          </a:p>
        </p:txBody>
      </p:sp>
      <p:sp>
        <p:nvSpPr>
          <p:cNvPr id="13316" name="Rectangle 3"/>
          <p:cNvSpPr>
            <a:spLocks noGrp="1" noChangeArrowheads="1"/>
          </p:cNvSpPr>
          <p:nvPr>
            <p:ph type="body" idx="1"/>
          </p:nvPr>
        </p:nvSpPr>
        <p:spPr>
          <a:xfrm>
            <a:off x="323850" y="2992908"/>
            <a:ext cx="5400278" cy="2308300"/>
          </a:xfrm>
        </p:spPr>
        <p:txBody>
          <a:bodyPr>
            <a:normAutofit/>
          </a:bodyPr>
          <a:lstStyle/>
          <a:p>
            <a:pPr eaLnBrk="1" hangingPunct="1"/>
            <a:r>
              <a:rPr lang="es-ES_tradnl" sz="2800" dirty="0" smtClean="0">
                <a:solidFill>
                  <a:schemeClr val="bg1">
                    <a:lumMod val="50000"/>
                  </a:schemeClr>
                </a:solidFill>
              </a:rPr>
              <a:t>Garantía de participación</a:t>
            </a:r>
          </a:p>
          <a:p>
            <a:pPr eaLnBrk="1" hangingPunct="1"/>
            <a:r>
              <a:rPr lang="es-ES_tradnl" sz="2800" dirty="0" smtClean="0">
                <a:solidFill>
                  <a:schemeClr val="bg1">
                    <a:lumMod val="50000"/>
                  </a:schemeClr>
                </a:solidFill>
              </a:rPr>
              <a:t>Garantía de cumplimiento</a:t>
            </a:r>
          </a:p>
          <a:p>
            <a:pPr eaLnBrk="1" hangingPunct="1"/>
            <a:r>
              <a:rPr lang="es-ES_tradnl" sz="2800" dirty="0" smtClean="0">
                <a:solidFill>
                  <a:schemeClr val="bg1">
                    <a:lumMod val="50000"/>
                  </a:schemeClr>
                </a:solidFill>
              </a:rPr>
              <a:t>Garantía técnica o de desempeño</a:t>
            </a:r>
          </a:p>
        </p:txBody>
      </p:sp>
      <p:pic>
        <p:nvPicPr>
          <p:cNvPr id="13317" name="Picture 5" descr="riskill"/>
          <p:cNvPicPr>
            <a:picLocks noChangeAspect="1" noChangeArrowheads="1"/>
          </p:cNvPicPr>
          <p:nvPr/>
        </p:nvPicPr>
        <p:blipFill>
          <a:blip r:embed="rId2" cstate="print"/>
          <a:srcRect/>
          <a:stretch>
            <a:fillRect/>
          </a:stretch>
        </p:blipFill>
        <p:spPr bwMode="auto">
          <a:xfrm>
            <a:off x="5869309" y="2780928"/>
            <a:ext cx="2951163" cy="28035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D905F32-F402-4A54-8523-6F70FD917764}" type="slidenum">
              <a:rPr lang="es-ES"/>
              <a:pPr>
                <a:defRPr/>
              </a:pPr>
              <a:t>12</a:t>
            </a:fld>
            <a:endParaRPr lang="es-ES"/>
          </a:p>
        </p:txBody>
      </p:sp>
      <p:sp>
        <p:nvSpPr>
          <p:cNvPr id="14339" name="Rectangle 2"/>
          <p:cNvSpPr>
            <a:spLocks noGrp="1" noChangeArrowheads="1"/>
          </p:cNvSpPr>
          <p:nvPr>
            <p:ph type="title"/>
          </p:nvPr>
        </p:nvSpPr>
        <p:spPr>
          <a:xfrm>
            <a:off x="539552" y="980728"/>
            <a:ext cx="6408737" cy="1131887"/>
          </a:xfrm>
        </p:spPr>
        <p:txBody>
          <a:bodyPr>
            <a:normAutofit fontScale="90000"/>
          </a:bodyPr>
          <a:lstStyle/>
          <a:p>
            <a:pPr algn="ctr" eaLnBrk="1" hangingPunct="1"/>
            <a:r>
              <a:rPr lang="es-ES_tradnl" sz="3600" dirty="0" smtClean="0"/>
              <a:t>Transferencia del Riesgo mediante </a:t>
            </a:r>
            <a:r>
              <a:rPr lang="es-ES_tradnl" sz="4900" dirty="0" smtClean="0"/>
              <a:t>Contratos</a:t>
            </a:r>
          </a:p>
        </p:txBody>
      </p:sp>
      <p:sp>
        <p:nvSpPr>
          <p:cNvPr id="14340" name="Rectangle 3"/>
          <p:cNvSpPr>
            <a:spLocks noGrp="1" noChangeArrowheads="1"/>
          </p:cNvSpPr>
          <p:nvPr>
            <p:ph type="body" idx="1"/>
          </p:nvPr>
        </p:nvSpPr>
        <p:spPr>
          <a:xfrm>
            <a:off x="251520" y="2636912"/>
            <a:ext cx="8370887" cy="3744242"/>
          </a:xfrm>
        </p:spPr>
        <p:txBody>
          <a:bodyPr/>
          <a:lstStyle/>
          <a:p>
            <a:pPr eaLnBrk="1" hangingPunct="1"/>
            <a:r>
              <a:rPr lang="es-MX" sz="2800" dirty="0" smtClean="0">
                <a:solidFill>
                  <a:schemeClr val="bg1">
                    <a:lumMod val="50000"/>
                  </a:schemeClr>
                </a:solidFill>
              </a:rPr>
              <a:t>Contratos con terceros para la ejecución de algunas actividades específicas del proyecto</a:t>
            </a:r>
            <a:r>
              <a:rPr lang="es-ES_tradnl" sz="2800" dirty="0" smtClean="0">
                <a:solidFill>
                  <a:schemeClr val="bg1">
                    <a:lumMod val="50000"/>
                  </a:schemeClr>
                </a:solidFill>
              </a:rPr>
              <a:t> </a:t>
            </a:r>
          </a:p>
          <a:p>
            <a:pPr eaLnBrk="1" hangingPunct="1"/>
            <a:r>
              <a:rPr lang="es-ES_tradnl" sz="2800" dirty="0" smtClean="0">
                <a:solidFill>
                  <a:schemeClr val="bg1">
                    <a:lumMod val="50000"/>
                  </a:schemeClr>
                </a:solidFill>
              </a:rPr>
              <a:t>El tipo de contrato va ha determinar como el riesgo es compartido entre el cliente y el proveedor.  Por ejemplo, un contrato de precio fijo transfiere el riego al vendedor</a:t>
            </a:r>
          </a:p>
          <a:p>
            <a:pPr eaLnBrk="1" hangingPunct="1"/>
            <a:endParaRPr lang="es-ES_tradnl"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36D7EA2-551B-4298-BB72-C5E74D5C3E84}" type="slidenum">
              <a:rPr lang="es-ES"/>
              <a:pPr>
                <a:defRPr/>
              </a:pPr>
              <a:t>13</a:t>
            </a:fld>
            <a:endParaRPr lang="es-ES"/>
          </a:p>
        </p:txBody>
      </p:sp>
      <p:sp>
        <p:nvSpPr>
          <p:cNvPr id="15363" name="Rectangle 2"/>
          <p:cNvSpPr>
            <a:spLocks noGrp="1" noChangeArrowheads="1"/>
          </p:cNvSpPr>
          <p:nvPr>
            <p:ph type="title"/>
          </p:nvPr>
        </p:nvSpPr>
        <p:spPr>
          <a:xfrm>
            <a:off x="1979712" y="692696"/>
            <a:ext cx="4248472" cy="1080120"/>
          </a:xfrm>
        </p:spPr>
        <p:txBody>
          <a:bodyPr>
            <a:noAutofit/>
          </a:bodyPr>
          <a:lstStyle/>
          <a:p>
            <a:pPr algn="ctr" eaLnBrk="1" hangingPunct="1"/>
            <a:r>
              <a:rPr lang="es-ES_tradnl" dirty="0" smtClean="0"/>
              <a:t>Compartir            la Oportunidad</a:t>
            </a:r>
          </a:p>
        </p:txBody>
      </p:sp>
      <p:sp>
        <p:nvSpPr>
          <p:cNvPr id="15364" name="Rectangle 3"/>
          <p:cNvSpPr>
            <a:spLocks noGrp="1" noChangeArrowheads="1"/>
          </p:cNvSpPr>
          <p:nvPr>
            <p:ph type="body" idx="1"/>
          </p:nvPr>
        </p:nvSpPr>
        <p:spPr>
          <a:xfrm>
            <a:off x="179388" y="2205038"/>
            <a:ext cx="8785225" cy="4392612"/>
          </a:xfrm>
        </p:spPr>
        <p:txBody>
          <a:bodyPr/>
          <a:lstStyle/>
          <a:p>
            <a:pPr eaLnBrk="1" hangingPunct="1">
              <a:lnSpc>
                <a:spcPct val="90000"/>
              </a:lnSpc>
            </a:pPr>
            <a:r>
              <a:rPr lang="es-ES" sz="2400" dirty="0" smtClean="0">
                <a:solidFill>
                  <a:schemeClr val="bg1">
                    <a:lumMod val="50000"/>
                  </a:schemeClr>
                </a:solidFill>
              </a:rPr>
              <a:t>Siguiendo la comparación, </a:t>
            </a:r>
            <a:r>
              <a:rPr lang="es-ES" sz="2400" b="1" i="1" dirty="0" smtClean="0">
                <a:solidFill>
                  <a:schemeClr val="bg1">
                    <a:lumMod val="50000"/>
                  </a:schemeClr>
                </a:solidFill>
              </a:rPr>
              <a:t>compartir </a:t>
            </a:r>
            <a:r>
              <a:rPr lang="es-ES" sz="2400" dirty="0" smtClean="0">
                <a:solidFill>
                  <a:schemeClr val="bg1">
                    <a:lumMod val="50000"/>
                  </a:schemeClr>
                </a:solidFill>
              </a:rPr>
              <a:t> es el equivalente positivo de </a:t>
            </a:r>
            <a:r>
              <a:rPr lang="es-ES" sz="2400" b="1" i="1" dirty="0" smtClean="0">
                <a:solidFill>
                  <a:schemeClr val="bg1">
                    <a:lumMod val="50000"/>
                  </a:schemeClr>
                </a:solidFill>
              </a:rPr>
              <a:t>transferir</a:t>
            </a:r>
            <a:r>
              <a:rPr lang="es-ES" sz="2400" i="1" dirty="0" smtClean="0">
                <a:solidFill>
                  <a:schemeClr val="bg1">
                    <a:lumMod val="50000"/>
                  </a:schemeClr>
                </a:solidFill>
              </a:rPr>
              <a:t>. </a:t>
            </a:r>
            <a:r>
              <a:rPr lang="es-ES" sz="2400" dirty="0" smtClean="0">
                <a:solidFill>
                  <a:schemeClr val="bg1">
                    <a:lumMod val="50000"/>
                  </a:schemeClr>
                </a:solidFill>
              </a:rPr>
              <a:t>La estrategia </a:t>
            </a:r>
            <a:r>
              <a:rPr lang="es-ES" sz="2400" b="1" i="1" dirty="0" smtClean="0">
                <a:solidFill>
                  <a:schemeClr val="bg1">
                    <a:lumMod val="50000"/>
                  </a:schemeClr>
                </a:solidFill>
              </a:rPr>
              <a:t>compartir</a:t>
            </a:r>
            <a:r>
              <a:rPr lang="es-ES" sz="2400" b="1" dirty="0" smtClean="0">
                <a:solidFill>
                  <a:schemeClr val="bg1">
                    <a:lumMod val="50000"/>
                  </a:schemeClr>
                </a:solidFill>
              </a:rPr>
              <a:t> </a:t>
            </a:r>
            <a:r>
              <a:rPr lang="es-ES" sz="2400" dirty="0" smtClean="0">
                <a:solidFill>
                  <a:schemeClr val="bg1">
                    <a:lumMod val="50000"/>
                  </a:schemeClr>
                </a:solidFill>
              </a:rPr>
              <a:t> implica asignar la propiedad de un riesgo positivo a un tercero mejor capacitado para capturar la oportunidad en beneficio del proyecto. </a:t>
            </a:r>
          </a:p>
          <a:p>
            <a:pPr eaLnBrk="1" hangingPunct="1">
              <a:lnSpc>
                <a:spcPct val="90000"/>
              </a:lnSpc>
            </a:pPr>
            <a:r>
              <a:rPr lang="es-ES" sz="2400" dirty="0" smtClean="0">
                <a:solidFill>
                  <a:schemeClr val="bg1">
                    <a:lumMod val="50000"/>
                  </a:schemeClr>
                </a:solidFill>
              </a:rPr>
              <a:t>Es importante que el compartir la oportunidad no se convierte en abdicación mera de la responsabilidad de parte del encargado de proyecto, que debe conservar una implicación activa en la gerencia de todos los riesgos que podrían afectar objetivos del proyecto.</a:t>
            </a:r>
          </a:p>
          <a:p>
            <a:pPr eaLnBrk="1" hangingPunct="1">
              <a:lnSpc>
                <a:spcPct val="90000"/>
              </a:lnSpc>
            </a:pPr>
            <a:r>
              <a:rPr lang="es-ES_tradnl" sz="2400" dirty="0" smtClean="0">
                <a:solidFill>
                  <a:schemeClr val="bg1">
                    <a:lumMod val="50000"/>
                  </a:schemeClr>
                </a:solidFill>
              </a:rPr>
              <a:t>Compartimos por medio de: Alianzas, Consorcios, Asociaciones Temporales</a:t>
            </a:r>
            <a:endParaRPr lang="es-ES" sz="2400" dirty="0" smtClean="0">
              <a:solidFill>
                <a:schemeClr val="bg1">
                  <a:lumMod val="50000"/>
                </a:schemeClr>
              </a:solidFill>
            </a:endParaRPr>
          </a:p>
        </p:txBody>
      </p:sp>
      <p:sp>
        <p:nvSpPr>
          <p:cNvPr id="15365" name="AutoShape 4"/>
          <p:cNvSpPr>
            <a:spLocks noChangeArrowheads="1"/>
          </p:cNvSpPr>
          <p:nvPr/>
        </p:nvSpPr>
        <p:spPr bwMode="auto">
          <a:xfrm>
            <a:off x="179561" y="444401"/>
            <a:ext cx="1008063" cy="968375"/>
          </a:xfrm>
          <a:prstGeom prst="sun">
            <a:avLst>
              <a:gd name="adj" fmla="val 25000"/>
            </a:avLst>
          </a:prstGeom>
          <a:solidFill>
            <a:srgbClr val="FF3300"/>
          </a:solidFill>
          <a:ln w="9525">
            <a:solidFill>
              <a:schemeClr val="tx1"/>
            </a:solidFill>
            <a:miter lim="800000"/>
            <a:headEnd/>
            <a:tailEnd/>
          </a:ln>
        </p:spPr>
        <p:txBody>
          <a:bodyPr wrap="none" anchor="ctr"/>
          <a:lstStyle/>
          <a:p>
            <a:pPr eaLnBrk="0" hangingPunct="0"/>
            <a:endParaRPr lang="es-C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A3C24EE5-0B0A-46CF-B103-6B172FBBD56C}" type="slidenum">
              <a:rPr lang="es-ES"/>
              <a:pPr>
                <a:defRPr/>
              </a:pPr>
              <a:t>14</a:t>
            </a:fld>
            <a:endParaRPr lang="es-ES"/>
          </a:p>
        </p:txBody>
      </p:sp>
      <p:sp>
        <p:nvSpPr>
          <p:cNvPr id="16387" name="Rectangle 2"/>
          <p:cNvSpPr>
            <a:spLocks noGrp="1" noChangeArrowheads="1"/>
          </p:cNvSpPr>
          <p:nvPr>
            <p:ph type="title"/>
          </p:nvPr>
        </p:nvSpPr>
        <p:spPr>
          <a:xfrm>
            <a:off x="1475656" y="692696"/>
            <a:ext cx="6019800" cy="1223962"/>
          </a:xfrm>
        </p:spPr>
        <p:txBody>
          <a:bodyPr/>
          <a:lstStyle/>
          <a:p>
            <a:pPr algn="ctr" eaLnBrk="1" hangingPunct="1"/>
            <a:r>
              <a:rPr lang="es-ES_tradnl" dirty="0" smtClean="0"/>
              <a:t>Mitigar el Riesgo</a:t>
            </a:r>
            <a:r>
              <a:rPr lang="es-ES_tradnl" sz="4000" dirty="0" smtClean="0"/>
              <a:t/>
            </a:r>
            <a:br>
              <a:rPr lang="es-ES_tradnl" sz="4000" dirty="0" smtClean="0"/>
            </a:br>
            <a:r>
              <a:rPr lang="es-ES_tradnl" sz="2000" dirty="0" smtClean="0"/>
              <a:t>(Reducir, Atenuar, Suavizar, Moderar, Disminuir)</a:t>
            </a:r>
          </a:p>
        </p:txBody>
      </p:sp>
      <p:sp>
        <p:nvSpPr>
          <p:cNvPr id="16388" name="Rectangle 3"/>
          <p:cNvSpPr>
            <a:spLocks noGrp="1" noChangeArrowheads="1"/>
          </p:cNvSpPr>
          <p:nvPr>
            <p:ph type="body" idx="1"/>
          </p:nvPr>
        </p:nvSpPr>
        <p:spPr>
          <a:xfrm>
            <a:off x="250825" y="2262188"/>
            <a:ext cx="8713788" cy="3903662"/>
          </a:xfrm>
        </p:spPr>
        <p:txBody>
          <a:bodyPr/>
          <a:lstStyle/>
          <a:p>
            <a:pPr eaLnBrk="1" hangingPunct="1"/>
            <a:r>
              <a:rPr lang="es-ES_tradnl" sz="2800" dirty="0" smtClean="0">
                <a:solidFill>
                  <a:schemeClr val="bg1">
                    <a:lumMod val="50000"/>
                  </a:schemeClr>
                </a:solidFill>
              </a:rPr>
              <a:t>No todos los riesgos los podemos eliminar, ni transferir, por lo que </a:t>
            </a:r>
            <a:r>
              <a:rPr lang="es-ES" sz="2800" dirty="0" smtClean="0">
                <a:solidFill>
                  <a:schemeClr val="bg1">
                    <a:lumMod val="50000"/>
                  </a:schemeClr>
                </a:solidFill>
              </a:rPr>
              <a:t>el tercer tipo de estrategia de la respuesta apunta a modificar el "tamaño" del riesgo para hacerlo más aceptable. </a:t>
            </a:r>
          </a:p>
          <a:p>
            <a:pPr eaLnBrk="1" hangingPunct="1"/>
            <a:r>
              <a:rPr lang="es-ES" sz="2800" dirty="0" smtClean="0">
                <a:solidFill>
                  <a:schemeClr val="bg1">
                    <a:lumMod val="50000"/>
                  </a:schemeClr>
                </a:solidFill>
              </a:rPr>
              <a:t>Mitigar la amenaza implica </a:t>
            </a:r>
            <a:r>
              <a:rPr lang="es-ES_tradnl" sz="2800" dirty="0" smtClean="0">
                <a:solidFill>
                  <a:schemeClr val="bg1">
                    <a:lumMod val="50000"/>
                  </a:schemeClr>
                </a:solidFill>
              </a:rPr>
              <a:t>reducir el valor monetario esperado, al </a:t>
            </a:r>
            <a:r>
              <a:rPr lang="es-ES_tradnl" sz="2800" b="1" u="sng" dirty="0" smtClean="0">
                <a:solidFill>
                  <a:schemeClr val="bg1">
                    <a:lumMod val="50000"/>
                  </a:schemeClr>
                </a:solidFill>
              </a:rPr>
              <a:t>disminuir la probabilidad de ocurrencia y/o consecuencias</a:t>
            </a:r>
            <a:r>
              <a:rPr lang="es-ES_tradnl" sz="2800" dirty="0" smtClean="0">
                <a:solidFill>
                  <a:schemeClr val="bg1">
                    <a:lumMod val="50000"/>
                  </a:schemeClr>
                </a:solidFill>
              </a:rPr>
              <a:t> a un umbral aceptable.</a:t>
            </a:r>
          </a:p>
        </p:txBody>
      </p:sp>
      <p:sp>
        <p:nvSpPr>
          <p:cNvPr id="16389" name="AutoShape 4"/>
          <p:cNvSpPr>
            <a:spLocks noChangeArrowheads="1"/>
          </p:cNvSpPr>
          <p:nvPr/>
        </p:nvSpPr>
        <p:spPr bwMode="auto">
          <a:xfrm>
            <a:off x="251520" y="620688"/>
            <a:ext cx="925512" cy="815975"/>
          </a:xfrm>
          <a:prstGeom prst="plus">
            <a:avLst>
              <a:gd name="adj" fmla="val 25000"/>
            </a:avLst>
          </a:prstGeom>
          <a:solidFill>
            <a:srgbClr val="FF3300"/>
          </a:solidFill>
          <a:ln w="9525">
            <a:solidFill>
              <a:schemeClr val="tx1"/>
            </a:solidFill>
            <a:miter lim="800000"/>
            <a:headEnd/>
            <a:tailEnd/>
          </a:ln>
        </p:spPr>
        <p:txBody>
          <a:bodyPr wrap="none" anchor="ctr"/>
          <a:lstStyle/>
          <a:p>
            <a:pPr eaLnBrk="0" hangingPunct="0"/>
            <a:endParaRPr lang="es-C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71FD712D-BC33-43DD-A432-9BB2D5E339A2}" type="slidenum">
              <a:rPr lang="es-ES"/>
              <a:pPr>
                <a:defRPr/>
              </a:pPr>
              <a:t>15</a:t>
            </a:fld>
            <a:endParaRPr lang="es-ES"/>
          </a:p>
        </p:txBody>
      </p:sp>
      <p:sp>
        <p:nvSpPr>
          <p:cNvPr id="17411" name="Rectangle 2"/>
          <p:cNvSpPr>
            <a:spLocks noGrp="1" noChangeArrowheads="1"/>
          </p:cNvSpPr>
          <p:nvPr>
            <p:ph type="title"/>
          </p:nvPr>
        </p:nvSpPr>
        <p:spPr>
          <a:xfrm>
            <a:off x="323528" y="980728"/>
            <a:ext cx="7437437" cy="863600"/>
          </a:xfrm>
        </p:spPr>
        <p:txBody>
          <a:bodyPr/>
          <a:lstStyle/>
          <a:p>
            <a:pPr algn="ctr" eaLnBrk="1" hangingPunct="1"/>
            <a:r>
              <a:rPr lang="es-ES_tradnl" dirty="0" smtClean="0"/>
              <a:t>¿Cómo mitigar el Riesgo?</a:t>
            </a:r>
          </a:p>
        </p:txBody>
      </p:sp>
      <p:sp>
        <p:nvSpPr>
          <p:cNvPr id="17412" name="Rectangle 3"/>
          <p:cNvSpPr>
            <a:spLocks noGrp="1" noChangeArrowheads="1"/>
          </p:cNvSpPr>
          <p:nvPr>
            <p:ph type="body" idx="1"/>
          </p:nvPr>
        </p:nvSpPr>
        <p:spPr>
          <a:xfrm>
            <a:off x="250825" y="2205038"/>
            <a:ext cx="8713788" cy="4424362"/>
          </a:xfrm>
        </p:spPr>
        <p:txBody>
          <a:bodyPr/>
          <a:lstStyle/>
          <a:p>
            <a:pPr eaLnBrk="1" hangingPunct="1"/>
            <a:r>
              <a:rPr lang="es-ES_tradnl" sz="2800" dirty="0" smtClean="0">
                <a:solidFill>
                  <a:schemeClr val="bg1">
                    <a:lumMod val="50000"/>
                  </a:schemeClr>
                </a:solidFill>
              </a:rPr>
              <a:t>A menudo es más efectivo </a:t>
            </a:r>
            <a:r>
              <a:rPr lang="es-ES_tradnl" sz="2800" u="sng" dirty="0" smtClean="0">
                <a:solidFill>
                  <a:schemeClr val="bg1">
                    <a:lumMod val="50000"/>
                  </a:schemeClr>
                </a:solidFill>
              </a:rPr>
              <a:t>tomar acciones</a:t>
            </a:r>
            <a:r>
              <a:rPr lang="es-ES_tradnl" sz="2800" dirty="0" smtClean="0">
                <a:solidFill>
                  <a:schemeClr val="bg1">
                    <a:lumMod val="50000"/>
                  </a:schemeClr>
                </a:solidFill>
              </a:rPr>
              <a:t> desde un inicio para mitigar el riesgo que reparar las consecuencias después que este ocurra:</a:t>
            </a:r>
            <a:r>
              <a:rPr lang="es-ES_tradnl" dirty="0" smtClean="0">
                <a:solidFill>
                  <a:schemeClr val="bg1">
                    <a:lumMod val="50000"/>
                  </a:schemeClr>
                </a:solidFill>
              </a:rPr>
              <a:t> </a:t>
            </a:r>
          </a:p>
          <a:p>
            <a:pPr lvl="1" eaLnBrk="1" hangingPunct="1"/>
            <a:r>
              <a:rPr lang="es-ES_tradnl" sz="2400" dirty="0" smtClean="0">
                <a:solidFill>
                  <a:schemeClr val="bg1">
                    <a:lumMod val="50000"/>
                  </a:schemeClr>
                </a:solidFill>
              </a:rPr>
              <a:t>Adoptando procesos menos complejos</a:t>
            </a:r>
            <a:endParaRPr lang="es-ES_tradnl" dirty="0" smtClean="0">
              <a:solidFill>
                <a:schemeClr val="bg1">
                  <a:lumMod val="50000"/>
                </a:schemeClr>
              </a:solidFill>
            </a:endParaRPr>
          </a:p>
          <a:p>
            <a:pPr lvl="1" eaLnBrk="1" hangingPunct="1"/>
            <a:r>
              <a:rPr lang="es-ES_tradnl" sz="2400" dirty="0" smtClean="0">
                <a:solidFill>
                  <a:schemeClr val="bg1">
                    <a:lumMod val="50000"/>
                  </a:schemeClr>
                </a:solidFill>
              </a:rPr>
              <a:t>Aplicar pruebas (</a:t>
            </a:r>
            <a:r>
              <a:rPr lang="es-ES_tradnl" sz="2400" dirty="0" err="1" smtClean="0">
                <a:solidFill>
                  <a:schemeClr val="bg1">
                    <a:lumMod val="50000"/>
                  </a:schemeClr>
                </a:solidFill>
              </a:rPr>
              <a:t>tests</a:t>
            </a:r>
            <a:r>
              <a:rPr lang="es-ES_tradnl" sz="2400" dirty="0" smtClean="0">
                <a:solidFill>
                  <a:schemeClr val="bg1">
                    <a:lumMod val="50000"/>
                  </a:schemeClr>
                </a:solidFill>
              </a:rPr>
              <a:t>)</a:t>
            </a:r>
            <a:endParaRPr lang="es-ES_tradnl" dirty="0" smtClean="0">
              <a:solidFill>
                <a:schemeClr val="bg1">
                  <a:lumMod val="50000"/>
                </a:schemeClr>
              </a:solidFill>
            </a:endParaRPr>
          </a:p>
          <a:p>
            <a:pPr lvl="1" eaLnBrk="1" hangingPunct="1"/>
            <a:r>
              <a:rPr lang="es-ES_tradnl" sz="2400" dirty="0" smtClean="0">
                <a:solidFill>
                  <a:schemeClr val="bg1">
                    <a:lumMod val="50000"/>
                  </a:schemeClr>
                </a:solidFill>
              </a:rPr>
              <a:t>Seleccionar proveedores estables</a:t>
            </a:r>
          </a:p>
          <a:p>
            <a:pPr lvl="1" eaLnBrk="1" hangingPunct="1"/>
            <a:r>
              <a:rPr lang="es-ES_tradnl" sz="2400" dirty="0" smtClean="0">
                <a:solidFill>
                  <a:schemeClr val="bg1">
                    <a:lumMod val="50000"/>
                  </a:schemeClr>
                </a:solidFill>
              </a:rPr>
              <a:t>Añadir más tiempo y recursos al cronograma</a:t>
            </a:r>
          </a:p>
          <a:p>
            <a:pPr lvl="1" eaLnBrk="1" hangingPunct="1"/>
            <a:r>
              <a:rPr lang="es-ES_tradnl" sz="2400" dirty="0" smtClean="0">
                <a:solidFill>
                  <a:schemeClr val="bg1">
                    <a:lumMod val="50000"/>
                  </a:schemeClr>
                </a:solidFill>
              </a:rPr>
              <a:t>Desarrollar prototipos</a:t>
            </a:r>
          </a:p>
          <a:p>
            <a:pPr lvl="1" eaLnBrk="1" hangingPunct="1"/>
            <a:r>
              <a:rPr lang="es-ES_tradnl" sz="2400" dirty="0" smtClean="0">
                <a:solidFill>
                  <a:schemeClr val="bg1">
                    <a:lumMod val="50000"/>
                  </a:schemeClr>
                </a:solidFill>
              </a:rPr>
              <a:t>Diseñar elementos redundantes para reducir el impacto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2D154D9-C1EF-4652-AD7F-C2B73B97ACDC}" type="slidenum">
              <a:rPr lang="es-ES"/>
              <a:pPr>
                <a:defRPr/>
              </a:pPr>
              <a:t>16</a:t>
            </a:fld>
            <a:endParaRPr lang="es-ES"/>
          </a:p>
        </p:txBody>
      </p:sp>
      <p:sp>
        <p:nvSpPr>
          <p:cNvPr id="18435" name="Rectangle 2"/>
          <p:cNvSpPr>
            <a:spLocks noGrp="1" noChangeArrowheads="1"/>
          </p:cNvSpPr>
          <p:nvPr>
            <p:ph type="title"/>
          </p:nvPr>
        </p:nvSpPr>
        <p:spPr>
          <a:xfrm>
            <a:off x="251520" y="620688"/>
            <a:ext cx="6958905" cy="1200150"/>
          </a:xfrm>
        </p:spPr>
        <p:txBody>
          <a:bodyPr>
            <a:normAutofit fontScale="90000"/>
          </a:bodyPr>
          <a:lstStyle/>
          <a:p>
            <a:pPr algn="ctr" eaLnBrk="1" hangingPunct="1"/>
            <a:r>
              <a:rPr lang="es-ES_tradnl" sz="3600" dirty="0" smtClean="0"/>
              <a:t>Mitigación del Riesgo mediante     </a:t>
            </a:r>
            <a:r>
              <a:rPr lang="es-ES_tradnl" sz="4900" dirty="0" smtClean="0"/>
              <a:t>Separación</a:t>
            </a:r>
          </a:p>
        </p:txBody>
      </p:sp>
      <p:sp>
        <p:nvSpPr>
          <p:cNvPr id="18436" name="Rectangle 3"/>
          <p:cNvSpPr>
            <a:spLocks noGrp="1" noChangeArrowheads="1"/>
          </p:cNvSpPr>
          <p:nvPr>
            <p:ph type="body" idx="1"/>
          </p:nvPr>
        </p:nvSpPr>
        <p:spPr>
          <a:xfrm>
            <a:off x="468313" y="2133600"/>
            <a:ext cx="8496300" cy="4343400"/>
          </a:xfrm>
        </p:spPr>
        <p:txBody>
          <a:bodyPr/>
          <a:lstStyle/>
          <a:p>
            <a:pPr eaLnBrk="1" hangingPunct="1"/>
            <a:r>
              <a:rPr lang="es-ES_tradnl" sz="2800" dirty="0" smtClean="0">
                <a:solidFill>
                  <a:schemeClr val="bg1">
                    <a:lumMod val="50000"/>
                  </a:schemeClr>
                </a:solidFill>
              </a:rPr>
              <a:t>La separación es dividir los bienes o las operaciones en unidades separadas.</a:t>
            </a:r>
          </a:p>
          <a:p>
            <a:pPr eaLnBrk="1" hangingPunct="1"/>
            <a:r>
              <a:rPr lang="es-ES_tradnl" sz="2800" dirty="0" smtClean="0">
                <a:solidFill>
                  <a:schemeClr val="bg1">
                    <a:lumMod val="50000"/>
                  </a:schemeClr>
                </a:solidFill>
              </a:rPr>
              <a:t>Se utiliza para reducir la dependencia en algo o alguien</a:t>
            </a:r>
          </a:p>
          <a:p>
            <a:pPr eaLnBrk="1" hangingPunct="1"/>
            <a:r>
              <a:rPr lang="es-ES_tradnl" sz="2800" dirty="0" smtClean="0">
                <a:solidFill>
                  <a:schemeClr val="bg1">
                    <a:lumMod val="50000"/>
                  </a:schemeClr>
                </a:solidFill>
              </a:rPr>
              <a:t>Hace que las pérdidas individuales sean más pequeñas y predecibles.</a:t>
            </a:r>
          </a:p>
          <a:p>
            <a:pPr eaLnBrk="1" hangingPunct="1">
              <a:buNone/>
            </a:pPr>
            <a:r>
              <a:rPr lang="es-ES_tradnl" sz="2800" b="1" dirty="0" smtClean="0">
                <a:solidFill>
                  <a:schemeClr val="bg1">
                    <a:lumMod val="50000"/>
                  </a:schemeClr>
                </a:solidFill>
              </a:rPr>
              <a:t>     Ejemplo:</a:t>
            </a:r>
            <a:endParaRPr lang="es-ES_tradnl" sz="2800" dirty="0" smtClean="0">
              <a:solidFill>
                <a:schemeClr val="bg1">
                  <a:lumMod val="50000"/>
                </a:schemeClr>
              </a:solidFill>
            </a:endParaRPr>
          </a:p>
          <a:p>
            <a:pPr lvl="1" eaLnBrk="1" hangingPunct="1"/>
            <a:r>
              <a:rPr lang="es-ES_tradnl" sz="2400" dirty="0" smtClean="0">
                <a:solidFill>
                  <a:schemeClr val="bg1">
                    <a:lumMod val="50000"/>
                  </a:schemeClr>
                </a:solidFill>
              </a:rPr>
              <a:t>División de un proyecto en varias fases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FDD79A4-7020-4585-A38E-A3923761FE9B}" type="slidenum">
              <a:rPr lang="es-ES"/>
              <a:pPr>
                <a:defRPr/>
              </a:pPr>
              <a:t>17</a:t>
            </a:fld>
            <a:endParaRPr lang="es-ES"/>
          </a:p>
        </p:txBody>
      </p:sp>
      <p:sp>
        <p:nvSpPr>
          <p:cNvPr id="19459" name="Rectangle 2"/>
          <p:cNvSpPr>
            <a:spLocks noGrp="1" noChangeArrowheads="1"/>
          </p:cNvSpPr>
          <p:nvPr>
            <p:ph type="title"/>
          </p:nvPr>
        </p:nvSpPr>
        <p:spPr>
          <a:xfrm>
            <a:off x="251520" y="620688"/>
            <a:ext cx="7245350" cy="1201738"/>
          </a:xfrm>
        </p:spPr>
        <p:txBody>
          <a:bodyPr>
            <a:normAutofit fontScale="90000"/>
          </a:bodyPr>
          <a:lstStyle/>
          <a:p>
            <a:pPr algn="ctr" eaLnBrk="1" hangingPunct="1"/>
            <a:r>
              <a:rPr lang="es-ES_tradnl" sz="3600" dirty="0" smtClean="0"/>
              <a:t>Mitigación del Riesgo mediante     </a:t>
            </a:r>
            <a:r>
              <a:rPr lang="es-ES_tradnl" sz="4900" dirty="0" smtClean="0"/>
              <a:t>Duplicidad</a:t>
            </a:r>
          </a:p>
        </p:txBody>
      </p:sp>
      <p:sp>
        <p:nvSpPr>
          <p:cNvPr id="19460" name="Rectangle 3"/>
          <p:cNvSpPr>
            <a:spLocks noGrp="1" noChangeArrowheads="1"/>
          </p:cNvSpPr>
          <p:nvPr>
            <p:ph type="body" idx="1"/>
          </p:nvPr>
        </p:nvSpPr>
        <p:spPr>
          <a:xfrm>
            <a:off x="179388" y="2133600"/>
            <a:ext cx="8569325" cy="4343400"/>
          </a:xfrm>
        </p:spPr>
        <p:txBody>
          <a:bodyPr/>
          <a:lstStyle/>
          <a:p>
            <a:pPr eaLnBrk="1" hangingPunct="1">
              <a:lnSpc>
                <a:spcPct val="90000"/>
              </a:lnSpc>
            </a:pPr>
            <a:r>
              <a:rPr lang="es-ES_tradnl" sz="2800" dirty="0" smtClean="0">
                <a:solidFill>
                  <a:schemeClr val="bg1">
                    <a:lumMod val="50000"/>
                  </a:schemeClr>
                </a:solidFill>
              </a:rPr>
              <a:t>La duplicidad involucra una reproducción completa de los bienes u operaciones para mantenerlos en reserva. El duplicado no se utiliza a menos que el original se dañe (o viceversa).</a:t>
            </a:r>
          </a:p>
          <a:p>
            <a:pPr eaLnBrk="1" hangingPunct="1">
              <a:lnSpc>
                <a:spcPct val="90000"/>
              </a:lnSpc>
            </a:pPr>
            <a:r>
              <a:rPr lang="es-ES_tradnl" sz="2800" dirty="0" smtClean="0">
                <a:solidFill>
                  <a:schemeClr val="bg1">
                    <a:lumMod val="50000"/>
                  </a:schemeClr>
                </a:solidFill>
              </a:rPr>
              <a:t>Utilizado para riesgos que de suceder fueran catastróficos o que el costo de la duplicidad sea bajo.</a:t>
            </a:r>
          </a:p>
          <a:p>
            <a:pPr eaLnBrk="1" hangingPunct="1">
              <a:lnSpc>
                <a:spcPct val="90000"/>
              </a:lnSpc>
            </a:pPr>
            <a:r>
              <a:rPr lang="es-ES_tradnl" sz="2800" dirty="0" smtClean="0">
                <a:solidFill>
                  <a:schemeClr val="bg1">
                    <a:lumMod val="50000"/>
                  </a:schemeClr>
                </a:solidFill>
              </a:rPr>
              <a:t>Ejemplos:</a:t>
            </a:r>
          </a:p>
          <a:p>
            <a:pPr lvl="1" eaLnBrk="1" hangingPunct="1">
              <a:lnSpc>
                <a:spcPct val="90000"/>
              </a:lnSpc>
            </a:pPr>
            <a:r>
              <a:rPr lang="es-ES_tradnl" sz="2400" dirty="0" smtClean="0">
                <a:solidFill>
                  <a:schemeClr val="bg1">
                    <a:lumMod val="50000"/>
                  </a:schemeClr>
                </a:solidFill>
              </a:rPr>
              <a:t>Respaldo de una base de datos, software, etc.</a:t>
            </a:r>
          </a:p>
          <a:p>
            <a:pPr lvl="1" eaLnBrk="1" hangingPunct="1">
              <a:lnSpc>
                <a:spcPct val="90000"/>
              </a:lnSpc>
            </a:pPr>
            <a:r>
              <a:rPr lang="es-ES_tradnl" sz="2400" dirty="0" smtClean="0">
                <a:solidFill>
                  <a:schemeClr val="bg1">
                    <a:lumMod val="50000"/>
                  </a:schemeClr>
                </a:solidFill>
              </a:rPr>
              <a:t>Documentos y títulos valores en cajas de seguridad</a:t>
            </a:r>
            <a:endParaRPr lang="es-ES_tradnl" sz="2000" dirty="0" smtClean="0">
              <a:solidFill>
                <a:schemeClr val="bg1">
                  <a:lumMod val="50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EC50C1E-5BA6-4BAB-B1E1-663A045D541D}" type="slidenum">
              <a:rPr lang="es-ES"/>
              <a:pPr>
                <a:defRPr/>
              </a:pPr>
              <a:t>18</a:t>
            </a:fld>
            <a:endParaRPr lang="es-ES"/>
          </a:p>
        </p:txBody>
      </p:sp>
      <p:sp>
        <p:nvSpPr>
          <p:cNvPr id="20483" name="Rectangle 2"/>
          <p:cNvSpPr>
            <a:spLocks noGrp="1" noChangeArrowheads="1"/>
          </p:cNvSpPr>
          <p:nvPr>
            <p:ph type="title"/>
          </p:nvPr>
        </p:nvSpPr>
        <p:spPr>
          <a:xfrm>
            <a:off x="395536" y="692696"/>
            <a:ext cx="6589712" cy="1252538"/>
          </a:xfrm>
        </p:spPr>
        <p:txBody>
          <a:bodyPr/>
          <a:lstStyle/>
          <a:p>
            <a:pPr algn="ctr" eaLnBrk="1" hangingPunct="1"/>
            <a:r>
              <a:rPr lang="es-ES_tradnl" sz="3200" dirty="0" smtClean="0"/>
              <a:t>Mitigación del Riesgo mediante </a:t>
            </a:r>
            <a:r>
              <a:rPr lang="es-ES_tradnl" dirty="0" smtClean="0"/>
              <a:t>Elementos Redundantes</a:t>
            </a:r>
          </a:p>
        </p:txBody>
      </p:sp>
      <p:sp>
        <p:nvSpPr>
          <p:cNvPr id="20484" name="Rectangle 3"/>
          <p:cNvSpPr>
            <a:spLocks noGrp="1" noChangeArrowheads="1"/>
          </p:cNvSpPr>
          <p:nvPr>
            <p:ph type="body" idx="1"/>
          </p:nvPr>
        </p:nvSpPr>
        <p:spPr>
          <a:xfrm>
            <a:off x="250825" y="2278063"/>
            <a:ext cx="8569325" cy="3455987"/>
          </a:xfrm>
        </p:spPr>
        <p:txBody>
          <a:bodyPr/>
          <a:lstStyle/>
          <a:p>
            <a:pPr eaLnBrk="1" hangingPunct="1"/>
            <a:r>
              <a:rPr lang="es-ES_tradnl" sz="2800" dirty="0" smtClean="0">
                <a:solidFill>
                  <a:schemeClr val="bg1">
                    <a:lumMod val="50000"/>
                  </a:schemeClr>
                </a:solidFill>
              </a:rPr>
              <a:t>No es una duplicidad completa del elemento, sino que se diseña otra variante, por si el original falla.</a:t>
            </a:r>
          </a:p>
          <a:p>
            <a:pPr eaLnBrk="1" hangingPunct="1"/>
            <a:r>
              <a:rPr lang="es-ES_tradnl" sz="2800" dirty="0" smtClean="0">
                <a:solidFill>
                  <a:schemeClr val="bg1">
                    <a:lumMod val="50000"/>
                  </a:schemeClr>
                </a:solidFill>
              </a:rPr>
              <a:t>Se trata de reducir el impacto de riesgos técnicos </a:t>
            </a:r>
          </a:p>
          <a:p>
            <a:pPr eaLnBrk="1" hangingPunct="1"/>
            <a:r>
              <a:rPr lang="es-ES_tradnl" sz="2800" dirty="0" smtClean="0">
                <a:solidFill>
                  <a:schemeClr val="bg1">
                    <a:lumMod val="50000"/>
                  </a:schemeClr>
                </a:solidFill>
              </a:rPr>
              <a:t>Ejemplos: </a:t>
            </a:r>
          </a:p>
          <a:p>
            <a:pPr lvl="1" eaLnBrk="1" hangingPunct="1"/>
            <a:r>
              <a:rPr lang="es-ES_tradnl" sz="2400" dirty="0" smtClean="0">
                <a:solidFill>
                  <a:schemeClr val="bg1">
                    <a:lumMod val="50000"/>
                  </a:schemeClr>
                </a:solidFill>
              </a:rPr>
              <a:t>Puesta en paralelo de un sistema automatizado</a:t>
            </a:r>
          </a:p>
          <a:p>
            <a:pPr lvl="1" eaLnBrk="1" hangingPunct="1"/>
            <a:r>
              <a:rPr lang="es-ES_tradnl" sz="2400" dirty="0" smtClean="0">
                <a:solidFill>
                  <a:schemeClr val="bg1">
                    <a:lumMod val="50000"/>
                  </a:schemeClr>
                </a:solidFill>
              </a:rPr>
              <a:t>Servidores redundantes</a:t>
            </a:r>
            <a:r>
              <a:rPr lang="es-ES_tradnl" dirty="0" smtClean="0">
                <a:solidFill>
                  <a:schemeClr val="bg1">
                    <a:lumMod val="50000"/>
                  </a:schemeClr>
                </a:solidFill>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D6BB537-C747-4ED2-B8A4-DBE0E24CF57E}" type="slidenum">
              <a:rPr lang="es-ES"/>
              <a:pPr>
                <a:defRPr/>
              </a:pPr>
              <a:t>19</a:t>
            </a:fld>
            <a:endParaRPr lang="es-ES"/>
          </a:p>
        </p:txBody>
      </p:sp>
      <p:sp>
        <p:nvSpPr>
          <p:cNvPr id="21507" name="Rectangle 2"/>
          <p:cNvSpPr>
            <a:spLocks noGrp="1" noChangeArrowheads="1"/>
          </p:cNvSpPr>
          <p:nvPr>
            <p:ph type="title"/>
          </p:nvPr>
        </p:nvSpPr>
        <p:spPr>
          <a:xfrm>
            <a:off x="1259632" y="908720"/>
            <a:ext cx="6019800" cy="1081088"/>
          </a:xfrm>
        </p:spPr>
        <p:txBody>
          <a:bodyPr/>
          <a:lstStyle/>
          <a:p>
            <a:pPr algn="ctr" eaLnBrk="1" hangingPunct="1"/>
            <a:r>
              <a:rPr lang="es-ES_tradnl" dirty="0" smtClean="0"/>
              <a:t>Mejorar la Oportunidad</a:t>
            </a:r>
            <a:br>
              <a:rPr lang="es-ES_tradnl" dirty="0" smtClean="0"/>
            </a:br>
            <a:r>
              <a:rPr lang="es-ES_tradnl" sz="2000" dirty="0" smtClean="0"/>
              <a:t>(acrecentar, aumentar, realzar, reforzar)</a:t>
            </a:r>
            <a:endParaRPr lang="es-ES_tradnl" sz="1800" dirty="0" smtClean="0"/>
          </a:p>
        </p:txBody>
      </p:sp>
      <p:sp>
        <p:nvSpPr>
          <p:cNvPr id="21508" name="Rectangle 3"/>
          <p:cNvSpPr>
            <a:spLocks noGrp="1" noChangeArrowheads="1"/>
          </p:cNvSpPr>
          <p:nvPr>
            <p:ph type="body" idx="1"/>
          </p:nvPr>
        </p:nvSpPr>
        <p:spPr>
          <a:xfrm>
            <a:off x="250825" y="2330450"/>
            <a:ext cx="8713788" cy="4267200"/>
          </a:xfrm>
        </p:spPr>
        <p:txBody>
          <a:bodyPr/>
          <a:lstStyle/>
          <a:p>
            <a:pPr eaLnBrk="1" hangingPunct="1"/>
            <a:r>
              <a:rPr lang="es-ES" sz="2800" b="1" i="1" dirty="0" smtClean="0">
                <a:solidFill>
                  <a:schemeClr val="bg1">
                    <a:lumMod val="50000"/>
                  </a:schemeClr>
                </a:solidFill>
              </a:rPr>
              <a:t>Mejorar</a:t>
            </a:r>
            <a:r>
              <a:rPr lang="es-ES" sz="2800" dirty="0" smtClean="0">
                <a:solidFill>
                  <a:schemeClr val="bg1">
                    <a:lumMod val="50000"/>
                  </a:schemeClr>
                </a:solidFill>
              </a:rPr>
              <a:t>, viene siendo la contraparte de la estrategia </a:t>
            </a:r>
            <a:r>
              <a:rPr lang="es-ES" sz="2800" b="1" i="1" dirty="0" smtClean="0">
                <a:solidFill>
                  <a:schemeClr val="bg1">
                    <a:lumMod val="50000"/>
                  </a:schemeClr>
                </a:solidFill>
              </a:rPr>
              <a:t>mitigar</a:t>
            </a:r>
            <a:r>
              <a:rPr lang="es-ES" sz="2800" i="1" dirty="0" smtClean="0">
                <a:solidFill>
                  <a:schemeClr val="bg1">
                    <a:lumMod val="50000"/>
                  </a:schemeClr>
                </a:solidFill>
              </a:rPr>
              <a:t>.</a:t>
            </a:r>
            <a:r>
              <a:rPr lang="es-ES" sz="2800" dirty="0" smtClean="0">
                <a:solidFill>
                  <a:schemeClr val="bg1">
                    <a:lumMod val="50000"/>
                  </a:schemeClr>
                </a:solidFill>
              </a:rPr>
              <a:t> </a:t>
            </a:r>
          </a:p>
          <a:p>
            <a:pPr eaLnBrk="1" hangingPunct="1"/>
            <a:r>
              <a:rPr lang="es-ES" sz="2800" dirty="0" smtClean="0">
                <a:solidFill>
                  <a:schemeClr val="bg1">
                    <a:lumMod val="50000"/>
                  </a:schemeClr>
                </a:solidFill>
              </a:rPr>
              <a:t>La estrategia </a:t>
            </a:r>
            <a:r>
              <a:rPr lang="es-ES" sz="2800" b="1" i="1" dirty="0" smtClean="0">
                <a:solidFill>
                  <a:schemeClr val="bg1">
                    <a:lumMod val="50000"/>
                  </a:schemeClr>
                </a:solidFill>
              </a:rPr>
              <a:t>mejorar</a:t>
            </a:r>
            <a:r>
              <a:rPr lang="es-ES" sz="2800" dirty="0" smtClean="0">
                <a:solidFill>
                  <a:schemeClr val="bg1">
                    <a:lumMod val="50000"/>
                  </a:schemeClr>
                </a:solidFill>
              </a:rPr>
              <a:t>, tiene como objetivo modificar el “tamaño” de la oportunidad, realzando la probabilidad y/o los impactos positivos, e identificando y maximizando las fuerzas impulsoras clave de estos riesgos de impacto positivo.</a:t>
            </a:r>
            <a:endParaRPr lang="es-ES_tradnl" i="1" dirty="0" smtClean="0">
              <a:solidFill>
                <a:schemeClr val="bg1">
                  <a:lumMod val="50000"/>
                </a:schemeClr>
              </a:solidFill>
            </a:endParaRPr>
          </a:p>
        </p:txBody>
      </p:sp>
      <p:sp>
        <p:nvSpPr>
          <p:cNvPr id="21509" name="AutoShape 4"/>
          <p:cNvSpPr>
            <a:spLocks noChangeArrowheads="1"/>
          </p:cNvSpPr>
          <p:nvPr/>
        </p:nvSpPr>
        <p:spPr bwMode="auto">
          <a:xfrm>
            <a:off x="251520" y="548680"/>
            <a:ext cx="1060450" cy="960437"/>
          </a:xfrm>
          <a:prstGeom prst="star4">
            <a:avLst>
              <a:gd name="adj" fmla="val 12500"/>
            </a:avLst>
          </a:prstGeom>
          <a:solidFill>
            <a:srgbClr val="FF3300"/>
          </a:solidFill>
          <a:ln w="9525">
            <a:solidFill>
              <a:schemeClr val="tx1"/>
            </a:solidFill>
            <a:miter lim="800000"/>
            <a:headEnd/>
            <a:tailEnd/>
          </a:ln>
        </p:spPr>
        <p:txBody>
          <a:bodyPr wrap="none" anchor="ctr"/>
          <a:lstStyle/>
          <a:p>
            <a:pPr eaLnBrk="0" hangingPunct="0"/>
            <a:endParaRPr lang="es-C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F685015-6582-4A12-ABBB-04BC487D3B67}" type="slidenum">
              <a:rPr lang="es-ES"/>
              <a:pPr>
                <a:defRPr/>
              </a:pPr>
              <a:t>2</a:t>
            </a:fld>
            <a:endParaRPr lang="es-ES"/>
          </a:p>
        </p:txBody>
      </p:sp>
      <p:sp>
        <p:nvSpPr>
          <p:cNvPr id="4099" name="Rectangle 2"/>
          <p:cNvSpPr>
            <a:spLocks noGrp="1" noChangeArrowheads="1"/>
          </p:cNvSpPr>
          <p:nvPr>
            <p:ph type="ctrTitle"/>
          </p:nvPr>
        </p:nvSpPr>
        <p:spPr>
          <a:xfrm>
            <a:off x="715963" y="1124595"/>
            <a:ext cx="7710487" cy="1584325"/>
          </a:xfrm>
        </p:spPr>
        <p:txBody>
          <a:bodyPr anchor="b">
            <a:normAutofit/>
          </a:bodyPr>
          <a:lstStyle/>
          <a:p>
            <a:pPr eaLnBrk="1" hangingPunct="1"/>
            <a:r>
              <a:rPr lang="es-ES_tradnl" dirty="0" smtClean="0"/>
              <a:t>Planificar la Respuesta a los Riesgos </a:t>
            </a:r>
          </a:p>
        </p:txBody>
      </p:sp>
      <p:sp>
        <p:nvSpPr>
          <p:cNvPr id="4100" name="Rectangle 4"/>
          <p:cNvSpPr>
            <a:spLocks noGrp="1" noChangeArrowheads="1"/>
          </p:cNvSpPr>
          <p:nvPr>
            <p:ph type="subTitle" idx="1"/>
          </p:nvPr>
        </p:nvSpPr>
        <p:spPr>
          <a:xfrm>
            <a:off x="2447925" y="3429000"/>
            <a:ext cx="4246563" cy="2520950"/>
          </a:xfrm>
          <a:gradFill rotWithShape="1">
            <a:gsLst>
              <a:gs pos="0">
                <a:srgbClr val="FFFFFF"/>
              </a:gs>
              <a:gs pos="100000">
                <a:srgbClr val="FF0000"/>
              </a:gs>
            </a:gsLst>
            <a:lin ang="18900000" scaled="1"/>
          </a:gradFill>
        </p:spPr>
        <p:txBody>
          <a:bodyPr anchor="ctr"/>
          <a:lstStyle/>
          <a:p>
            <a:pPr marL="444500" indent="-355600" algn="l" eaLnBrk="1" hangingPunct="1">
              <a:buFontTx/>
              <a:buChar char="•"/>
            </a:pPr>
            <a:r>
              <a:rPr lang="es-CR" sz="2800" smtClean="0"/>
              <a:t> Eliminar / Explotar</a:t>
            </a:r>
          </a:p>
          <a:p>
            <a:pPr marL="444500" indent="-355600" algn="l" eaLnBrk="1" hangingPunct="1">
              <a:buFontTx/>
              <a:buChar char="•"/>
            </a:pPr>
            <a:r>
              <a:rPr lang="es-CR" sz="2800" smtClean="0"/>
              <a:t> Mitigar / Mejorar</a:t>
            </a:r>
          </a:p>
          <a:p>
            <a:pPr marL="444500" indent="-355600" algn="l" eaLnBrk="1" hangingPunct="1">
              <a:buFontTx/>
              <a:buChar char="•"/>
            </a:pPr>
            <a:r>
              <a:rPr lang="es-CR" sz="2800" smtClean="0"/>
              <a:t> Transferir / Compartir</a:t>
            </a:r>
          </a:p>
          <a:p>
            <a:pPr marL="444500" indent="-355600" algn="l" eaLnBrk="1" hangingPunct="1">
              <a:buFontTx/>
              <a:buChar char="•"/>
            </a:pPr>
            <a:r>
              <a:rPr lang="es-CR" sz="2800" smtClean="0"/>
              <a:t> Aceptar</a:t>
            </a:r>
            <a:endParaRPr lang="es-ES" sz="28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451F97E4-4A02-49C3-8A0D-4CDC7E0D566F}" type="slidenum">
              <a:rPr lang="es-ES"/>
              <a:pPr>
                <a:defRPr/>
              </a:pPr>
              <a:t>20</a:t>
            </a:fld>
            <a:endParaRPr lang="es-ES"/>
          </a:p>
        </p:txBody>
      </p:sp>
      <p:sp>
        <p:nvSpPr>
          <p:cNvPr id="22531" name="Rectangle 2"/>
          <p:cNvSpPr>
            <a:spLocks noGrp="1" noChangeArrowheads="1"/>
          </p:cNvSpPr>
          <p:nvPr>
            <p:ph type="title"/>
          </p:nvPr>
        </p:nvSpPr>
        <p:spPr>
          <a:xfrm>
            <a:off x="107504" y="1102891"/>
            <a:ext cx="8137525" cy="669925"/>
          </a:xfrm>
        </p:spPr>
        <p:txBody>
          <a:bodyPr>
            <a:noAutofit/>
          </a:bodyPr>
          <a:lstStyle/>
          <a:p>
            <a:pPr algn="ctr" eaLnBrk="1" hangingPunct="1"/>
            <a:r>
              <a:rPr lang="es-ES_tradnl" dirty="0" smtClean="0"/>
              <a:t>¿Cómo Mejorar la oportunidad?</a:t>
            </a:r>
          </a:p>
        </p:txBody>
      </p:sp>
      <p:sp>
        <p:nvSpPr>
          <p:cNvPr id="22532" name="Rectangle 3"/>
          <p:cNvSpPr>
            <a:spLocks noGrp="1" noChangeArrowheads="1"/>
          </p:cNvSpPr>
          <p:nvPr>
            <p:ph type="body" idx="1"/>
          </p:nvPr>
        </p:nvSpPr>
        <p:spPr>
          <a:xfrm>
            <a:off x="395288" y="2133600"/>
            <a:ext cx="8208962" cy="4495800"/>
          </a:xfrm>
        </p:spPr>
        <p:txBody>
          <a:bodyPr/>
          <a:lstStyle/>
          <a:p>
            <a:pPr eaLnBrk="1" hangingPunct="1">
              <a:lnSpc>
                <a:spcPct val="90000"/>
              </a:lnSpc>
            </a:pPr>
            <a:r>
              <a:rPr lang="es-ES" dirty="0" smtClean="0">
                <a:solidFill>
                  <a:schemeClr val="bg1">
                    <a:lumMod val="50000"/>
                  </a:schemeClr>
                </a:solidFill>
              </a:rPr>
              <a:t>Aumentando la probabilidad:</a:t>
            </a:r>
            <a:endParaRPr lang="es-ES" sz="2800" dirty="0" smtClean="0">
              <a:solidFill>
                <a:schemeClr val="bg1">
                  <a:lumMod val="50000"/>
                </a:schemeClr>
              </a:solidFill>
            </a:endParaRPr>
          </a:p>
          <a:p>
            <a:pPr lvl="1" eaLnBrk="1" hangingPunct="1">
              <a:lnSpc>
                <a:spcPct val="90000"/>
              </a:lnSpc>
            </a:pPr>
            <a:r>
              <a:rPr lang="es-ES" dirty="0" smtClean="0">
                <a:solidFill>
                  <a:schemeClr val="bg1">
                    <a:lumMod val="50000"/>
                  </a:schemeClr>
                </a:solidFill>
              </a:rPr>
              <a:t>Fortalecer la causa de la oportunidad  y</a:t>
            </a:r>
          </a:p>
          <a:p>
            <a:pPr lvl="1" eaLnBrk="1" hangingPunct="1">
              <a:lnSpc>
                <a:spcPct val="90000"/>
              </a:lnSpc>
            </a:pPr>
            <a:r>
              <a:rPr lang="es-ES" dirty="0" smtClean="0">
                <a:solidFill>
                  <a:schemeClr val="bg1">
                    <a:lumMod val="50000"/>
                  </a:schemeClr>
                </a:solidFill>
              </a:rPr>
              <a:t>Dirigirse de forma proactiva a las condiciones que la disparan </a:t>
            </a:r>
            <a:r>
              <a:rPr lang="es-ES" sz="2400" dirty="0" smtClean="0">
                <a:solidFill>
                  <a:schemeClr val="bg1">
                    <a:lumMod val="50000"/>
                  </a:schemeClr>
                </a:solidFill>
              </a:rPr>
              <a:t>(cambios externos que favorecen la reducción el alcance)</a:t>
            </a:r>
            <a:endParaRPr lang="es-ES" dirty="0" smtClean="0">
              <a:solidFill>
                <a:schemeClr val="bg1">
                  <a:lumMod val="50000"/>
                </a:schemeClr>
              </a:solidFill>
            </a:endParaRPr>
          </a:p>
          <a:p>
            <a:pPr eaLnBrk="1" hangingPunct="1">
              <a:lnSpc>
                <a:spcPct val="90000"/>
              </a:lnSpc>
            </a:pPr>
            <a:r>
              <a:rPr lang="es-ES" dirty="0" smtClean="0">
                <a:solidFill>
                  <a:schemeClr val="bg1">
                    <a:lumMod val="50000"/>
                  </a:schemeClr>
                </a:solidFill>
              </a:rPr>
              <a:t>Aumentando las fuerzas impulsoras del impacto:</a:t>
            </a:r>
          </a:p>
          <a:p>
            <a:pPr lvl="1" eaLnBrk="1" hangingPunct="1">
              <a:lnSpc>
                <a:spcPct val="90000"/>
              </a:lnSpc>
            </a:pPr>
            <a:r>
              <a:rPr lang="es-ES" dirty="0" smtClean="0">
                <a:solidFill>
                  <a:schemeClr val="bg1">
                    <a:lumMod val="50000"/>
                  </a:schemeClr>
                </a:solidFill>
              </a:rPr>
              <a:t>Aumentar la susceptibilidad del proyecto a la oportunidad </a:t>
            </a:r>
            <a:r>
              <a:rPr lang="es-ES" sz="2400" dirty="0" smtClean="0">
                <a:solidFill>
                  <a:schemeClr val="bg1">
                    <a:lumMod val="50000"/>
                  </a:schemeClr>
                </a:solidFill>
              </a:rPr>
              <a:t>(recursos experimentados,</a:t>
            </a:r>
            <a:r>
              <a:rPr lang="es-ES" dirty="0" smtClean="0">
                <a:solidFill>
                  <a:schemeClr val="bg1">
                    <a:lumMod val="50000"/>
                  </a:schemeClr>
                </a:solidFill>
              </a:rPr>
              <a:t> </a:t>
            </a:r>
            <a:r>
              <a:rPr lang="es-ES" sz="2400" dirty="0" smtClean="0">
                <a:solidFill>
                  <a:schemeClr val="bg1">
                    <a:lumMod val="50000"/>
                  </a:schemeClr>
                </a:solidFill>
              </a:rPr>
              <a:t>herramientas más productivas)</a:t>
            </a:r>
            <a:endParaRPr lang="es-ES_tradnl" sz="2400" dirty="0" smtClean="0">
              <a:solidFill>
                <a:schemeClr val="bg1">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7A3CAB88-5F01-43F2-A1C6-F3648AB74AB2}" type="slidenum">
              <a:rPr lang="es-ES"/>
              <a:pPr>
                <a:defRPr/>
              </a:pPr>
              <a:t>21</a:t>
            </a:fld>
            <a:endParaRPr lang="es-ES"/>
          </a:p>
        </p:txBody>
      </p:sp>
      <p:sp>
        <p:nvSpPr>
          <p:cNvPr id="23555" name="Rectangle 2"/>
          <p:cNvSpPr>
            <a:spLocks noGrp="1" noChangeArrowheads="1"/>
          </p:cNvSpPr>
          <p:nvPr>
            <p:ph type="title"/>
          </p:nvPr>
        </p:nvSpPr>
        <p:spPr>
          <a:xfrm>
            <a:off x="1691680" y="692696"/>
            <a:ext cx="4479925" cy="1168400"/>
          </a:xfrm>
        </p:spPr>
        <p:txBody>
          <a:bodyPr/>
          <a:lstStyle/>
          <a:p>
            <a:pPr algn="ctr" eaLnBrk="1" hangingPunct="1"/>
            <a:r>
              <a:rPr lang="es-ES_tradnl" dirty="0" smtClean="0"/>
              <a:t>Aceptar el Riesgo</a:t>
            </a:r>
            <a:r>
              <a:rPr lang="es-ES_tradnl" sz="4000" dirty="0" smtClean="0"/>
              <a:t> </a:t>
            </a:r>
            <a:r>
              <a:rPr lang="es-ES_tradnl" sz="2400" dirty="0" smtClean="0"/>
              <a:t>(Retener, Absorber, Asumir)</a:t>
            </a:r>
          </a:p>
        </p:txBody>
      </p:sp>
      <p:sp>
        <p:nvSpPr>
          <p:cNvPr id="23556" name="Rectangle 3"/>
          <p:cNvSpPr>
            <a:spLocks noGrp="1" noChangeArrowheads="1"/>
          </p:cNvSpPr>
          <p:nvPr>
            <p:ph type="body" idx="1"/>
          </p:nvPr>
        </p:nvSpPr>
        <p:spPr>
          <a:xfrm>
            <a:off x="250825" y="2347913"/>
            <a:ext cx="8713788" cy="3960812"/>
          </a:xfrm>
        </p:spPr>
        <p:txBody>
          <a:bodyPr/>
          <a:lstStyle/>
          <a:p>
            <a:pPr eaLnBrk="1" hangingPunct="1"/>
            <a:r>
              <a:rPr lang="es-ES" sz="2800" dirty="0" smtClean="0">
                <a:solidFill>
                  <a:schemeClr val="bg1">
                    <a:lumMod val="50000"/>
                  </a:schemeClr>
                </a:solidFill>
              </a:rPr>
              <a:t>La estrategia </a:t>
            </a:r>
            <a:r>
              <a:rPr lang="es-ES" sz="2800" b="1" i="1" dirty="0" smtClean="0">
                <a:solidFill>
                  <a:schemeClr val="bg1">
                    <a:lumMod val="50000"/>
                  </a:schemeClr>
                </a:solidFill>
              </a:rPr>
              <a:t>aceptar</a:t>
            </a:r>
            <a:r>
              <a:rPr lang="es-ES" sz="2800" dirty="0" smtClean="0">
                <a:solidFill>
                  <a:schemeClr val="bg1">
                    <a:lumMod val="50000"/>
                  </a:schemeClr>
                </a:solidFill>
              </a:rPr>
              <a:t> es común tanto para las amenazas como para las oportunidades.</a:t>
            </a:r>
          </a:p>
          <a:p>
            <a:pPr eaLnBrk="1" hangingPunct="1"/>
            <a:r>
              <a:rPr lang="es-ES_tradnl" sz="2800" dirty="0" smtClean="0">
                <a:solidFill>
                  <a:schemeClr val="bg1">
                    <a:lumMod val="50000"/>
                  </a:schemeClr>
                </a:solidFill>
              </a:rPr>
              <a:t>El equipo del proyecto decide </a:t>
            </a:r>
            <a:r>
              <a:rPr lang="es-ES_tradnl" sz="2800" u="sng" dirty="0" smtClean="0">
                <a:solidFill>
                  <a:schemeClr val="bg1">
                    <a:lumMod val="50000"/>
                  </a:schemeClr>
                </a:solidFill>
              </a:rPr>
              <a:t>no modificar </a:t>
            </a:r>
            <a:r>
              <a:rPr lang="es-ES" sz="2800" u="sng" dirty="0" smtClean="0">
                <a:solidFill>
                  <a:schemeClr val="bg1">
                    <a:lumMod val="50000"/>
                  </a:schemeClr>
                </a:solidFill>
              </a:rPr>
              <a:t>el plan de gestión del proyecto</a:t>
            </a:r>
            <a:r>
              <a:rPr lang="es-ES" sz="2800" dirty="0" smtClean="0">
                <a:solidFill>
                  <a:schemeClr val="bg1">
                    <a:lumMod val="50000"/>
                  </a:schemeClr>
                </a:solidFill>
              </a:rPr>
              <a:t> para hacer frente a un riesgo (positivo o negativo) o  porque  no se ha identificado ninguna otra estrategia de respuesta adecuada para el mismo.</a:t>
            </a:r>
            <a:endParaRPr lang="es-ES_tradnl" sz="2800" dirty="0" smtClean="0">
              <a:solidFill>
                <a:schemeClr val="bg1">
                  <a:lumMod val="50000"/>
                </a:schemeClr>
              </a:solidFill>
            </a:endParaRPr>
          </a:p>
        </p:txBody>
      </p:sp>
      <p:sp>
        <p:nvSpPr>
          <p:cNvPr id="23557" name="AutoShape 4"/>
          <p:cNvSpPr>
            <a:spLocks noChangeArrowheads="1"/>
          </p:cNvSpPr>
          <p:nvPr/>
        </p:nvSpPr>
        <p:spPr bwMode="auto">
          <a:xfrm>
            <a:off x="251520" y="548680"/>
            <a:ext cx="696913" cy="658813"/>
          </a:xfrm>
          <a:prstGeom prst="foldedCorner">
            <a:avLst>
              <a:gd name="adj" fmla="val 12500"/>
            </a:avLst>
          </a:prstGeom>
          <a:solidFill>
            <a:srgbClr val="FF3300"/>
          </a:solidFill>
          <a:ln w="9525">
            <a:solidFill>
              <a:schemeClr val="tx1"/>
            </a:solidFill>
            <a:round/>
            <a:headEnd/>
            <a:tailEnd/>
          </a:ln>
        </p:spPr>
        <p:txBody>
          <a:bodyPr wrap="none" anchor="ctr"/>
          <a:lstStyle/>
          <a:p>
            <a:pPr eaLnBrk="0" hangingPunct="0"/>
            <a:endParaRPr lang="es-C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4FA8881A-B145-42F3-888F-31C94829A33B}" type="slidenum">
              <a:rPr lang="es-ES"/>
              <a:pPr>
                <a:defRPr/>
              </a:pPr>
              <a:t>22</a:t>
            </a:fld>
            <a:endParaRPr lang="es-ES"/>
          </a:p>
        </p:txBody>
      </p:sp>
      <p:sp>
        <p:nvSpPr>
          <p:cNvPr id="24579" name="Rectangle 2"/>
          <p:cNvSpPr>
            <a:spLocks noGrp="1" noChangeArrowheads="1"/>
          </p:cNvSpPr>
          <p:nvPr>
            <p:ph type="title"/>
          </p:nvPr>
        </p:nvSpPr>
        <p:spPr>
          <a:xfrm>
            <a:off x="467544" y="980728"/>
            <a:ext cx="7472363" cy="820737"/>
          </a:xfrm>
        </p:spPr>
        <p:txBody>
          <a:bodyPr/>
          <a:lstStyle/>
          <a:p>
            <a:pPr algn="ctr" eaLnBrk="1" hangingPunct="1"/>
            <a:r>
              <a:rPr lang="es-ES_tradnl" dirty="0" smtClean="0"/>
              <a:t>¿Cómo aceptar el Riesgo?</a:t>
            </a:r>
          </a:p>
        </p:txBody>
      </p:sp>
      <p:sp>
        <p:nvSpPr>
          <p:cNvPr id="24580" name="Rectangle 3"/>
          <p:cNvSpPr>
            <a:spLocks noGrp="1" noChangeArrowheads="1"/>
          </p:cNvSpPr>
          <p:nvPr>
            <p:ph type="body" idx="1"/>
          </p:nvPr>
        </p:nvSpPr>
        <p:spPr>
          <a:xfrm>
            <a:off x="250825" y="1989138"/>
            <a:ext cx="8713788" cy="4535487"/>
          </a:xfrm>
        </p:spPr>
        <p:txBody>
          <a:bodyPr/>
          <a:lstStyle/>
          <a:p>
            <a:pPr eaLnBrk="1" hangingPunct="1"/>
            <a:r>
              <a:rPr lang="es-ES_tradnl" i="1" u="sng" dirty="0" smtClean="0">
                <a:solidFill>
                  <a:schemeClr val="bg1">
                    <a:lumMod val="50000"/>
                  </a:schemeClr>
                </a:solidFill>
              </a:rPr>
              <a:t>De forma activa</a:t>
            </a:r>
            <a:r>
              <a:rPr lang="es-ES_tradnl" dirty="0" smtClean="0">
                <a:solidFill>
                  <a:schemeClr val="bg1">
                    <a:lumMod val="50000"/>
                  </a:schemeClr>
                </a:solidFill>
              </a:rPr>
              <a:t>: </a:t>
            </a:r>
            <a:r>
              <a:rPr lang="es-ES" sz="2400" dirty="0" smtClean="0">
                <a:solidFill>
                  <a:schemeClr val="bg1">
                    <a:lumMod val="50000"/>
                  </a:schemeClr>
                </a:solidFill>
              </a:rPr>
              <a:t>Establecer una </a:t>
            </a:r>
            <a:r>
              <a:rPr lang="es-ES" sz="2400" i="1" dirty="0" smtClean="0">
                <a:solidFill>
                  <a:schemeClr val="bg1">
                    <a:lumMod val="50000"/>
                  </a:schemeClr>
                </a:solidFill>
              </a:rPr>
              <a:t>Reserva para Contingencias</a:t>
            </a:r>
            <a:r>
              <a:rPr lang="es-ES" sz="2400" dirty="0" smtClean="0">
                <a:solidFill>
                  <a:schemeClr val="bg1">
                    <a:lumMod val="50000"/>
                  </a:schemeClr>
                </a:solidFill>
              </a:rPr>
              <a:t> </a:t>
            </a:r>
            <a:r>
              <a:rPr lang="es-ES_tradnl" sz="2400" dirty="0" smtClean="0">
                <a:solidFill>
                  <a:schemeClr val="bg1">
                    <a:lumMod val="50000"/>
                  </a:schemeClr>
                </a:solidFill>
              </a:rPr>
              <a:t>(provisión </a:t>
            </a:r>
            <a:r>
              <a:rPr lang="es-ES" sz="2400" dirty="0" smtClean="0">
                <a:solidFill>
                  <a:schemeClr val="bg1">
                    <a:lumMod val="50000"/>
                  </a:schemeClr>
                </a:solidFill>
              </a:rPr>
              <a:t>de tiempo, dinero o recursos necesarios para manejar las amenazas o las oportunidades conocidas, o incluso también las posibles desconocidas.</a:t>
            </a:r>
            <a:r>
              <a:rPr lang="es-ES" sz="2800" dirty="0" smtClean="0">
                <a:solidFill>
                  <a:schemeClr val="bg1">
                    <a:lumMod val="50000"/>
                  </a:schemeClr>
                </a:solidFill>
              </a:rPr>
              <a:t> </a:t>
            </a:r>
            <a:r>
              <a:rPr lang="es-ES" sz="2400" dirty="0" smtClean="0">
                <a:solidFill>
                  <a:schemeClr val="bg1">
                    <a:lumMod val="50000"/>
                  </a:schemeClr>
                </a:solidFill>
              </a:rPr>
              <a:t>(</a:t>
            </a:r>
            <a:r>
              <a:rPr lang="es-ES_tradnl" sz="2400" dirty="0" smtClean="0">
                <a:solidFill>
                  <a:schemeClr val="bg1">
                    <a:lumMod val="50000"/>
                  </a:schemeClr>
                </a:solidFill>
              </a:rPr>
              <a:t>actuar como un auto-asegurador, con aplicación de técnicas de control de riesgos, financiamiento de pérdidas y tratamiento de reclamaciones)</a:t>
            </a:r>
          </a:p>
          <a:p>
            <a:pPr eaLnBrk="1" hangingPunct="1"/>
            <a:r>
              <a:rPr lang="es-ES_tradnl" i="1" u="sng" dirty="0" smtClean="0">
                <a:solidFill>
                  <a:schemeClr val="bg1">
                    <a:lumMod val="50000"/>
                  </a:schemeClr>
                </a:solidFill>
              </a:rPr>
              <a:t>De forma pasiva</a:t>
            </a:r>
            <a:r>
              <a:rPr lang="es-ES_tradnl" dirty="0" smtClean="0">
                <a:solidFill>
                  <a:schemeClr val="bg1">
                    <a:lumMod val="50000"/>
                  </a:schemeClr>
                </a:solidFill>
              </a:rPr>
              <a:t>: </a:t>
            </a:r>
            <a:r>
              <a:rPr lang="es-ES_tradnl" sz="2400" dirty="0" smtClean="0">
                <a:solidFill>
                  <a:schemeClr val="bg1">
                    <a:lumMod val="50000"/>
                  </a:schemeClr>
                </a:solidFill>
              </a:rPr>
              <a:t>sin hacer ninguna acción consciente o intencionadamente. (Si no se hace nada inconsciente o no planificada - No se considera una estrategia de la administración del riesgo)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B15F226-E9D9-40BE-9B48-64CF2F0493C2}" type="slidenum">
              <a:rPr lang="es-ES"/>
              <a:pPr>
                <a:defRPr/>
              </a:pPr>
              <a:t>23</a:t>
            </a:fld>
            <a:endParaRPr lang="es-ES"/>
          </a:p>
        </p:txBody>
      </p:sp>
      <p:sp>
        <p:nvSpPr>
          <p:cNvPr id="25603" name="Rectangle 2"/>
          <p:cNvSpPr>
            <a:spLocks noGrp="1" noChangeArrowheads="1"/>
          </p:cNvSpPr>
          <p:nvPr>
            <p:ph type="title"/>
          </p:nvPr>
        </p:nvSpPr>
        <p:spPr>
          <a:xfrm>
            <a:off x="0" y="1015578"/>
            <a:ext cx="8359775" cy="757238"/>
          </a:xfrm>
        </p:spPr>
        <p:txBody>
          <a:bodyPr>
            <a:noAutofit/>
          </a:bodyPr>
          <a:lstStyle/>
          <a:p>
            <a:pPr algn="ctr" eaLnBrk="1" hangingPunct="1"/>
            <a:r>
              <a:rPr lang="es-ES_tradnl" dirty="0" smtClean="0"/>
              <a:t>Reserva para Contingencias</a:t>
            </a:r>
          </a:p>
        </p:txBody>
      </p:sp>
      <p:sp>
        <p:nvSpPr>
          <p:cNvPr id="25604" name="Rectangle 3"/>
          <p:cNvSpPr>
            <a:spLocks noGrp="1" noChangeArrowheads="1"/>
          </p:cNvSpPr>
          <p:nvPr>
            <p:ph type="body" idx="1"/>
          </p:nvPr>
        </p:nvSpPr>
        <p:spPr>
          <a:xfrm>
            <a:off x="144463" y="1957388"/>
            <a:ext cx="8820150" cy="4640262"/>
          </a:xfrm>
        </p:spPr>
        <p:txBody>
          <a:bodyPr>
            <a:normAutofit lnSpcReduction="10000"/>
          </a:bodyPr>
          <a:lstStyle/>
          <a:p>
            <a:pPr eaLnBrk="1" hangingPunct="1"/>
            <a:r>
              <a:rPr lang="es-MX" sz="2800" dirty="0" smtClean="0">
                <a:solidFill>
                  <a:schemeClr val="bg1">
                    <a:lumMod val="50000"/>
                  </a:schemeClr>
                </a:solidFill>
              </a:rPr>
              <a:t>Los enfoques típicos para definir las Provisiones para Contingencias son:</a:t>
            </a:r>
            <a:endParaRPr lang="es-MX" dirty="0" smtClean="0">
              <a:solidFill>
                <a:schemeClr val="bg1">
                  <a:lumMod val="50000"/>
                </a:schemeClr>
              </a:solidFill>
            </a:endParaRPr>
          </a:p>
          <a:p>
            <a:pPr lvl="1" eaLnBrk="1" hangingPunct="1"/>
            <a:r>
              <a:rPr lang="es-MX" sz="2400" dirty="0" smtClean="0">
                <a:solidFill>
                  <a:schemeClr val="bg1">
                    <a:lumMod val="50000"/>
                  </a:schemeClr>
                </a:solidFill>
              </a:rPr>
              <a:t>uso de provisiones estándar (monto fijo)</a:t>
            </a:r>
          </a:p>
          <a:p>
            <a:pPr lvl="1" eaLnBrk="1" hangingPunct="1"/>
            <a:r>
              <a:rPr lang="es-MX" sz="2400" dirty="0" smtClean="0">
                <a:solidFill>
                  <a:schemeClr val="bg1">
                    <a:lumMod val="50000"/>
                  </a:schemeClr>
                </a:solidFill>
              </a:rPr>
              <a:t>porcentajes basados en la experiencia</a:t>
            </a:r>
          </a:p>
          <a:p>
            <a:pPr lvl="1" eaLnBrk="1" hangingPunct="1"/>
            <a:r>
              <a:rPr lang="es-MX" sz="2400" dirty="0" smtClean="0">
                <a:solidFill>
                  <a:schemeClr val="bg1">
                    <a:lumMod val="50000"/>
                  </a:schemeClr>
                </a:solidFill>
              </a:rPr>
              <a:t>valoración cuidadosa basada en la suma (total) de las probabilidades de ocurrencia y las consecuencias de los eventos de riesgo retenidos (</a:t>
            </a:r>
            <a:r>
              <a:rPr lang="es-MX" sz="2400" dirty="0" err="1" smtClean="0">
                <a:solidFill>
                  <a:schemeClr val="bg1">
                    <a:lumMod val="50000"/>
                  </a:schemeClr>
                </a:solidFill>
              </a:rPr>
              <a:t>VME</a:t>
            </a:r>
            <a:r>
              <a:rPr lang="es-MX" sz="2400" dirty="0" smtClean="0">
                <a:solidFill>
                  <a:schemeClr val="bg1">
                    <a:lumMod val="50000"/>
                  </a:schemeClr>
                </a:solidFill>
              </a:rPr>
              <a:t> riesgos aceptados)</a:t>
            </a:r>
          </a:p>
          <a:p>
            <a:pPr lvl="1" eaLnBrk="1" hangingPunct="1"/>
            <a:r>
              <a:rPr lang="es-MX" sz="2400" dirty="0" smtClean="0">
                <a:solidFill>
                  <a:schemeClr val="bg1">
                    <a:lumMod val="50000"/>
                  </a:schemeClr>
                </a:solidFill>
              </a:rPr>
              <a:t>Basado en el análisis cuantitativo del proyecto.</a:t>
            </a:r>
            <a:endParaRPr lang="es-MX" sz="2200" dirty="0" smtClean="0">
              <a:solidFill>
                <a:schemeClr val="bg1">
                  <a:lumMod val="50000"/>
                </a:schemeClr>
              </a:solidFill>
            </a:endParaRPr>
          </a:p>
          <a:p>
            <a:pPr eaLnBrk="1" hangingPunct="1"/>
            <a:r>
              <a:rPr lang="es-MX" sz="2800" dirty="0" smtClean="0">
                <a:solidFill>
                  <a:schemeClr val="bg1">
                    <a:lumMod val="50000"/>
                  </a:schemeClr>
                </a:solidFill>
              </a:rPr>
              <a:t>Establecer las políticas y procedimientos para su administración </a:t>
            </a:r>
            <a:r>
              <a:rPr lang="es-MX" sz="2400" dirty="0" smtClean="0">
                <a:solidFill>
                  <a:schemeClr val="bg1">
                    <a:lumMod val="50000"/>
                  </a:schemeClr>
                </a:solidFill>
              </a:rPr>
              <a:t>(Si el riesgo no ocurrió o sobró dinero del reservado para cubrir esta contingencia, entonces puedo...)</a:t>
            </a:r>
            <a:endParaRPr lang="es-ES_tradnl" dirty="0" smtClean="0">
              <a:solidFill>
                <a:schemeClr val="bg1">
                  <a:lumMod val="50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5FB8500-E3E3-4BD4-B2A2-15CC24032957}" type="slidenum">
              <a:rPr lang="es-ES"/>
              <a:pPr>
                <a:defRPr/>
              </a:pPr>
              <a:t>24</a:t>
            </a:fld>
            <a:endParaRPr lang="es-ES"/>
          </a:p>
        </p:txBody>
      </p:sp>
      <p:sp>
        <p:nvSpPr>
          <p:cNvPr id="26627" name="Rectangle 2"/>
          <p:cNvSpPr>
            <a:spLocks noGrp="1" noChangeArrowheads="1"/>
          </p:cNvSpPr>
          <p:nvPr>
            <p:ph type="title"/>
          </p:nvPr>
        </p:nvSpPr>
        <p:spPr>
          <a:xfrm>
            <a:off x="395536" y="477391"/>
            <a:ext cx="7920880" cy="3095625"/>
          </a:xfrm>
        </p:spPr>
        <p:txBody>
          <a:bodyPr>
            <a:normAutofit fontScale="90000"/>
          </a:bodyPr>
          <a:lstStyle/>
          <a:p>
            <a:pPr eaLnBrk="1" hangingPunct="1"/>
            <a:r>
              <a:rPr lang="es-ES_tradnl" sz="4900" dirty="0" smtClean="0"/>
              <a:t>Cálculo simple de la                 Reserva para Contingencias</a:t>
            </a:r>
            <a:r>
              <a:rPr lang="es-ES_tradnl" dirty="0" smtClean="0"/>
              <a:t/>
            </a:r>
            <a:br>
              <a:rPr lang="es-ES_tradnl" dirty="0" smtClean="0"/>
            </a:br>
            <a:r>
              <a:rPr lang="es-ES_tradnl" dirty="0" smtClean="0"/>
              <a:t> </a:t>
            </a:r>
            <a:br>
              <a:rPr lang="es-ES_tradnl" dirty="0" smtClean="0"/>
            </a:br>
            <a:r>
              <a:rPr lang="es-ES" sz="2400" dirty="0" smtClean="0">
                <a:solidFill>
                  <a:schemeClr val="bg1">
                    <a:lumMod val="50000"/>
                  </a:schemeClr>
                </a:solidFill>
                <a:latin typeface="+mn-lt"/>
              </a:rPr>
              <a:t>Para calcular la provisión de contingencia necesaria y cubrir los efectos de los </a:t>
            </a:r>
            <a:r>
              <a:rPr lang="es-ES" sz="2400" u="sng" dirty="0" smtClean="0">
                <a:solidFill>
                  <a:schemeClr val="bg1">
                    <a:lumMod val="50000"/>
                  </a:schemeClr>
                </a:solidFill>
                <a:latin typeface="+mn-lt"/>
              </a:rPr>
              <a:t>riesgos aceptados</a:t>
            </a:r>
            <a:r>
              <a:rPr lang="es-ES" sz="2400" dirty="0" smtClean="0">
                <a:solidFill>
                  <a:schemeClr val="bg1">
                    <a:lumMod val="50000"/>
                  </a:schemeClr>
                </a:solidFill>
                <a:latin typeface="+mn-lt"/>
              </a:rPr>
              <a:t>, podemos usar el siguiente cuadro:</a:t>
            </a:r>
            <a:endParaRPr lang="es-ES_tradnl" dirty="0" smtClean="0">
              <a:solidFill>
                <a:schemeClr val="bg1">
                  <a:lumMod val="50000"/>
                </a:schemeClr>
              </a:solidFill>
              <a:latin typeface="+mn-lt"/>
            </a:endParaRPr>
          </a:p>
        </p:txBody>
      </p:sp>
      <p:pic>
        <p:nvPicPr>
          <p:cNvPr id="26628" name="Picture 3"/>
          <p:cNvPicPr>
            <a:picLocks noChangeAspect="1" noChangeArrowheads="1"/>
          </p:cNvPicPr>
          <p:nvPr/>
        </p:nvPicPr>
        <p:blipFill>
          <a:blip r:embed="rId2" cstate="print"/>
          <a:srcRect/>
          <a:stretch>
            <a:fillRect/>
          </a:stretch>
        </p:blipFill>
        <p:spPr bwMode="auto">
          <a:xfrm>
            <a:off x="900113" y="3573463"/>
            <a:ext cx="7272337" cy="2390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90B1131-2252-44F3-B84F-C04B0E529174}" type="slidenum">
              <a:rPr lang="es-ES"/>
              <a:pPr>
                <a:defRPr/>
              </a:pPr>
              <a:t>25</a:t>
            </a:fld>
            <a:endParaRPr lang="es-ES"/>
          </a:p>
        </p:txBody>
      </p:sp>
      <p:sp>
        <p:nvSpPr>
          <p:cNvPr id="27651" name="Rectangle 2"/>
          <p:cNvSpPr>
            <a:spLocks noGrp="1" noChangeArrowheads="1"/>
          </p:cNvSpPr>
          <p:nvPr>
            <p:ph type="title"/>
          </p:nvPr>
        </p:nvSpPr>
        <p:spPr>
          <a:xfrm>
            <a:off x="179513" y="548680"/>
            <a:ext cx="6480719" cy="1357312"/>
          </a:xfrm>
        </p:spPr>
        <p:txBody>
          <a:bodyPr>
            <a:noAutofit/>
          </a:bodyPr>
          <a:lstStyle/>
          <a:p>
            <a:pPr algn="ctr" eaLnBrk="1" hangingPunct="1"/>
            <a:r>
              <a:rPr lang="es-ES_tradnl" dirty="0" smtClean="0"/>
              <a:t>Reserva para Contingencias y Reserva Administrativa</a:t>
            </a:r>
          </a:p>
        </p:txBody>
      </p:sp>
      <p:sp>
        <p:nvSpPr>
          <p:cNvPr id="27652" name="Content Placeholder 7"/>
          <p:cNvSpPr>
            <a:spLocks noGrp="1"/>
          </p:cNvSpPr>
          <p:nvPr>
            <p:ph idx="1"/>
          </p:nvPr>
        </p:nvSpPr>
        <p:spPr>
          <a:xfrm>
            <a:off x="71438" y="5857875"/>
            <a:ext cx="8929687" cy="857250"/>
          </a:xfrm>
        </p:spPr>
        <p:txBody>
          <a:bodyPr>
            <a:normAutofit/>
          </a:bodyPr>
          <a:lstStyle/>
          <a:p>
            <a:pPr marL="0" indent="0">
              <a:spcBef>
                <a:spcPct val="0"/>
              </a:spcBef>
              <a:buClrTx/>
              <a:buSzTx/>
              <a:buFont typeface="Wingdings" pitchFamily="2" charset="2"/>
              <a:buNone/>
            </a:pPr>
            <a:r>
              <a:rPr lang="en-US" sz="1300" dirty="0" smtClean="0">
                <a:solidFill>
                  <a:schemeClr val="bg1">
                    <a:lumMod val="50000"/>
                  </a:schemeClr>
                </a:solidFill>
                <a:ea typeface="Times New Roman" pitchFamily="18" charset="0"/>
                <a:cs typeface="Tahoma" pitchFamily="34" charset="0"/>
              </a:rPr>
              <a:t>La  </a:t>
            </a:r>
            <a:r>
              <a:rPr lang="en-US" sz="1300" dirty="0" err="1" smtClean="0">
                <a:solidFill>
                  <a:schemeClr val="bg1">
                    <a:lumMod val="50000"/>
                  </a:schemeClr>
                </a:solidFill>
                <a:ea typeface="Times New Roman" pitchFamily="18" charset="0"/>
                <a:cs typeface="Tahoma" pitchFamily="34" charset="0"/>
              </a:rPr>
              <a:t>Reserva</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para</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Contingencias</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es</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para</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cubrir</a:t>
            </a:r>
            <a:r>
              <a:rPr lang="en-US" sz="1300" dirty="0" smtClean="0">
                <a:solidFill>
                  <a:schemeClr val="bg1">
                    <a:lumMod val="50000"/>
                  </a:schemeClr>
                </a:solidFill>
                <a:ea typeface="Times New Roman" pitchFamily="18" charset="0"/>
                <a:cs typeface="Tahoma" pitchFamily="34" charset="0"/>
              </a:rPr>
              <a:t> los </a:t>
            </a:r>
            <a:r>
              <a:rPr lang="en-US" sz="1300" dirty="0" err="1" smtClean="0">
                <a:solidFill>
                  <a:schemeClr val="bg1">
                    <a:lumMod val="50000"/>
                  </a:schemeClr>
                </a:solidFill>
                <a:ea typeface="Times New Roman" pitchFamily="18" charset="0"/>
                <a:cs typeface="Tahoma" pitchFamily="34" charset="0"/>
              </a:rPr>
              <a:t>riesgos</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que</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quedan</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después</a:t>
            </a:r>
            <a:r>
              <a:rPr lang="en-US" sz="1300" dirty="0" smtClean="0">
                <a:solidFill>
                  <a:schemeClr val="bg1">
                    <a:lumMod val="50000"/>
                  </a:schemeClr>
                </a:solidFill>
                <a:ea typeface="Times New Roman" pitchFamily="18" charset="0"/>
                <a:cs typeface="Tahoma" pitchFamily="34" charset="0"/>
              </a:rPr>
              <a:t> de la </a:t>
            </a:r>
            <a:r>
              <a:rPr lang="en-US" sz="1300" dirty="0" err="1" smtClean="0">
                <a:solidFill>
                  <a:schemeClr val="bg1">
                    <a:lumMod val="50000"/>
                  </a:schemeClr>
                </a:solidFill>
                <a:ea typeface="Times New Roman" pitchFamily="18" charset="0"/>
                <a:cs typeface="Tahoma" pitchFamily="34" charset="0"/>
              </a:rPr>
              <a:t>planieación</a:t>
            </a:r>
            <a:r>
              <a:rPr lang="en-US" sz="1300" dirty="0" smtClean="0">
                <a:solidFill>
                  <a:schemeClr val="bg1">
                    <a:lumMod val="50000"/>
                  </a:schemeClr>
                </a:solidFill>
                <a:ea typeface="Times New Roman" pitchFamily="18" charset="0"/>
                <a:cs typeface="Tahoma" pitchFamily="34" charset="0"/>
              </a:rPr>
              <a:t> de la </a:t>
            </a:r>
            <a:r>
              <a:rPr lang="en-US" sz="1300" dirty="0" err="1" smtClean="0">
                <a:solidFill>
                  <a:schemeClr val="bg1">
                    <a:lumMod val="50000"/>
                  </a:schemeClr>
                </a:solidFill>
                <a:ea typeface="Times New Roman" pitchFamily="18" charset="0"/>
                <a:cs typeface="Tahoma" pitchFamily="34" charset="0"/>
              </a:rPr>
              <a:t>respuesta</a:t>
            </a:r>
            <a:r>
              <a:rPr lang="en-US" sz="1300" dirty="0" smtClean="0">
                <a:solidFill>
                  <a:schemeClr val="bg1">
                    <a:lumMod val="50000"/>
                  </a:schemeClr>
                </a:solidFill>
                <a:ea typeface="Times New Roman" pitchFamily="18" charset="0"/>
                <a:cs typeface="Tahoma" pitchFamily="34" charset="0"/>
              </a:rPr>
              <a:t>  a los </a:t>
            </a:r>
            <a:r>
              <a:rPr lang="en-US" sz="1300" dirty="0" err="1" smtClean="0">
                <a:solidFill>
                  <a:schemeClr val="bg1">
                    <a:lumMod val="50000"/>
                  </a:schemeClr>
                </a:solidFill>
                <a:ea typeface="Times New Roman" pitchFamily="18" charset="0"/>
                <a:cs typeface="Tahoma" pitchFamily="34" charset="0"/>
              </a:rPr>
              <a:t>riesgos</a:t>
            </a:r>
            <a:r>
              <a:rPr lang="en-US" sz="1300" dirty="0" smtClean="0">
                <a:solidFill>
                  <a:schemeClr val="bg1">
                    <a:lumMod val="50000"/>
                  </a:schemeClr>
                </a:solidFill>
                <a:ea typeface="Times New Roman" pitchFamily="18" charset="0"/>
                <a:cs typeface="Tahoma" pitchFamily="34" charset="0"/>
              </a:rPr>
              <a:t>.</a:t>
            </a:r>
          </a:p>
          <a:p>
            <a:pPr marL="0" indent="0">
              <a:spcBef>
                <a:spcPct val="0"/>
              </a:spcBef>
              <a:buClrTx/>
              <a:buSzTx/>
              <a:buFont typeface="Wingdings" pitchFamily="2" charset="2"/>
              <a:buNone/>
            </a:pPr>
            <a:r>
              <a:rPr lang="en-US" sz="1300" dirty="0" smtClean="0">
                <a:solidFill>
                  <a:schemeClr val="bg1">
                    <a:lumMod val="50000"/>
                  </a:schemeClr>
                </a:solidFill>
                <a:ea typeface="Times New Roman" pitchFamily="18" charset="0"/>
                <a:cs typeface="Tahoma" pitchFamily="34" charset="0"/>
              </a:rPr>
              <a:t>La  </a:t>
            </a:r>
            <a:r>
              <a:rPr lang="en-US" sz="1300" dirty="0" err="1" smtClean="0">
                <a:solidFill>
                  <a:schemeClr val="bg1">
                    <a:lumMod val="50000"/>
                  </a:schemeClr>
                </a:solidFill>
                <a:ea typeface="Times New Roman" pitchFamily="18" charset="0"/>
                <a:cs typeface="Tahoma" pitchFamily="34" charset="0"/>
              </a:rPr>
              <a:t>Reserva</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Administrativa</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es</a:t>
            </a:r>
            <a:r>
              <a:rPr lang="en-US" sz="1300" dirty="0" smtClean="0">
                <a:solidFill>
                  <a:schemeClr val="bg1">
                    <a:lumMod val="50000"/>
                  </a:schemeClr>
                </a:solidFill>
                <a:ea typeface="Times New Roman" pitchFamily="18" charset="0"/>
                <a:cs typeface="Tahoma" pitchFamily="34" charset="0"/>
              </a:rPr>
              <a:t>  un </a:t>
            </a:r>
            <a:r>
              <a:rPr lang="en-US" sz="1300" dirty="0" err="1" smtClean="0">
                <a:solidFill>
                  <a:schemeClr val="bg1">
                    <a:lumMod val="50000"/>
                  </a:schemeClr>
                </a:solidFill>
                <a:ea typeface="Times New Roman" pitchFamily="18" charset="0"/>
                <a:cs typeface="Tahoma" pitchFamily="34" charset="0"/>
              </a:rPr>
              <a:t>monto</a:t>
            </a:r>
            <a:r>
              <a:rPr lang="en-US" sz="1300" dirty="0" smtClean="0">
                <a:solidFill>
                  <a:schemeClr val="bg1">
                    <a:lumMod val="50000"/>
                  </a:schemeClr>
                </a:solidFill>
                <a:ea typeface="Times New Roman" pitchFamily="18" charset="0"/>
                <a:cs typeface="Tahoma" pitchFamily="34" charset="0"/>
              </a:rPr>
              <a:t> extra </a:t>
            </a:r>
            <a:r>
              <a:rPr lang="en-US" sz="1300" dirty="0" err="1" smtClean="0">
                <a:solidFill>
                  <a:schemeClr val="bg1">
                    <a:lumMod val="50000"/>
                  </a:schemeClr>
                </a:solidFill>
                <a:ea typeface="Times New Roman" pitchFamily="18" charset="0"/>
                <a:cs typeface="Tahoma" pitchFamily="34" charset="0"/>
              </a:rPr>
              <a:t>apartado</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para</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cubrir</a:t>
            </a:r>
            <a:r>
              <a:rPr lang="en-US" sz="1300" dirty="0" smtClean="0">
                <a:solidFill>
                  <a:schemeClr val="bg1">
                    <a:lumMod val="50000"/>
                  </a:schemeClr>
                </a:solidFill>
                <a:ea typeface="Times New Roman" pitchFamily="18" charset="0"/>
                <a:cs typeface="Tahoma" pitchFamily="34" charset="0"/>
              </a:rPr>
              <a:t> los </a:t>
            </a:r>
            <a:r>
              <a:rPr lang="en-US" sz="1300" dirty="0" err="1" smtClean="0">
                <a:solidFill>
                  <a:schemeClr val="bg1">
                    <a:lumMod val="50000"/>
                  </a:schemeClr>
                </a:solidFill>
                <a:ea typeface="Times New Roman" pitchFamily="18" charset="0"/>
                <a:cs typeface="Tahoma" pitchFamily="34" charset="0"/>
              </a:rPr>
              <a:t>riesgos</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imprevistos</a:t>
            </a:r>
            <a:r>
              <a:rPr lang="en-US" sz="1300" dirty="0" smtClean="0">
                <a:solidFill>
                  <a:schemeClr val="bg1">
                    <a:lumMod val="50000"/>
                  </a:schemeClr>
                </a:solidFill>
                <a:ea typeface="Times New Roman" pitchFamily="18" charset="0"/>
                <a:cs typeface="Tahoma" pitchFamily="34" charset="0"/>
              </a:rPr>
              <a:t> o </a:t>
            </a:r>
            <a:r>
              <a:rPr lang="en-US" sz="1300" dirty="0" err="1" smtClean="0">
                <a:solidFill>
                  <a:schemeClr val="bg1">
                    <a:lumMod val="50000"/>
                  </a:schemeClr>
                </a:solidFill>
                <a:ea typeface="Times New Roman" pitchFamily="18" charset="0"/>
                <a:cs typeface="Tahoma" pitchFamily="34" charset="0"/>
              </a:rPr>
              <a:t>cambios</a:t>
            </a:r>
            <a:r>
              <a:rPr lang="en-US" sz="1300" dirty="0" smtClean="0">
                <a:solidFill>
                  <a:schemeClr val="bg1">
                    <a:lumMod val="50000"/>
                  </a:schemeClr>
                </a:solidFill>
                <a:ea typeface="Times New Roman" pitchFamily="18" charset="0"/>
                <a:cs typeface="Tahoma" pitchFamily="34" charset="0"/>
              </a:rPr>
              <a:t> al </a:t>
            </a:r>
            <a:r>
              <a:rPr lang="en-US" sz="1300" dirty="0" err="1" smtClean="0">
                <a:solidFill>
                  <a:schemeClr val="bg1">
                    <a:lumMod val="50000"/>
                  </a:schemeClr>
                </a:solidFill>
                <a:ea typeface="Times New Roman" pitchFamily="18" charset="0"/>
                <a:cs typeface="Tahoma" pitchFamily="34" charset="0"/>
              </a:rPr>
              <a:t>proyecto</a:t>
            </a:r>
            <a:r>
              <a:rPr lang="en-US" sz="1300" dirty="0" smtClean="0">
                <a:solidFill>
                  <a:schemeClr val="bg1">
                    <a:lumMod val="50000"/>
                  </a:schemeClr>
                </a:solidFill>
                <a:ea typeface="Times New Roman" pitchFamily="18" charset="0"/>
                <a:cs typeface="Tahoma" pitchFamily="34" charset="0"/>
              </a:rPr>
              <a:t>.</a:t>
            </a:r>
          </a:p>
          <a:p>
            <a:pPr marL="0" indent="0">
              <a:spcBef>
                <a:spcPct val="0"/>
              </a:spcBef>
              <a:buClrTx/>
              <a:buSzTx/>
              <a:buFont typeface="Wingdings" pitchFamily="2" charset="2"/>
              <a:buNone/>
            </a:pPr>
            <a:r>
              <a:rPr lang="en-US" sz="1300" dirty="0" smtClean="0">
                <a:solidFill>
                  <a:schemeClr val="bg1">
                    <a:lumMod val="50000"/>
                  </a:schemeClr>
                </a:solidFill>
                <a:ea typeface="Times New Roman" pitchFamily="18" charset="0"/>
                <a:cs typeface="Tahoma" pitchFamily="34" charset="0"/>
              </a:rPr>
              <a:t>La </a:t>
            </a:r>
            <a:r>
              <a:rPr lang="en-US" sz="1300" dirty="0" err="1" smtClean="0">
                <a:solidFill>
                  <a:schemeClr val="bg1">
                    <a:lumMod val="50000"/>
                  </a:schemeClr>
                </a:solidFill>
                <a:ea typeface="Times New Roman" pitchFamily="18" charset="0"/>
                <a:cs typeface="Tahoma" pitchFamily="34" charset="0"/>
              </a:rPr>
              <a:t>Línea</a:t>
            </a:r>
            <a:r>
              <a:rPr lang="en-US" sz="1300" dirty="0" smtClean="0">
                <a:solidFill>
                  <a:schemeClr val="bg1">
                    <a:lumMod val="50000"/>
                  </a:schemeClr>
                </a:solidFill>
                <a:ea typeface="Times New Roman" pitchFamily="18" charset="0"/>
                <a:cs typeface="Tahoma" pitchFamily="34" charset="0"/>
              </a:rPr>
              <a:t> Base del </a:t>
            </a:r>
            <a:r>
              <a:rPr lang="en-US" sz="1300" dirty="0" err="1" smtClean="0">
                <a:solidFill>
                  <a:schemeClr val="bg1">
                    <a:lumMod val="50000"/>
                  </a:schemeClr>
                </a:solidFill>
                <a:ea typeface="Times New Roman" pitchFamily="18" charset="0"/>
                <a:cs typeface="Tahoma" pitchFamily="34" charset="0"/>
              </a:rPr>
              <a:t>Costo</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incluye</a:t>
            </a:r>
            <a:r>
              <a:rPr lang="en-US" sz="1300" dirty="0" smtClean="0">
                <a:solidFill>
                  <a:schemeClr val="bg1">
                    <a:lumMod val="50000"/>
                  </a:schemeClr>
                </a:solidFill>
                <a:ea typeface="Times New Roman" pitchFamily="18" charset="0"/>
                <a:cs typeface="Tahoma" pitchFamily="34" charset="0"/>
              </a:rPr>
              <a:t> la </a:t>
            </a:r>
            <a:r>
              <a:rPr lang="en-US" sz="1300" dirty="0" err="1" smtClean="0">
                <a:solidFill>
                  <a:schemeClr val="bg1">
                    <a:lumMod val="50000"/>
                  </a:schemeClr>
                </a:solidFill>
                <a:ea typeface="Times New Roman" pitchFamily="18" charset="0"/>
                <a:cs typeface="Tahoma" pitchFamily="34" charset="0"/>
              </a:rPr>
              <a:t>Reserva</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para</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Contingencias</a:t>
            </a:r>
            <a:r>
              <a:rPr lang="en-US" sz="1300" dirty="0" smtClean="0">
                <a:solidFill>
                  <a:schemeClr val="bg1">
                    <a:lumMod val="50000"/>
                  </a:schemeClr>
                </a:solidFill>
                <a:ea typeface="Times New Roman" pitchFamily="18" charset="0"/>
                <a:cs typeface="Tahoma" pitchFamily="34" charset="0"/>
              </a:rPr>
              <a:t> y  el </a:t>
            </a:r>
            <a:r>
              <a:rPr lang="en-US" sz="1300" dirty="0" err="1" smtClean="0">
                <a:solidFill>
                  <a:schemeClr val="bg1">
                    <a:lumMod val="50000"/>
                  </a:schemeClr>
                </a:solidFill>
                <a:ea typeface="Times New Roman" pitchFamily="18" charset="0"/>
                <a:cs typeface="Tahoma" pitchFamily="34" charset="0"/>
              </a:rPr>
              <a:t>Presupuesto</a:t>
            </a:r>
            <a:r>
              <a:rPr lang="en-US" sz="1300" dirty="0" smtClean="0">
                <a:solidFill>
                  <a:schemeClr val="bg1">
                    <a:lumMod val="50000"/>
                  </a:schemeClr>
                </a:solidFill>
                <a:ea typeface="Times New Roman" pitchFamily="18" charset="0"/>
                <a:cs typeface="Tahoma" pitchFamily="34" charset="0"/>
              </a:rPr>
              <a:t> de  </a:t>
            </a:r>
            <a:r>
              <a:rPr lang="en-US" sz="1300" dirty="0" err="1" smtClean="0">
                <a:solidFill>
                  <a:schemeClr val="bg1">
                    <a:lumMod val="50000"/>
                  </a:schemeClr>
                </a:solidFill>
                <a:ea typeface="Times New Roman" pitchFamily="18" charset="0"/>
                <a:cs typeface="Tahoma" pitchFamily="34" charset="0"/>
              </a:rPr>
              <a:t>Gastos</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contiene</a:t>
            </a:r>
            <a:r>
              <a:rPr lang="en-US" sz="1300" dirty="0" smtClean="0">
                <a:solidFill>
                  <a:schemeClr val="bg1">
                    <a:lumMod val="50000"/>
                  </a:schemeClr>
                </a:solidFill>
                <a:ea typeface="Times New Roman" pitchFamily="18" charset="0"/>
                <a:cs typeface="Tahoma" pitchFamily="34" charset="0"/>
              </a:rPr>
              <a:t> la </a:t>
            </a:r>
            <a:r>
              <a:rPr lang="en-US" sz="1300" dirty="0" err="1" smtClean="0">
                <a:solidFill>
                  <a:schemeClr val="bg1">
                    <a:lumMod val="50000"/>
                  </a:schemeClr>
                </a:solidFill>
                <a:ea typeface="Times New Roman" pitchFamily="18" charset="0"/>
                <a:cs typeface="Tahoma" pitchFamily="34" charset="0"/>
              </a:rPr>
              <a:t>reserva</a:t>
            </a:r>
            <a:r>
              <a:rPr lang="en-US" sz="1300" dirty="0" smtClean="0">
                <a:solidFill>
                  <a:schemeClr val="bg1">
                    <a:lumMod val="50000"/>
                  </a:schemeClr>
                </a:solidFill>
                <a:ea typeface="Times New Roman" pitchFamily="18" charset="0"/>
                <a:cs typeface="Tahoma" pitchFamily="34" charset="0"/>
              </a:rPr>
              <a:t> </a:t>
            </a:r>
            <a:r>
              <a:rPr lang="en-US" sz="1300" dirty="0" err="1" smtClean="0">
                <a:solidFill>
                  <a:schemeClr val="bg1">
                    <a:lumMod val="50000"/>
                  </a:schemeClr>
                </a:solidFill>
                <a:ea typeface="Times New Roman" pitchFamily="18" charset="0"/>
                <a:cs typeface="Tahoma" pitchFamily="34" charset="0"/>
              </a:rPr>
              <a:t>administrativa</a:t>
            </a:r>
            <a:r>
              <a:rPr lang="en-US" sz="1300" dirty="0" smtClean="0">
                <a:solidFill>
                  <a:schemeClr val="bg1">
                    <a:lumMod val="50000"/>
                  </a:schemeClr>
                </a:solidFill>
                <a:ea typeface="Times New Roman" pitchFamily="18" charset="0"/>
                <a:cs typeface="Tahoma" pitchFamily="34" charset="0"/>
              </a:rPr>
              <a:t>.</a:t>
            </a:r>
            <a:endParaRPr lang="es-CR" sz="1300" dirty="0" smtClean="0">
              <a:solidFill>
                <a:schemeClr val="bg1">
                  <a:lumMod val="50000"/>
                </a:schemeClr>
              </a:solidFill>
              <a:latin typeface="Times New Roman" pitchFamily="18" charset="0"/>
              <a:ea typeface="Times New Roman" pitchFamily="18" charset="0"/>
              <a:cs typeface="Tahoma" pitchFamily="34" charset="0"/>
            </a:endParaRPr>
          </a:p>
        </p:txBody>
      </p:sp>
      <p:pic>
        <p:nvPicPr>
          <p:cNvPr id="27653" name="Picture 2"/>
          <p:cNvPicPr>
            <a:picLocks noChangeAspect="1" noChangeArrowheads="1"/>
          </p:cNvPicPr>
          <p:nvPr/>
        </p:nvPicPr>
        <p:blipFill>
          <a:blip r:embed="rId2" cstate="print"/>
          <a:srcRect/>
          <a:stretch>
            <a:fillRect/>
          </a:stretch>
        </p:blipFill>
        <p:spPr bwMode="auto">
          <a:xfrm>
            <a:off x="611560" y="1988840"/>
            <a:ext cx="7689850" cy="3857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642D939F-5261-4C4E-838A-4B99D920140A}" type="slidenum">
              <a:rPr lang="es-ES"/>
              <a:pPr>
                <a:defRPr/>
              </a:pPr>
              <a:t>26</a:t>
            </a:fld>
            <a:endParaRPr lang="es-ES"/>
          </a:p>
        </p:txBody>
      </p:sp>
      <p:sp>
        <p:nvSpPr>
          <p:cNvPr id="28675" name="Rectangle 2"/>
          <p:cNvSpPr>
            <a:spLocks noGrp="1" noChangeArrowheads="1"/>
          </p:cNvSpPr>
          <p:nvPr>
            <p:ph type="title"/>
          </p:nvPr>
        </p:nvSpPr>
        <p:spPr>
          <a:xfrm>
            <a:off x="539552" y="908720"/>
            <a:ext cx="6336704" cy="1223963"/>
          </a:xfrm>
        </p:spPr>
        <p:txBody>
          <a:bodyPr>
            <a:noAutofit/>
          </a:bodyPr>
          <a:lstStyle/>
          <a:p>
            <a:pPr algn="ctr" eaLnBrk="1" hangingPunct="1"/>
            <a:r>
              <a:rPr lang="es-ES_tradnl" dirty="0" smtClean="0"/>
              <a:t>Estrategia de Respuesta para Contingencias</a:t>
            </a:r>
          </a:p>
        </p:txBody>
      </p:sp>
      <p:sp>
        <p:nvSpPr>
          <p:cNvPr id="28676" name="Rectangle 3"/>
          <p:cNvSpPr>
            <a:spLocks noGrp="1" noChangeArrowheads="1"/>
          </p:cNvSpPr>
          <p:nvPr>
            <p:ph type="body" idx="1"/>
          </p:nvPr>
        </p:nvSpPr>
        <p:spPr>
          <a:xfrm>
            <a:off x="539552" y="2492896"/>
            <a:ext cx="7848600" cy="3600450"/>
          </a:xfrm>
        </p:spPr>
        <p:txBody>
          <a:bodyPr/>
          <a:lstStyle/>
          <a:p>
            <a:pPr eaLnBrk="1" hangingPunct="1"/>
            <a:r>
              <a:rPr lang="es-ES" sz="2800" dirty="0" smtClean="0">
                <a:solidFill>
                  <a:schemeClr val="bg1">
                    <a:lumMod val="50000"/>
                  </a:schemeClr>
                </a:solidFill>
              </a:rPr>
              <a:t>Esta estrategia consiste en </a:t>
            </a:r>
            <a:r>
              <a:rPr lang="es-ES_tradnl" sz="2800" dirty="0" smtClean="0">
                <a:solidFill>
                  <a:schemeClr val="bg1">
                    <a:lumMod val="50000"/>
                  </a:schemeClr>
                </a:solidFill>
              </a:rPr>
              <a:t>desarrollar un </a:t>
            </a:r>
            <a:r>
              <a:rPr lang="es-ES_tradnl" sz="2800" b="1" i="1" dirty="0" smtClean="0">
                <a:solidFill>
                  <a:schemeClr val="bg1">
                    <a:lumMod val="50000"/>
                  </a:schemeClr>
                </a:solidFill>
              </a:rPr>
              <a:t>Plan para Contingencias</a:t>
            </a:r>
            <a:r>
              <a:rPr lang="es-ES_tradnl" sz="2800" dirty="0" smtClean="0">
                <a:solidFill>
                  <a:schemeClr val="bg1">
                    <a:lumMod val="50000"/>
                  </a:schemeClr>
                </a:solidFill>
              </a:rPr>
              <a:t> que se ejecutará bajo determinadas condiciones predefinidas.</a:t>
            </a:r>
          </a:p>
          <a:p>
            <a:pPr eaLnBrk="1" hangingPunct="1"/>
            <a:r>
              <a:rPr lang="es-ES_tradnl" sz="2800" dirty="0" smtClean="0">
                <a:solidFill>
                  <a:schemeClr val="bg1">
                    <a:lumMod val="50000"/>
                  </a:schemeClr>
                </a:solidFill>
              </a:rPr>
              <a:t>Es muy importante definir las señales de advertencia o eventos que disparan la respuesta para contingencias y dar seguimiento constante durante la ejecución del proyecto. </a:t>
            </a:r>
            <a:endParaRPr lang="es-ES_tradnl" sz="2800" i="1" dirty="0" smtClean="0">
              <a:solidFill>
                <a:schemeClr val="bg1">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F3C8866-2152-441B-B554-D76735EA84FB}" type="slidenum">
              <a:rPr lang="es-ES"/>
              <a:pPr>
                <a:defRPr/>
              </a:pPr>
              <a:t>27</a:t>
            </a:fld>
            <a:endParaRPr lang="es-ES"/>
          </a:p>
        </p:txBody>
      </p:sp>
      <p:sp>
        <p:nvSpPr>
          <p:cNvPr id="29699" name="Rectangle 2"/>
          <p:cNvSpPr>
            <a:spLocks noGrp="1" noChangeArrowheads="1"/>
          </p:cNvSpPr>
          <p:nvPr>
            <p:ph type="title"/>
          </p:nvPr>
        </p:nvSpPr>
        <p:spPr>
          <a:xfrm>
            <a:off x="611560" y="764704"/>
            <a:ext cx="7251700" cy="1296988"/>
          </a:xfrm>
        </p:spPr>
        <p:txBody>
          <a:bodyPr>
            <a:normAutofit fontScale="90000"/>
          </a:bodyPr>
          <a:lstStyle/>
          <a:p>
            <a:pPr algn="ctr" eaLnBrk="1" hangingPunct="1"/>
            <a:r>
              <a:rPr lang="es-ES_tradnl" sz="4900" dirty="0" smtClean="0"/>
              <a:t>Disparadores</a:t>
            </a:r>
            <a:r>
              <a:rPr lang="es-ES_tradnl" dirty="0" smtClean="0"/>
              <a:t/>
            </a:r>
            <a:br>
              <a:rPr lang="es-ES_tradnl" dirty="0" smtClean="0"/>
            </a:br>
            <a:r>
              <a:rPr lang="es-ES_tradnl" sz="3100" dirty="0" smtClean="0"/>
              <a:t> (</a:t>
            </a:r>
            <a:r>
              <a:rPr lang="es-ES_tradnl" sz="3100" dirty="0" err="1" smtClean="0"/>
              <a:t>triggers</a:t>
            </a:r>
            <a:r>
              <a:rPr lang="es-ES_tradnl" sz="3100" dirty="0" smtClean="0"/>
              <a:t>)</a:t>
            </a:r>
          </a:p>
        </p:txBody>
      </p:sp>
      <p:sp>
        <p:nvSpPr>
          <p:cNvPr id="29700" name="Rectangle 3"/>
          <p:cNvSpPr>
            <a:spLocks noGrp="1" noChangeArrowheads="1"/>
          </p:cNvSpPr>
          <p:nvPr>
            <p:ph type="body" idx="1"/>
          </p:nvPr>
        </p:nvSpPr>
        <p:spPr>
          <a:xfrm>
            <a:off x="287338" y="2205038"/>
            <a:ext cx="8569325" cy="4152900"/>
          </a:xfrm>
        </p:spPr>
        <p:txBody>
          <a:bodyPr>
            <a:normAutofit/>
          </a:bodyPr>
          <a:lstStyle/>
          <a:p>
            <a:pPr eaLnBrk="1" hangingPunct="1">
              <a:spcBef>
                <a:spcPts val="600"/>
              </a:spcBef>
            </a:pPr>
            <a:r>
              <a:rPr lang="es-ES" sz="2800" dirty="0" smtClean="0">
                <a:solidFill>
                  <a:schemeClr val="bg1">
                    <a:lumMod val="50000"/>
                  </a:schemeClr>
                </a:solidFill>
              </a:rPr>
              <a:t>A veces se les llama síntomas de riesgo o señales de advertencia. </a:t>
            </a:r>
          </a:p>
          <a:p>
            <a:pPr eaLnBrk="1" hangingPunct="1"/>
            <a:r>
              <a:rPr lang="es-ES_tradnl" sz="2800" dirty="0" smtClean="0">
                <a:solidFill>
                  <a:schemeClr val="bg1">
                    <a:lumMod val="50000"/>
                  </a:schemeClr>
                </a:solidFill>
              </a:rPr>
              <a:t>Son indicadores de que un riesgo ha ocurrido o está por ocurrir.</a:t>
            </a:r>
          </a:p>
          <a:p>
            <a:pPr eaLnBrk="1" hangingPunct="1"/>
            <a:r>
              <a:rPr lang="es-ES" sz="2800" dirty="0" smtClean="0">
                <a:solidFill>
                  <a:schemeClr val="bg1">
                    <a:lumMod val="50000"/>
                  </a:schemeClr>
                </a:solidFill>
              </a:rPr>
              <a:t>Pueden descubrirse en el proceso de identificación de riesgos y deben observarse en el proceso de seguimiento y control de riesgos</a:t>
            </a:r>
            <a:endParaRPr lang="es-ES_tradnl" sz="2800" dirty="0" smtClean="0">
              <a:solidFill>
                <a:schemeClr val="bg1">
                  <a:lumMod val="50000"/>
                </a:schemeClr>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FA394DF-0E04-4E97-8B12-DC7D225E16CB}" type="slidenum">
              <a:rPr lang="es-ES"/>
              <a:pPr>
                <a:defRPr/>
              </a:pPr>
              <a:t>28</a:t>
            </a:fld>
            <a:endParaRPr lang="es-ES"/>
          </a:p>
        </p:txBody>
      </p:sp>
      <p:sp>
        <p:nvSpPr>
          <p:cNvPr id="30723" name="Rectangle 2"/>
          <p:cNvSpPr>
            <a:spLocks noGrp="1" noChangeArrowheads="1"/>
          </p:cNvSpPr>
          <p:nvPr>
            <p:ph type="title"/>
          </p:nvPr>
        </p:nvSpPr>
        <p:spPr>
          <a:xfrm>
            <a:off x="179512" y="548680"/>
            <a:ext cx="8515350" cy="1295400"/>
          </a:xfrm>
        </p:spPr>
        <p:txBody>
          <a:bodyPr>
            <a:normAutofit fontScale="90000"/>
          </a:bodyPr>
          <a:lstStyle/>
          <a:p>
            <a:pPr algn="ctr" eaLnBrk="1" hangingPunct="1"/>
            <a:r>
              <a:rPr lang="es-ES_tradnl" sz="4900" dirty="0" smtClean="0"/>
              <a:t>Planes de respaldo</a:t>
            </a:r>
            <a:r>
              <a:rPr lang="es-ES_tradnl" sz="3600" dirty="0" smtClean="0"/>
              <a:t/>
            </a:r>
            <a:br>
              <a:rPr lang="es-ES_tradnl" sz="3600" dirty="0" smtClean="0"/>
            </a:br>
            <a:r>
              <a:rPr lang="es-ES_tradnl" sz="3100" dirty="0" smtClean="0"/>
              <a:t> (</a:t>
            </a:r>
            <a:r>
              <a:rPr lang="en-US" sz="3100" i="1" dirty="0" smtClean="0"/>
              <a:t>fallback </a:t>
            </a:r>
            <a:r>
              <a:rPr lang="es-ES_tradnl" sz="3100" i="1" dirty="0" smtClean="0"/>
              <a:t>Plan, Plan “B”)</a:t>
            </a:r>
          </a:p>
        </p:txBody>
      </p:sp>
      <p:sp>
        <p:nvSpPr>
          <p:cNvPr id="30724" name="Rectangle 3"/>
          <p:cNvSpPr>
            <a:spLocks noGrp="1" noChangeArrowheads="1"/>
          </p:cNvSpPr>
          <p:nvPr>
            <p:ph type="body" idx="1"/>
          </p:nvPr>
        </p:nvSpPr>
        <p:spPr>
          <a:xfrm>
            <a:off x="755650" y="2319338"/>
            <a:ext cx="7818438" cy="2981325"/>
          </a:xfrm>
        </p:spPr>
        <p:txBody>
          <a:bodyPr/>
          <a:lstStyle/>
          <a:p>
            <a:pPr eaLnBrk="1" hangingPunct="1"/>
            <a:r>
              <a:rPr lang="es-ES_tradnl" dirty="0" smtClean="0">
                <a:solidFill>
                  <a:schemeClr val="bg1">
                    <a:lumMod val="50000"/>
                  </a:schemeClr>
                </a:solidFill>
              </a:rPr>
              <a:t>Son respuestas de reserva, planeadas para usarlas como reacción a un riesgo que ha ocurrido, y cuya respuesta primaria demostró ser inadecuada.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401A9C93-D738-42CB-8F73-AF4FE0045896}" type="slidenum">
              <a:rPr lang="es-ES"/>
              <a:pPr>
                <a:defRPr/>
              </a:pPr>
              <a:t>29</a:t>
            </a:fld>
            <a:endParaRPr lang="es-ES"/>
          </a:p>
        </p:txBody>
      </p:sp>
      <p:sp>
        <p:nvSpPr>
          <p:cNvPr id="31747" name="Rectangle 2"/>
          <p:cNvSpPr>
            <a:spLocks noGrp="1" noChangeArrowheads="1"/>
          </p:cNvSpPr>
          <p:nvPr>
            <p:ph type="title"/>
          </p:nvPr>
        </p:nvSpPr>
        <p:spPr>
          <a:xfrm>
            <a:off x="0" y="764704"/>
            <a:ext cx="8591550" cy="1112838"/>
          </a:xfrm>
        </p:spPr>
        <p:txBody>
          <a:bodyPr>
            <a:normAutofit fontScale="90000"/>
          </a:bodyPr>
          <a:lstStyle/>
          <a:p>
            <a:pPr algn="ctr" eaLnBrk="1" hangingPunct="1"/>
            <a:r>
              <a:rPr lang="es-ES_tradnl" sz="4900" dirty="0" smtClean="0"/>
              <a:t>Registro de Riesgos</a:t>
            </a:r>
            <a:r>
              <a:rPr lang="es-ES_tradnl" sz="4000" dirty="0" smtClean="0"/>
              <a:t/>
            </a:r>
            <a:br>
              <a:rPr lang="es-ES_tradnl" sz="4000" dirty="0" smtClean="0"/>
            </a:br>
            <a:r>
              <a:rPr lang="es-ES_tradnl" sz="3100" dirty="0" smtClean="0"/>
              <a:t>(</a:t>
            </a:r>
            <a:r>
              <a:rPr lang="es-ES" sz="3100" dirty="0" smtClean="0"/>
              <a:t>Actualización)</a:t>
            </a:r>
            <a:endParaRPr lang="es-ES_tradnl" sz="3100" dirty="0" smtClean="0"/>
          </a:p>
        </p:txBody>
      </p:sp>
      <p:sp>
        <p:nvSpPr>
          <p:cNvPr id="31748" name="Rectangle 3"/>
          <p:cNvSpPr>
            <a:spLocks noGrp="1" noChangeArrowheads="1"/>
          </p:cNvSpPr>
          <p:nvPr>
            <p:ph type="body" idx="1"/>
          </p:nvPr>
        </p:nvSpPr>
        <p:spPr>
          <a:xfrm>
            <a:off x="179388" y="1989138"/>
            <a:ext cx="8713787" cy="4487862"/>
          </a:xfrm>
        </p:spPr>
        <p:txBody>
          <a:bodyPr/>
          <a:lstStyle/>
          <a:p>
            <a:pPr eaLnBrk="1" hangingPunct="1">
              <a:lnSpc>
                <a:spcPct val="80000"/>
              </a:lnSpc>
            </a:pPr>
            <a:r>
              <a:rPr lang="es-ES_tradnl" sz="2800" dirty="0" smtClean="0">
                <a:solidFill>
                  <a:schemeClr val="bg1">
                    <a:lumMod val="50000"/>
                  </a:schemeClr>
                </a:solidFill>
              </a:rPr>
              <a:t>Propietarios de los riesgos y sus responsabilidades asignadas  </a:t>
            </a:r>
          </a:p>
          <a:p>
            <a:pPr eaLnBrk="1" hangingPunct="1">
              <a:lnSpc>
                <a:spcPct val="80000"/>
              </a:lnSpc>
            </a:pPr>
            <a:r>
              <a:rPr lang="es-ES_tradnl" sz="2800" dirty="0" smtClean="0">
                <a:solidFill>
                  <a:schemeClr val="bg1">
                    <a:lumMod val="50000"/>
                  </a:schemeClr>
                </a:solidFill>
              </a:rPr>
              <a:t>Estrategias de respuesta acordadas</a:t>
            </a:r>
          </a:p>
          <a:p>
            <a:pPr eaLnBrk="1" hangingPunct="1">
              <a:lnSpc>
                <a:spcPct val="80000"/>
              </a:lnSpc>
            </a:pPr>
            <a:r>
              <a:rPr lang="es-ES_tradnl" sz="2800" dirty="0" smtClean="0">
                <a:solidFill>
                  <a:schemeClr val="bg1">
                    <a:lumMod val="50000"/>
                  </a:schemeClr>
                </a:solidFill>
              </a:rPr>
              <a:t>Presupuesto, acciones específicas y actividades del cronograma necesarias para implementar las estrategias de respuestas elegidas </a:t>
            </a:r>
          </a:p>
          <a:p>
            <a:pPr eaLnBrk="1" hangingPunct="1">
              <a:lnSpc>
                <a:spcPct val="80000"/>
              </a:lnSpc>
            </a:pPr>
            <a:r>
              <a:rPr lang="es-ES_tradnl" sz="2800" dirty="0" smtClean="0">
                <a:solidFill>
                  <a:schemeClr val="bg1">
                    <a:lumMod val="50000"/>
                  </a:schemeClr>
                </a:solidFill>
              </a:rPr>
              <a:t>Síntomas y señales de advertencia de ocurrencia de riesgos</a:t>
            </a:r>
          </a:p>
          <a:p>
            <a:pPr eaLnBrk="1" hangingPunct="1">
              <a:lnSpc>
                <a:spcPct val="80000"/>
              </a:lnSpc>
            </a:pPr>
            <a:r>
              <a:rPr lang="es-ES_tradnl" sz="2800" dirty="0" smtClean="0">
                <a:solidFill>
                  <a:schemeClr val="bg1">
                    <a:lumMod val="50000"/>
                  </a:schemeClr>
                </a:solidFill>
              </a:rPr>
              <a:t>Reservas para contingencias</a:t>
            </a:r>
          </a:p>
          <a:p>
            <a:pPr eaLnBrk="1" hangingPunct="1">
              <a:lnSpc>
                <a:spcPct val="80000"/>
              </a:lnSpc>
            </a:pPr>
            <a:r>
              <a:rPr lang="es-ES_tradnl" sz="2800" dirty="0" smtClean="0">
                <a:solidFill>
                  <a:schemeClr val="bg1">
                    <a:lumMod val="50000"/>
                  </a:schemeClr>
                </a:solidFill>
              </a:rPr>
              <a:t>Planes para contingencias y “</a:t>
            </a:r>
            <a:r>
              <a:rPr lang="es-ES_tradnl" sz="2800" dirty="0" err="1" smtClean="0">
                <a:solidFill>
                  <a:schemeClr val="bg1">
                    <a:lumMod val="50000"/>
                  </a:schemeClr>
                </a:solidFill>
              </a:rPr>
              <a:t>fallback</a:t>
            </a:r>
            <a:r>
              <a:rPr lang="es-ES_tradnl" sz="2800" dirty="0" smtClean="0">
                <a:solidFill>
                  <a:schemeClr val="bg1">
                    <a:lumMod val="50000"/>
                  </a:schemeClr>
                </a:solidFill>
              </a:rPr>
              <a:t>” planes</a:t>
            </a:r>
          </a:p>
          <a:p>
            <a:pPr eaLnBrk="1" hangingPunct="1">
              <a:lnSpc>
                <a:spcPct val="80000"/>
              </a:lnSpc>
            </a:pPr>
            <a:r>
              <a:rPr lang="es-ES_tradnl" sz="2800" dirty="0" smtClean="0">
                <a:solidFill>
                  <a:schemeClr val="bg1">
                    <a:lumMod val="50000"/>
                  </a:schemeClr>
                </a:solidFill>
              </a:rPr>
              <a:t>Riesgos residuales que se espera que queden </a:t>
            </a:r>
          </a:p>
          <a:p>
            <a:pPr lvl="1" eaLnBrk="1" hangingPunct="1">
              <a:lnSpc>
                <a:spcPct val="80000"/>
              </a:lnSpc>
            </a:pPr>
            <a:endParaRPr lang="es-ES_tradnl"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663AEAC-49CF-43DF-9C9B-A2B1B7EBB3E3}" type="slidenum">
              <a:rPr lang="es-ES"/>
              <a:pPr>
                <a:defRPr/>
              </a:pPr>
              <a:t>3</a:t>
            </a:fld>
            <a:endParaRPr lang="es-ES"/>
          </a:p>
        </p:txBody>
      </p:sp>
      <p:sp>
        <p:nvSpPr>
          <p:cNvPr id="5123" name="Rectangle 2"/>
          <p:cNvSpPr>
            <a:spLocks noGrp="1" noChangeArrowheads="1"/>
          </p:cNvSpPr>
          <p:nvPr>
            <p:ph type="title"/>
          </p:nvPr>
        </p:nvSpPr>
        <p:spPr>
          <a:xfrm>
            <a:off x="0" y="764704"/>
            <a:ext cx="8610600" cy="1296988"/>
          </a:xfrm>
        </p:spPr>
        <p:txBody>
          <a:bodyPr>
            <a:noAutofit/>
          </a:bodyPr>
          <a:lstStyle/>
          <a:p>
            <a:pPr algn="ctr" eaLnBrk="1" hangingPunct="1"/>
            <a:r>
              <a:rPr lang="es-ES_tradnl" dirty="0" smtClean="0"/>
              <a:t>Planeación de la </a:t>
            </a:r>
            <a:br>
              <a:rPr lang="es-ES_tradnl" dirty="0" smtClean="0"/>
            </a:br>
            <a:r>
              <a:rPr lang="es-ES_tradnl" dirty="0" smtClean="0"/>
              <a:t>Respuesta a los Riesgos</a:t>
            </a:r>
          </a:p>
        </p:txBody>
      </p:sp>
      <p:sp>
        <p:nvSpPr>
          <p:cNvPr id="5124" name="Rectangle 3"/>
          <p:cNvSpPr>
            <a:spLocks noGrp="1" noChangeArrowheads="1"/>
          </p:cNvSpPr>
          <p:nvPr>
            <p:ph type="body" idx="1"/>
          </p:nvPr>
        </p:nvSpPr>
        <p:spPr>
          <a:xfrm>
            <a:off x="179388" y="2133600"/>
            <a:ext cx="8713787" cy="4391025"/>
          </a:xfrm>
        </p:spPr>
        <p:txBody>
          <a:bodyPr>
            <a:normAutofit/>
          </a:bodyPr>
          <a:lstStyle/>
          <a:p>
            <a:pPr eaLnBrk="1" hangingPunct="1">
              <a:lnSpc>
                <a:spcPct val="90000"/>
              </a:lnSpc>
            </a:pPr>
            <a:r>
              <a:rPr lang="es-ES_tradnl" sz="2400" dirty="0" smtClean="0">
                <a:solidFill>
                  <a:schemeClr val="bg1">
                    <a:lumMod val="50000"/>
                  </a:schemeClr>
                </a:solidFill>
              </a:rPr>
              <a:t>Una vez que se hayan priorizado los riesgos estamos preparados para responder ante ellos.</a:t>
            </a:r>
          </a:p>
          <a:p>
            <a:pPr eaLnBrk="1" hangingPunct="1">
              <a:lnSpc>
                <a:spcPct val="90000"/>
              </a:lnSpc>
            </a:pPr>
            <a:r>
              <a:rPr lang="es-ES_tradnl" sz="2400" dirty="0" smtClean="0">
                <a:solidFill>
                  <a:schemeClr val="bg1">
                    <a:lumMod val="50000"/>
                  </a:schemeClr>
                </a:solidFill>
              </a:rPr>
              <a:t>La planeación de la Respuesta a los Riesgos es el proceso de desarrollar procedimientos y acciones para mejorar las oportunidades y reducir las amenazas a los objetivos del proyecto.</a:t>
            </a:r>
          </a:p>
          <a:p>
            <a:pPr eaLnBrk="1" hangingPunct="1">
              <a:lnSpc>
                <a:spcPct val="90000"/>
              </a:lnSpc>
            </a:pPr>
            <a:r>
              <a:rPr lang="es-ES_tradnl" sz="2400" dirty="0" smtClean="0">
                <a:solidFill>
                  <a:schemeClr val="bg1">
                    <a:lumMod val="50000"/>
                  </a:schemeClr>
                </a:solidFill>
              </a:rPr>
              <a:t>Las respuestas a los riesgos se planifican en función de la prioridad de estos, incorporando recursos y actividades en el presupuesto, cronograma y plan de gestión del proyecto, según sea necesario.</a:t>
            </a:r>
          </a:p>
          <a:p>
            <a:pPr eaLnBrk="1" hangingPunct="1">
              <a:lnSpc>
                <a:spcPct val="90000"/>
              </a:lnSpc>
            </a:pPr>
            <a:r>
              <a:rPr lang="es-ES_tradnl" sz="2400" dirty="0" smtClean="0">
                <a:solidFill>
                  <a:schemeClr val="bg1">
                    <a:lumMod val="50000"/>
                  </a:schemeClr>
                </a:solidFill>
              </a:rPr>
              <a:t>Considerar el impacto en el triángulo de restricciones de costo, tiempo y desempeño.</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F7B9190-B23C-4484-ABFB-B11DD09622FA}" type="slidenum">
              <a:rPr lang="es-ES"/>
              <a:pPr>
                <a:defRPr/>
              </a:pPr>
              <a:t>30</a:t>
            </a:fld>
            <a:endParaRPr lang="es-ES"/>
          </a:p>
        </p:txBody>
      </p:sp>
      <p:sp>
        <p:nvSpPr>
          <p:cNvPr id="32771" name="Rectangle 2"/>
          <p:cNvSpPr>
            <a:spLocks noGrp="1" noChangeArrowheads="1"/>
          </p:cNvSpPr>
          <p:nvPr>
            <p:ph type="title"/>
          </p:nvPr>
        </p:nvSpPr>
        <p:spPr>
          <a:xfrm>
            <a:off x="72008" y="920701"/>
            <a:ext cx="8676456" cy="1500187"/>
          </a:xfrm>
        </p:spPr>
        <p:txBody>
          <a:bodyPr>
            <a:normAutofit fontScale="90000"/>
          </a:bodyPr>
          <a:lstStyle/>
          <a:p>
            <a:pPr algn="ctr" eaLnBrk="1" hangingPunct="1"/>
            <a:r>
              <a:rPr lang="es-CR" sz="4900" dirty="0" smtClean="0"/>
              <a:t>Planificar la Respuestas a los Riesgos</a:t>
            </a:r>
            <a:br>
              <a:rPr lang="es-CR" sz="4900" dirty="0" smtClean="0"/>
            </a:br>
            <a:r>
              <a:rPr lang="es-ES_tradnl" sz="2400" dirty="0" smtClean="0"/>
              <a:t>(resumen)</a:t>
            </a:r>
            <a:endParaRPr lang="es-CR" sz="2400" dirty="0" smtClean="0"/>
          </a:p>
        </p:txBody>
      </p:sp>
      <p:pic>
        <p:nvPicPr>
          <p:cNvPr id="32772" name="Picture 8"/>
          <p:cNvPicPr>
            <a:picLocks noChangeAspect="1" noChangeArrowheads="1"/>
          </p:cNvPicPr>
          <p:nvPr/>
        </p:nvPicPr>
        <p:blipFill>
          <a:blip r:embed="rId2" cstate="print"/>
          <a:srcRect/>
          <a:stretch>
            <a:fillRect/>
          </a:stretch>
        </p:blipFill>
        <p:spPr bwMode="auto">
          <a:xfrm>
            <a:off x="539750" y="25484138"/>
            <a:ext cx="8532813" cy="4587875"/>
          </a:xfrm>
          <a:prstGeom prst="rect">
            <a:avLst/>
          </a:prstGeom>
          <a:noFill/>
          <a:ln w="9525">
            <a:noFill/>
            <a:miter lim="800000"/>
            <a:headEnd/>
            <a:tailEnd/>
          </a:ln>
        </p:spPr>
      </p:pic>
      <p:sp>
        <p:nvSpPr>
          <p:cNvPr id="7" name="Footer Placeholder 6"/>
          <p:cNvSpPr>
            <a:spLocks noGrp="1"/>
          </p:cNvSpPr>
          <p:nvPr>
            <p:ph type="ftr" sz="quarter" idx="11"/>
          </p:nvPr>
        </p:nvSpPr>
        <p:spPr>
          <a:xfrm>
            <a:off x="3929063" y="6429375"/>
            <a:ext cx="1214437" cy="242888"/>
          </a:xfrm>
        </p:spPr>
        <p:txBody>
          <a:bodyPr/>
          <a:lstStyle/>
          <a:p>
            <a:pPr>
              <a:defRPr/>
            </a:pPr>
            <a:r>
              <a:rPr lang="es-ES" sz="900" dirty="0" smtClean="0"/>
              <a:t>(PMI, 2008)</a:t>
            </a:r>
            <a:endParaRPr lang="es-ES" sz="900" dirty="0"/>
          </a:p>
        </p:txBody>
      </p:sp>
      <p:pic>
        <p:nvPicPr>
          <p:cNvPr id="32774" name="Picture 2"/>
          <p:cNvPicPr>
            <a:picLocks noChangeAspect="1" noChangeArrowheads="1"/>
          </p:cNvPicPr>
          <p:nvPr/>
        </p:nvPicPr>
        <p:blipFill>
          <a:blip r:embed="rId3" cstate="print"/>
          <a:srcRect/>
          <a:stretch>
            <a:fillRect/>
          </a:stretch>
        </p:blipFill>
        <p:spPr bwMode="auto">
          <a:xfrm>
            <a:off x="683568" y="2395686"/>
            <a:ext cx="7791450" cy="40576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D4CDC277-9BBA-4816-AA26-92E2D0447BA2}" type="slidenum">
              <a:rPr lang="es-ES"/>
              <a:pPr>
                <a:defRPr/>
              </a:pPr>
              <a:t>4</a:t>
            </a:fld>
            <a:endParaRPr lang="es-ES"/>
          </a:p>
        </p:txBody>
      </p:sp>
      <p:sp>
        <p:nvSpPr>
          <p:cNvPr id="6147" name="Rectangle 2"/>
          <p:cNvSpPr>
            <a:spLocks noGrp="1" noChangeArrowheads="1"/>
          </p:cNvSpPr>
          <p:nvPr>
            <p:ph type="title"/>
          </p:nvPr>
        </p:nvSpPr>
        <p:spPr>
          <a:xfrm>
            <a:off x="683568" y="692696"/>
            <a:ext cx="6408712" cy="1108075"/>
          </a:xfrm>
        </p:spPr>
        <p:txBody>
          <a:bodyPr/>
          <a:lstStyle/>
          <a:p>
            <a:pPr algn="ctr" eaLnBrk="1" hangingPunct="1"/>
            <a:r>
              <a:rPr lang="es-ES_tradnl" dirty="0" smtClean="0"/>
              <a:t>Respuesta a los Riesgos       </a:t>
            </a:r>
            <a:r>
              <a:rPr lang="es-ES_tradnl" sz="2000" dirty="0" smtClean="0"/>
              <a:t>requiere mucha creatividad y análisis</a:t>
            </a:r>
          </a:p>
        </p:txBody>
      </p:sp>
      <p:sp>
        <p:nvSpPr>
          <p:cNvPr id="6148" name="Rectangle 3"/>
          <p:cNvSpPr>
            <a:spLocks noGrp="1" noChangeArrowheads="1"/>
          </p:cNvSpPr>
          <p:nvPr>
            <p:ph type="body" idx="1"/>
          </p:nvPr>
        </p:nvSpPr>
        <p:spPr>
          <a:xfrm>
            <a:off x="107950" y="1844824"/>
            <a:ext cx="8964613" cy="4568825"/>
          </a:xfrm>
        </p:spPr>
        <p:txBody>
          <a:bodyPr>
            <a:noAutofit/>
          </a:bodyPr>
          <a:lstStyle/>
          <a:p>
            <a:pPr eaLnBrk="1" hangingPunct="1">
              <a:lnSpc>
                <a:spcPct val="90000"/>
              </a:lnSpc>
            </a:pPr>
            <a:r>
              <a:rPr lang="es-ES_tradnl" sz="2200" b="1" dirty="0" smtClean="0">
                <a:solidFill>
                  <a:schemeClr val="bg1">
                    <a:lumMod val="50000"/>
                  </a:schemeClr>
                </a:solidFill>
              </a:rPr>
              <a:t>Apropiadas:</a:t>
            </a:r>
            <a:r>
              <a:rPr lang="es-ES_tradnl" sz="2200" dirty="0" smtClean="0">
                <a:solidFill>
                  <a:schemeClr val="bg1">
                    <a:lumMod val="50000"/>
                  </a:schemeClr>
                </a:solidFill>
              </a:rPr>
              <a:t> Ser congruentes con la importancia del riesgo. Tener un coste efectivo en relación al desafío. (ni +, ni -).</a:t>
            </a:r>
          </a:p>
          <a:p>
            <a:pPr eaLnBrk="1" hangingPunct="1">
              <a:lnSpc>
                <a:spcPct val="90000"/>
              </a:lnSpc>
            </a:pPr>
            <a:r>
              <a:rPr lang="es-ES_tradnl" sz="2200" b="1" dirty="0" smtClean="0">
                <a:solidFill>
                  <a:schemeClr val="bg1">
                    <a:lumMod val="50000"/>
                  </a:schemeClr>
                </a:solidFill>
              </a:rPr>
              <a:t>Ejecutables:</a:t>
            </a:r>
            <a:r>
              <a:rPr lang="es-ES_tradnl" sz="2200" dirty="0" smtClean="0">
                <a:solidFill>
                  <a:schemeClr val="bg1">
                    <a:lumMod val="50000"/>
                  </a:schemeClr>
                </a:solidFill>
              </a:rPr>
              <a:t> Ser realistas dentro del contexto del proyecto. Factibles técnica y legalmente.</a:t>
            </a:r>
            <a:r>
              <a:rPr lang="es-ES_tradnl" sz="2200" b="1" dirty="0" smtClean="0">
                <a:solidFill>
                  <a:schemeClr val="bg1">
                    <a:lumMod val="50000"/>
                  </a:schemeClr>
                </a:solidFill>
              </a:rPr>
              <a:t> </a:t>
            </a:r>
          </a:p>
          <a:p>
            <a:pPr eaLnBrk="1" hangingPunct="1">
              <a:lnSpc>
                <a:spcPct val="90000"/>
              </a:lnSpc>
            </a:pPr>
            <a:r>
              <a:rPr lang="es-ES_tradnl" sz="2200" b="1" dirty="0" smtClean="0">
                <a:solidFill>
                  <a:schemeClr val="bg1">
                    <a:lumMod val="50000"/>
                  </a:schemeClr>
                </a:solidFill>
              </a:rPr>
              <a:t>Financiadas:</a:t>
            </a:r>
            <a:r>
              <a:rPr lang="es-ES_tradnl" sz="2200" dirty="0" smtClean="0">
                <a:solidFill>
                  <a:schemeClr val="bg1">
                    <a:lumMod val="50000"/>
                  </a:schemeClr>
                </a:solidFill>
              </a:rPr>
              <a:t> Cada respuesta  debe tener un presupuesto acordado. La cantidad de tiempo, esfuerzo y dinero que se dedique al riesgo no debe exceder su presupuesto disponible. </a:t>
            </a:r>
          </a:p>
          <a:p>
            <a:pPr eaLnBrk="1" hangingPunct="1">
              <a:lnSpc>
                <a:spcPct val="90000"/>
              </a:lnSpc>
            </a:pPr>
            <a:r>
              <a:rPr lang="es-ES_tradnl" sz="2200" b="1" dirty="0" smtClean="0">
                <a:solidFill>
                  <a:schemeClr val="bg1">
                    <a:lumMod val="50000"/>
                  </a:schemeClr>
                </a:solidFill>
              </a:rPr>
              <a:t>A tiempo:</a:t>
            </a:r>
            <a:r>
              <a:rPr lang="es-ES_tradnl" sz="2200" dirty="0" smtClean="0">
                <a:solidFill>
                  <a:schemeClr val="bg1">
                    <a:lumMod val="50000"/>
                  </a:schemeClr>
                </a:solidFill>
              </a:rPr>
              <a:t> Algunos riesgos requieren acción inmediata , mientras que otros pueden quedar para más tarde.</a:t>
            </a:r>
          </a:p>
          <a:p>
            <a:pPr eaLnBrk="1" hangingPunct="1">
              <a:lnSpc>
                <a:spcPct val="90000"/>
              </a:lnSpc>
            </a:pPr>
            <a:r>
              <a:rPr lang="es-ES_tradnl" sz="2200" b="1" dirty="0" smtClean="0">
                <a:solidFill>
                  <a:schemeClr val="bg1">
                    <a:lumMod val="50000"/>
                  </a:schemeClr>
                </a:solidFill>
              </a:rPr>
              <a:t>Acordadas:</a:t>
            </a:r>
            <a:r>
              <a:rPr lang="es-ES_tradnl" sz="2200" dirty="0" smtClean="0">
                <a:solidFill>
                  <a:schemeClr val="bg1">
                    <a:lumMod val="50000"/>
                  </a:schemeClr>
                </a:solidFill>
              </a:rPr>
              <a:t> Estar acordadas por todas las partes implicadas y estar a cargo de una persona (“dueño”) que acepta su responsabilidad respecto a la implementación.</a:t>
            </a:r>
          </a:p>
          <a:p>
            <a:pPr eaLnBrk="1" hangingPunct="1">
              <a:lnSpc>
                <a:spcPct val="90000"/>
              </a:lnSpc>
            </a:pPr>
            <a:r>
              <a:rPr lang="es-ES_tradnl" sz="2200" b="1" dirty="0" smtClean="0">
                <a:solidFill>
                  <a:schemeClr val="bg1">
                    <a:lumMod val="50000"/>
                  </a:schemeClr>
                </a:solidFill>
              </a:rPr>
              <a:t>Evaluables:</a:t>
            </a:r>
            <a:r>
              <a:rPr lang="es-ES_tradnl" sz="2200" dirty="0" smtClean="0">
                <a:solidFill>
                  <a:schemeClr val="bg1">
                    <a:lumMod val="50000"/>
                  </a:schemeClr>
                </a:solidFill>
              </a:rPr>
              <a:t> Poder  analizar la efectividad posterior a su implementación, durante el seguimiento a los riesgos.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096D370-992C-428F-9AE4-334D067B5355}" type="slidenum">
              <a:rPr lang="es-ES"/>
              <a:pPr>
                <a:defRPr/>
              </a:pPr>
              <a:t>5</a:t>
            </a:fld>
            <a:endParaRPr lang="es-ES"/>
          </a:p>
        </p:txBody>
      </p:sp>
      <p:sp>
        <p:nvSpPr>
          <p:cNvPr id="7171" name="Rectangle 2"/>
          <p:cNvSpPr>
            <a:spLocks noGrp="1" noChangeArrowheads="1"/>
          </p:cNvSpPr>
          <p:nvPr>
            <p:ph type="title"/>
          </p:nvPr>
        </p:nvSpPr>
        <p:spPr>
          <a:xfrm>
            <a:off x="683568" y="764704"/>
            <a:ext cx="5832648" cy="1296144"/>
          </a:xfrm>
        </p:spPr>
        <p:txBody>
          <a:bodyPr>
            <a:noAutofit/>
          </a:bodyPr>
          <a:lstStyle/>
          <a:p>
            <a:pPr algn="ctr" eaLnBrk="1" hangingPunct="1"/>
            <a:r>
              <a:rPr lang="es-ES_tradnl" dirty="0" smtClean="0"/>
              <a:t>Estrategias de Respuesta a los riesgos</a:t>
            </a:r>
            <a:endParaRPr lang="es-ES_tradnl" b="1" u="sng" dirty="0" smtClean="0"/>
          </a:p>
        </p:txBody>
      </p:sp>
      <p:sp>
        <p:nvSpPr>
          <p:cNvPr id="7172" name="Rectangle 3"/>
          <p:cNvSpPr>
            <a:spLocks noGrp="1" noChangeArrowheads="1"/>
          </p:cNvSpPr>
          <p:nvPr>
            <p:ph type="body" idx="1"/>
          </p:nvPr>
        </p:nvSpPr>
        <p:spPr>
          <a:xfrm>
            <a:off x="179512" y="2276872"/>
            <a:ext cx="8531225" cy="4103688"/>
          </a:xfrm>
        </p:spPr>
        <p:txBody>
          <a:bodyPr>
            <a:normAutofit/>
          </a:bodyPr>
          <a:lstStyle/>
          <a:p>
            <a:pPr eaLnBrk="1" hangingPunct="1"/>
            <a:r>
              <a:rPr lang="es-ES_tradnl" sz="2800" dirty="0" smtClean="0">
                <a:solidFill>
                  <a:schemeClr val="bg1">
                    <a:lumMod val="50000"/>
                  </a:schemeClr>
                </a:solidFill>
              </a:rPr>
              <a:t>Debemos utilizar para cada riesgo la estrategia o combinación de estrategias adecuada (efectiva) y desarrollar acciones específicas para implementar dicha estrategia.</a:t>
            </a:r>
          </a:p>
          <a:p>
            <a:pPr eaLnBrk="1" hangingPunct="1"/>
            <a:r>
              <a:rPr lang="es-ES_tradnl" sz="2800" dirty="0" smtClean="0">
                <a:solidFill>
                  <a:schemeClr val="bg1">
                    <a:lumMod val="50000"/>
                  </a:schemeClr>
                </a:solidFill>
              </a:rPr>
              <a:t>Es de buena práctica seleccionar estrategias de apoyo o refuerzo a la estrategia primaria, y/o un plan de reserva, que será implantado si la estrategia seleccionada no resulta ser totalmente efectiva.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522E001-BCEF-4139-B63B-CD06ADCEFCFD}" type="slidenum">
              <a:rPr lang="es-ES"/>
              <a:pPr>
                <a:defRPr/>
              </a:pPr>
              <a:t>6</a:t>
            </a:fld>
            <a:endParaRPr lang="es-ES"/>
          </a:p>
        </p:txBody>
      </p:sp>
      <p:sp>
        <p:nvSpPr>
          <p:cNvPr id="8195" name="Rectangle 2"/>
          <p:cNvSpPr>
            <a:spLocks noGrp="1" noChangeArrowheads="1"/>
          </p:cNvSpPr>
          <p:nvPr>
            <p:ph type="title"/>
          </p:nvPr>
        </p:nvSpPr>
        <p:spPr>
          <a:xfrm>
            <a:off x="1258888" y="528216"/>
            <a:ext cx="6477000" cy="1244600"/>
          </a:xfrm>
        </p:spPr>
        <p:txBody>
          <a:bodyPr/>
          <a:lstStyle/>
          <a:p>
            <a:pPr algn="ctr" eaLnBrk="1" hangingPunct="1"/>
            <a:r>
              <a:rPr lang="es-ES_tradnl" dirty="0" smtClean="0"/>
              <a:t>Evitar el Riesgo</a:t>
            </a:r>
            <a:r>
              <a:rPr lang="es-ES_tradnl" sz="4000" dirty="0" smtClean="0"/>
              <a:t/>
            </a:r>
            <a:br>
              <a:rPr lang="es-ES_tradnl" sz="4000" dirty="0" smtClean="0"/>
            </a:br>
            <a:r>
              <a:rPr lang="es-ES_tradnl" sz="2000" dirty="0" smtClean="0"/>
              <a:t>(Precaver, Prevenir, Anular, Apartar, Eliminar)</a:t>
            </a:r>
            <a:endParaRPr lang="es-ES_tradnl" sz="1800" dirty="0" smtClean="0"/>
          </a:p>
        </p:txBody>
      </p:sp>
      <p:sp>
        <p:nvSpPr>
          <p:cNvPr id="8196" name="Rectangle 3"/>
          <p:cNvSpPr>
            <a:spLocks noGrp="1" noChangeArrowheads="1"/>
          </p:cNvSpPr>
          <p:nvPr>
            <p:ph type="body" idx="1"/>
          </p:nvPr>
        </p:nvSpPr>
        <p:spPr>
          <a:xfrm>
            <a:off x="35496" y="1988840"/>
            <a:ext cx="9036496" cy="4319587"/>
          </a:xfrm>
        </p:spPr>
        <p:txBody>
          <a:bodyPr>
            <a:normAutofit/>
          </a:bodyPr>
          <a:lstStyle/>
          <a:p>
            <a:pPr eaLnBrk="1" hangingPunct="1"/>
            <a:r>
              <a:rPr lang="es-ES_tradnl" sz="2800" dirty="0" smtClean="0">
                <a:solidFill>
                  <a:schemeClr val="bg1">
                    <a:lumMod val="50000"/>
                  </a:schemeClr>
                </a:solidFill>
              </a:rPr>
              <a:t>Cambiar el  Plan del Proyecto para:</a:t>
            </a:r>
          </a:p>
          <a:p>
            <a:pPr lvl="1" eaLnBrk="1" hangingPunct="1"/>
            <a:r>
              <a:rPr lang="es-ES_tradnl" dirty="0" smtClean="0">
                <a:solidFill>
                  <a:schemeClr val="bg1">
                    <a:lumMod val="50000"/>
                  </a:schemeClr>
                </a:solidFill>
              </a:rPr>
              <a:t> </a:t>
            </a:r>
            <a:r>
              <a:rPr lang="es-ES_tradnl" b="1" u="sng" dirty="0" smtClean="0">
                <a:solidFill>
                  <a:schemeClr val="bg1">
                    <a:lumMod val="50000"/>
                  </a:schemeClr>
                </a:solidFill>
              </a:rPr>
              <a:t>eliminar</a:t>
            </a:r>
            <a:r>
              <a:rPr lang="es-ES_tradnl" dirty="0" smtClean="0">
                <a:solidFill>
                  <a:schemeClr val="bg1">
                    <a:lumMod val="50000"/>
                  </a:schemeClr>
                </a:solidFill>
              </a:rPr>
              <a:t> la amenaza que representa el riesgo adverso o </a:t>
            </a:r>
          </a:p>
          <a:p>
            <a:pPr lvl="1" eaLnBrk="1" hangingPunct="1"/>
            <a:r>
              <a:rPr lang="es-ES_tradnl" dirty="0" smtClean="0">
                <a:solidFill>
                  <a:schemeClr val="bg1">
                    <a:lumMod val="50000"/>
                  </a:schemeClr>
                </a:solidFill>
              </a:rPr>
              <a:t>proteger los objetivos del proyecto de sus impactos, o</a:t>
            </a:r>
          </a:p>
          <a:p>
            <a:pPr lvl="1" eaLnBrk="1" hangingPunct="1"/>
            <a:r>
              <a:rPr lang="es-ES_tradnl" dirty="0" smtClean="0">
                <a:solidFill>
                  <a:schemeClr val="bg1">
                    <a:lumMod val="50000"/>
                  </a:schemeClr>
                </a:solidFill>
              </a:rPr>
              <a:t>relajar el objetivo que está en peligro (ampliando el cronograma o reduciendo el alcance)</a:t>
            </a:r>
          </a:p>
          <a:p>
            <a:pPr eaLnBrk="1" hangingPunct="1"/>
            <a:r>
              <a:rPr lang="es-ES_tradnl" sz="2800" dirty="0" smtClean="0">
                <a:solidFill>
                  <a:schemeClr val="bg1">
                    <a:lumMod val="50000"/>
                  </a:schemeClr>
                </a:solidFill>
              </a:rPr>
              <a:t>Usualmente el riesgo se anula </a:t>
            </a:r>
            <a:r>
              <a:rPr lang="es-ES_tradnl" sz="2800" b="1" u="sng" dirty="0" smtClean="0">
                <a:solidFill>
                  <a:schemeClr val="bg1">
                    <a:lumMod val="50000"/>
                  </a:schemeClr>
                </a:solidFill>
              </a:rPr>
              <a:t>eliminando la causa</a:t>
            </a:r>
            <a:r>
              <a:rPr lang="es-ES_tradnl" sz="2800" dirty="0" smtClean="0">
                <a:solidFill>
                  <a:schemeClr val="bg1">
                    <a:lumMod val="50000"/>
                  </a:schemeClr>
                </a:solidFill>
              </a:rPr>
              <a:t>, reduciendo la probabilidad de pérdida a cero.</a:t>
            </a:r>
          </a:p>
        </p:txBody>
      </p:sp>
      <p:sp>
        <p:nvSpPr>
          <p:cNvPr id="8197" name="AutoShape 4"/>
          <p:cNvSpPr>
            <a:spLocks noChangeArrowheads="1"/>
          </p:cNvSpPr>
          <p:nvPr/>
        </p:nvSpPr>
        <p:spPr bwMode="auto">
          <a:xfrm>
            <a:off x="323528" y="548680"/>
            <a:ext cx="1008063" cy="1008063"/>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3300"/>
          </a:solidFill>
          <a:ln w="9525">
            <a:solidFill>
              <a:schemeClr val="tx1"/>
            </a:solidFill>
            <a:miter lim="800000"/>
            <a:headEnd/>
            <a:tailEnd/>
          </a:ln>
        </p:spPr>
        <p:txBody>
          <a:bodyPr wrap="none" anchor="ctr"/>
          <a:lstStyle/>
          <a:p>
            <a:endParaRPr lang="es-C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7DEFD9A-0294-4AB1-B36D-90F83FC9D78F}" type="slidenum">
              <a:rPr lang="es-ES"/>
              <a:pPr>
                <a:defRPr/>
              </a:pPr>
              <a:t>7</a:t>
            </a:fld>
            <a:endParaRPr lang="es-ES"/>
          </a:p>
        </p:txBody>
      </p:sp>
      <p:sp>
        <p:nvSpPr>
          <p:cNvPr id="9219" name="Rectangle 2"/>
          <p:cNvSpPr>
            <a:spLocks noGrp="1" noChangeArrowheads="1"/>
          </p:cNvSpPr>
          <p:nvPr>
            <p:ph type="title"/>
          </p:nvPr>
        </p:nvSpPr>
        <p:spPr>
          <a:xfrm>
            <a:off x="1908175" y="459383"/>
            <a:ext cx="5111750" cy="1241425"/>
          </a:xfrm>
        </p:spPr>
        <p:txBody>
          <a:bodyPr>
            <a:noAutofit/>
          </a:bodyPr>
          <a:lstStyle/>
          <a:p>
            <a:pPr algn="ctr" eaLnBrk="1" hangingPunct="1"/>
            <a:r>
              <a:rPr lang="es-ES_tradnl" dirty="0" smtClean="0"/>
              <a:t>Explotar </a:t>
            </a:r>
            <a:br>
              <a:rPr lang="es-ES_tradnl" dirty="0" smtClean="0"/>
            </a:br>
            <a:r>
              <a:rPr lang="es-ES_tradnl" dirty="0" smtClean="0"/>
              <a:t>la Oportunidad</a:t>
            </a:r>
          </a:p>
        </p:txBody>
      </p:sp>
      <p:sp>
        <p:nvSpPr>
          <p:cNvPr id="9220" name="Rectangle 3"/>
          <p:cNvSpPr>
            <a:spLocks noGrp="1" noChangeArrowheads="1"/>
          </p:cNvSpPr>
          <p:nvPr>
            <p:ph type="body" idx="1"/>
          </p:nvPr>
        </p:nvSpPr>
        <p:spPr>
          <a:xfrm>
            <a:off x="179388" y="2205038"/>
            <a:ext cx="8856662" cy="4348162"/>
          </a:xfrm>
        </p:spPr>
        <p:txBody>
          <a:bodyPr>
            <a:normAutofit/>
          </a:bodyPr>
          <a:lstStyle/>
          <a:p>
            <a:pPr eaLnBrk="1" hangingPunct="1"/>
            <a:r>
              <a:rPr lang="es-CR" sz="2800" dirty="0" smtClean="0">
                <a:solidFill>
                  <a:schemeClr val="bg1">
                    <a:lumMod val="50000"/>
                  </a:schemeClr>
                </a:solidFill>
              </a:rPr>
              <a:t>“Las oportunidades son puertas que no se abren solas”</a:t>
            </a:r>
            <a:r>
              <a:rPr lang="es-ES" sz="2800" dirty="0" smtClean="0">
                <a:solidFill>
                  <a:schemeClr val="bg1">
                    <a:lumMod val="50000"/>
                  </a:schemeClr>
                </a:solidFill>
              </a:rPr>
              <a:t> </a:t>
            </a:r>
          </a:p>
          <a:p>
            <a:pPr eaLnBrk="1" hangingPunct="1"/>
            <a:r>
              <a:rPr lang="es-ES" sz="2800" dirty="0" smtClean="0">
                <a:solidFill>
                  <a:schemeClr val="bg1">
                    <a:lumMod val="50000"/>
                  </a:schemeClr>
                </a:solidFill>
              </a:rPr>
              <a:t>La estrategia </a:t>
            </a:r>
            <a:r>
              <a:rPr lang="es-ES" sz="2800" b="1" i="1" dirty="0" smtClean="0">
                <a:solidFill>
                  <a:schemeClr val="bg1">
                    <a:lumMod val="50000"/>
                  </a:schemeClr>
                </a:solidFill>
              </a:rPr>
              <a:t>explotar</a:t>
            </a:r>
            <a:r>
              <a:rPr lang="es-ES" sz="2800" dirty="0" smtClean="0">
                <a:solidFill>
                  <a:schemeClr val="bg1">
                    <a:lumMod val="50000"/>
                  </a:schemeClr>
                </a:solidFill>
              </a:rPr>
              <a:t>, trata de eliminar la incertidumbre de la oportunidad identificada haciendo que esta se concrete.</a:t>
            </a:r>
          </a:p>
          <a:p>
            <a:pPr eaLnBrk="1" hangingPunct="1"/>
            <a:r>
              <a:rPr lang="es-ES" sz="2800" dirty="0" smtClean="0">
                <a:solidFill>
                  <a:schemeClr val="bg1">
                    <a:lumMod val="50000"/>
                  </a:schemeClr>
                </a:solidFill>
              </a:rPr>
              <a:t>Comparando,</a:t>
            </a:r>
            <a:r>
              <a:rPr lang="es-ES" sz="2800" i="1" dirty="0" smtClean="0">
                <a:solidFill>
                  <a:schemeClr val="bg1">
                    <a:lumMod val="50000"/>
                  </a:schemeClr>
                </a:solidFill>
              </a:rPr>
              <a:t> </a:t>
            </a:r>
            <a:r>
              <a:rPr lang="es-ES" sz="2800" b="1" i="1" dirty="0" smtClean="0">
                <a:solidFill>
                  <a:schemeClr val="bg1">
                    <a:lumMod val="50000"/>
                  </a:schemeClr>
                </a:solidFill>
              </a:rPr>
              <a:t>explotar</a:t>
            </a:r>
            <a:r>
              <a:rPr lang="es-ES" sz="2800" dirty="0" smtClean="0">
                <a:solidFill>
                  <a:schemeClr val="bg1">
                    <a:lumMod val="50000"/>
                  </a:schemeClr>
                </a:solidFill>
              </a:rPr>
              <a:t> es el equivalente positivo de </a:t>
            </a:r>
            <a:r>
              <a:rPr lang="es-ES" sz="2800" b="1" i="1" dirty="0" smtClean="0">
                <a:solidFill>
                  <a:schemeClr val="bg1">
                    <a:lumMod val="50000"/>
                  </a:schemeClr>
                </a:solidFill>
              </a:rPr>
              <a:t>evitar</a:t>
            </a:r>
            <a:r>
              <a:rPr lang="es-ES" sz="2800" dirty="0" smtClean="0">
                <a:solidFill>
                  <a:schemeClr val="bg1">
                    <a:lumMod val="50000"/>
                  </a:schemeClr>
                </a:solidFill>
              </a:rPr>
              <a:t> (en ambos casos se quita la incertidumbre; en la de evitar la probabilidad se hace cero y en la de explotar la probabilidad se hace uno (100%). </a:t>
            </a:r>
            <a:endParaRPr lang="es-ES_tradnl" sz="2800" dirty="0" smtClean="0">
              <a:solidFill>
                <a:schemeClr val="bg1">
                  <a:lumMod val="50000"/>
                </a:schemeClr>
              </a:solidFill>
            </a:endParaRPr>
          </a:p>
        </p:txBody>
      </p:sp>
      <p:sp>
        <p:nvSpPr>
          <p:cNvPr id="721924" name="AutoShape 4"/>
          <p:cNvSpPr>
            <a:spLocks noChangeArrowheads="1"/>
          </p:cNvSpPr>
          <p:nvPr/>
        </p:nvSpPr>
        <p:spPr bwMode="auto">
          <a:xfrm>
            <a:off x="160437" y="477292"/>
            <a:ext cx="1819275" cy="1079500"/>
          </a:xfrm>
          <a:prstGeom prst="irregularSeal1">
            <a:avLst/>
          </a:prstGeom>
          <a:solidFill>
            <a:srgbClr val="FF3300"/>
          </a:solidFill>
          <a:ln w="9525">
            <a:solidFill>
              <a:schemeClr val="tx1"/>
            </a:solidFill>
            <a:miter lim="800000"/>
            <a:headEnd/>
            <a:tailEnd/>
          </a:ln>
        </p:spPr>
        <p:txBody>
          <a:bodyPr wrap="none" anchor="ctr"/>
          <a:lstStyle/>
          <a:p>
            <a:pPr algn="ctr" eaLnBrk="0" hangingPunct="0"/>
            <a:r>
              <a:rPr lang="es-ES" b="1" i="1" dirty="0">
                <a:solidFill>
                  <a:schemeClr val="bg2"/>
                </a:solidFill>
              </a:rPr>
              <a:t>explotar</a:t>
            </a:r>
            <a:endParaRPr lang="es-ES_tradnl" b="1" i="1" dirty="0">
              <a:solidFill>
                <a:schemeClr val="bg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497B411D-F693-4334-BC73-A015D01DCA25}" type="slidenum">
              <a:rPr lang="es-ES"/>
              <a:pPr>
                <a:defRPr/>
              </a:pPr>
              <a:t>8</a:t>
            </a:fld>
            <a:endParaRPr lang="es-ES"/>
          </a:p>
        </p:txBody>
      </p:sp>
      <p:sp>
        <p:nvSpPr>
          <p:cNvPr id="10243" name="Rectangle 2"/>
          <p:cNvSpPr>
            <a:spLocks noGrp="1" noChangeArrowheads="1"/>
          </p:cNvSpPr>
          <p:nvPr>
            <p:ph type="title"/>
          </p:nvPr>
        </p:nvSpPr>
        <p:spPr>
          <a:xfrm>
            <a:off x="2028031" y="560537"/>
            <a:ext cx="4848225" cy="1284287"/>
          </a:xfrm>
        </p:spPr>
        <p:txBody>
          <a:bodyPr/>
          <a:lstStyle/>
          <a:p>
            <a:pPr algn="ctr" eaLnBrk="1" hangingPunct="1"/>
            <a:r>
              <a:rPr lang="es-ES_tradnl" dirty="0" smtClean="0"/>
              <a:t>Transferir el Riesgo</a:t>
            </a:r>
            <a:br>
              <a:rPr lang="es-ES_tradnl" dirty="0" smtClean="0"/>
            </a:br>
            <a:r>
              <a:rPr lang="es-ES_tradnl" sz="2000" dirty="0" smtClean="0"/>
              <a:t>(Diferir, Trasladar, </a:t>
            </a:r>
            <a:r>
              <a:rPr lang="es-ES_tradnl" sz="2000" dirty="0" err="1" smtClean="0"/>
              <a:t>Deflección</a:t>
            </a:r>
            <a:r>
              <a:rPr lang="es-ES_tradnl" sz="2000" dirty="0" smtClean="0"/>
              <a:t>)</a:t>
            </a:r>
          </a:p>
        </p:txBody>
      </p:sp>
      <p:sp>
        <p:nvSpPr>
          <p:cNvPr id="10244" name="Rectangle 3"/>
          <p:cNvSpPr>
            <a:spLocks noGrp="1" noChangeArrowheads="1"/>
          </p:cNvSpPr>
          <p:nvPr>
            <p:ph type="body" idx="1"/>
          </p:nvPr>
        </p:nvSpPr>
        <p:spPr>
          <a:xfrm>
            <a:off x="179388" y="2058988"/>
            <a:ext cx="8713787" cy="3457575"/>
          </a:xfrm>
        </p:spPr>
        <p:txBody>
          <a:bodyPr>
            <a:noAutofit/>
          </a:bodyPr>
          <a:lstStyle/>
          <a:p>
            <a:pPr eaLnBrk="1" hangingPunct="1"/>
            <a:r>
              <a:rPr lang="es-ES_tradnl" sz="2800" dirty="0" smtClean="0">
                <a:solidFill>
                  <a:schemeClr val="bg1">
                    <a:lumMod val="50000"/>
                  </a:schemeClr>
                </a:solidFill>
              </a:rPr>
              <a:t>Trasladar el impacto negativo (o parte) de una amenaza a un tercero conjuntamente con la propiedad de la respuesta.</a:t>
            </a:r>
          </a:p>
          <a:p>
            <a:pPr eaLnBrk="1" hangingPunct="1"/>
            <a:r>
              <a:rPr lang="es-ES_tradnl" sz="2800" dirty="0" smtClean="0">
                <a:solidFill>
                  <a:schemeClr val="bg1">
                    <a:lumMod val="50000"/>
                  </a:schemeClr>
                </a:solidFill>
              </a:rPr>
              <a:t>Al transferir el riesgo a un tercero le damos la responsabilidad para su administración, pero no significa que eliminamos el riesgo.</a:t>
            </a:r>
          </a:p>
          <a:p>
            <a:pPr eaLnBrk="1" hangingPunct="1"/>
            <a:r>
              <a:rPr lang="es-ES_tradnl" sz="2800" dirty="0" smtClean="0">
                <a:solidFill>
                  <a:schemeClr val="bg1">
                    <a:lumMod val="50000"/>
                  </a:schemeClr>
                </a:solidFill>
              </a:rPr>
              <a:t>Normalmente debemos pagar una prima a quien le transferimos la responsabilidad el riesgo</a:t>
            </a:r>
          </a:p>
        </p:txBody>
      </p:sp>
      <p:sp>
        <p:nvSpPr>
          <p:cNvPr id="10245" name="AutoShape 4"/>
          <p:cNvSpPr>
            <a:spLocks noChangeArrowheads="1"/>
          </p:cNvSpPr>
          <p:nvPr/>
        </p:nvSpPr>
        <p:spPr bwMode="auto">
          <a:xfrm>
            <a:off x="323528" y="476672"/>
            <a:ext cx="1458912" cy="7445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3300"/>
          </a:solidFill>
          <a:ln w="9525">
            <a:solidFill>
              <a:schemeClr val="tx1"/>
            </a:solidFill>
            <a:miter lim="800000"/>
            <a:headEnd/>
            <a:tailEnd/>
          </a:ln>
        </p:spPr>
        <p:txBody>
          <a:bodyPr wrap="none" anchor="ctr"/>
          <a:lstStyle/>
          <a:p>
            <a:endParaRPr lang="es-CR"/>
          </a:p>
        </p:txBody>
      </p:sp>
      <p:sp>
        <p:nvSpPr>
          <p:cNvPr id="10246" name="Rectangle 5"/>
          <p:cNvSpPr>
            <a:spLocks noChangeArrowheads="1"/>
          </p:cNvSpPr>
          <p:nvPr/>
        </p:nvSpPr>
        <p:spPr bwMode="auto">
          <a:xfrm>
            <a:off x="827584" y="5805264"/>
            <a:ext cx="8065591" cy="432470"/>
          </a:xfrm>
          <a:prstGeom prst="rect">
            <a:avLst/>
          </a:prstGeom>
          <a:noFill/>
          <a:ln w="9525">
            <a:noFill/>
            <a:miter lim="800000"/>
            <a:headEnd/>
            <a:tailEnd/>
          </a:ln>
        </p:spPr>
        <p:txBody>
          <a:bodyPr/>
          <a:lstStyle/>
          <a:p>
            <a:pPr marL="342900" indent="-342900">
              <a:spcBef>
                <a:spcPct val="20000"/>
              </a:spcBef>
              <a:buClr>
                <a:schemeClr val="folHlink"/>
              </a:buClr>
              <a:buSzPct val="60000"/>
            </a:pPr>
            <a:r>
              <a:rPr lang="es-ES_tradnl" sz="2400" dirty="0">
                <a:solidFill>
                  <a:schemeClr val="bg1">
                    <a:lumMod val="50000"/>
                  </a:schemeClr>
                </a:solidFill>
              </a:rPr>
              <a:t>Transferimos por medio de: Seguros , Garantías y Contratos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5EB4D42-5BBA-4912-89D2-E715BDA17E65}" type="slidenum">
              <a:rPr lang="es-ES"/>
              <a:pPr>
                <a:defRPr/>
              </a:pPr>
              <a:t>9</a:t>
            </a:fld>
            <a:endParaRPr lang="es-ES"/>
          </a:p>
        </p:txBody>
      </p:sp>
      <p:sp>
        <p:nvSpPr>
          <p:cNvPr id="11267" name="Rectangle 2"/>
          <p:cNvSpPr>
            <a:spLocks noGrp="1" noChangeArrowheads="1"/>
          </p:cNvSpPr>
          <p:nvPr>
            <p:ph type="title"/>
          </p:nvPr>
        </p:nvSpPr>
        <p:spPr>
          <a:xfrm>
            <a:off x="107504" y="692696"/>
            <a:ext cx="6823075" cy="1155700"/>
          </a:xfrm>
        </p:spPr>
        <p:txBody>
          <a:bodyPr>
            <a:normAutofit fontScale="90000"/>
          </a:bodyPr>
          <a:lstStyle/>
          <a:p>
            <a:pPr algn="ctr" eaLnBrk="1" hangingPunct="1"/>
            <a:r>
              <a:rPr lang="es-ES_tradnl" sz="3600" dirty="0" smtClean="0"/>
              <a:t>Transferencia del Riesgo mediante </a:t>
            </a:r>
            <a:r>
              <a:rPr lang="es-ES_tradnl" sz="4900" dirty="0" smtClean="0"/>
              <a:t>Seguros</a:t>
            </a:r>
          </a:p>
        </p:txBody>
      </p:sp>
      <p:sp>
        <p:nvSpPr>
          <p:cNvPr id="11268" name="Rectangle 3"/>
          <p:cNvSpPr>
            <a:spLocks noGrp="1" noChangeArrowheads="1"/>
          </p:cNvSpPr>
          <p:nvPr>
            <p:ph type="body" idx="1"/>
          </p:nvPr>
        </p:nvSpPr>
        <p:spPr>
          <a:xfrm>
            <a:off x="179388" y="2062163"/>
            <a:ext cx="8785225" cy="4319587"/>
          </a:xfrm>
        </p:spPr>
        <p:txBody>
          <a:bodyPr/>
          <a:lstStyle/>
          <a:p>
            <a:pPr eaLnBrk="1" hangingPunct="1"/>
            <a:r>
              <a:rPr lang="es-ES_tradnl" sz="2800" dirty="0" smtClean="0">
                <a:solidFill>
                  <a:schemeClr val="bg1">
                    <a:lumMod val="50000"/>
                  </a:schemeClr>
                </a:solidFill>
              </a:rPr>
              <a:t>Contra daños directos a la propiedad</a:t>
            </a:r>
            <a:r>
              <a:rPr lang="es-ES_tradnl" dirty="0" smtClean="0">
                <a:solidFill>
                  <a:schemeClr val="bg1">
                    <a:lumMod val="50000"/>
                  </a:schemeClr>
                </a:solidFill>
              </a:rPr>
              <a:t>                       </a:t>
            </a:r>
            <a:r>
              <a:rPr lang="es-ES_tradnl" sz="2000" dirty="0" smtClean="0">
                <a:solidFill>
                  <a:schemeClr val="bg1">
                    <a:lumMod val="50000"/>
                  </a:schemeClr>
                </a:solidFill>
              </a:rPr>
              <a:t>(Colisión de automóviles, Cobertura de equipos/materiales del proyecto, Seguro contra incendios y desastres naturales, Seguro contra robo)</a:t>
            </a:r>
          </a:p>
          <a:p>
            <a:pPr eaLnBrk="1" hangingPunct="1"/>
            <a:r>
              <a:rPr lang="es-ES_tradnl" sz="2800" dirty="0" smtClean="0">
                <a:solidFill>
                  <a:schemeClr val="bg1">
                    <a:lumMod val="50000"/>
                  </a:schemeClr>
                </a:solidFill>
              </a:rPr>
              <a:t>Contra perdidas por consecuencia indirecta                </a:t>
            </a:r>
            <a:r>
              <a:rPr lang="es-ES_tradnl" sz="2000" dirty="0" smtClean="0">
                <a:solidFill>
                  <a:schemeClr val="bg1">
                    <a:lumMod val="50000"/>
                  </a:schemeClr>
                </a:solidFill>
              </a:rPr>
              <a:t>(Seguro contra daños a terceros, Reemplazo de equipo)</a:t>
            </a:r>
          </a:p>
          <a:p>
            <a:pPr eaLnBrk="1" hangingPunct="1"/>
            <a:r>
              <a:rPr lang="es-ES_tradnl" sz="2800" dirty="0" smtClean="0">
                <a:solidFill>
                  <a:schemeClr val="bg1">
                    <a:lumMod val="50000"/>
                  </a:schemeClr>
                </a:solidFill>
              </a:rPr>
              <a:t>Protección por responsabilidad legal, penal, civil        </a:t>
            </a:r>
            <a:r>
              <a:rPr lang="es-ES_tradnl" sz="2000" dirty="0" smtClean="0">
                <a:solidFill>
                  <a:schemeClr val="bg1">
                    <a:lumMod val="50000"/>
                  </a:schemeClr>
                </a:solidFill>
              </a:rPr>
              <a:t>(</a:t>
            </a:r>
            <a:r>
              <a:rPr lang="es-MX" sz="2000" dirty="0" smtClean="0">
                <a:solidFill>
                  <a:schemeClr val="bg1">
                    <a:lumMod val="50000"/>
                  </a:schemeClr>
                </a:solidFill>
              </a:rPr>
              <a:t>daños a la entidad del proyecto producto de: Errores de diseño, </a:t>
            </a:r>
            <a:r>
              <a:rPr lang="es-ES_tradnl" sz="2000" dirty="0" smtClean="0">
                <a:solidFill>
                  <a:schemeClr val="bg1">
                    <a:lumMod val="50000"/>
                  </a:schemeClr>
                </a:solidFill>
              </a:rPr>
              <a:t>Errores durante la ejecución, Fallas en el desempeño del proyecto)</a:t>
            </a:r>
          </a:p>
          <a:p>
            <a:pPr eaLnBrk="1" hangingPunct="1"/>
            <a:r>
              <a:rPr lang="es-ES_tradnl" sz="2800" dirty="0" smtClean="0">
                <a:solidFill>
                  <a:schemeClr val="bg1">
                    <a:lumMod val="50000"/>
                  </a:schemeClr>
                </a:solidFill>
              </a:rPr>
              <a:t>Seguros relacionados con el personal                           </a:t>
            </a:r>
            <a:r>
              <a:rPr lang="es-ES_tradnl" sz="2000" dirty="0" smtClean="0">
                <a:solidFill>
                  <a:schemeClr val="bg1">
                    <a:lumMod val="50000"/>
                  </a:schemeClr>
                </a:solidFill>
              </a:rPr>
              <a:t>(Seguro contra </a:t>
            </a:r>
            <a:r>
              <a:rPr lang="es-MX" sz="2000" dirty="0" smtClean="0">
                <a:solidFill>
                  <a:schemeClr val="bg1">
                    <a:lumMod val="50000"/>
                  </a:schemeClr>
                </a:solidFill>
              </a:rPr>
              <a:t>lesiones físicas de los empleados</a:t>
            </a:r>
            <a:r>
              <a:rPr lang="es-ES_tradnl" sz="2000" dirty="0" smtClean="0">
                <a:solidFill>
                  <a:schemeClr val="bg1">
                    <a:lumMod val="50000"/>
                  </a:schemeClr>
                </a:solidFill>
              </a:rPr>
              <a:t>, </a:t>
            </a:r>
            <a:r>
              <a:rPr lang="es-MX" sz="2000" dirty="0" smtClean="0">
                <a:solidFill>
                  <a:schemeClr val="bg1">
                    <a:lumMod val="50000"/>
                  </a:schemeClr>
                </a:solidFill>
              </a:rPr>
              <a:t>Costos de reemplazo de trabajadores) </a:t>
            </a:r>
            <a:endParaRPr lang="es-ES_tradnl" sz="2000" dirty="0" smtClean="0">
              <a:solidFill>
                <a:schemeClr val="bg1">
                  <a:lumMod val="50000"/>
                </a:schemeClr>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1854</Words>
  <Application>Microsoft Office PowerPoint</Application>
  <PresentationFormat>On-screen Show (4:3)</PresentationFormat>
  <Paragraphs>167</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Tema de Office</vt:lpstr>
      <vt:lpstr>Áreas del conocimiento para la AP III  Gestión de la Planificación de los Riesgos del Proyecto   Basado en los estándares del PMI® </vt:lpstr>
      <vt:lpstr>Planificar la Respuesta a los Riesgos </vt:lpstr>
      <vt:lpstr>Planeación de la  Respuesta a los Riesgos</vt:lpstr>
      <vt:lpstr>Respuesta a los Riesgos       requiere mucha creatividad y análisis</vt:lpstr>
      <vt:lpstr>Estrategias de Respuesta a los riesgos</vt:lpstr>
      <vt:lpstr>Evitar el Riesgo (Precaver, Prevenir, Anular, Apartar, Eliminar)</vt:lpstr>
      <vt:lpstr>Explotar  la Oportunidad</vt:lpstr>
      <vt:lpstr>Transferir el Riesgo (Diferir, Trasladar, Deflección)</vt:lpstr>
      <vt:lpstr>Transferencia del Riesgo mediante Seguros</vt:lpstr>
      <vt:lpstr>Etapas de la Transferencia del Riesgo mediante                                Seguros</vt:lpstr>
      <vt:lpstr>Transferencia del Riesgo mediante Garantías</vt:lpstr>
      <vt:lpstr>Transferencia del Riesgo mediante Contratos</vt:lpstr>
      <vt:lpstr>Compartir            la Oportunidad</vt:lpstr>
      <vt:lpstr>Mitigar el Riesgo (Reducir, Atenuar, Suavizar, Moderar, Disminuir)</vt:lpstr>
      <vt:lpstr>¿Cómo mitigar el Riesgo?</vt:lpstr>
      <vt:lpstr>Mitigación del Riesgo mediante     Separación</vt:lpstr>
      <vt:lpstr>Mitigación del Riesgo mediante     Duplicidad</vt:lpstr>
      <vt:lpstr>Mitigación del Riesgo mediante Elementos Redundantes</vt:lpstr>
      <vt:lpstr>Mejorar la Oportunidad (acrecentar, aumentar, realzar, reforzar)</vt:lpstr>
      <vt:lpstr>¿Cómo Mejorar la oportunidad?</vt:lpstr>
      <vt:lpstr>Aceptar el Riesgo (Retener, Absorber, Asumir)</vt:lpstr>
      <vt:lpstr>¿Cómo aceptar el Riesgo?</vt:lpstr>
      <vt:lpstr>Reserva para Contingencias</vt:lpstr>
      <vt:lpstr>Cálculo simple de la                 Reserva para Contingencias   Para calcular la provisión de contingencia necesaria y cubrir los efectos de los riesgos aceptados, podemos usar el siguiente cuadro:</vt:lpstr>
      <vt:lpstr>Reserva para Contingencias y Reserva Administrativa</vt:lpstr>
      <vt:lpstr>Estrategia de Respuesta para Contingencias</vt:lpstr>
      <vt:lpstr>Disparadores  (triggers)</vt:lpstr>
      <vt:lpstr>Planes de respaldo  (fallback Plan, Plan “B”)</vt:lpstr>
      <vt:lpstr>Registro de Riesgos (Actualización)</vt:lpstr>
      <vt:lpstr>Planificar la Respuestas a los Riesgos (resumen)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Gestión de la Planificación de los Riesgos del Proyecto </dc:title>
  <dc:subject> Planificar la Respuesta a los Riesgos</dc:subject>
  <dc:creator>Fausto Fernández Martínez</dc:creator>
  <cp:lastModifiedBy>Fausto Fernández Martínez</cp:lastModifiedBy>
  <cp:revision>57</cp:revision>
  <dcterms:created xsi:type="dcterms:W3CDTF">2010-10-20T21:55:38Z</dcterms:created>
  <dcterms:modified xsi:type="dcterms:W3CDTF">2010-12-13T05:39:28Z</dcterms:modified>
</cp:coreProperties>
</file>