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B92F-746D-4FCD-939E-880BC3FAC4E3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A87A-3760-4AF6-81FD-EE947A97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s-CR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B04DF-36AF-4C96-AD6A-3163250FB3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25/04/2011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1268760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Áreas del conocimiento para la AP III</a:t>
            </a:r>
            <a:br>
              <a:rPr lang="es-ES" sz="3200" dirty="0" smtClean="0"/>
            </a:b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_tradnl" sz="5300" dirty="0" smtClean="0"/>
              <a:t>Gestión de la Planificación de los Riesgos del Proyecto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sz="1200" dirty="0" smtClean="0"/>
              <a:t/>
            </a:r>
            <a:br>
              <a:rPr lang="es-ES_tradnl" sz="1200" dirty="0" smtClean="0"/>
            </a:br>
            <a:r>
              <a:rPr lang="es-ES_tradnl" sz="1600" dirty="0" smtClean="0"/>
              <a:t> Basado en los estándares del PMI</a:t>
            </a:r>
            <a:r>
              <a:rPr lang="es-ES_tradnl" sz="1600" baseline="30000" dirty="0" smtClean="0"/>
              <a:t>®</a:t>
            </a:r>
            <a:r>
              <a:rPr lang="es-ES_tradnl" sz="1600" dirty="0" smtClean="0"/>
              <a:t> </a:t>
            </a:r>
            <a:endParaRPr lang="es-CR" sz="16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3075" y="5301208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 dirty="0">
                <a:latin typeface="Tahoma" pitchFamily="34" charset="0"/>
              </a:rPr>
              <a:t>Ing. Fausto Fernández Martínez, </a:t>
            </a:r>
            <a:r>
              <a:rPr lang="es-ES_tradnl" sz="1800" dirty="0" err="1">
                <a:latin typeface="Tahoma" pitchFamily="34" charset="0"/>
              </a:rPr>
              <a:t>MSc</a:t>
            </a:r>
            <a:r>
              <a:rPr lang="es-ES_tradnl" sz="1800" dirty="0">
                <a:latin typeface="Tahoma" pitchFamily="34" charset="0"/>
              </a:rPr>
              <a:t>, </a:t>
            </a:r>
            <a:r>
              <a:rPr lang="es-ES_tradnl" sz="1800" dirty="0" err="1">
                <a:latin typeface="Tahoma" pitchFamily="34" charset="0"/>
              </a:rPr>
              <a:t>MAP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4663" y="5667920"/>
            <a:ext cx="2767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s-ES_tradnl" sz="1400" dirty="0">
                <a:latin typeface="Tahoma" pitchFamily="34" charset="0"/>
              </a:rPr>
              <a:t>San José, Costa Rica   -    </a:t>
            </a:r>
            <a:r>
              <a:rPr lang="es-ES_tradnl" sz="1400" dirty="0" smtClean="0">
                <a:latin typeface="Tahoma" pitchFamily="34" charset="0"/>
              </a:rPr>
              <a:t>2011</a:t>
            </a:r>
            <a:endParaRPr lang="es-ES_tradnl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2D067F-0EB7-4364-AF16-63A3545FE70F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87188" y="981596"/>
            <a:ext cx="8877300" cy="1511300"/>
          </a:xfrm>
        </p:spPr>
        <p:txBody>
          <a:bodyPr/>
          <a:lstStyle/>
          <a:p>
            <a:pPr algn="ctr"/>
            <a:r>
              <a:rPr lang="es-CR" sz="4000" dirty="0" smtClean="0"/>
              <a:t>Plantilla del Plan de Gestión de Riesgos </a:t>
            </a:r>
            <a:br>
              <a:rPr lang="es-CR" sz="4000" dirty="0" smtClean="0"/>
            </a:br>
            <a:r>
              <a:rPr lang="es-CR" sz="2800" dirty="0" smtClean="0"/>
              <a:t>(Un activo de procesos de la organización)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76872"/>
            <a:ext cx="8713787" cy="434786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Metodología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Define los métodos, las herramientas y las fuentes de información que pueden utilizarse para realizar la gestión de riesgos en el proyecto. 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Roles y responsabilidades.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Define el líder, el apoyo y los miembros del equipo de gestión de riesgos para cada tipo de actividad del plan de gestión de riesgos, explica las responsabilidades de cada rol y asigna personas a estos roles.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Periodicidad.                   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Define cuándo y con qué frecuencia se realizarán las actividades de la gestión de riesgos durante el ciclo de vida del proyecto, para ser incluidas en el cronograma del proyecto. 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Preparación del presupuesto.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Asigna recursos y estima los costes necesarios para la gestión de riesgos a fin de incluirlos en la línea base de coste del proyecto 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697D6-2B40-4174-9D05-C9262BD9DFBE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908720"/>
            <a:ext cx="8697788" cy="1511300"/>
          </a:xfrm>
        </p:spPr>
        <p:txBody>
          <a:bodyPr/>
          <a:lstStyle/>
          <a:p>
            <a:pPr algn="ctr"/>
            <a:r>
              <a:rPr lang="es-CR" sz="4000" dirty="0" smtClean="0"/>
              <a:t>Plantilla del Plan de Gestión de Riesgos </a:t>
            </a:r>
            <a:br>
              <a:rPr lang="es-CR" sz="4000" dirty="0" smtClean="0"/>
            </a:br>
            <a:r>
              <a:rPr lang="es-CR" sz="2800" dirty="0" smtClean="0"/>
              <a:t>(Un activo de procesos de la organización)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37086"/>
            <a:ext cx="8713787" cy="3816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Categorías de riesgo.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Proporciona una estructura que garantiza un proceso completo de identificación sistemática de los riesgos con un nivel de detalle uniforme, y contribuye a la efectividad y calidad de la Identificación de Riesgos. 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Definiciones de probabilidad e impacto de los riesgos.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    La calidad y credibilidad del proceso Análisis Cualitativo de Riesgos requiere que se definan distintos niveles de probabilidades e impactos de los riesgos. 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Matriz de probabilidad e impacto.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La organización suele establecer las combinaciones específicas de probabilidad e impacto que permiten calificar un riesgo, para priorizarlos según sus posibles implicaciones en los objetivos del proyecto, con la correspondiente importancia para planificar las respuestas al mismo.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9DA2A-7F49-4017-AE7F-A8F731482617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421062"/>
            <a:ext cx="8713787" cy="41762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Tolerancias revisadas de los interesados.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Pueden revisarse en el proceso Planificación de la Gestión de Riesgos para cada proyecto específico. Normalmente la organización establece el “punto óptimo de aceptación de riesgos”.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Formatos de informe.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Describe el contenido y el formato del registro de riesgos, así como de cualquier otro informe de riesgos que se requiera. Define cómo se documentarán, analizarán y comunicarán los resultados de los procesos de gestión de riesgos. </a:t>
            </a:r>
          </a:p>
          <a:p>
            <a:pPr>
              <a:lnSpc>
                <a:spcPct val="8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Seguimiento.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Documenta cómo todas las facetas de las actividades de riesgo serán registradas para beneficio del proyecto actual, para futuras necesidades y para las lecciones aprendidas. Documenta si serán auditados los procesos de gestión de riesgos y cómo se realizaría dicha auditoría. </a:t>
            </a:r>
          </a:p>
          <a:p>
            <a:pPr>
              <a:lnSpc>
                <a:spcPct val="80000"/>
              </a:lnSpc>
            </a:pPr>
            <a:endParaRPr lang="es-ES" sz="2000" dirty="0" smtClean="0"/>
          </a:p>
          <a:p>
            <a:pPr>
              <a:lnSpc>
                <a:spcPct val="80000"/>
              </a:lnSpc>
            </a:pPr>
            <a:endParaRPr lang="es-ES" sz="2000" dirty="0" smtClean="0"/>
          </a:p>
          <a:p>
            <a:pPr>
              <a:lnSpc>
                <a:spcPct val="80000"/>
              </a:lnSpc>
            </a:pPr>
            <a:endParaRPr lang="es-ES" sz="2000" dirty="0" smtClean="0">
              <a:solidFill>
                <a:srgbClr val="000000"/>
              </a:solidFill>
              <a:latin typeface="LBGAIG+TimesNewRoman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7504" y="908720"/>
            <a:ext cx="8697788" cy="1511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Plantilla del Plan de Gestión de Riesgos </a:t>
            </a:r>
            <a:br>
              <a:rPr kumimoji="0" lang="es-C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(Un activo de procesos de la organización)</a:t>
            </a:r>
            <a:endParaRPr kumimoji="0" lang="es-C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BEF87-3834-48FE-BF90-EC92EA32480C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02109"/>
            <a:ext cx="8169275" cy="12747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/>
              <a:t>Documentación y Comunicación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sz="4000" dirty="0" smtClean="0"/>
              <a:t> </a:t>
            </a:r>
            <a:r>
              <a:rPr lang="es-ES_tradnl" sz="2800" dirty="0" smtClean="0"/>
              <a:t>Elementos clave en la Gestión de los Riesgos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3" y="2348161"/>
            <a:ext cx="8623051" cy="3529111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propietarios (responsables) de respuestas a los riesgos deben reportar periódicamente al gerente del proyecto sobre la efectividad del plan, de cualquier efecto imprevisto y cada acción correctiva necesaria para gestionar el riesgo.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informes de Rendimiento proporcionan la información sobre el rendimiento del trabajo del proyecto.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 efectividad de los disparadores de riesgos dependen de la comunicación dentro del proyecto.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3F0A8-848C-4346-93D1-DA8F3E693C24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58416"/>
            <a:ext cx="8382000" cy="9144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Auditorías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443912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Las auditorías se realizan durante todo el ciclo de vida del proyecto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Los auditores de riesgo examinan y documentan la efectividad de las diferentes estrategias de respuesta al riesgo.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evalúa la efectividad de los responsables de cada riesgo.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7D207-2873-4EA5-90ED-391CE2D6838B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80728"/>
            <a:ext cx="7793037" cy="8191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_tradnl" dirty="0" smtClean="0"/>
              <a:t>Costo del Riesgo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31187" cy="4392612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El costo del riesgo engloba: 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El importe de las pérdidas retenidas.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Las primas de los seguros y deducibles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Los gastos de amortización de los sistemas de seguridad y prevención.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Los propios gastos de la ejecución del Plan de Gestión de Riesgos.</a:t>
            </a:r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97C51-B0CD-4D22-B66A-F17B32839B9B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95288" y="3556000"/>
            <a:ext cx="4343400" cy="2362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CR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4849813" y="3571875"/>
            <a:ext cx="4114800" cy="2362200"/>
          </a:xfrm>
          <a:prstGeom prst="rect">
            <a:avLst/>
          </a:prstGeom>
          <a:solidFill>
            <a:schemeClr val="bg1"/>
          </a:solidFill>
          <a:ln w="12700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CR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7038975" cy="8001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_tradnl" dirty="0" smtClean="0"/>
              <a:t>Gestión y Financiamiento</a:t>
            </a:r>
            <a:endParaRPr lang="es-ES" dirty="0" smtClean="0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987675" y="2276475"/>
            <a:ext cx="3276600" cy="5969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57D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SELECCIÓN DE ESTRATEGIAS DE RESPUESTA 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4960938" y="3876675"/>
            <a:ext cx="1816100" cy="7620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TRANSFERIR / COMPARTIR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7246938" y="3876675"/>
            <a:ext cx="1663700" cy="6858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ACEPTAR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5265738" y="4943475"/>
            <a:ext cx="1828800" cy="4445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SEGURO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7246938" y="4943475"/>
            <a:ext cx="1663700" cy="4445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FONDO - RESERVA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539750" y="3860800"/>
            <a:ext cx="1663700" cy="7620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EVITAR / EXPLOTAR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2674938" y="3876675"/>
            <a:ext cx="1663700" cy="7620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MITIGAR / MEJORAR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6027738" y="5476875"/>
            <a:ext cx="2162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s-ES_tradnl" sz="1800" b="1">
                <a:solidFill>
                  <a:srgbClr val="FF3300"/>
                </a:solidFill>
                <a:latin typeface="Arial" pitchFamily="34" charset="0"/>
              </a:rPr>
              <a:t>FINANCIAMIENTO</a:t>
            </a:r>
            <a:endParaRPr lang="es-ES_tradnl" sz="1800" b="1">
              <a:latin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905000" y="5476875"/>
            <a:ext cx="1209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s-ES_tradnl" sz="1800" b="1">
                <a:solidFill>
                  <a:srgbClr val="0033CC"/>
                </a:solidFill>
                <a:latin typeface="Arial" pitchFamily="34" charset="0"/>
              </a:rPr>
              <a:t>GESTIÓN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5894388" y="3343275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4675188" y="2886075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 flipV="1">
            <a:off x="1398588" y="3343275"/>
            <a:ext cx="662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1398588" y="3343275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3532188" y="3343275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8027988" y="3343275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>
            <a:off x="8008938" y="463867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5943600" y="4638675"/>
            <a:ext cx="29845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3657600" y="3724275"/>
            <a:ext cx="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3055938" y="4943475"/>
            <a:ext cx="1663700" cy="4445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E4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s-ES_tradnl" sz="1400">
                <a:latin typeface="Arial" pitchFamily="34" charset="0"/>
              </a:rPr>
              <a:t>CONTRATO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>
            <a:off x="4800600" y="4638675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A519A-A9CF-42AA-B09F-4EBC9AF51DF4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1340768"/>
            <a:ext cx="6232525" cy="1584325"/>
          </a:xfrm>
        </p:spPr>
        <p:txBody>
          <a:bodyPr anchor="b">
            <a:noAutofit/>
          </a:bodyPr>
          <a:lstStyle/>
          <a:p>
            <a:pPr eaLnBrk="1" hangingPunct="1"/>
            <a:r>
              <a:rPr lang="es-ES_tradnl" sz="5400" dirty="0" smtClean="0"/>
              <a:t>Recomendaciones y Conclusiones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303463" y="3500438"/>
            <a:ext cx="4500562" cy="2016125"/>
          </a:xfr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anchor="ctr"/>
          <a:lstStyle/>
          <a:p>
            <a:pPr marL="363538" indent="-276225" algn="l" eaLnBrk="1" hangingPunct="1">
              <a:buFontTx/>
              <a:buChar char="•"/>
            </a:pPr>
            <a:r>
              <a:rPr lang="es-CR" sz="2800" dirty="0" smtClean="0"/>
              <a:t>Recomendaciones</a:t>
            </a:r>
          </a:p>
          <a:p>
            <a:pPr marL="363538" indent="-276225" algn="l" eaLnBrk="1" hangingPunct="1">
              <a:buFontTx/>
              <a:buChar char="•"/>
            </a:pPr>
            <a:r>
              <a:rPr lang="es-CR" sz="2800" dirty="0" smtClean="0"/>
              <a:t>Conclusiones</a:t>
            </a: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F9BA0-B38F-464B-94E7-540C710EC20F}" type="slidenum">
              <a:rPr lang="es-ES"/>
              <a:pPr>
                <a:defRPr/>
              </a:pPr>
              <a:t>18</a:t>
            </a:fld>
            <a:endParaRPr lang="es-E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80728"/>
            <a:ext cx="7848600" cy="9144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Recomendaciones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2163"/>
            <a:ext cx="8785225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Completar la identificación del riesgo durante la planeación del proyecto, o tan pronto como sea posible.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 identificación no puede comenzarse sin tener todas las entradas de este proceso (no antes de estar creado el enunciado del alcance, el equipo, el cronograma, el presupuesto, entre otros)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No detenga la identificación de riesgos después de un breve esfuerzo. Trate de obtener una larga lista de riesgos. 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riesgos no deben ser evaluados cuando son identificados, sino posteriormente en los procesos de análisis cualitativo y cuantitativo. De lo contrario decrece el número total de riesgos identificados.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E8EF2-ECEC-4AAA-910E-131B7B31391B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129463" cy="8382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Recomendaciones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989138"/>
            <a:ext cx="8964613" cy="4535487"/>
          </a:xfrm>
        </p:spPr>
        <p:txBody>
          <a:bodyPr/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riesgos deben ser descritos de forma completa para que sea útil a todos los procesos de la gestión de riesgos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Para la identificación de riesgos no use una sola herramienta o técnica. Con una combinación de estas logramos más cantidad de riesgos identificados (use las listas de control de último)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Recuerde que la tendencia de su equipo es a identificar riesgos técnicos. Utilice una estructura de desglose de riesgo para que se tengan en cuenta todas las categorías de riesgo.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Priorizar los riesgos para enfocarse a aquellos con el mayor impacto potencial (probabilidad x consecuencias) sobre el proyecto.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514CB-1DE4-4877-A2CD-7AC4EF3C80BC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344816" cy="1584325"/>
          </a:xfrm>
        </p:spPr>
        <p:txBody>
          <a:bodyPr anchor="b">
            <a:noAutofit/>
          </a:bodyPr>
          <a:lstStyle/>
          <a:p>
            <a:pPr eaLnBrk="1" hangingPunct="1"/>
            <a:r>
              <a:rPr lang="es-ES_tradnl" sz="5400" dirty="0" smtClean="0"/>
              <a:t>Enfoque Gerencial dela Gestión de los Riesgos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3357563"/>
            <a:ext cx="4716462" cy="2808287"/>
          </a:xfr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anchor="ctr">
            <a:normAutofit lnSpcReduction="10000"/>
          </a:bodyPr>
          <a:lstStyle/>
          <a:p>
            <a:pPr marL="444500" indent="-355600" algn="l" eaLnBrk="1" hangingPunct="1">
              <a:buFontTx/>
              <a:buChar char="•"/>
            </a:pPr>
            <a:r>
              <a:rPr lang="es-CR" sz="2800" dirty="0" smtClean="0"/>
              <a:t>Madurez organizacional en la práctica de la Gestión de Riesgos</a:t>
            </a:r>
          </a:p>
          <a:p>
            <a:pPr marL="444500" indent="-355600" algn="l" eaLnBrk="1" hangingPunct="1">
              <a:buFontTx/>
              <a:buChar char="•"/>
            </a:pPr>
            <a:r>
              <a:rPr lang="es-CR" sz="2800" dirty="0" smtClean="0"/>
              <a:t>La Gestión de Riesgos a nivel de Empresa (</a:t>
            </a:r>
            <a:r>
              <a:rPr lang="es-CR" sz="2800" dirty="0" err="1" smtClean="0"/>
              <a:t>ERM</a:t>
            </a:r>
            <a:r>
              <a:rPr lang="es-CR" sz="2800" dirty="0" smtClean="0"/>
              <a:t>)</a:t>
            </a:r>
          </a:p>
          <a:p>
            <a:pPr marL="444500" indent="-355600" algn="l" eaLnBrk="1" hangingPunct="1">
              <a:buFontTx/>
              <a:buChar char="•"/>
            </a:pPr>
            <a:r>
              <a:rPr lang="es-CR" sz="2800" dirty="0" smtClean="0"/>
              <a:t> Recomendaciones</a:t>
            </a: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A48C9-6B44-4949-A804-83F0DDB6B71F}" type="slidenum">
              <a:rPr lang="es-ES"/>
              <a:pPr>
                <a:defRPr/>
              </a:pPr>
              <a:t>20</a:t>
            </a:fld>
            <a:endParaRPr lang="es-E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80728"/>
            <a:ext cx="6985000" cy="9144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Recomendaciones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133600"/>
            <a:ext cx="8964613" cy="4608513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contratos son herramientas de mitigación de riesgos y deben ser firmados después que el director de proyecto  es asignado y el análisis de riesgos es hecho.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Usar lluvias de ideas del equipo y otras técnicas para planificar acciones preventivas y contrarrestar los riesgos priorizados.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Incluir estas acciones en el cronograma del proyecto, y darle seguimiento semanal, junto con las otras tareas.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Reevaluar las acciones de la gestión de los riesgos en los mayores hitos del proyecto. 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riesgos son cosas buenas y malas. Las oportunidades deben ser mejoradas tal como las amenazas son disminuidas.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524A5-0305-4B55-AB1E-1847DFE164D1}" type="slidenum">
              <a:rPr lang="es-ES"/>
              <a:pPr>
                <a:defRPr/>
              </a:pPr>
              <a:t>21</a:t>
            </a:fld>
            <a:endParaRPr lang="es-E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7859712" cy="801687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Conclusiones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2060575"/>
            <a:ext cx="8748712" cy="45370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Los proyectos son desarrollados para tomar ventaja de las oportunidades, que asociadas a la incertidumbre, involucran riesgos.  </a:t>
            </a:r>
          </a:p>
          <a:p>
            <a:pPr eaLnBrk="1" hangingPunct="1"/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Para que el proyecto sea viable, el valor resultante de la probabilidad de ganar debe ser mayor que las consecuencias de la probabilidad de perder.</a:t>
            </a:r>
          </a:p>
          <a:p>
            <a:pPr eaLnBrk="1" hangingPunct="1"/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Los riesgos asociados deben ser objeto de un cuidadoso estudio dentro del contexto de la disposición o aversión de la Organización a la toma de riesgos.  </a:t>
            </a:r>
          </a:p>
          <a:p>
            <a:pPr eaLnBrk="1" hangingPunct="1"/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Las prácticas de la gestión de los riesgos proporcionan un positivo retorno en el incremento de la productividad, de la satisfacción del cliente y del negocio en general.</a:t>
            </a:r>
            <a:endParaRPr lang="es-ES_tradnl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7EEE3-88AA-448D-A86F-90BA86F046FF}" type="slidenum">
              <a:rPr lang="es-ES"/>
              <a:pPr>
                <a:defRPr/>
              </a:pPr>
              <a:t>22</a:t>
            </a:fld>
            <a:endParaRPr lang="es-E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20688"/>
            <a:ext cx="7632848" cy="1108075"/>
          </a:xfrm>
        </p:spPr>
        <p:txBody>
          <a:bodyPr/>
          <a:lstStyle/>
          <a:p>
            <a:pPr algn="ctr" eaLnBrk="1" hangingPunct="1"/>
            <a:r>
              <a:rPr lang="es-CR" dirty="0" smtClean="0"/>
              <a:t>¿Objetivos cumplidos?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40960" cy="4896544"/>
          </a:xfrm>
        </p:spPr>
        <p:txBody>
          <a:bodyPr>
            <a:noAutofit/>
          </a:bodyPr>
          <a:lstStyle/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Describir los procesos de la gestión de riesgos y su relación con otros procesos de la Administración de proyectos. 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Definir una metodología para la Gestión de los Riesgos en los proyectos utilizando los estándares y terminología del </a:t>
            </a:r>
            <a:r>
              <a:rPr lang="es-CR" sz="2000" dirty="0" err="1" smtClean="0">
                <a:solidFill>
                  <a:schemeClr val="bg1">
                    <a:lumMod val="50000"/>
                  </a:schemeClr>
                </a:solidFill>
              </a:rPr>
              <a:t>PMI</a:t>
            </a:r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Utilizar diferentes técnicas y herramientas para identificar y describir los riesgos del proyecto.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Evaluar los riesgos del proyecto utilizando enfoques cualitativos y cuantitativos.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Planificar estrategias y acciones adecuadas a los riesgos en función de la prioridad de los mismos. 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Integrar el  Plan de respuesta a los riesgos del Proyecto con las salidas de los otros procesos de planificación del proyecto.</a:t>
            </a:r>
          </a:p>
          <a:p>
            <a:pPr lvl="0"/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Adaptar los procesos de la gestión de riesgos a las necesidades específicas del proyecto, según las pautas proporcionadas por los activos de procesos de la organización y las restricciones por factores ambientales de la empresa.</a:t>
            </a:r>
            <a:endParaRPr lang="es-CR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8FA91-DA72-4B18-841D-8E68A58592C4}" type="slidenum">
              <a:rPr lang="es-ES"/>
              <a:pPr>
                <a:defRPr/>
              </a:pPr>
              <a:t>23</a:t>
            </a:fld>
            <a:endParaRPr lang="es-E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24128" y="2204864"/>
            <a:ext cx="3168352" cy="3024336"/>
            <a:chOff x="1536" y="1008"/>
            <a:chExt cx="2792" cy="2711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603" y="1008"/>
              <a:ext cx="2643" cy="2641"/>
              <a:chOff x="1551" y="810"/>
              <a:chExt cx="2643" cy="2641"/>
            </a:xfrm>
          </p:grpSpPr>
          <p:sp>
            <p:nvSpPr>
              <p:cNvPr id="56392" name="Freeform 9"/>
              <p:cNvSpPr>
                <a:spLocks/>
              </p:cNvSpPr>
              <p:nvPr/>
            </p:nvSpPr>
            <p:spPr bwMode="auto">
              <a:xfrm>
                <a:off x="2177" y="1350"/>
                <a:ext cx="1611" cy="1513"/>
              </a:xfrm>
              <a:custGeom>
                <a:avLst/>
                <a:gdLst>
                  <a:gd name="T0" fmla="*/ 97 w 1611"/>
                  <a:gd name="T1" fmla="*/ 52 h 1513"/>
                  <a:gd name="T2" fmla="*/ 141 w 1611"/>
                  <a:gd name="T3" fmla="*/ 26 h 1513"/>
                  <a:gd name="T4" fmla="*/ 197 w 1611"/>
                  <a:gd name="T5" fmla="*/ 9 h 1513"/>
                  <a:gd name="T6" fmla="*/ 258 w 1611"/>
                  <a:gd name="T7" fmla="*/ 0 h 1513"/>
                  <a:gd name="T8" fmla="*/ 331 w 1611"/>
                  <a:gd name="T9" fmla="*/ 1 h 1513"/>
                  <a:gd name="T10" fmla="*/ 396 w 1611"/>
                  <a:gd name="T11" fmla="*/ 9 h 1513"/>
                  <a:gd name="T12" fmla="*/ 469 w 1611"/>
                  <a:gd name="T13" fmla="*/ 26 h 1513"/>
                  <a:gd name="T14" fmla="*/ 548 w 1611"/>
                  <a:gd name="T15" fmla="*/ 48 h 1513"/>
                  <a:gd name="T16" fmla="*/ 643 w 1611"/>
                  <a:gd name="T17" fmla="*/ 86 h 1513"/>
                  <a:gd name="T18" fmla="*/ 764 w 1611"/>
                  <a:gd name="T19" fmla="*/ 151 h 1513"/>
                  <a:gd name="T20" fmla="*/ 869 w 1611"/>
                  <a:gd name="T21" fmla="*/ 217 h 1513"/>
                  <a:gd name="T22" fmla="*/ 991 w 1611"/>
                  <a:gd name="T23" fmla="*/ 302 h 1513"/>
                  <a:gd name="T24" fmla="*/ 1091 w 1611"/>
                  <a:gd name="T25" fmla="*/ 385 h 1513"/>
                  <a:gd name="T26" fmla="*/ 1222 w 1611"/>
                  <a:gd name="T27" fmla="*/ 506 h 1513"/>
                  <a:gd name="T28" fmla="*/ 1307 w 1611"/>
                  <a:gd name="T29" fmla="*/ 602 h 1513"/>
                  <a:gd name="T30" fmla="*/ 1390 w 1611"/>
                  <a:gd name="T31" fmla="*/ 714 h 1513"/>
                  <a:gd name="T32" fmla="*/ 1481 w 1611"/>
                  <a:gd name="T33" fmla="*/ 851 h 1513"/>
                  <a:gd name="T34" fmla="*/ 1550 w 1611"/>
                  <a:gd name="T35" fmla="*/ 985 h 1513"/>
                  <a:gd name="T36" fmla="*/ 1581 w 1611"/>
                  <a:gd name="T37" fmla="*/ 1067 h 1513"/>
                  <a:gd name="T38" fmla="*/ 1602 w 1611"/>
                  <a:gd name="T39" fmla="*/ 1159 h 1513"/>
                  <a:gd name="T40" fmla="*/ 1611 w 1611"/>
                  <a:gd name="T41" fmla="*/ 1222 h 1513"/>
                  <a:gd name="T42" fmla="*/ 1608 w 1611"/>
                  <a:gd name="T43" fmla="*/ 1275 h 1513"/>
                  <a:gd name="T44" fmla="*/ 1595 w 1611"/>
                  <a:gd name="T45" fmla="*/ 1334 h 1513"/>
                  <a:gd name="T46" fmla="*/ 1575 w 1611"/>
                  <a:gd name="T47" fmla="*/ 1385 h 1513"/>
                  <a:gd name="T48" fmla="*/ 1545 w 1611"/>
                  <a:gd name="T49" fmla="*/ 1425 h 1513"/>
                  <a:gd name="T50" fmla="*/ 1508 w 1611"/>
                  <a:gd name="T51" fmla="*/ 1459 h 1513"/>
                  <a:gd name="T52" fmla="*/ 1460 w 1611"/>
                  <a:gd name="T53" fmla="*/ 1489 h 1513"/>
                  <a:gd name="T54" fmla="*/ 1407 w 1611"/>
                  <a:gd name="T55" fmla="*/ 1504 h 1513"/>
                  <a:gd name="T56" fmla="*/ 1348 w 1611"/>
                  <a:gd name="T57" fmla="*/ 1513 h 1513"/>
                  <a:gd name="T58" fmla="*/ 1277 w 1611"/>
                  <a:gd name="T59" fmla="*/ 1513 h 1513"/>
                  <a:gd name="T60" fmla="*/ 1205 w 1611"/>
                  <a:gd name="T61" fmla="*/ 1502 h 1513"/>
                  <a:gd name="T62" fmla="*/ 1126 w 1611"/>
                  <a:gd name="T63" fmla="*/ 1482 h 1513"/>
                  <a:gd name="T64" fmla="*/ 1052 w 1611"/>
                  <a:gd name="T65" fmla="*/ 1459 h 1513"/>
                  <a:gd name="T66" fmla="*/ 961 w 1611"/>
                  <a:gd name="T67" fmla="*/ 1422 h 1513"/>
                  <a:gd name="T68" fmla="*/ 851 w 1611"/>
                  <a:gd name="T69" fmla="*/ 1365 h 1513"/>
                  <a:gd name="T70" fmla="*/ 742 w 1611"/>
                  <a:gd name="T71" fmla="*/ 1294 h 1513"/>
                  <a:gd name="T72" fmla="*/ 600 w 1611"/>
                  <a:gd name="T73" fmla="*/ 1196 h 1513"/>
                  <a:gd name="T74" fmla="*/ 494 w 1611"/>
                  <a:gd name="T75" fmla="*/ 1105 h 1513"/>
                  <a:gd name="T76" fmla="*/ 381 w 1611"/>
                  <a:gd name="T77" fmla="*/ 1001 h 1513"/>
                  <a:gd name="T78" fmla="*/ 281 w 1611"/>
                  <a:gd name="T79" fmla="*/ 882 h 1513"/>
                  <a:gd name="T80" fmla="*/ 195 w 1611"/>
                  <a:gd name="T81" fmla="*/ 768 h 1513"/>
                  <a:gd name="T82" fmla="*/ 124 w 1611"/>
                  <a:gd name="T83" fmla="*/ 660 h 1513"/>
                  <a:gd name="T84" fmla="*/ 85 w 1611"/>
                  <a:gd name="T85" fmla="*/ 582 h 1513"/>
                  <a:gd name="T86" fmla="*/ 50 w 1611"/>
                  <a:gd name="T87" fmla="*/ 513 h 1513"/>
                  <a:gd name="T88" fmla="*/ 25 w 1611"/>
                  <a:gd name="T89" fmla="*/ 434 h 1513"/>
                  <a:gd name="T90" fmla="*/ 9 w 1611"/>
                  <a:gd name="T91" fmla="*/ 376 h 1513"/>
                  <a:gd name="T92" fmla="*/ 0 w 1611"/>
                  <a:gd name="T93" fmla="*/ 315 h 1513"/>
                  <a:gd name="T94" fmla="*/ 0 w 1611"/>
                  <a:gd name="T95" fmla="*/ 265 h 1513"/>
                  <a:gd name="T96" fmla="*/ 3 w 1611"/>
                  <a:gd name="T97" fmla="*/ 214 h 1513"/>
                  <a:gd name="T98" fmla="*/ 13 w 1611"/>
                  <a:gd name="T99" fmla="*/ 160 h 1513"/>
                  <a:gd name="T100" fmla="*/ 33 w 1611"/>
                  <a:gd name="T101" fmla="*/ 122 h 1513"/>
                  <a:gd name="T102" fmla="*/ 63 w 1611"/>
                  <a:gd name="T103" fmla="*/ 84 h 1513"/>
                  <a:gd name="T104" fmla="*/ 97 w 1611"/>
                  <a:gd name="T105" fmla="*/ 52 h 151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611"/>
                  <a:gd name="T160" fmla="*/ 0 h 1513"/>
                  <a:gd name="T161" fmla="*/ 1611 w 1611"/>
                  <a:gd name="T162" fmla="*/ 1513 h 151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611" h="1513">
                    <a:moveTo>
                      <a:pt x="97" y="52"/>
                    </a:moveTo>
                    <a:lnTo>
                      <a:pt x="141" y="26"/>
                    </a:lnTo>
                    <a:lnTo>
                      <a:pt x="197" y="9"/>
                    </a:lnTo>
                    <a:lnTo>
                      <a:pt x="258" y="0"/>
                    </a:lnTo>
                    <a:lnTo>
                      <a:pt x="331" y="1"/>
                    </a:lnTo>
                    <a:lnTo>
                      <a:pt x="396" y="9"/>
                    </a:lnTo>
                    <a:lnTo>
                      <a:pt x="469" y="26"/>
                    </a:lnTo>
                    <a:lnTo>
                      <a:pt x="548" y="48"/>
                    </a:lnTo>
                    <a:lnTo>
                      <a:pt x="643" y="86"/>
                    </a:lnTo>
                    <a:lnTo>
                      <a:pt x="764" y="151"/>
                    </a:lnTo>
                    <a:lnTo>
                      <a:pt x="869" y="217"/>
                    </a:lnTo>
                    <a:lnTo>
                      <a:pt x="991" y="302"/>
                    </a:lnTo>
                    <a:lnTo>
                      <a:pt x="1091" y="385"/>
                    </a:lnTo>
                    <a:lnTo>
                      <a:pt x="1222" y="506"/>
                    </a:lnTo>
                    <a:lnTo>
                      <a:pt x="1307" y="602"/>
                    </a:lnTo>
                    <a:lnTo>
                      <a:pt x="1390" y="714"/>
                    </a:lnTo>
                    <a:lnTo>
                      <a:pt x="1481" y="851"/>
                    </a:lnTo>
                    <a:lnTo>
                      <a:pt x="1550" y="985"/>
                    </a:lnTo>
                    <a:lnTo>
                      <a:pt x="1581" y="1067"/>
                    </a:lnTo>
                    <a:lnTo>
                      <a:pt x="1602" y="1159"/>
                    </a:lnTo>
                    <a:lnTo>
                      <a:pt x="1611" y="1222"/>
                    </a:lnTo>
                    <a:lnTo>
                      <a:pt x="1608" y="1275"/>
                    </a:lnTo>
                    <a:lnTo>
                      <a:pt x="1595" y="1334"/>
                    </a:lnTo>
                    <a:lnTo>
                      <a:pt x="1575" y="1385"/>
                    </a:lnTo>
                    <a:lnTo>
                      <a:pt x="1545" y="1425"/>
                    </a:lnTo>
                    <a:lnTo>
                      <a:pt x="1508" y="1459"/>
                    </a:lnTo>
                    <a:lnTo>
                      <a:pt x="1460" y="1489"/>
                    </a:lnTo>
                    <a:lnTo>
                      <a:pt x="1407" y="1504"/>
                    </a:lnTo>
                    <a:lnTo>
                      <a:pt x="1348" y="1513"/>
                    </a:lnTo>
                    <a:lnTo>
                      <a:pt x="1277" y="1513"/>
                    </a:lnTo>
                    <a:lnTo>
                      <a:pt x="1205" y="1502"/>
                    </a:lnTo>
                    <a:lnTo>
                      <a:pt x="1126" y="1482"/>
                    </a:lnTo>
                    <a:lnTo>
                      <a:pt x="1052" y="1459"/>
                    </a:lnTo>
                    <a:lnTo>
                      <a:pt x="961" y="1422"/>
                    </a:lnTo>
                    <a:lnTo>
                      <a:pt x="851" y="1365"/>
                    </a:lnTo>
                    <a:lnTo>
                      <a:pt x="742" y="1294"/>
                    </a:lnTo>
                    <a:lnTo>
                      <a:pt x="600" y="1196"/>
                    </a:lnTo>
                    <a:lnTo>
                      <a:pt x="494" y="1105"/>
                    </a:lnTo>
                    <a:lnTo>
                      <a:pt x="381" y="1001"/>
                    </a:lnTo>
                    <a:lnTo>
                      <a:pt x="281" y="882"/>
                    </a:lnTo>
                    <a:lnTo>
                      <a:pt x="195" y="768"/>
                    </a:lnTo>
                    <a:lnTo>
                      <a:pt x="124" y="660"/>
                    </a:lnTo>
                    <a:lnTo>
                      <a:pt x="85" y="582"/>
                    </a:lnTo>
                    <a:lnTo>
                      <a:pt x="50" y="513"/>
                    </a:lnTo>
                    <a:lnTo>
                      <a:pt x="25" y="434"/>
                    </a:lnTo>
                    <a:lnTo>
                      <a:pt x="9" y="376"/>
                    </a:lnTo>
                    <a:lnTo>
                      <a:pt x="0" y="315"/>
                    </a:lnTo>
                    <a:lnTo>
                      <a:pt x="0" y="265"/>
                    </a:lnTo>
                    <a:lnTo>
                      <a:pt x="3" y="214"/>
                    </a:lnTo>
                    <a:lnTo>
                      <a:pt x="13" y="160"/>
                    </a:lnTo>
                    <a:lnTo>
                      <a:pt x="33" y="122"/>
                    </a:lnTo>
                    <a:lnTo>
                      <a:pt x="63" y="84"/>
                    </a:lnTo>
                    <a:lnTo>
                      <a:pt x="97" y="52"/>
                    </a:lnTo>
                  </a:path>
                </a:pathLst>
              </a:custGeom>
              <a:noFill/>
              <a:ln w="127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3" name="Freeform 10"/>
              <p:cNvSpPr>
                <a:spLocks/>
              </p:cNvSpPr>
              <p:nvPr/>
            </p:nvSpPr>
            <p:spPr bwMode="auto">
              <a:xfrm>
                <a:off x="1551" y="1271"/>
                <a:ext cx="2625" cy="1608"/>
              </a:xfrm>
              <a:custGeom>
                <a:avLst/>
                <a:gdLst>
                  <a:gd name="T0" fmla="*/ 0 w 2625"/>
                  <a:gd name="T1" fmla="*/ 1239 h 1608"/>
                  <a:gd name="T2" fmla="*/ 15 w 2625"/>
                  <a:gd name="T3" fmla="*/ 1138 h 1608"/>
                  <a:gd name="T4" fmla="*/ 58 w 2625"/>
                  <a:gd name="T5" fmla="*/ 1033 h 1608"/>
                  <a:gd name="T6" fmla="*/ 192 w 2625"/>
                  <a:gd name="T7" fmla="*/ 833 h 1608"/>
                  <a:gd name="T8" fmla="*/ 391 w 2625"/>
                  <a:gd name="T9" fmla="*/ 643 h 1608"/>
                  <a:gd name="T10" fmla="*/ 631 w 2625"/>
                  <a:gd name="T11" fmla="*/ 465 h 1608"/>
                  <a:gd name="T12" fmla="*/ 1003 w 2625"/>
                  <a:gd name="T13" fmla="*/ 259 h 1608"/>
                  <a:gd name="T14" fmla="*/ 1361 w 2625"/>
                  <a:gd name="T15" fmla="*/ 119 h 1608"/>
                  <a:gd name="T16" fmla="*/ 1823 w 2625"/>
                  <a:gd name="T17" fmla="*/ 11 h 1608"/>
                  <a:gd name="T18" fmla="*/ 2040 w 2625"/>
                  <a:gd name="T19" fmla="*/ 0 h 1608"/>
                  <a:gd name="T20" fmla="*/ 2226 w 2625"/>
                  <a:gd name="T21" fmla="*/ 11 h 1608"/>
                  <a:gd name="T22" fmla="*/ 2400 w 2625"/>
                  <a:gd name="T23" fmla="*/ 57 h 1608"/>
                  <a:gd name="T24" fmla="*/ 2548 w 2625"/>
                  <a:gd name="T25" fmla="*/ 154 h 1608"/>
                  <a:gd name="T26" fmla="*/ 2601 w 2625"/>
                  <a:gd name="T27" fmla="*/ 233 h 1608"/>
                  <a:gd name="T28" fmla="*/ 2623 w 2625"/>
                  <a:gd name="T29" fmla="*/ 323 h 1608"/>
                  <a:gd name="T30" fmla="*/ 2625 w 2625"/>
                  <a:gd name="T31" fmla="*/ 401 h 1608"/>
                  <a:gd name="T32" fmla="*/ 2588 w 2625"/>
                  <a:gd name="T33" fmla="*/ 535 h 1608"/>
                  <a:gd name="T34" fmla="*/ 2514 w 2625"/>
                  <a:gd name="T35" fmla="*/ 671 h 1608"/>
                  <a:gd name="T36" fmla="*/ 2424 w 2625"/>
                  <a:gd name="T37" fmla="*/ 785 h 1608"/>
                  <a:gd name="T38" fmla="*/ 2246 w 2625"/>
                  <a:gd name="T39" fmla="*/ 959 h 1608"/>
                  <a:gd name="T40" fmla="*/ 2034 w 2625"/>
                  <a:gd name="T41" fmla="*/ 1118 h 1608"/>
                  <a:gd name="T42" fmla="*/ 1759 w 2625"/>
                  <a:gd name="T43" fmla="*/ 1280 h 1608"/>
                  <a:gd name="T44" fmla="*/ 1475 w 2625"/>
                  <a:gd name="T45" fmla="*/ 1410 h 1608"/>
                  <a:gd name="T46" fmla="*/ 1151 w 2625"/>
                  <a:gd name="T47" fmla="*/ 1521 h 1608"/>
                  <a:gd name="T48" fmla="*/ 853 w 2625"/>
                  <a:gd name="T49" fmla="*/ 1585 h 1608"/>
                  <a:gd name="T50" fmla="*/ 606 w 2625"/>
                  <a:gd name="T51" fmla="*/ 1608 h 1608"/>
                  <a:gd name="T52" fmla="*/ 442 w 2625"/>
                  <a:gd name="T53" fmla="*/ 1598 h 1608"/>
                  <a:gd name="T54" fmla="*/ 316 w 2625"/>
                  <a:gd name="T55" fmla="*/ 1577 h 1608"/>
                  <a:gd name="T56" fmla="*/ 192 w 2625"/>
                  <a:gd name="T57" fmla="*/ 1534 h 1608"/>
                  <a:gd name="T58" fmla="*/ 100 w 2625"/>
                  <a:gd name="T59" fmla="*/ 1469 h 1608"/>
                  <a:gd name="T60" fmla="*/ 26 w 2625"/>
                  <a:gd name="T61" fmla="*/ 1379 h 1608"/>
                  <a:gd name="T62" fmla="*/ 0 w 2625"/>
                  <a:gd name="T63" fmla="*/ 1283 h 16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625"/>
                  <a:gd name="T97" fmla="*/ 0 h 1608"/>
                  <a:gd name="T98" fmla="*/ 2625 w 2625"/>
                  <a:gd name="T99" fmla="*/ 1608 h 16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625" h="1608">
                    <a:moveTo>
                      <a:pt x="0" y="1283"/>
                    </a:moveTo>
                    <a:lnTo>
                      <a:pt x="0" y="1239"/>
                    </a:lnTo>
                    <a:lnTo>
                      <a:pt x="5" y="1185"/>
                    </a:lnTo>
                    <a:lnTo>
                      <a:pt x="15" y="1138"/>
                    </a:lnTo>
                    <a:lnTo>
                      <a:pt x="32" y="1089"/>
                    </a:lnTo>
                    <a:lnTo>
                      <a:pt x="58" y="1033"/>
                    </a:lnTo>
                    <a:lnTo>
                      <a:pt x="113" y="935"/>
                    </a:lnTo>
                    <a:lnTo>
                      <a:pt x="192" y="833"/>
                    </a:lnTo>
                    <a:lnTo>
                      <a:pt x="292" y="731"/>
                    </a:lnTo>
                    <a:lnTo>
                      <a:pt x="391" y="643"/>
                    </a:lnTo>
                    <a:lnTo>
                      <a:pt x="519" y="543"/>
                    </a:lnTo>
                    <a:lnTo>
                      <a:pt x="631" y="465"/>
                    </a:lnTo>
                    <a:lnTo>
                      <a:pt x="826" y="350"/>
                    </a:lnTo>
                    <a:lnTo>
                      <a:pt x="1003" y="259"/>
                    </a:lnTo>
                    <a:lnTo>
                      <a:pt x="1211" y="171"/>
                    </a:lnTo>
                    <a:lnTo>
                      <a:pt x="1361" y="119"/>
                    </a:lnTo>
                    <a:lnTo>
                      <a:pt x="1568" y="59"/>
                    </a:lnTo>
                    <a:lnTo>
                      <a:pt x="1823" y="11"/>
                    </a:lnTo>
                    <a:lnTo>
                      <a:pt x="1930" y="2"/>
                    </a:lnTo>
                    <a:lnTo>
                      <a:pt x="2040" y="0"/>
                    </a:lnTo>
                    <a:lnTo>
                      <a:pt x="2137" y="1"/>
                    </a:lnTo>
                    <a:lnTo>
                      <a:pt x="2226" y="11"/>
                    </a:lnTo>
                    <a:lnTo>
                      <a:pt x="2312" y="29"/>
                    </a:lnTo>
                    <a:lnTo>
                      <a:pt x="2400" y="57"/>
                    </a:lnTo>
                    <a:lnTo>
                      <a:pt x="2483" y="102"/>
                    </a:lnTo>
                    <a:lnTo>
                      <a:pt x="2548" y="154"/>
                    </a:lnTo>
                    <a:lnTo>
                      <a:pt x="2580" y="192"/>
                    </a:lnTo>
                    <a:lnTo>
                      <a:pt x="2601" y="233"/>
                    </a:lnTo>
                    <a:lnTo>
                      <a:pt x="2614" y="275"/>
                    </a:lnTo>
                    <a:lnTo>
                      <a:pt x="2623" y="323"/>
                    </a:lnTo>
                    <a:lnTo>
                      <a:pt x="2625" y="361"/>
                    </a:lnTo>
                    <a:lnTo>
                      <a:pt x="2625" y="401"/>
                    </a:lnTo>
                    <a:lnTo>
                      <a:pt x="2613" y="465"/>
                    </a:lnTo>
                    <a:lnTo>
                      <a:pt x="2588" y="535"/>
                    </a:lnTo>
                    <a:lnTo>
                      <a:pt x="2555" y="604"/>
                    </a:lnTo>
                    <a:lnTo>
                      <a:pt x="2514" y="671"/>
                    </a:lnTo>
                    <a:lnTo>
                      <a:pt x="2471" y="726"/>
                    </a:lnTo>
                    <a:lnTo>
                      <a:pt x="2424" y="785"/>
                    </a:lnTo>
                    <a:lnTo>
                      <a:pt x="2359" y="859"/>
                    </a:lnTo>
                    <a:lnTo>
                      <a:pt x="2246" y="959"/>
                    </a:lnTo>
                    <a:lnTo>
                      <a:pt x="2138" y="1044"/>
                    </a:lnTo>
                    <a:lnTo>
                      <a:pt x="2034" y="1118"/>
                    </a:lnTo>
                    <a:lnTo>
                      <a:pt x="1894" y="1205"/>
                    </a:lnTo>
                    <a:lnTo>
                      <a:pt x="1759" y="1280"/>
                    </a:lnTo>
                    <a:lnTo>
                      <a:pt x="1617" y="1348"/>
                    </a:lnTo>
                    <a:lnTo>
                      <a:pt x="1475" y="1410"/>
                    </a:lnTo>
                    <a:lnTo>
                      <a:pt x="1341" y="1460"/>
                    </a:lnTo>
                    <a:lnTo>
                      <a:pt x="1151" y="1521"/>
                    </a:lnTo>
                    <a:lnTo>
                      <a:pt x="981" y="1561"/>
                    </a:lnTo>
                    <a:lnTo>
                      <a:pt x="853" y="1585"/>
                    </a:lnTo>
                    <a:lnTo>
                      <a:pt x="708" y="1600"/>
                    </a:lnTo>
                    <a:lnTo>
                      <a:pt x="606" y="1608"/>
                    </a:lnTo>
                    <a:lnTo>
                      <a:pt x="519" y="1608"/>
                    </a:lnTo>
                    <a:lnTo>
                      <a:pt x="442" y="1598"/>
                    </a:lnTo>
                    <a:lnTo>
                      <a:pt x="376" y="1590"/>
                    </a:lnTo>
                    <a:lnTo>
                      <a:pt x="316" y="1577"/>
                    </a:lnTo>
                    <a:lnTo>
                      <a:pt x="247" y="1555"/>
                    </a:lnTo>
                    <a:lnTo>
                      <a:pt x="192" y="1534"/>
                    </a:lnTo>
                    <a:lnTo>
                      <a:pt x="143" y="1504"/>
                    </a:lnTo>
                    <a:lnTo>
                      <a:pt x="100" y="1469"/>
                    </a:lnTo>
                    <a:lnTo>
                      <a:pt x="62" y="1431"/>
                    </a:lnTo>
                    <a:lnTo>
                      <a:pt x="26" y="1379"/>
                    </a:lnTo>
                    <a:lnTo>
                      <a:pt x="11" y="1331"/>
                    </a:lnTo>
                    <a:lnTo>
                      <a:pt x="0" y="1283"/>
                    </a:lnTo>
                  </a:path>
                </a:pathLst>
              </a:custGeom>
              <a:noFill/>
              <a:ln w="254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4" name="Freeform 11"/>
              <p:cNvSpPr>
                <a:spLocks/>
              </p:cNvSpPr>
              <p:nvPr/>
            </p:nvSpPr>
            <p:spPr bwMode="auto">
              <a:xfrm>
                <a:off x="2180" y="810"/>
                <a:ext cx="1434" cy="2641"/>
              </a:xfrm>
              <a:custGeom>
                <a:avLst/>
                <a:gdLst>
                  <a:gd name="T0" fmla="*/ 247 w 1434"/>
                  <a:gd name="T1" fmla="*/ 0 h 2641"/>
                  <a:gd name="T2" fmla="*/ 363 w 1434"/>
                  <a:gd name="T3" fmla="*/ 21 h 2641"/>
                  <a:gd name="T4" fmla="*/ 476 w 1434"/>
                  <a:gd name="T5" fmla="*/ 82 h 2641"/>
                  <a:gd name="T6" fmla="*/ 636 w 1434"/>
                  <a:gd name="T7" fmla="*/ 217 h 2641"/>
                  <a:gd name="T8" fmla="*/ 752 w 1434"/>
                  <a:gd name="T9" fmla="*/ 345 h 2641"/>
                  <a:gd name="T10" fmla="*/ 885 w 1434"/>
                  <a:gd name="T11" fmla="*/ 530 h 2641"/>
                  <a:gd name="T12" fmla="*/ 1008 w 1434"/>
                  <a:gd name="T13" fmla="*/ 733 h 2641"/>
                  <a:gd name="T14" fmla="*/ 1132 w 1434"/>
                  <a:gd name="T15" fmla="*/ 988 h 2641"/>
                  <a:gd name="T16" fmla="*/ 1211 w 1434"/>
                  <a:gd name="T17" fmla="*/ 1171 h 2641"/>
                  <a:gd name="T18" fmla="*/ 1283 w 1434"/>
                  <a:gd name="T19" fmla="*/ 1366 h 2641"/>
                  <a:gd name="T20" fmla="*/ 1347 w 1434"/>
                  <a:gd name="T21" fmla="*/ 1583 h 2641"/>
                  <a:gd name="T22" fmla="*/ 1401 w 1434"/>
                  <a:gd name="T23" fmla="*/ 1816 h 2641"/>
                  <a:gd name="T24" fmla="*/ 1430 w 1434"/>
                  <a:gd name="T25" fmla="*/ 2028 h 2641"/>
                  <a:gd name="T26" fmla="*/ 1426 w 1434"/>
                  <a:gd name="T27" fmla="*/ 2278 h 2641"/>
                  <a:gd name="T28" fmla="*/ 1392 w 1434"/>
                  <a:gd name="T29" fmla="*/ 2446 h 2641"/>
                  <a:gd name="T30" fmla="*/ 1344 w 1434"/>
                  <a:gd name="T31" fmla="*/ 2555 h 2641"/>
                  <a:gd name="T32" fmla="*/ 1280 w 1434"/>
                  <a:gd name="T33" fmla="*/ 2615 h 2641"/>
                  <a:gd name="T34" fmla="*/ 1175 w 1434"/>
                  <a:gd name="T35" fmla="*/ 2641 h 2641"/>
                  <a:gd name="T36" fmla="*/ 1063 w 1434"/>
                  <a:gd name="T37" fmla="*/ 2616 h 2641"/>
                  <a:gd name="T38" fmla="*/ 937 w 1434"/>
                  <a:gd name="T39" fmla="*/ 2550 h 2641"/>
                  <a:gd name="T40" fmla="*/ 800 w 1434"/>
                  <a:gd name="T41" fmla="*/ 2433 h 2641"/>
                  <a:gd name="T42" fmla="*/ 681 w 1434"/>
                  <a:gd name="T43" fmla="*/ 2298 h 2641"/>
                  <a:gd name="T44" fmla="*/ 577 w 1434"/>
                  <a:gd name="T45" fmla="*/ 2158 h 2641"/>
                  <a:gd name="T46" fmla="*/ 476 w 1434"/>
                  <a:gd name="T47" fmla="*/ 1999 h 2641"/>
                  <a:gd name="T48" fmla="*/ 377 w 1434"/>
                  <a:gd name="T49" fmla="*/ 1817 h 2641"/>
                  <a:gd name="T50" fmla="*/ 277 w 1434"/>
                  <a:gd name="T51" fmla="*/ 1607 h 2641"/>
                  <a:gd name="T52" fmla="*/ 177 w 1434"/>
                  <a:gd name="T53" fmla="*/ 1355 h 2641"/>
                  <a:gd name="T54" fmla="*/ 76 w 1434"/>
                  <a:gd name="T55" fmla="*/ 1021 h 2641"/>
                  <a:gd name="T56" fmla="*/ 27 w 1434"/>
                  <a:gd name="T57" fmla="*/ 776 h 2641"/>
                  <a:gd name="T58" fmla="*/ 1 w 1434"/>
                  <a:gd name="T59" fmla="*/ 536 h 2641"/>
                  <a:gd name="T60" fmla="*/ 8 w 1434"/>
                  <a:gd name="T61" fmla="*/ 355 h 2641"/>
                  <a:gd name="T62" fmla="*/ 31 w 1434"/>
                  <a:gd name="T63" fmla="*/ 217 h 2641"/>
                  <a:gd name="T64" fmla="*/ 77 w 1434"/>
                  <a:gd name="T65" fmla="*/ 116 h 2641"/>
                  <a:gd name="T66" fmla="*/ 144 w 1434"/>
                  <a:gd name="T67" fmla="*/ 38 h 264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34"/>
                  <a:gd name="T103" fmla="*/ 0 h 2641"/>
                  <a:gd name="T104" fmla="*/ 1434 w 1434"/>
                  <a:gd name="T105" fmla="*/ 2641 h 264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34" h="2641">
                    <a:moveTo>
                      <a:pt x="190" y="9"/>
                    </a:moveTo>
                    <a:lnTo>
                      <a:pt x="247" y="0"/>
                    </a:lnTo>
                    <a:lnTo>
                      <a:pt x="307" y="5"/>
                    </a:lnTo>
                    <a:lnTo>
                      <a:pt x="363" y="21"/>
                    </a:lnTo>
                    <a:lnTo>
                      <a:pt x="413" y="42"/>
                    </a:lnTo>
                    <a:lnTo>
                      <a:pt x="476" y="82"/>
                    </a:lnTo>
                    <a:lnTo>
                      <a:pt x="562" y="147"/>
                    </a:lnTo>
                    <a:lnTo>
                      <a:pt x="636" y="217"/>
                    </a:lnTo>
                    <a:lnTo>
                      <a:pt x="694" y="278"/>
                    </a:lnTo>
                    <a:lnTo>
                      <a:pt x="752" y="345"/>
                    </a:lnTo>
                    <a:lnTo>
                      <a:pt x="819" y="429"/>
                    </a:lnTo>
                    <a:lnTo>
                      <a:pt x="885" y="530"/>
                    </a:lnTo>
                    <a:lnTo>
                      <a:pt x="945" y="625"/>
                    </a:lnTo>
                    <a:lnTo>
                      <a:pt x="1008" y="733"/>
                    </a:lnTo>
                    <a:lnTo>
                      <a:pt x="1081" y="871"/>
                    </a:lnTo>
                    <a:lnTo>
                      <a:pt x="1132" y="988"/>
                    </a:lnTo>
                    <a:lnTo>
                      <a:pt x="1179" y="1096"/>
                    </a:lnTo>
                    <a:lnTo>
                      <a:pt x="1211" y="1171"/>
                    </a:lnTo>
                    <a:lnTo>
                      <a:pt x="1244" y="1258"/>
                    </a:lnTo>
                    <a:lnTo>
                      <a:pt x="1283" y="1366"/>
                    </a:lnTo>
                    <a:lnTo>
                      <a:pt x="1313" y="1463"/>
                    </a:lnTo>
                    <a:lnTo>
                      <a:pt x="1347" y="1583"/>
                    </a:lnTo>
                    <a:lnTo>
                      <a:pt x="1379" y="1711"/>
                    </a:lnTo>
                    <a:lnTo>
                      <a:pt x="1401" y="1816"/>
                    </a:lnTo>
                    <a:lnTo>
                      <a:pt x="1421" y="1926"/>
                    </a:lnTo>
                    <a:lnTo>
                      <a:pt x="1430" y="2028"/>
                    </a:lnTo>
                    <a:lnTo>
                      <a:pt x="1434" y="2145"/>
                    </a:lnTo>
                    <a:lnTo>
                      <a:pt x="1426" y="2278"/>
                    </a:lnTo>
                    <a:lnTo>
                      <a:pt x="1411" y="2374"/>
                    </a:lnTo>
                    <a:lnTo>
                      <a:pt x="1392" y="2446"/>
                    </a:lnTo>
                    <a:lnTo>
                      <a:pt x="1370" y="2508"/>
                    </a:lnTo>
                    <a:lnTo>
                      <a:pt x="1344" y="2555"/>
                    </a:lnTo>
                    <a:lnTo>
                      <a:pt x="1317" y="2586"/>
                    </a:lnTo>
                    <a:lnTo>
                      <a:pt x="1280" y="2615"/>
                    </a:lnTo>
                    <a:lnTo>
                      <a:pt x="1226" y="2632"/>
                    </a:lnTo>
                    <a:lnTo>
                      <a:pt x="1175" y="2641"/>
                    </a:lnTo>
                    <a:lnTo>
                      <a:pt x="1116" y="2632"/>
                    </a:lnTo>
                    <a:lnTo>
                      <a:pt x="1063" y="2616"/>
                    </a:lnTo>
                    <a:lnTo>
                      <a:pt x="998" y="2588"/>
                    </a:lnTo>
                    <a:lnTo>
                      <a:pt x="937" y="2550"/>
                    </a:lnTo>
                    <a:lnTo>
                      <a:pt x="862" y="2491"/>
                    </a:lnTo>
                    <a:lnTo>
                      <a:pt x="800" y="2433"/>
                    </a:lnTo>
                    <a:lnTo>
                      <a:pt x="744" y="2374"/>
                    </a:lnTo>
                    <a:lnTo>
                      <a:pt x="681" y="2298"/>
                    </a:lnTo>
                    <a:lnTo>
                      <a:pt x="626" y="2228"/>
                    </a:lnTo>
                    <a:lnTo>
                      <a:pt x="577" y="2158"/>
                    </a:lnTo>
                    <a:lnTo>
                      <a:pt x="520" y="2074"/>
                    </a:lnTo>
                    <a:lnTo>
                      <a:pt x="476" y="1999"/>
                    </a:lnTo>
                    <a:lnTo>
                      <a:pt x="432" y="1921"/>
                    </a:lnTo>
                    <a:lnTo>
                      <a:pt x="377" y="1817"/>
                    </a:lnTo>
                    <a:lnTo>
                      <a:pt x="322" y="1713"/>
                    </a:lnTo>
                    <a:lnTo>
                      <a:pt x="277" y="1607"/>
                    </a:lnTo>
                    <a:lnTo>
                      <a:pt x="222" y="1480"/>
                    </a:lnTo>
                    <a:lnTo>
                      <a:pt x="177" y="1355"/>
                    </a:lnTo>
                    <a:lnTo>
                      <a:pt x="134" y="1229"/>
                    </a:lnTo>
                    <a:lnTo>
                      <a:pt x="76" y="1021"/>
                    </a:lnTo>
                    <a:lnTo>
                      <a:pt x="47" y="899"/>
                    </a:lnTo>
                    <a:lnTo>
                      <a:pt x="27" y="776"/>
                    </a:lnTo>
                    <a:lnTo>
                      <a:pt x="13" y="659"/>
                    </a:lnTo>
                    <a:lnTo>
                      <a:pt x="1" y="536"/>
                    </a:lnTo>
                    <a:lnTo>
                      <a:pt x="0" y="447"/>
                    </a:lnTo>
                    <a:lnTo>
                      <a:pt x="8" y="355"/>
                    </a:lnTo>
                    <a:lnTo>
                      <a:pt x="17" y="276"/>
                    </a:lnTo>
                    <a:lnTo>
                      <a:pt x="31" y="217"/>
                    </a:lnTo>
                    <a:lnTo>
                      <a:pt x="52" y="163"/>
                    </a:lnTo>
                    <a:lnTo>
                      <a:pt x="77" y="116"/>
                    </a:lnTo>
                    <a:lnTo>
                      <a:pt x="105" y="78"/>
                    </a:lnTo>
                    <a:lnTo>
                      <a:pt x="144" y="38"/>
                    </a:lnTo>
                    <a:lnTo>
                      <a:pt x="190" y="9"/>
                    </a:lnTo>
                  </a:path>
                </a:pathLst>
              </a:custGeom>
              <a:noFill/>
              <a:ln w="254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5" name="Freeform 12"/>
              <p:cNvSpPr>
                <a:spLocks/>
              </p:cNvSpPr>
              <p:nvPr/>
            </p:nvSpPr>
            <p:spPr bwMode="auto">
              <a:xfrm>
                <a:off x="1556" y="1493"/>
                <a:ext cx="2638" cy="1222"/>
              </a:xfrm>
              <a:custGeom>
                <a:avLst/>
                <a:gdLst>
                  <a:gd name="T0" fmla="*/ 1002 w 2638"/>
                  <a:gd name="T1" fmla="*/ 1024 h 1222"/>
                  <a:gd name="T2" fmla="*/ 856 w 2638"/>
                  <a:gd name="T3" fmla="*/ 967 h 1222"/>
                  <a:gd name="T4" fmla="*/ 729 w 2638"/>
                  <a:gd name="T5" fmla="*/ 911 h 1222"/>
                  <a:gd name="T6" fmla="*/ 585 w 2638"/>
                  <a:gd name="T7" fmla="*/ 842 h 1222"/>
                  <a:gd name="T8" fmla="*/ 455 w 2638"/>
                  <a:gd name="T9" fmla="*/ 768 h 1222"/>
                  <a:gd name="T10" fmla="*/ 342 w 2638"/>
                  <a:gd name="T11" fmla="*/ 696 h 1222"/>
                  <a:gd name="T12" fmla="*/ 230 w 2638"/>
                  <a:gd name="T13" fmla="*/ 611 h 1222"/>
                  <a:gd name="T14" fmla="*/ 157 w 2638"/>
                  <a:gd name="T15" fmla="*/ 549 h 1222"/>
                  <a:gd name="T16" fmla="*/ 104 w 2638"/>
                  <a:gd name="T17" fmla="*/ 489 h 1222"/>
                  <a:gd name="T18" fmla="*/ 58 w 2638"/>
                  <a:gd name="T19" fmla="*/ 428 h 1222"/>
                  <a:gd name="T20" fmla="*/ 28 w 2638"/>
                  <a:gd name="T21" fmla="*/ 372 h 1222"/>
                  <a:gd name="T22" fmla="*/ 10 w 2638"/>
                  <a:gd name="T23" fmla="*/ 324 h 1222"/>
                  <a:gd name="T24" fmla="*/ 0 w 2638"/>
                  <a:gd name="T25" fmla="*/ 272 h 1222"/>
                  <a:gd name="T26" fmla="*/ 7 w 2638"/>
                  <a:gd name="T27" fmla="*/ 234 h 1222"/>
                  <a:gd name="T28" fmla="*/ 24 w 2638"/>
                  <a:gd name="T29" fmla="*/ 195 h 1222"/>
                  <a:gd name="T30" fmla="*/ 45 w 2638"/>
                  <a:gd name="T31" fmla="*/ 157 h 1222"/>
                  <a:gd name="T32" fmla="*/ 84 w 2638"/>
                  <a:gd name="T33" fmla="*/ 118 h 1222"/>
                  <a:gd name="T34" fmla="*/ 134 w 2638"/>
                  <a:gd name="T35" fmla="*/ 87 h 1222"/>
                  <a:gd name="T36" fmla="*/ 200 w 2638"/>
                  <a:gd name="T37" fmla="*/ 58 h 1222"/>
                  <a:gd name="T38" fmla="*/ 266 w 2638"/>
                  <a:gd name="T39" fmla="*/ 36 h 1222"/>
                  <a:gd name="T40" fmla="*/ 353 w 2638"/>
                  <a:gd name="T41" fmla="*/ 17 h 1222"/>
                  <a:gd name="T42" fmla="*/ 438 w 2638"/>
                  <a:gd name="T43" fmla="*/ 5 h 1222"/>
                  <a:gd name="T44" fmla="*/ 534 w 2638"/>
                  <a:gd name="T45" fmla="*/ 0 h 1222"/>
                  <a:gd name="T46" fmla="*/ 633 w 2638"/>
                  <a:gd name="T47" fmla="*/ 0 h 1222"/>
                  <a:gd name="T48" fmla="*/ 826 w 2638"/>
                  <a:gd name="T49" fmla="*/ 11 h 1222"/>
                  <a:gd name="T50" fmla="*/ 992 w 2638"/>
                  <a:gd name="T51" fmla="*/ 34 h 1222"/>
                  <a:gd name="T52" fmla="*/ 1133 w 2638"/>
                  <a:gd name="T53" fmla="*/ 58 h 1222"/>
                  <a:gd name="T54" fmla="*/ 1280 w 2638"/>
                  <a:gd name="T55" fmla="*/ 91 h 1222"/>
                  <a:gd name="T56" fmla="*/ 1459 w 2638"/>
                  <a:gd name="T57" fmla="*/ 139 h 1222"/>
                  <a:gd name="T58" fmla="*/ 1632 w 2638"/>
                  <a:gd name="T59" fmla="*/ 196 h 1222"/>
                  <a:gd name="T60" fmla="*/ 1826 w 2638"/>
                  <a:gd name="T61" fmla="*/ 270 h 1222"/>
                  <a:gd name="T62" fmla="*/ 1964 w 2638"/>
                  <a:gd name="T63" fmla="*/ 334 h 1222"/>
                  <a:gd name="T64" fmla="*/ 2106 w 2638"/>
                  <a:gd name="T65" fmla="*/ 408 h 1222"/>
                  <a:gd name="T66" fmla="*/ 2215 w 2638"/>
                  <a:gd name="T67" fmla="*/ 468 h 1222"/>
                  <a:gd name="T68" fmla="*/ 2323 w 2638"/>
                  <a:gd name="T69" fmla="*/ 541 h 1222"/>
                  <a:gd name="T70" fmla="*/ 2444 w 2638"/>
                  <a:gd name="T71" fmla="*/ 636 h 1222"/>
                  <a:gd name="T72" fmla="*/ 2524 w 2638"/>
                  <a:gd name="T73" fmla="*/ 713 h 1222"/>
                  <a:gd name="T74" fmla="*/ 2572 w 2638"/>
                  <a:gd name="T75" fmla="*/ 774 h 1222"/>
                  <a:gd name="T76" fmla="*/ 2607 w 2638"/>
                  <a:gd name="T77" fmla="*/ 829 h 1222"/>
                  <a:gd name="T78" fmla="*/ 2633 w 2638"/>
                  <a:gd name="T79" fmla="*/ 893 h 1222"/>
                  <a:gd name="T80" fmla="*/ 2638 w 2638"/>
                  <a:gd name="T81" fmla="*/ 946 h 1222"/>
                  <a:gd name="T82" fmla="*/ 2633 w 2638"/>
                  <a:gd name="T83" fmla="*/ 997 h 1222"/>
                  <a:gd name="T84" fmla="*/ 2614 w 2638"/>
                  <a:gd name="T85" fmla="*/ 1045 h 1222"/>
                  <a:gd name="T86" fmla="*/ 2586 w 2638"/>
                  <a:gd name="T87" fmla="*/ 1083 h 1222"/>
                  <a:gd name="T88" fmla="*/ 2554 w 2638"/>
                  <a:gd name="T89" fmla="*/ 1109 h 1222"/>
                  <a:gd name="T90" fmla="*/ 2511 w 2638"/>
                  <a:gd name="T91" fmla="*/ 1137 h 1222"/>
                  <a:gd name="T92" fmla="*/ 2470 w 2638"/>
                  <a:gd name="T93" fmla="*/ 1158 h 1222"/>
                  <a:gd name="T94" fmla="*/ 2400 w 2638"/>
                  <a:gd name="T95" fmla="*/ 1183 h 1222"/>
                  <a:gd name="T96" fmla="*/ 2325 w 2638"/>
                  <a:gd name="T97" fmla="*/ 1203 h 1222"/>
                  <a:gd name="T98" fmla="*/ 2238 w 2638"/>
                  <a:gd name="T99" fmla="*/ 1214 h 1222"/>
                  <a:gd name="T100" fmla="*/ 2123 w 2638"/>
                  <a:gd name="T101" fmla="*/ 1222 h 1222"/>
                  <a:gd name="T102" fmla="*/ 1977 w 2638"/>
                  <a:gd name="T103" fmla="*/ 1222 h 1222"/>
                  <a:gd name="T104" fmla="*/ 1815 w 2638"/>
                  <a:gd name="T105" fmla="*/ 1209 h 1222"/>
                  <a:gd name="T106" fmla="*/ 1652 w 2638"/>
                  <a:gd name="T107" fmla="*/ 1189 h 1222"/>
                  <a:gd name="T108" fmla="*/ 1488 w 2638"/>
                  <a:gd name="T109" fmla="*/ 1161 h 1222"/>
                  <a:gd name="T110" fmla="*/ 1297 w 2638"/>
                  <a:gd name="T111" fmla="*/ 1114 h 1222"/>
                  <a:gd name="T112" fmla="*/ 1142 w 2638"/>
                  <a:gd name="T113" fmla="*/ 1071 h 1222"/>
                  <a:gd name="T114" fmla="*/ 1002 w 2638"/>
                  <a:gd name="T115" fmla="*/ 1024 h 122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638"/>
                  <a:gd name="T175" fmla="*/ 0 h 1222"/>
                  <a:gd name="T176" fmla="*/ 2638 w 2638"/>
                  <a:gd name="T177" fmla="*/ 1222 h 122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638" h="1222">
                    <a:moveTo>
                      <a:pt x="1002" y="1024"/>
                    </a:moveTo>
                    <a:lnTo>
                      <a:pt x="856" y="967"/>
                    </a:lnTo>
                    <a:lnTo>
                      <a:pt x="729" y="911"/>
                    </a:lnTo>
                    <a:lnTo>
                      <a:pt x="585" y="842"/>
                    </a:lnTo>
                    <a:lnTo>
                      <a:pt x="455" y="768"/>
                    </a:lnTo>
                    <a:lnTo>
                      <a:pt x="342" y="696"/>
                    </a:lnTo>
                    <a:lnTo>
                      <a:pt x="230" y="611"/>
                    </a:lnTo>
                    <a:lnTo>
                      <a:pt x="157" y="549"/>
                    </a:lnTo>
                    <a:lnTo>
                      <a:pt x="104" y="489"/>
                    </a:lnTo>
                    <a:lnTo>
                      <a:pt x="58" y="428"/>
                    </a:lnTo>
                    <a:lnTo>
                      <a:pt x="28" y="372"/>
                    </a:lnTo>
                    <a:lnTo>
                      <a:pt x="10" y="324"/>
                    </a:lnTo>
                    <a:lnTo>
                      <a:pt x="0" y="272"/>
                    </a:lnTo>
                    <a:lnTo>
                      <a:pt x="7" y="234"/>
                    </a:lnTo>
                    <a:lnTo>
                      <a:pt x="24" y="195"/>
                    </a:lnTo>
                    <a:lnTo>
                      <a:pt x="45" y="157"/>
                    </a:lnTo>
                    <a:lnTo>
                      <a:pt x="84" y="118"/>
                    </a:lnTo>
                    <a:lnTo>
                      <a:pt x="134" y="87"/>
                    </a:lnTo>
                    <a:lnTo>
                      <a:pt x="200" y="58"/>
                    </a:lnTo>
                    <a:lnTo>
                      <a:pt x="266" y="36"/>
                    </a:lnTo>
                    <a:lnTo>
                      <a:pt x="353" y="17"/>
                    </a:lnTo>
                    <a:lnTo>
                      <a:pt x="438" y="5"/>
                    </a:lnTo>
                    <a:lnTo>
                      <a:pt x="534" y="0"/>
                    </a:lnTo>
                    <a:lnTo>
                      <a:pt x="633" y="0"/>
                    </a:lnTo>
                    <a:lnTo>
                      <a:pt x="826" y="11"/>
                    </a:lnTo>
                    <a:lnTo>
                      <a:pt x="992" y="34"/>
                    </a:lnTo>
                    <a:lnTo>
                      <a:pt x="1133" y="58"/>
                    </a:lnTo>
                    <a:lnTo>
                      <a:pt x="1280" y="91"/>
                    </a:lnTo>
                    <a:lnTo>
                      <a:pt x="1459" y="139"/>
                    </a:lnTo>
                    <a:lnTo>
                      <a:pt x="1632" y="196"/>
                    </a:lnTo>
                    <a:lnTo>
                      <a:pt x="1826" y="270"/>
                    </a:lnTo>
                    <a:lnTo>
                      <a:pt x="1964" y="334"/>
                    </a:lnTo>
                    <a:lnTo>
                      <a:pt x="2106" y="408"/>
                    </a:lnTo>
                    <a:lnTo>
                      <a:pt x="2215" y="468"/>
                    </a:lnTo>
                    <a:lnTo>
                      <a:pt x="2323" y="541"/>
                    </a:lnTo>
                    <a:lnTo>
                      <a:pt x="2444" y="636"/>
                    </a:lnTo>
                    <a:lnTo>
                      <a:pt x="2524" y="713"/>
                    </a:lnTo>
                    <a:lnTo>
                      <a:pt x="2572" y="774"/>
                    </a:lnTo>
                    <a:lnTo>
                      <a:pt x="2607" y="829"/>
                    </a:lnTo>
                    <a:lnTo>
                      <a:pt x="2633" y="893"/>
                    </a:lnTo>
                    <a:lnTo>
                      <a:pt x="2638" y="946"/>
                    </a:lnTo>
                    <a:lnTo>
                      <a:pt x="2633" y="997"/>
                    </a:lnTo>
                    <a:lnTo>
                      <a:pt x="2614" y="1045"/>
                    </a:lnTo>
                    <a:lnTo>
                      <a:pt x="2586" y="1083"/>
                    </a:lnTo>
                    <a:lnTo>
                      <a:pt x="2554" y="1109"/>
                    </a:lnTo>
                    <a:lnTo>
                      <a:pt x="2511" y="1137"/>
                    </a:lnTo>
                    <a:lnTo>
                      <a:pt x="2470" y="1158"/>
                    </a:lnTo>
                    <a:lnTo>
                      <a:pt x="2400" y="1183"/>
                    </a:lnTo>
                    <a:lnTo>
                      <a:pt x="2325" y="1203"/>
                    </a:lnTo>
                    <a:lnTo>
                      <a:pt x="2238" y="1214"/>
                    </a:lnTo>
                    <a:lnTo>
                      <a:pt x="2123" y="1222"/>
                    </a:lnTo>
                    <a:lnTo>
                      <a:pt x="1977" y="1222"/>
                    </a:lnTo>
                    <a:lnTo>
                      <a:pt x="1815" y="1209"/>
                    </a:lnTo>
                    <a:lnTo>
                      <a:pt x="1652" y="1189"/>
                    </a:lnTo>
                    <a:lnTo>
                      <a:pt x="1488" y="1161"/>
                    </a:lnTo>
                    <a:lnTo>
                      <a:pt x="1297" y="1114"/>
                    </a:lnTo>
                    <a:lnTo>
                      <a:pt x="1142" y="1071"/>
                    </a:lnTo>
                    <a:lnTo>
                      <a:pt x="1002" y="1024"/>
                    </a:lnTo>
                  </a:path>
                </a:pathLst>
              </a:custGeom>
              <a:noFill/>
              <a:ln w="127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6" name="Freeform 13"/>
              <p:cNvSpPr>
                <a:spLocks/>
              </p:cNvSpPr>
              <p:nvPr/>
            </p:nvSpPr>
            <p:spPr bwMode="auto">
              <a:xfrm>
                <a:off x="1560" y="1489"/>
                <a:ext cx="1699" cy="1037"/>
              </a:xfrm>
              <a:custGeom>
                <a:avLst/>
                <a:gdLst>
                  <a:gd name="T0" fmla="*/ 1019 w 1699"/>
                  <a:gd name="T1" fmla="*/ 1037 h 1037"/>
                  <a:gd name="T2" fmla="*/ 887 w 1699"/>
                  <a:gd name="T3" fmla="*/ 986 h 1037"/>
                  <a:gd name="T4" fmla="*/ 756 w 1699"/>
                  <a:gd name="T5" fmla="*/ 929 h 1037"/>
                  <a:gd name="T6" fmla="*/ 597 w 1699"/>
                  <a:gd name="T7" fmla="*/ 855 h 1037"/>
                  <a:gd name="T8" fmla="*/ 466 w 1699"/>
                  <a:gd name="T9" fmla="*/ 782 h 1037"/>
                  <a:gd name="T10" fmla="*/ 337 w 1699"/>
                  <a:gd name="T11" fmla="*/ 700 h 1037"/>
                  <a:gd name="T12" fmla="*/ 195 w 1699"/>
                  <a:gd name="T13" fmla="*/ 592 h 1037"/>
                  <a:gd name="T14" fmla="*/ 150 w 1699"/>
                  <a:gd name="T15" fmla="*/ 549 h 1037"/>
                  <a:gd name="T16" fmla="*/ 100 w 1699"/>
                  <a:gd name="T17" fmla="*/ 497 h 1037"/>
                  <a:gd name="T18" fmla="*/ 65 w 1699"/>
                  <a:gd name="T19" fmla="*/ 449 h 1037"/>
                  <a:gd name="T20" fmla="*/ 33 w 1699"/>
                  <a:gd name="T21" fmla="*/ 397 h 1037"/>
                  <a:gd name="T22" fmla="*/ 12 w 1699"/>
                  <a:gd name="T23" fmla="*/ 350 h 1037"/>
                  <a:gd name="T24" fmla="*/ 4 w 1699"/>
                  <a:gd name="T25" fmla="*/ 308 h 1037"/>
                  <a:gd name="T26" fmla="*/ 0 w 1699"/>
                  <a:gd name="T27" fmla="*/ 267 h 1037"/>
                  <a:gd name="T28" fmla="*/ 8 w 1699"/>
                  <a:gd name="T29" fmla="*/ 230 h 1037"/>
                  <a:gd name="T30" fmla="*/ 21 w 1699"/>
                  <a:gd name="T31" fmla="*/ 196 h 1037"/>
                  <a:gd name="T32" fmla="*/ 44 w 1699"/>
                  <a:gd name="T33" fmla="*/ 161 h 1037"/>
                  <a:gd name="T34" fmla="*/ 74 w 1699"/>
                  <a:gd name="T35" fmla="*/ 130 h 1037"/>
                  <a:gd name="T36" fmla="*/ 108 w 1699"/>
                  <a:gd name="T37" fmla="*/ 103 h 1037"/>
                  <a:gd name="T38" fmla="*/ 161 w 1699"/>
                  <a:gd name="T39" fmla="*/ 75 h 1037"/>
                  <a:gd name="T40" fmla="*/ 226 w 1699"/>
                  <a:gd name="T41" fmla="*/ 49 h 1037"/>
                  <a:gd name="T42" fmla="*/ 303 w 1699"/>
                  <a:gd name="T43" fmla="*/ 28 h 1037"/>
                  <a:gd name="T44" fmla="*/ 380 w 1699"/>
                  <a:gd name="T45" fmla="*/ 16 h 1037"/>
                  <a:gd name="T46" fmla="*/ 510 w 1699"/>
                  <a:gd name="T47" fmla="*/ 4 h 1037"/>
                  <a:gd name="T48" fmla="*/ 622 w 1699"/>
                  <a:gd name="T49" fmla="*/ 0 h 1037"/>
                  <a:gd name="T50" fmla="*/ 752 w 1699"/>
                  <a:gd name="T51" fmla="*/ 4 h 1037"/>
                  <a:gd name="T52" fmla="*/ 904 w 1699"/>
                  <a:gd name="T53" fmla="*/ 21 h 1037"/>
                  <a:gd name="T54" fmla="*/ 1042 w 1699"/>
                  <a:gd name="T55" fmla="*/ 47 h 1037"/>
                  <a:gd name="T56" fmla="*/ 1206 w 1699"/>
                  <a:gd name="T57" fmla="*/ 78 h 1037"/>
                  <a:gd name="T58" fmla="*/ 1336 w 1699"/>
                  <a:gd name="T59" fmla="*/ 108 h 1037"/>
                  <a:gd name="T60" fmla="*/ 1457 w 1699"/>
                  <a:gd name="T61" fmla="*/ 146 h 1037"/>
                  <a:gd name="T62" fmla="*/ 1570 w 1699"/>
                  <a:gd name="T63" fmla="*/ 182 h 1037"/>
                  <a:gd name="T64" fmla="*/ 1699 w 1699"/>
                  <a:gd name="T65" fmla="*/ 224 h 1037"/>
                  <a:gd name="T66" fmla="*/ 1669 w 1699"/>
                  <a:gd name="T67" fmla="*/ 212 h 103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699"/>
                  <a:gd name="T103" fmla="*/ 0 h 1037"/>
                  <a:gd name="T104" fmla="*/ 1699 w 1699"/>
                  <a:gd name="T105" fmla="*/ 1037 h 103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699" h="1037">
                    <a:moveTo>
                      <a:pt x="1019" y="1037"/>
                    </a:moveTo>
                    <a:lnTo>
                      <a:pt x="887" y="986"/>
                    </a:lnTo>
                    <a:lnTo>
                      <a:pt x="756" y="929"/>
                    </a:lnTo>
                    <a:lnTo>
                      <a:pt x="597" y="855"/>
                    </a:lnTo>
                    <a:lnTo>
                      <a:pt x="466" y="782"/>
                    </a:lnTo>
                    <a:lnTo>
                      <a:pt x="337" y="700"/>
                    </a:lnTo>
                    <a:lnTo>
                      <a:pt x="195" y="592"/>
                    </a:lnTo>
                    <a:lnTo>
                      <a:pt x="150" y="549"/>
                    </a:lnTo>
                    <a:lnTo>
                      <a:pt x="100" y="497"/>
                    </a:lnTo>
                    <a:lnTo>
                      <a:pt x="65" y="449"/>
                    </a:lnTo>
                    <a:lnTo>
                      <a:pt x="33" y="397"/>
                    </a:lnTo>
                    <a:lnTo>
                      <a:pt x="12" y="350"/>
                    </a:lnTo>
                    <a:lnTo>
                      <a:pt x="4" y="308"/>
                    </a:lnTo>
                    <a:lnTo>
                      <a:pt x="0" y="267"/>
                    </a:lnTo>
                    <a:lnTo>
                      <a:pt x="8" y="230"/>
                    </a:lnTo>
                    <a:lnTo>
                      <a:pt x="21" y="196"/>
                    </a:lnTo>
                    <a:lnTo>
                      <a:pt x="44" y="161"/>
                    </a:lnTo>
                    <a:lnTo>
                      <a:pt x="74" y="130"/>
                    </a:lnTo>
                    <a:lnTo>
                      <a:pt x="108" y="103"/>
                    </a:lnTo>
                    <a:lnTo>
                      <a:pt x="161" y="75"/>
                    </a:lnTo>
                    <a:lnTo>
                      <a:pt x="226" y="49"/>
                    </a:lnTo>
                    <a:lnTo>
                      <a:pt x="303" y="28"/>
                    </a:lnTo>
                    <a:lnTo>
                      <a:pt x="380" y="16"/>
                    </a:lnTo>
                    <a:lnTo>
                      <a:pt x="510" y="4"/>
                    </a:lnTo>
                    <a:lnTo>
                      <a:pt x="622" y="0"/>
                    </a:lnTo>
                    <a:lnTo>
                      <a:pt x="752" y="4"/>
                    </a:lnTo>
                    <a:lnTo>
                      <a:pt x="904" y="21"/>
                    </a:lnTo>
                    <a:lnTo>
                      <a:pt x="1042" y="47"/>
                    </a:lnTo>
                    <a:lnTo>
                      <a:pt x="1206" y="78"/>
                    </a:lnTo>
                    <a:lnTo>
                      <a:pt x="1336" y="108"/>
                    </a:lnTo>
                    <a:lnTo>
                      <a:pt x="1457" y="146"/>
                    </a:lnTo>
                    <a:lnTo>
                      <a:pt x="1570" y="182"/>
                    </a:lnTo>
                    <a:lnTo>
                      <a:pt x="1699" y="224"/>
                    </a:lnTo>
                    <a:lnTo>
                      <a:pt x="1669" y="212"/>
                    </a:lnTo>
                  </a:path>
                </a:pathLst>
              </a:custGeom>
              <a:noFill/>
              <a:ln w="254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7" name="Freeform 14"/>
              <p:cNvSpPr>
                <a:spLocks/>
              </p:cNvSpPr>
              <p:nvPr/>
            </p:nvSpPr>
            <p:spPr bwMode="auto">
              <a:xfrm>
                <a:off x="2178" y="1350"/>
                <a:ext cx="1086" cy="1030"/>
              </a:xfrm>
              <a:custGeom>
                <a:avLst/>
                <a:gdLst>
                  <a:gd name="T0" fmla="*/ 412 w 1086"/>
                  <a:gd name="T1" fmla="*/ 1030 h 1030"/>
                  <a:gd name="T2" fmla="*/ 340 w 1086"/>
                  <a:gd name="T3" fmla="*/ 951 h 1030"/>
                  <a:gd name="T4" fmla="*/ 265 w 1086"/>
                  <a:gd name="T5" fmla="*/ 859 h 1030"/>
                  <a:gd name="T6" fmla="*/ 175 w 1086"/>
                  <a:gd name="T7" fmla="*/ 739 h 1030"/>
                  <a:gd name="T8" fmla="*/ 130 w 1086"/>
                  <a:gd name="T9" fmla="*/ 668 h 1030"/>
                  <a:gd name="T10" fmla="*/ 91 w 1086"/>
                  <a:gd name="T11" fmla="*/ 596 h 1030"/>
                  <a:gd name="T12" fmla="*/ 48 w 1086"/>
                  <a:gd name="T13" fmla="*/ 507 h 1030"/>
                  <a:gd name="T14" fmla="*/ 24 w 1086"/>
                  <a:gd name="T15" fmla="*/ 438 h 1030"/>
                  <a:gd name="T16" fmla="*/ 4 w 1086"/>
                  <a:gd name="T17" fmla="*/ 359 h 1030"/>
                  <a:gd name="T18" fmla="*/ 0 w 1086"/>
                  <a:gd name="T19" fmla="*/ 286 h 1030"/>
                  <a:gd name="T20" fmla="*/ 0 w 1086"/>
                  <a:gd name="T21" fmla="*/ 239 h 1030"/>
                  <a:gd name="T22" fmla="*/ 6 w 1086"/>
                  <a:gd name="T23" fmla="*/ 188 h 1030"/>
                  <a:gd name="T24" fmla="*/ 21 w 1086"/>
                  <a:gd name="T25" fmla="*/ 144 h 1030"/>
                  <a:gd name="T26" fmla="*/ 57 w 1086"/>
                  <a:gd name="T27" fmla="*/ 92 h 1030"/>
                  <a:gd name="T28" fmla="*/ 100 w 1086"/>
                  <a:gd name="T29" fmla="*/ 53 h 1030"/>
                  <a:gd name="T30" fmla="*/ 145 w 1086"/>
                  <a:gd name="T31" fmla="*/ 27 h 1030"/>
                  <a:gd name="T32" fmla="*/ 195 w 1086"/>
                  <a:gd name="T33" fmla="*/ 9 h 1030"/>
                  <a:gd name="T34" fmla="*/ 253 w 1086"/>
                  <a:gd name="T35" fmla="*/ 0 h 1030"/>
                  <a:gd name="T36" fmla="*/ 301 w 1086"/>
                  <a:gd name="T37" fmla="*/ 0 h 1030"/>
                  <a:gd name="T38" fmla="*/ 365 w 1086"/>
                  <a:gd name="T39" fmla="*/ 5 h 1030"/>
                  <a:gd name="T40" fmla="*/ 430 w 1086"/>
                  <a:gd name="T41" fmla="*/ 18 h 1030"/>
                  <a:gd name="T42" fmla="*/ 525 w 1086"/>
                  <a:gd name="T43" fmla="*/ 39 h 1030"/>
                  <a:gd name="T44" fmla="*/ 603 w 1086"/>
                  <a:gd name="T45" fmla="*/ 69 h 1030"/>
                  <a:gd name="T46" fmla="*/ 692 w 1086"/>
                  <a:gd name="T47" fmla="*/ 113 h 1030"/>
                  <a:gd name="T48" fmla="*/ 759 w 1086"/>
                  <a:gd name="T49" fmla="*/ 147 h 1030"/>
                  <a:gd name="T50" fmla="*/ 856 w 1086"/>
                  <a:gd name="T51" fmla="*/ 207 h 1030"/>
                  <a:gd name="T52" fmla="*/ 943 w 1086"/>
                  <a:gd name="T53" fmla="*/ 268 h 1030"/>
                  <a:gd name="T54" fmla="*/ 1026 w 1086"/>
                  <a:gd name="T55" fmla="*/ 329 h 1030"/>
                  <a:gd name="T56" fmla="*/ 1081 w 1086"/>
                  <a:gd name="T57" fmla="*/ 381 h 1030"/>
                  <a:gd name="T58" fmla="*/ 1086 w 1086"/>
                  <a:gd name="T59" fmla="*/ 385 h 103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086"/>
                  <a:gd name="T91" fmla="*/ 0 h 1030"/>
                  <a:gd name="T92" fmla="*/ 1086 w 1086"/>
                  <a:gd name="T93" fmla="*/ 1030 h 1030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086" h="1030">
                    <a:moveTo>
                      <a:pt x="412" y="1030"/>
                    </a:moveTo>
                    <a:lnTo>
                      <a:pt x="340" y="951"/>
                    </a:lnTo>
                    <a:lnTo>
                      <a:pt x="265" y="859"/>
                    </a:lnTo>
                    <a:lnTo>
                      <a:pt x="175" y="739"/>
                    </a:lnTo>
                    <a:lnTo>
                      <a:pt x="130" y="668"/>
                    </a:lnTo>
                    <a:lnTo>
                      <a:pt x="91" y="596"/>
                    </a:lnTo>
                    <a:lnTo>
                      <a:pt x="48" y="507"/>
                    </a:lnTo>
                    <a:lnTo>
                      <a:pt x="24" y="438"/>
                    </a:lnTo>
                    <a:lnTo>
                      <a:pt x="4" y="359"/>
                    </a:lnTo>
                    <a:lnTo>
                      <a:pt x="0" y="286"/>
                    </a:lnTo>
                    <a:lnTo>
                      <a:pt x="0" y="239"/>
                    </a:lnTo>
                    <a:lnTo>
                      <a:pt x="6" y="188"/>
                    </a:lnTo>
                    <a:lnTo>
                      <a:pt x="21" y="144"/>
                    </a:lnTo>
                    <a:lnTo>
                      <a:pt x="57" y="92"/>
                    </a:lnTo>
                    <a:lnTo>
                      <a:pt x="100" y="53"/>
                    </a:lnTo>
                    <a:lnTo>
                      <a:pt x="145" y="27"/>
                    </a:lnTo>
                    <a:lnTo>
                      <a:pt x="195" y="9"/>
                    </a:lnTo>
                    <a:lnTo>
                      <a:pt x="253" y="0"/>
                    </a:lnTo>
                    <a:lnTo>
                      <a:pt x="301" y="0"/>
                    </a:lnTo>
                    <a:lnTo>
                      <a:pt x="365" y="5"/>
                    </a:lnTo>
                    <a:lnTo>
                      <a:pt x="430" y="18"/>
                    </a:lnTo>
                    <a:lnTo>
                      <a:pt x="525" y="39"/>
                    </a:lnTo>
                    <a:lnTo>
                      <a:pt x="603" y="69"/>
                    </a:lnTo>
                    <a:lnTo>
                      <a:pt x="692" y="113"/>
                    </a:lnTo>
                    <a:lnTo>
                      <a:pt x="759" y="147"/>
                    </a:lnTo>
                    <a:lnTo>
                      <a:pt x="856" y="207"/>
                    </a:lnTo>
                    <a:lnTo>
                      <a:pt x="943" y="268"/>
                    </a:lnTo>
                    <a:lnTo>
                      <a:pt x="1026" y="329"/>
                    </a:lnTo>
                    <a:lnTo>
                      <a:pt x="1081" y="381"/>
                    </a:lnTo>
                    <a:lnTo>
                      <a:pt x="1086" y="385"/>
                    </a:lnTo>
                  </a:path>
                </a:pathLst>
              </a:custGeom>
              <a:noFill/>
              <a:ln w="254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8" name="Freeform 15"/>
              <p:cNvSpPr>
                <a:spLocks/>
              </p:cNvSpPr>
              <p:nvPr/>
            </p:nvSpPr>
            <p:spPr bwMode="auto">
              <a:xfrm>
                <a:off x="1754" y="1594"/>
                <a:ext cx="2190" cy="1031"/>
              </a:xfrm>
              <a:custGeom>
                <a:avLst/>
                <a:gdLst>
                  <a:gd name="T0" fmla="*/ 0 w 2190"/>
                  <a:gd name="T1" fmla="*/ 700 h 1031"/>
                  <a:gd name="T2" fmla="*/ 6 w 2190"/>
                  <a:gd name="T3" fmla="*/ 656 h 1031"/>
                  <a:gd name="T4" fmla="*/ 21 w 2190"/>
                  <a:gd name="T5" fmla="*/ 608 h 1031"/>
                  <a:gd name="T6" fmla="*/ 46 w 2190"/>
                  <a:gd name="T7" fmla="*/ 562 h 1031"/>
                  <a:gd name="T8" fmla="*/ 76 w 2190"/>
                  <a:gd name="T9" fmla="*/ 517 h 1031"/>
                  <a:gd name="T10" fmla="*/ 130 w 2190"/>
                  <a:gd name="T11" fmla="*/ 454 h 1031"/>
                  <a:gd name="T12" fmla="*/ 227 w 2190"/>
                  <a:gd name="T13" fmla="*/ 371 h 1031"/>
                  <a:gd name="T14" fmla="*/ 326 w 2190"/>
                  <a:gd name="T15" fmla="*/ 306 h 1031"/>
                  <a:gd name="T16" fmla="*/ 452 w 2190"/>
                  <a:gd name="T17" fmla="*/ 241 h 1031"/>
                  <a:gd name="T18" fmla="*/ 603 w 2190"/>
                  <a:gd name="T19" fmla="*/ 173 h 1031"/>
                  <a:gd name="T20" fmla="*/ 736 w 2190"/>
                  <a:gd name="T21" fmla="*/ 125 h 1031"/>
                  <a:gd name="T22" fmla="*/ 931 w 2190"/>
                  <a:gd name="T23" fmla="*/ 69 h 1031"/>
                  <a:gd name="T24" fmla="*/ 1091 w 2190"/>
                  <a:gd name="T25" fmla="*/ 35 h 1031"/>
                  <a:gd name="T26" fmla="*/ 1220 w 2190"/>
                  <a:gd name="T27" fmla="*/ 17 h 1031"/>
                  <a:gd name="T28" fmla="*/ 1359 w 2190"/>
                  <a:gd name="T29" fmla="*/ 4 h 1031"/>
                  <a:gd name="T30" fmla="*/ 1489 w 2190"/>
                  <a:gd name="T31" fmla="*/ 0 h 1031"/>
                  <a:gd name="T32" fmla="*/ 1580 w 2190"/>
                  <a:gd name="T33" fmla="*/ 0 h 1031"/>
                  <a:gd name="T34" fmla="*/ 1676 w 2190"/>
                  <a:gd name="T35" fmla="*/ 8 h 1031"/>
                  <a:gd name="T36" fmla="*/ 1781 w 2190"/>
                  <a:gd name="T37" fmla="*/ 20 h 1031"/>
                  <a:gd name="T38" fmla="*/ 1888 w 2190"/>
                  <a:gd name="T39" fmla="*/ 48 h 1031"/>
                  <a:gd name="T40" fmla="*/ 1969 w 2190"/>
                  <a:gd name="T41" fmla="*/ 73 h 1031"/>
                  <a:gd name="T42" fmla="*/ 2031 w 2190"/>
                  <a:gd name="T43" fmla="*/ 106 h 1031"/>
                  <a:gd name="T44" fmla="*/ 2085 w 2190"/>
                  <a:gd name="T45" fmla="*/ 142 h 1031"/>
                  <a:gd name="T46" fmla="*/ 2122 w 2190"/>
                  <a:gd name="T47" fmla="*/ 173 h 1031"/>
                  <a:gd name="T48" fmla="*/ 2153 w 2190"/>
                  <a:gd name="T49" fmla="*/ 212 h 1031"/>
                  <a:gd name="T50" fmla="*/ 2177 w 2190"/>
                  <a:gd name="T51" fmla="*/ 254 h 1031"/>
                  <a:gd name="T52" fmla="*/ 2186 w 2190"/>
                  <a:gd name="T53" fmla="*/ 294 h 1031"/>
                  <a:gd name="T54" fmla="*/ 2190 w 2190"/>
                  <a:gd name="T55" fmla="*/ 337 h 1031"/>
                  <a:gd name="T56" fmla="*/ 2182 w 2190"/>
                  <a:gd name="T57" fmla="*/ 375 h 1031"/>
                  <a:gd name="T58" fmla="*/ 2173 w 2190"/>
                  <a:gd name="T59" fmla="*/ 415 h 1031"/>
                  <a:gd name="T60" fmla="*/ 2156 w 2190"/>
                  <a:gd name="T61" fmla="*/ 453 h 1031"/>
                  <a:gd name="T62" fmla="*/ 2122 w 2190"/>
                  <a:gd name="T63" fmla="*/ 508 h 1031"/>
                  <a:gd name="T64" fmla="*/ 2082 w 2190"/>
                  <a:gd name="T65" fmla="*/ 552 h 1031"/>
                  <a:gd name="T66" fmla="*/ 1997 w 2190"/>
                  <a:gd name="T67" fmla="*/ 631 h 1031"/>
                  <a:gd name="T68" fmla="*/ 1888 w 2190"/>
                  <a:gd name="T69" fmla="*/ 710 h 1031"/>
                  <a:gd name="T70" fmla="*/ 1797 w 2190"/>
                  <a:gd name="T71" fmla="*/ 762 h 1031"/>
                  <a:gd name="T72" fmla="*/ 1680 w 2190"/>
                  <a:gd name="T73" fmla="*/ 817 h 1031"/>
                  <a:gd name="T74" fmla="*/ 1575 w 2190"/>
                  <a:gd name="T75" fmla="*/ 861 h 1031"/>
                  <a:gd name="T76" fmla="*/ 1401 w 2190"/>
                  <a:gd name="T77" fmla="*/ 921 h 1031"/>
                  <a:gd name="T78" fmla="*/ 1255 w 2190"/>
                  <a:gd name="T79" fmla="*/ 961 h 1031"/>
                  <a:gd name="T80" fmla="*/ 1091 w 2190"/>
                  <a:gd name="T81" fmla="*/ 996 h 1031"/>
                  <a:gd name="T82" fmla="*/ 1028 w 2190"/>
                  <a:gd name="T83" fmla="*/ 1008 h 1031"/>
                  <a:gd name="T84" fmla="*/ 949 w 2190"/>
                  <a:gd name="T85" fmla="*/ 1019 h 1031"/>
                  <a:gd name="T86" fmla="*/ 866 w 2190"/>
                  <a:gd name="T87" fmla="*/ 1027 h 1031"/>
                  <a:gd name="T88" fmla="*/ 803 w 2190"/>
                  <a:gd name="T89" fmla="*/ 1027 h 1031"/>
                  <a:gd name="T90" fmla="*/ 695 w 2190"/>
                  <a:gd name="T91" fmla="*/ 1031 h 1031"/>
                  <a:gd name="T92" fmla="*/ 591 w 2190"/>
                  <a:gd name="T93" fmla="*/ 1031 h 1031"/>
                  <a:gd name="T94" fmla="*/ 495 w 2190"/>
                  <a:gd name="T95" fmla="*/ 1017 h 1031"/>
                  <a:gd name="T96" fmla="*/ 393 w 2190"/>
                  <a:gd name="T97" fmla="*/ 1002 h 1031"/>
                  <a:gd name="T98" fmla="*/ 289 w 2190"/>
                  <a:gd name="T99" fmla="*/ 978 h 1031"/>
                  <a:gd name="T100" fmla="*/ 232 w 2190"/>
                  <a:gd name="T101" fmla="*/ 960 h 1031"/>
                  <a:gd name="T102" fmla="*/ 174 w 2190"/>
                  <a:gd name="T103" fmla="*/ 936 h 1031"/>
                  <a:gd name="T104" fmla="*/ 123 w 2190"/>
                  <a:gd name="T105" fmla="*/ 904 h 1031"/>
                  <a:gd name="T106" fmla="*/ 84 w 2190"/>
                  <a:gd name="T107" fmla="*/ 871 h 1031"/>
                  <a:gd name="T108" fmla="*/ 51 w 2190"/>
                  <a:gd name="T109" fmla="*/ 835 h 1031"/>
                  <a:gd name="T110" fmla="*/ 21 w 2190"/>
                  <a:gd name="T111" fmla="*/ 794 h 1031"/>
                  <a:gd name="T112" fmla="*/ 4 w 2190"/>
                  <a:gd name="T113" fmla="*/ 750 h 1031"/>
                  <a:gd name="T114" fmla="*/ 0 w 2190"/>
                  <a:gd name="T115" fmla="*/ 700 h 103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190"/>
                  <a:gd name="T175" fmla="*/ 0 h 1031"/>
                  <a:gd name="T176" fmla="*/ 2190 w 2190"/>
                  <a:gd name="T177" fmla="*/ 1031 h 103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190" h="1031">
                    <a:moveTo>
                      <a:pt x="0" y="700"/>
                    </a:moveTo>
                    <a:lnTo>
                      <a:pt x="6" y="656"/>
                    </a:lnTo>
                    <a:lnTo>
                      <a:pt x="21" y="608"/>
                    </a:lnTo>
                    <a:lnTo>
                      <a:pt x="46" y="562"/>
                    </a:lnTo>
                    <a:lnTo>
                      <a:pt x="76" y="517"/>
                    </a:lnTo>
                    <a:lnTo>
                      <a:pt x="130" y="454"/>
                    </a:lnTo>
                    <a:lnTo>
                      <a:pt x="227" y="371"/>
                    </a:lnTo>
                    <a:lnTo>
                      <a:pt x="326" y="306"/>
                    </a:lnTo>
                    <a:lnTo>
                      <a:pt x="452" y="241"/>
                    </a:lnTo>
                    <a:lnTo>
                      <a:pt x="603" y="173"/>
                    </a:lnTo>
                    <a:lnTo>
                      <a:pt x="736" y="125"/>
                    </a:lnTo>
                    <a:lnTo>
                      <a:pt x="931" y="69"/>
                    </a:lnTo>
                    <a:lnTo>
                      <a:pt x="1091" y="35"/>
                    </a:lnTo>
                    <a:lnTo>
                      <a:pt x="1220" y="17"/>
                    </a:lnTo>
                    <a:lnTo>
                      <a:pt x="1359" y="4"/>
                    </a:lnTo>
                    <a:lnTo>
                      <a:pt x="1489" y="0"/>
                    </a:lnTo>
                    <a:lnTo>
                      <a:pt x="1580" y="0"/>
                    </a:lnTo>
                    <a:lnTo>
                      <a:pt x="1676" y="8"/>
                    </a:lnTo>
                    <a:lnTo>
                      <a:pt x="1781" y="20"/>
                    </a:lnTo>
                    <a:lnTo>
                      <a:pt x="1888" y="48"/>
                    </a:lnTo>
                    <a:lnTo>
                      <a:pt x="1969" y="73"/>
                    </a:lnTo>
                    <a:lnTo>
                      <a:pt x="2031" y="106"/>
                    </a:lnTo>
                    <a:lnTo>
                      <a:pt x="2085" y="142"/>
                    </a:lnTo>
                    <a:lnTo>
                      <a:pt x="2122" y="173"/>
                    </a:lnTo>
                    <a:lnTo>
                      <a:pt x="2153" y="212"/>
                    </a:lnTo>
                    <a:lnTo>
                      <a:pt x="2177" y="254"/>
                    </a:lnTo>
                    <a:lnTo>
                      <a:pt x="2186" y="294"/>
                    </a:lnTo>
                    <a:lnTo>
                      <a:pt x="2190" y="337"/>
                    </a:lnTo>
                    <a:lnTo>
                      <a:pt x="2182" y="375"/>
                    </a:lnTo>
                    <a:lnTo>
                      <a:pt x="2173" y="415"/>
                    </a:lnTo>
                    <a:lnTo>
                      <a:pt x="2156" y="453"/>
                    </a:lnTo>
                    <a:lnTo>
                      <a:pt x="2122" y="508"/>
                    </a:lnTo>
                    <a:lnTo>
                      <a:pt x="2082" y="552"/>
                    </a:lnTo>
                    <a:lnTo>
                      <a:pt x="1997" y="631"/>
                    </a:lnTo>
                    <a:lnTo>
                      <a:pt x="1888" y="710"/>
                    </a:lnTo>
                    <a:lnTo>
                      <a:pt x="1797" y="762"/>
                    </a:lnTo>
                    <a:lnTo>
                      <a:pt x="1680" y="817"/>
                    </a:lnTo>
                    <a:lnTo>
                      <a:pt x="1575" y="861"/>
                    </a:lnTo>
                    <a:lnTo>
                      <a:pt x="1401" y="921"/>
                    </a:lnTo>
                    <a:lnTo>
                      <a:pt x="1255" y="961"/>
                    </a:lnTo>
                    <a:lnTo>
                      <a:pt x="1091" y="996"/>
                    </a:lnTo>
                    <a:lnTo>
                      <a:pt x="1028" y="1008"/>
                    </a:lnTo>
                    <a:lnTo>
                      <a:pt x="949" y="1019"/>
                    </a:lnTo>
                    <a:lnTo>
                      <a:pt x="866" y="1027"/>
                    </a:lnTo>
                    <a:lnTo>
                      <a:pt x="803" y="1027"/>
                    </a:lnTo>
                    <a:lnTo>
                      <a:pt x="695" y="1031"/>
                    </a:lnTo>
                    <a:lnTo>
                      <a:pt x="591" y="1031"/>
                    </a:lnTo>
                    <a:lnTo>
                      <a:pt x="495" y="1017"/>
                    </a:lnTo>
                    <a:lnTo>
                      <a:pt x="393" y="1002"/>
                    </a:lnTo>
                    <a:lnTo>
                      <a:pt x="289" y="978"/>
                    </a:lnTo>
                    <a:lnTo>
                      <a:pt x="232" y="960"/>
                    </a:lnTo>
                    <a:lnTo>
                      <a:pt x="174" y="936"/>
                    </a:lnTo>
                    <a:lnTo>
                      <a:pt x="123" y="904"/>
                    </a:lnTo>
                    <a:lnTo>
                      <a:pt x="84" y="871"/>
                    </a:lnTo>
                    <a:lnTo>
                      <a:pt x="51" y="835"/>
                    </a:lnTo>
                    <a:lnTo>
                      <a:pt x="21" y="794"/>
                    </a:lnTo>
                    <a:lnTo>
                      <a:pt x="4" y="750"/>
                    </a:lnTo>
                    <a:lnTo>
                      <a:pt x="0" y="700"/>
                    </a:lnTo>
                  </a:path>
                </a:pathLst>
              </a:custGeom>
              <a:noFill/>
              <a:ln w="127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9" name="Freeform 16"/>
              <p:cNvSpPr>
                <a:spLocks/>
              </p:cNvSpPr>
              <p:nvPr/>
            </p:nvSpPr>
            <p:spPr bwMode="auto">
              <a:xfrm>
                <a:off x="2725" y="1597"/>
                <a:ext cx="1217" cy="993"/>
              </a:xfrm>
              <a:custGeom>
                <a:avLst/>
                <a:gdLst>
                  <a:gd name="T0" fmla="*/ 0 w 1217"/>
                  <a:gd name="T1" fmla="*/ 55 h 993"/>
                  <a:gd name="T2" fmla="*/ 169 w 1217"/>
                  <a:gd name="T3" fmla="*/ 25 h 993"/>
                  <a:gd name="T4" fmla="*/ 337 w 1217"/>
                  <a:gd name="T5" fmla="*/ 8 h 993"/>
                  <a:gd name="T6" fmla="*/ 501 w 1217"/>
                  <a:gd name="T7" fmla="*/ 0 h 993"/>
                  <a:gd name="T8" fmla="*/ 666 w 1217"/>
                  <a:gd name="T9" fmla="*/ 4 h 993"/>
                  <a:gd name="T10" fmla="*/ 822 w 1217"/>
                  <a:gd name="T11" fmla="*/ 21 h 993"/>
                  <a:gd name="T12" fmla="*/ 917 w 1217"/>
                  <a:gd name="T13" fmla="*/ 43 h 993"/>
                  <a:gd name="T14" fmla="*/ 994 w 1217"/>
                  <a:gd name="T15" fmla="*/ 68 h 993"/>
                  <a:gd name="T16" fmla="*/ 1068 w 1217"/>
                  <a:gd name="T17" fmla="*/ 108 h 993"/>
                  <a:gd name="T18" fmla="*/ 1115 w 1217"/>
                  <a:gd name="T19" fmla="*/ 138 h 993"/>
                  <a:gd name="T20" fmla="*/ 1160 w 1217"/>
                  <a:gd name="T21" fmla="*/ 176 h 993"/>
                  <a:gd name="T22" fmla="*/ 1192 w 1217"/>
                  <a:gd name="T23" fmla="*/ 220 h 993"/>
                  <a:gd name="T24" fmla="*/ 1211 w 1217"/>
                  <a:gd name="T25" fmla="*/ 268 h 993"/>
                  <a:gd name="T26" fmla="*/ 1217 w 1217"/>
                  <a:gd name="T27" fmla="*/ 330 h 993"/>
                  <a:gd name="T28" fmla="*/ 1206 w 1217"/>
                  <a:gd name="T29" fmla="*/ 401 h 993"/>
                  <a:gd name="T30" fmla="*/ 1181 w 1217"/>
                  <a:gd name="T31" fmla="*/ 462 h 993"/>
                  <a:gd name="T32" fmla="*/ 1138 w 1217"/>
                  <a:gd name="T33" fmla="*/ 522 h 993"/>
                  <a:gd name="T34" fmla="*/ 1081 w 1217"/>
                  <a:gd name="T35" fmla="*/ 579 h 993"/>
                  <a:gd name="T36" fmla="*/ 1012 w 1217"/>
                  <a:gd name="T37" fmla="*/ 641 h 993"/>
                  <a:gd name="T38" fmla="*/ 917 w 1217"/>
                  <a:gd name="T39" fmla="*/ 704 h 993"/>
                  <a:gd name="T40" fmla="*/ 850 w 1217"/>
                  <a:gd name="T41" fmla="*/ 745 h 993"/>
                  <a:gd name="T42" fmla="*/ 763 w 1217"/>
                  <a:gd name="T43" fmla="*/ 792 h 993"/>
                  <a:gd name="T44" fmla="*/ 664 w 1217"/>
                  <a:gd name="T45" fmla="*/ 835 h 993"/>
                  <a:gd name="T46" fmla="*/ 550 w 1217"/>
                  <a:gd name="T47" fmla="*/ 879 h 993"/>
                  <a:gd name="T48" fmla="*/ 420 w 1217"/>
                  <a:gd name="T49" fmla="*/ 918 h 993"/>
                  <a:gd name="T50" fmla="*/ 270 w 1217"/>
                  <a:gd name="T51" fmla="*/ 958 h 993"/>
                  <a:gd name="T52" fmla="*/ 116 w 1217"/>
                  <a:gd name="T53" fmla="*/ 993 h 99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217"/>
                  <a:gd name="T82" fmla="*/ 0 h 993"/>
                  <a:gd name="T83" fmla="*/ 1217 w 1217"/>
                  <a:gd name="T84" fmla="*/ 993 h 99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217" h="993">
                    <a:moveTo>
                      <a:pt x="0" y="55"/>
                    </a:moveTo>
                    <a:lnTo>
                      <a:pt x="169" y="25"/>
                    </a:lnTo>
                    <a:lnTo>
                      <a:pt x="337" y="8"/>
                    </a:lnTo>
                    <a:lnTo>
                      <a:pt x="501" y="0"/>
                    </a:lnTo>
                    <a:lnTo>
                      <a:pt x="666" y="4"/>
                    </a:lnTo>
                    <a:lnTo>
                      <a:pt x="822" y="21"/>
                    </a:lnTo>
                    <a:lnTo>
                      <a:pt x="917" y="43"/>
                    </a:lnTo>
                    <a:lnTo>
                      <a:pt x="994" y="68"/>
                    </a:lnTo>
                    <a:lnTo>
                      <a:pt x="1068" y="108"/>
                    </a:lnTo>
                    <a:lnTo>
                      <a:pt x="1115" y="138"/>
                    </a:lnTo>
                    <a:lnTo>
                      <a:pt x="1160" y="176"/>
                    </a:lnTo>
                    <a:lnTo>
                      <a:pt x="1192" y="220"/>
                    </a:lnTo>
                    <a:lnTo>
                      <a:pt x="1211" y="268"/>
                    </a:lnTo>
                    <a:lnTo>
                      <a:pt x="1217" y="330"/>
                    </a:lnTo>
                    <a:lnTo>
                      <a:pt x="1206" y="401"/>
                    </a:lnTo>
                    <a:lnTo>
                      <a:pt x="1181" y="462"/>
                    </a:lnTo>
                    <a:lnTo>
                      <a:pt x="1138" y="522"/>
                    </a:lnTo>
                    <a:lnTo>
                      <a:pt x="1081" y="579"/>
                    </a:lnTo>
                    <a:lnTo>
                      <a:pt x="1012" y="641"/>
                    </a:lnTo>
                    <a:lnTo>
                      <a:pt x="917" y="704"/>
                    </a:lnTo>
                    <a:lnTo>
                      <a:pt x="850" y="745"/>
                    </a:lnTo>
                    <a:lnTo>
                      <a:pt x="763" y="792"/>
                    </a:lnTo>
                    <a:lnTo>
                      <a:pt x="664" y="835"/>
                    </a:lnTo>
                    <a:lnTo>
                      <a:pt x="550" y="879"/>
                    </a:lnTo>
                    <a:lnTo>
                      <a:pt x="420" y="918"/>
                    </a:lnTo>
                    <a:lnTo>
                      <a:pt x="270" y="958"/>
                    </a:lnTo>
                    <a:lnTo>
                      <a:pt x="116" y="993"/>
                    </a:lnTo>
                  </a:path>
                </a:pathLst>
              </a:custGeom>
              <a:noFill/>
              <a:ln w="2540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46" y="2880"/>
              <a:ext cx="149" cy="146"/>
              <a:chOff x="2794" y="2682"/>
              <a:chExt cx="149" cy="146"/>
            </a:xfrm>
          </p:grpSpPr>
          <p:sp>
            <p:nvSpPr>
              <p:cNvPr id="56386" name="Oval 18"/>
              <p:cNvSpPr>
                <a:spLocks noChangeArrowheads="1"/>
              </p:cNvSpPr>
              <p:nvPr/>
            </p:nvSpPr>
            <p:spPr bwMode="auto">
              <a:xfrm>
                <a:off x="2794" y="2682"/>
                <a:ext cx="149" cy="146"/>
              </a:xfrm>
              <a:prstGeom prst="ellipse">
                <a:avLst/>
              </a:pr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7" name="Oval 19"/>
              <p:cNvSpPr>
                <a:spLocks noChangeArrowheads="1"/>
              </p:cNvSpPr>
              <p:nvPr/>
            </p:nvSpPr>
            <p:spPr bwMode="auto">
              <a:xfrm>
                <a:off x="2796" y="2686"/>
                <a:ext cx="131" cy="131"/>
              </a:xfrm>
              <a:prstGeom prst="ellipse">
                <a:avLst/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8" name="Oval 20"/>
              <p:cNvSpPr>
                <a:spLocks noChangeArrowheads="1"/>
              </p:cNvSpPr>
              <p:nvPr/>
            </p:nvSpPr>
            <p:spPr bwMode="auto">
              <a:xfrm>
                <a:off x="2799" y="2688"/>
                <a:ext cx="116" cy="117"/>
              </a:xfrm>
              <a:prstGeom prst="ellipse">
                <a:avLst/>
              </a:pr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9" name="Oval 21"/>
              <p:cNvSpPr>
                <a:spLocks noChangeArrowheads="1"/>
              </p:cNvSpPr>
              <p:nvPr/>
            </p:nvSpPr>
            <p:spPr bwMode="auto">
              <a:xfrm>
                <a:off x="2804" y="2696"/>
                <a:ext cx="94" cy="89"/>
              </a:xfrm>
              <a:prstGeom prst="ellipse">
                <a:avLst/>
              </a:prstGeom>
              <a:solidFill>
                <a:srgbClr val="00C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0" name="Oval 22"/>
              <p:cNvSpPr>
                <a:spLocks noChangeArrowheads="1"/>
              </p:cNvSpPr>
              <p:nvPr/>
            </p:nvSpPr>
            <p:spPr bwMode="auto">
              <a:xfrm>
                <a:off x="2811" y="2702"/>
                <a:ext cx="67" cy="68"/>
              </a:xfrm>
              <a:prstGeom prst="ellipse">
                <a:avLst/>
              </a:pr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91" name="Oval 23"/>
              <p:cNvSpPr>
                <a:spLocks noChangeArrowheads="1"/>
              </p:cNvSpPr>
              <p:nvPr/>
            </p:nvSpPr>
            <p:spPr bwMode="auto">
              <a:xfrm>
                <a:off x="2823" y="2714"/>
                <a:ext cx="32" cy="32"/>
              </a:xfrm>
              <a:prstGeom prst="ellipse">
                <a:avLst/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406" y="3512"/>
              <a:ext cx="209" cy="207"/>
              <a:chOff x="3354" y="3314"/>
              <a:chExt cx="209" cy="207"/>
            </a:xfrm>
          </p:grpSpPr>
          <p:sp>
            <p:nvSpPr>
              <p:cNvPr id="56380" name="Oval 25"/>
              <p:cNvSpPr>
                <a:spLocks noChangeArrowheads="1"/>
              </p:cNvSpPr>
              <p:nvPr/>
            </p:nvSpPr>
            <p:spPr bwMode="auto">
              <a:xfrm>
                <a:off x="3354" y="3314"/>
                <a:ext cx="209" cy="207"/>
              </a:xfrm>
              <a:prstGeom prst="ellipse">
                <a:avLst/>
              </a:prstGeom>
              <a:solidFill>
                <a:srgbClr val="600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1" name="Oval 26"/>
              <p:cNvSpPr>
                <a:spLocks noChangeArrowheads="1"/>
              </p:cNvSpPr>
              <p:nvPr/>
            </p:nvSpPr>
            <p:spPr bwMode="auto">
              <a:xfrm>
                <a:off x="3357" y="3319"/>
                <a:ext cx="185" cy="189"/>
              </a:xfrm>
              <a:prstGeom prst="ellipse">
                <a:avLst/>
              </a:prstGeom>
              <a:solidFill>
                <a:srgbClr val="800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2" name="Oval 27"/>
              <p:cNvSpPr>
                <a:spLocks noChangeArrowheads="1"/>
              </p:cNvSpPr>
              <p:nvPr/>
            </p:nvSpPr>
            <p:spPr bwMode="auto">
              <a:xfrm>
                <a:off x="3359" y="3321"/>
                <a:ext cx="166" cy="168"/>
              </a:xfrm>
              <a:prstGeom prst="ellipse">
                <a:avLst/>
              </a:prstGeom>
              <a:solidFill>
                <a:srgbClr val="A00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3" name="Oval 28"/>
              <p:cNvSpPr>
                <a:spLocks noChangeArrowheads="1"/>
              </p:cNvSpPr>
              <p:nvPr/>
            </p:nvSpPr>
            <p:spPr bwMode="auto">
              <a:xfrm>
                <a:off x="3368" y="3333"/>
                <a:ext cx="133" cy="130"/>
              </a:xfrm>
              <a:prstGeom prst="ellipse">
                <a:avLst/>
              </a:prstGeom>
              <a:solidFill>
                <a:srgbClr val="C00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4" name="Oval 29"/>
              <p:cNvSpPr>
                <a:spLocks noChangeArrowheads="1"/>
              </p:cNvSpPr>
              <p:nvPr/>
            </p:nvSpPr>
            <p:spPr bwMode="auto">
              <a:xfrm>
                <a:off x="3376" y="3340"/>
                <a:ext cx="98" cy="98"/>
              </a:xfrm>
              <a:prstGeom prst="ellipse">
                <a:avLst/>
              </a:prstGeom>
              <a:solidFill>
                <a:srgbClr val="E0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85" name="Oval 30"/>
              <p:cNvSpPr>
                <a:spLocks noChangeArrowheads="1"/>
              </p:cNvSpPr>
              <p:nvPr/>
            </p:nvSpPr>
            <p:spPr bwMode="auto">
              <a:xfrm>
                <a:off x="3393" y="3359"/>
                <a:ext cx="45" cy="46"/>
              </a:xfrm>
              <a:prstGeom prst="ellipse">
                <a:avLst/>
              </a:prstGeom>
              <a:solidFill>
                <a:srgbClr val="FF4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2545" y="1483"/>
              <a:ext cx="158" cy="154"/>
              <a:chOff x="2493" y="1285"/>
              <a:chExt cx="158" cy="154"/>
            </a:xfrm>
          </p:grpSpPr>
          <p:sp>
            <p:nvSpPr>
              <p:cNvPr id="56374" name="Oval 32"/>
              <p:cNvSpPr>
                <a:spLocks noChangeArrowheads="1"/>
              </p:cNvSpPr>
              <p:nvPr/>
            </p:nvSpPr>
            <p:spPr bwMode="auto">
              <a:xfrm>
                <a:off x="2493" y="1285"/>
                <a:ext cx="158" cy="154"/>
              </a:xfrm>
              <a:prstGeom prst="ellipse">
                <a:avLst/>
              </a:prstGeom>
              <a:solidFill>
                <a:srgbClr val="006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5" name="Oval 33"/>
              <p:cNvSpPr>
                <a:spLocks noChangeArrowheads="1"/>
              </p:cNvSpPr>
              <p:nvPr/>
            </p:nvSpPr>
            <p:spPr bwMode="auto">
              <a:xfrm>
                <a:off x="2497" y="1290"/>
                <a:ext cx="138" cy="139"/>
              </a:xfrm>
              <a:prstGeom prst="ellipse">
                <a:avLst/>
              </a:pr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6" name="Oval 34"/>
              <p:cNvSpPr>
                <a:spLocks noChangeArrowheads="1"/>
              </p:cNvSpPr>
              <p:nvPr/>
            </p:nvSpPr>
            <p:spPr bwMode="auto">
              <a:xfrm>
                <a:off x="2498" y="1293"/>
                <a:ext cx="124" cy="123"/>
              </a:xfrm>
              <a:prstGeom prst="ellipse">
                <a:avLst/>
              </a:prstGeom>
              <a:solidFill>
                <a:srgbClr val="0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7" name="Oval 35"/>
              <p:cNvSpPr>
                <a:spLocks noChangeArrowheads="1"/>
              </p:cNvSpPr>
              <p:nvPr/>
            </p:nvSpPr>
            <p:spPr bwMode="auto">
              <a:xfrm>
                <a:off x="2504" y="1300"/>
                <a:ext cx="101" cy="95"/>
              </a:xfrm>
              <a:prstGeom prst="ellipse">
                <a:avLst/>
              </a:prstGeom>
              <a:solidFill>
                <a:srgbClr val="0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8" name="Oval 36"/>
              <p:cNvSpPr>
                <a:spLocks noChangeArrowheads="1"/>
              </p:cNvSpPr>
              <p:nvPr/>
            </p:nvSpPr>
            <p:spPr bwMode="auto">
              <a:xfrm>
                <a:off x="2511" y="1306"/>
                <a:ext cx="71" cy="71"/>
              </a:xfrm>
              <a:prstGeom prst="ellipse">
                <a:avLst/>
              </a:prstGeom>
              <a:solidFill>
                <a:srgbClr val="0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9" name="Oval 37"/>
              <p:cNvSpPr>
                <a:spLocks noChangeArrowheads="1"/>
              </p:cNvSpPr>
              <p:nvPr/>
            </p:nvSpPr>
            <p:spPr bwMode="auto">
              <a:xfrm>
                <a:off x="2524" y="1319"/>
                <a:ext cx="33" cy="35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536" y="1784"/>
              <a:ext cx="198" cy="197"/>
              <a:chOff x="1484" y="1586"/>
              <a:chExt cx="198" cy="197"/>
            </a:xfrm>
          </p:grpSpPr>
          <p:sp>
            <p:nvSpPr>
              <p:cNvPr id="56368" name="Oval 39"/>
              <p:cNvSpPr>
                <a:spLocks noChangeArrowheads="1"/>
              </p:cNvSpPr>
              <p:nvPr/>
            </p:nvSpPr>
            <p:spPr bwMode="auto">
              <a:xfrm>
                <a:off x="1484" y="1586"/>
                <a:ext cx="198" cy="197"/>
              </a:xfrm>
              <a:prstGeom prst="ellipse">
                <a:avLst/>
              </a:pr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9" name="Oval 40"/>
              <p:cNvSpPr>
                <a:spLocks noChangeArrowheads="1"/>
              </p:cNvSpPr>
              <p:nvPr/>
            </p:nvSpPr>
            <p:spPr bwMode="auto">
              <a:xfrm>
                <a:off x="1488" y="1594"/>
                <a:ext cx="175" cy="174"/>
              </a:xfrm>
              <a:prstGeom prst="ellipse">
                <a:avLst/>
              </a:prstGeom>
              <a:solidFill>
                <a:srgbClr val="A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0" name="Oval 41"/>
              <p:cNvSpPr>
                <a:spLocks noChangeArrowheads="1"/>
              </p:cNvSpPr>
              <p:nvPr/>
            </p:nvSpPr>
            <p:spPr bwMode="auto">
              <a:xfrm>
                <a:off x="1491" y="1596"/>
                <a:ext cx="154" cy="157"/>
              </a:xfrm>
              <a:prstGeom prst="ellipse">
                <a:avLst/>
              </a:prstGeom>
              <a:solidFill>
                <a:srgbClr val="C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1" name="Oval 42"/>
              <p:cNvSpPr>
                <a:spLocks noChangeArrowheads="1"/>
              </p:cNvSpPr>
              <p:nvPr/>
            </p:nvSpPr>
            <p:spPr bwMode="auto">
              <a:xfrm>
                <a:off x="1497" y="1604"/>
                <a:ext cx="127" cy="122"/>
              </a:xfrm>
              <a:prstGeom prst="ellipse">
                <a:avLst/>
              </a:pr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2" name="Oval 43"/>
              <p:cNvSpPr>
                <a:spLocks noChangeArrowheads="1"/>
              </p:cNvSpPr>
              <p:nvPr/>
            </p:nvSpPr>
            <p:spPr bwMode="auto">
              <a:xfrm>
                <a:off x="1506" y="1614"/>
                <a:ext cx="90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73" name="Oval 44"/>
              <p:cNvSpPr>
                <a:spLocks noChangeArrowheads="1"/>
              </p:cNvSpPr>
              <p:nvPr/>
            </p:nvSpPr>
            <p:spPr bwMode="auto">
              <a:xfrm>
                <a:off x="1522" y="1630"/>
                <a:ext cx="44" cy="44"/>
              </a:xfrm>
              <a:prstGeom prst="ellipse">
                <a:avLst/>
              </a:prstGeom>
              <a:solidFill>
                <a:srgbClr val="FF4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8" name="Group 45"/>
            <p:cNvGrpSpPr>
              <a:grpSpLocks/>
            </p:cNvGrpSpPr>
            <p:nvPr/>
          </p:nvGrpSpPr>
          <p:grpSpPr bwMode="auto">
            <a:xfrm>
              <a:off x="3526" y="1750"/>
              <a:ext cx="156" cy="154"/>
              <a:chOff x="3474" y="1552"/>
              <a:chExt cx="156" cy="154"/>
            </a:xfrm>
          </p:grpSpPr>
          <p:sp>
            <p:nvSpPr>
              <p:cNvPr id="56362" name="Oval 46"/>
              <p:cNvSpPr>
                <a:spLocks noChangeArrowheads="1"/>
              </p:cNvSpPr>
              <p:nvPr/>
            </p:nvSpPr>
            <p:spPr bwMode="auto">
              <a:xfrm>
                <a:off x="3474" y="1552"/>
                <a:ext cx="156" cy="154"/>
              </a:xfrm>
              <a:prstGeom prst="ellipse">
                <a:avLst/>
              </a:pr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3" name="Oval 47"/>
              <p:cNvSpPr>
                <a:spLocks noChangeArrowheads="1"/>
              </p:cNvSpPr>
              <p:nvPr/>
            </p:nvSpPr>
            <p:spPr bwMode="auto">
              <a:xfrm>
                <a:off x="3477" y="1557"/>
                <a:ext cx="138" cy="138"/>
              </a:xfrm>
              <a:prstGeom prst="ellipse">
                <a:avLst/>
              </a:prstGeom>
              <a:solidFill>
                <a:srgbClr val="A05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4" name="Oval 48"/>
              <p:cNvSpPr>
                <a:spLocks noChangeArrowheads="1"/>
              </p:cNvSpPr>
              <p:nvPr/>
            </p:nvSpPr>
            <p:spPr bwMode="auto">
              <a:xfrm>
                <a:off x="3479" y="1559"/>
                <a:ext cx="122" cy="122"/>
              </a:xfrm>
              <a:prstGeom prst="ellipse">
                <a:avLst/>
              </a:prstGeom>
              <a:solidFill>
                <a:srgbClr val="C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5" name="Oval 49"/>
              <p:cNvSpPr>
                <a:spLocks noChangeArrowheads="1"/>
              </p:cNvSpPr>
              <p:nvPr/>
            </p:nvSpPr>
            <p:spPr bwMode="auto">
              <a:xfrm>
                <a:off x="3484" y="1567"/>
                <a:ext cx="100" cy="95"/>
              </a:xfrm>
              <a:prstGeom prst="ellipse">
                <a:avLst/>
              </a:prstGeom>
              <a:solidFill>
                <a:srgbClr val="E07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6" name="Oval 50"/>
              <p:cNvSpPr>
                <a:spLocks noChangeArrowheads="1"/>
              </p:cNvSpPr>
              <p:nvPr/>
            </p:nvSpPr>
            <p:spPr bwMode="auto">
              <a:xfrm>
                <a:off x="3492" y="1573"/>
                <a:ext cx="71" cy="72"/>
              </a:xfrm>
              <a:prstGeom prst="ellipse">
                <a:avLst/>
              </a:pr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7" name="Oval 51"/>
              <p:cNvSpPr>
                <a:spLocks noChangeArrowheads="1"/>
              </p:cNvSpPr>
              <p:nvPr/>
            </p:nvSpPr>
            <p:spPr bwMode="auto">
              <a:xfrm>
                <a:off x="3505" y="1586"/>
                <a:ext cx="33" cy="34"/>
              </a:xfrm>
              <a:prstGeom prst="ellipse">
                <a:avLst/>
              </a:prstGeom>
              <a:solidFill>
                <a:srgbClr val="FFA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2567" y="2507"/>
              <a:ext cx="157" cy="154"/>
              <a:chOff x="2515" y="2309"/>
              <a:chExt cx="157" cy="154"/>
            </a:xfrm>
          </p:grpSpPr>
          <p:sp>
            <p:nvSpPr>
              <p:cNvPr id="56356" name="Oval 53"/>
              <p:cNvSpPr>
                <a:spLocks noChangeArrowheads="1"/>
              </p:cNvSpPr>
              <p:nvPr/>
            </p:nvSpPr>
            <p:spPr bwMode="auto">
              <a:xfrm>
                <a:off x="2515" y="2309"/>
                <a:ext cx="157" cy="154"/>
              </a:xfrm>
              <a:prstGeom prst="ellipse">
                <a:avLst/>
              </a:prstGeom>
              <a:solidFill>
                <a:srgbClr val="000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7" name="Oval 54"/>
              <p:cNvSpPr>
                <a:spLocks noChangeArrowheads="1"/>
              </p:cNvSpPr>
              <p:nvPr/>
            </p:nvSpPr>
            <p:spPr bwMode="auto">
              <a:xfrm>
                <a:off x="2519" y="2314"/>
                <a:ext cx="137" cy="139"/>
              </a:xfrm>
              <a:prstGeom prst="ellipse">
                <a:avLst/>
              </a:prstGeom>
              <a:solidFill>
                <a:srgbClr val="000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8" name="Oval 55"/>
              <p:cNvSpPr>
                <a:spLocks noChangeArrowheads="1"/>
              </p:cNvSpPr>
              <p:nvPr/>
            </p:nvSpPr>
            <p:spPr bwMode="auto">
              <a:xfrm>
                <a:off x="2520" y="2315"/>
                <a:ext cx="123" cy="124"/>
              </a:xfrm>
              <a:prstGeom prst="ellipse">
                <a:avLst/>
              </a:prstGeom>
              <a:solidFill>
                <a:srgbClr val="0000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9" name="Oval 56"/>
              <p:cNvSpPr>
                <a:spLocks noChangeArrowheads="1"/>
              </p:cNvSpPr>
              <p:nvPr/>
            </p:nvSpPr>
            <p:spPr bwMode="auto">
              <a:xfrm>
                <a:off x="2525" y="2323"/>
                <a:ext cx="101" cy="95"/>
              </a:xfrm>
              <a:prstGeom prst="ellipse">
                <a:avLst/>
              </a:prstGeom>
              <a:solidFill>
                <a:srgbClr val="00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0" name="Oval 57"/>
              <p:cNvSpPr>
                <a:spLocks noChangeArrowheads="1"/>
              </p:cNvSpPr>
              <p:nvPr/>
            </p:nvSpPr>
            <p:spPr bwMode="auto">
              <a:xfrm>
                <a:off x="2533" y="2330"/>
                <a:ext cx="72" cy="71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61" name="Oval 58"/>
              <p:cNvSpPr>
                <a:spLocks noChangeArrowheads="1"/>
              </p:cNvSpPr>
              <p:nvPr/>
            </p:nvSpPr>
            <p:spPr bwMode="auto">
              <a:xfrm>
                <a:off x="2546" y="2343"/>
                <a:ext cx="34" cy="35"/>
              </a:xfrm>
              <a:prstGeom prst="ellipse">
                <a:avLst/>
              </a:prstGeom>
              <a:solidFill>
                <a:srgbClr val="404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" name="Group 59"/>
            <p:cNvGrpSpPr>
              <a:grpSpLocks/>
            </p:cNvGrpSpPr>
            <p:nvPr/>
          </p:nvGrpSpPr>
          <p:grpSpPr bwMode="auto">
            <a:xfrm>
              <a:off x="2134" y="2733"/>
              <a:ext cx="141" cy="140"/>
              <a:chOff x="2082" y="2535"/>
              <a:chExt cx="141" cy="140"/>
            </a:xfrm>
          </p:grpSpPr>
          <p:sp>
            <p:nvSpPr>
              <p:cNvPr id="56350" name="Oval 60"/>
              <p:cNvSpPr>
                <a:spLocks noChangeArrowheads="1"/>
              </p:cNvSpPr>
              <p:nvPr/>
            </p:nvSpPr>
            <p:spPr bwMode="auto">
              <a:xfrm>
                <a:off x="2082" y="2535"/>
                <a:ext cx="141" cy="140"/>
              </a:xfrm>
              <a:prstGeom prst="ellipse">
                <a:avLst/>
              </a:prstGeom>
              <a:solidFill>
                <a:srgbClr val="600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1" name="Oval 61"/>
              <p:cNvSpPr>
                <a:spLocks noChangeArrowheads="1"/>
              </p:cNvSpPr>
              <p:nvPr/>
            </p:nvSpPr>
            <p:spPr bwMode="auto">
              <a:xfrm>
                <a:off x="2085" y="2539"/>
                <a:ext cx="124" cy="127"/>
              </a:xfrm>
              <a:prstGeom prst="ellipse">
                <a:avLst/>
              </a:prstGeom>
              <a:solidFill>
                <a:srgbClr val="800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2" name="Oval 62"/>
              <p:cNvSpPr>
                <a:spLocks noChangeArrowheads="1"/>
              </p:cNvSpPr>
              <p:nvPr/>
            </p:nvSpPr>
            <p:spPr bwMode="auto">
              <a:xfrm>
                <a:off x="2086" y="2540"/>
                <a:ext cx="111" cy="114"/>
              </a:xfrm>
              <a:prstGeom prst="ellipse">
                <a:avLst/>
              </a:prstGeom>
              <a:solidFill>
                <a:srgbClr val="A00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3" name="Oval 63"/>
              <p:cNvSpPr>
                <a:spLocks noChangeArrowheads="1"/>
              </p:cNvSpPr>
              <p:nvPr/>
            </p:nvSpPr>
            <p:spPr bwMode="auto">
              <a:xfrm>
                <a:off x="2092" y="2548"/>
                <a:ext cx="89" cy="87"/>
              </a:xfrm>
              <a:prstGeom prst="ellipse">
                <a:avLst/>
              </a:prstGeom>
              <a:solidFill>
                <a:srgbClr val="C00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4" name="Oval 64"/>
              <p:cNvSpPr>
                <a:spLocks noChangeArrowheads="1"/>
              </p:cNvSpPr>
              <p:nvPr/>
            </p:nvSpPr>
            <p:spPr bwMode="auto">
              <a:xfrm>
                <a:off x="2098" y="2554"/>
                <a:ext cx="65" cy="66"/>
              </a:xfrm>
              <a:prstGeom prst="ellipse">
                <a:avLst/>
              </a:prstGeom>
              <a:solidFill>
                <a:srgbClr val="E0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355" name="Oval 65"/>
              <p:cNvSpPr>
                <a:spLocks noChangeArrowheads="1"/>
              </p:cNvSpPr>
              <p:nvPr/>
            </p:nvSpPr>
            <p:spPr bwMode="auto">
              <a:xfrm>
                <a:off x="2109" y="2565"/>
                <a:ext cx="31" cy="31"/>
              </a:xfrm>
              <a:prstGeom prst="ellipse">
                <a:avLst/>
              </a:prstGeom>
              <a:solidFill>
                <a:srgbClr val="FF4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4115" y="1702"/>
              <a:ext cx="213" cy="210"/>
              <a:chOff x="4063" y="1504"/>
              <a:chExt cx="213" cy="210"/>
            </a:xfrm>
          </p:grpSpPr>
          <p:sp>
            <p:nvSpPr>
              <p:cNvPr id="56343" name="Oval 67"/>
              <p:cNvSpPr>
                <a:spLocks noChangeArrowheads="1"/>
              </p:cNvSpPr>
              <p:nvPr/>
            </p:nvSpPr>
            <p:spPr bwMode="auto">
              <a:xfrm>
                <a:off x="4063" y="1504"/>
                <a:ext cx="213" cy="210"/>
              </a:xfrm>
              <a:prstGeom prst="ellipse">
                <a:avLst/>
              </a:prstGeom>
              <a:solidFill>
                <a:srgbClr val="8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grpSp>
            <p:nvGrpSpPr>
              <p:cNvPr id="12" name="Group 68"/>
              <p:cNvGrpSpPr>
                <a:grpSpLocks/>
              </p:cNvGrpSpPr>
              <p:nvPr/>
            </p:nvGrpSpPr>
            <p:grpSpPr bwMode="auto">
              <a:xfrm>
                <a:off x="4068" y="1511"/>
                <a:ext cx="187" cy="189"/>
                <a:chOff x="4068" y="1511"/>
                <a:chExt cx="187" cy="189"/>
              </a:xfrm>
            </p:grpSpPr>
            <p:sp>
              <p:nvSpPr>
                <p:cNvPr id="56345" name="Oval 69"/>
                <p:cNvSpPr>
                  <a:spLocks noChangeArrowheads="1"/>
                </p:cNvSpPr>
                <p:nvPr/>
              </p:nvSpPr>
              <p:spPr bwMode="auto">
                <a:xfrm>
                  <a:off x="4068" y="1511"/>
                  <a:ext cx="187" cy="189"/>
                </a:xfrm>
                <a:prstGeom prst="ellipse">
                  <a:avLst/>
                </a:prstGeom>
                <a:solidFill>
                  <a:srgbClr val="A0A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6" name="Oval 70"/>
                <p:cNvSpPr>
                  <a:spLocks noChangeArrowheads="1"/>
                </p:cNvSpPr>
                <p:nvPr/>
              </p:nvSpPr>
              <p:spPr bwMode="auto">
                <a:xfrm>
                  <a:off x="4071" y="1513"/>
                  <a:ext cx="167" cy="168"/>
                </a:xfrm>
                <a:prstGeom prst="ellipse">
                  <a:avLst/>
                </a:prstGeom>
                <a:solidFill>
                  <a:srgbClr val="C0C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7" name="Oval 71"/>
                <p:cNvSpPr>
                  <a:spLocks noChangeArrowheads="1"/>
                </p:cNvSpPr>
                <p:nvPr/>
              </p:nvSpPr>
              <p:spPr bwMode="auto">
                <a:xfrm>
                  <a:off x="4077" y="1522"/>
                  <a:ext cx="137" cy="132"/>
                </a:xfrm>
                <a:prstGeom prst="ellipse">
                  <a:avLst/>
                </a:prstGeom>
                <a:solidFill>
                  <a:srgbClr val="E0E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8" name="Oval 72"/>
                <p:cNvSpPr>
                  <a:spLocks noChangeArrowheads="1"/>
                </p:cNvSpPr>
                <p:nvPr/>
              </p:nvSpPr>
              <p:spPr bwMode="auto">
                <a:xfrm>
                  <a:off x="4088" y="1532"/>
                  <a:ext cx="96" cy="9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9" name="Oval 73"/>
                <p:cNvSpPr>
                  <a:spLocks noChangeArrowheads="1"/>
                </p:cNvSpPr>
                <p:nvPr/>
              </p:nvSpPr>
              <p:spPr bwMode="auto">
                <a:xfrm>
                  <a:off x="4105" y="1550"/>
                  <a:ext cx="46" cy="46"/>
                </a:xfrm>
                <a:prstGeom prst="ellipse">
                  <a:avLst/>
                </a:prstGeom>
                <a:solidFill>
                  <a:srgbClr val="FFFF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</p:grpSp>
        </p:grpSp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2740" y="1974"/>
              <a:ext cx="432" cy="480"/>
              <a:chOff x="4063" y="1504"/>
              <a:chExt cx="213" cy="210"/>
            </a:xfrm>
          </p:grpSpPr>
          <p:sp>
            <p:nvSpPr>
              <p:cNvPr id="56336" name="Oval 75"/>
              <p:cNvSpPr>
                <a:spLocks noChangeArrowheads="1"/>
              </p:cNvSpPr>
              <p:nvPr/>
            </p:nvSpPr>
            <p:spPr bwMode="auto">
              <a:xfrm>
                <a:off x="4063" y="1504"/>
                <a:ext cx="213" cy="210"/>
              </a:xfrm>
              <a:prstGeom prst="ellipse">
                <a:avLst/>
              </a:prstGeom>
              <a:solidFill>
                <a:srgbClr val="8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grpSp>
            <p:nvGrpSpPr>
              <p:cNvPr id="14" name="Group 76"/>
              <p:cNvGrpSpPr>
                <a:grpSpLocks/>
              </p:cNvGrpSpPr>
              <p:nvPr/>
            </p:nvGrpSpPr>
            <p:grpSpPr bwMode="auto">
              <a:xfrm>
                <a:off x="4068" y="1511"/>
                <a:ext cx="187" cy="189"/>
                <a:chOff x="4068" y="1511"/>
                <a:chExt cx="187" cy="189"/>
              </a:xfrm>
            </p:grpSpPr>
            <p:sp>
              <p:nvSpPr>
                <p:cNvPr id="56338" name="Oval 77"/>
                <p:cNvSpPr>
                  <a:spLocks noChangeArrowheads="1"/>
                </p:cNvSpPr>
                <p:nvPr/>
              </p:nvSpPr>
              <p:spPr bwMode="auto">
                <a:xfrm>
                  <a:off x="4068" y="1511"/>
                  <a:ext cx="187" cy="189"/>
                </a:xfrm>
                <a:prstGeom prst="ellipse">
                  <a:avLst/>
                </a:prstGeom>
                <a:solidFill>
                  <a:srgbClr val="A0A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39" name="Oval 78"/>
                <p:cNvSpPr>
                  <a:spLocks noChangeArrowheads="1"/>
                </p:cNvSpPr>
                <p:nvPr/>
              </p:nvSpPr>
              <p:spPr bwMode="auto">
                <a:xfrm>
                  <a:off x="4071" y="1513"/>
                  <a:ext cx="167" cy="168"/>
                </a:xfrm>
                <a:prstGeom prst="ellipse">
                  <a:avLst/>
                </a:prstGeom>
                <a:solidFill>
                  <a:srgbClr val="C0C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0" name="Oval 79"/>
                <p:cNvSpPr>
                  <a:spLocks noChangeArrowheads="1"/>
                </p:cNvSpPr>
                <p:nvPr/>
              </p:nvSpPr>
              <p:spPr bwMode="auto">
                <a:xfrm>
                  <a:off x="4077" y="1522"/>
                  <a:ext cx="137" cy="132"/>
                </a:xfrm>
                <a:prstGeom prst="ellipse">
                  <a:avLst/>
                </a:prstGeom>
                <a:solidFill>
                  <a:srgbClr val="E0E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1" name="Oval 80"/>
                <p:cNvSpPr>
                  <a:spLocks noChangeArrowheads="1"/>
                </p:cNvSpPr>
                <p:nvPr/>
              </p:nvSpPr>
              <p:spPr bwMode="auto">
                <a:xfrm>
                  <a:off x="4088" y="1532"/>
                  <a:ext cx="96" cy="9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56342" name="Oval 81"/>
                <p:cNvSpPr>
                  <a:spLocks noChangeArrowheads="1"/>
                </p:cNvSpPr>
                <p:nvPr/>
              </p:nvSpPr>
              <p:spPr bwMode="auto">
                <a:xfrm>
                  <a:off x="4105" y="1550"/>
                  <a:ext cx="46" cy="46"/>
                </a:xfrm>
                <a:prstGeom prst="ellipse">
                  <a:avLst/>
                </a:prstGeom>
                <a:solidFill>
                  <a:srgbClr val="FFFF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R"/>
                </a:p>
              </p:txBody>
            </p:sp>
          </p:grpSp>
        </p:grpSp>
      </p:grpSp>
      <p:sp>
        <p:nvSpPr>
          <p:cNvPr id="56325" name="Rectangle 83"/>
          <p:cNvSpPr>
            <a:spLocks noChangeArrowheads="1"/>
          </p:cNvSpPr>
          <p:nvPr/>
        </p:nvSpPr>
        <p:spPr bwMode="auto">
          <a:xfrm>
            <a:off x="251520" y="1844824"/>
            <a:ext cx="504068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CR" sz="4400" dirty="0">
                <a:latin typeface="+mj-lt"/>
              </a:rPr>
              <a:t>“Los grandes éxitos se logran siempre convirtiendo en oportunidades las amenazas”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s-CR" sz="3200" dirty="0">
              <a:solidFill>
                <a:srgbClr val="0033CC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EAB14-FADF-4D4F-AB15-A287CD096B1F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04664"/>
            <a:ext cx="6841455" cy="1512168"/>
          </a:xfrm>
        </p:spPr>
        <p:txBody>
          <a:bodyPr>
            <a:noAutofit/>
          </a:bodyPr>
          <a:lstStyle/>
          <a:p>
            <a:pPr algn="ctr"/>
            <a:r>
              <a:rPr lang="es-CR" sz="4000" dirty="0" smtClean="0"/>
              <a:t>Integración de la Gestión de los Riesgos dentro de la Dirección de Proyectos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88840"/>
            <a:ext cx="8532812" cy="4800600"/>
          </a:xfrm>
        </p:spPr>
        <p:txBody>
          <a:bodyPr>
            <a:normAutofit lnSpcReduction="10000"/>
          </a:bodyPr>
          <a:lstStyle/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</a:rPr>
              <a:t>Dirección de Proyectos Tradicional (1960-1985)</a:t>
            </a:r>
            <a:endParaRPr lang="es-ES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Enfoque técnico. </a:t>
            </a: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Objetivos Técnicos: 75% y Administrativos: 25%</a:t>
            </a:r>
          </a:p>
          <a:p>
            <a:pPr lvl="1"/>
            <a:r>
              <a:rPr lang="es-ES" sz="1800" b="1" u="sng" dirty="0" smtClean="0">
                <a:solidFill>
                  <a:schemeClr val="bg1">
                    <a:lumMod val="50000"/>
                  </a:schemeClr>
                </a:solidFill>
              </a:rPr>
              <a:t>Dirección reactiva</a:t>
            </a: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 (Nunca había el dinero suficiente para planear la primera vez, se necesitaba una gran cantidad de dinero para re-planear)</a:t>
            </a:r>
            <a:endParaRPr lang="es-ES" sz="2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</a:rPr>
              <a:t>Dirección de Proyectos Renacimiento (1985-1993)</a:t>
            </a:r>
            <a:endParaRPr lang="es-ES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Enfoque Administrativo. Tiempo, Costo y desempeño (Calidad, Tecnología)</a:t>
            </a: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Objetivos Técnicos: 50% y Administrativos: 50%</a:t>
            </a:r>
          </a:p>
          <a:p>
            <a:pPr lvl="1"/>
            <a:r>
              <a:rPr lang="es-ES" sz="1800" b="1" u="sng" dirty="0" smtClean="0">
                <a:solidFill>
                  <a:schemeClr val="bg1">
                    <a:lumMod val="50000"/>
                  </a:schemeClr>
                </a:solidFill>
              </a:rPr>
              <a:t>Dirección reactiva</a:t>
            </a:r>
            <a:endParaRPr lang="es-E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</a:rPr>
              <a:t>Dirección Profesional de Proyectos (1993-Actual)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ts val="100"/>
              </a:spcBef>
            </a:pP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Enfoque de Negocio y Recursos Humanos. Tiempo, Costo, desempeño y aceptación del cliente. </a:t>
            </a:r>
          </a:p>
          <a:p>
            <a:pPr lvl="1">
              <a:spcBef>
                <a:spcPts val="100"/>
              </a:spcBef>
            </a:pP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Objetivos Técnicos: 25% y Administrativos: 75%</a:t>
            </a:r>
          </a:p>
          <a:p>
            <a:pPr lvl="1">
              <a:spcBef>
                <a:spcPts val="100"/>
              </a:spcBef>
            </a:pPr>
            <a:r>
              <a:rPr lang="es-ES" sz="1800" b="1" u="sng" dirty="0" smtClean="0">
                <a:solidFill>
                  <a:schemeClr val="bg1">
                    <a:lumMod val="50000"/>
                  </a:schemeClr>
                </a:solidFill>
              </a:rPr>
              <a:t>Dirección </a:t>
            </a:r>
            <a:r>
              <a:rPr lang="es-ES" sz="1800" b="1" u="sng" smtClean="0">
                <a:solidFill>
                  <a:schemeClr val="bg1">
                    <a:lumMod val="50000"/>
                  </a:schemeClr>
                </a:solidFill>
              </a:rPr>
              <a:t>proactiva</a:t>
            </a:r>
            <a:r>
              <a:rPr lang="es-ES" sz="180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800" smtClean="0">
                <a:solidFill>
                  <a:schemeClr val="bg1">
                    <a:lumMod val="50000"/>
                  </a:schemeClr>
                </a:solidFill>
              </a:rPr>
              <a:t>(Énfasis </a:t>
            </a: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</a:rPr>
              <a:t>a la planificación, Gestión de los Riesgos del Proyecto)</a:t>
            </a:r>
            <a:endParaRPr lang="es-CR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16B97-B68C-4E46-B598-2DBDACF428F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8460432" cy="1368425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ES_tradnl" dirty="0" smtClean="0"/>
              <a:t>Prácticas de la </a:t>
            </a:r>
            <a:br>
              <a:rPr lang="es-ES_tradnl" dirty="0" smtClean="0"/>
            </a:br>
            <a:r>
              <a:rPr lang="es-ES_tradnl" dirty="0" smtClean="0"/>
              <a:t>Gestión de los Riesgos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325513"/>
            <a:ext cx="8642350" cy="405581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b="1" i="1" u="sng" dirty="0" smtClean="0">
                <a:solidFill>
                  <a:schemeClr val="bg1">
                    <a:lumMod val="50000"/>
                  </a:schemeClr>
                </a:solidFill>
              </a:rPr>
              <a:t>Ad-hoc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Identificación de riesgos tal como ellos ocurren y se manejan empíricamente. </a:t>
            </a:r>
          </a:p>
          <a:p>
            <a:pPr eaLnBrk="1" hangingPunct="1">
              <a:lnSpc>
                <a:spcPct val="90000"/>
              </a:lnSpc>
            </a:pPr>
            <a:r>
              <a:rPr lang="es-ES_tradnl" b="1" i="1" u="sng" dirty="0" smtClean="0">
                <a:solidFill>
                  <a:schemeClr val="bg1">
                    <a:lumMod val="50000"/>
                  </a:schemeClr>
                </a:solidFill>
              </a:rPr>
              <a:t>Informales</a:t>
            </a:r>
            <a:r>
              <a:rPr lang="es-ES_tradnl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discute con el Equipo del Proyecto y se documentan los riesgos.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ES_tradnl" b="1" i="1" u="sng" dirty="0" smtClean="0">
                <a:solidFill>
                  <a:schemeClr val="bg1">
                    <a:lumMod val="50000"/>
                  </a:schemeClr>
                </a:solidFill>
              </a:rPr>
              <a:t>Periódicas</a:t>
            </a:r>
            <a:r>
              <a:rPr lang="es-ES_tradnl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Uso repetido de procedimientos para identificar y cuantificar los riesgos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b="1" i="1" u="sng" dirty="0" smtClean="0">
                <a:solidFill>
                  <a:schemeClr val="bg1">
                    <a:lumMod val="50000"/>
                  </a:schemeClr>
                </a:solidFill>
              </a:rPr>
              <a:t>Formales</a:t>
            </a:r>
            <a:r>
              <a:rPr lang="es-ES_tradnl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Evaluación profunda de los riesgos por individuos independientes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DEFBC-A64C-408C-84DC-03F7F1941DA8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7561263" cy="1196975"/>
          </a:xfrm>
        </p:spPr>
        <p:txBody>
          <a:bodyPr/>
          <a:lstStyle/>
          <a:p>
            <a:pPr algn="ctr"/>
            <a:r>
              <a:rPr lang="es-CR" dirty="0" smtClean="0"/>
              <a:t>Actitud hacia el Riesgo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59155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La forma en la que las personas juzgan el riesgo no coincide con la mayoría de las metodologías estadísticas de medición de riesgos.</a:t>
            </a:r>
          </a:p>
          <a:p>
            <a:pPr>
              <a:lnSpc>
                <a:spcPct val="80000"/>
              </a:lnSpc>
            </a:pPr>
            <a:r>
              <a:rPr lang="es-PR" sz="2800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es-PR" sz="2800" b="1" u="sng" dirty="0" smtClean="0">
                <a:solidFill>
                  <a:schemeClr val="bg1">
                    <a:lumMod val="50000"/>
                  </a:schemeClr>
                </a:solidFill>
              </a:rPr>
              <a:t>actitud</a:t>
            </a:r>
            <a:r>
              <a:rPr lang="es-PR" sz="2800" dirty="0" smtClean="0">
                <a:solidFill>
                  <a:schemeClr val="bg1">
                    <a:lumMod val="50000"/>
                  </a:schemeClr>
                </a:solidFill>
              </a:rPr>
              <a:t> de  las personas y, por extensión, de las organizaciones, hacia el riesgo es consecuencia del nivel de entendimiento que se tenga del modelo de Gestión del Riesgo. 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 Gestión del Riesgo es responsabilidad de toda la organización en general y de ella depende.</a:t>
            </a:r>
            <a:endParaRPr lang="es-PR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s-PR" sz="2800" dirty="0" smtClean="0">
                <a:solidFill>
                  <a:schemeClr val="bg1">
                    <a:lumMod val="50000"/>
                  </a:schemeClr>
                </a:solidFill>
              </a:rPr>
              <a:t>El nivel de madurez de la organización en AP es un factor primordial para la gestión de los riesgos en los proyectos.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B7C9E-E67D-4098-A39D-EBA1A821CD44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22559" y="1052736"/>
            <a:ext cx="8697913" cy="1262063"/>
          </a:xfrm>
        </p:spPr>
        <p:txBody>
          <a:bodyPr>
            <a:noAutofit/>
          </a:bodyPr>
          <a:lstStyle/>
          <a:p>
            <a:pPr algn="ctr"/>
            <a:r>
              <a:rPr lang="es-CR" dirty="0" smtClean="0"/>
              <a:t>Factores Ambientales de la Empresa y la Gestión de Riesgos en Proyectos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353425" cy="3455640"/>
          </a:xfrm>
        </p:spPr>
        <p:txBody>
          <a:bodyPr>
            <a:normAutofit/>
          </a:bodyPr>
          <a:lstStyle/>
          <a:p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Cultura y estructura de la empresa. </a:t>
            </a:r>
          </a:p>
          <a:p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Las actitudes y la tolerancia respecto al riesgo de las organizaciones y las personas involucradas. </a:t>
            </a:r>
          </a:p>
          <a:p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Sistemas de información de la gestión de proyectos. </a:t>
            </a:r>
          </a:p>
          <a:p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Normas gubernamentales o industriales que influyen en el nivel de tolerancia </a:t>
            </a:r>
            <a:endParaRPr lang="es-CR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96DD2-3C32-4880-A060-F460AFCC775B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1893"/>
            <a:ext cx="8664575" cy="1296987"/>
          </a:xfrm>
        </p:spPr>
        <p:txBody>
          <a:bodyPr>
            <a:noAutofit/>
          </a:bodyPr>
          <a:lstStyle/>
          <a:p>
            <a:pPr algn="ctr"/>
            <a:r>
              <a:rPr lang="es-CR" dirty="0" smtClean="0"/>
              <a:t>Activos de los Procesos de la Organización y la Gestión de Riesgos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834" y="2493194"/>
            <a:ext cx="8856662" cy="410415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Terminología común utilizada dentro de la gestión de riesgos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Categorías de riesgos (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RBS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Procedimientos predefinidos para la Gestión de Riesgos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Plantillas estándar a utilizar en la Gestión de Riesgos</a:t>
            </a:r>
          </a:p>
          <a:p>
            <a:pPr>
              <a:lnSpc>
                <a:spcPct val="80000"/>
              </a:lnSpc>
            </a:pP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Roles y Responsabilidades</a:t>
            </a:r>
            <a:endParaRPr lang="es-ES_tradnl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Matriz de probabilidad e impacto 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Base de datos para la medición de procesos, registros de riesgos, acciones de respuesta planificadas, entre otros</a:t>
            </a:r>
            <a:endParaRPr lang="es-CR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A3AC9-2343-4153-BA67-1E0E1784C52F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64431"/>
            <a:ext cx="8964488" cy="1512441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/>
              <a:t>La Gestión de Riesgos a nivel de Empresa </a:t>
            </a:r>
            <a:r>
              <a:rPr lang="es-CR" sz="4000" dirty="0" smtClean="0"/>
              <a:t/>
            </a:r>
            <a:br>
              <a:rPr lang="es-CR" sz="4000" dirty="0" smtClean="0"/>
            </a:br>
            <a:r>
              <a:rPr lang="es-CR" sz="2400" dirty="0" smtClean="0"/>
              <a:t>(Enterprise </a:t>
            </a:r>
            <a:r>
              <a:rPr lang="es-CR" sz="2400" dirty="0" err="1" smtClean="0"/>
              <a:t>Risk</a:t>
            </a:r>
            <a:r>
              <a:rPr lang="es-CR" sz="2400" dirty="0" smtClean="0"/>
              <a:t> Management - </a:t>
            </a:r>
            <a:r>
              <a:rPr lang="es-CR" sz="2400" dirty="0" err="1" smtClean="0"/>
              <a:t>ERM</a:t>
            </a:r>
            <a:r>
              <a:rPr lang="es-CR" sz="2400" dirty="0" smtClean="0"/>
              <a:t>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00089"/>
            <a:ext cx="8856662" cy="47132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Marco de Gestión Integral del Riesgo Empresarial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           (2004) por el Comité de Organizaciones </a:t>
            </a:r>
            <a:r>
              <a:rPr lang="es-ES_tradnl" sz="2000" dirty="0" err="1" smtClean="0">
                <a:solidFill>
                  <a:schemeClr val="bg1">
                    <a:lumMod val="50000"/>
                  </a:schemeClr>
                </a:solidFill>
              </a:rPr>
              <a:t>Patrocinantes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de la Comisión </a:t>
            </a:r>
            <a:r>
              <a:rPr lang="es-ES_tradnl" sz="2000" dirty="0" err="1" smtClean="0">
                <a:solidFill>
                  <a:schemeClr val="bg1">
                    <a:lumMod val="50000"/>
                  </a:schemeClr>
                </a:solidFill>
              </a:rPr>
              <a:t>Treadway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(COSO) - guía para la gestión de riesgos que permite lograr los objetivos estratégicos, operacionales, de reporte y cumplimiento de cualquier organización, en todas sus entidades, unidades y áreas funcionales (aplicable a sus proyectos).</a:t>
            </a:r>
          </a:p>
          <a:p>
            <a:pPr>
              <a:spcBef>
                <a:spcPct val="0"/>
              </a:spcBef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Sistema Específico de Valoración del Riesgo Institucional (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SEVRI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Directrices generales de la </a:t>
            </a:r>
            <a:r>
              <a:rPr lang="es-ES_tradnl" sz="2000" dirty="0" err="1" smtClean="0">
                <a:solidFill>
                  <a:schemeClr val="bg1">
                    <a:lumMod val="50000"/>
                  </a:schemeClr>
                </a:solidFill>
              </a:rPr>
              <a:t>CGR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R-CO-64-2005) para que toda institución pública establezca un sistema de gestión de riesgos por áreas, sectores, actividades o tareas  que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apoye la toma de decisiones orientada a ubicar a la institución en un nivel de riesgo aceptable y así promover, de manera razonable, el logro de los objetivos institucionales. </a:t>
            </a:r>
          </a:p>
          <a:p>
            <a:pPr indent="11113">
              <a:spcBef>
                <a:spcPct val="0"/>
              </a:spcBef>
              <a:buFont typeface="Wingdings" pitchFamily="2" charset="2"/>
              <a:buNone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(procesos similares a los vistos, solo que a nivel empresarial)</a:t>
            </a:r>
            <a:endParaRPr lang="es-CR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2AE75-1B76-4550-BD6B-0C6AE3BA4F7E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6264696" cy="1295400"/>
          </a:xfrm>
        </p:spPr>
        <p:txBody>
          <a:bodyPr>
            <a:noAutofit/>
          </a:bodyPr>
          <a:lstStyle/>
          <a:p>
            <a:pPr algn="ctr"/>
            <a:r>
              <a:rPr lang="es-ES_tradnl" dirty="0" smtClean="0"/>
              <a:t>Objetivos Empresariales en la Gestión de Riesgos</a:t>
            </a:r>
            <a:endParaRPr lang="es-CR" dirty="0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068638"/>
            <a:ext cx="8640762" cy="3633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Reputación corporativa</a:t>
            </a:r>
            <a:endParaRPr lang="es-ES_tradnl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Una buena reputación </a:t>
            </a:r>
            <a:r>
              <a:rPr lang="es-CR" u="sng" dirty="0" smtClean="0">
                <a:solidFill>
                  <a:schemeClr val="bg1">
                    <a:lumMod val="50000"/>
                  </a:schemeClr>
                </a:solidFill>
              </a:rPr>
              <a:t>genera oportunidades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atrae los mejores socios comerciales, eleva el valor de la empresa, genera confianza en sus marcas, favorece el posicionamiento, permite captar empleados con talento, promueve lealtad y nuevos clientes) </a:t>
            </a:r>
          </a:p>
          <a:p>
            <a:pPr lvl="1">
              <a:lnSpc>
                <a:spcPct val="90000"/>
              </a:lnSpc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Una buena reputación </a:t>
            </a:r>
            <a:r>
              <a:rPr lang="es-CR" u="sng" dirty="0" smtClean="0">
                <a:solidFill>
                  <a:schemeClr val="bg1">
                    <a:lumMod val="50000"/>
                  </a:schemeClr>
                </a:solidFill>
              </a:rPr>
              <a:t>minimiza riesgos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(riesgos de mercado, riesgos crediticios, riesgos de negocio y riesgo operacional y riesgo de liquidez).</a:t>
            </a:r>
            <a:endParaRPr lang="es-C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251520" y="2060575"/>
            <a:ext cx="7129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Complementar los 3 objetivos clásicos de un proyecto con objetivos empresariales:</a:t>
            </a:r>
            <a:endParaRPr lang="es-E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99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057846"/>
            <a:ext cx="12954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1907</Words>
  <Application>Microsoft Office PowerPoint</Application>
  <PresentationFormat>On-screen Show (4:3)</PresentationFormat>
  <Paragraphs>147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 de Office</vt:lpstr>
      <vt:lpstr>Áreas del conocimiento para la AP III  Gestión de la Planificación de los Riesgos del Proyecto   Basado en los estándares del PMI® </vt:lpstr>
      <vt:lpstr>Enfoque Gerencial dela Gestión de los Riesgos</vt:lpstr>
      <vt:lpstr>Integración de la Gestión de los Riesgos dentro de la Dirección de Proyectos</vt:lpstr>
      <vt:lpstr>Prácticas de la  Gestión de los Riesgos</vt:lpstr>
      <vt:lpstr>Actitud hacia el Riesgo</vt:lpstr>
      <vt:lpstr>Factores Ambientales de la Empresa y la Gestión de Riesgos en Proyectos</vt:lpstr>
      <vt:lpstr>Activos de los Procesos de la Organización y la Gestión de Riesgos</vt:lpstr>
      <vt:lpstr>La Gestión de Riesgos a nivel de Empresa  (Enterprise Risk Management - ERM)</vt:lpstr>
      <vt:lpstr>Objetivos Empresariales en la Gestión de Riesgos</vt:lpstr>
      <vt:lpstr>Plantilla del Plan de Gestión de Riesgos  (Un activo de procesos de la organización)</vt:lpstr>
      <vt:lpstr>Plantilla del Plan de Gestión de Riesgos  (Un activo de procesos de la organización)</vt:lpstr>
      <vt:lpstr>Slide 12</vt:lpstr>
      <vt:lpstr>Documentación y Comunicación  Elementos clave en la Gestión de los Riesgos</vt:lpstr>
      <vt:lpstr>Auditorías</vt:lpstr>
      <vt:lpstr>Costo del Riesgo</vt:lpstr>
      <vt:lpstr>Gestión y Financiamiento</vt:lpstr>
      <vt:lpstr>Recomendaciones y Conclusiones</vt:lpstr>
      <vt:lpstr>Recomendaciones</vt:lpstr>
      <vt:lpstr>Recomendaciones</vt:lpstr>
      <vt:lpstr>Recomendaciones</vt:lpstr>
      <vt:lpstr>Conclusiones</vt:lpstr>
      <vt:lpstr>¿Objetivos cumplidos?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Planificación de los Riesgos del Proyecto </dc:title>
  <dc:subject> Enfoque Gerencial de la Gestión de Riesgos</dc:subject>
  <dc:creator>Fausto Fernández Martínez</dc:creator>
  <cp:lastModifiedBy>Fausto Fernández Martínez</cp:lastModifiedBy>
  <cp:revision>45</cp:revision>
  <dcterms:created xsi:type="dcterms:W3CDTF">2010-10-20T21:55:38Z</dcterms:created>
  <dcterms:modified xsi:type="dcterms:W3CDTF">2011-04-26T02:00:44Z</dcterms:modified>
</cp:coreProperties>
</file>