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202"/>
  </p:notesMasterIdLst>
  <p:handoutMasterIdLst>
    <p:handoutMasterId r:id="rId203"/>
  </p:handoutMasterIdLst>
  <p:sldIdLst>
    <p:sldId id="675" r:id="rId2"/>
    <p:sldId id="1045" r:id="rId3"/>
    <p:sldId id="677" r:id="rId4"/>
    <p:sldId id="678" r:id="rId5"/>
    <p:sldId id="689" r:id="rId6"/>
    <p:sldId id="679" r:id="rId7"/>
    <p:sldId id="680" r:id="rId8"/>
    <p:sldId id="690" r:id="rId9"/>
    <p:sldId id="681" r:id="rId10"/>
    <p:sldId id="682" r:id="rId11"/>
    <p:sldId id="683" r:id="rId12"/>
    <p:sldId id="684" r:id="rId13"/>
    <p:sldId id="685" r:id="rId14"/>
    <p:sldId id="1043" r:id="rId15"/>
    <p:sldId id="692" r:id="rId16"/>
    <p:sldId id="693" r:id="rId17"/>
    <p:sldId id="694" r:id="rId18"/>
    <p:sldId id="695" r:id="rId19"/>
    <p:sldId id="696" r:id="rId20"/>
    <p:sldId id="697" r:id="rId21"/>
    <p:sldId id="698" r:id="rId22"/>
    <p:sldId id="1040" r:id="rId23"/>
    <p:sldId id="699" r:id="rId24"/>
    <p:sldId id="700" r:id="rId25"/>
    <p:sldId id="701" r:id="rId26"/>
    <p:sldId id="702" r:id="rId27"/>
    <p:sldId id="703" r:id="rId28"/>
    <p:sldId id="704" r:id="rId29"/>
    <p:sldId id="705" r:id="rId30"/>
    <p:sldId id="706" r:id="rId31"/>
    <p:sldId id="707" r:id="rId32"/>
    <p:sldId id="708" r:id="rId33"/>
    <p:sldId id="709" r:id="rId34"/>
    <p:sldId id="710" r:id="rId35"/>
    <p:sldId id="711" r:id="rId36"/>
    <p:sldId id="712" r:id="rId37"/>
    <p:sldId id="713" r:id="rId38"/>
    <p:sldId id="714" r:id="rId39"/>
    <p:sldId id="715" r:id="rId40"/>
    <p:sldId id="716" r:id="rId41"/>
    <p:sldId id="717" r:id="rId42"/>
    <p:sldId id="718" r:id="rId43"/>
    <p:sldId id="719" r:id="rId44"/>
    <p:sldId id="1034" r:id="rId45"/>
    <p:sldId id="720" r:id="rId46"/>
    <p:sldId id="721" r:id="rId47"/>
    <p:sldId id="722" r:id="rId48"/>
    <p:sldId id="723" r:id="rId49"/>
    <p:sldId id="724" r:id="rId50"/>
    <p:sldId id="725" r:id="rId51"/>
    <p:sldId id="726" r:id="rId52"/>
    <p:sldId id="727" r:id="rId53"/>
    <p:sldId id="728" r:id="rId54"/>
    <p:sldId id="729" r:id="rId55"/>
    <p:sldId id="730" r:id="rId56"/>
    <p:sldId id="731" r:id="rId57"/>
    <p:sldId id="732" r:id="rId58"/>
    <p:sldId id="734" r:id="rId59"/>
    <p:sldId id="736" r:id="rId60"/>
    <p:sldId id="737" r:id="rId61"/>
    <p:sldId id="738" r:id="rId62"/>
    <p:sldId id="739" r:id="rId63"/>
    <p:sldId id="740" r:id="rId64"/>
    <p:sldId id="741" r:id="rId65"/>
    <p:sldId id="742" r:id="rId66"/>
    <p:sldId id="743" r:id="rId67"/>
    <p:sldId id="745" r:id="rId68"/>
    <p:sldId id="746" r:id="rId69"/>
    <p:sldId id="747" r:id="rId70"/>
    <p:sldId id="748" r:id="rId71"/>
    <p:sldId id="749" r:id="rId72"/>
    <p:sldId id="750" r:id="rId73"/>
    <p:sldId id="751" r:id="rId74"/>
    <p:sldId id="752" r:id="rId75"/>
    <p:sldId id="753" r:id="rId76"/>
    <p:sldId id="754" r:id="rId77"/>
    <p:sldId id="755" r:id="rId78"/>
    <p:sldId id="756" r:id="rId79"/>
    <p:sldId id="757" r:id="rId80"/>
    <p:sldId id="758" r:id="rId81"/>
    <p:sldId id="760" r:id="rId82"/>
    <p:sldId id="1041" r:id="rId83"/>
    <p:sldId id="1042" r:id="rId84"/>
    <p:sldId id="761" r:id="rId85"/>
    <p:sldId id="763" r:id="rId86"/>
    <p:sldId id="764" r:id="rId87"/>
    <p:sldId id="765" r:id="rId88"/>
    <p:sldId id="766" r:id="rId89"/>
    <p:sldId id="767" r:id="rId90"/>
    <p:sldId id="769" r:id="rId91"/>
    <p:sldId id="770" r:id="rId92"/>
    <p:sldId id="771" r:id="rId93"/>
    <p:sldId id="772" r:id="rId94"/>
    <p:sldId id="773" r:id="rId95"/>
    <p:sldId id="774" r:id="rId96"/>
    <p:sldId id="775" r:id="rId97"/>
    <p:sldId id="776" r:id="rId98"/>
    <p:sldId id="777" r:id="rId99"/>
    <p:sldId id="778" r:id="rId100"/>
    <p:sldId id="779" r:id="rId101"/>
    <p:sldId id="780" r:id="rId102"/>
    <p:sldId id="781" r:id="rId103"/>
    <p:sldId id="782" r:id="rId104"/>
    <p:sldId id="783" r:id="rId105"/>
    <p:sldId id="784" r:id="rId106"/>
    <p:sldId id="785" r:id="rId107"/>
    <p:sldId id="786" r:id="rId108"/>
    <p:sldId id="787" r:id="rId109"/>
    <p:sldId id="788" r:id="rId110"/>
    <p:sldId id="789" r:id="rId111"/>
    <p:sldId id="790" r:id="rId112"/>
    <p:sldId id="791" r:id="rId113"/>
    <p:sldId id="792" r:id="rId114"/>
    <p:sldId id="793" r:id="rId115"/>
    <p:sldId id="794" r:id="rId116"/>
    <p:sldId id="795" r:id="rId117"/>
    <p:sldId id="796" r:id="rId118"/>
    <p:sldId id="797" r:id="rId119"/>
    <p:sldId id="798" r:id="rId120"/>
    <p:sldId id="799" r:id="rId121"/>
    <p:sldId id="800" r:id="rId122"/>
    <p:sldId id="801" r:id="rId123"/>
    <p:sldId id="802" r:id="rId124"/>
    <p:sldId id="803" r:id="rId125"/>
    <p:sldId id="804" r:id="rId126"/>
    <p:sldId id="805" r:id="rId127"/>
    <p:sldId id="806" r:id="rId128"/>
    <p:sldId id="807" r:id="rId129"/>
    <p:sldId id="808" r:id="rId130"/>
    <p:sldId id="809" r:id="rId131"/>
    <p:sldId id="810" r:id="rId132"/>
    <p:sldId id="811" r:id="rId133"/>
    <p:sldId id="812" r:id="rId134"/>
    <p:sldId id="813" r:id="rId135"/>
    <p:sldId id="814" r:id="rId136"/>
    <p:sldId id="815" r:id="rId137"/>
    <p:sldId id="816" r:id="rId138"/>
    <p:sldId id="817" r:id="rId139"/>
    <p:sldId id="818" r:id="rId140"/>
    <p:sldId id="819" r:id="rId141"/>
    <p:sldId id="820" r:id="rId142"/>
    <p:sldId id="821" r:id="rId143"/>
    <p:sldId id="822" r:id="rId144"/>
    <p:sldId id="823" r:id="rId145"/>
    <p:sldId id="824" r:id="rId146"/>
    <p:sldId id="825" r:id="rId147"/>
    <p:sldId id="826" r:id="rId148"/>
    <p:sldId id="827" r:id="rId149"/>
    <p:sldId id="828" r:id="rId150"/>
    <p:sldId id="1044" r:id="rId151"/>
    <p:sldId id="829" r:id="rId152"/>
    <p:sldId id="830" r:id="rId153"/>
    <p:sldId id="831" r:id="rId154"/>
    <p:sldId id="832" r:id="rId155"/>
    <p:sldId id="833" r:id="rId156"/>
    <p:sldId id="834" r:id="rId157"/>
    <p:sldId id="835" r:id="rId158"/>
    <p:sldId id="836" r:id="rId159"/>
    <p:sldId id="837" r:id="rId160"/>
    <p:sldId id="838" r:id="rId161"/>
    <p:sldId id="839" r:id="rId162"/>
    <p:sldId id="840" r:id="rId163"/>
    <p:sldId id="841" r:id="rId164"/>
    <p:sldId id="842" r:id="rId165"/>
    <p:sldId id="843" r:id="rId166"/>
    <p:sldId id="844" r:id="rId167"/>
    <p:sldId id="845" r:id="rId168"/>
    <p:sldId id="846" r:id="rId169"/>
    <p:sldId id="847" r:id="rId170"/>
    <p:sldId id="848" r:id="rId171"/>
    <p:sldId id="849" r:id="rId172"/>
    <p:sldId id="850" r:id="rId173"/>
    <p:sldId id="851" r:id="rId174"/>
    <p:sldId id="852" r:id="rId175"/>
    <p:sldId id="853" r:id="rId176"/>
    <p:sldId id="1047" r:id="rId177"/>
    <p:sldId id="1048" r:id="rId178"/>
    <p:sldId id="1049" r:id="rId179"/>
    <p:sldId id="1050" r:id="rId180"/>
    <p:sldId id="1051" r:id="rId181"/>
    <p:sldId id="1052" r:id="rId182"/>
    <p:sldId id="1053" r:id="rId183"/>
    <p:sldId id="1054" r:id="rId184"/>
    <p:sldId id="1055" r:id="rId185"/>
    <p:sldId id="1056" r:id="rId186"/>
    <p:sldId id="1057" r:id="rId187"/>
    <p:sldId id="1058" r:id="rId188"/>
    <p:sldId id="1059" r:id="rId189"/>
    <p:sldId id="1060" r:id="rId190"/>
    <p:sldId id="1061" r:id="rId191"/>
    <p:sldId id="1062" r:id="rId192"/>
    <p:sldId id="1063" r:id="rId193"/>
    <p:sldId id="1064" r:id="rId194"/>
    <p:sldId id="1065" r:id="rId195"/>
    <p:sldId id="1066" r:id="rId196"/>
    <p:sldId id="1067" r:id="rId197"/>
    <p:sldId id="1068" r:id="rId198"/>
    <p:sldId id="1069" r:id="rId199"/>
    <p:sldId id="1070" r:id="rId200"/>
    <p:sldId id="1071" r:id="rId20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1" id="{96FFEE8D-3682-4153-AB8D-18830B82171D}">
          <p14:sldIdLst>
            <p14:sldId id="675"/>
            <p14:sldId id="1045"/>
            <p14:sldId id="677"/>
            <p14:sldId id="678"/>
            <p14:sldId id="689"/>
            <p14:sldId id="679"/>
            <p14:sldId id="680"/>
            <p14:sldId id="690"/>
            <p14:sldId id="681"/>
            <p14:sldId id="682"/>
            <p14:sldId id="683"/>
            <p14:sldId id="684"/>
            <p14:sldId id="685"/>
            <p14:sldId id="1043"/>
            <p14:sldId id="692"/>
            <p14:sldId id="693"/>
            <p14:sldId id="694"/>
            <p14:sldId id="695"/>
            <p14:sldId id="696"/>
            <p14:sldId id="697"/>
            <p14:sldId id="698"/>
            <p14:sldId id="1040"/>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719"/>
            <p14:sldId id="1034"/>
            <p14:sldId id="720"/>
            <p14:sldId id="721"/>
            <p14:sldId id="722"/>
            <p14:sldId id="723"/>
            <p14:sldId id="724"/>
            <p14:sldId id="725"/>
            <p14:sldId id="726"/>
            <p14:sldId id="727"/>
            <p14:sldId id="728"/>
            <p14:sldId id="729"/>
            <p14:sldId id="730"/>
            <p14:sldId id="731"/>
            <p14:sldId id="732"/>
            <p14:sldId id="734"/>
            <p14:sldId id="736"/>
            <p14:sldId id="737"/>
            <p14:sldId id="738"/>
            <p14:sldId id="739"/>
            <p14:sldId id="740"/>
            <p14:sldId id="741"/>
            <p14:sldId id="742"/>
            <p14:sldId id="743"/>
            <p14:sldId id="745"/>
            <p14:sldId id="746"/>
            <p14:sldId id="747"/>
            <p14:sldId id="748"/>
            <p14:sldId id="749"/>
            <p14:sldId id="750"/>
            <p14:sldId id="751"/>
            <p14:sldId id="752"/>
            <p14:sldId id="753"/>
            <p14:sldId id="754"/>
            <p14:sldId id="755"/>
            <p14:sldId id="756"/>
            <p14:sldId id="757"/>
            <p14:sldId id="758"/>
            <p14:sldId id="760"/>
            <p14:sldId id="1041"/>
            <p14:sldId id="1042"/>
            <p14:sldId id="761"/>
            <p14:sldId id="763"/>
            <p14:sldId id="764"/>
            <p14:sldId id="765"/>
            <p14:sldId id="766"/>
            <p14:sldId id="767"/>
            <p14:sldId id="769"/>
            <p14:sldId id="770"/>
            <p14:sldId id="771"/>
            <p14:sldId id="772"/>
            <p14:sldId id="773"/>
            <p14:sldId id="774"/>
          </p14:sldIdLst>
        </p14:section>
        <p14:section name="Day 2" id="{DC6F27F6-758D-AD49-A400-4FA2F92E167A}">
          <p14:sldIdLst>
            <p14:sldId id="775"/>
            <p14:sldId id="776"/>
            <p14:sldId id="777"/>
            <p14:sldId id="778"/>
            <p14:sldId id="779"/>
            <p14:sldId id="780"/>
            <p14:sldId id="781"/>
            <p14:sldId id="782"/>
            <p14:sldId id="783"/>
            <p14:sldId id="784"/>
            <p14:sldId id="785"/>
            <p14:sldId id="786"/>
            <p14:sldId id="787"/>
            <p14:sldId id="788"/>
            <p14:sldId id="789"/>
            <p14:sldId id="790"/>
            <p14:sldId id="791"/>
            <p14:sldId id="792"/>
            <p14:sldId id="793"/>
            <p14:sldId id="794"/>
            <p14:sldId id="795"/>
            <p14:sldId id="796"/>
            <p14:sldId id="797"/>
            <p14:sldId id="798"/>
            <p14:sldId id="799"/>
            <p14:sldId id="800"/>
            <p14:sldId id="801"/>
            <p14:sldId id="802"/>
            <p14:sldId id="803"/>
            <p14:sldId id="804"/>
            <p14:sldId id="805"/>
            <p14:sldId id="806"/>
            <p14:sldId id="807"/>
            <p14:sldId id="808"/>
            <p14:sldId id="809"/>
            <p14:sldId id="810"/>
            <p14:sldId id="811"/>
            <p14:sldId id="812"/>
            <p14:sldId id="813"/>
            <p14:sldId id="814"/>
            <p14:sldId id="815"/>
            <p14:sldId id="816"/>
            <p14:sldId id="817"/>
            <p14:sldId id="818"/>
            <p14:sldId id="819"/>
            <p14:sldId id="820"/>
            <p14:sldId id="821"/>
            <p14:sldId id="822"/>
            <p14:sldId id="823"/>
            <p14:sldId id="824"/>
            <p14:sldId id="825"/>
            <p14:sldId id="826"/>
            <p14:sldId id="827"/>
            <p14:sldId id="828"/>
            <p14:sldId id="1044"/>
            <p14:sldId id="829"/>
            <p14:sldId id="830"/>
            <p14:sldId id="831"/>
            <p14:sldId id="832"/>
            <p14:sldId id="833"/>
            <p14:sldId id="834"/>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53"/>
            <p14:sldId id="1047"/>
            <p14:sldId id="1048"/>
            <p14:sldId id="1049"/>
            <p14:sldId id="1050"/>
            <p14:sldId id="1051"/>
            <p14:sldId id="1052"/>
            <p14:sldId id="1053"/>
            <p14:sldId id="1054"/>
            <p14:sldId id="1055"/>
            <p14:sldId id="1056"/>
            <p14:sldId id="1057"/>
            <p14:sldId id="1058"/>
            <p14:sldId id="1059"/>
            <p14:sldId id="1060"/>
            <p14:sldId id="1061"/>
            <p14:sldId id="1062"/>
            <p14:sldId id="1063"/>
            <p14:sldId id="1064"/>
            <p14:sldId id="1065"/>
            <p14:sldId id="1066"/>
            <p14:sldId id="1067"/>
            <p14:sldId id="1068"/>
            <p14:sldId id="1069"/>
            <p14:sldId id="1070"/>
            <p14:sldId id="1071"/>
          </p14:sldIdLst>
        </p14:section>
        <p14:section name="Day 3" id="{9D689524-FF03-C046-A23E-D649D898D6BB}">
          <p14:sldIdLst/>
        </p14:section>
        <p14:section name="Day 4" id="{C71F11EC-BFD9-9A4B-B382-5E7653DF3021}">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u" initials="M"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046C"/>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2" autoAdjust="0"/>
    <p:restoredTop sz="91577" autoAdjust="0"/>
  </p:normalViewPr>
  <p:slideViewPr>
    <p:cSldViewPr>
      <p:cViewPr>
        <p:scale>
          <a:sx n="80" d="100"/>
          <a:sy n="80" d="100"/>
        </p:scale>
        <p:origin x="-966" y="-90"/>
      </p:cViewPr>
      <p:guideLst>
        <p:guide orient="horz" pos="2160"/>
        <p:guide pos="2880"/>
      </p:guideLst>
    </p:cSldViewPr>
  </p:slideViewPr>
  <p:outlineViewPr>
    <p:cViewPr>
      <p:scale>
        <a:sx n="33" d="100"/>
        <a:sy n="33" d="100"/>
      </p:scale>
      <p:origin x="0" y="1562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Lst>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viewProps" Target="viewProps.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notesMaster" Target="notesMasters/notesMaster1.xml"/><Relationship Id="rId207"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handoutMaster" Target="handoutMasters/handoutMaster1.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s>
</file>

<file path=ppt/_rels/viewProps.xml.rels><?xml version="1.0" encoding="UTF-8" standalone="yes"?>
<Relationships xmlns="http://schemas.openxmlformats.org/package/2006/relationships"><Relationship Id="rId8" Type="http://schemas.openxmlformats.org/officeDocument/2006/relationships/slide" Target="slides/slide53.xml"/><Relationship Id="rId13" Type="http://schemas.openxmlformats.org/officeDocument/2006/relationships/slide" Target="slides/slide58.xml"/><Relationship Id="rId18" Type="http://schemas.openxmlformats.org/officeDocument/2006/relationships/slide" Target="slides/slide105.xml"/><Relationship Id="rId26" Type="http://schemas.openxmlformats.org/officeDocument/2006/relationships/slide" Target="slides/slide151.xml"/><Relationship Id="rId39" Type="http://schemas.openxmlformats.org/officeDocument/2006/relationships/slide" Target="slides/slide178.xml"/><Relationship Id="rId3" Type="http://schemas.openxmlformats.org/officeDocument/2006/relationships/slide" Target="slides/slide13.xml"/><Relationship Id="rId21" Type="http://schemas.openxmlformats.org/officeDocument/2006/relationships/slide" Target="slides/slide131.xml"/><Relationship Id="rId34" Type="http://schemas.openxmlformats.org/officeDocument/2006/relationships/slide" Target="slides/slide172.xml"/><Relationship Id="rId42" Type="http://schemas.openxmlformats.org/officeDocument/2006/relationships/slide" Target="slides/slide184.xml"/><Relationship Id="rId7" Type="http://schemas.openxmlformats.org/officeDocument/2006/relationships/slide" Target="slides/slide52.xml"/><Relationship Id="rId12" Type="http://schemas.openxmlformats.org/officeDocument/2006/relationships/slide" Target="slides/slide57.xml"/><Relationship Id="rId17" Type="http://schemas.openxmlformats.org/officeDocument/2006/relationships/slide" Target="slides/slide63.xml"/><Relationship Id="rId25" Type="http://schemas.openxmlformats.org/officeDocument/2006/relationships/slide" Target="slides/slide146.xml"/><Relationship Id="rId33" Type="http://schemas.openxmlformats.org/officeDocument/2006/relationships/slide" Target="slides/slide164.xml"/><Relationship Id="rId38" Type="http://schemas.openxmlformats.org/officeDocument/2006/relationships/slide" Target="slides/slide177.xml"/><Relationship Id="rId46" Type="http://schemas.openxmlformats.org/officeDocument/2006/relationships/slide" Target="slides/slide196.xml"/><Relationship Id="rId2" Type="http://schemas.openxmlformats.org/officeDocument/2006/relationships/slide" Target="slides/slide11.xml"/><Relationship Id="rId16" Type="http://schemas.openxmlformats.org/officeDocument/2006/relationships/slide" Target="slides/slide61.xml"/><Relationship Id="rId20" Type="http://schemas.openxmlformats.org/officeDocument/2006/relationships/slide" Target="slides/slide107.xml"/><Relationship Id="rId29" Type="http://schemas.openxmlformats.org/officeDocument/2006/relationships/slide" Target="slides/slide160.xml"/><Relationship Id="rId41" Type="http://schemas.openxmlformats.org/officeDocument/2006/relationships/slide" Target="slides/slide182.xml"/><Relationship Id="rId1" Type="http://schemas.openxmlformats.org/officeDocument/2006/relationships/slide" Target="slides/slide1.xml"/><Relationship Id="rId6" Type="http://schemas.openxmlformats.org/officeDocument/2006/relationships/slide" Target="slides/slide51.xml"/><Relationship Id="rId11" Type="http://schemas.openxmlformats.org/officeDocument/2006/relationships/slide" Target="slides/slide56.xml"/><Relationship Id="rId24" Type="http://schemas.openxmlformats.org/officeDocument/2006/relationships/slide" Target="slides/slide144.xml"/><Relationship Id="rId32" Type="http://schemas.openxmlformats.org/officeDocument/2006/relationships/slide" Target="slides/slide163.xml"/><Relationship Id="rId37" Type="http://schemas.openxmlformats.org/officeDocument/2006/relationships/slide" Target="slides/slide176.xml"/><Relationship Id="rId40" Type="http://schemas.openxmlformats.org/officeDocument/2006/relationships/slide" Target="slides/slide179.xml"/><Relationship Id="rId45" Type="http://schemas.openxmlformats.org/officeDocument/2006/relationships/slide" Target="slides/slide190.xml"/><Relationship Id="rId5" Type="http://schemas.openxmlformats.org/officeDocument/2006/relationships/slide" Target="slides/slide50.xml"/><Relationship Id="rId15" Type="http://schemas.openxmlformats.org/officeDocument/2006/relationships/slide" Target="slides/slide60.xml"/><Relationship Id="rId23" Type="http://schemas.openxmlformats.org/officeDocument/2006/relationships/slide" Target="slides/slide141.xml"/><Relationship Id="rId28" Type="http://schemas.openxmlformats.org/officeDocument/2006/relationships/slide" Target="slides/slide159.xml"/><Relationship Id="rId36" Type="http://schemas.openxmlformats.org/officeDocument/2006/relationships/slide" Target="slides/slide175.xml"/><Relationship Id="rId10" Type="http://schemas.openxmlformats.org/officeDocument/2006/relationships/slide" Target="slides/slide55.xml"/><Relationship Id="rId19" Type="http://schemas.openxmlformats.org/officeDocument/2006/relationships/slide" Target="slides/slide106.xml"/><Relationship Id="rId31" Type="http://schemas.openxmlformats.org/officeDocument/2006/relationships/slide" Target="slides/slide162.xml"/><Relationship Id="rId44" Type="http://schemas.openxmlformats.org/officeDocument/2006/relationships/slide" Target="slides/slide189.xml"/><Relationship Id="rId4" Type="http://schemas.openxmlformats.org/officeDocument/2006/relationships/slide" Target="slides/slide33.xml"/><Relationship Id="rId9" Type="http://schemas.openxmlformats.org/officeDocument/2006/relationships/slide" Target="slides/slide54.xml"/><Relationship Id="rId14" Type="http://schemas.openxmlformats.org/officeDocument/2006/relationships/slide" Target="slides/slide59.xml"/><Relationship Id="rId22" Type="http://schemas.openxmlformats.org/officeDocument/2006/relationships/slide" Target="slides/slide140.xml"/><Relationship Id="rId27" Type="http://schemas.openxmlformats.org/officeDocument/2006/relationships/slide" Target="slides/slide158.xml"/><Relationship Id="rId30" Type="http://schemas.openxmlformats.org/officeDocument/2006/relationships/slide" Target="slides/slide161.xml"/><Relationship Id="rId35" Type="http://schemas.openxmlformats.org/officeDocument/2006/relationships/slide" Target="slides/slide173.xml"/><Relationship Id="rId43" Type="http://schemas.openxmlformats.org/officeDocument/2006/relationships/slide" Target="slides/slide185.xml"/></Relationships>
</file>

<file path=ppt/diagrams/_rels/data1.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B00B82-86D2-4C6D-AA34-4C9EB4DFA5C8}"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80141B3F-64E6-47F0-872F-84B5D4F6266F}">
      <dgm:prSet phldrT="[Text]" custT="1"/>
      <dgm:spPr/>
      <dgm:t>
        <a:bodyPr/>
        <a:lstStyle/>
        <a:p>
          <a:r>
            <a:rPr lang="en-US" sz="1600" dirty="0" smtClean="0"/>
            <a:t>Mónica González</a:t>
          </a:r>
          <a:endParaRPr lang="en-US" sz="1600" dirty="0"/>
        </a:p>
      </dgm:t>
    </dgm:pt>
    <dgm:pt modelId="{BB683EE0-E37F-4EEE-A8A5-C2C5CE55B451}" type="sibTrans" cxnId="{262EACE5-F804-4F92-99CE-0AF85C4B3A54}">
      <dgm:prSet/>
      <dgm:spPr/>
      <dgm:t>
        <a:bodyPr/>
        <a:lstStyle/>
        <a:p>
          <a:endParaRPr lang="en-US"/>
        </a:p>
      </dgm:t>
    </dgm:pt>
    <dgm:pt modelId="{80D992B3-212B-4B84-8DF0-102A721347D4}" type="parTrans" cxnId="{262EACE5-F804-4F92-99CE-0AF85C4B3A54}">
      <dgm:prSet/>
      <dgm:spPr/>
      <dgm:t>
        <a:bodyPr/>
        <a:lstStyle/>
        <a:p>
          <a:endParaRPr lang="en-US"/>
        </a:p>
      </dgm:t>
    </dgm:pt>
    <dgm:pt modelId="{854642C0-7396-4D8B-BFCE-84CEC154AC68}" type="pres">
      <dgm:prSet presAssocID="{17B00B82-86D2-4C6D-AA34-4C9EB4DFA5C8}" presName="Name0" presStyleCnt="0">
        <dgm:presLayoutVars>
          <dgm:chMax/>
          <dgm:chPref/>
          <dgm:dir/>
          <dgm:animLvl val="lvl"/>
        </dgm:presLayoutVars>
      </dgm:prSet>
      <dgm:spPr/>
      <dgm:t>
        <a:bodyPr/>
        <a:lstStyle/>
        <a:p>
          <a:endParaRPr lang="en-US"/>
        </a:p>
      </dgm:t>
    </dgm:pt>
    <dgm:pt modelId="{2FBD2D8B-3968-4987-A44C-472FD7A21CDA}" type="pres">
      <dgm:prSet presAssocID="{80141B3F-64E6-47F0-872F-84B5D4F6266F}" presName="composite" presStyleCnt="0"/>
      <dgm:spPr/>
    </dgm:pt>
    <dgm:pt modelId="{08D84FD4-7DF5-4EB4-8AD8-B2CDC767CA93}" type="pres">
      <dgm:prSet presAssocID="{80141B3F-64E6-47F0-872F-84B5D4F6266F}" presName="ParentAccentShape" presStyleLbl="trBgShp" presStyleIdx="0" presStyleCnt="1" custLinFactNeighborX="1906" custLinFactNeighborY="6035"/>
      <dgm:spPr/>
    </dgm:pt>
    <dgm:pt modelId="{1066BD38-9009-44E4-968B-3A1186398FA2}" type="pres">
      <dgm:prSet presAssocID="{80141B3F-64E6-47F0-872F-84B5D4F6266F}" presName="ParentText" presStyleLbl="revTx" presStyleIdx="0" presStyleCnt="2" custLinFactNeighborX="2396" custLinFactNeighborY="90497">
        <dgm:presLayoutVars>
          <dgm:chMax val="1"/>
          <dgm:chPref val="1"/>
          <dgm:bulletEnabled val="1"/>
        </dgm:presLayoutVars>
      </dgm:prSet>
      <dgm:spPr/>
      <dgm:t>
        <a:bodyPr/>
        <a:lstStyle/>
        <a:p>
          <a:endParaRPr lang="en-US"/>
        </a:p>
      </dgm:t>
    </dgm:pt>
    <dgm:pt modelId="{38BC65A6-9E1A-47FE-893A-4C79403AB3A0}" type="pres">
      <dgm:prSet presAssocID="{80141B3F-64E6-47F0-872F-84B5D4F6266F}" presName="ChildText" presStyleLbl="revTx" presStyleIdx="1" presStyleCnt="2" custScaleY="20032">
        <dgm:presLayoutVars>
          <dgm:chMax val="0"/>
          <dgm:chPref val="0"/>
        </dgm:presLayoutVars>
      </dgm:prSet>
      <dgm:spPr/>
      <dgm:t>
        <a:bodyPr/>
        <a:lstStyle/>
        <a:p>
          <a:endParaRPr lang="en-US"/>
        </a:p>
      </dgm:t>
    </dgm:pt>
    <dgm:pt modelId="{E4850D0E-539F-4D01-9A39-7869CFA4620A}" type="pres">
      <dgm:prSet presAssocID="{80141B3F-64E6-47F0-872F-84B5D4F6266F}" presName="ChildAccentShape" presStyleLbl="trBgShp" presStyleIdx="0" presStyleCnt="1"/>
      <dgm:spPr/>
    </dgm:pt>
    <dgm:pt modelId="{066E4C04-97A2-490C-B41F-967D89E8CA33}" type="pres">
      <dgm:prSet presAssocID="{80141B3F-64E6-47F0-872F-84B5D4F6266F}" presName="Image" presStyleLbl="alignImgPlace1" presStyleIdx="0" presStyleCnt="1" custScaleX="63024" custScaleY="122421" custLinFactNeighborX="15633" custLinFactNeighborY="-799"/>
      <dgm:spPr>
        <a:blipFill rotWithShape="0">
          <a:blip xmlns:r="http://schemas.openxmlformats.org/officeDocument/2006/relationships" r:embed="rId1"/>
          <a:stretch>
            <a:fillRect/>
          </a:stretch>
        </a:blipFill>
      </dgm:spPr>
      <dgm:t>
        <a:bodyPr/>
        <a:lstStyle/>
        <a:p>
          <a:endParaRPr lang="es-ES"/>
        </a:p>
      </dgm:t>
    </dgm:pt>
  </dgm:ptLst>
  <dgm:cxnLst>
    <dgm:cxn modelId="{784AAE83-B080-4ADF-89BA-505889DB411E}" type="presOf" srcId="{17B00B82-86D2-4C6D-AA34-4C9EB4DFA5C8}" destId="{854642C0-7396-4D8B-BFCE-84CEC154AC68}" srcOrd="0" destOrd="0" presId="urn:microsoft.com/office/officeart/2009/3/layout/SnapshotPictureList"/>
    <dgm:cxn modelId="{262EACE5-F804-4F92-99CE-0AF85C4B3A54}" srcId="{17B00B82-86D2-4C6D-AA34-4C9EB4DFA5C8}" destId="{80141B3F-64E6-47F0-872F-84B5D4F6266F}" srcOrd="0" destOrd="0" parTransId="{80D992B3-212B-4B84-8DF0-102A721347D4}" sibTransId="{BB683EE0-E37F-4EEE-A8A5-C2C5CE55B451}"/>
    <dgm:cxn modelId="{41D05F84-C120-4385-BBDA-7173EB9115E2}" type="presOf" srcId="{80141B3F-64E6-47F0-872F-84B5D4F6266F}" destId="{1066BD38-9009-44E4-968B-3A1186398FA2}" srcOrd="0" destOrd="0" presId="urn:microsoft.com/office/officeart/2009/3/layout/SnapshotPictureList"/>
    <dgm:cxn modelId="{362CF00E-6D76-4FDD-AADC-B90691B5A86F}" type="presParOf" srcId="{854642C0-7396-4D8B-BFCE-84CEC154AC68}" destId="{2FBD2D8B-3968-4987-A44C-472FD7A21CDA}" srcOrd="0" destOrd="0" presId="urn:microsoft.com/office/officeart/2009/3/layout/SnapshotPictureList"/>
    <dgm:cxn modelId="{8A312217-8A7B-41F0-86B6-75B558B49847}" type="presParOf" srcId="{2FBD2D8B-3968-4987-A44C-472FD7A21CDA}" destId="{08D84FD4-7DF5-4EB4-8AD8-B2CDC767CA93}" srcOrd="0" destOrd="0" presId="urn:microsoft.com/office/officeart/2009/3/layout/SnapshotPictureList"/>
    <dgm:cxn modelId="{72EC8A92-F2D7-4030-9F6F-211570CB42FD}" type="presParOf" srcId="{2FBD2D8B-3968-4987-A44C-472FD7A21CDA}" destId="{1066BD38-9009-44E4-968B-3A1186398FA2}" srcOrd="1" destOrd="0" presId="urn:microsoft.com/office/officeart/2009/3/layout/SnapshotPictureList"/>
    <dgm:cxn modelId="{91820B98-CC6A-455F-8EE1-CA4364DE376F}" type="presParOf" srcId="{2FBD2D8B-3968-4987-A44C-472FD7A21CDA}" destId="{38BC65A6-9E1A-47FE-893A-4C79403AB3A0}" srcOrd="2" destOrd="0" presId="urn:microsoft.com/office/officeart/2009/3/layout/SnapshotPictureList"/>
    <dgm:cxn modelId="{1BE4FD95-4551-4D87-A599-681A18E8FAFC}" type="presParOf" srcId="{2FBD2D8B-3968-4987-A44C-472FD7A21CDA}" destId="{E4850D0E-539F-4D01-9A39-7869CFA4620A}" srcOrd="3" destOrd="0" presId="urn:microsoft.com/office/officeart/2009/3/layout/SnapshotPictureList"/>
    <dgm:cxn modelId="{BCE31EA4-9325-42C7-9007-D76799E5077F}" type="presParOf" srcId="{2FBD2D8B-3968-4987-A44C-472FD7A21CDA}" destId="{066E4C04-97A2-490C-B41F-967D89E8CA33}"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8351C7E-3511-F64F-8AFF-DF6D90880A44}" type="doc">
      <dgm:prSet loTypeId="urn:microsoft.com/office/officeart/2005/8/layout/vList2" loCatId="" qsTypeId="urn:microsoft.com/office/officeart/2005/8/quickstyle/simple1" qsCatId="simple" csTypeId="urn:microsoft.com/office/officeart/2005/8/colors/colorful1#5" csCatId="colorful" phldr="1"/>
      <dgm:spPr/>
      <dgm:t>
        <a:bodyPr/>
        <a:lstStyle/>
        <a:p>
          <a:endParaRPr lang="en-US"/>
        </a:p>
      </dgm:t>
    </dgm:pt>
    <dgm:pt modelId="{765C364E-FFE1-7943-A969-689732927232}">
      <dgm:prSet phldrT="[Text]"/>
      <dgm:spPr/>
      <dgm:t>
        <a:bodyPr/>
        <a:lstStyle/>
        <a:p>
          <a:r>
            <a:rPr lang="en-US" b="1" dirty="0" smtClean="0"/>
            <a:t>Integration </a:t>
          </a:r>
          <a:r>
            <a:rPr lang="en-US" dirty="0" smtClean="0"/>
            <a:t>– Processes to identify, define, combine, unify, coordinate, control and close activities. </a:t>
          </a:r>
          <a:endParaRPr lang="en-US" dirty="0"/>
        </a:p>
      </dgm:t>
    </dgm:pt>
    <dgm:pt modelId="{A70E618D-F92F-B441-A701-179AE3BE85FC}" type="parTrans" cxnId="{B64D6B34-406F-2246-AAFA-E9E4ECDCBAC3}">
      <dgm:prSet/>
      <dgm:spPr/>
      <dgm:t>
        <a:bodyPr/>
        <a:lstStyle/>
        <a:p>
          <a:endParaRPr lang="en-US"/>
        </a:p>
      </dgm:t>
    </dgm:pt>
    <dgm:pt modelId="{293BDCC7-AEB6-E446-976B-6B31BADAD1BD}" type="sibTrans" cxnId="{B64D6B34-406F-2246-AAFA-E9E4ECDCBAC3}">
      <dgm:prSet/>
      <dgm:spPr/>
      <dgm:t>
        <a:bodyPr/>
        <a:lstStyle/>
        <a:p>
          <a:endParaRPr lang="en-US"/>
        </a:p>
      </dgm:t>
    </dgm:pt>
    <dgm:pt modelId="{D44FA220-103B-4942-A4DD-EF129BFCF7B9}">
      <dgm:prSet phldrT="[Text]"/>
      <dgm:spPr/>
      <dgm:t>
        <a:bodyPr/>
        <a:lstStyle/>
        <a:p>
          <a:r>
            <a:rPr lang="en-US" b="1" dirty="0" smtClean="0"/>
            <a:t>Stakeholder </a:t>
          </a:r>
          <a:r>
            <a:rPr lang="en-US" dirty="0" smtClean="0">
              <a:solidFill>
                <a:schemeClr val="bg1"/>
              </a:solidFill>
            </a:rPr>
            <a:t>- </a:t>
          </a:r>
          <a:r>
            <a:rPr lang="en-US" b="0" i="0" u="none" strike="noStrike" baseline="0" dirty="0" smtClean="0">
              <a:solidFill>
                <a:schemeClr val="bg1"/>
              </a:solidFill>
              <a:latin typeface="+mn-lt"/>
              <a:ea typeface="+mn-ea"/>
              <a:cs typeface="+mn-cs"/>
            </a:rPr>
            <a:t>the processes required to identify and engage the project sponsor, customers and other stakeholders</a:t>
          </a:r>
          <a:endParaRPr lang="en-US" dirty="0">
            <a:solidFill>
              <a:schemeClr val="bg1"/>
            </a:solidFill>
          </a:endParaRPr>
        </a:p>
      </dgm:t>
    </dgm:pt>
    <dgm:pt modelId="{9F251ED8-6DFF-7242-8E1E-B40162E090F8}" type="parTrans" cxnId="{E9C175E8-E055-0B44-B493-9676288E553E}">
      <dgm:prSet/>
      <dgm:spPr/>
      <dgm:t>
        <a:bodyPr/>
        <a:lstStyle/>
        <a:p>
          <a:endParaRPr lang="en-US"/>
        </a:p>
      </dgm:t>
    </dgm:pt>
    <dgm:pt modelId="{45AC343C-AEE8-D84F-95CC-54EE3D97CB15}" type="sibTrans" cxnId="{E9C175E8-E055-0B44-B493-9676288E553E}">
      <dgm:prSet/>
      <dgm:spPr/>
      <dgm:t>
        <a:bodyPr/>
        <a:lstStyle/>
        <a:p>
          <a:endParaRPr lang="en-US"/>
        </a:p>
      </dgm:t>
    </dgm:pt>
    <dgm:pt modelId="{481E5855-B229-EC48-A1BF-2F05C156B0A9}">
      <dgm:prSet phldrT="[Text]"/>
      <dgm:spPr/>
      <dgm:t>
        <a:bodyPr/>
        <a:lstStyle/>
        <a:p>
          <a:r>
            <a:rPr lang="en-US" b="1" dirty="0" smtClean="0"/>
            <a:t>Scope</a:t>
          </a:r>
          <a:r>
            <a:rPr lang="en-US" dirty="0" smtClean="0"/>
            <a:t> </a:t>
          </a:r>
          <a:r>
            <a:rPr lang="en-US" dirty="0" smtClean="0">
              <a:solidFill>
                <a:srgbClr val="FFFFFF"/>
              </a:solidFill>
            </a:rPr>
            <a:t>– the </a:t>
          </a:r>
          <a:r>
            <a:rPr lang="ro-RO" b="0" i="0" u="none" strike="noStrike" baseline="0" dirty="0" smtClean="0">
              <a:solidFill>
                <a:srgbClr val="FFFFFF"/>
              </a:solidFill>
              <a:latin typeface="+mn-lt"/>
              <a:ea typeface="+mn-ea"/>
              <a:cs typeface="+mn-cs"/>
            </a:rPr>
            <a:t>processes required to identify and define the work and deliverables required</a:t>
          </a:r>
          <a:endParaRPr lang="en-US" dirty="0">
            <a:solidFill>
              <a:srgbClr val="FFFFFF"/>
            </a:solidFill>
          </a:endParaRPr>
        </a:p>
      </dgm:t>
    </dgm:pt>
    <dgm:pt modelId="{BC9D9042-1B99-D34F-BCD5-81E9CEB61D25}" type="parTrans" cxnId="{68CB3B09-F833-694B-81EE-5E4690335C67}">
      <dgm:prSet/>
      <dgm:spPr/>
      <dgm:t>
        <a:bodyPr/>
        <a:lstStyle/>
        <a:p>
          <a:endParaRPr lang="en-US"/>
        </a:p>
      </dgm:t>
    </dgm:pt>
    <dgm:pt modelId="{31EAC3DD-51FF-0E42-A7E2-771846717958}" type="sibTrans" cxnId="{68CB3B09-F833-694B-81EE-5E4690335C67}">
      <dgm:prSet/>
      <dgm:spPr/>
      <dgm:t>
        <a:bodyPr/>
        <a:lstStyle/>
        <a:p>
          <a:endParaRPr lang="en-US"/>
        </a:p>
      </dgm:t>
    </dgm:pt>
    <dgm:pt modelId="{DB8916F6-48A9-624D-8CE5-BF6380660AD5}">
      <dgm:prSet phldrT="[Text]"/>
      <dgm:spPr/>
      <dgm:t>
        <a:bodyPr/>
        <a:lstStyle/>
        <a:p>
          <a:r>
            <a:rPr lang="en-US" b="1" dirty="0" smtClean="0"/>
            <a:t>Resource</a:t>
          </a:r>
          <a:r>
            <a:rPr lang="en-US" dirty="0" smtClean="0"/>
            <a:t> –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identify</a:t>
          </a:r>
          <a:r>
            <a:rPr lang="fr-FR" b="0" i="0" u="none" strike="noStrike" baseline="0" dirty="0" smtClean="0">
              <a:solidFill>
                <a:srgbClr val="FFFFFF"/>
              </a:solidFill>
              <a:latin typeface="+mn-lt"/>
              <a:ea typeface="+mn-ea"/>
              <a:cs typeface="+mn-cs"/>
            </a:rPr>
            <a:t> and </a:t>
          </a:r>
          <a:r>
            <a:rPr lang="fr-FR" b="0" i="0" u="none" strike="noStrike" baseline="0" dirty="0" err="1" smtClean="0">
              <a:solidFill>
                <a:srgbClr val="FFFFFF"/>
              </a:solidFill>
              <a:latin typeface="+mn-lt"/>
              <a:ea typeface="+mn-ea"/>
              <a:cs typeface="+mn-cs"/>
            </a:rPr>
            <a:t>acquire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adequate</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resources</a:t>
          </a:r>
          <a:endParaRPr lang="en-US" dirty="0">
            <a:solidFill>
              <a:srgbClr val="FFFFFF"/>
            </a:solidFill>
          </a:endParaRPr>
        </a:p>
      </dgm:t>
    </dgm:pt>
    <dgm:pt modelId="{BCD74AF9-5D5C-E146-9B5C-B27473F45ABA}" type="parTrans" cxnId="{7E7A7B8E-74AF-E841-AD75-54A916900962}">
      <dgm:prSet/>
      <dgm:spPr/>
      <dgm:t>
        <a:bodyPr/>
        <a:lstStyle/>
        <a:p>
          <a:endParaRPr lang="en-US"/>
        </a:p>
      </dgm:t>
    </dgm:pt>
    <dgm:pt modelId="{EE87E2A5-6887-6E4E-A399-4948B4592494}" type="sibTrans" cxnId="{7E7A7B8E-74AF-E841-AD75-54A916900962}">
      <dgm:prSet/>
      <dgm:spPr/>
      <dgm:t>
        <a:bodyPr/>
        <a:lstStyle/>
        <a:p>
          <a:endParaRPr lang="en-US"/>
        </a:p>
      </dgm:t>
    </dgm:pt>
    <dgm:pt modelId="{F0D6D355-AD47-164B-A039-3CA598DB2983}">
      <dgm:prSet phldrT="[Text]"/>
      <dgm:spPr/>
      <dgm:t>
        <a:bodyPr/>
        <a:lstStyle/>
        <a:p>
          <a:r>
            <a:rPr lang="en-US" b="1" dirty="0" smtClean="0"/>
            <a:t>Time </a:t>
          </a:r>
          <a:r>
            <a:rPr lang="en-US" dirty="0" smtClean="0"/>
            <a:t>– the </a:t>
          </a:r>
          <a:r>
            <a:rPr lang="fr-FR" b="0" i="0" u="none" strike="noStrike" baseline="0" dirty="0" err="1" smtClean="0">
              <a:solidFill>
                <a:srgbClr val="FFFFFF"/>
              </a:solidFill>
              <a:latin typeface="+mn-lt"/>
              <a:ea typeface="+mn-ea"/>
              <a:cs typeface="+mn-cs"/>
            </a:rPr>
            <a:t>processes</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required</a:t>
          </a:r>
          <a:r>
            <a:rPr lang="fr-FR" b="0" i="0" u="none" strike="noStrike" baseline="0" dirty="0" smtClean="0">
              <a:solidFill>
                <a:srgbClr val="FFFFFF"/>
              </a:solidFill>
              <a:latin typeface="+mn-lt"/>
              <a:ea typeface="+mn-ea"/>
              <a:cs typeface="+mn-cs"/>
            </a:rPr>
            <a:t> to </a:t>
          </a:r>
          <a:r>
            <a:rPr lang="fr-FR" b="0" i="0" u="none" strike="noStrike" baseline="0" dirty="0" err="1" smtClean="0">
              <a:solidFill>
                <a:srgbClr val="FFFFFF"/>
              </a:solidFill>
              <a:latin typeface="+mn-lt"/>
              <a:ea typeface="+mn-ea"/>
              <a:cs typeface="+mn-cs"/>
            </a:rPr>
            <a:t>schedule</a:t>
          </a:r>
          <a:r>
            <a:rPr lang="fr-FR" b="0" i="0" u="none" strike="noStrike" baseline="0" dirty="0" smtClean="0">
              <a:solidFill>
                <a:srgbClr val="FFFFFF"/>
              </a:solidFill>
              <a:latin typeface="+mn-lt"/>
              <a:ea typeface="+mn-ea"/>
              <a:cs typeface="+mn-cs"/>
            </a:rPr>
            <a:t> the </a:t>
          </a:r>
          <a:r>
            <a:rPr lang="fr-FR" b="0" i="0" u="none" strike="noStrike" baseline="0" dirty="0" err="1" smtClean="0">
              <a:solidFill>
                <a:srgbClr val="FFFFFF"/>
              </a:solidFill>
              <a:latin typeface="+mn-lt"/>
              <a:ea typeface="+mn-ea"/>
              <a:cs typeface="+mn-cs"/>
            </a:rPr>
            <a:t>project</a:t>
          </a:r>
          <a:r>
            <a:rPr lang="fr-FR" b="0" i="0" u="none" strike="noStrike" baseline="0" dirty="0" smtClean="0">
              <a:solidFill>
                <a:srgbClr val="FFFFFF"/>
              </a:solidFill>
              <a:latin typeface="+mn-lt"/>
              <a:ea typeface="+mn-ea"/>
              <a:cs typeface="+mn-cs"/>
            </a:rPr>
            <a:t> </a:t>
          </a:r>
          <a:r>
            <a:rPr lang="fr-FR" b="0" i="0" u="none" strike="noStrike" baseline="0" dirty="0" err="1" smtClean="0">
              <a:solidFill>
                <a:srgbClr val="FFFFFF"/>
              </a:solidFill>
              <a:latin typeface="+mn-lt"/>
              <a:ea typeface="+mn-ea"/>
              <a:cs typeface="+mn-cs"/>
            </a:rPr>
            <a:t>activities</a:t>
          </a:r>
          <a:r>
            <a:rPr lang="fr-FR" b="0" i="0" u="none" strike="noStrike" baseline="0" dirty="0" smtClean="0">
              <a:solidFill>
                <a:srgbClr val="FFFFFF"/>
              </a:solidFill>
              <a:latin typeface="+mn-lt"/>
              <a:ea typeface="+mn-ea"/>
              <a:cs typeface="+mn-cs"/>
            </a:rPr>
            <a:t> and to monitor </a:t>
          </a:r>
          <a:r>
            <a:rPr lang="fr-FR" b="0" i="0" u="none" strike="noStrike" baseline="0" dirty="0" err="1" smtClean="0">
              <a:solidFill>
                <a:srgbClr val="FFFFFF"/>
              </a:solidFill>
              <a:latin typeface="+mn-lt"/>
              <a:ea typeface="+mn-ea"/>
              <a:cs typeface="+mn-cs"/>
            </a:rPr>
            <a:t>progress</a:t>
          </a:r>
          <a:r>
            <a:rPr lang="fr-FR" b="0" i="0" u="none" strike="noStrike" baseline="0" dirty="0" smtClean="0">
              <a:solidFill>
                <a:srgbClr val="FFFFFF"/>
              </a:solidFill>
              <a:latin typeface="+mn-lt"/>
              <a:ea typeface="+mn-ea"/>
              <a:cs typeface="+mn-cs"/>
            </a:rPr>
            <a:t> to control the </a:t>
          </a:r>
          <a:r>
            <a:rPr lang="fr-FR" b="0" i="0" u="none" strike="noStrike" baseline="0" dirty="0" err="1" smtClean="0">
              <a:solidFill>
                <a:srgbClr val="FFFFFF"/>
              </a:solidFill>
              <a:latin typeface="+mn-lt"/>
              <a:ea typeface="+mn-ea"/>
              <a:cs typeface="+mn-cs"/>
            </a:rPr>
            <a:t>schedule</a:t>
          </a:r>
          <a:endParaRPr lang="en-US" dirty="0">
            <a:solidFill>
              <a:srgbClr val="FFFFFF"/>
            </a:solidFill>
          </a:endParaRPr>
        </a:p>
      </dgm:t>
    </dgm:pt>
    <dgm:pt modelId="{142E7AD0-0768-FF41-8C05-92741120898F}" type="parTrans" cxnId="{D13F2A2B-A201-4945-85BD-C4865DA7F271}">
      <dgm:prSet/>
      <dgm:spPr/>
      <dgm:t>
        <a:bodyPr/>
        <a:lstStyle/>
        <a:p>
          <a:endParaRPr lang="en-US"/>
        </a:p>
      </dgm:t>
    </dgm:pt>
    <dgm:pt modelId="{7822A006-38BD-F545-9C96-4E16B27165E8}" type="sibTrans" cxnId="{D13F2A2B-A201-4945-85BD-C4865DA7F271}">
      <dgm:prSet/>
      <dgm:spPr/>
      <dgm:t>
        <a:bodyPr/>
        <a:lstStyle/>
        <a:p>
          <a:endParaRPr lang="en-US"/>
        </a:p>
      </dgm:t>
    </dgm:pt>
    <dgm:pt modelId="{35393704-C381-3D4B-A74B-C727C239FAEB}">
      <dgm:prSet phldrT="[Text]"/>
      <dgm:spPr/>
      <dgm:t>
        <a:bodyPr/>
        <a:lstStyle/>
        <a:p>
          <a:r>
            <a:rPr lang="en-US" b="1" dirty="0" smtClean="0"/>
            <a:t>Cost</a:t>
          </a:r>
          <a:r>
            <a:rPr lang="en-US" dirty="0" smtClean="0"/>
            <a:t> – 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develop</a:t>
          </a:r>
          <a:r>
            <a:rPr lang="it-IT" b="0" i="0" u="none" strike="noStrike" baseline="0" dirty="0" smtClean="0">
              <a:solidFill>
                <a:srgbClr val="FFFFFF"/>
              </a:solidFill>
              <a:latin typeface="+mn-lt"/>
              <a:ea typeface="+mn-ea"/>
              <a:cs typeface="+mn-cs"/>
            </a:rPr>
            <a:t> the budget and to monitor progress to control </a:t>
          </a:r>
          <a:r>
            <a:rPr lang="it-IT" b="0" i="0" u="none" strike="noStrike" baseline="0" dirty="0" err="1" smtClean="0">
              <a:solidFill>
                <a:srgbClr val="FFFFFF"/>
              </a:solidFill>
              <a:latin typeface="+mn-lt"/>
              <a:ea typeface="+mn-ea"/>
              <a:cs typeface="+mn-cs"/>
            </a:rPr>
            <a:t>costs</a:t>
          </a:r>
          <a:endParaRPr lang="en-US" dirty="0">
            <a:solidFill>
              <a:srgbClr val="FFFFFF"/>
            </a:solidFill>
          </a:endParaRPr>
        </a:p>
      </dgm:t>
    </dgm:pt>
    <dgm:pt modelId="{F2134909-9500-EC49-8F45-55E6047A8D3E}" type="parTrans" cxnId="{4CA04DA0-D65D-B641-B410-FC3E6207EC5A}">
      <dgm:prSet/>
      <dgm:spPr/>
      <dgm:t>
        <a:bodyPr/>
        <a:lstStyle/>
        <a:p>
          <a:endParaRPr lang="en-US"/>
        </a:p>
      </dgm:t>
    </dgm:pt>
    <dgm:pt modelId="{9D17E832-766A-6D48-A5AC-F4AA9C52893F}" type="sibTrans" cxnId="{4CA04DA0-D65D-B641-B410-FC3E6207EC5A}">
      <dgm:prSet/>
      <dgm:spPr/>
      <dgm:t>
        <a:bodyPr/>
        <a:lstStyle/>
        <a:p>
          <a:endParaRPr lang="en-US"/>
        </a:p>
      </dgm:t>
    </dgm:pt>
    <dgm:pt modelId="{60A3409E-4863-1341-BD97-F541DB7A4A9C}">
      <dgm:prSet phldrT="[Text]"/>
      <dgm:spPr/>
      <dgm:t>
        <a:bodyPr/>
        <a:lstStyle/>
        <a:p>
          <a:r>
            <a:rPr lang="en-US" b="1" dirty="0" smtClean="0"/>
            <a:t>Risk - </a:t>
          </a:r>
          <a:r>
            <a:rPr lang="it-IT" b="0" i="0" u="none" strike="noStrike" baseline="0" dirty="0" smtClean="0">
              <a:solidFill>
                <a:srgbClr val="FFFFFF"/>
              </a:solidFill>
              <a:latin typeface="+mn-lt"/>
              <a:ea typeface="+mn-ea"/>
              <a:cs typeface="+mn-cs"/>
            </a:rPr>
            <a:t>the </a:t>
          </a:r>
          <a:r>
            <a:rPr lang="it-IT" b="0" i="0" u="none" strike="noStrike" baseline="0" dirty="0" err="1" smtClean="0">
              <a:solidFill>
                <a:srgbClr val="FFFFFF"/>
              </a:solidFill>
              <a:latin typeface="+mn-lt"/>
              <a:ea typeface="+mn-ea"/>
              <a:cs typeface="+mn-cs"/>
            </a:rPr>
            <a:t>processes</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required</a:t>
          </a:r>
          <a:r>
            <a:rPr lang="it-IT" b="0" i="0" u="none" strike="noStrike" baseline="0" dirty="0" smtClean="0">
              <a:solidFill>
                <a:srgbClr val="FFFFFF"/>
              </a:solidFill>
              <a:latin typeface="+mn-lt"/>
              <a:ea typeface="+mn-ea"/>
              <a:cs typeface="+mn-cs"/>
            </a:rPr>
            <a:t> to </a:t>
          </a:r>
          <a:r>
            <a:rPr lang="it-IT" b="0" i="0" u="none" strike="noStrike" baseline="0" dirty="0" err="1" smtClean="0">
              <a:solidFill>
                <a:srgbClr val="FFFFFF"/>
              </a:solidFill>
              <a:latin typeface="+mn-lt"/>
              <a:ea typeface="+mn-ea"/>
              <a:cs typeface="+mn-cs"/>
            </a:rPr>
            <a:t>identify</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manage</a:t>
          </a:r>
          <a:r>
            <a:rPr lang="it-IT" b="0" i="0" u="none" strike="noStrike" baseline="0" dirty="0" smtClean="0">
              <a:solidFill>
                <a:srgbClr val="FFFFFF"/>
              </a:solidFill>
              <a:latin typeface="+mn-lt"/>
              <a:ea typeface="+mn-ea"/>
              <a:cs typeface="+mn-cs"/>
            </a:rPr>
            <a:t> </a:t>
          </a:r>
          <a:r>
            <a:rPr lang="it-IT" b="0" i="0" u="none" strike="noStrike" baseline="0" dirty="0" err="1" smtClean="0">
              <a:solidFill>
                <a:srgbClr val="FFFFFF"/>
              </a:solidFill>
              <a:latin typeface="+mn-lt"/>
              <a:ea typeface="+mn-ea"/>
              <a:cs typeface="+mn-cs"/>
            </a:rPr>
            <a:t>threats</a:t>
          </a:r>
          <a:r>
            <a:rPr lang="it-IT" b="0" i="0" u="none" strike="noStrike" baseline="0" dirty="0" smtClean="0">
              <a:solidFill>
                <a:srgbClr val="FFFFFF"/>
              </a:solidFill>
              <a:latin typeface="+mn-lt"/>
              <a:ea typeface="+mn-ea"/>
              <a:cs typeface="+mn-cs"/>
            </a:rPr>
            <a:t> and </a:t>
          </a:r>
          <a:r>
            <a:rPr lang="it-IT" b="0" i="0" u="none" strike="noStrike" baseline="0" dirty="0" err="1" smtClean="0">
              <a:solidFill>
                <a:srgbClr val="FFFFFF"/>
              </a:solidFill>
              <a:latin typeface="+mn-lt"/>
              <a:ea typeface="+mn-ea"/>
              <a:cs typeface="+mn-cs"/>
            </a:rPr>
            <a:t>opportunities</a:t>
          </a:r>
          <a:endParaRPr lang="en-US" b="1" dirty="0">
            <a:solidFill>
              <a:srgbClr val="FFFFFF"/>
            </a:solidFill>
          </a:endParaRPr>
        </a:p>
      </dgm:t>
    </dgm:pt>
    <dgm:pt modelId="{250F21C1-E306-A14D-AD07-780B57C32C8D}" type="parTrans" cxnId="{8B2B74BD-F4C3-6346-9EBB-984AC55E0DE5}">
      <dgm:prSet/>
      <dgm:spPr/>
      <dgm:t>
        <a:bodyPr/>
        <a:lstStyle/>
        <a:p>
          <a:endParaRPr lang="en-US"/>
        </a:p>
      </dgm:t>
    </dgm:pt>
    <dgm:pt modelId="{A9A58F58-87A6-B042-A32F-D913026DE164}" type="sibTrans" cxnId="{8B2B74BD-F4C3-6346-9EBB-984AC55E0DE5}">
      <dgm:prSet/>
      <dgm:spPr/>
      <dgm:t>
        <a:bodyPr/>
        <a:lstStyle/>
        <a:p>
          <a:endParaRPr lang="en-US"/>
        </a:p>
      </dgm:t>
    </dgm:pt>
    <dgm:pt modelId="{D81A048E-101D-B449-8395-5FAD744EDEA7}">
      <dgm:prSet phldrT="[Text]"/>
      <dgm:spPr/>
      <dgm:t>
        <a:bodyPr/>
        <a:lstStyle/>
        <a:p>
          <a:r>
            <a:rPr lang="en-US" b="1" dirty="0" smtClean="0"/>
            <a:t>Quality</a:t>
          </a:r>
          <a:r>
            <a:rPr lang="en-US" dirty="0" smtClean="0"/>
            <a:t> - </a:t>
          </a:r>
          <a:r>
            <a:rPr lang="en-US" b="0" i="0" u="none" strike="noStrike" baseline="0" dirty="0" smtClean="0">
              <a:solidFill>
                <a:srgbClr val="FFFFFF"/>
              </a:solidFill>
              <a:latin typeface="+mn-lt"/>
              <a:ea typeface="+mn-ea"/>
              <a:cs typeface="+mn-cs"/>
            </a:rPr>
            <a:t>the processes required to plan and establish quality assurance and control</a:t>
          </a:r>
          <a:endParaRPr lang="en-US" dirty="0">
            <a:solidFill>
              <a:srgbClr val="FFFFFF"/>
            </a:solidFill>
          </a:endParaRPr>
        </a:p>
      </dgm:t>
    </dgm:pt>
    <dgm:pt modelId="{3D57D0EC-0E97-F646-93D3-03CD17005348}" type="parTrans" cxnId="{554E2EF1-8619-6640-8D59-7E653AC8CAA8}">
      <dgm:prSet/>
      <dgm:spPr/>
      <dgm:t>
        <a:bodyPr/>
        <a:lstStyle/>
        <a:p>
          <a:endParaRPr lang="en-US"/>
        </a:p>
      </dgm:t>
    </dgm:pt>
    <dgm:pt modelId="{FDA3663A-8561-9046-84FA-32AA166C0CDA}" type="sibTrans" cxnId="{554E2EF1-8619-6640-8D59-7E653AC8CAA8}">
      <dgm:prSet/>
      <dgm:spPr/>
      <dgm:t>
        <a:bodyPr/>
        <a:lstStyle/>
        <a:p>
          <a:endParaRPr lang="en-US"/>
        </a:p>
      </dgm:t>
    </dgm:pt>
    <dgm:pt modelId="{EF498A20-CE48-F342-9564-AE289BC3970E}">
      <dgm:prSet phldrT="[Text]"/>
      <dgm:spPr/>
      <dgm:t>
        <a:bodyPr/>
        <a:lstStyle/>
        <a:p>
          <a:r>
            <a:rPr lang="en-US" b="1" dirty="0" smtClean="0"/>
            <a:t>Procurement</a:t>
          </a:r>
          <a:r>
            <a:rPr lang="en-US" dirty="0" smtClean="0"/>
            <a:t> - </a:t>
          </a:r>
          <a:r>
            <a:rPr lang="ro-RO" b="0" i="0" u="none" strike="noStrike" baseline="0" dirty="0" smtClean="0">
              <a:solidFill>
                <a:srgbClr val="FFFFFF"/>
              </a:solidFill>
              <a:latin typeface="+mn-lt"/>
              <a:ea typeface="+mn-ea"/>
              <a:cs typeface="+mn-cs"/>
            </a:rPr>
            <a:t>the processes required to plan and acquire products, services or results, and to manage supplier relationships</a:t>
          </a:r>
          <a:endParaRPr lang="en-US" dirty="0">
            <a:solidFill>
              <a:srgbClr val="FFFFFF"/>
            </a:solidFill>
          </a:endParaRPr>
        </a:p>
      </dgm:t>
    </dgm:pt>
    <dgm:pt modelId="{55505C15-45FE-7340-8E7B-83668F789153}" type="parTrans" cxnId="{11661BD9-E726-9A4A-8F97-DB565D5183DE}">
      <dgm:prSet/>
      <dgm:spPr/>
      <dgm:t>
        <a:bodyPr/>
        <a:lstStyle/>
        <a:p>
          <a:endParaRPr lang="en-US"/>
        </a:p>
      </dgm:t>
    </dgm:pt>
    <dgm:pt modelId="{0D2505D2-387B-EB4E-A31C-479A0F4F32DE}" type="sibTrans" cxnId="{11661BD9-E726-9A4A-8F97-DB565D5183DE}">
      <dgm:prSet/>
      <dgm:spPr/>
      <dgm:t>
        <a:bodyPr/>
        <a:lstStyle/>
        <a:p>
          <a:endParaRPr lang="en-US"/>
        </a:p>
      </dgm:t>
    </dgm:pt>
    <dgm:pt modelId="{D9EEBDDA-F485-8C41-9D72-269C0635139B}">
      <dgm:prSet phldrT="[Text]"/>
      <dgm:spPr/>
      <dgm:t>
        <a:bodyPr/>
        <a:lstStyle/>
        <a:p>
          <a:r>
            <a:rPr lang="en-US" b="1" dirty="0" smtClean="0"/>
            <a:t>Communication</a:t>
          </a:r>
          <a:r>
            <a:rPr lang="en-US" dirty="0" smtClean="0"/>
            <a:t> </a:t>
          </a:r>
          <a:r>
            <a:rPr lang="en-US" dirty="0" smtClean="0">
              <a:solidFill>
                <a:srgbClr val="FFFFFF"/>
              </a:solidFill>
            </a:rPr>
            <a:t>- </a:t>
          </a:r>
          <a:r>
            <a:rPr lang="ro-RO" b="0" i="0" u="none" strike="noStrike" baseline="0" dirty="0" smtClean="0">
              <a:solidFill>
                <a:srgbClr val="FFFFFF"/>
              </a:solidFill>
              <a:latin typeface="+mn-lt"/>
              <a:ea typeface="+mn-ea"/>
              <a:cs typeface="+mn-cs"/>
            </a:rPr>
            <a:t>includes the processes required to plan, manage and distribute information relevant to the project</a:t>
          </a:r>
          <a:endParaRPr lang="en-US" dirty="0">
            <a:solidFill>
              <a:srgbClr val="FFFFFF"/>
            </a:solidFill>
          </a:endParaRPr>
        </a:p>
      </dgm:t>
    </dgm:pt>
    <dgm:pt modelId="{1899399A-1810-9F43-8C18-25F1C31FB513}" type="parTrans" cxnId="{4FF3DB09-7356-FD4D-810B-25234CB8E397}">
      <dgm:prSet/>
      <dgm:spPr/>
      <dgm:t>
        <a:bodyPr/>
        <a:lstStyle/>
        <a:p>
          <a:endParaRPr lang="en-US"/>
        </a:p>
      </dgm:t>
    </dgm:pt>
    <dgm:pt modelId="{2644F38D-AF27-654B-BA40-5C264AEACC8D}" type="sibTrans" cxnId="{4FF3DB09-7356-FD4D-810B-25234CB8E397}">
      <dgm:prSet/>
      <dgm:spPr/>
      <dgm:t>
        <a:bodyPr/>
        <a:lstStyle/>
        <a:p>
          <a:endParaRPr lang="en-US"/>
        </a:p>
      </dgm:t>
    </dgm:pt>
    <dgm:pt modelId="{67CA0C4A-4EB9-0242-8CE2-C4456F4BD0EE}" type="pres">
      <dgm:prSet presAssocID="{68351C7E-3511-F64F-8AFF-DF6D90880A44}" presName="linear" presStyleCnt="0">
        <dgm:presLayoutVars>
          <dgm:animLvl val="lvl"/>
          <dgm:resizeHandles val="exact"/>
        </dgm:presLayoutVars>
      </dgm:prSet>
      <dgm:spPr/>
      <dgm:t>
        <a:bodyPr/>
        <a:lstStyle/>
        <a:p>
          <a:endParaRPr lang="en-US"/>
        </a:p>
      </dgm:t>
    </dgm:pt>
    <dgm:pt modelId="{9057C108-12B1-3241-B5A9-6258AD84E01A}" type="pres">
      <dgm:prSet presAssocID="{765C364E-FFE1-7943-A969-689732927232}" presName="parentText" presStyleLbl="node1" presStyleIdx="0" presStyleCnt="10">
        <dgm:presLayoutVars>
          <dgm:chMax val="0"/>
          <dgm:bulletEnabled val="1"/>
        </dgm:presLayoutVars>
      </dgm:prSet>
      <dgm:spPr/>
      <dgm:t>
        <a:bodyPr/>
        <a:lstStyle/>
        <a:p>
          <a:endParaRPr lang="en-US"/>
        </a:p>
      </dgm:t>
    </dgm:pt>
    <dgm:pt modelId="{A5C17B00-F907-A04E-9B6E-01A31C9481A1}" type="pres">
      <dgm:prSet presAssocID="{293BDCC7-AEB6-E446-976B-6B31BADAD1BD}" presName="spacer" presStyleCnt="0"/>
      <dgm:spPr/>
    </dgm:pt>
    <dgm:pt modelId="{527E1838-485C-0E4F-B86C-394964E54C9B}" type="pres">
      <dgm:prSet presAssocID="{D44FA220-103B-4942-A4DD-EF129BFCF7B9}" presName="parentText" presStyleLbl="node1" presStyleIdx="1" presStyleCnt="10">
        <dgm:presLayoutVars>
          <dgm:chMax val="0"/>
          <dgm:bulletEnabled val="1"/>
        </dgm:presLayoutVars>
      </dgm:prSet>
      <dgm:spPr/>
      <dgm:t>
        <a:bodyPr/>
        <a:lstStyle/>
        <a:p>
          <a:endParaRPr lang="en-US"/>
        </a:p>
      </dgm:t>
    </dgm:pt>
    <dgm:pt modelId="{8BBA8312-F150-0E40-9347-305A5A9D609B}" type="pres">
      <dgm:prSet presAssocID="{45AC343C-AEE8-D84F-95CC-54EE3D97CB15}" presName="spacer" presStyleCnt="0"/>
      <dgm:spPr/>
    </dgm:pt>
    <dgm:pt modelId="{BA0EC223-E715-514F-848E-1BD21B51BF38}" type="pres">
      <dgm:prSet presAssocID="{481E5855-B229-EC48-A1BF-2F05C156B0A9}" presName="parentText" presStyleLbl="node1" presStyleIdx="2" presStyleCnt="10">
        <dgm:presLayoutVars>
          <dgm:chMax val="0"/>
          <dgm:bulletEnabled val="1"/>
        </dgm:presLayoutVars>
      </dgm:prSet>
      <dgm:spPr/>
      <dgm:t>
        <a:bodyPr/>
        <a:lstStyle/>
        <a:p>
          <a:endParaRPr lang="en-US"/>
        </a:p>
      </dgm:t>
    </dgm:pt>
    <dgm:pt modelId="{38AD3751-1121-6E47-85FE-9CAF2D19D0DD}" type="pres">
      <dgm:prSet presAssocID="{31EAC3DD-51FF-0E42-A7E2-771846717958}" presName="spacer" presStyleCnt="0"/>
      <dgm:spPr/>
    </dgm:pt>
    <dgm:pt modelId="{69B12170-6F58-0147-8FB4-8FA56A393943}" type="pres">
      <dgm:prSet presAssocID="{DB8916F6-48A9-624D-8CE5-BF6380660AD5}" presName="parentText" presStyleLbl="node1" presStyleIdx="3" presStyleCnt="10">
        <dgm:presLayoutVars>
          <dgm:chMax val="0"/>
          <dgm:bulletEnabled val="1"/>
        </dgm:presLayoutVars>
      </dgm:prSet>
      <dgm:spPr/>
      <dgm:t>
        <a:bodyPr/>
        <a:lstStyle/>
        <a:p>
          <a:endParaRPr lang="en-US"/>
        </a:p>
      </dgm:t>
    </dgm:pt>
    <dgm:pt modelId="{BB33112F-4F5C-9A4F-8036-E0A40B139178}" type="pres">
      <dgm:prSet presAssocID="{EE87E2A5-6887-6E4E-A399-4948B4592494}" presName="spacer" presStyleCnt="0"/>
      <dgm:spPr/>
    </dgm:pt>
    <dgm:pt modelId="{06DFF9EA-FDD8-3F40-AFBE-1B9984291320}" type="pres">
      <dgm:prSet presAssocID="{F0D6D355-AD47-164B-A039-3CA598DB2983}" presName="parentText" presStyleLbl="node1" presStyleIdx="4" presStyleCnt="10">
        <dgm:presLayoutVars>
          <dgm:chMax val="0"/>
          <dgm:bulletEnabled val="1"/>
        </dgm:presLayoutVars>
      </dgm:prSet>
      <dgm:spPr/>
      <dgm:t>
        <a:bodyPr/>
        <a:lstStyle/>
        <a:p>
          <a:endParaRPr lang="en-US"/>
        </a:p>
      </dgm:t>
    </dgm:pt>
    <dgm:pt modelId="{24D32F3D-80C9-0041-B7BC-D797267444E6}" type="pres">
      <dgm:prSet presAssocID="{7822A006-38BD-F545-9C96-4E16B27165E8}" presName="spacer" presStyleCnt="0"/>
      <dgm:spPr/>
    </dgm:pt>
    <dgm:pt modelId="{B8A16648-F579-FC4E-90F2-AC6A9BD43018}" type="pres">
      <dgm:prSet presAssocID="{35393704-C381-3D4B-A74B-C727C239FAEB}" presName="parentText" presStyleLbl="node1" presStyleIdx="5" presStyleCnt="10">
        <dgm:presLayoutVars>
          <dgm:chMax val="0"/>
          <dgm:bulletEnabled val="1"/>
        </dgm:presLayoutVars>
      </dgm:prSet>
      <dgm:spPr/>
      <dgm:t>
        <a:bodyPr/>
        <a:lstStyle/>
        <a:p>
          <a:endParaRPr lang="en-US"/>
        </a:p>
      </dgm:t>
    </dgm:pt>
    <dgm:pt modelId="{2256EAD6-6281-9542-BF58-F4374B3AED27}" type="pres">
      <dgm:prSet presAssocID="{9D17E832-766A-6D48-A5AC-F4AA9C52893F}" presName="spacer" presStyleCnt="0"/>
      <dgm:spPr/>
    </dgm:pt>
    <dgm:pt modelId="{63D07863-BC66-464A-A2E9-8CFDD284689C}" type="pres">
      <dgm:prSet presAssocID="{60A3409E-4863-1341-BD97-F541DB7A4A9C}" presName="parentText" presStyleLbl="node1" presStyleIdx="6" presStyleCnt="10">
        <dgm:presLayoutVars>
          <dgm:chMax val="0"/>
          <dgm:bulletEnabled val="1"/>
        </dgm:presLayoutVars>
      </dgm:prSet>
      <dgm:spPr/>
      <dgm:t>
        <a:bodyPr/>
        <a:lstStyle/>
        <a:p>
          <a:endParaRPr lang="en-US"/>
        </a:p>
      </dgm:t>
    </dgm:pt>
    <dgm:pt modelId="{A599C3B2-D011-7F4D-873C-FD539E9C921B}" type="pres">
      <dgm:prSet presAssocID="{A9A58F58-87A6-B042-A32F-D913026DE164}" presName="spacer" presStyleCnt="0"/>
      <dgm:spPr/>
    </dgm:pt>
    <dgm:pt modelId="{430FF9CE-198B-9C4E-88BE-41D483685549}" type="pres">
      <dgm:prSet presAssocID="{D81A048E-101D-B449-8395-5FAD744EDEA7}" presName="parentText" presStyleLbl="node1" presStyleIdx="7" presStyleCnt="10">
        <dgm:presLayoutVars>
          <dgm:chMax val="0"/>
          <dgm:bulletEnabled val="1"/>
        </dgm:presLayoutVars>
      </dgm:prSet>
      <dgm:spPr/>
      <dgm:t>
        <a:bodyPr/>
        <a:lstStyle/>
        <a:p>
          <a:endParaRPr lang="en-US"/>
        </a:p>
      </dgm:t>
    </dgm:pt>
    <dgm:pt modelId="{C8921718-57E3-834A-8AC3-89EE690FA1FC}" type="pres">
      <dgm:prSet presAssocID="{FDA3663A-8561-9046-84FA-32AA166C0CDA}" presName="spacer" presStyleCnt="0"/>
      <dgm:spPr/>
    </dgm:pt>
    <dgm:pt modelId="{3BE4A024-E0DC-C147-A213-84268E3DCE89}" type="pres">
      <dgm:prSet presAssocID="{EF498A20-CE48-F342-9564-AE289BC3970E}" presName="parentText" presStyleLbl="node1" presStyleIdx="8" presStyleCnt="10">
        <dgm:presLayoutVars>
          <dgm:chMax val="0"/>
          <dgm:bulletEnabled val="1"/>
        </dgm:presLayoutVars>
      </dgm:prSet>
      <dgm:spPr/>
      <dgm:t>
        <a:bodyPr/>
        <a:lstStyle/>
        <a:p>
          <a:endParaRPr lang="en-US"/>
        </a:p>
      </dgm:t>
    </dgm:pt>
    <dgm:pt modelId="{4D9ADFF0-0F18-A748-9F4E-25DE50971FC6}" type="pres">
      <dgm:prSet presAssocID="{0D2505D2-387B-EB4E-A31C-479A0F4F32DE}" presName="spacer" presStyleCnt="0"/>
      <dgm:spPr/>
    </dgm:pt>
    <dgm:pt modelId="{A13531B9-08C9-8244-8349-1F4B8B1EC114}" type="pres">
      <dgm:prSet presAssocID="{D9EEBDDA-F485-8C41-9D72-269C0635139B}" presName="parentText" presStyleLbl="node1" presStyleIdx="9" presStyleCnt="10" custLinFactNeighborX="926" custLinFactNeighborY="77260">
        <dgm:presLayoutVars>
          <dgm:chMax val="0"/>
          <dgm:bulletEnabled val="1"/>
        </dgm:presLayoutVars>
      </dgm:prSet>
      <dgm:spPr/>
      <dgm:t>
        <a:bodyPr/>
        <a:lstStyle/>
        <a:p>
          <a:endParaRPr lang="en-US"/>
        </a:p>
      </dgm:t>
    </dgm:pt>
  </dgm:ptLst>
  <dgm:cxnLst>
    <dgm:cxn modelId="{68CB3B09-F833-694B-81EE-5E4690335C67}" srcId="{68351C7E-3511-F64F-8AFF-DF6D90880A44}" destId="{481E5855-B229-EC48-A1BF-2F05C156B0A9}" srcOrd="2" destOrd="0" parTransId="{BC9D9042-1B99-D34F-BCD5-81E9CEB61D25}" sibTransId="{31EAC3DD-51FF-0E42-A7E2-771846717958}"/>
    <dgm:cxn modelId="{D13F2A2B-A201-4945-85BD-C4865DA7F271}" srcId="{68351C7E-3511-F64F-8AFF-DF6D90880A44}" destId="{F0D6D355-AD47-164B-A039-3CA598DB2983}" srcOrd="4" destOrd="0" parTransId="{142E7AD0-0768-FF41-8C05-92741120898F}" sibTransId="{7822A006-38BD-F545-9C96-4E16B27165E8}"/>
    <dgm:cxn modelId="{11661BD9-E726-9A4A-8F97-DB565D5183DE}" srcId="{68351C7E-3511-F64F-8AFF-DF6D90880A44}" destId="{EF498A20-CE48-F342-9564-AE289BC3970E}" srcOrd="8" destOrd="0" parTransId="{55505C15-45FE-7340-8E7B-83668F789153}" sibTransId="{0D2505D2-387B-EB4E-A31C-479A0F4F32DE}"/>
    <dgm:cxn modelId="{71BB656A-6A75-884C-B53D-528283DFE784}" type="presOf" srcId="{D44FA220-103B-4942-A4DD-EF129BFCF7B9}" destId="{527E1838-485C-0E4F-B86C-394964E54C9B}" srcOrd="0" destOrd="0" presId="urn:microsoft.com/office/officeart/2005/8/layout/vList2"/>
    <dgm:cxn modelId="{8B2B74BD-F4C3-6346-9EBB-984AC55E0DE5}" srcId="{68351C7E-3511-F64F-8AFF-DF6D90880A44}" destId="{60A3409E-4863-1341-BD97-F541DB7A4A9C}" srcOrd="6" destOrd="0" parTransId="{250F21C1-E306-A14D-AD07-780B57C32C8D}" sibTransId="{A9A58F58-87A6-B042-A32F-D913026DE164}"/>
    <dgm:cxn modelId="{8C697E66-3858-804D-B85B-9AC87B6CF464}" type="presOf" srcId="{D81A048E-101D-B449-8395-5FAD744EDEA7}" destId="{430FF9CE-198B-9C4E-88BE-41D483685549}" srcOrd="0" destOrd="0" presId="urn:microsoft.com/office/officeart/2005/8/layout/vList2"/>
    <dgm:cxn modelId="{4348C3B0-87BC-4643-BD36-F56978D3E771}" type="presOf" srcId="{68351C7E-3511-F64F-8AFF-DF6D90880A44}" destId="{67CA0C4A-4EB9-0242-8CE2-C4456F4BD0EE}" srcOrd="0" destOrd="0" presId="urn:microsoft.com/office/officeart/2005/8/layout/vList2"/>
    <dgm:cxn modelId="{C43DBE55-ACD0-A444-BE80-A8333A8FF7D5}" type="presOf" srcId="{F0D6D355-AD47-164B-A039-3CA598DB2983}" destId="{06DFF9EA-FDD8-3F40-AFBE-1B9984291320}" srcOrd="0" destOrd="0" presId="urn:microsoft.com/office/officeart/2005/8/layout/vList2"/>
    <dgm:cxn modelId="{0AA161CF-0752-4343-A3F4-6118DABE85AC}" type="presOf" srcId="{765C364E-FFE1-7943-A969-689732927232}" destId="{9057C108-12B1-3241-B5A9-6258AD84E01A}" srcOrd="0" destOrd="0" presId="urn:microsoft.com/office/officeart/2005/8/layout/vList2"/>
    <dgm:cxn modelId="{3F61A753-C103-8A44-884E-D762B41C5E57}" type="presOf" srcId="{EF498A20-CE48-F342-9564-AE289BC3970E}" destId="{3BE4A024-E0DC-C147-A213-84268E3DCE89}" srcOrd="0" destOrd="0" presId="urn:microsoft.com/office/officeart/2005/8/layout/vList2"/>
    <dgm:cxn modelId="{7E7A7B8E-74AF-E841-AD75-54A916900962}" srcId="{68351C7E-3511-F64F-8AFF-DF6D90880A44}" destId="{DB8916F6-48A9-624D-8CE5-BF6380660AD5}" srcOrd="3" destOrd="0" parTransId="{BCD74AF9-5D5C-E146-9B5C-B27473F45ABA}" sibTransId="{EE87E2A5-6887-6E4E-A399-4948B4592494}"/>
    <dgm:cxn modelId="{B64D6B34-406F-2246-AAFA-E9E4ECDCBAC3}" srcId="{68351C7E-3511-F64F-8AFF-DF6D90880A44}" destId="{765C364E-FFE1-7943-A969-689732927232}" srcOrd="0" destOrd="0" parTransId="{A70E618D-F92F-B441-A701-179AE3BE85FC}" sibTransId="{293BDCC7-AEB6-E446-976B-6B31BADAD1BD}"/>
    <dgm:cxn modelId="{E9C175E8-E055-0B44-B493-9676288E553E}" srcId="{68351C7E-3511-F64F-8AFF-DF6D90880A44}" destId="{D44FA220-103B-4942-A4DD-EF129BFCF7B9}" srcOrd="1" destOrd="0" parTransId="{9F251ED8-6DFF-7242-8E1E-B40162E090F8}" sibTransId="{45AC343C-AEE8-D84F-95CC-54EE3D97CB15}"/>
    <dgm:cxn modelId="{A914E2F4-BEB3-C64E-B9AA-8A762D964759}" type="presOf" srcId="{35393704-C381-3D4B-A74B-C727C239FAEB}" destId="{B8A16648-F579-FC4E-90F2-AC6A9BD43018}" srcOrd="0" destOrd="0" presId="urn:microsoft.com/office/officeart/2005/8/layout/vList2"/>
    <dgm:cxn modelId="{F04EA6A2-0AB1-C44D-A27C-403A14452D29}" type="presOf" srcId="{60A3409E-4863-1341-BD97-F541DB7A4A9C}" destId="{63D07863-BC66-464A-A2E9-8CFDD284689C}" srcOrd="0" destOrd="0" presId="urn:microsoft.com/office/officeart/2005/8/layout/vList2"/>
    <dgm:cxn modelId="{7002A831-51D7-3741-8D6E-9E0235FF31A8}" type="presOf" srcId="{D9EEBDDA-F485-8C41-9D72-269C0635139B}" destId="{A13531B9-08C9-8244-8349-1F4B8B1EC114}" srcOrd="0" destOrd="0" presId="urn:microsoft.com/office/officeart/2005/8/layout/vList2"/>
    <dgm:cxn modelId="{11CEB969-6026-7742-A206-3B1AD6EB0E68}" type="presOf" srcId="{481E5855-B229-EC48-A1BF-2F05C156B0A9}" destId="{BA0EC223-E715-514F-848E-1BD21B51BF38}" srcOrd="0" destOrd="0" presId="urn:microsoft.com/office/officeart/2005/8/layout/vList2"/>
    <dgm:cxn modelId="{4CA04DA0-D65D-B641-B410-FC3E6207EC5A}" srcId="{68351C7E-3511-F64F-8AFF-DF6D90880A44}" destId="{35393704-C381-3D4B-A74B-C727C239FAEB}" srcOrd="5" destOrd="0" parTransId="{F2134909-9500-EC49-8F45-55E6047A8D3E}" sibTransId="{9D17E832-766A-6D48-A5AC-F4AA9C52893F}"/>
    <dgm:cxn modelId="{554E2EF1-8619-6640-8D59-7E653AC8CAA8}" srcId="{68351C7E-3511-F64F-8AFF-DF6D90880A44}" destId="{D81A048E-101D-B449-8395-5FAD744EDEA7}" srcOrd="7" destOrd="0" parTransId="{3D57D0EC-0E97-F646-93D3-03CD17005348}" sibTransId="{FDA3663A-8561-9046-84FA-32AA166C0CDA}"/>
    <dgm:cxn modelId="{C62E6DEE-9F38-CB4E-A9FE-2E8121E90276}" type="presOf" srcId="{DB8916F6-48A9-624D-8CE5-BF6380660AD5}" destId="{69B12170-6F58-0147-8FB4-8FA56A393943}" srcOrd="0" destOrd="0" presId="urn:microsoft.com/office/officeart/2005/8/layout/vList2"/>
    <dgm:cxn modelId="{4FF3DB09-7356-FD4D-810B-25234CB8E397}" srcId="{68351C7E-3511-F64F-8AFF-DF6D90880A44}" destId="{D9EEBDDA-F485-8C41-9D72-269C0635139B}" srcOrd="9" destOrd="0" parTransId="{1899399A-1810-9F43-8C18-25F1C31FB513}" sibTransId="{2644F38D-AF27-654B-BA40-5C264AEACC8D}"/>
    <dgm:cxn modelId="{FDEE532C-2550-0C42-BB44-FF990F770DC8}" type="presParOf" srcId="{67CA0C4A-4EB9-0242-8CE2-C4456F4BD0EE}" destId="{9057C108-12B1-3241-B5A9-6258AD84E01A}" srcOrd="0" destOrd="0" presId="urn:microsoft.com/office/officeart/2005/8/layout/vList2"/>
    <dgm:cxn modelId="{3EF896F6-0F27-3E4A-AFBF-8C5E2AA6B8AC}" type="presParOf" srcId="{67CA0C4A-4EB9-0242-8CE2-C4456F4BD0EE}" destId="{A5C17B00-F907-A04E-9B6E-01A31C9481A1}" srcOrd="1" destOrd="0" presId="urn:microsoft.com/office/officeart/2005/8/layout/vList2"/>
    <dgm:cxn modelId="{052BCA44-58A1-ED4C-98AC-56B1AB52BAF2}" type="presParOf" srcId="{67CA0C4A-4EB9-0242-8CE2-C4456F4BD0EE}" destId="{527E1838-485C-0E4F-B86C-394964E54C9B}" srcOrd="2" destOrd="0" presId="urn:microsoft.com/office/officeart/2005/8/layout/vList2"/>
    <dgm:cxn modelId="{BD590AF5-9765-F740-89E6-ED41F7BF55B0}" type="presParOf" srcId="{67CA0C4A-4EB9-0242-8CE2-C4456F4BD0EE}" destId="{8BBA8312-F150-0E40-9347-305A5A9D609B}" srcOrd="3" destOrd="0" presId="urn:microsoft.com/office/officeart/2005/8/layout/vList2"/>
    <dgm:cxn modelId="{EFAE99FD-C301-2F46-BD35-C212AF398ABD}" type="presParOf" srcId="{67CA0C4A-4EB9-0242-8CE2-C4456F4BD0EE}" destId="{BA0EC223-E715-514F-848E-1BD21B51BF38}" srcOrd="4" destOrd="0" presId="urn:microsoft.com/office/officeart/2005/8/layout/vList2"/>
    <dgm:cxn modelId="{B83A1627-5FDC-9748-A488-7124850455C6}" type="presParOf" srcId="{67CA0C4A-4EB9-0242-8CE2-C4456F4BD0EE}" destId="{38AD3751-1121-6E47-85FE-9CAF2D19D0DD}" srcOrd="5" destOrd="0" presId="urn:microsoft.com/office/officeart/2005/8/layout/vList2"/>
    <dgm:cxn modelId="{A9106528-CA28-E845-BCC5-D47487A48957}" type="presParOf" srcId="{67CA0C4A-4EB9-0242-8CE2-C4456F4BD0EE}" destId="{69B12170-6F58-0147-8FB4-8FA56A393943}" srcOrd="6" destOrd="0" presId="urn:microsoft.com/office/officeart/2005/8/layout/vList2"/>
    <dgm:cxn modelId="{273DC65E-5371-7D4B-A617-87AD34CBB357}" type="presParOf" srcId="{67CA0C4A-4EB9-0242-8CE2-C4456F4BD0EE}" destId="{BB33112F-4F5C-9A4F-8036-E0A40B139178}" srcOrd="7" destOrd="0" presId="urn:microsoft.com/office/officeart/2005/8/layout/vList2"/>
    <dgm:cxn modelId="{92BC1E0E-8423-C24D-AB3A-C579C973B4C2}" type="presParOf" srcId="{67CA0C4A-4EB9-0242-8CE2-C4456F4BD0EE}" destId="{06DFF9EA-FDD8-3F40-AFBE-1B9984291320}" srcOrd="8" destOrd="0" presId="urn:microsoft.com/office/officeart/2005/8/layout/vList2"/>
    <dgm:cxn modelId="{1036B681-A8B0-1B4F-AB59-B7296A5FB0EF}" type="presParOf" srcId="{67CA0C4A-4EB9-0242-8CE2-C4456F4BD0EE}" destId="{24D32F3D-80C9-0041-B7BC-D797267444E6}" srcOrd="9" destOrd="0" presId="urn:microsoft.com/office/officeart/2005/8/layout/vList2"/>
    <dgm:cxn modelId="{F0AE79FA-6ED0-E846-89D6-C3D7C7D48E81}" type="presParOf" srcId="{67CA0C4A-4EB9-0242-8CE2-C4456F4BD0EE}" destId="{B8A16648-F579-FC4E-90F2-AC6A9BD43018}" srcOrd="10" destOrd="0" presId="urn:microsoft.com/office/officeart/2005/8/layout/vList2"/>
    <dgm:cxn modelId="{2BF6794B-6C20-6A48-AE73-18456BD00173}" type="presParOf" srcId="{67CA0C4A-4EB9-0242-8CE2-C4456F4BD0EE}" destId="{2256EAD6-6281-9542-BF58-F4374B3AED27}" srcOrd="11" destOrd="0" presId="urn:microsoft.com/office/officeart/2005/8/layout/vList2"/>
    <dgm:cxn modelId="{F34FF834-965B-724E-9395-E122477A4384}" type="presParOf" srcId="{67CA0C4A-4EB9-0242-8CE2-C4456F4BD0EE}" destId="{63D07863-BC66-464A-A2E9-8CFDD284689C}" srcOrd="12" destOrd="0" presId="urn:microsoft.com/office/officeart/2005/8/layout/vList2"/>
    <dgm:cxn modelId="{32B206D9-5A4D-5B45-9A0B-3A4A239AA538}" type="presParOf" srcId="{67CA0C4A-4EB9-0242-8CE2-C4456F4BD0EE}" destId="{A599C3B2-D011-7F4D-873C-FD539E9C921B}" srcOrd="13" destOrd="0" presId="urn:microsoft.com/office/officeart/2005/8/layout/vList2"/>
    <dgm:cxn modelId="{FEA78E67-B491-E843-AA36-7FE9F2615898}" type="presParOf" srcId="{67CA0C4A-4EB9-0242-8CE2-C4456F4BD0EE}" destId="{430FF9CE-198B-9C4E-88BE-41D483685549}" srcOrd="14" destOrd="0" presId="urn:microsoft.com/office/officeart/2005/8/layout/vList2"/>
    <dgm:cxn modelId="{CF2B79CF-D453-134A-A9B4-D3299F993A54}" type="presParOf" srcId="{67CA0C4A-4EB9-0242-8CE2-C4456F4BD0EE}" destId="{C8921718-57E3-834A-8AC3-89EE690FA1FC}" srcOrd="15" destOrd="0" presId="urn:microsoft.com/office/officeart/2005/8/layout/vList2"/>
    <dgm:cxn modelId="{18DA982B-1881-9241-A73E-C34B885E7036}" type="presParOf" srcId="{67CA0C4A-4EB9-0242-8CE2-C4456F4BD0EE}" destId="{3BE4A024-E0DC-C147-A213-84268E3DCE89}" srcOrd="16" destOrd="0" presId="urn:microsoft.com/office/officeart/2005/8/layout/vList2"/>
    <dgm:cxn modelId="{5ED2C4DE-26EC-764E-9FA1-68693B9E9301}" type="presParOf" srcId="{67CA0C4A-4EB9-0242-8CE2-C4456F4BD0EE}" destId="{4D9ADFF0-0F18-A748-9F4E-25DE50971FC6}" srcOrd="17" destOrd="0" presId="urn:microsoft.com/office/officeart/2005/8/layout/vList2"/>
    <dgm:cxn modelId="{339A5E2C-8F9F-E249-92C1-96BE2011A800}" type="presParOf" srcId="{67CA0C4A-4EB9-0242-8CE2-C4456F4BD0EE}" destId="{A13531B9-08C9-8244-8349-1F4B8B1EC114}" srcOrd="1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22BBBA-2BC5-5D4A-86EA-20CDBD0F16C7}"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9EDA6F75-7B62-3946-B0FB-1ACF9B9160C2}">
      <dgm:prSet phldrT="[Text]"/>
      <dgm:spPr/>
      <dgm:t>
        <a:bodyPr/>
        <a:lstStyle/>
        <a:p>
          <a:r>
            <a:rPr lang="en-US" dirty="0" smtClean="0"/>
            <a:t>1. Stability of the overall project context</a:t>
          </a:r>
          <a:endParaRPr lang="en-US" dirty="0"/>
        </a:p>
      </dgm:t>
    </dgm:pt>
    <dgm:pt modelId="{F1E4B602-4C4B-5440-B133-E2F78F845778}" type="parTrans" cxnId="{F57BC98D-0D3D-F042-9AC2-BBCBF6256D4E}">
      <dgm:prSet/>
      <dgm:spPr/>
      <dgm:t>
        <a:bodyPr/>
        <a:lstStyle/>
        <a:p>
          <a:endParaRPr lang="en-US"/>
        </a:p>
      </dgm:t>
    </dgm:pt>
    <dgm:pt modelId="{6EDE2B0F-CB3E-8240-906B-F88519E55B6C}" type="sibTrans" cxnId="{F57BC98D-0D3D-F042-9AC2-BBCBF6256D4E}">
      <dgm:prSet/>
      <dgm:spPr/>
      <dgm:t>
        <a:bodyPr/>
        <a:lstStyle/>
        <a:p>
          <a:endParaRPr lang="en-US"/>
        </a:p>
      </dgm:t>
    </dgm:pt>
    <dgm:pt modelId="{0CED54F4-D38B-E84D-9A36-4A7DD9DE41C6}">
      <dgm:prSet phldrT="[Text]"/>
      <dgm:spPr/>
      <dgm:t>
        <a:bodyPr/>
        <a:lstStyle/>
        <a:p>
          <a:r>
            <a:rPr lang="en-US" dirty="0" smtClean="0"/>
            <a:t>2. Number of distinct disciplines, methods, or approaches involved in performing the project</a:t>
          </a:r>
          <a:endParaRPr lang="en-US" dirty="0"/>
        </a:p>
      </dgm:t>
    </dgm:pt>
    <dgm:pt modelId="{116CCA20-5060-0C44-8271-C2AC4F14CFEF}" type="parTrans" cxnId="{7001BF4F-EA15-1246-AC3E-563F2A4169E1}">
      <dgm:prSet/>
      <dgm:spPr/>
      <dgm:t>
        <a:bodyPr/>
        <a:lstStyle/>
        <a:p>
          <a:endParaRPr lang="en-US"/>
        </a:p>
      </dgm:t>
    </dgm:pt>
    <dgm:pt modelId="{39A75F44-8B34-6F48-B169-1E199D52CA78}" type="sibTrans" cxnId="{7001BF4F-EA15-1246-AC3E-563F2A4169E1}">
      <dgm:prSet/>
      <dgm:spPr/>
      <dgm:t>
        <a:bodyPr/>
        <a:lstStyle/>
        <a:p>
          <a:endParaRPr lang="en-US"/>
        </a:p>
      </dgm:t>
    </dgm:pt>
    <dgm:pt modelId="{1AAB5E35-03F7-A642-9AF3-2C3D3BA1249E}">
      <dgm:prSet phldrT="[Text]"/>
      <dgm:spPr/>
      <dgm:t>
        <a:bodyPr/>
        <a:lstStyle/>
        <a:p>
          <a:r>
            <a:rPr lang="en-US" dirty="0" smtClean="0"/>
            <a:t>3. Magnitude of legal, social, or environmental implications from performing the project</a:t>
          </a:r>
          <a:endParaRPr lang="en-US" dirty="0"/>
        </a:p>
      </dgm:t>
    </dgm:pt>
    <dgm:pt modelId="{DD8D711E-E9E1-D24A-B2BF-04930111A7D6}" type="parTrans" cxnId="{880101F8-0180-7A4E-ADF9-62FCEE8E3063}">
      <dgm:prSet/>
      <dgm:spPr/>
      <dgm:t>
        <a:bodyPr/>
        <a:lstStyle/>
        <a:p>
          <a:endParaRPr lang="en-US"/>
        </a:p>
      </dgm:t>
    </dgm:pt>
    <dgm:pt modelId="{DB516EC6-9DE6-A648-AEAF-43E85F965AF9}" type="sibTrans" cxnId="{880101F8-0180-7A4E-ADF9-62FCEE8E3063}">
      <dgm:prSet/>
      <dgm:spPr/>
      <dgm:t>
        <a:bodyPr/>
        <a:lstStyle/>
        <a:p>
          <a:endParaRPr lang="en-US"/>
        </a:p>
      </dgm:t>
    </dgm:pt>
    <dgm:pt modelId="{EEEBA845-12AA-C24A-8A0C-36C70D589F30}">
      <dgm:prSet phldrT="[Text]"/>
      <dgm:spPr/>
      <dgm:t>
        <a:bodyPr/>
        <a:lstStyle/>
        <a:p>
          <a:r>
            <a:rPr lang="en-US" dirty="0" smtClean="0"/>
            <a:t>4. Overall expected financial impact (positive or negative) on the project’s stakeholders  </a:t>
          </a:r>
          <a:endParaRPr lang="en-US" dirty="0"/>
        </a:p>
      </dgm:t>
    </dgm:pt>
    <dgm:pt modelId="{40FDEDD5-4655-E749-8AA5-4619AB2539A9}" type="parTrans" cxnId="{92B85A18-8F7F-CC48-A0FA-CD079DABE680}">
      <dgm:prSet/>
      <dgm:spPr/>
      <dgm:t>
        <a:bodyPr/>
        <a:lstStyle/>
        <a:p>
          <a:endParaRPr lang="en-US"/>
        </a:p>
      </dgm:t>
    </dgm:pt>
    <dgm:pt modelId="{0580A904-CC77-B149-8709-F64D3839A3AC}" type="sibTrans" cxnId="{92B85A18-8F7F-CC48-A0FA-CD079DABE680}">
      <dgm:prSet/>
      <dgm:spPr/>
      <dgm:t>
        <a:bodyPr/>
        <a:lstStyle/>
        <a:p>
          <a:endParaRPr lang="en-US"/>
        </a:p>
      </dgm:t>
    </dgm:pt>
    <dgm:pt modelId="{6A91052D-B246-734D-A617-5195FA309F5B}">
      <dgm:prSet phldrT="[Text]"/>
      <dgm:spPr/>
      <dgm:t>
        <a:bodyPr/>
        <a:lstStyle/>
        <a:p>
          <a:r>
            <a:rPr lang="en-US" dirty="0" smtClean="0"/>
            <a:t>5. Strategic importance of the project to the organization or organizations involved</a:t>
          </a:r>
          <a:endParaRPr lang="en-US" dirty="0"/>
        </a:p>
      </dgm:t>
    </dgm:pt>
    <dgm:pt modelId="{EBF3AB7B-7ABA-B64C-8DB5-0EF257941763}" type="parTrans" cxnId="{7BAD5C12-9182-6B42-BC20-304A650A4F90}">
      <dgm:prSet/>
      <dgm:spPr/>
      <dgm:t>
        <a:bodyPr/>
        <a:lstStyle/>
        <a:p>
          <a:endParaRPr lang="en-US"/>
        </a:p>
      </dgm:t>
    </dgm:pt>
    <dgm:pt modelId="{621984FA-0E4E-AA46-BEE6-C5FCBF7FC6DF}" type="sibTrans" cxnId="{7BAD5C12-9182-6B42-BC20-304A650A4F90}">
      <dgm:prSet/>
      <dgm:spPr/>
      <dgm:t>
        <a:bodyPr/>
        <a:lstStyle/>
        <a:p>
          <a:endParaRPr lang="en-US"/>
        </a:p>
      </dgm:t>
    </dgm:pt>
    <dgm:pt modelId="{039199A8-59DF-654D-9678-19E160C82A29}">
      <dgm:prSet phldrT="[Text]"/>
      <dgm:spPr/>
      <dgm:t>
        <a:bodyPr/>
        <a:lstStyle/>
        <a:p>
          <a:r>
            <a:rPr lang="en-US" dirty="0" smtClean="0"/>
            <a:t>6. Stakeholder cohesion regarding the characteristics of the product of the project</a:t>
          </a:r>
          <a:endParaRPr lang="en-US" dirty="0"/>
        </a:p>
      </dgm:t>
    </dgm:pt>
    <dgm:pt modelId="{26268370-118A-2141-BC52-A56448354491}" type="parTrans" cxnId="{CE5E4E40-77DF-F54F-8170-56B06C57F445}">
      <dgm:prSet/>
      <dgm:spPr/>
      <dgm:t>
        <a:bodyPr/>
        <a:lstStyle/>
        <a:p>
          <a:endParaRPr lang="en-US"/>
        </a:p>
      </dgm:t>
    </dgm:pt>
    <dgm:pt modelId="{F4B63CC5-28D2-554D-B588-4630883AF987}" type="sibTrans" cxnId="{CE5E4E40-77DF-F54F-8170-56B06C57F445}">
      <dgm:prSet/>
      <dgm:spPr/>
      <dgm:t>
        <a:bodyPr/>
        <a:lstStyle/>
        <a:p>
          <a:endParaRPr lang="en-US"/>
        </a:p>
      </dgm:t>
    </dgm:pt>
    <dgm:pt modelId="{3A75DC66-7846-974F-B3A9-F991E008A0AC}">
      <dgm:prSet phldrT="[Text]"/>
      <dgm:spPr/>
      <dgm:t>
        <a:bodyPr/>
        <a:lstStyle/>
        <a:p>
          <a:r>
            <a:rPr lang="en-US" dirty="0" smtClean="0"/>
            <a:t>7. Stakeholder cohesion regarding the characteristics of the product of the project</a:t>
          </a:r>
          <a:endParaRPr lang="en-US" dirty="0"/>
        </a:p>
      </dgm:t>
    </dgm:pt>
    <dgm:pt modelId="{1FA8B34B-FB9F-3E47-BC5E-452705D842B8}" type="parTrans" cxnId="{506F01C6-93BC-8A40-9053-62B05A2A1C43}">
      <dgm:prSet/>
      <dgm:spPr/>
      <dgm:t>
        <a:bodyPr/>
        <a:lstStyle/>
        <a:p>
          <a:endParaRPr lang="en-US"/>
        </a:p>
      </dgm:t>
    </dgm:pt>
    <dgm:pt modelId="{A1919846-CA3A-DC43-9A48-38E04E1DFF9D}" type="sibTrans" cxnId="{506F01C6-93BC-8A40-9053-62B05A2A1C43}">
      <dgm:prSet/>
      <dgm:spPr/>
      <dgm:t>
        <a:bodyPr/>
        <a:lstStyle/>
        <a:p>
          <a:endParaRPr lang="en-US"/>
        </a:p>
      </dgm:t>
    </dgm:pt>
    <dgm:pt modelId="{614E70E5-E916-FA4C-BF52-75E9A5E80B13}" type="pres">
      <dgm:prSet presAssocID="{EB22BBBA-2BC5-5D4A-86EA-20CDBD0F16C7}" presName="vert0" presStyleCnt="0">
        <dgm:presLayoutVars>
          <dgm:dir/>
          <dgm:animOne val="branch"/>
          <dgm:animLvl val="lvl"/>
        </dgm:presLayoutVars>
      </dgm:prSet>
      <dgm:spPr/>
      <dgm:t>
        <a:bodyPr/>
        <a:lstStyle/>
        <a:p>
          <a:endParaRPr lang="en-US"/>
        </a:p>
      </dgm:t>
    </dgm:pt>
    <dgm:pt modelId="{5A61DAF1-6446-3D45-9FB1-C1B6D9C3B76C}" type="pres">
      <dgm:prSet presAssocID="{9EDA6F75-7B62-3946-B0FB-1ACF9B9160C2}" presName="thickLine" presStyleLbl="alignNode1" presStyleIdx="0" presStyleCnt="7"/>
      <dgm:spPr/>
    </dgm:pt>
    <dgm:pt modelId="{2D6755C0-57A0-E64D-82DF-60C2F46E6CB1}" type="pres">
      <dgm:prSet presAssocID="{9EDA6F75-7B62-3946-B0FB-1ACF9B9160C2}" presName="horz1" presStyleCnt="0"/>
      <dgm:spPr/>
    </dgm:pt>
    <dgm:pt modelId="{D34D6855-ABB4-4F45-84DE-7F673CE3F867}" type="pres">
      <dgm:prSet presAssocID="{9EDA6F75-7B62-3946-B0FB-1ACF9B9160C2}" presName="tx1" presStyleLbl="revTx" presStyleIdx="0" presStyleCnt="7"/>
      <dgm:spPr/>
      <dgm:t>
        <a:bodyPr/>
        <a:lstStyle/>
        <a:p>
          <a:endParaRPr lang="en-US"/>
        </a:p>
      </dgm:t>
    </dgm:pt>
    <dgm:pt modelId="{E15E4509-5315-9543-9BEA-158D66D0DE0C}" type="pres">
      <dgm:prSet presAssocID="{9EDA6F75-7B62-3946-B0FB-1ACF9B9160C2}" presName="vert1" presStyleCnt="0"/>
      <dgm:spPr/>
    </dgm:pt>
    <dgm:pt modelId="{08E33461-3DCF-C142-8E22-C51B5E1E77C6}" type="pres">
      <dgm:prSet presAssocID="{0CED54F4-D38B-E84D-9A36-4A7DD9DE41C6}" presName="thickLine" presStyleLbl="alignNode1" presStyleIdx="1" presStyleCnt="7"/>
      <dgm:spPr/>
    </dgm:pt>
    <dgm:pt modelId="{87799709-473F-104B-B614-1FBF3A2390F2}" type="pres">
      <dgm:prSet presAssocID="{0CED54F4-D38B-E84D-9A36-4A7DD9DE41C6}" presName="horz1" presStyleCnt="0"/>
      <dgm:spPr/>
    </dgm:pt>
    <dgm:pt modelId="{1CBC169A-6BAD-C24C-851D-67D23BFF6381}" type="pres">
      <dgm:prSet presAssocID="{0CED54F4-D38B-E84D-9A36-4A7DD9DE41C6}" presName="tx1" presStyleLbl="revTx" presStyleIdx="1" presStyleCnt="7"/>
      <dgm:spPr/>
      <dgm:t>
        <a:bodyPr/>
        <a:lstStyle/>
        <a:p>
          <a:endParaRPr lang="en-US"/>
        </a:p>
      </dgm:t>
    </dgm:pt>
    <dgm:pt modelId="{344F6D38-6B34-B84E-9032-532FB8CDC5EE}" type="pres">
      <dgm:prSet presAssocID="{0CED54F4-D38B-E84D-9A36-4A7DD9DE41C6}" presName="vert1" presStyleCnt="0"/>
      <dgm:spPr/>
    </dgm:pt>
    <dgm:pt modelId="{487A030E-88B6-6348-AC93-01BC333E8047}" type="pres">
      <dgm:prSet presAssocID="{1AAB5E35-03F7-A642-9AF3-2C3D3BA1249E}" presName="thickLine" presStyleLbl="alignNode1" presStyleIdx="2" presStyleCnt="7"/>
      <dgm:spPr/>
    </dgm:pt>
    <dgm:pt modelId="{47A8C3E2-53F8-C745-B122-06E9926640D2}" type="pres">
      <dgm:prSet presAssocID="{1AAB5E35-03F7-A642-9AF3-2C3D3BA1249E}" presName="horz1" presStyleCnt="0"/>
      <dgm:spPr/>
    </dgm:pt>
    <dgm:pt modelId="{49CFB413-BD08-FF45-9616-B8DDA3D75121}" type="pres">
      <dgm:prSet presAssocID="{1AAB5E35-03F7-A642-9AF3-2C3D3BA1249E}" presName="tx1" presStyleLbl="revTx" presStyleIdx="2" presStyleCnt="7"/>
      <dgm:spPr/>
      <dgm:t>
        <a:bodyPr/>
        <a:lstStyle/>
        <a:p>
          <a:endParaRPr lang="en-US"/>
        </a:p>
      </dgm:t>
    </dgm:pt>
    <dgm:pt modelId="{982EDF2F-4DBC-6441-BA00-9CCCA6FA8CE3}" type="pres">
      <dgm:prSet presAssocID="{1AAB5E35-03F7-A642-9AF3-2C3D3BA1249E}" presName="vert1" presStyleCnt="0"/>
      <dgm:spPr/>
    </dgm:pt>
    <dgm:pt modelId="{DCED77E5-FFCC-E24A-99C1-0BE6BA91E7AC}" type="pres">
      <dgm:prSet presAssocID="{EEEBA845-12AA-C24A-8A0C-36C70D589F30}" presName="thickLine" presStyleLbl="alignNode1" presStyleIdx="3" presStyleCnt="7"/>
      <dgm:spPr/>
    </dgm:pt>
    <dgm:pt modelId="{9884BB6A-53EC-1448-9C25-672432C8FD01}" type="pres">
      <dgm:prSet presAssocID="{EEEBA845-12AA-C24A-8A0C-36C70D589F30}" presName="horz1" presStyleCnt="0"/>
      <dgm:spPr/>
    </dgm:pt>
    <dgm:pt modelId="{FFECE014-C19E-7D4A-AF6C-4A31F25C67CC}" type="pres">
      <dgm:prSet presAssocID="{EEEBA845-12AA-C24A-8A0C-36C70D589F30}" presName="tx1" presStyleLbl="revTx" presStyleIdx="3" presStyleCnt="7"/>
      <dgm:spPr/>
      <dgm:t>
        <a:bodyPr/>
        <a:lstStyle/>
        <a:p>
          <a:endParaRPr lang="en-US"/>
        </a:p>
      </dgm:t>
    </dgm:pt>
    <dgm:pt modelId="{CD68DD7A-8EA8-EA43-8FA3-FD83EED5720E}" type="pres">
      <dgm:prSet presAssocID="{EEEBA845-12AA-C24A-8A0C-36C70D589F30}" presName="vert1" presStyleCnt="0"/>
      <dgm:spPr/>
    </dgm:pt>
    <dgm:pt modelId="{BC93FDF2-9EA3-714B-B477-6E8980099F18}" type="pres">
      <dgm:prSet presAssocID="{6A91052D-B246-734D-A617-5195FA309F5B}" presName="thickLine" presStyleLbl="alignNode1" presStyleIdx="4" presStyleCnt="7"/>
      <dgm:spPr/>
    </dgm:pt>
    <dgm:pt modelId="{E9CB03A0-334E-B447-B24E-D176C82173EE}" type="pres">
      <dgm:prSet presAssocID="{6A91052D-B246-734D-A617-5195FA309F5B}" presName="horz1" presStyleCnt="0"/>
      <dgm:spPr/>
    </dgm:pt>
    <dgm:pt modelId="{63BCE5E0-6685-0547-809F-ED88691AEF4D}" type="pres">
      <dgm:prSet presAssocID="{6A91052D-B246-734D-A617-5195FA309F5B}" presName="tx1" presStyleLbl="revTx" presStyleIdx="4" presStyleCnt="7"/>
      <dgm:spPr/>
      <dgm:t>
        <a:bodyPr/>
        <a:lstStyle/>
        <a:p>
          <a:endParaRPr lang="en-US"/>
        </a:p>
      </dgm:t>
    </dgm:pt>
    <dgm:pt modelId="{2822DE8B-4F42-B84C-95F3-BCD9F5E4DE31}" type="pres">
      <dgm:prSet presAssocID="{6A91052D-B246-734D-A617-5195FA309F5B}" presName="vert1" presStyleCnt="0"/>
      <dgm:spPr/>
    </dgm:pt>
    <dgm:pt modelId="{CD603CE9-B87C-134A-8662-6DE1963FD291}" type="pres">
      <dgm:prSet presAssocID="{039199A8-59DF-654D-9678-19E160C82A29}" presName="thickLine" presStyleLbl="alignNode1" presStyleIdx="5" presStyleCnt="7"/>
      <dgm:spPr/>
    </dgm:pt>
    <dgm:pt modelId="{E4D94B95-43F9-BB4C-B684-2259BC1E8570}" type="pres">
      <dgm:prSet presAssocID="{039199A8-59DF-654D-9678-19E160C82A29}" presName="horz1" presStyleCnt="0"/>
      <dgm:spPr/>
    </dgm:pt>
    <dgm:pt modelId="{A7650C76-6336-084E-BCC7-959B980ADF23}" type="pres">
      <dgm:prSet presAssocID="{039199A8-59DF-654D-9678-19E160C82A29}" presName="tx1" presStyleLbl="revTx" presStyleIdx="5" presStyleCnt="7"/>
      <dgm:spPr/>
      <dgm:t>
        <a:bodyPr/>
        <a:lstStyle/>
        <a:p>
          <a:endParaRPr lang="en-US"/>
        </a:p>
      </dgm:t>
    </dgm:pt>
    <dgm:pt modelId="{AC758EE8-6C69-6741-B122-97A571465BF8}" type="pres">
      <dgm:prSet presAssocID="{039199A8-59DF-654D-9678-19E160C82A29}" presName="vert1" presStyleCnt="0"/>
      <dgm:spPr/>
    </dgm:pt>
    <dgm:pt modelId="{DBE19796-930E-F443-BE74-C5A8DE8DC34D}" type="pres">
      <dgm:prSet presAssocID="{3A75DC66-7846-974F-B3A9-F991E008A0AC}" presName="thickLine" presStyleLbl="alignNode1" presStyleIdx="6" presStyleCnt="7"/>
      <dgm:spPr/>
    </dgm:pt>
    <dgm:pt modelId="{7F5B3233-BE7C-5548-95C8-FA6AB3B4301E}" type="pres">
      <dgm:prSet presAssocID="{3A75DC66-7846-974F-B3A9-F991E008A0AC}" presName="horz1" presStyleCnt="0"/>
      <dgm:spPr/>
    </dgm:pt>
    <dgm:pt modelId="{16E8313E-ECD1-3A42-B974-291235ADBFFD}" type="pres">
      <dgm:prSet presAssocID="{3A75DC66-7846-974F-B3A9-F991E008A0AC}" presName="tx1" presStyleLbl="revTx" presStyleIdx="6" presStyleCnt="7"/>
      <dgm:spPr/>
      <dgm:t>
        <a:bodyPr/>
        <a:lstStyle/>
        <a:p>
          <a:endParaRPr lang="en-US"/>
        </a:p>
      </dgm:t>
    </dgm:pt>
    <dgm:pt modelId="{3F3FA260-18F4-BC42-884F-ABA087E5C92D}" type="pres">
      <dgm:prSet presAssocID="{3A75DC66-7846-974F-B3A9-F991E008A0AC}" presName="vert1" presStyleCnt="0"/>
      <dgm:spPr/>
    </dgm:pt>
  </dgm:ptLst>
  <dgm:cxnLst>
    <dgm:cxn modelId="{506F01C6-93BC-8A40-9053-62B05A2A1C43}" srcId="{EB22BBBA-2BC5-5D4A-86EA-20CDBD0F16C7}" destId="{3A75DC66-7846-974F-B3A9-F991E008A0AC}" srcOrd="6" destOrd="0" parTransId="{1FA8B34B-FB9F-3E47-BC5E-452705D842B8}" sibTransId="{A1919846-CA3A-DC43-9A48-38E04E1DFF9D}"/>
    <dgm:cxn modelId="{7001BF4F-EA15-1246-AC3E-563F2A4169E1}" srcId="{EB22BBBA-2BC5-5D4A-86EA-20CDBD0F16C7}" destId="{0CED54F4-D38B-E84D-9A36-4A7DD9DE41C6}" srcOrd="1" destOrd="0" parTransId="{116CCA20-5060-0C44-8271-C2AC4F14CFEF}" sibTransId="{39A75F44-8B34-6F48-B169-1E199D52CA78}"/>
    <dgm:cxn modelId="{9014F23E-858E-954A-A666-57F47BA9E2BB}" type="presOf" srcId="{9EDA6F75-7B62-3946-B0FB-1ACF9B9160C2}" destId="{D34D6855-ABB4-4F45-84DE-7F673CE3F867}" srcOrd="0" destOrd="0" presId="urn:microsoft.com/office/officeart/2008/layout/LinedList"/>
    <dgm:cxn modelId="{CE5E4E40-77DF-F54F-8170-56B06C57F445}" srcId="{EB22BBBA-2BC5-5D4A-86EA-20CDBD0F16C7}" destId="{039199A8-59DF-654D-9678-19E160C82A29}" srcOrd="5" destOrd="0" parTransId="{26268370-118A-2141-BC52-A56448354491}" sibTransId="{F4B63CC5-28D2-554D-B588-4630883AF987}"/>
    <dgm:cxn modelId="{92B85A18-8F7F-CC48-A0FA-CD079DABE680}" srcId="{EB22BBBA-2BC5-5D4A-86EA-20CDBD0F16C7}" destId="{EEEBA845-12AA-C24A-8A0C-36C70D589F30}" srcOrd="3" destOrd="0" parTransId="{40FDEDD5-4655-E749-8AA5-4619AB2539A9}" sibTransId="{0580A904-CC77-B149-8709-F64D3839A3AC}"/>
    <dgm:cxn modelId="{7BAD5C12-9182-6B42-BC20-304A650A4F90}" srcId="{EB22BBBA-2BC5-5D4A-86EA-20CDBD0F16C7}" destId="{6A91052D-B246-734D-A617-5195FA309F5B}" srcOrd="4" destOrd="0" parTransId="{EBF3AB7B-7ABA-B64C-8DB5-0EF257941763}" sibTransId="{621984FA-0E4E-AA46-BEE6-C5FCBF7FC6DF}"/>
    <dgm:cxn modelId="{A4BB9037-0EFD-CF44-8895-2CEE4AF73C26}" type="presOf" srcId="{1AAB5E35-03F7-A642-9AF3-2C3D3BA1249E}" destId="{49CFB413-BD08-FF45-9616-B8DDA3D75121}" srcOrd="0" destOrd="0" presId="urn:microsoft.com/office/officeart/2008/layout/LinedList"/>
    <dgm:cxn modelId="{BE7023AE-1E41-CA4B-BA8E-91C0D9EFFB2D}" type="presOf" srcId="{6A91052D-B246-734D-A617-5195FA309F5B}" destId="{63BCE5E0-6685-0547-809F-ED88691AEF4D}" srcOrd="0" destOrd="0" presId="urn:microsoft.com/office/officeart/2008/layout/LinedList"/>
    <dgm:cxn modelId="{880101F8-0180-7A4E-ADF9-62FCEE8E3063}" srcId="{EB22BBBA-2BC5-5D4A-86EA-20CDBD0F16C7}" destId="{1AAB5E35-03F7-A642-9AF3-2C3D3BA1249E}" srcOrd="2" destOrd="0" parTransId="{DD8D711E-E9E1-D24A-B2BF-04930111A7D6}" sibTransId="{DB516EC6-9DE6-A648-AEAF-43E85F965AF9}"/>
    <dgm:cxn modelId="{CD543715-E728-DA4D-9564-F88D6E0B987E}" type="presOf" srcId="{3A75DC66-7846-974F-B3A9-F991E008A0AC}" destId="{16E8313E-ECD1-3A42-B974-291235ADBFFD}" srcOrd="0" destOrd="0" presId="urn:microsoft.com/office/officeart/2008/layout/LinedList"/>
    <dgm:cxn modelId="{9E27553B-C4C1-3A40-9374-9D29472481BC}" type="presOf" srcId="{EB22BBBA-2BC5-5D4A-86EA-20CDBD0F16C7}" destId="{614E70E5-E916-FA4C-BF52-75E9A5E80B13}" srcOrd="0" destOrd="0" presId="urn:microsoft.com/office/officeart/2008/layout/LinedList"/>
    <dgm:cxn modelId="{F57BC98D-0D3D-F042-9AC2-BBCBF6256D4E}" srcId="{EB22BBBA-2BC5-5D4A-86EA-20CDBD0F16C7}" destId="{9EDA6F75-7B62-3946-B0FB-1ACF9B9160C2}" srcOrd="0" destOrd="0" parTransId="{F1E4B602-4C4B-5440-B133-E2F78F845778}" sibTransId="{6EDE2B0F-CB3E-8240-906B-F88519E55B6C}"/>
    <dgm:cxn modelId="{226B4E4E-3BF5-B643-89B1-3A77B60A4CB7}" type="presOf" srcId="{0CED54F4-D38B-E84D-9A36-4A7DD9DE41C6}" destId="{1CBC169A-6BAD-C24C-851D-67D23BFF6381}" srcOrd="0" destOrd="0" presId="urn:microsoft.com/office/officeart/2008/layout/LinedList"/>
    <dgm:cxn modelId="{BF8D9285-3F2B-B745-866C-F855556DA803}" type="presOf" srcId="{EEEBA845-12AA-C24A-8A0C-36C70D589F30}" destId="{FFECE014-C19E-7D4A-AF6C-4A31F25C67CC}" srcOrd="0" destOrd="0" presId="urn:microsoft.com/office/officeart/2008/layout/LinedList"/>
    <dgm:cxn modelId="{09D28A6C-0745-A440-BD95-721B7EEB73F8}" type="presOf" srcId="{039199A8-59DF-654D-9678-19E160C82A29}" destId="{A7650C76-6336-084E-BCC7-959B980ADF23}" srcOrd="0" destOrd="0" presId="urn:microsoft.com/office/officeart/2008/layout/LinedList"/>
    <dgm:cxn modelId="{BF37CC2D-7606-B049-8A56-CE9F9A1A2D7E}" type="presParOf" srcId="{614E70E5-E916-FA4C-BF52-75E9A5E80B13}" destId="{5A61DAF1-6446-3D45-9FB1-C1B6D9C3B76C}" srcOrd="0" destOrd="0" presId="urn:microsoft.com/office/officeart/2008/layout/LinedList"/>
    <dgm:cxn modelId="{78873394-8A89-2447-AA62-0D966D9808AD}" type="presParOf" srcId="{614E70E5-E916-FA4C-BF52-75E9A5E80B13}" destId="{2D6755C0-57A0-E64D-82DF-60C2F46E6CB1}" srcOrd="1" destOrd="0" presId="urn:microsoft.com/office/officeart/2008/layout/LinedList"/>
    <dgm:cxn modelId="{A4CC81B6-6731-FB44-B5C2-02316DFD0BEC}" type="presParOf" srcId="{2D6755C0-57A0-E64D-82DF-60C2F46E6CB1}" destId="{D34D6855-ABB4-4F45-84DE-7F673CE3F867}" srcOrd="0" destOrd="0" presId="urn:microsoft.com/office/officeart/2008/layout/LinedList"/>
    <dgm:cxn modelId="{D1FF9BD9-DC05-5E46-8215-62683E5CBF19}" type="presParOf" srcId="{2D6755C0-57A0-E64D-82DF-60C2F46E6CB1}" destId="{E15E4509-5315-9543-9BEA-158D66D0DE0C}" srcOrd="1" destOrd="0" presId="urn:microsoft.com/office/officeart/2008/layout/LinedList"/>
    <dgm:cxn modelId="{9B2D7B98-B50A-5D48-9912-C9DCD667DB6D}" type="presParOf" srcId="{614E70E5-E916-FA4C-BF52-75E9A5E80B13}" destId="{08E33461-3DCF-C142-8E22-C51B5E1E77C6}" srcOrd="2" destOrd="0" presId="urn:microsoft.com/office/officeart/2008/layout/LinedList"/>
    <dgm:cxn modelId="{4A0B3296-5C3F-F84D-80CE-DDC2142AC14D}" type="presParOf" srcId="{614E70E5-E916-FA4C-BF52-75E9A5E80B13}" destId="{87799709-473F-104B-B614-1FBF3A2390F2}" srcOrd="3" destOrd="0" presId="urn:microsoft.com/office/officeart/2008/layout/LinedList"/>
    <dgm:cxn modelId="{87CA5E34-E17B-3F43-8E69-BA1E7208F06A}" type="presParOf" srcId="{87799709-473F-104B-B614-1FBF3A2390F2}" destId="{1CBC169A-6BAD-C24C-851D-67D23BFF6381}" srcOrd="0" destOrd="0" presId="urn:microsoft.com/office/officeart/2008/layout/LinedList"/>
    <dgm:cxn modelId="{CF41BD18-11A7-6B48-9DF9-1430367DC692}" type="presParOf" srcId="{87799709-473F-104B-B614-1FBF3A2390F2}" destId="{344F6D38-6B34-B84E-9032-532FB8CDC5EE}" srcOrd="1" destOrd="0" presId="urn:microsoft.com/office/officeart/2008/layout/LinedList"/>
    <dgm:cxn modelId="{53D8901B-5406-6D44-8740-D4A49B3045F1}" type="presParOf" srcId="{614E70E5-E916-FA4C-BF52-75E9A5E80B13}" destId="{487A030E-88B6-6348-AC93-01BC333E8047}" srcOrd="4" destOrd="0" presId="urn:microsoft.com/office/officeart/2008/layout/LinedList"/>
    <dgm:cxn modelId="{869A5A67-A667-824F-A9A4-118079D75608}" type="presParOf" srcId="{614E70E5-E916-FA4C-BF52-75E9A5E80B13}" destId="{47A8C3E2-53F8-C745-B122-06E9926640D2}" srcOrd="5" destOrd="0" presId="urn:microsoft.com/office/officeart/2008/layout/LinedList"/>
    <dgm:cxn modelId="{6815602C-E45E-F34A-86DB-36836129779E}" type="presParOf" srcId="{47A8C3E2-53F8-C745-B122-06E9926640D2}" destId="{49CFB413-BD08-FF45-9616-B8DDA3D75121}" srcOrd="0" destOrd="0" presId="urn:microsoft.com/office/officeart/2008/layout/LinedList"/>
    <dgm:cxn modelId="{45DE818A-FA53-174B-9E0A-639B078B4710}" type="presParOf" srcId="{47A8C3E2-53F8-C745-B122-06E9926640D2}" destId="{982EDF2F-4DBC-6441-BA00-9CCCA6FA8CE3}" srcOrd="1" destOrd="0" presId="urn:microsoft.com/office/officeart/2008/layout/LinedList"/>
    <dgm:cxn modelId="{7C203BB5-BF1F-1D42-9F94-C243304EDCD7}" type="presParOf" srcId="{614E70E5-E916-FA4C-BF52-75E9A5E80B13}" destId="{DCED77E5-FFCC-E24A-99C1-0BE6BA91E7AC}" srcOrd="6" destOrd="0" presId="urn:microsoft.com/office/officeart/2008/layout/LinedList"/>
    <dgm:cxn modelId="{DF195E75-4CE8-0944-B2D9-6BB7EF52C77C}" type="presParOf" srcId="{614E70E5-E916-FA4C-BF52-75E9A5E80B13}" destId="{9884BB6A-53EC-1448-9C25-672432C8FD01}" srcOrd="7" destOrd="0" presId="urn:microsoft.com/office/officeart/2008/layout/LinedList"/>
    <dgm:cxn modelId="{40FF9E4F-BDA5-844B-9E4D-DE8D89EF85A4}" type="presParOf" srcId="{9884BB6A-53EC-1448-9C25-672432C8FD01}" destId="{FFECE014-C19E-7D4A-AF6C-4A31F25C67CC}" srcOrd="0" destOrd="0" presId="urn:microsoft.com/office/officeart/2008/layout/LinedList"/>
    <dgm:cxn modelId="{C2575819-4EBC-7B4E-95B8-43BC3C30A886}" type="presParOf" srcId="{9884BB6A-53EC-1448-9C25-672432C8FD01}" destId="{CD68DD7A-8EA8-EA43-8FA3-FD83EED5720E}" srcOrd="1" destOrd="0" presId="urn:microsoft.com/office/officeart/2008/layout/LinedList"/>
    <dgm:cxn modelId="{A3DF95A2-0E56-F242-9A0D-86E094F4CFE7}" type="presParOf" srcId="{614E70E5-E916-FA4C-BF52-75E9A5E80B13}" destId="{BC93FDF2-9EA3-714B-B477-6E8980099F18}" srcOrd="8" destOrd="0" presId="urn:microsoft.com/office/officeart/2008/layout/LinedList"/>
    <dgm:cxn modelId="{FBEC91F5-8DEF-C44A-8779-76CC4748DA3F}" type="presParOf" srcId="{614E70E5-E916-FA4C-BF52-75E9A5E80B13}" destId="{E9CB03A0-334E-B447-B24E-D176C82173EE}" srcOrd="9" destOrd="0" presId="urn:microsoft.com/office/officeart/2008/layout/LinedList"/>
    <dgm:cxn modelId="{2745228A-6E13-CB46-A47C-35CD5CD6B632}" type="presParOf" srcId="{E9CB03A0-334E-B447-B24E-D176C82173EE}" destId="{63BCE5E0-6685-0547-809F-ED88691AEF4D}" srcOrd="0" destOrd="0" presId="urn:microsoft.com/office/officeart/2008/layout/LinedList"/>
    <dgm:cxn modelId="{CF0A1402-ABB2-A54D-AA9B-45A46FF85175}" type="presParOf" srcId="{E9CB03A0-334E-B447-B24E-D176C82173EE}" destId="{2822DE8B-4F42-B84C-95F3-BCD9F5E4DE31}" srcOrd="1" destOrd="0" presId="urn:microsoft.com/office/officeart/2008/layout/LinedList"/>
    <dgm:cxn modelId="{79959EE7-667F-674F-BB4E-90A583979C71}" type="presParOf" srcId="{614E70E5-E916-FA4C-BF52-75E9A5E80B13}" destId="{CD603CE9-B87C-134A-8662-6DE1963FD291}" srcOrd="10" destOrd="0" presId="urn:microsoft.com/office/officeart/2008/layout/LinedList"/>
    <dgm:cxn modelId="{1662E733-54C2-A64D-AD88-6BEDBE1BDD92}" type="presParOf" srcId="{614E70E5-E916-FA4C-BF52-75E9A5E80B13}" destId="{E4D94B95-43F9-BB4C-B684-2259BC1E8570}" srcOrd="11" destOrd="0" presId="urn:microsoft.com/office/officeart/2008/layout/LinedList"/>
    <dgm:cxn modelId="{81735308-76FB-D143-8A49-E2AA7D735536}" type="presParOf" srcId="{E4D94B95-43F9-BB4C-B684-2259BC1E8570}" destId="{A7650C76-6336-084E-BCC7-959B980ADF23}" srcOrd="0" destOrd="0" presId="urn:microsoft.com/office/officeart/2008/layout/LinedList"/>
    <dgm:cxn modelId="{9574EB63-13EF-6049-B62C-3E171E46BD0F}" type="presParOf" srcId="{E4D94B95-43F9-BB4C-B684-2259BC1E8570}" destId="{AC758EE8-6C69-6741-B122-97A571465BF8}" srcOrd="1" destOrd="0" presId="urn:microsoft.com/office/officeart/2008/layout/LinedList"/>
    <dgm:cxn modelId="{2A5A3F80-A0B5-5849-9AAF-E8BC855D7C41}" type="presParOf" srcId="{614E70E5-E916-FA4C-BF52-75E9A5E80B13}" destId="{DBE19796-930E-F443-BE74-C5A8DE8DC34D}" srcOrd="12" destOrd="0" presId="urn:microsoft.com/office/officeart/2008/layout/LinedList"/>
    <dgm:cxn modelId="{BE2F31AB-76CA-994A-AB92-F09AA6C4B464}" type="presParOf" srcId="{614E70E5-E916-FA4C-BF52-75E9A5E80B13}" destId="{7F5B3233-BE7C-5548-95C8-FA6AB3B4301E}" srcOrd="13" destOrd="0" presId="urn:microsoft.com/office/officeart/2008/layout/LinedList"/>
    <dgm:cxn modelId="{E7E6D350-F52A-5E41-83E2-79AA354AE69B}" type="presParOf" srcId="{7F5B3233-BE7C-5548-95C8-FA6AB3B4301E}" destId="{16E8313E-ECD1-3A42-B974-291235ADBFFD}" srcOrd="0" destOrd="0" presId="urn:microsoft.com/office/officeart/2008/layout/LinedList"/>
    <dgm:cxn modelId="{684E939E-C706-7347-8678-6118BEC47AD7}" type="presParOf" srcId="{7F5B3233-BE7C-5548-95C8-FA6AB3B4301E}" destId="{3F3FA260-18F4-BC42-884F-ABA087E5C92D}"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3030" custLinFactNeighborY="-3577">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BDFE8E89-3EDE-4AA2-8D9A-4392145EC857}" srcId="{CA02C486-0639-4323-ADF3-7B6274C12C6F}" destId="{1CAAAF6E-0B7B-4431-89C7-681E8C077DF1}" srcOrd="0" destOrd="0" parTransId="{F732D09D-469A-4DC4-9320-6D79120BE694}" sibTransId="{6FFBD1D3-B5CC-4033-869C-13E6B6CB3C0E}"/>
    <dgm:cxn modelId="{EC078949-A76B-4044-8FAB-58A1EEFABB11}" type="presOf" srcId="{CA02C486-0639-4323-ADF3-7B6274C12C6F}" destId="{6C244AFC-1F1F-4614-81B4-9973609202E0}"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56B071BF-49AF-114E-A829-7491C05D9471}" type="presOf" srcId="{ABA36000-FE13-41E3-AFFB-599F41BCD786}" destId="{FDC29836-1BDB-499E-A9D1-EC396C272C68}" srcOrd="0" destOrd="0" presId="urn:microsoft.com/office/officeart/2005/8/layout/hProcess9"/>
    <dgm:cxn modelId="{D14D7C83-BBFE-C846-B938-A1965D2830E4}" type="presOf" srcId="{57E2DDE4-25E5-463F-B2C8-EAC78867EDD5}" destId="{DE187647-FFDD-4B78-836E-69F34F61E45B}"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7EDEC624-0A90-2D42-9643-3965F4D08088}" type="presOf" srcId="{0CFA9FAD-F214-4D58-B39D-974EA2D92928}" destId="{A09EF179-3E74-4EF1-9DF0-DCF0EDEE00F5}" srcOrd="0" destOrd="0" presId="urn:microsoft.com/office/officeart/2005/8/layout/hProcess9"/>
    <dgm:cxn modelId="{F6E32790-6A35-964D-87BB-450AEA91D089}" type="presOf" srcId="{1CAAAF6E-0B7B-4431-89C7-681E8C077DF1}" destId="{0EAA3729-EF67-4C3A-922E-096866EC0DBC}" srcOrd="0" destOrd="0" presId="urn:microsoft.com/office/officeart/2005/8/layout/hProcess9"/>
    <dgm:cxn modelId="{38AD30C6-C83B-BC43-ABA9-1B9E72BF8617}" type="presParOf" srcId="{6C244AFC-1F1F-4614-81B4-9973609202E0}" destId="{B8F24F77-514A-4496-9E1E-EC445C10B69A}" srcOrd="0" destOrd="0" presId="urn:microsoft.com/office/officeart/2005/8/layout/hProcess9"/>
    <dgm:cxn modelId="{0827AF3E-F12B-4B45-821D-B44A0883D8FE}" type="presParOf" srcId="{6C244AFC-1F1F-4614-81B4-9973609202E0}" destId="{35CA22E2-9A58-44C0-9EF5-26C2406A24FB}" srcOrd="1" destOrd="0" presId="urn:microsoft.com/office/officeart/2005/8/layout/hProcess9"/>
    <dgm:cxn modelId="{254C3580-82BF-564D-A08D-A68D9D34CB25}" type="presParOf" srcId="{35CA22E2-9A58-44C0-9EF5-26C2406A24FB}" destId="{0EAA3729-EF67-4C3A-922E-096866EC0DBC}" srcOrd="0" destOrd="0" presId="urn:microsoft.com/office/officeart/2005/8/layout/hProcess9"/>
    <dgm:cxn modelId="{48388791-EC5A-4644-8024-12E98165B19C}" type="presParOf" srcId="{35CA22E2-9A58-44C0-9EF5-26C2406A24FB}" destId="{AF292E22-7B24-42DC-8BF2-D023E66CBBD1}" srcOrd="1" destOrd="0" presId="urn:microsoft.com/office/officeart/2005/8/layout/hProcess9"/>
    <dgm:cxn modelId="{210CFDBC-9396-FE4B-87B6-58EEDA60C77F}" type="presParOf" srcId="{35CA22E2-9A58-44C0-9EF5-26C2406A24FB}" destId="{A09EF179-3E74-4EF1-9DF0-DCF0EDEE00F5}" srcOrd="2" destOrd="0" presId="urn:microsoft.com/office/officeart/2005/8/layout/hProcess9"/>
    <dgm:cxn modelId="{D1D37086-11FD-5D44-8759-6340BFEA6D98}" type="presParOf" srcId="{35CA22E2-9A58-44C0-9EF5-26C2406A24FB}" destId="{E317EF28-9D91-4D04-BC55-B9EDBE4B72D1}" srcOrd="3" destOrd="0" presId="urn:microsoft.com/office/officeart/2005/8/layout/hProcess9"/>
    <dgm:cxn modelId="{B5E71872-2423-DB47-9F52-A8462C9D10BB}" type="presParOf" srcId="{35CA22E2-9A58-44C0-9EF5-26C2406A24FB}" destId="{FDC29836-1BDB-499E-A9D1-EC396C272C68}" srcOrd="4" destOrd="0" presId="urn:microsoft.com/office/officeart/2005/8/layout/hProcess9"/>
    <dgm:cxn modelId="{8BEC7810-70A3-8C46-8617-2B895EB839BF}" type="presParOf" srcId="{35CA22E2-9A58-44C0-9EF5-26C2406A24FB}" destId="{E8F79034-2EB0-40CF-A14D-272A437C19FA}" srcOrd="5" destOrd="0" presId="urn:microsoft.com/office/officeart/2005/8/layout/hProcess9"/>
    <dgm:cxn modelId="{8949CF9A-0783-7C44-AEFE-5A90BEFF9C33}"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BDFE8E89-3EDE-4AA2-8D9A-4392145EC857}" srcId="{CA02C486-0639-4323-ADF3-7B6274C12C6F}" destId="{1CAAAF6E-0B7B-4431-89C7-681E8C077DF1}" srcOrd="0" destOrd="0" parTransId="{F732D09D-469A-4DC4-9320-6D79120BE694}" sibTransId="{6FFBD1D3-B5CC-4033-869C-13E6B6CB3C0E}"/>
    <dgm:cxn modelId="{B04C7C96-225B-C348-B124-F3D77E18AFD3}" type="presOf" srcId="{0CFA9FAD-F214-4D58-B39D-974EA2D92928}" destId="{A09EF179-3E74-4EF1-9DF0-DCF0EDEE00F5}" srcOrd="0" destOrd="0" presId="urn:microsoft.com/office/officeart/2005/8/layout/hProcess9"/>
    <dgm:cxn modelId="{108D6B56-ED3B-9240-BE1B-742D49E1AE45}" type="presOf" srcId="{57E2DDE4-25E5-463F-B2C8-EAC78867EDD5}" destId="{DE187647-FFDD-4B78-836E-69F34F61E45B}" srcOrd="0" destOrd="0" presId="urn:microsoft.com/office/officeart/2005/8/layout/hProcess9"/>
    <dgm:cxn modelId="{F78751E8-649C-2D4D-8068-FE6AEA2D7AAD}" type="presOf" srcId="{ABA36000-FE13-41E3-AFFB-599F41BCD786}" destId="{FDC29836-1BDB-499E-A9D1-EC396C272C68}"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C0BF0753-7CF0-BF4A-9489-5AB843F67E2C}" type="presOf" srcId="{1CAAAF6E-0B7B-4431-89C7-681E8C077DF1}" destId="{0EAA3729-EF67-4C3A-922E-096866EC0DBC}" srcOrd="0" destOrd="0" presId="urn:microsoft.com/office/officeart/2005/8/layout/hProcess9"/>
    <dgm:cxn modelId="{2DA3C1FE-9CFC-9E41-8D84-586419E19628}" type="presOf" srcId="{CA02C486-0639-4323-ADF3-7B6274C12C6F}" destId="{6C244AFC-1F1F-4614-81B4-9973609202E0}"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BCCD8545-F9D1-6D4A-988A-360D28952FB6}" type="presParOf" srcId="{6C244AFC-1F1F-4614-81B4-9973609202E0}" destId="{B8F24F77-514A-4496-9E1E-EC445C10B69A}" srcOrd="0" destOrd="0" presId="urn:microsoft.com/office/officeart/2005/8/layout/hProcess9"/>
    <dgm:cxn modelId="{614AA5D8-B47A-B848-8863-29A756577046}" type="presParOf" srcId="{6C244AFC-1F1F-4614-81B4-9973609202E0}" destId="{35CA22E2-9A58-44C0-9EF5-26C2406A24FB}" srcOrd="1" destOrd="0" presId="urn:microsoft.com/office/officeart/2005/8/layout/hProcess9"/>
    <dgm:cxn modelId="{6783CB4F-9096-FB4F-9D3F-014FB047559D}" type="presParOf" srcId="{35CA22E2-9A58-44C0-9EF5-26C2406A24FB}" destId="{0EAA3729-EF67-4C3A-922E-096866EC0DBC}" srcOrd="0" destOrd="0" presId="urn:microsoft.com/office/officeart/2005/8/layout/hProcess9"/>
    <dgm:cxn modelId="{A25BAD25-CBBC-B646-AF53-92A7747933F2}" type="presParOf" srcId="{35CA22E2-9A58-44C0-9EF5-26C2406A24FB}" destId="{AF292E22-7B24-42DC-8BF2-D023E66CBBD1}" srcOrd="1" destOrd="0" presId="urn:microsoft.com/office/officeart/2005/8/layout/hProcess9"/>
    <dgm:cxn modelId="{69D7F82E-1D71-9044-A186-80106889B129}" type="presParOf" srcId="{35CA22E2-9A58-44C0-9EF5-26C2406A24FB}" destId="{A09EF179-3E74-4EF1-9DF0-DCF0EDEE00F5}" srcOrd="2" destOrd="0" presId="urn:microsoft.com/office/officeart/2005/8/layout/hProcess9"/>
    <dgm:cxn modelId="{A6354A88-DA43-4840-85E3-1F02F180663B}" type="presParOf" srcId="{35CA22E2-9A58-44C0-9EF5-26C2406A24FB}" destId="{E317EF28-9D91-4D04-BC55-B9EDBE4B72D1}" srcOrd="3" destOrd="0" presId="urn:microsoft.com/office/officeart/2005/8/layout/hProcess9"/>
    <dgm:cxn modelId="{D5C2B3DD-BB26-1849-93D1-F8BE4AAD8D4F}" type="presParOf" srcId="{35CA22E2-9A58-44C0-9EF5-26C2406A24FB}" destId="{FDC29836-1BDB-499E-A9D1-EC396C272C68}" srcOrd="4" destOrd="0" presId="urn:microsoft.com/office/officeart/2005/8/layout/hProcess9"/>
    <dgm:cxn modelId="{A625FDC5-75BF-AC41-B37F-90A51C78958A}" type="presParOf" srcId="{35CA22E2-9A58-44C0-9EF5-26C2406A24FB}" destId="{E8F79034-2EB0-40CF-A14D-272A437C19FA}" srcOrd="5" destOrd="0" presId="urn:microsoft.com/office/officeart/2005/8/layout/hProcess9"/>
    <dgm:cxn modelId="{7D0A93CD-57C1-9E4E-BF0E-12E392EBB8B0}"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a:solidFill>
          <a:schemeClr val="accent1">
            <a:hueOff val="0"/>
            <a:satOff val="0"/>
            <a:lumOff val="0"/>
            <a:alpha val="10000"/>
          </a:schemeClr>
        </a:solidFill>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custLinFactNeighborX="-6691" custLinFactNeighborY="-9210">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BDFE8E89-3EDE-4AA2-8D9A-4392145EC857}" srcId="{CA02C486-0639-4323-ADF3-7B6274C12C6F}" destId="{1CAAAF6E-0B7B-4431-89C7-681E8C077DF1}" srcOrd="0" destOrd="0" parTransId="{F732D09D-469A-4DC4-9320-6D79120BE694}" sibTransId="{6FFBD1D3-B5CC-4033-869C-13E6B6CB3C0E}"/>
    <dgm:cxn modelId="{1FEDB193-D577-1240-AB1F-56A7FAB1F047}" type="presOf" srcId="{57E2DDE4-25E5-463F-B2C8-EAC78867EDD5}" destId="{DE187647-FFDD-4B78-836E-69F34F61E45B}"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3C6319C6-413C-47C7-8B58-0F7DA4B3F90C}" srcId="{CA02C486-0639-4323-ADF3-7B6274C12C6F}" destId="{57E2DDE4-25E5-463F-B2C8-EAC78867EDD5}" srcOrd="3" destOrd="0" parTransId="{5651F08B-7ECD-4E75-B7B2-47B1493CBEFE}" sibTransId="{6CFE332E-B4C3-4E90-B691-FDD3DA11CF5D}"/>
    <dgm:cxn modelId="{B2F92E73-BFA8-6A4C-A939-F59B4EAD6520}" type="presOf" srcId="{CA02C486-0639-4323-ADF3-7B6274C12C6F}" destId="{6C244AFC-1F1F-4614-81B4-9973609202E0}" srcOrd="0" destOrd="0" presId="urn:microsoft.com/office/officeart/2005/8/layout/hProcess9"/>
    <dgm:cxn modelId="{6C6090ED-6943-2348-8E54-C90F27530A43}" type="presOf" srcId="{1CAAAF6E-0B7B-4431-89C7-681E8C077DF1}" destId="{0EAA3729-EF67-4C3A-922E-096866EC0DBC}" srcOrd="0" destOrd="0" presId="urn:microsoft.com/office/officeart/2005/8/layout/hProcess9"/>
    <dgm:cxn modelId="{2097BFC2-A9D4-D047-907E-C55F7F003222}" type="presOf" srcId="{ABA36000-FE13-41E3-AFFB-599F41BCD786}" destId="{FDC29836-1BDB-499E-A9D1-EC396C272C68}" srcOrd="0" destOrd="0" presId="urn:microsoft.com/office/officeart/2005/8/layout/hProcess9"/>
    <dgm:cxn modelId="{B915B8CC-5AB4-3A43-8655-21A703BAE7D9}" type="presOf" srcId="{0CFA9FAD-F214-4D58-B39D-974EA2D92928}" destId="{A09EF179-3E74-4EF1-9DF0-DCF0EDEE00F5}" srcOrd="0" destOrd="0" presId="urn:microsoft.com/office/officeart/2005/8/layout/hProcess9"/>
    <dgm:cxn modelId="{624367C5-7836-48F0-96D2-D5898C46B548}" srcId="{CA02C486-0639-4323-ADF3-7B6274C12C6F}" destId="{0CFA9FAD-F214-4D58-B39D-974EA2D92928}" srcOrd="1" destOrd="0" parTransId="{901A0433-296B-4086-9C1A-B8D5FFC7F015}" sibTransId="{7F5CA403-0CE8-4946-9770-A6409D0F07C6}"/>
    <dgm:cxn modelId="{21CDEB78-7160-0340-96A8-ECE432C94A5E}" type="presParOf" srcId="{6C244AFC-1F1F-4614-81B4-9973609202E0}" destId="{B8F24F77-514A-4496-9E1E-EC445C10B69A}" srcOrd="0" destOrd="0" presId="urn:microsoft.com/office/officeart/2005/8/layout/hProcess9"/>
    <dgm:cxn modelId="{D33B314F-01B8-224E-927B-8088778416A6}" type="presParOf" srcId="{6C244AFC-1F1F-4614-81B4-9973609202E0}" destId="{35CA22E2-9A58-44C0-9EF5-26C2406A24FB}" srcOrd="1" destOrd="0" presId="urn:microsoft.com/office/officeart/2005/8/layout/hProcess9"/>
    <dgm:cxn modelId="{C7E036D3-C825-1545-B208-F4BF9CD62946}" type="presParOf" srcId="{35CA22E2-9A58-44C0-9EF5-26C2406A24FB}" destId="{0EAA3729-EF67-4C3A-922E-096866EC0DBC}" srcOrd="0" destOrd="0" presId="urn:microsoft.com/office/officeart/2005/8/layout/hProcess9"/>
    <dgm:cxn modelId="{04D3682B-3D48-784C-AC27-7D5FCE0F0AC7}" type="presParOf" srcId="{35CA22E2-9A58-44C0-9EF5-26C2406A24FB}" destId="{AF292E22-7B24-42DC-8BF2-D023E66CBBD1}" srcOrd="1" destOrd="0" presId="urn:microsoft.com/office/officeart/2005/8/layout/hProcess9"/>
    <dgm:cxn modelId="{89CC932E-2A0E-EF46-9DF9-82CD4BA3E7FC}" type="presParOf" srcId="{35CA22E2-9A58-44C0-9EF5-26C2406A24FB}" destId="{A09EF179-3E74-4EF1-9DF0-DCF0EDEE00F5}" srcOrd="2" destOrd="0" presId="urn:microsoft.com/office/officeart/2005/8/layout/hProcess9"/>
    <dgm:cxn modelId="{AD4A8341-5815-B14C-8C48-E9C11DC5185B}" type="presParOf" srcId="{35CA22E2-9A58-44C0-9EF5-26C2406A24FB}" destId="{E317EF28-9D91-4D04-BC55-B9EDBE4B72D1}" srcOrd="3" destOrd="0" presId="urn:microsoft.com/office/officeart/2005/8/layout/hProcess9"/>
    <dgm:cxn modelId="{8B39A666-6F55-B843-A9D1-0AD0999001CD}" type="presParOf" srcId="{35CA22E2-9A58-44C0-9EF5-26C2406A24FB}" destId="{FDC29836-1BDB-499E-A9D1-EC396C272C68}" srcOrd="4" destOrd="0" presId="urn:microsoft.com/office/officeart/2005/8/layout/hProcess9"/>
    <dgm:cxn modelId="{A93C55C5-3812-E142-82A9-B11459D2506E}" type="presParOf" srcId="{35CA22E2-9A58-44C0-9EF5-26C2406A24FB}" destId="{E8F79034-2EB0-40CF-A14D-272A437C19FA}" srcOrd="5" destOrd="0" presId="urn:microsoft.com/office/officeart/2005/8/layout/hProcess9"/>
    <dgm:cxn modelId="{25AE3B4B-3C04-9045-9DA7-B3A54E1E1BA6}"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02C486-0639-4323-ADF3-7B6274C12C6F}" type="doc">
      <dgm:prSet loTypeId="urn:microsoft.com/office/officeart/2005/8/layout/hProcess9" loCatId="process" qsTypeId="urn:microsoft.com/office/officeart/2005/8/quickstyle/simple1" qsCatId="simple" csTypeId="urn:microsoft.com/office/officeart/2005/8/colors/accent1_2" csCatId="accent1" phldr="1"/>
      <dgm:spPr/>
    </dgm:pt>
    <dgm:pt modelId="{1CAAAF6E-0B7B-4431-89C7-681E8C077DF1}">
      <dgm:prSet phldrT="[Text]"/>
      <dgm:spPr>
        <a:solidFill>
          <a:srgbClr val="B4FF9F">
            <a:alpha val="10000"/>
          </a:srgbClr>
        </a:solidFill>
      </dgm:spPr>
      <dgm:t>
        <a:bodyPr/>
        <a:lstStyle/>
        <a:p>
          <a:r>
            <a:rPr lang="en-GB" dirty="0" smtClean="0">
              <a:solidFill>
                <a:srgbClr val="004594"/>
              </a:solidFill>
            </a:rPr>
            <a:t>Initiate</a:t>
          </a:r>
          <a:endParaRPr lang="en-GB" dirty="0">
            <a:solidFill>
              <a:srgbClr val="004594"/>
            </a:solidFill>
          </a:endParaRPr>
        </a:p>
      </dgm:t>
    </dgm:pt>
    <dgm:pt modelId="{F732D09D-469A-4DC4-9320-6D79120BE694}" type="parTrans" cxnId="{BDFE8E89-3EDE-4AA2-8D9A-4392145EC857}">
      <dgm:prSet/>
      <dgm:spPr/>
      <dgm:t>
        <a:bodyPr/>
        <a:lstStyle/>
        <a:p>
          <a:endParaRPr lang="en-GB"/>
        </a:p>
      </dgm:t>
    </dgm:pt>
    <dgm:pt modelId="{6FFBD1D3-B5CC-4033-869C-13E6B6CB3C0E}" type="sibTrans" cxnId="{BDFE8E89-3EDE-4AA2-8D9A-4392145EC857}">
      <dgm:prSet/>
      <dgm:spPr/>
      <dgm:t>
        <a:bodyPr/>
        <a:lstStyle/>
        <a:p>
          <a:endParaRPr lang="en-GB"/>
        </a:p>
      </dgm:t>
    </dgm:pt>
    <dgm:pt modelId="{0CFA9FAD-F214-4D58-B39D-974EA2D92928}">
      <dgm:prSet phldrT="[Text]"/>
      <dgm:spPr>
        <a:solidFill>
          <a:srgbClr val="FEB6A0">
            <a:alpha val="10000"/>
          </a:srgbClr>
        </a:solidFill>
      </dgm:spPr>
      <dgm:t>
        <a:bodyPr/>
        <a:lstStyle/>
        <a:p>
          <a:r>
            <a:rPr lang="en-GB" dirty="0" smtClean="0">
              <a:solidFill>
                <a:srgbClr val="004594"/>
              </a:solidFill>
            </a:rPr>
            <a:t>Plan</a:t>
          </a:r>
          <a:endParaRPr lang="en-GB" dirty="0">
            <a:solidFill>
              <a:srgbClr val="004594"/>
            </a:solidFill>
          </a:endParaRPr>
        </a:p>
      </dgm:t>
    </dgm:pt>
    <dgm:pt modelId="{901A0433-296B-4086-9C1A-B8D5FFC7F015}" type="parTrans" cxnId="{624367C5-7836-48F0-96D2-D5898C46B548}">
      <dgm:prSet/>
      <dgm:spPr/>
      <dgm:t>
        <a:bodyPr/>
        <a:lstStyle/>
        <a:p>
          <a:endParaRPr lang="en-GB"/>
        </a:p>
      </dgm:t>
    </dgm:pt>
    <dgm:pt modelId="{7F5CA403-0CE8-4946-9770-A6409D0F07C6}" type="sibTrans" cxnId="{624367C5-7836-48F0-96D2-D5898C46B548}">
      <dgm:prSet/>
      <dgm:spPr/>
      <dgm:t>
        <a:bodyPr/>
        <a:lstStyle/>
        <a:p>
          <a:endParaRPr lang="en-GB"/>
        </a:p>
      </dgm:t>
    </dgm:pt>
    <dgm:pt modelId="{57E2DDE4-25E5-463F-B2C8-EAC78867EDD5}">
      <dgm:prSet phldrT="[Text]"/>
      <dgm:spPr/>
      <dgm:t>
        <a:bodyPr/>
        <a:lstStyle/>
        <a:p>
          <a:r>
            <a:rPr lang="en-GB" dirty="0" smtClean="0">
              <a:solidFill>
                <a:srgbClr val="004594"/>
              </a:solidFill>
            </a:rPr>
            <a:t>Handover &amp; Closeout</a:t>
          </a:r>
          <a:endParaRPr lang="en-GB" dirty="0">
            <a:solidFill>
              <a:srgbClr val="004594"/>
            </a:solidFill>
          </a:endParaRPr>
        </a:p>
      </dgm:t>
    </dgm:pt>
    <dgm:pt modelId="{5651F08B-7ECD-4E75-B7B2-47B1493CBEFE}" type="parTrans" cxnId="{3C6319C6-413C-47C7-8B58-0F7DA4B3F90C}">
      <dgm:prSet/>
      <dgm:spPr/>
      <dgm:t>
        <a:bodyPr/>
        <a:lstStyle/>
        <a:p>
          <a:endParaRPr lang="en-GB"/>
        </a:p>
      </dgm:t>
    </dgm:pt>
    <dgm:pt modelId="{6CFE332E-B4C3-4E90-B691-FDD3DA11CF5D}" type="sibTrans" cxnId="{3C6319C6-413C-47C7-8B58-0F7DA4B3F90C}">
      <dgm:prSet/>
      <dgm:spPr/>
      <dgm:t>
        <a:bodyPr/>
        <a:lstStyle/>
        <a:p>
          <a:endParaRPr lang="en-GB"/>
        </a:p>
      </dgm:t>
    </dgm:pt>
    <dgm:pt modelId="{ABA36000-FE13-41E3-AFFB-599F41BCD786}">
      <dgm:prSet/>
      <dgm:spPr>
        <a:solidFill>
          <a:srgbClr val="FFFF5B">
            <a:alpha val="10000"/>
          </a:srgbClr>
        </a:solidFill>
      </dgm:spPr>
      <dgm:t>
        <a:bodyPr/>
        <a:lstStyle/>
        <a:p>
          <a:r>
            <a:rPr lang="en-GB" dirty="0" smtClean="0">
              <a:solidFill>
                <a:srgbClr val="004594"/>
              </a:solidFill>
            </a:rPr>
            <a:t>Implement</a:t>
          </a:r>
          <a:endParaRPr lang="en-GB" dirty="0">
            <a:solidFill>
              <a:srgbClr val="004594"/>
            </a:solidFill>
          </a:endParaRPr>
        </a:p>
      </dgm:t>
    </dgm:pt>
    <dgm:pt modelId="{D697ED4B-8716-4293-9EF9-9BFEEBCB208B}" type="parTrans" cxnId="{C1498954-50E2-4319-97F7-58169F881E50}">
      <dgm:prSet/>
      <dgm:spPr/>
      <dgm:t>
        <a:bodyPr/>
        <a:lstStyle/>
        <a:p>
          <a:endParaRPr lang="en-GB"/>
        </a:p>
      </dgm:t>
    </dgm:pt>
    <dgm:pt modelId="{73730F51-8061-4B27-8C51-5C31B918DA45}" type="sibTrans" cxnId="{C1498954-50E2-4319-97F7-58169F881E50}">
      <dgm:prSet/>
      <dgm:spPr/>
      <dgm:t>
        <a:bodyPr/>
        <a:lstStyle/>
        <a:p>
          <a:endParaRPr lang="en-GB"/>
        </a:p>
      </dgm:t>
    </dgm:pt>
    <dgm:pt modelId="{6C244AFC-1F1F-4614-81B4-9973609202E0}" type="pres">
      <dgm:prSet presAssocID="{CA02C486-0639-4323-ADF3-7B6274C12C6F}" presName="CompostProcess" presStyleCnt="0">
        <dgm:presLayoutVars>
          <dgm:dir/>
          <dgm:resizeHandles val="exact"/>
        </dgm:presLayoutVars>
      </dgm:prSet>
      <dgm:spPr/>
    </dgm:pt>
    <dgm:pt modelId="{B8F24F77-514A-4496-9E1E-EC445C10B69A}" type="pres">
      <dgm:prSet presAssocID="{CA02C486-0639-4323-ADF3-7B6274C12C6F}" presName="arrow" presStyleLbl="bgShp" presStyleIdx="0" presStyleCnt="1" custScaleX="117647" custLinFactNeighborX="-29" custLinFactNeighborY="388"/>
      <dgm:spPr/>
    </dgm:pt>
    <dgm:pt modelId="{35CA22E2-9A58-44C0-9EF5-26C2406A24FB}" type="pres">
      <dgm:prSet presAssocID="{CA02C486-0639-4323-ADF3-7B6274C12C6F}" presName="linearProcess" presStyleCnt="0"/>
      <dgm:spPr/>
    </dgm:pt>
    <dgm:pt modelId="{0EAA3729-EF67-4C3A-922E-096866EC0DBC}" type="pres">
      <dgm:prSet presAssocID="{1CAAAF6E-0B7B-4431-89C7-681E8C077DF1}" presName="textNode" presStyleLbl="node1" presStyleIdx="0" presStyleCnt="4">
        <dgm:presLayoutVars>
          <dgm:bulletEnabled val="1"/>
        </dgm:presLayoutVars>
      </dgm:prSet>
      <dgm:spPr/>
      <dgm:t>
        <a:bodyPr/>
        <a:lstStyle/>
        <a:p>
          <a:endParaRPr lang="en-GB"/>
        </a:p>
      </dgm:t>
    </dgm:pt>
    <dgm:pt modelId="{AF292E22-7B24-42DC-8BF2-D023E66CBBD1}" type="pres">
      <dgm:prSet presAssocID="{6FFBD1D3-B5CC-4033-869C-13E6B6CB3C0E}" presName="sibTrans" presStyleCnt="0"/>
      <dgm:spPr/>
    </dgm:pt>
    <dgm:pt modelId="{A09EF179-3E74-4EF1-9DF0-DCF0EDEE00F5}" type="pres">
      <dgm:prSet presAssocID="{0CFA9FAD-F214-4D58-B39D-974EA2D92928}" presName="textNode" presStyleLbl="node1" presStyleIdx="1" presStyleCnt="4" custLinFactNeighborX="-10952" custLinFactNeighborY="-3155">
        <dgm:presLayoutVars>
          <dgm:bulletEnabled val="1"/>
        </dgm:presLayoutVars>
      </dgm:prSet>
      <dgm:spPr/>
      <dgm:t>
        <a:bodyPr/>
        <a:lstStyle/>
        <a:p>
          <a:endParaRPr lang="en-GB"/>
        </a:p>
      </dgm:t>
    </dgm:pt>
    <dgm:pt modelId="{E317EF28-9D91-4D04-BC55-B9EDBE4B72D1}" type="pres">
      <dgm:prSet presAssocID="{7F5CA403-0CE8-4946-9770-A6409D0F07C6}" presName="sibTrans" presStyleCnt="0"/>
      <dgm:spPr/>
    </dgm:pt>
    <dgm:pt modelId="{FDC29836-1BDB-499E-A9D1-EC396C272C68}" type="pres">
      <dgm:prSet presAssocID="{ABA36000-FE13-41E3-AFFB-599F41BCD786}" presName="textNode" presStyleLbl="node1" presStyleIdx="2" presStyleCnt="4" custLinFactNeighborX="-21297" custLinFactNeighborY="-1136">
        <dgm:presLayoutVars>
          <dgm:bulletEnabled val="1"/>
        </dgm:presLayoutVars>
      </dgm:prSet>
      <dgm:spPr/>
      <dgm:t>
        <a:bodyPr/>
        <a:lstStyle/>
        <a:p>
          <a:endParaRPr lang="en-GB"/>
        </a:p>
      </dgm:t>
    </dgm:pt>
    <dgm:pt modelId="{E8F79034-2EB0-40CF-A14D-272A437C19FA}" type="pres">
      <dgm:prSet presAssocID="{73730F51-8061-4B27-8C51-5C31B918DA45}" presName="sibTrans" presStyleCnt="0"/>
      <dgm:spPr/>
    </dgm:pt>
    <dgm:pt modelId="{DE187647-FFDD-4B78-836E-69F34F61E45B}" type="pres">
      <dgm:prSet presAssocID="{57E2DDE4-25E5-463F-B2C8-EAC78867EDD5}" presName="textNode" presStyleLbl="node1" presStyleIdx="3" presStyleCnt="4" custLinFactNeighborX="-60345">
        <dgm:presLayoutVars>
          <dgm:bulletEnabled val="1"/>
        </dgm:presLayoutVars>
      </dgm:prSet>
      <dgm:spPr/>
      <dgm:t>
        <a:bodyPr/>
        <a:lstStyle/>
        <a:p>
          <a:endParaRPr lang="en-GB"/>
        </a:p>
      </dgm:t>
    </dgm:pt>
  </dgm:ptLst>
  <dgm:cxnLst>
    <dgm:cxn modelId="{ADBBE108-534F-4E49-9246-530D691A2ECA}" type="presOf" srcId="{1CAAAF6E-0B7B-4431-89C7-681E8C077DF1}" destId="{0EAA3729-EF67-4C3A-922E-096866EC0DBC}" srcOrd="0" destOrd="0" presId="urn:microsoft.com/office/officeart/2005/8/layout/hProcess9"/>
    <dgm:cxn modelId="{7ACD65FC-F7EA-D245-A253-104C2E1D9BFB}" type="presOf" srcId="{0CFA9FAD-F214-4D58-B39D-974EA2D92928}" destId="{A09EF179-3E74-4EF1-9DF0-DCF0EDEE00F5}" srcOrd="0" destOrd="0" presId="urn:microsoft.com/office/officeart/2005/8/layout/hProcess9"/>
    <dgm:cxn modelId="{3C6319C6-413C-47C7-8B58-0F7DA4B3F90C}" srcId="{CA02C486-0639-4323-ADF3-7B6274C12C6F}" destId="{57E2DDE4-25E5-463F-B2C8-EAC78867EDD5}" srcOrd="3" destOrd="0" parTransId="{5651F08B-7ECD-4E75-B7B2-47B1493CBEFE}" sibTransId="{6CFE332E-B4C3-4E90-B691-FDD3DA11CF5D}"/>
    <dgm:cxn modelId="{C4E2DB01-9362-7E40-8C70-A7428ED1AB1B}" type="presOf" srcId="{ABA36000-FE13-41E3-AFFB-599F41BCD786}" destId="{FDC29836-1BDB-499E-A9D1-EC396C272C68}" srcOrd="0" destOrd="0" presId="urn:microsoft.com/office/officeart/2005/8/layout/hProcess9"/>
    <dgm:cxn modelId="{C1498954-50E2-4319-97F7-58169F881E50}" srcId="{CA02C486-0639-4323-ADF3-7B6274C12C6F}" destId="{ABA36000-FE13-41E3-AFFB-599F41BCD786}" srcOrd="2" destOrd="0" parTransId="{D697ED4B-8716-4293-9EF9-9BFEEBCB208B}" sibTransId="{73730F51-8061-4B27-8C51-5C31B918DA45}"/>
    <dgm:cxn modelId="{624367C5-7836-48F0-96D2-D5898C46B548}" srcId="{CA02C486-0639-4323-ADF3-7B6274C12C6F}" destId="{0CFA9FAD-F214-4D58-B39D-974EA2D92928}" srcOrd="1" destOrd="0" parTransId="{901A0433-296B-4086-9C1A-B8D5FFC7F015}" sibTransId="{7F5CA403-0CE8-4946-9770-A6409D0F07C6}"/>
    <dgm:cxn modelId="{7CEA020E-4A55-FA4F-8E28-FBE3735D66BE}" type="presOf" srcId="{CA02C486-0639-4323-ADF3-7B6274C12C6F}" destId="{6C244AFC-1F1F-4614-81B4-9973609202E0}" srcOrd="0" destOrd="0" presId="urn:microsoft.com/office/officeart/2005/8/layout/hProcess9"/>
    <dgm:cxn modelId="{F84C4039-E79D-F14B-B056-0DDB8B792D6E}" type="presOf" srcId="{57E2DDE4-25E5-463F-B2C8-EAC78867EDD5}" destId="{DE187647-FFDD-4B78-836E-69F34F61E45B}" srcOrd="0" destOrd="0" presId="urn:microsoft.com/office/officeart/2005/8/layout/hProcess9"/>
    <dgm:cxn modelId="{BDFE8E89-3EDE-4AA2-8D9A-4392145EC857}" srcId="{CA02C486-0639-4323-ADF3-7B6274C12C6F}" destId="{1CAAAF6E-0B7B-4431-89C7-681E8C077DF1}" srcOrd="0" destOrd="0" parTransId="{F732D09D-469A-4DC4-9320-6D79120BE694}" sibTransId="{6FFBD1D3-B5CC-4033-869C-13E6B6CB3C0E}"/>
    <dgm:cxn modelId="{E91A7378-7A0B-A242-A713-20F3C230ADD7}" type="presParOf" srcId="{6C244AFC-1F1F-4614-81B4-9973609202E0}" destId="{B8F24F77-514A-4496-9E1E-EC445C10B69A}" srcOrd="0" destOrd="0" presId="urn:microsoft.com/office/officeart/2005/8/layout/hProcess9"/>
    <dgm:cxn modelId="{F5F1D7D7-2510-1446-BD0F-5E7859CAAB58}" type="presParOf" srcId="{6C244AFC-1F1F-4614-81B4-9973609202E0}" destId="{35CA22E2-9A58-44C0-9EF5-26C2406A24FB}" srcOrd="1" destOrd="0" presId="urn:microsoft.com/office/officeart/2005/8/layout/hProcess9"/>
    <dgm:cxn modelId="{9177E7D9-3255-134E-A2FB-767F6957A301}" type="presParOf" srcId="{35CA22E2-9A58-44C0-9EF5-26C2406A24FB}" destId="{0EAA3729-EF67-4C3A-922E-096866EC0DBC}" srcOrd="0" destOrd="0" presId="urn:microsoft.com/office/officeart/2005/8/layout/hProcess9"/>
    <dgm:cxn modelId="{F2A360FD-2AB1-C240-8741-8D7039EA6F01}" type="presParOf" srcId="{35CA22E2-9A58-44C0-9EF5-26C2406A24FB}" destId="{AF292E22-7B24-42DC-8BF2-D023E66CBBD1}" srcOrd="1" destOrd="0" presId="urn:microsoft.com/office/officeart/2005/8/layout/hProcess9"/>
    <dgm:cxn modelId="{97D4928B-7E3F-0B44-BBC0-523E055D88AA}" type="presParOf" srcId="{35CA22E2-9A58-44C0-9EF5-26C2406A24FB}" destId="{A09EF179-3E74-4EF1-9DF0-DCF0EDEE00F5}" srcOrd="2" destOrd="0" presId="urn:microsoft.com/office/officeart/2005/8/layout/hProcess9"/>
    <dgm:cxn modelId="{F4D1170B-A65E-E14C-B5D3-8D800273E883}" type="presParOf" srcId="{35CA22E2-9A58-44C0-9EF5-26C2406A24FB}" destId="{E317EF28-9D91-4D04-BC55-B9EDBE4B72D1}" srcOrd="3" destOrd="0" presId="urn:microsoft.com/office/officeart/2005/8/layout/hProcess9"/>
    <dgm:cxn modelId="{68F5E72E-EE20-4843-88C3-E61C25C99CCC}" type="presParOf" srcId="{35CA22E2-9A58-44C0-9EF5-26C2406A24FB}" destId="{FDC29836-1BDB-499E-A9D1-EC396C272C68}" srcOrd="4" destOrd="0" presId="urn:microsoft.com/office/officeart/2005/8/layout/hProcess9"/>
    <dgm:cxn modelId="{C6B94205-CB0D-774C-BA08-DBB4A56EEFA3}" type="presParOf" srcId="{35CA22E2-9A58-44C0-9EF5-26C2406A24FB}" destId="{E8F79034-2EB0-40CF-A14D-272A437C19FA}" srcOrd="5" destOrd="0" presId="urn:microsoft.com/office/officeart/2005/8/layout/hProcess9"/>
    <dgm:cxn modelId="{4FB9E4F1-F1EB-4146-B44E-B71C672A536F}" type="presParOf" srcId="{35CA22E2-9A58-44C0-9EF5-26C2406A24FB}" destId="{DE187647-FFDD-4B78-836E-69F34F61E45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0CA11F-52AC-F94D-845C-5251712C3C55}"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87AB705D-B49F-BD4B-87EE-CD2A7F530D47}">
      <dgm:prSet/>
      <dgm:spPr/>
      <dgm:t>
        <a:bodyPr/>
        <a:lstStyle/>
        <a:p>
          <a:pPr rtl="0"/>
          <a:r>
            <a:rPr lang="en-US" b="1" smtClean="0"/>
            <a:t>Principle 1 | Purpose: </a:t>
          </a:r>
          <a:r>
            <a:rPr lang="en-US" smtClean="0"/>
            <a:t>We will develop the capabilities of students to be future generators of sustainable value for business and society at large and to work for an inclusive and sustainable global economy.</a:t>
          </a:r>
          <a:endParaRPr lang="en-US"/>
        </a:p>
      </dgm:t>
    </dgm:pt>
    <dgm:pt modelId="{03A3EA34-79E7-6B44-AF01-04DE625AC84E}" type="parTrans" cxnId="{B900AFD4-99C3-EE46-9C35-76F5D1330630}">
      <dgm:prSet/>
      <dgm:spPr/>
      <dgm:t>
        <a:bodyPr/>
        <a:lstStyle/>
        <a:p>
          <a:endParaRPr lang="en-US"/>
        </a:p>
      </dgm:t>
    </dgm:pt>
    <dgm:pt modelId="{43FCD541-3C3B-7D46-B5B5-8F0FFFC38749}" type="sibTrans" cxnId="{B900AFD4-99C3-EE46-9C35-76F5D1330630}">
      <dgm:prSet/>
      <dgm:spPr/>
      <dgm:t>
        <a:bodyPr/>
        <a:lstStyle/>
        <a:p>
          <a:endParaRPr lang="en-US"/>
        </a:p>
      </dgm:t>
    </dgm:pt>
    <dgm:pt modelId="{1B9349DC-880C-A141-BBE4-574FD3582A53}">
      <dgm:prSet/>
      <dgm:spPr/>
      <dgm:t>
        <a:bodyPr/>
        <a:lstStyle/>
        <a:p>
          <a:pPr rtl="0"/>
          <a:r>
            <a:rPr lang="en-US" b="1" smtClean="0"/>
            <a:t>Principle 2 | Values: </a:t>
          </a:r>
          <a:r>
            <a:rPr lang="en-US" smtClean="0"/>
            <a:t>We will incorporate into our academic activities and curricula the values of global social responsibility as portrayed in international initiatives such as the United Nations Global Compact.</a:t>
          </a:r>
          <a:endParaRPr lang="en-US"/>
        </a:p>
      </dgm:t>
    </dgm:pt>
    <dgm:pt modelId="{D5D5F4AD-C17F-214F-A7F8-04E48A8308AE}" type="parTrans" cxnId="{BC420A89-068F-C747-A692-DF8C8EF54C47}">
      <dgm:prSet/>
      <dgm:spPr/>
      <dgm:t>
        <a:bodyPr/>
        <a:lstStyle/>
        <a:p>
          <a:endParaRPr lang="en-US"/>
        </a:p>
      </dgm:t>
    </dgm:pt>
    <dgm:pt modelId="{5CC79D01-DA65-014A-A040-EB20A3FFDC9D}" type="sibTrans" cxnId="{BC420A89-068F-C747-A692-DF8C8EF54C47}">
      <dgm:prSet/>
      <dgm:spPr/>
      <dgm:t>
        <a:bodyPr/>
        <a:lstStyle/>
        <a:p>
          <a:endParaRPr lang="en-US"/>
        </a:p>
      </dgm:t>
    </dgm:pt>
    <dgm:pt modelId="{F59A1884-DEF4-DC48-BBFB-153C5DF94C28}">
      <dgm:prSet/>
      <dgm:spPr/>
      <dgm:t>
        <a:bodyPr/>
        <a:lstStyle/>
        <a:p>
          <a:pPr rtl="0"/>
          <a:r>
            <a:rPr lang="en-US" b="1" smtClean="0"/>
            <a:t>Principle 3 | Method: </a:t>
          </a:r>
          <a:r>
            <a:rPr lang="en-US" smtClean="0"/>
            <a:t>We will create educational frameworks, materials, processes and environments that enable effective learning experiences for responsible leadership.</a:t>
          </a:r>
          <a:endParaRPr lang="en-US"/>
        </a:p>
      </dgm:t>
    </dgm:pt>
    <dgm:pt modelId="{F95DD18C-66BD-554C-A845-D544C3FFAEB4}" type="parTrans" cxnId="{E0F03990-E092-7E41-B4BC-2CFA24AD7D47}">
      <dgm:prSet/>
      <dgm:spPr/>
      <dgm:t>
        <a:bodyPr/>
        <a:lstStyle/>
        <a:p>
          <a:endParaRPr lang="en-US"/>
        </a:p>
      </dgm:t>
    </dgm:pt>
    <dgm:pt modelId="{AC406B20-F8D2-154F-AE8F-63247273426E}" type="sibTrans" cxnId="{E0F03990-E092-7E41-B4BC-2CFA24AD7D47}">
      <dgm:prSet/>
      <dgm:spPr/>
      <dgm:t>
        <a:bodyPr/>
        <a:lstStyle/>
        <a:p>
          <a:endParaRPr lang="en-US"/>
        </a:p>
      </dgm:t>
    </dgm:pt>
    <dgm:pt modelId="{85582D20-CF57-3D4D-AFC1-58AE14D0253A}">
      <dgm:prSet/>
      <dgm:spPr/>
      <dgm:t>
        <a:bodyPr/>
        <a:lstStyle/>
        <a:p>
          <a:pPr rtl="0"/>
          <a:r>
            <a:rPr lang="en-US" b="1" smtClean="0"/>
            <a:t>Principle 4 | Research: </a:t>
          </a:r>
          <a:r>
            <a:rPr lang="en-US" smtClean="0"/>
            <a:t>We will engage in conceptual and empirical research that advances our understanding about the role, dynamics, and impact of corporations in the creation of sustainable social, environmental and economic value.</a:t>
          </a:r>
          <a:endParaRPr lang="en-US"/>
        </a:p>
      </dgm:t>
    </dgm:pt>
    <dgm:pt modelId="{EEF4151D-6EDD-2443-A9DC-AB6C38B3F379}" type="parTrans" cxnId="{713C387F-9AB2-FC46-ABC9-4BFC01F38852}">
      <dgm:prSet/>
      <dgm:spPr/>
      <dgm:t>
        <a:bodyPr/>
        <a:lstStyle/>
        <a:p>
          <a:endParaRPr lang="en-US"/>
        </a:p>
      </dgm:t>
    </dgm:pt>
    <dgm:pt modelId="{0666D46C-8057-6649-835C-A0306590E0A2}" type="sibTrans" cxnId="{713C387F-9AB2-FC46-ABC9-4BFC01F38852}">
      <dgm:prSet/>
      <dgm:spPr/>
      <dgm:t>
        <a:bodyPr/>
        <a:lstStyle/>
        <a:p>
          <a:endParaRPr lang="en-US"/>
        </a:p>
      </dgm:t>
    </dgm:pt>
    <dgm:pt modelId="{C1AE93A0-08FC-704A-B4C3-C6F8601C7B3D}">
      <dgm:prSet/>
      <dgm:spPr/>
      <dgm:t>
        <a:bodyPr/>
        <a:lstStyle/>
        <a:p>
          <a:pPr rtl="0"/>
          <a:r>
            <a:rPr lang="en-US" b="1" smtClean="0"/>
            <a:t>Principle 5 | Partnership: </a:t>
          </a:r>
          <a:r>
            <a:rPr lang="en-US" smtClean="0"/>
            <a:t>We will interact with managers of business corporations to extend our knowledge of their challenges in meeting social and environmental responsibilities and to explore jointly effective approaches to meeting these challenges.</a:t>
          </a:r>
          <a:endParaRPr lang="en-US"/>
        </a:p>
      </dgm:t>
    </dgm:pt>
    <dgm:pt modelId="{F80300D7-6665-8B45-9DF3-435AECAE4E23}" type="parTrans" cxnId="{9C26C291-25D5-C94A-8BFE-4B9EE1250275}">
      <dgm:prSet/>
      <dgm:spPr/>
      <dgm:t>
        <a:bodyPr/>
        <a:lstStyle/>
        <a:p>
          <a:endParaRPr lang="en-US"/>
        </a:p>
      </dgm:t>
    </dgm:pt>
    <dgm:pt modelId="{7E937669-E6D0-F444-960F-7C74230084CE}" type="sibTrans" cxnId="{9C26C291-25D5-C94A-8BFE-4B9EE1250275}">
      <dgm:prSet/>
      <dgm:spPr/>
      <dgm:t>
        <a:bodyPr/>
        <a:lstStyle/>
        <a:p>
          <a:endParaRPr lang="en-US"/>
        </a:p>
      </dgm:t>
    </dgm:pt>
    <dgm:pt modelId="{1E6BB580-975A-394F-9890-096DE6F7E326}">
      <dgm:prSet/>
      <dgm:spPr/>
      <dgm:t>
        <a:bodyPr/>
        <a:lstStyle/>
        <a:p>
          <a:pPr rtl="0"/>
          <a:r>
            <a:rPr lang="en-US" b="1" smtClean="0"/>
            <a:t>Principle 6 | Dialogue: </a:t>
          </a:r>
          <a:r>
            <a:rPr lang="en-US" smtClean="0"/>
            <a:t>We will facilitate and support dialog and debate among educators, students, business, government, consumers, media, civil society organisations and other interested groups and stakeholders on critical issues related to global social responsibility and sustainability.</a:t>
          </a:r>
          <a:endParaRPr lang="en-US"/>
        </a:p>
      </dgm:t>
    </dgm:pt>
    <dgm:pt modelId="{90736F89-CEA0-D149-8E7D-A3BB9EE535B7}" type="parTrans" cxnId="{17238AD3-2058-B446-B106-F3099D44BD80}">
      <dgm:prSet/>
      <dgm:spPr/>
      <dgm:t>
        <a:bodyPr/>
        <a:lstStyle/>
        <a:p>
          <a:endParaRPr lang="en-US"/>
        </a:p>
      </dgm:t>
    </dgm:pt>
    <dgm:pt modelId="{AADEC5BC-C4A0-8341-B6FD-BD87904CEB25}" type="sibTrans" cxnId="{17238AD3-2058-B446-B106-F3099D44BD80}">
      <dgm:prSet/>
      <dgm:spPr/>
      <dgm:t>
        <a:bodyPr/>
        <a:lstStyle/>
        <a:p>
          <a:endParaRPr lang="en-US"/>
        </a:p>
      </dgm:t>
    </dgm:pt>
    <dgm:pt modelId="{644F4C35-EA81-2F4B-B92D-95A0390EA975}" type="pres">
      <dgm:prSet presAssocID="{710CA11F-52AC-F94D-845C-5251712C3C55}" presName="vert0" presStyleCnt="0">
        <dgm:presLayoutVars>
          <dgm:dir/>
          <dgm:animOne val="branch"/>
          <dgm:animLvl val="lvl"/>
        </dgm:presLayoutVars>
      </dgm:prSet>
      <dgm:spPr/>
      <dgm:t>
        <a:bodyPr/>
        <a:lstStyle/>
        <a:p>
          <a:endParaRPr lang="en-US"/>
        </a:p>
      </dgm:t>
    </dgm:pt>
    <dgm:pt modelId="{5D79F39B-3BE0-2547-BE9B-A12A1AAB98B2}" type="pres">
      <dgm:prSet presAssocID="{87AB705D-B49F-BD4B-87EE-CD2A7F530D47}" presName="thickLine" presStyleLbl="alignNode1" presStyleIdx="0" presStyleCnt="6"/>
      <dgm:spPr/>
    </dgm:pt>
    <dgm:pt modelId="{2B0FCE45-F793-D04C-B498-ACCB22542CB2}" type="pres">
      <dgm:prSet presAssocID="{87AB705D-B49F-BD4B-87EE-CD2A7F530D47}" presName="horz1" presStyleCnt="0"/>
      <dgm:spPr/>
    </dgm:pt>
    <dgm:pt modelId="{234743EA-6AFF-F64B-BA80-F851E9801554}" type="pres">
      <dgm:prSet presAssocID="{87AB705D-B49F-BD4B-87EE-CD2A7F530D47}" presName="tx1" presStyleLbl="revTx" presStyleIdx="0" presStyleCnt="6"/>
      <dgm:spPr/>
      <dgm:t>
        <a:bodyPr/>
        <a:lstStyle/>
        <a:p>
          <a:endParaRPr lang="en-US"/>
        </a:p>
      </dgm:t>
    </dgm:pt>
    <dgm:pt modelId="{EE957C9F-080B-0248-8FAF-0FA3ED9A3587}" type="pres">
      <dgm:prSet presAssocID="{87AB705D-B49F-BD4B-87EE-CD2A7F530D47}" presName="vert1" presStyleCnt="0"/>
      <dgm:spPr/>
    </dgm:pt>
    <dgm:pt modelId="{C1034688-60C7-EE48-B15C-8163F0977CAE}" type="pres">
      <dgm:prSet presAssocID="{1B9349DC-880C-A141-BBE4-574FD3582A53}" presName="thickLine" presStyleLbl="alignNode1" presStyleIdx="1" presStyleCnt="6"/>
      <dgm:spPr/>
    </dgm:pt>
    <dgm:pt modelId="{06DFCB7B-5189-7A48-A2CB-8CBECF1380CD}" type="pres">
      <dgm:prSet presAssocID="{1B9349DC-880C-A141-BBE4-574FD3582A53}" presName="horz1" presStyleCnt="0"/>
      <dgm:spPr/>
    </dgm:pt>
    <dgm:pt modelId="{D387CB0E-4E79-6442-A7D2-D0B4AFAA9DBE}" type="pres">
      <dgm:prSet presAssocID="{1B9349DC-880C-A141-BBE4-574FD3582A53}" presName="tx1" presStyleLbl="revTx" presStyleIdx="1" presStyleCnt="6"/>
      <dgm:spPr/>
      <dgm:t>
        <a:bodyPr/>
        <a:lstStyle/>
        <a:p>
          <a:endParaRPr lang="en-US"/>
        </a:p>
      </dgm:t>
    </dgm:pt>
    <dgm:pt modelId="{C794D9AF-E356-634A-A740-1E84B8F11610}" type="pres">
      <dgm:prSet presAssocID="{1B9349DC-880C-A141-BBE4-574FD3582A53}" presName="vert1" presStyleCnt="0"/>
      <dgm:spPr/>
    </dgm:pt>
    <dgm:pt modelId="{196B020B-6231-BC4C-99B7-777ABEB0A4C1}" type="pres">
      <dgm:prSet presAssocID="{F59A1884-DEF4-DC48-BBFB-153C5DF94C28}" presName="thickLine" presStyleLbl="alignNode1" presStyleIdx="2" presStyleCnt="6"/>
      <dgm:spPr/>
    </dgm:pt>
    <dgm:pt modelId="{0B6496A6-D249-C64E-B1DD-9F0A54741C57}" type="pres">
      <dgm:prSet presAssocID="{F59A1884-DEF4-DC48-BBFB-153C5DF94C28}" presName="horz1" presStyleCnt="0"/>
      <dgm:spPr/>
    </dgm:pt>
    <dgm:pt modelId="{E09C0730-4F35-0D49-9A9C-B2367D6ECE18}" type="pres">
      <dgm:prSet presAssocID="{F59A1884-DEF4-DC48-BBFB-153C5DF94C28}" presName="tx1" presStyleLbl="revTx" presStyleIdx="2" presStyleCnt="6"/>
      <dgm:spPr/>
      <dgm:t>
        <a:bodyPr/>
        <a:lstStyle/>
        <a:p>
          <a:endParaRPr lang="en-US"/>
        </a:p>
      </dgm:t>
    </dgm:pt>
    <dgm:pt modelId="{4C67B4D3-5E45-CA44-B3A6-14052B7FD2DE}" type="pres">
      <dgm:prSet presAssocID="{F59A1884-DEF4-DC48-BBFB-153C5DF94C28}" presName="vert1" presStyleCnt="0"/>
      <dgm:spPr/>
    </dgm:pt>
    <dgm:pt modelId="{4AF481E8-E897-3340-ACD2-F61746A3A423}" type="pres">
      <dgm:prSet presAssocID="{85582D20-CF57-3D4D-AFC1-58AE14D0253A}" presName="thickLine" presStyleLbl="alignNode1" presStyleIdx="3" presStyleCnt="6"/>
      <dgm:spPr/>
    </dgm:pt>
    <dgm:pt modelId="{131DBCFE-77BD-404E-A0A6-649854893CD0}" type="pres">
      <dgm:prSet presAssocID="{85582D20-CF57-3D4D-AFC1-58AE14D0253A}" presName="horz1" presStyleCnt="0"/>
      <dgm:spPr/>
    </dgm:pt>
    <dgm:pt modelId="{EB231222-8922-7A49-9177-0A55966C290F}" type="pres">
      <dgm:prSet presAssocID="{85582D20-CF57-3D4D-AFC1-58AE14D0253A}" presName="tx1" presStyleLbl="revTx" presStyleIdx="3" presStyleCnt="6"/>
      <dgm:spPr/>
      <dgm:t>
        <a:bodyPr/>
        <a:lstStyle/>
        <a:p>
          <a:endParaRPr lang="en-US"/>
        </a:p>
      </dgm:t>
    </dgm:pt>
    <dgm:pt modelId="{1E93CD3B-7845-C54B-9F30-0EC935B32F63}" type="pres">
      <dgm:prSet presAssocID="{85582D20-CF57-3D4D-AFC1-58AE14D0253A}" presName="vert1" presStyleCnt="0"/>
      <dgm:spPr/>
    </dgm:pt>
    <dgm:pt modelId="{AB53182D-49B7-E646-BFF0-C4DBBDCB6A04}" type="pres">
      <dgm:prSet presAssocID="{C1AE93A0-08FC-704A-B4C3-C6F8601C7B3D}" presName="thickLine" presStyleLbl="alignNode1" presStyleIdx="4" presStyleCnt="6"/>
      <dgm:spPr/>
    </dgm:pt>
    <dgm:pt modelId="{2E59E3B2-52CE-3540-A5E7-1EBC5EBA6EC9}" type="pres">
      <dgm:prSet presAssocID="{C1AE93A0-08FC-704A-B4C3-C6F8601C7B3D}" presName="horz1" presStyleCnt="0"/>
      <dgm:spPr/>
    </dgm:pt>
    <dgm:pt modelId="{2BA39CDE-7616-F44A-8E44-2605096C7996}" type="pres">
      <dgm:prSet presAssocID="{C1AE93A0-08FC-704A-B4C3-C6F8601C7B3D}" presName="tx1" presStyleLbl="revTx" presStyleIdx="4" presStyleCnt="6"/>
      <dgm:spPr/>
      <dgm:t>
        <a:bodyPr/>
        <a:lstStyle/>
        <a:p>
          <a:endParaRPr lang="en-US"/>
        </a:p>
      </dgm:t>
    </dgm:pt>
    <dgm:pt modelId="{E6B42483-8499-DC49-8648-47583F82C1B2}" type="pres">
      <dgm:prSet presAssocID="{C1AE93A0-08FC-704A-B4C3-C6F8601C7B3D}" presName="vert1" presStyleCnt="0"/>
      <dgm:spPr/>
    </dgm:pt>
    <dgm:pt modelId="{537D2A63-78D1-AF46-AC18-3C3868B3768F}" type="pres">
      <dgm:prSet presAssocID="{1E6BB580-975A-394F-9890-096DE6F7E326}" presName="thickLine" presStyleLbl="alignNode1" presStyleIdx="5" presStyleCnt="6"/>
      <dgm:spPr/>
    </dgm:pt>
    <dgm:pt modelId="{833E7D13-D718-7346-BD01-6B936CFE71D5}" type="pres">
      <dgm:prSet presAssocID="{1E6BB580-975A-394F-9890-096DE6F7E326}" presName="horz1" presStyleCnt="0"/>
      <dgm:spPr/>
    </dgm:pt>
    <dgm:pt modelId="{E9DF159D-4FD9-254F-9A70-307EAF64F3A1}" type="pres">
      <dgm:prSet presAssocID="{1E6BB580-975A-394F-9890-096DE6F7E326}" presName="tx1" presStyleLbl="revTx" presStyleIdx="5" presStyleCnt="6"/>
      <dgm:spPr/>
      <dgm:t>
        <a:bodyPr/>
        <a:lstStyle/>
        <a:p>
          <a:endParaRPr lang="en-US"/>
        </a:p>
      </dgm:t>
    </dgm:pt>
    <dgm:pt modelId="{4ADFF5F2-DE57-644F-866A-D2BEEBE5FDFF}" type="pres">
      <dgm:prSet presAssocID="{1E6BB580-975A-394F-9890-096DE6F7E326}" presName="vert1" presStyleCnt="0"/>
      <dgm:spPr/>
    </dgm:pt>
  </dgm:ptLst>
  <dgm:cxnLst>
    <dgm:cxn modelId="{AEB2BE29-07D0-524F-8DFC-90FE16B4B351}" type="presOf" srcId="{710CA11F-52AC-F94D-845C-5251712C3C55}" destId="{644F4C35-EA81-2F4B-B92D-95A0390EA975}" srcOrd="0" destOrd="0" presId="urn:microsoft.com/office/officeart/2008/layout/LinedList"/>
    <dgm:cxn modelId="{8C320FE9-8AFA-614E-9984-3A9E478255E3}" type="presOf" srcId="{C1AE93A0-08FC-704A-B4C3-C6F8601C7B3D}" destId="{2BA39CDE-7616-F44A-8E44-2605096C7996}" srcOrd="0" destOrd="0" presId="urn:microsoft.com/office/officeart/2008/layout/LinedList"/>
    <dgm:cxn modelId="{E0F03990-E092-7E41-B4BC-2CFA24AD7D47}" srcId="{710CA11F-52AC-F94D-845C-5251712C3C55}" destId="{F59A1884-DEF4-DC48-BBFB-153C5DF94C28}" srcOrd="2" destOrd="0" parTransId="{F95DD18C-66BD-554C-A845-D544C3FFAEB4}" sibTransId="{AC406B20-F8D2-154F-AE8F-63247273426E}"/>
    <dgm:cxn modelId="{B900AFD4-99C3-EE46-9C35-76F5D1330630}" srcId="{710CA11F-52AC-F94D-845C-5251712C3C55}" destId="{87AB705D-B49F-BD4B-87EE-CD2A7F530D47}" srcOrd="0" destOrd="0" parTransId="{03A3EA34-79E7-6B44-AF01-04DE625AC84E}" sibTransId="{43FCD541-3C3B-7D46-B5B5-8F0FFFC38749}"/>
    <dgm:cxn modelId="{17238AD3-2058-B446-B106-F3099D44BD80}" srcId="{710CA11F-52AC-F94D-845C-5251712C3C55}" destId="{1E6BB580-975A-394F-9890-096DE6F7E326}" srcOrd="5" destOrd="0" parTransId="{90736F89-CEA0-D149-8E7D-A3BB9EE535B7}" sibTransId="{AADEC5BC-C4A0-8341-B6FD-BD87904CEB25}"/>
    <dgm:cxn modelId="{428D3837-DD3B-744E-8426-6C00792AE21F}" type="presOf" srcId="{85582D20-CF57-3D4D-AFC1-58AE14D0253A}" destId="{EB231222-8922-7A49-9177-0A55966C290F}" srcOrd="0" destOrd="0" presId="urn:microsoft.com/office/officeart/2008/layout/LinedList"/>
    <dgm:cxn modelId="{2B42B805-D558-0B48-A89A-8BCF666D409A}" type="presOf" srcId="{1E6BB580-975A-394F-9890-096DE6F7E326}" destId="{E9DF159D-4FD9-254F-9A70-307EAF64F3A1}" srcOrd="0" destOrd="0" presId="urn:microsoft.com/office/officeart/2008/layout/LinedList"/>
    <dgm:cxn modelId="{88E73D3B-DB7D-2F4E-85C7-746124A7F3C0}" type="presOf" srcId="{1B9349DC-880C-A141-BBE4-574FD3582A53}" destId="{D387CB0E-4E79-6442-A7D2-D0B4AFAA9DBE}" srcOrd="0" destOrd="0" presId="urn:microsoft.com/office/officeart/2008/layout/LinedList"/>
    <dgm:cxn modelId="{BA31C3A5-41B0-9B4B-9BBF-801A2007E352}" type="presOf" srcId="{87AB705D-B49F-BD4B-87EE-CD2A7F530D47}" destId="{234743EA-6AFF-F64B-BA80-F851E9801554}" srcOrd="0" destOrd="0" presId="urn:microsoft.com/office/officeart/2008/layout/LinedList"/>
    <dgm:cxn modelId="{9C26C291-25D5-C94A-8BFE-4B9EE1250275}" srcId="{710CA11F-52AC-F94D-845C-5251712C3C55}" destId="{C1AE93A0-08FC-704A-B4C3-C6F8601C7B3D}" srcOrd="4" destOrd="0" parTransId="{F80300D7-6665-8B45-9DF3-435AECAE4E23}" sibTransId="{7E937669-E6D0-F444-960F-7C74230084CE}"/>
    <dgm:cxn modelId="{A884279E-B298-3B48-ABAD-163BE1F0241C}" type="presOf" srcId="{F59A1884-DEF4-DC48-BBFB-153C5DF94C28}" destId="{E09C0730-4F35-0D49-9A9C-B2367D6ECE18}" srcOrd="0" destOrd="0" presId="urn:microsoft.com/office/officeart/2008/layout/LinedList"/>
    <dgm:cxn modelId="{BC420A89-068F-C747-A692-DF8C8EF54C47}" srcId="{710CA11F-52AC-F94D-845C-5251712C3C55}" destId="{1B9349DC-880C-A141-BBE4-574FD3582A53}" srcOrd="1" destOrd="0" parTransId="{D5D5F4AD-C17F-214F-A7F8-04E48A8308AE}" sibTransId="{5CC79D01-DA65-014A-A040-EB20A3FFDC9D}"/>
    <dgm:cxn modelId="{713C387F-9AB2-FC46-ABC9-4BFC01F38852}" srcId="{710CA11F-52AC-F94D-845C-5251712C3C55}" destId="{85582D20-CF57-3D4D-AFC1-58AE14D0253A}" srcOrd="3" destOrd="0" parTransId="{EEF4151D-6EDD-2443-A9DC-AB6C38B3F379}" sibTransId="{0666D46C-8057-6649-835C-A0306590E0A2}"/>
    <dgm:cxn modelId="{D80C3F5C-B785-8547-B5DC-AFD2BEA3783F}" type="presParOf" srcId="{644F4C35-EA81-2F4B-B92D-95A0390EA975}" destId="{5D79F39B-3BE0-2547-BE9B-A12A1AAB98B2}" srcOrd="0" destOrd="0" presId="urn:microsoft.com/office/officeart/2008/layout/LinedList"/>
    <dgm:cxn modelId="{81DA1FB4-BAFE-2649-99B8-7DF070A04C72}" type="presParOf" srcId="{644F4C35-EA81-2F4B-B92D-95A0390EA975}" destId="{2B0FCE45-F793-D04C-B498-ACCB22542CB2}" srcOrd="1" destOrd="0" presId="urn:microsoft.com/office/officeart/2008/layout/LinedList"/>
    <dgm:cxn modelId="{D98AC37D-1A6F-6C4A-8161-ED08EF57BFDE}" type="presParOf" srcId="{2B0FCE45-F793-D04C-B498-ACCB22542CB2}" destId="{234743EA-6AFF-F64B-BA80-F851E9801554}" srcOrd="0" destOrd="0" presId="urn:microsoft.com/office/officeart/2008/layout/LinedList"/>
    <dgm:cxn modelId="{A9B870D2-3500-354F-89B9-B687AC50944C}" type="presParOf" srcId="{2B0FCE45-F793-D04C-B498-ACCB22542CB2}" destId="{EE957C9F-080B-0248-8FAF-0FA3ED9A3587}" srcOrd="1" destOrd="0" presId="urn:microsoft.com/office/officeart/2008/layout/LinedList"/>
    <dgm:cxn modelId="{AE6A23EB-D4A8-114F-AE76-B1B0B7CA97BD}" type="presParOf" srcId="{644F4C35-EA81-2F4B-B92D-95A0390EA975}" destId="{C1034688-60C7-EE48-B15C-8163F0977CAE}" srcOrd="2" destOrd="0" presId="urn:microsoft.com/office/officeart/2008/layout/LinedList"/>
    <dgm:cxn modelId="{8ABD6EDF-6B9C-A44C-A2D7-7FB801B2A185}" type="presParOf" srcId="{644F4C35-EA81-2F4B-B92D-95A0390EA975}" destId="{06DFCB7B-5189-7A48-A2CB-8CBECF1380CD}" srcOrd="3" destOrd="0" presId="urn:microsoft.com/office/officeart/2008/layout/LinedList"/>
    <dgm:cxn modelId="{BB4CE76E-5F52-994F-8496-2BB82FC2BB98}" type="presParOf" srcId="{06DFCB7B-5189-7A48-A2CB-8CBECF1380CD}" destId="{D387CB0E-4E79-6442-A7D2-D0B4AFAA9DBE}" srcOrd="0" destOrd="0" presId="urn:microsoft.com/office/officeart/2008/layout/LinedList"/>
    <dgm:cxn modelId="{D1702F4C-80B6-2D46-808D-722F264859FD}" type="presParOf" srcId="{06DFCB7B-5189-7A48-A2CB-8CBECF1380CD}" destId="{C794D9AF-E356-634A-A740-1E84B8F11610}" srcOrd="1" destOrd="0" presId="urn:microsoft.com/office/officeart/2008/layout/LinedList"/>
    <dgm:cxn modelId="{31178A67-5173-3445-A88F-3A9066B8E911}" type="presParOf" srcId="{644F4C35-EA81-2F4B-B92D-95A0390EA975}" destId="{196B020B-6231-BC4C-99B7-777ABEB0A4C1}" srcOrd="4" destOrd="0" presId="urn:microsoft.com/office/officeart/2008/layout/LinedList"/>
    <dgm:cxn modelId="{347EB7D6-0614-944E-ADAD-F367E251F262}" type="presParOf" srcId="{644F4C35-EA81-2F4B-B92D-95A0390EA975}" destId="{0B6496A6-D249-C64E-B1DD-9F0A54741C57}" srcOrd="5" destOrd="0" presId="urn:microsoft.com/office/officeart/2008/layout/LinedList"/>
    <dgm:cxn modelId="{E8CE9829-6508-214A-BC2F-9235D485F570}" type="presParOf" srcId="{0B6496A6-D249-C64E-B1DD-9F0A54741C57}" destId="{E09C0730-4F35-0D49-9A9C-B2367D6ECE18}" srcOrd="0" destOrd="0" presId="urn:microsoft.com/office/officeart/2008/layout/LinedList"/>
    <dgm:cxn modelId="{ADAFA171-63A3-934A-A721-0560F034C59B}" type="presParOf" srcId="{0B6496A6-D249-C64E-B1DD-9F0A54741C57}" destId="{4C67B4D3-5E45-CA44-B3A6-14052B7FD2DE}" srcOrd="1" destOrd="0" presId="urn:microsoft.com/office/officeart/2008/layout/LinedList"/>
    <dgm:cxn modelId="{BA7318FD-FCCC-624B-A80E-37B20DC1399C}" type="presParOf" srcId="{644F4C35-EA81-2F4B-B92D-95A0390EA975}" destId="{4AF481E8-E897-3340-ACD2-F61746A3A423}" srcOrd="6" destOrd="0" presId="urn:microsoft.com/office/officeart/2008/layout/LinedList"/>
    <dgm:cxn modelId="{FB4ED292-A33B-1A4C-B6E2-3126F15BC192}" type="presParOf" srcId="{644F4C35-EA81-2F4B-B92D-95A0390EA975}" destId="{131DBCFE-77BD-404E-A0A6-649854893CD0}" srcOrd="7" destOrd="0" presId="urn:microsoft.com/office/officeart/2008/layout/LinedList"/>
    <dgm:cxn modelId="{42D38871-7135-1945-9782-0DB77FF841D3}" type="presParOf" srcId="{131DBCFE-77BD-404E-A0A6-649854893CD0}" destId="{EB231222-8922-7A49-9177-0A55966C290F}" srcOrd="0" destOrd="0" presId="urn:microsoft.com/office/officeart/2008/layout/LinedList"/>
    <dgm:cxn modelId="{AFFDF77F-E4E7-1546-8E2A-F8D520AC4513}" type="presParOf" srcId="{131DBCFE-77BD-404E-A0A6-649854893CD0}" destId="{1E93CD3B-7845-C54B-9F30-0EC935B32F63}" srcOrd="1" destOrd="0" presId="urn:microsoft.com/office/officeart/2008/layout/LinedList"/>
    <dgm:cxn modelId="{2D520829-D15A-D542-BDF6-554116CF9A0D}" type="presParOf" srcId="{644F4C35-EA81-2F4B-B92D-95A0390EA975}" destId="{AB53182D-49B7-E646-BFF0-C4DBBDCB6A04}" srcOrd="8" destOrd="0" presId="urn:microsoft.com/office/officeart/2008/layout/LinedList"/>
    <dgm:cxn modelId="{230B4391-30E0-D74F-8A52-8489177655B5}" type="presParOf" srcId="{644F4C35-EA81-2F4B-B92D-95A0390EA975}" destId="{2E59E3B2-52CE-3540-A5E7-1EBC5EBA6EC9}" srcOrd="9" destOrd="0" presId="urn:microsoft.com/office/officeart/2008/layout/LinedList"/>
    <dgm:cxn modelId="{66E1F40C-A30A-484D-9244-4F54086ED35D}" type="presParOf" srcId="{2E59E3B2-52CE-3540-A5E7-1EBC5EBA6EC9}" destId="{2BA39CDE-7616-F44A-8E44-2605096C7996}" srcOrd="0" destOrd="0" presId="urn:microsoft.com/office/officeart/2008/layout/LinedList"/>
    <dgm:cxn modelId="{6ED11024-5267-914A-A56E-36B3C009BC04}" type="presParOf" srcId="{2E59E3B2-52CE-3540-A5E7-1EBC5EBA6EC9}" destId="{E6B42483-8499-DC49-8648-47583F82C1B2}" srcOrd="1" destOrd="0" presId="urn:microsoft.com/office/officeart/2008/layout/LinedList"/>
    <dgm:cxn modelId="{BF71E754-3257-C640-A691-9469F9BF79F0}" type="presParOf" srcId="{644F4C35-EA81-2F4B-B92D-95A0390EA975}" destId="{537D2A63-78D1-AF46-AC18-3C3868B3768F}" srcOrd="10" destOrd="0" presId="urn:microsoft.com/office/officeart/2008/layout/LinedList"/>
    <dgm:cxn modelId="{3D90669D-C525-E542-A32D-4E001B3A1D27}" type="presParOf" srcId="{644F4C35-EA81-2F4B-B92D-95A0390EA975}" destId="{833E7D13-D718-7346-BD01-6B936CFE71D5}" srcOrd="11" destOrd="0" presId="urn:microsoft.com/office/officeart/2008/layout/LinedList"/>
    <dgm:cxn modelId="{513EA641-434E-6E44-9575-1BA3BF198251}" type="presParOf" srcId="{833E7D13-D718-7346-BD01-6B936CFE71D5}" destId="{E9DF159D-4FD9-254F-9A70-307EAF64F3A1}" srcOrd="0" destOrd="0" presId="urn:microsoft.com/office/officeart/2008/layout/LinedList"/>
    <dgm:cxn modelId="{B7687DF6-2DC0-1241-A31E-7A44423CCF0B}" type="presParOf" srcId="{833E7D13-D718-7346-BD01-6B936CFE71D5}" destId="{4ADFF5F2-DE57-644F-866A-D2BEEBE5FDF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B141B-CCA0-B149-B957-CEFA1A9B5923}" type="doc">
      <dgm:prSet loTypeId="urn:microsoft.com/office/officeart/2008/layout/LinedList" loCatId="" qsTypeId="urn:microsoft.com/office/officeart/2005/8/quickstyle/simple4" qsCatId="simple" csTypeId="urn:microsoft.com/office/officeart/2005/8/colors/colorful1#1" csCatId="colorful" phldr="1"/>
      <dgm:spPr/>
      <dgm:t>
        <a:bodyPr/>
        <a:lstStyle/>
        <a:p>
          <a:endParaRPr lang="en-US"/>
        </a:p>
      </dgm:t>
    </dgm:pt>
    <dgm:pt modelId="{28B3A9C2-33C7-5F4F-9F11-ED891C32EEFF}">
      <dgm:prSet custT="1"/>
      <dgm:spPr/>
      <dgm:t>
        <a:bodyPr/>
        <a:lstStyle/>
        <a:p>
          <a:pPr rtl="0"/>
          <a:r>
            <a:rPr lang="en-US" sz="1400" b="1" dirty="0" smtClean="0"/>
            <a:t>1. The world has reduced extreme poverty by half</a:t>
          </a:r>
          <a:endParaRPr lang="en-US" sz="1400" b="1" dirty="0"/>
        </a:p>
      </dgm:t>
    </dgm:pt>
    <dgm:pt modelId="{89D8B6B6-0A45-7A43-BEEF-8A0284E26096}" type="parTrans" cxnId="{F73E4222-C66E-A443-9AC3-2A5D761269CC}">
      <dgm:prSet/>
      <dgm:spPr/>
      <dgm:t>
        <a:bodyPr/>
        <a:lstStyle/>
        <a:p>
          <a:endParaRPr lang="en-US"/>
        </a:p>
      </dgm:t>
    </dgm:pt>
    <dgm:pt modelId="{572F271E-7466-7D4C-B1CE-8953A38915F2}" type="sibTrans" cxnId="{F73E4222-C66E-A443-9AC3-2A5D761269CC}">
      <dgm:prSet/>
      <dgm:spPr/>
      <dgm:t>
        <a:bodyPr/>
        <a:lstStyle/>
        <a:p>
          <a:endParaRPr lang="en-US"/>
        </a:p>
      </dgm:t>
    </dgm:pt>
    <dgm:pt modelId="{6B85544F-9643-A046-A184-96BBC03A117C}">
      <dgm:prSet/>
      <dgm:spPr/>
      <dgm:t>
        <a:bodyPr/>
        <a:lstStyle/>
        <a:p>
          <a:pPr rtl="0"/>
          <a:r>
            <a:rPr lang="en-US" smtClean="0"/>
            <a:t>In 1990, almost half of the population in developing regions lived on less than $1.25 a day. This rate dropped to 22 per cent by 2010, reducing the number of people living in extreme poverty by 700 million</a:t>
          </a:r>
          <a:endParaRPr lang="en-US"/>
        </a:p>
      </dgm:t>
    </dgm:pt>
    <dgm:pt modelId="{0F71448D-34E1-7046-92CB-117C8EF468C2}" type="parTrans" cxnId="{9CCC7F93-0691-0B40-B1C3-2F753B3A4BBC}">
      <dgm:prSet/>
      <dgm:spPr/>
      <dgm:t>
        <a:bodyPr/>
        <a:lstStyle/>
        <a:p>
          <a:endParaRPr lang="en-US"/>
        </a:p>
      </dgm:t>
    </dgm:pt>
    <dgm:pt modelId="{2727B897-6409-6541-B8E3-04D86596B993}" type="sibTrans" cxnId="{9CCC7F93-0691-0B40-B1C3-2F753B3A4BBC}">
      <dgm:prSet/>
      <dgm:spPr/>
      <dgm:t>
        <a:bodyPr/>
        <a:lstStyle/>
        <a:p>
          <a:endParaRPr lang="en-US"/>
        </a:p>
      </dgm:t>
    </dgm:pt>
    <dgm:pt modelId="{D304EC5E-7EB0-2E42-BBBA-1B54F229C0CB}">
      <dgm:prSet custT="1"/>
      <dgm:spPr/>
      <dgm:t>
        <a:bodyPr/>
        <a:lstStyle/>
        <a:p>
          <a:pPr rtl="0"/>
          <a:r>
            <a:rPr lang="en-US" sz="1400" b="1" dirty="0" smtClean="0"/>
            <a:t>2. 90% of children in developing regions are attending primary school</a:t>
          </a:r>
          <a:endParaRPr lang="en-US" sz="1400" b="1" dirty="0"/>
        </a:p>
      </dgm:t>
    </dgm:pt>
    <dgm:pt modelId="{7822FFF9-9030-3F44-B35F-52FB00BD2527}" type="parTrans" cxnId="{ACFC0A10-127D-274F-A081-B197988FA4E2}">
      <dgm:prSet/>
      <dgm:spPr/>
      <dgm:t>
        <a:bodyPr/>
        <a:lstStyle/>
        <a:p>
          <a:endParaRPr lang="en-US"/>
        </a:p>
      </dgm:t>
    </dgm:pt>
    <dgm:pt modelId="{717B4484-6F93-D241-8CA9-5F86F3D62733}" type="sibTrans" cxnId="{ACFC0A10-127D-274F-A081-B197988FA4E2}">
      <dgm:prSet/>
      <dgm:spPr/>
      <dgm:t>
        <a:bodyPr/>
        <a:lstStyle/>
        <a:p>
          <a:endParaRPr lang="en-US"/>
        </a:p>
      </dgm:t>
    </dgm:pt>
    <dgm:pt modelId="{DD727E0C-77C7-D14A-A653-D0A9BA2E083F}">
      <dgm:prSet/>
      <dgm:spPr/>
      <dgm:t>
        <a:bodyPr/>
        <a:lstStyle/>
        <a:p>
          <a:pPr rtl="0"/>
          <a:r>
            <a:rPr lang="en-US" smtClean="0"/>
            <a:t>The school enrolment rate in primary education in developing regions increased from 83 per cent to 90 percent between 2000 and 2012. Most of the gains were achieved by 2007, after which progress stagnated. In 2012, 58 million children were out of school. High dropout rates remain a major impediment to universal primary education. An estimated 50 per cent of out-of-school children of primary school age live in conflict-affected areas. </a:t>
          </a:r>
          <a:endParaRPr lang="en-US"/>
        </a:p>
      </dgm:t>
    </dgm:pt>
    <dgm:pt modelId="{648BE0A1-000C-8D4C-9077-D1496913CC0B}" type="parTrans" cxnId="{933EAFF1-85BC-7848-AB33-7045427B67DA}">
      <dgm:prSet/>
      <dgm:spPr/>
      <dgm:t>
        <a:bodyPr/>
        <a:lstStyle/>
        <a:p>
          <a:endParaRPr lang="en-US"/>
        </a:p>
      </dgm:t>
    </dgm:pt>
    <dgm:pt modelId="{6E3E5730-5A76-2E4C-BDC2-C035490EDDF5}" type="sibTrans" cxnId="{933EAFF1-85BC-7848-AB33-7045427B67DA}">
      <dgm:prSet/>
      <dgm:spPr/>
      <dgm:t>
        <a:bodyPr/>
        <a:lstStyle/>
        <a:p>
          <a:endParaRPr lang="en-US"/>
        </a:p>
      </dgm:t>
    </dgm:pt>
    <dgm:pt modelId="{3FEF19ED-AB3B-D949-BE27-B4D3FAA696F1}">
      <dgm:prSet custT="1"/>
      <dgm:spPr/>
      <dgm:t>
        <a:bodyPr/>
        <a:lstStyle/>
        <a:p>
          <a:pPr rtl="0"/>
          <a:r>
            <a:rPr lang="en-US" sz="1400" b="1" dirty="0" smtClean="0"/>
            <a:t>3. Disparities in primary school enrolment between boys and girls are being eliminated in   all developing regions</a:t>
          </a:r>
          <a:endParaRPr lang="en-US" sz="1400" b="1" dirty="0"/>
        </a:p>
      </dgm:t>
    </dgm:pt>
    <dgm:pt modelId="{3D5B067A-2EA2-7C4D-BD0C-EB52EF220B24}" type="parTrans" cxnId="{9CAAA0B6-3385-AE46-9C78-4A08E0CEAADA}">
      <dgm:prSet/>
      <dgm:spPr/>
      <dgm:t>
        <a:bodyPr/>
        <a:lstStyle/>
        <a:p>
          <a:endParaRPr lang="en-US"/>
        </a:p>
      </dgm:t>
    </dgm:pt>
    <dgm:pt modelId="{7DBD0652-1C3B-1F4C-8710-2A743973AF98}" type="sibTrans" cxnId="{9CAAA0B6-3385-AE46-9C78-4A08E0CEAADA}">
      <dgm:prSet/>
      <dgm:spPr/>
      <dgm:t>
        <a:bodyPr/>
        <a:lstStyle/>
        <a:p>
          <a:endParaRPr lang="en-US"/>
        </a:p>
      </dgm:t>
    </dgm:pt>
    <dgm:pt modelId="{5DD05982-504A-6940-92C8-5CC81AB2A543}">
      <dgm:prSet/>
      <dgm:spPr/>
      <dgm:t>
        <a:bodyPr/>
        <a:lstStyle/>
        <a:p>
          <a:pPr rtl="0"/>
          <a:r>
            <a:rPr lang="en-US" dirty="0" smtClean="0"/>
            <a:t>Substantial gains have been made towards reaching gender parity in school enrolment at all levels of education in all developing regions. By 2012, all developing regions have achieved, or were close to achieving, gender parity in primary education.</a:t>
          </a:r>
          <a:endParaRPr lang="en-US" dirty="0"/>
        </a:p>
      </dgm:t>
    </dgm:pt>
    <dgm:pt modelId="{09F537A6-0E9C-B247-BF5A-616764D48E9C}" type="parTrans" cxnId="{48BCE4C4-9779-344E-B6EC-5FA02A6640FF}">
      <dgm:prSet/>
      <dgm:spPr/>
      <dgm:t>
        <a:bodyPr/>
        <a:lstStyle/>
        <a:p>
          <a:endParaRPr lang="en-US"/>
        </a:p>
      </dgm:t>
    </dgm:pt>
    <dgm:pt modelId="{33786029-24C5-6643-9CB9-B86B096B70AB}" type="sibTrans" cxnId="{48BCE4C4-9779-344E-B6EC-5FA02A6640FF}">
      <dgm:prSet/>
      <dgm:spPr/>
      <dgm:t>
        <a:bodyPr/>
        <a:lstStyle/>
        <a:p>
          <a:endParaRPr lang="en-US"/>
        </a:p>
      </dgm:t>
    </dgm:pt>
    <dgm:pt modelId="{9A1FF9BD-57AE-B041-903E-1CFA1206C816}">
      <dgm:prSet custT="1"/>
      <dgm:spPr/>
      <dgm:t>
        <a:bodyPr/>
        <a:lstStyle/>
        <a:p>
          <a:pPr rtl="0"/>
          <a:endParaRPr lang="en-US" sz="1400" b="1" dirty="0" smtClean="0"/>
        </a:p>
        <a:p>
          <a:pPr rtl="0"/>
          <a:r>
            <a:rPr lang="en-US" sz="1400" b="1" dirty="0" smtClean="0"/>
            <a:t>4. Child mortality has been almost halved</a:t>
          </a:r>
          <a:endParaRPr lang="en-US" sz="1400" b="1" dirty="0"/>
        </a:p>
      </dgm:t>
    </dgm:pt>
    <dgm:pt modelId="{40E56434-72A0-9E42-A675-DC1186434F45}" type="parTrans" cxnId="{9A1356AF-0795-204F-9102-91C16F3AACDD}">
      <dgm:prSet/>
      <dgm:spPr/>
      <dgm:t>
        <a:bodyPr/>
        <a:lstStyle/>
        <a:p>
          <a:endParaRPr lang="en-US"/>
        </a:p>
      </dgm:t>
    </dgm:pt>
    <dgm:pt modelId="{16731274-FB97-7641-90FE-7C105CE0F2E0}" type="sibTrans" cxnId="{9A1356AF-0795-204F-9102-91C16F3AACDD}">
      <dgm:prSet/>
      <dgm:spPr/>
      <dgm:t>
        <a:bodyPr/>
        <a:lstStyle/>
        <a:p>
          <a:endParaRPr lang="en-US"/>
        </a:p>
      </dgm:t>
    </dgm:pt>
    <dgm:pt modelId="{2DB8C45D-9290-CF42-9461-01189C7BC4E6}">
      <dgm:prSet/>
      <dgm:spPr/>
      <dgm:t>
        <a:bodyPr/>
        <a:lstStyle/>
        <a:p>
          <a:pPr rtl="0"/>
          <a:r>
            <a:rPr lang="en-US" smtClean="0"/>
            <a:t>Worldwide, the mortality rate for children under age five dropped almost 50 per cent, from 90 deaths per 1,000 live births in 1990 to 48 in 2012. Preventable diseases are the main causes of under-five deaths and appropriate actions need to be taken to address them.</a:t>
          </a:r>
          <a:endParaRPr lang="en-US"/>
        </a:p>
      </dgm:t>
    </dgm:pt>
    <dgm:pt modelId="{E0008319-EDE6-6144-8EAB-43C8C4029F11}" type="parTrans" cxnId="{B504F36C-4917-6249-A85A-4F8B79A57B6F}">
      <dgm:prSet/>
      <dgm:spPr/>
      <dgm:t>
        <a:bodyPr/>
        <a:lstStyle/>
        <a:p>
          <a:endParaRPr lang="en-US"/>
        </a:p>
      </dgm:t>
    </dgm:pt>
    <dgm:pt modelId="{E8145C8A-B95B-2F4D-B826-D9FE1E7EBA59}" type="sibTrans" cxnId="{B504F36C-4917-6249-A85A-4F8B79A57B6F}">
      <dgm:prSet/>
      <dgm:spPr/>
      <dgm:t>
        <a:bodyPr/>
        <a:lstStyle/>
        <a:p>
          <a:endParaRPr lang="en-US"/>
        </a:p>
      </dgm:t>
    </dgm:pt>
    <dgm:pt modelId="{FEA1D78B-4995-0146-8F9E-3011012C2EB6}" type="pres">
      <dgm:prSet presAssocID="{350B141B-CCA0-B149-B957-CEFA1A9B5923}" presName="vert0" presStyleCnt="0">
        <dgm:presLayoutVars>
          <dgm:dir/>
          <dgm:animOne val="branch"/>
          <dgm:animLvl val="lvl"/>
        </dgm:presLayoutVars>
      </dgm:prSet>
      <dgm:spPr/>
      <dgm:t>
        <a:bodyPr/>
        <a:lstStyle/>
        <a:p>
          <a:endParaRPr lang="en-US"/>
        </a:p>
      </dgm:t>
    </dgm:pt>
    <dgm:pt modelId="{732222FF-0003-F149-AB73-7F2518A669E1}" type="pres">
      <dgm:prSet presAssocID="{28B3A9C2-33C7-5F4F-9F11-ED891C32EEFF}" presName="thickLine" presStyleLbl="alignNode1" presStyleIdx="0" presStyleCnt="4"/>
      <dgm:spPr/>
    </dgm:pt>
    <dgm:pt modelId="{56AEB44E-F612-AE47-B3DA-B3E9CF44CCE0}" type="pres">
      <dgm:prSet presAssocID="{28B3A9C2-33C7-5F4F-9F11-ED891C32EEFF}" presName="horz1" presStyleCnt="0"/>
      <dgm:spPr/>
    </dgm:pt>
    <dgm:pt modelId="{BF50EC6E-5209-2248-9201-FA16EA311AE3}" type="pres">
      <dgm:prSet presAssocID="{28B3A9C2-33C7-5F4F-9F11-ED891C32EEFF}" presName="tx1" presStyleLbl="revTx" presStyleIdx="0" presStyleCnt="8"/>
      <dgm:spPr/>
      <dgm:t>
        <a:bodyPr/>
        <a:lstStyle/>
        <a:p>
          <a:endParaRPr lang="en-US"/>
        </a:p>
      </dgm:t>
    </dgm:pt>
    <dgm:pt modelId="{276551D4-CE05-3744-91C8-10D32641D616}" type="pres">
      <dgm:prSet presAssocID="{28B3A9C2-33C7-5F4F-9F11-ED891C32EEFF}" presName="vert1" presStyleCnt="0"/>
      <dgm:spPr/>
    </dgm:pt>
    <dgm:pt modelId="{69CE6AEF-071F-BB4F-8993-B0C9396DF20C}" type="pres">
      <dgm:prSet presAssocID="{6B85544F-9643-A046-A184-96BBC03A117C}" presName="vertSpace2a" presStyleCnt="0"/>
      <dgm:spPr/>
    </dgm:pt>
    <dgm:pt modelId="{98667F8C-9B12-F741-86BE-3E8E9DE9633A}" type="pres">
      <dgm:prSet presAssocID="{6B85544F-9643-A046-A184-96BBC03A117C}" presName="horz2" presStyleCnt="0"/>
      <dgm:spPr/>
    </dgm:pt>
    <dgm:pt modelId="{213815A1-F932-A34D-8389-0E64A712A907}" type="pres">
      <dgm:prSet presAssocID="{6B85544F-9643-A046-A184-96BBC03A117C}" presName="horzSpace2" presStyleCnt="0"/>
      <dgm:spPr/>
    </dgm:pt>
    <dgm:pt modelId="{6456B021-16BB-8D4C-B50A-2CFEFEE1CBBE}" type="pres">
      <dgm:prSet presAssocID="{6B85544F-9643-A046-A184-96BBC03A117C}" presName="tx2" presStyleLbl="revTx" presStyleIdx="1" presStyleCnt="8"/>
      <dgm:spPr/>
      <dgm:t>
        <a:bodyPr/>
        <a:lstStyle/>
        <a:p>
          <a:endParaRPr lang="en-US"/>
        </a:p>
      </dgm:t>
    </dgm:pt>
    <dgm:pt modelId="{DE3E8452-1A18-B647-B1F5-6120D6D3FC06}" type="pres">
      <dgm:prSet presAssocID="{6B85544F-9643-A046-A184-96BBC03A117C}" presName="vert2" presStyleCnt="0"/>
      <dgm:spPr/>
    </dgm:pt>
    <dgm:pt modelId="{FC7824E2-F896-444E-96CD-C76FBC11723C}" type="pres">
      <dgm:prSet presAssocID="{6B85544F-9643-A046-A184-96BBC03A117C}" presName="thinLine2b" presStyleLbl="callout" presStyleIdx="0" presStyleCnt="4"/>
      <dgm:spPr/>
    </dgm:pt>
    <dgm:pt modelId="{04F968F6-6D35-BB4F-A793-CC1F64AA0AE5}" type="pres">
      <dgm:prSet presAssocID="{6B85544F-9643-A046-A184-96BBC03A117C}" presName="vertSpace2b" presStyleCnt="0"/>
      <dgm:spPr/>
    </dgm:pt>
    <dgm:pt modelId="{384B8A5C-0779-1945-8028-522C64101AE5}" type="pres">
      <dgm:prSet presAssocID="{D304EC5E-7EB0-2E42-BBBA-1B54F229C0CB}" presName="thickLine" presStyleLbl="alignNode1" presStyleIdx="1" presStyleCnt="4"/>
      <dgm:spPr/>
    </dgm:pt>
    <dgm:pt modelId="{4A0C0E54-0165-9045-B5E1-D34A8080EB7C}" type="pres">
      <dgm:prSet presAssocID="{D304EC5E-7EB0-2E42-BBBA-1B54F229C0CB}" presName="horz1" presStyleCnt="0"/>
      <dgm:spPr/>
    </dgm:pt>
    <dgm:pt modelId="{920B7232-B74C-BE43-8EA2-0659CFE58152}" type="pres">
      <dgm:prSet presAssocID="{D304EC5E-7EB0-2E42-BBBA-1B54F229C0CB}" presName="tx1" presStyleLbl="revTx" presStyleIdx="2" presStyleCnt="8"/>
      <dgm:spPr/>
      <dgm:t>
        <a:bodyPr/>
        <a:lstStyle/>
        <a:p>
          <a:endParaRPr lang="en-US"/>
        </a:p>
      </dgm:t>
    </dgm:pt>
    <dgm:pt modelId="{3C08EC7F-E6F4-5C4C-832F-4CEB44192F67}" type="pres">
      <dgm:prSet presAssocID="{D304EC5E-7EB0-2E42-BBBA-1B54F229C0CB}" presName="vert1" presStyleCnt="0"/>
      <dgm:spPr/>
    </dgm:pt>
    <dgm:pt modelId="{A41B59DA-B1E9-2341-9D2D-C166823EEA94}" type="pres">
      <dgm:prSet presAssocID="{DD727E0C-77C7-D14A-A653-D0A9BA2E083F}" presName="vertSpace2a" presStyleCnt="0"/>
      <dgm:spPr/>
    </dgm:pt>
    <dgm:pt modelId="{344CC22C-3019-2049-80AF-6646E0C95C2B}" type="pres">
      <dgm:prSet presAssocID="{DD727E0C-77C7-D14A-A653-D0A9BA2E083F}" presName="horz2" presStyleCnt="0"/>
      <dgm:spPr/>
    </dgm:pt>
    <dgm:pt modelId="{02BA8A0B-E7A5-3647-9965-E73627B68CF1}" type="pres">
      <dgm:prSet presAssocID="{DD727E0C-77C7-D14A-A653-D0A9BA2E083F}" presName="horzSpace2" presStyleCnt="0"/>
      <dgm:spPr/>
    </dgm:pt>
    <dgm:pt modelId="{606259CD-4650-8447-A7DE-DA797DD45657}" type="pres">
      <dgm:prSet presAssocID="{DD727E0C-77C7-D14A-A653-D0A9BA2E083F}" presName="tx2" presStyleLbl="revTx" presStyleIdx="3" presStyleCnt="8"/>
      <dgm:spPr/>
      <dgm:t>
        <a:bodyPr/>
        <a:lstStyle/>
        <a:p>
          <a:endParaRPr lang="en-US"/>
        </a:p>
      </dgm:t>
    </dgm:pt>
    <dgm:pt modelId="{191E7E2F-1398-7D41-9CA3-2E5057B069B7}" type="pres">
      <dgm:prSet presAssocID="{DD727E0C-77C7-D14A-A653-D0A9BA2E083F}" presName="vert2" presStyleCnt="0"/>
      <dgm:spPr/>
    </dgm:pt>
    <dgm:pt modelId="{5111712C-85E3-964E-A962-F8C31A8E85F2}" type="pres">
      <dgm:prSet presAssocID="{DD727E0C-77C7-D14A-A653-D0A9BA2E083F}" presName="thinLine2b" presStyleLbl="callout" presStyleIdx="1" presStyleCnt="4"/>
      <dgm:spPr/>
    </dgm:pt>
    <dgm:pt modelId="{2A5F14DB-1D68-4B4C-8F5D-6BE16B8B1229}" type="pres">
      <dgm:prSet presAssocID="{DD727E0C-77C7-D14A-A653-D0A9BA2E083F}" presName="vertSpace2b" presStyleCnt="0"/>
      <dgm:spPr/>
    </dgm:pt>
    <dgm:pt modelId="{9F5751FC-5C06-7A4E-ACD8-C6477C916DEA}" type="pres">
      <dgm:prSet presAssocID="{3FEF19ED-AB3B-D949-BE27-B4D3FAA696F1}" presName="thickLine" presStyleLbl="alignNode1" presStyleIdx="2" presStyleCnt="4"/>
      <dgm:spPr/>
    </dgm:pt>
    <dgm:pt modelId="{5B82466C-0830-A340-B4A2-70E3830CAEB5}" type="pres">
      <dgm:prSet presAssocID="{3FEF19ED-AB3B-D949-BE27-B4D3FAA696F1}" presName="horz1" presStyleCnt="0"/>
      <dgm:spPr/>
    </dgm:pt>
    <dgm:pt modelId="{529F0036-6A0E-4748-808C-F207AE0200EC}" type="pres">
      <dgm:prSet presAssocID="{3FEF19ED-AB3B-D949-BE27-B4D3FAA696F1}" presName="tx1" presStyleLbl="revTx" presStyleIdx="4" presStyleCnt="8" custScaleX="115517"/>
      <dgm:spPr/>
      <dgm:t>
        <a:bodyPr/>
        <a:lstStyle/>
        <a:p>
          <a:endParaRPr lang="en-US"/>
        </a:p>
      </dgm:t>
    </dgm:pt>
    <dgm:pt modelId="{1E414AC7-229A-1241-A3C2-EB8E0DCF4404}" type="pres">
      <dgm:prSet presAssocID="{3FEF19ED-AB3B-D949-BE27-B4D3FAA696F1}" presName="vert1" presStyleCnt="0"/>
      <dgm:spPr/>
    </dgm:pt>
    <dgm:pt modelId="{ED3B016C-643E-BD44-96CC-357DEB92276F}" type="pres">
      <dgm:prSet presAssocID="{5DD05982-504A-6940-92C8-5CC81AB2A543}" presName="vertSpace2a" presStyleCnt="0"/>
      <dgm:spPr/>
    </dgm:pt>
    <dgm:pt modelId="{C5300D7D-5601-CC44-BC64-2DDFE2233AC7}" type="pres">
      <dgm:prSet presAssocID="{5DD05982-504A-6940-92C8-5CC81AB2A543}" presName="horz2" presStyleCnt="0"/>
      <dgm:spPr/>
    </dgm:pt>
    <dgm:pt modelId="{C689CDB9-9AF0-4548-98E8-F004089BA104}" type="pres">
      <dgm:prSet presAssocID="{5DD05982-504A-6940-92C8-5CC81AB2A543}" presName="horzSpace2" presStyleCnt="0"/>
      <dgm:spPr/>
    </dgm:pt>
    <dgm:pt modelId="{258AF0B4-EE68-C14A-9B8A-6734BECE9E3D}" type="pres">
      <dgm:prSet presAssocID="{5DD05982-504A-6940-92C8-5CC81AB2A543}" presName="tx2" presStyleLbl="revTx" presStyleIdx="5" presStyleCnt="8" custScaleX="103796" custLinFactNeighborX="-2209"/>
      <dgm:spPr/>
      <dgm:t>
        <a:bodyPr/>
        <a:lstStyle/>
        <a:p>
          <a:endParaRPr lang="en-US"/>
        </a:p>
      </dgm:t>
    </dgm:pt>
    <dgm:pt modelId="{F50B8829-8C09-D643-9F0F-E0B91BFA4FED}" type="pres">
      <dgm:prSet presAssocID="{5DD05982-504A-6940-92C8-5CC81AB2A543}" presName="vert2" presStyleCnt="0"/>
      <dgm:spPr/>
    </dgm:pt>
    <dgm:pt modelId="{D81E5564-FC11-3841-A49B-8183B98E9E4E}" type="pres">
      <dgm:prSet presAssocID="{5DD05982-504A-6940-92C8-5CC81AB2A543}" presName="thinLine2b" presStyleLbl="callout" presStyleIdx="2" presStyleCnt="4"/>
      <dgm:spPr/>
    </dgm:pt>
    <dgm:pt modelId="{9DD9DAD9-F008-9D4B-8610-051CF369B0D3}" type="pres">
      <dgm:prSet presAssocID="{5DD05982-504A-6940-92C8-5CC81AB2A543}" presName="vertSpace2b" presStyleCnt="0"/>
      <dgm:spPr/>
    </dgm:pt>
    <dgm:pt modelId="{06BF05AF-4D5E-0249-9597-ADD3CABEAE0C}" type="pres">
      <dgm:prSet presAssocID="{9A1FF9BD-57AE-B041-903E-1CFA1206C816}" presName="thickLine" presStyleLbl="alignNode1" presStyleIdx="3" presStyleCnt="4"/>
      <dgm:spPr/>
    </dgm:pt>
    <dgm:pt modelId="{D00E3910-652B-6E4B-8BBA-BDF4DE8C0DFF}" type="pres">
      <dgm:prSet presAssocID="{9A1FF9BD-57AE-B041-903E-1CFA1206C816}" presName="horz1" presStyleCnt="0"/>
      <dgm:spPr/>
    </dgm:pt>
    <dgm:pt modelId="{FCE324ED-8991-DF4C-A58C-8B93C5E44672}" type="pres">
      <dgm:prSet presAssocID="{9A1FF9BD-57AE-B041-903E-1CFA1206C816}" presName="tx1" presStyleLbl="revTx" presStyleIdx="6" presStyleCnt="8"/>
      <dgm:spPr/>
      <dgm:t>
        <a:bodyPr/>
        <a:lstStyle/>
        <a:p>
          <a:endParaRPr lang="en-US"/>
        </a:p>
      </dgm:t>
    </dgm:pt>
    <dgm:pt modelId="{46EFEC66-A90B-CB45-A900-F1A517E956C9}" type="pres">
      <dgm:prSet presAssocID="{9A1FF9BD-57AE-B041-903E-1CFA1206C816}" presName="vert1" presStyleCnt="0"/>
      <dgm:spPr/>
    </dgm:pt>
    <dgm:pt modelId="{9F66828B-1F9E-D04B-90C4-1729FCBD950D}" type="pres">
      <dgm:prSet presAssocID="{2DB8C45D-9290-CF42-9461-01189C7BC4E6}" presName="vertSpace2a" presStyleCnt="0"/>
      <dgm:spPr/>
    </dgm:pt>
    <dgm:pt modelId="{71A7C4A1-EFF7-7941-9FC6-834A6BBD7C05}" type="pres">
      <dgm:prSet presAssocID="{2DB8C45D-9290-CF42-9461-01189C7BC4E6}" presName="horz2" presStyleCnt="0"/>
      <dgm:spPr/>
    </dgm:pt>
    <dgm:pt modelId="{81F182CB-9C54-884F-8362-E5840CC452F8}" type="pres">
      <dgm:prSet presAssocID="{2DB8C45D-9290-CF42-9461-01189C7BC4E6}" presName="horzSpace2" presStyleCnt="0"/>
      <dgm:spPr/>
    </dgm:pt>
    <dgm:pt modelId="{65763591-67A3-5640-9435-36BCFAA681B6}" type="pres">
      <dgm:prSet presAssocID="{2DB8C45D-9290-CF42-9461-01189C7BC4E6}" presName="tx2" presStyleLbl="revTx" presStyleIdx="7" presStyleCnt="8"/>
      <dgm:spPr/>
      <dgm:t>
        <a:bodyPr/>
        <a:lstStyle/>
        <a:p>
          <a:endParaRPr lang="en-US"/>
        </a:p>
      </dgm:t>
    </dgm:pt>
    <dgm:pt modelId="{53AF7D3B-0159-524A-8D5D-DBDBCF2B07F7}" type="pres">
      <dgm:prSet presAssocID="{2DB8C45D-9290-CF42-9461-01189C7BC4E6}" presName="vert2" presStyleCnt="0"/>
      <dgm:spPr/>
    </dgm:pt>
    <dgm:pt modelId="{20BDA339-6946-6345-BD52-D8F4FC68A632}" type="pres">
      <dgm:prSet presAssocID="{2DB8C45D-9290-CF42-9461-01189C7BC4E6}" presName="thinLine2b" presStyleLbl="callout" presStyleIdx="3" presStyleCnt="4"/>
      <dgm:spPr/>
    </dgm:pt>
    <dgm:pt modelId="{1F2751D7-8267-BB4F-971C-4546BEF95F15}" type="pres">
      <dgm:prSet presAssocID="{2DB8C45D-9290-CF42-9461-01189C7BC4E6}" presName="vertSpace2b" presStyleCnt="0"/>
      <dgm:spPr/>
    </dgm:pt>
  </dgm:ptLst>
  <dgm:cxnLst>
    <dgm:cxn modelId="{9CCC7F93-0691-0B40-B1C3-2F753B3A4BBC}" srcId="{28B3A9C2-33C7-5F4F-9F11-ED891C32EEFF}" destId="{6B85544F-9643-A046-A184-96BBC03A117C}" srcOrd="0" destOrd="0" parTransId="{0F71448D-34E1-7046-92CB-117C8EF468C2}" sibTransId="{2727B897-6409-6541-B8E3-04D86596B993}"/>
    <dgm:cxn modelId="{9CAAA0B6-3385-AE46-9C78-4A08E0CEAADA}" srcId="{350B141B-CCA0-B149-B957-CEFA1A9B5923}" destId="{3FEF19ED-AB3B-D949-BE27-B4D3FAA696F1}" srcOrd="2" destOrd="0" parTransId="{3D5B067A-2EA2-7C4D-BD0C-EB52EF220B24}" sibTransId="{7DBD0652-1C3B-1F4C-8710-2A743973AF98}"/>
    <dgm:cxn modelId="{933EAFF1-85BC-7848-AB33-7045427B67DA}" srcId="{D304EC5E-7EB0-2E42-BBBA-1B54F229C0CB}" destId="{DD727E0C-77C7-D14A-A653-D0A9BA2E083F}" srcOrd="0" destOrd="0" parTransId="{648BE0A1-000C-8D4C-9077-D1496913CC0B}" sibTransId="{6E3E5730-5A76-2E4C-BDC2-C035490EDDF5}"/>
    <dgm:cxn modelId="{9A1356AF-0795-204F-9102-91C16F3AACDD}" srcId="{350B141B-CCA0-B149-B957-CEFA1A9B5923}" destId="{9A1FF9BD-57AE-B041-903E-1CFA1206C816}" srcOrd="3" destOrd="0" parTransId="{40E56434-72A0-9E42-A675-DC1186434F45}" sibTransId="{16731274-FB97-7641-90FE-7C105CE0F2E0}"/>
    <dgm:cxn modelId="{9025B1C4-B9FB-3F49-842B-719FC69AAE41}" type="presOf" srcId="{28B3A9C2-33C7-5F4F-9F11-ED891C32EEFF}" destId="{BF50EC6E-5209-2248-9201-FA16EA311AE3}" srcOrd="0" destOrd="0" presId="urn:microsoft.com/office/officeart/2008/layout/LinedList"/>
    <dgm:cxn modelId="{129258D5-F89B-9447-B649-D39BEFF5E823}" type="presOf" srcId="{9A1FF9BD-57AE-B041-903E-1CFA1206C816}" destId="{FCE324ED-8991-DF4C-A58C-8B93C5E44672}" srcOrd="0" destOrd="0" presId="urn:microsoft.com/office/officeart/2008/layout/LinedList"/>
    <dgm:cxn modelId="{FAAF37A2-EC7B-9943-BAA1-53DE0B19CCE3}" type="presOf" srcId="{6B85544F-9643-A046-A184-96BBC03A117C}" destId="{6456B021-16BB-8D4C-B50A-2CFEFEE1CBBE}" srcOrd="0" destOrd="0" presId="urn:microsoft.com/office/officeart/2008/layout/LinedList"/>
    <dgm:cxn modelId="{06DCFE13-C0B6-634B-B81E-9D54D537F6FA}" type="presOf" srcId="{5DD05982-504A-6940-92C8-5CC81AB2A543}" destId="{258AF0B4-EE68-C14A-9B8A-6734BECE9E3D}" srcOrd="0" destOrd="0" presId="urn:microsoft.com/office/officeart/2008/layout/LinedList"/>
    <dgm:cxn modelId="{ACFC0A10-127D-274F-A081-B197988FA4E2}" srcId="{350B141B-CCA0-B149-B957-CEFA1A9B5923}" destId="{D304EC5E-7EB0-2E42-BBBA-1B54F229C0CB}" srcOrd="1" destOrd="0" parTransId="{7822FFF9-9030-3F44-B35F-52FB00BD2527}" sibTransId="{717B4484-6F93-D241-8CA9-5F86F3D62733}"/>
    <dgm:cxn modelId="{827EAE26-A564-344B-BCC9-E4D45B0F962D}" type="presOf" srcId="{D304EC5E-7EB0-2E42-BBBA-1B54F229C0CB}" destId="{920B7232-B74C-BE43-8EA2-0659CFE58152}" srcOrd="0" destOrd="0" presId="urn:microsoft.com/office/officeart/2008/layout/LinedList"/>
    <dgm:cxn modelId="{48BCE4C4-9779-344E-B6EC-5FA02A6640FF}" srcId="{3FEF19ED-AB3B-D949-BE27-B4D3FAA696F1}" destId="{5DD05982-504A-6940-92C8-5CC81AB2A543}" srcOrd="0" destOrd="0" parTransId="{09F537A6-0E9C-B247-BF5A-616764D48E9C}" sibTransId="{33786029-24C5-6643-9CB9-B86B096B70AB}"/>
    <dgm:cxn modelId="{B7A00C55-95F8-5C40-82E3-ABDBD12FDB1F}" type="presOf" srcId="{DD727E0C-77C7-D14A-A653-D0A9BA2E083F}" destId="{606259CD-4650-8447-A7DE-DA797DD45657}" srcOrd="0" destOrd="0" presId="urn:microsoft.com/office/officeart/2008/layout/LinedList"/>
    <dgm:cxn modelId="{B504F36C-4917-6249-A85A-4F8B79A57B6F}" srcId="{9A1FF9BD-57AE-B041-903E-1CFA1206C816}" destId="{2DB8C45D-9290-CF42-9461-01189C7BC4E6}" srcOrd="0" destOrd="0" parTransId="{E0008319-EDE6-6144-8EAB-43C8C4029F11}" sibTransId="{E8145C8A-B95B-2F4D-B826-D9FE1E7EBA59}"/>
    <dgm:cxn modelId="{264DA56C-F246-5A46-909D-5D2DF05CAB9B}" type="presOf" srcId="{2DB8C45D-9290-CF42-9461-01189C7BC4E6}" destId="{65763591-67A3-5640-9435-36BCFAA681B6}" srcOrd="0" destOrd="0" presId="urn:microsoft.com/office/officeart/2008/layout/LinedList"/>
    <dgm:cxn modelId="{C698B090-1077-CE47-9653-ED0BBAEB6C16}" type="presOf" srcId="{350B141B-CCA0-B149-B957-CEFA1A9B5923}" destId="{FEA1D78B-4995-0146-8F9E-3011012C2EB6}" srcOrd="0" destOrd="0" presId="urn:microsoft.com/office/officeart/2008/layout/LinedList"/>
    <dgm:cxn modelId="{F73E4222-C66E-A443-9AC3-2A5D761269CC}" srcId="{350B141B-CCA0-B149-B957-CEFA1A9B5923}" destId="{28B3A9C2-33C7-5F4F-9F11-ED891C32EEFF}" srcOrd="0" destOrd="0" parTransId="{89D8B6B6-0A45-7A43-BEEF-8A0284E26096}" sibTransId="{572F271E-7466-7D4C-B1CE-8953A38915F2}"/>
    <dgm:cxn modelId="{8D48E312-F60E-AA45-A09A-DECC716E67D8}" type="presOf" srcId="{3FEF19ED-AB3B-D949-BE27-B4D3FAA696F1}" destId="{529F0036-6A0E-4748-808C-F207AE0200EC}" srcOrd="0" destOrd="0" presId="urn:microsoft.com/office/officeart/2008/layout/LinedList"/>
    <dgm:cxn modelId="{1ECF3575-139E-714A-832F-392404AAB4D3}" type="presParOf" srcId="{FEA1D78B-4995-0146-8F9E-3011012C2EB6}" destId="{732222FF-0003-F149-AB73-7F2518A669E1}" srcOrd="0" destOrd="0" presId="urn:microsoft.com/office/officeart/2008/layout/LinedList"/>
    <dgm:cxn modelId="{EAF3ED3C-E3D0-4646-AC33-D03505CC8976}" type="presParOf" srcId="{FEA1D78B-4995-0146-8F9E-3011012C2EB6}" destId="{56AEB44E-F612-AE47-B3DA-B3E9CF44CCE0}" srcOrd="1" destOrd="0" presId="urn:microsoft.com/office/officeart/2008/layout/LinedList"/>
    <dgm:cxn modelId="{1E0309BE-7DCD-DD4A-AB09-2F0E1AE8B3AC}" type="presParOf" srcId="{56AEB44E-F612-AE47-B3DA-B3E9CF44CCE0}" destId="{BF50EC6E-5209-2248-9201-FA16EA311AE3}" srcOrd="0" destOrd="0" presId="urn:microsoft.com/office/officeart/2008/layout/LinedList"/>
    <dgm:cxn modelId="{F794AA38-F479-944B-9517-3BC11BA8D044}" type="presParOf" srcId="{56AEB44E-F612-AE47-B3DA-B3E9CF44CCE0}" destId="{276551D4-CE05-3744-91C8-10D32641D616}" srcOrd="1" destOrd="0" presId="urn:microsoft.com/office/officeart/2008/layout/LinedList"/>
    <dgm:cxn modelId="{A7D68D1C-D28E-244D-A6B5-1C8D5144F54B}" type="presParOf" srcId="{276551D4-CE05-3744-91C8-10D32641D616}" destId="{69CE6AEF-071F-BB4F-8993-B0C9396DF20C}" srcOrd="0" destOrd="0" presId="urn:microsoft.com/office/officeart/2008/layout/LinedList"/>
    <dgm:cxn modelId="{5147F890-BDF2-2C41-9768-7EE22EAF4B25}" type="presParOf" srcId="{276551D4-CE05-3744-91C8-10D32641D616}" destId="{98667F8C-9B12-F741-86BE-3E8E9DE9633A}" srcOrd="1" destOrd="0" presId="urn:microsoft.com/office/officeart/2008/layout/LinedList"/>
    <dgm:cxn modelId="{64912E1C-4327-DC45-A223-2D699FBA56C4}" type="presParOf" srcId="{98667F8C-9B12-F741-86BE-3E8E9DE9633A}" destId="{213815A1-F932-A34D-8389-0E64A712A907}" srcOrd="0" destOrd="0" presId="urn:microsoft.com/office/officeart/2008/layout/LinedList"/>
    <dgm:cxn modelId="{5D99BCAB-D61D-404E-9C0E-6E3F19EDCD82}" type="presParOf" srcId="{98667F8C-9B12-F741-86BE-3E8E9DE9633A}" destId="{6456B021-16BB-8D4C-B50A-2CFEFEE1CBBE}" srcOrd="1" destOrd="0" presId="urn:microsoft.com/office/officeart/2008/layout/LinedList"/>
    <dgm:cxn modelId="{E849F4C7-BAB1-E341-B9CB-BE811081FE9F}" type="presParOf" srcId="{98667F8C-9B12-F741-86BE-3E8E9DE9633A}" destId="{DE3E8452-1A18-B647-B1F5-6120D6D3FC06}" srcOrd="2" destOrd="0" presId="urn:microsoft.com/office/officeart/2008/layout/LinedList"/>
    <dgm:cxn modelId="{CA0799C4-EEE7-764D-920A-09F5840042AC}" type="presParOf" srcId="{276551D4-CE05-3744-91C8-10D32641D616}" destId="{FC7824E2-F896-444E-96CD-C76FBC11723C}" srcOrd="2" destOrd="0" presId="urn:microsoft.com/office/officeart/2008/layout/LinedList"/>
    <dgm:cxn modelId="{CC554FC1-97AA-A44C-9B6F-243D42381C85}" type="presParOf" srcId="{276551D4-CE05-3744-91C8-10D32641D616}" destId="{04F968F6-6D35-BB4F-A793-CC1F64AA0AE5}" srcOrd="3" destOrd="0" presId="urn:microsoft.com/office/officeart/2008/layout/LinedList"/>
    <dgm:cxn modelId="{DC7E8FE1-EADA-0345-BCE5-25574093EA77}" type="presParOf" srcId="{FEA1D78B-4995-0146-8F9E-3011012C2EB6}" destId="{384B8A5C-0779-1945-8028-522C64101AE5}" srcOrd="2" destOrd="0" presId="urn:microsoft.com/office/officeart/2008/layout/LinedList"/>
    <dgm:cxn modelId="{CC5D8E68-0066-394F-AC6A-0BEF6A262ABA}" type="presParOf" srcId="{FEA1D78B-4995-0146-8F9E-3011012C2EB6}" destId="{4A0C0E54-0165-9045-B5E1-D34A8080EB7C}" srcOrd="3" destOrd="0" presId="urn:microsoft.com/office/officeart/2008/layout/LinedList"/>
    <dgm:cxn modelId="{7B74B39D-AA49-3443-A3AC-8FEC43045E56}" type="presParOf" srcId="{4A0C0E54-0165-9045-B5E1-D34A8080EB7C}" destId="{920B7232-B74C-BE43-8EA2-0659CFE58152}" srcOrd="0" destOrd="0" presId="urn:microsoft.com/office/officeart/2008/layout/LinedList"/>
    <dgm:cxn modelId="{EB4BFED3-FB71-094F-8081-5DA95D139ADE}" type="presParOf" srcId="{4A0C0E54-0165-9045-B5E1-D34A8080EB7C}" destId="{3C08EC7F-E6F4-5C4C-832F-4CEB44192F67}" srcOrd="1" destOrd="0" presId="urn:microsoft.com/office/officeart/2008/layout/LinedList"/>
    <dgm:cxn modelId="{C182037C-476F-CE4F-AF59-2A0A91734DD0}" type="presParOf" srcId="{3C08EC7F-E6F4-5C4C-832F-4CEB44192F67}" destId="{A41B59DA-B1E9-2341-9D2D-C166823EEA94}" srcOrd="0" destOrd="0" presId="urn:microsoft.com/office/officeart/2008/layout/LinedList"/>
    <dgm:cxn modelId="{7C82C1E7-C2CE-9541-817C-25EC297F8854}" type="presParOf" srcId="{3C08EC7F-E6F4-5C4C-832F-4CEB44192F67}" destId="{344CC22C-3019-2049-80AF-6646E0C95C2B}" srcOrd="1" destOrd="0" presId="urn:microsoft.com/office/officeart/2008/layout/LinedList"/>
    <dgm:cxn modelId="{1DC1D71E-A221-B647-8AD2-1B9747B16904}" type="presParOf" srcId="{344CC22C-3019-2049-80AF-6646E0C95C2B}" destId="{02BA8A0B-E7A5-3647-9965-E73627B68CF1}" srcOrd="0" destOrd="0" presId="urn:microsoft.com/office/officeart/2008/layout/LinedList"/>
    <dgm:cxn modelId="{7F6BEE12-AC25-FE44-B4C0-5F1F6B897852}" type="presParOf" srcId="{344CC22C-3019-2049-80AF-6646E0C95C2B}" destId="{606259CD-4650-8447-A7DE-DA797DD45657}" srcOrd="1" destOrd="0" presId="urn:microsoft.com/office/officeart/2008/layout/LinedList"/>
    <dgm:cxn modelId="{3FC0C7B7-D5DB-9945-9BDA-5F31C880464B}" type="presParOf" srcId="{344CC22C-3019-2049-80AF-6646E0C95C2B}" destId="{191E7E2F-1398-7D41-9CA3-2E5057B069B7}" srcOrd="2" destOrd="0" presId="urn:microsoft.com/office/officeart/2008/layout/LinedList"/>
    <dgm:cxn modelId="{2201B925-9589-2E40-9CD0-8122159C3428}" type="presParOf" srcId="{3C08EC7F-E6F4-5C4C-832F-4CEB44192F67}" destId="{5111712C-85E3-964E-A962-F8C31A8E85F2}" srcOrd="2" destOrd="0" presId="urn:microsoft.com/office/officeart/2008/layout/LinedList"/>
    <dgm:cxn modelId="{4A7B46F1-3006-B842-B3D9-C02B7A1CE7AB}" type="presParOf" srcId="{3C08EC7F-E6F4-5C4C-832F-4CEB44192F67}" destId="{2A5F14DB-1D68-4B4C-8F5D-6BE16B8B1229}" srcOrd="3" destOrd="0" presId="urn:microsoft.com/office/officeart/2008/layout/LinedList"/>
    <dgm:cxn modelId="{4033F7A9-3EE2-BD4A-B4E8-CBA38D2BE019}" type="presParOf" srcId="{FEA1D78B-4995-0146-8F9E-3011012C2EB6}" destId="{9F5751FC-5C06-7A4E-ACD8-C6477C916DEA}" srcOrd="4" destOrd="0" presId="urn:microsoft.com/office/officeart/2008/layout/LinedList"/>
    <dgm:cxn modelId="{C51E1D3D-5A25-1E40-B86F-4745095CE703}" type="presParOf" srcId="{FEA1D78B-4995-0146-8F9E-3011012C2EB6}" destId="{5B82466C-0830-A340-B4A2-70E3830CAEB5}" srcOrd="5" destOrd="0" presId="urn:microsoft.com/office/officeart/2008/layout/LinedList"/>
    <dgm:cxn modelId="{C8C8B81A-5F3A-0E48-9431-5D9B42AEDE98}" type="presParOf" srcId="{5B82466C-0830-A340-B4A2-70E3830CAEB5}" destId="{529F0036-6A0E-4748-808C-F207AE0200EC}" srcOrd="0" destOrd="0" presId="urn:microsoft.com/office/officeart/2008/layout/LinedList"/>
    <dgm:cxn modelId="{DC294173-0B76-E440-863D-3A2C328A74D4}" type="presParOf" srcId="{5B82466C-0830-A340-B4A2-70E3830CAEB5}" destId="{1E414AC7-229A-1241-A3C2-EB8E0DCF4404}" srcOrd="1" destOrd="0" presId="urn:microsoft.com/office/officeart/2008/layout/LinedList"/>
    <dgm:cxn modelId="{090B643A-0EC8-9B4C-8C30-BEB0DDAB11E9}" type="presParOf" srcId="{1E414AC7-229A-1241-A3C2-EB8E0DCF4404}" destId="{ED3B016C-643E-BD44-96CC-357DEB92276F}" srcOrd="0" destOrd="0" presId="urn:microsoft.com/office/officeart/2008/layout/LinedList"/>
    <dgm:cxn modelId="{3597B392-33A7-CD4F-ABB0-20D10A7946B3}" type="presParOf" srcId="{1E414AC7-229A-1241-A3C2-EB8E0DCF4404}" destId="{C5300D7D-5601-CC44-BC64-2DDFE2233AC7}" srcOrd="1" destOrd="0" presId="urn:microsoft.com/office/officeart/2008/layout/LinedList"/>
    <dgm:cxn modelId="{1C48B3A5-5977-344D-B0FA-13A907A7B93A}" type="presParOf" srcId="{C5300D7D-5601-CC44-BC64-2DDFE2233AC7}" destId="{C689CDB9-9AF0-4548-98E8-F004089BA104}" srcOrd="0" destOrd="0" presId="urn:microsoft.com/office/officeart/2008/layout/LinedList"/>
    <dgm:cxn modelId="{74A8FE31-C132-0A46-915B-845AB1B3C40D}" type="presParOf" srcId="{C5300D7D-5601-CC44-BC64-2DDFE2233AC7}" destId="{258AF0B4-EE68-C14A-9B8A-6734BECE9E3D}" srcOrd="1" destOrd="0" presId="urn:microsoft.com/office/officeart/2008/layout/LinedList"/>
    <dgm:cxn modelId="{7E030D93-DFA7-A84A-B7DE-87C50DE0F696}" type="presParOf" srcId="{C5300D7D-5601-CC44-BC64-2DDFE2233AC7}" destId="{F50B8829-8C09-D643-9F0F-E0B91BFA4FED}" srcOrd="2" destOrd="0" presId="urn:microsoft.com/office/officeart/2008/layout/LinedList"/>
    <dgm:cxn modelId="{108F6486-BBF9-EE42-8B48-C68BC596AFDB}" type="presParOf" srcId="{1E414AC7-229A-1241-A3C2-EB8E0DCF4404}" destId="{D81E5564-FC11-3841-A49B-8183B98E9E4E}" srcOrd="2" destOrd="0" presId="urn:microsoft.com/office/officeart/2008/layout/LinedList"/>
    <dgm:cxn modelId="{4FA1D8E5-C6BF-9347-A377-A084424717AA}" type="presParOf" srcId="{1E414AC7-229A-1241-A3C2-EB8E0DCF4404}" destId="{9DD9DAD9-F008-9D4B-8610-051CF369B0D3}" srcOrd="3" destOrd="0" presId="urn:microsoft.com/office/officeart/2008/layout/LinedList"/>
    <dgm:cxn modelId="{B1B57EAD-10F7-E14E-9E6A-63DB58D539F7}" type="presParOf" srcId="{FEA1D78B-4995-0146-8F9E-3011012C2EB6}" destId="{06BF05AF-4D5E-0249-9597-ADD3CABEAE0C}" srcOrd="6" destOrd="0" presId="urn:microsoft.com/office/officeart/2008/layout/LinedList"/>
    <dgm:cxn modelId="{9FEE72CC-5169-9B49-8265-F110069C1430}" type="presParOf" srcId="{FEA1D78B-4995-0146-8F9E-3011012C2EB6}" destId="{D00E3910-652B-6E4B-8BBA-BDF4DE8C0DFF}" srcOrd="7" destOrd="0" presId="urn:microsoft.com/office/officeart/2008/layout/LinedList"/>
    <dgm:cxn modelId="{1CD7FB08-6145-474D-9FA9-5A4B99E3136E}" type="presParOf" srcId="{D00E3910-652B-6E4B-8BBA-BDF4DE8C0DFF}" destId="{FCE324ED-8991-DF4C-A58C-8B93C5E44672}" srcOrd="0" destOrd="0" presId="urn:microsoft.com/office/officeart/2008/layout/LinedList"/>
    <dgm:cxn modelId="{EFB18566-2602-E04D-83F6-E001BCB79802}" type="presParOf" srcId="{D00E3910-652B-6E4B-8BBA-BDF4DE8C0DFF}" destId="{46EFEC66-A90B-CB45-A900-F1A517E956C9}" srcOrd="1" destOrd="0" presId="urn:microsoft.com/office/officeart/2008/layout/LinedList"/>
    <dgm:cxn modelId="{58A08438-BCAE-D543-B4F7-655697218B0D}" type="presParOf" srcId="{46EFEC66-A90B-CB45-A900-F1A517E956C9}" destId="{9F66828B-1F9E-D04B-90C4-1729FCBD950D}" srcOrd="0" destOrd="0" presId="urn:microsoft.com/office/officeart/2008/layout/LinedList"/>
    <dgm:cxn modelId="{A87CFD29-FF99-1C44-8F1F-95F57D9F4D87}" type="presParOf" srcId="{46EFEC66-A90B-CB45-A900-F1A517E956C9}" destId="{71A7C4A1-EFF7-7941-9FC6-834A6BBD7C05}" srcOrd="1" destOrd="0" presId="urn:microsoft.com/office/officeart/2008/layout/LinedList"/>
    <dgm:cxn modelId="{60ADAD6E-F980-FB4D-81F1-95C442537D95}" type="presParOf" srcId="{71A7C4A1-EFF7-7941-9FC6-834A6BBD7C05}" destId="{81F182CB-9C54-884F-8362-E5840CC452F8}" srcOrd="0" destOrd="0" presId="urn:microsoft.com/office/officeart/2008/layout/LinedList"/>
    <dgm:cxn modelId="{A5724872-73C4-D643-BA57-6BEFB81DD8BD}" type="presParOf" srcId="{71A7C4A1-EFF7-7941-9FC6-834A6BBD7C05}" destId="{65763591-67A3-5640-9435-36BCFAA681B6}" srcOrd="1" destOrd="0" presId="urn:microsoft.com/office/officeart/2008/layout/LinedList"/>
    <dgm:cxn modelId="{72B73CE7-8899-C74E-8856-345EFCE511D5}" type="presParOf" srcId="{71A7C4A1-EFF7-7941-9FC6-834A6BBD7C05}" destId="{53AF7D3B-0159-524A-8D5D-DBDBCF2B07F7}" srcOrd="2" destOrd="0" presId="urn:microsoft.com/office/officeart/2008/layout/LinedList"/>
    <dgm:cxn modelId="{D0DFD6A9-F2C5-3642-9690-39C253BCFE19}" type="presParOf" srcId="{46EFEC66-A90B-CB45-A900-F1A517E956C9}" destId="{20BDA339-6946-6345-BD52-D8F4FC68A632}" srcOrd="2" destOrd="0" presId="urn:microsoft.com/office/officeart/2008/layout/LinedList"/>
    <dgm:cxn modelId="{0A453A22-4C31-654B-9C3C-BFE96F78A86D}" type="presParOf" srcId="{46EFEC66-A90B-CB45-A900-F1A517E956C9}" destId="{1F2751D7-8267-BB4F-971C-4546BEF95F15}"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D1A18C-BCB0-9B45-965C-E767C745FDD0}" type="doc">
      <dgm:prSet loTypeId="urn:microsoft.com/office/officeart/2008/layout/LinedList" loCatId="" qsTypeId="urn:microsoft.com/office/officeart/2005/8/quickstyle/simple4" qsCatId="simple" csTypeId="urn:microsoft.com/office/officeart/2005/8/colors/accent1_2" csCatId="accent1" phldr="1"/>
      <dgm:spPr/>
      <dgm:t>
        <a:bodyPr/>
        <a:lstStyle/>
        <a:p>
          <a:endParaRPr lang="en-US"/>
        </a:p>
      </dgm:t>
    </dgm:pt>
    <dgm:pt modelId="{FF07852F-C9AF-8C45-95DC-16959747B610}">
      <dgm:prSet custT="1"/>
      <dgm:spPr/>
      <dgm:t>
        <a:bodyPr/>
        <a:lstStyle/>
        <a:p>
          <a:pPr rtl="0"/>
          <a:r>
            <a:rPr lang="en-US" sz="1400" b="1" dirty="0" smtClean="0"/>
            <a:t>5. Much more needs to be done to reduce maternal mortality</a:t>
          </a:r>
          <a:endParaRPr lang="en-US" sz="1400" b="1" dirty="0"/>
        </a:p>
      </dgm:t>
    </dgm:pt>
    <dgm:pt modelId="{E7838DE1-D1AF-D74C-9A0B-5CCAF2DD19D7}" type="parTrans" cxnId="{52D7A125-1A82-824B-ABCD-A4C97EF172C5}">
      <dgm:prSet/>
      <dgm:spPr/>
      <dgm:t>
        <a:bodyPr/>
        <a:lstStyle/>
        <a:p>
          <a:endParaRPr lang="en-US"/>
        </a:p>
      </dgm:t>
    </dgm:pt>
    <dgm:pt modelId="{968B7337-F231-2841-9341-D3966DE2BAB5}" type="sibTrans" cxnId="{52D7A125-1A82-824B-ABCD-A4C97EF172C5}">
      <dgm:prSet/>
      <dgm:spPr/>
      <dgm:t>
        <a:bodyPr/>
        <a:lstStyle/>
        <a:p>
          <a:endParaRPr lang="en-US"/>
        </a:p>
      </dgm:t>
    </dgm:pt>
    <dgm:pt modelId="{06A71EAC-7E05-E64D-99A0-B691E6263525}">
      <dgm:prSet/>
      <dgm:spPr/>
      <dgm:t>
        <a:bodyPr/>
        <a:lstStyle/>
        <a:p>
          <a:pPr rtl="0"/>
          <a:r>
            <a:rPr lang="en-US" smtClean="0"/>
            <a:t>Globally, the maternal mortality ratio dropped by 45 percent between 1990 and 2013, from 380 to 210 deaths per 100,000 live births. Worldwide, almost 300,000 women died in 2013 from causes related to pregnancy and childbirth. Maternal death is mostly preventable and much more needs to be done to provide care to pregnant women.</a:t>
          </a:r>
          <a:endParaRPr lang="en-US"/>
        </a:p>
      </dgm:t>
    </dgm:pt>
    <dgm:pt modelId="{68B743A2-D070-FA43-A290-11DF7FB9E320}" type="parTrans" cxnId="{F2850BAD-12F0-5546-9AFD-741D2C219A22}">
      <dgm:prSet/>
      <dgm:spPr/>
      <dgm:t>
        <a:bodyPr/>
        <a:lstStyle/>
        <a:p>
          <a:endParaRPr lang="en-US"/>
        </a:p>
      </dgm:t>
    </dgm:pt>
    <dgm:pt modelId="{2AFF461B-A876-FF46-A843-E490FF8AB60F}" type="sibTrans" cxnId="{F2850BAD-12F0-5546-9AFD-741D2C219A22}">
      <dgm:prSet/>
      <dgm:spPr/>
      <dgm:t>
        <a:bodyPr/>
        <a:lstStyle/>
        <a:p>
          <a:endParaRPr lang="en-US"/>
        </a:p>
      </dgm:t>
    </dgm:pt>
    <dgm:pt modelId="{427A69EF-CF96-D04E-BD5D-76EDD34573E1}">
      <dgm:prSet custT="1"/>
      <dgm:spPr/>
      <dgm:t>
        <a:bodyPr/>
        <a:lstStyle/>
        <a:p>
          <a:pPr rtl="0"/>
          <a:r>
            <a:rPr lang="en-US" sz="1400" b="1" dirty="0" smtClean="0"/>
            <a:t>6. Efforts in the fight against malaria and tuberculosis have shown results</a:t>
          </a:r>
          <a:endParaRPr lang="en-US" sz="1400" b="1" dirty="0"/>
        </a:p>
      </dgm:t>
    </dgm:pt>
    <dgm:pt modelId="{8E14516D-8522-5446-B8FD-9B591420D8D8}" type="parTrans" cxnId="{FA4ACFCD-31F6-E343-AB41-FE259EC687E8}">
      <dgm:prSet/>
      <dgm:spPr/>
      <dgm:t>
        <a:bodyPr/>
        <a:lstStyle/>
        <a:p>
          <a:endParaRPr lang="en-US"/>
        </a:p>
      </dgm:t>
    </dgm:pt>
    <dgm:pt modelId="{0A7D5938-55CB-EB4F-BAED-58700A4B6904}" type="sibTrans" cxnId="{FA4ACFCD-31F6-E343-AB41-FE259EC687E8}">
      <dgm:prSet/>
      <dgm:spPr/>
      <dgm:t>
        <a:bodyPr/>
        <a:lstStyle/>
        <a:p>
          <a:endParaRPr lang="en-US"/>
        </a:p>
      </dgm:t>
    </dgm:pt>
    <dgm:pt modelId="{3EFFF618-1CEC-2548-8276-0DB6E5381580}">
      <dgm:prSet/>
      <dgm:spPr/>
      <dgm:t>
        <a:bodyPr/>
        <a:lstStyle/>
        <a:p>
          <a:pPr rtl="0"/>
          <a:r>
            <a:rPr lang="en-US" dirty="0" smtClean="0"/>
            <a:t>Between 2000 and 2012, an estimated 3.3 million deaths from malaria were averted due to the substantial expansion of malaria interventions. About 90 percent of those averted deaths—3 million—were children under the age of five living in sub-Saharan Africa. The intensive efforts to fight tuberculosis have saved an estimated 22 million lives worldwide since 1995. If the trends continue, the world will reach the MDG targets on malaria and tuberculosis.</a:t>
          </a:r>
          <a:endParaRPr lang="en-US" dirty="0"/>
        </a:p>
      </dgm:t>
    </dgm:pt>
    <dgm:pt modelId="{931DD5CC-E575-7E48-A96C-932AD5FEBEE9}" type="parTrans" cxnId="{E10A07B0-C009-BB4B-BD90-2D986DE095BD}">
      <dgm:prSet/>
      <dgm:spPr/>
      <dgm:t>
        <a:bodyPr/>
        <a:lstStyle/>
        <a:p>
          <a:endParaRPr lang="en-US"/>
        </a:p>
      </dgm:t>
    </dgm:pt>
    <dgm:pt modelId="{82CD04D1-280B-4541-BF67-F015E51A42E0}" type="sibTrans" cxnId="{E10A07B0-C009-BB4B-BD90-2D986DE095BD}">
      <dgm:prSet/>
      <dgm:spPr/>
      <dgm:t>
        <a:bodyPr/>
        <a:lstStyle/>
        <a:p>
          <a:endParaRPr lang="en-US"/>
        </a:p>
      </dgm:t>
    </dgm:pt>
    <dgm:pt modelId="{8A199AED-7ADD-4845-8FCF-F23092B81BE5}">
      <dgm:prSet/>
      <dgm:spPr/>
      <dgm:t>
        <a:bodyPr/>
        <a:lstStyle/>
        <a:p>
          <a:pPr rtl="0"/>
          <a:r>
            <a:rPr lang="en-US" b="1" dirty="0" smtClean="0"/>
            <a:t>7. Major trends that threaten environmental sustainability continue, but examples of successful global action exist </a:t>
          </a:r>
          <a:endParaRPr lang="en-US" b="1" dirty="0"/>
        </a:p>
      </dgm:t>
    </dgm:pt>
    <dgm:pt modelId="{4533FCC9-1774-1340-9C0C-B9BC0343FC5F}" type="parTrans" cxnId="{DAD2EDEE-3A08-F849-9582-3C44439095C2}">
      <dgm:prSet/>
      <dgm:spPr/>
      <dgm:t>
        <a:bodyPr/>
        <a:lstStyle/>
        <a:p>
          <a:endParaRPr lang="en-US"/>
        </a:p>
      </dgm:t>
    </dgm:pt>
    <dgm:pt modelId="{D094BEE7-69B5-FC45-B440-0D95C1D5B72F}" type="sibTrans" cxnId="{DAD2EDEE-3A08-F849-9582-3C44439095C2}">
      <dgm:prSet/>
      <dgm:spPr/>
      <dgm:t>
        <a:bodyPr/>
        <a:lstStyle/>
        <a:p>
          <a:endParaRPr lang="en-US"/>
        </a:p>
      </dgm:t>
    </dgm:pt>
    <dgm:pt modelId="{D6126064-4B7D-994E-8CD5-AB0F26E419FE}">
      <dgm:prSet/>
      <dgm:spPr/>
      <dgm:t>
        <a:bodyPr/>
        <a:lstStyle/>
        <a:p>
          <a:pPr rtl="0"/>
          <a:r>
            <a:rPr lang="en-US" smtClean="0"/>
            <a:t>Global emissions of carbon dioxide (CO2) continued their upward trend and those in 2011 were almost 50 percent above their 1990 level. Millions of hectares of forest are lost every year, many species are being driven closer to extinction and renewable water resources are becoming scarcer. At the same time, international action is on the verge of eliminating ozone-depleting substances and the proportion of terrestrial and coastal marine areas under protection has been increasing.</a:t>
          </a:r>
          <a:endParaRPr lang="en-US"/>
        </a:p>
      </dgm:t>
    </dgm:pt>
    <dgm:pt modelId="{30A699CE-6CD2-894A-863C-C03F44BA8ADC}" type="parTrans" cxnId="{0317D827-94C0-BB4D-A33F-4E03C19A41C9}">
      <dgm:prSet/>
      <dgm:spPr/>
      <dgm:t>
        <a:bodyPr/>
        <a:lstStyle/>
        <a:p>
          <a:endParaRPr lang="en-US"/>
        </a:p>
      </dgm:t>
    </dgm:pt>
    <dgm:pt modelId="{C27D311F-4C61-4D4B-841E-CDDD5A96DAA3}" type="sibTrans" cxnId="{0317D827-94C0-BB4D-A33F-4E03C19A41C9}">
      <dgm:prSet/>
      <dgm:spPr/>
      <dgm:t>
        <a:bodyPr/>
        <a:lstStyle/>
        <a:p>
          <a:endParaRPr lang="en-US"/>
        </a:p>
      </dgm:t>
    </dgm:pt>
    <dgm:pt modelId="{F48C6344-6C8A-B442-A931-4E1C0410A7E4}">
      <dgm:prSet custT="1"/>
      <dgm:spPr/>
      <dgm:t>
        <a:bodyPr/>
        <a:lstStyle/>
        <a:p>
          <a:pPr rtl="0"/>
          <a:r>
            <a:rPr lang="en-US" sz="1400" b="1" dirty="0" smtClean="0"/>
            <a:t>8. Last but not least… - The Global Partnership for Development (Next Slide…)</a:t>
          </a:r>
          <a:endParaRPr lang="en-US" sz="1400" b="1" dirty="0"/>
        </a:p>
      </dgm:t>
    </dgm:pt>
    <dgm:pt modelId="{D940C508-3BD8-A741-898C-3911DF1E7EA6}" type="parTrans" cxnId="{D409ED65-1F8D-4D42-B468-FBF70D66D06F}">
      <dgm:prSet/>
      <dgm:spPr/>
      <dgm:t>
        <a:bodyPr/>
        <a:lstStyle/>
        <a:p>
          <a:endParaRPr lang="en-US"/>
        </a:p>
      </dgm:t>
    </dgm:pt>
    <dgm:pt modelId="{1A1AAFD1-EF9D-8C4D-9687-6561815D5706}" type="sibTrans" cxnId="{D409ED65-1F8D-4D42-B468-FBF70D66D06F}">
      <dgm:prSet/>
      <dgm:spPr/>
      <dgm:t>
        <a:bodyPr/>
        <a:lstStyle/>
        <a:p>
          <a:endParaRPr lang="en-US"/>
        </a:p>
      </dgm:t>
    </dgm:pt>
    <dgm:pt modelId="{F5EBA3BF-336D-BC4D-972F-176A1F70C0DE}" type="pres">
      <dgm:prSet presAssocID="{12D1A18C-BCB0-9B45-965C-E767C745FDD0}" presName="vert0" presStyleCnt="0">
        <dgm:presLayoutVars>
          <dgm:dir/>
          <dgm:animOne val="branch"/>
          <dgm:animLvl val="lvl"/>
        </dgm:presLayoutVars>
      </dgm:prSet>
      <dgm:spPr/>
      <dgm:t>
        <a:bodyPr/>
        <a:lstStyle/>
        <a:p>
          <a:endParaRPr lang="en-US"/>
        </a:p>
      </dgm:t>
    </dgm:pt>
    <dgm:pt modelId="{99E9C1ED-2811-ED45-B0AE-59C449FF5003}" type="pres">
      <dgm:prSet presAssocID="{FF07852F-C9AF-8C45-95DC-16959747B610}" presName="thickLine" presStyleLbl="alignNode1" presStyleIdx="0" presStyleCnt="4"/>
      <dgm:spPr/>
    </dgm:pt>
    <dgm:pt modelId="{3D8F81BB-8AF9-2D4B-809C-A1BDD09D286C}" type="pres">
      <dgm:prSet presAssocID="{FF07852F-C9AF-8C45-95DC-16959747B610}" presName="horz1" presStyleCnt="0"/>
      <dgm:spPr/>
    </dgm:pt>
    <dgm:pt modelId="{2194378C-D431-304F-992F-359FEE3FE0B5}" type="pres">
      <dgm:prSet presAssocID="{FF07852F-C9AF-8C45-95DC-16959747B610}" presName="tx1" presStyleLbl="revTx" presStyleIdx="0" presStyleCnt="7"/>
      <dgm:spPr/>
      <dgm:t>
        <a:bodyPr/>
        <a:lstStyle/>
        <a:p>
          <a:endParaRPr lang="en-US"/>
        </a:p>
      </dgm:t>
    </dgm:pt>
    <dgm:pt modelId="{8ACBA6BC-9AED-4445-8667-CC21941E9D39}" type="pres">
      <dgm:prSet presAssocID="{FF07852F-C9AF-8C45-95DC-16959747B610}" presName="vert1" presStyleCnt="0"/>
      <dgm:spPr/>
    </dgm:pt>
    <dgm:pt modelId="{5F199997-D07C-D94D-831D-F631E55A0C3A}" type="pres">
      <dgm:prSet presAssocID="{06A71EAC-7E05-E64D-99A0-B691E6263525}" presName="vertSpace2a" presStyleCnt="0"/>
      <dgm:spPr/>
    </dgm:pt>
    <dgm:pt modelId="{1EBD7E1D-52AC-904B-BC30-B55E252D8BF6}" type="pres">
      <dgm:prSet presAssocID="{06A71EAC-7E05-E64D-99A0-B691E6263525}" presName="horz2" presStyleCnt="0"/>
      <dgm:spPr/>
    </dgm:pt>
    <dgm:pt modelId="{1588CE10-70CD-254F-B5AF-6DBCB3768DDA}" type="pres">
      <dgm:prSet presAssocID="{06A71EAC-7E05-E64D-99A0-B691E6263525}" presName="horzSpace2" presStyleCnt="0"/>
      <dgm:spPr/>
    </dgm:pt>
    <dgm:pt modelId="{5B477284-3635-194F-BD62-809865C1BDBC}" type="pres">
      <dgm:prSet presAssocID="{06A71EAC-7E05-E64D-99A0-B691E6263525}" presName="tx2" presStyleLbl="revTx" presStyleIdx="1" presStyleCnt="7"/>
      <dgm:spPr/>
      <dgm:t>
        <a:bodyPr/>
        <a:lstStyle/>
        <a:p>
          <a:endParaRPr lang="en-US"/>
        </a:p>
      </dgm:t>
    </dgm:pt>
    <dgm:pt modelId="{B0D4AE3C-E3CA-5845-876D-C79152587722}" type="pres">
      <dgm:prSet presAssocID="{06A71EAC-7E05-E64D-99A0-B691E6263525}" presName="vert2" presStyleCnt="0"/>
      <dgm:spPr/>
    </dgm:pt>
    <dgm:pt modelId="{360CEFEE-7D07-3B4E-B98E-15888A544E08}" type="pres">
      <dgm:prSet presAssocID="{06A71EAC-7E05-E64D-99A0-B691E6263525}" presName="thinLine2b" presStyleLbl="callout" presStyleIdx="0" presStyleCnt="3"/>
      <dgm:spPr/>
    </dgm:pt>
    <dgm:pt modelId="{9EF3E484-9148-FC47-AB2E-DB22B25AEBBB}" type="pres">
      <dgm:prSet presAssocID="{06A71EAC-7E05-E64D-99A0-B691E6263525}" presName="vertSpace2b" presStyleCnt="0"/>
      <dgm:spPr/>
    </dgm:pt>
    <dgm:pt modelId="{2AFCDB74-C9D7-5245-B58D-3EDF608961A9}" type="pres">
      <dgm:prSet presAssocID="{427A69EF-CF96-D04E-BD5D-76EDD34573E1}" presName="thickLine" presStyleLbl="alignNode1" presStyleIdx="1" presStyleCnt="4"/>
      <dgm:spPr/>
    </dgm:pt>
    <dgm:pt modelId="{2AC6FD88-816C-B64B-9F91-52F9146A5A23}" type="pres">
      <dgm:prSet presAssocID="{427A69EF-CF96-D04E-BD5D-76EDD34573E1}" presName="horz1" presStyleCnt="0"/>
      <dgm:spPr/>
    </dgm:pt>
    <dgm:pt modelId="{AC6FA0B0-12BF-2F41-8638-A49675A1C75E}" type="pres">
      <dgm:prSet presAssocID="{427A69EF-CF96-D04E-BD5D-76EDD34573E1}" presName="tx1" presStyleLbl="revTx" presStyleIdx="2" presStyleCnt="7"/>
      <dgm:spPr/>
      <dgm:t>
        <a:bodyPr/>
        <a:lstStyle/>
        <a:p>
          <a:endParaRPr lang="en-US"/>
        </a:p>
      </dgm:t>
    </dgm:pt>
    <dgm:pt modelId="{58656639-EBE9-D741-A40B-B2A7F77D562E}" type="pres">
      <dgm:prSet presAssocID="{427A69EF-CF96-D04E-BD5D-76EDD34573E1}" presName="vert1" presStyleCnt="0"/>
      <dgm:spPr/>
    </dgm:pt>
    <dgm:pt modelId="{3BB4FBBD-3548-1940-9AE2-5FCBD8046192}" type="pres">
      <dgm:prSet presAssocID="{3EFFF618-1CEC-2548-8276-0DB6E5381580}" presName="vertSpace2a" presStyleCnt="0"/>
      <dgm:spPr/>
    </dgm:pt>
    <dgm:pt modelId="{DB1AE648-D7F0-2A41-8073-C2A2EED3A9B0}" type="pres">
      <dgm:prSet presAssocID="{3EFFF618-1CEC-2548-8276-0DB6E5381580}" presName="horz2" presStyleCnt="0"/>
      <dgm:spPr/>
    </dgm:pt>
    <dgm:pt modelId="{BD49D6B4-6E80-D54E-B1B5-BF65EA43D1F7}" type="pres">
      <dgm:prSet presAssocID="{3EFFF618-1CEC-2548-8276-0DB6E5381580}" presName="horzSpace2" presStyleCnt="0"/>
      <dgm:spPr/>
    </dgm:pt>
    <dgm:pt modelId="{DCD60595-06E1-7542-A88D-558A7E23D31D}" type="pres">
      <dgm:prSet presAssocID="{3EFFF618-1CEC-2548-8276-0DB6E5381580}" presName="tx2" presStyleLbl="revTx" presStyleIdx="3" presStyleCnt="7"/>
      <dgm:spPr/>
      <dgm:t>
        <a:bodyPr/>
        <a:lstStyle/>
        <a:p>
          <a:endParaRPr lang="en-US"/>
        </a:p>
      </dgm:t>
    </dgm:pt>
    <dgm:pt modelId="{7A52684A-4A1D-C34D-AB33-35E251ECED65}" type="pres">
      <dgm:prSet presAssocID="{3EFFF618-1CEC-2548-8276-0DB6E5381580}" presName="vert2" presStyleCnt="0"/>
      <dgm:spPr/>
    </dgm:pt>
    <dgm:pt modelId="{4589EA52-F69C-664C-AEF5-91CF23A7FC56}" type="pres">
      <dgm:prSet presAssocID="{3EFFF618-1CEC-2548-8276-0DB6E5381580}" presName="thinLine2b" presStyleLbl="callout" presStyleIdx="1" presStyleCnt="3"/>
      <dgm:spPr/>
    </dgm:pt>
    <dgm:pt modelId="{7A1B513B-FADB-3D4B-A8D2-7CFCFB588CDF}" type="pres">
      <dgm:prSet presAssocID="{3EFFF618-1CEC-2548-8276-0DB6E5381580}" presName="vertSpace2b" presStyleCnt="0"/>
      <dgm:spPr/>
    </dgm:pt>
    <dgm:pt modelId="{CBF32035-4A85-9B4B-B130-FAC80420C8AF}" type="pres">
      <dgm:prSet presAssocID="{8A199AED-7ADD-4845-8FCF-F23092B81BE5}" presName="thickLine" presStyleLbl="alignNode1" presStyleIdx="2" presStyleCnt="4"/>
      <dgm:spPr/>
    </dgm:pt>
    <dgm:pt modelId="{84D79971-1F6D-3E41-B1A4-5FE06386435B}" type="pres">
      <dgm:prSet presAssocID="{8A199AED-7ADD-4845-8FCF-F23092B81BE5}" presName="horz1" presStyleCnt="0"/>
      <dgm:spPr/>
    </dgm:pt>
    <dgm:pt modelId="{3295A9BB-5DCF-C649-A748-F9C2991A03C1}" type="pres">
      <dgm:prSet presAssocID="{8A199AED-7ADD-4845-8FCF-F23092B81BE5}" presName="tx1" presStyleLbl="revTx" presStyleIdx="4" presStyleCnt="7"/>
      <dgm:spPr/>
      <dgm:t>
        <a:bodyPr/>
        <a:lstStyle/>
        <a:p>
          <a:endParaRPr lang="en-US"/>
        </a:p>
      </dgm:t>
    </dgm:pt>
    <dgm:pt modelId="{A9422827-9D19-AC46-9A55-FCAA80AFCFA6}" type="pres">
      <dgm:prSet presAssocID="{8A199AED-7ADD-4845-8FCF-F23092B81BE5}" presName="vert1" presStyleCnt="0"/>
      <dgm:spPr/>
    </dgm:pt>
    <dgm:pt modelId="{8F82C983-D7BA-9C4B-8537-8CC8D029FCE2}" type="pres">
      <dgm:prSet presAssocID="{D6126064-4B7D-994E-8CD5-AB0F26E419FE}" presName="vertSpace2a" presStyleCnt="0"/>
      <dgm:spPr/>
    </dgm:pt>
    <dgm:pt modelId="{04F9B31E-3308-7142-8D10-13AB89ACB9DD}" type="pres">
      <dgm:prSet presAssocID="{D6126064-4B7D-994E-8CD5-AB0F26E419FE}" presName="horz2" presStyleCnt="0"/>
      <dgm:spPr/>
    </dgm:pt>
    <dgm:pt modelId="{13BDD481-A712-8E46-A06D-6EF0815E07BB}" type="pres">
      <dgm:prSet presAssocID="{D6126064-4B7D-994E-8CD5-AB0F26E419FE}" presName="horzSpace2" presStyleCnt="0"/>
      <dgm:spPr/>
    </dgm:pt>
    <dgm:pt modelId="{6857AB9B-4EF1-A144-8517-FD9B16DE0738}" type="pres">
      <dgm:prSet presAssocID="{D6126064-4B7D-994E-8CD5-AB0F26E419FE}" presName="tx2" presStyleLbl="revTx" presStyleIdx="5" presStyleCnt="7"/>
      <dgm:spPr/>
      <dgm:t>
        <a:bodyPr/>
        <a:lstStyle/>
        <a:p>
          <a:endParaRPr lang="en-US"/>
        </a:p>
      </dgm:t>
    </dgm:pt>
    <dgm:pt modelId="{271FA8AF-3ED0-2C42-B7FE-30FC8859379A}" type="pres">
      <dgm:prSet presAssocID="{D6126064-4B7D-994E-8CD5-AB0F26E419FE}" presName="vert2" presStyleCnt="0"/>
      <dgm:spPr/>
    </dgm:pt>
    <dgm:pt modelId="{0EFBB5A4-5420-084A-8C37-1FFE72C801BD}" type="pres">
      <dgm:prSet presAssocID="{D6126064-4B7D-994E-8CD5-AB0F26E419FE}" presName="thinLine2b" presStyleLbl="callout" presStyleIdx="2" presStyleCnt="3"/>
      <dgm:spPr/>
    </dgm:pt>
    <dgm:pt modelId="{2E4E1162-2C27-0145-BDF7-D90F9EA5C5AC}" type="pres">
      <dgm:prSet presAssocID="{D6126064-4B7D-994E-8CD5-AB0F26E419FE}" presName="vertSpace2b" presStyleCnt="0"/>
      <dgm:spPr/>
    </dgm:pt>
    <dgm:pt modelId="{2386E2F8-D056-5145-A8D2-0927FF70546F}" type="pres">
      <dgm:prSet presAssocID="{F48C6344-6C8A-B442-A931-4E1C0410A7E4}" presName="thickLine" presStyleLbl="alignNode1" presStyleIdx="3" presStyleCnt="4"/>
      <dgm:spPr/>
    </dgm:pt>
    <dgm:pt modelId="{B3CDC26E-CD4E-3645-8BD2-219486F4010A}" type="pres">
      <dgm:prSet presAssocID="{F48C6344-6C8A-B442-A931-4E1C0410A7E4}" presName="horz1" presStyleCnt="0"/>
      <dgm:spPr/>
    </dgm:pt>
    <dgm:pt modelId="{DD3B5211-343B-C14A-857D-E6C02621F0E2}" type="pres">
      <dgm:prSet presAssocID="{F48C6344-6C8A-B442-A931-4E1C0410A7E4}" presName="tx1" presStyleLbl="revTx" presStyleIdx="6" presStyleCnt="7" custScaleX="500000"/>
      <dgm:spPr/>
      <dgm:t>
        <a:bodyPr/>
        <a:lstStyle/>
        <a:p>
          <a:endParaRPr lang="en-US"/>
        </a:p>
      </dgm:t>
    </dgm:pt>
    <dgm:pt modelId="{8C1886FE-C570-D24E-A012-AADD3A788FF5}" type="pres">
      <dgm:prSet presAssocID="{F48C6344-6C8A-B442-A931-4E1C0410A7E4}" presName="vert1" presStyleCnt="0"/>
      <dgm:spPr/>
    </dgm:pt>
  </dgm:ptLst>
  <dgm:cxnLst>
    <dgm:cxn modelId="{F30E9032-5064-4046-809C-CC99A6FCA365}" type="presOf" srcId="{06A71EAC-7E05-E64D-99A0-B691E6263525}" destId="{5B477284-3635-194F-BD62-809865C1BDBC}" srcOrd="0" destOrd="0" presId="urn:microsoft.com/office/officeart/2008/layout/LinedList"/>
    <dgm:cxn modelId="{55653CD4-2ECC-EE48-BC83-5CBFFD972225}" type="presOf" srcId="{FF07852F-C9AF-8C45-95DC-16959747B610}" destId="{2194378C-D431-304F-992F-359FEE3FE0B5}" srcOrd="0" destOrd="0" presId="urn:microsoft.com/office/officeart/2008/layout/LinedList"/>
    <dgm:cxn modelId="{52D7A125-1A82-824B-ABCD-A4C97EF172C5}" srcId="{12D1A18C-BCB0-9B45-965C-E767C745FDD0}" destId="{FF07852F-C9AF-8C45-95DC-16959747B610}" srcOrd="0" destOrd="0" parTransId="{E7838DE1-D1AF-D74C-9A0B-5CCAF2DD19D7}" sibTransId="{968B7337-F231-2841-9341-D3966DE2BAB5}"/>
    <dgm:cxn modelId="{D48ED162-986C-2545-AC5C-E6ABD3CCEA4B}" type="presOf" srcId="{3EFFF618-1CEC-2548-8276-0DB6E5381580}" destId="{DCD60595-06E1-7542-A88D-558A7E23D31D}" srcOrd="0" destOrd="0" presId="urn:microsoft.com/office/officeart/2008/layout/LinedList"/>
    <dgm:cxn modelId="{F2850BAD-12F0-5546-9AFD-741D2C219A22}" srcId="{FF07852F-C9AF-8C45-95DC-16959747B610}" destId="{06A71EAC-7E05-E64D-99A0-B691E6263525}" srcOrd="0" destOrd="0" parTransId="{68B743A2-D070-FA43-A290-11DF7FB9E320}" sibTransId="{2AFF461B-A876-FF46-A843-E490FF8AB60F}"/>
    <dgm:cxn modelId="{0E93F211-43B1-6149-83FF-2BC41E10BE62}" type="presOf" srcId="{427A69EF-CF96-D04E-BD5D-76EDD34573E1}" destId="{AC6FA0B0-12BF-2F41-8638-A49675A1C75E}" srcOrd="0" destOrd="0" presId="urn:microsoft.com/office/officeart/2008/layout/LinedList"/>
    <dgm:cxn modelId="{ADBA5EEE-AB7C-394D-8882-C0BA3811B36C}" type="presOf" srcId="{12D1A18C-BCB0-9B45-965C-E767C745FDD0}" destId="{F5EBA3BF-336D-BC4D-972F-176A1F70C0DE}" srcOrd="0" destOrd="0" presId="urn:microsoft.com/office/officeart/2008/layout/LinedList"/>
    <dgm:cxn modelId="{D409ED65-1F8D-4D42-B468-FBF70D66D06F}" srcId="{12D1A18C-BCB0-9B45-965C-E767C745FDD0}" destId="{F48C6344-6C8A-B442-A931-4E1C0410A7E4}" srcOrd="3" destOrd="0" parTransId="{D940C508-3BD8-A741-898C-3911DF1E7EA6}" sibTransId="{1A1AAFD1-EF9D-8C4D-9687-6561815D5706}"/>
    <dgm:cxn modelId="{FA4ACFCD-31F6-E343-AB41-FE259EC687E8}" srcId="{12D1A18C-BCB0-9B45-965C-E767C745FDD0}" destId="{427A69EF-CF96-D04E-BD5D-76EDD34573E1}" srcOrd="1" destOrd="0" parTransId="{8E14516D-8522-5446-B8FD-9B591420D8D8}" sibTransId="{0A7D5938-55CB-EB4F-BAED-58700A4B6904}"/>
    <dgm:cxn modelId="{5724C8CD-59BE-544A-A324-22C5E5EEC197}" type="presOf" srcId="{D6126064-4B7D-994E-8CD5-AB0F26E419FE}" destId="{6857AB9B-4EF1-A144-8517-FD9B16DE0738}" srcOrd="0" destOrd="0" presId="urn:microsoft.com/office/officeart/2008/layout/LinedList"/>
    <dgm:cxn modelId="{31C8696E-3F8C-9348-A6A5-3D9A452C58D4}" type="presOf" srcId="{8A199AED-7ADD-4845-8FCF-F23092B81BE5}" destId="{3295A9BB-5DCF-C649-A748-F9C2991A03C1}" srcOrd="0" destOrd="0" presId="urn:microsoft.com/office/officeart/2008/layout/LinedList"/>
    <dgm:cxn modelId="{C59672F7-9FF3-9A43-A4E8-F8D574177683}" type="presOf" srcId="{F48C6344-6C8A-B442-A931-4E1C0410A7E4}" destId="{DD3B5211-343B-C14A-857D-E6C02621F0E2}" srcOrd="0" destOrd="0" presId="urn:microsoft.com/office/officeart/2008/layout/LinedList"/>
    <dgm:cxn modelId="{0317D827-94C0-BB4D-A33F-4E03C19A41C9}" srcId="{8A199AED-7ADD-4845-8FCF-F23092B81BE5}" destId="{D6126064-4B7D-994E-8CD5-AB0F26E419FE}" srcOrd="0" destOrd="0" parTransId="{30A699CE-6CD2-894A-863C-C03F44BA8ADC}" sibTransId="{C27D311F-4C61-4D4B-841E-CDDD5A96DAA3}"/>
    <dgm:cxn modelId="{DAD2EDEE-3A08-F849-9582-3C44439095C2}" srcId="{12D1A18C-BCB0-9B45-965C-E767C745FDD0}" destId="{8A199AED-7ADD-4845-8FCF-F23092B81BE5}" srcOrd="2" destOrd="0" parTransId="{4533FCC9-1774-1340-9C0C-B9BC0343FC5F}" sibTransId="{D094BEE7-69B5-FC45-B440-0D95C1D5B72F}"/>
    <dgm:cxn modelId="{E10A07B0-C009-BB4B-BD90-2D986DE095BD}" srcId="{427A69EF-CF96-D04E-BD5D-76EDD34573E1}" destId="{3EFFF618-1CEC-2548-8276-0DB6E5381580}" srcOrd="0" destOrd="0" parTransId="{931DD5CC-E575-7E48-A96C-932AD5FEBEE9}" sibTransId="{82CD04D1-280B-4541-BF67-F015E51A42E0}"/>
    <dgm:cxn modelId="{84D9F1E7-8F75-1E4A-8111-0AB01B533F5B}" type="presParOf" srcId="{F5EBA3BF-336D-BC4D-972F-176A1F70C0DE}" destId="{99E9C1ED-2811-ED45-B0AE-59C449FF5003}" srcOrd="0" destOrd="0" presId="urn:microsoft.com/office/officeart/2008/layout/LinedList"/>
    <dgm:cxn modelId="{FF104BC6-895B-944F-806A-9E063841717D}" type="presParOf" srcId="{F5EBA3BF-336D-BC4D-972F-176A1F70C0DE}" destId="{3D8F81BB-8AF9-2D4B-809C-A1BDD09D286C}" srcOrd="1" destOrd="0" presId="urn:microsoft.com/office/officeart/2008/layout/LinedList"/>
    <dgm:cxn modelId="{E726CB1E-BD92-0E4C-BDA2-E06F6157CEBA}" type="presParOf" srcId="{3D8F81BB-8AF9-2D4B-809C-A1BDD09D286C}" destId="{2194378C-D431-304F-992F-359FEE3FE0B5}" srcOrd="0" destOrd="0" presId="urn:microsoft.com/office/officeart/2008/layout/LinedList"/>
    <dgm:cxn modelId="{56799B98-A238-964E-8AE6-36D6421D40F3}" type="presParOf" srcId="{3D8F81BB-8AF9-2D4B-809C-A1BDD09D286C}" destId="{8ACBA6BC-9AED-4445-8667-CC21941E9D39}" srcOrd="1" destOrd="0" presId="urn:microsoft.com/office/officeart/2008/layout/LinedList"/>
    <dgm:cxn modelId="{AAAD96E6-3511-7D45-8FBC-386D1B35C47B}" type="presParOf" srcId="{8ACBA6BC-9AED-4445-8667-CC21941E9D39}" destId="{5F199997-D07C-D94D-831D-F631E55A0C3A}" srcOrd="0" destOrd="0" presId="urn:microsoft.com/office/officeart/2008/layout/LinedList"/>
    <dgm:cxn modelId="{65007274-7370-874A-B719-20CDD803DFFE}" type="presParOf" srcId="{8ACBA6BC-9AED-4445-8667-CC21941E9D39}" destId="{1EBD7E1D-52AC-904B-BC30-B55E252D8BF6}" srcOrd="1" destOrd="0" presId="urn:microsoft.com/office/officeart/2008/layout/LinedList"/>
    <dgm:cxn modelId="{D6BA047C-CAED-5D4D-AAA7-B9A488F731D3}" type="presParOf" srcId="{1EBD7E1D-52AC-904B-BC30-B55E252D8BF6}" destId="{1588CE10-70CD-254F-B5AF-6DBCB3768DDA}" srcOrd="0" destOrd="0" presId="urn:microsoft.com/office/officeart/2008/layout/LinedList"/>
    <dgm:cxn modelId="{6AD5990C-8135-7F48-BF2D-1E2073B357EC}" type="presParOf" srcId="{1EBD7E1D-52AC-904B-BC30-B55E252D8BF6}" destId="{5B477284-3635-194F-BD62-809865C1BDBC}" srcOrd="1" destOrd="0" presId="urn:microsoft.com/office/officeart/2008/layout/LinedList"/>
    <dgm:cxn modelId="{A4824827-040B-2B4D-908B-85D469714BB6}" type="presParOf" srcId="{1EBD7E1D-52AC-904B-BC30-B55E252D8BF6}" destId="{B0D4AE3C-E3CA-5845-876D-C79152587722}" srcOrd="2" destOrd="0" presId="urn:microsoft.com/office/officeart/2008/layout/LinedList"/>
    <dgm:cxn modelId="{72C8E646-6144-CA41-B73F-45D4BC111662}" type="presParOf" srcId="{8ACBA6BC-9AED-4445-8667-CC21941E9D39}" destId="{360CEFEE-7D07-3B4E-B98E-15888A544E08}" srcOrd="2" destOrd="0" presId="urn:microsoft.com/office/officeart/2008/layout/LinedList"/>
    <dgm:cxn modelId="{FA3EDD36-AA54-0F40-B402-240EE13E0FC2}" type="presParOf" srcId="{8ACBA6BC-9AED-4445-8667-CC21941E9D39}" destId="{9EF3E484-9148-FC47-AB2E-DB22B25AEBBB}" srcOrd="3" destOrd="0" presId="urn:microsoft.com/office/officeart/2008/layout/LinedList"/>
    <dgm:cxn modelId="{41613948-8783-D641-9078-3F93732A4DBD}" type="presParOf" srcId="{F5EBA3BF-336D-BC4D-972F-176A1F70C0DE}" destId="{2AFCDB74-C9D7-5245-B58D-3EDF608961A9}" srcOrd="2" destOrd="0" presId="urn:microsoft.com/office/officeart/2008/layout/LinedList"/>
    <dgm:cxn modelId="{3DFF2567-4B83-2848-B55F-558E9895B364}" type="presParOf" srcId="{F5EBA3BF-336D-BC4D-972F-176A1F70C0DE}" destId="{2AC6FD88-816C-B64B-9F91-52F9146A5A23}" srcOrd="3" destOrd="0" presId="urn:microsoft.com/office/officeart/2008/layout/LinedList"/>
    <dgm:cxn modelId="{BB2D5193-26E3-3648-908A-9D5FD9FC07F1}" type="presParOf" srcId="{2AC6FD88-816C-B64B-9F91-52F9146A5A23}" destId="{AC6FA0B0-12BF-2F41-8638-A49675A1C75E}" srcOrd="0" destOrd="0" presId="urn:microsoft.com/office/officeart/2008/layout/LinedList"/>
    <dgm:cxn modelId="{B1181CA6-5AFE-BF49-B1C0-A8D528E3D04F}" type="presParOf" srcId="{2AC6FD88-816C-B64B-9F91-52F9146A5A23}" destId="{58656639-EBE9-D741-A40B-B2A7F77D562E}" srcOrd="1" destOrd="0" presId="urn:microsoft.com/office/officeart/2008/layout/LinedList"/>
    <dgm:cxn modelId="{893DA10D-38BA-A04E-9BA5-B7E3135C6F0F}" type="presParOf" srcId="{58656639-EBE9-D741-A40B-B2A7F77D562E}" destId="{3BB4FBBD-3548-1940-9AE2-5FCBD8046192}" srcOrd="0" destOrd="0" presId="urn:microsoft.com/office/officeart/2008/layout/LinedList"/>
    <dgm:cxn modelId="{A0BEDDC6-86A9-6A41-9122-5269E2028679}" type="presParOf" srcId="{58656639-EBE9-D741-A40B-B2A7F77D562E}" destId="{DB1AE648-D7F0-2A41-8073-C2A2EED3A9B0}" srcOrd="1" destOrd="0" presId="urn:microsoft.com/office/officeart/2008/layout/LinedList"/>
    <dgm:cxn modelId="{CB8D3A86-C8A4-634E-AD6E-08F06A9753A7}" type="presParOf" srcId="{DB1AE648-D7F0-2A41-8073-C2A2EED3A9B0}" destId="{BD49D6B4-6E80-D54E-B1B5-BF65EA43D1F7}" srcOrd="0" destOrd="0" presId="urn:microsoft.com/office/officeart/2008/layout/LinedList"/>
    <dgm:cxn modelId="{88D8B23D-8877-5849-93A2-9FB32087619C}" type="presParOf" srcId="{DB1AE648-D7F0-2A41-8073-C2A2EED3A9B0}" destId="{DCD60595-06E1-7542-A88D-558A7E23D31D}" srcOrd="1" destOrd="0" presId="urn:microsoft.com/office/officeart/2008/layout/LinedList"/>
    <dgm:cxn modelId="{60772889-4F96-284C-A76C-131BFF0F8499}" type="presParOf" srcId="{DB1AE648-D7F0-2A41-8073-C2A2EED3A9B0}" destId="{7A52684A-4A1D-C34D-AB33-35E251ECED65}" srcOrd="2" destOrd="0" presId="urn:microsoft.com/office/officeart/2008/layout/LinedList"/>
    <dgm:cxn modelId="{201484BB-B31A-3C45-8B56-C657D4EAA3E5}" type="presParOf" srcId="{58656639-EBE9-D741-A40B-B2A7F77D562E}" destId="{4589EA52-F69C-664C-AEF5-91CF23A7FC56}" srcOrd="2" destOrd="0" presId="urn:microsoft.com/office/officeart/2008/layout/LinedList"/>
    <dgm:cxn modelId="{9807695F-5C1E-4647-8141-507EB7DEEE0A}" type="presParOf" srcId="{58656639-EBE9-D741-A40B-B2A7F77D562E}" destId="{7A1B513B-FADB-3D4B-A8D2-7CFCFB588CDF}" srcOrd="3" destOrd="0" presId="urn:microsoft.com/office/officeart/2008/layout/LinedList"/>
    <dgm:cxn modelId="{422F8AB8-F27E-AB4D-A98D-3042F4507D3D}" type="presParOf" srcId="{F5EBA3BF-336D-BC4D-972F-176A1F70C0DE}" destId="{CBF32035-4A85-9B4B-B130-FAC80420C8AF}" srcOrd="4" destOrd="0" presId="urn:microsoft.com/office/officeart/2008/layout/LinedList"/>
    <dgm:cxn modelId="{4BB378C1-9E6D-E945-B794-60649034BE9E}" type="presParOf" srcId="{F5EBA3BF-336D-BC4D-972F-176A1F70C0DE}" destId="{84D79971-1F6D-3E41-B1A4-5FE06386435B}" srcOrd="5" destOrd="0" presId="urn:microsoft.com/office/officeart/2008/layout/LinedList"/>
    <dgm:cxn modelId="{2F52BD07-88CF-AC43-8C77-8C9FA47BD43B}" type="presParOf" srcId="{84D79971-1F6D-3E41-B1A4-5FE06386435B}" destId="{3295A9BB-5DCF-C649-A748-F9C2991A03C1}" srcOrd="0" destOrd="0" presId="urn:microsoft.com/office/officeart/2008/layout/LinedList"/>
    <dgm:cxn modelId="{607CC73E-3D90-874E-845A-155A046EE9BF}" type="presParOf" srcId="{84D79971-1F6D-3E41-B1A4-5FE06386435B}" destId="{A9422827-9D19-AC46-9A55-FCAA80AFCFA6}" srcOrd="1" destOrd="0" presId="urn:microsoft.com/office/officeart/2008/layout/LinedList"/>
    <dgm:cxn modelId="{65954BB2-3F45-6D46-A520-514D82BE883C}" type="presParOf" srcId="{A9422827-9D19-AC46-9A55-FCAA80AFCFA6}" destId="{8F82C983-D7BA-9C4B-8537-8CC8D029FCE2}" srcOrd="0" destOrd="0" presId="urn:microsoft.com/office/officeart/2008/layout/LinedList"/>
    <dgm:cxn modelId="{25A3F5DE-E306-6242-A36A-F74236D7C4CD}" type="presParOf" srcId="{A9422827-9D19-AC46-9A55-FCAA80AFCFA6}" destId="{04F9B31E-3308-7142-8D10-13AB89ACB9DD}" srcOrd="1" destOrd="0" presId="urn:microsoft.com/office/officeart/2008/layout/LinedList"/>
    <dgm:cxn modelId="{D9E8804B-C987-C44B-9177-F209527568E1}" type="presParOf" srcId="{04F9B31E-3308-7142-8D10-13AB89ACB9DD}" destId="{13BDD481-A712-8E46-A06D-6EF0815E07BB}" srcOrd="0" destOrd="0" presId="urn:microsoft.com/office/officeart/2008/layout/LinedList"/>
    <dgm:cxn modelId="{27675B9D-0C6E-4646-9F32-CE943990A03D}" type="presParOf" srcId="{04F9B31E-3308-7142-8D10-13AB89ACB9DD}" destId="{6857AB9B-4EF1-A144-8517-FD9B16DE0738}" srcOrd="1" destOrd="0" presId="urn:microsoft.com/office/officeart/2008/layout/LinedList"/>
    <dgm:cxn modelId="{820588DF-CE9F-5245-A3AD-7B25D2B45923}" type="presParOf" srcId="{04F9B31E-3308-7142-8D10-13AB89ACB9DD}" destId="{271FA8AF-3ED0-2C42-B7FE-30FC8859379A}" srcOrd="2" destOrd="0" presId="urn:microsoft.com/office/officeart/2008/layout/LinedList"/>
    <dgm:cxn modelId="{63889A57-2B96-FA41-B120-5BC6CD4E57BB}" type="presParOf" srcId="{A9422827-9D19-AC46-9A55-FCAA80AFCFA6}" destId="{0EFBB5A4-5420-084A-8C37-1FFE72C801BD}" srcOrd="2" destOrd="0" presId="urn:microsoft.com/office/officeart/2008/layout/LinedList"/>
    <dgm:cxn modelId="{A22FE329-F391-C64B-BD3F-6452A38D8DCA}" type="presParOf" srcId="{A9422827-9D19-AC46-9A55-FCAA80AFCFA6}" destId="{2E4E1162-2C27-0145-BDF7-D90F9EA5C5AC}" srcOrd="3" destOrd="0" presId="urn:microsoft.com/office/officeart/2008/layout/LinedList"/>
    <dgm:cxn modelId="{1B5084A5-0257-8646-A74A-68C11622E75B}" type="presParOf" srcId="{F5EBA3BF-336D-BC4D-972F-176A1F70C0DE}" destId="{2386E2F8-D056-5145-A8D2-0927FF70546F}" srcOrd="6" destOrd="0" presId="urn:microsoft.com/office/officeart/2008/layout/LinedList"/>
    <dgm:cxn modelId="{DDA46F02-2733-9446-9B9D-4671F8C303D8}" type="presParOf" srcId="{F5EBA3BF-336D-BC4D-972F-176A1F70C0DE}" destId="{B3CDC26E-CD4E-3645-8BD2-219486F4010A}" srcOrd="7" destOrd="0" presId="urn:microsoft.com/office/officeart/2008/layout/LinedList"/>
    <dgm:cxn modelId="{CDED6CBD-2844-BA40-8114-3EEDA362D7C6}" type="presParOf" srcId="{B3CDC26E-CD4E-3645-8BD2-219486F4010A}" destId="{DD3B5211-343B-C14A-857D-E6C02621F0E2}" srcOrd="0" destOrd="0" presId="urn:microsoft.com/office/officeart/2008/layout/LinedList"/>
    <dgm:cxn modelId="{75981E8E-A8E8-F44A-9137-84F16256A7D5}" type="presParOf" srcId="{B3CDC26E-CD4E-3645-8BD2-219486F4010A}" destId="{8C1886FE-C570-D24E-A012-AADD3A788FF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45944D-5F82-2942-8555-159CFB1930D8}" type="doc">
      <dgm:prSet loTypeId="urn:microsoft.com/office/officeart/2005/8/layout/list1" loCatId="" qsTypeId="urn:microsoft.com/office/officeart/2005/8/quickstyle/simple4" qsCatId="simple" csTypeId="urn:microsoft.com/office/officeart/2005/8/colors/colorful1#2" csCatId="colorful"/>
      <dgm:spPr/>
      <dgm:t>
        <a:bodyPr/>
        <a:lstStyle/>
        <a:p>
          <a:endParaRPr lang="en-US"/>
        </a:p>
      </dgm:t>
    </dgm:pt>
    <dgm:pt modelId="{BB6BCBDC-4E23-0440-A26B-95E396756EA0}">
      <dgm:prSet/>
      <dgm:spPr/>
      <dgm:t>
        <a:bodyPr/>
        <a:lstStyle/>
        <a:p>
          <a:pPr rtl="0"/>
          <a:r>
            <a:rPr lang="en-US" smtClean="0"/>
            <a:t>Understanding the language</a:t>
          </a:r>
          <a:endParaRPr lang="en-US"/>
        </a:p>
      </dgm:t>
    </dgm:pt>
    <dgm:pt modelId="{B187D4BC-6794-A240-BA2A-8176718AE7D6}" type="parTrans" cxnId="{FA432F94-A169-144D-BAF0-4B1455FC3E12}">
      <dgm:prSet/>
      <dgm:spPr/>
      <dgm:t>
        <a:bodyPr/>
        <a:lstStyle/>
        <a:p>
          <a:endParaRPr lang="en-US"/>
        </a:p>
      </dgm:t>
    </dgm:pt>
    <dgm:pt modelId="{2991C004-36DF-5741-A5F7-48EABD113162}" type="sibTrans" cxnId="{FA432F94-A169-144D-BAF0-4B1455FC3E12}">
      <dgm:prSet/>
      <dgm:spPr/>
      <dgm:t>
        <a:bodyPr/>
        <a:lstStyle/>
        <a:p>
          <a:endParaRPr lang="en-US"/>
        </a:p>
      </dgm:t>
    </dgm:pt>
    <dgm:pt modelId="{299D3AEC-5DCB-1B44-B45C-7FD0D2243F29}">
      <dgm:prSet/>
      <dgm:spPr/>
      <dgm:t>
        <a:bodyPr/>
        <a:lstStyle/>
        <a:p>
          <a:pPr rtl="0"/>
          <a:r>
            <a:rPr lang="en-US" smtClean="0"/>
            <a:t>Topic legitimacy “is it our problem”</a:t>
          </a:r>
          <a:endParaRPr lang="en-US"/>
        </a:p>
      </dgm:t>
    </dgm:pt>
    <dgm:pt modelId="{BD400BFF-E029-3E47-9CCF-669123CAB6AF}" type="parTrans" cxnId="{17D081BE-9872-B94C-8B9E-850CF8271BF6}">
      <dgm:prSet/>
      <dgm:spPr/>
      <dgm:t>
        <a:bodyPr/>
        <a:lstStyle/>
        <a:p>
          <a:endParaRPr lang="en-US"/>
        </a:p>
      </dgm:t>
    </dgm:pt>
    <dgm:pt modelId="{ED349169-5B06-AC43-8D83-840B99877CB5}" type="sibTrans" cxnId="{17D081BE-9872-B94C-8B9E-850CF8271BF6}">
      <dgm:prSet/>
      <dgm:spPr/>
      <dgm:t>
        <a:bodyPr/>
        <a:lstStyle/>
        <a:p>
          <a:endParaRPr lang="en-US"/>
        </a:p>
      </dgm:t>
    </dgm:pt>
    <dgm:pt modelId="{95D3574E-DDBD-F34F-B178-7F1955A749E3}">
      <dgm:prSet/>
      <dgm:spPr/>
      <dgm:t>
        <a:bodyPr/>
        <a:lstStyle/>
        <a:p>
          <a:pPr rtl="0"/>
          <a:r>
            <a:rPr lang="en-US" smtClean="0"/>
            <a:t>Prevailing mindsets and attitudes.</a:t>
          </a:r>
          <a:endParaRPr lang="en-US"/>
        </a:p>
      </dgm:t>
    </dgm:pt>
    <dgm:pt modelId="{6778C157-5752-EE4F-82B1-F315AE3AC280}" type="parTrans" cxnId="{6012144D-B34D-C54E-86EA-9098195EB8D8}">
      <dgm:prSet/>
      <dgm:spPr/>
      <dgm:t>
        <a:bodyPr/>
        <a:lstStyle/>
        <a:p>
          <a:endParaRPr lang="en-US"/>
        </a:p>
      </dgm:t>
    </dgm:pt>
    <dgm:pt modelId="{B98719E6-9136-4942-AF95-1A7CB54A83A9}" type="sibTrans" cxnId="{6012144D-B34D-C54E-86EA-9098195EB8D8}">
      <dgm:prSet/>
      <dgm:spPr/>
      <dgm:t>
        <a:bodyPr/>
        <a:lstStyle/>
        <a:p>
          <a:endParaRPr lang="en-US"/>
        </a:p>
      </dgm:t>
    </dgm:pt>
    <dgm:pt modelId="{57BF57CD-F080-6942-9D02-BBEF37F04C07}">
      <dgm:prSet/>
      <dgm:spPr/>
      <dgm:t>
        <a:bodyPr/>
        <a:lstStyle/>
        <a:p>
          <a:pPr rtl="0"/>
          <a:r>
            <a:rPr lang="en-US" smtClean="0"/>
            <a:t>Eliminating the Silo mentality </a:t>
          </a:r>
          <a:endParaRPr lang="en-US"/>
        </a:p>
      </dgm:t>
    </dgm:pt>
    <dgm:pt modelId="{D1F16CEE-0734-5446-B0D9-70333DFBE5CE}" type="parTrans" cxnId="{8C930F47-768F-974E-B41B-6846C76F61FD}">
      <dgm:prSet/>
      <dgm:spPr/>
      <dgm:t>
        <a:bodyPr/>
        <a:lstStyle/>
        <a:p>
          <a:endParaRPr lang="en-US"/>
        </a:p>
      </dgm:t>
    </dgm:pt>
    <dgm:pt modelId="{3F551C98-9C94-E548-B9A7-BE404B6E60FC}" type="sibTrans" cxnId="{8C930F47-768F-974E-B41B-6846C76F61FD}">
      <dgm:prSet/>
      <dgm:spPr/>
      <dgm:t>
        <a:bodyPr/>
        <a:lstStyle/>
        <a:p>
          <a:endParaRPr lang="en-US"/>
        </a:p>
      </dgm:t>
    </dgm:pt>
    <dgm:pt modelId="{D16F9E9F-4208-8F4C-B889-E8E323DDC84F}">
      <dgm:prSet/>
      <dgm:spPr/>
      <dgm:t>
        <a:bodyPr/>
        <a:lstStyle/>
        <a:p>
          <a:pPr rtl="0"/>
          <a:r>
            <a:rPr lang="en-US" smtClean="0"/>
            <a:t>Practical Tools</a:t>
          </a:r>
          <a:endParaRPr lang="en-US"/>
        </a:p>
      </dgm:t>
    </dgm:pt>
    <dgm:pt modelId="{0C734186-18A5-E347-BE67-7B1A2740834F}" type="parTrans" cxnId="{2CED74BB-A844-6D43-972B-3181237A1B8E}">
      <dgm:prSet/>
      <dgm:spPr/>
      <dgm:t>
        <a:bodyPr/>
        <a:lstStyle/>
        <a:p>
          <a:endParaRPr lang="en-US"/>
        </a:p>
      </dgm:t>
    </dgm:pt>
    <dgm:pt modelId="{1867D4F9-EA76-CB46-B3E2-82F287394D31}" type="sibTrans" cxnId="{2CED74BB-A844-6D43-972B-3181237A1B8E}">
      <dgm:prSet/>
      <dgm:spPr/>
      <dgm:t>
        <a:bodyPr/>
        <a:lstStyle/>
        <a:p>
          <a:endParaRPr lang="en-US"/>
        </a:p>
      </dgm:t>
    </dgm:pt>
    <dgm:pt modelId="{25BA8AF3-63DA-7049-AE52-1E30C1B8CDD4}">
      <dgm:prSet/>
      <dgm:spPr/>
      <dgm:t>
        <a:bodyPr/>
        <a:lstStyle/>
        <a:p>
          <a:pPr rtl="0"/>
          <a:r>
            <a:rPr lang="en-US" smtClean="0"/>
            <a:t>Organizational Capacity for Change</a:t>
          </a:r>
          <a:endParaRPr lang="en-US"/>
        </a:p>
      </dgm:t>
    </dgm:pt>
    <dgm:pt modelId="{78012A6A-B32D-CB48-9A17-B9B8FD381C49}" type="parTrans" cxnId="{7C69E8DF-63CF-CD44-945F-40FD28107413}">
      <dgm:prSet/>
      <dgm:spPr/>
      <dgm:t>
        <a:bodyPr/>
        <a:lstStyle/>
        <a:p>
          <a:endParaRPr lang="en-US"/>
        </a:p>
      </dgm:t>
    </dgm:pt>
    <dgm:pt modelId="{E462A00F-CBEF-2E42-9F74-C771B7ACDB2A}" type="sibTrans" cxnId="{7C69E8DF-63CF-CD44-945F-40FD28107413}">
      <dgm:prSet/>
      <dgm:spPr/>
      <dgm:t>
        <a:bodyPr/>
        <a:lstStyle/>
        <a:p>
          <a:endParaRPr lang="en-US"/>
        </a:p>
      </dgm:t>
    </dgm:pt>
    <dgm:pt modelId="{78811ECB-B12B-DE49-8EB8-7EC266325925}">
      <dgm:prSet/>
      <dgm:spPr/>
      <dgm:t>
        <a:bodyPr/>
        <a:lstStyle/>
        <a:p>
          <a:pPr rtl="0"/>
          <a:r>
            <a:rPr lang="en-US" smtClean="0"/>
            <a:t>Aligning the challenges to Strategic Business goals</a:t>
          </a:r>
          <a:endParaRPr lang="en-US"/>
        </a:p>
      </dgm:t>
    </dgm:pt>
    <dgm:pt modelId="{8F41356C-17E6-A24D-B1CC-A03DE4B77359}" type="parTrans" cxnId="{BC3CAA92-D904-A24B-BD42-FB34FEDF82E5}">
      <dgm:prSet/>
      <dgm:spPr/>
      <dgm:t>
        <a:bodyPr/>
        <a:lstStyle/>
        <a:p>
          <a:endParaRPr lang="en-US"/>
        </a:p>
      </dgm:t>
    </dgm:pt>
    <dgm:pt modelId="{5E041D8C-24C3-734F-AA75-7DAC86323D01}" type="sibTrans" cxnId="{BC3CAA92-D904-A24B-BD42-FB34FEDF82E5}">
      <dgm:prSet/>
      <dgm:spPr/>
      <dgm:t>
        <a:bodyPr/>
        <a:lstStyle/>
        <a:p>
          <a:endParaRPr lang="en-US"/>
        </a:p>
      </dgm:t>
    </dgm:pt>
    <dgm:pt modelId="{1DA87116-3B4C-DA4F-9821-F2DBAFECFD3B}" type="pres">
      <dgm:prSet presAssocID="{DC45944D-5F82-2942-8555-159CFB1930D8}" presName="linear" presStyleCnt="0">
        <dgm:presLayoutVars>
          <dgm:dir/>
          <dgm:animLvl val="lvl"/>
          <dgm:resizeHandles val="exact"/>
        </dgm:presLayoutVars>
      </dgm:prSet>
      <dgm:spPr/>
      <dgm:t>
        <a:bodyPr/>
        <a:lstStyle/>
        <a:p>
          <a:endParaRPr lang="en-US"/>
        </a:p>
      </dgm:t>
    </dgm:pt>
    <dgm:pt modelId="{3ACACB76-D419-DA47-9510-321C53E27204}" type="pres">
      <dgm:prSet presAssocID="{BB6BCBDC-4E23-0440-A26B-95E396756EA0}" presName="parentLin" presStyleCnt="0"/>
      <dgm:spPr/>
    </dgm:pt>
    <dgm:pt modelId="{C1987C5D-AFB5-D442-9474-D2ED80617841}" type="pres">
      <dgm:prSet presAssocID="{BB6BCBDC-4E23-0440-A26B-95E396756EA0}" presName="parentLeftMargin" presStyleLbl="node1" presStyleIdx="0" presStyleCnt="7"/>
      <dgm:spPr/>
      <dgm:t>
        <a:bodyPr/>
        <a:lstStyle/>
        <a:p>
          <a:endParaRPr lang="en-US"/>
        </a:p>
      </dgm:t>
    </dgm:pt>
    <dgm:pt modelId="{837A1744-1820-CB4F-A5AE-938D27D72BB7}" type="pres">
      <dgm:prSet presAssocID="{BB6BCBDC-4E23-0440-A26B-95E396756EA0}" presName="parentText" presStyleLbl="node1" presStyleIdx="0" presStyleCnt="7">
        <dgm:presLayoutVars>
          <dgm:chMax val="0"/>
          <dgm:bulletEnabled val="1"/>
        </dgm:presLayoutVars>
      </dgm:prSet>
      <dgm:spPr/>
      <dgm:t>
        <a:bodyPr/>
        <a:lstStyle/>
        <a:p>
          <a:endParaRPr lang="en-US"/>
        </a:p>
      </dgm:t>
    </dgm:pt>
    <dgm:pt modelId="{85B5F4C8-1CFC-A645-9381-557AE504F27C}" type="pres">
      <dgm:prSet presAssocID="{BB6BCBDC-4E23-0440-A26B-95E396756EA0}" presName="negativeSpace" presStyleCnt="0"/>
      <dgm:spPr/>
    </dgm:pt>
    <dgm:pt modelId="{12A2A9A7-F243-6F48-AD47-06CC5DC7AC54}" type="pres">
      <dgm:prSet presAssocID="{BB6BCBDC-4E23-0440-A26B-95E396756EA0}" presName="childText" presStyleLbl="conFgAcc1" presStyleIdx="0" presStyleCnt="7">
        <dgm:presLayoutVars>
          <dgm:bulletEnabled val="1"/>
        </dgm:presLayoutVars>
      </dgm:prSet>
      <dgm:spPr/>
    </dgm:pt>
    <dgm:pt modelId="{EC0F2EE9-3F3F-6747-863F-DF6D3D7007CD}" type="pres">
      <dgm:prSet presAssocID="{2991C004-36DF-5741-A5F7-48EABD113162}" presName="spaceBetweenRectangles" presStyleCnt="0"/>
      <dgm:spPr/>
    </dgm:pt>
    <dgm:pt modelId="{E2F7F3F4-929B-3C44-AB64-8F2C26D45B9C}" type="pres">
      <dgm:prSet presAssocID="{299D3AEC-5DCB-1B44-B45C-7FD0D2243F29}" presName="parentLin" presStyleCnt="0"/>
      <dgm:spPr/>
    </dgm:pt>
    <dgm:pt modelId="{84AD7904-A760-0447-A544-CC5F745BA2FE}" type="pres">
      <dgm:prSet presAssocID="{299D3AEC-5DCB-1B44-B45C-7FD0D2243F29}" presName="parentLeftMargin" presStyleLbl="node1" presStyleIdx="0" presStyleCnt="7"/>
      <dgm:spPr/>
      <dgm:t>
        <a:bodyPr/>
        <a:lstStyle/>
        <a:p>
          <a:endParaRPr lang="en-US"/>
        </a:p>
      </dgm:t>
    </dgm:pt>
    <dgm:pt modelId="{CFFDEFC5-3CDD-5B43-B05B-EBE1037F60CC}" type="pres">
      <dgm:prSet presAssocID="{299D3AEC-5DCB-1B44-B45C-7FD0D2243F29}" presName="parentText" presStyleLbl="node1" presStyleIdx="1" presStyleCnt="7">
        <dgm:presLayoutVars>
          <dgm:chMax val="0"/>
          <dgm:bulletEnabled val="1"/>
        </dgm:presLayoutVars>
      </dgm:prSet>
      <dgm:spPr/>
      <dgm:t>
        <a:bodyPr/>
        <a:lstStyle/>
        <a:p>
          <a:endParaRPr lang="en-US"/>
        </a:p>
      </dgm:t>
    </dgm:pt>
    <dgm:pt modelId="{D6E3B200-CF7D-8F4D-B031-A222C8D52085}" type="pres">
      <dgm:prSet presAssocID="{299D3AEC-5DCB-1B44-B45C-7FD0D2243F29}" presName="negativeSpace" presStyleCnt="0"/>
      <dgm:spPr/>
    </dgm:pt>
    <dgm:pt modelId="{B09C5A8E-779C-C241-9243-EB397684CABB}" type="pres">
      <dgm:prSet presAssocID="{299D3AEC-5DCB-1B44-B45C-7FD0D2243F29}" presName="childText" presStyleLbl="conFgAcc1" presStyleIdx="1" presStyleCnt="7">
        <dgm:presLayoutVars>
          <dgm:bulletEnabled val="1"/>
        </dgm:presLayoutVars>
      </dgm:prSet>
      <dgm:spPr/>
    </dgm:pt>
    <dgm:pt modelId="{B26CB985-65A3-C444-8262-DBE1D7265D2E}" type="pres">
      <dgm:prSet presAssocID="{ED349169-5B06-AC43-8D83-840B99877CB5}" presName="spaceBetweenRectangles" presStyleCnt="0"/>
      <dgm:spPr/>
    </dgm:pt>
    <dgm:pt modelId="{92F97DA2-E807-954A-924D-F0EC86606AB1}" type="pres">
      <dgm:prSet presAssocID="{95D3574E-DDBD-F34F-B178-7F1955A749E3}" presName="parentLin" presStyleCnt="0"/>
      <dgm:spPr/>
    </dgm:pt>
    <dgm:pt modelId="{53D464B2-CA65-6045-9379-EB06CD6AC803}" type="pres">
      <dgm:prSet presAssocID="{95D3574E-DDBD-F34F-B178-7F1955A749E3}" presName="parentLeftMargin" presStyleLbl="node1" presStyleIdx="1" presStyleCnt="7"/>
      <dgm:spPr/>
      <dgm:t>
        <a:bodyPr/>
        <a:lstStyle/>
        <a:p>
          <a:endParaRPr lang="en-US"/>
        </a:p>
      </dgm:t>
    </dgm:pt>
    <dgm:pt modelId="{15277B69-1877-4E49-8BE5-8504E23DD51B}" type="pres">
      <dgm:prSet presAssocID="{95D3574E-DDBD-F34F-B178-7F1955A749E3}" presName="parentText" presStyleLbl="node1" presStyleIdx="2" presStyleCnt="7">
        <dgm:presLayoutVars>
          <dgm:chMax val="0"/>
          <dgm:bulletEnabled val="1"/>
        </dgm:presLayoutVars>
      </dgm:prSet>
      <dgm:spPr/>
      <dgm:t>
        <a:bodyPr/>
        <a:lstStyle/>
        <a:p>
          <a:endParaRPr lang="en-US"/>
        </a:p>
      </dgm:t>
    </dgm:pt>
    <dgm:pt modelId="{E52B3B29-FCE5-DC49-8BAC-AC088E99C36C}" type="pres">
      <dgm:prSet presAssocID="{95D3574E-DDBD-F34F-B178-7F1955A749E3}" presName="negativeSpace" presStyleCnt="0"/>
      <dgm:spPr/>
    </dgm:pt>
    <dgm:pt modelId="{FD1F9413-1A61-204E-9ABB-894EDAB28404}" type="pres">
      <dgm:prSet presAssocID="{95D3574E-DDBD-F34F-B178-7F1955A749E3}" presName="childText" presStyleLbl="conFgAcc1" presStyleIdx="2" presStyleCnt="7">
        <dgm:presLayoutVars>
          <dgm:bulletEnabled val="1"/>
        </dgm:presLayoutVars>
      </dgm:prSet>
      <dgm:spPr/>
    </dgm:pt>
    <dgm:pt modelId="{0907BF19-0E75-BC4B-80A6-16696CE0F7DD}" type="pres">
      <dgm:prSet presAssocID="{B98719E6-9136-4942-AF95-1A7CB54A83A9}" presName="spaceBetweenRectangles" presStyleCnt="0"/>
      <dgm:spPr/>
    </dgm:pt>
    <dgm:pt modelId="{AA47910F-61D2-2148-9BE5-CDFFB7B80F86}" type="pres">
      <dgm:prSet presAssocID="{57BF57CD-F080-6942-9D02-BBEF37F04C07}" presName="parentLin" presStyleCnt="0"/>
      <dgm:spPr/>
    </dgm:pt>
    <dgm:pt modelId="{EE5FE584-0BEA-E74C-B06E-2970D8B8A4E7}" type="pres">
      <dgm:prSet presAssocID="{57BF57CD-F080-6942-9D02-BBEF37F04C07}" presName="parentLeftMargin" presStyleLbl="node1" presStyleIdx="2" presStyleCnt="7"/>
      <dgm:spPr/>
      <dgm:t>
        <a:bodyPr/>
        <a:lstStyle/>
        <a:p>
          <a:endParaRPr lang="en-US"/>
        </a:p>
      </dgm:t>
    </dgm:pt>
    <dgm:pt modelId="{83D3ED51-E7F7-3741-AC20-21B757DB6901}" type="pres">
      <dgm:prSet presAssocID="{57BF57CD-F080-6942-9D02-BBEF37F04C07}" presName="parentText" presStyleLbl="node1" presStyleIdx="3" presStyleCnt="7">
        <dgm:presLayoutVars>
          <dgm:chMax val="0"/>
          <dgm:bulletEnabled val="1"/>
        </dgm:presLayoutVars>
      </dgm:prSet>
      <dgm:spPr/>
      <dgm:t>
        <a:bodyPr/>
        <a:lstStyle/>
        <a:p>
          <a:endParaRPr lang="en-US"/>
        </a:p>
      </dgm:t>
    </dgm:pt>
    <dgm:pt modelId="{4FB1B827-4FE0-1049-9D61-A5849FB8ABA5}" type="pres">
      <dgm:prSet presAssocID="{57BF57CD-F080-6942-9D02-BBEF37F04C07}" presName="negativeSpace" presStyleCnt="0"/>
      <dgm:spPr/>
    </dgm:pt>
    <dgm:pt modelId="{DA03EFA4-A9C3-D447-88F3-86CA49866C2C}" type="pres">
      <dgm:prSet presAssocID="{57BF57CD-F080-6942-9D02-BBEF37F04C07}" presName="childText" presStyleLbl="conFgAcc1" presStyleIdx="3" presStyleCnt="7">
        <dgm:presLayoutVars>
          <dgm:bulletEnabled val="1"/>
        </dgm:presLayoutVars>
      </dgm:prSet>
      <dgm:spPr/>
    </dgm:pt>
    <dgm:pt modelId="{033B9E9F-8C2F-AD47-AD85-E731D7B7C7A8}" type="pres">
      <dgm:prSet presAssocID="{3F551C98-9C94-E548-B9A7-BE404B6E60FC}" presName="spaceBetweenRectangles" presStyleCnt="0"/>
      <dgm:spPr/>
    </dgm:pt>
    <dgm:pt modelId="{360DF462-7F70-7344-BA6A-812794D98E8F}" type="pres">
      <dgm:prSet presAssocID="{D16F9E9F-4208-8F4C-B889-E8E323DDC84F}" presName="parentLin" presStyleCnt="0"/>
      <dgm:spPr/>
    </dgm:pt>
    <dgm:pt modelId="{DD6A3931-29CD-1A4C-B70B-ECC908C90149}" type="pres">
      <dgm:prSet presAssocID="{D16F9E9F-4208-8F4C-B889-E8E323DDC84F}" presName="parentLeftMargin" presStyleLbl="node1" presStyleIdx="3" presStyleCnt="7"/>
      <dgm:spPr/>
      <dgm:t>
        <a:bodyPr/>
        <a:lstStyle/>
        <a:p>
          <a:endParaRPr lang="en-US"/>
        </a:p>
      </dgm:t>
    </dgm:pt>
    <dgm:pt modelId="{EA505772-46BB-0747-AC28-7AB8D21D3305}" type="pres">
      <dgm:prSet presAssocID="{D16F9E9F-4208-8F4C-B889-E8E323DDC84F}" presName="parentText" presStyleLbl="node1" presStyleIdx="4" presStyleCnt="7">
        <dgm:presLayoutVars>
          <dgm:chMax val="0"/>
          <dgm:bulletEnabled val="1"/>
        </dgm:presLayoutVars>
      </dgm:prSet>
      <dgm:spPr/>
      <dgm:t>
        <a:bodyPr/>
        <a:lstStyle/>
        <a:p>
          <a:endParaRPr lang="en-US"/>
        </a:p>
      </dgm:t>
    </dgm:pt>
    <dgm:pt modelId="{CF2A2A2C-E422-B24D-B2F0-E45DADC0A077}" type="pres">
      <dgm:prSet presAssocID="{D16F9E9F-4208-8F4C-B889-E8E323DDC84F}" presName="negativeSpace" presStyleCnt="0"/>
      <dgm:spPr/>
    </dgm:pt>
    <dgm:pt modelId="{3B838957-FB0A-784D-9BC8-D7704C25227A}" type="pres">
      <dgm:prSet presAssocID="{D16F9E9F-4208-8F4C-B889-E8E323DDC84F}" presName="childText" presStyleLbl="conFgAcc1" presStyleIdx="4" presStyleCnt="7">
        <dgm:presLayoutVars>
          <dgm:bulletEnabled val="1"/>
        </dgm:presLayoutVars>
      </dgm:prSet>
      <dgm:spPr/>
    </dgm:pt>
    <dgm:pt modelId="{B71E4B08-B6DE-4E41-8D31-2756E52D3B8F}" type="pres">
      <dgm:prSet presAssocID="{1867D4F9-EA76-CB46-B3E2-82F287394D31}" presName="spaceBetweenRectangles" presStyleCnt="0"/>
      <dgm:spPr/>
    </dgm:pt>
    <dgm:pt modelId="{1AA84041-3A3D-1A4E-A7B4-53898923F350}" type="pres">
      <dgm:prSet presAssocID="{25BA8AF3-63DA-7049-AE52-1E30C1B8CDD4}" presName="parentLin" presStyleCnt="0"/>
      <dgm:spPr/>
    </dgm:pt>
    <dgm:pt modelId="{DAC9D3E0-DC38-DF4B-8199-100FEB294317}" type="pres">
      <dgm:prSet presAssocID="{25BA8AF3-63DA-7049-AE52-1E30C1B8CDD4}" presName="parentLeftMargin" presStyleLbl="node1" presStyleIdx="4" presStyleCnt="7"/>
      <dgm:spPr/>
      <dgm:t>
        <a:bodyPr/>
        <a:lstStyle/>
        <a:p>
          <a:endParaRPr lang="en-US"/>
        </a:p>
      </dgm:t>
    </dgm:pt>
    <dgm:pt modelId="{2DA14E87-7647-C147-A452-A9E1CFF91CC5}" type="pres">
      <dgm:prSet presAssocID="{25BA8AF3-63DA-7049-AE52-1E30C1B8CDD4}" presName="parentText" presStyleLbl="node1" presStyleIdx="5" presStyleCnt="7">
        <dgm:presLayoutVars>
          <dgm:chMax val="0"/>
          <dgm:bulletEnabled val="1"/>
        </dgm:presLayoutVars>
      </dgm:prSet>
      <dgm:spPr/>
      <dgm:t>
        <a:bodyPr/>
        <a:lstStyle/>
        <a:p>
          <a:endParaRPr lang="en-US"/>
        </a:p>
      </dgm:t>
    </dgm:pt>
    <dgm:pt modelId="{E383940B-DFF1-C942-9D2A-B963EBE78CDB}" type="pres">
      <dgm:prSet presAssocID="{25BA8AF3-63DA-7049-AE52-1E30C1B8CDD4}" presName="negativeSpace" presStyleCnt="0"/>
      <dgm:spPr/>
    </dgm:pt>
    <dgm:pt modelId="{7D2ED749-0678-6441-A1EC-E43514334142}" type="pres">
      <dgm:prSet presAssocID="{25BA8AF3-63DA-7049-AE52-1E30C1B8CDD4}" presName="childText" presStyleLbl="conFgAcc1" presStyleIdx="5" presStyleCnt="7">
        <dgm:presLayoutVars>
          <dgm:bulletEnabled val="1"/>
        </dgm:presLayoutVars>
      </dgm:prSet>
      <dgm:spPr/>
    </dgm:pt>
    <dgm:pt modelId="{92D383D1-C44D-D047-828D-A574882DDECD}" type="pres">
      <dgm:prSet presAssocID="{E462A00F-CBEF-2E42-9F74-C771B7ACDB2A}" presName="spaceBetweenRectangles" presStyleCnt="0"/>
      <dgm:spPr/>
    </dgm:pt>
    <dgm:pt modelId="{D71D79C5-80EE-BD47-9020-CDA287192987}" type="pres">
      <dgm:prSet presAssocID="{78811ECB-B12B-DE49-8EB8-7EC266325925}" presName="parentLin" presStyleCnt="0"/>
      <dgm:spPr/>
    </dgm:pt>
    <dgm:pt modelId="{96D649B3-86B3-A442-86D6-F95B5C6BE868}" type="pres">
      <dgm:prSet presAssocID="{78811ECB-B12B-DE49-8EB8-7EC266325925}" presName="parentLeftMargin" presStyleLbl="node1" presStyleIdx="5" presStyleCnt="7"/>
      <dgm:spPr/>
      <dgm:t>
        <a:bodyPr/>
        <a:lstStyle/>
        <a:p>
          <a:endParaRPr lang="en-US"/>
        </a:p>
      </dgm:t>
    </dgm:pt>
    <dgm:pt modelId="{EEEF4BEF-26A1-8249-BAA4-B49B9E971E0C}" type="pres">
      <dgm:prSet presAssocID="{78811ECB-B12B-DE49-8EB8-7EC266325925}" presName="parentText" presStyleLbl="node1" presStyleIdx="6" presStyleCnt="7">
        <dgm:presLayoutVars>
          <dgm:chMax val="0"/>
          <dgm:bulletEnabled val="1"/>
        </dgm:presLayoutVars>
      </dgm:prSet>
      <dgm:spPr/>
      <dgm:t>
        <a:bodyPr/>
        <a:lstStyle/>
        <a:p>
          <a:endParaRPr lang="en-US"/>
        </a:p>
      </dgm:t>
    </dgm:pt>
    <dgm:pt modelId="{A74DA2D9-4B82-0D48-805C-C1D21C528F78}" type="pres">
      <dgm:prSet presAssocID="{78811ECB-B12B-DE49-8EB8-7EC266325925}" presName="negativeSpace" presStyleCnt="0"/>
      <dgm:spPr/>
    </dgm:pt>
    <dgm:pt modelId="{957E0384-E670-DB40-B85D-A4680E452B74}" type="pres">
      <dgm:prSet presAssocID="{78811ECB-B12B-DE49-8EB8-7EC266325925}" presName="childText" presStyleLbl="conFgAcc1" presStyleIdx="6" presStyleCnt="7">
        <dgm:presLayoutVars>
          <dgm:bulletEnabled val="1"/>
        </dgm:presLayoutVars>
      </dgm:prSet>
      <dgm:spPr/>
    </dgm:pt>
  </dgm:ptLst>
  <dgm:cxnLst>
    <dgm:cxn modelId="{BC3CAA92-D904-A24B-BD42-FB34FEDF82E5}" srcId="{DC45944D-5F82-2942-8555-159CFB1930D8}" destId="{78811ECB-B12B-DE49-8EB8-7EC266325925}" srcOrd="6" destOrd="0" parTransId="{8F41356C-17E6-A24D-B1CC-A03DE4B77359}" sibTransId="{5E041D8C-24C3-734F-AA75-7DAC86323D01}"/>
    <dgm:cxn modelId="{8F2AC5A1-2FA9-C94E-926C-6029D6F1A2E8}" type="presOf" srcId="{DC45944D-5F82-2942-8555-159CFB1930D8}" destId="{1DA87116-3B4C-DA4F-9821-F2DBAFECFD3B}" srcOrd="0" destOrd="0" presId="urn:microsoft.com/office/officeart/2005/8/layout/list1"/>
    <dgm:cxn modelId="{EC6666A6-89AF-1342-96A5-360CF8B9161C}" type="presOf" srcId="{299D3AEC-5DCB-1B44-B45C-7FD0D2243F29}" destId="{CFFDEFC5-3CDD-5B43-B05B-EBE1037F60CC}" srcOrd="1" destOrd="0" presId="urn:microsoft.com/office/officeart/2005/8/layout/list1"/>
    <dgm:cxn modelId="{543B2CF8-1887-3C4C-9A6D-952287E1F476}" type="presOf" srcId="{78811ECB-B12B-DE49-8EB8-7EC266325925}" destId="{96D649B3-86B3-A442-86D6-F95B5C6BE868}" srcOrd="0" destOrd="0" presId="urn:microsoft.com/office/officeart/2005/8/layout/list1"/>
    <dgm:cxn modelId="{B9C49079-E21C-A84B-A4E2-25938B17ECDC}" type="presOf" srcId="{D16F9E9F-4208-8F4C-B889-E8E323DDC84F}" destId="{DD6A3931-29CD-1A4C-B70B-ECC908C90149}" srcOrd="0" destOrd="0" presId="urn:microsoft.com/office/officeart/2005/8/layout/list1"/>
    <dgm:cxn modelId="{7C69E8DF-63CF-CD44-945F-40FD28107413}" srcId="{DC45944D-5F82-2942-8555-159CFB1930D8}" destId="{25BA8AF3-63DA-7049-AE52-1E30C1B8CDD4}" srcOrd="5" destOrd="0" parTransId="{78012A6A-B32D-CB48-9A17-B9B8FD381C49}" sibTransId="{E462A00F-CBEF-2E42-9F74-C771B7ACDB2A}"/>
    <dgm:cxn modelId="{6012144D-B34D-C54E-86EA-9098195EB8D8}" srcId="{DC45944D-5F82-2942-8555-159CFB1930D8}" destId="{95D3574E-DDBD-F34F-B178-7F1955A749E3}" srcOrd="2" destOrd="0" parTransId="{6778C157-5752-EE4F-82B1-F315AE3AC280}" sibTransId="{B98719E6-9136-4942-AF95-1A7CB54A83A9}"/>
    <dgm:cxn modelId="{0BF1272A-FFCD-5548-87AA-6BD282C58897}" type="presOf" srcId="{95D3574E-DDBD-F34F-B178-7F1955A749E3}" destId="{15277B69-1877-4E49-8BE5-8504E23DD51B}" srcOrd="1" destOrd="0" presId="urn:microsoft.com/office/officeart/2005/8/layout/list1"/>
    <dgm:cxn modelId="{17D081BE-9872-B94C-8B9E-850CF8271BF6}" srcId="{DC45944D-5F82-2942-8555-159CFB1930D8}" destId="{299D3AEC-5DCB-1B44-B45C-7FD0D2243F29}" srcOrd="1" destOrd="0" parTransId="{BD400BFF-E029-3E47-9CCF-669123CAB6AF}" sibTransId="{ED349169-5B06-AC43-8D83-840B99877CB5}"/>
    <dgm:cxn modelId="{60BBDD57-1A68-F94E-8A87-3E5CD10CEB25}" type="presOf" srcId="{95D3574E-DDBD-F34F-B178-7F1955A749E3}" destId="{53D464B2-CA65-6045-9379-EB06CD6AC803}" srcOrd="0" destOrd="0" presId="urn:microsoft.com/office/officeart/2005/8/layout/list1"/>
    <dgm:cxn modelId="{607F0074-C364-7544-9CBC-705FBCDF4E8D}" type="presOf" srcId="{57BF57CD-F080-6942-9D02-BBEF37F04C07}" destId="{EE5FE584-0BEA-E74C-B06E-2970D8B8A4E7}" srcOrd="0" destOrd="0" presId="urn:microsoft.com/office/officeart/2005/8/layout/list1"/>
    <dgm:cxn modelId="{F42BFB61-7D07-F84C-B2B2-2351F70936B3}" type="presOf" srcId="{BB6BCBDC-4E23-0440-A26B-95E396756EA0}" destId="{C1987C5D-AFB5-D442-9474-D2ED80617841}" srcOrd="0" destOrd="0" presId="urn:microsoft.com/office/officeart/2005/8/layout/list1"/>
    <dgm:cxn modelId="{FA432F94-A169-144D-BAF0-4B1455FC3E12}" srcId="{DC45944D-5F82-2942-8555-159CFB1930D8}" destId="{BB6BCBDC-4E23-0440-A26B-95E396756EA0}" srcOrd="0" destOrd="0" parTransId="{B187D4BC-6794-A240-BA2A-8176718AE7D6}" sibTransId="{2991C004-36DF-5741-A5F7-48EABD113162}"/>
    <dgm:cxn modelId="{59DA531F-DE69-5647-942D-C02B026183C1}" type="presOf" srcId="{BB6BCBDC-4E23-0440-A26B-95E396756EA0}" destId="{837A1744-1820-CB4F-A5AE-938D27D72BB7}" srcOrd="1" destOrd="0" presId="urn:microsoft.com/office/officeart/2005/8/layout/list1"/>
    <dgm:cxn modelId="{3E394654-7A3E-1A4B-A270-B12337EDD755}" type="presOf" srcId="{D16F9E9F-4208-8F4C-B889-E8E323DDC84F}" destId="{EA505772-46BB-0747-AC28-7AB8D21D3305}" srcOrd="1" destOrd="0" presId="urn:microsoft.com/office/officeart/2005/8/layout/list1"/>
    <dgm:cxn modelId="{8C930F47-768F-974E-B41B-6846C76F61FD}" srcId="{DC45944D-5F82-2942-8555-159CFB1930D8}" destId="{57BF57CD-F080-6942-9D02-BBEF37F04C07}" srcOrd="3" destOrd="0" parTransId="{D1F16CEE-0734-5446-B0D9-70333DFBE5CE}" sibTransId="{3F551C98-9C94-E548-B9A7-BE404B6E60FC}"/>
    <dgm:cxn modelId="{61CE3B8D-8EE1-8245-B6A7-5316CC9C8DF2}" type="presOf" srcId="{25BA8AF3-63DA-7049-AE52-1E30C1B8CDD4}" destId="{DAC9D3E0-DC38-DF4B-8199-100FEB294317}" srcOrd="0" destOrd="0" presId="urn:microsoft.com/office/officeart/2005/8/layout/list1"/>
    <dgm:cxn modelId="{E9CFD7F3-AF0C-4545-AB6A-8EBF064B751E}" type="presOf" srcId="{78811ECB-B12B-DE49-8EB8-7EC266325925}" destId="{EEEF4BEF-26A1-8249-BAA4-B49B9E971E0C}" srcOrd="1" destOrd="0" presId="urn:microsoft.com/office/officeart/2005/8/layout/list1"/>
    <dgm:cxn modelId="{2CED74BB-A844-6D43-972B-3181237A1B8E}" srcId="{DC45944D-5F82-2942-8555-159CFB1930D8}" destId="{D16F9E9F-4208-8F4C-B889-E8E323DDC84F}" srcOrd="4" destOrd="0" parTransId="{0C734186-18A5-E347-BE67-7B1A2740834F}" sibTransId="{1867D4F9-EA76-CB46-B3E2-82F287394D31}"/>
    <dgm:cxn modelId="{A0211C80-D014-AC44-9096-449316C85A24}" type="presOf" srcId="{25BA8AF3-63DA-7049-AE52-1E30C1B8CDD4}" destId="{2DA14E87-7647-C147-A452-A9E1CFF91CC5}" srcOrd="1" destOrd="0" presId="urn:microsoft.com/office/officeart/2005/8/layout/list1"/>
    <dgm:cxn modelId="{317276BA-975A-6D49-951B-4CD7874FBBF1}" type="presOf" srcId="{57BF57CD-F080-6942-9D02-BBEF37F04C07}" destId="{83D3ED51-E7F7-3741-AC20-21B757DB6901}" srcOrd="1" destOrd="0" presId="urn:microsoft.com/office/officeart/2005/8/layout/list1"/>
    <dgm:cxn modelId="{94B51767-CEF6-F84E-8C7D-1BD38BEEEC67}" type="presOf" srcId="{299D3AEC-5DCB-1B44-B45C-7FD0D2243F29}" destId="{84AD7904-A760-0447-A544-CC5F745BA2FE}" srcOrd="0" destOrd="0" presId="urn:microsoft.com/office/officeart/2005/8/layout/list1"/>
    <dgm:cxn modelId="{4FEE53B6-8418-4344-AE2B-6EADA3CD998E}" type="presParOf" srcId="{1DA87116-3B4C-DA4F-9821-F2DBAFECFD3B}" destId="{3ACACB76-D419-DA47-9510-321C53E27204}" srcOrd="0" destOrd="0" presId="urn:microsoft.com/office/officeart/2005/8/layout/list1"/>
    <dgm:cxn modelId="{CDFAA6E4-7A50-764B-8571-207CF525648B}" type="presParOf" srcId="{3ACACB76-D419-DA47-9510-321C53E27204}" destId="{C1987C5D-AFB5-D442-9474-D2ED80617841}" srcOrd="0" destOrd="0" presId="urn:microsoft.com/office/officeart/2005/8/layout/list1"/>
    <dgm:cxn modelId="{D9498446-0530-2440-B58C-E4B2AD3D2F4B}" type="presParOf" srcId="{3ACACB76-D419-DA47-9510-321C53E27204}" destId="{837A1744-1820-CB4F-A5AE-938D27D72BB7}" srcOrd="1" destOrd="0" presId="urn:microsoft.com/office/officeart/2005/8/layout/list1"/>
    <dgm:cxn modelId="{6E7673A8-8E33-274A-A487-33EC12F3A145}" type="presParOf" srcId="{1DA87116-3B4C-DA4F-9821-F2DBAFECFD3B}" destId="{85B5F4C8-1CFC-A645-9381-557AE504F27C}" srcOrd="1" destOrd="0" presId="urn:microsoft.com/office/officeart/2005/8/layout/list1"/>
    <dgm:cxn modelId="{A037D814-2838-1C45-B6D1-D2E3C11E4ED7}" type="presParOf" srcId="{1DA87116-3B4C-DA4F-9821-F2DBAFECFD3B}" destId="{12A2A9A7-F243-6F48-AD47-06CC5DC7AC54}" srcOrd="2" destOrd="0" presId="urn:microsoft.com/office/officeart/2005/8/layout/list1"/>
    <dgm:cxn modelId="{50F0533C-BA1D-0F46-8764-418A3D16F5C6}" type="presParOf" srcId="{1DA87116-3B4C-DA4F-9821-F2DBAFECFD3B}" destId="{EC0F2EE9-3F3F-6747-863F-DF6D3D7007CD}" srcOrd="3" destOrd="0" presId="urn:microsoft.com/office/officeart/2005/8/layout/list1"/>
    <dgm:cxn modelId="{FCBBC2A8-195E-F248-ADBC-AB5A5AF6B377}" type="presParOf" srcId="{1DA87116-3B4C-DA4F-9821-F2DBAFECFD3B}" destId="{E2F7F3F4-929B-3C44-AB64-8F2C26D45B9C}" srcOrd="4" destOrd="0" presId="urn:microsoft.com/office/officeart/2005/8/layout/list1"/>
    <dgm:cxn modelId="{9C8B6388-E9C6-D144-B4F2-7D772394B93F}" type="presParOf" srcId="{E2F7F3F4-929B-3C44-AB64-8F2C26D45B9C}" destId="{84AD7904-A760-0447-A544-CC5F745BA2FE}" srcOrd="0" destOrd="0" presId="urn:microsoft.com/office/officeart/2005/8/layout/list1"/>
    <dgm:cxn modelId="{FEC8F00D-AE0E-854D-9871-2CFB87086300}" type="presParOf" srcId="{E2F7F3F4-929B-3C44-AB64-8F2C26D45B9C}" destId="{CFFDEFC5-3CDD-5B43-B05B-EBE1037F60CC}" srcOrd="1" destOrd="0" presId="urn:microsoft.com/office/officeart/2005/8/layout/list1"/>
    <dgm:cxn modelId="{6BFFD768-D26D-1D46-A315-CBB0C5805E38}" type="presParOf" srcId="{1DA87116-3B4C-DA4F-9821-F2DBAFECFD3B}" destId="{D6E3B200-CF7D-8F4D-B031-A222C8D52085}" srcOrd="5" destOrd="0" presId="urn:microsoft.com/office/officeart/2005/8/layout/list1"/>
    <dgm:cxn modelId="{F617FA0E-8F59-D148-A786-9B4B28A7516A}" type="presParOf" srcId="{1DA87116-3B4C-DA4F-9821-F2DBAFECFD3B}" destId="{B09C5A8E-779C-C241-9243-EB397684CABB}" srcOrd="6" destOrd="0" presId="urn:microsoft.com/office/officeart/2005/8/layout/list1"/>
    <dgm:cxn modelId="{5B41F872-CA62-B14B-880B-6297144BF9B4}" type="presParOf" srcId="{1DA87116-3B4C-DA4F-9821-F2DBAFECFD3B}" destId="{B26CB985-65A3-C444-8262-DBE1D7265D2E}" srcOrd="7" destOrd="0" presId="urn:microsoft.com/office/officeart/2005/8/layout/list1"/>
    <dgm:cxn modelId="{24E0E9E4-764A-6C47-84B9-DEF01957705B}" type="presParOf" srcId="{1DA87116-3B4C-DA4F-9821-F2DBAFECFD3B}" destId="{92F97DA2-E807-954A-924D-F0EC86606AB1}" srcOrd="8" destOrd="0" presId="urn:microsoft.com/office/officeart/2005/8/layout/list1"/>
    <dgm:cxn modelId="{E1EAFB9A-05CB-AC46-A621-2C88948FAFDD}" type="presParOf" srcId="{92F97DA2-E807-954A-924D-F0EC86606AB1}" destId="{53D464B2-CA65-6045-9379-EB06CD6AC803}" srcOrd="0" destOrd="0" presId="urn:microsoft.com/office/officeart/2005/8/layout/list1"/>
    <dgm:cxn modelId="{166EDDEC-0CF1-6A4E-BC72-A496AD87B522}" type="presParOf" srcId="{92F97DA2-E807-954A-924D-F0EC86606AB1}" destId="{15277B69-1877-4E49-8BE5-8504E23DD51B}" srcOrd="1" destOrd="0" presId="urn:microsoft.com/office/officeart/2005/8/layout/list1"/>
    <dgm:cxn modelId="{D7FBA298-3BA7-3540-AFB1-7C337CD50EEE}" type="presParOf" srcId="{1DA87116-3B4C-DA4F-9821-F2DBAFECFD3B}" destId="{E52B3B29-FCE5-DC49-8BAC-AC088E99C36C}" srcOrd="9" destOrd="0" presId="urn:microsoft.com/office/officeart/2005/8/layout/list1"/>
    <dgm:cxn modelId="{E98FB039-6495-0F40-ABD4-3B674F7FDAE3}" type="presParOf" srcId="{1DA87116-3B4C-DA4F-9821-F2DBAFECFD3B}" destId="{FD1F9413-1A61-204E-9ABB-894EDAB28404}" srcOrd="10" destOrd="0" presId="urn:microsoft.com/office/officeart/2005/8/layout/list1"/>
    <dgm:cxn modelId="{5278A56E-79D7-2B44-BEAD-5EA5AB636DCD}" type="presParOf" srcId="{1DA87116-3B4C-DA4F-9821-F2DBAFECFD3B}" destId="{0907BF19-0E75-BC4B-80A6-16696CE0F7DD}" srcOrd="11" destOrd="0" presId="urn:microsoft.com/office/officeart/2005/8/layout/list1"/>
    <dgm:cxn modelId="{C4B0F81C-293C-8447-9531-22827AB7388E}" type="presParOf" srcId="{1DA87116-3B4C-DA4F-9821-F2DBAFECFD3B}" destId="{AA47910F-61D2-2148-9BE5-CDFFB7B80F86}" srcOrd="12" destOrd="0" presId="urn:microsoft.com/office/officeart/2005/8/layout/list1"/>
    <dgm:cxn modelId="{BED8BA75-2DA3-034A-A385-582B1AE238C4}" type="presParOf" srcId="{AA47910F-61D2-2148-9BE5-CDFFB7B80F86}" destId="{EE5FE584-0BEA-E74C-B06E-2970D8B8A4E7}" srcOrd="0" destOrd="0" presId="urn:microsoft.com/office/officeart/2005/8/layout/list1"/>
    <dgm:cxn modelId="{0A77A921-8E6C-B44F-BCCE-1D7E892EE4B6}" type="presParOf" srcId="{AA47910F-61D2-2148-9BE5-CDFFB7B80F86}" destId="{83D3ED51-E7F7-3741-AC20-21B757DB6901}" srcOrd="1" destOrd="0" presId="urn:microsoft.com/office/officeart/2005/8/layout/list1"/>
    <dgm:cxn modelId="{3C1C8EB1-B62B-414C-BEEE-A51B8FEAA8DD}" type="presParOf" srcId="{1DA87116-3B4C-DA4F-9821-F2DBAFECFD3B}" destId="{4FB1B827-4FE0-1049-9D61-A5849FB8ABA5}" srcOrd="13" destOrd="0" presId="urn:microsoft.com/office/officeart/2005/8/layout/list1"/>
    <dgm:cxn modelId="{BB3110AB-9A3E-0B41-90C4-CC713C09271C}" type="presParOf" srcId="{1DA87116-3B4C-DA4F-9821-F2DBAFECFD3B}" destId="{DA03EFA4-A9C3-D447-88F3-86CA49866C2C}" srcOrd="14" destOrd="0" presId="urn:microsoft.com/office/officeart/2005/8/layout/list1"/>
    <dgm:cxn modelId="{41C7828F-F1FC-4A42-850C-4C1771C0B742}" type="presParOf" srcId="{1DA87116-3B4C-DA4F-9821-F2DBAFECFD3B}" destId="{033B9E9F-8C2F-AD47-AD85-E731D7B7C7A8}" srcOrd="15" destOrd="0" presId="urn:microsoft.com/office/officeart/2005/8/layout/list1"/>
    <dgm:cxn modelId="{7237E794-9DDA-5844-BD1D-A9D9321B92AF}" type="presParOf" srcId="{1DA87116-3B4C-DA4F-9821-F2DBAFECFD3B}" destId="{360DF462-7F70-7344-BA6A-812794D98E8F}" srcOrd="16" destOrd="0" presId="urn:microsoft.com/office/officeart/2005/8/layout/list1"/>
    <dgm:cxn modelId="{0F4BD3AC-C7B5-404D-A6C5-CCA5D2AD4388}" type="presParOf" srcId="{360DF462-7F70-7344-BA6A-812794D98E8F}" destId="{DD6A3931-29CD-1A4C-B70B-ECC908C90149}" srcOrd="0" destOrd="0" presId="urn:microsoft.com/office/officeart/2005/8/layout/list1"/>
    <dgm:cxn modelId="{F6C5A532-3E2C-814E-BF54-69B7B0C197EE}" type="presParOf" srcId="{360DF462-7F70-7344-BA6A-812794D98E8F}" destId="{EA505772-46BB-0747-AC28-7AB8D21D3305}" srcOrd="1" destOrd="0" presId="urn:microsoft.com/office/officeart/2005/8/layout/list1"/>
    <dgm:cxn modelId="{F218C8AF-B837-004A-B7BD-68787936695C}" type="presParOf" srcId="{1DA87116-3B4C-DA4F-9821-F2DBAFECFD3B}" destId="{CF2A2A2C-E422-B24D-B2F0-E45DADC0A077}" srcOrd="17" destOrd="0" presId="urn:microsoft.com/office/officeart/2005/8/layout/list1"/>
    <dgm:cxn modelId="{0C42B48D-F607-FE41-89FA-9B07F6B60B95}" type="presParOf" srcId="{1DA87116-3B4C-DA4F-9821-F2DBAFECFD3B}" destId="{3B838957-FB0A-784D-9BC8-D7704C25227A}" srcOrd="18" destOrd="0" presId="urn:microsoft.com/office/officeart/2005/8/layout/list1"/>
    <dgm:cxn modelId="{A0404C90-961B-424E-981C-80089DE96949}" type="presParOf" srcId="{1DA87116-3B4C-DA4F-9821-F2DBAFECFD3B}" destId="{B71E4B08-B6DE-4E41-8D31-2756E52D3B8F}" srcOrd="19" destOrd="0" presId="urn:microsoft.com/office/officeart/2005/8/layout/list1"/>
    <dgm:cxn modelId="{ECB4946C-445F-E948-92F3-E47D2C710BE6}" type="presParOf" srcId="{1DA87116-3B4C-DA4F-9821-F2DBAFECFD3B}" destId="{1AA84041-3A3D-1A4E-A7B4-53898923F350}" srcOrd="20" destOrd="0" presId="urn:microsoft.com/office/officeart/2005/8/layout/list1"/>
    <dgm:cxn modelId="{61964364-E60C-9B4C-9E8B-1ACF6952D927}" type="presParOf" srcId="{1AA84041-3A3D-1A4E-A7B4-53898923F350}" destId="{DAC9D3E0-DC38-DF4B-8199-100FEB294317}" srcOrd="0" destOrd="0" presId="urn:microsoft.com/office/officeart/2005/8/layout/list1"/>
    <dgm:cxn modelId="{10331C3A-7EA8-6B44-B779-55CF9246EEAA}" type="presParOf" srcId="{1AA84041-3A3D-1A4E-A7B4-53898923F350}" destId="{2DA14E87-7647-C147-A452-A9E1CFF91CC5}" srcOrd="1" destOrd="0" presId="urn:microsoft.com/office/officeart/2005/8/layout/list1"/>
    <dgm:cxn modelId="{5451A285-D246-5446-98D6-7DCAEE1D9D35}" type="presParOf" srcId="{1DA87116-3B4C-DA4F-9821-F2DBAFECFD3B}" destId="{E383940B-DFF1-C942-9D2A-B963EBE78CDB}" srcOrd="21" destOrd="0" presId="urn:microsoft.com/office/officeart/2005/8/layout/list1"/>
    <dgm:cxn modelId="{8495D00A-8D4A-DC41-B60D-1B9BAE40B7B0}" type="presParOf" srcId="{1DA87116-3B4C-DA4F-9821-F2DBAFECFD3B}" destId="{7D2ED749-0678-6441-A1EC-E43514334142}" srcOrd="22" destOrd="0" presId="urn:microsoft.com/office/officeart/2005/8/layout/list1"/>
    <dgm:cxn modelId="{EA3FAB12-EACE-834D-9F89-FF0F1AB795A2}" type="presParOf" srcId="{1DA87116-3B4C-DA4F-9821-F2DBAFECFD3B}" destId="{92D383D1-C44D-D047-828D-A574882DDECD}" srcOrd="23" destOrd="0" presId="urn:microsoft.com/office/officeart/2005/8/layout/list1"/>
    <dgm:cxn modelId="{5A4C0AC3-A62A-5243-A739-2CF1FF81274E}" type="presParOf" srcId="{1DA87116-3B4C-DA4F-9821-F2DBAFECFD3B}" destId="{D71D79C5-80EE-BD47-9020-CDA287192987}" srcOrd="24" destOrd="0" presId="urn:microsoft.com/office/officeart/2005/8/layout/list1"/>
    <dgm:cxn modelId="{6BFA8E5A-17C5-4B41-A127-DA4AACEC25CB}" type="presParOf" srcId="{D71D79C5-80EE-BD47-9020-CDA287192987}" destId="{96D649B3-86B3-A442-86D6-F95B5C6BE868}" srcOrd="0" destOrd="0" presId="urn:microsoft.com/office/officeart/2005/8/layout/list1"/>
    <dgm:cxn modelId="{D32342E8-09AF-E842-82D3-02FB34F60F1A}" type="presParOf" srcId="{D71D79C5-80EE-BD47-9020-CDA287192987}" destId="{EEEF4BEF-26A1-8249-BAA4-B49B9E971E0C}" srcOrd="1" destOrd="0" presId="urn:microsoft.com/office/officeart/2005/8/layout/list1"/>
    <dgm:cxn modelId="{E969DE7E-C8C0-2540-A9B0-2C4E5380AFF5}" type="presParOf" srcId="{1DA87116-3B4C-DA4F-9821-F2DBAFECFD3B}" destId="{A74DA2D9-4B82-0D48-805C-C1D21C528F78}" srcOrd="25" destOrd="0" presId="urn:microsoft.com/office/officeart/2005/8/layout/list1"/>
    <dgm:cxn modelId="{465FA2A5-5264-6844-AA2D-508467E2A5FA}" type="presParOf" srcId="{1DA87116-3B4C-DA4F-9821-F2DBAFECFD3B}" destId="{957E0384-E670-DB40-B85D-A4680E452B74}" srcOrd="2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E4C2FE-850D-7042-B7E7-08B23EFE3F61}" type="doc">
      <dgm:prSet loTypeId="urn:microsoft.com/office/officeart/2005/8/layout/vList5" loCatId="" qsTypeId="urn:microsoft.com/office/officeart/2005/8/quickstyle/simple4" qsCatId="simple" csTypeId="urn:microsoft.com/office/officeart/2005/8/colors/colorful1#3" csCatId="colorful" phldr="1"/>
      <dgm:spPr/>
      <dgm:t>
        <a:bodyPr/>
        <a:lstStyle/>
        <a:p>
          <a:endParaRPr lang="en-US"/>
        </a:p>
      </dgm:t>
    </dgm:pt>
    <dgm:pt modelId="{CDC986B8-D833-1643-B4FF-70111180F8EC}">
      <dgm:prSet phldrT="[Text]"/>
      <dgm:spPr/>
      <dgm:t>
        <a:bodyPr/>
        <a:lstStyle/>
        <a:p>
          <a:r>
            <a:rPr lang="en-US" dirty="0" smtClean="0"/>
            <a:t>Level 5	</a:t>
          </a:r>
          <a:endParaRPr lang="en-US" dirty="0"/>
        </a:p>
      </dgm:t>
    </dgm:pt>
    <dgm:pt modelId="{41CD2B11-4B24-8346-9D14-DA89F8A94521}" type="parTrans" cxnId="{953371AC-3ED8-194D-8DC8-B565F96156A2}">
      <dgm:prSet/>
      <dgm:spPr/>
      <dgm:t>
        <a:bodyPr/>
        <a:lstStyle/>
        <a:p>
          <a:endParaRPr lang="en-US"/>
        </a:p>
      </dgm:t>
    </dgm:pt>
    <dgm:pt modelId="{358B82A2-E364-3A40-A804-C71F56B83434}" type="sibTrans" cxnId="{953371AC-3ED8-194D-8DC8-B565F96156A2}">
      <dgm:prSet/>
      <dgm:spPr/>
      <dgm:t>
        <a:bodyPr/>
        <a:lstStyle/>
        <a:p>
          <a:endParaRPr lang="en-US"/>
        </a:p>
      </dgm:t>
    </dgm:pt>
    <dgm:pt modelId="{7EE6D9DC-1FC5-444F-AA34-41B0664DA0D6}">
      <dgm:prSet phldrT="[Text]"/>
      <dgm:spPr/>
      <dgm:t>
        <a:bodyPr/>
        <a:lstStyle/>
        <a:p>
          <a:r>
            <a:rPr lang="en-US" b="1" dirty="0" smtClean="0"/>
            <a:t>PRINCIPLED</a:t>
          </a:r>
          <a:endParaRPr lang="en-US" b="1" dirty="0"/>
        </a:p>
      </dgm:t>
    </dgm:pt>
    <dgm:pt modelId="{7F07337D-FC2D-FD43-87ED-0900959C8B33}" type="parTrans" cxnId="{A6D850B0-7C37-454A-82BA-9E9A6C4B2A86}">
      <dgm:prSet/>
      <dgm:spPr/>
      <dgm:t>
        <a:bodyPr/>
        <a:lstStyle/>
        <a:p>
          <a:endParaRPr lang="en-US"/>
        </a:p>
      </dgm:t>
    </dgm:pt>
    <dgm:pt modelId="{E86B9BB0-A1AA-2D4C-A820-41D01F4AC14E}" type="sibTrans" cxnId="{A6D850B0-7C37-454A-82BA-9E9A6C4B2A86}">
      <dgm:prSet/>
      <dgm:spPr/>
      <dgm:t>
        <a:bodyPr/>
        <a:lstStyle/>
        <a:p>
          <a:endParaRPr lang="en-US"/>
        </a:p>
      </dgm:t>
    </dgm:pt>
    <dgm:pt modelId="{D1863ABD-E1F7-8947-A5DF-09FD9CA3A2EA}">
      <dgm:prSet phldrT="[Text]"/>
      <dgm:spPr/>
      <dgm:t>
        <a:bodyPr/>
        <a:lstStyle/>
        <a:p>
          <a:r>
            <a:rPr lang="en-US" dirty="0" smtClean="0"/>
            <a:t>Has industry leading practices and procedures with continuous improvement, quantifiable value from sustainability initiatives</a:t>
          </a:r>
          <a:endParaRPr lang="en-US" dirty="0"/>
        </a:p>
      </dgm:t>
    </dgm:pt>
    <dgm:pt modelId="{AD4A2C37-750B-3D4E-9785-7C5F215F415A}" type="parTrans" cxnId="{D8A71F28-2A92-AA40-87F0-634BF859FB6D}">
      <dgm:prSet/>
      <dgm:spPr/>
      <dgm:t>
        <a:bodyPr/>
        <a:lstStyle/>
        <a:p>
          <a:endParaRPr lang="en-US"/>
        </a:p>
      </dgm:t>
    </dgm:pt>
    <dgm:pt modelId="{BB948F23-2881-C544-BB75-ACE13FDB1B27}" type="sibTrans" cxnId="{D8A71F28-2A92-AA40-87F0-634BF859FB6D}">
      <dgm:prSet/>
      <dgm:spPr/>
      <dgm:t>
        <a:bodyPr/>
        <a:lstStyle/>
        <a:p>
          <a:endParaRPr lang="en-US"/>
        </a:p>
      </dgm:t>
    </dgm:pt>
    <dgm:pt modelId="{2E05062B-93AB-B045-A3C9-15C3B698E240}">
      <dgm:prSet phldrT="[Text]"/>
      <dgm:spPr/>
      <dgm:t>
        <a:bodyPr/>
        <a:lstStyle/>
        <a:p>
          <a:r>
            <a:rPr lang="en-US" dirty="0" smtClean="0"/>
            <a:t>Level4</a:t>
          </a:r>
          <a:endParaRPr lang="en-US" dirty="0"/>
        </a:p>
      </dgm:t>
    </dgm:pt>
    <dgm:pt modelId="{F4C6BF11-DC1D-4F4E-8F41-23D942B5583F}" type="parTrans" cxnId="{FD577B8B-3912-484D-B8B9-C07FE3B4C8DC}">
      <dgm:prSet/>
      <dgm:spPr/>
      <dgm:t>
        <a:bodyPr/>
        <a:lstStyle/>
        <a:p>
          <a:endParaRPr lang="en-US"/>
        </a:p>
      </dgm:t>
    </dgm:pt>
    <dgm:pt modelId="{9E4D5FFC-DF65-D84C-B948-3FEEE3BD9E62}" type="sibTrans" cxnId="{FD577B8B-3912-484D-B8B9-C07FE3B4C8DC}">
      <dgm:prSet/>
      <dgm:spPr/>
      <dgm:t>
        <a:bodyPr/>
        <a:lstStyle/>
        <a:p>
          <a:endParaRPr lang="en-US"/>
        </a:p>
      </dgm:t>
    </dgm:pt>
    <dgm:pt modelId="{891E769E-170E-E74E-8CAD-A60E96D3290A}">
      <dgm:prSet phldrT="[Text]"/>
      <dgm:spPr/>
      <dgm:t>
        <a:bodyPr/>
        <a:lstStyle/>
        <a:p>
          <a:r>
            <a:rPr lang="en-US" b="1" dirty="0" smtClean="0"/>
            <a:t>Essential</a:t>
          </a:r>
          <a:endParaRPr lang="en-US" b="1" dirty="0"/>
        </a:p>
      </dgm:t>
    </dgm:pt>
    <dgm:pt modelId="{6C310CDF-DFE7-4346-A934-F1CAA4F1C5FF}" type="parTrans" cxnId="{E5B7C9D8-E622-FC47-81BB-66B16DAC3E12}">
      <dgm:prSet/>
      <dgm:spPr/>
      <dgm:t>
        <a:bodyPr/>
        <a:lstStyle/>
        <a:p>
          <a:endParaRPr lang="en-US"/>
        </a:p>
      </dgm:t>
    </dgm:pt>
    <dgm:pt modelId="{5C5B714E-5FFB-F04A-BE31-A3019C78DF2E}" type="sibTrans" cxnId="{E5B7C9D8-E622-FC47-81BB-66B16DAC3E12}">
      <dgm:prSet/>
      <dgm:spPr/>
      <dgm:t>
        <a:bodyPr/>
        <a:lstStyle/>
        <a:p>
          <a:endParaRPr lang="en-US"/>
        </a:p>
      </dgm:t>
    </dgm:pt>
    <dgm:pt modelId="{E0A31FE6-8E34-3A4B-92F8-8D8310D1D14D}">
      <dgm:prSet phldrT="[Text]"/>
      <dgm:spPr/>
      <dgm:t>
        <a:bodyPr/>
        <a:lstStyle/>
        <a:p>
          <a:r>
            <a:rPr lang="en-US" dirty="0" smtClean="0"/>
            <a:t>Organization demonstrates active interest, adopted policies and procedures for sustainability</a:t>
          </a:r>
          <a:endParaRPr lang="en-US" dirty="0"/>
        </a:p>
      </dgm:t>
    </dgm:pt>
    <dgm:pt modelId="{6030084B-FCC9-434B-A46B-F5628B6DF447}" type="parTrans" cxnId="{2A1C7267-882F-674B-AB8C-84C7F7B44813}">
      <dgm:prSet/>
      <dgm:spPr/>
      <dgm:t>
        <a:bodyPr/>
        <a:lstStyle/>
        <a:p>
          <a:endParaRPr lang="en-US"/>
        </a:p>
      </dgm:t>
    </dgm:pt>
    <dgm:pt modelId="{BDBF7F94-9F49-ED41-8575-01777835909E}" type="sibTrans" cxnId="{2A1C7267-882F-674B-AB8C-84C7F7B44813}">
      <dgm:prSet/>
      <dgm:spPr/>
      <dgm:t>
        <a:bodyPr/>
        <a:lstStyle/>
        <a:p>
          <a:endParaRPr lang="en-US"/>
        </a:p>
      </dgm:t>
    </dgm:pt>
    <dgm:pt modelId="{D55B1EDC-9E5D-6644-B637-FC70DDC7DC1D}">
      <dgm:prSet phldrT="[Text]"/>
      <dgm:spPr/>
      <dgm:t>
        <a:bodyPr/>
        <a:lstStyle/>
        <a:p>
          <a:r>
            <a:rPr lang="en-US" dirty="0" smtClean="0"/>
            <a:t>Level 3</a:t>
          </a:r>
          <a:endParaRPr lang="en-US" dirty="0"/>
        </a:p>
      </dgm:t>
    </dgm:pt>
    <dgm:pt modelId="{753253D2-621B-AB43-9A1C-FFA19A13419B}" type="parTrans" cxnId="{95FCE2C1-8157-084A-9ED6-3B29767055C1}">
      <dgm:prSet/>
      <dgm:spPr/>
      <dgm:t>
        <a:bodyPr/>
        <a:lstStyle/>
        <a:p>
          <a:endParaRPr lang="en-US"/>
        </a:p>
      </dgm:t>
    </dgm:pt>
    <dgm:pt modelId="{43A89A0C-0043-DB46-9FC6-A94432B82C7B}" type="sibTrans" cxnId="{95FCE2C1-8157-084A-9ED6-3B29767055C1}">
      <dgm:prSet/>
      <dgm:spPr/>
      <dgm:t>
        <a:bodyPr/>
        <a:lstStyle/>
        <a:p>
          <a:endParaRPr lang="en-US"/>
        </a:p>
      </dgm:t>
    </dgm:pt>
    <dgm:pt modelId="{77623762-A250-234F-B7C2-64F869394FA8}">
      <dgm:prSet phldrT="[Text]"/>
      <dgm:spPr/>
      <dgm:t>
        <a:bodyPr/>
        <a:lstStyle/>
        <a:p>
          <a:r>
            <a:rPr lang="en-US" b="1" dirty="0" smtClean="0"/>
            <a:t>Foundational</a:t>
          </a:r>
          <a:endParaRPr lang="en-US" b="1" dirty="0"/>
        </a:p>
      </dgm:t>
    </dgm:pt>
    <dgm:pt modelId="{9B1304B8-AE08-F747-A5F6-E096424E533E}" type="parTrans" cxnId="{F7F21E66-F149-0D4C-B08A-A37F52527761}">
      <dgm:prSet/>
      <dgm:spPr/>
      <dgm:t>
        <a:bodyPr/>
        <a:lstStyle/>
        <a:p>
          <a:endParaRPr lang="en-US"/>
        </a:p>
      </dgm:t>
    </dgm:pt>
    <dgm:pt modelId="{C4DE8767-C372-1146-990C-4822FCC0BEDB}" type="sibTrans" cxnId="{F7F21E66-F149-0D4C-B08A-A37F52527761}">
      <dgm:prSet/>
      <dgm:spPr/>
      <dgm:t>
        <a:bodyPr/>
        <a:lstStyle/>
        <a:p>
          <a:endParaRPr lang="en-US"/>
        </a:p>
      </dgm:t>
    </dgm:pt>
    <dgm:pt modelId="{C71DD77A-3BDD-D548-96AE-7040B48849B9}">
      <dgm:prSet phldrT="[Text]"/>
      <dgm:spPr/>
      <dgm:t>
        <a:bodyPr/>
        <a:lstStyle/>
        <a:p>
          <a:r>
            <a:rPr lang="en-US" dirty="0" smtClean="0"/>
            <a:t>Organization has formal policies, has identified formal processes and procedures</a:t>
          </a:r>
          <a:endParaRPr lang="en-US" dirty="0"/>
        </a:p>
      </dgm:t>
    </dgm:pt>
    <dgm:pt modelId="{2C343D49-1058-0A4A-ACC0-AA95EBAE91B5}" type="parTrans" cxnId="{52DBDE01-83E5-4245-AC52-CC312CB3C46F}">
      <dgm:prSet/>
      <dgm:spPr/>
      <dgm:t>
        <a:bodyPr/>
        <a:lstStyle/>
        <a:p>
          <a:endParaRPr lang="en-US"/>
        </a:p>
      </dgm:t>
    </dgm:pt>
    <dgm:pt modelId="{BF83420B-E57D-7246-8A65-028748161AA2}" type="sibTrans" cxnId="{52DBDE01-83E5-4245-AC52-CC312CB3C46F}">
      <dgm:prSet/>
      <dgm:spPr/>
      <dgm:t>
        <a:bodyPr/>
        <a:lstStyle/>
        <a:p>
          <a:endParaRPr lang="en-US"/>
        </a:p>
      </dgm:t>
    </dgm:pt>
    <dgm:pt modelId="{FD8F479A-085E-9B41-939B-3F8FB073B2B2}" type="pres">
      <dgm:prSet presAssocID="{A0E4C2FE-850D-7042-B7E7-08B23EFE3F61}" presName="Name0" presStyleCnt="0">
        <dgm:presLayoutVars>
          <dgm:dir/>
          <dgm:animLvl val="lvl"/>
          <dgm:resizeHandles val="exact"/>
        </dgm:presLayoutVars>
      </dgm:prSet>
      <dgm:spPr/>
      <dgm:t>
        <a:bodyPr/>
        <a:lstStyle/>
        <a:p>
          <a:endParaRPr lang="en-US"/>
        </a:p>
      </dgm:t>
    </dgm:pt>
    <dgm:pt modelId="{63D792E2-09EB-9440-B585-9E8019738BDC}" type="pres">
      <dgm:prSet presAssocID="{CDC986B8-D833-1643-B4FF-70111180F8EC}" presName="linNode" presStyleCnt="0"/>
      <dgm:spPr/>
    </dgm:pt>
    <dgm:pt modelId="{21656D22-DA9B-184C-89E3-4C45D8ABD839}" type="pres">
      <dgm:prSet presAssocID="{CDC986B8-D833-1643-B4FF-70111180F8EC}" presName="parentText" presStyleLbl="node1" presStyleIdx="0" presStyleCnt="3">
        <dgm:presLayoutVars>
          <dgm:chMax val="1"/>
          <dgm:bulletEnabled val="1"/>
        </dgm:presLayoutVars>
      </dgm:prSet>
      <dgm:spPr/>
      <dgm:t>
        <a:bodyPr/>
        <a:lstStyle/>
        <a:p>
          <a:endParaRPr lang="en-US"/>
        </a:p>
      </dgm:t>
    </dgm:pt>
    <dgm:pt modelId="{873D8C03-BDA6-2A44-AFC7-9D4A81FF20E3}" type="pres">
      <dgm:prSet presAssocID="{CDC986B8-D833-1643-B4FF-70111180F8EC}" presName="descendantText" presStyleLbl="alignAccFollowNode1" presStyleIdx="0" presStyleCnt="3">
        <dgm:presLayoutVars>
          <dgm:bulletEnabled val="1"/>
        </dgm:presLayoutVars>
      </dgm:prSet>
      <dgm:spPr/>
      <dgm:t>
        <a:bodyPr/>
        <a:lstStyle/>
        <a:p>
          <a:endParaRPr lang="en-US"/>
        </a:p>
      </dgm:t>
    </dgm:pt>
    <dgm:pt modelId="{6315C6A9-BFEA-0E4C-B224-FF4696846F43}" type="pres">
      <dgm:prSet presAssocID="{358B82A2-E364-3A40-A804-C71F56B83434}" presName="sp" presStyleCnt="0"/>
      <dgm:spPr/>
    </dgm:pt>
    <dgm:pt modelId="{438F6243-9D57-1C40-AB87-EA0DDEF02EC1}" type="pres">
      <dgm:prSet presAssocID="{2E05062B-93AB-B045-A3C9-15C3B698E240}" presName="linNode" presStyleCnt="0"/>
      <dgm:spPr/>
    </dgm:pt>
    <dgm:pt modelId="{741E6BA3-6A7F-4A42-AAC8-6042C092929A}" type="pres">
      <dgm:prSet presAssocID="{2E05062B-93AB-B045-A3C9-15C3B698E240}" presName="parentText" presStyleLbl="node1" presStyleIdx="1" presStyleCnt="3">
        <dgm:presLayoutVars>
          <dgm:chMax val="1"/>
          <dgm:bulletEnabled val="1"/>
        </dgm:presLayoutVars>
      </dgm:prSet>
      <dgm:spPr/>
      <dgm:t>
        <a:bodyPr/>
        <a:lstStyle/>
        <a:p>
          <a:endParaRPr lang="en-US"/>
        </a:p>
      </dgm:t>
    </dgm:pt>
    <dgm:pt modelId="{C00949B6-7EF8-6043-9B10-FB4377665066}" type="pres">
      <dgm:prSet presAssocID="{2E05062B-93AB-B045-A3C9-15C3B698E240}" presName="descendantText" presStyleLbl="alignAccFollowNode1" presStyleIdx="1" presStyleCnt="3">
        <dgm:presLayoutVars>
          <dgm:bulletEnabled val="1"/>
        </dgm:presLayoutVars>
      </dgm:prSet>
      <dgm:spPr/>
      <dgm:t>
        <a:bodyPr/>
        <a:lstStyle/>
        <a:p>
          <a:endParaRPr lang="en-US"/>
        </a:p>
      </dgm:t>
    </dgm:pt>
    <dgm:pt modelId="{300E4155-2957-4944-8095-8507FDD8507D}" type="pres">
      <dgm:prSet presAssocID="{9E4D5FFC-DF65-D84C-B948-3FEEE3BD9E62}" presName="sp" presStyleCnt="0"/>
      <dgm:spPr/>
    </dgm:pt>
    <dgm:pt modelId="{9F33EB17-20DF-B749-87A5-3656849FD823}" type="pres">
      <dgm:prSet presAssocID="{D55B1EDC-9E5D-6644-B637-FC70DDC7DC1D}" presName="linNode" presStyleCnt="0"/>
      <dgm:spPr/>
    </dgm:pt>
    <dgm:pt modelId="{7381A256-799F-7A4A-BAF6-AA2266B9902D}" type="pres">
      <dgm:prSet presAssocID="{D55B1EDC-9E5D-6644-B637-FC70DDC7DC1D}" presName="parentText" presStyleLbl="node1" presStyleIdx="2" presStyleCnt="3">
        <dgm:presLayoutVars>
          <dgm:chMax val="1"/>
          <dgm:bulletEnabled val="1"/>
        </dgm:presLayoutVars>
      </dgm:prSet>
      <dgm:spPr/>
      <dgm:t>
        <a:bodyPr/>
        <a:lstStyle/>
        <a:p>
          <a:endParaRPr lang="en-US"/>
        </a:p>
      </dgm:t>
    </dgm:pt>
    <dgm:pt modelId="{90CE9211-F2F6-9940-A046-3CDF5F431285}" type="pres">
      <dgm:prSet presAssocID="{D55B1EDC-9E5D-6644-B637-FC70DDC7DC1D}" presName="descendantText" presStyleLbl="alignAccFollowNode1" presStyleIdx="2" presStyleCnt="3">
        <dgm:presLayoutVars>
          <dgm:bulletEnabled val="1"/>
        </dgm:presLayoutVars>
      </dgm:prSet>
      <dgm:spPr/>
      <dgm:t>
        <a:bodyPr/>
        <a:lstStyle/>
        <a:p>
          <a:endParaRPr lang="en-US"/>
        </a:p>
      </dgm:t>
    </dgm:pt>
  </dgm:ptLst>
  <dgm:cxnLst>
    <dgm:cxn modelId="{B93FC06B-7018-3842-B96D-0CF02EA83A4D}" type="presOf" srcId="{D55B1EDC-9E5D-6644-B637-FC70DDC7DC1D}" destId="{7381A256-799F-7A4A-BAF6-AA2266B9902D}" srcOrd="0" destOrd="0" presId="urn:microsoft.com/office/officeart/2005/8/layout/vList5"/>
    <dgm:cxn modelId="{65909B9E-C698-FC44-A5AB-F85099C8460E}" type="presOf" srcId="{D1863ABD-E1F7-8947-A5DF-09FD9CA3A2EA}" destId="{873D8C03-BDA6-2A44-AFC7-9D4A81FF20E3}" srcOrd="0" destOrd="1" presId="urn:microsoft.com/office/officeart/2005/8/layout/vList5"/>
    <dgm:cxn modelId="{E5B7C9D8-E622-FC47-81BB-66B16DAC3E12}" srcId="{2E05062B-93AB-B045-A3C9-15C3B698E240}" destId="{891E769E-170E-E74E-8CAD-A60E96D3290A}" srcOrd="0" destOrd="0" parTransId="{6C310CDF-DFE7-4346-A934-F1CAA4F1C5FF}" sibTransId="{5C5B714E-5FFB-F04A-BE31-A3019C78DF2E}"/>
    <dgm:cxn modelId="{D37C9D5D-AE99-4A4C-B777-ECBB8C53C34F}" type="presOf" srcId="{2E05062B-93AB-B045-A3C9-15C3B698E240}" destId="{741E6BA3-6A7F-4A42-AAC8-6042C092929A}" srcOrd="0" destOrd="0" presId="urn:microsoft.com/office/officeart/2005/8/layout/vList5"/>
    <dgm:cxn modelId="{87890728-D0BD-A948-A971-23F043A65762}" type="presOf" srcId="{891E769E-170E-E74E-8CAD-A60E96D3290A}" destId="{C00949B6-7EF8-6043-9B10-FB4377665066}" srcOrd="0" destOrd="0" presId="urn:microsoft.com/office/officeart/2005/8/layout/vList5"/>
    <dgm:cxn modelId="{4F20073A-5DE1-F348-9454-4C3F37E72713}" type="presOf" srcId="{77623762-A250-234F-B7C2-64F869394FA8}" destId="{90CE9211-F2F6-9940-A046-3CDF5F431285}" srcOrd="0" destOrd="0" presId="urn:microsoft.com/office/officeart/2005/8/layout/vList5"/>
    <dgm:cxn modelId="{D807C95E-A82F-CA40-9124-2C413D761FA6}" type="presOf" srcId="{C71DD77A-3BDD-D548-96AE-7040B48849B9}" destId="{90CE9211-F2F6-9940-A046-3CDF5F431285}" srcOrd="0" destOrd="1" presId="urn:microsoft.com/office/officeart/2005/8/layout/vList5"/>
    <dgm:cxn modelId="{EBB16130-2E38-664A-B49D-E5DFFA0C1DB2}" type="presOf" srcId="{CDC986B8-D833-1643-B4FF-70111180F8EC}" destId="{21656D22-DA9B-184C-89E3-4C45D8ABD839}" srcOrd="0" destOrd="0" presId="urn:microsoft.com/office/officeart/2005/8/layout/vList5"/>
    <dgm:cxn modelId="{22673DAA-2979-164F-A77D-8E6BCF4702B7}" type="presOf" srcId="{E0A31FE6-8E34-3A4B-92F8-8D8310D1D14D}" destId="{C00949B6-7EF8-6043-9B10-FB4377665066}" srcOrd="0" destOrd="1" presId="urn:microsoft.com/office/officeart/2005/8/layout/vList5"/>
    <dgm:cxn modelId="{FD577B8B-3912-484D-B8B9-C07FE3B4C8DC}" srcId="{A0E4C2FE-850D-7042-B7E7-08B23EFE3F61}" destId="{2E05062B-93AB-B045-A3C9-15C3B698E240}" srcOrd="1" destOrd="0" parTransId="{F4C6BF11-DC1D-4F4E-8F41-23D942B5583F}" sibTransId="{9E4D5FFC-DF65-D84C-B948-3FEEE3BD9E62}"/>
    <dgm:cxn modelId="{F7F21E66-F149-0D4C-B08A-A37F52527761}" srcId="{D55B1EDC-9E5D-6644-B637-FC70DDC7DC1D}" destId="{77623762-A250-234F-B7C2-64F869394FA8}" srcOrd="0" destOrd="0" parTransId="{9B1304B8-AE08-F747-A5F6-E096424E533E}" sibTransId="{C4DE8767-C372-1146-990C-4822FCC0BEDB}"/>
    <dgm:cxn modelId="{A6D850B0-7C37-454A-82BA-9E9A6C4B2A86}" srcId="{CDC986B8-D833-1643-B4FF-70111180F8EC}" destId="{7EE6D9DC-1FC5-444F-AA34-41B0664DA0D6}" srcOrd="0" destOrd="0" parTransId="{7F07337D-FC2D-FD43-87ED-0900959C8B33}" sibTransId="{E86B9BB0-A1AA-2D4C-A820-41D01F4AC14E}"/>
    <dgm:cxn modelId="{79E187C2-C896-874D-AA5C-4E4B5FEB3215}" type="presOf" srcId="{A0E4C2FE-850D-7042-B7E7-08B23EFE3F61}" destId="{FD8F479A-085E-9B41-939B-3F8FB073B2B2}" srcOrd="0" destOrd="0" presId="urn:microsoft.com/office/officeart/2005/8/layout/vList5"/>
    <dgm:cxn modelId="{95FCE2C1-8157-084A-9ED6-3B29767055C1}" srcId="{A0E4C2FE-850D-7042-B7E7-08B23EFE3F61}" destId="{D55B1EDC-9E5D-6644-B637-FC70DDC7DC1D}" srcOrd="2" destOrd="0" parTransId="{753253D2-621B-AB43-9A1C-FFA19A13419B}" sibTransId="{43A89A0C-0043-DB46-9FC6-A94432B82C7B}"/>
    <dgm:cxn modelId="{109001E8-5179-8842-ADFB-C7FA0D533AA8}" type="presOf" srcId="{7EE6D9DC-1FC5-444F-AA34-41B0664DA0D6}" destId="{873D8C03-BDA6-2A44-AFC7-9D4A81FF20E3}" srcOrd="0" destOrd="0" presId="urn:microsoft.com/office/officeart/2005/8/layout/vList5"/>
    <dgm:cxn modelId="{953371AC-3ED8-194D-8DC8-B565F96156A2}" srcId="{A0E4C2FE-850D-7042-B7E7-08B23EFE3F61}" destId="{CDC986B8-D833-1643-B4FF-70111180F8EC}" srcOrd="0" destOrd="0" parTransId="{41CD2B11-4B24-8346-9D14-DA89F8A94521}" sibTransId="{358B82A2-E364-3A40-A804-C71F56B83434}"/>
    <dgm:cxn modelId="{52DBDE01-83E5-4245-AC52-CC312CB3C46F}" srcId="{77623762-A250-234F-B7C2-64F869394FA8}" destId="{C71DD77A-3BDD-D548-96AE-7040B48849B9}" srcOrd="0" destOrd="0" parTransId="{2C343D49-1058-0A4A-ACC0-AA95EBAE91B5}" sibTransId="{BF83420B-E57D-7246-8A65-028748161AA2}"/>
    <dgm:cxn modelId="{D8A71F28-2A92-AA40-87F0-634BF859FB6D}" srcId="{7EE6D9DC-1FC5-444F-AA34-41B0664DA0D6}" destId="{D1863ABD-E1F7-8947-A5DF-09FD9CA3A2EA}" srcOrd="0" destOrd="0" parTransId="{AD4A2C37-750B-3D4E-9785-7C5F215F415A}" sibTransId="{BB948F23-2881-C544-BB75-ACE13FDB1B27}"/>
    <dgm:cxn modelId="{2A1C7267-882F-674B-AB8C-84C7F7B44813}" srcId="{891E769E-170E-E74E-8CAD-A60E96D3290A}" destId="{E0A31FE6-8E34-3A4B-92F8-8D8310D1D14D}" srcOrd="0" destOrd="0" parTransId="{6030084B-FCC9-434B-A46B-F5628B6DF447}" sibTransId="{BDBF7F94-9F49-ED41-8575-01777835909E}"/>
    <dgm:cxn modelId="{D3AE2FF5-293A-544B-893E-8E3E849BC316}" type="presParOf" srcId="{FD8F479A-085E-9B41-939B-3F8FB073B2B2}" destId="{63D792E2-09EB-9440-B585-9E8019738BDC}" srcOrd="0" destOrd="0" presId="urn:microsoft.com/office/officeart/2005/8/layout/vList5"/>
    <dgm:cxn modelId="{9D6269E0-D5C7-5F4F-82EC-1E9A1B44773B}" type="presParOf" srcId="{63D792E2-09EB-9440-B585-9E8019738BDC}" destId="{21656D22-DA9B-184C-89E3-4C45D8ABD839}" srcOrd="0" destOrd="0" presId="urn:microsoft.com/office/officeart/2005/8/layout/vList5"/>
    <dgm:cxn modelId="{607E8244-9584-D242-B67E-93854A35EBA0}" type="presParOf" srcId="{63D792E2-09EB-9440-B585-9E8019738BDC}" destId="{873D8C03-BDA6-2A44-AFC7-9D4A81FF20E3}" srcOrd="1" destOrd="0" presId="urn:microsoft.com/office/officeart/2005/8/layout/vList5"/>
    <dgm:cxn modelId="{0664D1D3-5A67-F74B-95F7-82FEE49DDC8C}" type="presParOf" srcId="{FD8F479A-085E-9B41-939B-3F8FB073B2B2}" destId="{6315C6A9-BFEA-0E4C-B224-FF4696846F43}" srcOrd="1" destOrd="0" presId="urn:microsoft.com/office/officeart/2005/8/layout/vList5"/>
    <dgm:cxn modelId="{477CD708-89B0-734F-B754-ED3AEB8F05C4}" type="presParOf" srcId="{FD8F479A-085E-9B41-939B-3F8FB073B2B2}" destId="{438F6243-9D57-1C40-AB87-EA0DDEF02EC1}" srcOrd="2" destOrd="0" presId="urn:microsoft.com/office/officeart/2005/8/layout/vList5"/>
    <dgm:cxn modelId="{487F4D21-6F8B-A943-8ADA-2B5013AA6F75}" type="presParOf" srcId="{438F6243-9D57-1C40-AB87-EA0DDEF02EC1}" destId="{741E6BA3-6A7F-4A42-AAC8-6042C092929A}" srcOrd="0" destOrd="0" presId="urn:microsoft.com/office/officeart/2005/8/layout/vList5"/>
    <dgm:cxn modelId="{5027DDA4-AE18-584A-A2A1-1EE2478BDAAE}" type="presParOf" srcId="{438F6243-9D57-1C40-AB87-EA0DDEF02EC1}" destId="{C00949B6-7EF8-6043-9B10-FB4377665066}" srcOrd="1" destOrd="0" presId="urn:microsoft.com/office/officeart/2005/8/layout/vList5"/>
    <dgm:cxn modelId="{18D16BA3-80C2-3446-BBD0-0FA2A038F0DA}" type="presParOf" srcId="{FD8F479A-085E-9B41-939B-3F8FB073B2B2}" destId="{300E4155-2957-4944-8095-8507FDD8507D}" srcOrd="3" destOrd="0" presId="urn:microsoft.com/office/officeart/2005/8/layout/vList5"/>
    <dgm:cxn modelId="{77C29A4A-F0A2-B442-AF11-A4ECCEAD1258}" type="presParOf" srcId="{FD8F479A-085E-9B41-939B-3F8FB073B2B2}" destId="{9F33EB17-20DF-B749-87A5-3656849FD823}" srcOrd="4" destOrd="0" presId="urn:microsoft.com/office/officeart/2005/8/layout/vList5"/>
    <dgm:cxn modelId="{EDDCB89B-1BCB-C74A-9EB9-97724C695DE1}" type="presParOf" srcId="{9F33EB17-20DF-B749-87A5-3656849FD823}" destId="{7381A256-799F-7A4A-BAF6-AA2266B9902D}" srcOrd="0" destOrd="0" presId="urn:microsoft.com/office/officeart/2005/8/layout/vList5"/>
    <dgm:cxn modelId="{884555BE-05D9-6943-9A2C-2DB53BB0A03E}" type="presParOf" srcId="{9F33EB17-20DF-B749-87A5-3656849FD823}" destId="{90CE9211-F2F6-9940-A046-3CDF5F43128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8EB64FF-3C8D-634B-857C-ADAB1C1901E4}" type="doc">
      <dgm:prSet loTypeId="urn:microsoft.com/office/officeart/2005/8/layout/vList5" loCatId="" qsTypeId="urn:microsoft.com/office/officeart/2005/8/quickstyle/simple4" qsCatId="simple" csTypeId="urn:microsoft.com/office/officeart/2005/8/colors/colorful1#4" csCatId="colorful" phldr="1"/>
      <dgm:spPr/>
      <dgm:t>
        <a:bodyPr/>
        <a:lstStyle/>
        <a:p>
          <a:endParaRPr lang="en-US"/>
        </a:p>
      </dgm:t>
    </dgm:pt>
    <dgm:pt modelId="{5FA28596-F87D-9147-95D2-B432F21EBC9E}">
      <dgm:prSet phldrT="[Text]"/>
      <dgm:spPr/>
      <dgm:t>
        <a:bodyPr/>
        <a:lstStyle/>
        <a:p>
          <a:r>
            <a:rPr lang="en-US" dirty="0" smtClean="0"/>
            <a:t>Level 2</a:t>
          </a:r>
          <a:endParaRPr lang="en-US" dirty="0"/>
        </a:p>
      </dgm:t>
    </dgm:pt>
    <dgm:pt modelId="{22722850-D2E2-614B-A1DC-8BDA7CD66A17}" type="parTrans" cxnId="{58E3F190-C8FC-7A46-81F0-5DFE84B38E15}">
      <dgm:prSet/>
      <dgm:spPr/>
      <dgm:t>
        <a:bodyPr/>
        <a:lstStyle/>
        <a:p>
          <a:endParaRPr lang="en-US"/>
        </a:p>
      </dgm:t>
    </dgm:pt>
    <dgm:pt modelId="{A9D56D4B-F310-434B-86E9-CD77B53F7EE2}" type="sibTrans" cxnId="{58E3F190-C8FC-7A46-81F0-5DFE84B38E15}">
      <dgm:prSet/>
      <dgm:spPr/>
      <dgm:t>
        <a:bodyPr/>
        <a:lstStyle/>
        <a:p>
          <a:endParaRPr lang="en-US"/>
        </a:p>
      </dgm:t>
    </dgm:pt>
    <dgm:pt modelId="{89595E25-348B-804A-B4FE-0558D341BF8C}">
      <dgm:prSet phldrT="[Text]"/>
      <dgm:spPr/>
      <dgm:t>
        <a:bodyPr/>
        <a:lstStyle/>
        <a:p>
          <a:r>
            <a:rPr lang="en-US" b="1" dirty="0" smtClean="0"/>
            <a:t>Provisional</a:t>
          </a:r>
          <a:endParaRPr lang="en-US" b="1" dirty="0"/>
        </a:p>
      </dgm:t>
    </dgm:pt>
    <dgm:pt modelId="{FCBF19EA-6200-3A45-BB39-E6E8B3D3587C}" type="parTrans" cxnId="{708E974E-9E97-6E44-BEE5-019CD56B7142}">
      <dgm:prSet/>
      <dgm:spPr/>
      <dgm:t>
        <a:bodyPr/>
        <a:lstStyle/>
        <a:p>
          <a:endParaRPr lang="en-US"/>
        </a:p>
      </dgm:t>
    </dgm:pt>
    <dgm:pt modelId="{76C54E03-F51A-5440-96B3-DD958D65E572}" type="sibTrans" cxnId="{708E974E-9E97-6E44-BEE5-019CD56B7142}">
      <dgm:prSet/>
      <dgm:spPr/>
      <dgm:t>
        <a:bodyPr/>
        <a:lstStyle/>
        <a:p>
          <a:endParaRPr lang="en-US"/>
        </a:p>
      </dgm:t>
    </dgm:pt>
    <dgm:pt modelId="{BCD2CB6C-CFA8-CC43-B44D-1061E8E17731}">
      <dgm:prSet phldrT="[Text]"/>
      <dgm:spPr/>
      <dgm:t>
        <a:bodyPr/>
        <a:lstStyle/>
        <a:p>
          <a:r>
            <a:rPr lang="en-US" dirty="0" smtClean="0"/>
            <a:t>The organization is aware of some competency demonstrated in sustainable practice.</a:t>
          </a:r>
          <a:endParaRPr lang="en-US" dirty="0"/>
        </a:p>
      </dgm:t>
    </dgm:pt>
    <dgm:pt modelId="{611A1EC5-A5D2-0144-93AE-33400BFD76BD}" type="parTrans" cxnId="{C018A9C4-4134-A247-8FC2-899C2DF90339}">
      <dgm:prSet/>
      <dgm:spPr/>
      <dgm:t>
        <a:bodyPr/>
        <a:lstStyle/>
        <a:p>
          <a:endParaRPr lang="en-US"/>
        </a:p>
      </dgm:t>
    </dgm:pt>
    <dgm:pt modelId="{DC605FE1-9E93-6B46-9782-3A15CFF074A9}" type="sibTrans" cxnId="{C018A9C4-4134-A247-8FC2-899C2DF90339}">
      <dgm:prSet/>
      <dgm:spPr/>
      <dgm:t>
        <a:bodyPr/>
        <a:lstStyle/>
        <a:p>
          <a:endParaRPr lang="en-US"/>
        </a:p>
      </dgm:t>
    </dgm:pt>
    <dgm:pt modelId="{171C3931-CD4E-0046-B52E-2158656E9F29}">
      <dgm:prSet phldrT="[Text]"/>
      <dgm:spPr/>
      <dgm:t>
        <a:bodyPr/>
        <a:lstStyle/>
        <a:p>
          <a:r>
            <a:rPr lang="en-US" dirty="0" smtClean="0"/>
            <a:t>Level 1</a:t>
          </a:r>
          <a:endParaRPr lang="en-US" dirty="0"/>
        </a:p>
      </dgm:t>
    </dgm:pt>
    <dgm:pt modelId="{2BE4EF3D-F7F4-A84A-BD43-F0B63ED0A220}" type="parTrans" cxnId="{C3B2FD05-25F4-DE48-87AA-31DE590CF315}">
      <dgm:prSet/>
      <dgm:spPr/>
      <dgm:t>
        <a:bodyPr/>
        <a:lstStyle/>
        <a:p>
          <a:endParaRPr lang="en-US"/>
        </a:p>
      </dgm:t>
    </dgm:pt>
    <dgm:pt modelId="{C2282EB1-2553-2641-8058-12BF1CE2CAC9}" type="sibTrans" cxnId="{C3B2FD05-25F4-DE48-87AA-31DE590CF315}">
      <dgm:prSet/>
      <dgm:spPr/>
      <dgm:t>
        <a:bodyPr/>
        <a:lstStyle/>
        <a:p>
          <a:endParaRPr lang="en-US"/>
        </a:p>
      </dgm:t>
    </dgm:pt>
    <dgm:pt modelId="{ABF4995B-DC77-B54C-93EE-AB7440A93C29}">
      <dgm:prSet phldrT="[Text]"/>
      <dgm:spPr/>
      <dgm:t>
        <a:bodyPr/>
        <a:lstStyle/>
        <a:p>
          <a:r>
            <a:rPr lang="en-US" b="1" dirty="0" err="1" smtClean="0"/>
            <a:t>Nonexistant</a:t>
          </a:r>
          <a:endParaRPr lang="en-US" b="1" dirty="0"/>
        </a:p>
      </dgm:t>
    </dgm:pt>
    <dgm:pt modelId="{68766203-AD10-894F-BCEF-6DBA7AEACAE5}" type="parTrans" cxnId="{5F2D20C0-D4F0-7643-874E-AC4BC3FC38D4}">
      <dgm:prSet/>
      <dgm:spPr/>
      <dgm:t>
        <a:bodyPr/>
        <a:lstStyle/>
        <a:p>
          <a:endParaRPr lang="en-US"/>
        </a:p>
      </dgm:t>
    </dgm:pt>
    <dgm:pt modelId="{CAD13953-4214-5245-849A-579CAD340FC5}" type="sibTrans" cxnId="{5F2D20C0-D4F0-7643-874E-AC4BC3FC38D4}">
      <dgm:prSet/>
      <dgm:spPr/>
      <dgm:t>
        <a:bodyPr/>
        <a:lstStyle/>
        <a:p>
          <a:endParaRPr lang="en-US"/>
        </a:p>
      </dgm:t>
    </dgm:pt>
    <dgm:pt modelId="{0B3690E4-F1B2-5743-A5EB-437A0EA1E5C4}">
      <dgm:prSet phldrT="[Text]"/>
      <dgm:spPr/>
      <dgm:t>
        <a:bodyPr/>
        <a:lstStyle/>
        <a:p>
          <a:r>
            <a:rPr lang="en-US" dirty="0" smtClean="0"/>
            <a:t>The organization is unaware of any focused attention to sustainability</a:t>
          </a:r>
          <a:endParaRPr lang="en-US" dirty="0"/>
        </a:p>
      </dgm:t>
    </dgm:pt>
    <dgm:pt modelId="{6AD73BB2-2545-D74C-B229-1E66C7D41B20}" type="parTrans" cxnId="{F42494E0-106D-CD45-8C1A-78E43D9E4D2B}">
      <dgm:prSet/>
      <dgm:spPr/>
      <dgm:t>
        <a:bodyPr/>
        <a:lstStyle/>
        <a:p>
          <a:endParaRPr lang="en-US"/>
        </a:p>
      </dgm:t>
    </dgm:pt>
    <dgm:pt modelId="{313A9EC7-D6AA-2147-B560-855D9480F01F}" type="sibTrans" cxnId="{F42494E0-106D-CD45-8C1A-78E43D9E4D2B}">
      <dgm:prSet/>
      <dgm:spPr/>
      <dgm:t>
        <a:bodyPr/>
        <a:lstStyle/>
        <a:p>
          <a:endParaRPr lang="en-US"/>
        </a:p>
      </dgm:t>
    </dgm:pt>
    <dgm:pt modelId="{A9E23680-CBA1-4141-9573-026737721AC8}">
      <dgm:prSet phldrT="[Text]"/>
      <dgm:spPr/>
      <dgm:t>
        <a:bodyPr/>
        <a:lstStyle/>
        <a:p>
          <a:r>
            <a:rPr lang="en-US" dirty="0" smtClean="0"/>
            <a:t>Level 0</a:t>
          </a:r>
          <a:endParaRPr lang="en-US" dirty="0"/>
        </a:p>
      </dgm:t>
    </dgm:pt>
    <dgm:pt modelId="{B53AFE46-3839-3D48-8764-CF264BB13F1E}" type="parTrans" cxnId="{865589D9-9E3A-5845-90FC-3645EDBC6E38}">
      <dgm:prSet/>
      <dgm:spPr/>
      <dgm:t>
        <a:bodyPr/>
        <a:lstStyle/>
        <a:p>
          <a:endParaRPr lang="en-US"/>
        </a:p>
      </dgm:t>
    </dgm:pt>
    <dgm:pt modelId="{8A6512B2-C187-AB4D-A573-05B565417A14}" type="sibTrans" cxnId="{865589D9-9E3A-5845-90FC-3645EDBC6E38}">
      <dgm:prSet/>
      <dgm:spPr/>
      <dgm:t>
        <a:bodyPr/>
        <a:lstStyle/>
        <a:p>
          <a:endParaRPr lang="en-US"/>
        </a:p>
      </dgm:t>
    </dgm:pt>
    <dgm:pt modelId="{ABD04DD8-54D6-844D-91E2-8D801871D96E}">
      <dgm:prSet phldrT="[Text]"/>
      <dgm:spPr/>
      <dgm:t>
        <a:bodyPr/>
        <a:lstStyle/>
        <a:p>
          <a:r>
            <a:rPr lang="en-US" b="1" dirty="0" smtClean="0"/>
            <a:t>Uncertain</a:t>
          </a:r>
          <a:endParaRPr lang="en-US" b="1" dirty="0"/>
        </a:p>
      </dgm:t>
    </dgm:pt>
    <dgm:pt modelId="{B391851B-FD71-0446-985F-32C15AE59730}" type="parTrans" cxnId="{4E3E9771-FB96-864F-8D0C-9AA50D4A7FAD}">
      <dgm:prSet/>
      <dgm:spPr/>
      <dgm:t>
        <a:bodyPr/>
        <a:lstStyle/>
        <a:p>
          <a:endParaRPr lang="en-US"/>
        </a:p>
      </dgm:t>
    </dgm:pt>
    <dgm:pt modelId="{DFCFE33A-8319-2545-AF57-5DE576FF1D8C}" type="sibTrans" cxnId="{4E3E9771-FB96-864F-8D0C-9AA50D4A7FAD}">
      <dgm:prSet/>
      <dgm:spPr/>
      <dgm:t>
        <a:bodyPr/>
        <a:lstStyle/>
        <a:p>
          <a:endParaRPr lang="en-US"/>
        </a:p>
      </dgm:t>
    </dgm:pt>
    <dgm:pt modelId="{22833B2E-025B-F14D-85BC-2D50442B08FE}">
      <dgm:prSet phldrT="[Text]"/>
      <dgm:spPr/>
      <dgm:t>
        <a:bodyPr/>
        <a:lstStyle/>
        <a:p>
          <a:r>
            <a:rPr lang="en-US" dirty="0" smtClean="0"/>
            <a:t>Organization does not know where it currently stands.</a:t>
          </a:r>
          <a:endParaRPr lang="en-US" dirty="0"/>
        </a:p>
      </dgm:t>
    </dgm:pt>
    <dgm:pt modelId="{2A233D28-DA03-8A4D-A9DC-F59D7654B222}" type="parTrans" cxnId="{4C77B65D-AD1E-DD44-94EF-91C442C83490}">
      <dgm:prSet/>
      <dgm:spPr/>
      <dgm:t>
        <a:bodyPr/>
        <a:lstStyle/>
        <a:p>
          <a:endParaRPr lang="en-US"/>
        </a:p>
      </dgm:t>
    </dgm:pt>
    <dgm:pt modelId="{CC3E156C-F6AA-CB40-88A6-69C403157232}" type="sibTrans" cxnId="{4C77B65D-AD1E-DD44-94EF-91C442C83490}">
      <dgm:prSet/>
      <dgm:spPr/>
      <dgm:t>
        <a:bodyPr/>
        <a:lstStyle/>
        <a:p>
          <a:endParaRPr lang="en-US"/>
        </a:p>
      </dgm:t>
    </dgm:pt>
    <dgm:pt modelId="{6E7A7D9B-21AE-044C-9E94-D5D858A75CE1}" type="pres">
      <dgm:prSet presAssocID="{D8EB64FF-3C8D-634B-857C-ADAB1C1901E4}" presName="Name0" presStyleCnt="0">
        <dgm:presLayoutVars>
          <dgm:dir/>
          <dgm:animLvl val="lvl"/>
          <dgm:resizeHandles val="exact"/>
        </dgm:presLayoutVars>
      </dgm:prSet>
      <dgm:spPr/>
      <dgm:t>
        <a:bodyPr/>
        <a:lstStyle/>
        <a:p>
          <a:endParaRPr lang="en-US"/>
        </a:p>
      </dgm:t>
    </dgm:pt>
    <dgm:pt modelId="{8D991881-4B1F-B449-BFA3-0DE88E7EAEEF}" type="pres">
      <dgm:prSet presAssocID="{5FA28596-F87D-9147-95D2-B432F21EBC9E}" presName="linNode" presStyleCnt="0"/>
      <dgm:spPr/>
    </dgm:pt>
    <dgm:pt modelId="{CB963BBB-0463-E141-9349-BFB3AF58D899}" type="pres">
      <dgm:prSet presAssocID="{5FA28596-F87D-9147-95D2-B432F21EBC9E}" presName="parentText" presStyleLbl="node1" presStyleIdx="0" presStyleCnt="3">
        <dgm:presLayoutVars>
          <dgm:chMax val="1"/>
          <dgm:bulletEnabled val="1"/>
        </dgm:presLayoutVars>
      </dgm:prSet>
      <dgm:spPr/>
      <dgm:t>
        <a:bodyPr/>
        <a:lstStyle/>
        <a:p>
          <a:endParaRPr lang="en-US"/>
        </a:p>
      </dgm:t>
    </dgm:pt>
    <dgm:pt modelId="{01B92F95-1F39-D849-B95C-A7D3C518396F}" type="pres">
      <dgm:prSet presAssocID="{5FA28596-F87D-9147-95D2-B432F21EBC9E}" presName="descendantText" presStyleLbl="alignAccFollowNode1" presStyleIdx="0" presStyleCnt="3">
        <dgm:presLayoutVars>
          <dgm:bulletEnabled val="1"/>
        </dgm:presLayoutVars>
      </dgm:prSet>
      <dgm:spPr/>
      <dgm:t>
        <a:bodyPr/>
        <a:lstStyle/>
        <a:p>
          <a:endParaRPr lang="en-US"/>
        </a:p>
      </dgm:t>
    </dgm:pt>
    <dgm:pt modelId="{8DF18E07-716D-3A43-B8B5-94B097F7F5FD}" type="pres">
      <dgm:prSet presAssocID="{A9D56D4B-F310-434B-86E9-CD77B53F7EE2}" presName="sp" presStyleCnt="0"/>
      <dgm:spPr/>
    </dgm:pt>
    <dgm:pt modelId="{E10D2416-D662-BD45-8905-AF2540C6447A}" type="pres">
      <dgm:prSet presAssocID="{171C3931-CD4E-0046-B52E-2158656E9F29}" presName="linNode" presStyleCnt="0"/>
      <dgm:spPr/>
    </dgm:pt>
    <dgm:pt modelId="{872FAB84-E791-FF4A-B689-4E55162FC3F2}" type="pres">
      <dgm:prSet presAssocID="{171C3931-CD4E-0046-B52E-2158656E9F29}" presName="parentText" presStyleLbl="node1" presStyleIdx="1" presStyleCnt="3">
        <dgm:presLayoutVars>
          <dgm:chMax val="1"/>
          <dgm:bulletEnabled val="1"/>
        </dgm:presLayoutVars>
      </dgm:prSet>
      <dgm:spPr/>
      <dgm:t>
        <a:bodyPr/>
        <a:lstStyle/>
        <a:p>
          <a:endParaRPr lang="en-US"/>
        </a:p>
      </dgm:t>
    </dgm:pt>
    <dgm:pt modelId="{2F4D8754-5B5A-1E41-911F-1B8624C2B599}" type="pres">
      <dgm:prSet presAssocID="{171C3931-CD4E-0046-B52E-2158656E9F29}" presName="descendantText" presStyleLbl="alignAccFollowNode1" presStyleIdx="1" presStyleCnt="3">
        <dgm:presLayoutVars>
          <dgm:bulletEnabled val="1"/>
        </dgm:presLayoutVars>
      </dgm:prSet>
      <dgm:spPr/>
      <dgm:t>
        <a:bodyPr/>
        <a:lstStyle/>
        <a:p>
          <a:endParaRPr lang="en-US"/>
        </a:p>
      </dgm:t>
    </dgm:pt>
    <dgm:pt modelId="{1B7EA4B9-477C-B34C-B17E-45B361D364B5}" type="pres">
      <dgm:prSet presAssocID="{C2282EB1-2553-2641-8058-12BF1CE2CAC9}" presName="sp" presStyleCnt="0"/>
      <dgm:spPr/>
    </dgm:pt>
    <dgm:pt modelId="{095C4A98-8A01-104E-98A7-46E75B4023FE}" type="pres">
      <dgm:prSet presAssocID="{A9E23680-CBA1-4141-9573-026737721AC8}" presName="linNode" presStyleCnt="0"/>
      <dgm:spPr/>
    </dgm:pt>
    <dgm:pt modelId="{F43023A7-1F81-5E4E-80F2-8DF7544FF338}" type="pres">
      <dgm:prSet presAssocID="{A9E23680-CBA1-4141-9573-026737721AC8}" presName="parentText" presStyleLbl="node1" presStyleIdx="2" presStyleCnt="3">
        <dgm:presLayoutVars>
          <dgm:chMax val="1"/>
          <dgm:bulletEnabled val="1"/>
        </dgm:presLayoutVars>
      </dgm:prSet>
      <dgm:spPr/>
      <dgm:t>
        <a:bodyPr/>
        <a:lstStyle/>
        <a:p>
          <a:endParaRPr lang="en-US"/>
        </a:p>
      </dgm:t>
    </dgm:pt>
    <dgm:pt modelId="{2B3C025D-28F3-304F-BE26-51FCDA6F26BC}" type="pres">
      <dgm:prSet presAssocID="{A9E23680-CBA1-4141-9573-026737721AC8}" presName="descendantText" presStyleLbl="alignAccFollowNode1" presStyleIdx="2" presStyleCnt="3">
        <dgm:presLayoutVars>
          <dgm:bulletEnabled val="1"/>
        </dgm:presLayoutVars>
      </dgm:prSet>
      <dgm:spPr/>
      <dgm:t>
        <a:bodyPr/>
        <a:lstStyle/>
        <a:p>
          <a:endParaRPr lang="en-US"/>
        </a:p>
      </dgm:t>
    </dgm:pt>
  </dgm:ptLst>
  <dgm:cxnLst>
    <dgm:cxn modelId="{B77C20AC-A180-6043-BDC9-A7BA216A557A}" type="presOf" srcId="{ABF4995B-DC77-B54C-93EE-AB7440A93C29}" destId="{2F4D8754-5B5A-1E41-911F-1B8624C2B599}" srcOrd="0" destOrd="0" presId="urn:microsoft.com/office/officeart/2005/8/layout/vList5"/>
    <dgm:cxn modelId="{FB697B74-E921-5345-9DE3-514C58E7E9F9}" type="presOf" srcId="{22833B2E-025B-F14D-85BC-2D50442B08FE}" destId="{2B3C025D-28F3-304F-BE26-51FCDA6F26BC}" srcOrd="0" destOrd="1" presId="urn:microsoft.com/office/officeart/2005/8/layout/vList5"/>
    <dgm:cxn modelId="{DA03B4A1-4A85-874B-8BDA-BDF20A901D47}" type="presOf" srcId="{ABD04DD8-54D6-844D-91E2-8D801871D96E}" destId="{2B3C025D-28F3-304F-BE26-51FCDA6F26BC}" srcOrd="0" destOrd="0" presId="urn:microsoft.com/office/officeart/2005/8/layout/vList5"/>
    <dgm:cxn modelId="{708E974E-9E97-6E44-BEE5-019CD56B7142}" srcId="{5FA28596-F87D-9147-95D2-B432F21EBC9E}" destId="{89595E25-348B-804A-B4FE-0558D341BF8C}" srcOrd="0" destOrd="0" parTransId="{FCBF19EA-6200-3A45-BB39-E6E8B3D3587C}" sibTransId="{76C54E03-F51A-5440-96B3-DD958D65E572}"/>
    <dgm:cxn modelId="{5CA59BDF-8F01-9545-9AC8-866B7528ADBD}" type="presOf" srcId="{BCD2CB6C-CFA8-CC43-B44D-1061E8E17731}" destId="{01B92F95-1F39-D849-B95C-A7D3C518396F}" srcOrd="0" destOrd="1" presId="urn:microsoft.com/office/officeart/2005/8/layout/vList5"/>
    <dgm:cxn modelId="{CE3FACF4-2268-334D-A35D-8B848DB056BE}" type="presOf" srcId="{A9E23680-CBA1-4141-9573-026737721AC8}" destId="{F43023A7-1F81-5E4E-80F2-8DF7544FF338}" srcOrd="0" destOrd="0" presId="urn:microsoft.com/office/officeart/2005/8/layout/vList5"/>
    <dgm:cxn modelId="{C018A9C4-4134-A247-8FC2-899C2DF90339}" srcId="{89595E25-348B-804A-B4FE-0558D341BF8C}" destId="{BCD2CB6C-CFA8-CC43-B44D-1061E8E17731}" srcOrd="0" destOrd="0" parTransId="{611A1EC5-A5D2-0144-93AE-33400BFD76BD}" sibTransId="{DC605FE1-9E93-6B46-9782-3A15CFF074A9}"/>
    <dgm:cxn modelId="{F42494E0-106D-CD45-8C1A-78E43D9E4D2B}" srcId="{ABF4995B-DC77-B54C-93EE-AB7440A93C29}" destId="{0B3690E4-F1B2-5743-A5EB-437A0EA1E5C4}" srcOrd="0" destOrd="0" parTransId="{6AD73BB2-2545-D74C-B229-1E66C7D41B20}" sibTransId="{313A9EC7-D6AA-2147-B560-855D9480F01F}"/>
    <dgm:cxn modelId="{99D28BCA-6D46-6E4A-837B-B59CEA744868}" type="presOf" srcId="{89595E25-348B-804A-B4FE-0558D341BF8C}" destId="{01B92F95-1F39-D849-B95C-A7D3C518396F}" srcOrd="0" destOrd="0" presId="urn:microsoft.com/office/officeart/2005/8/layout/vList5"/>
    <dgm:cxn modelId="{5F2D20C0-D4F0-7643-874E-AC4BC3FC38D4}" srcId="{171C3931-CD4E-0046-B52E-2158656E9F29}" destId="{ABF4995B-DC77-B54C-93EE-AB7440A93C29}" srcOrd="0" destOrd="0" parTransId="{68766203-AD10-894F-BCEF-6DBA7AEACAE5}" sibTransId="{CAD13953-4214-5245-849A-579CAD340FC5}"/>
    <dgm:cxn modelId="{DF517D3A-5E32-9840-9999-9D92D6B7233F}" type="presOf" srcId="{0B3690E4-F1B2-5743-A5EB-437A0EA1E5C4}" destId="{2F4D8754-5B5A-1E41-911F-1B8624C2B599}" srcOrd="0" destOrd="1" presId="urn:microsoft.com/office/officeart/2005/8/layout/vList5"/>
    <dgm:cxn modelId="{C3B2FD05-25F4-DE48-87AA-31DE590CF315}" srcId="{D8EB64FF-3C8D-634B-857C-ADAB1C1901E4}" destId="{171C3931-CD4E-0046-B52E-2158656E9F29}" srcOrd="1" destOrd="0" parTransId="{2BE4EF3D-F7F4-A84A-BD43-F0B63ED0A220}" sibTransId="{C2282EB1-2553-2641-8058-12BF1CE2CAC9}"/>
    <dgm:cxn modelId="{4C77B65D-AD1E-DD44-94EF-91C442C83490}" srcId="{ABD04DD8-54D6-844D-91E2-8D801871D96E}" destId="{22833B2E-025B-F14D-85BC-2D50442B08FE}" srcOrd="0" destOrd="0" parTransId="{2A233D28-DA03-8A4D-A9DC-F59D7654B222}" sibTransId="{CC3E156C-F6AA-CB40-88A6-69C403157232}"/>
    <dgm:cxn modelId="{865589D9-9E3A-5845-90FC-3645EDBC6E38}" srcId="{D8EB64FF-3C8D-634B-857C-ADAB1C1901E4}" destId="{A9E23680-CBA1-4141-9573-026737721AC8}" srcOrd="2" destOrd="0" parTransId="{B53AFE46-3839-3D48-8764-CF264BB13F1E}" sibTransId="{8A6512B2-C187-AB4D-A573-05B565417A14}"/>
    <dgm:cxn modelId="{0F314811-AA58-E544-917D-A29281FC8059}" type="presOf" srcId="{171C3931-CD4E-0046-B52E-2158656E9F29}" destId="{872FAB84-E791-FF4A-B689-4E55162FC3F2}" srcOrd="0" destOrd="0" presId="urn:microsoft.com/office/officeart/2005/8/layout/vList5"/>
    <dgm:cxn modelId="{4E3E9771-FB96-864F-8D0C-9AA50D4A7FAD}" srcId="{A9E23680-CBA1-4141-9573-026737721AC8}" destId="{ABD04DD8-54D6-844D-91E2-8D801871D96E}" srcOrd="0" destOrd="0" parTransId="{B391851B-FD71-0446-985F-32C15AE59730}" sibTransId="{DFCFE33A-8319-2545-AF57-5DE576FF1D8C}"/>
    <dgm:cxn modelId="{0E721A03-3D85-FE49-86D8-E87A74C4E735}" type="presOf" srcId="{5FA28596-F87D-9147-95D2-B432F21EBC9E}" destId="{CB963BBB-0463-E141-9349-BFB3AF58D899}" srcOrd="0" destOrd="0" presId="urn:microsoft.com/office/officeart/2005/8/layout/vList5"/>
    <dgm:cxn modelId="{FF686D75-1001-8A40-A858-2EDCCFDF1D86}" type="presOf" srcId="{D8EB64FF-3C8D-634B-857C-ADAB1C1901E4}" destId="{6E7A7D9B-21AE-044C-9E94-D5D858A75CE1}" srcOrd="0" destOrd="0" presId="urn:microsoft.com/office/officeart/2005/8/layout/vList5"/>
    <dgm:cxn modelId="{58E3F190-C8FC-7A46-81F0-5DFE84B38E15}" srcId="{D8EB64FF-3C8D-634B-857C-ADAB1C1901E4}" destId="{5FA28596-F87D-9147-95D2-B432F21EBC9E}" srcOrd="0" destOrd="0" parTransId="{22722850-D2E2-614B-A1DC-8BDA7CD66A17}" sibTransId="{A9D56D4B-F310-434B-86E9-CD77B53F7EE2}"/>
    <dgm:cxn modelId="{0D6706EB-C249-514E-B5EB-E9D0FF2D42AE}" type="presParOf" srcId="{6E7A7D9B-21AE-044C-9E94-D5D858A75CE1}" destId="{8D991881-4B1F-B449-BFA3-0DE88E7EAEEF}" srcOrd="0" destOrd="0" presId="urn:microsoft.com/office/officeart/2005/8/layout/vList5"/>
    <dgm:cxn modelId="{07833C6C-E528-CE42-8E9C-C52692EC84AF}" type="presParOf" srcId="{8D991881-4B1F-B449-BFA3-0DE88E7EAEEF}" destId="{CB963BBB-0463-E141-9349-BFB3AF58D899}" srcOrd="0" destOrd="0" presId="urn:microsoft.com/office/officeart/2005/8/layout/vList5"/>
    <dgm:cxn modelId="{670947D6-FAB1-F943-9240-0407A832C417}" type="presParOf" srcId="{8D991881-4B1F-B449-BFA3-0DE88E7EAEEF}" destId="{01B92F95-1F39-D849-B95C-A7D3C518396F}" srcOrd="1" destOrd="0" presId="urn:microsoft.com/office/officeart/2005/8/layout/vList5"/>
    <dgm:cxn modelId="{391AA6BF-DD45-9741-B386-652A6477D04F}" type="presParOf" srcId="{6E7A7D9B-21AE-044C-9E94-D5D858A75CE1}" destId="{8DF18E07-716D-3A43-B8B5-94B097F7F5FD}" srcOrd="1" destOrd="0" presId="urn:microsoft.com/office/officeart/2005/8/layout/vList5"/>
    <dgm:cxn modelId="{8F69BA81-22E7-FF40-8E8D-68CFC284E7BD}" type="presParOf" srcId="{6E7A7D9B-21AE-044C-9E94-D5D858A75CE1}" destId="{E10D2416-D662-BD45-8905-AF2540C6447A}" srcOrd="2" destOrd="0" presId="urn:microsoft.com/office/officeart/2005/8/layout/vList5"/>
    <dgm:cxn modelId="{7CE756A3-F41C-9945-9D39-40189B40C122}" type="presParOf" srcId="{E10D2416-D662-BD45-8905-AF2540C6447A}" destId="{872FAB84-E791-FF4A-B689-4E55162FC3F2}" srcOrd="0" destOrd="0" presId="urn:microsoft.com/office/officeart/2005/8/layout/vList5"/>
    <dgm:cxn modelId="{193F73DD-3C85-C74D-BC9E-0D46EAF87014}" type="presParOf" srcId="{E10D2416-D662-BD45-8905-AF2540C6447A}" destId="{2F4D8754-5B5A-1E41-911F-1B8624C2B599}" srcOrd="1" destOrd="0" presId="urn:microsoft.com/office/officeart/2005/8/layout/vList5"/>
    <dgm:cxn modelId="{425C46C7-F09A-124A-AAF2-24D1DA52BF91}" type="presParOf" srcId="{6E7A7D9B-21AE-044C-9E94-D5D858A75CE1}" destId="{1B7EA4B9-477C-B34C-B17E-45B361D364B5}" srcOrd="3" destOrd="0" presId="urn:microsoft.com/office/officeart/2005/8/layout/vList5"/>
    <dgm:cxn modelId="{61E0A91F-2E73-A646-9B00-829A2AFF0986}" type="presParOf" srcId="{6E7A7D9B-21AE-044C-9E94-D5D858A75CE1}" destId="{095C4A98-8A01-104E-98A7-46E75B4023FE}" srcOrd="4" destOrd="0" presId="urn:microsoft.com/office/officeart/2005/8/layout/vList5"/>
    <dgm:cxn modelId="{02DD4D66-40A3-FD42-B419-8FB4299E4914}" type="presParOf" srcId="{095C4A98-8A01-104E-98A7-46E75B4023FE}" destId="{F43023A7-1F81-5E4E-80F2-8DF7544FF338}" srcOrd="0" destOrd="0" presId="urn:microsoft.com/office/officeart/2005/8/layout/vList5"/>
    <dgm:cxn modelId="{6A1DE108-EBE6-7446-AF6E-1E50F1C171FF}" type="presParOf" srcId="{095C4A98-8A01-104E-98A7-46E75B4023FE}" destId="{2B3C025D-28F3-304F-BE26-51FCDA6F26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0A40DE-96B6-D749-B6F6-29A5A28A8364}"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ABAA3B53-4863-D441-A228-A371E36A2CCF}">
      <dgm:prSet/>
      <dgm:spPr/>
      <dgm:t>
        <a:bodyPr/>
        <a:lstStyle/>
        <a:p>
          <a:pPr rtl="0"/>
          <a:r>
            <a:rPr lang="en-GB" b="1" smtClean="0"/>
            <a:t>Values</a:t>
          </a:r>
          <a:r>
            <a:rPr lang="en-GB" smtClean="0"/>
            <a:t> are the fundamental beliefs that we hold. They are the principles that we hold regarding what is right, good, and just.</a:t>
          </a:r>
          <a:endParaRPr lang="en-GB"/>
        </a:p>
      </dgm:t>
    </dgm:pt>
    <dgm:pt modelId="{0C1F5904-CBF8-7D4A-9129-500F5898ED0C}" type="parTrans" cxnId="{045990FF-DD5F-A843-B99F-8B9A875A39E4}">
      <dgm:prSet/>
      <dgm:spPr/>
      <dgm:t>
        <a:bodyPr/>
        <a:lstStyle/>
        <a:p>
          <a:endParaRPr lang="en-US"/>
        </a:p>
      </dgm:t>
    </dgm:pt>
    <dgm:pt modelId="{2CA08CBA-F7AC-B84E-8743-9F9EFE6D37AC}" type="sibTrans" cxnId="{045990FF-DD5F-A843-B99F-8B9A875A39E4}">
      <dgm:prSet/>
      <dgm:spPr/>
      <dgm:t>
        <a:bodyPr/>
        <a:lstStyle/>
        <a:p>
          <a:endParaRPr lang="en-US"/>
        </a:p>
      </dgm:t>
    </dgm:pt>
    <dgm:pt modelId="{ACDA777F-4266-3B4F-9CB7-FE0E34AF7427}">
      <dgm:prSet/>
      <dgm:spPr/>
      <dgm:t>
        <a:bodyPr/>
        <a:lstStyle/>
        <a:p>
          <a:pPr rtl="0"/>
          <a:r>
            <a:rPr lang="en-GB" b="1" smtClean="0"/>
            <a:t>Morals</a:t>
          </a:r>
          <a:r>
            <a:rPr lang="en-GB" smtClean="0"/>
            <a:t> are the values which are inherent in a system of beliefs – a higher authority such as a business society in which business values such as performance excellence, quality, safety, service, and accomplishing desired results are important.</a:t>
          </a:r>
          <a:endParaRPr lang="en-GB"/>
        </a:p>
      </dgm:t>
    </dgm:pt>
    <dgm:pt modelId="{8C92978B-2DDC-0342-A1E0-D8FBEE101EA5}" type="parTrans" cxnId="{C93F0AB9-04B1-0645-BE99-7ACFD3C2DAE9}">
      <dgm:prSet/>
      <dgm:spPr/>
      <dgm:t>
        <a:bodyPr/>
        <a:lstStyle/>
        <a:p>
          <a:endParaRPr lang="en-US"/>
        </a:p>
      </dgm:t>
    </dgm:pt>
    <dgm:pt modelId="{A348C45A-96DC-D64A-9D4E-9252329BE21C}" type="sibTrans" cxnId="{C93F0AB9-04B1-0645-BE99-7ACFD3C2DAE9}">
      <dgm:prSet/>
      <dgm:spPr/>
      <dgm:t>
        <a:bodyPr/>
        <a:lstStyle/>
        <a:p>
          <a:endParaRPr lang="en-US"/>
        </a:p>
      </dgm:t>
    </dgm:pt>
    <dgm:pt modelId="{6F369974-6EF5-624D-9CC0-E06CD10E0CF5}" type="pres">
      <dgm:prSet presAssocID="{DA0A40DE-96B6-D749-B6F6-29A5A28A8364}" presName="vert0" presStyleCnt="0">
        <dgm:presLayoutVars>
          <dgm:dir/>
          <dgm:animOne val="branch"/>
          <dgm:animLvl val="lvl"/>
        </dgm:presLayoutVars>
      </dgm:prSet>
      <dgm:spPr/>
      <dgm:t>
        <a:bodyPr/>
        <a:lstStyle/>
        <a:p>
          <a:endParaRPr lang="en-US"/>
        </a:p>
      </dgm:t>
    </dgm:pt>
    <dgm:pt modelId="{5FD20E17-3003-1742-BBB2-6D6B53D534C5}" type="pres">
      <dgm:prSet presAssocID="{ABAA3B53-4863-D441-A228-A371E36A2CCF}" presName="thickLine" presStyleLbl="alignNode1" presStyleIdx="0" presStyleCnt="2"/>
      <dgm:spPr/>
    </dgm:pt>
    <dgm:pt modelId="{69B67E1F-294F-C047-A808-B8503F9FA4DB}" type="pres">
      <dgm:prSet presAssocID="{ABAA3B53-4863-D441-A228-A371E36A2CCF}" presName="horz1" presStyleCnt="0"/>
      <dgm:spPr/>
    </dgm:pt>
    <dgm:pt modelId="{AE916B85-9B3D-2C4B-9013-A283BC308AFD}" type="pres">
      <dgm:prSet presAssocID="{ABAA3B53-4863-D441-A228-A371E36A2CCF}" presName="tx1" presStyleLbl="revTx" presStyleIdx="0" presStyleCnt="2"/>
      <dgm:spPr/>
      <dgm:t>
        <a:bodyPr/>
        <a:lstStyle/>
        <a:p>
          <a:endParaRPr lang="en-US"/>
        </a:p>
      </dgm:t>
    </dgm:pt>
    <dgm:pt modelId="{12B94742-BA70-F949-8FA0-375B94F92542}" type="pres">
      <dgm:prSet presAssocID="{ABAA3B53-4863-D441-A228-A371E36A2CCF}" presName="vert1" presStyleCnt="0"/>
      <dgm:spPr/>
    </dgm:pt>
    <dgm:pt modelId="{A8F80ADC-3C77-8A42-8503-49923AB5AACE}" type="pres">
      <dgm:prSet presAssocID="{ACDA777F-4266-3B4F-9CB7-FE0E34AF7427}" presName="thickLine" presStyleLbl="alignNode1" presStyleIdx="1" presStyleCnt="2"/>
      <dgm:spPr/>
    </dgm:pt>
    <dgm:pt modelId="{247326D2-6CB9-B545-8E90-B8813BE5BC7D}" type="pres">
      <dgm:prSet presAssocID="{ACDA777F-4266-3B4F-9CB7-FE0E34AF7427}" presName="horz1" presStyleCnt="0"/>
      <dgm:spPr/>
    </dgm:pt>
    <dgm:pt modelId="{27283D3A-5315-E240-8E9B-03DBBC5A0170}" type="pres">
      <dgm:prSet presAssocID="{ACDA777F-4266-3B4F-9CB7-FE0E34AF7427}" presName="tx1" presStyleLbl="revTx" presStyleIdx="1" presStyleCnt="2"/>
      <dgm:spPr/>
      <dgm:t>
        <a:bodyPr/>
        <a:lstStyle/>
        <a:p>
          <a:endParaRPr lang="en-US"/>
        </a:p>
      </dgm:t>
    </dgm:pt>
    <dgm:pt modelId="{68B51AA5-A9FA-6D41-A152-1676742DD730}" type="pres">
      <dgm:prSet presAssocID="{ACDA777F-4266-3B4F-9CB7-FE0E34AF7427}" presName="vert1" presStyleCnt="0"/>
      <dgm:spPr/>
    </dgm:pt>
  </dgm:ptLst>
  <dgm:cxnLst>
    <dgm:cxn modelId="{045990FF-DD5F-A843-B99F-8B9A875A39E4}" srcId="{DA0A40DE-96B6-D749-B6F6-29A5A28A8364}" destId="{ABAA3B53-4863-D441-A228-A371E36A2CCF}" srcOrd="0" destOrd="0" parTransId="{0C1F5904-CBF8-7D4A-9129-500F5898ED0C}" sibTransId="{2CA08CBA-F7AC-B84E-8743-9F9EFE6D37AC}"/>
    <dgm:cxn modelId="{3D22E54A-C0B3-2D41-9565-861CA75F3086}" type="presOf" srcId="{DA0A40DE-96B6-D749-B6F6-29A5A28A8364}" destId="{6F369974-6EF5-624D-9CC0-E06CD10E0CF5}" srcOrd="0" destOrd="0" presId="urn:microsoft.com/office/officeart/2008/layout/LinedList"/>
    <dgm:cxn modelId="{097BBDAA-66B8-EA46-B525-178AE329677B}" type="presOf" srcId="{ABAA3B53-4863-D441-A228-A371E36A2CCF}" destId="{AE916B85-9B3D-2C4B-9013-A283BC308AFD}" srcOrd="0" destOrd="0" presId="urn:microsoft.com/office/officeart/2008/layout/LinedList"/>
    <dgm:cxn modelId="{C93F0AB9-04B1-0645-BE99-7ACFD3C2DAE9}" srcId="{DA0A40DE-96B6-D749-B6F6-29A5A28A8364}" destId="{ACDA777F-4266-3B4F-9CB7-FE0E34AF7427}" srcOrd="1" destOrd="0" parTransId="{8C92978B-2DDC-0342-A1E0-D8FBEE101EA5}" sibTransId="{A348C45A-96DC-D64A-9D4E-9252329BE21C}"/>
    <dgm:cxn modelId="{B2C4A37A-6224-CC4B-A984-89F416519986}" type="presOf" srcId="{ACDA777F-4266-3B4F-9CB7-FE0E34AF7427}" destId="{27283D3A-5315-E240-8E9B-03DBBC5A0170}" srcOrd="0" destOrd="0" presId="urn:microsoft.com/office/officeart/2008/layout/LinedList"/>
    <dgm:cxn modelId="{A8003B2F-C8BA-AD46-9DB6-29956DF80F6C}" type="presParOf" srcId="{6F369974-6EF5-624D-9CC0-E06CD10E0CF5}" destId="{5FD20E17-3003-1742-BBB2-6D6B53D534C5}" srcOrd="0" destOrd="0" presId="urn:microsoft.com/office/officeart/2008/layout/LinedList"/>
    <dgm:cxn modelId="{CB4DE8E4-74FA-304A-AF09-C02CB6F95921}" type="presParOf" srcId="{6F369974-6EF5-624D-9CC0-E06CD10E0CF5}" destId="{69B67E1F-294F-C047-A808-B8503F9FA4DB}" srcOrd="1" destOrd="0" presId="urn:microsoft.com/office/officeart/2008/layout/LinedList"/>
    <dgm:cxn modelId="{7D6F69BA-945B-3645-AE61-65DA3C259D91}" type="presParOf" srcId="{69B67E1F-294F-C047-A808-B8503F9FA4DB}" destId="{AE916B85-9B3D-2C4B-9013-A283BC308AFD}" srcOrd="0" destOrd="0" presId="urn:microsoft.com/office/officeart/2008/layout/LinedList"/>
    <dgm:cxn modelId="{195E67F9-C9F4-5E4F-98E0-546AA9908AF2}" type="presParOf" srcId="{69B67E1F-294F-C047-A808-B8503F9FA4DB}" destId="{12B94742-BA70-F949-8FA0-375B94F92542}" srcOrd="1" destOrd="0" presId="urn:microsoft.com/office/officeart/2008/layout/LinedList"/>
    <dgm:cxn modelId="{1A453324-6583-F84F-B2FE-98B91C9C3B85}" type="presParOf" srcId="{6F369974-6EF5-624D-9CC0-E06CD10E0CF5}" destId="{A8F80ADC-3C77-8A42-8503-49923AB5AACE}" srcOrd="2" destOrd="0" presId="urn:microsoft.com/office/officeart/2008/layout/LinedList"/>
    <dgm:cxn modelId="{A28AB7A9-CD8B-CE4C-8600-3603DEFE5254}" type="presParOf" srcId="{6F369974-6EF5-624D-9CC0-E06CD10E0CF5}" destId="{247326D2-6CB9-B545-8E90-B8813BE5BC7D}" srcOrd="3" destOrd="0" presId="urn:microsoft.com/office/officeart/2008/layout/LinedList"/>
    <dgm:cxn modelId="{FDE55D2F-F3E1-5048-927D-3132E8EE2CD8}" type="presParOf" srcId="{247326D2-6CB9-B545-8E90-B8813BE5BC7D}" destId="{27283D3A-5315-E240-8E9B-03DBBC5A0170}" srcOrd="0" destOrd="0" presId="urn:microsoft.com/office/officeart/2008/layout/LinedList"/>
    <dgm:cxn modelId="{DE1B5409-123F-D940-B2C5-03E13EA63E71}" type="presParOf" srcId="{247326D2-6CB9-B545-8E90-B8813BE5BC7D}" destId="{68B51AA5-A9FA-6D41-A152-1676742DD73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78A22FC-0E04-D646-9113-06337C0DC595}" type="doc">
      <dgm:prSet loTypeId="urn:microsoft.com/office/officeart/2008/layout/LinedList" loCatId="" qsTypeId="urn:microsoft.com/office/officeart/2005/8/quickstyle/simple4" qsCatId="simple" csTypeId="urn:microsoft.com/office/officeart/2005/8/colors/accent1_2" csCatId="accent1"/>
      <dgm:spPr/>
      <dgm:t>
        <a:bodyPr/>
        <a:lstStyle/>
        <a:p>
          <a:endParaRPr lang="en-US"/>
        </a:p>
      </dgm:t>
    </dgm:pt>
    <dgm:pt modelId="{208E4588-E73B-3B41-ACA5-C08925389002}">
      <dgm:prSet/>
      <dgm:spPr/>
      <dgm:t>
        <a:bodyPr/>
        <a:lstStyle/>
        <a:p>
          <a:pPr rtl="0"/>
          <a:r>
            <a:rPr lang="en-GB" smtClean="0"/>
            <a:t>Payback Period</a:t>
          </a:r>
          <a:endParaRPr lang="en-GB"/>
        </a:p>
      </dgm:t>
    </dgm:pt>
    <dgm:pt modelId="{A89EFD89-2CA0-7045-8789-EF4B161475C7}" type="parTrans" cxnId="{9568E5F9-C461-5448-A52A-9983E6C5209A}">
      <dgm:prSet/>
      <dgm:spPr/>
      <dgm:t>
        <a:bodyPr/>
        <a:lstStyle/>
        <a:p>
          <a:endParaRPr lang="en-US"/>
        </a:p>
      </dgm:t>
    </dgm:pt>
    <dgm:pt modelId="{753ED9A0-0482-8B41-B12F-311216D51AFB}" type="sibTrans" cxnId="{9568E5F9-C461-5448-A52A-9983E6C5209A}">
      <dgm:prSet/>
      <dgm:spPr/>
      <dgm:t>
        <a:bodyPr/>
        <a:lstStyle/>
        <a:p>
          <a:endParaRPr lang="en-US"/>
        </a:p>
      </dgm:t>
    </dgm:pt>
    <dgm:pt modelId="{E44DAA15-966B-C644-902B-A8BDE79584D5}">
      <dgm:prSet/>
      <dgm:spPr/>
      <dgm:t>
        <a:bodyPr/>
        <a:lstStyle/>
        <a:p>
          <a:pPr rtl="0"/>
          <a:r>
            <a:rPr lang="en-GB" smtClean="0"/>
            <a:t>The time taken to pay back the project investment.</a:t>
          </a:r>
          <a:endParaRPr lang="en-GB"/>
        </a:p>
      </dgm:t>
    </dgm:pt>
    <dgm:pt modelId="{5F8013EC-F1AF-F841-9060-68B4920A9F35}" type="parTrans" cxnId="{DB3B6858-FF50-E54A-987F-F5845465A3AF}">
      <dgm:prSet/>
      <dgm:spPr/>
      <dgm:t>
        <a:bodyPr/>
        <a:lstStyle/>
        <a:p>
          <a:endParaRPr lang="en-US"/>
        </a:p>
      </dgm:t>
    </dgm:pt>
    <dgm:pt modelId="{4AA075B0-190E-B44B-9C4B-A595E6AE7563}" type="sibTrans" cxnId="{DB3B6858-FF50-E54A-987F-F5845465A3AF}">
      <dgm:prSet/>
      <dgm:spPr/>
      <dgm:t>
        <a:bodyPr/>
        <a:lstStyle/>
        <a:p>
          <a:endParaRPr lang="en-US"/>
        </a:p>
      </dgm:t>
    </dgm:pt>
    <dgm:pt modelId="{98C8DC67-0851-0E4C-98C4-4F8389742B8F}">
      <dgm:prSet/>
      <dgm:spPr/>
      <dgm:t>
        <a:bodyPr/>
        <a:lstStyle/>
        <a:p>
          <a:pPr rtl="0"/>
          <a:r>
            <a:rPr lang="en-GB" smtClean="0"/>
            <a:t>Return on Investment (RoI)</a:t>
          </a:r>
          <a:endParaRPr lang="en-GB"/>
        </a:p>
      </dgm:t>
    </dgm:pt>
    <dgm:pt modelId="{92335154-99BF-974E-9E76-07091E2CF0D4}" type="parTrans" cxnId="{E44BA9D7-2704-DA48-A126-30A842958FE4}">
      <dgm:prSet/>
      <dgm:spPr/>
      <dgm:t>
        <a:bodyPr/>
        <a:lstStyle/>
        <a:p>
          <a:endParaRPr lang="en-US"/>
        </a:p>
      </dgm:t>
    </dgm:pt>
    <dgm:pt modelId="{A96818B5-366F-BC4E-9E03-6B1221648E7D}" type="sibTrans" cxnId="{E44BA9D7-2704-DA48-A126-30A842958FE4}">
      <dgm:prSet/>
      <dgm:spPr/>
      <dgm:t>
        <a:bodyPr/>
        <a:lstStyle/>
        <a:p>
          <a:endParaRPr lang="en-US"/>
        </a:p>
      </dgm:t>
    </dgm:pt>
    <dgm:pt modelId="{4D960F00-53E8-AC47-B36D-8CF714EC630F}">
      <dgm:prSet/>
      <dgm:spPr/>
      <dgm:t>
        <a:bodyPr/>
        <a:lstStyle/>
        <a:p>
          <a:pPr rtl="0"/>
          <a:r>
            <a:rPr lang="en-GB" smtClean="0"/>
            <a:t>The percentage ratio of average yearly profit over the productive life of the project, divided by the original investment.</a:t>
          </a:r>
          <a:endParaRPr lang="en-GB"/>
        </a:p>
      </dgm:t>
    </dgm:pt>
    <dgm:pt modelId="{DBCB57A4-2DD8-2140-960F-CD60E5564F81}" type="parTrans" cxnId="{C9F39BE8-2DA4-424D-959E-AE8AB190E87F}">
      <dgm:prSet/>
      <dgm:spPr/>
      <dgm:t>
        <a:bodyPr/>
        <a:lstStyle/>
        <a:p>
          <a:endParaRPr lang="en-US"/>
        </a:p>
      </dgm:t>
    </dgm:pt>
    <dgm:pt modelId="{865F4182-073F-344D-8B36-9EE8FF1F9480}" type="sibTrans" cxnId="{C9F39BE8-2DA4-424D-959E-AE8AB190E87F}">
      <dgm:prSet/>
      <dgm:spPr/>
      <dgm:t>
        <a:bodyPr/>
        <a:lstStyle/>
        <a:p>
          <a:endParaRPr lang="en-US"/>
        </a:p>
      </dgm:t>
    </dgm:pt>
    <dgm:pt modelId="{BB08588A-9502-B74E-892D-10C981497B6F}">
      <dgm:prSet/>
      <dgm:spPr/>
      <dgm:t>
        <a:bodyPr/>
        <a:lstStyle/>
        <a:p>
          <a:pPr rtl="0"/>
          <a:r>
            <a:rPr lang="en-GB" smtClean="0"/>
            <a:t>Social Return on Investment (S-RoI)</a:t>
          </a:r>
          <a:endParaRPr lang="en-GB"/>
        </a:p>
      </dgm:t>
    </dgm:pt>
    <dgm:pt modelId="{68F11E3E-62B9-5548-9D2E-4D0449CA8883}" type="parTrans" cxnId="{8516957E-BA53-CD45-812E-C969236B8998}">
      <dgm:prSet/>
      <dgm:spPr/>
      <dgm:t>
        <a:bodyPr/>
        <a:lstStyle/>
        <a:p>
          <a:endParaRPr lang="en-US"/>
        </a:p>
      </dgm:t>
    </dgm:pt>
    <dgm:pt modelId="{37D85A64-0237-F049-BE48-9CFD4B7915DC}" type="sibTrans" cxnId="{8516957E-BA53-CD45-812E-C969236B8998}">
      <dgm:prSet/>
      <dgm:spPr/>
      <dgm:t>
        <a:bodyPr/>
        <a:lstStyle/>
        <a:p>
          <a:endParaRPr lang="en-US"/>
        </a:p>
      </dgm:t>
    </dgm:pt>
    <dgm:pt modelId="{65F2CB3C-A77B-E44C-9C41-5FEDDC8C22F1}">
      <dgm:prSet/>
      <dgm:spPr/>
      <dgm:t>
        <a:bodyPr/>
        <a:lstStyle/>
        <a:p>
          <a:pPr rtl="0"/>
          <a:r>
            <a:rPr lang="en-US" smtClean="0"/>
            <a:t>A method for measuring extra-financial value (i.e., environmental and social value not currently reflected in conventional financial accounts) relative to resources invested.</a:t>
          </a:r>
          <a:endParaRPr lang="en-US"/>
        </a:p>
      </dgm:t>
    </dgm:pt>
    <dgm:pt modelId="{B564DE67-C8A1-F548-87F7-6E57DFD05277}" type="parTrans" cxnId="{90F3FBD9-0BDB-1B43-9D1A-8F9F6ABD01F1}">
      <dgm:prSet/>
      <dgm:spPr/>
      <dgm:t>
        <a:bodyPr/>
        <a:lstStyle/>
        <a:p>
          <a:endParaRPr lang="en-US"/>
        </a:p>
      </dgm:t>
    </dgm:pt>
    <dgm:pt modelId="{0FD8F05F-5B1F-E642-9F1B-DC6195908457}" type="sibTrans" cxnId="{90F3FBD9-0BDB-1B43-9D1A-8F9F6ABD01F1}">
      <dgm:prSet/>
      <dgm:spPr/>
      <dgm:t>
        <a:bodyPr/>
        <a:lstStyle/>
        <a:p>
          <a:endParaRPr lang="en-US"/>
        </a:p>
      </dgm:t>
    </dgm:pt>
    <dgm:pt modelId="{0E6525E8-0369-4343-A37F-E391EA737738}">
      <dgm:prSet/>
      <dgm:spPr/>
      <dgm:t>
        <a:bodyPr/>
        <a:lstStyle/>
        <a:p>
          <a:pPr rtl="0"/>
          <a:r>
            <a:rPr lang="en-GB" smtClean="0"/>
            <a:t>Discounted Cash Flow (DCF)</a:t>
          </a:r>
          <a:endParaRPr lang="en-GB"/>
        </a:p>
      </dgm:t>
    </dgm:pt>
    <dgm:pt modelId="{45E012F3-D20D-9343-999E-272F81499D2D}" type="parTrans" cxnId="{EB045638-BD0A-134A-ACB9-2DEA5EFC208C}">
      <dgm:prSet/>
      <dgm:spPr/>
      <dgm:t>
        <a:bodyPr/>
        <a:lstStyle/>
        <a:p>
          <a:endParaRPr lang="en-US"/>
        </a:p>
      </dgm:t>
    </dgm:pt>
    <dgm:pt modelId="{463C6DF5-773F-E446-B30E-EEDBCC92B818}" type="sibTrans" cxnId="{EB045638-BD0A-134A-ACB9-2DEA5EFC208C}">
      <dgm:prSet/>
      <dgm:spPr/>
      <dgm:t>
        <a:bodyPr/>
        <a:lstStyle/>
        <a:p>
          <a:endParaRPr lang="en-US"/>
        </a:p>
      </dgm:t>
    </dgm:pt>
    <dgm:pt modelId="{FD511295-C19C-7D47-9350-19B4987B1D0C}">
      <dgm:prSet/>
      <dgm:spPr/>
      <dgm:t>
        <a:bodyPr/>
        <a:lstStyle/>
        <a:p>
          <a:pPr rtl="0"/>
          <a:r>
            <a:rPr lang="en-GB" smtClean="0"/>
            <a:t>DCF uses compound interest calculation to reflect the cost of money by “discounting” future cash flows to an equivalent “present value”</a:t>
          </a:r>
          <a:endParaRPr lang="en-GB"/>
        </a:p>
      </dgm:t>
    </dgm:pt>
    <dgm:pt modelId="{BC2EAA29-636D-C649-AEA4-0E8448BE7ECF}" type="parTrans" cxnId="{E9510C87-811C-1443-A07F-837947D9E769}">
      <dgm:prSet/>
      <dgm:spPr/>
      <dgm:t>
        <a:bodyPr/>
        <a:lstStyle/>
        <a:p>
          <a:endParaRPr lang="en-US"/>
        </a:p>
      </dgm:t>
    </dgm:pt>
    <dgm:pt modelId="{9519919C-817D-DA43-9F45-547DFF3E9CD7}" type="sibTrans" cxnId="{E9510C87-811C-1443-A07F-837947D9E769}">
      <dgm:prSet/>
      <dgm:spPr/>
      <dgm:t>
        <a:bodyPr/>
        <a:lstStyle/>
        <a:p>
          <a:endParaRPr lang="en-US"/>
        </a:p>
      </dgm:t>
    </dgm:pt>
    <dgm:pt modelId="{25AD33FA-703C-184F-9A51-2DEC07893D31}">
      <dgm:prSet/>
      <dgm:spPr/>
      <dgm:t>
        <a:bodyPr/>
        <a:lstStyle/>
        <a:p>
          <a:pPr rtl="0"/>
          <a:r>
            <a:rPr lang="en-GB" smtClean="0"/>
            <a:t>Net Present Value (NPV)</a:t>
          </a:r>
          <a:endParaRPr lang="en-GB"/>
        </a:p>
      </dgm:t>
    </dgm:pt>
    <dgm:pt modelId="{CAFA4B32-4378-2D4A-8A6C-A9A95CE93F00}" type="parTrans" cxnId="{A884DF7A-8B31-1642-A810-E420487151E0}">
      <dgm:prSet/>
      <dgm:spPr/>
      <dgm:t>
        <a:bodyPr/>
        <a:lstStyle/>
        <a:p>
          <a:endParaRPr lang="en-US"/>
        </a:p>
      </dgm:t>
    </dgm:pt>
    <dgm:pt modelId="{95A97E02-FE1D-1243-8F34-8F51A5706F74}" type="sibTrans" cxnId="{A884DF7A-8B31-1642-A810-E420487151E0}">
      <dgm:prSet/>
      <dgm:spPr/>
      <dgm:t>
        <a:bodyPr/>
        <a:lstStyle/>
        <a:p>
          <a:endParaRPr lang="en-US"/>
        </a:p>
      </dgm:t>
    </dgm:pt>
    <dgm:pt modelId="{2928616E-0151-ED4C-97CE-56D1CF99CDDF}">
      <dgm:prSet/>
      <dgm:spPr/>
      <dgm:t>
        <a:bodyPr/>
        <a:lstStyle/>
        <a:p>
          <a:pPr rtl="0"/>
          <a:r>
            <a:rPr lang="en-GB" smtClean="0"/>
            <a:t>The aggregate of future net cash flows discounted back to a common base date, usually the present.</a:t>
          </a:r>
          <a:endParaRPr lang="en-GB"/>
        </a:p>
      </dgm:t>
    </dgm:pt>
    <dgm:pt modelId="{9929504A-4078-A84F-A004-8648943F6209}" type="parTrans" cxnId="{1AA04608-1EBB-784F-855C-3E6006624DD7}">
      <dgm:prSet/>
      <dgm:spPr/>
      <dgm:t>
        <a:bodyPr/>
        <a:lstStyle/>
        <a:p>
          <a:endParaRPr lang="en-US"/>
        </a:p>
      </dgm:t>
    </dgm:pt>
    <dgm:pt modelId="{980EA354-05FF-A547-898D-2798E910EB06}" type="sibTrans" cxnId="{1AA04608-1EBB-784F-855C-3E6006624DD7}">
      <dgm:prSet/>
      <dgm:spPr/>
      <dgm:t>
        <a:bodyPr/>
        <a:lstStyle/>
        <a:p>
          <a:endParaRPr lang="en-US"/>
        </a:p>
      </dgm:t>
    </dgm:pt>
    <dgm:pt modelId="{F618B4F8-30B1-164D-A555-5E73CBD7F42F}">
      <dgm:prSet/>
      <dgm:spPr/>
      <dgm:t>
        <a:bodyPr/>
        <a:lstStyle/>
        <a:p>
          <a:pPr rtl="0"/>
          <a:r>
            <a:rPr lang="en-GB" smtClean="0"/>
            <a:t>Internal Rate of Return (IRR)</a:t>
          </a:r>
          <a:endParaRPr lang="en-GB"/>
        </a:p>
      </dgm:t>
    </dgm:pt>
    <dgm:pt modelId="{D380AC87-5F2B-074B-ABDF-175CD29FF97E}" type="parTrans" cxnId="{53640EB7-E507-844F-AE1F-7A6BBCDC6783}">
      <dgm:prSet/>
      <dgm:spPr/>
      <dgm:t>
        <a:bodyPr/>
        <a:lstStyle/>
        <a:p>
          <a:endParaRPr lang="en-US"/>
        </a:p>
      </dgm:t>
    </dgm:pt>
    <dgm:pt modelId="{3115EE0B-BD74-4E4E-BD5E-B8B3EE097072}" type="sibTrans" cxnId="{53640EB7-E507-844F-AE1F-7A6BBCDC6783}">
      <dgm:prSet/>
      <dgm:spPr/>
      <dgm:t>
        <a:bodyPr/>
        <a:lstStyle/>
        <a:p>
          <a:endParaRPr lang="en-US"/>
        </a:p>
      </dgm:t>
    </dgm:pt>
    <dgm:pt modelId="{20A75414-4B61-4047-895C-7EE738E42B79}">
      <dgm:prSet/>
      <dgm:spPr/>
      <dgm:t>
        <a:bodyPr/>
        <a:lstStyle/>
        <a:p>
          <a:pPr rtl="0"/>
          <a:r>
            <a:rPr lang="en-GB" smtClean="0"/>
            <a:t>The discount rate at which the Net Present Value of future cash flows is zero.</a:t>
          </a:r>
          <a:endParaRPr lang="en-GB"/>
        </a:p>
      </dgm:t>
    </dgm:pt>
    <dgm:pt modelId="{216936C7-87DE-474B-B88F-0EBEE001D8C2}" type="parTrans" cxnId="{F59E9871-B1F9-2947-9F17-41C1A9993663}">
      <dgm:prSet/>
      <dgm:spPr/>
      <dgm:t>
        <a:bodyPr/>
        <a:lstStyle/>
        <a:p>
          <a:endParaRPr lang="en-US"/>
        </a:p>
      </dgm:t>
    </dgm:pt>
    <dgm:pt modelId="{4A479C0D-6124-EA44-A4D8-9B7F2A1FC164}" type="sibTrans" cxnId="{F59E9871-B1F9-2947-9F17-41C1A9993663}">
      <dgm:prSet/>
      <dgm:spPr/>
      <dgm:t>
        <a:bodyPr/>
        <a:lstStyle/>
        <a:p>
          <a:endParaRPr lang="en-US"/>
        </a:p>
      </dgm:t>
    </dgm:pt>
    <dgm:pt modelId="{4EFFA4F9-1E89-8B47-B02A-AEB763C84668}" type="pres">
      <dgm:prSet presAssocID="{C78A22FC-0E04-D646-9113-06337C0DC595}" presName="vert0" presStyleCnt="0">
        <dgm:presLayoutVars>
          <dgm:dir/>
          <dgm:animOne val="branch"/>
          <dgm:animLvl val="lvl"/>
        </dgm:presLayoutVars>
      </dgm:prSet>
      <dgm:spPr/>
      <dgm:t>
        <a:bodyPr/>
        <a:lstStyle/>
        <a:p>
          <a:endParaRPr lang="en-US"/>
        </a:p>
      </dgm:t>
    </dgm:pt>
    <dgm:pt modelId="{D718241D-FC5F-F246-A213-6385105B6970}" type="pres">
      <dgm:prSet presAssocID="{208E4588-E73B-3B41-ACA5-C08925389002}" presName="thickLine" presStyleLbl="alignNode1" presStyleIdx="0" presStyleCnt="6"/>
      <dgm:spPr/>
    </dgm:pt>
    <dgm:pt modelId="{3A8879E8-0821-A74D-A0B2-876DB38B7560}" type="pres">
      <dgm:prSet presAssocID="{208E4588-E73B-3B41-ACA5-C08925389002}" presName="horz1" presStyleCnt="0"/>
      <dgm:spPr/>
    </dgm:pt>
    <dgm:pt modelId="{F50B0CD1-F391-5249-8F66-2F0A9A604A9E}" type="pres">
      <dgm:prSet presAssocID="{208E4588-E73B-3B41-ACA5-C08925389002}" presName="tx1" presStyleLbl="revTx" presStyleIdx="0" presStyleCnt="12"/>
      <dgm:spPr/>
      <dgm:t>
        <a:bodyPr/>
        <a:lstStyle/>
        <a:p>
          <a:endParaRPr lang="en-US"/>
        </a:p>
      </dgm:t>
    </dgm:pt>
    <dgm:pt modelId="{99FCFC5C-5BAB-034F-8D46-F94B82B90322}" type="pres">
      <dgm:prSet presAssocID="{208E4588-E73B-3B41-ACA5-C08925389002}" presName="vert1" presStyleCnt="0"/>
      <dgm:spPr/>
    </dgm:pt>
    <dgm:pt modelId="{29077EA9-CC17-8A4B-A16C-CACE1A7A3D01}" type="pres">
      <dgm:prSet presAssocID="{E44DAA15-966B-C644-902B-A8BDE79584D5}" presName="vertSpace2a" presStyleCnt="0"/>
      <dgm:spPr/>
    </dgm:pt>
    <dgm:pt modelId="{20FB5D92-D70D-754F-AFCA-97BB8ED99902}" type="pres">
      <dgm:prSet presAssocID="{E44DAA15-966B-C644-902B-A8BDE79584D5}" presName="horz2" presStyleCnt="0"/>
      <dgm:spPr/>
    </dgm:pt>
    <dgm:pt modelId="{3C44D72A-EBB8-D244-81E1-BE92A0E3C74E}" type="pres">
      <dgm:prSet presAssocID="{E44DAA15-966B-C644-902B-A8BDE79584D5}" presName="horzSpace2" presStyleCnt="0"/>
      <dgm:spPr/>
    </dgm:pt>
    <dgm:pt modelId="{7EDA2A7B-E023-0340-91C1-B8CC50FA0164}" type="pres">
      <dgm:prSet presAssocID="{E44DAA15-966B-C644-902B-A8BDE79584D5}" presName="tx2" presStyleLbl="revTx" presStyleIdx="1" presStyleCnt="12"/>
      <dgm:spPr/>
      <dgm:t>
        <a:bodyPr/>
        <a:lstStyle/>
        <a:p>
          <a:endParaRPr lang="en-US"/>
        </a:p>
      </dgm:t>
    </dgm:pt>
    <dgm:pt modelId="{BE3A75FC-C466-924B-BB9A-22DB3A2DFC34}" type="pres">
      <dgm:prSet presAssocID="{E44DAA15-966B-C644-902B-A8BDE79584D5}" presName="vert2" presStyleCnt="0"/>
      <dgm:spPr/>
    </dgm:pt>
    <dgm:pt modelId="{6A3CC9C8-040E-5042-95A2-8EE6BE1D8FD0}" type="pres">
      <dgm:prSet presAssocID="{E44DAA15-966B-C644-902B-A8BDE79584D5}" presName="thinLine2b" presStyleLbl="callout" presStyleIdx="0" presStyleCnt="6"/>
      <dgm:spPr/>
    </dgm:pt>
    <dgm:pt modelId="{BDFCB477-77F5-6741-A78A-B6CE10713308}" type="pres">
      <dgm:prSet presAssocID="{E44DAA15-966B-C644-902B-A8BDE79584D5}" presName="vertSpace2b" presStyleCnt="0"/>
      <dgm:spPr/>
    </dgm:pt>
    <dgm:pt modelId="{F7D43163-6885-C34C-9A4D-05235BAE6628}" type="pres">
      <dgm:prSet presAssocID="{98C8DC67-0851-0E4C-98C4-4F8389742B8F}" presName="thickLine" presStyleLbl="alignNode1" presStyleIdx="1" presStyleCnt="6"/>
      <dgm:spPr/>
    </dgm:pt>
    <dgm:pt modelId="{0027F0A9-4BF1-194A-8EF7-D9BA84A9BB7A}" type="pres">
      <dgm:prSet presAssocID="{98C8DC67-0851-0E4C-98C4-4F8389742B8F}" presName="horz1" presStyleCnt="0"/>
      <dgm:spPr/>
    </dgm:pt>
    <dgm:pt modelId="{FB794DEF-8EE3-B94A-82DE-4954240D2B3C}" type="pres">
      <dgm:prSet presAssocID="{98C8DC67-0851-0E4C-98C4-4F8389742B8F}" presName="tx1" presStyleLbl="revTx" presStyleIdx="2" presStyleCnt="12"/>
      <dgm:spPr/>
      <dgm:t>
        <a:bodyPr/>
        <a:lstStyle/>
        <a:p>
          <a:endParaRPr lang="en-US"/>
        </a:p>
      </dgm:t>
    </dgm:pt>
    <dgm:pt modelId="{45A91A0C-7844-AD4C-865C-A7F97D084563}" type="pres">
      <dgm:prSet presAssocID="{98C8DC67-0851-0E4C-98C4-4F8389742B8F}" presName="vert1" presStyleCnt="0"/>
      <dgm:spPr/>
    </dgm:pt>
    <dgm:pt modelId="{E36D6901-AA78-944B-8B1B-8B246C229F07}" type="pres">
      <dgm:prSet presAssocID="{4D960F00-53E8-AC47-B36D-8CF714EC630F}" presName="vertSpace2a" presStyleCnt="0"/>
      <dgm:spPr/>
    </dgm:pt>
    <dgm:pt modelId="{2BF2C6C8-91F3-DE46-9621-79619A58A0DE}" type="pres">
      <dgm:prSet presAssocID="{4D960F00-53E8-AC47-B36D-8CF714EC630F}" presName="horz2" presStyleCnt="0"/>
      <dgm:spPr/>
    </dgm:pt>
    <dgm:pt modelId="{E49E88BF-ACB1-3646-9DDC-18C4854B7F2C}" type="pres">
      <dgm:prSet presAssocID="{4D960F00-53E8-AC47-B36D-8CF714EC630F}" presName="horzSpace2" presStyleCnt="0"/>
      <dgm:spPr/>
    </dgm:pt>
    <dgm:pt modelId="{3D6CFD3F-BF21-DD4B-91CE-60F0B654AA91}" type="pres">
      <dgm:prSet presAssocID="{4D960F00-53E8-AC47-B36D-8CF714EC630F}" presName="tx2" presStyleLbl="revTx" presStyleIdx="3" presStyleCnt="12"/>
      <dgm:spPr/>
      <dgm:t>
        <a:bodyPr/>
        <a:lstStyle/>
        <a:p>
          <a:endParaRPr lang="en-US"/>
        </a:p>
      </dgm:t>
    </dgm:pt>
    <dgm:pt modelId="{F5223185-6F25-7E49-BD1B-85438CF2843C}" type="pres">
      <dgm:prSet presAssocID="{4D960F00-53E8-AC47-B36D-8CF714EC630F}" presName="vert2" presStyleCnt="0"/>
      <dgm:spPr/>
    </dgm:pt>
    <dgm:pt modelId="{5FF46120-2A06-F44E-9F29-A3204DBA7C07}" type="pres">
      <dgm:prSet presAssocID="{4D960F00-53E8-AC47-B36D-8CF714EC630F}" presName="thinLine2b" presStyleLbl="callout" presStyleIdx="1" presStyleCnt="6"/>
      <dgm:spPr/>
    </dgm:pt>
    <dgm:pt modelId="{DBC153EF-05B8-0942-9DBA-457849D23C2F}" type="pres">
      <dgm:prSet presAssocID="{4D960F00-53E8-AC47-B36D-8CF714EC630F}" presName="vertSpace2b" presStyleCnt="0"/>
      <dgm:spPr/>
    </dgm:pt>
    <dgm:pt modelId="{639A8FC8-7051-334A-A705-B82E973E0736}" type="pres">
      <dgm:prSet presAssocID="{BB08588A-9502-B74E-892D-10C981497B6F}" presName="thickLine" presStyleLbl="alignNode1" presStyleIdx="2" presStyleCnt="6"/>
      <dgm:spPr/>
    </dgm:pt>
    <dgm:pt modelId="{CBB7CFAD-FE3D-8E4E-AFFC-5E2E4BB75B27}" type="pres">
      <dgm:prSet presAssocID="{BB08588A-9502-B74E-892D-10C981497B6F}" presName="horz1" presStyleCnt="0"/>
      <dgm:spPr/>
    </dgm:pt>
    <dgm:pt modelId="{FAE7C868-83B9-0743-B743-9D7C5314EE99}" type="pres">
      <dgm:prSet presAssocID="{BB08588A-9502-B74E-892D-10C981497B6F}" presName="tx1" presStyleLbl="revTx" presStyleIdx="4" presStyleCnt="12"/>
      <dgm:spPr/>
      <dgm:t>
        <a:bodyPr/>
        <a:lstStyle/>
        <a:p>
          <a:endParaRPr lang="en-US"/>
        </a:p>
      </dgm:t>
    </dgm:pt>
    <dgm:pt modelId="{91569996-993C-3E40-8AEE-1CD49461DFDA}" type="pres">
      <dgm:prSet presAssocID="{BB08588A-9502-B74E-892D-10C981497B6F}" presName="vert1" presStyleCnt="0"/>
      <dgm:spPr/>
    </dgm:pt>
    <dgm:pt modelId="{45E4317A-8D43-B749-A902-CD21522A0118}" type="pres">
      <dgm:prSet presAssocID="{65F2CB3C-A77B-E44C-9C41-5FEDDC8C22F1}" presName="vertSpace2a" presStyleCnt="0"/>
      <dgm:spPr/>
    </dgm:pt>
    <dgm:pt modelId="{C16C0488-13E6-3946-B918-BC0212183482}" type="pres">
      <dgm:prSet presAssocID="{65F2CB3C-A77B-E44C-9C41-5FEDDC8C22F1}" presName="horz2" presStyleCnt="0"/>
      <dgm:spPr/>
    </dgm:pt>
    <dgm:pt modelId="{E4A9FFE2-76BB-8B40-B679-0C0C979F6C6E}" type="pres">
      <dgm:prSet presAssocID="{65F2CB3C-A77B-E44C-9C41-5FEDDC8C22F1}" presName="horzSpace2" presStyleCnt="0"/>
      <dgm:spPr/>
    </dgm:pt>
    <dgm:pt modelId="{5E5FBB3C-BD07-8F41-88DB-F538356B4536}" type="pres">
      <dgm:prSet presAssocID="{65F2CB3C-A77B-E44C-9C41-5FEDDC8C22F1}" presName="tx2" presStyleLbl="revTx" presStyleIdx="5" presStyleCnt="12"/>
      <dgm:spPr/>
      <dgm:t>
        <a:bodyPr/>
        <a:lstStyle/>
        <a:p>
          <a:endParaRPr lang="en-US"/>
        </a:p>
      </dgm:t>
    </dgm:pt>
    <dgm:pt modelId="{18B593EE-CB6E-BA4D-9C1A-280B4638A845}" type="pres">
      <dgm:prSet presAssocID="{65F2CB3C-A77B-E44C-9C41-5FEDDC8C22F1}" presName="vert2" presStyleCnt="0"/>
      <dgm:spPr/>
    </dgm:pt>
    <dgm:pt modelId="{A8E47C58-912C-424A-A97C-2944F58F67A2}" type="pres">
      <dgm:prSet presAssocID="{65F2CB3C-A77B-E44C-9C41-5FEDDC8C22F1}" presName="thinLine2b" presStyleLbl="callout" presStyleIdx="2" presStyleCnt="6"/>
      <dgm:spPr/>
    </dgm:pt>
    <dgm:pt modelId="{2659383E-0C06-CC4E-B28B-88338D2C1FA7}" type="pres">
      <dgm:prSet presAssocID="{65F2CB3C-A77B-E44C-9C41-5FEDDC8C22F1}" presName="vertSpace2b" presStyleCnt="0"/>
      <dgm:spPr/>
    </dgm:pt>
    <dgm:pt modelId="{E869677B-8776-734D-ADDB-284463517E56}" type="pres">
      <dgm:prSet presAssocID="{0E6525E8-0369-4343-A37F-E391EA737738}" presName="thickLine" presStyleLbl="alignNode1" presStyleIdx="3" presStyleCnt="6"/>
      <dgm:spPr/>
    </dgm:pt>
    <dgm:pt modelId="{082BD382-7E64-D348-AB11-2D8101534864}" type="pres">
      <dgm:prSet presAssocID="{0E6525E8-0369-4343-A37F-E391EA737738}" presName="horz1" presStyleCnt="0"/>
      <dgm:spPr/>
    </dgm:pt>
    <dgm:pt modelId="{2839AE63-E61C-6144-9449-54D386AA9297}" type="pres">
      <dgm:prSet presAssocID="{0E6525E8-0369-4343-A37F-E391EA737738}" presName="tx1" presStyleLbl="revTx" presStyleIdx="6" presStyleCnt="12"/>
      <dgm:spPr/>
      <dgm:t>
        <a:bodyPr/>
        <a:lstStyle/>
        <a:p>
          <a:endParaRPr lang="en-US"/>
        </a:p>
      </dgm:t>
    </dgm:pt>
    <dgm:pt modelId="{F55C3E18-6A40-B644-81E5-718F9C66006B}" type="pres">
      <dgm:prSet presAssocID="{0E6525E8-0369-4343-A37F-E391EA737738}" presName="vert1" presStyleCnt="0"/>
      <dgm:spPr/>
    </dgm:pt>
    <dgm:pt modelId="{6057545D-CA05-7D4B-B9C3-0B326CD00C7D}" type="pres">
      <dgm:prSet presAssocID="{FD511295-C19C-7D47-9350-19B4987B1D0C}" presName="vertSpace2a" presStyleCnt="0"/>
      <dgm:spPr/>
    </dgm:pt>
    <dgm:pt modelId="{2BBBCA0E-99BE-914D-8FEA-B8E193AF5921}" type="pres">
      <dgm:prSet presAssocID="{FD511295-C19C-7D47-9350-19B4987B1D0C}" presName="horz2" presStyleCnt="0"/>
      <dgm:spPr/>
    </dgm:pt>
    <dgm:pt modelId="{D5BB7355-0709-9D4C-AAF6-C144B1F0F4AE}" type="pres">
      <dgm:prSet presAssocID="{FD511295-C19C-7D47-9350-19B4987B1D0C}" presName="horzSpace2" presStyleCnt="0"/>
      <dgm:spPr/>
    </dgm:pt>
    <dgm:pt modelId="{660D234F-7E4C-5444-B50C-67901B8AF9B6}" type="pres">
      <dgm:prSet presAssocID="{FD511295-C19C-7D47-9350-19B4987B1D0C}" presName="tx2" presStyleLbl="revTx" presStyleIdx="7" presStyleCnt="12"/>
      <dgm:spPr/>
      <dgm:t>
        <a:bodyPr/>
        <a:lstStyle/>
        <a:p>
          <a:endParaRPr lang="en-US"/>
        </a:p>
      </dgm:t>
    </dgm:pt>
    <dgm:pt modelId="{00ACA158-4BD8-F74C-9CC8-4218D10C0CC6}" type="pres">
      <dgm:prSet presAssocID="{FD511295-C19C-7D47-9350-19B4987B1D0C}" presName="vert2" presStyleCnt="0"/>
      <dgm:spPr/>
    </dgm:pt>
    <dgm:pt modelId="{42B2E8CB-EF5F-3B4F-A31D-42D658897EEB}" type="pres">
      <dgm:prSet presAssocID="{FD511295-C19C-7D47-9350-19B4987B1D0C}" presName="thinLine2b" presStyleLbl="callout" presStyleIdx="3" presStyleCnt="6"/>
      <dgm:spPr/>
    </dgm:pt>
    <dgm:pt modelId="{53DD9CCE-F0A8-D943-9526-FC8247F98516}" type="pres">
      <dgm:prSet presAssocID="{FD511295-C19C-7D47-9350-19B4987B1D0C}" presName="vertSpace2b" presStyleCnt="0"/>
      <dgm:spPr/>
    </dgm:pt>
    <dgm:pt modelId="{8FA7C263-9BED-F74B-8284-578943B1223C}" type="pres">
      <dgm:prSet presAssocID="{25AD33FA-703C-184F-9A51-2DEC07893D31}" presName="thickLine" presStyleLbl="alignNode1" presStyleIdx="4" presStyleCnt="6"/>
      <dgm:spPr/>
    </dgm:pt>
    <dgm:pt modelId="{2B729358-5E6D-EF48-9242-622D6CF5F107}" type="pres">
      <dgm:prSet presAssocID="{25AD33FA-703C-184F-9A51-2DEC07893D31}" presName="horz1" presStyleCnt="0"/>
      <dgm:spPr/>
    </dgm:pt>
    <dgm:pt modelId="{666534AA-9668-564F-BBFE-DD8274CB947F}" type="pres">
      <dgm:prSet presAssocID="{25AD33FA-703C-184F-9A51-2DEC07893D31}" presName="tx1" presStyleLbl="revTx" presStyleIdx="8" presStyleCnt="12"/>
      <dgm:spPr/>
      <dgm:t>
        <a:bodyPr/>
        <a:lstStyle/>
        <a:p>
          <a:endParaRPr lang="en-US"/>
        </a:p>
      </dgm:t>
    </dgm:pt>
    <dgm:pt modelId="{959D441E-574C-3244-9FBB-3F4B9FC92B66}" type="pres">
      <dgm:prSet presAssocID="{25AD33FA-703C-184F-9A51-2DEC07893D31}" presName="vert1" presStyleCnt="0"/>
      <dgm:spPr/>
    </dgm:pt>
    <dgm:pt modelId="{4F4B09A1-608E-6643-ADCC-898C1AD4CB18}" type="pres">
      <dgm:prSet presAssocID="{2928616E-0151-ED4C-97CE-56D1CF99CDDF}" presName="vertSpace2a" presStyleCnt="0"/>
      <dgm:spPr/>
    </dgm:pt>
    <dgm:pt modelId="{F3C81D01-26E1-3F45-917A-D9D4CA17A60C}" type="pres">
      <dgm:prSet presAssocID="{2928616E-0151-ED4C-97CE-56D1CF99CDDF}" presName="horz2" presStyleCnt="0"/>
      <dgm:spPr/>
    </dgm:pt>
    <dgm:pt modelId="{FAB11905-09AB-C04A-B638-443101667B73}" type="pres">
      <dgm:prSet presAssocID="{2928616E-0151-ED4C-97CE-56D1CF99CDDF}" presName="horzSpace2" presStyleCnt="0"/>
      <dgm:spPr/>
    </dgm:pt>
    <dgm:pt modelId="{B075B473-2143-DF49-A014-ACAF4ABE7C50}" type="pres">
      <dgm:prSet presAssocID="{2928616E-0151-ED4C-97CE-56D1CF99CDDF}" presName="tx2" presStyleLbl="revTx" presStyleIdx="9" presStyleCnt="12"/>
      <dgm:spPr/>
      <dgm:t>
        <a:bodyPr/>
        <a:lstStyle/>
        <a:p>
          <a:endParaRPr lang="en-US"/>
        </a:p>
      </dgm:t>
    </dgm:pt>
    <dgm:pt modelId="{8AC0EBCD-F61A-554C-9E34-733E1894C0B2}" type="pres">
      <dgm:prSet presAssocID="{2928616E-0151-ED4C-97CE-56D1CF99CDDF}" presName="vert2" presStyleCnt="0"/>
      <dgm:spPr/>
    </dgm:pt>
    <dgm:pt modelId="{333988DF-3E50-2D47-BC95-1708B61739F7}" type="pres">
      <dgm:prSet presAssocID="{2928616E-0151-ED4C-97CE-56D1CF99CDDF}" presName="thinLine2b" presStyleLbl="callout" presStyleIdx="4" presStyleCnt="6"/>
      <dgm:spPr/>
    </dgm:pt>
    <dgm:pt modelId="{5705D6E1-07D2-2C48-B0F9-FE756FBC755B}" type="pres">
      <dgm:prSet presAssocID="{2928616E-0151-ED4C-97CE-56D1CF99CDDF}" presName="vertSpace2b" presStyleCnt="0"/>
      <dgm:spPr/>
    </dgm:pt>
    <dgm:pt modelId="{3054087D-1010-F944-9BD0-08EBDD2B6BD0}" type="pres">
      <dgm:prSet presAssocID="{F618B4F8-30B1-164D-A555-5E73CBD7F42F}" presName="thickLine" presStyleLbl="alignNode1" presStyleIdx="5" presStyleCnt="6"/>
      <dgm:spPr/>
    </dgm:pt>
    <dgm:pt modelId="{FB36447A-C8AF-6749-BEB0-9C87AF3FF965}" type="pres">
      <dgm:prSet presAssocID="{F618B4F8-30B1-164D-A555-5E73CBD7F42F}" presName="horz1" presStyleCnt="0"/>
      <dgm:spPr/>
    </dgm:pt>
    <dgm:pt modelId="{726EEA08-8549-CF42-A52A-D8CE2FF72A63}" type="pres">
      <dgm:prSet presAssocID="{F618B4F8-30B1-164D-A555-5E73CBD7F42F}" presName="tx1" presStyleLbl="revTx" presStyleIdx="10" presStyleCnt="12"/>
      <dgm:spPr/>
      <dgm:t>
        <a:bodyPr/>
        <a:lstStyle/>
        <a:p>
          <a:endParaRPr lang="en-US"/>
        </a:p>
      </dgm:t>
    </dgm:pt>
    <dgm:pt modelId="{B62482D5-9E00-9E46-9FDA-165F01BAE80B}" type="pres">
      <dgm:prSet presAssocID="{F618B4F8-30B1-164D-A555-5E73CBD7F42F}" presName="vert1" presStyleCnt="0"/>
      <dgm:spPr/>
    </dgm:pt>
    <dgm:pt modelId="{A049AA16-D4E5-B44E-BFC2-C32BEBD1D2BB}" type="pres">
      <dgm:prSet presAssocID="{20A75414-4B61-4047-895C-7EE738E42B79}" presName="vertSpace2a" presStyleCnt="0"/>
      <dgm:spPr/>
    </dgm:pt>
    <dgm:pt modelId="{24365E97-AF8E-BB46-9BD8-A3FADFD81718}" type="pres">
      <dgm:prSet presAssocID="{20A75414-4B61-4047-895C-7EE738E42B79}" presName="horz2" presStyleCnt="0"/>
      <dgm:spPr/>
    </dgm:pt>
    <dgm:pt modelId="{5CE133AF-E65C-C54D-B6E4-EF6FB7817F17}" type="pres">
      <dgm:prSet presAssocID="{20A75414-4B61-4047-895C-7EE738E42B79}" presName="horzSpace2" presStyleCnt="0"/>
      <dgm:spPr/>
    </dgm:pt>
    <dgm:pt modelId="{E579756A-5D90-274E-BCAC-9ACDF4FDBBE0}" type="pres">
      <dgm:prSet presAssocID="{20A75414-4B61-4047-895C-7EE738E42B79}" presName="tx2" presStyleLbl="revTx" presStyleIdx="11" presStyleCnt="12"/>
      <dgm:spPr/>
      <dgm:t>
        <a:bodyPr/>
        <a:lstStyle/>
        <a:p>
          <a:endParaRPr lang="en-US"/>
        </a:p>
      </dgm:t>
    </dgm:pt>
    <dgm:pt modelId="{7DC9BE5E-7AF2-154A-9DC1-FF39A451D79B}" type="pres">
      <dgm:prSet presAssocID="{20A75414-4B61-4047-895C-7EE738E42B79}" presName="vert2" presStyleCnt="0"/>
      <dgm:spPr/>
    </dgm:pt>
    <dgm:pt modelId="{212E2AEB-5D01-9B40-99E5-477BBF61718A}" type="pres">
      <dgm:prSet presAssocID="{20A75414-4B61-4047-895C-7EE738E42B79}" presName="thinLine2b" presStyleLbl="callout" presStyleIdx="5" presStyleCnt="6"/>
      <dgm:spPr/>
    </dgm:pt>
    <dgm:pt modelId="{D55D7416-28A9-6C4D-A8E4-AE48747D4D7A}" type="pres">
      <dgm:prSet presAssocID="{20A75414-4B61-4047-895C-7EE738E42B79}" presName="vertSpace2b" presStyleCnt="0"/>
      <dgm:spPr/>
    </dgm:pt>
  </dgm:ptLst>
  <dgm:cxnLst>
    <dgm:cxn modelId="{90F3FBD9-0BDB-1B43-9D1A-8F9F6ABD01F1}" srcId="{BB08588A-9502-B74E-892D-10C981497B6F}" destId="{65F2CB3C-A77B-E44C-9C41-5FEDDC8C22F1}" srcOrd="0" destOrd="0" parTransId="{B564DE67-C8A1-F548-87F7-6E57DFD05277}" sibTransId="{0FD8F05F-5B1F-E642-9F1B-DC6195908457}"/>
    <dgm:cxn modelId="{46BE89C5-8864-0B4E-894B-2483F12278B8}" type="presOf" srcId="{208E4588-E73B-3B41-ACA5-C08925389002}" destId="{F50B0CD1-F391-5249-8F66-2F0A9A604A9E}" srcOrd="0" destOrd="0" presId="urn:microsoft.com/office/officeart/2008/layout/LinedList"/>
    <dgm:cxn modelId="{CC2718C0-F3BA-244F-BB4E-5AEB5734B002}" type="presOf" srcId="{0E6525E8-0369-4343-A37F-E391EA737738}" destId="{2839AE63-E61C-6144-9449-54D386AA9297}" srcOrd="0" destOrd="0" presId="urn:microsoft.com/office/officeart/2008/layout/LinedList"/>
    <dgm:cxn modelId="{E9510C87-811C-1443-A07F-837947D9E769}" srcId="{0E6525E8-0369-4343-A37F-E391EA737738}" destId="{FD511295-C19C-7D47-9350-19B4987B1D0C}" srcOrd="0" destOrd="0" parTransId="{BC2EAA29-636D-C649-AEA4-0E8448BE7ECF}" sibTransId="{9519919C-817D-DA43-9F45-547DFF3E9CD7}"/>
    <dgm:cxn modelId="{9568E5F9-C461-5448-A52A-9983E6C5209A}" srcId="{C78A22FC-0E04-D646-9113-06337C0DC595}" destId="{208E4588-E73B-3B41-ACA5-C08925389002}" srcOrd="0" destOrd="0" parTransId="{A89EFD89-2CA0-7045-8789-EF4B161475C7}" sibTransId="{753ED9A0-0482-8B41-B12F-311216D51AFB}"/>
    <dgm:cxn modelId="{C9F39BE8-2DA4-424D-959E-AE8AB190E87F}" srcId="{98C8DC67-0851-0E4C-98C4-4F8389742B8F}" destId="{4D960F00-53E8-AC47-B36D-8CF714EC630F}" srcOrd="0" destOrd="0" parTransId="{DBCB57A4-2DD8-2140-960F-CD60E5564F81}" sibTransId="{865F4182-073F-344D-8B36-9EE8FF1F9480}"/>
    <dgm:cxn modelId="{70714E2C-97CB-9744-90AA-11FFEF865566}" type="presOf" srcId="{C78A22FC-0E04-D646-9113-06337C0DC595}" destId="{4EFFA4F9-1E89-8B47-B02A-AEB763C84668}" srcOrd="0" destOrd="0" presId="urn:microsoft.com/office/officeart/2008/layout/LinedList"/>
    <dgm:cxn modelId="{A884DF7A-8B31-1642-A810-E420487151E0}" srcId="{C78A22FC-0E04-D646-9113-06337C0DC595}" destId="{25AD33FA-703C-184F-9A51-2DEC07893D31}" srcOrd="4" destOrd="0" parTransId="{CAFA4B32-4378-2D4A-8A6C-A9A95CE93F00}" sibTransId="{95A97E02-FE1D-1243-8F34-8F51A5706F74}"/>
    <dgm:cxn modelId="{2F7182BE-2023-C34F-A0ED-24160D3E6297}" type="presOf" srcId="{98C8DC67-0851-0E4C-98C4-4F8389742B8F}" destId="{FB794DEF-8EE3-B94A-82DE-4954240D2B3C}" srcOrd="0" destOrd="0" presId="urn:microsoft.com/office/officeart/2008/layout/LinedList"/>
    <dgm:cxn modelId="{1AA04608-1EBB-784F-855C-3E6006624DD7}" srcId="{25AD33FA-703C-184F-9A51-2DEC07893D31}" destId="{2928616E-0151-ED4C-97CE-56D1CF99CDDF}" srcOrd="0" destOrd="0" parTransId="{9929504A-4078-A84F-A004-8648943F6209}" sibTransId="{980EA354-05FF-A547-898D-2798E910EB06}"/>
    <dgm:cxn modelId="{29CFF601-1517-8348-93BA-C748086FA043}" type="presOf" srcId="{2928616E-0151-ED4C-97CE-56D1CF99CDDF}" destId="{B075B473-2143-DF49-A014-ACAF4ABE7C50}" srcOrd="0" destOrd="0" presId="urn:microsoft.com/office/officeart/2008/layout/LinedList"/>
    <dgm:cxn modelId="{05E5E975-6150-6B4B-98B5-890E049A5F98}" type="presOf" srcId="{BB08588A-9502-B74E-892D-10C981497B6F}" destId="{FAE7C868-83B9-0743-B743-9D7C5314EE99}" srcOrd="0" destOrd="0" presId="urn:microsoft.com/office/officeart/2008/layout/LinedList"/>
    <dgm:cxn modelId="{58688DF9-B402-DE43-9740-7F4E841407A9}" type="presOf" srcId="{4D960F00-53E8-AC47-B36D-8CF714EC630F}" destId="{3D6CFD3F-BF21-DD4B-91CE-60F0B654AA91}" srcOrd="0" destOrd="0" presId="urn:microsoft.com/office/officeart/2008/layout/LinedList"/>
    <dgm:cxn modelId="{CD9C3D3D-4DA3-144B-AA0B-DAF0C46E939B}" type="presOf" srcId="{FD511295-C19C-7D47-9350-19B4987B1D0C}" destId="{660D234F-7E4C-5444-B50C-67901B8AF9B6}" srcOrd="0" destOrd="0" presId="urn:microsoft.com/office/officeart/2008/layout/LinedList"/>
    <dgm:cxn modelId="{F59E9871-B1F9-2947-9F17-41C1A9993663}" srcId="{F618B4F8-30B1-164D-A555-5E73CBD7F42F}" destId="{20A75414-4B61-4047-895C-7EE738E42B79}" srcOrd="0" destOrd="0" parTransId="{216936C7-87DE-474B-B88F-0EBEE001D8C2}" sibTransId="{4A479C0D-6124-EA44-A4D8-9B7F2A1FC164}"/>
    <dgm:cxn modelId="{EB045638-BD0A-134A-ACB9-2DEA5EFC208C}" srcId="{C78A22FC-0E04-D646-9113-06337C0DC595}" destId="{0E6525E8-0369-4343-A37F-E391EA737738}" srcOrd="3" destOrd="0" parTransId="{45E012F3-D20D-9343-999E-272F81499D2D}" sibTransId="{463C6DF5-773F-E446-B30E-EEDBCC92B818}"/>
    <dgm:cxn modelId="{8516957E-BA53-CD45-812E-C969236B8998}" srcId="{C78A22FC-0E04-D646-9113-06337C0DC595}" destId="{BB08588A-9502-B74E-892D-10C981497B6F}" srcOrd="2" destOrd="0" parTransId="{68F11E3E-62B9-5548-9D2E-4D0449CA8883}" sibTransId="{37D85A64-0237-F049-BE48-9CFD4B7915DC}"/>
    <dgm:cxn modelId="{53640EB7-E507-844F-AE1F-7A6BBCDC6783}" srcId="{C78A22FC-0E04-D646-9113-06337C0DC595}" destId="{F618B4F8-30B1-164D-A555-5E73CBD7F42F}" srcOrd="5" destOrd="0" parTransId="{D380AC87-5F2B-074B-ABDF-175CD29FF97E}" sibTransId="{3115EE0B-BD74-4E4E-BD5E-B8B3EE097072}"/>
    <dgm:cxn modelId="{4D10EFB1-782E-8040-9E1C-12DB1962AD84}" type="presOf" srcId="{25AD33FA-703C-184F-9A51-2DEC07893D31}" destId="{666534AA-9668-564F-BBFE-DD8274CB947F}" srcOrd="0" destOrd="0" presId="urn:microsoft.com/office/officeart/2008/layout/LinedList"/>
    <dgm:cxn modelId="{8E1AB6ED-ABC9-9644-B555-B97661457F11}" type="presOf" srcId="{F618B4F8-30B1-164D-A555-5E73CBD7F42F}" destId="{726EEA08-8549-CF42-A52A-D8CE2FF72A63}" srcOrd="0" destOrd="0" presId="urn:microsoft.com/office/officeart/2008/layout/LinedList"/>
    <dgm:cxn modelId="{6E5ACE72-F471-8441-8875-F1E5ECE14F74}" type="presOf" srcId="{65F2CB3C-A77B-E44C-9C41-5FEDDC8C22F1}" destId="{5E5FBB3C-BD07-8F41-88DB-F538356B4536}" srcOrd="0" destOrd="0" presId="urn:microsoft.com/office/officeart/2008/layout/LinedList"/>
    <dgm:cxn modelId="{DB3B6858-FF50-E54A-987F-F5845465A3AF}" srcId="{208E4588-E73B-3B41-ACA5-C08925389002}" destId="{E44DAA15-966B-C644-902B-A8BDE79584D5}" srcOrd="0" destOrd="0" parTransId="{5F8013EC-F1AF-F841-9060-68B4920A9F35}" sibTransId="{4AA075B0-190E-B44B-9C4B-A595E6AE7563}"/>
    <dgm:cxn modelId="{AB26AC80-0F35-F84C-9863-6511EF5E4A37}" type="presOf" srcId="{20A75414-4B61-4047-895C-7EE738E42B79}" destId="{E579756A-5D90-274E-BCAC-9ACDF4FDBBE0}" srcOrd="0" destOrd="0" presId="urn:microsoft.com/office/officeart/2008/layout/LinedList"/>
    <dgm:cxn modelId="{37DA27C5-BFB0-2941-B30F-DB9813C33DBB}" type="presOf" srcId="{E44DAA15-966B-C644-902B-A8BDE79584D5}" destId="{7EDA2A7B-E023-0340-91C1-B8CC50FA0164}" srcOrd="0" destOrd="0" presId="urn:microsoft.com/office/officeart/2008/layout/LinedList"/>
    <dgm:cxn modelId="{E44BA9D7-2704-DA48-A126-30A842958FE4}" srcId="{C78A22FC-0E04-D646-9113-06337C0DC595}" destId="{98C8DC67-0851-0E4C-98C4-4F8389742B8F}" srcOrd="1" destOrd="0" parTransId="{92335154-99BF-974E-9E76-07091E2CF0D4}" sibTransId="{A96818B5-366F-BC4E-9E03-6B1221648E7D}"/>
    <dgm:cxn modelId="{C69DCCD3-CF97-814A-8564-85CD71761761}" type="presParOf" srcId="{4EFFA4F9-1E89-8B47-B02A-AEB763C84668}" destId="{D718241D-FC5F-F246-A213-6385105B6970}" srcOrd="0" destOrd="0" presId="urn:microsoft.com/office/officeart/2008/layout/LinedList"/>
    <dgm:cxn modelId="{683490B6-EF2D-F640-8AED-26AABC7DEB92}" type="presParOf" srcId="{4EFFA4F9-1E89-8B47-B02A-AEB763C84668}" destId="{3A8879E8-0821-A74D-A0B2-876DB38B7560}" srcOrd="1" destOrd="0" presId="urn:microsoft.com/office/officeart/2008/layout/LinedList"/>
    <dgm:cxn modelId="{3158B8FD-F63C-B74A-BBDB-C3E2E06672BD}" type="presParOf" srcId="{3A8879E8-0821-A74D-A0B2-876DB38B7560}" destId="{F50B0CD1-F391-5249-8F66-2F0A9A604A9E}" srcOrd="0" destOrd="0" presId="urn:microsoft.com/office/officeart/2008/layout/LinedList"/>
    <dgm:cxn modelId="{A1C6DBC1-3BC2-644F-8870-232FC277CA1B}" type="presParOf" srcId="{3A8879E8-0821-A74D-A0B2-876DB38B7560}" destId="{99FCFC5C-5BAB-034F-8D46-F94B82B90322}" srcOrd="1" destOrd="0" presId="urn:microsoft.com/office/officeart/2008/layout/LinedList"/>
    <dgm:cxn modelId="{55F9E034-65BE-5A4A-8FB4-F6486DE2CADB}" type="presParOf" srcId="{99FCFC5C-5BAB-034F-8D46-F94B82B90322}" destId="{29077EA9-CC17-8A4B-A16C-CACE1A7A3D01}" srcOrd="0" destOrd="0" presId="urn:microsoft.com/office/officeart/2008/layout/LinedList"/>
    <dgm:cxn modelId="{DD8AA65E-99D5-BF4B-9CA6-D1E34641EAEC}" type="presParOf" srcId="{99FCFC5C-5BAB-034F-8D46-F94B82B90322}" destId="{20FB5D92-D70D-754F-AFCA-97BB8ED99902}" srcOrd="1" destOrd="0" presId="urn:microsoft.com/office/officeart/2008/layout/LinedList"/>
    <dgm:cxn modelId="{1D6AF30A-2635-D944-80FE-17EDC14B167B}" type="presParOf" srcId="{20FB5D92-D70D-754F-AFCA-97BB8ED99902}" destId="{3C44D72A-EBB8-D244-81E1-BE92A0E3C74E}" srcOrd="0" destOrd="0" presId="urn:microsoft.com/office/officeart/2008/layout/LinedList"/>
    <dgm:cxn modelId="{4B9946ED-D10F-BF48-8552-A3AAFF8032AC}" type="presParOf" srcId="{20FB5D92-D70D-754F-AFCA-97BB8ED99902}" destId="{7EDA2A7B-E023-0340-91C1-B8CC50FA0164}" srcOrd="1" destOrd="0" presId="urn:microsoft.com/office/officeart/2008/layout/LinedList"/>
    <dgm:cxn modelId="{244AE5D8-A5B7-C140-B1CA-69E1550D6721}" type="presParOf" srcId="{20FB5D92-D70D-754F-AFCA-97BB8ED99902}" destId="{BE3A75FC-C466-924B-BB9A-22DB3A2DFC34}" srcOrd="2" destOrd="0" presId="urn:microsoft.com/office/officeart/2008/layout/LinedList"/>
    <dgm:cxn modelId="{5D65112F-56B4-4F4C-BAF1-26072159BA66}" type="presParOf" srcId="{99FCFC5C-5BAB-034F-8D46-F94B82B90322}" destId="{6A3CC9C8-040E-5042-95A2-8EE6BE1D8FD0}" srcOrd="2" destOrd="0" presId="urn:microsoft.com/office/officeart/2008/layout/LinedList"/>
    <dgm:cxn modelId="{EAA66AD6-2F65-2E4A-834F-21701644E9F9}" type="presParOf" srcId="{99FCFC5C-5BAB-034F-8D46-F94B82B90322}" destId="{BDFCB477-77F5-6741-A78A-B6CE10713308}" srcOrd="3" destOrd="0" presId="urn:microsoft.com/office/officeart/2008/layout/LinedList"/>
    <dgm:cxn modelId="{99E26829-AA96-9547-821B-1B372090EBFF}" type="presParOf" srcId="{4EFFA4F9-1E89-8B47-B02A-AEB763C84668}" destId="{F7D43163-6885-C34C-9A4D-05235BAE6628}" srcOrd="2" destOrd="0" presId="urn:microsoft.com/office/officeart/2008/layout/LinedList"/>
    <dgm:cxn modelId="{E0155BEB-3DCA-8741-96A4-644845DB72D2}" type="presParOf" srcId="{4EFFA4F9-1E89-8B47-B02A-AEB763C84668}" destId="{0027F0A9-4BF1-194A-8EF7-D9BA84A9BB7A}" srcOrd="3" destOrd="0" presId="urn:microsoft.com/office/officeart/2008/layout/LinedList"/>
    <dgm:cxn modelId="{BD3CFF92-3F9F-6A4E-BBA0-1A3C6699315E}" type="presParOf" srcId="{0027F0A9-4BF1-194A-8EF7-D9BA84A9BB7A}" destId="{FB794DEF-8EE3-B94A-82DE-4954240D2B3C}" srcOrd="0" destOrd="0" presId="urn:microsoft.com/office/officeart/2008/layout/LinedList"/>
    <dgm:cxn modelId="{D485B65A-B154-1641-B068-C9CD90E2D96D}" type="presParOf" srcId="{0027F0A9-4BF1-194A-8EF7-D9BA84A9BB7A}" destId="{45A91A0C-7844-AD4C-865C-A7F97D084563}" srcOrd="1" destOrd="0" presId="urn:microsoft.com/office/officeart/2008/layout/LinedList"/>
    <dgm:cxn modelId="{9C8AE5E4-FC06-9D4A-9041-B29D205B8422}" type="presParOf" srcId="{45A91A0C-7844-AD4C-865C-A7F97D084563}" destId="{E36D6901-AA78-944B-8B1B-8B246C229F07}" srcOrd="0" destOrd="0" presId="urn:microsoft.com/office/officeart/2008/layout/LinedList"/>
    <dgm:cxn modelId="{B3FF4FF5-18CC-9042-AA51-791D9A9D5B29}" type="presParOf" srcId="{45A91A0C-7844-AD4C-865C-A7F97D084563}" destId="{2BF2C6C8-91F3-DE46-9621-79619A58A0DE}" srcOrd="1" destOrd="0" presId="urn:microsoft.com/office/officeart/2008/layout/LinedList"/>
    <dgm:cxn modelId="{181AD791-F573-904E-BFF7-466A3F8A945C}" type="presParOf" srcId="{2BF2C6C8-91F3-DE46-9621-79619A58A0DE}" destId="{E49E88BF-ACB1-3646-9DDC-18C4854B7F2C}" srcOrd="0" destOrd="0" presId="urn:microsoft.com/office/officeart/2008/layout/LinedList"/>
    <dgm:cxn modelId="{95F63032-7100-C542-A721-70FAE0859225}" type="presParOf" srcId="{2BF2C6C8-91F3-DE46-9621-79619A58A0DE}" destId="{3D6CFD3F-BF21-DD4B-91CE-60F0B654AA91}" srcOrd="1" destOrd="0" presId="urn:microsoft.com/office/officeart/2008/layout/LinedList"/>
    <dgm:cxn modelId="{F06CAFD8-D2C8-084F-A1A2-D987A5FB5FF9}" type="presParOf" srcId="{2BF2C6C8-91F3-DE46-9621-79619A58A0DE}" destId="{F5223185-6F25-7E49-BD1B-85438CF2843C}" srcOrd="2" destOrd="0" presId="urn:microsoft.com/office/officeart/2008/layout/LinedList"/>
    <dgm:cxn modelId="{197FFC60-BE8D-E24A-A50A-998A05D09B25}" type="presParOf" srcId="{45A91A0C-7844-AD4C-865C-A7F97D084563}" destId="{5FF46120-2A06-F44E-9F29-A3204DBA7C07}" srcOrd="2" destOrd="0" presId="urn:microsoft.com/office/officeart/2008/layout/LinedList"/>
    <dgm:cxn modelId="{48E2FF3E-BD5F-7744-9C30-406CC4549522}" type="presParOf" srcId="{45A91A0C-7844-AD4C-865C-A7F97D084563}" destId="{DBC153EF-05B8-0942-9DBA-457849D23C2F}" srcOrd="3" destOrd="0" presId="urn:microsoft.com/office/officeart/2008/layout/LinedList"/>
    <dgm:cxn modelId="{BB567C7B-6AA7-6F4D-9738-72A1DB41BC5A}" type="presParOf" srcId="{4EFFA4F9-1E89-8B47-B02A-AEB763C84668}" destId="{639A8FC8-7051-334A-A705-B82E973E0736}" srcOrd="4" destOrd="0" presId="urn:microsoft.com/office/officeart/2008/layout/LinedList"/>
    <dgm:cxn modelId="{12A13842-90A1-3547-A1FC-EB8186AFDD50}" type="presParOf" srcId="{4EFFA4F9-1E89-8B47-B02A-AEB763C84668}" destId="{CBB7CFAD-FE3D-8E4E-AFFC-5E2E4BB75B27}" srcOrd="5" destOrd="0" presId="urn:microsoft.com/office/officeart/2008/layout/LinedList"/>
    <dgm:cxn modelId="{E5527973-28B9-964E-8F52-5EB88933F076}" type="presParOf" srcId="{CBB7CFAD-FE3D-8E4E-AFFC-5E2E4BB75B27}" destId="{FAE7C868-83B9-0743-B743-9D7C5314EE99}" srcOrd="0" destOrd="0" presId="urn:microsoft.com/office/officeart/2008/layout/LinedList"/>
    <dgm:cxn modelId="{1D600D2A-DCD1-9344-BB84-F3C371C20251}" type="presParOf" srcId="{CBB7CFAD-FE3D-8E4E-AFFC-5E2E4BB75B27}" destId="{91569996-993C-3E40-8AEE-1CD49461DFDA}" srcOrd="1" destOrd="0" presId="urn:microsoft.com/office/officeart/2008/layout/LinedList"/>
    <dgm:cxn modelId="{6F614D87-5ED0-104D-8D4E-D11531C4750F}" type="presParOf" srcId="{91569996-993C-3E40-8AEE-1CD49461DFDA}" destId="{45E4317A-8D43-B749-A902-CD21522A0118}" srcOrd="0" destOrd="0" presId="urn:microsoft.com/office/officeart/2008/layout/LinedList"/>
    <dgm:cxn modelId="{455C2BFF-613D-1C4F-96C7-AA587219640E}" type="presParOf" srcId="{91569996-993C-3E40-8AEE-1CD49461DFDA}" destId="{C16C0488-13E6-3946-B918-BC0212183482}" srcOrd="1" destOrd="0" presId="urn:microsoft.com/office/officeart/2008/layout/LinedList"/>
    <dgm:cxn modelId="{789C2290-F59F-6B40-A01E-2C536098C75D}" type="presParOf" srcId="{C16C0488-13E6-3946-B918-BC0212183482}" destId="{E4A9FFE2-76BB-8B40-B679-0C0C979F6C6E}" srcOrd="0" destOrd="0" presId="urn:microsoft.com/office/officeart/2008/layout/LinedList"/>
    <dgm:cxn modelId="{E64AB270-9FFA-834D-9A4D-A0F50360E096}" type="presParOf" srcId="{C16C0488-13E6-3946-B918-BC0212183482}" destId="{5E5FBB3C-BD07-8F41-88DB-F538356B4536}" srcOrd="1" destOrd="0" presId="urn:microsoft.com/office/officeart/2008/layout/LinedList"/>
    <dgm:cxn modelId="{36DD54C1-B673-E24D-A91B-923A09EFD048}" type="presParOf" srcId="{C16C0488-13E6-3946-B918-BC0212183482}" destId="{18B593EE-CB6E-BA4D-9C1A-280B4638A845}" srcOrd="2" destOrd="0" presId="urn:microsoft.com/office/officeart/2008/layout/LinedList"/>
    <dgm:cxn modelId="{FCC0ACAD-1E26-A147-9FD6-9A8D2D16D268}" type="presParOf" srcId="{91569996-993C-3E40-8AEE-1CD49461DFDA}" destId="{A8E47C58-912C-424A-A97C-2944F58F67A2}" srcOrd="2" destOrd="0" presId="urn:microsoft.com/office/officeart/2008/layout/LinedList"/>
    <dgm:cxn modelId="{F14741A7-2492-AE4A-A4FB-25B4717A146E}" type="presParOf" srcId="{91569996-993C-3E40-8AEE-1CD49461DFDA}" destId="{2659383E-0C06-CC4E-B28B-88338D2C1FA7}" srcOrd="3" destOrd="0" presId="urn:microsoft.com/office/officeart/2008/layout/LinedList"/>
    <dgm:cxn modelId="{1F422BE0-8FDD-FB41-95DE-6AF25201379A}" type="presParOf" srcId="{4EFFA4F9-1E89-8B47-B02A-AEB763C84668}" destId="{E869677B-8776-734D-ADDB-284463517E56}" srcOrd="6" destOrd="0" presId="urn:microsoft.com/office/officeart/2008/layout/LinedList"/>
    <dgm:cxn modelId="{80F3CE47-DBA9-3B4D-B5C0-D60153F33D07}" type="presParOf" srcId="{4EFFA4F9-1E89-8B47-B02A-AEB763C84668}" destId="{082BD382-7E64-D348-AB11-2D8101534864}" srcOrd="7" destOrd="0" presId="urn:microsoft.com/office/officeart/2008/layout/LinedList"/>
    <dgm:cxn modelId="{0971C1A3-FEBA-1F40-A443-C69052404540}" type="presParOf" srcId="{082BD382-7E64-D348-AB11-2D8101534864}" destId="{2839AE63-E61C-6144-9449-54D386AA9297}" srcOrd="0" destOrd="0" presId="urn:microsoft.com/office/officeart/2008/layout/LinedList"/>
    <dgm:cxn modelId="{21EB545F-BA01-7A47-9A70-2BD52663222D}" type="presParOf" srcId="{082BD382-7E64-D348-AB11-2D8101534864}" destId="{F55C3E18-6A40-B644-81E5-718F9C66006B}" srcOrd="1" destOrd="0" presId="urn:microsoft.com/office/officeart/2008/layout/LinedList"/>
    <dgm:cxn modelId="{98A9C525-F14D-5C47-B947-5057CD9F515B}" type="presParOf" srcId="{F55C3E18-6A40-B644-81E5-718F9C66006B}" destId="{6057545D-CA05-7D4B-B9C3-0B326CD00C7D}" srcOrd="0" destOrd="0" presId="urn:microsoft.com/office/officeart/2008/layout/LinedList"/>
    <dgm:cxn modelId="{628028B6-5755-2849-9656-E58230455E4F}" type="presParOf" srcId="{F55C3E18-6A40-B644-81E5-718F9C66006B}" destId="{2BBBCA0E-99BE-914D-8FEA-B8E193AF5921}" srcOrd="1" destOrd="0" presId="urn:microsoft.com/office/officeart/2008/layout/LinedList"/>
    <dgm:cxn modelId="{009FC2A5-113E-114C-9247-B33F0BAE3908}" type="presParOf" srcId="{2BBBCA0E-99BE-914D-8FEA-B8E193AF5921}" destId="{D5BB7355-0709-9D4C-AAF6-C144B1F0F4AE}" srcOrd="0" destOrd="0" presId="urn:microsoft.com/office/officeart/2008/layout/LinedList"/>
    <dgm:cxn modelId="{A5A32B80-F3F5-EC45-8865-52C23460C696}" type="presParOf" srcId="{2BBBCA0E-99BE-914D-8FEA-B8E193AF5921}" destId="{660D234F-7E4C-5444-B50C-67901B8AF9B6}" srcOrd="1" destOrd="0" presId="urn:microsoft.com/office/officeart/2008/layout/LinedList"/>
    <dgm:cxn modelId="{32D94740-D144-1C44-A2BC-24B0F7359810}" type="presParOf" srcId="{2BBBCA0E-99BE-914D-8FEA-B8E193AF5921}" destId="{00ACA158-4BD8-F74C-9CC8-4218D10C0CC6}" srcOrd="2" destOrd="0" presId="urn:microsoft.com/office/officeart/2008/layout/LinedList"/>
    <dgm:cxn modelId="{4134DF92-5FDD-0F48-81C4-AF7929C457AE}" type="presParOf" srcId="{F55C3E18-6A40-B644-81E5-718F9C66006B}" destId="{42B2E8CB-EF5F-3B4F-A31D-42D658897EEB}" srcOrd="2" destOrd="0" presId="urn:microsoft.com/office/officeart/2008/layout/LinedList"/>
    <dgm:cxn modelId="{7C522C69-9ED7-974A-B76E-C0C051E66179}" type="presParOf" srcId="{F55C3E18-6A40-B644-81E5-718F9C66006B}" destId="{53DD9CCE-F0A8-D943-9526-FC8247F98516}" srcOrd="3" destOrd="0" presId="urn:microsoft.com/office/officeart/2008/layout/LinedList"/>
    <dgm:cxn modelId="{5B4FEA3D-242C-A94D-B09E-42FFEBD22777}" type="presParOf" srcId="{4EFFA4F9-1E89-8B47-B02A-AEB763C84668}" destId="{8FA7C263-9BED-F74B-8284-578943B1223C}" srcOrd="8" destOrd="0" presId="urn:microsoft.com/office/officeart/2008/layout/LinedList"/>
    <dgm:cxn modelId="{A7CDABF8-ECA2-2748-8DA1-2FFC8138155E}" type="presParOf" srcId="{4EFFA4F9-1E89-8B47-B02A-AEB763C84668}" destId="{2B729358-5E6D-EF48-9242-622D6CF5F107}" srcOrd="9" destOrd="0" presId="urn:microsoft.com/office/officeart/2008/layout/LinedList"/>
    <dgm:cxn modelId="{63280FF2-601E-2D43-82D1-1C864D30DC57}" type="presParOf" srcId="{2B729358-5E6D-EF48-9242-622D6CF5F107}" destId="{666534AA-9668-564F-BBFE-DD8274CB947F}" srcOrd="0" destOrd="0" presId="urn:microsoft.com/office/officeart/2008/layout/LinedList"/>
    <dgm:cxn modelId="{A4794D69-B883-214D-BC98-5EBC8915B9CB}" type="presParOf" srcId="{2B729358-5E6D-EF48-9242-622D6CF5F107}" destId="{959D441E-574C-3244-9FBB-3F4B9FC92B66}" srcOrd="1" destOrd="0" presId="urn:microsoft.com/office/officeart/2008/layout/LinedList"/>
    <dgm:cxn modelId="{4471768B-0B3A-7444-ACDB-7D0AE979D7F0}" type="presParOf" srcId="{959D441E-574C-3244-9FBB-3F4B9FC92B66}" destId="{4F4B09A1-608E-6643-ADCC-898C1AD4CB18}" srcOrd="0" destOrd="0" presId="urn:microsoft.com/office/officeart/2008/layout/LinedList"/>
    <dgm:cxn modelId="{BE98695F-743D-AC49-A24A-8C6161F82AB7}" type="presParOf" srcId="{959D441E-574C-3244-9FBB-3F4B9FC92B66}" destId="{F3C81D01-26E1-3F45-917A-D9D4CA17A60C}" srcOrd="1" destOrd="0" presId="urn:microsoft.com/office/officeart/2008/layout/LinedList"/>
    <dgm:cxn modelId="{E8C27715-842A-3642-9465-43F54C7C0D40}" type="presParOf" srcId="{F3C81D01-26E1-3F45-917A-D9D4CA17A60C}" destId="{FAB11905-09AB-C04A-B638-443101667B73}" srcOrd="0" destOrd="0" presId="urn:microsoft.com/office/officeart/2008/layout/LinedList"/>
    <dgm:cxn modelId="{7B51A7D5-A65C-CD4C-B595-FB280CB25756}" type="presParOf" srcId="{F3C81D01-26E1-3F45-917A-D9D4CA17A60C}" destId="{B075B473-2143-DF49-A014-ACAF4ABE7C50}" srcOrd="1" destOrd="0" presId="urn:microsoft.com/office/officeart/2008/layout/LinedList"/>
    <dgm:cxn modelId="{A9E9AED8-7698-0049-AFA5-8976370B2176}" type="presParOf" srcId="{F3C81D01-26E1-3F45-917A-D9D4CA17A60C}" destId="{8AC0EBCD-F61A-554C-9E34-733E1894C0B2}" srcOrd="2" destOrd="0" presId="urn:microsoft.com/office/officeart/2008/layout/LinedList"/>
    <dgm:cxn modelId="{B83A69E4-AF75-FD4C-B44F-DB3215F74278}" type="presParOf" srcId="{959D441E-574C-3244-9FBB-3F4B9FC92B66}" destId="{333988DF-3E50-2D47-BC95-1708B61739F7}" srcOrd="2" destOrd="0" presId="urn:microsoft.com/office/officeart/2008/layout/LinedList"/>
    <dgm:cxn modelId="{9CEBDBF3-2F2D-9A4C-A6FF-1069D974E52A}" type="presParOf" srcId="{959D441E-574C-3244-9FBB-3F4B9FC92B66}" destId="{5705D6E1-07D2-2C48-B0F9-FE756FBC755B}" srcOrd="3" destOrd="0" presId="urn:microsoft.com/office/officeart/2008/layout/LinedList"/>
    <dgm:cxn modelId="{21B4E10C-471C-E348-A18F-9C22E3C8AA18}" type="presParOf" srcId="{4EFFA4F9-1E89-8B47-B02A-AEB763C84668}" destId="{3054087D-1010-F944-9BD0-08EBDD2B6BD0}" srcOrd="10" destOrd="0" presId="urn:microsoft.com/office/officeart/2008/layout/LinedList"/>
    <dgm:cxn modelId="{0357DE3A-2510-8F41-816C-CCBDB19F1819}" type="presParOf" srcId="{4EFFA4F9-1E89-8B47-B02A-AEB763C84668}" destId="{FB36447A-C8AF-6749-BEB0-9C87AF3FF965}" srcOrd="11" destOrd="0" presId="urn:microsoft.com/office/officeart/2008/layout/LinedList"/>
    <dgm:cxn modelId="{C738D3C1-912D-DB45-9AE9-2FCD6E6BEA14}" type="presParOf" srcId="{FB36447A-C8AF-6749-BEB0-9C87AF3FF965}" destId="{726EEA08-8549-CF42-A52A-D8CE2FF72A63}" srcOrd="0" destOrd="0" presId="urn:microsoft.com/office/officeart/2008/layout/LinedList"/>
    <dgm:cxn modelId="{49CD7693-C149-5448-9F2E-EE6AF8BCB61E}" type="presParOf" srcId="{FB36447A-C8AF-6749-BEB0-9C87AF3FF965}" destId="{B62482D5-9E00-9E46-9FDA-165F01BAE80B}" srcOrd="1" destOrd="0" presId="urn:microsoft.com/office/officeart/2008/layout/LinedList"/>
    <dgm:cxn modelId="{852A001F-43B3-334C-A441-7400F277FEC4}" type="presParOf" srcId="{B62482D5-9E00-9E46-9FDA-165F01BAE80B}" destId="{A049AA16-D4E5-B44E-BFC2-C32BEBD1D2BB}" srcOrd="0" destOrd="0" presId="urn:microsoft.com/office/officeart/2008/layout/LinedList"/>
    <dgm:cxn modelId="{9286A9B8-2389-6846-B683-12CEE097F627}" type="presParOf" srcId="{B62482D5-9E00-9E46-9FDA-165F01BAE80B}" destId="{24365E97-AF8E-BB46-9BD8-A3FADFD81718}" srcOrd="1" destOrd="0" presId="urn:microsoft.com/office/officeart/2008/layout/LinedList"/>
    <dgm:cxn modelId="{71D9AB35-2BB9-3B49-8B5D-8B8966F7788D}" type="presParOf" srcId="{24365E97-AF8E-BB46-9BD8-A3FADFD81718}" destId="{5CE133AF-E65C-C54D-B6E4-EF6FB7817F17}" srcOrd="0" destOrd="0" presId="urn:microsoft.com/office/officeart/2008/layout/LinedList"/>
    <dgm:cxn modelId="{EE6C566F-DFDD-0A40-A1C1-DE365DC76136}" type="presParOf" srcId="{24365E97-AF8E-BB46-9BD8-A3FADFD81718}" destId="{E579756A-5D90-274E-BCAC-9ACDF4FDBBE0}" srcOrd="1" destOrd="0" presId="urn:microsoft.com/office/officeart/2008/layout/LinedList"/>
    <dgm:cxn modelId="{D5794F87-359C-2845-9C6E-0409548327B5}" type="presParOf" srcId="{24365E97-AF8E-BB46-9BD8-A3FADFD81718}" destId="{7DC9BE5E-7AF2-154A-9DC1-FF39A451D79B}" srcOrd="2" destOrd="0" presId="urn:microsoft.com/office/officeart/2008/layout/LinedList"/>
    <dgm:cxn modelId="{EC0FE94B-7C74-CA4D-A418-9CB1CA261F8C}" type="presParOf" srcId="{B62482D5-9E00-9E46-9FDA-165F01BAE80B}" destId="{212E2AEB-5D01-9B40-99E5-477BBF61718A}" srcOrd="2" destOrd="0" presId="urn:microsoft.com/office/officeart/2008/layout/LinedList"/>
    <dgm:cxn modelId="{68BC5B54-19ED-D244-A786-7533C1A6DA29}" type="presParOf" srcId="{B62482D5-9E00-9E46-9FDA-165F01BAE80B}" destId="{D55D7416-28A9-6C4D-A8E4-AE48747D4D7A}"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84FD4-7DF5-4EB4-8AD8-B2CDC767CA93}">
      <dsp:nvSpPr>
        <dsp:cNvPr id="0" name=""/>
        <dsp:cNvSpPr/>
      </dsp:nvSpPr>
      <dsp:spPr>
        <a:xfrm>
          <a:off x="73327" y="586100"/>
          <a:ext cx="1876632" cy="133543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E4C04-97A2-490C-B41F-967D89E8CA33}">
      <dsp:nvSpPr>
        <dsp:cNvPr id="0" name=""/>
        <dsp:cNvSpPr/>
      </dsp:nvSpPr>
      <dsp:spPr>
        <a:xfrm>
          <a:off x="581110" y="193790"/>
          <a:ext cx="1137253" cy="1546425"/>
        </a:xfrm>
        <a:prstGeom prst="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66BD38-9009-44E4-968B-3A1186398FA2}">
      <dsp:nvSpPr>
        <dsp:cNvPr id="0" name=""/>
        <dsp:cNvSpPr/>
      </dsp:nvSpPr>
      <dsp:spPr>
        <a:xfrm>
          <a:off x="152404" y="1752599"/>
          <a:ext cx="1731110" cy="158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60" tIns="60960" rIns="162560" bIns="60960" numCol="1" spcCol="1270" anchor="ctr" anchorCtr="0">
          <a:noAutofit/>
        </a:bodyPr>
        <a:lstStyle/>
        <a:p>
          <a:pPr lvl="0" algn="l" defTabSz="711200">
            <a:lnSpc>
              <a:spcPct val="90000"/>
            </a:lnSpc>
            <a:spcBef>
              <a:spcPct val="0"/>
            </a:spcBef>
            <a:spcAft>
              <a:spcPct val="35000"/>
            </a:spcAft>
          </a:pPr>
          <a:r>
            <a:rPr lang="en-US" sz="1600" kern="1200" dirty="0" smtClean="0"/>
            <a:t>Mónica González</a:t>
          </a:r>
          <a:endParaRPr lang="en-US" sz="1600" kern="1200" dirty="0"/>
        </a:p>
      </dsp:txBody>
      <dsp:txXfrm>
        <a:off x="152404" y="1752599"/>
        <a:ext cx="1731110" cy="158517"/>
      </dsp:txXfrm>
    </dsp:sp>
    <dsp:sp modelId="{38BC65A6-9E1A-47FE-893A-4C79403AB3A0}">
      <dsp:nvSpPr>
        <dsp:cNvPr id="0" name=""/>
        <dsp:cNvSpPr/>
      </dsp:nvSpPr>
      <dsp:spPr>
        <a:xfrm>
          <a:off x="1990590" y="1039466"/>
          <a:ext cx="857975" cy="26751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7C108-12B1-3241-B5A9-6258AD84E01A}">
      <dsp:nvSpPr>
        <dsp:cNvPr id="0" name=""/>
        <dsp:cNvSpPr/>
      </dsp:nvSpPr>
      <dsp:spPr>
        <a:xfrm>
          <a:off x="0" y="577080"/>
          <a:ext cx="8229600"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Integration </a:t>
          </a:r>
          <a:r>
            <a:rPr lang="en-US" sz="1200" kern="1200" dirty="0" smtClean="0"/>
            <a:t>– Processes to identify, define, combine, unify, coordinate, control and close activities. </a:t>
          </a:r>
          <a:endParaRPr lang="en-US" sz="1200" kern="1200" dirty="0"/>
        </a:p>
      </dsp:txBody>
      <dsp:txXfrm>
        <a:off x="14050" y="591130"/>
        <a:ext cx="8201500" cy="259719"/>
      </dsp:txXfrm>
    </dsp:sp>
    <dsp:sp modelId="{527E1838-485C-0E4F-B86C-394964E54C9B}">
      <dsp:nvSpPr>
        <dsp:cNvPr id="0" name=""/>
        <dsp:cNvSpPr/>
      </dsp:nvSpPr>
      <dsp:spPr>
        <a:xfrm>
          <a:off x="0" y="899460"/>
          <a:ext cx="8229600" cy="28781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Stakeholder </a:t>
          </a:r>
          <a:r>
            <a:rPr lang="en-US" sz="1200" kern="1200" dirty="0" smtClean="0">
              <a:solidFill>
                <a:schemeClr val="bg1"/>
              </a:solidFill>
            </a:rPr>
            <a:t>- </a:t>
          </a:r>
          <a:r>
            <a:rPr lang="en-US" sz="1200" b="0" i="0" u="none" strike="noStrike" kern="1200" baseline="0" dirty="0" smtClean="0">
              <a:solidFill>
                <a:schemeClr val="bg1"/>
              </a:solidFill>
              <a:latin typeface="+mn-lt"/>
              <a:ea typeface="+mn-ea"/>
              <a:cs typeface="+mn-cs"/>
            </a:rPr>
            <a:t>the processes required to identify and engage the project sponsor, customers and other stakeholders</a:t>
          </a:r>
          <a:endParaRPr lang="en-US" sz="1200" kern="1200" dirty="0">
            <a:solidFill>
              <a:schemeClr val="bg1"/>
            </a:solidFill>
          </a:endParaRPr>
        </a:p>
      </dsp:txBody>
      <dsp:txXfrm>
        <a:off x="14050" y="913510"/>
        <a:ext cx="8201500" cy="259719"/>
      </dsp:txXfrm>
    </dsp:sp>
    <dsp:sp modelId="{BA0EC223-E715-514F-848E-1BD21B51BF38}">
      <dsp:nvSpPr>
        <dsp:cNvPr id="0" name=""/>
        <dsp:cNvSpPr/>
      </dsp:nvSpPr>
      <dsp:spPr>
        <a:xfrm>
          <a:off x="0" y="1221840"/>
          <a:ext cx="8229600" cy="2878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Scope</a:t>
          </a:r>
          <a:r>
            <a:rPr lang="en-US" sz="1200" kern="1200" dirty="0" smtClean="0"/>
            <a:t> </a:t>
          </a:r>
          <a:r>
            <a:rPr lang="en-US" sz="1200" kern="1200" dirty="0" smtClean="0">
              <a:solidFill>
                <a:srgbClr val="FFFFFF"/>
              </a:solidFill>
            </a:rPr>
            <a:t>– the </a:t>
          </a:r>
          <a:r>
            <a:rPr lang="ro-RO" sz="1200" b="0" i="0" u="none" strike="noStrike" kern="1200" baseline="0" dirty="0" smtClean="0">
              <a:solidFill>
                <a:srgbClr val="FFFFFF"/>
              </a:solidFill>
              <a:latin typeface="+mn-lt"/>
              <a:ea typeface="+mn-ea"/>
              <a:cs typeface="+mn-cs"/>
            </a:rPr>
            <a:t>processes required to identify and define the work and deliverables required</a:t>
          </a:r>
          <a:endParaRPr lang="en-US" sz="1200" kern="1200" dirty="0">
            <a:solidFill>
              <a:srgbClr val="FFFFFF"/>
            </a:solidFill>
          </a:endParaRPr>
        </a:p>
      </dsp:txBody>
      <dsp:txXfrm>
        <a:off x="14050" y="1235890"/>
        <a:ext cx="8201500" cy="259719"/>
      </dsp:txXfrm>
    </dsp:sp>
    <dsp:sp modelId="{69B12170-6F58-0147-8FB4-8FA56A393943}">
      <dsp:nvSpPr>
        <dsp:cNvPr id="0" name=""/>
        <dsp:cNvSpPr/>
      </dsp:nvSpPr>
      <dsp:spPr>
        <a:xfrm>
          <a:off x="0" y="1544220"/>
          <a:ext cx="8229600" cy="2878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Resource</a:t>
          </a:r>
          <a:r>
            <a:rPr lang="en-US" sz="1200" kern="1200" dirty="0" smtClean="0"/>
            <a:t> – the </a:t>
          </a:r>
          <a:r>
            <a:rPr lang="fr-FR" sz="1200" b="0" i="0" u="none" strike="noStrike" kern="1200" baseline="0" dirty="0" err="1" smtClean="0">
              <a:solidFill>
                <a:srgbClr val="FFFFFF"/>
              </a:solidFill>
              <a:latin typeface="+mn-lt"/>
              <a:ea typeface="+mn-ea"/>
              <a:cs typeface="+mn-cs"/>
            </a:rPr>
            <a:t>processes</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required</a:t>
          </a:r>
          <a:r>
            <a:rPr lang="fr-FR" sz="1200" b="0" i="0" u="none" strike="noStrike" kern="1200" baseline="0" dirty="0" smtClean="0">
              <a:solidFill>
                <a:srgbClr val="FFFFFF"/>
              </a:solidFill>
              <a:latin typeface="+mn-lt"/>
              <a:ea typeface="+mn-ea"/>
              <a:cs typeface="+mn-cs"/>
            </a:rPr>
            <a:t> to </a:t>
          </a:r>
          <a:r>
            <a:rPr lang="fr-FR" sz="1200" b="0" i="0" u="none" strike="noStrike" kern="1200" baseline="0" dirty="0" err="1" smtClean="0">
              <a:solidFill>
                <a:srgbClr val="FFFFFF"/>
              </a:solidFill>
              <a:latin typeface="+mn-lt"/>
              <a:ea typeface="+mn-ea"/>
              <a:cs typeface="+mn-cs"/>
            </a:rPr>
            <a:t>identify</a:t>
          </a:r>
          <a:r>
            <a:rPr lang="fr-FR" sz="1200" b="0" i="0" u="none" strike="noStrike" kern="1200" baseline="0" dirty="0" smtClean="0">
              <a:solidFill>
                <a:srgbClr val="FFFFFF"/>
              </a:solidFill>
              <a:latin typeface="+mn-lt"/>
              <a:ea typeface="+mn-ea"/>
              <a:cs typeface="+mn-cs"/>
            </a:rPr>
            <a:t> and </a:t>
          </a:r>
          <a:r>
            <a:rPr lang="fr-FR" sz="1200" b="0" i="0" u="none" strike="noStrike" kern="1200" baseline="0" dirty="0" err="1" smtClean="0">
              <a:solidFill>
                <a:srgbClr val="FFFFFF"/>
              </a:solidFill>
              <a:latin typeface="+mn-lt"/>
              <a:ea typeface="+mn-ea"/>
              <a:cs typeface="+mn-cs"/>
            </a:rPr>
            <a:t>acquire</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adequate</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project</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resources</a:t>
          </a:r>
          <a:endParaRPr lang="en-US" sz="1200" kern="1200" dirty="0">
            <a:solidFill>
              <a:srgbClr val="FFFFFF"/>
            </a:solidFill>
          </a:endParaRPr>
        </a:p>
      </dsp:txBody>
      <dsp:txXfrm>
        <a:off x="14050" y="1558270"/>
        <a:ext cx="8201500" cy="259719"/>
      </dsp:txXfrm>
    </dsp:sp>
    <dsp:sp modelId="{06DFF9EA-FDD8-3F40-AFBE-1B9984291320}">
      <dsp:nvSpPr>
        <dsp:cNvPr id="0" name=""/>
        <dsp:cNvSpPr/>
      </dsp:nvSpPr>
      <dsp:spPr>
        <a:xfrm>
          <a:off x="0" y="1866600"/>
          <a:ext cx="8229600" cy="28781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Time </a:t>
          </a:r>
          <a:r>
            <a:rPr lang="en-US" sz="1200" kern="1200" dirty="0" smtClean="0"/>
            <a:t>– the </a:t>
          </a:r>
          <a:r>
            <a:rPr lang="fr-FR" sz="1200" b="0" i="0" u="none" strike="noStrike" kern="1200" baseline="0" dirty="0" err="1" smtClean="0">
              <a:solidFill>
                <a:srgbClr val="FFFFFF"/>
              </a:solidFill>
              <a:latin typeface="+mn-lt"/>
              <a:ea typeface="+mn-ea"/>
              <a:cs typeface="+mn-cs"/>
            </a:rPr>
            <a:t>processes</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required</a:t>
          </a:r>
          <a:r>
            <a:rPr lang="fr-FR" sz="1200" b="0" i="0" u="none" strike="noStrike" kern="1200" baseline="0" dirty="0" smtClean="0">
              <a:solidFill>
                <a:srgbClr val="FFFFFF"/>
              </a:solidFill>
              <a:latin typeface="+mn-lt"/>
              <a:ea typeface="+mn-ea"/>
              <a:cs typeface="+mn-cs"/>
            </a:rPr>
            <a:t> to </a:t>
          </a:r>
          <a:r>
            <a:rPr lang="fr-FR" sz="1200" b="0" i="0" u="none" strike="noStrike" kern="1200" baseline="0" dirty="0" err="1" smtClean="0">
              <a:solidFill>
                <a:srgbClr val="FFFFFF"/>
              </a:solidFill>
              <a:latin typeface="+mn-lt"/>
              <a:ea typeface="+mn-ea"/>
              <a:cs typeface="+mn-cs"/>
            </a:rPr>
            <a:t>schedule</a:t>
          </a:r>
          <a:r>
            <a:rPr lang="fr-FR" sz="1200" b="0" i="0" u="none" strike="noStrike" kern="1200" baseline="0" dirty="0" smtClean="0">
              <a:solidFill>
                <a:srgbClr val="FFFFFF"/>
              </a:solidFill>
              <a:latin typeface="+mn-lt"/>
              <a:ea typeface="+mn-ea"/>
              <a:cs typeface="+mn-cs"/>
            </a:rPr>
            <a:t> the </a:t>
          </a:r>
          <a:r>
            <a:rPr lang="fr-FR" sz="1200" b="0" i="0" u="none" strike="noStrike" kern="1200" baseline="0" dirty="0" err="1" smtClean="0">
              <a:solidFill>
                <a:srgbClr val="FFFFFF"/>
              </a:solidFill>
              <a:latin typeface="+mn-lt"/>
              <a:ea typeface="+mn-ea"/>
              <a:cs typeface="+mn-cs"/>
            </a:rPr>
            <a:t>project</a:t>
          </a:r>
          <a:r>
            <a:rPr lang="fr-FR" sz="1200" b="0" i="0" u="none" strike="noStrike" kern="1200" baseline="0" dirty="0" smtClean="0">
              <a:solidFill>
                <a:srgbClr val="FFFFFF"/>
              </a:solidFill>
              <a:latin typeface="+mn-lt"/>
              <a:ea typeface="+mn-ea"/>
              <a:cs typeface="+mn-cs"/>
            </a:rPr>
            <a:t> </a:t>
          </a:r>
          <a:r>
            <a:rPr lang="fr-FR" sz="1200" b="0" i="0" u="none" strike="noStrike" kern="1200" baseline="0" dirty="0" err="1" smtClean="0">
              <a:solidFill>
                <a:srgbClr val="FFFFFF"/>
              </a:solidFill>
              <a:latin typeface="+mn-lt"/>
              <a:ea typeface="+mn-ea"/>
              <a:cs typeface="+mn-cs"/>
            </a:rPr>
            <a:t>activities</a:t>
          </a:r>
          <a:r>
            <a:rPr lang="fr-FR" sz="1200" b="0" i="0" u="none" strike="noStrike" kern="1200" baseline="0" dirty="0" smtClean="0">
              <a:solidFill>
                <a:srgbClr val="FFFFFF"/>
              </a:solidFill>
              <a:latin typeface="+mn-lt"/>
              <a:ea typeface="+mn-ea"/>
              <a:cs typeface="+mn-cs"/>
            </a:rPr>
            <a:t> and to monitor </a:t>
          </a:r>
          <a:r>
            <a:rPr lang="fr-FR" sz="1200" b="0" i="0" u="none" strike="noStrike" kern="1200" baseline="0" dirty="0" err="1" smtClean="0">
              <a:solidFill>
                <a:srgbClr val="FFFFFF"/>
              </a:solidFill>
              <a:latin typeface="+mn-lt"/>
              <a:ea typeface="+mn-ea"/>
              <a:cs typeface="+mn-cs"/>
            </a:rPr>
            <a:t>progress</a:t>
          </a:r>
          <a:r>
            <a:rPr lang="fr-FR" sz="1200" b="0" i="0" u="none" strike="noStrike" kern="1200" baseline="0" dirty="0" smtClean="0">
              <a:solidFill>
                <a:srgbClr val="FFFFFF"/>
              </a:solidFill>
              <a:latin typeface="+mn-lt"/>
              <a:ea typeface="+mn-ea"/>
              <a:cs typeface="+mn-cs"/>
            </a:rPr>
            <a:t> to control the </a:t>
          </a:r>
          <a:r>
            <a:rPr lang="fr-FR" sz="1200" b="0" i="0" u="none" strike="noStrike" kern="1200" baseline="0" dirty="0" err="1" smtClean="0">
              <a:solidFill>
                <a:srgbClr val="FFFFFF"/>
              </a:solidFill>
              <a:latin typeface="+mn-lt"/>
              <a:ea typeface="+mn-ea"/>
              <a:cs typeface="+mn-cs"/>
            </a:rPr>
            <a:t>schedule</a:t>
          </a:r>
          <a:endParaRPr lang="en-US" sz="1200" kern="1200" dirty="0">
            <a:solidFill>
              <a:srgbClr val="FFFFFF"/>
            </a:solidFill>
          </a:endParaRPr>
        </a:p>
      </dsp:txBody>
      <dsp:txXfrm>
        <a:off x="14050" y="1880650"/>
        <a:ext cx="8201500" cy="259719"/>
      </dsp:txXfrm>
    </dsp:sp>
    <dsp:sp modelId="{B8A16648-F579-FC4E-90F2-AC6A9BD43018}">
      <dsp:nvSpPr>
        <dsp:cNvPr id="0" name=""/>
        <dsp:cNvSpPr/>
      </dsp:nvSpPr>
      <dsp:spPr>
        <a:xfrm>
          <a:off x="0" y="2188980"/>
          <a:ext cx="8229600" cy="2878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Cost</a:t>
          </a:r>
          <a:r>
            <a:rPr lang="en-US" sz="1200" kern="1200" dirty="0" smtClean="0"/>
            <a:t> – the </a:t>
          </a:r>
          <a:r>
            <a:rPr lang="it-IT" sz="1200" b="0" i="0" u="none" strike="noStrike" kern="1200" baseline="0" dirty="0" err="1" smtClean="0">
              <a:solidFill>
                <a:srgbClr val="FFFFFF"/>
              </a:solidFill>
              <a:latin typeface="+mn-lt"/>
              <a:ea typeface="+mn-ea"/>
              <a:cs typeface="+mn-cs"/>
            </a:rPr>
            <a:t>processes</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required</a:t>
          </a:r>
          <a:r>
            <a:rPr lang="it-IT" sz="1200" b="0" i="0" u="none" strike="noStrike" kern="1200" baseline="0" dirty="0" smtClean="0">
              <a:solidFill>
                <a:srgbClr val="FFFFFF"/>
              </a:solidFill>
              <a:latin typeface="+mn-lt"/>
              <a:ea typeface="+mn-ea"/>
              <a:cs typeface="+mn-cs"/>
            </a:rPr>
            <a:t> to </a:t>
          </a:r>
          <a:r>
            <a:rPr lang="it-IT" sz="1200" b="0" i="0" u="none" strike="noStrike" kern="1200" baseline="0" dirty="0" err="1" smtClean="0">
              <a:solidFill>
                <a:srgbClr val="FFFFFF"/>
              </a:solidFill>
              <a:latin typeface="+mn-lt"/>
              <a:ea typeface="+mn-ea"/>
              <a:cs typeface="+mn-cs"/>
            </a:rPr>
            <a:t>develop</a:t>
          </a:r>
          <a:r>
            <a:rPr lang="it-IT" sz="1200" b="0" i="0" u="none" strike="noStrike" kern="1200" baseline="0" dirty="0" smtClean="0">
              <a:solidFill>
                <a:srgbClr val="FFFFFF"/>
              </a:solidFill>
              <a:latin typeface="+mn-lt"/>
              <a:ea typeface="+mn-ea"/>
              <a:cs typeface="+mn-cs"/>
            </a:rPr>
            <a:t> the budget and to monitor progress to control </a:t>
          </a:r>
          <a:r>
            <a:rPr lang="it-IT" sz="1200" b="0" i="0" u="none" strike="noStrike" kern="1200" baseline="0" dirty="0" err="1" smtClean="0">
              <a:solidFill>
                <a:srgbClr val="FFFFFF"/>
              </a:solidFill>
              <a:latin typeface="+mn-lt"/>
              <a:ea typeface="+mn-ea"/>
              <a:cs typeface="+mn-cs"/>
            </a:rPr>
            <a:t>costs</a:t>
          </a:r>
          <a:endParaRPr lang="en-US" sz="1200" kern="1200" dirty="0">
            <a:solidFill>
              <a:srgbClr val="FFFFFF"/>
            </a:solidFill>
          </a:endParaRPr>
        </a:p>
      </dsp:txBody>
      <dsp:txXfrm>
        <a:off x="14050" y="2203030"/>
        <a:ext cx="8201500" cy="259719"/>
      </dsp:txXfrm>
    </dsp:sp>
    <dsp:sp modelId="{63D07863-BC66-464A-A2E9-8CFDD284689C}">
      <dsp:nvSpPr>
        <dsp:cNvPr id="0" name=""/>
        <dsp:cNvSpPr/>
      </dsp:nvSpPr>
      <dsp:spPr>
        <a:xfrm>
          <a:off x="0" y="2511360"/>
          <a:ext cx="8229600" cy="28781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Risk - </a:t>
          </a:r>
          <a:r>
            <a:rPr lang="it-IT" sz="1200" b="0" i="0" u="none" strike="noStrike" kern="1200" baseline="0" dirty="0" smtClean="0">
              <a:solidFill>
                <a:srgbClr val="FFFFFF"/>
              </a:solidFill>
              <a:latin typeface="+mn-lt"/>
              <a:ea typeface="+mn-ea"/>
              <a:cs typeface="+mn-cs"/>
            </a:rPr>
            <a:t>the </a:t>
          </a:r>
          <a:r>
            <a:rPr lang="it-IT" sz="1200" b="0" i="0" u="none" strike="noStrike" kern="1200" baseline="0" dirty="0" err="1" smtClean="0">
              <a:solidFill>
                <a:srgbClr val="FFFFFF"/>
              </a:solidFill>
              <a:latin typeface="+mn-lt"/>
              <a:ea typeface="+mn-ea"/>
              <a:cs typeface="+mn-cs"/>
            </a:rPr>
            <a:t>processes</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required</a:t>
          </a:r>
          <a:r>
            <a:rPr lang="it-IT" sz="1200" b="0" i="0" u="none" strike="noStrike" kern="1200" baseline="0" dirty="0" smtClean="0">
              <a:solidFill>
                <a:srgbClr val="FFFFFF"/>
              </a:solidFill>
              <a:latin typeface="+mn-lt"/>
              <a:ea typeface="+mn-ea"/>
              <a:cs typeface="+mn-cs"/>
            </a:rPr>
            <a:t> to </a:t>
          </a:r>
          <a:r>
            <a:rPr lang="it-IT" sz="1200" b="0" i="0" u="none" strike="noStrike" kern="1200" baseline="0" dirty="0" err="1" smtClean="0">
              <a:solidFill>
                <a:srgbClr val="FFFFFF"/>
              </a:solidFill>
              <a:latin typeface="+mn-lt"/>
              <a:ea typeface="+mn-ea"/>
              <a:cs typeface="+mn-cs"/>
            </a:rPr>
            <a:t>identify</a:t>
          </a:r>
          <a:r>
            <a:rPr lang="it-IT" sz="1200" b="0" i="0" u="none" strike="noStrike" kern="1200" baseline="0" dirty="0" smtClean="0">
              <a:solidFill>
                <a:srgbClr val="FFFFFF"/>
              </a:solidFill>
              <a:latin typeface="+mn-lt"/>
              <a:ea typeface="+mn-ea"/>
              <a:cs typeface="+mn-cs"/>
            </a:rPr>
            <a:t> and </a:t>
          </a:r>
          <a:r>
            <a:rPr lang="it-IT" sz="1200" b="0" i="0" u="none" strike="noStrike" kern="1200" baseline="0" dirty="0" err="1" smtClean="0">
              <a:solidFill>
                <a:srgbClr val="FFFFFF"/>
              </a:solidFill>
              <a:latin typeface="+mn-lt"/>
              <a:ea typeface="+mn-ea"/>
              <a:cs typeface="+mn-cs"/>
            </a:rPr>
            <a:t>manage</a:t>
          </a:r>
          <a:r>
            <a:rPr lang="it-IT" sz="1200" b="0" i="0" u="none" strike="noStrike" kern="1200" baseline="0" dirty="0" smtClean="0">
              <a:solidFill>
                <a:srgbClr val="FFFFFF"/>
              </a:solidFill>
              <a:latin typeface="+mn-lt"/>
              <a:ea typeface="+mn-ea"/>
              <a:cs typeface="+mn-cs"/>
            </a:rPr>
            <a:t> </a:t>
          </a:r>
          <a:r>
            <a:rPr lang="it-IT" sz="1200" b="0" i="0" u="none" strike="noStrike" kern="1200" baseline="0" dirty="0" err="1" smtClean="0">
              <a:solidFill>
                <a:srgbClr val="FFFFFF"/>
              </a:solidFill>
              <a:latin typeface="+mn-lt"/>
              <a:ea typeface="+mn-ea"/>
              <a:cs typeface="+mn-cs"/>
            </a:rPr>
            <a:t>threats</a:t>
          </a:r>
          <a:r>
            <a:rPr lang="it-IT" sz="1200" b="0" i="0" u="none" strike="noStrike" kern="1200" baseline="0" dirty="0" smtClean="0">
              <a:solidFill>
                <a:srgbClr val="FFFFFF"/>
              </a:solidFill>
              <a:latin typeface="+mn-lt"/>
              <a:ea typeface="+mn-ea"/>
              <a:cs typeface="+mn-cs"/>
            </a:rPr>
            <a:t> and </a:t>
          </a:r>
          <a:r>
            <a:rPr lang="it-IT" sz="1200" b="0" i="0" u="none" strike="noStrike" kern="1200" baseline="0" dirty="0" err="1" smtClean="0">
              <a:solidFill>
                <a:srgbClr val="FFFFFF"/>
              </a:solidFill>
              <a:latin typeface="+mn-lt"/>
              <a:ea typeface="+mn-ea"/>
              <a:cs typeface="+mn-cs"/>
            </a:rPr>
            <a:t>opportunities</a:t>
          </a:r>
          <a:endParaRPr lang="en-US" sz="1200" b="1" kern="1200" dirty="0">
            <a:solidFill>
              <a:srgbClr val="FFFFFF"/>
            </a:solidFill>
          </a:endParaRPr>
        </a:p>
      </dsp:txBody>
      <dsp:txXfrm>
        <a:off x="14050" y="2525410"/>
        <a:ext cx="8201500" cy="259719"/>
      </dsp:txXfrm>
    </dsp:sp>
    <dsp:sp modelId="{430FF9CE-198B-9C4E-88BE-41D483685549}">
      <dsp:nvSpPr>
        <dsp:cNvPr id="0" name=""/>
        <dsp:cNvSpPr/>
      </dsp:nvSpPr>
      <dsp:spPr>
        <a:xfrm>
          <a:off x="0" y="2833740"/>
          <a:ext cx="8229600" cy="2878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Quality</a:t>
          </a:r>
          <a:r>
            <a:rPr lang="en-US" sz="1200" kern="1200" dirty="0" smtClean="0"/>
            <a:t> - </a:t>
          </a:r>
          <a:r>
            <a:rPr lang="en-US" sz="1200" b="0" i="0" u="none" strike="noStrike" kern="1200" baseline="0" dirty="0" smtClean="0">
              <a:solidFill>
                <a:srgbClr val="FFFFFF"/>
              </a:solidFill>
              <a:latin typeface="+mn-lt"/>
              <a:ea typeface="+mn-ea"/>
              <a:cs typeface="+mn-cs"/>
            </a:rPr>
            <a:t>the processes required to plan and establish quality assurance and control</a:t>
          </a:r>
          <a:endParaRPr lang="en-US" sz="1200" kern="1200" dirty="0">
            <a:solidFill>
              <a:srgbClr val="FFFFFF"/>
            </a:solidFill>
          </a:endParaRPr>
        </a:p>
      </dsp:txBody>
      <dsp:txXfrm>
        <a:off x="14050" y="2847790"/>
        <a:ext cx="8201500" cy="259719"/>
      </dsp:txXfrm>
    </dsp:sp>
    <dsp:sp modelId="{3BE4A024-E0DC-C147-A213-84268E3DCE89}">
      <dsp:nvSpPr>
        <dsp:cNvPr id="0" name=""/>
        <dsp:cNvSpPr/>
      </dsp:nvSpPr>
      <dsp:spPr>
        <a:xfrm>
          <a:off x="0" y="3156120"/>
          <a:ext cx="8229600" cy="2878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Procurement</a:t>
          </a:r>
          <a:r>
            <a:rPr lang="en-US" sz="1200" kern="1200" dirty="0" smtClean="0"/>
            <a:t> - </a:t>
          </a:r>
          <a:r>
            <a:rPr lang="ro-RO" sz="1200" b="0" i="0" u="none" strike="noStrike" kern="1200" baseline="0" dirty="0" smtClean="0">
              <a:solidFill>
                <a:srgbClr val="FFFFFF"/>
              </a:solidFill>
              <a:latin typeface="+mn-lt"/>
              <a:ea typeface="+mn-ea"/>
              <a:cs typeface="+mn-cs"/>
            </a:rPr>
            <a:t>the processes required to plan and acquire products, services or results, and to manage supplier relationships</a:t>
          </a:r>
          <a:endParaRPr lang="en-US" sz="1200" kern="1200" dirty="0">
            <a:solidFill>
              <a:srgbClr val="FFFFFF"/>
            </a:solidFill>
          </a:endParaRPr>
        </a:p>
      </dsp:txBody>
      <dsp:txXfrm>
        <a:off x="14050" y="3170170"/>
        <a:ext cx="8201500" cy="259719"/>
      </dsp:txXfrm>
    </dsp:sp>
    <dsp:sp modelId="{A13531B9-08C9-8244-8349-1F4B8B1EC114}">
      <dsp:nvSpPr>
        <dsp:cNvPr id="0" name=""/>
        <dsp:cNvSpPr/>
      </dsp:nvSpPr>
      <dsp:spPr>
        <a:xfrm>
          <a:off x="0" y="3505201"/>
          <a:ext cx="8229600" cy="28781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US" sz="1200" b="1" kern="1200" dirty="0" smtClean="0"/>
            <a:t>Communication</a:t>
          </a:r>
          <a:r>
            <a:rPr lang="en-US" sz="1200" kern="1200" dirty="0" smtClean="0"/>
            <a:t> </a:t>
          </a:r>
          <a:r>
            <a:rPr lang="en-US" sz="1200" kern="1200" dirty="0" smtClean="0">
              <a:solidFill>
                <a:srgbClr val="FFFFFF"/>
              </a:solidFill>
            </a:rPr>
            <a:t>- </a:t>
          </a:r>
          <a:r>
            <a:rPr lang="ro-RO" sz="1200" b="0" i="0" u="none" strike="noStrike" kern="1200" baseline="0" dirty="0" smtClean="0">
              <a:solidFill>
                <a:srgbClr val="FFFFFF"/>
              </a:solidFill>
              <a:latin typeface="+mn-lt"/>
              <a:ea typeface="+mn-ea"/>
              <a:cs typeface="+mn-cs"/>
            </a:rPr>
            <a:t>includes the processes required to plan, manage and distribute information relevant to the project</a:t>
          </a:r>
          <a:endParaRPr lang="en-US" sz="1200" kern="1200" dirty="0">
            <a:solidFill>
              <a:srgbClr val="FFFFFF"/>
            </a:solidFill>
          </a:endParaRPr>
        </a:p>
      </dsp:txBody>
      <dsp:txXfrm>
        <a:off x="14050" y="3519251"/>
        <a:ext cx="8201500" cy="25971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1DAF1-6446-3D45-9FB1-C1B6D9C3B76C}">
      <dsp:nvSpPr>
        <dsp:cNvPr id="0" name=""/>
        <dsp:cNvSpPr/>
      </dsp:nvSpPr>
      <dsp:spPr>
        <a:xfrm>
          <a:off x="0" y="468"/>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34D6855-ABB4-4F45-84DE-7F673CE3F867}">
      <dsp:nvSpPr>
        <dsp:cNvPr id="0" name=""/>
        <dsp:cNvSpPr/>
      </dsp:nvSpPr>
      <dsp:spPr>
        <a:xfrm>
          <a:off x="0" y="468"/>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1. Stability of the overall project context</a:t>
          </a:r>
          <a:endParaRPr lang="en-US" sz="1500" kern="1200" dirty="0"/>
        </a:p>
      </dsp:txBody>
      <dsp:txXfrm>
        <a:off x="0" y="468"/>
        <a:ext cx="7401560" cy="547780"/>
      </dsp:txXfrm>
    </dsp:sp>
    <dsp:sp modelId="{08E33461-3DCF-C142-8E22-C51B5E1E77C6}">
      <dsp:nvSpPr>
        <dsp:cNvPr id="0" name=""/>
        <dsp:cNvSpPr/>
      </dsp:nvSpPr>
      <dsp:spPr>
        <a:xfrm>
          <a:off x="0" y="548248"/>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CBC169A-6BAD-C24C-851D-67D23BFF6381}">
      <dsp:nvSpPr>
        <dsp:cNvPr id="0" name=""/>
        <dsp:cNvSpPr/>
      </dsp:nvSpPr>
      <dsp:spPr>
        <a:xfrm>
          <a:off x="0" y="548248"/>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2. Number of distinct disciplines, methods, or approaches involved in performing the project</a:t>
          </a:r>
          <a:endParaRPr lang="en-US" sz="1500" kern="1200" dirty="0"/>
        </a:p>
      </dsp:txBody>
      <dsp:txXfrm>
        <a:off x="0" y="548248"/>
        <a:ext cx="7401560" cy="547780"/>
      </dsp:txXfrm>
    </dsp:sp>
    <dsp:sp modelId="{487A030E-88B6-6348-AC93-01BC333E8047}">
      <dsp:nvSpPr>
        <dsp:cNvPr id="0" name=""/>
        <dsp:cNvSpPr/>
      </dsp:nvSpPr>
      <dsp:spPr>
        <a:xfrm>
          <a:off x="0" y="1096029"/>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9CFB413-BD08-FF45-9616-B8DDA3D75121}">
      <dsp:nvSpPr>
        <dsp:cNvPr id="0" name=""/>
        <dsp:cNvSpPr/>
      </dsp:nvSpPr>
      <dsp:spPr>
        <a:xfrm>
          <a:off x="0" y="1096029"/>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3. Magnitude of legal, social, or environmental implications from performing the project</a:t>
          </a:r>
          <a:endParaRPr lang="en-US" sz="1500" kern="1200" dirty="0"/>
        </a:p>
      </dsp:txBody>
      <dsp:txXfrm>
        <a:off x="0" y="1096029"/>
        <a:ext cx="7401560" cy="547780"/>
      </dsp:txXfrm>
    </dsp:sp>
    <dsp:sp modelId="{DCED77E5-FFCC-E24A-99C1-0BE6BA91E7AC}">
      <dsp:nvSpPr>
        <dsp:cNvPr id="0" name=""/>
        <dsp:cNvSpPr/>
      </dsp:nvSpPr>
      <dsp:spPr>
        <a:xfrm>
          <a:off x="0" y="1643809"/>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ECE014-C19E-7D4A-AF6C-4A31F25C67CC}">
      <dsp:nvSpPr>
        <dsp:cNvPr id="0" name=""/>
        <dsp:cNvSpPr/>
      </dsp:nvSpPr>
      <dsp:spPr>
        <a:xfrm>
          <a:off x="0" y="1643809"/>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4. Overall expected financial impact (positive or negative) on the project’s stakeholders  </a:t>
          </a:r>
          <a:endParaRPr lang="en-US" sz="1500" kern="1200" dirty="0"/>
        </a:p>
      </dsp:txBody>
      <dsp:txXfrm>
        <a:off x="0" y="1643809"/>
        <a:ext cx="7401560" cy="547780"/>
      </dsp:txXfrm>
    </dsp:sp>
    <dsp:sp modelId="{BC93FDF2-9EA3-714B-B477-6E8980099F18}">
      <dsp:nvSpPr>
        <dsp:cNvPr id="0" name=""/>
        <dsp:cNvSpPr/>
      </dsp:nvSpPr>
      <dsp:spPr>
        <a:xfrm>
          <a:off x="0" y="2191590"/>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3BCE5E0-6685-0547-809F-ED88691AEF4D}">
      <dsp:nvSpPr>
        <dsp:cNvPr id="0" name=""/>
        <dsp:cNvSpPr/>
      </dsp:nvSpPr>
      <dsp:spPr>
        <a:xfrm>
          <a:off x="0" y="2191590"/>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5. Strategic importance of the project to the organization or organizations involved</a:t>
          </a:r>
          <a:endParaRPr lang="en-US" sz="1500" kern="1200" dirty="0"/>
        </a:p>
      </dsp:txBody>
      <dsp:txXfrm>
        <a:off x="0" y="2191590"/>
        <a:ext cx="7401560" cy="547780"/>
      </dsp:txXfrm>
    </dsp:sp>
    <dsp:sp modelId="{CD603CE9-B87C-134A-8662-6DE1963FD291}">
      <dsp:nvSpPr>
        <dsp:cNvPr id="0" name=""/>
        <dsp:cNvSpPr/>
      </dsp:nvSpPr>
      <dsp:spPr>
        <a:xfrm>
          <a:off x="0" y="2739370"/>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7650C76-6336-084E-BCC7-959B980ADF23}">
      <dsp:nvSpPr>
        <dsp:cNvPr id="0" name=""/>
        <dsp:cNvSpPr/>
      </dsp:nvSpPr>
      <dsp:spPr>
        <a:xfrm>
          <a:off x="0" y="2739370"/>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6. Stakeholder cohesion regarding the characteristics of the product of the project</a:t>
          </a:r>
          <a:endParaRPr lang="en-US" sz="1500" kern="1200" dirty="0"/>
        </a:p>
      </dsp:txBody>
      <dsp:txXfrm>
        <a:off x="0" y="2739370"/>
        <a:ext cx="7401560" cy="547780"/>
      </dsp:txXfrm>
    </dsp:sp>
    <dsp:sp modelId="{DBE19796-930E-F443-BE74-C5A8DE8DC34D}">
      <dsp:nvSpPr>
        <dsp:cNvPr id="0" name=""/>
        <dsp:cNvSpPr/>
      </dsp:nvSpPr>
      <dsp:spPr>
        <a:xfrm>
          <a:off x="0" y="3287151"/>
          <a:ext cx="740156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6E8313E-ECD1-3A42-B974-291235ADBFFD}">
      <dsp:nvSpPr>
        <dsp:cNvPr id="0" name=""/>
        <dsp:cNvSpPr/>
      </dsp:nvSpPr>
      <dsp:spPr>
        <a:xfrm>
          <a:off x="0" y="3287151"/>
          <a:ext cx="7401560" cy="547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dirty="0" smtClean="0"/>
            <a:t>7. Stakeholder cohesion regarding the characteristics of the product of the project</a:t>
          </a:r>
          <a:endParaRPr lang="en-US" sz="1500" kern="1200" dirty="0"/>
        </a:p>
      </dsp:txBody>
      <dsp:txXfrm>
        <a:off x="0" y="3287151"/>
        <a:ext cx="7401560" cy="5477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4F77-514A-4496-9E1E-EC445C10B69A}">
      <dsp:nvSpPr>
        <dsp:cNvPr id="0" name=""/>
        <dsp:cNvSpPr/>
      </dsp:nvSpPr>
      <dsp:spPr>
        <a:xfrm>
          <a:off x="0" y="0"/>
          <a:ext cx="57149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0" y="390870"/>
          <a:ext cx="1331779" cy="547260"/>
        </a:xfrm>
        <a:prstGeom prst="roundRect">
          <a:avLst/>
        </a:prstGeom>
        <a:solidFill>
          <a:srgbClr val="B4FF9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26715" y="417585"/>
        <a:ext cx="1278349" cy="493830"/>
      </dsp:txXfrm>
    </dsp:sp>
    <dsp:sp modelId="{A09EF179-3E74-4EF1-9DF0-DCF0EDEE00F5}">
      <dsp:nvSpPr>
        <dsp:cNvPr id="0" name=""/>
        <dsp:cNvSpPr/>
      </dsp:nvSpPr>
      <dsp:spPr>
        <a:xfrm>
          <a:off x="1447480" y="393179"/>
          <a:ext cx="1331779" cy="547260"/>
        </a:xfrm>
        <a:prstGeom prst="roundRect">
          <a:avLst/>
        </a:prstGeom>
        <a:solidFill>
          <a:srgbClr val="FEB6A0">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474195" y="419894"/>
        <a:ext cx="1278349" cy="493830"/>
      </dsp:txXfrm>
    </dsp:sp>
    <dsp:sp modelId="{FDC29836-1BDB-499E-A9D1-EC396C272C68}">
      <dsp:nvSpPr>
        <dsp:cNvPr id="0" name=""/>
        <dsp:cNvSpPr/>
      </dsp:nvSpPr>
      <dsp:spPr>
        <a:xfrm>
          <a:off x="2894344" y="404228"/>
          <a:ext cx="1331779" cy="547260"/>
        </a:xfrm>
        <a:prstGeom prst="roundRect">
          <a:avLst/>
        </a:prstGeom>
        <a:solidFill>
          <a:srgbClr val="FFFF5B">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921059" y="430943"/>
        <a:ext cx="1278349" cy="493830"/>
      </dsp:txXfrm>
    </dsp:sp>
    <dsp:sp modelId="{DE187647-FFDD-4B78-836E-69F34F61E45B}">
      <dsp:nvSpPr>
        <dsp:cNvPr id="0" name=""/>
        <dsp:cNvSpPr/>
      </dsp:nvSpPr>
      <dsp:spPr>
        <a:xfrm>
          <a:off x="4304364" y="410445"/>
          <a:ext cx="1331779" cy="547260"/>
        </a:xfrm>
        <a:prstGeom prst="roundRect">
          <a:avLst/>
        </a:prstGeom>
        <a:solidFill>
          <a:schemeClr val="accent1">
            <a:hueOff val="0"/>
            <a:satOff val="0"/>
            <a:lumOff val="0"/>
            <a:alpha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331079" y="437160"/>
        <a:ext cx="1278349" cy="4938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4F77-514A-4496-9E1E-EC445C10B69A}">
      <dsp:nvSpPr>
        <dsp:cNvPr id="0" name=""/>
        <dsp:cNvSpPr/>
      </dsp:nvSpPr>
      <dsp:spPr>
        <a:xfrm>
          <a:off x="0" y="0"/>
          <a:ext cx="6050628"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406" y="410445"/>
          <a:ext cx="1406317" cy="547260"/>
        </a:xfrm>
        <a:prstGeom prst="roundRect">
          <a:avLst/>
        </a:prstGeom>
        <a:solidFill>
          <a:srgbClr val="B4FF9F">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27121" y="437160"/>
        <a:ext cx="1352887" cy="493830"/>
      </dsp:txXfrm>
    </dsp:sp>
    <dsp:sp modelId="{A09EF179-3E74-4EF1-9DF0-DCF0EDEE00F5}">
      <dsp:nvSpPr>
        <dsp:cNvPr id="0" name=""/>
        <dsp:cNvSpPr/>
      </dsp:nvSpPr>
      <dsp:spPr>
        <a:xfrm>
          <a:off x="1532741" y="393179"/>
          <a:ext cx="1406317" cy="547260"/>
        </a:xfrm>
        <a:prstGeom prst="roundRect">
          <a:avLst/>
        </a:prstGeom>
        <a:solidFill>
          <a:srgbClr val="FEB6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559456" y="419894"/>
        <a:ext cx="1352887" cy="493830"/>
      </dsp:txXfrm>
    </dsp:sp>
    <dsp:sp modelId="{FDC29836-1BDB-499E-A9D1-EC396C272C68}">
      <dsp:nvSpPr>
        <dsp:cNvPr id="0" name=""/>
        <dsp:cNvSpPr/>
      </dsp:nvSpPr>
      <dsp:spPr>
        <a:xfrm>
          <a:off x="3065935" y="404228"/>
          <a:ext cx="1406317" cy="547260"/>
        </a:xfrm>
        <a:prstGeom prst="roundRect">
          <a:avLst/>
        </a:prstGeom>
        <a:solidFill>
          <a:srgbClr val="FFFF5B">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3092650" y="430943"/>
        <a:ext cx="1352887" cy="493830"/>
      </dsp:txXfrm>
    </dsp:sp>
    <dsp:sp modelId="{DE187647-FFDD-4B78-836E-69F34F61E45B}">
      <dsp:nvSpPr>
        <dsp:cNvPr id="0" name=""/>
        <dsp:cNvSpPr/>
      </dsp:nvSpPr>
      <dsp:spPr>
        <a:xfrm>
          <a:off x="4558510" y="410445"/>
          <a:ext cx="1406317" cy="547260"/>
        </a:xfrm>
        <a:prstGeom prst="roundRect">
          <a:avLst/>
        </a:prstGeom>
        <a:solidFill>
          <a:schemeClr val="accent1">
            <a:hueOff val="0"/>
            <a:satOff val="0"/>
            <a:lumOff val="0"/>
            <a:alpha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585225" y="437160"/>
        <a:ext cx="1352887" cy="49383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4F77-514A-4496-9E1E-EC445C10B69A}">
      <dsp:nvSpPr>
        <dsp:cNvPr id="0" name=""/>
        <dsp:cNvSpPr/>
      </dsp:nvSpPr>
      <dsp:spPr>
        <a:xfrm>
          <a:off x="0" y="0"/>
          <a:ext cx="55625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0" y="360042"/>
          <a:ext cx="1299532" cy="547260"/>
        </a:xfrm>
        <a:prstGeom prst="roundRect">
          <a:avLst/>
        </a:prstGeom>
        <a:solidFill>
          <a:srgbClr val="B4FF9F">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26715" y="386757"/>
        <a:ext cx="1246102" cy="493830"/>
      </dsp:txXfrm>
    </dsp:sp>
    <dsp:sp modelId="{A09EF179-3E74-4EF1-9DF0-DCF0EDEE00F5}">
      <dsp:nvSpPr>
        <dsp:cNvPr id="0" name=""/>
        <dsp:cNvSpPr/>
      </dsp:nvSpPr>
      <dsp:spPr>
        <a:xfrm>
          <a:off x="1408510" y="393179"/>
          <a:ext cx="1299532" cy="547260"/>
        </a:xfrm>
        <a:prstGeom prst="roundRect">
          <a:avLst/>
        </a:prstGeom>
        <a:solidFill>
          <a:srgbClr val="FEB6A0">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435225" y="419894"/>
        <a:ext cx="1246102" cy="493830"/>
      </dsp:txXfrm>
    </dsp:sp>
    <dsp:sp modelId="{FDC29836-1BDB-499E-A9D1-EC396C272C68}">
      <dsp:nvSpPr>
        <dsp:cNvPr id="0" name=""/>
        <dsp:cNvSpPr/>
      </dsp:nvSpPr>
      <dsp:spPr>
        <a:xfrm>
          <a:off x="2815797" y="404228"/>
          <a:ext cx="1299532" cy="547260"/>
        </a:xfrm>
        <a:prstGeom prst="roundRect">
          <a:avLst/>
        </a:prstGeom>
        <a:solidFill>
          <a:srgbClr val="FFFF5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842512" y="430943"/>
        <a:ext cx="1246102" cy="493830"/>
      </dsp:txXfrm>
    </dsp:sp>
    <dsp:sp modelId="{DE187647-FFDD-4B78-836E-69F34F61E45B}">
      <dsp:nvSpPr>
        <dsp:cNvPr id="0" name=""/>
        <dsp:cNvSpPr/>
      </dsp:nvSpPr>
      <dsp:spPr>
        <a:xfrm>
          <a:off x="4188587" y="410445"/>
          <a:ext cx="1299532" cy="547260"/>
        </a:xfrm>
        <a:prstGeom prst="roundRect">
          <a:avLst/>
        </a:prstGeom>
        <a:solidFill>
          <a:schemeClr val="accent1">
            <a:hueOff val="0"/>
            <a:satOff val="0"/>
            <a:lumOff val="0"/>
            <a:alpha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4215302" y="437160"/>
        <a:ext cx="1246102" cy="4938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4F77-514A-4496-9E1E-EC445C10B69A}">
      <dsp:nvSpPr>
        <dsp:cNvPr id="0" name=""/>
        <dsp:cNvSpPr/>
      </dsp:nvSpPr>
      <dsp:spPr>
        <a:xfrm>
          <a:off x="0" y="0"/>
          <a:ext cx="4390997" cy="136815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AA3729-EF67-4C3A-922E-096866EC0DBC}">
      <dsp:nvSpPr>
        <dsp:cNvPr id="0" name=""/>
        <dsp:cNvSpPr/>
      </dsp:nvSpPr>
      <dsp:spPr>
        <a:xfrm>
          <a:off x="2318" y="410445"/>
          <a:ext cx="1038621" cy="547260"/>
        </a:xfrm>
        <a:prstGeom prst="roundRect">
          <a:avLst/>
        </a:prstGeom>
        <a:solidFill>
          <a:srgbClr val="B4FF9F">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Initiate</a:t>
          </a:r>
          <a:endParaRPr lang="en-GB" sz="1300" kern="1200" dirty="0">
            <a:solidFill>
              <a:srgbClr val="004594"/>
            </a:solidFill>
          </a:endParaRPr>
        </a:p>
      </dsp:txBody>
      <dsp:txXfrm>
        <a:off x="29033" y="437160"/>
        <a:ext cx="985191" cy="493830"/>
      </dsp:txXfrm>
    </dsp:sp>
    <dsp:sp modelId="{A09EF179-3E74-4EF1-9DF0-DCF0EDEE00F5}">
      <dsp:nvSpPr>
        <dsp:cNvPr id="0" name=""/>
        <dsp:cNvSpPr/>
      </dsp:nvSpPr>
      <dsp:spPr>
        <a:xfrm>
          <a:off x="1109767" y="393179"/>
          <a:ext cx="1038621" cy="547260"/>
        </a:xfrm>
        <a:prstGeom prst="roundRect">
          <a:avLst/>
        </a:prstGeom>
        <a:solidFill>
          <a:srgbClr val="FEB6A0">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Plan</a:t>
          </a:r>
          <a:endParaRPr lang="en-GB" sz="1300" kern="1200" dirty="0">
            <a:solidFill>
              <a:srgbClr val="004594"/>
            </a:solidFill>
          </a:endParaRPr>
        </a:p>
      </dsp:txBody>
      <dsp:txXfrm>
        <a:off x="1136482" y="419894"/>
        <a:ext cx="985191" cy="493830"/>
      </dsp:txXfrm>
    </dsp:sp>
    <dsp:sp modelId="{FDC29836-1BDB-499E-A9D1-EC396C272C68}">
      <dsp:nvSpPr>
        <dsp:cNvPr id="0" name=""/>
        <dsp:cNvSpPr/>
      </dsp:nvSpPr>
      <dsp:spPr>
        <a:xfrm>
          <a:off x="2217685" y="404228"/>
          <a:ext cx="1038621" cy="547260"/>
        </a:xfrm>
        <a:prstGeom prst="roundRect">
          <a:avLst/>
        </a:prstGeom>
        <a:solidFill>
          <a:srgbClr val="FFFF5B">
            <a:alpha val="1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Implement</a:t>
          </a:r>
          <a:endParaRPr lang="en-GB" sz="1300" kern="1200" dirty="0">
            <a:solidFill>
              <a:srgbClr val="004594"/>
            </a:solidFill>
          </a:endParaRPr>
        </a:p>
      </dsp:txBody>
      <dsp:txXfrm>
        <a:off x="2244400" y="430943"/>
        <a:ext cx="985191" cy="493830"/>
      </dsp:txXfrm>
    </dsp:sp>
    <dsp:sp modelId="{DE187647-FFDD-4B78-836E-69F34F61E45B}">
      <dsp:nvSpPr>
        <dsp:cNvPr id="0" name=""/>
        <dsp:cNvSpPr/>
      </dsp:nvSpPr>
      <dsp:spPr>
        <a:xfrm>
          <a:off x="3303418" y="410445"/>
          <a:ext cx="1038621" cy="5472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smtClean="0">
              <a:solidFill>
                <a:srgbClr val="004594"/>
              </a:solidFill>
            </a:rPr>
            <a:t>Handover &amp; Closeout</a:t>
          </a:r>
          <a:endParaRPr lang="en-GB" sz="1300" kern="1200" dirty="0">
            <a:solidFill>
              <a:srgbClr val="004594"/>
            </a:solidFill>
          </a:endParaRPr>
        </a:p>
      </dsp:txBody>
      <dsp:txXfrm>
        <a:off x="3330133" y="437160"/>
        <a:ext cx="985191" cy="4938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9F39B-3BE0-2547-BE9B-A12A1AAB98B2}">
      <dsp:nvSpPr>
        <dsp:cNvPr id="0" name=""/>
        <dsp:cNvSpPr/>
      </dsp:nvSpPr>
      <dsp:spPr>
        <a:xfrm>
          <a:off x="0" y="2464"/>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34743EA-6AFF-F64B-BA80-F851E9801554}">
      <dsp:nvSpPr>
        <dsp:cNvPr id="0" name=""/>
        <dsp:cNvSpPr/>
      </dsp:nvSpPr>
      <dsp:spPr>
        <a:xfrm>
          <a:off x="0" y="2464"/>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1 | Purpose: </a:t>
          </a:r>
          <a:r>
            <a:rPr lang="en-US" sz="1400" kern="1200" smtClean="0"/>
            <a:t>We will develop the capabilities of students to be future generators of sustainable value for business and society at large and to work for an inclusive and sustainable global economy.</a:t>
          </a:r>
          <a:endParaRPr lang="en-US" sz="1400" kern="1200"/>
        </a:p>
      </dsp:txBody>
      <dsp:txXfrm>
        <a:off x="0" y="2464"/>
        <a:ext cx="7723546" cy="840434"/>
      </dsp:txXfrm>
    </dsp:sp>
    <dsp:sp modelId="{C1034688-60C7-EE48-B15C-8163F0977CAE}">
      <dsp:nvSpPr>
        <dsp:cNvPr id="0" name=""/>
        <dsp:cNvSpPr/>
      </dsp:nvSpPr>
      <dsp:spPr>
        <a:xfrm>
          <a:off x="0" y="842898"/>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387CB0E-4E79-6442-A7D2-D0B4AFAA9DBE}">
      <dsp:nvSpPr>
        <dsp:cNvPr id="0" name=""/>
        <dsp:cNvSpPr/>
      </dsp:nvSpPr>
      <dsp:spPr>
        <a:xfrm>
          <a:off x="0" y="842898"/>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2 | Values: </a:t>
          </a:r>
          <a:r>
            <a:rPr lang="en-US" sz="1400" kern="1200" smtClean="0"/>
            <a:t>We will incorporate into our academic activities and curricula the values of global social responsibility as portrayed in international initiatives such as the United Nations Global Compact.</a:t>
          </a:r>
          <a:endParaRPr lang="en-US" sz="1400" kern="1200"/>
        </a:p>
      </dsp:txBody>
      <dsp:txXfrm>
        <a:off x="0" y="842898"/>
        <a:ext cx="7723546" cy="840434"/>
      </dsp:txXfrm>
    </dsp:sp>
    <dsp:sp modelId="{196B020B-6231-BC4C-99B7-777ABEB0A4C1}">
      <dsp:nvSpPr>
        <dsp:cNvPr id="0" name=""/>
        <dsp:cNvSpPr/>
      </dsp:nvSpPr>
      <dsp:spPr>
        <a:xfrm>
          <a:off x="0" y="1683333"/>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09C0730-4F35-0D49-9A9C-B2367D6ECE18}">
      <dsp:nvSpPr>
        <dsp:cNvPr id="0" name=""/>
        <dsp:cNvSpPr/>
      </dsp:nvSpPr>
      <dsp:spPr>
        <a:xfrm>
          <a:off x="0" y="1683333"/>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3 | Method: </a:t>
          </a:r>
          <a:r>
            <a:rPr lang="en-US" sz="1400" kern="1200" smtClean="0"/>
            <a:t>We will create educational frameworks, materials, processes and environments that enable effective learning experiences for responsible leadership.</a:t>
          </a:r>
          <a:endParaRPr lang="en-US" sz="1400" kern="1200"/>
        </a:p>
      </dsp:txBody>
      <dsp:txXfrm>
        <a:off x="0" y="1683333"/>
        <a:ext cx="7723546" cy="840434"/>
      </dsp:txXfrm>
    </dsp:sp>
    <dsp:sp modelId="{4AF481E8-E897-3340-ACD2-F61746A3A423}">
      <dsp:nvSpPr>
        <dsp:cNvPr id="0" name=""/>
        <dsp:cNvSpPr/>
      </dsp:nvSpPr>
      <dsp:spPr>
        <a:xfrm>
          <a:off x="0" y="2523767"/>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B231222-8922-7A49-9177-0A55966C290F}">
      <dsp:nvSpPr>
        <dsp:cNvPr id="0" name=""/>
        <dsp:cNvSpPr/>
      </dsp:nvSpPr>
      <dsp:spPr>
        <a:xfrm>
          <a:off x="0" y="2523767"/>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4 | Research: </a:t>
          </a:r>
          <a:r>
            <a:rPr lang="en-US" sz="1400" kern="1200" smtClean="0"/>
            <a:t>We will engage in conceptual and empirical research that advances our understanding about the role, dynamics, and impact of corporations in the creation of sustainable social, environmental and economic value.</a:t>
          </a:r>
          <a:endParaRPr lang="en-US" sz="1400" kern="1200"/>
        </a:p>
      </dsp:txBody>
      <dsp:txXfrm>
        <a:off x="0" y="2523767"/>
        <a:ext cx="7723546" cy="840434"/>
      </dsp:txXfrm>
    </dsp:sp>
    <dsp:sp modelId="{AB53182D-49B7-E646-BFF0-C4DBBDCB6A04}">
      <dsp:nvSpPr>
        <dsp:cNvPr id="0" name=""/>
        <dsp:cNvSpPr/>
      </dsp:nvSpPr>
      <dsp:spPr>
        <a:xfrm>
          <a:off x="0" y="3364201"/>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BA39CDE-7616-F44A-8E44-2605096C7996}">
      <dsp:nvSpPr>
        <dsp:cNvPr id="0" name=""/>
        <dsp:cNvSpPr/>
      </dsp:nvSpPr>
      <dsp:spPr>
        <a:xfrm>
          <a:off x="0" y="3364201"/>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5 | Partnership: </a:t>
          </a:r>
          <a:r>
            <a:rPr lang="en-US" sz="1400" kern="1200" smtClean="0"/>
            <a:t>We will interact with managers of business corporations to extend our knowledge of their challenges in meeting social and environmental responsibilities and to explore jointly effective approaches to meeting these challenges.</a:t>
          </a:r>
          <a:endParaRPr lang="en-US" sz="1400" kern="1200"/>
        </a:p>
      </dsp:txBody>
      <dsp:txXfrm>
        <a:off x="0" y="3364201"/>
        <a:ext cx="7723546" cy="840434"/>
      </dsp:txXfrm>
    </dsp:sp>
    <dsp:sp modelId="{537D2A63-78D1-AF46-AC18-3C3868B3768F}">
      <dsp:nvSpPr>
        <dsp:cNvPr id="0" name=""/>
        <dsp:cNvSpPr/>
      </dsp:nvSpPr>
      <dsp:spPr>
        <a:xfrm>
          <a:off x="0" y="4204636"/>
          <a:ext cx="7723546"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9DF159D-4FD9-254F-9A70-307EAF64F3A1}">
      <dsp:nvSpPr>
        <dsp:cNvPr id="0" name=""/>
        <dsp:cNvSpPr/>
      </dsp:nvSpPr>
      <dsp:spPr>
        <a:xfrm>
          <a:off x="0" y="4204636"/>
          <a:ext cx="7723546" cy="840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smtClean="0"/>
            <a:t>Principle 6 | Dialogue: </a:t>
          </a:r>
          <a:r>
            <a:rPr lang="en-US" sz="1400" kern="1200" smtClean="0"/>
            <a:t>We will facilitate and support dialog and debate among educators, students, business, government, consumers, media, civil society organisations and other interested groups and stakeholders on critical issues related to global social responsibility and sustainability.</a:t>
          </a:r>
          <a:endParaRPr lang="en-US" sz="1400" kern="1200"/>
        </a:p>
      </dsp:txBody>
      <dsp:txXfrm>
        <a:off x="0" y="4204636"/>
        <a:ext cx="7723546" cy="8404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222FF-0003-F149-AB73-7F2518A669E1}">
      <dsp:nvSpPr>
        <dsp:cNvPr id="0" name=""/>
        <dsp:cNvSpPr/>
      </dsp:nvSpPr>
      <dsp:spPr>
        <a:xfrm>
          <a:off x="0" y="0"/>
          <a:ext cx="8839200"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F50EC6E-5209-2248-9201-FA16EA311AE3}">
      <dsp:nvSpPr>
        <dsp:cNvPr id="0" name=""/>
        <dsp:cNvSpPr/>
      </dsp:nvSpPr>
      <dsp:spPr>
        <a:xfrm>
          <a:off x="0" y="0"/>
          <a:ext cx="176784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1. The world has reduced extreme poverty by half</a:t>
          </a:r>
          <a:endParaRPr lang="en-US" sz="1400" b="1" kern="1200" dirty="0"/>
        </a:p>
      </dsp:txBody>
      <dsp:txXfrm>
        <a:off x="0" y="0"/>
        <a:ext cx="1767840" cy="1131490"/>
      </dsp:txXfrm>
    </dsp:sp>
    <dsp:sp modelId="{6456B021-16BB-8D4C-B50A-2CFEFEE1CBBE}">
      <dsp:nvSpPr>
        <dsp:cNvPr id="0" name=""/>
        <dsp:cNvSpPr/>
      </dsp:nvSpPr>
      <dsp:spPr>
        <a:xfrm>
          <a:off x="1900427" y="51381"/>
          <a:ext cx="6938772"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smtClean="0"/>
            <a:t>In 1990, almost half of the population in developing regions lived on less than $1.25 a day. This rate dropped to 22 per cent by 2010, reducing the number of people living in extreme poverty by 700 million</a:t>
          </a:r>
          <a:endParaRPr lang="en-US" sz="1300" kern="1200"/>
        </a:p>
      </dsp:txBody>
      <dsp:txXfrm>
        <a:off x="1900427" y="51381"/>
        <a:ext cx="6938772" cy="1027623"/>
      </dsp:txXfrm>
    </dsp:sp>
    <dsp:sp modelId="{FC7824E2-F896-444E-96CD-C76FBC11723C}">
      <dsp:nvSpPr>
        <dsp:cNvPr id="0" name=""/>
        <dsp:cNvSpPr/>
      </dsp:nvSpPr>
      <dsp:spPr>
        <a:xfrm>
          <a:off x="1767839" y="1079004"/>
          <a:ext cx="707136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84B8A5C-0779-1945-8028-522C64101AE5}">
      <dsp:nvSpPr>
        <dsp:cNvPr id="0" name=""/>
        <dsp:cNvSpPr/>
      </dsp:nvSpPr>
      <dsp:spPr>
        <a:xfrm>
          <a:off x="0" y="1131490"/>
          <a:ext cx="8839200" cy="0"/>
        </a:xfrm>
        <a:prstGeom prst="lin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920B7232-B74C-BE43-8EA2-0659CFE58152}">
      <dsp:nvSpPr>
        <dsp:cNvPr id="0" name=""/>
        <dsp:cNvSpPr/>
      </dsp:nvSpPr>
      <dsp:spPr>
        <a:xfrm>
          <a:off x="0" y="1131490"/>
          <a:ext cx="176784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2. 90% of children in developing regions are attending primary school</a:t>
          </a:r>
          <a:endParaRPr lang="en-US" sz="1400" b="1" kern="1200" dirty="0"/>
        </a:p>
      </dsp:txBody>
      <dsp:txXfrm>
        <a:off x="0" y="1131490"/>
        <a:ext cx="1767840" cy="1131490"/>
      </dsp:txXfrm>
    </dsp:sp>
    <dsp:sp modelId="{606259CD-4650-8447-A7DE-DA797DD45657}">
      <dsp:nvSpPr>
        <dsp:cNvPr id="0" name=""/>
        <dsp:cNvSpPr/>
      </dsp:nvSpPr>
      <dsp:spPr>
        <a:xfrm>
          <a:off x="1900427" y="1182871"/>
          <a:ext cx="6938772"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smtClean="0"/>
            <a:t>The school enrolment rate in primary education in developing regions increased from 83 per cent to 90 percent between 2000 and 2012. Most of the gains were achieved by 2007, after which progress stagnated. In 2012, 58 million children were out of school. High dropout rates remain a major impediment to universal primary education. An estimated 50 per cent of out-of-school children of primary school age live in conflict-affected areas. </a:t>
          </a:r>
          <a:endParaRPr lang="en-US" sz="1300" kern="1200"/>
        </a:p>
      </dsp:txBody>
      <dsp:txXfrm>
        <a:off x="1900427" y="1182871"/>
        <a:ext cx="6938772" cy="1027623"/>
      </dsp:txXfrm>
    </dsp:sp>
    <dsp:sp modelId="{5111712C-85E3-964E-A962-F8C31A8E85F2}">
      <dsp:nvSpPr>
        <dsp:cNvPr id="0" name=""/>
        <dsp:cNvSpPr/>
      </dsp:nvSpPr>
      <dsp:spPr>
        <a:xfrm>
          <a:off x="1767839" y="2210495"/>
          <a:ext cx="707136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9F5751FC-5C06-7A4E-ACD8-C6477C916DEA}">
      <dsp:nvSpPr>
        <dsp:cNvPr id="0" name=""/>
        <dsp:cNvSpPr/>
      </dsp:nvSpPr>
      <dsp:spPr>
        <a:xfrm>
          <a:off x="0" y="2262981"/>
          <a:ext cx="8839200" cy="0"/>
        </a:xfrm>
        <a:prstGeom prst="lin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29F0036-6A0E-4748-808C-F207AE0200EC}">
      <dsp:nvSpPr>
        <dsp:cNvPr id="0" name=""/>
        <dsp:cNvSpPr/>
      </dsp:nvSpPr>
      <dsp:spPr>
        <a:xfrm>
          <a:off x="0" y="2262981"/>
          <a:ext cx="1924492"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3. Disparities in primary school enrolment between boys and girls are being eliminated in   all developing regions</a:t>
          </a:r>
          <a:endParaRPr lang="en-US" sz="1400" b="1" kern="1200" dirty="0"/>
        </a:p>
      </dsp:txBody>
      <dsp:txXfrm>
        <a:off x="0" y="2262981"/>
        <a:ext cx="1924492" cy="1131490"/>
      </dsp:txXfrm>
    </dsp:sp>
    <dsp:sp modelId="{258AF0B4-EE68-C14A-9B8A-6734BECE9E3D}">
      <dsp:nvSpPr>
        <dsp:cNvPr id="0" name=""/>
        <dsp:cNvSpPr/>
      </dsp:nvSpPr>
      <dsp:spPr>
        <a:xfrm>
          <a:off x="1904995" y="2314362"/>
          <a:ext cx="6787199"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Substantial gains have been made towards reaching gender parity in school enrolment at all levels of education in all developing regions. By 2012, all developing regions have achieved, or were close to achieving, gender parity in primary education.</a:t>
          </a:r>
          <a:endParaRPr lang="en-US" sz="1300" kern="1200" dirty="0"/>
        </a:p>
      </dsp:txBody>
      <dsp:txXfrm>
        <a:off x="1904995" y="2314362"/>
        <a:ext cx="6787199" cy="1027623"/>
      </dsp:txXfrm>
    </dsp:sp>
    <dsp:sp modelId="{D81E5564-FC11-3841-A49B-8183B98E9E4E}">
      <dsp:nvSpPr>
        <dsp:cNvPr id="0" name=""/>
        <dsp:cNvSpPr/>
      </dsp:nvSpPr>
      <dsp:spPr>
        <a:xfrm>
          <a:off x="1924492" y="3341986"/>
          <a:ext cx="666392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6BF05AF-4D5E-0249-9597-ADD3CABEAE0C}">
      <dsp:nvSpPr>
        <dsp:cNvPr id="0" name=""/>
        <dsp:cNvSpPr/>
      </dsp:nvSpPr>
      <dsp:spPr>
        <a:xfrm>
          <a:off x="0" y="3394472"/>
          <a:ext cx="8839200" cy="0"/>
        </a:xfrm>
        <a:prstGeom prst="lin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CE324ED-8991-DF4C-A58C-8B93C5E44672}">
      <dsp:nvSpPr>
        <dsp:cNvPr id="0" name=""/>
        <dsp:cNvSpPr/>
      </dsp:nvSpPr>
      <dsp:spPr>
        <a:xfrm>
          <a:off x="0" y="3394472"/>
          <a:ext cx="176784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endParaRPr lang="en-US" sz="1400" b="1" kern="1200" dirty="0" smtClean="0"/>
        </a:p>
        <a:p>
          <a:pPr lvl="0" algn="l" defTabSz="622300" rtl="0">
            <a:lnSpc>
              <a:spcPct val="90000"/>
            </a:lnSpc>
            <a:spcBef>
              <a:spcPct val="0"/>
            </a:spcBef>
            <a:spcAft>
              <a:spcPct val="35000"/>
            </a:spcAft>
          </a:pPr>
          <a:r>
            <a:rPr lang="en-US" sz="1400" b="1" kern="1200" dirty="0" smtClean="0"/>
            <a:t>4. Child mortality has been almost halved</a:t>
          </a:r>
          <a:endParaRPr lang="en-US" sz="1400" b="1" kern="1200" dirty="0"/>
        </a:p>
      </dsp:txBody>
      <dsp:txXfrm>
        <a:off x="0" y="3394472"/>
        <a:ext cx="1767840" cy="1131490"/>
      </dsp:txXfrm>
    </dsp:sp>
    <dsp:sp modelId="{65763591-67A3-5640-9435-36BCFAA681B6}">
      <dsp:nvSpPr>
        <dsp:cNvPr id="0" name=""/>
        <dsp:cNvSpPr/>
      </dsp:nvSpPr>
      <dsp:spPr>
        <a:xfrm>
          <a:off x="1900427" y="3445853"/>
          <a:ext cx="6938772"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smtClean="0"/>
            <a:t>Worldwide, the mortality rate for children under age five dropped almost 50 per cent, from 90 deaths per 1,000 live births in 1990 to 48 in 2012. Preventable diseases are the main causes of under-five deaths and appropriate actions need to be taken to address them.</a:t>
          </a:r>
          <a:endParaRPr lang="en-US" sz="1300" kern="1200"/>
        </a:p>
      </dsp:txBody>
      <dsp:txXfrm>
        <a:off x="1900427" y="3445853"/>
        <a:ext cx="6938772" cy="1027623"/>
      </dsp:txXfrm>
    </dsp:sp>
    <dsp:sp modelId="{20BDA339-6946-6345-BD52-D8F4FC68A632}">
      <dsp:nvSpPr>
        <dsp:cNvPr id="0" name=""/>
        <dsp:cNvSpPr/>
      </dsp:nvSpPr>
      <dsp:spPr>
        <a:xfrm>
          <a:off x="1767839" y="4473476"/>
          <a:ext cx="7071360"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9C1ED-2811-ED45-B0AE-59C449FF5003}">
      <dsp:nvSpPr>
        <dsp:cNvPr id="0" name=""/>
        <dsp:cNvSpPr/>
      </dsp:nvSpPr>
      <dsp:spPr>
        <a:xfrm>
          <a:off x="0" y="0"/>
          <a:ext cx="8382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194378C-D431-304F-992F-359FEE3FE0B5}">
      <dsp:nvSpPr>
        <dsp:cNvPr id="0" name=""/>
        <dsp:cNvSpPr/>
      </dsp:nvSpPr>
      <dsp:spPr>
        <a:xfrm>
          <a:off x="0" y="0"/>
          <a:ext cx="16764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5. Much more needs to be done to reduce maternal mortality</a:t>
          </a:r>
          <a:endParaRPr lang="en-US" sz="1400" b="1" kern="1200" dirty="0"/>
        </a:p>
      </dsp:txBody>
      <dsp:txXfrm>
        <a:off x="0" y="0"/>
        <a:ext cx="1676400" cy="1131490"/>
      </dsp:txXfrm>
    </dsp:sp>
    <dsp:sp modelId="{5B477284-3635-194F-BD62-809865C1BDBC}">
      <dsp:nvSpPr>
        <dsp:cNvPr id="0" name=""/>
        <dsp:cNvSpPr/>
      </dsp:nvSpPr>
      <dsp:spPr>
        <a:xfrm>
          <a:off x="1802130" y="51381"/>
          <a:ext cx="6579870"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smtClean="0"/>
            <a:t>Globally, the maternal mortality ratio dropped by 45 percent between 1990 and 2013, from 380 to 210 deaths per 100,000 live births. Worldwide, almost 300,000 women died in 2013 from causes related to pregnancy and childbirth. Maternal death is mostly preventable and much more needs to be done to provide care to pregnant women.</a:t>
          </a:r>
          <a:endParaRPr lang="en-US" sz="1200" kern="1200"/>
        </a:p>
      </dsp:txBody>
      <dsp:txXfrm>
        <a:off x="1802130" y="51381"/>
        <a:ext cx="6579870" cy="1027623"/>
      </dsp:txXfrm>
    </dsp:sp>
    <dsp:sp modelId="{360CEFEE-7D07-3B4E-B98E-15888A544E08}">
      <dsp:nvSpPr>
        <dsp:cNvPr id="0" name=""/>
        <dsp:cNvSpPr/>
      </dsp:nvSpPr>
      <dsp:spPr>
        <a:xfrm>
          <a:off x="1676400" y="1079004"/>
          <a:ext cx="6705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AFCDB74-C9D7-5245-B58D-3EDF608961A9}">
      <dsp:nvSpPr>
        <dsp:cNvPr id="0" name=""/>
        <dsp:cNvSpPr/>
      </dsp:nvSpPr>
      <dsp:spPr>
        <a:xfrm>
          <a:off x="0" y="1131490"/>
          <a:ext cx="8382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C6FA0B0-12BF-2F41-8638-A49675A1C75E}">
      <dsp:nvSpPr>
        <dsp:cNvPr id="0" name=""/>
        <dsp:cNvSpPr/>
      </dsp:nvSpPr>
      <dsp:spPr>
        <a:xfrm>
          <a:off x="0" y="1131490"/>
          <a:ext cx="16764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6. Efforts in the fight against malaria and tuberculosis have shown results</a:t>
          </a:r>
          <a:endParaRPr lang="en-US" sz="1400" b="1" kern="1200" dirty="0"/>
        </a:p>
      </dsp:txBody>
      <dsp:txXfrm>
        <a:off x="0" y="1131490"/>
        <a:ext cx="1676400" cy="1131490"/>
      </dsp:txXfrm>
    </dsp:sp>
    <dsp:sp modelId="{DCD60595-06E1-7542-A88D-558A7E23D31D}">
      <dsp:nvSpPr>
        <dsp:cNvPr id="0" name=""/>
        <dsp:cNvSpPr/>
      </dsp:nvSpPr>
      <dsp:spPr>
        <a:xfrm>
          <a:off x="1802130" y="1182871"/>
          <a:ext cx="6579870"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Between 2000 and 2012, an estimated 3.3 million deaths from malaria were averted due to the substantial expansion of malaria interventions. About 90 percent of those averted deaths—3 million—were children under the age of five living in sub-Saharan Africa. The intensive efforts to fight tuberculosis have saved an estimated 22 million lives worldwide since 1995. If the trends continue, the world will reach the MDG targets on malaria and tuberculosis.</a:t>
          </a:r>
          <a:endParaRPr lang="en-US" sz="1200" kern="1200" dirty="0"/>
        </a:p>
      </dsp:txBody>
      <dsp:txXfrm>
        <a:off x="1802130" y="1182871"/>
        <a:ext cx="6579870" cy="1027623"/>
      </dsp:txXfrm>
    </dsp:sp>
    <dsp:sp modelId="{4589EA52-F69C-664C-AEF5-91CF23A7FC56}">
      <dsp:nvSpPr>
        <dsp:cNvPr id="0" name=""/>
        <dsp:cNvSpPr/>
      </dsp:nvSpPr>
      <dsp:spPr>
        <a:xfrm>
          <a:off x="1676400" y="2210495"/>
          <a:ext cx="6705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BF32035-4A85-9B4B-B130-FAC80420C8AF}">
      <dsp:nvSpPr>
        <dsp:cNvPr id="0" name=""/>
        <dsp:cNvSpPr/>
      </dsp:nvSpPr>
      <dsp:spPr>
        <a:xfrm>
          <a:off x="0" y="2262981"/>
          <a:ext cx="8382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3295A9BB-5DCF-C649-A748-F9C2991A03C1}">
      <dsp:nvSpPr>
        <dsp:cNvPr id="0" name=""/>
        <dsp:cNvSpPr/>
      </dsp:nvSpPr>
      <dsp:spPr>
        <a:xfrm>
          <a:off x="0" y="2262981"/>
          <a:ext cx="16764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b="1" kern="1200" dirty="0" smtClean="0"/>
            <a:t>7. Major trends that threaten environmental sustainability continue, but examples of successful global action exist </a:t>
          </a:r>
          <a:endParaRPr lang="en-US" sz="1200" b="1" kern="1200" dirty="0"/>
        </a:p>
      </dsp:txBody>
      <dsp:txXfrm>
        <a:off x="0" y="2262981"/>
        <a:ext cx="1676400" cy="1131490"/>
      </dsp:txXfrm>
    </dsp:sp>
    <dsp:sp modelId="{6857AB9B-4EF1-A144-8517-FD9B16DE0738}">
      <dsp:nvSpPr>
        <dsp:cNvPr id="0" name=""/>
        <dsp:cNvSpPr/>
      </dsp:nvSpPr>
      <dsp:spPr>
        <a:xfrm>
          <a:off x="1802130" y="2314362"/>
          <a:ext cx="6579870" cy="1027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smtClean="0"/>
            <a:t>Global emissions of carbon dioxide (CO2) continued their upward trend and those in 2011 were almost 50 percent above their 1990 level. Millions of hectares of forest are lost every year, many species are being driven closer to extinction and renewable water resources are becoming scarcer. At the same time, international action is on the verge of eliminating ozone-depleting substances and the proportion of terrestrial and coastal marine areas under protection has been increasing.</a:t>
          </a:r>
          <a:endParaRPr lang="en-US" sz="1200" kern="1200"/>
        </a:p>
      </dsp:txBody>
      <dsp:txXfrm>
        <a:off x="1802130" y="2314362"/>
        <a:ext cx="6579870" cy="1027623"/>
      </dsp:txXfrm>
    </dsp:sp>
    <dsp:sp modelId="{0EFBB5A4-5420-084A-8C37-1FFE72C801BD}">
      <dsp:nvSpPr>
        <dsp:cNvPr id="0" name=""/>
        <dsp:cNvSpPr/>
      </dsp:nvSpPr>
      <dsp:spPr>
        <a:xfrm>
          <a:off x="1676400" y="3341986"/>
          <a:ext cx="670560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386E2F8-D056-5145-A8D2-0927FF70546F}">
      <dsp:nvSpPr>
        <dsp:cNvPr id="0" name=""/>
        <dsp:cNvSpPr/>
      </dsp:nvSpPr>
      <dsp:spPr>
        <a:xfrm>
          <a:off x="0" y="3394472"/>
          <a:ext cx="83820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D3B5211-343B-C14A-857D-E6C02621F0E2}">
      <dsp:nvSpPr>
        <dsp:cNvPr id="0" name=""/>
        <dsp:cNvSpPr/>
      </dsp:nvSpPr>
      <dsp:spPr>
        <a:xfrm>
          <a:off x="0" y="3394472"/>
          <a:ext cx="8382000" cy="113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b="1" kern="1200" dirty="0" smtClean="0"/>
            <a:t>8. Last but not least… - The Global Partnership for Development (Next Slide…)</a:t>
          </a:r>
          <a:endParaRPr lang="en-US" sz="1400" b="1" kern="1200" dirty="0"/>
        </a:p>
      </dsp:txBody>
      <dsp:txXfrm>
        <a:off x="0" y="3394472"/>
        <a:ext cx="8382000" cy="11314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2A9A7-F243-6F48-AD47-06CC5DC7AC54}">
      <dsp:nvSpPr>
        <dsp:cNvPr id="0" name=""/>
        <dsp:cNvSpPr/>
      </dsp:nvSpPr>
      <dsp:spPr>
        <a:xfrm>
          <a:off x="0" y="307800"/>
          <a:ext cx="8305800" cy="352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37A1744-1820-CB4F-A5AE-938D27D72BB7}">
      <dsp:nvSpPr>
        <dsp:cNvPr id="0" name=""/>
        <dsp:cNvSpPr/>
      </dsp:nvSpPr>
      <dsp:spPr>
        <a:xfrm>
          <a:off x="415290" y="101160"/>
          <a:ext cx="5814060" cy="4132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Understanding the language</a:t>
          </a:r>
          <a:endParaRPr lang="en-US" sz="1400" kern="1200"/>
        </a:p>
      </dsp:txBody>
      <dsp:txXfrm>
        <a:off x="435465" y="121335"/>
        <a:ext cx="5773710" cy="372930"/>
      </dsp:txXfrm>
    </dsp:sp>
    <dsp:sp modelId="{B09C5A8E-779C-C241-9243-EB397684CABB}">
      <dsp:nvSpPr>
        <dsp:cNvPr id="0" name=""/>
        <dsp:cNvSpPr/>
      </dsp:nvSpPr>
      <dsp:spPr>
        <a:xfrm>
          <a:off x="0" y="942840"/>
          <a:ext cx="8305800" cy="3528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FFDEFC5-3CDD-5B43-B05B-EBE1037F60CC}">
      <dsp:nvSpPr>
        <dsp:cNvPr id="0" name=""/>
        <dsp:cNvSpPr/>
      </dsp:nvSpPr>
      <dsp:spPr>
        <a:xfrm>
          <a:off x="415290" y="736200"/>
          <a:ext cx="5814060" cy="4132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Topic legitimacy “is it our problem”</a:t>
          </a:r>
          <a:endParaRPr lang="en-US" sz="1400" kern="1200"/>
        </a:p>
      </dsp:txBody>
      <dsp:txXfrm>
        <a:off x="435465" y="756375"/>
        <a:ext cx="5773710" cy="372930"/>
      </dsp:txXfrm>
    </dsp:sp>
    <dsp:sp modelId="{FD1F9413-1A61-204E-9ABB-894EDAB28404}">
      <dsp:nvSpPr>
        <dsp:cNvPr id="0" name=""/>
        <dsp:cNvSpPr/>
      </dsp:nvSpPr>
      <dsp:spPr>
        <a:xfrm>
          <a:off x="0" y="1577880"/>
          <a:ext cx="8305800" cy="352800"/>
        </a:xfrm>
        <a:prstGeom prst="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5277B69-1877-4E49-8BE5-8504E23DD51B}">
      <dsp:nvSpPr>
        <dsp:cNvPr id="0" name=""/>
        <dsp:cNvSpPr/>
      </dsp:nvSpPr>
      <dsp:spPr>
        <a:xfrm>
          <a:off x="415290" y="1371240"/>
          <a:ext cx="5814060" cy="41328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Prevailing mindsets and attitudes.</a:t>
          </a:r>
          <a:endParaRPr lang="en-US" sz="1400" kern="1200"/>
        </a:p>
      </dsp:txBody>
      <dsp:txXfrm>
        <a:off x="435465" y="1391415"/>
        <a:ext cx="5773710" cy="372930"/>
      </dsp:txXfrm>
    </dsp:sp>
    <dsp:sp modelId="{DA03EFA4-A9C3-D447-88F3-86CA49866C2C}">
      <dsp:nvSpPr>
        <dsp:cNvPr id="0" name=""/>
        <dsp:cNvSpPr/>
      </dsp:nvSpPr>
      <dsp:spPr>
        <a:xfrm>
          <a:off x="0" y="2212920"/>
          <a:ext cx="8305800" cy="352800"/>
        </a:xfrm>
        <a:prstGeom prst="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3D3ED51-E7F7-3741-AC20-21B757DB6901}">
      <dsp:nvSpPr>
        <dsp:cNvPr id="0" name=""/>
        <dsp:cNvSpPr/>
      </dsp:nvSpPr>
      <dsp:spPr>
        <a:xfrm>
          <a:off x="415290" y="2006280"/>
          <a:ext cx="5814060" cy="41328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Eliminating the Silo mentality </a:t>
          </a:r>
          <a:endParaRPr lang="en-US" sz="1400" kern="1200"/>
        </a:p>
      </dsp:txBody>
      <dsp:txXfrm>
        <a:off x="435465" y="2026455"/>
        <a:ext cx="5773710" cy="372930"/>
      </dsp:txXfrm>
    </dsp:sp>
    <dsp:sp modelId="{3B838957-FB0A-784D-9BC8-D7704C25227A}">
      <dsp:nvSpPr>
        <dsp:cNvPr id="0" name=""/>
        <dsp:cNvSpPr/>
      </dsp:nvSpPr>
      <dsp:spPr>
        <a:xfrm>
          <a:off x="0" y="2847960"/>
          <a:ext cx="8305800" cy="352800"/>
        </a:xfrm>
        <a:prstGeom prst="rect">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A505772-46BB-0747-AC28-7AB8D21D3305}">
      <dsp:nvSpPr>
        <dsp:cNvPr id="0" name=""/>
        <dsp:cNvSpPr/>
      </dsp:nvSpPr>
      <dsp:spPr>
        <a:xfrm>
          <a:off x="415290" y="2641320"/>
          <a:ext cx="5814060" cy="413280"/>
        </a:xfrm>
        <a:prstGeom prst="round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Practical Tools</a:t>
          </a:r>
          <a:endParaRPr lang="en-US" sz="1400" kern="1200"/>
        </a:p>
      </dsp:txBody>
      <dsp:txXfrm>
        <a:off x="435465" y="2661495"/>
        <a:ext cx="5773710" cy="372930"/>
      </dsp:txXfrm>
    </dsp:sp>
    <dsp:sp modelId="{7D2ED749-0678-6441-A1EC-E43514334142}">
      <dsp:nvSpPr>
        <dsp:cNvPr id="0" name=""/>
        <dsp:cNvSpPr/>
      </dsp:nvSpPr>
      <dsp:spPr>
        <a:xfrm>
          <a:off x="0" y="3483000"/>
          <a:ext cx="8305800" cy="352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DA14E87-7647-C147-A452-A9E1CFF91CC5}">
      <dsp:nvSpPr>
        <dsp:cNvPr id="0" name=""/>
        <dsp:cNvSpPr/>
      </dsp:nvSpPr>
      <dsp:spPr>
        <a:xfrm>
          <a:off x="415290" y="3276360"/>
          <a:ext cx="5814060" cy="41328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Organizational Capacity for Change</a:t>
          </a:r>
          <a:endParaRPr lang="en-US" sz="1400" kern="1200"/>
        </a:p>
      </dsp:txBody>
      <dsp:txXfrm>
        <a:off x="435465" y="3296535"/>
        <a:ext cx="5773710" cy="372930"/>
      </dsp:txXfrm>
    </dsp:sp>
    <dsp:sp modelId="{957E0384-E670-DB40-B85D-A4680E452B74}">
      <dsp:nvSpPr>
        <dsp:cNvPr id="0" name=""/>
        <dsp:cNvSpPr/>
      </dsp:nvSpPr>
      <dsp:spPr>
        <a:xfrm>
          <a:off x="0" y="4118040"/>
          <a:ext cx="8305800" cy="352800"/>
        </a:xfrm>
        <a:prstGeom prst="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EF4BEF-26A1-8249-BAA4-B49B9E971E0C}">
      <dsp:nvSpPr>
        <dsp:cNvPr id="0" name=""/>
        <dsp:cNvSpPr/>
      </dsp:nvSpPr>
      <dsp:spPr>
        <a:xfrm>
          <a:off x="415290" y="3911400"/>
          <a:ext cx="5814060" cy="41328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9758" tIns="0" rIns="219758" bIns="0" numCol="1" spcCol="1270" anchor="ctr" anchorCtr="0">
          <a:noAutofit/>
        </a:bodyPr>
        <a:lstStyle/>
        <a:p>
          <a:pPr lvl="0" algn="l" defTabSz="622300" rtl="0">
            <a:lnSpc>
              <a:spcPct val="90000"/>
            </a:lnSpc>
            <a:spcBef>
              <a:spcPct val="0"/>
            </a:spcBef>
            <a:spcAft>
              <a:spcPct val="35000"/>
            </a:spcAft>
          </a:pPr>
          <a:r>
            <a:rPr lang="en-US" sz="1400" kern="1200" smtClean="0"/>
            <a:t>Aligning the challenges to Strategic Business goals</a:t>
          </a:r>
          <a:endParaRPr lang="en-US" sz="1400" kern="1200"/>
        </a:p>
      </dsp:txBody>
      <dsp:txXfrm>
        <a:off x="435465" y="3931575"/>
        <a:ext cx="5773710" cy="372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D8C03-BDA6-2A44-AFC7-9D4A81FF20E3}">
      <dsp:nvSpPr>
        <dsp:cNvPr id="0" name=""/>
        <dsp:cNvSpPr/>
      </dsp:nvSpPr>
      <dsp:spPr>
        <a:xfrm rot="5400000">
          <a:off x="5012703" y="-1901980"/>
          <a:ext cx="1166849" cy="5266944"/>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PRINCIPLED</a:t>
          </a:r>
          <a:endParaRPr lang="en-US" sz="1600" b="1" kern="1200" dirty="0"/>
        </a:p>
        <a:p>
          <a:pPr marL="342900" lvl="2" indent="-171450" algn="l" defTabSz="711200">
            <a:lnSpc>
              <a:spcPct val="90000"/>
            </a:lnSpc>
            <a:spcBef>
              <a:spcPct val="0"/>
            </a:spcBef>
            <a:spcAft>
              <a:spcPct val="15000"/>
            </a:spcAft>
            <a:buChar char="••"/>
          </a:pPr>
          <a:r>
            <a:rPr lang="en-US" sz="1600" kern="1200" dirty="0" smtClean="0"/>
            <a:t>Has industry leading practices and procedures with continuous improvement, quantifiable value from sustainability initiatives</a:t>
          </a:r>
          <a:endParaRPr lang="en-US" sz="1600" kern="1200" dirty="0"/>
        </a:p>
      </dsp:txBody>
      <dsp:txXfrm rot="-5400000">
        <a:off x="2962656" y="205028"/>
        <a:ext cx="5209983" cy="1052927"/>
      </dsp:txXfrm>
    </dsp:sp>
    <dsp:sp modelId="{21656D22-DA9B-184C-89E3-4C45D8ABD839}">
      <dsp:nvSpPr>
        <dsp:cNvPr id="0" name=""/>
        <dsp:cNvSpPr/>
      </dsp:nvSpPr>
      <dsp:spPr>
        <a:xfrm>
          <a:off x="0" y="2209"/>
          <a:ext cx="2962656" cy="145856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 5	</a:t>
          </a:r>
          <a:endParaRPr lang="en-US" sz="5100" kern="1200" dirty="0"/>
        </a:p>
      </dsp:txBody>
      <dsp:txXfrm>
        <a:off x="71201" y="73410"/>
        <a:ext cx="2820254" cy="1316160"/>
      </dsp:txXfrm>
    </dsp:sp>
    <dsp:sp modelId="{C00949B6-7EF8-6043-9B10-FB4377665066}">
      <dsp:nvSpPr>
        <dsp:cNvPr id="0" name=""/>
        <dsp:cNvSpPr/>
      </dsp:nvSpPr>
      <dsp:spPr>
        <a:xfrm rot="5400000">
          <a:off x="5012703" y="-370490"/>
          <a:ext cx="1166849" cy="5266944"/>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Essential</a:t>
          </a:r>
          <a:endParaRPr lang="en-US" sz="1600" b="1" kern="1200" dirty="0"/>
        </a:p>
        <a:p>
          <a:pPr marL="342900" lvl="2" indent="-171450" algn="l" defTabSz="711200">
            <a:lnSpc>
              <a:spcPct val="90000"/>
            </a:lnSpc>
            <a:spcBef>
              <a:spcPct val="0"/>
            </a:spcBef>
            <a:spcAft>
              <a:spcPct val="15000"/>
            </a:spcAft>
            <a:buChar char="••"/>
          </a:pPr>
          <a:r>
            <a:rPr lang="en-US" sz="1600" kern="1200" dirty="0" smtClean="0"/>
            <a:t>Organization demonstrates active interest, adopted policies and procedures for sustainability</a:t>
          </a:r>
          <a:endParaRPr lang="en-US" sz="1600" kern="1200" dirty="0"/>
        </a:p>
      </dsp:txBody>
      <dsp:txXfrm rot="-5400000">
        <a:off x="2962656" y="1736518"/>
        <a:ext cx="5209983" cy="1052927"/>
      </dsp:txXfrm>
    </dsp:sp>
    <dsp:sp modelId="{741E6BA3-6A7F-4A42-AAC8-6042C092929A}">
      <dsp:nvSpPr>
        <dsp:cNvPr id="0" name=""/>
        <dsp:cNvSpPr/>
      </dsp:nvSpPr>
      <dsp:spPr>
        <a:xfrm>
          <a:off x="0" y="1533700"/>
          <a:ext cx="2962656" cy="14585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Level4</a:t>
          </a:r>
          <a:endParaRPr lang="en-US" sz="5100" kern="1200" dirty="0"/>
        </a:p>
      </dsp:txBody>
      <dsp:txXfrm>
        <a:off x="71201" y="1604901"/>
        <a:ext cx="2820254" cy="1316160"/>
      </dsp:txXfrm>
    </dsp:sp>
    <dsp:sp modelId="{90CE9211-F2F6-9940-A046-3CDF5F431285}">
      <dsp:nvSpPr>
        <dsp:cNvPr id="0" name=""/>
        <dsp:cNvSpPr/>
      </dsp:nvSpPr>
      <dsp:spPr>
        <a:xfrm rot="5400000">
          <a:off x="5012703" y="1160999"/>
          <a:ext cx="1166849" cy="526694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smtClean="0"/>
            <a:t>Foundational</a:t>
          </a:r>
          <a:endParaRPr lang="en-US" sz="1600" b="1" kern="1200" dirty="0"/>
        </a:p>
        <a:p>
          <a:pPr marL="342900" lvl="2" indent="-171450" algn="l" defTabSz="711200">
            <a:lnSpc>
              <a:spcPct val="90000"/>
            </a:lnSpc>
            <a:spcBef>
              <a:spcPct val="0"/>
            </a:spcBef>
            <a:spcAft>
              <a:spcPct val="15000"/>
            </a:spcAft>
            <a:buChar char="••"/>
          </a:pPr>
          <a:r>
            <a:rPr lang="en-US" sz="1600" kern="1200" dirty="0" smtClean="0"/>
            <a:t>Organization has formal policies, has identified formal processes and procedures</a:t>
          </a:r>
          <a:endParaRPr lang="en-US" sz="1600" kern="1200" dirty="0"/>
        </a:p>
      </dsp:txBody>
      <dsp:txXfrm rot="-5400000">
        <a:off x="2962656" y="3268008"/>
        <a:ext cx="5209983" cy="1052927"/>
      </dsp:txXfrm>
    </dsp:sp>
    <dsp:sp modelId="{7381A256-799F-7A4A-BAF6-AA2266B9902D}">
      <dsp:nvSpPr>
        <dsp:cNvPr id="0" name=""/>
        <dsp:cNvSpPr/>
      </dsp:nvSpPr>
      <dsp:spPr>
        <a:xfrm>
          <a:off x="0" y="3065190"/>
          <a:ext cx="2962656" cy="145856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4310" tIns="97155" rIns="194310" bIns="97155" numCol="1" spcCol="1270" anchor="ctr" anchorCtr="0">
          <a:noAutofit/>
        </a:bodyPr>
        <a:lstStyle/>
        <a:p>
          <a:pPr lvl="0" algn="ctr" defTabSz="2266950">
            <a:lnSpc>
              <a:spcPct val="90000"/>
            </a:lnSpc>
            <a:spcBef>
              <a:spcPct val="0"/>
            </a:spcBef>
            <a:spcAft>
              <a:spcPct val="35000"/>
            </a:spcAft>
          </a:pPr>
          <a:r>
            <a:rPr lang="en-US" sz="5100" kern="1200" dirty="0" smtClean="0"/>
            <a:t>Level 3</a:t>
          </a:r>
          <a:endParaRPr lang="en-US" sz="5100" kern="1200" dirty="0"/>
        </a:p>
      </dsp:txBody>
      <dsp:txXfrm>
        <a:off x="71201" y="3136391"/>
        <a:ext cx="2820254" cy="13161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92F95-1F39-D849-B95C-A7D3C518396F}">
      <dsp:nvSpPr>
        <dsp:cNvPr id="0" name=""/>
        <dsp:cNvSpPr/>
      </dsp:nvSpPr>
      <dsp:spPr>
        <a:xfrm rot="5400000">
          <a:off x="5012703" y="-1901980"/>
          <a:ext cx="1166849" cy="5266944"/>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t>Provisional</a:t>
          </a:r>
          <a:endParaRPr lang="en-US" sz="1900" b="1" kern="1200" dirty="0"/>
        </a:p>
        <a:p>
          <a:pPr marL="342900" lvl="2" indent="-171450" algn="l" defTabSz="844550">
            <a:lnSpc>
              <a:spcPct val="90000"/>
            </a:lnSpc>
            <a:spcBef>
              <a:spcPct val="0"/>
            </a:spcBef>
            <a:spcAft>
              <a:spcPct val="15000"/>
            </a:spcAft>
            <a:buChar char="••"/>
          </a:pPr>
          <a:r>
            <a:rPr lang="en-US" sz="1900" kern="1200" dirty="0" smtClean="0"/>
            <a:t>The organization is aware of some competency demonstrated in sustainable practice.</a:t>
          </a:r>
          <a:endParaRPr lang="en-US" sz="1900" kern="1200" dirty="0"/>
        </a:p>
      </dsp:txBody>
      <dsp:txXfrm rot="-5400000">
        <a:off x="2962656" y="205028"/>
        <a:ext cx="5209983" cy="1052927"/>
      </dsp:txXfrm>
    </dsp:sp>
    <dsp:sp modelId="{CB963BBB-0463-E141-9349-BFB3AF58D899}">
      <dsp:nvSpPr>
        <dsp:cNvPr id="0" name=""/>
        <dsp:cNvSpPr/>
      </dsp:nvSpPr>
      <dsp:spPr>
        <a:xfrm>
          <a:off x="0" y="2209"/>
          <a:ext cx="2962656" cy="145856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2</a:t>
          </a:r>
          <a:endParaRPr lang="en-US" sz="6500" kern="1200" dirty="0"/>
        </a:p>
      </dsp:txBody>
      <dsp:txXfrm>
        <a:off x="71201" y="73410"/>
        <a:ext cx="2820254" cy="1316160"/>
      </dsp:txXfrm>
    </dsp:sp>
    <dsp:sp modelId="{2F4D8754-5B5A-1E41-911F-1B8624C2B599}">
      <dsp:nvSpPr>
        <dsp:cNvPr id="0" name=""/>
        <dsp:cNvSpPr/>
      </dsp:nvSpPr>
      <dsp:spPr>
        <a:xfrm rot="5400000">
          <a:off x="5012703" y="-370490"/>
          <a:ext cx="1166849" cy="5266944"/>
        </a:xfrm>
        <a:prstGeom prst="round2Same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err="1" smtClean="0"/>
            <a:t>Nonexistant</a:t>
          </a:r>
          <a:endParaRPr lang="en-US" sz="1900" b="1" kern="1200" dirty="0"/>
        </a:p>
        <a:p>
          <a:pPr marL="342900" lvl="2" indent="-171450" algn="l" defTabSz="844550">
            <a:lnSpc>
              <a:spcPct val="90000"/>
            </a:lnSpc>
            <a:spcBef>
              <a:spcPct val="0"/>
            </a:spcBef>
            <a:spcAft>
              <a:spcPct val="15000"/>
            </a:spcAft>
            <a:buChar char="••"/>
          </a:pPr>
          <a:r>
            <a:rPr lang="en-US" sz="1900" kern="1200" dirty="0" smtClean="0"/>
            <a:t>The organization is unaware of any focused attention to sustainability</a:t>
          </a:r>
          <a:endParaRPr lang="en-US" sz="1900" kern="1200" dirty="0"/>
        </a:p>
      </dsp:txBody>
      <dsp:txXfrm rot="-5400000">
        <a:off x="2962656" y="1736518"/>
        <a:ext cx="5209983" cy="1052927"/>
      </dsp:txXfrm>
    </dsp:sp>
    <dsp:sp modelId="{872FAB84-E791-FF4A-B689-4E55162FC3F2}">
      <dsp:nvSpPr>
        <dsp:cNvPr id="0" name=""/>
        <dsp:cNvSpPr/>
      </dsp:nvSpPr>
      <dsp:spPr>
        <a:xfrm>
          <a:off x="0" y="1533700"/>
          <a:ext cx="2962656" cy="1458562"/>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1</a:t>
          </a:r>
          <a:endParaRPr lang="en-US" sz="6500" kern="1200" dirty="0"/>
        </a:p>
      </dsp:txBody>
      <dsp:txXfrm>
        <a:off x="71201" y="1604901"/>
        <a:ext cx="2820254" cy="1316160"/>
      </dsp:txXfrm>
    </dsp:sp>
    <dsp:sp modelId="{2B3C025D-28F3-304F-BE26-51FCDA6F26BC}">
      <dsp:nvSpPr>
        <dsp:cNvPr id="0" name=""/>
        <dsp:cNvSpPr/>
      </dsp:nvSpPr>
      <dsp:spPr>
        <a:xfrm rot="5400000">
          <a:off x="5012703" y="1160999"/>
          <a:ext cx="1166849" cy="5266944"/>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t>Uncertain</a:t>
          </a:r>
          <a:endParaRPr lang="en-US" sz="1900" b="1" kern="1200" dirty="0"/>
        </a:p>
        <a:p>
          <a:pPr marL="342900" lvl="2" indent="-171450" algn="l" defTabSz="844550">
            <a:lnSpc>
              <a:spcPct val="90000"/>
            </a:lnSpc>
            <a:spcBef>
              <a:spcPct val="0"/>
            </a:spcBef>
            <a:spcAft>
              <a:spcPct val="15000"/>
            </a:spcAft>
            <a:buChar char="••"/>
          </a:pPr>
          <a:r>
            <a:rPr lang="en-US" sz="1900" kern="1200" dirty="0" smtClean="0"/>
            <a:t>Organization does not know where it currently stands.</a:t>
          </a:r>
          <a:endParaRPr lang="en-US" sz="1900" kern="1200" dirty="0"/>
        </a:p>
      </dsp:txBody>
      <dsp:txXfrm rot="-5400000">
        <a:off x="2962656" y="3268008"/>
        <a:ext cx="5209983" cy="1052927"/>
      </dsp:txXfrm>
    </dsp:sp>
    <dsp:sp modelId="{F43023A7-1F81-5E4E-80F2-8DF7544FF338}">
      <dsp:nvSpPr>
        <dsp:cNvPr id="0" name=""/>
        <dsp:cNvSpPr/>
      </dsp:nvSpPr>
      <dsp:spPr>
        <a:xfrm>
          <a:off x="0" y="3065190"/>
          <a:ext cx="2962656" cy="1458562"/>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smtClean="0"/>
            <a:t>Level 0</a:t>
          </a:r>
          <a:endParaRPr lang="en-US" sz="6500" kern="1200" dirty="0"/>
        </a:p>
      </dsp:txBody>
      <dsp:txXfrm>
        <a:off x="71201" y="3136391"/>
        <a:ext cx="2820254" cy="13161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D20E17-3003-1742-BBB2-6D6B53D534C5}">
      <dsp:nvSpPr>
        <dsp:cNvPr id="0" name=""/>
        <dsp:cNvSpPr/>
      </dsp:nvSpPr>
      <dsp:spPr>
        <a:xfrm>
          <a:off x="0" y="0"/>
          <a:ext cx="843597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E916B85-9B3D-2C4B-9013-A283BC308AFD}">
      <dsp:nvSpPr>
        <dsp:cNvPr id="0" name=""/>
        <dsp:cNvSpPr/>
      </dsp:nvSpPr>
      <dsp:spPr>
        <a:xfrm>
          <a:off x="0" y="0"/>
          <a:ext cx="8435975" cy="140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GB" sz="2200" b="1" kern="1200" smtClean="0"/>
            <a:t>Values</a:t>
          </a:r>
          <a:r>
            <a:rPr lang="en-GB" sz="2200" kern="1200" smtClean="0"/>
            <a:t> are the fundamental beliefs that we hold. They are the principles that we hold regarding what is right, good, and just.</a:t>
          </a:r>
          <a:endParaRPr lang="en-GB" sz="2200" kern="1200"/>
        </a:p>
      </dsp:txBody>
      <dsp:txXfrm>
        <a:off x="0" y="0"/>
        <a:ext cx="8435975" cy="1409699"/>
      </dsp:txXfrm>
    </dsp:sp>
    <dsp:sp modelId="{A8F80ADC-3C77-8A42-8503-49923AB5AACE}">
      <dsp:nvSpPr>
        <dsp:cNvPr id="0" name=""/>
        <dsp:cNvSpPr/>
      </dsp:nvSpPr>
      <dsp:spPr>
        <a:xfrm>
          <a:off x="0" y="1409699"/>
          <a:ext cx="8435975"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7283D3A-5315-E240-8E9B-03DBBC5A0170}">
      <dsp:nvSpPr>
        <dsp:cNvPr id="0" name=""/>
        <dsp:cNvSpPr/>
      </dsp:nvSpPr>
      <dsp:spPr>
        <a:xfrm>
          <a:off x="0" y="1409699"/>
          <a:ext cx="8435975" cy="1409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rtl="0">
            <a:lnSpc>
              <a:spcPct val="90000"/>
            </a:lnSpc>
            <a:spcBef>
              <a:spcPct val="0"/>
            </a:spcBef>
            <a:spcAft>
              <a:spcPct val="35000"/>
            </a:spcAft>
          </a:pPr>
          <a:r>
            <a:rPr lang="en-GB" sz="2200" b="1" kern="1200" smtClean="0"/>
            <a:t>Morals</a:t>
          </a:r>
          <a:r>
            <a:rPr lang="en-GB" sz="2200" kern="1200" smtClean="0"/>
            <a:t> are the values which are inherent in a system of beliefs – a higher authority such as a business society in which business values such as performance excellence, quality, safety, service, and accomplishing desired results are important.</a:t>
          </a:r>
          <a:endParaRPr lang="en-GB" sz="2200" kern="1200"/>
        </a:p>
      </dsp:txBody>
      <dsp:txXfrm>
        <a:off x="0" y="1409699"/>
        <a:ext cx="8435975" cy="140969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8241D-FC5F-F246-A213-6385105B6970}">
      <dsp:nvSpPr>
        <dsp:cNvPr id="0" name=""/>
        <dsp:cNvSpPr/>
      </dsp:nvSpPr>
      <dsp:spPr>
        <a:xfrm>
          <a:off x="0" y="2120"/>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50B0CD1-F391-5249-8F66-2F0A9A604A9E}">
      <dsp:nvSpPr>
        <dsp:cNvPr id="0" name=""/>
        <dsp:cNvSpPr/>
      </dsp:nvSpPr>
      <dsp:spPr>
        <a:xfrm>
          <a:off x="0" y="2120"/>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Payback Period</a:t>
          </a:r>
          <a:endParaRPr lang="en-GB" sz="1600" kern="1200"/>
        </a:p>
      </dsp:txBody>
      <dsp:txXfrm>
        <a:off x="0" y="2120"/>
        <a:ext cx="1645920" cy="723193"/>
      </dsp:txXfrm>
    </dsp:sp>
    <dsp:sp modelId="{7EDA2A7B-E023-0340-91C1-B8CC50FA0164}">
      <dsp:nvSpPr>
        <dsp:cNvPr id="0" name=""/>
        <dsp:cNvSpPr/>
      </dsp:nvSpPr>
      <dsp:spPr>
        <a:xfrm>
          <a:off x="1769364" y="34961"/>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The time taken to pay back the project investment.</a:t>
          </a:r>
          <a:endParaRPr lang="en-GB" sz="1400" kern="1200"/>
        </a:p>
      </dsp:txBody>
      <dsp:txXfrm>
        <a:off x="1769364" y="34961"/>
        <a:ext cx="6460236" cy="656806"/>
      </dsp:txXfrm>
    </dsp:sp>
    <dsp:sp modelId="{6A3CC9C8-040E-5042-95A2-8EE6BE1D8FD0}">
      <dsp:nvSpPr>
        <dsp:cNvPr id="0" name=""/>
        <dsp:cNvSpPr/>
      </dsp:nvSpPr>
      <dsp:spPr>
        <a:xfrm>
          <a:off x="1645920" y="691767"/>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F7D43163-6885-C34C-9A4D-05235BAE6628}">
      <dsp:nvSpPr>
        <dsp:cNvPr id="0" name=""/>
        <dsp:cNvSpPr/>
      </dsp:nvSpPr>
      <dsp:spPr>
        <a:xfrm>
          <a:off x="0" y="725313"/>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B794DEF-8EE3-B94A-82DE-4954240D2B3C}">
      <dsp:nvSpPr>
        <dsp:cNvPr id="0" name=""/>
        <dsp:cNvSpPr/>
      </dsp:nvSpPr>
      <dsp:spPr>
        <a:xfrm>
          <a:off x="0" y="725313"/>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Return on Investment (RoI)</a:t>
          </a:r>
          <a:endParaRPr lang="en-GB" sz="1600" kern="1200"/>
        </a:p>
      </dsp:txBody>
      <dsp:txXfrm>
        <a:off x="0" y="725313"/>
        <a:ext cx="1645920" cy="723193"/>
      </dsp:txXfrm>
    </dsp:sp>
    <dsp:sp modelId="{3D6CFD3F-BF21-DD4B-91CE-60F0B654AA91}">
      <dsp:nvSpPr>
        <dsp:cNvPr id="0" name=""/>
        <dsp:cNvSpPr/>
      </dsp:nvSpPr>
      <dsp:spPr>
        <a:xfrm>
          <a:off x="1769364" y="758154"/>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The percentage ratio of average yearly profit over the productive life of the project, divided by the original investment.</a:t>
          </a:r>
          <a:endParaRPr lang="en-GB" sz="1400" kern="1200"/>
        </a:p>
      </dsp:txBody>
      <dsp:txXfrm>
        <a:off x="1769364" y="758154"/>
        <a:ext cx="6460236" cy="656806"/>
      </dsp:txXfrm>
    </dsp:sp>
    <dsp:sp modelId="{5FF46120-2A06-F44E-9F29-A3204DBA7C07}">
      <dsp:nvSpPr>
        <dsp:cNvPr id="0" name=""/>
        <dsp:cNvSpPr/>
      </dsp:nvSpPr>
      <dsp:spPr>
        <a:xfrm>
          <a:off x="1645920" y="1414960"/>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639A8FC8-7051-334A-A705-B82E973E0736}">
      <dsp:nvSpPr>
        <dsp:cNvPr id="0" name=""/>
        <dsp:cNvSpPr/>
      </dsp:nvSpPr>
      <dsp:spPr>
        <a:xfrm>
          <a:off x="0" y="1448506"/>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AE7C868-83B9-0743-B743-9D7C5314EE99}">
      <dsp:nvSpPr>
        <dsp:cNvPr id="0" name=""/>
        <dsp:cNvSpPr/>
      </dsp:nvSpPr>
      <dsp:spPr>
        <a:xfrm>
          <a:off x="0" y="1448506"/>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Social Return on Investment (S-RoI)</a:t>
          </a:r>
          <a:endParaRPr lang="en-GB" sz="1600" kern="1200"/>
        </a:p>
      </dsp:txBody>
      <dsp:txXfrm>
        <a:off x="0" y="1448506"/>
        <a:ext cx="1645920" cy="723193"/>
      </dsp:txXfrm>
    </dsp:sp>
    <dsp:sp modelId="{5E5FBB3C-BD07-8F41-88DB-F538356B4536}">
      <dsp:nvSpPr>
        <dsp:cNvPr id="0" name=""/>
        <dsp:cNvSpPr/>
      </dsp:nvSpPr>
      <dsp:spPr>
        <a:xfrm>
          <a:off x="1769364" y="1481347"/>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smtClean="0"/>
            <a:t>A method for measuring extra-financial value (i.e., environmental and social value not currently reflected in conventional financial accounts) relative to resources invested.</a:t>
          </a:r>
          <a:endParaRPr lang="en-US" sz="1400" kern="1200"/>
        </a:p>
      </dsp:txBody>
      <dsp:txXfrm>
        <a:off x="1769364" y="1481347"/>
        <a:ext cx="6460236" cy="656806"/>
      </dsp:txXfrm>
    </dsp:sp>
    <dsp:sp modelId="{A8E47C58-912C-424A-A97C-2944F58F67A2}">
      <dsp:nvSpPr>
        <dsp:cNvPr id="0" name=""/>
        <dsp:cNvSpPr/>
      </dsp:nvSpPr>
      <dsp:spPr>
        <a:xfrm>
          <a:off x="1645920" y="2138153"/>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E869677B-8776-734D-ADDB-284463517E56}">
      <dsp:nvSpPr>
        <dsp:cNvPr id="0" name=""/>
        <dsp:cNvSpPr/>
      </dsp:nvSpPr>
      <dsp:spPr>
        <a:xfrm>
          <a:off x="0" y="2171699"/>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839AE63-E61C-6144-9449-54D386AA9297}">
      <dsp:nvSpPr>
        <dsp:cNvPr id="0" name=""/>
        <dsp:cNvSpPr/>
      </dsp:nvSpPr>
      <dsp:spPr>
        <a:xfrm>
          <a:off x="0" y="2171700"/>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Discounted Cash Flow (DCF)</a:t>
          </a:r>
          <a:endParaRPr lang="en-GB" sz="1600" kern="1200"/>
        </a:p>
      </dsp:txBody>
      <dsp:txXfrm>
        <a:off x="0" y="2171700"/>
        <a:ext cx="1645920" cy="723193"/>
      </dsp:txXfrm>
    </dsp:sp>
    <dsp:sp modelId="{660D234F-7E4C-5444-B50C-67901B8AF9B6}">
      <dsp:nvSpPr>
        <dsp:cNvPr id="0" name=""/>
        <dsp:cNvSpPr/>
      </dsp:nvSpPr>
      <dsp:spPr>
        <a:xfrm>
          <a:off x="1769364" y="2204540"/>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DCF uses compound interest calculation to reflect the cost of money by “discounting” future cash flows to an equivalent “present value”</a:t>
          </a:r>
          <a:endParaRPr lang="en-GB" sz="1400" kern="1200"/>
        </a:p>
      </dsp:txBody>
      <dsp:txXfrm>
        <a:off x="1769364" y="2204540"/>
        <a:ext cx="6460236" cy="656806"/>
      </dsp:txXfrm>
    </dsp:sp>
    <dsp:sp modelId="{42B2E8CB-EF5F-3B4F-A31D-42D658897EEB}">
      <dsp:nvSpPr>
        <dsp:cNvPr id="0" name=""/>
        <dsp:cNvSpPr/>
      </dsp:nvSpPr>
      <dsp:spPr>
        <a:xfrm>
          <a:off x="1645920" y="2861346"/>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8FA7C263-9BED-F74B-8284-578943B1223C}">
      <dsp:nvSpPr>
        <dsp:cNvPr id="0" name=""/>
        <dsp:cNvSpPr/>
      </dsp:nvSpPr>
      <dsp:spPr>
        <a:xfrm>
          <a:off x="0" y="2894893"/>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66534AA-9668-564F-BBFE-DD8274CB947F}">
      <dsp:nvSpPr>
        <dsp:cNvPr id="0" name=""/>
        <dsp:cNvSpPr/>
      </dsp:nvSpPr>
      <dsp:spPr>
        <a:xfrm>
          <a:off x="0" y="2894893"/>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Net Present Value (NPV)</a:t>
          </a:r>
          <a:endParaRPr lang="en-GB" sz="1600" kern="1200"/>
        </a:p>
      </dsp:txBody>
      <dsp:txXfrm>
        <a:off x="0" y="2894893"/>
        <a:ext cx="1645920" cy="723193"/>
      </dsp:txXfrm>
    </dsp:sp>
    <dsp:sp modelId="{B075B473-2143-DF49-A014-ACAF4ABE7C50}">
      <dsp:nvSpPr>
        <dsp:cNvPr id="0" name=""/>
        <dsp:cNvSpPr/>
      </dsp:nvSpPr>
      <dsp:spPr>
        <a:xfrm>
          <a:off x="1769364" y="2927733"/>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The aggregate of future net cash flows discounted back to a common base date, usually the present.</a:t>
          </a:r>
          <a:endParaRPr lang="en-GB" sz="1400" kern="1200"/>
        </a:p>
      </dsp:txBody>
      <dsp:txXfrm>
        <a:off x="1769364" y="2927733"/>
        <a:ext cx="6460236" cy="656806"/>
      </dsp:txXfrm>
    </dsp:sp>
    <dsp:sp modelId="{333988DF-3E50-2D47-BC95-1708B61739F7}">
      <dsp:nvSpPr>
        <dsp:cNvPr id="0" name=""/>
        <dsp:cNvSpPr/>
      </dsp:nvSpPr>
      <dsp:spPr>
        <a:xfrm>
          <a:off x="1645920" y="3584539"/>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3054087D-1010-F944-9BD0-08EBDD2B6BD0}">
      <dsp:nvSpPr>
        <dsp:cNvPr id="0" name=""/>
        <dsp:cNvSpPr/>
      </dsp:nvSpPr>
      <dsp:spPr>
        <a:xfrm>
          <a:off x="0" y="3618086"/>
          <a:ext cx="8229600"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26EEA08-8549-CF42-A52A-D8CE2FF72A63}">
      <dsp:nvSpPr>
        <dsp:cNvPr id="0" name=""/>
        <dsp:cNvSpPr/>
      </dsp:nvSpPr>
      <dsp:spPr>
        <a:xfrm>
          <a:off x="0" y="3618086"/>
          <a:ext cx="1645920" cy="723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rtl="0">
            <a:lnSpc>
              <a:spcPct val="90000"/>
            </a:lnSpc>
            <a:spcBef>
              <a:spcPct val="0"/>
            </a:spcBef>
            <a:spcAft>
              <a:spcPct val="35000"/>
            </a:spcAft>
          </a:pPr>
          <a:r>
            <a:rPr lang="en-GB" sz="1600" kern="1200" smtClean="0"/>
            <a:t>Internal Rate of Return (IRR)</a:t>
          </a:r>
          <a:endParaRPr lang="en-GB" sz="1600" kern="1200"/>
        </a:p>
      </dsp:txBody>
      <dsp:txXfrm>
        <a:off x="0" y="3618086"/>
        <a:ext cx="1645920" cy="723193"/>
      </dsp:txXfrm>
    </dsp:sp>
    <dsp:sp modelId="{E579756A-5D90-274E-BCAC-9ACDF4FDBBE0}">
      <dsp:nvSpPr>
        <dsp:cNvPr id="0" name=""/>
        <dsp:cNvSpPr/>
      </dsp:nvSpPr>
      <dsp:spPr>
        <a:xfrm>
          <a:off x="1769364" y="3650926"/>
          <a:ext cx="6460236" cy="6568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GB" sz="1400" kern="1200" smtClean="0"/>
            <a:t>The discount rate at which the Net Present Value of future cash flows is zero.</a:t>
          </a:r>
          <a:endParaRPr lang="en-GB" sz="1400" kern="1200"/>
        </a:p>
      </dsp:txBody>
      <dsp:txXfrm>
        <a:off x="1769364" y="3650926"/>
        <a:ext cx="6460236" cy="656806"/>
      </dsp:txXfrm>
    </dsp:sp>
    <dsp:sp modelId="{212E2AEB-5D01-9B40-99E5-477BBF61718A}">
      <dsp:nvSpPr>
        <dsp:cNvPr id="0" name=""/>
        <dsp:cNvSpPr/>
      </dsp:nvSpPr>
      <dsp:spPr>
        <a:xfrm>
          <a:off x="1645920" y="4307732"/>
          <a:ext cx="658368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11D9453-9CB0-4F6C-83CA-BC3792CE1911}" type="datetimeFigureOut">
              <a:rPr lang="en-US" smtClean="0"/>
              <a:pPr/>
              <a:t>7/9/2015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3A9E6A88-621D-4C1C-A96F-8A79975381B6}" type="slidenum">
              <a:rPr lang="en-US" smtClean="0"/>
              <a:pPr/>
              <a:t>‹Nº›</a:t>
            </a:fld>
            <a:endParaRPr lang="en-US" dirty="0"/>
          </a:p>
        </p:txBody>
      </p:sp>
    </p:spTree>
    <p:extLst>
      <p:ext uri="{BB962C8B-B14F-4D97-AF65-F5344CB8AC3E}">
        <p14:creationId xmlns:p14="http://schemas.microsoft.com/office/powerpoint/2010/main" val="7459873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59E84AB-9821-4CFF-B035-BCF87D6028B3}" type="datetimeFigureOut">
              <a:rPr lang="en-US" smtClean="0"/>
              <a:pPr/>
              <a:t>7/9/2015</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C3EBD7-D354-4C97-8BB4-9A9E39C1C5CE}" type="slidenum">
              <a:rPr lang="en-US" smtClean="0"/>
              <a:pPr/>
              <a:t>‹Nº›</a:t>
            </a:fld>
            <a:endParaRPr lang="en-US" dirty="0"/>
          </a:p>
        </p:txBody>
      </p:sp>
    </p:spTree>
    <p:extLst>
      <p:ext uri="{BB962C8B-B14F-4D97-AF65-F5344CB8AC3E}">
        <p14:creationId xmlns:p14="http://schemas.microsoft.com/office/powerpoint/2010/main" val="16712291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mh.com.au/nsw/mine-subsidence-devastates-sugarloaf-conservation-area-20130828-2spuc.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iso.org/iso/home/standards/management-standards/catalogue_detail?csnumber=3838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imagen de diapositiva"/>
          <p:cNvSpPr>
            <a:spLocks noGrp="1" noRot="1" noChangeAspect="1" noTextEdit="1"/>
          </p:cNvSpPr>
          <p:nvPr>
            <p:ph type="sldImg"/>
          </p:nvPr>
        </p:nvSpPr>
        <p:spPr>
          <a:ln/>
        </p:spPr>
      </p:sp>
      <p:sp>
        <p:nvSpPr>
          <p:cNvPr id="27651" name="2 Marcador de notas"/>
          <p:cNvSpPr>
            <a:spLocks noGrp="1"/>
          </p:cNvSpPr>
          <p:nvPr>
            <p:ph type="body" idx="1"/>
          </p:nvPr>
        </p:nvSpPr>
        <p:spPr>
          <a:noFill/>
          <a:ln/>
        </p:spPr>
        <p:txBody>
          <a:bodyPr/>
          <a:lstStyle/>
          <a:p>
            <a:pPr eaLnBrk="1" hangingPunct="1"/>
            <a:endParaRPr lang="es-ES" smtClean="0">
              <a:latin typeface="Arial" charset="0"/>
            </a:endParaRPr>
          </a:p>
        </p:txBody>
      </p:sp>
      <p:sp>
        <p:nvSpPr>
          <p:cNvPr id="27652" name="3 Marcador de número de diapositiva"/>
          <p:cNvSpPr>
            <a:spLocks noGrp="1"/>
          </p:cNvSpPr>
          <p:nvPr>
            <p:ph type="sldNum" sz="quarter" idx="5"/>
          </p:nvPr>
        </p:nvSpPr>
        <p:spPr>
          <a:noFill/>
        </p:spPr>
        <p:txBody>
          <a:bodyPr/>
          <a:lstStyle/>
          <a:p>
            <a:fld id="{C49E92D3-127F-4A51-863E-28E5D21F0DDF}" type="slidenum">
              <a:rPr lang="es-ES"/>
              <a:pPr/>
              <a:t>2</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15</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pPr>
              <a:spcAft>
                <a:spcPct val="30000"/>
              </a:spcAft>
            </a:pPr>
            <a:r>
              <a:rPr lang="en-GB" dirty="0"/>
              <a:t>The Handover milestone is a significant point in the project life cycle since it allows the project to enter into an operational environment.  At this point the ownership of all project deliverables is transferred from the project manager to the sponsor and user.   </a:t>
            </a:r>
            <a:endParaRPr lang="en-GB" dirty="0" smtClean="0"/>
          </a:p>
          <a:p>
            <a:pPr>
              <a:spcAft>
                <a:spcPct val="30000"/>
              </a:spcAft>
            </a:pPr>
            <a:endParaRPr lang="en-GB" dirty="0" smtClean="0"/>
          </a:p>
          <a:p>
            <a:pPr>
              <a:spcAft>
                <a:spcPct val="30000"/>
              </a:spcAft>
            </a:pPr>
            <a:r>
              <a:rPr lang="en-GB" dirty="0" smtClean="0"/>
              <a:t>The </a:t>
            </a:r>
            <a:r>
              <a:rPr lang="en-GB" dirty="0"/>
              <a:t>decision will depend on the product achieving the acceptance criteria.</a:t>
            </a:r>
          </a:p>
          <a:p>
            <a:pPr>
              <a:spcAft>
                <a:spcPct val="30000"/>
              </a:spcAft>
            </a:pPr>
            <a:endParaRPr lang="en-GB" dirty="0" smtClean="0"/>
          </a:p>
          <a:p>
            <a:pPr>
              <a:spcAft>
                <a:spcPct val="30000"/>
              </a:spcAft>
            </a:pPr>
            <a:r>
              <a:rPr lang="en-GB" dirty="0" smtClean="0"/>
              <a:t>A </a:t>
            </a:r>
            <a:r>
              <a:rPr lang="en-GB" dirty="0"/>
              <a:t>snagging list is generated during handover to list any minor shortcomings identified during acceptance.  Typically rectification actions will be agreed between the sponsor, project manager and operators as appropriate. </a:t>
            </a:r>
            <a:endParaRPr lang="en-GB" dirty="0" smtClean="0"/>
          </a:p>
          <a:p>
            <a:pPr>
              <a:spcAft>
                <a:spcPct val="30000"/>
              </a:spcAft>
            </a:pPr>
            <a:endParaRPr lang="en-GB" dirty="0" smtClean="0"/>
          </a:p>
          <a:p>
            <a:pPr>
              <a:spcAft>
                <a:spcPct val="30000"/>
              </a:spcAft>
            </a:pPr>
            <a:r>
              <a:rPr lang="en-GB" dirty="0" smtClean="0"/>
              <a:t>It defines handover objectives, identifies the stakeholders involved, and explains how acceptance and handover will be achieved for each deliverable.</a:t>
            </a:r>
          </a:p>
          <a:p>
            <a:pPr>
              <a:spcAft>
                <a:spcPct val="30000"/>
              </a:spcAft>
            </a:pPr>
            <a:r>
              <a:rPr lang="en-GB" dirty="0" smtClean="0"/>
              <a:t>Key stakeholders likely to be involved include:</a:t>
            </a:r>
          </a:p>
          <a:p>
            <a:pPr lvl="1">
              <a:spcBef>
                <a:spcPct val="0"/>
              </a:spcBef>
              <a:spcAft>
                <a:spcPct val="20000"/>
              </a:spcAft>
            </a:pPr>
            <a:endParaRPr lang="en-GB" b="1" dirty="0">
              <a:latin typeface="ZapfCalligr BT" pitchFamily="18" charset="0"/>
            </a:endParaRPr>
          </a:p>
          <a:p>
            <a:pPr lvl="1">
              <a:spcBef>
                <a:spcPct val="0"/>
              </a:spcBef>
              <a:spcAft>
                <a:spcPct val="20000"/>
              </a:spcAft>
            </a:pPr>
            <a:r>
              <a:rPr lang="en-GB" b="1" dirty="0">
                <a:latin typeface="ZapfCalligr BT" pitchFamily="18" charset="0"/>
              </a:rPr>
              <a:t>project manager</a:t>
            </a:r>
            <a:r>
              <a:rPr lang="en-GB" dirty="0">
                <a:latin typeface="ZapfCalligr BT" pitchFamily="18" charset="0"/>
              </a:rPr>
              <a:t> – achievement of acceptance and delivering products</a:t>
            </a:r>
          </a:p>
          <a:p>
            <a:pPr lvl="1">
              <a:spcBef>
                <a:spcPct val="0"/>
              </a:spcBef>
              <a:spcAft>
                <a:spcPct val="20000"/>
              </a:spcAft>
            </a:pPr>
            <a:r>
              <a:rPr lang="en-GB" b="1" dirty="0">
                <a:latin typeface="ZapfCalligr BT" pitchFamily="18" charset="0"/>
              </a:rPr>
              <a:t>project sponsor</a:t>
            </a:r>
            <a:r>
              <a:rPr lang="en-GB" dirty="0">
                <a:latin typeface="ZapfCalligr BT" pitchFamily="18" charset="0"/>
              </a:rPr>
              <a:t> – formal acceptance of product and handover to operators/users</a:t>
            </a:r>
          </a:p>
          <a:p>
            <a:pPr lvl="1">
              <a:spcBef>
                <a:spcPct val="0"/>
              </a:spcBef>
              <a:spcAft>
                <a:spcPct val="20000"/>
              </a:spcAft>
            </a:pPr>
            <a:r>
              <a:rPr lang="en-GB" b="1" dirty="0">
                <a:latin typeface="ZapfCalligr BT" pitchFamily="18" charset="0"/>
              </a:rPr>
              <a:t>project team</a:t>
            </a:r>
            <a:r>
              <a:rPr lang="en-GB" dirty="0">
                <a:latin typeface="ZapfCalligr BT" pitchFamily="18" charset="0"/>
              </a:rPr>
              <a:t> – conducting acceptance testing and handover activities</a:t>
            </a:r>
          </a:p>
          <a:p>
            <a:pPr lvl="1">
              <a:spcBef>
                <a:spcPct val="0"/>
              </a:spcBef>
              <a:spcAft>
                <a:spcPct val="20000"/>
              </a:spcAft>
            </a:pPr>
            <a:r>
              <a:rPr lang="en-GB" b="1" dirty="0">
                <a:latin typeface="ZapfCalligr BT" pitchFamily="18" charset="0"/>
              </a:rPr>
              <a:t>quality assurance</a:t>
            </a:r>
            <a:r>
              <a:rPr lang="en-GB" dirty="0">
                <a:latin typeface="ZapfCalligr BT" pitchFamily="18" charset="0"/>
              </a:rPr>
              <a:t> – monitoring and auditing acceptance and certifying results</a:t>
            </a:r>
          </a:p>
          <a:p>
            <a:pPr lvl="1">
              <a:spcBef>
                <a:spcPct val="0"/>
              </a:spcBef>
              <a:spcAft>
                <a:spcPct val="20000"/>
              </a:spcAft>
            </a:pPr>
            <a:r>
              <a:rPr lang="en-GB" b="1" dirty="0">
                <a:latin typeface="ZapfCalligr BT" pitchFamily="18" charset="0"/>
              </a:rPr>
              <a:t>users</a:t>
            </a:r>
            <a:r>
              <a:rPr lang="en-GB" dirty="0">
                <a:latin typeface="ZapfCalligr BT" pitchFamily="18" charset="0"/>
              </a:rPr>
              <a:t> – (including those people involved in the business as usual activities) witness acceptance testing, taking delivery and starting up product operation</a:t>
            </a:r>
          </a:p>
          <a:p>
            <a:pPr>
              <a:spcAft>
                <a:spcPct val="30000"/>
              </a:spcAft>
            </a:pPr>
            <a:r>
              <a:rPr lang="en-GB" dirty="0" smtClean="0"/>
              <a:t>The handover plan will include tasks to be undertaken by the project implementation team to complete acceptance and delivery of the products, and tasks that need to be carried out by the sponsor and stakeholders (most likely operators and users), to receive, start up and operate the deliverables safely in their final operation mode.  Handover may be an instantaneous, gradual or phased process.</a:t>
            </a:r>
          </a:p>
          <a:p>
            <a:pPr>
              <a:spcAft>
                <a:spcPct val="30000"/>
              </a:spcAft>
            </a:pPr>
            <a:endParaRPr lang="en-GB" dirty="0" smtClean="0"/>
          </a:p>
          <a:p>
            <a:pPr>
              <a:spcAft>
                <a:spcPct val="30000"/>
              </a:spcAft>
            </a:pPr>
            <a:r>
              <a:rPr lang="en-GB" dirty="0" smtClean="0"/>
              <a:t>The handover stage also includes the transfer of any live risks, actions or issues associated with the product.  This allows the customer or the Project Sponsor to have a defined and precise view of potential problems that may exist</a:t>
            </a:r>
            <a:r>
              <a:rPr lang="en-GB" baseline="0" dirty="0" smtClean="0"/>
              <a:t> with the product throughout its whole life cycle.</a:t>
            </a:r>
            <a:endParaRPr lang="en-GB" dirty="0" smtClean="0"/>
          </a:p>
          <a:p>
            <a:pPr>
              <a:spcAft>
                <a:spcPct val="30000"/>
              </a:spcAft>
            </a:pPr>
            <a:endParaRPr lang="en-GB" dirty="0" smtClean="0"/>
          </a:p>
          <a:p>
            <a:pPr>
              <a:spcAft>
                <a:spcPct val="30000"/>
              </a:spcAft>
            </a:pPr>
            <a:endParaRPr lang="en-GB"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858562" name="Rectangle 2"/>
          <p:cNvSpPr>
            <a:spLocks noGrp="1" noRot="1" noChangeAspect="1" noChangeArrowheads="1" noTextEdit="1"/>
          </p:cNvSpPr>
          <p:nvPr>
            <p:ph type="sldImg"/>
          </p:nvPr>
        </p:nvSpPr>
        <p:spPr>
          <a:ln/>
        </p:spPr>
      </p:sp>
      <p:sp>
        <p:nvSpPr>
          <p:cNvPr id="1858563" name="Rectangle 3"/>
          <p:cNvSpPr>
            <a:spLocks noGrp="1" noChangeArrowheads="1"/>
          </p:cNvSpPr>
          <p:nvPr>
            <p:ph type="body" idx="1"/>
          </p:nvPr>
        </p:nvSpPr>
        <p:spPr/>
        <p:txBody>
          <a:bodyPr/>
          <a:lstStyle/>
          <a:p>
            <a:pPr>
              <a:spcAft>
                <a:spcPct val="30000"/>
              </a:spcAft>
            </a:pPr>
            <a:r>
              <a:rPr lang="en-US" dirty="0"/>
              <a:t>Project </a:t>
            </a:r>
            <a:r>
              <a:rPr lang="en-GB" dirty="0">
                <a:cs typeface="Times New Roman" pitchFamily="18" charset="0"/>
              </a:rPr>
              <a:t>closeout will normally occur when all of the products have been delivered and the implementation stage is complete.  In certain circumstances such as changes in viability or requirements, projects may be closed before planned completion. </a:t>
            </a:r>
          </a:p>
          <a:p>
            <a:pPr>
              <a:spcAft>
                <a:spcPct val="30000"/>
              </a:spcAft>
            </a:pPr>
            <a:r>
              <a:rPr lang="en-GB" dirty="0"/>
              <a:t>Project closeout involves completion of all product and project handover activities in a controlled manner.  Product handover activities are included in the previous discussion covering product handover. </a:t>
            </a:r>
            <a:endParaRPr lang="en-GB" dirty="0">
              <a:latin typeface="ZapfCalligr BT" pitchFamily="18" charset="0"/>
            </a:endParaRPr>
          </a:p>
          <a:p>
            <a:pPr>
              <a:spcAft>
                <a:spcPct val="30000"/>
              </a:spcAft>
            </a:pPr>
            <a:r>
              <a:rPr lang="en-GB" dirty="0"/>
              <a:t>A closure report is produced by the project manager to record the final outcome of the project against the </a:t>
            </a:r>
            <a:r>
              <a:rPr lang="en-GB" dirty="0" smtClean="0"/>
              <a:t>Success </a:t>
            </a:r>
            <a:r>
              <a:rPr lang="en-GB" dirty="0"/>
              <a:t>Criteria, any issues outstanding and actions arising from closure. </a:t>
            </a:r>
            <a:endParaRPr lang="en-GB" dirty="0" smtClean="0"/>
          </a:p>
          <a:p>
            <a:pPr>
              <a:spcAft>
                <a:spcPct val="30000"/>
              </a:spcAft>
            </a:pPr>
            <a:endParaRPr lang="en-GB" dirty="0" smtClean="0"/>
          </a:p>
          <a:p>
            <a:pPr>
              <a:spcAft>
                <a:spcPct val="30000"/>
              </a:spcAft>
            </a:pPr>
            <a:r>
              <a:rPr lang="en-GB" dirty="0" smtClean="0"/>
              <a:t>Actions specific to project closure include:</a:t>
            </a:r>
          </a:p>
          <a:p>
            <a:pPr>
              <a:spcAft>
                <a:spcPct val="30000"/>
              </a:spcAft>
            </a:pPr>
            <a:endParaRPr lang="en-GB" dirty="0" smtClean="0"/>
          </a:p>
          <a:p>
            <a:pPr lvl="1" algn="just">
              <a:spcBef>
                <a:spcPct val="0"/>
              </a:spcBef>
              <a:spcAft>
                <a:spcPct val="30000"/>
              </a:spcAft>
              <a:buFontTx/>
              <a:buChar char="•"/>
            </a:pPr>
            <a:r>
              <a:rPr lang="en-GB" dirty="0">
                <a:latin typeface="ZapfCalligr BT" pitchFamily="18" charset="0"/>
              </a:rPr>
              <a:t>identification and disposal of non deliverable materials and documents.  For example, product design data may need to be archived to enable retrieval at a later date.</a:t>
            </a:r>
          </a:p>
          <a:p>
            <a:pPr lvl="1" algn="just">
              <a:spcBef>
                <a:spcPct val="0"/>
              </a:spcBef>
              <a:spcAft>
                <a:spcPct val="30000"/>
              </a:spcAft>
              <a:buFontTx/>
              <a:buChar char="•"/>
            </a:pPr>
            <a:r>
              <a:rPr lang="en-GB" dirty="0">
                <a:latin typeface="ZapfCalligr BT" pitchFamily="18" charset="0"/>
              </a:rPr>
              <a:t>demobilisation, including arrangements for disbanding the project team and supporting infrastructure; conducting performance appraisals; completion of technical and quality audits.</a:t>
            </a:r>
          </a:p>
          <a:p>
            <a:pPr lvl="1" algn="just">
              <a:spcBef>
                <a:spcPct val="0"/>
              </a:spcBef>
              <a:spcAft>
                <a:spcPct val="30000"/>
              </a:spcAft>
              <a:buFontTx/>
              <a:buChar char="•"/>
            </a:pPr>
            <a:r>
              <a:rPr lang="en-GB" dirty="0">
                <a:latin typeface="ZapfCalligr BT" pitchFamily="18" charset="0"/>
              </a:rPr>
              <a:t>contract and purchase order closure and arrangements for any continuing contractual obligations such as technical support during operation. </a:t>
            </a:r>
          </a:p>
          <a:p>
            <a:pPr lvl="1" algn="just">
              <a:spcBef>
                <a:spcPct val="0"/>
              </a:spcBef>
              <a:spcAft>
                <a:spcPct val="30000"/>
              </a:spcAft>
              <a:buFontTx/>
              <a:buChar char="•"/>
            </a:pPr>
            <a:r>
              <a:rPr lang="en-GB" dirty="0">
                <a:latin typeface="ZapfCalligr BT" pitchFamily="18" charset="0"/>
              </a:rPr>
              <a:t>all project accounts are finalised  </a:t>
            </a:r>
          </a:p>
          <a:p>
            <a:pPr>
              <a:spcAft>
                <a:spcPct val="30000"/>
              </a:spcAft>
            </a:pPr>
            <a:endParaRPr lang="en-GB" dirty="0" smtClean="0"/>
          </a:p>
          <a:p>
            <a:pPr>
              <a:spcAft>
                <a:spcPct val="30000"/>
              </a:spcAft>
            </a:pPr>
            <a:r>
              <a:rPr lang="en-GB" dirty="0" smtClean="0"/>
              <a:t>Before project closure, the project manager should conduct the Post-Project  Review, record lessons and recommend improvements. </a:t>
            </a:r>
          </a:p>
          <a:p>
            <a:pPr>
              <a:spcAft>
                <a:spcPct val="30000"/>
              </a:spcAft>
            </a:pPr>
            <a:endParaRPr lang="en-GB" dirty="0" smtClean="0"/>
          </a:p>
          <a:p>
            <a:pPr>
              <a:spcAft>
                <a:spcPct val="30000"/>
              </a:spcAft>
            </a:pPr>
            <a:r>
              <a:rPr lang="en-GB" dirty="0" smtClean="0"/>
              <a:t>Finally, when all closure tasks have been completed, the sponsor will formally sign off the project to release the project manager.</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186</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P5 is the link between</a:t>
            </a:r>
            <a:r>
              <a:rPr lang="en-US" baseline="0" dirty="0" smtClean="0"/>
              <a:t> the UNGC, GRI, TBL, and PMLC</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188</a:t>
            </a:fld>
            <a:endParaRPr lang="en-US" dirty="0"/>
          </a:p>
        </p:txBody>
      </p:sp>
    </p:spTree>
    <p:extLst>
      <p:ext uri="{BB962C8B-B14F-4D97-AF65-F5344CB8AC3E}">
        <p14:creationId xmlns:p14="http://schemas.microsoft.com/office/powerpoint/2010/main" val="13542751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(Cue and read from slide…  DETAILS to follow in upcoming</a:t>
            </a:r>
            <a:r>
              <a:rPr lang="en-US" baseline="0" dirty="0" smtClean="0"/>
              <a:t> slides)</a:t>
            </a:r>
            <a:endParaRPr lang="en-US" dirty="0"/>
          </a:p>
        </p:txBody>
      </p:sp>
    </p:spTree>
    <p:extLst>
      <p:ext uri="{BB962C8B-B14F-4D97-AF65-F5344CB8AC3E}">
        <p14:creationId xmlns:p14="http://schemas.microsoft.com/office/powerpoint/2010/main" val="39484229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diagram shows how</a:t>
            </a:r>
            <a:r>
              <a:rPr lang="en-US" baseline="0" dirty="0" smtClean="0"/>
              <a:t> Process and product Impact the Categories, Sub-Categories, and Elements.</a:t>
            </a:r>
            <a:endParaRPr lang="en-US" dirty="0"/>
          </a:p>
        </p:txBody>
      </p:sp>
      <p:sp>
        <p:nvSpPr>
          <p:cNvPr id="4" name="Slide Number Placeholder 3"/>
          <p:cNvSpPr>
            <a:spLocks noGrp="1"/>
          </p:cNvSpPr>
          <p:nvPr>
            <p:ph type="sldNum" sz="quarter" idx="10"/>
          </p:nvPr>
        </p:nvSpPr>
        <p:spPr/>
        <p:txBody>
          <a:bodyPr/>
          <a:lstStyle/>
          <a:p>
            <a:r>
              <a:rPr lang="en-GB" dirty="0" smtClean="0"/>
              <a:t>© GPM LLC 2011-2012</a:t>
            </a:r>
            <a:endParaRPr lang="en-GB" i="1" dirty="0"/>
          </a:p>
        </p:txBody>
      </p:sp>
    </p:spTree>
    <p:extLst>
      <p:ext uri="{BB962C8B-B14F-4D97-AF65-F5344CB8AC3E}">
        <p14:creationId xmlns:p14="http://schemas.microsoft.com/office/powerpoint/2010/main" val="21471332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P5 looks at the product life cycle from a different perspective.  The product’s impact from a social, environmental, and economic perspective during each of these phases should be accounted for in the product’s project from the time that the idea for the product is conceived until it is handed off in its final form.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191</a:t>
            </a:fld>
            <a:endParaRPr lang="en-US" dirty="0"/>
          </a:p>
        </p:txBody>
      </p:sp>
    </p:spTree>
    <p:extLst>
      <p:ext uri="{BB962C8B-B14F-4D97-AF65-F5344CB8AC3E}">
        <p14:creationId xmlns:p14="http://schemas.microsoft.com/office/powerpoint/2010/main" val="29014252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Calculating sustainability on a project is critical.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817" indent="-285699" eaLnBrk="0" hangingPunct="0">
              <a:defRPr>
                <a:solidFill>
                  <a:schemeClr val="tx1"/>
                </a:solidFill>
                <a:latin typeface="Arial" pitchFamily="34" charset="0"/>
                <a:cs typeface="Arial" pitchFamily="34" charset="0"/>
              </a:defRPr>
            </a:lvl2pPr>
            <a:lvl3pPr marL="1142796" indent="-228560" eaLnBrk="0" hangingPunct="0">
              <a:defRPr>
                <a:solidFill>
                  <a:schemeClr val="tx1"/>
                </a:solidFill>
                <a:latin typeface="Arial" pitchFamily="34" charset="0"/>
                <a:cs typeface="Arial" pitchFamily="34" charset="0"/>
              </a:defRPr>
            </a:lvl3pPr>
            <a:lvl4pPr marL="1599915" indent="-228560" eaLnBrk="0" hangingPunct="0">
              <a:defRPr>
                <a:solidFill>
                  <a:schemeClr val="tx1"/>
                </a:solidFill>
                <a:latin typeface="Arial" pitchFamily="34" charset="0"/>
                <a:cs typeface="Arial" pitchFamily="34" charset="0"/>
              </a:defRPr>
            </a:lvl4pPr>
            <a:lvl5pPr marL="2057034" indent="-228560" eaLnBrk="0" hangingPunct="0">
              <a:defRPr>
                <a:solidFill>
                  <a:schemeClr val="tx1"/>
                </a:solidFill>
                <a:latin typeface="Arial" pitchFamily="34" charset="0"/>
                <a:cs typeface="Arial" pitchFamily="34" charset="0"/>
              </a:defRPr>
            </a:lvl5pPr>
            <a:lvl6pPr marL="2514152" indent="-228560" eaLnBrk="0" fontAlgn="base" hangingPunct="0">
              <a:spcBef>
                <a:spcPct val="0"/>
              </a:spcBef>
              <a:spcAft>
                <a:spcPct val="0"/>
              </a:spcAft>
              <a:defRPr>
                <a:solidFill>
                  <a:schemeClr val="tx1"/>
                </a:solidFill>
                <a:latin typeface="Arial" pitchFamily="34" charset="0"/>
                <a:cs typeface="Arial" pitchFamily="34" charset="0"/>
              </a:defRPr>
            </a:lvl6pPr>
            <a:lvl7pPr marL="2971271" indent="-228560" eaLnBrk="0" fontAlgn="base" hangingPunct="0">
              <a:spcBef>
                <a:spcPct val="0"/>
              </a:spcBef>
              <a:spcAft>
                <a:spcPct val="0"/>
              </a:spcAft>
              <a:defRPr>
                <a:solidFill>
                  <a:schemeClr val="tx1"/>
                </a:solidFill>
                <a:latin typeface="Arial" pitchFamily="34" charset="0"/>
                <a:cs typeface="Arial" pitchFamily="34" charset="0"/>
              </a:defRPr>
            </a:lvl7pPr>
            <a:lvl8pPr marL="3428389" indent="-228560" eaLnBrk="0" fontAlgn="base" hangingPunct="0">
              <a:spcBef>
                <a:spcPct val="0"/>
              </a:spcBef>
              <a:spcAft>
                <a:spcPct val="0"/>
              </a:spcAft>
              <a:defRPr>
                <a:solidFill>
                  <a:schemeClr val="tx1"/>
                </a:solidFill>
                <a:latin typeface="Arial" pitchFamily="34" charset="0"/>
                <a:cs typeface="Arial" pitchFamily="34" charset="0"/>
              </a:defRPr>
            </a:lvl8pPr>
            <a:lvl9pPr marL="3885507" indent="-22856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089602B-594A-4F6B-9F2A-FEF9C504ADA4}" type="slidenum">
              <a:rPr lang="en-US" smtClean="0">
                <a:latin typeface="Calibri" pitchFamily="34" charset="0"/>
              </a:rPr>
              <a:pPr eaLnBrk="1" hangingPunct="1"/>
              <a:t>196</a:t>
            </a:fld>
            <a:endParaRPr lang="en-US" dirty="0" smtClean="0">
              <a:latin typeface="Calibri"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198</a:t>
            </a:fld>
            <a:endParaRPr lang="en-US" dirty="0"/>
          </a:p>
        </p:txBody>
      </p:sp>
    </p:spTree>
    <p:extLst>
      <p:ext uri="{BB962C8B-B14F-4D97-AF65-F5344CB8AC3E}">
        <p14:creationId xmlns:p14="http://schemas.microsoft.com/office/powerpoint/2010/main" val="125068936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this slide to facilitate a dialogue</a:t>
            </a:r>
            <a:r>
              <a:rPr lang="en-US" baseline="0" dirty="0" smtClean="0"/>
              <a:t> in class.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199</a:t>
            </a:fld>
            <a:endParaRPr lang="en-US" dirty="0"/>
          </a:p>
        </p:txBody>
      </p:sp>
    </p:spTree>
    <p:extLst>
      <p:ext uri="{BB962C8B-B14F-4D97-AF65-F5344CB8AC3E}">
        <p14:creationId xmlns:p14="http://schemas.microsoft.com/office/powerpoint/2010/main" val="450497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GEO-5 is designed to be the most comprehensive, impartial and </a:t>
            </a:r>
            <a:r>
              <a:rPr lang="en-US" sz="1200" kern="1200" baseline="0" dirty="0" smtClean="0">
                <a:solidFill>
                  <a:schemeClr val="tx1"/>
                </a:solidFill>
                <a:latin typeface="+mn-lt"/>
                <a:ea typeface="+mn-ea"/>
                <a:cs typeface="+mn-cs"/>
              </a:rPr>
              <a:t>in-depth assessment of its kind. It reflects the collective body of recent scientific knowledge, drawing on the work of leading experts, partner institutions and the vast body of research undertaken within and beyond the United Nations system.</a:t>
            </a:r>
          </a:p>
          <a:p>
            <a:r>
              <a:rPr lang="en-US" sz="1200" kern="1200" baseline="0" dirty="0" smtClean="0">
                <a:solidFill>
                  <a:schemeClr val="tx1"/>
                </a:solidFill>
                <a:latin typeface="+mn-lt"/>
                <a:ea typeface="+mn-ea"/>
                <a:cs typeface="+mn-cs"/>
              </a:rPr>
              <a:t>The launch of </a:t>
            </a:r>
            <a:r>
              <a:rPr lang="en-US" sz="1200" i="1" kern="1200" baseline="0" dirty="0" smtClean="0">
                <a:solidFill>
                  <a:schemeClr val="tx1"/>
                </a:solidFill>
                <a:latin typeface="+mn-lt"/>
                <a:ea typeface="+mn-ea"/>
                <a:cs typeface="+mn-cs"/>
              </a:rPr>
              <a:t>GEO-5 coincides with the final stages of preparation  </a:t>
            </a:r>
            <a:r>
              <a:rPr lang="en-US" sz="1200" kern="1200" baseline="0" dirty="0" smtClean="0">
                <a:solidFill>
                  <a:schemeClr val="tx1"/>
                </a:solidFill>
                <a:latin typeface="+mn-lt"/>
                <a:ea typeface="+mn-ea"/>
                <a:cs typeface="+mn-cs"/>
              </a:rPr>
              <a:t>for the UN Conference on Sustainable Development (Rio+20), taking place two decades after the Rio Earth Summit that set the agenda for contemporary thinking about sustainable development. The report underlines the reasons why world leaders need to show decisive leadership in Rio and beyond. It highlights the state, trends and trajectories of the planet and its people, and showcases more than 100 initiatives, projects and policies from across the globe that are </a:t>
            </a:r>
            <a:r>
              <a:rPr lang="es-ES" sz="1200" kern="1200" baseline="0" dirty="0" err="1" smtClean="0">
                <a:solidFill>
                  <a:schemeClr val="tx1"/>
                </a:solidFill>
                <a:latin typeface="+mn-lt"/>
                <a:ea typeface="+mn-ea"/>
                <a:cs typeface="+mn-cs"/>
              </a:rPr>
              <a:t>pioneering</a:t>
            </a:r>
            <a:r>
              <a:rPr lang="es-ES" sz="1200" kern="1200" baseline="0" dirty="0" smtClean="0">
                <a:solidFill>
                  <a:schemeClr val="tx1"/>
                </a:solidFill>
                <a:latin typeface="+mn-lt"/>
                <a:ea typeface="+mn-ea"/>
                <a:cs typeface="+mn-cs"/>
              </a:rPr>
              <a:t> positive </a:t>
            </a:r>
            <a:r>
              <a:rPr lang="es-ES" sz="1200" kern="1200" baseline="0" dirty="0" err="1" smtClean="0">
                <a:solidFill>
                  <a:schemeClr val="tx1"/>
                </a:solidFill>
                <a:latin typeface="+mn-lt"/>
                <a:ea typeface="+mn-ea"/>
                <a:cs typeface="+mn-cs"/>
              </a:rPr>
              <a:t>environmental</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change</a:t>
            </a:r>
            <a:r>
              <a:rPr lang="es-ES" sz="1200" kern="1200" baseline="0" dirty="0" smtClean="0">
                <a:solidFill>
                  <a:schemeClr val="tx1"/>
                </a:solidFill>
                <a:latin typeface="+mn-lt"/>
                <a:ea typeface="+mn-ea"/>
                <a:cs typeface="+mn-cs"/>
              </a:rPr>
              <a:t>. (</a:t>
            </a:r>
            <a:r>
              <a:rPr lang="es-ES" sz="1200" b="1" kern="1200" baseline="0" dirty="0" smtClean="0">
                <a:solidFill>
                  <a:schemeClr val="tx1"/>
                </a:solidFill>
                <a:latin typeface="+mn-lt"/>
                <a:ea typeface="+mn-ea"/>
                <a:cs typeface="+mn-cs"/>
              </a:rPr>
              <a:t>BAN </a:t>
            </a:r>
            <a:r>
              <a:rPr lang="es-ES" sz="1200" b="1" kern="1200" baseline="0" dirty="0" err="1" smtClean="0">
                <a:solidFill>
                  <a:schemeClr val="tx1"/>
                </a:solidFill>
                <a:latin typeface="+mn-lt"/>
                <a:ea typeface="+mn-ea"/>
                <a:cs typeface="+mn-cs"/>
              </a:rPr>
              <a:t>Ki-moon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may</a:t>
            </a:r>
            <a:r>
              <a:rPr lang="es-ES" sz="1200" b="1" kern="1200" baseline="0" dirty="0" smtClean="0">
                <a:solidFill>
                  <a:schemeClr val="tx1"/>
                </a:solidFill>
                <a:latin typeface="+mn-lt"/>
                <a:ea typeface="+mn-ea"/>
                <a:cs typeface="+mn-cs"/>
              </a:rPr>
              <a:t> 2012)</a:t>
            </a:r>
            <a:endParaRPr lang="es-ES" sz="1200" kern="1200" baseline="0" dirty="0" smtClean="0">
              <a:solidFill>
                <a:schemeClr val="tx1"/>
              </a:solidFill>
              <a:latin typeface="+mn-lt"/>
              <a:ea typeface="+mn-ea"/>
              <a:cs typeface="+mn-cs"/>
            </a:endParaRPr>
          </a:p>
          <a:p>
            <a:endParaRPr lang="es-AR"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There is an urgent need to address the underlying drivers of the human pressures on the Earth System. At the same time, it is necessary to adopt approaches that can deal better with the complexities and inherent uncertainties of the Earth System. This must include three elements: basic </a:t>
            </a:r>
            <a:r>
              <a:rPr lang="en-US" sz="1200" kern="1200" baseline="0" dirty="0" smtClean="0">
                <a:solidFill>
                  <a:schemeClr val="tx1"/>
                </a:solidFill>
                <a:latin typeface="+mn-lt"/>
                <a:ea typeface="+mn-ea"/>
                <a:cs typeface="+mn-cs"/>
              </a:rPr>
              <a:t>research to understand interactions and feedbacks; sustained long-term monitoring and observation to underpin basic research; and regular evaluation of progress to allow the adjustment of responses when observations indicate that this is necessary.</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16</a:t>
            </a:fld>
            <a:endParaRPr lang="en-US"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200</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Which is is great news as</a:t>
            </a:r>
            <a:r>
              <a:rPr lang="en-US" baseline="0" dirty="0" smtClean="0"/>
              <a:t> the world seems to be poised to support such an architecture as the majority of CEOs from around the world view sustainability as the key to business.  </a:t>
            </a:r>
            <a:r>
              <a:rPr lang="en-US" baseline="0" dirty="0" err="1" smtClean="0"/>
              <a:t>Tge</a:t>
            </a:r>
            <a:r>
              <a:rPr lang="en-US" baseline="0" dirty="0" smtClean="0"/>
              <a:t> unfortunate truth is that these same CEOs can’t quantify the value of what they are doing to address it. </a:t>
            </a:r>
            <a:r>
              <a:rPr lang="en-US" dirty="0" smtClean="0"/>
              <a:t>What happens to projects that have no value to the organization?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a:t>
            </a:fld>
            <a:endParaRPr lang="en-US" dirty="0"/>
          </a:p>
        </p:txBody>
      </p:sp>
    </p:spTree>
    <p:extLst>
      <p:ext uri="{BB962C8B-B14F-4D97-AF65-F5344CB8AC3E}">
        <p14:creationId xmlns:p14="http://schemas.microsoft.com/office/powerpoint/2010/main" val="124541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 surprise to to see the</a:t>
            </a:r>
            <a:r>
              <a:rPr lang="en-US" baseline="0" dirty="0" smtClean="0"/>
              <a:t> trend shown here. If the number of CEOs that value sustainability as the way forward is on the rise and therefore reporting is also on the rise it is sure to create positive impacts.  The problem is that focused attention in largely in part on supply chains.</a:t>
            </a:r>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18</a:t>
            </a:fld>
            <a:endParaRPr lang="en-US"/>
          </a:p>
        </p:txBody>
      </p:sp>
    </p:spTree>
    <p:extLst>
      <p:ext uri="{BB962C8B-B14F-4D97-AF65-F5344CB8AC3E}">
        <p14:creationId xmlns:p14="http://schemas.microsoft.com/office/powerpoint/2010/main" val="3941636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rings loud</a:t>
            </a:r>
            <a:r>
              <a:rPr lang="en-US" baseline="0" dirty="0" smtClean="0"/>
              <a:t> and clear as when organizations report on sustainability, they look like chopped salads. </a:t>
            </a:r>
            <a:r>
              <a:rPr lang="en-US" sz="1300" dirty="0"/>
              <a:t>Timothy Hui, Head of Focal Point GRI for China stated that the volume of reporting is increasing which is positive, however so is the volume of information in each report.  Information is submitted on topics such as employee health and safety programs to carbon emission reduction goals to philanthropy initiatives (T. Hui, Presentation, May 27th, 2014). These are all worthwhile topics however they are operationally focused and the emphasis needs to focus on what the organization produces from a product and service perspective.</a:t>
            </a:r>
          </a:p>
          <a:p>
            <a:pPr defTabSz="966612">
              <a:defRPr/>
            </a:pPr>
            <a:endParaRPr lang="en-US" sz="1300" dirty="0"/>
          </a:p>
          <a:p>
            <a:pPr defTabSz="966612">
              <a:defRPr/>
            </a:pPr>
            <a:r>
              <a:rPr lang="en-US" sz="1300" dirty="0">
                <a:solidFill>
                  <a:schemeClr val="bg1"/>
                </a:solidFill>
              </a:rPr>
              <a:t>As of June 25</a:t>
            </a:r>
            <a:r>
              <a:rPr lang="en-US" sz="1300" baseline="30000" dirty="0">
                <a:solidFill>
                  <a:schemeClr val="bg1"/>
                </a:solidFill>
              </a:rPr>
              <a:t>th</a:t>
            </a:r>
            <a:r>
              <a:rPr lang="en-US" sz="1300" dirty="0">
                <a:solidFill>
                  <a:schemeClr val="bg1"/>
                </a:solidFill>
              </a:rPr>
              <a:t>, 2014, 6,321 organizations having submitted over 15,234 reports to the Global Reporting Initiative alone</a:t>
            </a:r>
            <a:r>
              <a:rPr lang="en-US" dirty="0" smtClean="0"/>
              <a:t>. </a:t>
            </a:r>
          </a:p>
          <a:p>
            <a:pPr defTabSz="966612">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19</a:t>
            </a:fld>
            <a:endParaRPr lang="en-US" dirty="0"/>
          </a:p>
        </p:txBody>
      </p:sp>
    </p:spTree>
    <p:extLst>
      <p:ext uri="{BB962C8B-B14F-4D97-AF65-F5344CB8AC3E}">
        <p14:creationId xmlns:p14="http://schemas.microsoft.com/office/powerpoint/2010/main" val="370725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is a snapshot coca cola’s sustainability website Each one of these efforts are outlined in a nice thick report of how </a:t>
            </a:r>
            <a:r>
              <a:rPr lang="en-US" sz="1300" dirty="0" smtClean="0"/>
              <a:t>responsible </a:t>
            </a:r>
            <a:r>
              <a:rPr lang="en-US" sz="1300" dirty="0"/>
              <a:t>coca cola is and how much they care about sustainability. What is not shown is that </a:t>
            </a:r>
            <a:r>
              <a:rPr lang="en-US" sz="1300" dirty="0" smtClean="0"/>
              <a:t>coke </a:t>
            </a:r>
            <a:r>
              <a:rPr lang="en-US" sz="1300" dirty="0"/>
              <a:t>spent One million seven hundred and fifty thousand USD to oppose labeling of food products that are made from GMO. Maybe they could focus on the sustainability of what they produce?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23</a:t>
            </a:fld>
            <a:endParaRPr lang="en-US" dirty="0"/>
          </a:p>
        </p:txBody>
      </p:sp>
    </p:spTree>
    <p:extLst>
      <p:ext uri="{BB962C8B-B14F-4D97-AF65-F5344CB8AC3E}">
        <p14:creationId xmlns:p14="http://schemas.microsoft.com/office/powerpoint/2010/main" val="3499772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dirty="0"/>
              <a:t>A large section of Sugarloaf State Conservation Area in the lower Hunter has been destroyed by massive subsidence from </a:t>
            </a:r>
            <a:r>
              <a:rPr lang="en-US" sz="1300" dirty="0" err="1"/>
              <a:t>Glencore's</a:t>
            </a:r>
            <a:r>
              <a:rPr lang="en-US" sz="1300" dirty="0"/>
              <a:t> West </a:t>
            </a:r>
            <a:r>
              <a:rPr lang="en-US" sz="1300" dirty="0" err="1"/>
              <a:t>Wallsend</a:t>
            </a:r>
            <a:r>
              <a:rPr lang="en-US" sz="1300" dirty="0"/>
              <a:t> Colliery.</a:t>
            </a:r>
          </a:p>
          <a:p>
            <a:pPr fontAlgn="base"/>
            <a:r>
              <a:rPr lang="en-US" sz="1300" dirty="0"/>
              <a:t>A Fairfax Media investigation has uncovered cliff faces crumbled or collapsed, a waterway destroyed, large cracks opened in the earth and a huge collapse of a hillside.</a:t>
            </a:r>
          </a:p>
          <a:p>
            <a:pPr fontAlgn="base"/>
            <a:r>
              <a:rPr lang="en-US" sz="1300" dirty="0"/>
              <a:t>Damage was tracked over more than two </a:t>
            </a:r>
            <a:r>
              <a:rPr lang="en-US" sz="1300" dirty="0" err="1"/>
              <a:t>kilometres</a:t>
            </a:r>
            <a:r>
              <a:rPr lang="en-US" sz="1300" dirty="0"/>
              <a:t> within the ecologically sensitive conservation area adjacent to the mine's </a:t>
            </a:r>
            <a:r>
              <a:rPr lang="en-US" sz="1300" dirty="0" err="1"/>
              <a:t>Longwall</a:t>
            </a:r>
            <a:r>
              <a:rPr lang="en-US" sz="1300" dirty="0"/>
              <a:t> 41.</a:t>
            </a:r>
          </a:p>
          <a:p>
            <a:pPr fontAlgn="base"/>
            <a:r>
              <a:rPr lang="en-US" sz="1300" dirty="0"/>
              <a:t> </a:t>
            </a:r>
          </a:p>
          <a:p>
            <a:pPr fontAlgn="base"/>
            <a:r>
              <a:rPr lang="en-US" sz="1300" dirty="0"/>
              <a:t>In one area a cliff face fall of more than 20 </a:t>
            </a:r>
            <a:r>
              <a:rPr lang="en-US" sz="1300" dirty="0" err="1"/>
              <a:t>metres</a:t>
            </a:r>
            <a:r>
              <a:rPr lang="en-US" sz="1300" dirty="0"/>
              <a:t> was discovered.</a:t>
            </a:r>
          </a:p>
          <a:p>
            <a:pPr fontAlgn="base"/>
            <a:r>
              <a:rPr lang="en-US" sz="1300" dirty="0"/>
              <a:t> </a:t>
            </a:r>
          </a:p>
          <a:p>
            <a:pPr fontAlgn="base"/>
            <a:r>
              <a:rPr lang="en-US" sz="1300" dirty="0"/>
              <a:t>Damage was cause by unplanned subsidence from </a:t>
            </a:r>
            <a:r>
              <a:rPr lang="en-US" sz="1300" dirty="0" err="1"/>
              <a:t>longwall</a:t>
            </a:r>
            <a:r>
              <a:rPr lang="en-US" sz="1300" dirty="0"/>
              <a:t> mining by West </a:t>
            </a:r>
            <a:r>
              <a:rPr lang="en-US" sz="1300" dirty="0" err="1"/>
              <a:t>Wallsend</a:t>
            </a:r>
            <a:r>
              <a:rPr lang="en-US" sz="1300" dirty="0"/>
              <a:t> Colliery that is mining beneath 23 per cent of the conservation area.</a:t>
            </a:r>
          </a:p>
          <a:p>
            <a:pPr fontAlgn="base"/>
            <a:r>
              <a:rPr lang="en-US" sz="1300" dirty="0"/>
              <a:t>Fairfax Media can also reveal that in June this year a waterway was accidentally grouted by workers carrying out remediation works in the reserve.</a:t>
            </a:r>
          </a:p>
          <a:p>
            <a:pPr fontAlgn="base"/>
            <a:r>
              <a:rPr lang="en-US" sz="1300" dirty="0"/>
              <a:t> </a:t>
            </a:r>
          </a:p>
          <a:p>
            <a:pPr fontAlgn="base"/>
            <a:r>
              <a:rPr lang="en-US" sz="1300" dirty="0"/>
              <a:t>Grouting in one of the cracks. </a:t>
            </a:r>
            <a:r>
              <a:rPr lang="en-US" sz="1300" i="1" dirty="0"/>
              <a:t>Photo: Darren </a:t>
            </a:r>
            <a:r>
              <a:rPr lang="en-US" sz="1300" i="1" dirty="0" err="1"/>
              <a:t>Pateman</a:t>
            </a:r>
            <a:endParaRPr lang="en-US" sz="1300" dirty="0"/>
          </a:p>
          <a:p>
            <a:pPr fontAlgn="base"/>
            <a:r>
              <a:rPr lang="en-US" sz="1300" dirty="0"/>
              <a:t>A spokesman for the Office of Environment and Heritage confirmed grouting material, used to fill mine subsidence cracks and holes, leaked into a ''drainage line'' and the colliery had been ordered to ''clean up the site''.</a:t>
            </a:r>
          </a:p>
          <a:p>
            <a:r>
              <a:rPr lang="en-US" sz="1300" dirty="0"/>
              <a:t/>
            </a:r>
            <a:br>
              <a:rPr lang="en-US" sz="1300" dirty="0"/>
            </a:br>
            <a:r>
              <a:rPr lang="en-US" sz="1300" dirty="0"/>
              <a:t/>
            </a:r>
            <a:br>
              <a:rPr lang="en-US" sz="1300" dirty="0"/>
            </a:br>
            <a:r>
              <a:rPr lang="en-US" sz="1300" dirty="0"/>
              <a:t>Read more: </a:t>
            </a:r>
            <a:r>
              <a:rPr lang="en-US" sz="1300" dirty="0">
                <a:hlinkClick r:id="rId3"/>
              </a:rPr>
              <a:t>http://www.smh.com.au/nsw/mine-subsidence-devastates-sugarloaf-conservation-area-20130828-2spuc.html#ixzz3D7KkWUy2</a:t>
            </a:r>
            <a:endParaRPr lang="en-US" sz="1300" dirty="0"/>
          </a:p>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26</a:t>
            </a:fld>
            <a:endParaRPr lang="en-US"/>
          </a:p>
        </p:txBody>
      </p:sp>
    </p:spTree>
    <p:extLst>
      <p:ext uri="{BB962C8B-B14F-4D97-AF65-F5344CB8AC3E}">
        <p14:creationId xmlns:p14="http://schemas.microsoft.com/office/powerpoint/2010/main" val="3474478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87801E-81BB-8746-B59B-04EB04778015}" type="slidenum">
              <a:rPr lang="en-US" smtClean="0"/>
              <a:pPr/>
              <a:t>27</a:t>
            </a:fld>
            <a:endParaRPr lang="en-US"/>
          </a:p>
        </p:txBody>
      </p:sp>
    </p:spTree>
    <p:extLst>
      <p:ext uri="{BB962C8B-B14F-4D97-AF65-F5344CB8AC3E}">
        <p14:creationId xmlns:p14="http://schemas.microsoft.com/office/powerpoint/2010/main" val="347447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Launched at the 2007 UN Global Compact Leaders Summit in Geneva, the Principles for Responsible Management Education (PRME) initiative is the first </a:t>
            </a:r>
            <a:r>
              <a:rPr lang="en-US" b="1" dirty="0" err="1" smtClean="0"/>
              <a:t>organised</a:t>
            </a:r>
            <a:r>
              <a:rPr lang="en-US" b="1" dirty="0" smtClean="0"/>
              <a:t> relationship between the United Nations and business schools, with The mission of PRME is to inspire and champion responsible management education, research and thought leadership globally.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There are (only)</a:t>
            </a:r>
            <a:r>
              <a:rPr lang="en-US" b="1" baseline="0" dirty="0" smtClean="0"/>
              <a:t> 13 PRME supporting organizations.  GPM Global represents the project management world.</a:t>
            </a: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32</a:t>
            </a:fld>
            <a:endParaRPr lang="en-US" dirty="0"/>
          </a:p>
        </p:txBody>
      </p:sp>
    </p:spTree>
    <p:extLst>
      <p:ext uri="{BB962C8B-B14F-4D97-AF65-F5344CB8AC3E}">
        <p14:creationId xmlns:p14="http://schemas.microsoft.com/office/powerpoint/2010/main" val="2226438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1021706">
              <a:defRPr/>
            </a:pPr>
            <a:r>
              <a:rPr lang="en-US" sz="1000" dirty="0"/>
              <a:t>Global Reporting Initiative (GRI) is an organization whose purpose is to promote the development of sustainability reporting in all types of organizations. GRI produces a comprehensive framework for the preparation of Sustainability Reports, which are widely used worldwide. The Framework, including the Guide for the preparation of reports, sets out the principles and indicators that organizations can use to measure and disclose their economic, environmental and social. GRI is committed to continuously improving and increasing the use of these Guidelines, which are available to the public for free. ? GRI is a nonprofit organization with multiple stakeholders. It was founded by CERES and the United Nations Program for Environment (UNEP) in 1997 in the United States. In 2002, GRI moved its offices to Amsterdam, where he is currently its Secretariat. GRI has regional offices ("Focal Points") in Australia, Brazil, China, India and the United States, and also has a network of more than 30,000 people worldwide</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33</a:t>
            </a:fld>
            <a:endParaRPr lang="en-US" dirty="0"/>
          </a:p>
        </p:txBody>
      </p:sp>
    </p:spTree>
    <p:extLst>
      <p:ext uri="{BB962C8B-B14F-4D97-AF65-F5344CB8AC3E}">
        <p14:creationId xmlns:p14="http://schemas.microsoft.com/office/powerpoint/2010/main" val="3610743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the participants go to http://</a:t>
            </a:r>
            <a:r>
              <a:rPr lang="en-US" dirty="0" err="1" smtClean="0"/>
              <a:t>members.greenprojectmanagement.org</a:t>
            </a:r>
            <a:r>
              <a:rPr lang="en-US" baseline="0" dirty="0" smtClean="0"/>
              <a:t> and sign in using the PARTNER DISCOUNT MEMBERSHIP and add the code to receive a year for free.</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000" dirty="0"/>
              <a:t>Sustainability reporting’ is a broad term considered synonymous with others used to describe reporting on economic, environmental, and social impacts (e.g., triple bottom line, corporate responsibility reporting, etc.). A sustainability report should provide a balanced and reasonable representation of the sustainability performance</a:t>
            </a:r>
          </a:p>
          <a:p>
            <a:r>
              <a:rPr lang="en-US" sz="1000" dirty="0"/>
              <a:t>Reports can be used for the following purposes, among others:</a:t>
            </a:r>
          </a:p>
          <a:p>
            <a:r>
              <a:rPr lang="en-US" sz="1000" dirty="0"/>
              <a:t>• </a:t>
            </a:r>
            <a:r>
              <a:rPr lang="en-US" sz="1000" b="1" dirty="0"/>
              <a:t>Benchmarking </a:t>
            </a:r>
            <a:r>
              <a:rPr lang="en-US" sz="1000" dirty="0"/>
              <a:t>and assessing sustainability performance with respect to laws, norms, codes,</a:t>
            </a:r>
          </a:p>
          <a:p>
            <a:r>
              <a:rPr lang="en-US" sz="1000" dirty="0"/>
              <a:t>performance standards, and voluntary initiatives;</a:t>
            </a:r>
          </a:p>
          <a:p>
            <a:r>
              <a:rPr lang="en-US" sz="1000" dirty="0"/>
              <a:t>• </a:t>
            </a:r>
            <a:r>
              <a:rPr lang="en-US" sz="1000" b="1" dirty="0"/>
              <a:t>Demonstrating </a:t>
            </a:r>
            <a:r>
              <a:rPr lang="en-US" sz="1000" dirty="0"/>
              <a:t>how the organization influences and is influenced by expectations about sustainable development; and</a:t>
            </a:r>
          </a:p>
          <a:p>
            <a:r>
              <a:rPr lang="en-US" sz="1000" dirty="0"/>
              <a:t>• </a:t>
            </a:r>
            <a:r>
              <a:rPr lang="en-US" sz="1000" b="1" dirty="0"/>
              <a:t>Comparing </a:t>
            </a:r>
            <a:r>
              <a:rPr lang="en-US" sz="1000" dirty="0"/>
              <a:t>performance within an organization and between different organizations over time. – including both positive and negative contributions.</a:t>
            </a:r>
          </a:p>
        </p:txBody>
      </p:sp>
      <p:sp>
        <p:nvSpPr>
          <p:cNvPr id="4" name="3 Marcador de número de diapositiva"/>
          <p:cNvSpPr>
            <a:spLocks noGrp="1"/>
          </p:cNvSpPr>
          <p:nvPr>
            <p:ph type="sldNum" sz="quarter" idx="10"/>
          </p:nvPr>
        </p:nvSpPr>
        <p:spPr/>
        <p:txBody>
          <a:bodyPr/>
          <a:lstStyle/>
          <a:p>
            <a:fld id="{04DFE898-6780-4BEA-8905-1BA60E848D0E}" type="slidenum">
              <a:rPr lang="en-US" smtClean="0"/>
              <a:pPr/>
              <a:t>34</a:t>
            </a:fld>
            <a:endParaRPr lang="en-US" dirty="0"/>
          </a:p>
        </p:txBody>
      </p:sp>
    </p:spTree>
    <p:extLst>
      <p:ext uri="{BB962C8B-B14F-4D97-AF65-F5344CB8AC3E}">
        <p14:creationId xmlns:p14="http://schemas.microsoft.com/office/powerpoint/2010/main" val="3856448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300" dirty="0"/>
              <a:t>The table in figure is from the 2013 G4 release for GRI reporting.</a:t>
            </a:r>
          </a:p>
          <a:p>
            <a:pPr defTabSz="966612">
              <a:defRPr/>
            </a:pPr>
            <a:endParaRPr lang="en-US" sz="1300" dirty="0"/>
          </a:p>
          <a:p>
            <a:pPr defTabSz="966612">
              <a:defRPr/>
            </a:pPr>
            <a:r>
              <a:rPr lang="en-US" sz="1300" dirty="0"/>
              <a:t>GRI G4 states “Sustainability reporting is fundamental to an organization’s integrated thinking and reporting process in providing input into the organization’s identification of its material issues, its strategic objectives, and the assessment of its ability to achieve those objectives and create value over time”.</a:t>
            </a:r>
            <a:endParaRPr lang="es-ES" sz="1300" dirty="0"/>
          </a:p>
          <a:p>
            <a:endParaRPr lang="en-US" sz="1300" dirty="0"/>
          </a:p>
          <a:p>
            <a:endParaRPr lang="en-US" sz="1300" dirty="0"/>
          </a:p>
          <a:p>
            <a:r>
              <a:rPr lang="en-US" sz="1300" dirty="0"/>
              <a:t>The reporting indicators are primarily structured in pairs, with a Core Indicator seeking disclosure on the processes in place to address the aspect, and an additional Indicator to report on degree of compliance.</a:t>
            </a:r>
          </a:p>
          <a:p>
            <a:endParaRPr lang="en-US" sz="1300" dirty="0"/>
          </a:p>
          <a:p>
            <a:pPr defTabSz="966612">
              <a:defRPr/>
            </a:pPr>
            <a:r>
              <a:rPr lang="en-US" sz="1300" dirty="0"/>
              <a:t>The final category “Product Responsibility” includes Customer Health and Safety, Product Labeling, Marketing Communications, Customer Privacy, and Compliance.  A more complete approach to sustainability reporting would take into account lifespan and servicing as well as the efficiency and maturity of the product’s design and build process.</a:t>
            </a:r>
            <a:endParaRPr lang="es-ES" sz="1300" dirty="0"/>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35</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Globally,</a:t>
            </a:r>
            <a:r>
              <a:rPr lang="en-US" baseline="0" dirty="0" smtClean="0"/>
              <a:t> the The eight Millennium Development Goals or MDGs– which range from reducing extreme poverty to providing universal primary education, all by the target date of 2015 – form a blueprint agreed to by all the world’s countries and all the world’s leading development institutions. They have galvanized unprecedented efforts to meet the needs of the world.</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36</a:t>
            </a:fld>
            <a:endParaRPr lang="en-US" dirty="0"/>
          </a:p>
        </p:txBody>
      </p:sp>
    </p:spTree>
    <p:extLst>
      <p:ext uri="{BB962C8B-B14F-4D97-AF65-F5344CB8AC3E}">
        <p14:creationId xmlns:p14="http://schemas.microsoft.com/office/powerpoint/2010/main" val="34378412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38</a:t>
            </a:fld>
            <a:endParaRPr lang="en-US" dirty="0"/>
          </a:p>
        </p:txBody>
      </p:sp>
    </p:spTree>
    <p:extLst>
      <p:ext uri="{BB962C8B-B14F-4D97-AF65-F5344CB8AC3E}">
        <p14:creationId xmlns:p14="http://schemas.microsoft.com/office/powerpoint/2010/main" val="1406309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post-2015 development agenda is slated to carry on the work of the MDGs and integrate the social, economic and environmental dimensions of sustainable development. Continued progress towards the MDGs in the remaining year is essential to provide a solid foundation for the post-2015 development agenda</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39</a:t>
            </a:fld>
            <a:endParaRPr lang="en-US"/>
          </a:p>
        </p:txBody>
      </p:sp>
    </p:spTree>
    <p:extLst>
      <p:ext uri="{BB962C8B-B14F-4D97-AF65-F5344CB8AC3E}">
        <p14:creationId xmlns:p14="http://schemas.microsoft.com/office/powerpoint/2010/main" val="2856526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a:t>
            </a:r>
            <a:r>
              <a:rPr lang="en-US" baseline="0" dirty="0" smtClean="0"/>
              <a:t> – This slide is important but only from a high level.  Highlight the fact that each building block is supposed to support forward progress towards business inclusion.</a:t>
            </a:r>
            <a:endParaRPr lang="en-US" dirty="0" smtClean="0"/>
          </a:p>
          <a:p>
            <a:r>
              <a:rPr lang="en-US" dirty="0" smtClean="0"/>
              <a:t>This model is a</a:t>
            </a:r>
            <a:r>
              <a:rPr lang="en-US" baseline="0" dirty="0" smtClean="0"/>
              <a:t> good from a high level, but what is missing are specific actionable items.  GPM’s approach meets all of the requirements for this framework, including certification schemes under Transparency and Accountability. In this course, participants will learn how to naturally (holistically) put it into practice. </a:t>
            </a:r>
            <a:endParaRPr lang="en-US" dirty="0"/>
          </a:p>
        </p:txBody>
      </p:sp>
      <p:sp>
        <p:nvSpPr>
          <p:cNvPr id="4" name="Slide Number Placeholder 3"/>
          <p:cNvSpPr>
            <a:spLocks noGrp="1"/>
          </p:cNvSpPr>
          <p:nvPr>
            <p:ph type="sldNum" sz="quarter" idx="10"/>
          </p:nvPr>
        </p:nvSpPr>
        <p:spPr/>
        <p:txBody>
          <a:bodyPr/>
          <a:lstStyle/>
          <a:p>
            <a:fld id="{599A7EB3-3557-F84E-B153-ED06C43B9F01}" type="slidenum">
              <a:rPr lang="en-US" smtClean="0"/>
              <a:pPr/>
              <a:t>40</a:t>
            </a:fld>
            <a:endParaRPr lang="en-US"/>
          </a:p>
        </p:txBody>
      </p:sp>
    </p:spTree>
    <p:extLst>
      <p:ext uri="{BB962C8B-B14F-4D97-AF65-F5344CB8AC3E}">
        <p14:creationId xmlns:p14="http://schemas.microsoft.com/office/powerpoint/2010/main" val="3216753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Let's start with a simple example from nature: the Earth. Our planet is a very complex system consisting of atmosphere, water, mountains, plains, jungles, plants, insects, animals, humans and our technological wonders, just to name a few. A scientist may look at many interactions of these parts in researching climate change. General patterns may be found in these interactions that may help explain the system and find solutions to the problems by changing the patterns of interaction between the parts.</a:t>
            </a:r>
          </a:p>
          <a:p>
            <a:r>
              <a:rPr lang="en-US" sz="1200" kern="1200" dirty="0" smtClean="0">
                <a:solidFill>
                  <a:schemeClr val="tx1"/>
                </a:solidFill>
                <a:latin typeface="+mn-lt"/>
                <a:ea typeface="+mn-ea"/>
                <a:cs typeface="+mn-cs"/>
              </a:rPr>
              <a:t>Now, let's apply the idea of a system to business. We'll start small and work our way up. A business is a system consisting of many parts: employees, management, capital, equipment, and products, among others. Your business and your competitors comprise a system, which we may call an industry. Different industries, along with consumers, governments, and non-governmental organizations make up our economic system. </a:t>
            </a:r>
          </a:p>
          <a:p>
            <a:endParaRPr lang="en-US" sz="1200" kern="1200" dirty="0" smtClean="0">
              <a:solidFill>
                <a:schemeClr val="tx1"/>
              </a:solidFill>
              <a:latin typeface="+mn-lt"/>
              <a:ea typeface="+mn-ea"/>
              <a:cs typeface="+mn-cs"/>
            </a:endParaRPr>
          </a:p>
          <a:p>
            <a:r>
              <a:rPr lang="en-US" dirty="0" smtClean="0"/>
              <a:t>http://education-</a:t>
            </a:r>
            <a:r>
              <a:rPr lang="en-US" dirty="0" err="1" smtClean="0"/>
              <a:t>portal.com</a:t>
            </a:r>
            <a:r>
              <a:rPr lang="en-US" dirty="0" smtClean="0"/>
              <a:t>/academy/lesson/systems-thinking-in-management-definition-theory-</a:t>
            </a:r>
            <a:r>
              <a:rPr lang="en-US" dirty="0" err="1" smtClean="0"/>
              <a:t>model.html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46</a:t>
            </a:fld>
            <a:endParaRPr lang="en-US" dirty="0"/>
          </a:p>
        </p:txBody>
      </p:sp>
    </p:spTree>
    <p:extLst>
      <p:ext uri="{BB962C8B-B14F-4D97-AF65-F5344CB8AC3E}">
        <p14:creationId xmlns:p14="http://schemas.microsoft.com/office/powerpoint/2010/main" val="422703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System thinking is a major departure from the old way of business decision-making in which you would break the system into parts and analyze the parts separately. Supporters of system thinking believe that the old way is inadequate for our dynamic world, where there are numerous interactions between the parts of a system, creating the reality of a situation.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47</a:t>
            </a:fld>
            <a:endParaRPr lang="en-US" dirty="0"/>
          </a:p>
        </p:txBody>
      </p:sp>
    </p:spTree>
    <p:extLst>
      <p:ext uri="{BB962C8B-B14F-4D97-AF65-F5344CB8AC3E}">
        <p14:creationId xmlns:p14="http://schemas.microsoft.com/office/powerpoint/2010/main" val="3687948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48</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CRITICAL!!</a:t>
            </a:r>
            <a:r>
              <a:rPr lang="en-US" baseline="0" dirty="0" smtClean="0"/>
              <a:t>  Explain that we are going to review a few ISO standards that PMs should be familiar with not only from a conceptual point of view but in terms of how they are utilized in their organization, client organization and projects.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49</a:t>
            </a:fld>
            <a:endParaRPr lang="en-US" dirty="0"/>
          </a:p>
        </p:txBody>
      </p:sp>
    </p:spTree>
    <p:extLst>
      <p:ext uri="{BB962C8B-B14F-4D97-AF65-F5344CB8AC3E}">
        <p14:creationId xmlns:p14="http://schemas.microsoft.com/office/powerpoint/2010/main" val="328500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4</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What are the benefits of ISO International Standards</a:t>
            </a:r>
            <a:r>
              <a:rPr lang="en-US" sz="1000" b="1" dirty="0" smtClean="0"/>
              <a:t>?</a:t>
            </a:r>
          </a:p>
          <a:p>
            <a:endParaRPr lang="en-US" sz="1000" b="1" dirty="0" smtClean="0"/>
          </a:p>
          <a:p>
            <a:r>
              <a:rPr lang="en-US" sz="1000" b="1" dirty="0" smtClean="0"/>
              <a:t>We cover</a:t>
            </a:r>
            <a:r>
              <a:rPr lang="en-US" sz="1000" b="1" baseline="0" dirty="0" smtClean="0"/>
              <a:t> ISO Standards that pertain to sustainability as they are important in understanding the principles and approach that project managers should take to ensure quality, benefits and value.</a:t>
            </a:r>
            <a:endParaRPr lang="en-US" sz="1000" b="1" dirty="0"/>
          </a:p>
          <a:p>
            <a:endParaRPr lang="en-US" sz="1000" dirty="0"/>
          </a:p>
          <a:p>
            <a:r>
              <a:rPr lang="en-US" sz="1000" dirty="0"/>
              <a:t>ISO International Standards ensure that products and services are safe, reliable and of good quality. For business, they are strategic tools that reduce costs by minimizing waste and errors and increasing productivity. They help companies to access new markets, level the playing field for developing countries and facilitate free and fair global trade. (</a:t>
            </a:r>
            <a:r>
              <a:rPr lang="en-US" sz="1000" dirty="0" err="1"/>
              <a:t>ISO.org</a:t>
            </a:r>
            <a:r>
              <a:rPr lang="en-US" sz="1000" dirty="0" smtClean="0"/>
              <a:t>)</a:t>
            </a:r>
          </a:p>
          <a:p>
            <a:endParaRPr lang="en-US" sz="1000" dirty="0" smtClean="0"/>
          </a:p>
          <a:p>
            <a:r>
              <a:rPr lang="en-US" sz="1000" dirty="0" smtClean="0"/>
              <a:t>There</a:t>
            </a:r>
            <a:r>
              <a:rPr lang="en-US" sz="1000" baseline="0" dirty="0" smtClean="0"/>
              <a:t> are two kinds.  Guidelines and normative….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50</a:t>
            </a:fld>
            <a:endParaRPr lang="en-US" dirty="0"/>
          </a:p>
        </p:txBody>
      </p:sp>
    </p:spTree>
    <p:extLst>
      <p:ext uri="{BB962C8B-B14F-4D97-AF65-F5344CB8AC3E}">
        <p14:creationId xmlns:p14="http://schemas.microsoft.com/office/powerpoint/2010/main" val="4152043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EB5877C5-74EB-4AA9-9302-C14B9A930871}" type="slidenum">
              <a:rPr lang="en-US" sz="1400"/>
              <a:pPr eaLnBrk="1" hangingPunct="1"/>
              <a:t>51</a:t>
            </a:fld>
            <a:endParaRPr lang="en-US" sz="1400" dirty="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87C0DAE6-11EF-48BE-BF05-5246EA926931}" type="slidenum">
              <a:rPr lang="en-US" sz="1400"/>
              <a:pPr eaLnBrk="1" hangingPunct="1"/>
              <a:t>52</a:t>
            </a:fld>
            <a:endParaRPr lang="en-US" sz="1400" dirty="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ISO 26000 contains no requirements and therefore the word “shall”, which indicates a requirement in ISO language, is not used</a:t>
            </a:r>
          </a:p>
          <a:p>
            <a:r>
              <a:rPr lang="en-US" dirty="0" smtClean="0">
                <a:latin typeface="Arial" pitchFamily="34" charset="0"/>
              </a:rPr>
              <a:t>But does contain 386 “should”s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1BCB6471-C9DC-4343-B253-9A9D4776A106}" type="slidenum">
              <a:rPr lang="en-US" sz="1400"/>
              <a:pPr eaLnBrk="1" hangingPunct="1"/>
              <a:t>53</a:t>
            </a:fld>
            <a:endParaRPr lang="en-US" sz="1400" dirty="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CAD77DD6-0D1A-4FE9-B2EF-5493B83BDD19}" type="slidenum">
              <a:rPr lang="en-US" sz="1400"/>
              <a:pPr eaLnBrk="1" hangingPunct="1"/>
              <a:t>54</a:t>
            </a:fld>
            <a:endParaRPr lang="en-US" sz="1400" dirty="0"/>
          </a:p>
        </p:txBody>
      </p:sp>
      <p:sp>
        <p:nvSpPr>
          <p:cNvPr id="110595" name="Rectangle 1026"/>
          <p:cNvSpPr>
            <a:spLocks noGrp="1" noRot="1" noChangeAspect="1" noChangeArrowheads="1" noTextEdit="1"/>
          </p:cNvSpPr>
          <p:nvPr>
            <p:ph type="sldImg"/>
          </p:nvPr>
        </p:nvSpPr>
        <p:spPr>
          <a:ln/>
        </p:spPr>
      </p:sp>
      <p:sp>
        <p:nvSpPr>
          <p:cNvPr id="11059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dirty="0">
                <a:latin typeface="Arial" pitchFamily="34" charset="0"/>
              </a:rPr>
              <a:t>ISO 14004 is guidance on how to implement ISO 14001</a:t>
            </a:r>
          </a:p>
          <a:p>
            <a:r>
              <a:rPr lang="en-US" sz="1000" dirty="0">
                <a:latin typeface="Arial" pitchFamily="34" charset="0"/>
              </a:rPr>
              <a:t>10, 11, and 12 relate to auditing of the 14001 standard.  I would note here that a new joint auditing standard is currently being developed that will eventually replace 14010, 14011, and 14012.  This new standard ISO 19011 is an auditing standard that may be used for both ISO 9000 and ISO 14001.</a:t>
            </a:r>
          </a:p>
          <a:p>
            <a:r>
              <a:rPr lang="en-US" sz="1000" dirty="0">
                <a:hlinkClick r:id="rId3" action="ppaction://hlinkfile"/>
              </a:rPr>
              <a:t>ISO 14064-1:2006 </a:t>
            </a:r>
            <a:r>
              <a:rPr lang="en-US" sz="1000" dirty="0"/>
              <a:t/>
            </a:r>
            <a:br>
              <a:rPr lang="en-US" sz="1000" dirty="0"/>
            </a:br>
            <a:r>
              <a:rPr lang="en-US" sz="1000" dirty="0"/>
              <a:t>Greenhouse gases -- Part 1: Specification with guidance at the organization level for quantification and reporting of greenhouse gas emissions and removals </a:t>
            </a:r>
            <a:endParaRPr lang="en-US" sz="1000" dirty="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F2F2124E-C4A3-4D48-9C0C-3BDB5B82A00B}" type="slidenum">
              <a:rPr lang="en-US" sz="1400"/>
              <a:pPr eaLnBrk="1" hangingPunct="1"/>
              <a:t>56</a:t>
            </a:fld>
            <a:endParaRPr lang="en-US" sz="1400" dirty="0"/>
          </a:p>
        </p:txBody>
      </p:sp>
      <p:sp>
        <p:nvSpPr>
          <p:cNvPr id="113667" name="Rectangle 2050"/>
          <p:cNvSpPr>
            <a:spLocks noGrp="1" noRot="1" noChangeAspect="1" noChangeArrowheads="1" noTextEdit="1"/>
          </p:cNvSpPr>
          <p:nvPr>
            <p:ph type="sldImg"/>
          </p:nvPr>
        </p:nvSpPr>
        <p:spPr>
          <a:ln/>
        </p:spPr>
      </p:sp>
      <p:sp>
        <p:nvSpPr>
          <p:cNvPr id="113668" name="Rectangle 2051"/>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1600">
                <a:solidFill>
                  <a:schemeClr val="tx1"/>
                </a:solidFill>
                <a:latin typeface="Arial" pitchFamily="34" charset="0"/>
                <a:cs typeface="Arial" pitchFamily="34" charset="0"/>
              </a:defRPr>
            </a:lvl1pPr>
            <a:lvl2pPr marL="830143" indent="-319285" eaLnBrk="0" hangingPunct="0">
              <a:defRPr sz="1600">
                <a:solidFill>
                  <a:schemeClr val="tx1"/>
                </a:solidFill>
                <a:latin typeface="Arial" pitchFamily="34" charset="0"/>
                <a:cs typeface="Arial" pitchFamily="34" charset="0"/>
              </a:defRPr>
            </a:lvl2pPr>
            <a:lvl3pPr marL="1277143" indent="-255428" eaLnBrk="0" hangingPunct="0">
              <a:defRPr sz="1600">
                <a:solidFill>
                  <a:schemeClr val="tx1"/>
                </a:solidFill>
                <a:latin typeface="Arial" pitchFamily="34" charset="0"/>
                <a:cs typeface="Arial" pitchFamily="34" charset="0"/>
              </a:defRPr>
            </a:lvl3pPr>
            <a:lvl4pPr marL="1788001" indent="-255428" eaLnBrk="0" hangingPunct="0">
              <a:defRPr sz="1600">
                <a:solidFill>
                  <a:schemeClr val="tx1"/>
                </a:solidFill>
                <a:latin typeface="Arial" pitchFamily="34" charset="0"/>
                <a:cs typeface="Arial" pitchFamily="34" charset="0"/>
              </a:defRPr>
            </a:lvl4pPr>
            <a:lvl5pPr marL="2298860" indent="-255428" eaLnBrk="0" hangingPunct="0">
              <a:defRPr sz="1600">
                <a:solidFill>
                  <a:schemeClr val="tx1"/>
                </a:solidFill>
                <a:latin typeface="Arial" pitchFamily="34" charset="0"/>
                <a:cs typeface="Arial" pitchFamily="34" charset="0"/>
              </a:defRPr>
            </a:lvl5pPr>
            <a:lvl6pPr marL="2809716" indent="-255428" eaLnBrk="0" fontAlgn="base" hangingPunct="0">
              <a:spcBef>
                <a:spcPct val="0"/>
              </a:spcBef>
              <a:spcAft>
                <a:spcPct val="0"/>
              </a:spcAft>
              <a:defRPr sz="1600">
                <a:solidFill>
                  <a:schemeClr val="tx1"/>
                </a:solidFill>
                <a:latin typeface="Arial" pitchFamily="34" charset="0"/>
                <a:cs typeface="Arial" pitchFamily="34" charset="0"/>
              </a:defRPr>
            </a:lvl6pPr>
            <a:lvl7pPr marL="3320573" indent="-255428" eaLnBrk="0" fontAlgn="base" hangingPunct="0">
              <a:spcBef>
                <a:spcPct val="0"/>
              </a:spcBef>
              <a:spcAft>
                <a:spcPct val="0"/>
              </a:spcAft>
              <a:defRPr sz="1600">
                <a:solidFill>
                  <a:schemeClr val="tx1"/>
                </a:solidFill>
                <a:latin typeface="Arial" pitchFamily="34" charset="0"/>
                <a:cs typeface="Arial" pitchFamily="34" charset="0"/>
              </a:defRPr>
            </a:lvl7pPr>
            <a:lvl8pPr marL="3831430" indent="-255428" eaLnBrk="0" fontAlgn="base" hangingPunct="0">
              <a:spcBef>
                <a:spcPct val="0"/>
              </a:spcBef>
              <a:spcAft>
                <a:spcPct val="0"/>
              </a:spcAft>
              <a:defRPr sz="1600">
                <a:solidFill>
                  <a:schemeClr val="tx1"/>
                </a:solidFill>
                <a:latin typeface="Arial" pitchFamily="34" charset="0"/>
                <a:cs typeface="Arial" pitchFamily="34" charset="0"/>
              </a:defRPr>
            </a:lvl8pPr>
            <a:lvl9pPr marL="4342288" indent="-255428" eaLnBrk="0" fontAlgn="base" hangingPunct="0">
              <a:spcBef>
                <a:spcPct val="0"/>
              </a:spcBef>
              <a:spcAft>
                <a:spcPct val="0"/>
              </a:spcAft>
              <a:defRPr sz="1600">
                <a:solidFill>
                  <a:schemeClr val="tx1"/>
                </a:solidFill>
                <a:latin typeface="Arial" pitchFamily="34" charset="0"/>
                <a:cs typeface="Arial" pitchFamily="34" charset="0"/>
              </a:defRPr>
            </a:lvl9pPr>
          </a:lstStyle>
          <a:p>
            <a:pPr eaLnBrk="1" hangingPunct="1"/>
            <a:fld id="{2B1B57CB-4FD9-44D4-8599-3559EA4442DF}" type="slidenum">
              <a:rPr lang="en-US" sz="1400"/>
              <a:pPr eaLnBrk="1" hangingPunct="1"/>
              <a:t>57</a:t>
            </a:fld>
            <a:endParaRPr lang="en-US" sz="1400" dirty="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rPr>
              <a:t>I introduce the term “PDCA” here</a:t>
            </a:r>
          </a:p>
          <a:p>
            <a:endParaRPr lang="en-US" dirty="0" smtClean="0">
              <a:latin typeface="Arial" pitchFamily="34" charset="0"/>
            </a:endParaRPr>
          </a:p>
          <a:p>
            <a:r>
              <a:rPr lang="en-US" dirty="0" smtClean="0">
                <a:latin typeface="Arial" pitchFamily="34" charset="0"/>
              </a:rPr>
              <a:t>I often use the term “activities, products, and services” here and reference the standard’s use of these terms</a:t>
            </a:r>
          </a:p>
          <a:p>
            <a:endParaRPr lang="en-US" dirty="0" smtClean="0">
              <a:latin typeface="Arial" pitchFamily="34" charset="0"/>
            </a:endParaRPr>
          </a:p>
          <a:p>
            <a:r>
              <a:rPr lang="en-US" b="1" dirty="0" smtClean="0"/>
              <a:t>The steps in each successive PDCA cycle are:</a:t>
            </a:r>
            <a:endParaRPr lang="en-US" b="1" baseline="30000" dirty="0" smtClean="0"/>
          </a:p>
          <a:p>
            <a:endParaRPr lang="en-US" baseline="30000" dirty="0" smtClean="0"/>
          </a:p>
          <a:p>
            <a:r>
              <a:rPr lang="en-US" b="1" dirty="0" smtClean="0"/>
              <a:t>PLAN</a:t>
            </a:r>
            <a:r>
              <a:rPr lang="en-US" dirty="0" smtClean="0"/>
              <a:t> Establish the objectives and processes necessary to deliver results in accordance with the expected output (the target or goals). By establishing output expectations, the completeness and accuracy of the specificatio</a:t>
            </a:r>
            <a:r>
              <a:rPr lang="en-US" baseline="0" dirty="0" smtClean="0"/>
              <a:t>n </a:t>
            </a:r>
            <a:r>
              <a:rPr lang="en-US" dirty="0" smtClean="0"/>
              <a:t>is also a part of the targeted improvement. When possible start on a small scale to test possible effects. </a:t>
            </a:r>
          </a:p>
          <a:p>
            <a:endParaRPr 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58</a:t>
            </a:fld>
            <a:endParaRPr lang="en-US" dirty="0"/>
          </a:p>
        </p:txBody>
      </p:sp>
    </p:spTree>
    <p:extLst>
      <p:ext uri="{BB962C8B-B14F-4D97-AF65-F5344CB8AC3E}">
        <p14:creationId xmlns:p14="http://schemas.microsoft.com/office/powerpoint/2010/main" val="231126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t>ISO 50001 — Why is it important?</a:t>
            </a:r>
          </a:p>
          <a:p>
            <a:pPr eaLnBrk="1" hangingPunct="1">
              <a:spcBef>
                <a:spcPct val="0"/>
              </a:spcBef>
            </a:pPr>
            <a:endParaRPr lang="en-US" dirty="0" smtClean="0"/>
          </a:p>
          <a:p>
            <a:pPr eaLnBrk="1" hangingPunct="1">
              <a:spcBef>
                <a:spcPct val="0"/>
              </a:spcBef>
            </a:pPr>
            <a:r>
              <a:rPr lang="en-US" dirty="0" smtClean="0"/>
              <a:t>Energy is critical to organizational operations and can be a major cost to organizations, whatever their activities. An idea can be gained by considering the use of energy through the supply chain of a business, from raw materials </a:t>
            </a:r>
            <a:r>
              <a:rPr lang="es-ES" dirty="0" smtClean="0"/>
              <a:t>through to recycling.</a:t>
            </a:r>
          </a:p>
          <a:p>
            <a:pPr eaLnBrk="1" hangingPunct="1">
              <a:spcBef>
                <a:spcPct val="0"/>
              </a:spcBef>
            </a:pPr>
            <a:r>
              <a:rPr lang="en-US" dirty="0" smtClean="0"/>
              <a:t>In addition to the economic costs of energy to an organization, energy can impose environmental and societal costs by depleting resources and contributing to problems such as climate change.</a:t>
            </a:r>
          </a:p>
          <a:p>
            <a:pPr eaLnBrk="1" hangingPunct="1">
              <a:spcBef>
                <a:spcPct val="0"/>
              </a:spcBef>
            </a:pPr>
            <a:r>
              <a:rPr lang="en-US" dirty="0" smtClean="0"/>
              <a:t>The development and deployment of technologies for new energy sources and renewable sources can take time.</a:t>
            </a:r>
          </a:p>
          <a:p>
            <a:pPr eaLnBrk="1" hangingPunct="1">
              <a:spcBef>
                <a:spcPct val="0"/>
              </a:spcBef>
            </a:pPr>
            <a:r>
              <a:rPr lang="en-US" dirty="0" smtClean="0"/>
              <a:t>Individual organizations cannot control energy prices, government policies or the global economy, but they can improve the way they manage energy in the here and now. Improved energy performance can provide rapid benefits for an organization by maximizing the use of its energy sources and energy-related assets, thus reducing both energy cost and consumption. The organization will  also make positive contributions toward reducing depletion of energy resources and mitigating worldwide effects of energy use, such as global warming.</a:t>
            </a:r>
          </a:p>
          <a:p>
            <a:pPr eaLnBrk="1" hangingPunct="1">
              <a:spcBef>
                <a:spcPct val="0"/>
              </a:spcBef>
            </a:pPr>
            <a:endParaRPr lang="en-US" dirty="0" smtClean="0"/>
          </a:p>
          <a:p>
            <a:pPr eaLnBrk="1" hangingPunct="1">
              <a:spcBef>
                <a:spcPct val="0"/>
              </a:spcBef>
            </a:pPr>
            <a:r>
              <a:rPr lang="en-US" dirty="0" smtClean="0"/>
              <a:t>ISO 50001 is based on the management system model that is already understood and implemented by organizations worldwide. It can make a positive difference</a:t>
            </a:r>
          </a:p>
          <a:p>
            <a:pPr eaLnBrk="1" hangingPunct="1">
              <a:spcBef>
                <a:spcPct val="0"/>
              </a:spcBef>
            </a:pPr>
            <a:r>
              <a:rPr lang="en-US" dirty="0" smtClean="0"/>
              <a:t>for organizations of all types in the very near future, while supporting longer term efforts for improved energy technologies.</a:t>
            </a:r>
          </a:p>
          <a:p>
            <a:pPr eaLnBrk="1" hangingPunct="1">
              <a:spcBef>
                <a:spcPct val="0"/>
              </a:spcBef>
            </a:pPr>
            <a:endParaRPr lang="en-US" dirty="0" smtClean="0"/>
          </a:p>
        </p:txBody>
      </p:sp>
      <p:sp>
        <p:nvSpPr>
          <p:cNvPr id="194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CD9AC0FF-0F1D-4D36-912E-93EA5B612C92}" type="slidenum">
              <a:rPr lang="es-ES"/>
              <a:pPr eaLnBrk="1" hangingPunct="1"/>
              <a:t>59</a:t>
            </a:fld>
            <a:endParaRPr lang="es-E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830143" indent="-319285" eaLnBrk="0" hangingPunct="0">
              <a:defRPr>
                <a:solidFill>
                  <a:schemeClr val="tx1"/>
                </a:solidFill>
                <a:latin typeface="Arial" charset="0"/>
              </a:defRPr>
            </a:lvl2pPr>
            <a:lvl3pPr marL="1277143" indent="-255428" eaLnBrk="0" hangingPunct="0">
              <a:defRPr>
                <a:solidFill>
                  <a:schemeClr val="tx1"/>
                </a:solidFill>
                <a:latin typeface="Arial" charset="0"/>
              </a:defRPr>
            </a:lvl3pPr>
            <a:lvl4pPr marL="1788001" indent="-255428" eaLnBrk="0" hangingPunct="0">
              <a:defRPr>
                <a:solidFill>
                  <a:schemeClr val="tx1"/>
                </a:solidFill>
                <a:latin typeface="Arial" charset="0"/>
              </a:defRPr>
            </a:lvl4pPr>
            <a:lvl5pPr marL="2298860" indent="-255428" eaLnBrk="0" hangingPunct="0">
              <a:defRPr>
                <a:solidFill>
                  <a:schemeClr val="tx1"/>
                </a:solidFill>
                <a:latin typeface="Arial" charset="0"/>
              </a:defRPr>
            </a:lvl5pPr>
            <a:lvl6pPr marL="2809716" indent="-255428" eaLnBrk="0" fontAlgn="base" hangingPunct="0">
              <a:spcBef>
                <a:spcPct val="0"/>
              </a:spcBef>
              <a:spcAft>
                <a:spcPct val="0"/>
              </a:spcAft>
              <a:defRPr>
                <a:solidFill>
                  <a:schemeClr val="tx1"/>
                </a:solidFill>
                <a:latin typeface="Arial" charset="0"/>
              </a:defRPr>
            </a:lvl6pPr>
            <a:lvl7pPr marL="3320573" indent="-255428" eaLnBrk="0" fontAlgn="base" hangingPunct="0">
              <a:spcBef>
                <a:spcPct val="0"/>
              </a:spcBef>
              <a:spcAft>
                <a:spcPct val="0"/>
              </a:spcAft>
              <a:defRPr>
                <a:solidFill>
                  <a:schemeClr val="tx1"/>
                </a:solidFill>
                <a:latin typeface="Arial" charset="0"/>
              </a:defRPr>
            </a:lvl7pPr>
            <a:lvl8pPr marL="3831430" indent="-255428" eaLnBrk="0" fontAlgn="base" hangingPunct="0">
              <a:spcBef>
                <a:spcPct val="0"/>
              </a:spcBef>
              <a:spcAft>
                <a:spcPct val="0"/>
              </a:spcAft>
              <a:defRPr>
                <a:solidFill>
                  <a:schemeClr val="tx1"/>
                </a:solidFill>
                <a:latin typeface="Arial" charset="0"/>
              </a:defRPr>
            </a:lvl8pPr>
            <a:lvl9pPr marL="4342288" indent="-255428" eaLnBrk="0" fontAlgn="base" hangingPunct="0">
              <a:spcBef>
                <a:spcPct val="0"/>
              </a:spcBef>
              <a:spcAft>
                <a:spcPct val="0"/>
              </a:spcAft>
              <a:defRPr>
                <a:solidFill>
                  <a:schemeClr val="tx1"/>
                </a:solidFill>
                <a:latin typeface="Arial" charset="0"/>
              </a:defRPr>
            </a:lvl9pPr>
          </a:lstStyle>
          <a:p>
            <a:pPr eaLnBrk="1" hangingPunct="1"/>
            <a:fld id="{67DBAD03-0BFC-418B-B9D6-45F1247BF9C3}" type="slidenum">
              <a:rPr lang="es-ES"/>
              <a:pPr eaLnBrk="1" hangingPunct="1"/>
              <a:t>60</a:t>
            </a:fld>
            <a:endParaRPr lang="es-E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73">
              <a:defRPr/>
            </a:pPr>
            <a:r>
              <a:rPr lang="en-US" sz="1400" dirty="0"/>
              <a:t>GPM is a Social Enterprise established to address issues and profits realized are reinvested in the business with the aim of increasing social impact. Unlike a Non-Profit, the business is not dependent on donations or on private or public grants to survive and to operate, because, as any other business, it is self-sustainable and unlike a Non-Profit, where funds are spent only once on the field, our funds are invested to increase and improve the business' operations and the tools we offer to our partners. Our construct is unique among project management organizations in that we are able to function as a company and put into practice what we encourage others to do. (The GPMG Accreditation Board, is a separate not-for-profit organization that governs all GPM certifications.)</a:t>
            </a:r>
          </a:p>
          <a:p>
            <a:pPr defTabSz="966473">
              <a:defRPr/>
            </a:pP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6</a:t>
            </a:fld>
            <a:endParaRPr lang="en-US" dirty="0"/>
          </a:p>
        </p:txBody>
      </p:sp>
    </p:spTree>
    <p:extLst>
      <p:ext uri="{BB962C8B-B14F-4D97-AF65-F5344CB8AC3E}">
        <p14:creationId xmlns:p14="http://schemas.microsoft.com/office/powerpoint/2010/main" val="1453791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SPEND TIME</a:t>
            </a:r>
            <a:r>
              <a:rPr lang="en-US" baseline="0" dirty="0" smtClean="0"/>
              <a:t> ON THIS SLIDE.  This is THE key differentiator for GPM,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62</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
                <a:srgbClr val="FF5050"/>
              </a:buClr>
              <a:buFontTx/>
              <a:buAutoNum type="arabicPeriod"/>
            </a:pPr>
            <a:r>
              <a:rPr lang="en-US" dirty="0" smtClean="0"/>
              <a:t> What is the Purpose of an Audit?</a:t>
            </a:r>
          </a:p>
          <a:p>
            <a:pPr eaLnBrk="1" hangingPunct="1">
              <a:buClr>
                <a:srgbClr val="FF5050"/>
              </a:buClr>
              <a:buFontTx/>
              <a:buAutoNum type="arabicPeriod"/>
            </a:pPr>
            <a:r>
              <a:rPr lang="en-US" dirty="0" smtClean="0"/>
              <a:t> What are the stages of an Audit?</a:t>
            </a:r>
          </a:p>
          <a:p>
            <a:pPr eaLnBrk="1" hangingPunct="1">
              <a:buClr>
                <a:srgbClr val="FF5050"/>
              </a:buClr>
              <a:buFontTx/>
              <a:buNone/>
            </a:pPr>
            <a:r>
              <a:rPr lang="en-US" dirty="0" smtClean="0"/>
              <a:t>-</a:t>
            </a:r>
            <a:r>
              <a:rPr lang="en-US" baseline="0" dirty="0" smtClean="0"/>
              <a:t> </a:t>
            </a:r>
            <a:r>
              <a:rPr lang="en-US" dirty="0" smtClean="0"/>
              <a:t>Preparation, Execution, and Monitoring Report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63</a:t>
            </a:fld>
            <a:endParaRPr lang="en-US" dirty="0"/>
          </a:p>
        </p:txBody>
      </p:sp>
    </p:spTree>
    <p:extLst>
      <p:ext uri="{BB962C8B-B14F-4D97-AF65-F5344CB8AC3E}">
        <p14:creationId xmlns:p14="http://schemas.microsoft.com/office/powerpoint/2010/main" val="2734987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class which of these are not</a:t>
            </a:r>
            <a:r>
              <a:rPr lang="en-US" baseline="0" dirty="0" smtClean="0"/>
              <a:t> relevant to project management.  The answer is none.  They are all relevant.   If a PM doesn’t understand asset management, they will not be successful.</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69</a:t>
            </a:fld>
            <a:endParaRPr lang="en-US" dirty="0"/>
          </a:p>
        </p:txBody>
      </p:sp>
    </p:spTree>
    <p:extLst>
      <p:ext uri="{BB962C8B-B14F-4D97-AF65-F5344CB8AC3E}">
        <p14:creationId xmlns:p14="http://schemas.microsoft.com/office/powerpoint/2010/main" val="3288289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blue, you will find the </a:t>
            </a:r>
            <a:r>
              <a:rPr lang="en-US" sz="1200" b="0" i="0" u="none" strike="noStrike" kern="1200" baseline="0" dirty="0" smtClean="0">
                <a:solidFill>
                  <a:schemeClr val="tx1"/>
                </a:solidFill>
                <a:latin typeface="+mn-lt"/>
                <a:ea typeface="+mn-ea"/>
                <a:cs typeface="+mn-cs"/>
              </a:rPr>
              <a:t>relationship between key elements of an asset management system.  In green you will see the cross pollination to the project </a:t>
            </a:r>
            <a:r>
              <a:rPr lang="en-US" sz="1200" b="0" i="0" u="none" strike="noStrike" kern="1200" baseline="0" smtClean="0">
                <a:solidFill>
                  <a:schemeClr val="tx1"/>
                </a:solidFill>
                <a:latin typeface="+mn-lt"/>
                <a:ea typeface="+mn-ea"/>
                <a:cs typeface="+mn-cs"/>
              </a:rPr>
              <a:t>management realm.</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70</a:t>
            </a:fld>
            <a:endParaRPr lang="en-US" dirty="0"/>
          </a:p>
        </p:txBody>
      </p:sp>
    </p:spTree>
    <p:extLst>
      <p:ext uri="{BB962C8B-B14F-4D97-AF65-F5344CB8AC3E}">
        <p14:creationId xmlns:p14="http://schemas.microsoft.com/office/powerpoint/2010/main" val="6517882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71</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t>Source</a:t>
            </a:r>
            <a:r>
              <a:rPr lang="es-AR" dirty="0" smtClean="0"/>
              <a:t>: http://www.businessdictionary.com/definition/principles.html</a:t>
            </a:r>
          </a:p>
          <a:p>
            <a:endParaRPr lang="es-AR" dirty="0" smtClean="0"/>
          </a:p>
          <a:p>
            <a:r>
              <a:rPr lang="es-ES" dirty="0" smtClean="0"/>
              <a:t>http://www.businessdictionary.com/definition/values.html</a:t>
            </a:r>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78</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1200" b="1" kern="1200" baseline="0" dirty="0" err="1" smtClean="0">
                <a:solidFill>
                  <a:schemeClr val="tx1"/>
                </a:solidFill>
                <a:latin typeface="+mn-lt"/>
                <a:ea typeface="+mn-ea"/>
                <a:cs typeface="+mn-cs"/>
              </a:rPr>
              <a:t>The</a:t>
            </a:r>
            <a:r>
              <a:rPr lang="es-ES" sz="1200" b="1" kern="1200" baseline="0" dirty="0" smtClean="0">
                <a:solidFill>
                  <a:schemeClr val="tx1"/>
                </a:solidFill>
                <a:latin typeface="+mn-lt"/>
                <a:ea typeface="+mn-ea"/>
                <a:cs typeface="+mn-cs"/>
              </a:rPr>
              <a:t> Business Case </a:t>
            </a:r>
            <a:r>
              <a:rPr lang="es-ES" sz="1200" b="1" kern="1200" baseline="0" dirty="0" err="1" smtClean="0">
                <a:solidFill>
                  <a:schemeClr val="tx1"/>
                </a:solidFill>
                <a:latin typeface="+mn-lt"/>
                <a:ea typeface="+mn-ea"/>
                <a:cs typeface="+mn-cs"/>
              </a:rPr>
              <a:t>for</a:t>
            </a:r>
            <a:r>
              <a:rPr lang="es-ES" sz="1200" b="1" kern="1200" baseline="0" dirty="0" smtClean="0">
                <a:solidFill>
                  <a:schemeClr val="tx1"/>
                </a:solidFill>
                <a:latin typeface="+mn-lt"/>
                <a:ea typeface="+mn-ea"/>
                <a:cs typeface="+mn-cs"/>
              </a:rPr>
              <a:t> </a:t>
            </a:r>
            <a:r>
              <a:rPr lang="en-US" sz="1200" b="1" kern="1200" baseline="0" dirty="0" smtClean="0">
                <a:solidFill>
                  <a:schemeClr val="tx1"/>
                </a:solidFill>
                <a:latin typeface="+mn-lt"/>
                <a:ea typeface="+mn-ea"/>
                <a:cs typeface="+mn-cs"/>
              </a:rPr>
              <a:t>reporting on the 10th Principle:</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There are three major benefits from reporting on anti-corruption. The first two categories apply to individual organizations (independent of their size), whereas the third category outlines benefits also for the overall community.</a:t>
            </a:r>
          </a:p>
          <a:p>
            <a:pPr marL="228600" indent="-228600">
              <a:buAutoNum type="arabicPeriod"/>
            </a:pPr>
            <a:r>
              <a:rPr lang="en-US" sz="1200" b="1" kern="1200" baseline="0" dirty="0" smtClean="0">
                <a:solidFill>
                  <a:schemeClr val="tx1"/>
                </a:solidFill>
                <a:latin typeface="+mn-lt"/>
                <a:ea typeface="+mn-ea"/>
                <a:cs typeface="+mn-cs"/>
              </a:rPr>
              <a:t>Increased internal integrity and transparency</a:t>
            </a:r>
          </a:p>
          <a:p>
            <a:pPr marL="228600" indent="-228600">
              <a:buAutoNum type="arabicPeriod"/>
            </a:pPr>
            <a:r>
              <a:rPr lang="es-ES" sz="1200" b="1" kern="1200" baseline="0" dirty="0" err="1" smtClean="0">
                <a:solidFill>
                  <a:schemeClr val="tx1"/>
                </a:solidFill>
                <a:latin typeface="+mn-lt"/>
                <a:ea typeface="+mn-ea"/>
                <a:cs typeface="+mn-cs"/>
              </a:rPr>
              <a:t>Enhanced</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reputation</a:t>
            </a:r>
            <a:endParaRPr lang="es-ES" sz="1200" b="1" kern="1200" baseline="0" dirty="0" smtClean="0">
              <a:solidFill>
                <a:schemeClr val="tx1"/>
              </a:solidFill>
              <a:latin typeface="+mn-lt"/>
              <a:ea typeface="+mn-ea"/>
              <a:cs typeface="+mn-cs"/>
            </a:endParaRPr>
          </a:p>
          <a:p>
            <a:pPr marL="228600" indent="-228600">
              <a:buAutoNum type="arabicPeriod"/>
            </a:pPr>
            <a:r>
              <a:rPr lang="es-ES" sz="1200" b="1" kern="1200" baseline="0" dirty="0" err="1" smtClean="0">
                <a:solidFill>
                  <a:schemeClr val="tx1"/>
                </a:solidFill>
                <a:latin typeface="+mn-lt"/>
                <a:ea typeface="+mn-ea"/>
                <a:cs typeface="+mn-cs"/>
              </a:rPr>
              <a:t>Common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information</a:t>
            </a:r>
            <a:r>
              <a:rPr lang="es-ES" sz="1200" b="1"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basis</a:t>
            </a:r>
            <a:endParaRPr lang="es-E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sharing </a:t>
            </a:r>
            <a:r>
              <a:rPr lang="en-US" sz="1200" b="1" kern="1200" baseline="0" dirty="0" smtClean="0">
                <a:solidFill>
                  <a:schemeClr val="tx1"/>
                </a:solidFill>
                <a:latin typeface="+mn-lt"/>
                <a:ea typeface="+mn-ea"/>
                <a:cs typeface="+mn-cs"/>
              </a:rPr>
              <a:t>experience and procedures with other organizations;</a:t>
            </a:r>
          </a:p>
          <a:p>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stimulating</a:t>
            </a:r>
            <a:r>
              <a:rPr lang="es-ES" sz="1200" kern="1200" baseline="0" dirty="0" smtClean="0">
                <a:solidFill>
                  <a:schemeClr val="tx1"/>
                </a:solidFill>
                <a:latin typeface="+mn-lt"/>
                <a:ea typeface="+mn-ea"/>
                <a:cs typeface="+mn-cs"/>
              </a:rPr>
              <a:t> </a:t>
            </a:r>
            <a:r>
              <a:rPr lang="es-ES" sz="1200" b="1" kern="1200" baseline="0" dirty="0" err="1" smtClean="0">
                <a:solidFill>
                  <a:schemeClr val="tx1"/>
                </a:solidFill>
                <a:latin typeface="+mn-lt"/>
                <a:ea typeface="+mn-ea"/>
                <a:cs typeface="+mn-cs"/>
              </a:rPr>
              <a:t>multi-stakeholder</a:t>
            </a:r>
            <a:r>
              <a:rPr lang="es-ES" sz="1200" b="1" kern="1200" baseline="0" dirty="0" smtClean="0">
                <a:solidFill>
                  <a:schemeClr val="tx1"/>
                </a:solidFill>
                <a:latin typeface="+mn-lt"/>
                <a:ea typeface="+mn-ea"/>
                <a:cs typeface="+mn-cs"/>
              </a:rPr>
              <a:t> dialogues;</a:t>
            </a:r>
          </a:p>
          <a:p>
            <a:r>
              <a:rPr lang="en-US" sz="1200" kern="1200" baseline="0" dirty="0" smtClean="0">
                <a:solidFill>
                  <a:schemeClr val="tx1"/>
                </a:solidFill>
                <a:latin typeface="+mn-lt"/>
                <a:ea typeface="+mn-ea"/>
                <a:cs typeface="+mn-cs"/>
              </a:rPr>
              <a:t>■■ increasing importance of disclosure on anti-corruption activities in overall </a:t>
            </a:r>
            <a:r>
              <a:rPr lang="es-ES" sz="1200" b="1" kern="1200" baseline="0" dirty="0" err="1" smtClean="0">
                <a:solidFill>
                  <a:schemeClr val="tx1"/>
                </a:solidFill>
                <a:latin typeface="+mn-lt"/>
                <a:ea typeface="+mn-ea"/>
                <a:cs typeface="+mn-cs"/>
              </a:rPr>
              <a:t>sustainability</a:t>
            </a:r>
            <a:r>
              <a:rPr lang="es-ES" sz="1200" b="1" kern="1200" baseline="0" dirty="0" smtClean="0">
                <a:solidFill>
                  <a:schemeClr val="tx1"/>
                </a:solidFill>
                <a:latin typeface="+mn-lt"/>
                <a:ea typeface="+mn-ea"/>
                <a:cs typeface="+mn-cs"/>
              </a:rPr>
              <a:t> agendas; and</a:t>
            </a:r>
          </a:p>
          <a:p>
            <a:r>
              <a:rPr lang="en-US" sz="1200" kern="1200" baseline="0" dirty="0" smtClean="0">
                <a:solidFill>
                  <a:schemeClr val="tx1"/>
                </a:solidFill>
                <a:latin typeface="+mn-lt"/>
                <a:ea typeface="+mn-ea"/>
                <a:cs typeface="+mn-cs"/>
              </a:rPr>
              <a:t>■■ driving </a:t>
            </a:r>
            <a:r>
              <a:rPr lang="en-US" sz="1200" b="1" kern="1200" baseline="0" dirty="0" smtClean="0">
                <a:solidFill>
                  <a:schemeClr val="tx1"/>
                </a:solidFill>
                <a:latin typeface="+mn-lt"/>
                <a:ea typeface="+mn-ea"/>
                <a:cs typeface="+mn-cs"/>
              </a:rPr>
              <a:t>media coverage of good anti-corruption practices through provision </a:t>
            </a:r>
            <a:r>
              <a:rPr lang="es-ES" sz="1200" kern="1200" baseline="0" dirty="0" smtClean="0">
                <a:solidFill>
                  <a:schemeClr val="tx1"/>
                </a:solidFill>
                <a:latin typeface="+mn-lt"/>
                <a:ea typeface="+mn-ea"/>
                <a:cs typeface="+mn-cs"/>
              </a:rPr>
              <a:t>of comparable </a:t>
            </a:r>
            <a:r>
              <a:rPr lang="es-ES" sz="1200" kern="1200" baseline="0" dirty="0" err="1" smtClean="0">
                <a:solidFill>
                  <a:schemeClr val="tx1"/>
                </a:solidFill>
                <a:latin typeface="+mn-lt"/>
                <a:ea typeface="+mn-ea"/>
                <a:cs typeface="+mn-cs"/>
              </a:rPr>
              <a:t>progress</a:t>
            </a:r>
            <a:r>
              <a:rPr lang="es-ES" sz="1200" kern="1200" baseline="0" dirty="0" smtClean="0">
                <a:solidFill>
                  <a:schemeClr val="tx1"/>
                </a:solidFill>
                <a:latin typeface="+mn-lt"/>
                <a:ea typeface="+mn-ea"/>
                <a:cs typeface="+mn-cs"/>
              </a:rPr>
              <a:t> </a:t>
            </a:r>
            <a:r>
              <a:rPr lang="es-ES" sz="1200" kern="1200" baseline="0" dirty="0" err="1" smtClean="0">
                <a:solidFill>
                  <a:schemeClr val="tx1"/>
                </a:solidFill>
                <a:latin typeface="+mn-lt"/>
                <a:ea typeface="+mn-ea"/>
                <a:cs typeface="+mn-cs"/>
              </a:rPr>
              <a:t>reports</a:t>
            </a:r>
            <a:r>
              <a:rPr lang="es-ES" sz="1200" kern="1200" baseline="0" dirty="0" smtClean="0">
                <a:solidFill>
                  <a:schemeClr val="tx1"/>
                </a:solidFill>
                <a:latin typeface="+mn-lt"/>
                <a:ea typeface="+mn-ea"/>
                <a:cs typeface="+mn-cs"/>
              </a:rPr>
              <a:t>.</a:t>
            </a:r>
          </a:p>
          <a:p>
            <a:endParaRPr lang="es-AR"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Corruption is defined by Transparency International </a:t>
            </a:r>
            <a:r>
              <a:rPr lang="en-US" sz="1200" kern="1200" baseline="0" dirty="0" smtClean="0">
                <a:solidFill>
                  <a:schemeClr val="tx1"/>
                </a:solidFill>
                <a:latin typeface="+mn-lt"/>
                <a:ea typeface="+mn-ea"/>
                <a:cs typeface="+mn-cs"/>
              </a:rPr>
              <a:t>as “the abuse of entrusted power for private gain”. This convenient shorthand, encompassing myriad illegal and illicit acts, recognizes the breadth of the concept, but does not attempt to enumerate or precisely delimit. During the negotiations of the United Nations Convention against Corruption, UN Member States carefully considered the opportunity for the global anti-corruption treaty to provide a legal definition of corruption. Concluding that any attempt at a comprehensive definition inevitably would fail to address some relevant forms of corrupt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the international community reached global consensus on a large number of manifestations of corruption while leaving each State free to go beyond the minimum standards set forth in the Convention.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Convention calls for ratifying States to outlaw, at a minimum, bribery of public officials; embezzlement, trading in influence, abuse of function, and illicit enrichment by public officials; and bribery and embezzlement in the private sector, as well as money laundering and obstruction of justice. These corrupt actions are spelled out under the chapter of the Convention devoted to criminalization</a:t>
            </a:r>
          </a:p>
          <a:p>
            <a:r>
              <a:rPr lang="en-US" sz="1200" kern="1200" baseline="0" dirty="0" smtClean="0">
                <a:solidFill>
                  <a:schemeClr val="tx1"/>
                </a:solidFill>
                <a:latin typeface="+mn-lt"/>
                <a:ea typeface="+mn-ea"/>
                <a:cs typeface="+mn-cs"/>
              </a:rPr>
              <a:t>and law enforcement, denoting that corruption is a crime, which is a notion wider than bribery and extortion. In consonance with this approach, the 10th Principle of the United Nations Global Compact calls for companies to work against corruption in all its forms, including extortion </a:t>
            </a:r>
            <a:r>
              <a:rPr lang="es-ES" sz="1200" kern="1200" baseline="0" dirty="0" smtClean="0">
                <a:solidFill>
                  <a:schemeClr val="tx1"/>
                </a:solidFill>
                <a:latin typeface="+mn-lt"/>
                <a:ea typeface="+mn-ea"/>
                <a:cs typeface="+mn-cs"/>
              </a:rPr>
              <a:t>and </a:t>
            </a:r>
            <a:r>
              <a:rPr lang="es-ES" sz="1200" kern="1200" baseline="0" dirty="0" err="1" smtClean="0">
                <a:solidFill>
                  <a:schemeClr val="tx1"/>
                </a:solidFill>
                <a:latin typeface="+mn-lt"/>
                <a:ea typeface="+mn-ea"/>
                <a:cs typeface="+mn-cs"/>
              </a:rPr>
              <a:t>bribery</a:t>
            </a:r>
            <a:r>
              <a:rPr lang="es-ES" sz="1200" kern="1200" baseline="0" dirty="0" smtClean="0">
                <a:solidFill>
                  <a:schemeClr val="tx1"/>
                </a:solidFill>
                <a:latin typeface="+mn-lt"/>
                <a:ea typeface="+mn-ea"/>
                <a:cs typeface="+mn-cs"/>
              </a:rPr>
              <a:t>.</a:t>
            </a:r>
            <a:endParaRPr lang="es-AR" sz="1200" kern="1200" baseline="0" dirty="0" smtClean="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79</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93D28F-6941-C648-AE77-1D07EFAFAB0E}" type="slidenum">
              <a:rPr lang="en-US" smtClean="0"/>
              <a:pPr/>
              <a:t>82</a:t>
            </a:fld>
            <a:endParaRPr lang="en-US"/>
          </a:p>
        </p:txBody>
      </p:sp>
    </p:spTree>
    <p:extLst>
      <p:ext uri="{BB962C8B-B14F-4D97-AF65-F5344CB8AC3E}">
        <p14:creationId xmlns:p14="http://schemas.microsoft.com/office/powerpoint/2010/main" val="3811499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85</a:t>
            </a:fld>
            <a:endParaRPr lang="en-US" dirty="0"/>
          </a:p>
        </p:txBody>
      </p:sp>
    </p:spTree>
    <p:extLst>
      <p:ext uri="{BB962C8B-B14F-4D97-AF65-F5344CB8AC3E}">
        <p14:creationId xmlns:p14="http://schemas.microsoft.com/office/powerpoint/2010/main" val="2325273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86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C3EBD7-D354-4C97-8BB4-9A9E39C1C5CE}" type="slidenum">
              <a:rPr lang="en-US" smtClean="0"/>
              <a:pPr/>
              <a:t>8</a:t>
            </a:fld>
            <a:endParaRPr lang="en-US" dirty="0"/>
          </a:p>
        </p:txBody>
      </p:sp>
    </p:spTree>
    <p:extLst>
      <p:ext uri="{BB962C8B-B14F-4D97-AF65-F5344CB8AC3E}">
        <p14:creationId xmlns:p14="http://schemas.microsoft.com/office/powerpoint/2010/main" val="2996742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Sustainability is a critical function of project governance and change delivery in general.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89</a:t>
            </a:fld>
            <a:endParaRPr lang="en-US" dirty="0"/>
          </a:p>
        </p:txBody>
      </p:sp>
    </p:spTree>
    <p:extLst>
      <p:ext uri="{BB962C8B-B14F-4D97-AF65-F5344CB8AC3E}">
        <p14:creationId xmlns:p14="http://schemas.microsoft.com/office/powerpoint/2010/main" val="667051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519">
              <a:spcBef>
                <a:spcPct val="0"/>
              </a:spcBef>
            </a:pPr>
            <a:r>
              <a:rPr lang="en-US" dirty="0" smtClean="0"/>
              <a:t>Here is a diagram, from ISO 21500, Guidance</a:t>
            </a:r>
            <a:r>
              <a:rPr lang="en-US" baseline="0" dirty="0" smtClean="0"/>
              <a:t> on Project Management</a:t>
            </a:r>
            <a:r>
              <a:rPr lang="en-US" dirty="0" smtClean="0"/>
              <a:t> page</a:t>
            </a:r>
            <a:r>
              <a:rPr lang="en-US" baseline="0" dirty="0" smtClean="0"/>
              <a:t> 3 </a:t>
            </a:r>
            <a:r>
              <a:rPr lang="en-US" dirty="0" smtClean="0"/>
              <a:t>that depicts the project organization. The boxes represent project management concepts and the arrows represent a logical flow by which the concepts are connected. The dotted lines are organizational boundaries.  </a:t>
            </a:r>
          </a:p>
          <a:p>
            <a:pPr defTabSz="963519">
              <a:spcBef>
                <a:spcPct val="0"/>
              </a:spcBef>
            </a:pPr>
            <a:endParaRPr lang="en-US" dirty="0" smtClean="0"/>
          </a:p>
          <a:p>
            <a:pPr defTabSz="963519">
              <a:spcBef>
                <a:spcPct val="0"/>
              </a:spcBef>
            </a:pPr>
            <a:r>
              <a:rPr lang="en-US" dirty="0" smtClean="0"/>
              <a:t>The blue box listed as opportunities represents what becomes the project initiation phase and comes from organizational need, market demand and so forth. I will stress that factors outside the organizational boundary include regulatory, socio-economic, and ecological.  If they are penetrating the organization then where would they most likely live within the project environment?  Project Governance. Makes sense.</a:t>
            </a: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62989" indent="-293457" eaLnBrk="0" hangingPunct="0">
              <a:defRPr>
                <a:solidFill>
                  <a:schemeClr val="tx1"/>
                </a:solidFill>
                <a:latin typeface="Arial" pitchFamily="34" charset="0"/>
                <a:cs typeface="Arial" pitchFamily="34" charset="0"/>
              </a:defRPr>
            </a:lvl2pPr>
            <a:lvl3pPr marL="1173830" indent="-234766" eaLnBrk="0" hangingPunct="0">
              <a:defRPr>
                <a:solidFill>
                  <a:schemeClr val="tx1"/>
                </a:solidFill>
                <a:latin typeface="Arial" pitchFamily="34" charset="0"/>
                <a:cs typeface="Arial" pitchFamily="34" charset="0"/>
              </a:defRPr>
            </a:lvl3pPr>
            <a:lvl4pPr marL="1643361" indent="-234766" eaLnBrk="0" hangingPunct="0">
              <a:defRPr>
                <a:solidFill>
                  <a:schemeClr val="tx1"/>
                </a:solidFill>
                <a:latin typeface="Arial" pitchFamily="34" charset="0"/>
                <a:cs typeface="Arial" pitchFamily="34" charset="0"/>
              </a:defRPr>
            </a:lvl4pPr>
            <a:lvl5pPr marL="2112893" indent="-234766" eaLnBrk="0" hangingPunct="0">
              <a:defRPr>
                <a:solidFill>
                  <a:schemeClr val="tx1"/>
                </a:solidFill>
                <a:latin typeface="Arial" pitchFamily="34" charset="0"/>
                <a:cs typeface="Arial" pitchFamily="34" charset="0"/>
              </a:defRPr>
            </a:lvl5pPr>
            <a:lvl6pPr marL="2582426" indent="-234766" eaLnBrk="0" fontAlgn="base" hangingPunct="0">
              <a:spcBef>
                <a:spcPct val="0"/>
              </a:spcBef>
              <a:spcAft>
                <a:spcPct val="0"/>
              </a:spcAft>
              <a:defRPr>
                <a:solidFill>
                  <a:schemeClr val="tx1"/>
                </a:solidFill>
                <a:latin typeface="Arial" pitchFamily="34" charset="0"/>
                <a:cs typeface="Arial" pitchFamily="34" charset="0"/>
              </a:defRPr>
            </a:lvl6pPr>
            <a:lvl7pPr marL="3051958" indent="-234766" eaLnBrk="0" fontAlgn="base" hangingPunct="0">
              <a:spcBef>
                <a:spcPct val="0"/>
              </a:spcBef>
              <a:spcAft>
                <a:spcPct val="0"/>
              </a:spcAft>
              <a:defRPr>
                <a:solidFill>
                  <a:schemeClr val="tx1"/>
                </a:solidFill>
                <a:latin typeface="Arial" pitchFamily="34" charset="0"/>
                <a:cs typeface="Arial" pitchFamily="34" charset="0"/>
              </a:defRPr>
            </a:lvl7pPr>
            <a:lvl8pPr marL="3521490" indent="-234766" eaLnBrk="0" fontAlgn="base" hangingPunct="0">
              <a:spcBef>
                <a:spcPct val="0"/>
              </a:spcBef>
              <a:spcAft>
                <a:spcPct val="0"/>
              </a:spcAft>
              <a:defRPr>
                <a:solidFill>
                  <a:schemeClr val="tx1"/>
                </a:solidFill>
                <a:latin typeface="Arial" pitchFamily="34" charset="0"/>
                <a:cs typeface="Arial" pitchFamily="34" charset="0"/>
              </a:defRPr>
            </a:lvl8pPr>
            <a:lvl9pPr marL="3991021" indent="-23476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AF2BFC5C-A399-4D70-A860-6469FFDDBCC8}" type="slidenum">
              <a:rPr lang="en-US" smtClean="0">
                <a:latin typeface="Calibri" pitchFamily="34" charset="0"/>
              </a:rPr>
              <a:pPr eaLnBrk="1" hangingPunct="1"/>
              <a:t>90</a:t>
            </a:fld>
            <a:endParaRPr lang="en-US" smtClean="0">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This means:</a:t>
            </a:r>
          </a:p>
          <a:p>
            <a:r>
              <a:rPr lang="en-GB" dirty="0" smtClean="0"/>
              <a:t>Don’t take on more projects/programs than you can cope with. If you want to start up a new program/project you may need to slow or stop one or more others to free up the resources (including financial resources).</a:t>
            </a:r>
          </a:p>
          <a:p>
            <a:r>
              <a:rPr lang="en-GB" dirty="0" smtClean="0"/>
              <a:t>Don’t take on too many projects/programs that are high risk at any one time</a:t>
            </a:r>
            <a:r>
              <a:rPr lang="en-GB" baseline="0" dirty="0" smtClean="0"/>
              <a:t> – unless you want to end up like Lehmann Brothers.</a:t>
            </a:r>
          </a:p>
          <a:p>
            <a:r>
              <a:rPr lang="en-GB" baseline="0" dirty="0" smtClean="0"/>
              <a:t>Keep an eye on the mix to make sure it doesn’t get out of hand.</a:t>
            </a:r>
          </a:p>
          <a:p>
            <a:r>
              <a:rPr lang="en-GB" baseline="0" dirty="0" smtClean="0"/>
              <a:t>When commercial/economic/political circumstances change, you might need to change what’s in the portfolio.  Some projects/programs may no longer be appropriate or affordable. If costs rise on a key project/program you may need to close/suspend others to be able to continue to pay for the overrun.</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91</a:t>
            </a:fld>
            <a:endParaRPr lang="en-GB"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98</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228600" indent="-228600">
              <a:buAutoNum type="arabicPeriod"/>
            </a:pPr>
            <a:r>
              <a:rPr lang="en-US" dirty="0" smtClean="0"/>
              <a:t>Easily</a:t>
            </a:r>
            <a:r>
              <a:rPr lang="en-US" baseline="0" dirty="0" smtClean="0"/>
              <a:t> Explained</a:t>
            </a:r>
          </a:p>
          <a:p>
            <a:pPr marL="228600" indent="-228600">
              <a:buAutoNum type="arabicPeriod"/>
            </a:pPr>
            <a:r>
              <a:rPr lang="en-US" baseline="0" dirty="0" smtClean="0"/>
              <a:t>Easily Explained</a:t>
            </a:r>
          </a:p>
          <a:p>
            <a:pPr marL="228600" indent="-228600">
              <a:buAutoNum type="arabicPeriod"/>
            </a:pPr>
            <a:r>
              <a:rPr lang="en-US" dirty="0" smtClean="0"/>
              <a:t>Easily Explained</a:t>
            </a:r>
          </a:p>
          <a:p>
            <a:pPr marL="228600" indent="-228600">
              <a:buAutoNum type="arabicPeriod"/>
            </a:pPr>
            <a:r>
              <a:rPr lang="en-US" sz="1200" b="0" i="0" u="none" strike="noStrike" kern="1200" baseline="0" dirty="0" smtClean="0">
                <a:solidFill>
                  <a:schemeClr val="tx1"/>
                </a:solidFill>
                <a:latin typeface="+mn-lt"/>
                <a:ea typeface="+mn-ea"/>
                <a:cs typeface="+mn-cs"/>
              </a:rPr>
              <a:t>Some mistakes are more lethal than others, so mistakes that do not jeopardize the survival of the organization need to be accepted, even welcomed by leaders. Relatedly, it is more important to focus on the ideas rather than the individuals behind the ideas so that failure is not personalized. And “failure-tolerant leaders emphasize that a good idea is a good idea, no matter where it comes from.</a:t>
            </a:r>
          </a:p>
          <a:p>
            <a:pPr marL="228600" indent="-228600">
              <a:buAutoNum type="arabicPeriod"/>
            </a:pPr>
            <a:r>
              <a:rPr lang="en-US" sz="1200" b="0" i="0" u="none" strike="noStrike" kern="1200" baseline="0" dirty="0" smtClean="0">
                <a:solidFill>
                  <a:schemeClr val="tx1"/>
                </a:solidFill>
                <a:latin typeface="+mn-lt"/>
                <a:ea typeface="+mn-ea"/>
                <a:cs typeface="+mn-cs"/>
              </a:rPr>
              <a:t>In the 1970s and 1980s, many organizations tried to create specialized subunits where their mandate was to make the organization more innovative. This structural approach to innovation largely failed, either immediately or in the long term. For example, General Motors created the Saturn division as a built-from-scratch innovative new way to produce and sell cars. At first, Saturn had spectacular success. However, the lessons learned from Saturn never translated to the rest of the organization and recently the Saturn division was eliminated. Similarly, too many large organizations try to rely solely on their research and development units for innovation, which greatly constrains the idea production and development process. </a:t>
            </a:r>
          </a:p>
          <a:p>
            <a:pPr marL="685800" lvl="1" indent="-228600">
              <a:buAutoNum type="arabicPeriod"/>
            </a:pPr>
            <a:r>
              <a:rPr lang="en-US" sz="1200" b="0" i="0" u="none" strike="noStrike" kern="1200" baseline="0" dirty="0" smtClean="0">
                <a:solidFill>
                  <a:schemeClr val="tx1"/>
                </a:solidFill>
                <a:latin typeface="+mn-lt"/>
                <a:ea typeface="+mn-ea"/>
                <a:cs typeface="+mn-cs"/>
              </a:rPr>
              <a:t>Hanna, D. (2010, March 8). How GM destroyed its Saturn success. Forbes, 28.</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101</a:t>
            </a:fld>
            <a:endParaRPr lang="en-US" dirty="0"/>
          </a:p>
        </p:txBody>
      </p:sp>
    </p:spTree>
    <p:extLst>
      <p:ext uri="{BB962C8B-B14F-4D97-AF65-F5344CB8AC3E}">
        <p14:creationId xmlns:p14="http://schemas.microsoft.com/office/powerpoint/2010/main" val="879418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103</a:t>
            </a:fld>
            <a:endParaRPr lang="en-GB"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3826" name="Rectangle 2"/>
          <p:cNvSpPr>
            <a:spLocks noGrp="1" noRot="1" noChangeAspect="1" noChangeArrowheads="1" noTextEdit="1"/>
          </p:cNvSpPr>
          <p:nvPr>
            <p:ph type="sldImg"/>
          </p:nvPr>
        </p:nvSpPr>
        <p:spPr>
          <a:ln/>
        </p:spPr>
      </p:sp>
      <p:sp>
        <p:nvSpPr>
          <p:cNvPr id="1613827" name="Rectangle 3"/>
          <p:cNvSpPr>
            <a:spLocks noGrp="1" noChangeArrowheads="1"/>
          </p:cNvSpPr>
          <p:nvPr>
            <p:ph type="body" idx="1"/>
          </p:nvPr>
        </p:nvSpPr>
        <p:spPr/>
        <p:txBody>
          <a:bodyPr/>
          <a:lstStyle/>
          <a:p>
            <a:r>
              <a:rPr lang="en-GB" sz="1100" dirty="0"/>
              <a:t>The Business Case is the key document to any project.  Without a detailed and authorised Business Case a project should not be allowed to proceed.</a:t>
            </a:r>
          </a:p>
          <a:p>
            <a:r>
              <a:rPr lang="en-GB" sz="1100" dirty="0"/>
              <a:t>It is also a document that lives on beyond the Project Lifecycle into the Operations Phase where the Benefits realization Review takes place, conducted by the Project Sponsor and any additional and useful stakeholders that can assist him/her in the identification and verification of the benefits.</a:t>
            </a:r>
          </a:p>
          <a:p>
            <a:r>
              <a:rPr lang="en-GB" sz="1100" dirty="0"/>
              <a:t>Throughout the whole Project Lifecycle and beyond, the Business Case has many purposes.</a:t>
            </a:r>
          </a:p>
          <a:p>
            <a:r>
              <a:rPr lang="en-GB" sz="1100" dirty="0"/>
              <a:t>It is there to justify the meaning of carrying out the work.</a:t>
            </a:r>
          </a:p>
          <a:p>
            <a:r>
              <a:rPr lang="en-GB" sz="1100" dirty="0"/>
              <a:t>It is used as an authorization for a project to proceed or obtain its funding.</a:t>
            </a:r>
          </a:p>
          <a:p>
            <a:r>
              <a:rPr lang="en-GB" sz="1100" dirty="0"/>
              <a:t>In the early stages of a project team’s development, it can be used by the Project Manager to give direction and purpose to the team.</a:t>
            </a:r>
          </a:p>
          <a:p>
            <a:r>
              <a:rPr lang="en-GB" sz="1100" dirty="0"/>
              <a:t>It is the baseline document to all project activities to gauge performance and progress against the original plan of benefits.</a:t>
            </a:r>
          </a:p>
          <a:p>
            <a:r>
              <a:rPr lang="en-GB" sz="1100" dirty="0"/>
              <a:t>It is used a an evaluating tool for any formal Change Control requests that may be submitted to a project to assess them against the potential alteration to the perceived benefits.</a:t>
            </a:r>
          </a:p>
          <a:p>
            <a:r>
              <a:rPr lang="en-GB" sz="1100" dirty="0"/>
              <a:t>Within the Operations Phase it is used as the benchmark for Benefit realization.</a:t>
            </a:r>
          </a:p>
          <a:p>
            <a:r>
              <a:rPr lang="en-GB" sz="1100" dirty="0"/>
              <a:t>After all project reviews it can be used to facilitate the future improvements to a project team and its organization by being using to learn from lessons within its project.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14850" name="Rectangle 2"/>
          <p:cNvSpPr>
            <a:spLocks noGrp="1" noRot="1" noChangeAspect="1" noChangeArrowheads="1" noTextEdit="1"/>
          </p:cNvSpPr>
          <p:nvPr>
            <p:ph type="sldImg"/>
          </p:nvPr>
        </p:nvSpPr>
        <p:spPr>
          <a:ln/>
        </p:spPr>
      </p:sp>
      <p:sp>
        <p:nvSpPr>
          <p:cNvPr id="1614851" name="Rectangle 3"/>
          <p:cNvSpPr>
            <a:spLocks noGrp="1" noChangeArrowheads="1"/>
          </p:cNvSpPr>
          <p:nvPr>
            <p:ph type="body" idx="1"/>
          </p:nvPr>
        </p:nvSpPr>
        <p:spPr/>
        <p:txBody>
          <a:bodyPr/>
          <a:lstStyle/>
          <a:p>
            <a:pPr algn="just" defTabSz="938981" fontAlgn="base">
              <a:spcBef>
                <a:spcPct val="0"/>
              </a:spcBef>
              <a:spcAft>
                <a:spcPct val="100000"/>
              </a:spcAft>
              <a:defRPr/>
            </a:pPr>
            <a:r>
              <a:rPr lang="en-GB" dirty="0"/>
              <a:t>The typical contents of a Business Case are shown on the slide above</a:t>
            </a:r>
            <a:r>
              <a:rPr lang="en-GB" dirty="0" smtClean="0"/>
              <a:t>.</a:t>
            </a:r>
            <a:r>
              <a:rPr lang="en-GB" b="1" dirty="0" smtClean="0"/>
              <a:t> </a:t>
            </a:r>
            <a:r>
              <a:rPr lang="en-GB" b="0" dirty="0" smtClean="0"/>
              <a:t>(Couldn’t help the bad humor…</a:t>
            </a:r>
            <a:r>
              <a:rPr lang="en-GB" b="0" baseline="0" dirty="0" smtClean="0"/>
              <a:t> in the picture.)</a:t>
            </a:r>
            <a:endParaRPr lang="en-GB" b="0" dirty="0"/>
          </a:p>
          <a:p>
            <a:r>
              <a:rPr lang="en-GB" dirty="0"/>
              <a:t>The first element to the document should be the reason or justification for the project.</a:t>
            </a:r>
          </a:p>
          <a:p>
            <a:r>
              <a:rPr lang="en-GB" dirty="0"/>
              <a:t>A statement of Success and Acceptance Criteria should be shown within the Business Case to allow the Project Manager to identify from these the Quality Standards that he/she will be expected to achieve in their project goals.</a:t>
            </a:r>
          </a:p>
          <a:p>
            <a:r>
              <a:rPr lang="en-GB" dirty="0"/>
              <a:t>The Project Sponsor should also identify what benefits the </a:t>
            </a:r>
            <a:r>
              <a:rPr lang="en-GB" dirty="0" smtClean="0"/>
              <a:t>organization </a:t>
            </a:r>
            <a:r>
              <a:rPr lang="en-GB" dirty="0"/>
              <a:t>should be looking to gain by having this project go ahead so that anyone reading the document can see the reason and result of the project within one area.</a:t>
            </a:r>
          </a:p>
          <a:p>
            <a:r>
              <a:rPr lang="en-GB" dirty="0"/>
              <a:t>The Project Manager will also need to know what they are being asked to produce as an end product.  This product needs to be clear and precise so that the Project Manager can develop a prescriptive scope of work to match the deliverables.</a:t>
            </a:r>
          </a:p>
          <a:p>
            <a:r>
              <a:rPr lang="en-GB" dirty="0"/>
              <a:t>A further area of the Business Case will be the Investment Appraisal which will give financial support to the project giving the true value of a project to the </a:t>
            </a:r>
            <a:r>
              <a:rPr lang="en-GB" dirty="0" smtClean="0"/>
              <a:t>organization.</a:t>
            </a:r>
            <a:endParaRPr lang="en-GB" dirty="0"/>
          </a:p>
          <a:p>
            <a:r>
              <a:rPr lang="en-GB" dirty="0"/>
              <a:t>It is important within a Business Case to list the options or approaches available or being considered and this must also include the option of not doing the project and its relevant impact.</a:t>
            </a:r>
          </a:p>
          <a:p>
            <a:r>
              <a:rPr lang="en-GB" dirty="0"/>
              <a:t>The Business Case as stated early is the driving force behind each project and so at every review it must be present for consideration as to whether or not the project should proceed or be halted as the justification or benefit can not now be realised.  This is most commonly known as the Go/No go decision point</a:t>
            </a:r>
            <a:r>
              <a:rPr lang="en-GB" dirty="0" smtClean="0"/>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Overview of project management concepts and their relationships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108</a:t>
            </a:fld>
            <a:endParaRPr lang="en-US" dirty="0"/>
          </a:p>
        </p:txBody>
      </p:sp>
    </p:spTree>
    <p:extLst>
      <p:ext uri="{BB962C8B-B14F-4D97-AF65-F5344CB8AC3E}">
        <p14:creationId xmlns:p14="http://schemas.microsoft.com/office/powerpoint/2010/main" val="2099387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110</a:t>
            </a:fld>
            <a:endParaRPr lang="en-US" dirty="0"/>
          </a:p>
        </p:txBody>
      </p:sp>
    </p:spTree>
    <p:extLst>
      <p:ext uri="{BB962C8B-B14F-4D97-AF65-F5344CB8AC3E}">
        <p14:creationId xmlns:p14="http://schemas.microsoft.com/office/powerpoint/2010/main" val="212940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AR" dirty="0" err="1" smtClean="0">
                <a:solidFill>
                  <a:srgbClr val="FF0000"/>
                </a:solidFill>
              </a:rPr>
              <a:t>What</a:t>
            </a:r>
            <a:r>
              <a:rPr lang="es-AR" dirty="0" smtClean="0">
                <a:solidFill>
                  <a:srgbClr val="FF0000"/>
                </a:solidFill>
              </a:rPr>
              <a:t> </a:t>
            </a:r>
            <a:r>
              <a:rPr lang="es-AR" dirty="0" err="1" smtClean="0">
                <a:solidFill>
                  <a:srgbClr val="FF0000"/>
                </a:solidFill>
              </a:rPr>
              <a:t>is</a:t>
            </a:r>
            <a:r>
              <a:rPr lang="es-AR" dirty="0" smtClean="0">
                <a:solidFill>
                  <a:srgbClr val="FF0000"/>
                </a:solidFill>
              </a:rPr>
              <a:t> SAPM?</a:t>
            </a:r>
            <a:endParaRPr lang="es-ES" dirty="0">
              <a:solidFill>
                <a:srgbClr val="FF0000"/>
              </a:solidFill>
            </a:endParaRPr>
          </a:p>
        </p:txBody>
      </p:sp>
      <p:sp>
        <p:nvSpPr>
          <p:cNvPr id="4" name="3 Marcador de número de diapositiva"/>
          <p:cNvSpPr>
            <a:spLocks noGrp="1"/>
          </p:cNvSpPr>
          <p:nvPr>
            <p:ph type="sldNum" sz="quarter" idx="10"/>
          </p:nvPr>
        </p:nvSpPr>
        <p:spPr/>
        <p:txBody>
          <a:bodyPr/>
          <a:lstStyle/>
          <a:p>
            <a:fld id="{2AC3EBD7-D354-4C97-8BB4-9A9E39C1C5CE}" type="slidenum">
              <a:rPr lang="en-US" smtClean="0"/>
              <a:pPr/>
              <a:t>9</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can help organizations understand what social value an activity creates in a robust and rigorous way and so manage its activities and relationships to maximize that value.	</a:t>
            </a:r>
          </a:p>
          <a:p>
            <a:r>
              <a:rPr lang="en-US" dirty="0" smtClean="0"/>
              <a:t/>
            </a:r>
            <a:br>
              <a:rPr lang="en-US" dirty="0" smtClean="0"/>
            </a:br>
            <a:r>
              <a:rPr lang="en-US" dirty="0" smtClean="0"/>
              <a:t>The process opens up a dialogue with stakeholders, helping to assess the degree to which activities are meeting their needs and expectations.	</a:t>
            </a:r>
          </a:p>
          <a:p>
            <a:endParaRPr lang="en-US" dirty="0" smtClean="0"/>
          </a:p>
          <a:p>
            <a:r>
              <a:rPr lang="en-US" dirty="0" smtClean="0"/>
              <a:t>SROI puts social impact into the language of 'return on investment’, which is widely understood by investors, commissioners and lenders. There is increasing interest in SROI as a way to demonstrate or measure the social value of investment, beyond the standard financial measurement.	</a:t>
            </a:r>
          </a:p>
          <a:p>
            <a:endParaRPr lang="en-US" dirty="0" smtClean="0"/>
          </a:p>
          <a:p>
            <a:r>
              <a:rPr lang="en-US" dirty="0" smtClean="0"/>
              <a:t>Where it is not being used already, SROI may be helpful in showing potential customers (for example, public bodies or other large purchasers) that they can develop new ways to define what they want out of contracts, by taking account of social and environmental impacts.	</a:t>
            </a:r>
          </a:p>
          <a:p>
            <a:endParaRPr lang="en-US" dirty="0" smtClean="0"/>
          </a:p>
          <a:p>
            <a:r>
              <a:rPr lang="en-US" dirty="0" smtClean="0"/>
              <a:t>SROI can also be used in strategic management. The monetized indicators can help management analyze what might happen if they change their strategy, as well as allow them to evaluate the suitability of that strategy to generating social returns, or whether there may be better means of using their resources.</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116</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117</a:t>
            </a:fld>
            <a:endParaRPr lang="en-GB"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normAutofit/>
          </a:bodyPr>
          <a:lstStyle/>
          <a:p>
            <a:r>
              <a:rPr lang="en-GB" dirty="0" smtClean="0"/>
              <a:t>Ask the delegates what happens if success criteria aren't agreed up front.</a:t>
            </a:r>
            <a:endParaRPr lang="en-GB" dirty="0"/>
          </a:p>
        </p:txBody>
      </p:sp>
      <p:sp>
        <p:nvSpPr>
          <p:cNvPr id="4" name="Slide Number Placeholder 3"/>
          <p:cNvSpPr>
            <a:spLocks noGrp="1"/>
          </p:cNvSpPr>
          <p:nvPr>
            <p:ph type="sldNum" sz="quarter" idx="10"/>
          </p:nvPr>
        </p:nvSpPr>
        <p:spPr/>
        <p:txBody>
          <a:bodyPr/>
          <a:lstStyle/>
          <a:p>
            <a:fld id="{C93E1410-554B-4178-964A-3FB54D03F731}" type="slidenum">
              <a:rPr lang="en-GB" smtClean="0"/>
              <a:pPr/>
              <a:t>119</a:t>
            </a:fld>
            <a:endParaRPr lang="en-GB"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69"/>
              </a:spcAft>
              <a:buClr>
                <a:schemeClr val="accent1"/>
              </a:buClr>
            </a:pPr>
            <a:r>
              <a:rPr lang="en-GB" sz="1300" dirty="0"/>
              <a:t>Senior managers tend to focus on output delivery, which has no quantifiable value or benefit until successfully accepted, adopted and integrated into the organization as business as usual.</a:t>
            </a:r>
          </a:p>
          <a:p>
            <a:pPr>
              <a:spcAft>
                <a:spcPts val="1269"/>
              </a:spcAft>
              <a:buClr>
                <a:schemeClr val="accent1"/>
              </a:buClr>
            </a:pPr>
            <a:r>
              <a:rPr lang="en-GB" sz="1300" dirty="0"/>
              <a:t>The real focus should be on demonstrable value and benefits aligned to strategic objectives, which also aligns with sustainability principals.</a:t>
            </a:r>
          </a:p>
          <a:p>
            <a:endParaRPr lang="en-US" dirty="0"/>
          </a:p>
        </p:txBody>
      </p:sp>
      <p:sp>
        <p:nvSpPr>
          <p:cNvPr id="4" name="Slide Number Placeholder 3"/>
          <p:cNvSpPr>
            <a:spLocks noGrp="1"/>
          </p:cNvSpPr>
          <p:nvPr>
            <p:ph type="sldNum" sz="quarter" idx="10"/>
          </p:nvPr>
        </p:nvSpPr>
        <p:spPr/>
        <p:txBody>
          <a:bodyPr/>
          <a:lstStyle/>
          <a:p>
            <a:fld id="{2D1DC479-0E0C-4342-8C2F-611A1116D127}" type="slidenum">
              <a:rPr lang="en-US" smtClean="0"/>
              <a:pPr/>
              <a:t>120</a:t>
            </a:fld>
            <a:endParaRPr lang="en-US"/>
          </a:p>
        </p:txBody>
      </p:sp>
    </p:spTree>
    <p:extLst>
      <p:ext uri="{BB962C8B-B14F-4D97-AF65-F5344CB8AC3E}">
        <p14:creationId xmlns:p14="http://schemas.microsoft.com/office/powerpoint/2010/main" val="10512981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the causes for ineffective benefits management in practice is the lack of clear responsibilities in this respect. Assigning benefits management responsibilities can be challenging because this activity continues after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124</a:t>
            </a:fld>
            <a:endParaRPr lang="en-US" dirty="0"/>
          </a:p>
        </p:txBody>
      </p:sp>
    </p:spTree>
    <p:extLst>
      <p:ext uri="{BB962C8B-B14F-4D97-AF65-F5344CB8AC3E}">
        <p14:creationId xmlns:p14="http://schemas.microsoft.com/office/powerpoint/2010/main" val="297866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126</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simple opening on requirements.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128</a:t>
            </a:fld>
            <a:endParaRPr lang="en-US" dirty="0"/>
          </a:p>
        </p:txBody>
      </p:sp>
    </p:spTree>
    <p:extLst>
      <p:ext uri="{BB962C8B-B14F-4D97-AF65-F5344CB8AC3E}">
        <p14:creationId xmlns:p14="http://schemas.microsoft.com/office/powerpoint/2010/main" val="35560153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just covered a lot.</a:t>
            </a:r>
            <a:r>
              <a:rPr lang="en-US" baseline="0" dirty="0" smtClean="0"/>
              <a:t>  Time for a quick break.</a:t>
            </a:r>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129</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137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 Adheres</a:t>
            </a:r>
            <a:r>
              <a:rPr lang="en-US" baseline="0" dirty="0" smtClean="0"/>
              <a:t> to ISO 17024, Certification of Professionals.  All GPM Certifications are issued by the GPMG Accreditation Board, A semi-autonomous organization that provides governance and oversight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10</a:t>
            </a:fld>
            <a:endParaRPr lang="en-US" dirty="0"/>
          </a:p>
        </p:txBody>
      </p:sp>
    </p:spTree>
    <p:extLst>
      <p:ext uri="{BB962C8B-B14F-4D97-AF65-F5344CB8AC3E}">
        <p14:creationId xmlns:p14="http://schemas.microsoft.com/office/powerpoint/2010/main" val="41965193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en.wikipedia.org</a:t>
            </a:r>
            <a:r>
              <a:rPr lang="en-US" dirty="0" smtClean="0"/>
              <a:t>/wiki/</a:t>
            </a:r>
            <a:r>
              <a:rPr lang="en-US" dirty="0" err="1" smtClean="0"/>
              <a:t>File:Burj_Khalifa.jpg</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139</a:t>
            </a:fld>
            <a:endParaRPr lang="en-US" dirty="0"/>
          </a:p>
        </p:txBody>
      </p:sp>
    </p:spTree>
    <p:extLst>
      <p:ext uri="{BB962C8B-B14F-4D97-AF65-F5344CB8AC3E}">
        <p14:creationId xmlns:p14="http://schemas.microsoft.com/office/powerpoint/2010/main" val="3362828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380354" name="Rectangle 2"/>
          <p:cNvSpPr>
            <a:spLocks noGrp="1" noRot="1" noChangeAspect="1" noChangeArrowheads="1" noTextEdit="1"/>
          </p:cNvSpPr>
          <p:nvPr>
            <p:ph type="sldImg"/>
          </p:nvPr>
        </p:nvSpPr>
        <p:spPr>
          <a:xfrm>
            <a:off x="1258888" y="720725"/>
            <a:ext cx="4799012" cy="3598863"/>
          </a:xfrm>
          <a:ln/>
        </p:spPr>
      </p:sp>
      <p:sp>
        <p:nvSpPr>
          <p:cNvPr id="1380355" name="Rectangle 3"/>
          <p:cNvSpPr>
            <a:spLocks noGrp="1" noChangeArrowheads="1"/>
          </p:cNvSpPr>
          <p:nvPr>
            <p:ph type="body" idx="1"/>
          </p:nvPr>
        </p:nvSpPr>
        <p:spPr>
          <a:xfrm>
            <a:off x="976253" y="4561485"/>
            <a:ext cx="5362697" cy="4319322"/>
          </a:xfrm>
        </p:spPr>
        <p:txBody>
          <a:bodyPr/>
          <a:lstStyle/>
          <a:p>
            <a:r>
              <a:rPr lang="en-US" sz="1300" b="1" dirty="0"/>
              <a:t>Projects</a:t>
            </a:r>
          </a:p>
          <a:p>
            <a:pPr marL="241653" indent="-241653">
              <a:buFont typeface="+mj-lt"/>
              <a:buAutoNum type="arabicPeriod"/>
            </a:pPr>
            <a:r>
              <a:rPr lang="en-US" sz="1300" dirty="0"/>
              <a:t>A project consists of a unique set of processes consisting of coordinated and controlled activities with start and end dates, performed to achieve project objectives. Achievement of the project objectives requires the provision of deliverables conforming to specific requirements. A project may</a:t>
            </a:r>
          </a:p>
          <a:p>
            <a:pPr marL="241653" indent="-241653">
              <a:buFont typeface="+mj-lt"/>
              <a:buAutoNum type="arabicPeriod"/>
            </a:pPr>
            <a:r>
              <a:rPr lang="en-US" sz="1300" dirty="0"/>
              <a:t>be subject to multiple constraints.</a:t>
            </a:r>
          </a:p>
          <a:p>
            <a:pPr marL="241653" indent="-241653">
              <a:buFont typeface="+mj-lt"/>
              <a:buAutoNum type="arabicPeriod"/>
            </a:pPr>
            <a:r>
              <a:rPr lang="en-US" sz="1300" dirty="0"/>
              <a:t>Although many projects may be similar, each project is unique. Project differences may occur in: deliverables provided; stakeholders influencing; resources used; constraints; and the way processes are tailored to provide the deliverables.</a:t>
            </a:r>
          </a:p>
          <a:p>
            <a:pPr marL="241653" indent="-241653">
              <a:buFont typeface="+mj-lt"/>
              <a:buAutoNum type="arabicPeriod"/>
            </a:pPr>
            <a:r>
              <a:rPr lang="en-US" sz="1300" dirty="0"/>
              <a:t>Every project has a definite start and end, and is usually divided into phases</a:t>
            </a:r>
            <a:endParaRPr lang="en-US" sz="1300" b="1" dirty="0"/>
          </a:p>
          <a:p>
            <a:pPr marL="181240" indent="-181240">
              <a:buFont typeface="Arial" pitchFamily="34" charset="0"/>
              <a:buChar char="•"/>
            </a:pPr>
            <a:endParaRPr lang="en-US" sz="1300" b="1" dirty="0"/>
          </a:p>
          <a:p>
            <a:r>
              <a:rPr lang="en-US" sz="1300" b="1" dirty="0"/>
              <a:t>Project Management</a:t>
            </a:r>
          </a:p>
          <a:p>
            <a:pPr marL="181240" indent="-181240">
              <a:buFont typeface="Arial" pitchFamily="34" charset="0"/>
              <a:buChar char="•"/>
            </a:pPr>
            <a:r>
              <a:rPr lang="en-US" sz="1300" dirty="0"/>
              <a:t>Project management is the application of methods, tools, techniques and competencies to a project.</a:t>
            </a:r>
          </a:p>
          <a:p>
            <a:pPr marL="181240" indent="-181240">
              <a:buFont typeface="Arial" pitchFamily="34" charset="0"/>
              <a:buChar char="•"/>
            </a:pPr>
            <a:r>
              <a:rPr lang="en-US" sz="1300" dirty="0"/>
              <a:t>Project management includes the integration of the various phases of the project life cycle</a:t>
            </a:r>
          </a:p>
          <a:p>
            <a:pPr marL="181240" indent="-181240">
              <a:buFont typeface="Arial" pitchFamily="34" charset="0"/>
              <a:buChar char="•"/>
            </a:pPr>
            <a:r>
              <a:rPr lang="en-US" sz="1300" dirty="0"/>
              <a:t>Project management is performed through processes. The processes selected for performing a</a:t>
            </a:r>
          </a:p>
          <a:p>
            <a:pPr marL="181240" indent="-181240">
              <a:buFont typeface="Arial" pitchFamily="34" charset="0"/>
              <a:buChar char="•"/>
            </a:pPr>
            <a:r>
              <a:rPr lang="en-US" sz="1300" dirty="0"/>
              <a:t>project should be aligned in a systemic view. Each phase of the project life cycle should have</a:t>
            </a:r>
          </a:p>
          <a:p>
            <a:pPr marL="181240" indent="-181240">
              <a:buFont typeface="Arial" pitchFamily="34" charset="0"/>
              <a:buChar char="•"/>
            </a:pPr>
            <a:r>
              <a:rPr lang="en-US" sz="1300" dirty="0"/>
              <a:t>specific deliverables. These deliverables should be regularly reviewed during the project to meet</a:t>
            </a:r>
          </a:p>
          <a:p>
            <a:pPr marL="181240" indent="-181240">
              <a:buFont typeface="Arial" pitchFamily="34" charset="0"/>
              <a:buChar char="•"/>
            </a:pPr>
            <a:r>
              <a:rPr lang="en-US" sz="1300" dirty="0"/>
              <a:t>the requirements of the sponsor, customers and other stakeholders</a:t>
            </a:r>
          </a:p>
          <a:p>
            <a:pPr marL="181240" indent="-181240">
              <a:buFont typeface="Arial" pitchFamily="34" charset="0"/>
              <a:buChar char="•"/>
            </a:pPr>
            <a:endParaRPr lang="en-US" sz="1300" dirty="0"/>
          </a:p>
          <a:p>
            <a:pPr marL="181240" indent="-181240">
              <a:buFont typeface="Arial" pitchFamily="34" charset="0"/>
              <a:buChar char="•"/>
            </a:pPr>
            <a:r>
              <a:rPr lang="en-US" sz="1300" dirty="0"/>
              <a:t>ISO 21500 Section 3.2 and 3.3</a:t>
            </a:r>
            <a:endParaRPr lang="en-GB" sz="1100"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management of a project starts with the initiating process group and finishes with the closing process group. The interdependency between process groups requires the controlling process group to interact with every other process group as shown in Figure 5. Process groups are seldom discrete or one-time in their application. The process groups are normally repeated within each project phase to drive the project to completion. All or some of the processes within the process groups may be required for a project phase.</a:t>
            </a:r>
            <a:endParaRPr lang="en-US" sz="1000"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141</a:t>
            </a:fld>
            <a:endParaRPr lang="en-US" dirty="0"/>
          </a:p>
        </p:txBody>
      </p:sp>
    </p:spTree>
    <p:extLst>
      <p:ext uri="{BB962C8B-B14F-4D97-AF65-F5344CB8AC3E}">
        <p14:creationId xmlns:p14="http://schemas.microsoft.com/office/powerpoint/2010/main" val="16608431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page shows the interactions among the process groups inside the boundaries of the project, including the representative inputs and outputs of processes within the process groups. With the exception of the controlling process group, linkages between the various process groups are through individual processes within each process group. While linkage is shown in the diagram between the controlling process group and other process groups, the controlling process group may be considered self-standing because its processes are used to control not only the overall project, but also the individual process groups.</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142</a:t>
            </a:fld>
            <a:endParaRPr lang="en-US" dirty="0"/>
          </a:p>
        </p:txBody>
      </p:sp>
    </p:spTree>
    <p:extLst>
      <p:ext uri="{BB962C8B-B14F-4D97-AF65-F5344CB8AC3E}">
        <p14:creationId xmlns:p14="http://schemas.microsoft.com/office/powerpoint/2010/main" val="5868741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Some Organizations call these “knowledge areas”.  This is incorrect.  It is not enough to be knowledgeable.  You must be proficient.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Each subject group consists of processes applicable to any project phase or project. These processes are defined in terms of purpose, description and primary inputs and outputs in and are interdependent. Subject</a:t>
            </a:r>
          </a:p>
          <a:p>
            <a:r>
              <a:rPr lang="en-US" sz="1200" b="0" i="0" u="none" strike="noStrike" kern="1200" baseline="0" dirty="0" smtClean="0">
                <a:solidFill>
                  <a:schemeClr val="tx1"/>
                </a:solidFill>
                <a:latin typeface="+mn-lt"/>
                <a:ea typeface="+mn-ea"/>
                <a:cs typeface="+mn-cs"/>
              </a:rPr>
              <a:t>groups are independent of application area or industry focus.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ISO 21500 Definitions</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Integration - The integration subject group includes the processes required to identify, define, combine, unify, coordinate, control and close the various activities and processes related to the project.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Stakeholder - The stakeholder subject group includes the processes required to identify and engage the project sponsor, customers and other stakeholders.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Scope - The scope subject group includes the processes required to identify and define the work and deliverables, and only the work and deliverables required.</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Resource - The </a:t>
            </a:r>
            <a:r>
              <a:rPr lang="fr-FR" sz="1200" b="0" i="0" u="none" strike="noStrike" kern="1200" baseline="0" dirty="0" err="1" smtClean="0">
                <a:solidFill>
                  <a:schemeClr val="tx1"/>
                </a:solidFill>
                <a:latin typeface="+mn-lt"/>
                <a:ea typeface="+mn-ea"/>
                <a:cs typeface="+mn-cs"/>
              </a:rPr>
              <a:t>resource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identify</a:t>
            </a:r>
            <a:r>
              <a:rPr lang="fr-FR" sz="1200" b="0" i="0" u="none" strike="noStrike" kern="1200" baseline="0" dirty="0" smtClean="0">
                <a:solidFill>
                  <a:schemeClr val="tx1"/>
                </a:solidFill>
                <a:latin typeface="+mn-lt"/>
                <a:ea typeface="+mn-ea"/>
                <a:cs typeface="+mn-cs"/>
              </a:rPr>
              <a:t> and </a:t>
            </a:r>
            <a:r>
              <a:rPr lang="fr-FR" sz="1200" b="0" i="0" u="none" strike="noStrike" kern="1200" baseline="0" dirty="0" err="1" smtClean="0">
                <a:solidFill>
                  <a:schemeClr val="tx1"/>
                </a:solidFill>
                <a:latin typeface="+mn-lt"/>
                <a:ea typeface="+mn-ea"/>
                <a:cs typeface="+mn-cs"/>
              </a:rPr>
              <a:t>acquire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adequate</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resources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such</a:t>
            </a:r>
            <a:r>
              <a:rPr lang="fr-FR" sz="1200" b="0" i="0" u="none" strike="noStrike" kern="1200" baseline="0" dirty="0" smtClean="0">
                <a:solidFill>
                  <a:schemeClr val="tx1"/>
                </a:solidFill>
                <a:latin typeface="+mn-lt"/>
                <a:ea typeface="+mn-ea"/>
                <a:cs typeface="+mn-cs"/>
              </a:rPr>
              <a:t> as people, </a:t>
            </a:r>
            <a:r>
              <a:rPr lang="fr-FR" sz="1200" b="0" i="0" u="none" strike="noStrike" kern="1200" baseline="0" dirty="0" err="1" smtClean="0">
                <a:solidFill>
                  <a:schemeClr val="tx1"/>
                </a:solidFill>
                <a:latin typeface="+mn-lt"/>
                <a:ea typeface="+mn-ea"/>
                <a:cs typeface="+mn-cs"/>
              </a:rPr>
              <a:t>facilities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equipment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materials</a:t>
            </a:r>
            <a:r>
              <a:rPr lang="fr-FR" sz="1200" b="0" i="0" u="none" strike="noStrike" kern="1200" baseline="0" dirty="0" smtClean="0">
                <a:solidFill>
                  <a:schemeClr val="tx1"/>
                </a:solidFill>
                <a:latin typeface="+mn-lt"/>
                <a:ea typeface="+mn-ea"/>
                <a:cs typeface="+mn-cs"/>
              </a:rPr>
              <a:t>, infrastructure and </a:t>
            </a:r>
            <a:r>
              <a:rPr lang="fr-FR" sz="1200" b="0" i="0" u="none" strike="noStrike" kern="1200" baseline="0" dirty="0" err="1" smtClean="0">
                <a:solidFill>
                  <a:schemeClr val="tx1"/>
                </a:solidFill>
                <a:latin typeface="+mn-lt"/>
                <a:ea typeface="+mn-ea"/>
                <a:cs typeface="+mn-cs"/>
              </a:rPr>
              <a:t>tools</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fr-FR" sz="1200" b="0" i="0" u="none" strike="noStrike" kern="1200" baseline="0" dirty="0" smtClean="0">
                <a:solidFill>
                  <a:schemeClr val="tx1"/>
                </a:solidFill>
                <a:latin typeface="+mn-lt"/>
                <a:ea typeface="+mn-ea"/>
                <a:cs typeface="+mn-cs"/>
              </a:rPr>
              <a:t>Time - The time </a:t>
            </a:r>
            <a:r>
              <a:rPr lang="fr-FR" sz="1200" b="0" i="0" u="none" strike="noStrike" kern="1200" baseline="0" dirty="0" err="1" smtClean="0">
                <a:solidFill>
                  <a:schemeClr val="tx1"/>
                </a:solidFill>
                <a:latin typeface="+mn-lt"/>
                <a:ea typeface="+mn-ea"/>
                <a:cs typeface="+mn-cs"/>
              </a:rPr>
              <a:t>subject</a:t>
            </a:r>
            <a:r>
              <a:rPr lang="fr-FR" sz="1200" b="0" i="0" u="none" strike="noStrike" kern="1200" baseline="0" dirty="0" smtClean="0">
                <a:solidFill>
                  <a:schemeClr val="tx1"/>
                </a:solidFill>
                <a:latin typeface="+mn-lt"/>
                <a:ea typeface="+mn-ea"/>
                <a:cs typeface="+mn-cs"/>
              </a:rPr>
              <a:t> group </a:t>
            </a:r>
            <a:r>
              <a:rPr lang="fr-FR" sz="1200" b="0" i="0" u="none" strike="noStrike" kern="1200" baseline="0" dirty="0" err="1" smtClean="0">
                <a:solidFill>
                  <a:schemeClr val="tx1"/>
                </a:solidFill>
                <a:latin typeface="+mn-lt"/>
                <a:ea typeface="+mn-ea"/>
                <a:cs typeface="+mn-cs"/>
              </a:rPr>
              <a:t>includes</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processes</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required</a:t>
            </a:r>
            <a:r>
              <a:rPr lang="fr-FR" sz="1200" b="0" i="0" u="none" strike="noStrike" kern="1200" baseline="0" dirty="0" smtClean="0">
                <a:solidFill>
                  <a:schemeClr val="tx1"/>
                </a:solidFill>
                <a:latin typeface="+mn-lt"/>
                <a:ea typeface="+mn-ea"/>
                <a:cs typeface="+mn-cs"/>
              </a:rPr>
              <a:t> to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 the </a:t>
            </a:r>
            <a:r>
              <a:rPr lang="fr-FR" sz="1200" b="0" i="0" u="none" strike="noStrike" kern="1200" baseline="0" dirty="0" err="1" smtClean="0">
                <a:solidFill>
                  <a:schemeClr val="tx1"/>
                </a:solidFill>
                <a:latin typeface="+mn-lt"/>
                <a:ea typeface="+mn-ea"/>
                <a:cs typeface="+mn-cs"/>
              </a:rPr>
              <a:t>project</a:t>
            </a:r>
            <a:r>
              <a:rPr lang="fr-FR" sz="1200" b="0" i="0" u="none" strike="noStrike" kern="1200" baseline="0" dirty="0" smtClean="0">
                <a:solidFill>
                  <a:schemeClr val="tx1"/>
                </a:solidFill>
                <a:latin typeface="+mn-lt"/>
                <a:ea typeface="+mn-ea"/>
                <a:cs typeface="+mn-cs"/>
              </a:rPr>
              <a:t> </a:t>
            </a:r>
            <a:r>
              <a:rPr lang="fr-FR" sz="1200" b="0" i="0" u="none" strike="noStrike" kern="1200" baseline="0" dirty="0" err="1" smtClean="0">
                <a:solidFill>
                  <a:schemeClr val="tx1"/>
                </a:solidFill>
                <a:latin typeface="+mn-lt"/>
                <a:ea typeface="+mn-ea"/>
                <a:cs typeface="+mn-cs"/>
              </a:rPr>
              <a:t>activities</a:t>
            </a:r>
            <a:r>
              <a:rPr lang="fr-FR" sz="1200" b="0" i="0" u="none" strike="noStrike" kern="1200" baseline="0" dirty="0" smtClean="0">
                <a:solidFill>
                  <a:schemeClr val="tx1"/>
                </a:solidFill>
                <a:latin typeface="+mn-lt"/>
                <a:ea typeface="+mn-ea"/>
                <a:cs typeface="+mn-cs"/>
              </a:rPr>
              <a:t> and to monitor </a:t>
            </a:r>
            <a:r>
              <a:rPr lang="fr-FR" sz="1200" b="0" i="0" u="none" strike="noStrike" kern="1200" baseline="0" dirty="0" err="1" smtClean="0">
                <a:solidFill>
                  <a:schemeClr val="tx1"/>
                </a:solidFill>
                <a:latin typeface="+mn-lt"/>
                <a:ea typeface="+mn-ea"/>
                <a:cs typeface="+mn-cs"/>
              </a:rPr>
              <a:t>progress</a:t>
            </a:r>
            <a:r>
              <a:rPr lang="fr-FR" sz="1200" b="0" i="0" u="none" strike="noStrike" kern="1200" baseline="0" dirty="0" smtClean="0">
                <a:solidFill>
                  <a:schemeClr val="tx1"/>
                </a:solidFill>
                <a:latin typeface="+mn-lt"/>
                <a:ea typeface="+mn-ea"/>
                <a:cs typeface="+mn-cs"/>
              </a:rPr>
              <a:t> to control the </a:t>
            </a:r>
            <a:r>
              <a:rPr lang="fr-FR" sz="1200" b="0" i="0" u="none" strike="noStrike" kern="1200" baseline="0" dirty="0" err="1" smtClean="0">
                <a:solidFill>
                  <a:schemeClr val="tx1"/>
                </a:solidFill>
                <a:latin typeface="+mn-lt"/>
                <a:ea typeface="+mn-ea"/>
                <a:cs typeface="+mn-cs"/>
              </a:rPr>
              <a:t>schedule</a:t>
            </a:r>
            <a:r>
              <a:rPr lang="fr-FR"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cost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develop</a:t>
            </a:r>
            <a:r>
              <a:rPr lang="it-IT" sz="1200" b="0" i="0" u="none" strike="noStrike" kern="1200" baseline="0" dirty="0" smtClean="0">
                <a:solidFill>
                  <a:schemeClr val="tx1"/>
                </a:solidFill>
                <a:latin typeface="+mn-lt"/>
                <a:ea typeface="+mn-ea"/>
                <a:cs typeface="+mn-cs"/>
              </a:rPr>
              <a:t> the budget and to monitor progress to control </a:t>
            </a:r>
            <a:r>
              <a:rPr lang="it-IT" sz="1200" b="0" i="0" u="none" strike="noStrike" kern="1200" baseline="0" dirty="0" err="1" smtClean="0">
                <a:solidFill>
                  <a:schemeClr val="tx1"/>
                </a:solidFill>
                <a:latin typeface="+mn-lt"/>
                <a:ea typeface="+mn-ea"/>
                <a:cs typeface="+mn-cs"/>
              </a:rPr>
              <a:t>costs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 The </a:t>
            </a:r>
            <a:r>
              <a:rPr lang="it-IT" sz="1200" b="0" i="0" u="none" strike="noStrike" kern="1200" baseline="0" dirty="0" err="1" smtClean="0">
                <a:solidFill>
                  <a:schemeClr val="tx1"/>
                </a:solidFill>
                <a:latin typeface="+mn-lt"/>
                <a:ea typeface="+mn-ea"/>
                <a:cs typeface="+mn-cs"/>
              </a:rPr>
              <a:t>risk</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subject</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group</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includes</a:t>
            </a:r>
            <a:r>
              <a:rPr lang="it-IT" sz="1200" b="0" i="0" u="none" strike="noStrike" kern="1200" baseline="0" dirty="0" smtClean="0">
                <a:solidFill>
                  <a:schemeClr val="tx1"/>
                </a:solidFill>
                <a:latin typeface="+mn-lt"/>
                <a:ea typeface="+mn-ea"/>
                <a:cs typeface="+mn-cs"/>
              </a:rPr>
              <a:t> the </a:t>
            </a:r>
            <a:r>
              <a:rPr lang="it-IT" sz="1200" b="0" i="0" u="none" strike="noStrike" kern="1200" baseline="0" dirty="0" err="1" smtClean="0">
                <a:solidFill>
                  <a:schemeClr val="tx1"/>
                </a:solidFill>
                <a:latin typeface="+mn-lt"/>
                <a:ea typeface="+mn-ea"/>
                <a:cs typeface="+mn-cs"/>
              </a:rPr>
              <a:t>processes</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required</a:t>
            </a:r>
            <a:r>
              <a:rPr lang="it-IT" sz="1200" b="0" i="0" u="none" strike="noStrike" kern="1200" baseline="0" dirty="0" smtClean="0">
                <a:solidFill>
                  <a:schemeClr val="tx1"/>
                </a:solidFill>
                <a:latin typeface="+mn-lt"/>
                <a:ea typeface="+mn-ea"/>
                <a:cs typeface="+mn-cs"/>
              </a:rPr>
              <a:t> to </a:t>
            </a:r>
            <a:r>
              <a:rPr lang="it-IT" sz="1200" b="0" i="0" u="none" strike="noStrike" kern="1200" baseline="0" dirty="0" err="1" smtClean="0">
                <a:solidFill>
                  <a:schemeClr val="tx1"/>
                </a:solidFill>
                <a:latin typeface="+mn-lt"/>
                <a:ea typeface="+mn-ea"/>
                <a:cs typeface="+mn-cs"/>
              </a:rPr>
              <a:t>identify</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manage</a:t>
            </a:r>
            <a:r>
              <a:rPr lang="it-IT" sz="1200" b="0" i="0" u="none" strike="noStrike" kern="1200" baseline="0" dirty="0" smtClean="0">
                <a:solidFill>
                  <a:schemeClr val="tx1"/>
                </a:solidFill>
                <a:latin typeface="+mn-lt"/>
                <a:ea typeface="+mn-ea"/>
                <a:cs typeface="+mn-cs"/>
              </a:rPr>
              <a:t> </a:t>
            </a:r>
            <a:r>
              <a:rPr lang="it-IT" sz="1200" b="0" i="0" u="none" strike="noStrike" kern="1200" baseline="0" dirty="0" err="1" smtClean="0">
                <a:solidFill>
                  <a:schemeClr val="tx1"/>
                </a:solidFill>
                <a:latin typeface="+mn-lt"/>
                <a:ea typeface="+mn-ea"/>
                <a:cs typeface="+mn-cs"/>
              </a:rPr>
              <a:t>threats</a:t>
            </a:r>
            <a:r>
              <a:rPr lang="it-IT" sz="1200" b="0" i="0" u="none" strike="noStrike" kern="1200" baseline="0" dirty="0" smtClean="0">
                <a:solidFill>
                  <a:schemeClr val="tx1"/>
                </a:solidFill>
                <a:latin typeface="+mn-lt"/>
                <a:ea typeface="+mn-ea"/>
                <a:cs typeface="+mn-cs"/>
              </a:rPr>
              <a:t> and </a:t>
            </a:r>
            <a:r>
              <a:rPr lang="it-IT" sz="1200" b="0" i="0" u="none" strike="noStrike" kern="1200" baseline="0" dirty="0" err="1" smtClean="0">
                <a:solidFill>
                  <a:schemeClr val="tx1"/>
                </a:solidFill>
                <a:latin typeface="+mn-lt"/>
                <a:ea typeface="+mn-ea"/>
                <a:cs typeface="+mn-cs"/>
              </a:rPr>
              <a:t>opportunities</a:t>
            </a:r>
            <a:r>
              <a:rPr lang="it-IT" sz="1200" b="0" i="0" u="none" strike="noStrike" kern="1200" baseline="0" dirty="0" smtClean="0">
                <a:solidFill>
                  <a:schemeClr val="tx1"/>
                </a:solidFill>
                <a:latin typeface="+mn-lt"/>
                <a:ea typeface="+mn-ea"/>
                <a:cs typeface="+mn-cs"/>
              </a:rPr>
              <a:t>.</a:t>
            </a:r>
          </a:p>
          <a:p>
            <a:pPr marL="228600" indent="-228600">
              <a:buFont typeface="+mj-lt"/>
              <a:buAutoNum type="arabicPeriod"/>
            </a:pPr>
            <a:r>
              <a:rPr lang="en-US" sz="1200" b="0" i="0" u="none" strike="noStrike" kern="1200" baseline="0" dirty="0" smtClean="0">
                <a:solidFill>
                  <a:schemeClr val="tx1"/>
                </a:solidFill>
                <a:latin typeface="+mn-lt"/>
                <a:ea typeface="+mn-ea"/>
                <a:cs typeface="+mn-cs"/>
              </a:rPr>
              <a:t>Quality - The quality subject group includes the processes required to plan and establish quality assurance and control.</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Procurement - The procurement subject group includes the processes required to plan and acquire products, services or results, and to manage supplier relationships.</a:t>
            </a:r>
          </a:p>
          <a:p>
            <a:pPr marL="228600" indent="-228600">
              <a:buFont typeface="+mj-lt"/>
              <a:buAutoNum type="arabicPeriod"/>
            </a:pPr>
            <a:r>
              <a:rPr lang="ro-RO" sz="1200" b="0" i="0" u="none" strike="noStrike" kern="1200" baseline="0" dirty="0" smtClean="0">
                <a:solidFill>
                  <a:schemeClr val="tx1"/>
                </a:solidFill>
                <a:latin typeface="+mn-lt"/>
                <a:ea typeface="+mn-ea"/>
                <a:cs typeface="+mn-cs"/>
              </a:rPr>
              <a:t>Communication - The communication subject group includes the processes required to plan, manage and distribute information relevant to the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143</a:t>
            </a:fld>
            <a:endParaRPr lang="en-US" dirty="0"/>
          </a:p>
        </p:txBody>
      </p:sp>
    </p:spTree>
    <p:extLst>
      <p:ext uri="{BB962C8B-B14F-4D97-AF65-F5344CB8AC3E}">
        <p14:creationId xmlns:p14="http://schemas.microsoft.com/office/powerpoint/2010/main" val="1640413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This standard addresses only project management processes. However, it should be noted that product, support and project management processes might overlap and interact throughout a project.</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144</a:t>
            </a:fld>
            <a:endParaRPr lang="en-US" dirty="0"/>
          </a:p>
        </p:txBody>
      </p:sp>
    </p:spTree>
    <p:extLst>
      <p:ext uri="{BB962C8B-B14F-4D97-AF65-F5344CB8AC3E}">
        <p14:creationId xmlns:p14="http://schemas.microsoft.com/office/powerpoint/2010/main" val="26889886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Understanding the management of the outcome after handover is important.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145</a:t>
            </a:fld>
            <a:endParaRPr lang="en-US" dirty="0"/>
          </a:p>
        </p:txBody>
      </p:sp>
    </p:spTree>
    <p:extLst>
      <p:ext uri="{BB962C8B-B14F-4D97-AF65-F5344CB8AC3E}">
        <p14:creationId xmlns:p14="http://schemas.microsoft.com/office/powerpoint/2010/main" val="28901473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shows the project environment. Organizational Strategy creates opportunities that become business cases.  The business case is carried out via projects that hand deliverables over to the operations side of the organization.  Benefits are then derived and realized by the strategic level. </a:t>
            </a:r>
          </a:p>
          <a:p>
            <a:endParaRPr lang="en-US" baseline="0" dirty="0" smtClean="0"/>
          </a:p>
          <a:p>
            <a:r>
              <a:rPr lang="en-US" baseline="0" dirty="0" smtClean="0"/>
              <a:t>The Project Manager is responsible for benefit realization.</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146</a:t>
            </a:fld>
            <a:endParaRPr lang="en-US" dirty="0"/>
          </a:p>
        </p:txBody>
      </p:sp>
    </p:spTree>
    <p:extLst>
      <p:ext uri="{BB962C8B-B14F-4D97-AF65-F5344CB8AC3E}">
        <p14:creationId xmlns:p14="http://schemas.microsoft.com/office/powerpoint/2010/main" val="42692519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Project Managers are expected to produce essentially the same results – outputs and outcomes that are acceptable to relevant stakeholders.  However, the context in which these results are produced may differ: some projects are inherently harder to manage than others.  A project manager who is competent to manage an easier, less complex project may not be competent to manage a harder, more complex project.</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147</a:t>
            </a:fld>
            <a:endParaRPr lang="en-US" dirty="0"/>
          </a:p>
        </p:txBody>
      </p:sp>
    </p:spTree>
    <p:extLst>
      <p:ext uri="{BB962C8B-B14F-4D97-AF65-F5344CB8AC3E}">
        <p14:creationId xmlns:p14="http://schemas.microsoft.com/office/powerpoint/2010/main" val="1729228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148</a:t>
            </a:fld>
            <a:endParaRPr lang="en-US"/>
          </a:p>
        </p:txBody>
      </p:sp>
    </p:spTree>
    <p:extLst>
      <p:ext uri="{BB962C8B-B14F-4D97-AF65-F5344CB8AC3E}">
        <p14:creationId xmlns:p14="http://schemas.microsoft.com/office/powerpoint/2010/main" val="210355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11</a:t>
            </a:fld>
            <a:endParaRPr lang="en-US" dirty="0"/>
          </a:p>
        </p:txBody>
      </p:sp>
    </p:spTree>
    <p:extLst>
      <p:ext uri="{BB962C8B-B14F-4D97-AF65-F5344CB8AC3E}">
        <p14:creationId xmlns:p14="http://schemas.microsoft.com/office/powerpoint/2010/main" val="32977316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149</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5"/>
          <p:cNvSpPr>
            <a:spLocks noGrp="1" noChangeArrowheads="1"/>
          </p:cNvSpPr>
          <p:nvPr>
            <p:ph type="sldNum" sz="quarter" idx="5"/>
          </p:nvPr>
        </p:nvSpPr>
        <p:spPr>
          <a:ln/>
        </p:spPr>
        <p:txBody>
          <a:bodyPr/>
          <a:lstStyle/>
          <a:p>
            <a:r>
              <a:rPr lang="en-GB" dirty="0"/>
              <a:t>© The Projects Group Ltd</a:t>
            </a:r>
            <a:endParaRPr lang="en-GB" i="1" dirty="0"/>
          </a:p>
        </p:txBody>
      </p:sp>
      <p:sp>
        <p:nvSpPr>
          <p:cNvPr id="1608706" name="Rectangle 2"/>
          <p:cNvSpPr>
            <a:spLocks noGrp="1" noRot="1" noChangeAspect="1" noChangeArrowheads="1" noTextEdit="1"/>
          </p:cNvSpPr>
          <p:nvPr>
            <p:ph type="sldImg"/>
          </p:nvPr>
        </p:nvSpPr>
        <p:spPr>
          <a:xfrm>
            <a:off x="1257300" y="720725"/>
            <a:ext cx="4800600" cy="3600450"/>
          </a:xfrm>
          <a:ln/>
        </p:spPr>
      </p:sp>
      <p:sp>
        <p:nvSpPr>
          <p:cNvPr id="1608707" name="Rectangle 3"/>
          <p:cNvSpPr>
            <a:spLocks noGrp="1" noChangeArrowheads="1"/>
          </p:cNvSpPr>
          <p:nvPr>
            <p:ph type="body" idx="1"/>
          </p:nvPr>
        </p:nvSpPr>
        <p:spPr>
          <a:xfrm>
            <a:off x="732189" y="4559961"/>
            <a:ext cx="5850822" cy="4320846"/>
          </a:xfrm>
        </p:spPr>
        <p:txBody>
          <a:bodyPr/>
          <a:lstStyle/>
          <a:p>
            <a:pPr>
              <a:spcAft>
                <a:spcPct val="40000"/>
              </a:spcAft>
            </a:pPr>
            <a:r>
              <a:rPr lang="en-GB" dirty="0"/>
              <a:t>The existence of a product specification is essential at the commencement of the implementation stage.  This may initially only define requirements such as physical features, performance aspects and key acceptance criteria.  To ensure the development of the design will achieve the objectives and benefits a series of reviews are conducted.  This enables the design to be compared to the requirements in order to identify and address any deviations or shortcomings.  A requirements review may be conducted during design to check that designers understand and can achieve the stated requirements. </a:t>
            </a:r>
          </a:p>
          <a:p>
            <a:pPr>
              <a:spcAft>
                <a:spcPct val="40000"/>
              </a:spcAft>
            </a:pPr>
            <a:r>
              <a:rPr lang="en-GB" dirty="0"/>
              <a:t>As the product design develops, further reviews are carried out to check that the design will meet the product requirements.  At the end of development the design is reviewed prior to build.  As the design develops further, acceptance criteria, plans and methods are fully defined.   These, the designs and production readiness are typically reviewed prior to the release of the design to production.  This will check that the test methods are appropriate and will ensure that the product is adequately tested in line with the requirements.</a:t>
            </a:r>
          </a:p>
          <a:p>
            <a:pPr>
              <a:spcAft>
                <a:spcPct val="40000"/>
              </a:spcAft>
            </a:pPr>
            <a:r>
              <a:rPr lang="en-GB" dirty="0"/>
              <a:t>Tests and inspections are typically carried out during the acceptance stage to verify that the deliverable products meet the requirements.  If satisfactory, the product is formally accepted and signed off.</a:t>
            </a:r>
          </a:p>
          <a:p>
            <a:pPr>
              <a:spcAft>
                <a:spcPct val="40000"/>
              </a:spcAft>
            </a:pPr>
            <a:r>
              <a:rPr lang="en-GB" dirty="0"/>
              <a:t>Throughout the development, the requirements, product specification and associated documentation is controlled using a formal change control and configuration management process.</a:t>
            </a:r>
          </a:p>
          <a:p>
            <a:pPr>
              <a:spcAft>
                <a:spcPct val="40000"/>
              </a:spcAft>
            </a:pPr>
            <a:r>
              <a:rPr lang="en-GB" dirty="0"/>
              <a:t>The requirements management process facilitates the opportunity to provide confidence to the Project Team and the Stakeholders during the life cycle that the product is more likely to achieve the project objectives and its proposed benefits.</a:t>
            </a:r>
          </a:p>
          <a:p>
            <a:endParaRPr lang="en-GB"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698500"/>
            <a:ext cx="5713413" cy="4284663"/>
          </a:xfrm>
        </p:spPr>
      </p:sp>
      <p:sp>
        <p:nvSpPr>
          <p:cNvPr id="3" name="Notes Placeholder 2"/>
          <p:cNvSpPr>
            <a:spLocks noGrp="1"/>
          </p:cNvSpPr>
          <p:nvPr>
            <p:ph type="body" idx="1"/>
          </p:nvPr>
        </p:nvSpPr>
        <p:spPr/>
        <p:txBody>
          <a:bodyPr/>
          <a:lstStyle/>
          <a:p>
            <a:r>
              <a:rPr lang="en-US" sz="1000" b="1" dirty="0"/>
              <a:t>We are now going to do a walkthrough of the PRiSM Methodology from a Workflow Perspective before diving in a little deeper.</a:t>
            </a:r>
          </a:p>
          <a:p>
            <a:endParaRPr lang="en-US" sz="1000" b="1" dirty="0"/>
          </a:p>
          <a:p>
            <a:r>
              <a:rPr lang="en-US" sz="1000" b="1" dirty="0"/>
              <a:t>PRiSM Short for (Projects integrating Sustainable Methods)</a:t>
            </a:r>
          </a:p>
          <a:p>
            <a:endParaRPr lang="en-US" sz="1000" dirty="0"/>
          </a:p>
          <a:p>
            <a:r>
              <a:rPr lang="en-US" sz="1000" dirty="0"/>
              <a:t>PRiSM™ (</a:t>
            </a:r>
            <a:r>
              <a:rPr lang="en-US" sz="1000" u="sng" dirty="0"/>
              <a:t>Pr</a:t>
            </a:r>
            <a:r>
              <a:rPr lang="en-US" sz="1000" dirty="0"/>
              <a:t>ojects </a:t>
            </a:r>
            <a:r>
              <a:rPr lang="en-US" sz="1000" u="sng" dirty="0"/>
              <a:t>i</a:t>
            </a:r>
            <a:r>
              <a:rPr lang="en-US" sz="1000" dirty="0"/>
              <a:t>ntegrating </a:t>
            </a:r>
            <a:r>
              <a:rPr lang="en-US" sz="1000" u="sng" dirty="0"/>
              <a:t>S</a:t>
            </a:r>
            <a:r>
              <a:rPr lang="en-US" sz="1000" dirty="0"/>
              <a:t>ustainable </a:t>
            </a:r>
            <a:r>
              <a:rPr lang="en-US" sz="1000" u="sng" dirty="0"/>
              <a:t>M</a:t>
            </a:r>
            <a:r>
              <a:rPr lang="en-US" sz="1000" dirty="0"/>
              <a:t>ethods) is the sustainability based project delivery method which incorporates tangible tools and methods to manage the balance between finite resources, social responsibility, and delivering “green” project outcomes.  It was developed for organizations to integrate project processes with sustainability initiatives to achieve business objectives while decreasing negative environmental impact.</a:t>
            </a:r>
          </a:p>
          <a:p>
            <a:r>
              <a:rPr lang="en-US" sz="1000" dirty="0"/>
              <a:t> </a:t>
            </a:r>
          </a:p>
          <a:p>
            <a:r>
              <a:rPr lang="en-US" sz="1000" dirty="0"/>
              <a:t>PRiSM is a structured project management methodology that highlights areas of sustainability and integrates them into the traditional core project phases which, when understood and effectively addressed, can reduce negative environmental impacts in all types of projects while maximizing opportunities to manage sustainability and finite resources.   PRiSM is cut from the same cloth as the globally accepted standards for professional project management.  These standards are the “books of knowledge” as they are known to project managers.  PRiSM incorporates a framework of activities derived from ISO 21500, 14001, 26000, 50001 and 9001, focuses on specific areas and incorporates best practices to practically answer the question:   </a:t>
            </a:r>
            <a:r>
              <a:rPr lang="en-US" sz="1000" b="1" dirty="0"/>
              <a:t>"How do I apply sustainability in to my projects?”</a:t>
            </a:r>
            <a:endParaRPr lang="en-US" sz="1000" dirty="0"/>
          </a:p>
        </p:txBody>
      </p:sp>
    </p:spTree>
    <p:extLst>
      <p:ext uri="{BB962C8B-B14F-4D97-AF65-F5344CB8AC3E}">
        <p14:creationId xmlns:p14="http://schemas.microsoft.com/office/powerpoint/2010/main" val="354588771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initiation phase is one where the ideas are formulated and the business reviews whether this is a feasible project or element of a project to be included within the portfolio of projects that it is currently running.  What you see here is an example of steps-to-take in an initiation phase for sustainability integration. I will go over them in detail.</a:t>
            </a:r>
          </a:p>
          <a:p>
            <a:endParaRPr lang="en-US" dirty="0" smtClean="0"/>
          </a:p>
          <a:p>
            <a:r>
              <a:rPr lang="en-US" dirty="0" smtClean="0"/>
              <a:t>The key deliverable within this phase is the Project Charter. the value of the sustainability elements are housed here.  We</a:t>
            </a:r>
            <a:r>
              <a:rPr lang="en-US" baseline="0" dirty="0" smtClean="0"/>
              <a:t> are going to mainly focus on this phase today but will touch on all four.</a:t>
            </a:r>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158</a:t>
            </a:fld>
            <a:endParaRPr lang="en-US" dirty="0"/>
          </a:p>
        </p:txBody>
      </p:sp>
    </p:spTree>
    <p:extLst>
      <p:ext uri="{BB962C8B-B14F-4D97-AF65-F5344CB8AC3E}">
        <p14:creationId xmlns:p14="http://schemas.microsoft.com/office/powerpoint/2010/main" val="25215056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3587"/>
            <a:r>
              <a:rPr lang="en-US" dirty="0" smtClean="0"/>
              <a:t>As a project manager, we recommend that when you review the project charter, always level it against the corporate EMS.  Meaning, does the request align with corporate targets and objectives already in place?   Don’t leave it up to the project sponsor or anyone who handles the charter before it touches your hands to do so.  </a:t>
            </a:r>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159</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Performing</a:t>
            </a:r>
            <a:r>
              <a:rPr lang="en-US" baseline="0" dirty="0" smtClean="0"/>
              <a:t> an Impact analysis begins with mapping your project deliverables up by each category. </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160</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 project phase is one where the ideas are formulated and the business reviews whether this is a feasible project or element of a project to be included within the portfolio of projects that it is currently running.</a:t>
            </a:r>
          </a:p>
          <a:p>
            <a:endParaRPr lang="en-US" dirty="0" smtClean="0"/>
          </a:p>
          <a:p>
            <a:r>
              <a:rPr lang="en-US" dirty="0" smtClean="0"/>
              <a:t>The key deliverable within this phase is the Project Charter or Business Case that will show the value of the sustainability element within the full project document.  In addition, to support the charter, the delivery has to be leveled against the organization’s environmental management system allowing it therefore to develop further its Sustainability Management Plan (SMP) for the future.</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161</a:t>
            </a:fld>
            <a:endParaRPr lang="en-US" dirty="0"/>
          </a:p>
        </p:txBody>
      </p:sp>
    </p:spTree>
    <p:extLst>
      <p:ext uri="{BB962C8B-B14F-4D97-AF65-F5344CB8AC3E}">
        <p14:creationId xmlns:p14="http://schemas.microsoft.com/office/powerpoint/2010/main" val="25215056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step is to define sustainability objectives.  </a:t>
            </a:r>
          </a:p>
          <a:p>
            <a:endParaRPr lang="en-US" dirty="0" smtClean="0"/>
          </a:p>
          <a:p>
            <a:r>
              <a:rPr lang="en-US" dirty="0" smtClean="0"/>
              <a:t>Although, there may be some already in the charter, it is important to take what your findings from your impact analysis and what you have identified from the EMS and also what you may have learned from a CSR officer or from your company’s and outline some high level objectives. How are you going to address the impacts? Think of the </a:t>
            </a:r>
            <a:r>
              <a:rPr lang="en-US" dirty="0" err="1" smtClean="0"/>
              <a:t>deming</a:t>
            </a:r>
            <a:r>
              <a:rPr lang="en-US" dirty="0" smtClean="0"/>
              <a:t> model, Plan Do Check Act, this would be plan step to establish output expectations.</a:t>
            </a:r>
          </a:p>
          <a:p>
            <a:endParaRPr lang="en-US" dirty="0" smtClean="0"/>
          </a:p>
          <a:p>
            <a:r>
              <a:rPr lang="en-US" dirty="0" smtClean="0"/>
              <a:t>The outcomes from your P5 Impact analysis</a:t>
            </a:r>
            <a:r>
              <a:rPr lang="en-US" baseline="0" dirty="0" smtClean="0"/>
              <a:t> should result in sustainability objectives.  If you have many +2s or +3s they should be documented and planned for in your SMP.</a:t>
            </a:r>
            <a:endParaRPr lang="en-US" dirty="0" smtClean="0"/>
          </a:p>
          <a:p>
            <a:pPr defTabSz="863587"/>
            <a:endParaRPr lang="en-US" dirty="0" smtClean="0"/>
          </a:p>
        </p:txBody>
      </p:sp>
      <p:sp>
        <p:nvSpPr>
          <p:cNvPr id="4" name="Slide Number Placeholder 3"/>
          <p:cNvSpPr>
            <a:spLocks noGrp="1"/>
          </p:cNvSpPr>
          <p:nvPr>
            <p:ph type="sldNum" sz="quarter" idx="10"/>
          </p:nvPr>
        </p:nvSpPr>
        <p:spPr/>
        <p:txBody>
          <a:bodyPr/>
          <a:lstStyle/>
          <a:p>
            <a:fld id="{2AC3EBD7-D354-4C97-8BB4-9A9E39C1C5CE}" type="slidenum">
              <a:rPr lang="en-US" smtClean="0"/>
              <a:pPr/>
              <a:t>162</a:t>
            </a:fld>
            <a:endParaRPr lang="en-US" dirty="0"/>
          </a:p>
        </p:txBody>
      </p:sp>
    </p:spTree>
    <p:extLst>
      <p:ext uri="{BB962C8B-B14F-4D97-AF65-F5344CB8AC3E}">
        <p14:creationId xmlns:p14="http://schemas.microsoft.com/office/powerpoint/2010/main" val="4689351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Project Management® or 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GB" dirty="0"/>
              <a:t>In order for green project management to take a permanent foothold a new set of activities that focus strictly on the sustainable aspects of an initiative through project governance is required.</a:t>
            </a:r>
            <a:endParaRPr lang="en-US" dirty="0"/>
          </a:p>
          <a:p>
            <a:r>
              <a:rPr lang="en-GB" dirty="0"/>
              <a:t> </a:t>
            </a:r>
            <a:endParaRPr lang="en-US" dirty="0"/>
          </a:p>
          <a:p>
            <a:r>
              <a:rPr lang="en-GB" dirty="0"/>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dirty="0"/>
          </a:p>
          <a:p>
            <a:r>
              <a:rPr lang="en-GB" dirty="0"/>
              <a:t> </a:t>
            </a:r>
            <a:endParaRPr lang="en-US" dirty="0"/>
          </a:p>
          <a:p>
            <a:r>
              <a:rPr lang="en-GB" dirty="0"/>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dirty="0"/>
          </a:p>
          <a:p>
            <a:r>
              <a:rPr lang="en-GB" dirty="0"/>
              <a:t> </a:t>
            </a:r>
            <a:endParaRPr lang="en-US" dirty="0"/>
          </a:p>
          <a:p>
            <a:r>
              <a:rPr lang="en-GB" dirty="0"/>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dirty="0"/>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163</a:t>
            </a:fld>
            <a:endParaRPr lang="en-US" dirty="0"/>
          </a:p>
        </p:txBody>
      </p:sp>
    </p:spTree>
    <p:extLst>
      <p:ext uri="{BB962C8B-B14F-4D97-AF65-F5344CB8AC3E}">
        <p14:creationId xmlns:p14="http://schemas.microsoft.com/office/powerpoint/2010/main" val="19424304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Sustainability in Project Management in short addresses the impact of a project on the environment.  There have been several theories identified over the past several years but none that can be adopted as repeatable processes that provide governance and  deliver consistent results.  </a:t>
            </a:r>
            <a:endParaRPr lang="en-US" dirty="0"/>
          </a:p>
          <a:p>
            <a:r>
              <a:rPr lang="en-GB" dirty="0"/>
              <a:t> </a:t>
            </a:r>
            <a:endParaRPr lang="en-US" dirty="0"/>
          </a:p>
          <a:p>
            <a:r>
              <a:rPr lang="en-US" sz="1300" dirty="0"/>
              <a:t>The SMP uses a change management process to map sustainability objectives derived from the P5 impact analysis into a column table that outlines the P5 category (People, Planet, or Profit,) sub category, and element as well as the reason for the inclusion, the initial score, any legal or regulatory conflicts and a proposed action. </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164</a:t>
            </a:fld>
            <a:endParaRPr lang="en-US" dirty="0"/>
          </a:p>
        </p:txBody>
      </p:sp>
    </p:spTree>
    <p:extLst>
      <p:ext uri="{BB962C8B-B14F-4D97-AF65-F5344CB8AC3E}">
        <p14:creationId xmlns:p14="http://schemas.microsoft.com/office/powerpoint/2010/main" val="370635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GPM</a:t>
            </a:r>
            <a:r>
              <a:rPr lang="en-US" baseline="0" dirty="0" smtClean="0"/>
              <a:t> earned an achievement award from the International Project Management Association for the development of PRiSM.</a:t>
            </a:r>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7CFECE55-A3C8-4273-9242-0C2076C455B4}" type="slidenum">
              <a:rPr lang="en-US" smtClean="0"/>
              <a:pPr/>
              <a:t>12</a:t>
            </a:fld>
            <a:endParaRPr lang="en-US" dirty="0"/>
          </a:p>
        </p:txBody>
      </p:sp>
    </p:spTree>
    <p:extLst>
      <p:ext uri="{BB962C8B-B14F-4D97-AF65-F5344CB8AC3E}">
        <p14:creationId xmlns:p14="http://schemas.microsoft.com/office/powerpoint/2010/main" val="2468815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smtClean="0"/>
              <a:t>The planning phase is the moment when the project starts to come to life.  Here</a:t>
            </a:r>
            <a:r>
              <a:rPr lang="en-US" baseline="0" dirty="0" smtClean="0"/>
              <a:t> the project manager needs to gain a real understanding of what the client or organization is looking to achieve so that they can plot the best way to deliver the project, its main deliverables and the planned benefits in the most sensible and safest manner to benefit all parties involved.</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172</a:t>
            </a:fld>
            <a:endParaRPr lang="en-US" dirty="0"/>
          </a:p>
        </p:txBody>
      </p:sp>
    </p:spTree>
    <p:extLst>
      <p:ext uri="{BB962C8B-B14F-4D97-AF65-F5344CB8AC3E}">
        <p14:creationId xmlns:p14="http://schemas.microsoft.com/office/powerpoint/2010/main" val="22792987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Green Project Management® or Sustainability in Project Management in short addresses the impact of a project on the environment.  There have been several theories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identified over the past several years but none that can be adopted as</a:t>
            </a:r>
            <a:r>
              <a:rPr lang="en-GB" sz="1200" kern="1200" baseline="0" dirty="0" smtClean="0">
                <a:solidFill>
                  <a:schemeClr val="tx1"/>
                </a:solidFill>
                <a:effectLst/>
                <a:latin typeface="+mn-lt"/>
                <a:ea typeface="+mn-ea"/>
                <a:cs typeface="+mn-cs"/>
              </a:rPr>
              <a:t> repeatable processes that provide governance and  deliver consistent results</a:t>
            </a:r>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order for green project management to take a permanent foothold a new set of activities that focus strictly on the sustainable aspects of an initiative through project governance is required.</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sustainability management plan (SMP) addresses these needs by determining how green the project delivery will be and how it aligns with organizational standards set forth in the environmental management system and or regulatory compliance standards document.  The SMP is a true method to measure the impacts -long and short term- to organizational goals such as waste reduction, resource consumption, and energy efficiency.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SMP is used to govern the benefits of the project and so therefore belongs either as part of or as an attachment to the business case.  When it is accepted that the business case is the driving document of all projects, then it would be remised to believe that sustainability could exist without some sort of impact with the business case.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With the understanding that the business case must align itself with the strategy of the organization or company, then having a SMP and Environmental Management System in place ensures that the organization’s approach meets the strategy laid out within that.  That is not to say that the business case has to ensure that it produces green projects each and every time, but that the elements or subjects within the business case also ask or investigate the five measureable aspects of sustainability to gain the full understanding, direction, costs and benefits available within this area for the organization.</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FBE0712-AA02-4CEE-AF68-858CBC03CA04}" type="slidenum">
              <a:rPr lang="en-US" smtClean="0"/>
              <a:pPr/>
              <a:t>173</a:t>
            </a:fld>
            <a:endParaRPr lang="en-US" dirty="0"/>
          </a:p>
        </p:txBody>
      </p:sp>
    </p:spTree>
    <p:extLst>
      <p:ext uri="{BB962C8B-B14F-4D97-AF65-F5344CB8AC3E}">
        <p14:creationId xmlns:p14="http://schemas.microsoft.com/office/powerpoint/2010/main" val="19424304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175</a:t>
            </a:fld>
            <a:endParaRPr lang="en-US" dirty="0"/>
          </a:p>
        </p:txBody>
      </p:sp>
    </p:spTree>
    <p:extLst>
      <p:ext uri="{BB962C8B-B14F-4D97-AF65-F5344CB8AC3E}">
        <p14:creationId xmlns:p14="http://schemas.microsoft.com/office/powerpoint/2010/main" val="22792987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ISO 21500 Calls Implementing what the PMI PMBOK® Guide Calls Executing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177</a:t>
            </a:fld>
            <a:endParaRPr lang="en-US" dirty="0"/>
          </a:p>
        </p:txBody>
      </p:sp>
    </p:spTree>
    <p:extLst>
      <p:ext uri="{BB962C8B-B14F-4D97-AF65-F5344CB8AC3E}">
        <p14:creationId xmlns:p14="http://schemas.microsoft.com/office/powerpoint/2010/main" val="33029391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ISO 21500 Calls Implementing what the PMI PMBOK® Guide Calls Executing</a:t>
            </a:r>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178</a:t>
            </a:fld>
            <a:endParaRPr lang="en-US" dirty="0"/>
          </a:p>
        </p:txBody>
      </p:sp>
    </p:spTree>
    <p:extLst>
      <p:ext uri="{BB962C8B-B14F-4D97-AF65-F5344CB8AC3E}">
        <p14:creationId xmlns:p14="http://schemas.microsoft.com/office/powerpoint/2010/main" val="33029391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phase of the project is the closure phase.  The project manager has many activities to deliver in this phase and must ensure that they have planned the closure in a structured and organized manner to make sure that everything is truly accounted for within the project.</a:t>
            </a:r>
          </a:p>
          <a:p>
            <a:endParaRPr lang="en-US" dirty="0" smtClean="0"/>
          </a:p>
          <a:p>
            <a:r>
              <a:rPr lang="en-US" dirty="0" smtClean="0"/>
              <a:t>Carrying out a review of the project once it has been delivered is essential for learning for future development.  The green matters of the project should be included as part of the project review, however early maturity or highly mature organizations may choose to hold the sustainability element of the review separately from the remainder of the post project review.  This is a personal choice, however the most important thing is that a review is carried out, the lessons are captured and that the organization then use these lessons to develop in the future.</a:t>
            </a:r>
          </a:p>
          <a:p>
            <a:endParaRPr lang="en-US" dirty="0" smtClean="0"/>
          </a:p>
          <a:p>
            <a:r>
              <a:rPr lang="en-US" dirty="0" smtClean="0"/>
              <a:t>However, the story does not stop there.  Ensuring that the product or service is used in a sustainable</a:t>
            </a:r>
            <a:r>
              <a:rPr lang="en-US" baseline="0" dirty="0" smtClean="0"/>
              <a:t> manner throughout its full life allows the continuance of sustainability into operations and then through to its demise and disposal in a clean and sustainable way.</a:t>
            </a:r>
            <a:endParaRPr lang="en-US" dirty="0" smtClean="0"/>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179</a:t>
            </a:fld>
            <a:endParaRPr lang="en-US" dirty="0"/>
          </a:p>
        </p:txBody>
      </p:sp>
    </p:spTree>
    <p:extLst>
      <p:ext uri="{BB962C8B-B14F-4D97-AF65-F5344CB8AC3E}">
        <p14:creationId xmlns:p14="http://schemas.microsoft.com/office/powerpoint/2010/main" val="19094158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Cradle to cradle production all material inputs and outputs are seen either as technical or biological nutrients. Technical nutrients can be recycled or reused with no loss of quality and biological nutrients composted or consumed. By contrast cradle to grave refers to a company taking responsibility for the disposal of goods it has produced, but not necessarily putting products’ </a:t>
            </a:r>
            <a:r>
              <a:rPr lang="en-US" sz="1200" kern="1200" dirty="0" err="1" smtClean="0">
                <a:solidFill>
                  <a:schemeClr val="tx1"/>
                </a:solidFill>
                <a:effectLst/>
                <a:latin typeface="+mn-lt"/>
                <a:ea typeface="+mn-ea"/>
                <a:cs typeface="+mn-cs"/>
              </a:rPr>
              <a:t>constiuent</a:t>
            </a:r>
            <a:r>
              <a:rPr lang="en-US" sz="1200" kern="1200" dirty="0" smtClean="0">
                <a:solidFill>
                  <a:schemeClr val="tx1"/>
                </a:solidFill>
                <a:effectLst/>
                <a:latin typeface="+mn-lt"/>
                <a:ea typeface="+mn-ea"/>
                <a:cs typeface="+mn-cs"/>
              </a:rPr>
              <a:t> components back into service.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180</a:t>
            </a:fld>
            <a:endParaRPr lang="en-US" dirty="0"/>
          </a:p>
        </p:txBody>
      </p:sp>
    </p:spTree>
    <p:extLst>
      <p:ext uri="{BB962C8B-B14F-4D97-AF65-F5344CB8AC3E}">
        <p14:creationId xmlns:p14="http://schemas.microsoft.com/office/powerpoint/2010/main" val="18242869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smtClean="0">
                <a:solidFill>
                  <a:schemeClr val="tx1"/>
                </a:solidFill>
                <a:effectLst/>
                <a:latin typeface="+mn-lt"/>
                <a:ea typeface="+mn-ea"/>
                <a:cs typeface="+mn-cs"/>
              </a:rPr>
              <a:t>The Product Life Cycle (PLC)</a:t>
            </a:r>
            <a:r>
              <a:rPr lang="en-US" sz="1200" kern="1200" dirty="0" smtClean="0">
                <a:solidFill>
                  <a:schemeClr val="tx1"/>
                </a:solidFill>
                <a:effectLst/>
                <a:latin typeface="+mn-lt"/>
                <a:ea typeface="+mn-ea"/>
                <a:cs typeface="+mn-cs"/>
              </a:rPr>
              <a:t> is based upon the biological life cycle. For example, a seed is planted (introduction); it begins to sprout (growth); it shoots out leaves and puts down roots as it becomes an adult (maturity); after a long period as an adult the plant begins to shrink and die out (decline).</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In theory it’s the same for a product. After a period of development it is introduced or launched into the market; it gains more and more customers as it grows; eventually the market stabilizes and the product becomes mature; then after a period of time the product is overtaken by development (extensions/new releases/models) and the introduction of superior competitors, it goes into decline and is eventually withdrawn.</a:t>
            </a:r>
          </a:p>
          <a:p>
            <a:endParaRPr lang="en-US" dirty="0"/>
          </a:p>
        </p:txBody>
      </p:sp>
      <p:sp>
        <p:nvSpPr>
          <p:cNvPr id="4" name="Slide Number Placeholder 3"/>
          <p:cNvSpPr>
            <a:spLocks noGrp="1"/>
          </p:cNvSpPr>
          <p:nvPr>
            <p:ph type="sldNum" sz="quarter" idx="10"/>
          </p:nvPr>
        </p:nvSpPr>
        <p:spPr/>
        <p:txBody>
          <a:bodyPr/>
          <a:lstStyle/>
          <a:p>
            <a:fld id="{2AC3EBD7-D354-4C97-8BB4-9A9E39C1C5CE}" type="slidenum">
              <a:rPr lang="en-US" smtClean="0"/>
              <a:pPr/>
              <a:t>181</a:t>
            </a:fld>
            <a:endParaRPr lang="en-US" dirty="0"/>
          </a:p>
        </p:txBody>
      </p:sp>
    </p:spTree>
    <p:extLst>
      <p:ext uri="{BB962C8B-B14F-4D97-AF65-F5344CB8AC3E}">
        <p14:creationId xmlns:p14="http://schemas.microsoft.com/office/powerpoint/2010/main" val="5699652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t>Stakeholders and project organization</a:t>
            </a:r>
          </a:p>
          <a:p>
            <a:r>
              <a:rPr lang="en-US" sz="900" dirty="0"/>
              <a:t>The project stakeholders, including the project organization, should be described in sufficient detail</a:t>
            </a:r>
          </a:p>
          <a:p>
            <a:r>
              <a:rPr lang="en-US" sz="900" dirty="0"/>
              <a:t>to enable project success. The roles and responsibilities of stakeholders should be defined and</a:t>
            </a:r>
          </a:p>
          <a:p>
            <a:r>
              <a:rPr lang="en-US" sz="900" dirty="0"/>
              <a:t>communicated based on the organization and project goals. Typical project stakeholders are</a:t>
            </a:r>
          </a:p>
          <a:p>
            <a:r>
              <a:rPr lang="en-US" sz="900" dirty="0"/>
              <a:t>shown in the </a:t>
            </a:r>
            <a:r>
              <a:rPr lang="en-US" sz="900" dirty="0" smtClean="0"/>
              <a:t>slide.</a:t>
            </a:r>
            <a:r>
              <a:rPr lang="en-US" sz="900" baseline="0" dirty="0" smtClean="0"/>
              <a:t> </a:t>
            </a:r>
            <a:r>
              <a:rPr lang="en-US" sz="900" dirty="0" smtClean="0"/>
              <a:t>Stakeholder </a:t>
            </a:r>
            <a:r>
              <a:rPr lang="en-US" sz="900" dirty="0"/>
              <a:t>interfaces should be managed within the project through the project management</a:t>
            </a:r>
          </a:p>
          <a:p>
            <a:r>
              <a:rPr lang="en-US" sz="900" dirty="0" smtClean="0"/>
              <a:t>Processes. The </a:t>
            </a:r>
            <a:r>
              <a:rPr lang="en-US" sz="900" dirty="0"/>
              <a:t>project organization is the temporary structure that includes project roles, responsibilities, and</a:t>
            </a:r>
          </a:p>
          <a:p>
            <a:r>
              <a:rPr lang="en-US" sz="900" dirty="0"/>
              <a:t>levels of authority and boundaries that need to be defined and communicated to all stakeholders of</a:t>
            </a:r>
          </a:p>
          <a:p>
            <a:r>
              <a:rPr lang="en-US" sz="900" dirty="0"/>
              <a:t>the project. The project organization may be dependent on legal, commercial, interdepartmental or</a:t>
            </a:r>
          </a:p>
          <a:p>
            <a:r>
              <a:rPr lang="en-US" sz="900" dirty="0"/>
              <a:t>other arrangements that exist among project stakeholders.</a:t>
            </a:r>
          </a:p>
          <a:p>
            <a:r>
              <a:rPr lang="en-US" sz="900" dirty="0"/>
              <a:t>The project organization may include the following roles and responsibilities:</a:t>
            </a:r>
          </a:p>
          <a:p>
            <a:r>
              <a:rPr lang="en-US" sz="900" dirty="0"/>
              <a:t> project manager – leads and manages project activities and is accountable for project</a:t>
            </a:r>
          </a:p>
          <a:p>
            <a:r>
              <a:rPr lang="en-US" sz="900" dirty="0"/>
              <a:t>completion</a:t>
            </a:r>
          </a:p>
          <a:p>
            <a:r>
              <a:rPr lang="en-US" sz="900" dirty="0"/>
              <a:t> project management team – supports the project manager in leading and managing the project</a:t>
            </a:r>
          </a:p>
          <a:p>
            <a:r>
              <a:rPr lang="en-US" sz="900" dirty="0"/>
              <a:t>activities</a:t>
            </a:r>
          </a:p>
          <a:p>
            <a:r>
              <a:rPr lang="en-US" sz="900" dirty="0"/>
              <a:t> project team – performs project activities</a:t>
            </a:r>
          </a:p>
          <a:p>
            <a:r>
              <a:rPr lang="en-US" sz="900" dirty="0"/>
              <a:t>Project governance may involve the following:</a:t>
            </a:r>
          </a:p>
          <a:p>
            <a:r>
              <a:rPr lang="en-US" sz="900" dirty="0"/>
              <a:t> project sponsor – authorizes the project, makes executive decisions, and solves problems and</a:t>
            </a:r>
          </a:p>
          <a:p>
            <a:r>
              <a:rPr lang="en-US" sz="900" dirty="0"/>
              <a:t>conflicts beyond the project manager’s authority</a:t>
            </a:r>
          </a:p>
          <a:p>
            <a:r>
              <a:rPr lang="en-US" sz="900" dirty="0"/>
              <a:t> project steering committee or board – contributes to the project by providing senior level</a:t>
            </a:r>
          </a:p>
          <a:p>
            <a:r>
              <a:rPr lang="en-US" sz="900" dirty="0"/>
              <a:t>guidance to the project</a:t>
            </a:r>
          </a:p>
          <a:p>
            <a:r>
              <a:rPr lang="en-US" sz="900" b="1" dirty="0"/>
              <a:t>The Slide — Project stakeholders</a:t>
            </a:r>
          </a:p>
          <a:p>
            <a:r>
              <a:rPr lang="en-US" sz="900" dirty="0"/>
              <a:t>Figure 4 includes some additional stakeholders:</a:t>
            </a:r>
          </a:p>
          <a:p>
            <a:r>
              <a:rPr lang="en-US" sz="900" dirty="0"/>
              <a:t> customers or customer representatives – contribute to the project by specifying project</a:t>
            </a:r>
          </a:p>
          <a:p>
            <a:r>
              <a:rPr lang="en-US" sz="900" dirty="0"/>
              <a:t>requirements and accepting the project deliverables</a:t>
            </a:r>
          </a:p>
          <a:p>
            <a:r>
              <a:rPr lang="en-US" sz="900" dirty="0"/>
              <a:t> suppliers – contribute to the project by supplying resources to the project</a:t>
            </a:r>
          </a:p>
          <a:p>
            <a:r>
              <a:rPr lang="en-US" sz="900" dirty="0"/>
              <a:t> project management office – may perform a wide variety of activities including governance,</a:t>
            </a:r>
          </a:p>
          <a:p>
            <a:r>
              <a:rPr lang="en-US" sz="900" dirty="0"/>
              <a:t>standardization, project management training, project planning and project monitoring</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182</a:t>
            </a:fld>
            <a:endParaRPr lang="en-US" dirty="0"/>
          </a:p>
        </p:txBody>
      </p:sp>
    </p:spTree>
    <p:extLst>
      <p:ext uri="{BB962C8B-B14F-4D97-AF65-F5344CB8AC3E}">
        <p14:creationId xmlns:p14="http://schemas.microsoft.com/office/powerpoint/2010/main" val="4368242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graphic is from ISO 21500 Guidance on Project Management, Page 3. and shows how project management concepts relate to each other. The organizational strategy identifies opportunities. The opportunities are evaluated and should be documented. Selected opportunities are further developed in a business case or other similar document, and can result in one or more projects that provide deliverables. Those deliverables can be used to realize benefits. The benefits can be an input to realizing and further developing the organizational strategy.</a:t>
            </a:r>
          </a:p>
        </p:txBody>
      </p:sp>
      <p:sp>
        <p:nvSpPr>
          <p:cNvPr id="4" name="Slide Number Placeholder 3"/>
          <p:cNvSpPr>
            <a:spLocks noGrp="1"/>
          </p:cNvSpPr>
          <p:nvPr>
            <p:ph type="sldNum" sz="quarter" idx="10"/>
          </p:nvPr>
        </p:nvSpPr>
        <p:spPr/>
        <p:txBody>
          <a:bodyPr/>
          <a:lstStyle/>
          <a:p>
            <a:fld id="{2AC3EBD7-D354-4C97-8BB4-9A9E39C1C5CE}" type="slidenum">
              <a:rPr lang="en-US" smtClean="0"/>
              <a:pPr/>
              <a:t>183</a:t>
            </a:fld>
            <a:endParaRPr lang="en-US" dirty="0"/>
          </a:p>
        </p:txBody>
      </p:sp>
    </p:spTree>
    <p:extLst>
      <p:ext uri="{BB962C8B-B14F-4D97-AF65-F5344CB8AC3E}">
        <p14:creationId xmlns:p14="http://schemas.microsoft.com/office/powerpoint/2010/main" val="6577441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6576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
        <p:nvSpPr>
          <p:cNvPr id="9" name="Footer Placeholder 8"/>
          <p:cNvSpPr>
            <a:spLocks noGrp="1"/>
          </p:cNvSpPr>
          <p:nvPr>
            <p:ph type="ftr" sz="quarter" idx="11"/>
          </p:nvPr>
        </p:nvSpPr>
        <p:spPr/>
        <p:txBody>
          <a:bodyPr/>
          <a:lstStyle/>
          <a:p>
            <a:r>
              <a:rPr lang="en-US" dirty="0" smtClean="0"/>
              <a:t>©Copyright GPM 2009-2014</a:t>
            </a:r>
            <a:endParaRPr lang="en-US" dirty="0"/>
          </a:p>
        </p:txBody>
      </p:sp>
      <p:sp>
        <p:nvSpPr>
          <p:cNvPr id="10" name="Slide Number Placeholder 9"/>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sp>
        <p:nvSpPr>
          <p:cNvPr id="11" name="Title 10"/>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374801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4930491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699008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120390448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787769" y="1"/>
            <a:ext cx="7215554" cy="1108075"/>
          </a:xfrm>
        </p:spPr>
        <p:txBody>
          <a:bodyPr/>
          <a:lstStyle>
            <a:lvl1pPr>
              <a:defRPr>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796562" y="1600200"/>
            <a:ext cx="3527181"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464420" y="1600200"/>
            <a:ext cx="3527180" cy="4495800"/>
          </a:xfrm>
        </p:spPr>
        <p:txBody>
          <a:bodyPr/>
          <a:lstStyle/>
          <a:p>
            <a:endParaRPr lang="en-US" dirty="0"/>
          </a:p>
        </p:txBody>
      </p:sp>
      <p:sp>
        <p:nvSpPr>
          <p:cNvPr id="5" name="Footer Placeholder 4"/>
          <p:cNvSpPr>
            <a:spLocks noGrp="1"/>
          </p:cNvSpPr>
          <p:nvPr>
            <p:ph type="ftr" sz="quarter" idx="11"/>
          </p:nvPr>
        </p:nvSpPr>
        <p:spPr>
          <a:xfrm>
            <a:off x="3124200" y="6356350"/>
            <a:ext cx="2895600" cy="365125"/>
          </a:xfrm>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1170616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95E7BF0-5245-FE40-893F-5C3A941301ED}" type="slidenum">
              <a:rPr lang="en-US"/>
              <a:pPr/>
              <a:t>‹Nº›</a:t>
            </a:fld>
            <a:endParaRPr lang="en-US"/>
          </a:p>
        </p:txBody>
      </p:sp>
    </p:spTree>
    <p:extLst>
      <p:ext uri="{BB962C8B-B14F-4D97-AF65-F5344CB8AC3E}">
        <p14:creationId xmlns:p14="http://schemas.microsoft.com/office/powerpoint/2010/main" val="2177840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150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45476966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smtClean="0"/>
              <a:t>©Copyright GPM 2009-2014</a:t>
            </a:r>
            <a:endParaRPr lang="en-US" dirty="0"/>
          </a:p>
        </p:txBody>
      </p:sp>
      <p:sp>
        <p:nvSpPr>
          <p:cNvPr id="6" name="Slide Number Placeholder 5"/>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7197089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710573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dirty="0" smtClean="0"/>
              <a:t>©Copyright GPM 2009-2013</a:t>
            </a:r>
            <a:endParaRPr lang="en-US" dirty="0"/>
          </a:p>
        </p:txBody>
      </p:sp>
      <p:sp>
        <p:nvSpPr>
          <p:cNvPr id="9" name="Slide Number Placeholder 8"/>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10" name="Picture 9"/>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33929795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dirty="0" smtClean="0"/>
              <a:t>©Copyright GPM 2009-2014</a:t>
            </a:r>
            <a:endParaRPr lang="en-US" dirty="0"/>
          </a:p>
        </p:txBody>
      </p:sp>
      <p:sp>
        <p:nvSpPr>
          <p:cNvPr id="5" name="Slide Number Placeholder 4"/>
          <p:cNvSpPr>
            <a:spLocks noGrp="1"/>
          </p:cNvSpPr>
          <p:nvPr>
            <p:ph type="sldNum" sz="quarter" idx="12"/>
          </p:nvPr>
        </p:nvSpPr>
        <p:spPr>
          <a:xfrm>
            <a:off x="6974840" y="5715000"/>
            <a:ext cx="2133600" cy="365125"/>
          </a:xfrm>
        </p:spPr>
        <p:txBody>
          <a:bodyPr/>
          <a:lstStyle/>
          <a:p>
            <a:fld id="{4BE819A1-3DD8-4179-BFD0-BF7D359F8DBD}" type="slidenum">
              <a:rPr lang="en-US" smtClean="0"/>
              <a:pPr/>
              <a:t>‹Nº›</a:t>
            </a:fld>
            <a:endParaRPr lang="en-US" dirty="0"/>
          </a:p>
        </p:txBody>
      </p:sp>
      <p:pic>
        <p:nvPicPr>
          <p:cNvPr id="6" name="Picture 5"/>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6870724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©Copyright GPM 2009-2014</a:t>
            </a:r>
            <a:endParaRPr lang="en-US" dirty="0"/>
          </a:p>
        </p:txBody>
      </p:sp>
      <p:sp>
        <p:nvSpPr>
          <p:cNvPr id="4" name="Slide Number Placeholder 3"/>
          <p:cNvSpPr>
            <a:spLocks noGrp="1"/>
          </p:cNvSpPr>
          <p:nvPr>
            <p:ph type="sldNum" sz="quarter" idx="12"/>
          </p:nvPr>
        </p:nvSpPr>
        <p:spPr>
          <a:xfrm>
            <a:off x="7010400" y="5791200"/>
            <a:ext cx="2133600" cy="365125"/>
          </a:xfrm>
        </p:spPr>
        <p:txBody>
          <a:bodyPr/>
          <a:lstStyle/>
          <a:p>
            <a:fld id="{4BE819A1-3DD8-4179-BFD0-BF7D359F8DBD}" type="slidenum">
              <a:rPr lang="en-US" smtClean="0"/>
              <a:pPr/>
              <a:t>‹Nº›</a:t>
            </a:fld>
            <a:endParaRPr lang="en-US" dirty="0"/>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0503742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a:xfrm>
            <a:off x="6974840" y="5791200"/>
            <a:ext cx="2133600" cy="365125"/>
          </a:xfrm>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376028378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smtClean="0"/>
              <a:t>©Copyright GPM 2009-2014</a:t>
            </a:r>
            <a:endParaRPr lang="en-US" dirty="0"/>
          </a:p>
        </p:txBody>
      </p:sp>
      <p:sp>
        <p:nvSpPr>
          <p:cNvPr id="7" name="Slide Number Placeholder 6"/>
          <p:cNvSpPr>
            <a:spLocks noGrp="1"/>
          </p:cNvSpPr>
          <p:nvPr>
            <p:ph type="sldNum" sz="quarter" idx="12"/>
          </p:nvPr>
        </p:nvSpPr>
        <p:spPr/>
        <p:txBody>
          <a:bodyPr/>
          <a:lstStyle/>
          <a:p>
            <a:fld id="{4BE819A1-3DD8-4179-BFD0-BF7D359F8DBD}" type="slidenum">
              <a:rPr lang="en-US" smtClean="0"/>
              <a:pPr/>
              <a:t>‹Nº›</a:t>
            </a:fld>
            <a:endParaRPr lang="en-US" dirty="0"/>
          </a:p>
        </p:txBody>
      </p:sp>
      <p:pic>
        <p:nvPicPr>
          <p:cNvPr id="8" name="Picture 7"/>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6288881"/>
            <a:ext cx="1629783" cy="481013"/>
          </a:xfrm>
          <a:prstGeom prst="rect">
            <a:avLst/>
          </a:prstGeom>
        </p:spPr>
      </p:pic>
    </p:spTree>
    <p:extLst>
      <p:ext uri="{BB962C8B-B14F-4D97-AF65-F5344CB8AC3E}">
        <p14:creationId xmlns:p14="http://schemas.microsoft.com/office/powerpoint/2010/main" val="2660383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6 Imagen"/>
          <p:cNvPicPr>
            <a:picLocks noChangeAspect="1"/>
          </p:cNvPicPr>
          <p:nvPr userDrawn="1"/>
        </p:nvPicPr>
        <p:blipFill rotWithShape="1">
          <a:blip r:embed="rId15" cstate="print">
            <a:extLst>
              <a:ext uri="{28A0092B-C50C-407E-A947-70E740481C1C}">
                <a14:useLocalDpi xmlns:a14="http://schemas.microsoft.com/office/drawing/2010/main" val="0"/>
              </a:ext>
            </a:extLst>
          </a:blip>
          <a:srcRect l="-6684"/>
          <a:stretch/>
        </p:blipFill>
        <p:spPr>
          <a:xfrm rot="10800000">
            <a:off x="0" y="-304799"/>
            <a:ext cx="9753972" cy="1268760"/>
          </a:xfrm>
          <a:prstGeom prst="rect">
            <a:avLst/>
          </a:prstGeom>
        </p:spPr>
      </p:pic>
      <p:sp>
        <p:nvSpPr>
          <p:cNvPr id="2" name="Title Placeholder 1"/>
          <p:cNvSpPr>
            <a:spLocks noGrp="1"/>
          </p:cNvSpPr>
          <p:nvPr>
            <p:ph type="title"/>
          </p:nvPr>
        </p:nvSpPr>
        <p:spPr>
          <a:xfrm>
            <a:off x="381000" y="0"/>
            <a:ext cx="6400800" cy="8382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C52C1-B11F-E643-A48D-20F670528710}" type="datetime1">
              <a:rPr lang="en-US" smtClean="0"/>
              <a:pPr/>
              <a:t>7/9/2015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©Copyright GPM 2009-2013</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819A1-3DD8-4179-BFD0-BF7D359F8DBD}" type="slidenum">
              <a:rPr lang="en-US" smtClean="0"/>
              <a:pPr/>
              <a:t>‹Nº›</a:t>
            </a:fld>
            <a:endParaRPr lang="en-US" dirty="0"/>
          </a:p>
        </p:txBody>
      </p:sp>
      <p:sp>
        <p:nvSpPr>
          <p:cNvPr id="15" name="Rounded Rectangle 14"/>
          <p:cNvSpPr/>
          <p:nvPr userDrawn="1"/>
        </p:nvSpPr>
        <p:spPr>
          <a:xfrm>
            <a:off x="6858000" y="76200"/>
            <a:ext cx="2133600" cy="1066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Rectangle 8"/>
          <p:cNvSpPr/>
          <p:nvPr userDrawn="1"/>
        </p:nvSpPr>
        <p:spPr>
          <a:xfrm>
            <a:off x="0" y="6137910"/>
            <a:ext cx="9144000" cy="754380"/>
          </a:xfrm>
          <a:prstGeom prst="rect">
            <a:avLst/>
          </a:prstGeom>
          <a:gradFill flip="none" rotWithShape="1">
            <a:gsLst>
              <a:gs pos="89000">
                <a:schemeClr val="accent1">
                  <a:lumMod val="75000"/>
                </a:schemeClr>
              </a:gs>
              <a:gs pos="19000">
                <a:schemeClr val="accent1">
                  <a:tint val="44500"/>
                  <a:satMod val="160000"/>
                </a:schemeClr>
              </a:gs>
              <a:gs pos="0">
                <a:schemeClr val="accent1">
                  <a:lumMod val="18000"/>
                  <a:lumOff val="82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934200" y="152400"/>
            <a:ext cx="1925362" cy="887145"/>
          </a:xfrm>
          <a:prstGeom prst="rect">
            <a:avLst/>
          </a:prstGeom>
        </p:spPr>
      </p:pic>
      <p:cxnSp>
        <p:nvCxnSpPr>
          <p:cNvPr id="12" name="Straight Connector 11"/>
          <p:cNvCxnSpPr/>
          <p:nvPr userDrawn="1"/>
        </p:nvCxnSpPr>
        <p:spPr>
          <a:xfrm>
            <a:off x="0" y="6124575"/>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53350" y="6282900"/>
            <a:ext cx="1238250" cy="555837"/>
          </a:xfrm>
          <a:prstGeom prst="rect">
            <a:avLst/>
          </a:prstGeom>
        </p:spPr>
      </p:pic>
    </p:spTree>
    <p:extLst>
      <p:ext uri="{BB962C8B-B14F-4D97-AF65-F5344CB8AC3E}">
        <p14:creationId xmlns:p14="http://schemas.microsoft.com/office/powerpoint/2010/main" val="28487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par>
    </p:tnLst>
  </p:timing>
  <p:hf hdr="0" ftr="0" dt="0"/>
  <p:txStyles>
    <p:titleStyle>
      <a:lvl1pPr algn="l" defTabSz="914400" rtl="0" eaLnBrk="1" latinLnBrk="0" hangingPunct="1">
        <a:spcBef>
          <a:spcPct val="0"/>
        </a:spcBef>
        <a:buNone/>
        <a:defRPr sz="3100" b="0" kern="1200">
          <a:solidFill>
            <a:srgbClr val="003300"/>
          </a:solidFill>
          <a:latin typeface="+mj-lt"/>
          <a:ea typeface="+mj-ea"/>
          <a:cs typeface="+mj-cs"/>
        </a:defRPr>
      </a:lvl1pPr>
    </p:titleStyle>
    <p:body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3.jpeg"/><Relationship Id="rId7" Type="http://schemas.openxmlformats.org/officeDocument/2006/relationships/diagramColors" Target="../diagrams/colors11.xml"/><Relationship Id="rId2" Type="http://schemas.openxmlformats.org/officeDocument/2006/relationships/notesSlide" Target="../notesSlides/notesSlide78.xml"/><Relationship Id="rId1" Type="http://schemas.openxmlformats.org/officeDocument/2006/relationships/slideLayout" Target="../slideLayouts/slideLayout6.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5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emf"/></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emf"/></Relationships>
</file>

<file path=ppt/slides/_rels/slide1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1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emf"/></Relationships>
</file>

<file path=ppt/slides/_rels/slide16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emf"/></Relationships>
</file>

<file path=ppt/slides/_rels/slide164.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oleObject" Target="file:///\\localhost\Users\joelcarboni\Dropbox\AUB\Macintosh%20HD:Users:joelcarboni:Dropbox:5.%20Training%20Partners:Templates%20and%20teaching%20aides:Sustainability%20Management%20Plan.docx!OLE_LINK2"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7.png"/><Relationship Id="rId4" Type="http://schemas.openxmlformats.org/officeDocument/2006/relationships/image" Target="../media/image108.emf"/></Relationships>
</file>

<file path=ppt/slides/_rels/slide16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0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1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12.jpeg"/></Relationships>
</file>

<file path=ppt/slides/_rels/slide1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12.jpeg"/></Relationships>
</file>

<file path=ppt/slides/_rels/slide1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7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12.jpeg"/></Relationships>
</file>

<file path=ppt/slides/_rels/slide17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18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jpeg"/></Relationships>
</file>

<file path=ppt/slides/_rels/slide1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19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29.png"/></Relationships>
</file>

<file path=ppt/slides/_rels/slide19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97.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hyperlink" Target="http://www.youtube.com/watch?v=Se12y9hSOM0"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36.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edf.com/the-edf-group-42667.html" TargetMode="External"/><Relationship Id="rId13" Type="http://schemas.openxmlformats.org/officeDocument/2006/relationships/hyperlink" Target="http://www.iso.org/iso/iso_technical_committee?commid=541073" TargetMode="Externa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hyperlink" Target="http://sustainability.vc.pmi.org/" TargetMode="External"/><Relationship Id="rId2" Type="http://schemas.openxmlformats.org/officeDocument/2006/relationships/notesSlide" Target="../notesSlides/notesSlide1.xml"/><Relationship Id="rId16" Type="http://schemas.openxmlformats.org/officeDocument/2006/relationships/hyperlink" Target="mailto:monica.gonzalez@greenprojectmanagement.org" TargetMode="Externa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hyperlink" Target="http://www.pminuevocuyo.org/index.php" TargetMode="External"/><Relationship Id="rId5" Type="http://schemas.openxmlformats.org/officeDocument/2006/relationships/diagramQuickStyle" Target="../diagrams/quickStyle1.xml"/><Relationship Id="rId15" Type="http://schemas.openxmlformats.org/officeDocument/2006/relationships/hyperlink" Target="http://www.greenprojectmanagement.org/news-category/256-monica-gonzalez-joins-the-gpm-leadership-team" TargetMode="External"/><Relationship Id="rId10" Type="http://schemas.openxmlformats.org/officeDocument/2006/relationships/hyperlink" Target="http://www.uci.ac.cr/" TargetMode="External"/><Relationship Id="rId4" Type="http://schemas.openxmlformats.org/officeDocument/2006/relationships/diagramLayout" Target="../diagrams/layout1.xml"/><Relationship Id="rId9" Type="http://schemas.openxmlformats.org/officeDocument/2006/relationships/hyperlink" Target="http://www.baresi.com.ar/" TargetMode="External"/><Relationship Id="rId14" Type="http://schemas.openxmlformats.org/officeDocument/2006/relationships/hyperlink" Target="http://www.iso.org/iso/iso_technical_committee?commid=624837"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9.pn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hyperlink" Target="https://www.globalreporting.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globalreporting.org/"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5.0</a:t>
            </a:r>
          </a:p>
          <a:p>
            <a:endParaRPr lang="en-US" dirty="0">
              <a:solidFill>
                <a:schemeClr val="bg1">
                  <a:lumMod val="50000"/>
                </a:schemeClr>
              </a:solidFill>
            </a:endParaRPr>
          </a:p>
        </p:txBody>
      </p:sp>
      <p:pic>
        <p:nvPicPr>
          <p:cNvPr id="6" name="Picture 5" descr="PRiSM Logo Final.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981199"/>
            <a:ext cx="4364909" cy="1925549"/>
          </a:xfrm>
          <a:prstGeom prst="rect">
            <a:avLst/>
          </a:prstGeom>
        </p:spPr>
      </p:pic>
      <p:pic>
        <p:nvPicPr>
          <p:cNvPr id="7" name="Picture 6" descr="practition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88689" y="2621912"/>
            <a:ext cx="1600200" cy="471176"/>
          </a:xfrm>
          <a:prstGeom prst="rect">
            <a:avLst/>
          </a:prstGeom>
        </p:spPr>
      </p:pic>
      <p:sp>
        <p:nvSpPr>
          <p:cNvPr id="5" name="4 CuadroTexto"/>
          <p:cNvSpPr txBox="1"/>
          <p:nvPr/>
        </p:nvSpPr>
        <p:spPr>
          <a:xfrm>
            <a:off x="6400800" y="4572000"/>
            <a:ext cx="1676400" cy="646331"/>
          </a:xfrm>
          <a:prstGeom prst="rect">
            <a:avLst/>
          </a:prstGeom>
          <a:noFill/>
        </p:spPr>
        <p:txBody>
          <a:bodyPr wrap="square" rtlCol="0">
            <a:spAutoFit/>
          </a:bodyPr>
          <a:lstStyle/>
          <a:p>
            <a:r>
              <a:rPr lang="es-AR" sz="3600" b="1" dirty="0" smtClean="0"/>
              <a:t>Parte I</a:t>
            </a:r>
            <a:endParaRPr lang="es-ES" sz="3600" b="1" dirty="0"/>
          </a:p>
        </p:txBody>
      </p:sp>
    </p:spTree>
    <p:extLst>
      <p:ext uri="{BB962C8B-B14F-4D97-AF65-F5344CB8AC3E}">
        <p14:creationId xmlns:p14="http://schemas.microsoft.com/office/powerpoint/2010/main" val="36514163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GPM Certifications</a:t>
            </a:r>
            <a:endParaRPr lang="en-US" dirty="0"/>
          </a:p>
        </p:txBody>
      </p:sp>
      <p:pic>
        <p:nvPicPr>
          <p:cNvPr id="5" name="Content Placeholder 4"/>
          <p:cNvPicPr>
            <a:picLocks noGrp="1" noChangeAspect="1"/>
          </p:cNvPicPr>
          <p:nvPr>
            <p:ph sz="half" idx="2"/>
          </p:nvPr>
        </p:nvPicPr>
        <p:blipFill>
          <a:blip r:embed="rId3" cstate="print"/>
          <a:srcRect t="-1724" b="-1724"/>
          <a:stretch>
            <a:fillRect/>
          </a:stretch>
        </p:blipFill>
        <p:spPr>
          <a:xfrm>
            <a:off x="422031" y="1295400"/>
            <a:ext cx="1336431" cy="1497706"/>
          </a:xfrm>
        </p:spPr>
      </p:pic>
      <p:pic>
        <p:nvPicPr>
          <p:cNvPr id="7" name="Picture 6"/>
          <p:cNvPicPr>
            <a:picLocks noChangeAspect="1"/>
          </p:cNvPicPr>
          <p:nvPr/>
        </p:nvPicPr>
        <p:blipFill>
          <a:blip r:embed="rId4" cstate="print"/>
          <a:stretch>
            <a:fillRect/>
          </a:stretch>
        </p:blipFill>
        <p:spPr>
          <a:xfrm>
            <a:off x="422031" y="3200400"/>
            <a:ext cx="1336431" cy="1295400"/>
          </a:xfrm>
          <a:prstGeom prst="rect">
            <a:avLst/>
          </a:prstGeom>
        </p:spPr>
      </p:pic>
      <p:pic>
        <p:nvPicPr>
          <p:cNvPr id="8" name="Picture 7"/>
          <p:cNvPicPr>
            <a:picLocks noChangeAspect="1"/>
          </p:cNvPicPr>
          <p:nvPr/>
        </p:nvPicPr>
        <p:blipFill>
          <a:blip r:embed="rId5" cstate="print"/>
          <a:stretch>
            <a:fillRect/>
          </a:stretch>
        </p:blipFill>
        <p:spPr>
          <a:xfrm>
            <a:off x="422031" y="4876800"/>
            <a:ext cx="1266092" cy="1143000"/>
          </a:xfrm>
          <a:prstGeom prst="rect">
            <a:avLst/>
          </a:prstGeom>
        </p:spPr>
      </p:pic>
      <p:sp>
        <p:nvSpPr>
          <p:cNvPr id="9" name="TextBox 8"/>
          <p:cNvSpPr txBox="1"/>
          <p:nvPr/>
        </p:nvSpPr>
        <p:spPr>
          <a:xfrm>
            <a:off x="1905000" y="1676401"/>
            <a:ext cx="6260123" cy="830997"/>
          </a:xfrm>
          <a:prstGeom prst="rect">
            <a:avLst/>
          </a:prstGeom>
          <a:noFill/>
        </p:spPr>
        <p:txBody>
          <a:bodyPr wrap="square" rtlCol="0">
            <a:spAutoFit/>
          </a:bodyPr>
          <a:lstStyle/>
          <a:p>
            <a:r>
              <a:rPr lang="en-US" sz="2400" dirty="0" smtClean="0"/>
              <a:t>The GPM-b -  Knowledge based foundational </a:t>
            </a:r>
            <a:br>
              <a:rPr lang="en-US" sz="2400" dirty="0" smtClean="0"/>
            </a:br>
            <a:r>
              <a:rPr lang="en-US" sz="2400" dirty="0" smtClean="0"/>
              <a:t>                      Certification</a:t>
            </a:r>
            <a:endParaRPr lang="en-US" sz="2400" dirty="0"/>
          </a:p>
        </p:txBody>
      </p:sp>
      <p:sp>
        <p:nvSpPr>
          <p:cNvPr id="10" name="TextBox 9"/>
          <p:cNvSpPr txBox="1"/>
          <p:nvPr/>
        </p:nvSpPr>
        <p:spPr>
          <a:xfrm>
            <a:off x="1828800" y="3429001"/>
            <a:ext cx="6119446" cy="830997"/>
          </a:xfrm>
          <a:prstGeom prst="rect">
            <a:avLst/>
          </a:prstGeom>
          <a:noFill/>
        </p:spPr>
        <p:txBody>
          <a:bodyPr wrap="square" rtlCol="0">
            <a:spAutoFit/>
          </a:bodyPr>
          <a:lstStyle/>
          <a:p>
            <a:r>
              <a:rPr lang="en-US" sz="2400" dirty="0" smtClean="0"/>
              <a:t>The GPM® - Proficiency based Practitioner </a:t>
            </a:r>
            <a:br>
              <a:rPr lang="en-US" sz="2400" dirty="0" smtClean="0"/>
            </a:br>
            <a:r>
              <a:rPr lang="en-US" sz="2400" dirty="0" smtClean="0"/>
              <a:t>                     Level Certification</a:t>
            </a:r>
            <a:endParaRPr lang="en-US" sz="2400" dirty="0"/>
          </a:p>
        </p:txBody>
      </p:sp>
      <p:sp>
        <p:nvSpPr>
          <p:cNvPr id="11" name="TextBox 10"/>
          <p:cNvSpPr txBox="1"/>
          <p:nvPr/>
        </p:nvSpPr>
        <p:spPr>
          <a:xfrm>
            <a:off x="1828800" y="5029200"/>
            <a:ext cx="6049108" cy="830997"/>
          </a:xfrm>
          <a:prstGeom prst="rect">
            <a:avLst/>
          </a:prstGeom>
          <a:noFill/>
        </p:spPr>
        <p:txBody>
          <a:bodyPr wrap="square" rtlCol="0">
            <a:spAutoFit/>
          </a:bodyPr>
          <a:lstStyle/>
          <a:p>
            <a:r>
              <a:rPr lang="en-US" sz="2400" dirty="0" smtClean="0"/>
              <a:t>The GPM-m  - Proficiency Based Master </a:t>
            </a:r>
          </a:p>
          <a:p>
            <a:r>
              <a:rPr lang="en-US" sz="2400" dirty="0"/>
              <a:t> </a:t>
            </a:r>
            <a:r>
              <a:rPr lang="en-US" sz="2400" dirty="0" smtClean="0"/>
              <a:t>                       Level Certification</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a:t>
            </a:fld>
            <a:endParaRPr lang="en-US" dirty="0"/>
          </a:p>
        </p:txBody>
      </p:sp>
      <p:pic>
        <p:nvPicPr>
          <p:cNvPr id="12" name="Picture 11" descr="GPM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4267200"/>
            <a:ext cx="1848613" cy="1371600"/>
          </a:xfrm>
          <a:prstGeom prst="rect">
            <a:avLst/>
          </a:prstGeom>
        </p:spPr>
      </p:pic>
    </p:spTree>
    <p:extLst>
      <p:ext uri="{BB962C8B-B14F-4D97-AF65-F5344CB8AC3E}">
        <p14:creationId xmlns:p14="http://schemas.microsoft.com/office/powerpoint/2010/main" val="316316521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4343400" y="1295400"/>
            <a:ext cx="3810000" cy="4114800"/>
          </a:xfrm>
          <a:prstGeom prst="rect">
            <a:avLst/>
          </a:prstGeom>
          <a:ln/>
        </p:spPr>
        <p:style>
          <a:lnRef idx="1">
            <a:schemeClr val="accent3"/>
          </a:lnRef>
          <a:fillRef idx="3">
            <a:schemeClr val="accent3"/>
          </a:fillRef>
          <a:effectRef idx="2">
            <a:schemeClr val="accent3"/>
          </a:effectRef>
          <a:fontRef idx="minor">
            <a:schemeClr val="lt1"/>
          </a:fontRef>
        </p:style>
        <p:txBody>
          <a:bodyPr/>
          <a:lstStyle/>
          <a:p>
            <a:pPr algn="ctr"/>
            <a:r>
              <a:rPr lang="en-US" dirty="0" smtClean="0"/>
              <a:t>Critical Human Capital</a:t>
            </a:r>
            <a:endParaRPr lang="en-US" dirty="0"/>
          </a:p>
        </p:txBody>
      </p:sp>
      <p:sp>
        <p:nvSpPr>
          <p:cNvPr id="44" name="Rectangle 43"/>
          <p:cNvSpPr/>
          <p:nvPr/>
        </p:nvSpPr>
        <p:spPr>
          <a:xfrm>
            <a:off x="533400" y="1295400"/>
            <a:ext cx="3810000" cy="4114800"/>
          </a:xfrm>
          <a:prstGeom prst="rect">
            <a:avLst/>
          </a:prstGeom>
          <a:ln/>
        </p:spPr>
        <p:style>
          <a:lnRef idx="1">
            <a:schemeClr val="accent2"/>
          </a:lnRef>
          <a:fillRef idx="3">
            <a:schemeClr val="accent2"/>
          </a:fillRef>
          <a:effectRef idx="2">
            <a:schemeClr val="accent2"/>
          </a:effectRef>
          <a:fontRef idx="minor">
            <a:schemeClr val="lt1"/>
          </a:fontRef>
        </p:style>
        <p:txBody>
          <a:bodyPr/>
          <a:lstStyle/>
          <a:p>
            <a:pPr algn="ctr"/>
            <a:r>
              <a:rPr lang="en-US" dirty="0" smtClean="0"/>
              <a:t>Corporate Social Infrastructure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100</a:t>
            </a:fld>
            <a:endParaRPr lang="en-US" dirty="0"/>
          </a:p>
        </p:txBody>
      </p:sp>
      <p:sp>
        <p:nvSpPr>
          <p:cNvPr id="4" name="Title 3"/>
          <p:cNvSpPr>
            <a:spLocks noGrp="1"/>
          </p:cNvSpPr>
          <p:nvPr>
            <p:ph type="title"/>
          </p:nvPr>
        </p:nvSpPr>
        <p:spPr/>
        <p:txBody>
          <a:bodyPr/>
          <a:lstStyle/>
          <a:p>
            <a:r>
              <a:rPr lang="en-US" dirty="0" smtClean="0"/>
              <a:t>The Eight Dimensions </a:t>
            </a:r>
            <a:r>
              <a:rPr lang="en-US" dirty="0"/>
              <a:t> </a:t>
            </a:r>
            <a:r>
              <a:rPr lang="en-US" dirty="0" smtClean="0"/>
              <a:t>of organizational </a:t>
            </a:r>
            <a:r>
              <a:rPr lang="en-US" dirty="0"/>
              <a:t>capacity for change</a:t>
            </a:r>
          </a:p>
        </p:txBody>
      </p:sp>
      <p:sp>
        <p:nvSpPr>
          <p:cNvPr id="6" name="Oval 5"/>
          <p:cNvSpPr/>
          <p:nvPr/>
        </p:nvSpPr>
        <p:spPr>
          <a:xfrm>
            <a:off x="3124200" y="2667000"/>
            <a:ext cx="2362200" cy="1371600"/>
          </a:xfrm>
          <a:prstGeom prst="ellipse">
            <a:avLst/>
          </a:prstGeom>
          <a:ln/>
        </p:spPr>
        <p:style>
          <a:lnRef idx="1">
            <a:schemeClr val="dk1"/>
          </a:lnRef>
          <a:fillRef idx="3">
            <a:schemeClr val="dk1"/>
          </a:fillRef>
          <a:effectRef idx="2">
            <a:schemeClr val="dk1"/>
          </a:effectRef>
          <a:fontRef idx="minor">
            <a:schemeClr val="lt1"/>
          </a:fontRef>
        </p:style>
        <p:txBody>
          <a:bodyPr/>
          <a:lstStyle/>
          <a:p>
            <a:pPr algn="ctr"/>
            <a:r>
              <a:rPr lang="en-US" dirty="0" smtClean="0"/>
              <a:t>Organizational</a:t>
            </a:r>
          </a:p>
          <a:p>
            <a:pPr algn="ctr"/>
            <a:r>
              <a:rPr lang="en-US" dirty="0" smtClean="0"/>
              <a:t>Capacity for </a:t>
            </a:r>
          </a:p>
          <a:p>
            <a:pPr algn="ctr"/>
            <a:r>
              <a:rPr lang="en-US" dirty="0" smtClean="0"/>
              <a:t>Change (OCC)</a:t>
            </a:r>
            <a:endParaRPr lang="en-US" dirty="0"/>
          </a:p>
        </p:txBody>
      </p:sp>
      <p:sp>
        <p:nvSpPr>
          <p:cNvPr id="7" name="Rectangle 6"/>
          <p:cNvSpPr/>
          <p:nvPr/>
        </p:nvSpPr>
        <p:spPr>
          <a:xfrm>
            <a:off x="59436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 Leadership</a:t>
            </a:r>
            <a:endParaRPr lang="en-US" dirty="0"/>
          </a:p>
        </p:txBody>
      </p:sp>
      <p:sp>
        <p:nvSpPr>
          <p:cNvPr id="13" name="Rectangle 12"/>
          <p:cNvSpPr/>
          <p:nvPr/>
        </p:nvSpPr>
        <p:spPr>
          <a:xfrm>
            <a:off x="1066800" y="27432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Systems </a:t>
            </a:r>
          </a:p>
          <a:p>
            <a:pPr algn="ctr"/>
            <a:r>
              <a:rPr lang="en-US" dirty="0" smtClean="0"/>
              <a:t>Thinking</a:t>
            </a:r>
            <a:endParaRPr lang="en-US" dirty="0"/>
          </a:p>
        </p:txBody>
      </p:sp>
      <p:sp>
        <p:nvSpPr>
          <p:cNvPr id="14" name="Rectangle 13"/>
          <p:cNvSpPr/>
          <p:nvPr/>
        </p:nvSpPr>
        <p:spPr>
          <a:xfrm>
            <a:off x="5943600" y="35814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Capable</a:t>
            </a:r>
          </a:p>
          <a:p>
            <a:pPr algn="ctr"/>
            <a:r>
              <a:rPr lang="en-US" dirty="0" smtClean="0"/>
              <a:t>Champions</a:t>
            </a:r>
            <a:endParaRPr lang="en-US" dirty="0"/>
          </a:p>
        </p:txBody>
      </p:sp>
      <p:sp>
        <p:nvSpPr>
          <p:cNvPr id="15" name="Rectangle 14"/>
          <p:cNvSpPr/>
          <p:nvPr/>
        </p:nvSpPr>
        <p:spPr>
          <a:xfrm>
            <a:off x="1066800" y="36728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Innovative</a:t>
            </a:r>
          </a:p>
          <a:p>
            <a:pPr algn="ctr"/>
            <a:r>
              <a:rPr lang="en-US" dirty="0" smtClean="0"/>
              <a:t>Culture</a:t>
            </a:r>
            <a:endParaRPr lang="en-US" dirty="0"/>
          </a:p>
        </p:txBody>
      </p:sp>
      <p:sp>
        <p:nvSpPr>
          <p:cNvPr id="16" name="Rectangle 15"/>
          <p:cNvSpPr/>
          <p:nvPr/>
        </p:nvSpPr>
        <p:spPr>
          <a:xfrm>
            <a:off x="5943600" y="45110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Trustworthy</a:t>
            </a:r>
          </a:p>
          <a:p>
            <a:pPr algn="ctr"/>
            <a:r>
              <a:rPr lang="en-US" dirty="0" smtClean="0"/>
              <a:t>Followers</a:t>
            </a:r>
            <a:endParaRPr lang="en-US" dirty="0"/>
          </a:p>
        </p:txBody>
      </p:sp>
      <p:sp>
        <p:nvSpPr>
          <p:cNvPr id="17" name="Rectangle 16"/>
          <p:cNvSpPr/>
          <p:nvPr/>
        </p:nvSpPr>
        <p:spPr>
          <a:xfrm>
            <a:off x="1066800" y="458724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Communication</a:t>
            </a:r>
          </a:p>
          <a:p>
            <a:pPr algn="ctr"/>
            <a:r>
              <a:rPr lang="en-US" dirty="0" smtClean="0"/>
              <a:t>Systems</a:t>
            </a:r>
            <a:endParaRPr lang="en-US" dirty="0"/>
          </a:p>
        </p:txBody>
      </p:sp>
      <p:sp>
        <p:nvSpPr>
          <p:cNvPr id="18" name="Rectangle 17"/>
          <p:cNvSpPr/>
          <p:nvPr/>
        </p:nvSpPr>
        <p:spPr>
          <a:xfrm>
            <a:off x="5943600" y="2743200"/>
            <a:ext cx="1676400" cy="748145"/>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sz="1400" dirty="0" smtClean="0"/>
              <a:t>Involved </a:t>
            </a:r>
          </a:p>
          <a:p>
            <a:pPr algn="ctr"/>
            <a:r>
              <a:rPr lang="en-US" sz="1400" dirty="0" smtClean="0"/>
              <a:t>Mid-management</a:t>
            </a:r>
            <a:endParaRPr lang="en-US" sz="1400" dirty="0"/>
          </a:p>
        </p:txBody>
      </p:sp>
      <p:sp>
        <p:nvSpPr>
          <p:cNvPr id="19" name="Rectangle 18"/>
          <p:cNvSpPr/>
          <p:nvPr/>
        </p:nvSpPr>
        <p:spPr>
          <a:xfrm>
            <a:off x="1066800" y="1828800"/>
            <a:ext cx="1676400" cy="822960"/>
          </a:xfrm>
          <a:prstGeom prst="rect">
            <a:avLst/>
          </a:prstGeom>
          <a:ln/>
        </p:spPr>
        <p:style>
          <a:lnRef idx="1">
            <a:schemeClr val="accent5"/>
          </a:lnRef>
          <a:fillRef idx="3">
            <a:schemeClr val="accent5"/>
          </a:fillRef>
          <a:effectRef idx="2">
            <a:schemeClr val="accent5"/>
          </a:effectRef>
          <a:fontRef idx="minor">
            <a:schemeClr val="lt1"/>
          </a:fontRef>
        </p:style>
        <p:txBody>
          <a:bodyPr/>
          <a:lstStyle/>
          <a:p>
            <a:pPr algn="ctr"/>
            <a:r>
              <a:rPr lang="en-US" dirty="0" smtClean="0"/>
              <a:t>Accountable Cultures</a:t>
            </a:r>
            <a:endParaRPr lang="en-US" dirty="0"/>
          </a:p>
        </p:txBody>
      </p:sp>
      <p:sp>
        <p:nvSpPr>
          <p:cNvPr id="42" name="TextBox 41"/>
          <p:cNvSpPr txBox="1"/>
          <p:nvPr/>
        </p:nvSpPr>
        <p:spPr>
          <a:xfrm>
            <a:off x="76200" y="5867400"/>
            <a:ext cx="9144000" cy="307777"/>
          </a:xfrm>
          <a:prstGeom prst="rect">
            <a:avLst/>
          </a:prstGeom>
          <a:noFill/>
        </p:spPr>
        <p:txBody>
          <a:bodyPr wrap="square" rtlCol="0">
            <a:spAutoFit/>
          </a:bodyPr>
          <a:lstStyle/>
          <a:p>
            <a:r>
              <a:rPr lang="en-US" sz="1400" dirty="0" smtClean="0">
                <a:solidFill>
                  <a:srgbClr val="7F7F7F"/>
                </a:solidFill>
              </a:rPr>
              <a:t>Adapted from Building Organizational Capacity </a:t>
            </a:r>
            <a:r>
              <a:rPr lang="en-US" sz="1400" dirty="0">
                <a:solidFill>
                  <a:srgbClr val="7F7F7F"/>
                </a:solidFill>
              </a:rPr>
              <a:t>for </a:t>
            </a:r>
            <a:r>
              <a:rPr lang="en-US" sz="1400" dirty="0" smtClean="0">
                <a:solidFill>
                  <a:srgbClr val="7F7F7F"/>
                </a:solidFill>
              </a:rPr>
              <a:t>Change, Business Expert Press 2011, Pg. 8</a:t>
            </a:r>
            <a:endParaRPr lang="en-US" sz="1400" dirty="0">
              <a:solidFill>
                <a:srgbClr val="7F7F7F"/>
              </a:solidFill>
            </a:endParaRPr>
          </a:p>
        </p:txBody>
      </p:sp>
      <p:cxnSp>
        <p:nvCxnSpPr>
          <p:cNvPr id="46" name="Straight Connector 45"/>
          <p:cNvCxnSpPr>
            <a:stCxn id="19" idx="3"/>
            <a:endCxn id="6" idx="1"/>
          </p:cNvCxnSpPr>
          <p:nvPr/>
        </p:nvCxnSpPr>
        <p:spPr>
          <a:xfrm>
            <a:off x="2743200" y="2240280"/>
            <a:ext cx="726936" cy="62758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0" name="Straight Connector 49"/>
          <p:cNvCxnSpPr>
            <a:stCxn id="13" idx="3"/>
          </p:cNvCxnSpPr>
          <p:nvPr/>
        </p:nvCxnSpPr>
        <p:spPr>
          <a:xfrm>
            <a:off x="2743200" y="3154680"/>
            <a:ext cx="381000" cy="1981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3" name="Straight Connector 52"/>
          <p:cNvCxnSpPr>
            <a:endCxn id="6" idx="3"/>
          </p:cNvCxnSpPr>
          <p:nvPr/>
        </p:nvCxnSpPr>
        <p:spPr>
          <a:xfrm flipV="1">
            <a:off x="2743200" y="3837734"/>
            <a:ext cx="726936" cy="277066"/>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58" name="Straight Connector 57"/>
          <p:cNvCxnSpPr>
            <a:stCxn id="17" idx="3"/>
          </p:cNvCxnSpPr>
          <p:nvPr/>
        </p:nvCxnSpPr>
        <p:spPr>
          <a:xfrm flipV="1">
            <a:off x="2743200" y="3962400"/>
            <a:ext cx="1143000" cy="1036320"/>
          </a:xfrm>
          <a:prstGeom prst="line">
            <a:avLst/>
          </a:prstGeom>
          <a:ln/>
        </p:spPr>
        <p:style>
          <a:lnRef idx="2">
            <a:schemeClr val="accent3"/>
          </a:lnRef>
          <a:fillRef idx="0">
            <a:schemeClr val="accent3"/>
          </a:fillRef>
          <a:effectRef idx="1">
            <a:schemeClr val="accent3"/>
          </a:effectRef>
          <a:fontRef idx="minor">
            <a:schemeClr val="tx1"/>
          </a:fontRef>
        </p:style>
      </p:cxnSp>
      <p:cxnSp>
        <p:nvCxnSpPr>
          <p:cNvPr id="61" name="Straight Connector 60"/>
          <p:cNvCxnSpPr>
            <a:stCxn id="7" idx="1"/>
            <a:endCxn id="6" idx="7"/>
          </p:cNvCxnSpPr>
          <p:nvPr/>
        </p:nvCxnSpPr>
        <p:spPr>
          <a:xfrm flipH="1">
            <a:off x="5140464" y="2240280"/>
            <a:ext cx="803136" cy="62758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4" name="Straight Connector 63"/>
          <p:cNvCxnSpPr>
            <a:stCxn id="18" idx="1"/>
          </p:cNvCxnSpPr>
          <p:nvPr/>
        </p:nvCxnSpPr>
        <p:spPr>
          <a:xfrm flipH="1">
            <a:off x="5486400" y="3117273"/>
            <a:ext cx="457200" cy="15932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67" name="Straight Connector 66"/>
          <p:cNvCxnSpPr>
            <a:stCxn id="14" idx="1"/>
            <a:endCxn id="6" idx="5"/>
          </p:cNvCxnSpPr>
          <p:nvPr/>
        </p:nvCxnSpPr>
        <p:spPr>
          <a:xfrm flipH="1" flipV="1">
            <a:off x="5140464" y="3837734"/>
            <a:ext cx="803136" cy="1551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0" name="Straight Connector 69"/>
          <p:cNvCxnSpPr>
            <a:stCxn id="16" idx="1"/>
          </p:cNvCxnSpPr>
          <p:nvPr/>
        </p:nvCxnSpPr>
        <p:spPr>
          <a:xfrm flipH="1" flipV="1">
            <a:off x="4800600" y="3962400"/>
            <a:ext cx="1143000" cy="96012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4297085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t>Make Innovation Everyone’s </a:t>
            </a:r>
            <a:r>
              <a:rPr lang="en-US" dirty="0" smtClean="0"/>
              <a:t>Responsibility</a:t>
            </a:r>
          </a:p>
          <a:p>
            <a:pPr marL="514350" indent="-514350">
              <a:buFont typeface="+mj-lt"/>
              <a:buAutoNum type="arabicPeriod"/>
            </a:pPr>
            <a:r>
              <a:rPr lang="en-US" dirty="0"/>
              <a:t>Hire and Retain Creative </a:t>
            </a:r>
            <a:r>
              <a:rPr lang="en-US" dirty="0" smtClean="0"/>
              <a:t>Employees</a:t>
            </a:r>
          </a:p>
          <a:p>
            <a:pPr marL="514350" indent="-514350">
              <a:buFont typeface="+mj-lt"/>
              <a:buAutoNum type="arabicPeriod"/>
            </a:pPr>
            <a:r>
              <a:rPr lang="en-US" dirty="0"/>
              <a:t>Put as Many Promising Ideas to the Test as </a:t>
            </a:r>
            <a:r>
              <a:rPr lang="en-US" dirty="0" smtClean="0"/>
              <a:t>Possible</a:t>
            </a:r>
          </a:p>
          <a:p>
            <a:pPr marL="514350" indent="-514350">
              <a:buFont typeface="+mj-lt"/>
              <a:buAutoNum type="arabicPeriod"/>
            </a:pPr>
            <a:r>
              <a:rPr lang="en-US" dirty="0" smtClean="0"/>
              <a:t>Use </a:t>
            </a:r>
            <a:r>
              <a:rPr lang="en-US" dirty="0"/>
              <a:t>Your Human </a:t>
            </a:r>
            <a:r>
              <a:rPr lang="en-US" dirty="0" smtClean="0"/>
              <a:t>Resources System </a:t>
            </a:r>
            <a:r>
              <a:rPr lang="en-US" dirty="0"/>
              <a:t>to Create Psychological </a:t>
            </a:r>
            <a:r>
              <a:rPr lang="en-US" dirty="0" smtClean="0"/>
              <a:t>Safety </a:t>
            </a:r>
          </a:p>
          <a:p>
            <a:pPr marL="514350" indent="-514350">
              <a:buFont typeface="+mj-lt"/>
              <a:buAutoNum type="arabicPeriod"/>
            </a:pPr>
            <a:r>
              <a:rPr lang="en-US" dirty="0" smtClean="0"/>
              <a:t>Emphasize Interdisciplinary Teams </a:t>
            </a:r>
            <a:r>
              <a:rPr lang="en-US" dirty="0"/>
              <a:t>Throughout the Entire </a:t>
            </a:r>
            <a:r>
              <a:rPr lang="en-US" dirty="0" smtClean="0"/>
              <a:t>Organization</a:t>
            </a:r>
          </a:p>
          <a:p>
            <a:pPr marL="514350" indent="-514350">
              <a:buFont typeface="+mj-lt"/>
              <a:buAutoNum type="arabicPeriod"/>
            </a:pPr>
            <a:r>
              <a:rPr lang="en-US" dirty="0" smtClean="0"/>
              <a:t>Change </a:t>
            </a:r>
            <a:r>
              <a:rPr lang="en-US" dirty="0"/>
              <a:t>Cultural </a:t>
            </a:r>
            <a:r>
              <a:rPr lang="en-US" dirty="0" smtClean="0"/>
              <a:t>Artifacts, Assumptions and Values </a:t>
            </a:r>
            <a:r>
              <a:rPr lang="en-US" dirty="0"/>
              <a:t>to Signal Importance of Innovation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101</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Six points to establish Innovative Culture</a:t>
            </a:r>
            <a:endParaRPr lang="en-US" dirty="0"/>
          </a:p>
        </p:txBody>
      </p:sp>
    </p:spTree>
    <p:extLst>
      <p:ext uri="{BB962C8B-B14F-4D97-AF65-F5344CB8AC3E}">
        <p14:creationId xmlns:p14="http://schemas.microsoft.com/office/powerpoint/2010/main" val="18236394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pPr>
              <a:lnSpc>
                <a:spcPct val="100000"/>
              </a:lnSpc>
              <a:spcAft>
                <a:spcPts val="0"/>
              </a:spcAft>
            </a:pPr>
            <a:r>
              <a:rPr lang="en-GB" sz="3200" dirty="0">
                <a:solidFill>
                  <a:schemeClr val="tx1"/>
                </a:solidFill>
                <a:ea typeface="Calibri"/>
              </a:rPr>
              <a:t>Business Case, Benefits and Value Management.</a:t>
            </a:r>
          </a:p>
        </p:txBody>
      </p:sp>
      <p:sp>
        <p:nvSpPr>
          <p:cNvPr id="4" name="Slide Number Placeholder 3"/>
          <p:cNvSpPr>
            <a:spLocks noGrp="1"/>
          </p:cNvSpPr>
          <p:nvPr>
            <p:ph type="sldNum" sz="quarter" idx="12"/>
          </p:nvPr>
        </p:nvSpPr>
        <p:spPr/>
        <p:txBody>
          <a:bodyPr/>
          <a:lstStyle/>
          <a:p>
            <a:fld id="{4BE819A1-3DD8-4179-BFD0-BF7D359F8DBD}" type="slidenum">
              <a:rPr lang="en-US" smtClean="0"/>
              <a:pPr/>
              <a:t>102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3401091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6</a:t>
                      </a:r>
                    </a:p>
                    <a:p>
                      <a:pPr>
                        <a:lnSpc>
                          <a:spcPct val="100000"/>
                        </a:lnSpc>
                        <a:spcAft>
                          <a:spcPts val="0"/>
                        </a:spcAft>
                      </a:pPr>
                      <a:r>
                        <a:rPr lang="en-GB" sz="1600" dirty="0" smtClean="0">
                          <a:solidFill>
                            <a:schemeClr val="tx1"/>
                          </a:solidFill>
                          <a:latin typeface="Helvetica"/>
                          <a:ea typeface="Calibri"/>
                          <a:cs typeface="Helvetica"/>
                        </a:rPr>
                        <a:t>Business Case,</a:t>
                      </a:r>
                      <a:r>
                        <a:rPr lang="en-GB" sz="1600" baseline="0" dirty="0" smtClean="0">
                          <a:solidFill>
                            <a:schemeClr val="tx1"/>
                          </a:solidFill>
                          <a:latin typeface="Helvetica"/>
                          <a:ea typeface="Calibri"/>
                          <a:cs typeface="Helvetica"/>
                        </a:rPr>
                        <a:t> Benefits and Value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42900" indent="-342900">
                        <a:lnSpc>
                          <a:spcPct val="115000"/>
                        </a:lnSpc>
                        <a:spcAft>
                          <a:spcPts val="0"/>
                        </a:spcAft>
                        <a:buFont typeface="+mj-lt"/>
                        <a:buAutoNum type="arabicPeriod"/>
                      </a:pPr>
                      <a:r>
                        <a:rPr lang="en-GB" sz="1600" b="1" dirty="0" smtClean="0">
                          <a:solidFill>
                            <a:schemeClr val="tx1"/>
                          </a:solidFill>
                          <a:latin typeface="Helvetica"/>
                          <a:ea typeface="Calibri"/>
                          <a:cs typeface="Helvetica"/>
                        </a:rPr>
                        <a:t>What is the</a:t>
                      </a:r>
                      <a:r>
                        <a:rPr lang="en-GB" sz="1600" b="1" baseline="0" dirty="0" smtClean="0">
                          <a:solidFill>
                            <a:schemeClr val="tx1"/>
                          </a:solidFill>
                          <a:latin typeface="Helvetica"/>
                          <a:ea typeface="Calibri"/>
                          <a:cs typeface="Helvetica"/>
                        </a:rPr>
                        <a:t> purpose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Contents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Practical use of the business case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Investment Appraisal techniques</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Calculating Valuation</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Understanding Benefits</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a:t>
                      </a:r>
                      <a:r>
                        <a:rPr lang="en-GB" sz="1600" baseline="0" dirty="0" smtClean="0">
                          <a:solidFill>
                            <a:schemeClr val="tx2"/>
                          </a:solidFill>
                          <a:latin typeface="Helvetica"/>
                          <a:ea typeface="Calibri"/>
                          <a:cs typeface="Helvetica"/>
                        </a:rPr>
                        <a:t> covers the business case, how it relates to the project, how to evaluate value and manage benefits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214124623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What is the business case?</a:t>
            </a:r>
            <a:endParaRPr lang="en-GB" sz="4000" dirty="0"/>
          </a:p>
        </p:txBody>
      </p:sp>
      <p:sp>
        <p:nvSpPr>
          <p:cNvPr id="3" name="Content Placeholder 2"/>
          <p:cNvSpPr>
            <a:spLocks noGrp="1"/>
          </p:cNvSpPr>
          <p:nvPr>
            <p:ph idx="1"/>
          </p:nvPr>
        </p:nvSpPr>
        <p:spPr/>
        <p:txBody>
          <a:bodyPr/>
          <a:lstStyle/>
          <a:p>
            <a:pPr indent="0">
              <a:buNone/>
            </a:pPr>
            <a:r>
              <a:rPr lang="en-GB" sz="2600" dirty="0" smtClean="0"/>
              <a:t>The business case provides justification for undertaking a project, in terms of evaluating the benefit, cost and risk of alternative options and rationale for the preferred solution</a:t>
            </a:r>
          </a:p>
          <a:p>
            <a:pPr indent="0">
              <a:buNone/>
            </a:pPr>
            <a:r>
              <a:rPr lang="en-GB" sz="2600" dirty="0" smtClean="0"/>
              <a:t>Its purpose is to obtain management commitment and approval for investment in the project</a:t>
            </a:r>
          </a:p>
          <a:p>
            <a:pPr indent="0">
              <a:buNone/>
            </a:pPr>
            <a:r>
              <a:rPr lang="en-GB" sz="2600" dirty="0" smtClean="0"/>
              <a:t>The business case is owned by the sponsor</a:t>
            </a:r>
          </a:p>
          <a:p>
            <a:pPr indent="0">
              <a:buNone/>
            </a:pPr>
            <a:endParaRPr lang="en-GB" sz="2000" dirty="0" smtClean="0"/>
          </a:p>
          <a:p>
            <a:pPr indent="0" algn="r">
              <a:buNone/>
            </a:pPr>
            <a:r>
              <a:rPr lang="en-GB" sz="2000" dirty="0" smtClean="0"/>
              <a:t>APM BoK, 5</a:t>
            </a:r>
            <a:r>
              <a:rPr lang="en-GB" sz="2000" baseline="30000" dirty="0" smtClean="0"/>
              <a:t>th</a:t>
            </a:r>
            <a:r>
              <a:rPr lang="en-GB" sz="2000" dirty="0" smtClean="0"/>
              <a:t> edition</a:t>
            </a:r>
          </a:p>
          <a:p>
            <a:pPr>
              <a:buNone/>
            </a:pPr>
            <a:endParaRPr lang="en-GB" dirty="0"/>
          </a:p>
        </p:txBody>
      </p:sp>
    </p:spTree>
    <p:extLst>
      <p:ext uri="{BB962C8B-B14F-4D97-AF65-F5344CB8AC3E}">
        <p14:creationId xmlns:p14="http://schemas.microsoft.com/office/powerpoint/2010/main" val="394097636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do we need a business case</a:t>
            </a:r>
            <a:endParaRPr lang="en-GB" dirty="0"/>
          </a:p>
        </p:txBody>
      </p:sp>
      <p:sp>
        <p:nvSpPr>
          <p:cNvPr id="3" name="Content Placeholder 2"/>
          <p:cNvSpPr>
            <a:spLocks noGrp="1"/>
          </p:cNvSpPr>
          <p:nvPr>
            <p:ph idx="1"/>
          </p:nvPr>
        </p:nvSpPr>
        <p:spPr>
          <a:xfrm>
            <a:off x="457200" y="1447800"/>
            <a:ext cx="8229600" cy="4343400"/>
          </a:xfrm>
        </p:spPr>
        <p:txBody>
          <a:bodyPr>
            <a:normAutofit/>
          </a:bodyPr>
          <a:lstStyle/>
          <a:p>
            <a:r>
              <a:rPr lang="en-GB" sz="2400" dirty="0" smtClean="0"/>
              <a:t>Every project should in some way contribute to the business strategy of the organisation and deliver benefits to the organisation or its customers</a:t>
            </a:r>
          </a:p>
          <a:p>
            <a:r>
              <a:rPr lang="en-GB" sz="2400" dirty="0" smtClean="0"/>
              <a:t>In most organisations there are usually several initiatives competing for limited funds.</a:t>
            </a:r>
          </a:p>
          <a:p>
            <a:r>
              <a:rPr lang="en-GB" sz="2400" dirty="0" smtClean="0"/>
              <a:t>The purpose of the Business Case is to demonstrate why a particular project should be favoured over others.  </a:t>
            </a:r>
          </a:p>
          <a:p>
            <a:r>
              <a:rPr lang="en-GB" sz="2400" dirty="0" smtClean="0"/>
              <a:t>It should contain enough relevant information to enable a reasoned decision to be made</a:t>
            </a:r>
            <a:endParaRPr lang="en-GB" sz="2400" dirty="0"/>
          </a:p>
        </p:txBody>
      </p:sp>
    </p:spTree>
    <p:extLst>
      <p:ext uri="{BB962C8B-B14F-4D97-AF65-F5344CB8AC3E}">
        <p14:creationId xmlns:p14="http://schemas.microsoft.com/office/powerpoint/2010/main" val="381656675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6" name="Rectangle 2"/>
          <p:cNvSpPr>
            <a:spLocks noGrp="1" noChangeArrowheads="1"/>
          </p:cNvSpPr>
          <p:nvPr>
            <p:ph type="title"/>
          </p:nvPr>
        </p:nvSpPr>
        <p:spPr>
          <a:xfrm>
            <a:off x="304800" y="0"/>
            <a:ext cx="7215554" cy="1108075"/>
          </a:xfrm>
        </p:spPr>
        <p:txBody>
          <a:bodyPr/>
          <a:lstStyle/>
          <a:p>
            <a:r>
              <a:rPr lang="en-GB" dirty="0" smtClean="0">
                <a:solidFill>
                  <a:srgbClr val="003300"/>
                </a:solidFill>
              </a:rPr>
              <a:t>Purpose of Business Case </a:t>
            </a:r>
            <a:endParaRPr lang="en-GB" dirty="0">
              <a:solidFill>
                <a:srgbClr val="003300"/>
              </a:solidFill>
            </a:endParaRPr>
          </a:p>
        </p:txBody>
      </p:sp>
      <p:sp>
        <p:nvSpPr>
          <p:cNvPr id="1419267" name="Rectangle 3"/>
          <p:cNvSpPr>
            <a:spLocks noGrp="1" noChangeArrowheads="1"/>
          </p:cNvSpPr>
          <p:nvPr>
            <p:ph type="body" sz="half" idx="1"/>
          </p:nvPr>
        </p:nvSpPr>
        <p:spPr>
          <a:xfrm>
            <a:off x="491805" y="1391603"/>
            <a:ext cx="6460881" cy="4495800"/>
          </a:xfrm>
        </p:spPr>
        <p:txBody>
          <a:bodyPr>
            <a:normAutofit/>
          </a:bodyPr>
          <a:lstStyle/>
          <a:p>
            <a:pPr>
              <a:lnSpc>
                <a:spcPct val="110000"/>
              </a:lnSpc>
              <a:buClrTx/>
            </a:pPr>
            <a:r>
              <a:rPr lang="en-GB" sz="2200" dirty="0" smtClean="0">
                <a:latin typeface="Verdana" pitchFamily="34" charset="0"/>
              </a:rPr>
              <a:t>Justification </a:t>
            </a:r>
            <a:r>
              <a:rPr lang="en-GB" sz="2200" dirty="0">
                <a:latin typeface="Verdana" pitchFamily="34" charset="0"/>
              </a:rPr>
              <a:t>of the project</a:t>
            </a:r>
          </a:p>
          <a:p>
            <a:pPr>
              <a:lnSpc>
                <a:spcPct val="110000"/>
              </a:lnSpc>
              <a:buClrTx/>
            </a:pPr>
            <a:r>
              <a:rPr lang="en-GB" sz="2200" dirty="0" smtClean="0">
                <a:latin typeface="Verdana" pitchFamily="34" charset="0"/>
              </a:rPr>
              <a:t>To </a:t>
            </a:r>
            <a:r>
              <a:rPr lang="en-GB" sz="2200" dirty="0">
                <a:latin typeface="Verdana" pitchFamily="34" charset="0"/>
              </a:rPr>
              <a:t>obtain </a:t>
            </a:r>
            <a:r>
              <a:rPr lang="en-GB" sz="2200" dirty="0" smtClean="0">
                <a:latin typeface="Verdana" pitchFamily="34" charset="0"/>
              </a:rPr>
              <a:t>authorization </a:t>
            </a:r>
            <a:r>
              <a:rPr lang="en-GB" sz="2200" dirty="0">
                <a:latin typeface="Verdana" pitchFamily="34" charset="0"/>
              </a:rPr>
              <a:t>for the project and its funding</a:t>
            </a:r>
          </a:p>
          <a:p>
            <a:pPr>
              <a:lnSpc>
                <a:spcPct val="110000"/>
              </a:lnSpc>
              <a:buClrTx/>
            </a:pPr>
            <a:r>
              <a:rPr lang="en-GB" sz="2200" dirty="0" smtClean="0">
                <a:latin typeface="Verdana" pitchFamily="34" charset="0"/>
              </a:rPr>
              <a:t>Used </a:t>
            </a:r>
            <a:r>
              <a:rPr lang="en-GB" sz="2200" dirty="0">
                <a:latin typeface="Verdana" pitchFamily="34" charset="0"/>
              </a:rPr>
              <a:t>to give direction to a project team</a:t>
            </a:r>
          </a:p>
          <a:p>
            <a:pPr>
              <a:lnSpc>
                <a:spcPct val="110000"/>
              </a:lnSpc>
              <a:buClrTx/>
            </a:pPr>
            <a:r>
              <a:rPr lang="en-GB" sz="2200" dirty="0" smtClean="0">
                <a:latin typeface="Verdana" pitchFamily="34" charset="0"/>
              </a:rPr>
              <a:t>Baseline </a:t>
            </a:r>
            <a:r>
              <a:rPr lang="en-GB" sz="2200" dirty="0">
                <a:latin typeface="Verdana" pitchFamily="34" charset="0"/>
              </a:rPr>
              <a:t>document for phase and stage </a:t>
            </a:r>
            <a:r>
              <a:rPr lang="en-GB" sz="2200" dirty="0" smtClean="0">
                <a:latin typeface="Verdana" pitchFamily="34" charset="0"/>
              </a:rPr>
              <a:t>reviews</a:t>
            </a:r>
          </a:p>
          <a:p>
            <a:pPr>
              <a:lnSpc>
                <a:spcPct val="110000"/>
              </a:lnSpc>
              <a:buClrTx/>
            </a:pPr>
            <a:r>
              <a:rPr lang="en-GB" sz="2200" dirty="0">
                <a:latin typeface="Verdana" pitchFamily="34" charset="0"/>
              </a:rPr>
              <a:t>Used in evaluation of change requests</a:t>
            </a:r>
          </a:p>
          <a:p>
            <a:pPr>
              <a:lnSpc>
                <a:spcPct val="110000"/>
              </a:lnSpc>
              <a:buClrTx/>
            </a:pPr>
            <a:r>
              <a:rPr lang="en-GB" sz="2200" dirty="0">
                <a:latin typeface="Verdana" pitchFamily="34" charset="0"/>
              </a:rPr>
              <a:t>Baseline document for benefits reviews</a:t>
            </a:r>
          </a:p>
          <a:p>
            <a:pPr>
              <a:lnSpc>
                <a:spcPct val="110000"/>
              </a:lnSpc>
              <a:buClrTx/>
            </a:pPr>
            <a:r>
              <a:rPr lang="en-GB" sz="2200" dirty="0">
                <a:latin typeface="Verdana" pitchFamily="34" charset="0"/>
              </a:rPr>
              <a:t>Used by organization to facilitate lessons </a:t>
            </a:r>
            <a:r>
              <a:rPr lang="en-GB" sz="2200" dirty="0" smtClean="0">
                <a:latin typeface="Verdana" pitchFamily="34" charset="0"/>
              </a:rPr>
              <a:t>learned</a:t>
            </a:r>
            <a:endParaRPr lang="en-GB" sz="2200" dirty="0">
              <a:latin typeface="Verdana" pitchFamily="34" charset="0"/>
            </a:endParaRPr>
          </a:p>
        </p:txBody>
      </p:sp>
      <p:pic>
        <p:nvPicPr>
          <p:cNvPr id="1891336" name="Picture 8"/>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684395" y="3328417"/>
            <a:ext cx="2392783" cy="214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4BE819A1-3DD8-4179-BFD0-BF7D359F8DBD}" type="slidenum">
              <a:rPr lang="en-US" smtClean="0"/>
              <a:pPr/>
              <a:t>105</a:t>
            </a:fld>
            <a:endParaRPr lang="en-US" dirty="0"/>
          </a:p>
        </p:txBody>
      </p:sp>
    </p:spTree>
    <p:extLst>
      <p:ext uri="{BB962C8B-B14F-4D97-AF65-F5344CB8AC3E}">
        <p14:creationId xmlns:p14="http://schemas.microsoft.com/office/powerpoint/2010/main" val="203246639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2"/>
          <p:cNvSpPr>
            <a:spLocks noGrp="1" noChangeArrowheads="1"/>
          </p:cNvSpPr>
          <p:nvPr>
            <p:ph type="title"/>
          </p:nvPr>
        </p:nvSpPr>
        <p:spPr/>
        <p:txBody>
          <a:bodyPr/>
          <a:lstStyle/>
          <a:p>
            <a:r>
              <a:rPr lang="en-GB" dirty="0" smtClean="0"/>
              <a:t>Contents of Business Case</a:t>
            </a:r>
            <a:endParaRPr lang="en-GB" dirty="0"/>
          </a:p>
        </p:txBody>
      </p:sp>
      <p:sp>
        <p:nvSpPr>
          <p:cNvPr id="1422339" name="Rectangle 3"/>
          <p:cNvSpPr>
            <a:spLocks noGrp="1" noChangeArrowheads="1"/>
          </p:cNvSpPr>
          <p:nvPr>
            <p:ph type="body" idx="1"/>
          </p:nvPr>
        </p:nvSpPr>
        <p:spPr/>
        <p:txBody>
          <a:bodyPr>
            <a:normAutofit fontScale="62500" lnSpcReduction="20000"/>
          </a:bodyPr>
          <a:lstStyle/>
          <a:p>
            <a:r>
              <a:rPr lang="en-GB" dirty="0" smtClean="0"/>
              <a:t>Purpose</a:t>
            </a:r>
            <a:endParaRPr lang="en-GB" dirty="0"/>
          </a:p>
          <a:p>
            <a:r>
              <a:rPr lang="en-GB" dirty="0" smtClean="0"/>
              <a:t>Project Summary</a:t>
            </a:r>
            <a:endParaRPr lang="en-GB" dirty="0"/>
          </a:p>
          <a:p>
            <a:r>
              <a:rPr lang="en-GB" dirty="0" smtClean="0"/>
              <a:t>Business Objectives</a:t>
            </a:r>
            <a:endParaRPr lang="en-GB" dirty="0"/>
          </a:p>
          <a:p>
            <a:r>
              <a:rPr lang="en-GB" dirty="0" smtClean="0"/>
              <a:t>Project Objectives</a:t>
            </a:r>
            <a:endParaRPr lang="en-GB" dirty="0"/>
          </a:p>
          <a:p>
            <a:r>
              <a:rPr lang="en-GB" dirty="0" smtClean="0"/>
              <a:t>Benefits</a:t>
            </a:r>
            <a:endParaRPr lang="en-GB" dirty="0"/>
          </a:p>
          <a:p>
            <a:r>
              <a:rPr lang="en-GB" dirty="0" smtClean="0"/>
              <a:t>Deliverables</a:t>
            </a:r>
          </a:p>
          <a:p>
            <a:r>
              <a:rPr lang="en-GB" u="sng" dirty="0" smtClean="0">
                <a:solidFill>
                  <a:schemeClr val="accent1">
                    <a:lumMod val="75000"/>
                  </a:schemeClr>
                </a:solidFill>
              </a:rPr>
              <a:t>Performance Indicators</a:t>
            </a:r>
          </a:p>
          <a:p>
            <a:r>
              <a:rPr lang="en-GB" dirty="0" smtClean="0"/>
              <a:t>Risks and Opportunities</a:t>
            </a:r>
          </a:p>
          <a:p>
            <a:r>
              <a:rPr lang="en-GB" dirty="0" smtClean="0"/>
              <a:t>Market and Competition Conditions</a:t>
            </a:r>
          </a:p>
          <a:p>
            <a:r>
              <a:rPr lang="en-GB" dirty="0" smtClean="0"/>
              <a:t>Organizational Constraints</a:t>
            </a:r>
          </a:p>
          <a:p>
            <a:r>
              <a:rPr lang="en-GB" dirty="0" smtClean="0"/>
              <a:t>Project Sponsor</a:t>
            </a:r>
          </a:p>
          <a:p>
            <a:r>
              <a:rPr lang="en-GB" dirty="0" smtClean="0"/>
              <a:t>Product Owner</a:t>
            </a:r>
          </a:p>
          <a:p>
            <a:r>
              <a:rPr lang="en-GB" dirty="0" smtClean="0"/>
              <a:t>Project Control</a:t>
            </a:r>
          </a:p>
          <a:p>
            <a:r>
              <a:rPr lang="en-GB" dirty="0" smtClean="0"/>
              <a:t>Resources</a:t>
            </a:r>
          </a:p>
          <a:p>
            <a:r>
              <a:rPr lang="en-GB" dirty="0" smtClean="0"/>
              <a:t>Other Constraints</a:t>
            </a:r>
          </a:p>
          <a:p>
            <a:endParaRPr lang="en-GB" dirty="0"/>
          </a:p>
        </p:txBody>
      </p:sp>
      <p:pic>
        <p:nvPicPr>
          <p:cNvPr id="1897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0974" y="1536020"/>
            <a:ext cx="3411424" cy="37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91290" y="1828801"/>
            <a:ext cx="1524836" cy="369332"/>
          </a:xfrm>
          <a:prstGeom prst="rect">
            <a:avLst/>
          </a:prstGeom>
          <a:noFill/>
        </p:spPr>
        <p:txBody>
          <a:bodyPr wrap="square" rtlCol="0">
            <a:spAutoFit/>
          </a:bodyPr>
          <a:lstStyle/>
          <a:p>
            <a:r>
              <a:rPr lang="en-US" dirty="0" smtClean="0"/>
              <a:t>Business Case</a:t>
            </a:r>
            <a:endParaRPr lang="en-US" dirty="0"/>
          </a:p>
        </p:txBody>
      </p:sp>
      <p:sp>
        <p:nvSpPr>
          <p:cNvPr id="7" name="TextBox 6"/>
          <p:cNvSpPr txBox="1"/>
          <p:nvPr/>
        </p:nvSpPr>
        <p:spPr>
          <a:xfrm>
            <a:off x="4572000" y="4724400"/>
            <a:ext cx="1524836" cy="800219"/>
          </a:xfrm>
          <a:prstGeom prst="rect">
            <a:avLst/>
          </a:prstGeom>
          <a:noFill/>
        </p:spPr>
        <p:txBody>
          <a:bodyPr wrap="square" rtlCol="0">
            <a:spAutoFit/>
          </a:bodyPr>
          <a:lstStyle/>
          <a:p>
            <a:r>
              <a:rPr lang="en-US" dirty="0" smtClean="0"/>
              <a:t>Business Case</a:t>
            </a:r>
            <a:br>
              <a:rPr lang="en-US" dirty="0" smtClean="0"/>
            </a:br>
            <a:r>
              <a:rPr lang="en-US" sz="1400" dirty="0" smtClean="0"/>
              <a:t>(Not the one we are referring to.)</a:t>
            </a:r>
            <a:endParaRPr lang="en-US" sz="1400" dirty="0"/>
          </a:p>
        </p:txBody>
      </p:sp>
      <p:cxnSp>
        <p:nvCxnSpPr>
          <p:cNvPr id="4" name="Straight Arrow Connector 3"/>
          <p:cNvCxnSpPr/>
          <p:nvPr/>
        </p:nvCxnSpPr>
        <p:spPr bwMode="auto">
          <a:xfrm flipV="1">
            <a:off x="5867400" y="4495800"/>
            <a:ext cx="846993" cy="381000"/>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V="1">
            <a:off x="5516126" y="1991432"/>
            <a:ext cx="1075593" cy="1"/>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4BE819A1-3DD8-4179-BFD0-BF7D359F8DBD}" type="slidenum">
              <a:rPr lang="en-US" smtClean="0"/>
              <a:pPr/>
              <a:t>106</a:t>
            </a:fld>
            <a:endParaRPr lang="en-US" dirty="0"/>
          </a:p>
        </p:txBody>
      </p:sp>
    </p:spTree>
    <p:extLst>
      <p:ext uri="{BB962C8B-B14F-4D97-AF65-F5344CB8AC3E}">
        <p14:creationId xmlns:p14="http://schemas.microsoft.com/office/powerpoint/2010/main" val="33910885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sz="3200" b="0" kern="1200" dirty="0" smtClean="0">
                <a:solidFill>
                  <a:srgbClr val="003300"/>
                </a:solidFill>
                <a:effectLst/>
                <a:latin typeface="+mj-lt"/>
                <a:ea typeface="+mj-ea"/>
                <a:cs typeface="+mj-cs"/>
              </a:rPr>
              <a:t>Sustainability in the Business Case</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u="sng" dirty="0" smtClean="0"/>
              <a:t>Should</a:t>
            </a:r>
            <a:r>
              <a:rPr lang="en-US" dirty="0" smtClean="0"/>
              <a:t> include references to:</a:t>
            </a:r>
          </a:p>
          <a:p>
            <a:pPr lvl="1"/>
            <a:r>
              <a:rPr lang="en-US" dirty="0" smtClean="0"/>
              <a:t>Corporate Sustainability Governance</a:t>
            </a:r>
          </a:p>
          <a:p>
            <a:pPr lvl="1"/>
            <a:r>
              <a:rPr lang="en-US" dirty="0" smtClean="0"/>
              <a:t>Regulatory Compliance</a:t>
            </a:r>
          </a:p>
          <a:p>
            <a:pPr lvl="1"/>
            <a:r>
              <a:rPr lang="en-US" dirty="0" smtClean="0"/>
              <a:t>Goals and Objectives</a:t>
            </a:r>
          </a:p>
          <a:p>
            <a:pPr lvl="1"/>
            <a:r>
              <a:rPr lang="en-US" dirty="0" smtClean="0"/>
              <a:t>Principles and Values</a:t>
            </a:r>
          </a:p>
          <a:p>
            <a:pPr lvl="1"/>
            <a:r>
              <a:rPr lang="en-US" dirty="0" smtClean="0"/>
              <a:t>Performance Indicators Using P5 (We will get to that)</a:t>
            </a:r>
          </a:p>
          <a:p>
            <a:r>
              <a:rPr lang="en-US" dirty="0" smtClean="0"/>
              <a:t>Project Managers should always review the Business Case or Charter from a CSR Perspective by leveling the deliverables against the EMS or with the CSR Officer.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9715" y="5181600"/>
            <a:ext cx="921894" cy="921894"/>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107</a:t>
            </a:fld>
            <a:endParaRPr lang="en-US" dirty="0"/>
          </a:p>
        </p:txBody>
      </p:sp>
    </p:spTree>
    <p:extLst>
      <p:ext uri="{BB962C8B-B14F-4D97-AF65-F5344CB8AC3E}">
        <p14:creationId xmlns:p14="http://schemas.microsoft.com/office/powerpoint/2010/main" val="25550597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108</a:t>
            </a:fld>
            <a:endParaRPr lang="en-US" dirty="0"/>
          </a:p>
        </p:txBody>
      </p:sp>
      <p:sp>
        <p:nvSpPr>
          <p:cNvPr id="4" name="Title 3"/>
          <p:cNvSpPr>
            <a:spLocks noGrp="1"/>
          </p:cNvSpPr>
          <p:nvPr>
            <p:ph type="title"/>
          </p:nvPr>
        </p:nvSpPr>
        <p:spPr>
          <a:xfrm>
            <a:off x="381000" y="228600"/>
            <a:ext cx="6400800" cy="838200"/>
          </a:xfrm>
        </p:spPr>
        <p:txBody>
          <a:bodyPr/>
          <a:lstStyle/>
          <a:p>
            <a:r>
              <a:rPr lang="en-US" sz="3200" dirty="0" smtClean="0">
                <a:solidFill>
                  <a:schemeClr val="tx1"/>
                </a:solidFill>
              </a:rPr>
              <a:t>Business case in terms of concept to relationships</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092200"/>
            <a:ext cx="6777038" cy="510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648200" y="3364992"/>
            <a:ext cx="1447800" cy="368808"/>
          </a:xfrm>
          <a:prstGeom prst="rect">
            <a:avLst/>
          </a:prstGeom>
          <a:solidFill>
            <a:schemeClr val="accent4">
              <a:lumMod val="60000"/>
              <a:lumOff val="4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Business Case</a:t>
            </a:r>
            <a:endParaRPr lang="en-US" sz="1200" dirty="0">
              <a:solidFill>
                <a:schemeClr val="tx1"/>
              </a:solidFill>
            </a:endParaRPr>
          </a:p>
        </p:txBody>
      </p:sp>
    </p:spTree>
    <p:extLst>
      <p:ext uri="{BB962C8B-B14F-4D97-AF65-F5344CB8AC3E}">
        <p14:creationId xmlns:p14="http://schemas.microsoft.com/office/powerpoint/2010/main" val="35223083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appraisal</a:t>
            </a:r>
            <a:endParaRPr lang="en-GB" dirty="0"/>
          </a:p>
        </p:txBody>
      </p:sp>
      <p:sp>
        <p:nvSpPr>
          <p:cNvPr id="3" name="Content Placeholder 2"/>
          <p:cNvSpPr>
            <a:spLocks noGrp="1"/>
          </p:cNvSpPr>
          <p:nvPr>
            <p:ph idx="1"/>
          </p:nvPr>
        </p:nvSpPr>
        <p:spPr/>
        <p:txBody>
          <a:bodyPr/>
          <a:lstStyle/>
          <a:p>
            <a:r>
              <a:rPr lang="en-GB" sz="2400" dirty="0" smtClean="0"/>
              <a:t>The investment appraisal enables the financial viability of projects to be measured both on a standalone basis and in comparison with other projects competing for funds</a:t>
            </a:r>
          </a:p>
          <a:p>
            <a:r>
              <a:rPr lang="en-GB" sz="2400" dirty="0" smtClean="0"/>
              <a:t>The process should confirm why the forecast cost and time will be worth the investment and justify the project based upon the estimated costs and the value of projected benefits.</a:t>
            </a:r>
          </a:p>
        </p:txBody>
      </p:sp>
      <p:pic>
        <p:nvPicPr>
          <p:cNvPr id="4" name="Picture 3"/>
          <p:cNvPicPr>
            <a:picLocks noChangeAspect="1"/>
          </p:cNvPicPr>
          <p:nvPr/>
        </p:nvPicPr>
        <p:blipFill>
          <a:blip r:embed="rId2" cstate="print"/>
          <a:stretch>
            <a:fillRect/>
          </a:stretch>
        </p:blipFill>
        <p:spPr>
          <a:xfrm>
            <a:off x="6477000" y="3981450"/>
            <a:ext cx="2667000" cy="2000250"/>
          </a:xfrm>
          <a:prstGeom prst="rect">
            <a:avLst/>
          </a:prstGeom>
        </p:spPr>
      </p:pic>
    </p:spTree>
    <p:extLst>
      <p:ext uri="{BB962C8B-B14F-4D97-AF65-F5344CB8AC3E}">
        <p14:creationId xmlns:p14="http://schemas.microsoft.com/office/powerpoint/2010/main" val="243414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Certification</a:t>
            </a:r>
            <a:endParaRPr lang="en-US" dirty="0"/>
          </a:p>
        </p:txBody>
      </p:sp>
      <p:sp>
        <p:nvSpPr>
          <p:cNvPr id="11" name="Content Placeholder 10"/>
          <p:cNvSpPr>
            <a:spLocks noGrp="1"/>
          </p:cNvSpPr>
          <p:nvPr>
            <p:ph sz="half" idx="1"/>
          </p:nvPr>
        </p:nvSpPr>
        <p:spPr>
          <a:xfrm>
            <a:off x="228600" y="990600"/>
            <a:ext cx="6248400" cy="4525963"/>
          </a:xfrm>
        </p:spPr>
        <p:txBody>
          <a:bodyPr>
            <a:normAutofit fontScale="55000" lnSpcReduction="20000"/>
          </a:bodyPr>
          <a:lstStyle/>
          <a:p>
            <a:pPr marL="0" indent="0">
              <a:buNone/>
            </a:pPr>
            <a:r>
              <a:rPr lang="en-US" sz="2900" b="1" dirty="0" smtClean="0">
                <a:latin typeface="+mj-lt"/>
              </a:rPr>
              <a:t>This course will prepare you for the GPM-b Certification.</a:t>
            </a:r>
          </a:p>
          <a:p>
            <a:pPr fontAlgn="base"/>
            <a:r>
              <a:rPr lang="en-US" sz="2000" b="1" dirty="0">
                <a:latin typeface="+mj-lt"/>
              </a:rPr>
              <a:t>The Certification Exam Format</a:t>
            </a:r>
            <a:endParaRPr lang="en-US" sz="2000" dirty="0">
              <a:latin typeface="+mj-lt"/>
            </a:endParaRPr>
          </a:p>
          <a:p>
            <a:pPr fontAlgn="base"/>
            <a:r>
              <a:rPr lang="en-US" sz="2000" dirty="0">
                <a:latin typeface="+mj-lt"/>
              </a:rPr>
              <a:t>To earn the Green Project Manager level B (GPM-b) credential, candidates must </a:t>
            </a:r>
            <a:r>
              <a:rPr lang="en-US" sz="2000" dirty="0" smtClean="0">
                <a:latin typeface="+mj-lt"/>
              </a:rPr>
              <a:t>have 2,000 hours of project experience, and </a:t>
            </a:r>
            <a:r>
              <a:rPr lang="en-US" sz="2000" dirty="0">
                <a:latin typeface="+mj-lt"/>
              </a:rPr>
              <a:t>pass the 150 multiple choice question examination with a minimum passing score of 75%. The Exam is broken down into two primary sections as listed below.</a:t>
            </a:r>
          </a:p>
          <a:p>
            <a:pPr fontAlgn="base"/>
            <a:r>
              <a:rPr lang="en-US" sz="2000" dirty="0">
                <a:latin typeface="+mj-lt"/>
              </a:rPr>
              <a:t/>
            </a:r>
            <a:br>
              <a:rPr lang="en-US" sz="2000" dirty="0">
                <a:latin typeface="+mj-lt"/>
              </a:rPr>
            </a:br>
            <a:r>
              <a:rPr lang="en-US" sz="2000" b="1" dirty="0">
                <a:latin typeface="+mj-lt"/>
              </a:rPr>
              <a:t>1. Project Management</a:t>
            </a:r>
            <a:endParaRPr lang="en-US" sz="2000" dirty="0">
              <a:latin typeface="+mj-lt"/>
            </a:endParaRPr>
          </a:p>
          <a:p>
            <a:pPr fontAlgn="base"/>
            <a:r>
              <a:rPr lang="en-US" sz="2000" dirty="0">
                <a:latin typeface="+mj-lt"/>
              </a:rPr>
              <a:t>1.1.  Project Management Standards based on ISO 21500</a:t>
            </a:r>
          </a:p>
          <a:p>
            <a:pPr fontAlgn="base"/>
            <a:r>
              <a:rPr lang="en-US" sz="2000" dirty="0">
                <a:latin typeface="+mj-lt"/>
              </a:rPr>
              <a:t>1.2.  Project </a:t>
            </a:r>
            <a:r>
              <a:rPr lang="en-US" sz="2000" dirty="0" smtClean="0">
                <a:latin typeface="+mj-lt"/>
              </a:rPr>
              <a:t>Management </a:t>
            </a:r>
            <a:r>
              <a:rPr lang="en-US" sz="2000" dirty="0">
                <a:latin typeface="+mj-lt"/>
              </a:rPr>
              <a:t>Competencies</a:t>
            </a:r>
          </a:p>
          <a:p>
            <a:pPr fontAlgn="base"/>
            <a:r>
              <a:rPr lang="en-US" sz="2000" dirty="0">
                <a:latin typeface="+mj-lt"/>
              </a:rPr>
              <a:t>1.3.  Project management Knowledge Areas</a:t>
            </a:r>
          </a:p>
          <a:p>
            <a:pPr fontAlgn="base"/>
            <a:r>
              <a:rPr lang="en-US" sz="2000" dirty="0">
                <a:latin typeface="+mj-lt"/>
              </a:rPr>
              <a:t>1.4.  Key Terms and Concepts</a:t>
            </a:r>
          </a:p>
          <a:p>
            <a:pPr fontAlgn="base"/>
            <a:r>
              <a:rPr lang="en-US" sz="2000" dirty="0">
                <a:latin typeface="+mj-lt"/>
              </a:rPr>
              <a:t/>
            </a:r>
            <a:br>
              <a:rPr lang="en-US" sz="2000" dirty="0">
                <a:latin typeface="+mj-lt"/>
              </a:rPr>
            </a:br>
            <a:r>
              <a:rPr lang="en-US" sz="2000" b="1" dirty="0">
                <a:latin typeface="+mj-lt"/>
              </a:rPr>
              <a:t>2. Sustainability Integration</a:t>
            </a:r>
            <a:endParaRPr lang="en-US" sz="2000" dirty="0">
              <a:latin typeface="+mj-lt"/>
            </a:endParaRPr>
          </a:p>
          <a:p>
            <a:pPr fontAlgn="base"/>
            <a:r>
              <a:rPr lang="en-US" sz="2000" dirty="0">
                <a:latin typeface="+mj-lt"/>
              </a:rPr>
              <a:t>2.1. Why Sustainability</a:t>
            </a:r>
          </a:p>
          <a:p>
            <a:pPr fontAlgn="base"/>
            <a:r>
              <a:rPr lang="en-US" sz="2000" dirty="0">
                <a:latin typeface="+mj-lt"/>
              </a:rPr>
              <a:t>2.2. PRiSM™</a:t>
            </a:r>
          </a:p>
          <a:p>
            <a:pPr fontAlgn="base"/>
            <a:r>
              <a:rPr lang="en-US" sz="2000" dirty="0">
                <a:latin typeface="+mj-lt"/>
              </a:rPr>
              <a:t>2.2.1. P5™</a:t>
            </a:r>
          </a:p>
          <a:p>
            <a:pPr fontAlgn="base"/>
            <a:r>
              <a:rPr lang="en-US" sz="2000" dirty="0">
                <a:latin typeface="+mj-lt"/>
              </a:rPr>
              <a:t>2.2.2. Sustainability Management Planning</a:t>
            </a:r>
          </a:p>
          <a:p>
            <a:pPr fontAlgn="base"/>
            <a:r>
              <a:rPr lang="en-US" sz="2000" dirty="0">
                <a:latin typeface="+mj-lt"/>
              </a:rPr>
              <a:t>2.2.3. Phases, inputs and outputs</a:t>
            </a:r>
          </a:p>
          <a:p>
            <a:pPr fontAlgn="base"/>
            <a:r>
              <a:rPr lang="en-US" sz="2000" dirty="0">
                <a:latin typeface="+mj-lt"/>
              </a:rPr>
              <a:t>2.3. </a:t>
            </a:r>
            <a:r>
              <a:rPr lang="en-US" sz="2000" dirty="0" smtClean="0">
                <a:latin typeface="+mj-lt"/>
              </a:rPr>
              <a:t>Sustainability </a:t>
            </a:r>
            <a:r>
              <a:rPr lang="en-US" sz="2000" dirty="0">
                <a:latin typeface="+mj-lt"/>
              </a:rPr>
              <a:t>ISOs</a:t>
            </a:r>
          </a:p>
          <a:p>
            <a:pPr fontAlgn="base"/>
            <a:r>
              <a:rPr lang="en-US" sz="2000" dirty="0">
                <a:latin typeface="+mj-lt"/>
              </a:rPr>
              <a:t>2.3.1. The Energy Management </a:t>
            </a:r>
            <a:r>
              <a:rPr lang="en-US" sz="2000" dirty="0" smtClean="0">
                <a:latin typeface="+mj-lt"/>
              </a:rPr>
              <a:t>Standard </a:t>
            </a:r>
            <a:r>
              <a:rPr lang="en-US" sz="2000" dirty="0">
                <a:latin typeface="+mj-lt"/>
              </a:rPr>
              <a:t>ISO 50001</a:t>
            </a:r>
          </a:p>
          <a:p>
            <a:pPr fontAlgn="base"/>
            <a:r>
              <a:rPr lang="en-US" sz="2000" dirty="0">
                <a:latin typeface="+mj-lt"/>
              </a:rPr>
              <a:t>2.3.2. The Environmental Management </a:t>
            </a:r>
            <a:r>
              <a:rPr lang="en-US" sz="2000" dirty="0" smtClean="0">
                <a:latin typeface="+mj-lt"/>
              </a:rPr>
              <a:t>Standard </a:t>
            </a:r>
            <a:r>
              <a:rPr lang="en-US" sz="2000" dirty="0">
                <a:latin typeface="+mj-lt"/>
              </a:rPr>
              <a:t>ISO 14001</a:t>
            </a:r>
          </a:p>
          <a:p>
            <a:pPr fontAlgn="base"/>
            <a:r>
              <a:rPr lang="en-US" sz="2000" dirty="0">
                <a:latin typeface="+mj-lt"/>
              </a:rPr>
              <a:t>2.3.3. The Guidance on Social Responsibility ISO 26000</a:t>
            </a:r>
          </a:p>
          <a:p>
            <a:pPr fontAlgn="base"/>
            <a:r>
              <a:rPr lang="en-US" sz="2000" dirty="0">
                <a:latin typeface="+mj-lt"/>
              </a:rPr>
              <a:t>2.3.4. The Quality </a:t>
            </a:r>
            <a:r>
              <a:rPr lang="en-US" sz="2000" dirty="0" smtClean="0">
                <a:latin typeface="+mj-lt"/>
              </a:rPr>
              <a:t>Management Standard </a:t>
            </a:r>
            <a:r>
              <a:rPr lang="en-US" sz="2000" dirty="0">
                <a:latin typeface="+mj-lt"/>
              </a:rPr>
              <a:t>ISO 9001</a:t>
            </a:r>
          </a:p>
        </p:txBody>
      </p:sp>
      <p:pic>
        <p:nvPicPr>
          <p:cNvPr id="7170" name="Picture 2" descr="GPM-b-Certification-Slid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7" t="5133" r="4321" b="9018"/>
          <a:stretch/>
        </p:blipFill>
        <p:spPr bwMode="auto">
          <a:xfrm>
            <a:off x="6629401" y="1587500"/>
            <a:ext cx="2260600" cy="233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5257800"/>
            <a:ext cx="6248400" cy="646331"/>
          </a:xfrm>
          <a:prstGeom prst="rect">
            <a:avLst/>
          </a:prstGeom>
          <a:noFill/>
        </p:spPr>
        <p:txBody>
          <a:bodyPr wrap="square" rtlCol="0">
            <a:spAutoFit/>
          </a:bodyPr>
          <a:lstStyle/>
          <a:p>
            <a:r>
              <a:rPr lang="en-US" dirty="0" smtClean="0"/>
              <a:t>This course will prepare you for the IPMA Level D</a:t>
            </a:r>
          </a:p>
          <a:p>
            <a:r>
              <a:rPr lang="en-US" smtClean="0"/>
              <a:t>Certification 	</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11</a:t>
            </a:fld>
            <a:endParaRPr lang="en-US" dirty="0"/>
          </a:p>
        </p:txBody>
      </p:sp>
    </p:spTree>
    <p:extLst>
      <p:ext uri="{BB962C8B-B14F-4D97-AF65-F5344CB8AC3E}">
        <p14:creationId xmlns:p14="http://schemas.microsoft.com/office/powerpoint/2010/main" val="21851928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Investment analysis techniques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07104619"/>
              </p:ext>
            </p:extLst>
          </p:nvPr>
        </p:nvGraphicFramePr>
        <p:xfrm>
          <a:off x="457200" y="137160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51310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Payback period</a:t>
            </a:r>
            <a:endParaRPr lang="en-GB" dirty="0"/>
          </a:p>
        </p:txBody>
      </p:sp>
      <p:sp>
        <p:nvSpPr>
          <p:cNvPr id="3" name="Content Placeholder 2"/>
          <p:cNvSpPr>
            <a:spLocks noGrp="1"/>
          </p:cNvSpPr>
          <p:nvPr>
            <p:ph idx="1"/>
          </p:nvPr>
        </p:nvSpPr>
        <p:spPr>
          <a:xfrm>
            <a:off x="457200" y="1600200"/>
            <a:ext cx="5122912" cy="4525963"/>
          </a:xfrm>
        </p:spPr>
        <p:txBody>
          <a:bodyPr/>
          <a:lstStyle/>
          <a:p>
            <a:r>
              <a:rPr lang="en-GB" sz="2800" dirty="0" smtClean="0"/>
              <a:t>If a project costs $1,000,000 and yields benefits as follows:</a:t>
            </a:r>
          </a:p>
          <a:p>
            <a:pPr lvl="1">
              <a:buNone/>
            </a:pPr>
            <a:r>
              <a:rPr lang="en-GB" sz="2400" dirty="0" smtClean="0"/>
              <a:t>Year 1	$200,000</a:t>
            </a:r>
          </a:p>
          <a:p>
            <a:pPr lvl="1">
              <a:buNone/>
            </a:pPr>
            <a:r>
              <a:rPr lang="en-GB" sz="2400" dirty="0" smtClean="0"/>
              <a:t>Year 2	$300,000</a:t>
            </a:r>
          </a:p>
          <a:p>
            <a:pPr lvl="1">
              <a:buNone/>
            </a:pPr>
            <a:r>
              <a:rPr lang="en-GB" sz="2400" dirty="0" smtClean="0"/>
              <a:t>Year 3	$500,000</a:t>
            </a:r>
          </a:p>
          <a:p>
            <a:pPr lvl="1">
              <a:buNone/>
            </a:pPr>
            <a:r>
              <a:rPr lang="en-GB" sz="2400" dirty="0" smtClean="0"/>
              <a:t>Year 4	$400,000</a:t>
            </a:r>
          </a:p>
          <a:p>
            <a:pPr lvl="1">
              <a:buNone/>
            </a:pPr>
            <a:r>
              <a:rPr lang="en-GB" sz="2400" dirty="0" smtClean="0"/>
              <a:t>Year 5	$400,000</a:t>
            </a:r>
          </a:p>
          <a:p>
            <a:r>
              <a:rPr lang="en-GB" sz="2800" dirty="0" smtClean="0"/>
              <a:t>The Payback Period is three years</a:t>
            </a:r>
            <a:endParaRPr lang="en-GB" sz="2800" dirty="0"/>
          </a:p>
        </p:txBody>
      </p:sp>
      <p:grpSp>
        <p:nvGrpSpPr>
          <p:cNvPr id="14" name="Group 13"/>
          <p:cNvGrpSpPr/>
          <p:nvPr/>
        </p:nvGrpSpPr>
        <p:grpSpPr>
          <a:xfrm>
            <a:off x="5796136" y="2061048"/>
            <a:ext cx="2808312" cy="3600200"/>
            <a:chOff x="5796136" y="2061048"/>
            <a:chExt cx="2808312" cy="3600200"/>
          </a:xfrm>
        </p:grpSpPr>
        <p:sp>
          <p:nvSpPr>
            <p:cNvPr id="4" name="Rectangle 3"/>
            <p:cNvSpPr/>
            <p:nvPr/>
          </p:nvSpPr>
          <p:spPr>
            <a:xfrm>
              <a:off x="6012280" y="2061248"/>
              <a:ext cx="1080000" cy="36000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dirty="0" smtClean="0">
                  <a:solidFill>
                    <a:srgbClr val="004594"/>
                  </a:solidFill>
                </a:rPr>
                <a:t>$1M</a:t>
              </a:r>
              <a:endParaRPr lang="en-GB" dirty="0">
                <a:solidFill>
                  <a:srgbClr val="004594"/>
                </a:solidFill>
              </a:endParaRPr>
            </a:p>
          </p:txBody>
        </p:sp>
        <p:sp>
          <p:nvSpPr>
            <p:cNvPr id="6" name="Rectangle 5"/>
            <p:cNvSpPr/>
            <p:nvPr/>
          </p:nvSpPr>
          <p:spPr>
            <a:xfrm>
              <a:off x="7236296" y="3861168"/>
              <a:ext cx="1080000" cy="108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2</a:t>
              </a:r>
            </a:p>
            <a:p>
              <a:pPr algn="ctr"/>
              <a:r>
                <a:rPr lang="en-GB" dirty="0" smtClean="0">
                  <a:solidFill>
                    <a:srgbClr val="004594"/>
                  </a:solidFill>
                </a:rPr>
                <a:t>$300k</a:t>
              </a:r>
            </a:p>
          </p:txBody>
        </p:sp>
        <p:sp>
          <p:nvSpPr>
            <p:cNvPr id="7" name="Rectangle 6"/>
            <p:cNvSpPr/>
            <p:nvPr/>
          </p:nvSpPr>
          <p:spPr>
            <a:xfrm>
              <a:off x="7236296" y="4941248"/>
              <a:ext cx="1080000" cy="72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1</a:t>
              </a:r>
            </a:p>
            <a:p>
              <a:pPr algn="ctr"/>
              <a:r>
                <a:rPr lang="en-GB" dirty="0" smtClean="0">
                  <a:solidFill>
                    <a:srgbClr val="004594"/>
                  </a:solidFill>
                </a:rPr>
                <a:t>$200k</a:t>
              </a:r>
            </a:p>
          </p:txBody>
        </p:sp>
        <p:sp>
          <p:nvSpPr>
            <p:cNvPr id="8" name="Rectangle 7"/>
            <p:cNvSpPr/>
            <p:nvPr/>
          </p:nvSpPr>
          <p:spPr>
            <a:xfrm>
              <a:off x="7236296" y="2061048"/>
              <a:ext cx="1080000" cy="1800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004594"/>
                  </a:solidFill>
                </a:rPr>
                <a:t>Year 3</a:t>
              </a:r>
            </a:p>
            <a:p>
              <a:pPr algn="ctr"/>
              <a:r>
                <a:rPr lang="en-GB" dirty="0" smtClean="0">
                  <a:solidFill>
                    <a:srgbClr val="004594"/>
                  </a:solidFill>
                </a:rPr>
                <a:t>$500k</a:t>
              </a:r>
            </a:p>
          </p:txBody>
        </p:sp>
        <p:cxnSp>
          <p:nvCxnSpPr>
            <p:cNvPr id="12" name="Straight Connector 11"/>
            <p:cNvCxnSpPr/>
            <p:nvPr/>
          </p:nvCxnSpPr>
          <p:spPr>
            <a:xfrm>
              <a:off x="5796136" y="5661248"/>
              <a:ext cx="2808312"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716840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Return on investment (ROI)</a:t>
            </a:r>
            <a:endParaRPr lang="en-GB" dirty="0"/>
          </a:p>
        </p:txBody>
      </p:sp>
      <p:sp>
        <p:nvSpPr>
          <p:cNvPr id="4" name="TextBox 3"/>
          <p:cNvSpPr txBox="1"/>
          <p:nvPr/>
        </p:nvSpPr>
        <p:spPr>
          <a:xfrm>
            <a:off x="1115616" y="1268760"/>
            <a:ext cx="8208912" cy="369332"/>
          </a:xfrm>
          <a:prstGeom prst="rect">
            <a:avLst/>
          </a:prstGeom>
          <a:noFill/>
        </p:spPr>
        <p:txBody>
          <a:bodyPr wrap="square" rtlCol="0">
            <a:spAutoFit/>
          </a:bodyPr>
          <a:lstStyle/>
          <a:p>
            <a:r>
              <a:rPr lang="en-GB" dirty="0" smtClean="0">
                <a:solidFill>
                  <a:srgbClr val="004594"/>
                </a:solidFill>
              </a:rPr>
              <a:t>ROI = (Average Annual Profit/Original Investment) x 100%</a:t>
            </a:r>
            <a:endParaRPr lang="en-GB" dirty="0">
              <a:solidFill>
                <a:srgbClr val="004594"/>
              </a:solidFill>
            </a:endParaRPr>
          </a:p>
        </p:txBody>
      </p:sp>
      <p:sp>
        <p:nvSpPr>
          <p:cNvPr id="7" name="TextBox 6"/>
          <p:cNvSpPr txBox="1"/>
          <p:nvPr/>
        </p:nvSpPr>
        <p:spPr>
          <a:xfrm>
            <a:off x="1907704" y="1628800"/>
            <a:ext cx="6912768" cy="369332"/>
          </a:xfrm>
          <a:prstGeom prst="rect">
            <a:avLst/>
          </a:prstGeom>
          <a:noFill/>
        </p:spPr>
        <p:txBody>
          <a:bodyPr wrap="square" rtlCol="0">
            <a:spAutoFit/>
          </a:bodyPr>
          <a:lstStyle/>
          <a:p>
            <a:r>
              <a:rPr lang="en-GB" dirty="0" smtClean="0">
                <a:solidFill>
                  <a:srgbClr val="004594"/>
                </a:solidFill>
              </a:rPr>
              <a:t>where Average Annual Profit = Total Profit/Years</a:t>
            </a:r>
            <a:endParaRPr lang="en-GB" dirty="0">
              <a:solidFill>
                <a:srgbClr val="004594"/>
              </a:solidFill>
            </a:endParaRPr>
          </a:p>
        </p:txBody>
      </p:sp>
      <p:graphicFrame>
        <p:nvGraphicFramePr>
          <p:cNvPr id="8" name="Table 7"/>
          <p:cNvGraphicFramePr>
            <a:graphicFrameLocks noGrp="1"/>
          </p:cNvGraphicFramePr>
          <p:nvPr/>
        </p:nvGraphicFramePr>
        <p:xfrm>
          <a:off x="1259632" y="2060848"/>
          <a:ext cx="6096000" cy="2966720"/>
        </p:xfrm>
        <a:graphic>
          <a:graphicData uri="http://schemas.openxmlformats.org/drawingml/2006/table">
            <a:tbl>
              <a:tblPr firstRow="1" bandRow="1">
                <a:tableStyleId>{5C22544A-7EE6-4342-B048-85BDC9FD1C3A}</a:tableStyleId>
              </a:tblPr>
              <a:tblGrid>
                <a:gridCol w="1296144"/>
                <a:gridCol w="2376264"/>
                <a:gridCol w="2423592"/>
              </a:tblGrid>
              <a:tr h="37084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r>
              <a:tr h="370840">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r>
              <a:tr h="370840">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r>
              <a:tr h="370840">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r>
              <a:tr h="370840">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r>
              <a:tr h="370840">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r>
              <a:tr h="370840">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r>
              <a:tr h="370840">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r>
            </a:tbl>
          </a:graphicData>
        </a:graphic>
      </p:graphicFrame>
      <p:sp>
        <p:nvSpPr>
          <p:cNvPr id="9" name="TextBox 8"/>
          <p:cNvSpPr txBox="1"/>
          <p:nvPr/>
        </p:nvSpPr>
        <p:spPr>
          <a:xfrm>
            <a:off x="1187624" y="5157192"/>
            <a:ext cx="6912768" cy="369332"/>
          </a:xfrm>
          <a:prstGeom prst="rect">
            <a:avLst/>
          </a:prstGeom>
          <a:noFill/>
        </p:spPr>
        <p:txBody>
          <a:bodyPr wrap="square" rtlCol="0">
            <a:spAutoFit/>
          </a:bodyPr>
          <a:lstStyle/>
          <a:p>
            <a:r>
              <a:rPr lang="en-GB" dirty="0" smtClean="0">
                <a:solidFill>
                  <a:srgbClr val="004594"/>
                </a:solidFill>
              </a:rPr>
              <a:t>Average Annual Profit = ($1,800,000-$1,000,000)/5 =  $160,000</a:t>
            </a:r>
            <a:endParaRPr lang="en-GB" dirty="0">
              <a:solidFill>
                <a:srgbClr val="004594"/>
              </a:solidFill>
            </a:endParaRPr>
          </a:p>
        </p:txBody>
      </p:sp>
      <p:sp>
        <p:nvSpPr>
          <p:cNvPr id="10" name="TextBox 9"/>
          <p:cNvSpPr txBox="1"/>
          <p:nvPr/>
        </p:nvSpPr>
        <p:spPr>
          <a:xfrm>
            <a:off x="1187624" y="5579948"/>
            <a:ext cx="6912768" cy="369332"/>
          </a:xfrm>
          <a:prstGeom prst="rect">
            <a:avLst/>
          </a:prstGeom>
          <a:noFill/>
        </p:spPr>
        <p:txBody>
          <a:bodyPr wrap="square" rtlCol="0">
            <a:spAutoFit/>
          </a:bodyPr>
          <a:lstStyle/>
          <a:p>
            <a:r>
              <a:rPr lang="en-GB" dirty="0" smtClean="0">
                <a:solidFill>
                  <a:srgbClr val="004594"/>
                </a:solidFill>
              </a:rPr>
              <a:t>ROI = ($160,000/$1,000,000) * 100% = 16%</a:t>
            </a:r>
            <a:endParaRPr lang="en-GB" dirty="0">
              <a:solidFill>
                <a:srgbClr val="004594"/>
              </a:solidFill>
            </a:endParaRPr>
          </a:p>
        </p:txBody>
      </p:sp>
    </p:spTree>
    <p:extLst>
      <p:ext uri="{BB962C8B-B14F-4D97-AF65-F5344CB8AC3E}">
        <p14:creationId xmlns:p14="http://schemas.microsoft.com/office/powerpoint/2010/main" val="74451815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dirty="0" smtClean="0"/>
              <a:t>Discounted cash flow</a:t>
            </a:r>
            <a:endParaRPr lang="en-GB" dirty="0"/>
          </a:p>
        </p:txBody>
      </p:sp>
      <p:sp>
        <p:nvSpPr>
          <p:cNvPr id="3" name="TextBox 2"/>
          <p:cNvSpPr txBox="1"/>
          <p:nvPr/>
        </p:nvSpPr>
        <p:spPr>
          <a:xfrm>
            <a:off x="611560" y="1268760"/>
            <a:ext cx="7992888" cy="707886"/>
          </a:xfrm>
          <a:prstGeom prst="rect">
            <a:avLst/>
          </a:prstGeom>
          <a:noFill/>
          <a:ln>
            <a:noFill/>
          </a:ln>
        </p:spPr>
        <p:txBody>
          <a:bodyPr wrap="square" rtlCol="0">
            <a:spAutoFit/>
          </a:bodyPr>
          <a:lstStyle/>
          <a:p>
            <a:r>
              <a:rPr lang="en-GB" sz="2000" dirty="0" smtClean="0">
                <a:solidFill>
                  <a:srgbClr val="004594"/>
                </a:solidFill>
              </a:rPr>
              <a:t>Leaving money invested in a deposit account at 10% interest would see growth based on compound interest:</a:t>
            </a:r>
            <a:endParaRPr lang="en-GB" sz="2000" dirty="0">
              <a:solidFill>
                <a:srgbClr val="004594"/>
              </a:solidFill>
            </a:endParaRPr>
          </a:p>
        </p:txBody>
      </p:sp>
      <p:graphicFrame>
        <p:nvGraphicFramePr>
          <p:cNvPr id="4" name="Table 3"/>
          <p:cNvGraphicFramePr>
            <a:graphicFrameLocks noGrp="1"/>
          </p:cNvGraphicFramePr>
          <p:nvPr/>
        </p:nvGraphicFramePr>
        <p:xfrm>
          <a:off x="5436096" y="1657608"/>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$1.10</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$1.21</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$1.33</a:t>
                      </a:r>
                      <a:endParaRPr lang="en-GB" dirty="0">
                        <a:solidFill>
                          <a:srgbClr val="004594"/>
                        </a:solidFill>
                      </a:endParaRPr>
                    </a:p>
                  </a:txBody>
                  <a:tcPr/>
                </a:tc>
              </a:tr>
            </a:tbl>
          </a:graphicData>
        </a:graphic>
      </p:graphicFrame>
      <p:sp>
        <p:nvSpPr>
          <p:cNvPr id="5" name="TextBox 4"/>
          <p:cNvSpPr txBox="1"/>
          <p:nvPr/>
        </p:nvSpPr>
        <p:spPr>
          <a:xfrm>
            <a:off x="611560" y="3313792"/>
            <a:ext cx="7992888" cy="707886"/>
          </a:xfrm>
          <a:prstGeom prst="rect">
            <a:avLst/>
          </a:prstGeom>
          <a:noFill/>
          <a:ln>
            <a:noFill/>
          </a:ln>
        </p:spPr>
        <p:txBody>
          <a:bodyPr wrap="square" rtlCol="0">
            <a:spAutoFit/>
          </a:bodyPr>
          <a:lstStyle/>
          <a:p>
            <a:r>
              <a:rPr lang="en-GB" sz="2000" dirty="0" smtClean="0">
                <a:solidFill>
                  <a:srgbClr val="004594"/>
                </a:solidFill>
              </a:rPr>
              <a:t>If we kept the money instead of investing it, its comparative value would fall:</a:t>
            </a:r>
            <a:endParaRPr lang="en-GB" sz="2000" dirty="0">
              <a:solidFill>
                <a:srgbClr val="004594"/>
              </a:solidFill>
            </a:endParaRPr>
          </a:p>
        </p:txBody>
      </p:sp>
      <p:graphicFrame>
        <p:nvGraphicFramePr>
          <p:cNvPr id="8" name="Table 7"/>
          <p:cNvGraphicFramePr>
            <a:graphicFrameLocks noGrp="1"/>
          </p:cNvGraphicFramePr>
          <p:nvPr/>
        </p:nvGraphicFramePr>
        <p:xfrm>
          <a:off x="5436096" y="3745840"/>
          <a:ext cx="3240360" cy="1483360"/>
        </p:xfrm>
        <a:graphic>
          <a:graphicData uri="http://schemas.openxmlformats.org/drawingml/2006/table">
            <a:tbl>
              <a:tblPr firstRow="1" bandRow="1">
                <a:tableStyleId>{69CF1AB2-1976-4502-BF36-3FF5EA218861}</a:tableStyleId>
              </a:tblPr>
              <a:tblGrid>
                <a:gridCol w="936104"/>
                <a:gridCol w="2304256"/>
              </a:tblGrid>
              <a:tr h="370840">
                <a:tc>
                  <a:txBody>
                    <a:bodyPr/>
                    <a:lstStyle/>
                    <a:p>
                      <a:pPr algn="ctr"/>
                      <a:r>
                        <a:rPr lang="en-GB" b="0" dirty="0" smtClean="0"/>
                        <a:t>Year 0</a:t>
                      </a:r>
                      <a:endParaRPr lang="en-GB" b="0" dirty="0">
                        <a:solidFill>
                          <a:srgbClr val="004594"/>
                        </a:solidFill>
                      </a:endParaRPr>
                    </a:p>
                  </a:txBody>
                  <a:tcPr/>
                </a:tc>
                <a:tc>
                  <a:txBody>
                    <a:bodyPr/>
                    <a:lstStyle/>
                    <a:p>
                      <a:pPr algn="r"/>
                      <a:r>
                        <a:rPr lang="en-GB" b="0" dirty="0" smtClean="0"/>
                        <a:t>$1.00</a:t>
                      </a:r>
                      <a:endParaRPr lang="en-GB" b="0" dirty="0">
                        <a:solidFill>
                          <a:srgbClr val="004594"/>
                        </a:solidFill>
                      </a:endParaRPr>
                    </a:p>
                  </a:txBody>
                  <a:tcPr/>
                </a:tc>
              </a:tr>
              <a:tr h="370840">
                <a:tc>
                  <a:txBody>
                    <a:bodyPr/>
                    <a:lstStyle/>
                    <a:p>
                      <a:pPr algn="ctr"/>
                      <a:r>
                        <a:rPr lang="en-GB" dirty="0" smtClean="0"/>
                        <a:t>Year 1</a:t>
                      </a:r>
                      <a:endParaRPr lang="en-GB" dirty="0">
                        <a:solidFill>
                          <a:srgbClr val="004594"/>
                        </a:solidFill>
                      </a:endParaRPr>
                    </a:p>
                  </a:txBody>
                  <a:tcPr/>
                </a:tc>
                <a:tc>
                  <a:txBody>
                    <a:bodyPr/>
                    <a:lstStyle/>
                    <a:p>
                      <a:pPr algn="r"/>
                      <a:r>
                        <a:rPr lang="en-GB" dirty="0" smtClean="0"/>
                        <a:t>$1.00/$1.10 = $0.91</a:t>
                      </a:r>
                      <a:endParaRPr lang="en-GB" dirty="0">
                        <a:solidFill>
                          <a:srgbClr val="004594"/>
                        </a:solidFill>
                      </a:endParaRPr>
                    </a:p>
                  </a:txBody>
                  <a:tcPr/>
                </a:tc>
              </a:tr>
              <a:tr h="370840">
                <a:tc>
                  <a:txBody>
                    <a:bodyPr/>
                    <a:lstStyle/>
                    <a:p>
                      <a:pPr algn="ctr"/>
                      <a:r>
                        <a:rPr lang="en-GB" dirty="0" smtClean="0"/>
                        <a:t>Year 2</a:t>
                      </a:r>
                      <a:endParaRPr lang="en-GB" dirty="0">
                        <a:solidFill>
                          <a:srgbClr val="004594"/>
                        </a:solidFill>
                      </a:endParaRPr>
                    </a:p>
                  </a:txBody>
                  <a:tcPr/>
                </a:tc>
                <a:tc>
                  <a:txBody>
                    <a:bodyPr/>
                    <a:lstStyle/>
                    <a:p>
                      <a:pPr algn="r"/>
                      <a:r>
                        <a:rPr lang="en-GB" dirty="0" smtClean="0"/>
                        <a:t>$1.00/$1.21 = $0.83</a:t>
                      </a:r>
                      <a:endParaRPr lang="en-GB" dirty="0">
                        <a:solidFill>
                          <a:srgbClr val="004594"/>
                        </a:solidFill>
                      </a:endParaRPr>
                    </a:p>
                  </a:txBody>
                  <a:tcPr/>
                </a:tc>
              </a:tr>
              <a:tr h="370840">
                <a:tc>
                  <a:txBody>
                    <a:bodyPr/>
                    <a:lstStyle/>
                    <a:p>
                      <a:pPr algn="ctr"/>
                      <a:r>
                        <a:rPr lang="en-GB" dirty="0" smtClean="0"/>
                        <a:t>Year 3</a:t>
                      </a:r>
                      <a:endParaRPr lang="en-GB" dirty="0">
                        <a:solidFill>
                          <a:srgbClr val="004594"/>
                        </a:solidFill>
                      </a:endParaRPr>
                    </a:p>
                  </a:txBody>
                  <a:tcPr/>
                </a:tc>
                <a:tc>
                  <a:txBody>
                    <a:bodyPr/>
                    <a:lstStyle/>
                    <a:p>
                      <a:pPr algn="r"/>
                      <a:r>
                        <a:rPr lang="en-GB" dirty="0" smtClean="0"/>
                        <a:t>$1.00/$1.33 = $0.75</a:t>
                      </a:r>
                      <a:endParaRPr lang="en-GB" dirty="0">
                        <a:solidFill>
                          <a:srgbClr val="004594"/>
                        </a:solidFill>
                      </a:endParaRPr>
                    </a:p>
                  </a:txBody>
                  <a:tcPr/>
                </a:tc>
              </a:tr>
            </a:tbl>
          </a:graphicData>
        </a:graphic>
      </p:graphicFrame>
      <p:sp>
        <p:nvSpPr>
          <p:cNvPr id="10" name="TextBox 9"/>
          <p:cNvSpPr txBox="1"/>
          <p:nvPr/>
        </p:nvSpPr>
        <p:spPr>
          <a:xfrm>
            <a:off x="611560" y="5385410"/>
            <a:ext cx="7992888" cy="707886"/>
          </a:xfrm>
          <a:prstGeom prst="rect">
            <a:avLst/>
          </a:prstGeom>
          <a:noFill/>
          <a:ln>
            <a:noFill/>
          </a:ln>
        </p:spPr>
        <p:txBody>
          <a:bodyPr wrap="square" rtlCol="0">
            <a:spAutoFit/>
          </a:bodyPr>
          <a:lstStyle/>
          <a:p>
            <a:r>
              <a:rPr lang="en-GB" sz="2000" dirty="0" smtClean="0">
                <a:solidFill>
                  <a:srgbClr val="004594"/>
                </a:solidFill>
              </a:rPr>
              <a:t>Discounting is the opposite of compound interest. It recognises that the $1.33 in three years time is worth the same as $1.00 now.</a:t>
            </a:r>
            <a:endParaRPr lang="en-GB" sz="2000" dirty="0">
              <a:solidFill>
                <a:srgbClr val="004594"/>
              </a:solidFill>
            </a:endParaRPr>
          </a:p>
        </p:txBody>
      </p:sp>
    </p:spTree>
    <p:extLst>
      <p:ext uri="{BB962C8B-B14F-4D97-AF65-F5344CB8AC3E}">
        <p14:creationId xmlns:p14="http://schemas.microsoft.com/office/powerpoint/2010/main" val="17839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Discounted cash flow example</a:t>
            </a:r>
            <a:endParaRPr lang="en-GB" dirty="0"/>
          </a:p>
        </p:txBody>
      </p:sp>
      <p:graphicFrame>
        <p:nvGraphicFramePr>
          <p:cNvPr id="3" name="Table 2"/>
          <p:cNvGraphicFramePr>
            <a:graphicFrameLocks noGrp="1"/>
          </p:cNvGraphicFramePr>
          <p:nvPr/>
        </p:nvGraphicFramePr>
        <p:xfrm>
          <a:off x="1043609" y="1628800"/>
          <a:ext cx="6840759" cy="3528392"/>
        </p:xfrm>
        <a:graphic>
          <a:graphicData uri="http://schemas.openxmlformats.org/drawingml/2006/table">
            <a:tbl>
              <a:tblPr firstRow="1" bandRow="1">
                <a:tableStyleId>{5C22544A-7EE6-4342-B048-85BDC9FD1C3A}</a:tableStyleId>
              </a:tblPr>
              <a:tblGrid>
                <a:gridCol w="1040731"/>
                <a:gridCol w="1407541"/>
                <a:gridCol w="2808312"/>
                <a:gridCol w="1584175"/>
              </a:tblGrid>
              <a:tr h="441049">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41049">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$0</a:t>
                      </a:r>
                      <a:endParaRPr lang="en-GB" dirty="0"/>
                    </a:p>
                  </a:txBody>
                  <a:tcPr/>
                </a:tc>
              </a:tr>
              <a:tr h="441049">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 x 0.91</a:t>
                      </a:r>
                      <a:endParaRPr lang="en-GB" dirty="0"/>
                    </a:p>
                  </a:txBody>
                  <a:tcPr/>
                </a:tc>
                <a:tc>
                  <a:txBody>
                    <a:bodyPr/>
                    <a:lstStyle/>
                    <a:p>
                      <a:pPr algn="r"/>
                      <a:r>
                        <a:rPr lang="en-GB" dirty="0" smtClean="0"/>
                        <a:t>$182,000</a:t>
                      </a:r>
                      <a:endParaRPr lang="en-GB" dirty="0"/>
                    </a:p>
                  </a:txBody>
                  <a:tcPr/>
                </a:tc>
              </a:tr>
              <a:tr h="441049">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 x 0.83</a:t>
                      </a:r>
                      <a:endParaRPr lang="en-GB" dirty="0"/>
                    </a:p>
                  </a:txBody>
                  <a:tcPr/>
                </a:tc>
                <a:tc>
                  <a:txBody>
                    <a:bodyPr/>
                    <a:lstStyle/>
                    <a:p>
                      <a:pPr algn="r"/>
                      <a:r>
                        <a:rPr lang="en-GB" dirty="0" smtClean="0"/>
                        <a:t>$249,000</a:t>
                      </a:r>
                      <a:endParaRPr lang="en-GB" dirty="0"/>
                    </a:p>
                  </a:txBody>
                  <a:tcPr/>
                </a:tc>
              </a:tr>
              <a:tr h="441049">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 x 0.75</a:t>
                      </a:r>
                      <a:endParaRPr lang="en-GB" dirty="0"/>
                    </a:p>
                  </a:txBody>
                  <a:tcPr/>
                </a:tc>
                <a:tc>
                  <a:txBody>
                    <a:bodyPr/>
                    <a:lstStyle/>
                    <a:p>
                      <a:pPr algn="r"/>
                      <a:r>
                        <a:rPr lang="en-GB" dirty="0" smtClean="0"/>
                        <a:t>$375,000</a:t>
                      </a:r>
                      <a:endParaRPr lang="en-GB" dirty="0"/>
                    </a:p>
                  </a:txBody>
                  <a:tcPr/>
                </a:tc>
              </a:tr>
              <a:tr h="441049">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 x 0.68</a:t>
                      </a:r>
                      <a:endParaRPr lang="en-GB" dirty="0"/>
                    </a:p>
                  </a:txBody>
                  <a:tcPr/>
                </a:tc>
                <a:tc>
                  <a:txBody>
                    <a:bodyPr/>
                    <a:lstStyle/>
                    <a:p>
                      <a:pPr algn="r"/>
                      <a:r>
                        <a:rPr lang="en-GB" dirty="0" smtClean="0"/>
                        <a:t>$272,000</a:t>
                      </a:r>
                      <a:endParaRPr lang="en-GB" dirty="0"/>
                    </a:p>
                  </a:txBody>
                  <a:tcPr/>
                </a:tc>
              </a:tr>
              <a:tr h="441049">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 x 0.62</a:t>
                      </a:r>
                      <a:endParaRPr lang="en-GB" dirty="0"/>
                    </a:p>
                  </a:txBody>
                  <a:tcPr/>
                </a:tc>
                <a:tc>
                  <a:txBody>
                    <a:bodyPr/>
                    <a:lstStyle/>
                    <a:p>
                      <a:pPr algn="r"/>
                      <a:r>
                        <a:rPr lang="en-GB" dirty="0" smtClean="0"/>
                        <a:t>$248,000</a:t>
                      </a:r>
                      <a:endParaRPr lang="en-GB" dirty="0"/>
                    </a:p>
                  </a:txBody>
                  <a:tcPr/>
                </a:tc>
              </a:tr>
              <a:tr h="441049">
                <a:tc>
                  <a:txBody>
                    <a:bodyPr/>
                    <a:lstStyle/>
                    <a:p>
                      <a:pPr algn="ctr"/>
                      <a:endParaRPr lang="en-GB" dirty="0"/>
                    </a:p>
                  </a:txBody>
                  <a:tcPr/>
                </a:tc>
                <a:tc>
                  <a:txBody>
                    <a:bodyPr/>
                    <a:lstStyle/>
                    <a:p>
                      <a:pPr algn="r"/>
                      <a:endParaRPr lang="en-GB" dirty="0">
                        <a:solidFill>
                          <a:srgbClr val="004594"/>
                        </a:solidFill>
                      </a:endParaRPr>
                    </a:p>
                  </a:txBody>
                  <a:tcPr/>
                </a:tc>
                <a:tc>
                  <a:txBody>
                    <a:bodyPr/>
                    <a:lstStyle/>
                    <a:p>
                      <a:pPr algn="r"/>
                      <a:r>
                        <a:rPr lang="en-GB" b="1" dirty="0" smtClean="0">
                          <a:solidFill>
                            <a:srgbClr val="004594"/>
                          </a:solidFill>
                        </a:rPr>
                        <a:t>$1,800,000</a:t>
                      </a:r>
                      <a:endParaRPr lang="en-GB" b="1" dirty="0">
                        <a:solidFill>
                          <a:srgbClr val="004594"/>
                        </a:solidFill>
                      </a:endParaRPr>
                    </a:p>
                  </a:txBody>
                  <a:tcPr/>
                </a:tc>
                <a:tc>
                  <a:txBody>
                    <a:bodyPr/>
                    <a:lstStyle/>
                    <a:p>
                      <a:pPr algn="r"/>
                      <a:r>
                        <a:rPr lang="en-GB" b="1" dirty="0" smtClean="0">
                          <a:solidFill>
                            <a:srgbClr val="004594"/>
                          </a:solidFill>
                        </a:rPr>
                        <a:t>$1,326,000</a:t>
                      </a:r>
                      <a:endParaRPr lang="en-GB" b="1" dirty="0">
                        <a:solidFill>
                          <a:srgbClr val="004594"/>
                        </a:solidFill>
                      </a:endParaRPr>
                    </a:p>
                  </a:txBody>
                  <a:tcPr/>
                </a:tc>
              </a:tr>
            </a:tbl>
          </a:graphicData>
        </a:graphic>
      </p:graphicFrame>
    </p:spTree>
    <p:extLst>
      <p:ext uri="{BB962C8B-B14F-4D97-AF65-F5344CB8AC3E}">
        <p14:creationId xmlns:p14="http://schemas.microsoft.com/office/powerpoint/2010/main" val="56045924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lstStyle/>
          <a:p>
            <a:r>
              <a:rPr lang="en-GB" dirty="0" smtClean="0"/>
              <a:t>Net present value</a:t>
            </a:r>
            <a:endParaRPr lang="en-GB" dirty="0"/>
          </a:p>
        </p:txBody>
      </p:sp>
      <p:sp>
        <p:nvSpPr>
          <p:cNvPr id="3" name="TextBox 2"/>
          <p:cNvSpPr txBox="1"/>
          <p:nvPr/>
        </p:nvSpPr>
        <p:spPr>
          <a:xfrm>
            <a:off x="755576" y="980728"/>
            <a:ext cx="7992888" cy="1015663"/>
          </a:xfrm>
          <a:prstGeom prst="rect">
            <a:avLst/>
          </a:prstGeom>
          <a:noFill/>
        </p:spPr>
        <p:txBody>
          <a:bodyPr wrap="square" rtlCol="0">
            <a:spAutoFit/>
          </a:bodyPr>
          <a:lstStyle/>
          <a:p>
            <a:r>
              <a:rPr lang="en-GB" sz="2000" dirty="0" smtClean="0">
                <a:solidFill>
                  <a:srgbClr val="004594"/>
                </a:solidFill>
              </a:rPr>
              <a:t>The net present value (NPV) is the sum of all the discounted cash flows (both investments and benefits).  It is the value of the project expressed in current monetary value.</a:t>
            </a:r>
          </a:p>
        </p:txBody>
      </p:sp>
      <p:graphicFrame>
        <p:nvGraphicFramePr>
          <p:cNvPr id="4" name="Table 3"/>
          <p:cNvGraphicFramePr>
            <a:graphicFrameLocks noGrp="1"/>
          </p:cNvGraphicFramePr>
          <p:nvPr/>
        </p:nvGraphicFramePr>
        <p:xfrm>
          <a:off x="755576" y="2060848"/>
          <a:ext cx="7992888" cy="4069088"/>
        </p:xfrm>
        <a:graphic>
          <a:graphicData uri="http://schemas.openxmlformats.org/drawingml/2006/table">
            <a:tbl>
              <a:tblPr firstRow="1" firstCol="1" bandRow="1">
                <a:tableStyleId>{5C22544A-7EE6-4342-B048-85BDC9FD1C3A}</a:tableStyleId>
              </a:tblPr>
              <a:tblGrid>
                <a:gridCol w="761228"/>
                <a:gridCol w="1399012"/>
                <a:gridCol w="1368152"/>
                <a:gridCol w="1656184"/>
                <a:gridCol w="1224136"/>
                <a:gridCol w="1584176"/>
              </a:tblGrid>
              <a:tr h="877760">
                <a:tc>
                  <a:txBody>
                    <a:bodyPr/>
                    <a:lstStyle/>
                    <a:p>
                      <a:pPr algn="ctr"/>
                      <a:r>
                        <a:rPr lang="en-GB" dirty="0" smtClean="0">
                          <a:solidFill>
                            <a:srgbClr val="004594"/>
                          </a:solidFill>
                        </a:rPr>
                        <a:t>Year</a:t>
                      </a:r>
                      <a:endParaRPr lang="en-GB" dirty="0">
                        <a:solidFill>
                          <a:srgbClr val="004594"/>
                        </a:solidFill>
                      </a:endParaRPr>
                    </a:p>
                  </a:txBody>
                  <a:tcPr/>
                </a:tc>
                <a:tc>
                  <a:txBody>
                    <a:bodyPr/>
                    <a:lstStyle/>
                    <a:p>
                      <a:pPr algn="r"/>
                      <a:r>
                        <a:rPr lang="en-GB" dirty="0" smtClean="0">
                          <a:solidFill>
                            <a:srgbClr val="004594"/>
                          </a:solidFill>
                        </a:rPr>
                        <a:t>Investment</a:t>
                      </a:r>
                      <a:endParaRPr lang="en-GB" dirty="0">
                        <a:solidFill>
                          <a:srgbClr val="004594"/>
                        </a:solidFill>
                      </a:endParaRPr>
                    </a:p>
                  </a:txBody>
                  <a:tcPr/>
                </a:tc>
                <a:tc>
                  <a:txBody>
                    <a:bodyPr/>
                    <a:lstStyle/>
                    <a:p>
                      <a:pPr algn="r"/>
                      <a:r>
                        <a:rPr lang="en-GB" dirty="0" smtClean="0">
                          <a:solidFill>
                            <a:srgbClr val="004594"/>
                          </a:solidFill>
                        </a:rPr>
                        <a:t>Benefits</a:t>
                      </a:r>
                      <a:endParaRPr lang="en-GB" dirty="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solidFill>
                            <a:srgbClr val="004594"/>
                          </a:solidFill>
                        </a:rPr>
                        <a:t>Net cash flow</a:t>
                      </a:r>
                    </a:p>
                    <a:p>
                      <a:pPr algn="r"/>
                      <a:endParaRPr lang="en-GB" dirty="0">
                        <a:solidFill>
                          <a:srgbClr val="004594"/>
                        </a:solidFill>
                      </a:endParaRPr>
                    </a:p>
                  </a:txBody>
                  <a:tcPr/>
                </a:tc>
                <a:tc>
                  <a:txBody>
                    <a:bodyPr/>
                    <a:lstStyle/>
                    <a:p>
                      <a:pPr algn="r"/>
                      <a:r>
                        <a:rPr lang="en-GB" dirty="0" smtClean="0">
                          <a:solidFill>
                            <a:srgbClr val="004594"/>
                          </a:solidFill>
                        </a:rPr>
                        <a:t>Discount factor (10%)</a:t>
                      </a:r>
                      <a:endParaRPr lang="en-GB" dirty="0">
                        <a:solidFill>
                          <a:srgbClr val="004594"/>
                        </a:solidFill>
                      </a:endParaRPr>
                    </a:p>
                  </a:txBody>
                  <a:tcPr/>
                </a:tc>
                <a:tc>
                  <a:txBody>
                    <a:bodyPr/>
                    <a:lstStyle/>
                    <a:p>
                      <a:pPr algn="r"/>
                      <a:r>
                        <a:rPr lang="en-GB" dirty="0" smtClean="0">
                          <a:solidFill>
                            <a:srgbClr val="004594"/>
                          </a:solidFill>
                        </a:rPr>
                        <a:t>DCF</a:t>
                      </a:r>
                      <a:endParaRPr lang="en-GB" dirty="0">
                        <a:solidFill>
                          <a:srgbClr val="004594"/>
                        </a:solidFill>
                      </a:endParaRPr>
                    </a:p>
                  </a:txBody>
                  <a:tcPr/>
                </a:tc>
              </a:tr>
              <a:tr h="423376">
                <a:tc>
                  <a:txBody>
                    <a:bodyPr/>
                    <a:lstStyle/>
                    <a:p>
                      <a:pPr algn="ct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$0</a:t>
                      </a:r>
                      <a:endParaRPr lang="en-GB" dirty="0"/>
                    </a:p>
                  </a:txBody>
                  <a:tcPr/>
                </a:tc>
                <a:tc>
                  <a:txBody>
                    <a:bodyPr/>
                    <a:lstStyle/>
                    <a:p>
                      <a:pPr algn="r"/>
                      <a:r>
                        <a:rPr lang="en-GB" dirty="0" smtClean="0"/>
                        <a:t>-$1,000,000</a:t>
                      </a:r>
                      <a:endParaRPr lang="en-GB" dirty="0"/>
                    </a:p>
                  </a:txBody>
                  <a:tcPr/>
                </a:tc>
                <a:tc>
                  <a:txBody>
                    <a:bodyPr/>
                    <a:lstStyle/>
                    <a:p>
                      <a:pPr algn="r"/>
                      <a:r>
                        <a:rPr lang="en-GB" dirty="0" smtClean="0"/>
                        <a:t>1.00</a:t>
                      </a:r>
                      <a:endParaRPr lang="en-GB" dirty="0"/>
                    </a:p>
                  </a:txBody>
                  <a:tcPr/>
                </a:tc>
                <a:tc>
                  <a:txBody>
                    <a:bodyPr/>
                    <a:lstStyle/>
                    <a:p>
                      <a:pPr algn="r"/>
                      <a:r>
                        <a:rPr lang="en-GB" dirty="0" smtClean="0"/>
                        <a:t>-$1,000,000</a:t>
                      </a:r>
                      <a:endParaRPr lang="en-GB" dirty="0"/>
                    </a:p>
                  </a:txBody>
                  <a:tcPr/>
                </a:tc>
              </a:tr>
              <a:tr h="423376">
                <a:tc>
                  <a:txBody>
                    <a:bodyPr/>
                    <a:lstStyle/>
                    <a:p>
                      <a:pPr algn="ctr"/>
                      <a:r>
                        <a:rPr lang="en-GB" dirty="0" smtClean="0"/>
                        <a:t>1</a:t>
                      </a:r>
                      <a:endParaRPr lang="en-GB" dirty="0"/>
                    </a:p>
                  </a:txBody>
                  <a:tcPr/>
                </a:tc>
                <a:tc>
                  <a:txBody>
                    <a:bodyPr/>
                    <a:lstStyle/>
                    <a:p>
                      <a:endParaRPr lang="en-GB"/>
                    </a:p>
                  </a:txBody>
                  <a:tcPr/>
                </a:tc>
                <a:tc>
                  <a:txBody>
                    <a:bodyPr/>
                    <a:lstStyle/>
                    <a:p>
                      <a:pPr algn="r"/>
                      <a:r>
                        <a:rPr lang="en-GB" dirty="0" smtClean="0"/>
                        <a:t>$200,000</a:t>
                      </a:r>
                      <a:endParaRPr lang="en-GB" dirty="0"/>
                    </a:p>
                  </a:txBody>
                  <a:tcPr/>
                </a:tc>
                <a:tc>
                  <a:txBody>
                    <a:bodyPr/>
                    <a:lstStyle/>
                    <a:p>
                      <a:pPr algn="r"/>
                      <a:r>
                        <a:rPr lang="en-GB" dirty="0" smtClean="0"/>
                        <a:t>$200,000</a:t>
                      </a:r>
                      <a:endParaRPr lang="en-GB" dirty="0"/>
                    </a:p>
                  </a:txBody>
                  <a:tcPr/>
                </a:tc>
                <a:tc>
                  <a:txBody>
                    <a:bodyPr/>
                    <a:lstStyle/>
                    <a:p>
                      <a:pPr algn="r"/>
                      <a:r>
                        <a:rPr lang="en-GB" dirty="0" smtClean="0"/>
                        <a:t> 0.91</a:t>
                      </a:r>
                      <a:endParaRPr lang="en-GB" dirty="0"/>
                    </a:p>
                  </a:txBody>
                  <a:tcPr/>
                </a:tc>
                <a:tc>
                  <a:txBody>
                    <a:bodyPr/>
                    <a:lstStyle/>
                    <a:p>
                      <a:pPr algn="r"/>
                      <a:r>
                        <a:rPr lang="en-GB" dirty="0" smtClean="0"/>
                        <a:t>$182,000</a:t>
                      </a:r>
                      <a:endParaRPr lang="en-GB" dirty="0"/>
                    </a:p>
                  </a:txBody>
                  <a:tcPr/>
                </a:tc>
              </a:tr>
              <a:tr h="423376">
                <a:tc>
                  <a:txBody>
                    <a:bodyPr/>
                    <a:lstStyle/>
                    <a:p>
                      <a:pPr algn="ctr"/>
                      <a:r>
                        <a:rPr lang="en-GB" dirty="0" smtClean="0"/>
                        <a:t>2</a:t>
                      </a:r>
                      <a:endParaRPr lang="en-GB" dirty="0"/>
                    </a:p>
                  </a:txBody>
                  <a:tcPr/>
                </a:tc>
                <a:tc>
                  <a:txBody>
                    <a:bodyPr/>
                    <a:lstStyle/>
                    <a:p>
                      <a:endParaRPr lang="en-GB"/>
                    </a:p>
                  </a:txBody>
                  <a:tcPr/>
                </a:tc>
                <a:tc>
                  <a:txBody>
                    <a:bodyPr/>
                    <a:lstStyle/>
                    <a:p>
                      <a:pPr algn="r"/>
                      <a:r>
                        <a:rPr lang="en-GB" dirty="0" smtClean="0"/>
                        <a:t>$300,000</a:t>
                      </a:r>
                      <a:endParaRPr lang="en-GB" dirty="0"/>
                    </a:p>
                  </a:txBody>
                  <a:tcPr/>
                </a:tc>
                <a:tc>
                  <a:txBody>
                    <a:bodyPr/>
                    <a:lstStyle/>
                    <a:p>
                      <a:pPr algn="r"/>
                      <a:r>
                        <a:rPr lang="en-GB" dirty="0" smtClean="0"/>
                        <a:t>$300,000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0.83</a:t>
                      </a:r>
                    </a:p>
                  </a:txBody>
                  <a:tcPr/>
                </a:tc>
                <a:tc>
                  <a:txBody>
                    <a:bodyPr/>
                    <a:lstStyle/>
                    <a:p>
                      <a:pPr algn="r"/>
                      <a:r>
                        <a:rPr lang="en-GB" dirty="0" smtClean="0"/>
                        <a:t>$249,000</a:t>
                      </a:r>
                      <a:endParaRPr lang="en-GB" dirty="0"/>
                    </a:p>
                  </a:txBody>
                  <a:tcPr/>
                </a:tc>
              </a:tr>
              <a:tr h="423376">
                <a:tc>
                  <a:txBody>
                    <a:bodyPr/>
                    <a:lstStyle/>
                    <a:p>
                      <a:pPr algn="ctr"/>
                      <a:r>
                        <a:rPr lang="en-GB" dirty="0" smtClean="0"/>
                        <a:t>3</a:t>
                      </a:r>
                      <a:endParaRPr lang="en-GB" dirty="0"/>
                    </a:p>
                  </a:txBody>
                  <a:tcPr/>
                </a:tc>
                <a:tc>
                  <a:txBody>
                    <a:bodyPr/>
                    <a:lstStyle/>
                    <a:p>
                      <a:endParaRPr lang="en-GB"/>
                    </a:p>
                  </a:txBody>
                  <a:tcPr/>
                </a:tc>
                <a:tc>
                  <a:txBody>
                    <a:bodyPr/>
                    <a:lstStyle/>
                    <a:p>
                      <a:pPr algn="r"/>
                      <a:r>
                        <a:rPr lang="en-GB" dirty="0" smtClean="0"/>
                        <a:t>$500,000</a:t>
                      </a:r>
                      <a:endParaRPr lang="en-GB" dirty="0"/>
                    </a:p>
                  </a:txBody>
                  <a:tcPr/>
                </a:tc>
                <a:tc>
                  <a:txBody>
                    <a:bodyPr/>
                    <a:lstStyle/>
                    <a:p>
                      <a:pPr algn="r"/>
                      <a:r>
                        <a:rPr lang="en-GB" dirty="0" smtClean="0"/>
                        <a:t>$500,000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0.75</a:t>
                      </a:r>
                    </a:p>
                  </a:txBody>
                  <a:tcPr/>
                </a:tc>
                <a:tc>
                  <a:txBody>
                    <a:bodyPr/>
                    <a:lstStyle/>
                    <a:p>
                      <a:pPr algn="r"/>
                      <a:r>
                        <a:rPr lang="en-GB" dirty="0" smtClean="0"/>
                        <a:t>$375,000</a:t>
                      </a:r>
                      <a:endParaRPr lang="en-GB" dirty="0"/>
                    </a:p>
                  </a:txBody>
                  <a:tcPr/>
                </a:tc>
              </a:tr>
              <a:tr h="423376">
                <a:tc>
                  <a:txBody>
                    <a:bodyPr/>
                    <a:lstStyle/>
                    <a:p>
                      <a:pPr algn="ctr"/>
                      <a:r>
                        <a:rPr lang="en-GB" dirty="0" smtClean="0"/>
                        <a:t>4</a:t>
                      </a:r>
                      <a:endParaRPr lang="en-GB" dirty="0"/>
                    </a:p>
                  </a:txBody>
                  <a:tcPr/>
                </a:tc>
                <a:tc>
                  <a:txBody>
                    <a:bodyPr/>
                    <a:lstStyle/>
                    <a:p>
                      <a:endParaRPr lang="en-GB"/>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algn="r"/>
                      <a:r>
                        <a:rPr lang="en-GB" dirty="0" smtClean="0"/>
                        <a:t>0.68</a:t>
                      </a:r>
                      <a:endParaRPr lang="en-GB" dirty="0"/>
                    </a:p>
                  </a:txBody>
                  <a:tcPr/>
                </a:tc>
                <a:tc>
                  <a:txBody>
                    <a:bodyPr/>
                    <a:lstStyle/>
                    <a:p>
                      <a:pPr algn="r"/>
                      <a:r>
                        <a:rPr lang="en-GB" dirty="0" smtClean="0"/>
                        <a:t>$272,000</a:t>
                      </a:r>
                      <a:endParaRPr lang="en-GB" dirty="0"/>
                    </a:p>
                  </a:txBody>
                  <a:tcPr/>
                </a:tc>
              </a:tr>
              <a:tr h="423376">
                <a:tc>
                  <a:txBody>
                    <a:bodyPr/>
                    <a:lstStyle/>
                    <a:p>
                      <a:pPr algn="ctr"/>
                      <a:r>
                        <a:rPr lang="en-GB" dirty="0" smtClean="0"/>
                        <a:t>5</a:t>
                      </a:r>
                      <a:endParaRPr lang="en-GB" dirty="0"/>
                    </a:p>
                  </a:txBody>
                  <a:tcPr/>
                </a:tc>
                <a:tc>
                  <a:txBody>
                    <a:bodyPr/>
                    <a:lstStyle/>
                    <a:p>
                      <a:endParaRPr lang="en-GB" dirty="0"/>
                    </a:p>
                  </a:txBody>
                  <a:tcPr/>
                </a:tc>
                <a:tc>
                  <a:txBody>
                    <a:bodyPr/>
                    <a:lstStyle/>
                    <a:p>
                      <a:pPr algn="r"/>
                      <a:r>
                        <a:rPr lang="en-GB" dirty="0" smtClean="0"/>
                        <a:t>$400,000</a:t>
                      </a:r>
                      <a:endParaRPr lang="en-GB" dirty="0"/>
                    </a:p>
                  </a:txBody>
                  <a:tcPr/>
                </a:tc>
                <a:tc>
                  <a:txBody>
                    <a:bodyPr/>
                    <a:lstStyle/>
                    <a:p>
                      <a:pPr algn="r"/>
                      <a:r>
                        <a:rPr lang="en-GB" dirty="0" smtClean="0"/>
                        <a:t>$400,000</a:t>
                      </a:r>
                      <a:endParaRPr lang="en-GB"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dirty="0" smtClean="0"/>
                        <a:t>0.62</a:t>
                      </a:r>
                    </a:p>
                  </a:txBody>
                  <a:tcPr/>
                </a:tc>
                <a:tc>
                  <a:txBody>
                    <a:bodyPr/>
                    <a:lstStyle/>
                    <a:p>
                      <a:pPr algn="r"/>
                      <a:r>
                        <a:rPr lang="en-GB" dirty="0" smtClean="0"/>
                        <a:t>$248,000</a:t>
                      </a:r>
                      <a:endParaRPr lang="en-GB" dirty="0"/>
                    </a:p>
                  </a:txBody>
                  <a:tcPr/>
                </a:tc>
              </a:tr>
              <a:tr h="614432">
                <a:tc>
                  <a:txBody>
                    <a:bodyPr/>
                    <a:lstStyle/>
                    <a:p>
                      <a:pPr marL="0" algn="ctr" defTabSz="914400" rtl="0" eaLnBrk="1" latinLnBrk="0" hangingPunct="1"/>
                      <a:r>
                        <a:rPr lang="en-GB" sz="1800" b="1" kern="1200" dirty="0" smtClean="0">
                          <a:solidFill>
                            <a:schemeClr val="lt1"/>
                          </a:solidFill>
                          <a:latin typeface="+mn-lt"/>
                          <a:ea typeface="+mn-ea"/>
                          <a:cs typeface="+mn-cs"/>
                        </a:rPr>
                        <a:t>Total</a:t>
                      </a:r>
                    </a:p>
                  </a:txBody>
                  <a:tcPr/>
                </a:tc>
                <a:tc>
                  <a:txBody>
                    <a:bodyPr/>
                    <a:lstStyle/>
                    <a:p>
                      <a:pPr algn="r"/>
                      <a:r>
                        <a:rPr lang="en-GB" b="0" dirty="0" smtClean="0">
                          <a:solidFill>
                            <a:schemeClr val="tx1"/>
                          </a:solidFill>
                        </a:rPr>
                        <a:t>$1,000,000</a:t>
                      </a:r>
                      <a:endParaRPr lang="en-GB" b="0" dirty="0">
                        <a:solidFill>
                          <a:schemeClr val="tx1"/>
                        </a:solidFill>
                      </a:endParaRPr>
                    </a:p>
                  </a:txBody>
                  <a:tcPr/>
                </a:tc>
                <a:tc>
                  <a:txBody>
                    <a:bodyPr/>
                    <a:lstStyle/>
                    <a:p>
                      <a:pPr algn="r"/>
                      <a:r>
                        <a:rPr lang="en-GB" b="0" dirty="0" smtClean="0">
                          <a:solidFill>
                            <a:schemeClr val="tx1"/>
                          </a:solidFill>
                        </a:rPr>
                        <a:t>$1,800,000</a:t>
                      </a:r>
                      <a:endParaRPr lang="en-GB" b="0" dirty="0">
                        <a:solidFill>
                          <a:schemeClr val="tx1"/>
                        </a:solidFill>
                      </a:endParaRPr>
                    </a:p>
                  </a:txBody>
                  <a:tcPr/>
                </a:tc>
                <a:tc>
                  <a:txBody>
                    <a:bodyPr/>
                    <a:lstStyle/>
                    <a:p>
                      <a:pPr algn="r"/>
                      <a:r>
                        <a:rPr lang="en-GB" b="0" dirty="0" smtClean="0">
                          <a:solidFill>
                            <a:schemeClr val="tx1"/>
                          </a:solidFill>
                        </a:rPr>
                        <a:t>$800,000</a:t>
                      </a:r>
                      <a:endParaRPr lang="en-GB" b="0" dirty="0">
                        <a:solidFill>
                          <a:schemeClr val="tx1"/>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GB" b="1" dirty="0" smtClean="0">
                        <a:solidFill>
                          <a:srgbClr val="004594"/>
                        </a:solidFill>
                      </a:endParaRPr>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b="1" dirty="0" smtClean="0">
                          <a:solidFill>
                            <a:srgbClr val="004594"/>
                          </a:solidFill>
                        </a:rPr>
                        <a:t>NPV $326,000</a:t>
                      </a:r>
                    </a:p>
                  </a:txBody>
                  <a:tcPr>
                    <a:cell3D prstMaterial="dkEdge">
                      <a:bevel/>
                      <a:lightRig rig="flood" dir="t"/>
                    </a:cell3D>
                  </a:tcPr>
                </a:tc>
              </a:tr>
            </a:tbl>
          </a:graphicData>
        </a:graphic>
      </p:graphicFrame>
    </p:spTree>
    <p:extLst>
      <p:ext uri="{BB962C8B-B14F-4D97-AF65-F5344CB8AC3E}">
        <p14:creationId xmlns:p14="http://schemas.microsoft.com/office/powerpoint/2010/main" val="39917948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Social Return on Investment (SROI)</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116</a:t>
            </a:fld>
            <a:endParaRPr lang="en-US" dirty="0"/>
          </a:p>
        </p:txBody>
      </p:sp>
      <p:sp>
        <p:nvSpPr>
          <p:cNvPr id="5" name="Content Placeholder 4"/>
          <p:cNvSpPr>
            <a:spLocks noGrp="1"/>
          </p:cNvSpPr>
          <p:nvPr>
            <p:ph idx="1"/>
          </p:nvPr>
        </p:nvSpPr>
        <p:spPr>
          <a:xfrm>
            <a:off x="457200" y="1371600"/>
            <a:ext cx="8229600" cy="4525963"/>
          </a:xfrm>
        </p:spPr>
        <p:txBody>
          <a:bodyPr>
            <a:normAutofit fontScale="47500" lnSpcReduction="20000"/>
          </a:bodyPr>
          <a:lstStyle/>
          <a:p>
            <a:pPr marL="514350" indent="-514350">
              <a:lnSpc>
                <a:spcPct val="120000"/>
              </a:lnSpc>
              <a:buFont typeface="+mj-lt"/>
              <a:buAutoNum type="arabicPeriod"/>
            </a:pPr>
            <a:r>
              <a:rPr lang="en-US" sz="2900" b="1" dirty="0" smtClean="0"/>
              <a:t>Establishing </a:t>
            </a:r>
            <a:r>
              <a:rPr lang="en-US" sz="2900" b="1" dirty="0"/>
              <a:t>scope and identifying key </a:t>
            </a:r>
            <a:r>
              <a:rPr lang="en-US" sz="2900" b="1" dirty="0" smtClean="0"/>
              <a:t>stakeholders. Clear</a:t>
            </a:r>
            <a:r>
              <a:rPr lang="en-US" sz="2900" dirty="0" smtClean="0"/>
              <a:t> </a:t>
            </a:r>
            <a:r>
              <a:rPr lang="en-US" sz="2900" dirty="0"/>
              <a:t>boundaries about what the SROI will cover, and who the will be involved are determined in this first step.	</a:t>
            </a:r>
            <a:endParaRPr lang="en-US" sz="2900" dirty="0" smtClean="0"/>
          </a:p>
          <a:p>
            <a:pPr marL="514350" indent="-514350">
              <a:lnSpc>
                <a:spcPct val="120000"/>
              </a:lnSpc>
              <a:buFont typeface="+mj-lt"/>
              <a:buAutoNum type="arabicPeriod"/>
            </a:pPr>
            <a:endParaRPr lang="en-US" sz="2900" dirty="0"/>
          </a:p>
          <a:p>
            <a:pPr marL="514350" indent="-514350">
              <a:lnSpc>
                <a:spcPct val="120000"/>
              </a:lnSpc>
              <a:buFont typeface="+mj-lt"/>
              <a:buAutoNum type="arabicPeriod"/>
            </a:pPr>
            <a:r>
              <a:rPr lang="en-US" sz="2900" b="1" dirty="0" smtClean="0"/>
              <a:t>Mapping </a:t>
            </a:r>
            <a:r>
              <a:rPr lang="en-US" sz="2900" b="1" dirty="0"/>
              <a:t>outcomes.</a:t>
            </a:r>
            <a:r>
              <a:rPr lang="en-US" sz="2900" dirty="0"/>
              <a:t> Through engaging with stakeholders, an impact map, or theory of change, which shows the relationship between inputs, outputs and outcomes is developed</a:t>
            </a:r>
            <a:r>
              <a:rPr lang="en-US" sz="2900" dirty="0" smtClean="0"/>
              <a:t>.</a:t>
            </a:r>
          </a:p>
          <a:p>
            <a:pPr marL="514350" indent="-514350">
              <a:lnSpc>
                <a:spcPct val="120000"/>
              </a:lnSpc>
              <a:buFont typeface="+mj-lt"/>
              <a:buAutoNum type="arabicPeriod"/>
            </a:pPr>
            <a:endParaRPr lang="en-US" sz="2900" dirty="0"/>
          </a:p>
          <a:p>
            <a:pPr marL="514350" indent="-514350">
              <a:lnSpc>
                <a:spcPct val="120000"/>
              </a:lnSpc>
              <a:buFont typeface="+mj-lt"/>
              <a:buAutoNum type="arabicPeriod"/>
            </a:pPr>
            <a:r>
              <a:rPr lang="en-US" sz="2900" b="1" dirty="0" smtClean="0"/>
              <a:t>Evidencing </a:t>
            </a:r>
            <a:r>
              <a:rPr lang="en-US" sz="2900" b="1" dirty="0"/>
              <a:t>outcomes and giving them a value.</a:t>
            </a:r>
            <a:r>
              <a:rPr lang="en-US" sz="2900" dirty="0"/>
              <a:t> This step first involves finding data to show whether outcomes have happened. Then outcomes are </a:t>
            </a:r>
            <a:r>
              <a:rPr lang="en-US" sz="2900" dirty="0" smtClean="0"/>
              <a:t>monetized </a:t>
            </a:r>
            <a:r>
              <a:rPr lang="en-US" sz="2900" dirty="0"/>
              <a:t>– this means putting a financial value on the outcomes, including those that don’t have a price attached to them.	</a:t>
            </a:r>
          </a:p>
          <a:p>
            <a:pPr marL="514350" indent="-514350">
              <a:lnSpc>
                <a:spcPct val="120000"/>
              </a:lnSpc>
              <a:buFont typeface="+mj-lt"/>
              <a:buAutoNum type="arabicPeriod"/>
            </a:pPr>
            <a:r>
              <a:rPr lang="en-US" sz="2900" b="1" dirty="0" smtClean="0"/>
              <a:t>Establishing </a:t>
            </a:r>
            <a:r>
              <a:rPr lang="en-US" sz="2900" b="1" dirty="0"/>
              <a:t>impact. </a:t>
            </a:r>
            <a:r>
              <a:rPr lang="en-US" sz="2900" dirty="0"/>
              <a:t>Having collected evidence on outcomes and </a:t>
            </a:r>
            <a:r>
              <a:rPr lang="en-US" sz="2900" dirty="0" smtClean="0"/>
              <a:t>monetized </a:t>
            </a:r>
            <a:r>
              <a:rPr lang="en-US" sz="2900" dirty="0"/>
              <a:t>them, those aspects of change that would not have happened anyway (deadweight) or are not as a result of other factors (attribution) are isolated</a:t>
            </a:r>
            <a:r>
              <a:rPr lang="en-US" sz="2900" dirty="0" smtClean="0"/>
              <a:t>.</a:t>
            </a:r>
          </a:p>
          <a:p>
            <a:pPr marL="0" indent="0">
              <a:lnSpc>
                <a:spcPct val="120000"/>
              </a:lnSpc>
              <a:buNone/>
            </a:pPr>
            <a:endParaRPr lang="en-US" sz="2900" dirty="0"/>
          </a:p>
          <a:p>
            <a:pPr marL="514350" indent="-514350">
              <a:lnSpc>
                <a:spcPct val="120000"/>
              </a:lnSpc>
              <a:buFont typeface="+mj-lt"/>
              <a:buAutoNum type="arabicPeriod"/>
            </a:pPr>
            <a:r>
              <a:rPr lang="en-US" sz="2900" b="1" dirty="0" smtClean="0"/>
              <a:t>Calculating </a:t>
            </a:r>
            <a:r>
              <a:rPr lang="en-US" sz="2900" b="1" dirty="0"/>
              <a:t>the SROI.</a:t>
            </a:r>
            <a:r>
              <a:rPr lang="en-US" sz="2900" dirty="0"/>
              <a:t> This step involves adding up all the benefits, subtracting any negatives and comparing them to the investment</a:t>
            </a:r>
            <a:r>
              <a:rPr lang="en-US" sz="2900" dirty="0" smtClean="0"/>
              <a:t>.</a:t>
            </a:r>
            <a:br>
              <a:rPr lang="en-US" sz="2900" dirty="0" smtClean="0"/>
            </a:br>
            <a:r>
              <a:rPr lang="en-US" sz="2900" dirty="0"/>
              <a:t>	</a:t>
            </a:r>
          </a:p>
          <a:p>
            <a:pPr marL="514350" indent="-514350">
              <a:lnSpc>
                <a:spcPct val="120000"/>
              </a:lnSpc>
              <a:buFont typeface="+mj-lt"/>
              <a:buAutoNum type="arabicPeriod"/>
            </a:pPr>
            <a:r>
              <a:rPr lang="en-US" sz="2900" b="1" dirty="0" smtClean="0"/>
              <a:t>Reporting</a:t>
            </a:r>
            <a:r>
              <a:rPr lang="en-US" sz="2900" b="1" dirty="0"/>
              <a:t>, using and embedding.</a:t>
            </a:r>
            <a:r>
              <a:rPr lang="en-US" sz="2900" dirty="0"/>
              <a:t> Easily forgotten, this vital last step involves sharing findings and recommendations with stakeholders, and embedding good outcomes processes within your </a:t>
            </a:r>
            <a:r>
              <a:rPr lang="en-US" sz="2900" dirty="0" smtClean="0"/>
              <a:t>organization.</a:t>
            </a:r>
            <a:r>
              <a:rPr lang="en-US" dirty="0"/>
              <a:t>	</a:t>
            </a:r>
          </a:p>
          <a:p>
            <a:pPr marL="0" indent="0">
              <a:buNone/>
            </a:pPr>
            <a:endParaRPr lang="en-US" dirty="0"/>
          </a:p>
        </p:txBody>
      </p:sp>
    </p:spTree>
    <p:extLst>
      <p:ext uri="{BB962C8B-B14F-4D97-AF65-F5344CB8AC3E}">
        <p14:creationId xmlns:p14="http://schemas.microsoft.com/office/powerpoint/2010/main" val="182145133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143000"/>
          </a:xfrm>
        </p:spPr>
        <p:txBody>
          <a:bodyPr/>
          <a:lstStyle/>
          <a:p>
            <a:r>
              <a:rPr lang="en-GB" sz="4000" dirty="0" smtClean="0"/>
              <a:t>What is project success and benefits management?</a:t>
            </a:r>
            <a:endParaRPr lang="en-GB" sz="4000" dirty="0"/>
          </a:p>
        </p:txBody>
      </p:sp>
      <p:sp>
        <p:nvSpPr>
          <p:cNvPr id="3" name="Content Placeholder 2"/>
          <p:cNvSpPr>
            <a:spLocks noGrp="1"/>
          </p:cNvSpPr>
          <p:nvPr>
            <p:ph idx="1"/>
          </p:nvPr>
        </p:nvSpPr>
        <p:spPr>
          <a:xfrm>
            <a:off x="457200" y="1855365"/>
            <a:ext cx="8229600" cy="2792835"/>
          </a:xfrm>
        </p:spPr>
        <p:txBody>
          <a:bodyPr/>
          <a:lstStyle/>
          <a:p>
            <a:pPr indent="0">
              <a:buNone/>
            </a:pPr>
            <a:r>
              <a:rPr lang="en-GB" sz="2600" dirty="0" smtClean="0"/>
              <a:t>Project success is the satisfaction of stakeholder needs and is measured by the success criteria as identified and agreed at the start of the project.</a:t>
            </a:r>
          </a:p>
          <a:p>
            <a:pPr indent="0">
              <a:buNone/>
            </a:pPr>
            <a:r>
              <a:rPr lang="en-GB" sz="2600" dirty="0" smtClean="0"/>
              <a:t>Benefits management is the identification of the benefits at an organisational level and the monitoring and realisation of those benefits.</a:t>
            </a:r>
          </a:p>
          <a:p>
            <a:pPr indent="0">
              <a:buNone/>
            </a:pPr>
            <a:endParaRPr lang="en-GB" sz="2000" dirty="0" smtClean="0"/>
          </a:p>
          <a:p>
            <a:pPr>
              <a:buNone/>
            </a:pPr>
            <a:endParaRPr lang="en-GB" dirty="0"/>
          </a:p>
        </p:txBody>
      </p:sp>
      <p:sp>
        <p:nvSpPr>
          <p:cNvPr id="5" name="TextBox 4"/>
          <p:cNvSpPr txBox="1"/>
          <p:nvPr/>
        </p:nvSpPr>
        <p:spPr>
          <a:xfrm>
            <a:off x="6477000" y="5715000"/>
            <a:ext cx="2001741" cy="584776"/>
          </a:xfrm>
          <a:prstGeom prst="rect">
            <a:avLst/>
          </a:prstGeom>
          <a:noFill/>
        </p:spPr>
        <p:txBody>
          <a:bodyPr wrap="none" rtlCol="0">
            <a:spAutoFit/>
          </a:bodyPr>
          <a:lstStyle/>
          <a:p>
            <a:r>
              <a:rPr lang="en-GB" sz="1400" dirty="0" err="1" smtClean="0">
                <a:solidFill>
                  <a:schemeClr val="bg1">
                    <a:lumMod val="75000"/>
                  </a:schemeClr>
                </a:solidFill>
              </a:rPr>
              <a:t>Src</a:t>
            </a:r>
            <a:r>
              <a:rPr lang="en-GB" sz="1400" dirty="0" smtClean="0">
                <a:solidFill>
                  <a:schemeClr val="bg1">
                    <a:lumMod val="75000"/>
                  </a:schemeClr>
                </a:solidFill>
              </a:rPr>
              <a:t>. APM </a:t>
            </a:r>
            <a:r>
              <a:rPr lang="en-GB" sz="1400" dirty="0" err="1">
                <a:solidFill>
                  <a:schemeClr val="bg1">
                    <a:lumMod val="75000"/>
                  </a:schemeClr>
                </a:solidFill>
              </a:rPr>
              <a:t>BoK</a:t>
            </a:r>
            <a:r>
              <a:rPr lang="en-GB" sz="1400" dirty="0">
                <a:solidFill>
                  <a:schemeClr val="bg1">
                    <a:lumMod val="75000"/>
                  </a:schemeClr>
                </a:solidFill>
              </a:rPr>
              <a:t>, 5</a:t>
            </a:r>
            <a:r>
              <a:rPr lang="en-GB" sz="1400" baseline="30000" dirty="0">
                <a:solidFill>
                  <a:schemeClr val="bg1">
                    <a:lumMod val="75000"/>
                  </a:schemeClr>
                </a:solidFill>
              </a:rPr>
              <a:t>th</a:t>
            </a:r>
            <a:r>
              <a:rPr lang="en-GB" sz="1400" dirty="0">
                <a:solidFill>
                  <a:schemeClr val="bg1">
                    <a:lumMod val="75000"/>
                  </a:schemeClr>
                </a:solidFill>
              </a:rPr>
              <a:t> edition</a:t>
            </a:r>
          </a:p>
          <a:p>
            <a:endParaRPr lang="en-US" dirty="0"/>
          </a:p>
        </p:txBody>
      </p:sp>
    </p:spTree>
    <p:extLst>
      <p:ext uri="{BB962C8B-B14F-4D97-AF65-F5344CB8AC3E}">
        <p14:creationId xmlns:p14="http://schemas.microsoft.com/office/powerpoint/2010/main" val="280963798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success?</a:t>
            </a:r>
            <a:endParaRPr lang="en-GB" dirty="0"/>
          </a:p>
        </p:txBody>
      </p:sp>
      <p:sp>
        <p:nvSpPr>
          <p:cNvPr id="3" name="Content Placeholder 2"/>
          <p:cNvSpPr>
            <a:spLocks noGrp="1"/>
          </p:cNvSpPr>
          <p:nvPr>
            <p:ph idx="1"/>
          </p:nvPr>
        </p:nvSpPr>
        <p:spPr>
          <a:xfrm>
            <a:off x="457200" y="1600201"/>
            <a:ext cx="8305800" cy="4343400"/>
          </a:xfrm>
        </p:spPr>
        <p:txBody>
          <a:bodyPr/>
          <a:lstStyle/>
          <a:p>
            <a:pPr marL="0">
              <a:buNone/>
            </a:pPr>
            <a:r>
              <a:rPr lang="en-GB" dirty="0" smtClean="0"/>
              <a:t>The definition of success will vary from project to project.</a:t>
            </a:r>
          </a:p>
          <a:p>
            <a:pPr marL="400050" lvl="1"/>
            <a:r>
              <a:rPr lang="en-GB" sz="2400" dirty="0" smtClean="0"/>
              <a:t>The 2016 Olympics must </a:t>
            </a:r>
            <a:r>
              <a:rPr lang="en-GB" sz="2400" b="1" dirty="0" smtClean="0"/>
              <a:t>open on time</a:t>
            </a:r>
            <a:r>
              <a:rPr lang="en-GB" sz="2400" dirty="0" smtClean="0"/>
              <a:t>.</a:t>
            </a:r>
          </a:p>
          <a:p>
            <a:pPr marL="400050" lvl="1"/>
            <a:r>
              <a:rPr lang="en-GB" sz="2400" dirty="0" smtClean="0"/>
              <a:t>A new medicine must </a:t>
            </a:r>
            <a:r>
              <a:rPr lang="en-GB" sz="2400" b="1" dirty="0" smtClean="0"/>
              <a:t>be safe</a:t>
            </a:r>
            <a:r>
              <a:rPr lang="en-GB" sz="2400" dirty="0" smtClean="0"/>
              <a:t>.</a:t>
            </a:r>
          </a:p>
          <a:p>
            <a:pPr marL="0">
              <a:buNone/>
            </a:pPr>
            <a:r>
              <a:rPr lang="en-GB" dirty="0" smtClean="0"/>
              <a:t>Each stakeholder will define success differently.</a:t>
            </a:r>
          </a:p>
          <a:p>
            <a:pPr marL="400050" lvl="1"/>
            <a:r>
              <a:rPr lang="en-GB" sz="2400" dirty="0" smtClean="0"/>
              <a:t>The bride’s father wants the wedding to come in </a:t>
            </a:r>
            <a:r>
              <a:rPr lang="en-GB" sz="2400" b="1" i="1" dirty="0" smtClean="0"/>
              <a:t>on budget</a:t>
            </a:r>
            <a:r>
              <a:rPr lang="en-GB" sz="2400" dirty="0" smtClean="0"/>
              <a:t>.</a:t>
            </a:r>
          </a:p>
          <a:p>
            <a:pPr marL="400050" lvl="1"/>
            <a:r>
              <a:rPr lang="en-GB" sz="2400" dirty="0" smtClean="0"/>
              <a:t>The bride’s mother wants </a:t>
            </a:r>
            <a:r>
              <a:rPr lang="en-GB" sz="2400" b="1" i="1" dirty="0" smtClean="0"/>
              <a:t>every</a:t>
            </a:r>
            <a:r>
              <a:rPr lang="en-GB" sz="2400" dirty="0" smtClean="0"/>
              <a:t> relative to be invited.</a:t>
            </a:r>
          </a:p>
          <a:p>
            <a:pPr marL="0">
              <a:buNone/>
            </a:pPr>
            <a:endParaRPr lang="en-GB" dirty="0"/>
          </a:p>
        </p:txBody>
      </p:sp>
    </p:spTree>
    <p:extLst>
      <p:ext uri="{BB962C8B-B14F-4D97-AF65-F5344CB8AC3E}">
        <p14:creationId xmlns:p14="http://schemas.microsoft.com/office/powerpoint/2010/main" val="154308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t>When to define success</a:t>
            </a:r>
            <a:endParaRPr lang="en-GB" dirty="0"/>
          </a:p>
        </p:txBody>
      </p:sp>
      <p:sp>
        <p:nvSpPr>
          <p:cNvPr id="3" name="Content Placeholder 2"/>
          <p:cNvSpPr>
            <a:spLocks noGrp="1"/>
          </p:cNvSpPr>
          <p:nvPr>
            <p:ph idx="1"/>
          </p:nvPr>
        </p:nvSpPr>
        <p:spPr>
          <a:xfrm>
            <a:off x="457200" y="1412776"/>
            <a:ext cx="8229600" cy="4525963"/>
          </a:xfrm>
        </p:spPr>
        <p:txBody>
          <a:bodyPr/>
          <a:lstStyle/>
          <a:p>
            <a:pPr marL="0"/>
            <a:r>
              <a:rPr lang="en-GB" dirty="0" smtClean="0"/>
              <a:t>Success should be defined and documented up front in the Concept phase of the project.</a:t>
            </a:r>
          </a:p>
          <a:p>
            <a:pPr marL="0"/>
            <a:r>
              <a:rPr lang="en-GB" dirty="0" smtClean="0"/>
              <a:t>Success should be defined as a set of success criteria.</a:t>
            </a:r>
          </a:p>
          <a:p>
            <a:pPr marL="0"/>
            <a:r>
              <a:rPr lang="en-GB" dirty="0" smtClean="0"/>
              <a:t>Once agreed and approved the success criteria should only be changed through formal change control.</a:t>
            </a:r>
          </a:p>
          <a:p>
            <a:pPr marL="0"/>
            <a:r>
              <a:rPr lang="en-GB" dirty="0" smtClean="0"/>
              <a:t>Success is measured at the end.</a:t>
            </a:r>
          </a:p>
          <a:p>
            <a:pPr marL="0">
              <a:buNone/>
            </a:pPr>
            <a:endParaRPr lang="en-GB" dirty="0" smtClean="0"/>
          </a:p>
          <a:p>
            <a:pPr>
              <a:buNone/>
            </a:pPr>
            <a:endParaRPr lang="en-GB" dirty="0"/>
          </a:p>
        </p:txBody>
      </p:sp>
    </p:spTree>
    <p:extLst>
      <p:ext uri="{BB962C8B-B14F-4D97-AF65-F5344CB8AC3E}">
        <p14:creationId xmlns:p14="http://schemas.microsoft.com/office/powerpoint/2010/main" val="62962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Industry Recognition</a:t>
            </a:r>
            <a:endParaRPr lang="en-US" dirty="0"/>
          </a:p>
        </p:txBody>
      </p:sp>
      <p:pic>
        <p:nvPicPr>
          <p:cNvPr id="3" name="Picture 2" descr="GPM PRiSM Flowchart V 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43000"/>
            <a:ext cx="3009261" cy="4953000"/>
          </a:xfrm>
          <a:prstGeom prst="rect">
            <a:avLst/>
          </a:prstGeom>
        </p:spPr>
      </p:pic>
      <p:sp>
        <p:nvSpPr>
          <p:cNvPr id="4" name="TextBox 3"/>
          <p:cNvSpPr txBox="1"/>
          <p:nvPr/>
        </p:nvSpPr>
        <p:spPr>
          <a:xfrm>
            <a:off x="3429000" y="1219200"/>
            <a:ext cx="5410200" cy="5170646"/>
          </a:xfrm>
          <a:prstGeom prst="rect">
            <a:avLst/>
          </a:prstGeom>
          <a:noFill/>
        </p:spPr>
        <p:txBody>
          <a:bodyPr wrap="square" rtlCol="0">
            <a:spAutoFit/>
          </a:bodyPr>
          <a:lstStyle/>
          <a:p>
            <a:r>
              <a:rPr lang="en-US" sz="2400" b="1" dirty="0" smtClean="0"/>
              <a:t>PRiSM</a:t>
            </a:r>
            <a:r>
              <a:rPr lang="en-US" sz="2400" dirty="0" smtClean="0"/>
              <a:t> is our structured project methodology that incorporates</a:t>
            </a:r>
          </a:p>
          <a:p>
            <a:r>
              <a:rPr lang="en-US" sz="2400" dirty="0" smtClean="0"/>
              <a:t> ISO standards for: </a:t>
            </a:r>
          </a:p>
          <a:p>
            <a:pPr marL="342900" indent="-342900">
              <a:buFont typeface="Arial"/>
              <a:buChar char="•"/>
            </a:pPr>
            <a:r>
              <a:rPr lang="en-US" sz="2400" dirty="0" smtClean="0"/>
              <a:t>Quality</a:t>
            </a:r>
          </a:p>
          <a:p>
            <a:pPr marL="342900" indent="-342900">
              <a:buFont typeface="Arial"/>
              <a:buChar char="•"/>
            </a:pPr>
            <a:r>
              <a:rPr lang="en-US" sz="2400" dirty="0" smtClean="0"/>
              <a:t>Energy Management</a:t>
            </a:r>
          </a:p>
          <a:p>
            <a:pPr marL="342900" indent="-342900">
              <a:buFont typeface="Arial"/>
              <a:buChar char="•"/>
            </a:pPr>
            <a:r>
              <a:rPr lang="en-US" sz="2400" dirty="0" smtClean="0"/>
              <a:t>Environmental Management</a:t>
            </a:r>
          </a:p>
          <a:p>
            <a:pPr marL="342900" indent="-342900">
              <a:buFont typeface="Arial"/>
              <a:buChar char="•"/>
            </a:pPr>
            <a:r>
              <a:rPr lang="en-US" sz="2400" dirty="0" smtClean="0"/>
              <a:t>Corporate Social Responsibility</a:t>
            </a:r>
          </a:p>
          <a:p>
            <a:pPr marL="342900" indent="-342900">
              <a:buFont typeface="Arial"/>
              <a:buChar char="•"/>
            </a:pPr>
            <a:r>
              <a:rPr lang="en-US" sz="2400" dirty="0" smtClean="0"/>
              <a:t>Project Management</a:t>
            </a:r>
          </a:p>
          <a:p>
            <a:pPr marL="342900" indent="-342900">
              <a:buFont typeface="Arial"/>
              <a:buChar char="•"/>
            </a:pPr>
            <a:endParaRPr lang="en-US" sz="2400" dirty="0" smtClean="0"/>
          </a:p>
          <a:p>
            <a:pPr marL="342900" indent="-342900"/>
            <a:r>
              <a:rPr lang="en-US" sz="2400" dirty="0" smtClean="0"/>
              <a:t>The United Nations Global Compact Ten Principles for Sustainability</a:t>
            </a:r>
          </a:p>
          <a:p>
            <a:pPr marL="342900" indent="-342900"/>
            <a:r>
              <a:rPr lang="en-US" sz="2400" dirty="0" smtClean="0"/>
              <a:t>GRI G4 Framework</a:t>
            </a:r>
          </a:p>
          <a:p>
            <a:pPr marL="342900" indent="-342900"/>
            <a:r>
              <a:rPr lang="en-US" sz="2400" dirty="0" smtClean="0"/>
              <a:t>IPMA ICB 3.0 Competence Baseline</a:t>
            </a:r>
          </a:p>
          <a:p>
            <a:endParaRPr lang="en-US" dirty="0"/>
          </a:p>
        </p:txBody>
      </p:sp>
      <p:pic>
        <p:nvPicPr>
          <p:cNvPr id="5" name="Picture 4" descr="Award Graphi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219200"/>
            <a:ext cx="8522677" cy="4533900"/>
          </a:xfrm>
          <a:prstGeom prst="rect">
            <a:avLst/>
          </a:prstGeom>
        </p:spPr>
      </p:pic>
      <p:sp>
        <p:nvSpPr>
          <p:cNvPr id="6" name="Slide Number Placeholder 5"/>
          <p:cNvSpPr>
            <a:spLocks noGrp="1"/>
          </p:cNvSpPr>
          <p:nvPr>
            <p:ph type="sldNum" sz="quarter" idx="12"/>
          </p:nvPr>
        </p:nvSpPr>
        <p:spPr/>
        <p:txBody>
          <a:bodyPr/>
          <a:lstStyle/>
          <a:p>
            <a:fld id="{4BE819A1-3DD8-4179-BFD0-BF7D359F8DBD}" type="slidenum">
              <a:rPr lang="en-US" smtClean="0"/>
              <a:pPr/>
              <a:t>12</a:t>
            </a:fld>
            <a:endParaRPr lang="en-US" dirty="0"/>
          </a:p>
        </p:txBody>
      </p:sp>
    </p:spTree>
    <p:extLst>
      <p:ext uri="{BB962C8B-B14F-4D97-AF65-F5344CB8AC3E}">
        <p14:creationId xmlns:p14="http://schemas.microsoft.com/office/powerpoint/2010/main" val="179068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Focusing on Benefits</a:t>
            </a:r>
            <a:endParaRPr lang="en-US" dirty="0"/>
          </a:p>
        </p:txBody>
      </p:sp>
      <p:sp>
        <p:nvSpPr>
          <p:cNvPr id="5" name="Oval 4"/>
          <p:cNvSpPr/>
          <p:nvPr/>
        </p:nvSpPr>
        <p:spPr>
          <a:xfrm>
            <a:off x="3200400" y="8382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200" dirty="0" smtClean="0"/>
              <a:t>Project Outputs</a:t>
            </a:r>
            <a:endParaRPr lang="en-US" sz="1200" dirty="0"/>
          </a:p>
        </p:txBody>
      </p:sp>
      <p:sp>
        <p:nvSpPr>
          <p:cNvPr id="7" name="Alternate Process 6"/>
          <p:cNvSpPr/>
          <p:nvPr/>
        </p:nvSpPr>
        <p:spPr>
          <a:xfrm>
            <a:off x="3429000" y="19812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Enable</a:t>
            </a:r>
            <a:endParaRPr lang="en-US" sz="1400" dirty="0"/>
          </a:p>
        </p:txBody>
      </p:sp>
      <p:sp>
        <p:nvSpPr>
          <p:cNvPr id="8" name="Oval 7"/>
          <p:cNvSpPr/>
          <p:nvPr/>
        </p:nvSpPr>
        <p:spPr>
          <a:xfrm>
            <a:off x="1447800" y="21336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Business </a:t>
            </a:r>
          </a:p>
          <a:p>
            <a:pPr algn="ctr"/>
            <a:r>
              <a:rPr lang="en-US" sz="1100" dirty="0" smtClean="0"/>
              <a:t>Changes</a:t>
            </a:r>
            <a:endParaRPr lang="en-US" sz="1100" dirty="0"/>
          </a:p>
        </p:txBody>
      </p:sp>
      <p:sp>
        <p:nvSpPr>
          <p:cNvPr id="9" name="Oval 8"/>
          <p:cNvSpPr/>
          <p:nvPr/>
        </p:nvSpPr>
        <p:spPr>
          <a:xfrm>
            <a:off x="1371600" y="3749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Side-effects and consequences</a:t>
            </a:r>
            <a:endParaRPr lang="en-US" sz="1100" dirty="0"/>
          </a:p>
        </p:txBody>
      </p:sp>
      <p:sp>
        <p:nvSpPr>
          <p:cNvPr id="10" name="Alternate Process 9"/>
          <p:cNvSpPr/>
          <p:nvPr/>
        </p:nvSpPr>
        <p:spPr>
          <a:xfrm>
            <a:off x="3429000" y="25908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Create</a:t>
            </a:r>
            <a:endParaRPr lang="en-US" sz="1400" dirty="0"/>
          </a:p>
        </p:txBody>
      </p:sp>
      <p:sp>
        <p:nvSpPr>
          <p:cNvPr id="11" name="Oval 10"/>
          <p:cNvSpPr/>
          <p:nvPr/>
        </p:nvSpPr>
        <p:spPr>
          <a:xfrm>
            <a:off x="5562600" y="1905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Desired </a:t>
            </a:r>
          </a:p>
          <a:p>
            <a:pPr algn="ctr"/>
            <a:r>
              <a:rPr lang="en-US" sz="1100" dirty="0" smtClean="0"/>
              <a:t>Outcomes</a:t>
            </a:r>
            <a:endParaRPr lang="en-US" sz="1100" dirty="0"/>
          </a:p>
        </p:txBody>
      </p:sp>
      <p:sp>
        <p:nvSpPr>
          <p:cNvPr id="12" name="Alternate Process 11"/>
          <p:cNvSpPr/>
          <p:nvPr/>
        </p:nvSpPr>
        <p:spPr>
          <a:xfrm>
            <a:off x="5715000" y="2895600"/>
            <a:ext cx="1143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Measured in</a:t>
            </a:r>
            <a:endParaRPr lang="en-US" sz="1400" dirty="0"/>
          </a:p>
        </p:txBody>
      </p:sp>
      <p:sp>
        <p:nvSpPr>
          <p:cNvPr id="13" name="Oval 12"/>
          <p:cNvSpPr/>
          <p:nvPr/>
        </p:nvSpPr>
        <p:spPr>
          <a:xfrm>
            <a:off x="5638800" y="342900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Benefits</a:t>
            </a:r>
            <a:endParaRPr lang="en-US" sz="1100" dirty="0"/>
          </a:p>
        </p:txBody>
      </p:sp>
      <p:sp>
        <p:nvSpPr>
          <p:cNvPr id="14" name="Alternate Process 13"/>
          <p:cNvSpPr/>
          <p:nvPr/>
        </p:nvSpPr>
        <p:spPr>
          <a:xfrm>
            <a:off x="1600200" y="3200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Also Cause</a:t>
            </a:r>
            <a:endParaRPr lang="en-US" sz="1400" dirty="0"/>
          </a:p>
        </p:txBody>
      </p:sp>
      <p:sp>
        <p:nvSpPr>
          <p:cNvPr id="15" name="Alternate Process 14"/>
          <p:cNvSpPr/>
          <p:nvPr/>
        </p:nvSpPr>
        <p:spPr>
          <a:xfrm>
            <a:off x="3352800" y="3657600"/>
            <a:ext cx="15240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Further Realize</a:t>
            </a:r>
            <a:endParaRPr lang="en-US" sz="1400" dirty="0"/>
          </a:p>
        </p:txBody>
      </p:sp>
      <p:sp>
        <p:nvSpPr>
          <p:cNvPr id="16" name="Alternate Process 15"/>
          <p:cNvSpPr/>
          <p:nvPr/>
        </p:nvSpPr>
        <p:spPr>
          <a:xfrm>
            <a:off x="1600200" y="4724400"/>
            <a:ext cx="990600" cy="35052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Result in</a:t>
            </a:r>
            <a:endParaRPr lang="en-US" sz="1400" dirty="0"/>
          </a:p>
        </p:txBody>
      </p:sp>
      <p:sp>
        <p:nvSpPr>
          <p:cNvPr id="17" name="Alternate Process 16"/>
          <p:cNvSpPr/>
          <p:nvPr/>
        </p:nvSpPr>
        <p:spPr>
          <a:xfrm>
            <a:off x="5715000" y="4419600"/>
            <a:ext cx="1524000" cy="457200"/>
          </a:xfrm>
          <a:prstGeom prst="flowChartAlternateProcess">
            <a:avLst/>
          </a:prstGeom>
          <a:ln/>
        </p:spPr>
        <p:style>
          <a:lnRef idx="2">
            <a:schemeClr val="accent5"/>
          </a:lnRef>
          <a:fillRef idx="1">
            <a:schemeClr val="lt1"/>
          </a:fillRef>
          <a:effectRef idx="0">
            <a:schemeClr val="accent5"/>
          </a:effectRef>
          <a:fontRef idx="minor">
            <a:schemeClr val="dk1"/>
          </a:fontRef>
        </p:style>
        <p:txBody>
          <a:bodyPr anchor="ctr"/>
          <a:lstStyle/>
          <a:p>
            <a:pPr algn="ctr"/>
            <a:r>
              <a:rPr lang="en-US" sz="1400" dirty="0" smtClean="0"/>
              <a:t>Helps Achieve one or more</a:t>
            </a:r>
            <a:endParaRPr lang="en-US" sz="1400" dirty="0"/>
          </a:p>
        </p:txBody>
      </p:sp>
      <p:sp>
        <p:nvSpPr>
          <p:cNvPr id="18" name="Oval 17"/>
          <p:cNvSpPr/>
          <p:nvPr/>
        </p:nvSpPr>
        <p:spPr>
          <a:xfrm>
            <a:off x="5791200" y="51206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Strategic Initiatives</a:t>
            </a:r>
            <a:endParaRPr lang="en-US" sz="1100" dirty="0"/>
          </a:p>
        </p:txBody>
      </p:sp>
      <p:sp>
        <p:nvSpPr>
          <p:cNvPr id="22" name="Alternate Process 21"/>
          <p:cNvSpPr/>
          <p:nvPr/>
        </p:nvSpPr>
        <p:spPr>
          <a:xfrm>
            <a:off x="381000" y="939800"/>
            <a:ext cx="1397000" cy="584200"/>
          </a:xfrm>
          <a:prstGeom prst="flowChartAlternateProcess">
            <a:avLst/>
          </a:prstGeom>
          <a:ln/>
        </p:spPr>
        <p:style>
          <a:lnRef idx="2">
            <a:schemeClr val="accent6"/>
          </a:lnRef>
          <a:fillRef idx="1">
            <a:schemeClr val="lt1"/>
          </a:fillRef>
          <a:effectRef idx="0">
            <a:schemeClr val="accent6"/>
          </a:effectRef>
          <a:fontRef idx="minor">
            <a:schemeClr val="dk1"/>
          </a:fontRef>
        </p:style>
        <p:txBody>
          <a:bodyPr anchor="ctr"/>
          <a:lstStyle/>
          <a:p>
            <a:pPr algn="ctr"/>
            <a:r>
              <a:rPr lang="en-US" sz="1200" dirty="0" smtClean="0"/>
              <a:t>Business Case</a:t>
            </a:r>
            <a:endParaRPr lang="en-US" sz="1200" dirty="0"/>
          </a:p>
        </p:txBody>
      </p:sp>
      <p:sp>
        <p:nvSpPr>
          <p:cNvPr id="25" name="Oval 24"/>
          <p:cNvSpPr/>
          <p:nvPr/>
        </p:nvSpPr>
        <p:spPr>
          <a:xfrm>
            <a:off x="1371600" y="5273040"/>
            <a:ext cx="1463040" cy="822960"/>
          </a:xfrm>
          <a:prstGeom prst="ellipse">
            <a:avLst/>
          </a:prstGeom>
          <a:ln/>
        </p:spPr>
        <p:style>
          <a:lnRef idx="3">
            <a:schemeClr val="lt1"/>
          </a:lnRef>
          <a:fillRef idx="1">
            <a:schemeClr val="accent5"/>
          </a:fillRef>
          <a:effectRef idx="1">
            <a:schemeClr val="accent5"/>
          </a:effectRef>
          <a:fontRef idx="minor">
            <a:schemeClr val="lt1"/>
          </a:fontRef>
        </p:style>
        <p:txBody>
          <a:bodyPr anchor="ctr"/>
          <a:lstStyle/>
          <a:p>
            <a:pPr algn="ctr"/>
            <a:r>
              <a:rPr lang="en-US" sz="1100" dirty="0" smtClean="0"/>
              <a:t>Dis-benefits</a:t>
            </a:r>
            <a:endParaRPr lang="en-US" sz="1100" dirty="0"/>
          </a:p>
        </p:txBody>
      </p:sp>
      <p:cxnSp>
        <p:nvCxnSpPr>
          <p:cNvPr id="26" name="Straight Connector 25"/>
          <p:cNvCxnSpPr>
            <a:stCxn id="5" idx="4"/>
            <a:endCxn id="7" idx="0"/>
          </p:cNvCxnSpPr>
          <p:nvPr/>
        </p:nvCxnSpPr>
        <p:spPr>
          <a:xfrm flipH="1">
            <a:off x="3924300" y="1661160"/>
            <a:ext cx="7620" cy="3200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29" name="Straight Connector 28"/>
          <p:cNvCxnSpPr>
            <a:stCxn id="7" idx="1"/>
            <a:endCxn id="8" idx="7"/>
          </p:cNvCxnSpPr>
          <p:nvPr/>
        </p:nvCxnSpPr>
        <p:spPr>
          <a:xfrm flipH="1">
            <a:off x="2696583" y="2156460"/>
            <a:ext cx="732417" cy="9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2" name="Straight Connector 31"/>
          <p:cNvCxnSpPr>
            <a:stCxn id="8" idx="6"/>
            <a:endCxn id="10" idx="1"/>
          </p:cNvCxnSpPr>
          <p:nvPr/>
        </p:nvCxnSpPr>
        <p:spPr>
          <a:xfrm>
            <a:off x="2910840" y="2545080"/>
            <a:ext cx="518160" cy="2209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5" name="Straight Connector 34"/>
          <p:cNvCxnSpPr>
            <a:stCxn id="10" idx="3"/>
            <a:endCxn id="11" idx="2"/>
          </p:cNvCxnSpPr>
          <p:nvPr/>
        </p:nvCxnSpPr>
        <p:spPr>
          <a:xfrm flipV="1">
            <a:off x="4419600" y="2316480"/>
            <a:ext cx="1143000" cy="4495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38" name="Straight Connector 37"/>
          <p:cNvCxnSpPr>
            <a:stCxn id="8" idx="4"/>
            <a:endCxn id="14" idx="0"/>
          </p:cNvCxnSpPr>
          <p:nvPr/>
        </p:nvCxnSpPr>
        <p:spPr>
          <a:xfrm flipH="1">
            <a:off x="2095500" y="2956560"/>
            <a:ext cx="838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1" name="Straight Connector 40"/>
          <p:cNvCxnSpPr>
            <a:stCxn id="14" idx="2"/>
            <a:endCxn id="9" idx="0"/>
          </p:cNvCxnSpPr>
          <p:nvPr/>
        </p:nvCxnSpPr>
        <p:spPr>
          <a:xfrm>
            <a:off x="2095500" y="3550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4" name="Straight Connector 43"/>
          <p:cNvCxnSpPr>
            <a:stCxn id="9" idx="4"/>
            <a:endCxn id="16" idx="0"/>
          </p:cNvCxnSpPr>
          <p:nvPr/>
        </p:nvCxnSpPr>
        <p:spPr>
          <a:xfrm flipH="1">
            <a:off x="2095500" y="4572000"/>
            <a:ext cx="7620" cy="15240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47" name="Straight Connector 46"/>
          <p:cNvCxnSpPr>
            <a:stCxn id="16" idx="2"/>
            <a:endCxn id="25" idx="0"/>
          </p:cNvCxnSpPr>
          <p:nvPr/>
        </p:nvCxnSpPr>
        <p:spPr>
          <a:xfrm>
            <a:off x="2095500" y="5074920"/>
            <a:ext cx="7620" cy="1981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0" name="Straight Connector 49"/>
          <p:cNvCxnSpPr>
            <a:stCxn id="9" idx="6"/>
            <a:endCxn id="15" idx="1"/>
          </p:cNvCxnSpPr>
          <p:nvPr/>
        </p:nvCxnSpPr>
        <p:spPr>
          <a:xfrm flipV="1">
            <a:off x="2834640" y="3832860"/>
            <a:ext cx="518160" cy="32766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3" name="Straight Connector 52"/>
          <p:cNvCxnSpPr>
            <a:stCxn id="15" idx="3"/>
            <a:endCxn id="13" idx="2"/>
          </p:cNvCxnSpPr>
          <p:nvPr/>
        </p:nvCxnSpPr>
        <p:spPr>
          <a:xfrm>
            <a:off x="4876800" y="3832860"/>
            <a:ext cx="762000" cy="762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6" name="Straight Connector 55"/>
          <p:cNvCxnSpPr>
            <a:stCxn id="12" idx="2"/>
            <a:endCxn id="13" idx="0"/>
          </p:cNvCxnSpPr>
          <p:nvPr/>
        </p:nvCxnSpPr>
        <p:spPr>
          <a:xfrm>
            <a:off x="6286500" y="3246120"/>
            <a:ext cx="83820" cy="18288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59" name="Straight Connector 58"/>
          <p:cNvCxnSpPr>
            <a:stCxn id="11" idx="4"/>
            <a:endCxn id="12" idx="0"/>
          </p:cNvCxnSpPr>
          <p:nvPr/>
        </p:nvCxnSpPr>
        <p:spPr>
          <a:xfrm flipH="1">
            <a:off x="6286500" y="2727960"/>
            <a:ext cx="762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2" name="Straight Connector 61"/>
          <p:cNvCxnSpPr>
            <a:stCxn id="13" idx="4"/>
            <a:endCxn id="17" idx="0"/>
          </p:cNvCxnSpPr>
          <p:nvPr/>
        </p:nvCxnSpPr>
        <p:spPr>
          <a:xfrm>
            <a:off x="6370320" y="4251960"/>
            <a:ext cx="106680" cy="1676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5" name="Straight Connector 64"/>
          <p:cNvCxnSpPr>
            <a:stCxn id="17" idx="2"/>
            <a:endCxn id="18" idx="0"/>
          </p:cNvCxnSpPr>
          <p:nvPr/>
        </p:nvCxnSpPr>
        <p:spPr>
          <a:xfrm>
            <a:off x="6477000" y="4876800"/>
            <a:ext cx="45720" cy="243840"/>
          </a:xfrm>
          <a:prstGeom prst="line">
            <a:avLst/>
          </a:prstGeom>
          <a:ln>
            <a:tailEnd type="triangle" w="lg"/>
          </a:ln>
        </p:spPr>
        <p:style>
          <a:lnRef idx="3">
            <a:schemeClr val="dk1"/>
          </a:lnRef>
          <a:fillRef idx="0">
            <a:schemeClr val="dk1"/>
          </a:fillRef>
          <a:effectRef idx="2">
            <a:schemeClr val="dk1"/>
          </a:effectRef>
          <a:fontRef idx="minor">
            <a:schemeClr val="tx1"/>
          </a:fontRef>
        </p:style>
      </p:cxnSp>
      <p:cxnSp>
        <p:nvCxnSpPr>
          <p:cNvPr id="68" name="Straight Connector 67"/>
          <p:cNvCxnSpPr>
            <a:stCxn id="22" idx="3"/>
            <a:endCxn id="5" idx="2"/>
          </p:cNvCxnSpPr>
          <p:nvPr/>
        </p:nvCxnSpPr>
        <p:spPr>
          <a:xfrm>
            <a:off x="1778000" y="1231900"/>
            <a:ext cx="1422400" cy="17780"/>
          </a:xfrm>
          <a:prstGeom prst="line">
            <a:avLst/>
          </a:prstGeom>
          <a:ln>
            <a:headEnd type="triangle" w="lg"/>
            <a:tailEnd type="triangle" w="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76620777"/>
      </p:ext>
    </p:extLst>
  </p:cSld>
  <p:clrMapOvr>
    <a:masterClrMapping/>
  </p:clrMapOvr>
  <p:transition spd="med"/>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Principles  / KPIs</a:t>
            </a:r>
            <a:endParaRPr lang="en-US" dirty="0"/>
          </a:p>
        </p:txBody>
      </p:sp>
      <p:sp>
        <p:nvSpPr>
          <p:cNvPr id="3" name="Content Placeholder 2"/>
          <p:cNvSpPr>
            <a:spLocks noGrp="1"/>
          </p:cNvSpPr>
          <p:nvPr>
            <p:ph idx="1"/>
          </p:nvPr>
        </p:nvSpPr>
        <p:spPr/>
        <p:txBody>
          <a:bodyPr>
            <a:normAutofit/>
          </a:bodyPr>
          <a:lstStyle/>
          <a:p>
            <a:pPr defTabSz="542925">
              <a:spcBef>
                <a:spcPct val="0"/>
              </a:spcBef>
              <a:spcAft>
                <a:spcPts val="1200"/>
              </a:spcAft>
            </a:pPr>
            <a:r>
              <a:rPr lang="en-CA" sz="2300" dirty="0">
                <a:latin typeface="Verdana" pitchFamily="34" charset="0"/>
                <a:ea typeface="Verdana" pitchFamily="34" charset="0"/>
                <a:cs typeface="Verdana" pitchFamily="34" charset="0"/>
              </a:rPr>
              <a:t>Follow Best Practices while </a:t>
            </a:r>
            <a:r>
              <a:rPr lang="en-CA" sz="2300" dirty="0" smtClean="0">
                <a:latin typeface="Verdana" pitchFamily="34" charset="0"/>
                <a:ea typeface="Verdana" pitchFamily="34" charset="0"/>
                <a:cs typeface="Verdana" pitchFamily="34" charset="0"/>
              </a:rPr>
              <a:t>developing using </a:t>
            </a:r>
            <a:r>
              <a:rPr lang="en-CA" sz="2300" dirty="0">
                <a:latin typeface="Verdana" pitchFamily="34" charset="0"/>
                <a:ea typeface="Verdana" pitchFamily="34" charset="0"/>
                <a:cs typeface="Verdana" pitchFamily="34" charset="0"/>
              </a:rPr>
              <a:t>Common Sense and Principles:</a:t>
            </a:r>
            <a:endParaRPr lang="en-CA" sz="2300" dirty="0">
              <a:latin typeface="Verdana" pitchFamily="34" charset="0"/>
              <a:cs typeface="Arial" charset="0"/>
            </a:endParaRPr>
          </a:p>
          <a:p>
            <a:pPr marL="847725" lvl="1" indent="-447675" defTabSz="542925">
              <a:spcBef>
                <a:spcPct val="0"/>
              </a:spcBef>
              <a:spcAft>
                <a:spcPts val="1200"/>
              </a:spcAft>
              <a:buFont typeface="Lucida Grande"/>
              <a:buChar char="-"/>
            </a:pPr>
            <a:r>
              <a:rPr lang="en-CA" sz="1900" dirty="0">
                <a:latin typeface="Verdana" pitchFamily="34" charset="0"/>
                <a:cs typeface="Arial" charset="0"/>
              </a:rPr>
              <a:t>Aligned to Strategy, </a:t>
            </a:r>
            <a:r>
              <a:rPr lang="en-CA" sz="1900" dirty="0" smtClean="0">
                <a:latin typeface="Verdana" pitchFamily="34" charset="0"/>
                <a:cs typeface="Arial" charset="0"/>
              </a:rPr>
              <a:t>Principles, Priorities </a:t>
            </a:r>
            <a:r>
              <a:rPr lang="en-CA" sz="1900" dirty="0">
                <a:latin typeface="Verdana" pitchFamily="34" charset="0"/>
                <a:cs typeface="Arial" charset="0"/>
              </a:rPr>
              <a:t>and Expectations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Conduct a Health Check</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Governance</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Define the Vision </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Transformational approach</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Identify your Numbers</a:t>
            </a:r>
          </a:p>
          <a:p>
            <a:pPr marL="847725" lvl="1" indent="-447675" defTabSz="542925">
              <a:spcBef>
                <a:spcPct val="0"/>
              </a:spcBef>
              <a:spcAft>
                <a:spcPts val="1200"/>
              </a:spcAft>
              <a:buFont typeface="Lucida Grande"/>
              <a:buChar char="-"/>
            </a:pPr>
            <a:r>
              <a:rPr lang="en-CA" sz="1900" dirty="0">
                <a:latin typeface="Verdana" pitchFamily="34" charset="0"/>
                <a:cs typeface="Arial" charset="0"/>
              </a:rPr>
              <a:t>Establish a Support </a:t>
            </a:r>
            <a:r>
              <a:rPr lang="en-CA" sz="1900" dirty="0" smtClean="0">
                <a:latin typeface="Verdana" pitchFamily="34" charset="0"/>
                <a:cs typeface="Arial" charset="0"/>
              </a:rPr>
              <a:t>Structure</a:t>
            </a:r>
          </a:p>
          <a:p>
            <a:pPr marL="847725" lvl="1" indent="-447675" defTabSz="542925">
              <a:spcBef>
                <a:spcPct val="0"/>
              </a:spcBef>
              <a:spcAft>
                <a:spcPts val="1200"/>
              </a:spcAft>
              <a:buFont typeface="Lucida Grande"/>
              <a:buChar char="-"/>
            </a:pPr>
            <a:r>
              <a:rPr lang="en-CA" sz="1900" dirty="0" smtClean="0">
                <a:latin typeface="Verdana" pitchFamily="34" charset="0"/>
                <a:cs typeface="Arial" charset="0"/>
              </a:rPr>
              <a:t>Don’t ignore Social and Environmental impacts</a:t>
            </a:r>
            <a:endParaRPr lang="en-CA" sz="1900" dirty="0">
              <a:latin typeface="Verdana" pitchFamily="34" charset="0"/>
              <a:cs typeface="Arial" charset="0"/>
            </a:endParaRPr>
          </a:p>
          <a:p>
            <a:endParaRPr lang="en-US" dirty="0"/>
          </a:p>
        </p:txBody>
      </p:sp>
    </p:spTree>
    <p:extLst>
      <p:ext uri="{BB962C8B-B14F-4D97-AF65-F5344CB8AC3E}">
        <p14:creationId xmlns:p14="http://schemas.microsoft.com/office/powerpoint/2010/main" val="39048927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8640"/>
            <a:ext cx="7772400" cy="657225"/>
          </a:xfrm>
        </p:spPr>
        <p:txBody>
          <a:bodyPr/>
          <a:lstStyle/>
          <a:p>
            <a:r>
              <a:rPr lang="en-US" dirty="0" smtClean="0"/>
              <a:t>Benefits Realization</a:t>
            </a:r>
            <a:endParaRPr lang="en-US" dirty="0">
              <a:solidFill>
                <a:srgbClr val="FF0000"/>
              </a:solidFill>
            </a:endParaRPr>
          </a:p>
        </p:txBody>
      </p:sp>
      <p:sp>
        <p:nvSpPr>
          <p:cNvPr id="4" name="Subtitle 3"/>
          <p:cNvSpPr>
            <a:spLocks noGrp="1"/>
          </p:cNvSpPr>
          <p:nvPr>
            <p:ph type="subTitle" idx="4294967295"/>
          </p:nvPr>
        </p:nvSpPr>
        <p:spPr>
          <a:xfrm>
            <a:off x="237098" y="756568"/>
            <a:ext cx="6400800" cy="584200"/>
          </a:xfrm>
          <a:prstGeom prst="rect">
            <a:avLst/>
          </a:prstGeom>
        </p:spPr>
        <p:txBody>
          <a:bodyPr/>
          <a:lstStyle/>
          <a:p>
            <a:r>
              <a:rPr lang="en-US" dirty="0" smtClean="0"/>
              <a:t>Measures of success</a:t>
            </a:r>
            <a:endParaRPr lang="en-US" dirty="0"/>
          </a:p>
        </p:txBody>
      </p:sp>
      <p:sp>
        <p:nvSpPr>
          <p:cNvPr id="10" name="Rectangle 9"/>
          <p:cNvSpPr/>
          <p:nvPr/>
        </p:nvSpPr>
        <p:spPr>
          <a:xfrm>
            <a:off x="130096" y="3031738"/>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11" name="Rectangle 10"/>
          <p:cNvSpPr/>
          <p:nvPr/>
        </p:nvSpPr>
        <p:spPr>
          <a:xfrm>
            <a:off x="1386088" y="3031738"/>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12" name="Rectangle 11"/>
          <p:cNvSpPr/>
          <p:nvPr/>
        </p:nvSpPr>
        <p:spPr>
          <a:xfrm>
            <a:off x="2717846" y="3031738"/>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3" name="Rectangle 12"/>
          <p:cNvSpPr/>
          <p:nvPr/>
        </p:nvSpPr>
        <p:spPr>
          <a:xfrm>
            <a:off x="4550909"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4" name="Rectangle 13"/>
          <p:cNvSpPr/>
          <p:nvPr/>
        </p:nvSpPr>
        <p:spPr>
          <a:xfrm>
            <a:off x="7566390"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5" name="Rectangle 14"/>
          <p:cNvSpPr/>
          <p:nvPr/>
        </p:nvSpPr>
        <p:spPr>
          <a:xfrm>
            <a:off x="6049127" y="3031738"/>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22" name="TextBox 21"/>
          <p:cNvSpPr txBox="1"/>
          <p:nvPr/>
        </p:nvSpPr>
        <p:spPr>
          <a:xfrm>
            <a:off x="299960" y="1700808"/>
            <a:ext cx="8501897" cy="954107"/>
          </a:xfrm>
          <a:prstGeom prst="rect">
            <a:avLst/>
          </a:prstGeom>
          <a:noFill/>
        </p:spPr>
        <p:txBody>
          <a:bodyPr wrap="none" rtlCol="0">
            <a:spAutoFit/>
          </a:bodyPr>
          <a:lstStyle/>
          <a:p>
            <a:r>
              <a:rPr lang="en-US" sz="2800" dirty="0" smtClean="0"/>
              <a:t>Common </a:t>
            </a:r>
            <a:r>
              <a:rPr lang="en-US" sz="2800" dirty="0"/>
              <a:t>p</a:t>
            </a:r>
            <a:r>
              <a:rPr lang="en-US" sz="2800" dirty="0" smtClean="0"/>
              <a:t>roject </a:t>
            </a:r>
            <a:r>
              <a:rPr lang="en-US" sz="2800" dirty="0"/>
              <a:t>m</a:t>
            </a:r>
            <a:r>
              <a:rPr lang="en-US" sz="2800" dirty="0" smtClean="0"/>
              <a:t>anagement </a:t>
            </a:r>
            <a:r>
              <a:rPr lang="en-US" sz="2800" dirty="0"/>
              <a:t>p</a:t>
            </a:r>
            <a:r>
              <a:rPr lang="en-US" sz="2800" dirty="0" smtClean="0"/>
              <a:t>ractice dictates that</a:t>
            </a:r>
            <a:endParaRPr lang="en-US" sz="2800" dirty="0"/>
          </a:p>
          <a:p>
            <a:r>
              <a:rPr lang="en-US" sz="2800" dirty="0"/>
              <a:t>b</a:t>
            </a:r>
            <a:r>
              <a:rPr lang="en-US" sz="2800" dirty="0" smtClean="0"/>
              <a:t>enefits are based on business </a:t>
            </a:r>
            <a:r>
              <a:rPr lang="en-US" sz="2800" dirty="0"/>
              <a:t>s</a:t>
            </a:r>
            <a:r>
              <a:rPr lang="en-US" sz="2800" dirty="0" smtClean="0"/>
              <a:t>pecific </a:t>
            </a:r>
            <a:r>
              <a:rPr lang="en-US" sz="2800" dirty="0"/>
              <a:t>e</a:t>
            </a:r>
            <a:r>
              <a:rPr lang="en-US" sz="2800" dirty="0" smtClean="0"/>
              <a:t>conomic returns.</a:t>
            </a:r>
            <a:endParaRPr lang="en-US" sz="2800" dirty="0"/>
          </a:p>
        </p:txBody>
      </p:sp>
      <p:cxnSp>
        <p:nvCxnSpPr>
          <p:cNvPr id="24" name="Curved Connector 23"/>
          <p:cNvCxnSpPr>
            <a:stCxn id="10" idx="2"/>
            <a:endCxn id="14" idx="2"/>
          </p:cNvCxnSpPr>
          <p:nvPr/>
        </p:nvCxnSpPr>
        <p:spPr>
          <a:xfrm rot="16200000" flipH="1">
            <a:off x="4491209" y="69687"/>
            <a:ext cx="12700" cy="7570021"/>
          </a:xfrm>
          <a:prstGeom prst="curvedConnector3">
            <a:avLst>
              <a:gd name="adj1" fmla="val 7092646"/>
            </a:avLst>
          </a:prstGeom>
          <a:ln w="28575" cmpd="sng">
            <a:solidFill>
              <a:schemeClr val="accent5">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331072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3906" y="1436967"/>
            <a:ext cx="8608574" cy="523220"/>
          </a:xfrm>
          <a:prstGeom prst="rect">
            <a:avLst/>
          </a:prstGeom>
          <a:noFill/>
        </p:spPr>
        <p:txBody>
          <a:bodyPr wrap="square" rtlCol="0">
            <a:spAutoFit/>
          </a:bodyPr>
          <a:lstStyle/>
          <a:p>
            <a:r>
              <a:rPr lang="en-US" sz="2800" dirty="0" smtClean="0"/>
              <a:t>GPM’s benefits extend beyond economic returns </a:t>
            </a:r>
            <a:endParaRPr lang="en-US" sz="2800" dirty="0"/>
          </a:p>
        </p:txBody>
      </p:sp>
      <p:sp>
        <p:nvSpPr>
          <p:cNvPr id="2" name="Title 1"/>
          <p:cNvSpPr>
            <a:spLocks noGrp="1"/>
          </p:cNvSpPr>
          <p:nvPr>
            <p:ph type="ctrTitle"/>
          </p:nvPr>
        </p:nvSpPr>
        <p:spPr>
          <a:xfrm>
            <a:off x="359515" y="-144072"/>
            <a:ext cx="8229600" cy="1143000"/>
          </a:xfrm>
        </p:spPr>
        <p:txBody>
          <a:bodyPr/>
          <a:lstStyle/>
          <a:p>
            <a:r>
              <a:rPr lang="en-US" dirty="0" smtClean="0"/>
              <a:t>Benefits Realization</a:t>
            </a:r>
            <a:endParaRPr lang="en-US" dirty="0"/>
          </a:p>
        </p:txBody>
      </p:sp>
      <p:sp>
        <p:nvSpPr>
          <p:cNvPr id="4" name="Subtitle 3"/>
          <p:cNvSpPr>
            <a:spLocks noGrp="1"/>
          </p:cNvSpPr>
          <p:nvPr>
            <p:ph type="subTitle" idx="4294967295"/>
          </p:nvPr>
        </p:nvSpPr>
        <p:spPr>
          <a:xfrm>
            <a:off x="228600" y="762000"/>
            <a:ext cx="6400800" cy="584200"/>
          </a:xfrm>
          <a:prstGeom prst="rect">
            <a:avLst/>
          </a:prstGeom>
        </p:spPr>
        <p:txBody>
          <a:bodyPr/>
          <a:lstStyle/>
          <a:p>
            <a:r>
              <a:rPr lang="en-US" dirty="0"/>
              <a:t>Projects Infusing Sustainability</a:t>
            </a:r>
          </a:p>
          <a:p>
            <a:endParaRPr lang="en-US" dirty="0"/>
          </a:p>
        </p:txBody>
      </p:sp>
      <p:sp>
        <p:nvSpPr>
          <p:cNvPr id="5" name="Rectangle 4"/>
          <p:cNvSpPr/>
          <p:nvPr/>
        </p:nvSpPr>
        <p:spPr>
          <a:xfrm>
            <a:off x="103786" y="2040195"/>
            <a:ext cx="7472371" cy="1388805"/>
          </a:xfrm>
          <a:prstGeom prst="rect">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a:lstStyle/>
          <a:p>
            <a:r>
              <a:rPr lang="en-US" dirty="0" smtClean="0"/>
              <a:t>P5 Sustainability Framework</a:t>
            </a:r>
          </a:p>
          <a:p>
            <a:endParaRPr lang="en-US" dirty="0"/>
          </a:p>
          <a:p>
            <a:endParaRPr lang="en-US" dirty="0" smtClean="0"/>
          </a:p>
          <a:p>
            <a:endParaRPr lang="en-US" dirty="0"/>
          </a:p>
          <a:p>
            <a:endParaRPr lang="en-US" dirty="0" smtClean="0"/>
          </a:p>
        </p:txBody>
      </p:sp>
      <p:sp>
        <p:nvSpPr>
          <p:cNvPr id="7" name="Rectangle 6"/>
          <p:cNvSpPr/>
          <p:nvPr/>
        </p:nvSpPr>
        <p:spPr>
          <a:xfrm>
            <a:off x="156114" y="2461262"/>
            <a:ext cx="1152206"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Concept</a:t>
            </a:r>
          </a:p>
        </p:txBody>
      </p:sp>
      <p:sp>
        <p:nvSpPr>
          <p:cNvPr id="8" name="Rectangle 7"/>
          <p:cNvSpPr/>
          <p:nvPr/>
        </p:nvSpPr>
        <p:spPr>
          <a:xfrm>
            <a:off x="1412106" y="2447894"/>
            <a:ext cx="1242989"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dirty="0" smtClean="0"/>
              <a:t>Definition</a:t>
            </a:r>
            <a:endParaRPr lang="en-US" dirty="0"/>
          </a:p>
        </p:txBody>
      </p:sp>
      <p:sp>
        <p:nvSpPr>
          <p:cNvPr id="9" name="Rectangle 8"/>
          <p:cNvSpPr/>
          <p:nvPr/>
        </p:nvSpPr>
        <p:spPr>
          <a:xfrm>
            <a:off x="2743864" y="2447894"/>
            <a:ext cx="1751711"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Implementation</a:t>
            </a:r>
            <a:endParaRPr lang="en-US" sz="1600" dirty="0"/>
          </a:p>
        </p:txBody>
      </p:sp>
      <p:sp>
        <p:nvSpPr>
          <p:cNvPr id="10" name="Rectangle 9"/>
          <p:cNvSpPr/>
          <p:nvPr/>
        </p:nvSpPr>
        <p:spPr>
          <a:xfrm>
            <a:off x="4576927" y="2447894"/>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a:t>Handover and Closeout</a:t>
            </a:r>
          </a:p>
        </p:txBody>
      </p:sp>
      <p:sp>
        <p:nvSpPr>
          <p:cNvPr id="11" name="Rectangle 10"/>
          <p:cNvSpPr/>
          <p:nvPr/>
        </p:nvSpPr>
        <p:spPr>
          <a:xfrm>
            <a:off x="7685984" y="2461262"/>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Benefits Realisation</a:t>
            </a:r>
            <a:endParaRPr lang="en-US" sz="1600" dirty="0"/>
          </a:p>
        </p:txBody>
      </p:sp>
      <p:sp>
        <p:nvSpPr>
          <p:cNvPr id="12" name="Rectangle 11"/>
          <p:cNvSpPr/>
          <p:nvPr/>
        </p:nvSpPr>
        <p:spPr>
          <a:xfrm>
            <a:off x="6075145" y="2447894"/>
            <a:ext cx="141966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pPr algn="ctr"/>
            <a:r>
              <a:rPr lang="en-US" sz="1600" dirty="0" smtClean="0"/>
              <a:t>Operations</a:t>
            </a:r>
            <a:endParaRPr lang="en-US" sz="1600" dirty="0"/>
          </a:p>
        </p:txBody>
      </p:sp>
      <p:sp>
        <p:nvSpPr>
          <p:cNvPr id="13" name="TextBox 12"/>
          <p:cNvSpPr txBox="1"/>
          <p:nvPr/>
        </p:nvSpPr>
        <p:spPr>
          <a:xfrm>
            <a:off x="453454" y="3581400"/>
            <a:ext cx="8223002" cy="2554545"/>
          </a:xfrm>
          <a:prstGeom prst="rect">
            <a:avLst/>
          </a:prstGeom>
          <a:noFill/>
        </p:spPr>
        <p:txBody>
          <a:bodyPr wrap="square" rtlCol="0">
            <a:spAutoFit/>
          </a:bodyPr>
          <a:lstStyle/>
          <a:p>
            <a:r>
              <a:rPr lang="en-US" sz="1600" b="1" dirty="0" smtClean="0"/>
              <a:t>Benefits are based on: </a:t>
            </a:r>
          </a:p>
          <a:p>
            <a:pPr marL="285750" indent="-285750">
              <a:buFont typeface="Arial"/>
              <a:buChar char="•"/>
            </a:pPr>
            <a:r>
              <a:rPr lang="en-US" sz="1600" dirty="0" smtClean="0"/>
              <a:t>Business Specific Economic Returns</a:t>
            </a:r>
          </a:p>
          <a:p>
            <a:pPr marL="285750" indent="-285750">
              <a:buFont typeface="Arial"/>
              <a:buChar char="•"/>
            </a:pPr>
            <a:r>
              <a:rPr lang="en-US" sz="1600" dirty="0" smtClean="0"/>
              <a:t>Alignment with Organizational and Government Sustainability Initiatives/Goals</a:t>
            </a:r>
          </a:p>
          <a:p>
            <a:pPr marL="285750" indent="-285750">
              <a:buFont typeface="Arial"/>
              <a:buChar char="•"/>
            </a:pPr>
            <a:r>
              <a:rPr lang="en-US" sz="1600" dirty="0" smtClean="0"/>
              <a:t>Risk Responsiveness and Aversion</a:t>
            </a:r>
          </a:p>
          <a:p>
            <a:pPr marL="285750" indent="-285750">
              <a:buFont typeface="Arial"/>
              <a:buChar char="•"/>
            </a:pPr>
            <a:r>
              <a:rPr lang="en-US" sz="1600" dirty="0" smtClean="0"/>
              <a:t>Global Reporting Initiative Reporting Standards &amp; UN Post 2015 Engagement Architecture Reporting Capabilities</a:t>
            </a:r>
          </a:p>
          <a:p>
            <a:pPr marL="285750" indent="-285750">
              <a:buFont typeface="Arial"/>
              <a:buChar char="•"/>
            </a:pPr>
            <a:r>
              <a:rPr lang="en-US" sz="1600" dirty="0" smtClean="0"/>
              <a:t>Alignment with ISO 14001 Environmental Management</a:t>
            </a:r>
          </a:p>
          <a:p>
            <a:pPr marL="285750" indent="-285750">
              <a:buFont typeface="Arial"/>
              <a:buChar char="•"/>
            </a:pPr>
            <a:r>
              <a:rPr lang="en-US" sz="1600" dirty="0" smtClean="0"/>
              <a:t>Alignment with ISO 50001 Energy Management</a:t>
            </a:r>
          </a:p>
          <a:p>
            <a:pPr marL="285750" indent="-285750">
              <a:buFont typeface="Arial"/>
              <a:buChar char="•"/>
            </a:pPr>
            <a:r>
              <a:rPr lang="en-US" sz="1600" dirty="0" smtClean="0"/>
              <a:t>Alignment with ISO 26000 Corporate Social Responsibility</a:t>
            </a:r>
          </a:p>
          <a:p>
            <a:pPr marL="285750" indent="-285750">
              <a:buFont typeface="Arial"/>
              <a:buChar char="•"/>
            </a:pPr>
            <a:r>
              <a:rPr lang="en-US" sz="1600" dirty="0" smtClean="0"/>
              <a:t>Increased efficiency of process and increased organizational maturity in projects</a:t>
            </a:r>
            <a:endParaRPr lang="en-US" sz="1600" dirty="0"/>
          </a:p>
        </p:txBody>
      </p:sp>
      <p:cxnSp>
        <p:nvCxnSpPr>
          <p:cNvPr id="14" name="Curved Connector 13"/>
          <p:cNvCxnSpPr/>
          <p:nvPr/>
        </p:nvCxnSpPr>
        <p:spPr>
          <a:xfrm rot="5400000" flipH="1" flipV="1">
            <a:off x="6045876" y="993408"/>
            <a:ext cx="144034" cy="4555842"/>
          </a:xfrm>
          <a:prstGeom prst="curvedConnector3">
            <a:avLst>
              <a:gd name="adj1" fmla="val -158713"/>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a:stCxn id="7" idx="2"/>
          </p:cNvCxnSpPr>
          <p:nvPr/>
        </p:nvCxnSpPr>
        <p:spPr>
          <a:xfrm rot="5400000" flipH="1" flipV="1">
            <a:off x="4557331" y="-554261"/>
            <a:ext cx="13368" cy="7663597"/>
          </a:xfrm>
          <a:prstGeom prst="curvedConnector3">
            <a:avLst>
              <a:gd name="adj1" fmla="val -3510121"/>
            </a:avLst>
          </a:prstGeom>
          <a:ln w="28575" cmpd="sng">
            <a:solidFill>
              <a:srgbClr val="D85C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67367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Realization Plan</a:t>
            </a:r>
            <a:endParaRPr lang="en-US" dirty="0"/>
          </a:p>
        </p:txBody>
      </p:sp>
      <p:sp>
        <p:nvSpPr>
          <p:cNvPr id="3" name="Content Placeholder 2"/>
          <p:cNvSpPr>
            <a:spLocks noGrp="1"/>
          </p:cNvSpPr>
          <p:nvPr>
            <p:ph sz="half" idx="1"/>
          </p:nvPr>
        </p:nvSpPr>
        <p:spPr>
          <a:xfrm>
            <a:off x="457200" y="1600200"/>
            <a:ext cx="7848600" cy="4525963"/>
          </a:xfrm>
        </p:spPr>
        <p:txBody>
          <a:bodyPr>
            <a:noAutofit/>
          </a:bodyPr>
          <a:lstStyle/>
          <a:p>
            <a:r>
              <a:rPr lang="en-US" sz="1600" dirty="0"/>
              <a:t>Description of the benefit</a:t>
            </a:r>
          </a:p>
          <a:p>
            <a:r>
              <a:rPr lang="en-US" sz="1600" dirty="0"/>
              <a:t>What strategic objective does it support?</a:t>
            </a:r>
          </a:p>
          <a:p>
            <a:r>
              <a:rPr lang="en-US" sz="1600" dirty="0"/>
              <a:t>Against values will the benefits be assessed and recorded?( for example: money, number of visitors, number of jobs, CO2 reduction </a:t>
            </a:r>
            <a:r>
              <a:rPr lang="en-US" sz="1600" dirty="0" smtClean="0"/>
              <a:t>etc.)</a:t>
            </a:r>
            <a:endParaRPr lang="en-US" sz="1600" dirty="0"/>
          </a:p>
          <a:p>
            <a:r>
              <a:rPr lang="en-US" sz="1600" dirty="0"/>
              <a:t>What is the current value of the benefit and what future value is anticipated?</a:t>
            </a:r>
          </a:p>
          <a:p>
            <a:r>
              <a:rPr lang="en-US" sz="1600" dirty="0"/>
              <a:t>Outputs required for the benefit to be </a:t>
            </a:r>
            <a:r>
              <a:rPr lang="en-US" sz="1600" dirty="0" smtClean="0"/>
              <a:t>realized</a:t>
            </a:r>
            <a:endParaRPr lang="en-US" sz="1600" dirty="0"/>
          </a:p>
          <a:p>
            <a:r>
              <a:rPr lang="en-US" sz="1600" dirty="0"/>
              <a:t>Dependency to other benefits</a:t>
            </a:r>
          </a:p>
          <a:p>
            <a:r>
              <a:rPr lang="en-US" sz="1600" dirty="0"/>
              <a:t>Benefit owner (see Benefit responsibilities section)</a:t>
            </a:r>
          </a:p>
          <a:p>
            <a:r>
              <a:rPr lang="en-US" sz="1600" dirty="0"/>
              <a:t>Which stakeholders this benefit will effect</a:t>
            </a:r>
          </a:p>
          <a:p>
            <a:r>
              <a:rPr lang="en-US" sz="1600" dirty="0"/>
              <a:t>How the benefit will be measured</a:t>
            </a:r>
          </a:p>
        </p:txBody>
      </p:sp>
      <p:sp>
        <p:nvSpPr>
          <p:cNvPr id="5" name="Slide Number Placeholder 4"/>
          <p:cNvSpPr>
            <a:spLocks noGrp="1"/>
          </p:cNvSpPr>
          <p:nvPr>
            <p:ph type="sldNum" sz="quarter" idx="12"/>
          </p:nvPr>
        </p:nvSpPr>
        <p:spPr/>
        <p:txBody>
          <a:bodyPr/>
          <a:lstStyle/>
          <a:p>
            <a:fld id="{4BE819A1-3DD8-4179-BFD0-BF7D359F8DBD}" type="slidenum">
              <a:rPr lang="en-US" smtClean="0"/>
              <a:pPr/>
              <a:t>124</a:t>
            </a:fld>
            <a:endParaRPr lang="en-US" dirty="0"/>
          </a:p>
        </p:txBody>
      </p:sp>
    </p:spTree>
    <p:extLst>
      <p:ext uri="{BB962C8B-B14F-4D97-AF65-F5344CB8AC3E}">
        <p14:creationId xmlns:p14="http://schemas.microsoft.com/office/powerpoint/2010/main" val="241928747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Benefit Owner</a:t>
            </a:r>
            <a:endParaRPr lang="en-US" dirty="0"/>
          </a:p>
        </p:txBody>
      </p:sp>
      <p:sp>
        <p:nvSpPr>
          <p:cNvPr id="3" name="Content Placeholder 2"/>
          <p:cNvSpPr>
            <a:spLocks noGrp="1"/>
          </p:cNvSpPr>
          <p:nvPr>
            <p:ph sz="half" idx="1"/>
          </p:nvPr>
        </p:nvSpPr>
        <p:spPr>
          <a:xfrm>
            <a:off x="457200" y="1371600"/>
            <a:ext cx="8153400" cy="4525963"/>
          </a:xfrm>
        </p:spPr>
        <p:txBody>
          <a:bodyPr>
            <a:normAutofit fontScale="85000" lnSpcReduction="20000"/>
          </a:bodyPr>
          <a:lstStyle/>
          <a:p>
            <a:pPr marL="0" indent="0">
              <a:buNone/>
            </a:pPr>
            <a:r>
              <a:rPr lang="en-US" b="1" dirty="0"/>
              <a:t>Benefit owner</a:t>
            </a:r>
            <a:r>
              <a:rPr lang="en-US" dirty="0" smtClean="0"/>
              <a:t> </a:t>
            </a:r>
          </a:p>
          <a:p>
            <a:pPr marL="0" indent="0">
              <a:buNone/>
            </a:pPr>
            <a:r>
              <a:rPr lang="en-US" dirty="0" smtClean="0"/>
              <a:t>The </a:t>
            </a:r>
            <a:r>
              <a:rPr lang="en-US" dirty="0"/>
              <a:t>benefit owner is an individual who is responsible for ensuring it is </a:t>
            </a:r>
            <a:r>
              <a:rPr lang="en-US" dirty="0" smtClean="0"/>
              <a:t>realized.</a:t>
            </a:r>
          </a:p>
          <a:p>
            <a:pPr marL="0" indent="0">
              <a:buNone/>
            </a:pPr>
            <a:r>
              <a:rPr lang="en-US" dirty="0" smtClean="0"/>
              <a:t>The </a:t>
            </a:r>
            <a:r>
              <a:rPr lang="en-US" dirty="0"/>
              <a:t>benefit owner is assigned during project initiation.  Benefit owners do not have to be part of the project team but do play a role which is increasingly important towards the end of the project.</a:t>
            </a:r>
            <a:r>
              <a:rPr lang="en-US" dirty="0" smtClean="0"/>
              <a:t> </a:t>
            </a:r>
          </a:p>
          <a:p>
            <a:pPr marL="0" indent="0">
              <a:buNone/>
            </a:pPr>
            <a:r>
              <a:rPr lang="en-US" dirty="0" smtClean="0"/>
              <a:t>Typical </a:t>
            </a:r>
            <a:r>
              <a:rPr lang="en-US" dirty="0"/>
              <a:t>responsibilities of the benefit owner will be:</a:t>
            </a:r>
          </a:p>
          <a:p>
            <a:r>
              <a:rPr lang="en-US" dirty="0"/>
              <a:t>Own the benefit profile</a:t>
            </a:r>
          </a:p>
          <a:p>
            <a:r>
              <a:rPr lang="en-US" dirty="0"/>
              <a:t>Provide input for the benefits realization plan</a:t>
            </a:r>
          </a:p>
          <a:p>
            <a:r>
              <a:rPr lang="en-US" dirty="0"/>
              <a:t>Manage benefits measurements</a:t>
            </a:r>
          </a:p>
          <a:p>
            <a:r>
              <a:rPr lang="en-US" dirty="0" smtClean="0"/>
              <a:t>Organize </a:t>
            </a:r>
            <a:r>
              <a:rPr lang="en-US" dirty="0"/>
              <a:t>benefit reviews</a:t>
            </a:r>
          </a:p>
          <a:p>
            <a:r>
              <a:rPr lang="en-US" dirty="0"/>
              <a:t>Report on progress of benefits </a:t>
            </a:r>
            <a:r>
              <a:rPr lang="en-US" dirty="0" smtClean="0"/>
              <a:t>realization</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125</a:t>
            </a:fld>
            <a:endParaRPr lang="en-US" dirty="0"/>
          </a:p>
        </p:txBody>
      </p:sp>
      <p:pic>
        <p:nvPicPr>
          <p:cNvPr id="6" name="Picture 5"/>
          <p:cNvPicPr>
            <a:picLocks noChangeAspect="1"/>
          </p:cNvPicPr>
          <p:nvPr/>
        </p:nvPicPr>
        <p:blipFill>
          <a:blip r:embed="rId2" cstate="print"/>
          <a:stretch>
            <a:fillRect/>
          </a:stretch>
        </p:blipFill>
        <p:spPr>
          <a:xfrm>
            <a:off x="6934200" y="3810000"/>
            <a:ext cx="1903506" cy="1485900"/>
          </a:xfrm>
          <a:prstGeom prst="rect">
            <a:avLst/>
          </a:prstGeom>
        </p:spPr>
      </p:pic>
    </p:spTree>
    <p:extLst>
      <p:ext uri="{BB962C8B-B14F-4D97-AF65-F5344CB8AC3E}">
        <p14:creationId xmlns:p14="http://schemas.microsoft.com/office/powerpoint/2010/main" val="155383285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126</a:t>
            </a:fld>
            <a:endParaRPr lang="en-US" dirty="0"/>
          </a:p>
        </p:txBody>
      </p:sp>
      <p:sp>
        <p:nvSpPr>
          <p:cNvPr id="6" name="Content Placeholder 5"/>
          <p:cNvSpPr>
            <a:spLocks noGrp="1"/>
          </p:cNvSpPr>
          <p:nvPr>
            <p:ph idx="1"/>
          </p:nvPr>
        </p:nvSpPr>
        <p:spPr/>
        <p:txBody>
          <a:bodyPr/>
          <a:lstStyle/>
          <a:p>
            <a:pPr>
              <a:lnSpc>
                <a:spcPct val="115000"/>
              </a:lnSpc>
            </a:pPr>
            <a:r>
              <a:rPr lang="en-GB" dirty="0">
                <a:ea typeface="Calibri"/>
              </a:rPr>
              <a:t>What is the purpose of the business case.</a:t>
            </a:r>
          </a:p>
          <a:p>
            <a:pPr>
              <a:lnSpc>
                <a:spcPct val="115000"/>
              </a:lnSpc>
            </a:pPr>
            <a:r>
              <a:rPr lang="en-GB" dirty="0">
                <a:ea typeface="Calibri"/>
              </a:rPr>
              <a:t>Contents of the business case</a:t>
            </a:r>
          </a:p>
          <a:p>
            <a:pPr>
              <a:lnSpc>
                <a:spcPct val="115000"/>
              </a:lnSpc>
            </a:pPr>
            <a:r>
              <a:rPr lang="en-GB" dirty="0">
                <a:ea typeface="Calibri"/>
              </a:rPr>
              <a:t>Practical use of the business case</a:t>
            </a:r>
          </a:p>
          <a:p>
            <a:pPr>
              <a:lnSpc>
                <a:spcPct val="115000"/>
              </a:lnSpc>
            </a:pPr>
            <a:r>
              <a:rPr lang="en-GB" dirty="0">
                <a:ea typeface="Calibri"/>
              </a:rPr>
              <a:t>Investment Appraisal techniques</a:t>
            </a:r>
          </a:p>
          <a:p>
            <a:pPr>
              <a:lnSpc>
                <a:spcPct val="115000"/>
              </a:lnSpc>
            </a:pPr>
            <a:r>
              <a:rPr lang="en-GB" dirty="0">
                <a:ea typeface="Calibri"/>
              </a:rPr>
              <a:t>Calculating Valuation</a:t>
            </a:r>
          </a:p>
          <a:p>
            <a:pPr>
              <a:lnSpc>
                <a:spcPct val="115000"/>
              </a:lnSpc>
            </a:pPr>
            <a:r>
              <a:rPr lang="en-GB" dirty="0">
                <a:ea typeface="Calibri"/>
              </a:rPr>
              <a:t>Understanding Benefits</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3325083971"/>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smtClean="0">
                <a:solidFill>
                  <a:srgbClr val="000000"/>
                </a:solidFill>
              </a:rPr>
              <a:t>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269149792"/>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7</a:t>
                      </a:r>
                    </a:p>
                    <a:p>
                      <a:pPr>
                        <a:lnSpc>
                          <a:spcPct val="100000"/>
                        </a:lnSpc>
                        <a:spcAft>
                          <a:spcPts val="0"/>
                        </a:spcAft>
                      </a:pPr>
                      <a:r>
                        <a:rPr lang="en-GB" sz="1600" dirty="0" smtClean="0">
                          <a:solidFill>
                            <a:schemeClr val="tx1"/>
                          </a:solidFill>
                          <a:latin typeface="Helvetica"/>
                          <a:ea typeface="Calibri"/>
                          <a:cs typeface="Helvetica"/>
                        </a:rPr>
                        <a:t>Requirements</a:t>
                      </a:r>
                      <a:r>
                        <a:rPr lang="en-GB" sz="1600" baseline="0" dirty="0" smtClean="0">
                          <a:solidFill>
                            <a:schemeClr val="tx1"/>
                          </a:solidFill>
                          <a:latin typeface="Helvetica"/>
                          <a:ea typeface="Calibri"/>
                          <a:cs typeface="Helvetica"/>
                        </a:rPr>
                        <a:t>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The importance</a:t>
                      </a:r>
                      <a:r>
                        <a:rPr lang="en-GB" sz="1600" b="1" baseline="0" dirty="0" smtClean="0">
                          <a:solidFill>
                            <a:schemeClr val="tx1"/>
                          </a:solidFill>
                          <a:latin typeface="Helvetica"/>
                          <a:ea typeface="Calibri"/>
                          <a:cs typeface="Helvetica"/>
                        </a:rPr>
                        <a:t> of requirements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Requirements and Definition</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requirements</a:t>
                      </a:r>
                      <a:r>
                        <a:rPr lang="en-GB" sz="1600" baseline="0" dirty="0" smtClean="0">
                          <a:solidFill>
                            <a:schemeClr val="tx2"/>
                          </a:solidFill>
                          <a:latin typeface="Helvetica"/>
                          <a:ea typeface="Calibri"/>
                          <a:cs typeface="Helvetica"/>
                        </a:rPr>
                        <a:t> management, the dos and don’ts.</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2991379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128</a:t>
            </a:fld>
            <a:endParaRPr lang="en-US" dirty="0"/>
          </a:p>
        </p:txBody>
      </p:sp>
      <p:sp>
        <p:nvSpPr>
          <p:cNvPr id="4" name="Title 3"/>
          <p:cNvSpPr>
            <a:spLocks noGrp="1"/>
          </p:cNvSpPr>
          <p:nvPr>
            <p:ph type="title"/>
          </p:nvPr>
        </p:nvSpPr>
        <p:spPr/>
        <p:txBody>
          <a:bodyPr/>
          <a:lstStyle/>
          <a:p>
            <a:r>
              <a:rPr lang="en-US" sz="2400" dirty="0" smtClean="0"/>
              <a:t>Poor Requirements = Poor Performance</a:t>
            </a:r>
            <a:endParaRPr lang="en-US" sz="2400" dirty="0"/>
          </a:p>
        </p:txBody>
      </p:sp>
      <p:pic>
        <p:nvPicPr>
          <p:cNvPr id="5" name="Picture 4"/>
          <p:cNvPicPr>
            <a:picLocks noChangeAspect="1"/>
          </p:cNvPicPr>
          <p:nvPr/>
        </p:nvPicPr>
        <p:blipFill>
          <a:blip r:embed="rId3" cstate="print"/>
          <a:stretch>
            <a:fillRect/>
          </a:stretch>
        </p:blipFill>
        <p:spPr>
          <a:xfrm>
            <a:off x="762000" y="1447800"/>
            <a:ext cx="7618230" cy="3416300"/>
          </a:xfrm>
          <a:prstGeom prst="rect">
            <a:avLst/>
          </a:prstGeom>
        </p:spPr>
      </p:pic>
      <p:sp>
        <p:nvSpPr>
          <p:cNvPr id="6" name="TextBox 5"/>
          <p:cNvSpPr txBox="1"/>
          <p:nvPr/>
        </p:nvSpPr>
        <p:spPr>
          <a:xfrm>
            <a:off x="7086600" y="5791200"/>
            <a:ext cx="1288559" cy="369332"/>
          </a:xfrm>
          <a:prstGeom prst="rect">
            <a:avLst/>
          </a:prstGeom>
          <a:noFill/>
        </p:spPr>
        <p:txBody>
          <a:bodyPr wrap="none" rtlCol="0">
            <a:spAutoFit/>
          </a:bodyPr>
          <a:lstStyle/>
          <a:p>
            <a:r>
              <a:rPr lang="en-US" dirty="0" err="1" smtClean="0"/>
              <a:t>Dilbert.com</a:t>
            </a:r>
            <a:endParaRPr lang="en-US" dirty="0"/>
          </a:p>
        </p:txBody>
      </p:sp>
    </p:spTree>
    <p:extLst>
      <p:ext uri="{BB962C8B-B14F-4D97-AF65-F5344CB8AC3E}">
        <p14:creationId xmlns:p14="http://schemas.microsoft.com/office/powerpoint/2010/main" val="25787046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7024744" cy="722864"/>
          </a:xfrm>
        </p:spPr>
        <p:txBody>
          <a:bodyPr/>
          <a:lstStyle/>
          <a:p>
            <a:r>
              <a:rPr lang="en-US" dirty="0" smtClean="0">
                <a:solidFill>
                  <a:srgbClr val="000000"/>
                </a:solidFill>
              </a:rPr>
              <a:t>What is Requirements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129</a:t>
            </a:fld>
            <a:endParaRPr lang="en-US" dirty="0"/>
          </a:p>
        </p:txBody>
      </p:sp>
      <p:sp>
        <p:nvSpPr>
          <p:cNvPr id="5" name="Content Placeholder 4"/>
          <p:cNvSpPr>
            <a:spLocks noGrp="1"/>
          </p:cNvSpPr>
          <p:nvPr>
            <p:ph idx="1"/>
          </p:nvPr>
        </p:nvSpPr>
        <p:spPr>
          <a:xfrm>
            <a:off x="228600" y="1524000"/>
            <a:ext cx="5334000" cy="3809999"/>
          </a:xfrm>
        </p:spPr>
        <p:txBody>
          <a:bodyPr>
            <a:normAutofit fontScale="92500" lnSpcReduction="10000"/>
          </a:bodyPr>
          <a:lstStyle/>
          <a:p>
            <a:pPr indent="0">
              <a:buNone/>
            </a:pPr>
            <a:r>
              <a:rPr lang="en-GB" b="1" dirty="0"/>
              <a:t>Requirements management </a:t>
            </a:r>
            <a:r>
              <a:rPr lang="en-GB" dirty="0"/>
              <a:t>is the process of capturing, analysing and testing the documented statement of stakeholder and user wants and needs.</a:t>
            </a:r>
          </a:p>
          <a:p>
            <a:pPr indent="0">
              <a:buNone/>
            </a:pPr>
            <a:r>
              <a:rPr lang="en-GB" dirty="0"/>
              <a:t>Requirements are a statement of the need that a project has to satisfy, and should </a:t>
            </a:r>
            <a:r>
              <a:rPr lang="en-GB" dirty="0" smtClean="0"/>
              <a:t>be comprehensive</a:t>
            </a:r>
            <a:r>
              <a:rPr lang="en-GB" dirty="0"/>
              <a:t>, clear, well structured, traceable and testable.</a:t>
            </a:r>
          </a:p>
          <a:p>
            <a:pPr marL="0" indent="0">
              <a:buNone/>
            </a:pPr>
            <a:endParaRPr lang="en-US" dirty="0"/>
          </a:p>
        </p:txBody>
      </p:sp>
      <p:sp>
        <p:nvSpPr>
          <p:cNvPr id="3" name="TextBox 2"/>
          <p:cNvSpPr txBox="1"/>
          <p:nvPr/>
        </p:nvSpPr>
        <p:spPr>
          <a:xfrm>
            <a:off x="3048000" y="5105400"/>
            <a:ext cx="2066566" cy="369332"/>
          </a:xfrm>
          <a:prstGeom prst="rect">
            <a:avLst/>
          </a:prstGeom>
          <a:noFill/>
        </p:spPr>
        <p:txBody>
          <a:bodyPr wrap="none" rtlCol="0">
            <a:spAutoFit/>
          </a:bodyPr>
          <a:lstStyle/>
          <a:p>
            <a:r>
              <a:rPr lang="en-US" dirty="0" smtClean="0"/>
              <a:t>APM </a:t>
            </a:r>
            <a:r>
              <a:rPr lang="en-US" dirty="0" err="1" smtClean="0"/>
              <a:t>BoK</a:t>
            </a:r>
            <a:r>
              <a:rPr lang="en-US" dirty="0" smtClean="0"/>
              <a:t> 5</a:t>
            </a:r>
            <a:r>
              <a:rPr lang="en-US" baseline="30000" dirty="0" smtClean="0"/>
              <a:t>th</a:t>
            </a:r>
            <a:r>
              <a:rPr lang="en-US" dirty="0" smtClean="0"/>
              <a:t> Edition</a:t>
            </a:r>
            <a:endParaRPr lang="en-US" dirty="0"/>
          </a:p>
        </p:txBody>
      </p:sp>
      <p:sp>
        <p:nvSpPr>
          <p:cNvPr id="6" name="TextBox 5"/>
          <p:cNvSpPr txBox="1"/>
          <p:nvPr/>
        </p:nvSpPr>
        <p:spPr>
          <a:xfrm>
            <a:off x="6477000" y="1676400"/>
            <a:ext cx="2438400" cy="2677656"/>
          </a:xfrm>
          <a:prstGeom prst="rect">
            <a:avLst/>
          </a:prstGeom>
          <a:noFill/>
        </p:spPr>
        <p:txBody>
          <a:bodyPr wrap="square" rtlCol="0">
            <a:spAutoFit/>
          </a:bodyPr>
          <a:lstStyle/>
          <a:p>
            <a:r>
              <a:rPr lang="en-US" sz="9600" dirty="0" smtClean="0">
                <a:solidFill>
                  <a:schemeClr val="accent3"/>
                </a:solidFill>
              </a:rPr>
              <a:t>47% </a:t>
            </a:r>
          </a:p>
          <a:p>
            <a:r>
              <a:rPr lang="en-US" dirty="0" smtClean="0"/>
              <a:t>of unsuccessful projects </a:t>
            </a:r>
          </a:p>
          <a:p>
            <a:r>
              <a:rPr lang="en-US" dirty="0" smtClean="0"/>
              <a:t>fail to meet goals due to poor requirements management</a:t>
            </a:r>
            <a:endParaRPr lang="en-US" dirty="0"/>
          </a:p>
        </p:txBody>
      </p:sp>
      <p:sp>
        <p:nvSpPr>
          <p:cNvPr id="7" name="TextBox 6"/>
          <p:cNvSpPr txBox="1"/>
          <p:nvPr/>
        </p:nvSpPr>
        <p:spPr>
          <a:xfrm>
            <a:off x="2674380" y="5867400"/>
            <a:ext cx="6434060" cy="246221"/>
          </a:xfrm>
          <a:prstGeom prst="rect">
            <a:avLst/>
          </a:prstGeom>
          <a:noFill/>
        </p:spPr>
        <p:txBody>
          <a:bodyPr wrap="none" rtlCol="0">
            <a:spAutoFit/>
          </a:bodyPr>
          <a:lstStyle/>
          <a:p>
            <a:r>
              <a:rPr lang="en-US" sz="1000" dirty="0">
                <a:solidFill>
                  <a:schemeClr val="bg1">
                    <a:lumMod val="50000"/>
                  </a:schemeClr>
                </a:solidFill>
              </a:rPr>
              <a:t>http://</a:t>
            </a:r>
            <a:r>
              <a:rPr lang="en-US" sz="1000" dirty="0" err="1">
                <a:solidFill>
                  <a:schemeClr val="bg1">
                    <a:lumMod val="50000"/>
                  </a:schemeClr>
                </a:solidFill>
              </a:rPr>
              <a:t>www.pmi.org</a:t>
            </a:r>
            <a:r>
              <a:rPr lang="en-US" sz="1000" dirty="0">
                <a:solidFill>
                  <a:schemeClr val="bg1">
                    <a:lumMod val="50000"/>
                  </a:schemeClr>
                </a:solidFill>
              </a:rPr>
              <a:t>/~/media/PDF/Knowledge%20Center/PMI-Pulse-Requirements-Management-In-Depth-</a:t>
            </a:r>
            <a:r>
              <a:rPr lang="en-US" sz="1000" dirty="0" err="1">
                <a:solidFill>
                  <a:schemeClr val="bg1">
                    <a:lumMod val="50000"/>
                  </a:schemeClr>
                </a:solidFill>
              </a:rPr>
              <a:t>Report.ashx</a:t>
            </a:r>
            <a:endParaRPr lang="en-US" sz="1000" dirty="0">
              <a:solidFill>
                <a:schemeClr val="bg1">
                  <a:lumMod val="50000"/>
                </a:schemeClr>
              </a:solidFill>
            </a:endParaRPr>
          </a:p>
        </p:txBody>
      </p:sp>
    </p:spTree>
    <p:extLst>
      <p:ext uri="{BB962C8B-B14F-4D97-AF65-F5344CB8AC3E}">
        <p14:creationId xmlns:p14="http://schemas.microsoft.com/office/powerpoint/2010/main" val="1153367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Award Yourself and/or a Colleague!</a:t>
            </a:r>
            <a:endParaRPr lang="en-US" dirty="0"/>
          </a:p>
        </p:txBody>
      </p:sp>
      <p:sp>
        <p:nvSpPr>
          <p:cNvPr id="7" name="Content Placeholder 3"/>
          <p:cNvSpPr txBox="1">
            <a:spLocks/>
          </p:cNvSpPr>
          <p:nvPr/>
        </p:nvSpPr>
        <p:spPr>
          <a:xfrm>
            <a:off x="4267200" y="1524000"/>
            <a:ext cx="4724400" cy="4724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lvl="1" indent="0">
              <a:buNone/>
            </a:pPr>
            <a:endParaRPr lang="en-US" dirty="0"/>
          </a:p>
        </p:txBody>
      </p:sp>
      <p:sp>
        <p:nvSpPr>
          <p:cNvPr id="8" name="Content Placeholder 7"/>
          <p:cNvSpPr>
            <a:spLocks noGrp="1"/>
          </p:cNvSpPr>
          <p:nvPr>
            <p:ph sz="half" idx="1"/>
          </p:nvPr>
        </p:nvSpPr>
        <p:spPr>
          <a:xfrm>
            <a:off x="203200" y="1143000"/>
            <a:ext cx="4038600" cy="1524000"/>
          </a:xfrm>
        </p:spPr>
        <p:txBody>
          <a:bodyPr>
            <a:normAutofit fontScale="92500" lnSpcReduction="10000"/>
          </a:bodyPr>
          <a:lstStyle/>
          <a:p>
            <a:r>
              <a:rPr lang="en-US" sz="2400" dirty="0" smtClean="0"/>
              <a:t>Project of the Year</a:t>
            </a:r>
          </a:p>
          <a:p>
            <a:pPr lvl="1"/>
            <a:r>
              <a:rPr lang="en-US" sz="2000" dirty="0" smtClean="0"/>
              <a:t>Gold and Silver</a:t>
            </a:r>
          </a:p>
          <a:p>
            <a:r>
              <a:rPr lang="en-US" sz="2400" dirty="0"/>
              <a:t>Sustainability </a:t>
            </a:r>
            <a:r>
              <a:rPr lang="en-US" sz="2400" dirty="0" smtClean="0"/>
              <a:t>Award</a:t>
            </a:r>
          </a:p>
          <a:p>
            <a:r>
              <a:rPr lang="en-US" sz="2400" dirty="0"/>
              <a:t>Fundamentals Award</a:t>
            </a:r>
          </a:p>
          <a:p>
            <a:pPr marL="0" indent="0">
              <a:buNone/>
            </a:pPr>
            <a:endParaRPr lang="en-US" sz="3200" b="1" dirty="0"/>
          </a:p>
          <a:p>
            <a:endParaRPr lang="en-US" sz="3200" b="1" dirty="0"/>
          </a:p>
        </p:txBody>
      </p:sp>
      <p:sp>
        <p:nvSpPr>
          <p:cNvPr id="12" name="Rounded Rectangle 11"/>
          <p:cNvSpPr/>
          <p:nvPr/>
        </p:nvSpPr>
        <p:spPr>
          <a:xfrm>
            <a:off x="4279900" y="1295400"/>
            <a:ext cx="4724400" cy="4343400"/>
          </a:xfrm>
          <a:prstGeom prst="roundRect">
            <a:avLst/>
          </a:prstGeom>
          <a:solidFill>
            <a:schemeClr val="accent1">
              <a:lumMod val="75000"/>
            </a:schemeClr>
          </a:solidFill>
          <a:ln>
            <a:solidFill>
              <a:srgbClr val="0904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The </a:t>
            </a:r>
            <a:r>
              <a:rPr lang="en-US" sz="2400" dirty="0" smtClean="0"/>
              <a:t>GPM® </a:t>
            </a:r>
            <a:r>
              <a:rPr lang="en-US" sz="2400" dirty="0"/>
              <a:t>Fundamentals Award </a:t>
            </a:r>
            <a:r>
              <a:rPr lang="en-US" sz="1600" dirty="0"/>
              <a:t>is bestowed upon the person who submits the most thorough EnVex in a PRiSM Practitioner course in a given year. </a:t>
            </a:r>
          </a:p>
          <a:p>
            <a:endParaRPr lang="en-US" sz="1600" dirty="0"/>
          </a:p>
          <a:p>
            <a:r>
              <a:rPr lang="en-US" sz="1600" dirty="0"/>
              <a:t>EnVexes are in-course-virtual-projects that are taken from real life case studies. These exercises challenge course participants to apply what they learn in the course to achieve project objectives while realizing benefits from a social, environmental, and economic standpoint.</a:t>
            </a:r>
          </a:p>
          <a:p>
            <a:endParaRPr lang="en-US" sz="1600" dirty="0"/>
          </a:p>
          <a:p>
            <a:r>
              <a:rPr lang="en-US" sz="1600" dirty="0" smtClean="0"/>
              <a:t>2013 </a:t>
            </a:r>
            <a:r>
              <a:rPr lang="en-US" sz="1600" dirty="0"/>
              <a:t>Award Winner </a:t>
            </a:r>
            <a:r>
              <a:rPr lang="en-US" sz="1600" dirty="0" smtClean="0"/>
              <a:t>– Anna Wang – Volkswagen Financial Services</a:t>
            </a:r>
            <a:endParaRPr lang="en-US" sz="1600" dirty="0"/>
          </a:p>
        </p:txBody>
      </p:sp>
      <p:pic>
        <p:nvPicPr>
          <p:cNvPr id="3" name="Picture 2"/>
          <p:cNvPicPr>
            <a:picLocks noChangeAspect="1"/>
          </p:cNvPicPr>
          <p:nvPr/>
        </p:nvPicPr>
        <p:blipFill>
          <a:blip r:embed="rId2" cstate="print"/>
          <a:stretch>
            <a:fillRect/>
          </a:stretch>
        </p:blipFill>
        <p:spPr>
          <a:xfrm>
            <a:off x="152400" y="2590800"/>
            <a:ext cx="3710995" cy="3105896"/>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13</a:t>
            </a:fld>
            <a:endParaRPr lang="en-US" dirty="0"/>
          </a:p>
        </p:txBody>
      </p:sp>
    </p:spTree>
    <p:extLst>
      <p:ext uri="{BB962C8B-B14F-4D97-AF65-F5344CB8AC3E}">
        <p14:creationId xmlns:p14="http://schemas.microsoft.com/office/powerpoint/2010/main" val="356689870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a:t>The stakeholders’ and users’ wants and needs</a:t>
            </a:r>
          </a:p>
          <a:p>
            <a:r>
              <a:rPr lang="en-GB" dirty="0"/>
              <a:t>They state ‘What’ is required </a:t>
            </a:r>
            <a:r>
              <a:rPr lang="en-GB" u="sng" dirty="0"/>
              <a:t>NOT</a:t>
            </a:r>
            <a:r>
              <a:rPr lang="en-GB" dirty="0"/>
              <a:t> ‘How’ it is to be achieved</a:t>
            </a:r>
          </a:p>
          <a:p>
            <a:r>
              <a:rPr lang="en-GB" dirty="0"/>
              <a:t>They contain acceptance criteria</a:t>
            </a:r>
          </a:p>
          <a:p>
            <a:r>
              <a:rPr lang="en-GB" dirty="0"/>
              <a:t>They provide a measure against which project success can be judged</a:t>
            </a:r>
          </a:p>
          <a:p>
            <a:r>
              <a:rPr lang="en-GB" dirty="0"/>
              <a:t>High-level requirements are documented during the Concept phase of the life cycle</a:t>
            </a:r>
          </a:p>
          <a:p>
            <a:r>
              <a:rPr lang="en-GB" dirty="0"/>
              <a:t>They are further developed and agreed during the Definition </a:t>
            </a:r>
            <a:r>
              <a:rPr lang="en-GB" dirty="0" smtClean="0"/>
              <a:t>phase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130</a:t>
            </a:fld>
            <a:endParaRPr lang="en-US" dirty="0"/>
          </a:p>
        </p:txBody>
      </p:sp>
      <p:sp>
        <p:nvSpPr>
          <p:cNvPr id="4" name="Title 3"/>
          <p:cNvSpPr>
            <a:spLocks noGrp="1"/>
          </p:cNvSpPr>
          <p:nvPr>
            <p:ph type="title"/>
          </p:nvPr>
        </p:nvSpPr>
        <p:spPr/>
        <p:txBody>
          <a:bodyPr/>
          <a:lstStyle/>
          <a:p>
            <a:r>
              <a:rPr lang="en-US" dirty="0" smtClean="0"/>
              <a:t>What Are Requirements?</a:t>
            </a:r>
            <a:endParaRPr lang="en-US" dirty="0"/>
          </a:p>
        </p:txBody>
      </p:sp>
    </p:spTree>
    <p:extLst>
      <p:ext uri="{BB962C8B-B14F-4D97-AF65-F5344CB8AC3E}">
        <p14:creationId xmlns:p14="http://schemas.microsoft.com/office/powerpoint/2010/main" val="31908939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1607683"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27"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56" y="2046"/>
              <a:ext cx="615" cy="407"/>
            </a:xfrm>
            <a:prstGeom prst="rect">
              <a:avLst/>
            </a:prstGeom>
            <a:noFill/>
            <a:ln w="9525">
              <a:noFill/>
              <a:miter lim="800000"/>
              <a:headEnd/>
              <a:tailEnd/>
            </a:ln>
            <a:effectLst/>
          </p:spPr>
          <p:txBody>
            <a:bodyPr wrap="none">
              <a:spAutoFit/>
            </a:bodyPr>
            <a:lstStyle/>
            <a:p>
              <a:r>
                <a:rPr lang="en-GB" b="1" dirty="0" smtClean="0">
                  <a:solidFill>
                    <a:schemeClr val="bg1"/>
                  </a:solidFill>
                  <a:latin typeface="+mn-lt"/>
                </a:rPr>
                <a:t>Benefits </a:t>
              </a:r>
            </a:p>
            <a:p>
              <a:r>
                <a:rPr lang="en-GB" b="1" dirty="0" smtClean="0">
                  <a:solidFill>
                    <a:schemeClr val="bg1"/>
                  </a:solidFill>
                  <a:latin typeface="+mn-lt"/>
                </a:rPr>
                <a:t>Realization</a:t>
              </a:r>
              <a:endParaRPr lang="en-GB" b="1" dirty="0">
                <a:solidFill>
                  <a:schemeClr val="bg1"/>
                </a:solidFill>
                <a:latin typeface="+mn-lt"/>
              </a:endParaRP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ln>
              <a:headEnd/>
              <a:tailEnd/>
            </a:ln>
          </p:spPr>
          <p:style>
            <a:lnRef idx="1">
              <a:schemeClr val="accent5"/>
            </a:lnRef>
            <a:fillRef idx="3">
              <a:schemeClr val="accent5"/>
            </a:fillRef>
            <a:effectRef idx="2">
              <a:schemeClr val="accent5"/>
            </a:effectRef>
            <a:fontRef idx="minor">
              <a:schemeClr val="lt1"/>
            </a:fontRef>
          </p:style>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131</a:t>
            </a:fld>
            <a:endParaRPr lang="en-US" dirty="0"/>
          </a:p>
        </p:txBody>
      </p:sp>
    </p:spTree>
    <p:extLst>
      <p:ext uri="{BB962C8B-B14F-4D97-AF65-F5344CB8AC3E}">
        <p14:creationId xmlns:p14="http://schemas.microsoft.com/office/powerpoint/2010/main" val="98059715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132</a:t>
            </a:fld>
            <a:endParaRPr lang="en-US" dirty="0"/>
          </a:p>
        </p:txBody>
      </p:sp>
      <p:sp>
        <p:nvSpPr>
          <p:cNvPr id="4" name="Title 3"/>
          <p:cNvSpPr>
            <a:spLocks noGrp="1"/>
          </p:cNvSpPr>
          <p:nvPr>
            <p:ph type="title"/>
          </p:nvPr>
        </p:nvSpPr>
        <p:spPr/>
        <p:txBody>
          <a:bodyPr/>
          <a:lstStyle/>
          <a:p>
            <a:r>
              <a:rPr lang="en-US" dirty="0" smtClean="0"/>
              <a:t>Requirements Structuring</a:t>
            </a:r>
            <a:endParaRPr lang="en-US" dirty="0"/>
          </a:p>
        </p:txBody>
      </p:sp>
      <p:sp>
        <p:nvSpPr>
          <p:cNvPr id="5" name="Content Placeholder 2"/>
          <p:cNvSpPr>
            <a:spLocks noGrp="1"/>
          </p:cNvSpPr>
          <p:nvPr>
            <p:ph idx="1"/>
          </p:nvPr>
        </p:nvSpPr>
        <p:spPr>
          <a:xfrm>
            <a:off x="457200" y="1371600"/>
            <a:ext cx="8229600" cy="4343400"/>
          </a:xfrm>
        </p:spPr>
        <p:txBody>
          <a:bodyPr>
            <a:normAutofit fontScale="85000" lnSpcReduction="20000"/>
          </a:bodyPr>
          <a:lstStyle/>
          <a:p>
            <a:pPr marL="0" indent="0">
              <a:buNone/>
            </a:pPr>
            <a:r>
              <a:rPr lang="en-GB" sz="2800" dirty="0" smtClean="0"/>
              <a:t>Factors used to structure the construct of the requirements:</a:t>
            </a:r>
          </a:p>
          <a:p>
            <a:r>
              <a:rPr lang="en-GB" dirty="0" smtClean="0"/>
              <a:t>Value</a:t>
            </a:r>
          </a:p>
          <a:p>
            <a:pPr lvl="1"/>
            <a:r>
              <a:rPr lang="en-GB" sz="2200" dirty="0" smtClean="0"/>
              <a:t>The size of the benefit from each requirement</a:t>
            </a:r>
          </a:p>
          <a:p>
            <a:r>
              <a:rPr lang="en-GB" dirty="0" smtClean="0"/>
              <a:t>Priority</a:t>
            </a:r>
          </a:p>
          <a:p>
            <a:pPr lvl="1"/>
            <a:r>
              <a:rPr lang="en-GB" sz="2200" dirty="0" smtClean="0"/>
              <a:t>Stakeholders agree the priority order</a:t>
            </a:r>
          </a:p>
          <a:p>
            <a:r>
              <a:rPr lang="en-GB" dirty="0" smtClean="0"/>
              <a:t>Time</a:t>
            </a:r>
          </a:p>
          <a:p>
            <a:pPr lvl="1"/>
            <a:r>
              <a:rPr lang="en-GB" sz="2200" dirty="0" smtClean="0"/>
              <a:t>Deadlines for each requirement</a:t>
            </a:r>
          </a:p>
          <a:p>
            <a:r>
              <a:rPr lang="en-GB" dirty="0" smtClean="0"/>
              <a:t>Process</a:t>
            </a:r>
          </a:p>
          <a:p>
            <a:pPr lvl="1"/>
            <a:r>
              <a:rPr lang="en-GB" sz="2200" dirty="0" smtClean="0"/>
              <a:t>The way the solution is to be built, by which sub-contractors</a:t>
            </a:r>
          </a:p>
          <a:p>
            <a:r>
              <a:rPr lang="en-GB" sz="2400" dirty="0" smtClean="0"/>
              <a:t>Impact</a:t>
            </a:r>
          </a:p>
          <a:p>
            <a:pPr lvl="1"/>
            <a:r>
              <a:rPr lang="en-GB" sz="2200" dirty="0" smtClean="0"/>
              <a:t>The P5* impact that the requirement has </a:t>
            </a:r>
          </a:p>
          <a:p>
            <a:pPr lvl="2"/>
            <a:endParaRPr lang="en-GB" sz="2000" dirty="0"/>
          </a:p>
          <a:p>
            <a:pPr marL="114300" indent="0">
              <a:buNone/>
            </a:pPr>
            <a:r>
              <a:rPr lang="en-GB" sz="1400" dirty="0" smtClean="0"/>
              <a:t>*Sustainability Impact - People, Planet, Profit, Project Process and Resulting Product</a:t>
            </a:r>
            <a:endParaRPr lang="en-GB" sz="1400" dirty="0"/>
          </a:p>
        </p:txBody>
      </p:sp>
    </p:spTree>
    <p:extLst>
      <p:ext uri="{BB962C8B-B14F-4D97-AF65-F5344CB8AC3E}">
        <p14:creationId xmlns:p14="http://schemas.microsoft.com/office/powerpoint/2010/main" val="358751862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514350" indent="-514350">
              <a:buFont typeface="+mj-lt"/>
              <a:buAutoNum type="arabicPeriod"/>
            </a:pPr>
            <a:r>
              <a:rPr lang="en-US" dirty="0" smtClean="0">
                <a:solidFill>
                  <a:schemeClr val="tx1">
                    <a:lumMod val="95000"/>
                    <a:lumOff val="5000"/>
                  </a:schemeClr>
                </a:solidFill>
              </a:rPr>
              <a:t>Introduction</a:t>
            </a:r>
            <a:r>
              <a:rPr lang="en-US" dirty="0">
                <a:solidFill>
                  <a:schemeClr val="tx1">
                    <a:lumMod val="95000"/>
                    <a:lumOff val="5000"/>
                  </a:schemeClr>
                </a:solidFill>
              </a:rPr>
              <a:t>	</a:t>
            </a:r>
          </a:p>
          <a:p>
            <a:pPr marL="914400" lvl="1" indent="-514350">
              <a:buFont typeface="+mj-lt"/>
              <a:buAutoNum type="arabicPeriod"/>
            </a:pPr>
            <a:r>
              <a:rPr lang="en-US" dirty="0" smtClean="0">
                <a:solidFill>
                  <a:schemeClr val="tx1">
                    <a:lumMod val="95000"/>
                    <a:lumOff val="5000"/>
                  </a:schemeClr>
                </a:solidFill>
              </a:rPr>
              <a:t>Purpose </a:t>
            </a:r>
            <a:r>
              <a:rPr lang="en-US" dirty="0">
                <a:solidFill>
                  <a:schemeClr val="tx1">
                    <a:lumMod val="95000"/>
                    <a:lumOff val="5000"/>
                  </a:schemeClr>
                </a:solidFill>
              </a:rPr>
              <a:t>of The Requirements Management </a:t>
            </a:r>
            <a:r>
              <a:rPr lang="en-US" dirty="0" smtClean="0">
                <a:solidFill>
                  <a:schemeClr val="tx1">
                    <a:lumMod val="95000"/>
                    <a:lumOff val="5000"/>
                  </a:schemeClr>
                </a:solidFill>
              </a:rPr>
              <a:t>Plan</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a:t>
            </a:r>
            <a:r>
              <a:rPr lang="en-US" dirty="0">
                <a:solidFill>
                  <a:schemeClr val="tx1">
                    <a:lumMod val="95000"/>
                    <a:lumOff val="5000"/>
                  </a:schemeClr>
                </a:solidFill>
              </a:rPr>
              <a:t>Management </a:t>
            </a:r>
            <a:r>
              <a:rPr lang="en-US" dirty="0" smtClean="0">
                <a:solidFill>
                  <a:schemeClr val="tx1">
                    <a:lumMod val="95000"/>
                    <a:lumOff val="5000"/>
                  </a:schemeClr>
                </a:solidFill>
              </a:rPr>
              <a:t>Overview</a:t>
            </a:r>
          </a:p>
          <a:p>
            <a:pPr marL="914400" lvl="1" indent="-514350">
              <a:buFont typeface="+mj-lt"/>
              <a:buAutoNum type="arabicPeriod"/>
            </a:pPr>
            <a:r>
              <a:rPr lang="en-US" dirty="0" smtClean="0">
                <a:solidFill>
                  <a:schemeClr val="tx1">
                    <a:lumMod val="95000"/>
                    <a:lumOff val="5000"/>
                  </a:schemeClr>
                </a:solidFill>
              </a:rPr>
              <a:t>Organization</a:t>
            </a:r>
            <a:r>
              <a:rPr lang="en-US" dirty="0">
                <a:solidFill>
                  <a:schemeClr val="tx1">
                    <a:lumMod val="95000"/>
                    <a:lumOff val="5000"/>
                  </a:schemeClr>
                </a:solidFill>
              </a:rPr>
              <a:t>, Responsibilities, and </a:t>
            </a:r>
            <a:r>
              <a:rPr lang="en-US" dirty="0" smtClean="0">
                <a:solidFill>
                  <a:schemeClr val="tx1">
                    <a:lumMod val="95000"/>
                    <a:lumOff val="5000"/>
                  </a:schemeClr>
                </a:solidFill>
              </a:rPr>
              <a:t>Interfaces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Tools</a:t>
            </a:r>
            <a:r>
              <a:rPr lang="en-US" dirty="0">
                <a:solidFill>
                  <a:schemeClr val="tx1">
                    <a:lumMod val="95000"/>
                    <a:lumOff val="5000"/>
                  </a:schemeClr>
                </a:solidFill>
              </a:rPr>
              <a:t>, Environment, and </a:t>
            </a:r>
            <a:r>
              <a:rPr lang="en-US" dirty="0" smtClean="0">
                <a:solidFill>
                  <a:schemeClr val="tx1">
                    <a:lumMod val="95000"/>
                    <a:lumOff val="5000"/>
                  </a:schemeClr>
                </a:solidFill>
              </a:rPr>
              <a:t>Infrastructure</a:t>
            </a:r>
            <a:endParaRPr lang="en-US" dirty="0">
              <a:solidFill>
                <a:schemeClr val="tx1">
                  <a:lumMod val="95000"/>
                  <a:lumOff val="5000"/>
                </a:schemeClr>
              </a:solidFill>
            </a:endParaRPr>
          </a:p>
          <a:p>
            <a:pPr marL="514350" indent="-514350">
              <a:buFont typeface="+mj-lt"/>
              <a:buAutoNum type="arabicPeriod"/>
            </a:pPr>
            <a:r>
              <a:rPr lang="en-US" dirty="0" smtClean="0">
                <a:solidFill>
                  <a:schemeClr val="tx1">
                    <a:lumMod val="95000"/>
                    <a:lumOff val="5000"/>
                  </a:schemeClr>
                </a:solidFill>
              </a:rPr>
              <a:t>Requirements Management</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Assumptions</a:t>
            </a:r>
            <a:r>
              <a:rPr lang="en-US" dirty="0">
                <a:solidFill>
                  <a:schemeClr val="tx1">
                    <a:lumMod val="95000"/>
                    <a:lumOff val="5000"/>
                  </a:schemeClr>
                </a:solidFill>
              </a:rPr>
              <a:t>/</a:t>
            </a:r>
            <a:r>
              <a:rPr lang="en-US" dirty="0" smtClean="0">
                <a:solidFill>
                  <a:schemeClr val="tx1">
                    <a:lumMod val="95000"/>
                    <a:lumOff val="5000"/>
                  </a:schemeClr>
                </a:solidFill>
              </a:rPr>
              <a:t>Constraints (Sustainability Impacts)</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Definition</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Requirements Traceability</a:t>
            </a:r>
            <a:endParaRPr lang="en-US" dirty="0">
              <a:solidFill>
                <a:schemeClr val="tx1">
                  <a:lumMod val="95000"/>
                  <a:lumOff val="5000"/>
                </a:schemeClr>
              </a:solidFill>
            </a:endParaRPr>
          </a:p>
          <a:p>
            <a:pPr marL="914400" lvl="1" indent="-514350">
              <a:buFont typeface="+mj-lt"/>
              <a:buAutoNum type="arabicPeriod"/>
            </a:pPr>
            <a:r>
              <a:rPr lang="en-US" dirty="0" smtClean="0">
                <a:solidFill>
                  <a:schemeClr val="tx1">
                    <a:lumMod val="95000"/>
                    <a:lumOff val="5000"/>
                  </a:schemeClr>
                </a:solidFill>
              </a:rPr>
              <a:t>Workflows </a:t>
            </a:r>
            <a:r>
              <a:rPr lang="en-US" dirty="0">
                <a:solidFill>
                  <a:schemeClr val="tx1">
                    <a:lumMod val="95000"/>
                    <a:lumOff val="5000"/>
                  </a:schemeClr>
                </a:solidFill>
              </a:rPr>
              <a:t>and </a:t>
            </a:r>
            <a:r>
              <a:rPr lang="en-US" dirty="0" smtClean="0">
                <a:solidFill>
                  <a:schemeClr val="tx1">
                    <a:lumMod val="95000"/>
                    <a:lumOff val="5000"/>
                  </a:schemeClr>
                </a:solidFill>
              </a:rPr>
              <a:t>Activities</a:t>
            </a:r>
          </a:p>
          <a:p>
            <a:pPr marL="514350" indent="-514350">
              <a:buFont typeface="+mj-lt"/>
              <a:buAutoNum type="arabicPeriod"/>
            </a:pPr>
            <a:r>
              <a:rPr lang="en-US" dirty="0" smtClean="0">
                <a:solidFill>
                  <a:schemeClr val="tx1">
                    <a:lumMod val="95000"/>
                    <a:lumOff val="5000"/>
                  </a:schemeClr>
                </a:solidFill>
              </a:rPr>
              <a:t>Change Management</a:t>
            </a:r>
          </a:p>
          <a:p>
            <a:pPr marL="514350" indent="-514350">
              <a:buFont typeface="+mj-lt"/>
              <a:buAutoNum type="arabicPeriod"/>
            </a:pPr>
            <a:r>
              <a:rPr lang="en-US" dirty="0" smtClean="0">
                <a:solidFill>
                  <a:schemeClr val="tx1">
                    <a:lumMod val="95000"/>
                    <a:lumOff val="5000"/>
                  </a:schemeClr>
                </a:solidFill>
              </a:rPr>
              <a:t>Key Terms</a:t>
            </a:r>
            <a:endParaRPr lang="en-US" dirty="0">
              <a:solidFill>
                <a:schemeClr val="tx1">
                  <a:lumMod val="95000"/>
                  <a:lumOff val="5000"/>
                </a:schemeClr>
              </a:solidFill>
            </a:endParaRPr>
          </a:p>
          <a:p>
            <a:pPr marL="514350" indent="-514350">
              <a:buFont typeface="+mj-lt"/>
              <a:buAutoNum type="arabicPeriod"/>
            </a:pPr>
            <a:r>
              <a:rPr lang="en-US" dirty="0">
                <a:solidFill>
                  <a:schemeClr val="tx1">
                    <a:lumMod val="95000"/>
                    <a:lumOff val="5000"/>
                  </a:schemeClr>
                </a:solidFill>
              </a:rPr>
              <a:t>Requirements Management Plan </a:t>
            </a:r>
            <a:r>
              <a:rPr lang="en-US" dirty="0" smtClean="0">
                <a:solidFill>
                  <a:schemeClr val="tx1">
                    <a:lumMod val="95000"/>
                    <a:lumOff val="5000"/>
                  </a:schemeClr>
                </a:solidFill>
              </a:rPr>
              <a:t>Approval Page</a:t>
            </a:r>
            <a:endParaRPr lang="en-US" dirty="0">
              <a:solidFill>
                <a:schemeClr val="tx1">
                  <a:lumMod val="95000"/>
                  <a:lumOff val="5000"/>
                </a:schemeClr>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133</a:t>
            </a:fld>
            <a:endParaRPr lang="en-US" dirty="0"/>
          </a:p>
        </p:txBody>
      </p:sp>
      <p:sp>
        <p:nvSpPr>
          <p:cNvPr id="4" name="Title 3"/>
          <p:cNvSpPr>
            <a:spLocks noGrp="1"/>
          </p:cNvSpPr>
          <p:nvPr>
            <p:ph type="title"/>
          </p:nvPr>
        </p:nvSpPr>
        <p:spPr/>
        <p:txBody>
          <a:bodyPr/>
          <a:lstStyle/>
          <a:p>
            <a:r>
              <a:rPr lang="en-US" dirty="0" smtClean="0"/>
              <a:t>Elements of a Requirements Management Plan</a:t>
            </a:r>
            <a:endParaRPr lang="en-US" dirty="0"/>
          </a:p>
        </p:txBody>
      </p:sp>
    </p:spTree>
    <p:extLst>
      <p:ext uri="{BB962C8B-B14F-4D97-AF65-F5344CB8AC3E}">
        <p14:creationId xmlns:p14="http://schemas.microsoft.com/office/powerpoint/2010/main" val="37248395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Active Listening and Communication Skills</a:t>
            </a:r>
          </a:p>
          <a:p>
            <a:r>
              <a:rPr lang="en-US" dirty="0" smtClean="0"/>
              <a:t>Interpreting and articulating requirements, their alignment to organizational strategic goals and principles</a:t>
            </a:r>
          </a:p>
          <a:p>
            <a:r>
              <a:rPr lang="en-US" dirty="0" smtClean="0"/>
              <a:t>Navigating ambiguity </a:t>
            </a:r>
          </a:p>
          <a:p>
            <a:r>
              <a:rPr lang="en-US" dirty="0" smtClean="0"/>
              <a:t>Active Engagement of Stakeholders</a:t>
            </a:r>
          </a:p>
          <a:p>
            <a:r>
              <a:rPr lang="en-US" dirty="0" smtClean="0"/>
              <a:t>Understanding the Need “You gave me what I asked for but not what I needed.”</a:t>
            </a:r>
          </a:p>
          <a:p>
            <a:r>
              <a:rPr lang="en-US" dirty="0" smtClean="0"/>
              <a:t>Clearly defined and functioning change control </a:t>
            </a:r>
          </a:p>
          <a:p>
            <a:r>
              <a:rPr lang="en-US" dirty="0" smtClean="0"/>
              <a:t>Ability to articulate the business value of the requirement</a:t>
            </a:r>
          </a:p>
          <a:p>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134</a:t>
            </a:fld>
            <a:endParaRPr lang="en-US" dirty="0"/>
          </a:p>
        </p:txBody>
      </p:sp>
      <p:sp>
        <p:nvSpPr>
          <p:cNvPr id="4" name="Title 3"/>
          <p:cNvSpPr>
            <a:spLocks noGrp="1"/>
          </p:cNvSpPr>
          <p:nvPr>
            <p:ph type="title"/>
          </p:nvPr>
        </p:nvSpPr>
        <p:spPr/>
        <p:txBody>
          <a:bodyPr/>
          <a:lstStyle/>
          <a:p>
            <a:r>
              <a:rPr lang="en-US" dirty="0" smtClean="0"/>
              <a:t>Important Skills For Requirements Management</a:t>
            </a:r>
            <a:endParaRPr lang="en-US" dirty="0"/>
          </a:p>
        </p:txBody>
      </p:sp>
    </p:spTree>
    <p:extLst>
      <p:ext uri="{BB962C8B-B14F-4D97-AF65-F5344CB8AC3E}">
        <p14:creationId xmlns:p14="http://schemas.microsoft.com/office/powerpoint/2010/main" val="26304682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228600"/>
            <a:ext cx="6400800" cy="838200"/>
          </a:xfrm>
        </p:spPr>
        <p:txBody>
          <a:bodyPr/>
          <a:lstStyle/>
          <a:p>
            <a:pPr eaLnBrk="1" hangingPunct="1"/>
            <a:r>
              <a:rPr lang="en-GB" altLang="en-US" dirty="0" smtClean="0"/>
              <a:t>The study of why things go wrong</a:t>
            </a:r>
          </a:p>
        </p:txBody>
      </p:sp>
      <p:sp>
        <p:nvSpPr>
          <p:cNvPr id="103427" name="Rectangle 3"/>
          <p:cNvSpPr>
            <a:spLocks noGrp="1" noChangeArrowheads="1"/>
          </p:cNvSpPr>
          <p:nvPr>
            <p:ph type="body" idx="1"/>
          </p:nvPr>
        </p:nvSpPr>
        <p:spPr>
          <a:xfrm>
            <a:off x="381000" y="1322388"/>
            <a:ext cx="8353425" cy="4392612"/>
          </a:xfrm>
        </p:spPr>
        <p:txBody>
          <a:bodyPr>
            <a:normAutofit fontScale="92500" lnSpcReduction="20000"/>
          </a:bodyPr>
          <a:lstStyle/>
          <a:p>
            <a:pPr eaLnBrk="1" hangingPunct="1">
              <a:lnSpc>
                <a:spcPct val="90000"/>
              </a:lnSpc>
              <a:defRPr/>
            </a:pPr>
            <a:r>
              <a:rPr lang="en-GB" sz="1500" dirty="0" smtClean="0"/>
              <a:t>If </a:t>
            </a:r>
            <a:r>
              <a:rPr lang="en-GB" sz="1500" dirty="0"/>
              <a:t>you don’t know what you </a:t>
            </a:r>
            <a:r>
              <a:rPr lang="en-GB" sz="1500" dirty="0" smtClean="0"/>
              <a:t>want,</a:t>
            </a:r>
          </a:p>
          <a:p>
            <a:pPr eaLnBrk="1" hangingPunct="1">
              <a:lnSpc>
                <a:spcPct val="90000"/>
              </a:lnSpc>
              <a:defRPr/>
            </a:pPr>
            <a:r>
              <a:rPr lang="en-GB" sz="1500" dirty="0" smtClean="0"/>
              <a:t>or </a:t>
            </a:r>
            <a:r>
              <a:rPr lang="en-GB" sz="1500" dirty="0"/>
              <a:t>what you want keeps changing; </a:t>
            </a:r>
            <a:endParaRPr lang="en-GB" sz="1500" dirty="0" smtClean="0"/>
          </a:p>
          <a:p>
            <a:pPr eaLnBrk="1" hangingPunct="1">
              <a:lnSpc>
                <a:spcPct val="90000"/>
              </a:lnSpc>
              <a:defRPr/>
            </a:pPr>
            <a:r>
              <a:rPr lang="en-GB" sz="1500" dirty="0" smtClean="0"/>
              <a:t>or </a:t>
            </a:r>
            <a:r>
              <a:rPr lang="en-GB" sz="1500" dirty="0"/>
              <a:t>you can’t commit the required money to the project; </a:t>
            </a:r>
            <a:endParaRPr lang="en-GB" sz="1500" dirty="0" smtClean="0"/>
          </a:p>
          <a:p>
            <a:pPr eaLnBrk="1" hangingPunct="1">
              <a:lnSpc>
                <a:spcPct val="90000"/>
              </a:lnSpc>
              <a:defRPr/>
            </a:pPr>
            <a:r>
              <a:rPr lang="en-GB" sz="1500" dirty="0" smtClean="0"/>
              <a:t>or </a:t>
            </a:r>
            <a:r>
              <a:rPr lang="en-GB" sz="1500" dirty="0"/>
              <a:t>you don’t have anyone in charge of the project, </a:t>
            </a:r>
            <a:endParaRPr lang="en-GB" sz="1500" dirty="0" smtClean="0"/>
          </a:p>
          <a:p>
            <a:pPr eaLnBrk="1" hangingPunct="1">
              <a:lnSpc>
                <a:spcPct val="90000"/>
              </a:lnSpc>
              <a:defRPr/>
            </a:pPr>
            <a:r>
              <a:rPr lang="en-GB" sz="1500" dirty="0" smtClean="0"/>
              <a:t>or </a:t>
            </a:r>
            <a:r>
              <a:rPr lang="en-GB" sz="1500" dirty="0"/>
              <a:t>you keep changing the person in </a:t>
            </a:r>
            <a:r>
              <a:rPr lang="en-GB" sz="1500" dirty="0" smtClean="0"/>
              <a:t>charge,</a:t>
            </a:r>
          </a:p>
          <a:p>
            <a:pPr eaLnBrk="1" hangingPunct="1">
              <a:lnSpc>
                <a:spcPct val="90000"/>
              </a:lnSpc>
              <a:defRPr/>
            </a:pPr>
            <a:r>
              <a:rPr lang="en-GB" sz="1500" dirty="0" smtClean="0"/>
              <a:t>or </a:t>
            </a:r>
            <a:r>
              <a:rPr lang="en-GB" sz="1500" dirty="0"/>
              <a:t>the person </a:t>
            </a:r>
            <a:r>
              <a:rPr lang="en-GB" sz="1500" dirty="0" smtClean="0"/>
              <a:t>who</a:t>
            </a:r>
          </a:p>
          <a:p>
            <a:pPr eaLnBrk="1" hangingPunct="1">
              <a:lnSpc>
                <a:spcPct val="90000"/>
              </a:lnSpc>
              <a:defRPr/>
            </a:pPr>
            <a:r>
              <a:rPr lang="en-GB" sz="1500" dirty="0" smtClean="0"/>
              <a:t>is </a:t>
            </a:r>
            <a:r>
              <a:rPr lang="en-GB" sz="1500" dirty="0"/>
              <a:t>supposed to be in charge doesn’t really call the </a:t>
            </a:r>
            <a:r>
              <a:rPr lang="en-GB" sz="1500" dirty="0" smtClean="0"/>
              <a:t>shots;</a:t>
            </a:r>
          </a:p>
          <a:p>
            <a:pPr eaLnBrk="1" hangingPunct="1">
              <a:lnSpc>
                <a:spcPct val="90000"/>
              </a:lnSpc>
              <a:defRPr/>
            </a:pPr>
            <a:r>
              <a:rPr lang="en-GB" sz="1500" dirty="0" smtClean="0"/>
              <a:t>or </a:t>
            </a:r>
            <a:r>
              <a:rPr lang="en-GB" sz="1500" dirty="0"/>
              <a:t>the person at the top of the business doesn’t care about the project; </a:t>
            </a:r>
            <a:endParaRPr lang="en-GB" sz="1500" dirty="0" smtClean="0"/>
          </a:p>
          <a:p>
            <a:pPr eaLnBrk="1" hangingPunct="1">
              <a:lnSpc>
                <a:spcPct val="90000"/>
              </a:lnSpc>
              <a:defRPr/>
            </a:pPr>
            <a:r>
              <a:rPr lang="en-GB" sz="1500" dirty="0" smtClean="0"/>
              <a:t>and </a:t>
            </a:r>
            <a:r>
              <a:rPr lang="en-GB" sz="1500" dirty="0"/>
              <a:t>you don’t focus on what the actual benefit to the business is; </a:t>
            </a:r>
            <a:endParaRPr lang="en-GB" sz="1500" dirty="0" smtClean="0"/>
          </a:p>
          <a:p>
            <a:pPr eaLnBrk="1" hangingPunct="1">
              <a:lnSpc>
                <a:spcPct val="90000"/>
              </a:lnSpc>
              <a:defRPr/>
            </a:pPr>
            <a:r>
              <a:rPr lang="en-GB" sz="1500" dirty="0" smtClean="0"/>
              <a:t>and </a:t>
            </a:r>
            <a:r>
              <a:rPr lang="en-GB" sz="1500" dirty="0"/>
              <a:t>you don’t regularly talk to the people who will have to use the system; </a:t>
            </a:r>
            <a:endParaRPr lang="en-GB" sz="1500" dirty="0" smtClean="0"/>
          </a:p>
          <a:p>
            <a:pPr eaLnBrk="1" hangingPunct="1">
              <a:lnSpc>
                <a:spcPct val="90000"/>
              </a:lnSpc>
              <a:defRPr/>
            </a:pPr>
            <a:r>
              <a:rPr lang="en-GB" sz="1500" dirty="0" smtClean="0"/>
              <a:t>and </a:t>
            </a:r>
            <a:r>
              <a:rPr lang="en-GB" sz="1500" dirty="0"/>
              <a:t>you don’t constantly check </a:t>
            </a:r>
            <a:r>
              <a:rPr lang="en-GB" sz="1500" dirty="0" smtClean="0"/>
              <a:t>progress;</a:t>
            </a:r>
          </a:p>
          <a:p>
            <a:pPr eaLnBrk="1" hangingPunct="1">
              <a:lnSpc>
                <a:spcPct val="90000"/>
              </a:lnSpc>
              <a:defRPr/>
            </a:pPr>
            <a:r>
              <a:rPr lang="en-GB" sz="1500" dirty="0" smtClean="0"/>
              <a:t>or </a:t>
            </a:r>
            <a:r>
              <a:rPr lang="en-GB" sz="1500" dirty="0"/>
              <a:t>you have an unrealistic timetable and try to run before you can walk; </a:t>
            </a:r>
            <a:endParaRPr lang="en-GB" sz="1500" dirty="0" smtClean="0"/>
          </a:p>
          <a:p>
            <a:pPr eaLnBrk="1" hangingPunct="1">
              <a:lnSpc>
                <a:spcPct val="90000"/>
              </a:lnSpc>
              <a:defRPr/>
            </a:pPr>
            <a:r>
              <a:rPr lang="en-GB" sz="1500" dirty="0" smtClean="0"/>
              <a:t>or </a:t>
            </a:r>
            <a:r>
              <a:rPr lang="en-GB" sz="1500" dirty="0"/>
              <a:t>you fail to test the system properly before you launch </a:t>
            </a:r>
            <a:r>
              <a:rPr lang="en-GB" sz="1500" dirty="0" smtClean="0"/>
              <a:t>it;</a:t>
            </a:r>
          </a:p>
          <a:p>
            <a:pPr eaLnBrk="1" hangingPunct="1">
              <a:lnSpc>
                <a:spcPct val="90000"/>
              </a:lnSpc>
              <a:defRPr/>
            </a:pPr>
            <a:r>
              <a:rPr lang="en-GB" sz="1500" dirty="0" smtClean="0"/>
              <a:t>or </a:t>
            </a:r>
            <a:r>
              <a:rPr lang="en-GB" sz="1500" dirty="0"/>
              <a:t>if you don’t provide enough training; </a:t>
            </a:r>
            <a:endParaRPr lang="en-GB" sz="1500" dirty="0" smtClean="0"/>
          </a:p>
          <a:p>
            <a:pPr eaLnBrk="1" hangingPunct="1">
              <a:lnSpc>
                <a:spcPct val="90000"/>
              </a:lnSpc>
              <a:defRPr/>
            </a:pPr>
            <a:r>
              <a:rPr lang="en-GB" sz="1500" dirty="0" smtClean="0"/>
              <a:t>or </a:t>
            </a:r>
            <a:r>
              <a:rPr lang="en-GB" sz="1500" dirty="0"/>
              <a:t>you don’t have a Plan B in case things go wrong; </a:t>
            </a:r>
            <a:endParaRPr lang="en-GB" sz="1500" dirty="0" smtClean="0"/>
          </a:p>
          <a:p>
            <a:pPr eaLnBrk="1" hangingPunct="1">
              <a:lnSpc>
                <a:spcPct val="90000"/>
              </a:lnSpc>
              <a:defRPr/>
            </a:pPr>
            <a:r>
              <a:rPr lang="en-GB" sz="1500" dirty="0" smtClean="0"/>
              <a:t>or </a:t>
            </a:r>
            <a:r>
              <a:rPr lang="en-GB" sz="1500" dirty="0"/>
              <a:t>you try to bite off more than you can chew in one </a:t>
            </a:r>
            <a:r>
              <a:rPr lang="en-GB" sz="1500" dirty="0" smtClean="0"/>
              <a:t>go;</a:t>
            </a:r>
          </a:p>
          <a:p>
            <a:pPr eaLnBrk="1" hangingPunct="1">
              <a:lnSpc>
                <a:spcPct val="90000"/>
              </a:lnSpc>
              <a:defRPr/>
            </a:pPr>
            <a:r>
              <a:rPr lang="en-GB" sz="1500" dirty="0" smtClean="0"/>
              <a:t>or </a:t>
            </a:r>
            <a:r>
              <a:rPr lang="en-GB" sz="1500" dirty="0"/>
              <a:t>if you don’t realise that the bigger project the greater the chance of its being overtaken by events or new technology or new </a:t>
            </a:r>
            <a:r>
              <a:rPr lang="en-GB" sz="1500" dirty="0" smtClean="0"/>
              <a:t>legislation;</a:t>
            </a:r>
          </a:p>
          <a:p>
            <a:pPr eaLnBrk="1" hangingPunct="1">
              <a:lnSpc>
                <a:spcPct val="90000"/>
              </a:lnSpc>
              <a:defRPr/>
            </a:pPr>
            <a:r>
              <a:rPr lang="en-GB" sz="1500" dirty="0" smtClean="0"/>
              <a:t>or </a:t>
            </a:r>
            <a:r>
              <a:rPr lang="en-GB" sz="1500" dirty="0"/>
              <a:t>you don’t realise that you may not have the skills you need to manage the project; </a:t>
            </a:r>
            <a:endParaRPr lang="en-GB" sz="1500" dirty="0" smtClean="0"/>
          </a:p>
          <a:p>
            <a:pPr eaLnBrk="1" hangingPunct="1">
              <a:lnSpc>
                <a:spcPct val="90000"/>
              </a:lnSpc>
              <a:defRPr/>
            </a:pPr>
            <a:r>
              <a:rPr lang="en-GB" sz="1500" dirty="0" smtClean="0"/>
              <a:t>or </a:t>
            </a:r>
            <a:r>
              <a:rPr lang="en-GB" sz="1500" dirty="0"/>
              <a:t>you don’t realise that some suppliers are quite capable of telling you they can deliver when they can’t</a:t>
            </a:r>
            <a:r>
              <a:rPr lang="en-GB" sz="1500" dirty="0" smtClean="0"/>
              <a:t>;</a:t>
            </a:r>
          </a:p>
          <a:p>
            <a:pPr marL="0" indent="0" eaLnBrk="1" hangingPunct="1">
              <a:lnSpc>
                <a:spcPct val="90000"/>
              </a:lnSpc>
              <a:buFontTx/>
              <a:buNone/>
              <a:defRPr/>
            </a:pPr>
            <a:endParaRPr lang="en-GB" sz="1400" dirty="0" smtClean="0"/>
          </a:p>
          <a:p>
            <a:pPr marL="0" indent="0" eaLnBrk="1" hangingPunct="1">
              <a:lnSpc>
                <a:spcPct val="90000"/>
              </a:lnSpc>
              <a:buNone/>
              <a:defRPr/>
            </a:pPr>
            <a:r>
              <a:rPr lang="en-GB" sz="1400" dirty="0" smtClean="0">
                <a:solidFill>
                  <a:srgbClr val="0000CC"/>
                </a:solidFill>
              </a:rPr>
              <a:t>Then…..</a:t>
            </a:r>
            <a:endParaRPr lang="en-GB" altLang="en-US" sz="1400" b="1" dirty="0" smtClean="0">
              <a:solidFill>
                <a:srgbClr val="0000CC"/>
              </a:solidFill>
            </a:endParaRPr>
          </a:p>
        </p:txBody>
      </p:sp>
    </p:spTree>
    <p:extLst>
      <p:ext uri="{BB962C8B-B14F-4D97-AF65-F5344CB8AC3E}">
        <p14:creationId xmlns:p14="http://schemas.microsoft.com/office/powerpoint/2010/main" val="20563849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3427">
                                            <p:txEl>
                                              <p:pRg st="7" end="7"/>
                                            </p:txEl>
                                          </p:spTgt>
                                        </p:tgtEl>
                                        <p:attrNameLst>
                                          <p:attrName>style.visibility</p:attrName>
                                        </p:attrNameLst>
                                      </p:cBhvr>
                                      <p:to>
                                        <p:strVal val="visible"/>
                                      </p:to>
                                    </p:set>
                                    <p:anim calcmode="lin" valueType="num">
                                      <p:cBhvr additive="base">
                                        <p:cTn id="49" dur="500" fill="hold"/>
                                        <p:tgtEl>
                                          <p:spTgt spid="1034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342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03427">
                                            <p:txEl>
                                              <p:pRg st="8" end="8"/>
                                            </p:txEl>
                                          </p:spTgt>
                                        </p:tgtEl>
                                        <p:attrNameLst>
                                          <p:attrName>style.visibility</p:attrName>
                                        </p:attrNameLst>
                                      </p:cBhvr>
                                      <p:to>
                                        <p:strVal val="visible"/>
                                      </p:to>
                                    </p:set>
                                    <p:anim calcmode="lin" valueType="num">
                                      <p:cBhvr additive="base">
                                        <p:cTn id="55" dur="500" fill="hold"/>
                                        <p:tgtEl>
                                          <p:spTgt spid="10342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34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03427">
                                            <p:txEl>
                                              <p:pRg st="9" end="9"/>
                                            </p:txEl>
                                          </p:spTgt>
                                        </p:tgtEl>
                                        <p:attrNameLst>
                                          <p:attrName>style.visibility</p:attrName>
                                        </p:attrNameLst>
                                      </p:cBhvr>
                                      <p:to>
                                        <p:strVal val="visible"/>
                                      </p:to>
                                    </p:set>
                                    <p:anim calcmode="lin" valueType="num">
                                      <p:cBhvr additive="base">
                                        <p:cTn id="61" dur="500" fill="hold"/>
                                        <p:tgtEl>
                                          <p:spTgt spid="103427">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34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03427">
                                            <p:txEl>
                                              <p:pRg st="10" end="10"/>
                                            </p:txEl>
                                          </p:spTgt>
                                        </p:tgtEl>
                                        <p:attrNameLst>
                                          <p:attrName>style.visibility</p:attrName>
                                        </p:attrNameLst>
                                      </p:cBhvr>
                                      <p:to>
                                        <p:strVal val="visible"/>
                                      </p:to>
                                    </p:set>
                                    <p:anim calcmode="lin" valueType="num">
                                      <p:cBhvr additive="base">
                                        <p:cTn id="67" dur="500" fill="hold"/>
                                        <p:tgtEl>
                                          <p:spTgt spid="103427">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3427">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03427">
                                            <p:txEl>
                                              <p:pRg st="11" end="11"/>
                                            </p:txEl>
                                          </p:spTgt>
                                        </p:tgtEl>
                                        <p:attrNameLst>
                                          <p:attrName>style.visibility</p:attrName>
                                        </p:attrNameLst>
                                      </p:cBhvr>
                                      <p:to>
                                        <p:strVal val="visible"/>
                                      </p:to>
                                    </p:set>
                                    <p:anim calcmode="lin" valueType="num">
                                      <p:cBhvr additive="base">
                                        <p:cTn id="73" dur="500" fill="hold"/>
                                        <p:tgtEl>
                                          <p:spTgt spid="103427">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0342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03427">
                                            <p:txEl>
                                              <p:pRg st="12" end="12"/>
                                            </p:txEl>
                                          </p:spTgt>
                                        </p:tgtEl>
                                        <p:attrNameLst>
                                          <p:attrName>style.visibility</p:attrName>
                                        </p:attrNameLst>
                                      </p:cBhvr>
                                      <p:to>
                                        <p:strVal val="visible"/>
                                      </p:to>
                                    </p:set>
                                    <p:anim calcmode="lin" valueType="num">
                                      <p:cBhvr additive="base">
                                        <p:cTn id="79" dur="500" fill="hold"/>
                                        <p:tgtEl>
                                          <p:spTgt spid="103427">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34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nodeType="clickEffect">
                                  <p:stCondLst>
                                    <p:cond delay="0"/>
                                  </p:stCondLst>
                                  <p:childTnLst>
                                    <p:set>
                                      <p:cBhvr>
                                        <p:cTn id="84" dur="1" fill="hold">
                                          <p:stCondLst>
                                            <p:cond delay="0"/>
                                          </p:stCondLst>
                                        </p:cTn>
                                        <p:tgtEl>
                                          <p:spTgt spid="103427">
                                            <p:txEl>
                                              <p:pRg st="13" end="13"/>
                                            </p:txEl>
                                          </p:spTgt>
                                        </p:tgtEl>
                                        <p:attrNameLst>
                                          <p:attrName>style.visibility</p:attrName>
                                        </p:attrNameLst>
                                      </p:cBhvr>
                                      <p:to>
                                        <p:strVal val="visible"/>
                                      </p:to>
                                    </p:set>
                                    <p:anim calcmode="lin" valueType="num">
                                      <p:cBhvr additive="base">
                                        <p:cTn id="85" dur="500" fill="hold"/>
                                        <p:tgtEl>
                                          <p:spTgt spid="103427">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03427">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nodeType="clickEffect">
                                  <p:stCondLst>
                                    <p:cond delay="0"/>
                                  </p:stCondLst>
                                  <p:childTnLst>
                                    <p:set>
                                      <p:cBhvr>
                                        <p:cTn id="90" dur="1" fill="hold">
                                          <p:stCondLst>
                                            <p:cond delay="0"/>
                                          </p:stCondLst>
                                        </p:cTn>
                                        <p:tgtEl>
                                          <p:spTgt spid="103427">
                                            <p:txEl>
                                              <p:pRg st="14" end="14"/>
                                            </p:txEl>
                                          </p:spTgt>
                                        </p:tgtEl>
                                        <p:attrNameLst>
                                          <p:attrName>style.visibility</p:attrName>
                                        </p:attrNameLst>
                                      </p:cBhvr>
                                      <p:to>
                                        <p:strVal val="visible"/>
                                      </p:to>
                                    </p:set>
                                    <p:anim calcmode="lin" valueType="num">
                                      <p:cBhvr additive="base">
                                        <p:cTn id="91" dur="500" fill="hold"/>
                                        <p:tgtEl>
                                          <p:spTgt spid="103427">
                                            <p:txEl>
                                              <p:pRg st="14" end="14"/>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03427">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103427">
                                            <p:txEl>
                                              <p:pRg st="15" end="15"/>
                                            </p:txEl>
                                          </p:spTgt>
                                        </p:tgtEl>
                                        <p:attrNameLst>
                                          <p:attrName>style.visibility</p:attrName>
                                        </p:attrNameLst>
                                      </p:cBhvr>
                                      <p:to>
                                        <p:strVal val="visible"/>
                                      </p:to>
                                    </p:set>
                                    <p:anim calcmode="lin" valueType="num">
                                      <p:cBhvr additive="base">
                                        <p:cTn id="97" dur="500" fill="hold"/>
                                        <p:tgtEl>
                                          <p:spTgt spid="103427">
                                            <p:txEl>
                                              <p:pRg st="15" end="15"/>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0342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nodeType="clickEffect">
                                  <p:stCondLst>
                                    <p:cond delay="0"/>
                                  </p:stCondLst>
                                  <p:childTnLst>
                                    <p:set>
                                      <p:cBhvr>
                                        <p:cTn id="102" dur="1" fill="hold">
                                          <p:stCondLst>
                                            <p:cond delay="0"/>
                                          </p:stCondLst>
                                        </p:cTn>
                                        <p:tgtEl>
                                          <p:spTgt spid="103427">
                                            <p:txEl>
                                              <p:pRg st="16" end="16"/>
                                            </p:txEl>
                                          </p:spTgt>
                                        </p:tgtEl>
                                        <p:attrNameLst>
                                          <p:attrName>style.visibility</p:attrName>
                                        </p:attrNameLst>
                                      </p:cBhvr>
                                      <p:to>
                                        <p:strVal val="visible"/>
                                      </p:to>
                                    </p:set>
                                    <p:anim calcmode="lin" valueType="num">
                                      <p:cBhvr additive="base">
                                        <p:cTn id="103" dur="500" fill="hold"/>
                                        <p:tgtEl>
                                          <p:spTgt spid="103427">
                                            <p:txEl>
                                              <p:pRg st="16" end="16"/>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103427">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nodeType="clickEffect">
                                  <p:stCondLst>
                                    <p:cond delay="0"/>
                                  </p:stCondLst>
                                  <p:childTnLst>
                                    <p:set>
                                      <p:cBhvr>
                                        <p:cTn id="108" dur="1" fill="hold">
                                          <p:stCondLst>
                                            <p:cond delay="0"/>
                                          </p:stCondLst>
                                        </p:cTn>
                                        <p:tgtEl>
                                          <p:spTgt spid="103427">
                                            <p:txEl>
                                              <p:pRg st="17" end="17"/>
                                            </p:txEl>
                                          </p:spTgt>
                                        </p:tgtEl>
                                        <p:attrNameLst>
                                          <p:attrName>style.visibility</p:attrName>
                                        </p:attrNameLst>
                                      </p:cBhvr>
                                      <p:to>
                                        <p:strVal val="visible"/>
                                      </p:to>
                                    </p:set>
                                    <p:anim calcmode="lin" valueType="num">
                                      <p:cBhvr additive="base">
                                        <p:cTn id="109" dur="500" fill="hold"/>
                                        <p:tgtEl>
                                          <p:spTgt spid="103427">
                                            <p:txEl>
                                              <p:pRg st="17" end="17"/>
                                            </p:txEl>
                                          </p:spTgt>
                                        </p:tgtEl>
                                        <p:attrNameLst>
                                          <p:attrName>ppt_x</p:attrName>
                                        </p:attrNameLst>
                                      </p:cBhvr>
                                      <p:tavLst>
                                        <p:tav tm="0">
                                          <p:val>
                                            <p:strVal val="#ppt_x"/>
                                          </p:val>
                                        </p:tav>
                                        <p:tav tm="100000">
                                          <p:val>
                                            <p:strVal val="#ppt_x"/>
                                          </p:val>
                                        </p:tav>
                                      </p:tavLst>
                                    </p:anim>
                                    <p:anim calcmode="lin" valueType="num">
                                      <p:cBhvr additive="base">
                                        <p:cTn id="110" dur="500" fill="hold"/>
                                        <p:tgtEl>
                                          <p:spTgt spid="103427">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4" fill="hold" nodeType="clickEffect">
                                  <p:stCondLst>
                                    <p:cond delay="0"/>
                                  </p:stCondLst>
                                  <p:childTnLst>
                                    <p:set>
                                      <p:cBhvr>
                                        <p:cTn id="114" dur="1" fill="hold">
                                          <p:stCondLst>
                                            <p:cond delay="0"/>
                                          </p:stCondLst>
                                        </p:cTn>
                                        <p:tgtEl>
                                          <p:spTgt spid="103427">
                                            <p:txEl>
                                              <p:pRg st="18" end="18"/>
                                            </p:txEl>
                                          </p:spTgt>
                                        </p:tgtEl>
                                        <p:attrNameLst>
                                          <p:attrName>style.visibility</p:attrName>
                                        </p:attrNameLst>
                                      </p:cBhvr>
                                      <p:to>
                                        <p:strVal val="visible"/>
                                      </p:to>
                                    </p:set>
                                    <p:anim calcmode="lin" valueType="num">
                                      <p:cBhvr additive="base">
                                        <p:cTn id="115" dur="500" fill="hold"/>
                                        <p:tgtEl>
                                          <p:spTgt spid="103427">
                                            <p:txEl>
                                              <p:pRg st="18" end="18"/>
                                            </p:txEl>
                                          </p:spTgt>
                                        </p:tgtEl>
                                        <p:attrNameLst>
                                          <p:attrName>ppt_x</p:attrName>
                                        </p:attrNameLst>
                                      </p:cBhvr>
                                      <p:tavLst>
                                        <p:tav tm="0">
                                          <p:val>
                                            <p:strVal val="#ppt_x"/>
                                          </p:val>
                                        </p:tav>
                                        <p:tav tm="100000">
                                          <p:val>
                                            <p:strVal val="#ppt_x"/>
                                          </p:val>
                                        </p:tav>
                                      </p:tavLst>
                                    </p:anim>
                                    <p:anim calcmode="lin" valueType="num">
                                      <p:cBhvr additive="base">
                                        <p:cTn id="116" dur="500" fill="hold"/>
                                        <p:tgtEl>
                                          <p:spTgt spid="103427">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4" fill="hold" nodeType="clickEffect">
                                  <p:stCondLst>
                                    <p:cond delay="0"/>
                                  </p:stCondLst>
                                  <p:childTnLst>
                                    <p:set>
                                      <p:cBhvr>
                                        <p:cTn id="120" dur="1" fill="hold">
                                          <p:stCondLst>
                                            <p:cond delay="0"/>
                                          </p:stCondLst>
                                        </p:cTn>
                                        <p:tgtEl>
                                          <p:spTgt spid="103427">
                                            <p:txEl>
                                              <p:pRg st="20" end="20"/>
                                            </p:txEl>
                                          </p:spTgt>
                                        </p:tgtEl>
                                        <p:attrNameLst>
                                          <p:attrName>style.visibility</p:attrName>
                                        </p:attrNameLst>
                                      </p:cBhvr>
                                      <p:to>
                                        <p:strVal val="visible"/>
                                      </p:to>
                                    </p:set>
                                    <p:anim calcmode="lin" valueType="num">
                                      <p:cBhvr additive="base">
                                        <p:cTn id="121" dur="500" fill="hold"/>
                                        <p:tgtEl>
                                          <p:spTgt spid="103427">
                                            <p:txEl>
                                              <p:pRg st="20" end="20"/>
                                            </p:txEl>
                                          </p:spTgt>
                                        </p:tgtEl>
                                        <p:attrNameLst>
                                          <p:attrName>ppt_x</p:attrName>
                                        </p:attrNameLst>
                                      </p:cBhvr>
                                      <p:tavLst>
                                        <p:tav tm="0">
                                          <p:val>
                                            <p:strVal val="#ppt_x"/>
                                          </p:val>
                                        </p:tav>
                                        <p:tav tm="100000">
                                          <p:val>
                                            <p:strVal val="#ppt_x"/>
                                          </p:val>
                                        </p:tav>
                                      </p:tavLst>
                                    </p:anim>
                                    <p:anim calcmode="lin" valueType="num">
                                      <p:cBhvr additive="base">
                                        <p:cTn id="122" dur="500" fill="hold"/>
                                        <p:tgtEl>
                                          <p:spTgt spid="103427">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GB" altLang="en-US" dirty="0" smtClean="0">
                <a:solidFill>
                  <a:schemeClr val="tx1"/>
                </a:solidFill>
              </a:rPr>
              <a:t>The frequent result</a:t>
            </a:r>
          </a:p>
        </p:txBody>
      </p:sp>
      <p:sp>
        <p:nvSpPr>
          <p:cNvPr id="103427" name="Rectangle 3"/>
          <p:cNvSpPr>
            <a:spLocks noGrp="1" noChangeArrowheads="1"/>
          </p:cNvSpPr>
          <p:nvPr>
            <p:ph type="body" idx="1"/>
          </p:nvPr>
        </p:nvSpPr>
        <p:spPr>
          <a:xfrm>
            <a:off x="609600" y="1219200"/>
            <a:ext cx="7559675" cy="4249737"/>
          </a:xfrm>
        </p:spPr>
        <p:txBody>
          <a:bodyPr/>
          <a:lstStyle/>
          <a:p>
            <a:pPr marL="0" indent="0" eaLnBrk="1" hangingPunct="1">
              <a:lnSpc>
                <a:spcPct val="90000"/>
              </a:lnSpc>
              <a:buFontTx/>
              <a:buNone/>
              <a:defRPr/>
            </a:pPr>
            <a:r>
              <a:rPr lang="en-GB" sz="2800" dirty="0" smtClean="0"/>
              <a:t>Don’t be surprised if you end up with:</a:t>
            </a:r>
          </a:p>
          <a:p>
            <a:pPr marL="0" indent="0" eaLnBrk="1" hangingPunct="1">
              <a:lnSpc>
                <a:spcPct val="90000"/>
              </a:lnSpc>
              <a:buFontTx/>
              <a:buNone/>
              <a:defRPr/>
            </a:pPr>
            <a:endParaRPr lang="en-GB" sz="2800" dirty="0" smtClean="0"/>
          </a:p>
          <a:p>
            <a:pPr eaLnBrk="1" hangingPunct="1">
              <a:lnSpc>
                <a:spcPct val="90000"/>
              </a:lnSpc>
              <a:defRPr/>
            </a:pPr>
            <a:r>
              <a:rPr lang="en-GB" sz="2800" dirty="0" smtClean="0"/>
              <a:t>a mess that is way behind schedule, </a:t>
            </a:r>
          </a:p>
          <a:p>
            <a:pPr eaLnBrk="1" hangingPunct="1">
              <a:lnSpc>
                <a:spcPct val="90000"/>
              </a:lnSpc>
              <a:defRPr/>
            </a:pPr>
            <a:r>
              <a:rPr lang="en-GB" sz="2800" dirty="0" smtClean="0"/>
              <a:t>damages your </a:t>
            </a:r>
            <a:r>
              <a:rPr lang="en-GB" sz="2800" dirty="0" err="1" smtClean="0"/>
              <a:t>organiszation</a:t>
            </a:r>
            <a:r>
              <a:rPr lang="en-GB" sz="2800" dirty="0" smtClean="0"/>
              <a:t>, </a:t>
            </a:r>
          </a:p>
          <a:p>
            <a:pPr eaLnBrk="1" hangingPunct="1">
              <a:lnSpc>
                <a:spcPct val="90000"/>
              </a:lnSpc>
              <a:defRPr/>
            </a:pPr>
            <a:r>
              <a:rPr lang="en-GB" sz="2800" dirty="0" smtClean="0"/>
              <a:t>traumatises your staff, </a:t>
            </a:r>
          </a:p>
          <a:p>
            <a:pPr eaLnBrk="1" hangingPunct="1">
              <a:lnSpc>
                <a:spcPct val="90000"/>
              </a:lnSpc>
              <a:defRPr/>
            </a:pPr>
            <a:r>
              <a:rPr lang="en-GB" sz="2800" dirty="0" smtClean="0"/>
              <a:t>costs much more than it is supposed to, </a:t>
            </a:r>
          </a:p>
          <a:p>
            <a:pPr marL="0" indent="0" eaLnBrk="1" hangingPunct="1">
              <a:lnSpc>
                <a:spcPct val="90000"/>
              </a:lnSpc>
              <a:buNone/>
              <a:defRPr/>
            </a:pPr>
            <a:r>
              <a:rPr lang="en-GB" sz="2800" dirty="0" smtClean="0"/>
              <a:t>(and doesn’t work.)”</a:t>
            </a:r>
            <a:endParaRPr lang="en-GB" altLang="en-US" sz="2800" b="1" dirty="0" smtClean="0"/>
          </a:p>
        </p:txBody>
      </p:sp>
    </p:spTree>
    <p:extLst>
      <p:ext uri="{BB962C8B-B14F-4D97-AF65-F5344CB8AC3E}">
        <p14:creationId xmlns:p14="http://schemas.microsoft.com/office/powerpoint/2010/main" val="16969662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3427">
                                            <p:txEl>
                                              <p:pRg st="2" end="2"/>
                                            </p:txEl>
                                          </p:spTgt>
                                        </p:tgtEl>
                                        <p:attrNameLst>
                                          <p:attrName>style.visibility</p:attrName>
                                        </p:attrNameLst>
                                      </p:cBhvr>
                                      <p:to>
                                        <p:strVal val="visible"/>
                                      </p:to>
                                    </p:set>
                                    <p:anim calcmode="lin" valueType="num">
                                      <p:cBhvr additive="base">
                                        <p:cTn id="13"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anim calcmode="lin" valueType="num">
                                      <p:cBhvr additive="base">
                                        <p:cTn id="19"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03427">
                                            <p:txEl>
                                              <p:pRg st="4" end="4"/>
                                            </p:txEl>
                                          </p:spTgt>
                                        </p:tgtEl>
                                        <p:attrNameLst>
                                          <p:attrName>style.visibility</p:attrName>
                                        </p:attrNameLst>
                                      </p:cBhvr>
                                      <p:to>
                                        <p:strVal val="visible"/>
                                      </p:to>
                                    </p:set>
                                    <p:anim calcmode="lin" valueType="num">
                                      <p:cBhvr additive="base">
                                        <p:cTn id="25"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3427">
                                            <p:txEl>
                                              <p:pRg st="5" end="5"/>
                                            </p:txEl>
                                          </p:spTgt>
                                        </p:tgtEl>
                                        <p:attrNameLst>
                                          <p:attrName>style.visibility</p:attrName>
                                        </p:attrNameLst>
                                      </p:cBhvr>
                                      <p:to>
                                        <p:strVal val="visible"/>
                                      </p:to>
                                    </p:set>
                                    <p:anim calcmode="lin" valueType="num">
                                      <p:cBhvr additive="base">
                                        <p:cTn id="31"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03427">
                                            <p:txEl>
                                              <p:pRg st="6" end="6"/>
                                            </p:txEl>
                                          </p:spTgt>
                                        </p:tgtEl>
                                        <p:attrNameLst>
                                          <p:attrName>style.visibility</p:attrName>
                                        </p:attrNameLst>
                                      </p:cBhvr>
                                      <p:to>
                                        <p:strVal val="visible"/>
                                      </p:to>
                                    </p:set>
                                    <p:anim calcmode="lin" valueType="num">
                                      <p:cBhvr additive="base">
                                        <p:cTn id="37"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137</a:t>
            </a:fld>
            <a:endParaRPr lang="en-US" dirty="0"/>
          </a:p>
        </p:txBody>
      </p:sp>
      <p:sp>
        <p:nvSpPr>
          <p:cNvPr id="6" name="Content Placeholder 5"/>
          <p:cNvSpPr>
            <a:spLocks noGrp="1"/>
          </p:cNvSpPr>
          <p:nvPr>
            <p:ph idx="1"/>
          </p:nvPr>
        </p:nvSpPr>
        <p:spPr/>
        <p:txBody>
          <a:bodyPr/>
          <a:lstStyle/>
          <a:p>
            <a:pPr>
              <a:lnSpc>
                <a:spcPct val="115000"/>
              </a:lnSpc>
            </a:pPr>
            <a:r>
              <a:rPr lang="en-GB" dirty="0" smtClean="0">
                <a:ea typeface="Calibri"/>
              </a:rPr>
              <a:t>Requirements Management</a:t>
            </a:r>
            <a:endParaRPr lang="en-GB" dirty="0">
              <a:ea typeface="Calibri"/>
            </a:endParaRPr>
          </a:p>
          <a:p>
            <a:pPr>
              <a:lnSpc>
                <a:spcPct val="115000"/>
              </a:lnSpc>
            </a:pPr>
            <a:r>
              <a:rPr lang="en-GB" dirty="0" smtClean="0">
                <a:ea typeface="Calibri"/>
              </a:rPr>
              <a:t>Requirements Lifecycle</a:t>
            </a:r>
            <a:endParaRPr lang="en-GB" dirty="0">
              <a:ea typeface="Calibri"/>
            </a:endParaRPr>
          </a:p>
          <a:p>
            <a:pPr>
              <a:lnSpc>
                <a:spcPct val="115000"/>
              </a:lnSpc>
            </a:pPr>
            <a:r>
              <a:rPr lang="en-GB" dirty="0" smtClean="0">
                <a:ea typeface="Calibri"/>
              </a:rPr>
              <a:t>Requirements Structuring</a:t>
            </a:r>
            <a:endParaRPr lang="en-GB" dirty="0">
              <a:ea typeface="Calibri"/>
            </a:endParaRPr>
          </a:p>
          <a:p>
            <a:pPr>
              <a:lnSpc>
                <a:spcPct val="115000"/>
              </a:lnSpc>
            </a:pPr>
            <a:r>
              <a:rPr lang="en-GB" dirty="0" smtClean="0">
                <a:ea typeface="Calibri"/>
              </a:rPr>
              <a:t>Requirements Management Plan</a:t>
            </a:r>
          </a:p>
          <a:p>
            <a:pPr>
              <a:lnSpc>
                <a:spcPct val="115000"/>
              </a:lnSpc>
            </a:pPr>
            <a:r>
              <a:rPr lang="en-GB" dirty="0" smtClean="0">
                <a:ea typeface="Calibri"/>
              </a:rPr>
              <a:t>Important Skills For Requirements Management</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762318938"/>
      </p:ext>
    </p:extLst>
  </p:cSld>
  <p:clrMapOvr>
    <a:masterClrMapping/>
  </p:clrMapOvr>
  <p:transition spd="slow"/>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Management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138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775840771"/>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8</a:t>
                      </a:r>
                    </a:p>
                    <a:p>
                      <a:pPr>
                        <a:lnSpc>
                          <a:spcPct val="100000"/>
                        </a:lnSpc>
                        <a:spcAft>
                          <a:spcPts val="0"/>
                        </a:spcAft>
                      </a:pPr>
                      <a:r>
                        <a:rPr lang="en-GB" sz="1600" dirty="0" smtClean="0">
                          <a:solidFill>
                            <a:schemeClr val="tx1"/>
                          </a:solidFill>
                          <a:latin typeface="Helvetica"/>
                          <a:ea typeface="Calibri"/>
                          <a:cs typeface="Helvetica"/>
                        </a:rPr>
                        <a:t>Project Management</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a Project</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Project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are Process Groups and how What are Subject Groups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What is the project Environment</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a:t>
                      </a:r>
                      <a:r>
                        <a:rPr lang="en-GB" sz="1600" baseline="0" dirty="0" smtClean="0">
                          <a:solidFill>
                            <a:schemeClr val="tx2"/>
                          </a:solidFill>
                          <a:latin typeface="Helvetica"/>
                          <a:ea typeface="Calibri"/>
                          <a:cs typeface="Helvetica"/>
                        </a:rPr>
                        <a:t> what project management is, the ins and outs and the project environment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322567324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70000" lnSpcReduction="20000"/>
          </a:bodyPr>
          <a:lstStyle/>
          <a:p>
            <a:r>
              <a:rPr lang="en-US" dirty="0" smtClean="0"/>
              <a:t>A </a:t>
            </a:r>
            <a:r>
              <a:rPr lang="en-US" dirty="0"/>
              <a:t>project consists of a unique set of processes consisting of coordinated and controlled activities with </a:t>
            </a:r>
            <a:r>
              <a:rPr lang="en-US" dirty="0" smtClean="0"/>
              <a:t>start and </a:t>
            </a:r>
            <a:r>
              <a:rPr lang="en-US" dirty="0"/>
              <a:t>end dates, performed to achieve project objectives. </a:t>
            </a:r>
            <a:endParaRPr lang="en-US" dirty="0" smtClean="0"/>
          </a:p>
          <a:p>
            <a:r>
              <a:rPr lang="en-US" dirty="0" smtClean="0"/>
              <a:t>Achievement </a:t>
            </a:r>
            <a:r>
              <a:rPr lang="en-US" dirty="0"/>
              <a:t>of the project objectives requires </a:t>
            </a:r>
            <a:r>
              <a:rPr lang="en-US" dirty="0" smtClean="0"/>
              <a:t>the provision </a:t>
            </a:r>
            <a:r>
              <a:rPr lang="en-US" dirty="0"/>
              <a:t>of deliverables conforming to specific requirements. A project may be subject to multiple </a:t>
            </a:r>
            <a:r>
              <a:rPr lang="en-US" dirty="0" smtClean="0"/>
              <a:t>constraints.</a:t>
            </a:r>
          </a:p>
          <a:p>
            <a:r>
              <a:rPr lang="en-US" dirty="0" smtClean="0"/>
              <a:t>Although </a:t>
            </a:r>
            <a:r>
              <a:rPr lang="en-US" dirty="0"/>
              <a:t>many projects may be similar, each project is unique. Project differences may occur in the following:</a:t>
            </a:r>
          </a:p>
          <a:p>
            <a:pPr lvl="1"/>
            <a:r>
              <a:rPr lang="en-US" dirty="0" smtClean="0"/>
              <a:t>deliverables </a:t>
            </a:r>
            <a:r>
              <a:rPr lang="en-US" dirty="0"/>
              <a:t>provided;</a:t>
            </a:r>
          </a:p>
          <a:p>
            <a:pPr lvl="1"/>
            <a:r>
              <a:rPr lang="en-US" dirty="0" smtClean="0"/>
              <a:t>stakeholders </a:t>
            </a:r>
            <a:r>
              <a:rPr lang="en-US" dirty="0"/>
              <a:t>influencing;</a:t>
            </a:r>
          </a:p>
          <a:p>
            <a:pPr lvl="1"/>
            <a:r>
              <a:rPr lang="en-US" dirty="0" smtClean="0"/>
              <a:t>resources </a:t>
            </a:r>
            <a:r>
              <a:rPr lang="en-US" dirty="0"/>
              <a:t>used;</a:t>
            </a:r>
          </a:p>
          <a:p>
            <a:pPr lvl="1"/>
            <a:r>
              <a:rPr lang="en-US" dirty="0" smtClean="0"/>
              <a:t>constraints</a:t>
            </a:r>
            <a:r>
              <a:rPr lang="en-US" dirty="0"/>
              <a:t>;</a:t>
            </a:r>
          </a:p>
          <a:p>
            <a:pPr lvl="1"/>
            <a:r>
              <a:rPr lang="en-US" dirty="0" smtClean="0"/>
              <a:t>the </a:t>
            </a:r>
            <a:r>
              <a:rPr lang="en-US" dirty="0"/>
              <a:t>way processes are tailored to provide the deliverables.</a:t>
            </a:r>
          </a:p>
          <a:p>
            <a:r>
              <a:rPr lang="en-US" dirty="0"/>
              <a:t>Every project has a definite start and end, and is usually divided into </a:t>
            </a:r>
            <a:r>
              <a:rPr lang="en-US" dirty="0" smtClean="0"/>
              <a:t>phases.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139</a:t>
            </a:fld>
            <a:endParaRPr lang="en-US" dirty="0"/>
          </a:p>
        </p:txBody>
      </p:sp>
      <p:sp>
        <p:nvSpPr>
          <p:cNvPr id="4" name="Title 3"/>
          <p:cNvSpPr>
            <a:spLocks noGrp="1"/>
          </p:cNvSpPr>
          <p:nvPr>
            <p:ph type="title"/>
          </p:nvPr>
        </p:nvSpPr>
        <p:spPr/>
        <p:txBody>
          <a:bodyPr/>
          <a:lstStyle/>
          <a:p>
            <a:r>
              <a:rPr lang="en-US" dirty="0" smtClean="0"/>
              <a:t>What is a Project?</a:t>
            </a:r>
            <a:endParaRPr lang="en-US" dirty="0"/>
          </a:p>
        </p:txBody>
      </p:sp>
      <p:grpSp>
        <p:nvGrpSpPr>
          <p:cNvPr id="7" name="Group 6"/>
          <p:cNvGrpSpPr/>
          <p:nvPr/>
        </p:nvGrpSpPr>
        <p:grpSpPr>
          <a:xfrm>
            <a:off x="914400" y="1219200"/>
            <a:ext cx="6477000" cy="3886200"/>
            <a:chOff x="914400" y="1219200"/>
            <a:chExt cx="6477000" cy="3886200"/>
          </a:xfrm>
        </p:grpSpPr>
        <p:pic>
          <p:nvPicPr>
            <p:cNvPr id="5" name="Picture 4"/>
            <p:cNvPicPr>
              <a:picLocks noChangeAspect="1"/>
            </p:cNvPicPr>
            <p:nvPr/>
          </p:nvPicPr>
          <p:blipFill>
            <a:blip r:embed="rId3" cstate="print"/>
            <a:stretch>
              <a:fillRect/>
            </a:stretch>
          </p:blipFill>
          <p:spPr>
            <a:xfrm>
              <a:off x="914400" y="1219200"/>
              <a:ext cx="2980832" cy="3886200"/>
            </a:xfrm>
            <a:prstGeom prst="rect">
              <a:avLst/>
            </a:prstGeom>
          </p:spPr>
        </p:pic>
        <p:pic>
          <p:nvPicPr>
            <p:cNvPr id="6" name="Picture 5"/>
            <p:cNvPicPr>
              <a:picLocks noChangeAspect="1"/>
            </p:cNvPicPr>
            <p:nvPr/>
          </p:nvPicPr>
          <p:blipFill>
            <a:blip r:embed="rId4" cstate="print"/>
            <a:stretch>
              <a:fillRect/>
            </a:stretch>
          </p:blipFill>
          <p:spPr>
            <a:xfrm>
              <a:off x="3886200" y="1219200"/>
              <a:ext cx="3505200" cy="3823855"/>
            </a:xfrm>
            <a:prstGeom prst="rect">
              <a:avLst/>
            </a:prstGeom>
          </p:spPr>
        </p:pic>
      </p:grpSp>
      <p:sp>
        <p:nvSpPr>
          <p:cNvPr id="8" name="TextBox 7"/>
          <p:cNvSpPr txBox="1"/>
          <p:nvPr/>
        </p:nvSpPr>
        <p:spPr>
          <a:xfrm>
            <a:off x="228600" y="5486400"/>
            <a:ext cx="9050825" cy="461665"/>
          </a:xfrm>
          <a:prstGeom prst="rect">
            <a:avLst/>
          </a:prstGeom>
          <a:noFill/>
        </p:spPr>
        <p:txBody>
          <a:bodyPr wrap="none" rtlCol="0">
            <a:spAutoFit/>
          </a:bodyPr>
          <a:lstStyle/>
          <a:p>
            <a:r>
              <a:rPr lang="en-US" sz="2400" dirty="0" smtClean="0">
                <a:solidFill>
                  <a:schemeClr val="accent3"/>
                </a:solidFill>
              </a:rPr>
              <a:t>Both the </a:t>
            </a:r>
            <a:r>
              <a:rPr lang="en-US" sz="2400" dirty="0" err="1" smtClean="0">
                <a:solidFill>
                  <a:schemeClr val="accent3"/>
                </a:solidFill>
              </a:rPr>
              <a:t>Burj</a:t>
            </a:r>
            <a:r>
              <a:rPr lang="en-US" sz="2400" dirty="0" smtClean="0">
                <a:solidFill>
                  <a:schemeClr val="accent3"/>
                </a:solidFill>
              </a:rPr>
              <a:t> </a:t>
            </a:r>
            <a:r>
              <a:rPr lang="en-US" sz="2400" dirty="0" err="1" smtClean="0">
                <a:solidFill>
                  <a:schemeClr val="accent3"/>
                </a:solidFill>
              </a:rPr>
              <a:t>Khalifa</a:t>
            </a:r>
            <a:r>
              <a:rPr lang="en-US" sz="2400" dirty="0" smtClean="0">
                <a:solidFill>
                  <a:schemeClr val="accent3"/>
                </a:solidFill>
              </a:rPr>
              <a:t> and the wooden step stool are results of projects. </a:t>
            </a:r>
            <a:endParaRPr lang="en-US" sz="2400" dirty="0">
              <a:solidFill>
                <a:schemeClr val="accent3"/>
              </a:solidFill>
            </a:endParaRPr>
          </a:p>
        </p:txBody>
      </p:sp>
    </p:spTree>
    <p:extLst>
      <p:ext uri="{BB962C8B-B14F-4D97-AF65-F5344CB8AC3E}">
        <p14:creationId xmlns:p14="http://schemas.microsoft.com/office/powerpoint/2010/main" val="2512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Sustainability Drivers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65258109"/>
              </p:ext>
            </p:extLst>
          </p:nvPr>
        </p:nvGraphicFramePr>
        <p:xfrm>
          <a:off x="179512" y="1268760"/>
          <a:ext cx="8784976" cy="4322256"/>
        </p:xfrm>
        <a:graphic>
          <a:graphicData uri="http://schemas.openxmlformats.org/drawingml/2006/table">
            <a:tbl>
              <a:tblPr/>
              <a:tblGrid>
                <a:gridCol w="1877888"/>
                <a:gridCol w="3505200"/>
                <a:gridCol w="34018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a:t>
                      </a:r>
                      <a:r>
                        <a:rPr lang="en-GB" sz="1600" baseline="0" dirty="0" smtClean="0">
                          <a:solidFill>
                            <a:schemeClr val="tx1"/>
                          </a:solidFill>
                          <a:latin typeface="Helvetica"/>
                          <a:ea typeface="Calibri"/>
                          <a:cs typeface="Helvetica"/>
                        </a:rPr>
                        <a:t> 2</a:t>
                      </a:r>
                      <a:endParaRPr lang="en-GB" sz="1600" dirty="0" smtClean="0">
                        <a:solidFill>
                          <a:schemeClr val="tx1"/>
                        </a:solidFill>
                        <a:latin typeface="Helvetica"/>
                        <a:ea typeface="Calibri"/>
                        <a:cs typeface="Helvetica"/>
                      </a:endParaRPr>
                    </a:p>
                    <a:p>
                      <a:pPr>
                        <a:lnSpc>
                          <a:spcPct val="100000"/>
                        </a:lnSpc>
                        <a:spcAft>
                          <a:spcPts val="0"/>
                        </a:spcAft>
                      </a:pPr>
                      <a:r>
                        <a:rPr lang="en-GB" sz="1600" dirty="0" smtClean="0">
                          <a:solidFill>
                            <a:schemeClr val="tx1"/>
                          </a:solidFill>
                          <a:latin typeface="Helvetica"/>
                          <a:ea typeface="Calibri"/>
                          <a:cs typeface="Helvetica"/>
                        </a:rPr>
                        <a:t>Sustainability</a:t>
                      </a:r>
                      <a:r>
                        <a:rPr lang="en-GB" sz="1600" baseline="0" dirty="0" smtClean="0">
                          <a:solidFill>
                            <a:schemeClr val="tx1"/>
                          </a:solidFill>
                          <a:latin typeface="Helvetica"/>
                          <a:ea typeface="Calibri"/>
                          <a:cs typeface="Helvetica"/>
                        </a:rPr>
                        <a:t> Drivers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Sustainability Challenges</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The UN Global Compact</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UN PRME Initiative</a:t>
                      </a:r>
                    </a:p>
                    <a:p>
                      <a:pPr marL="342900" marR="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GB" sz="1600" b="1" baseline="0" dirty="0" smtClean="0">
                          <a:solidFill>
                            <a:schemeClr val="tx1"/>
                          </a:solidFill>
                          <a:latin typeface="Helvetica"/>
                          <a:ea typeface="Calibri"/>
                          <a:cs typeface="Helvetica"/>
                        </a:rPr>
                        <a:t>The Global Reporting Initiative</a:t>
                      </a:r>
                    </a:p>
                    <a:p>
                      <a:pPr marL="342900" indent="-342900">
                        <a:lnSpc>
                          <a:spcPct val="115000"/>
                        </a:lnSpc>
                        <a:spcAft>
                          <a:spcPts val="0"/>
                        </a:spcAft>
                        <a:buFont typeface="+mj-lt"/>
                        <a:buAutoNum type="arabicPeriod"/>
                      </a:pPr>
                      <a:r>
                        <a:rPr lang="en-GB" sz="1600" b="1" baseline="0" dirty="0" smtClean="0">
                          <a:solidFill>
                            <a:schemeClr val="tx1"/>
                          </a:solidFill>
                          <a:latin typeface="Helvetica"/>
                          <a:ea typeface="Calibri"/>
                          <a:cs typeface="Helvetica"/>
                        </a:rPr>
                        <a:t>The Post 2015 Business Engagement Architecture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current</a:t>
                      </a:r>
                      <a:r>
                        <a:rPr lang="en-GB" sz="1600" baseline="0" dirty="0" smtClean="0">
                          <a:solidFill>
                            <a:schemeClr val="tx2"/>
                          </a:solidFill>
                          <a:latin typeface="Helvetica"/>
                          <a:ea typeface="Calibri"/>
                          <a:cs typeface="Helvetica"/>
                        </a:rPr>
                        <a:t> challenges with sustainability from a business perspective, the driving force for business to engage in sustainability and the organizations driving the way forward.</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l">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4042799207"/>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2"/>
          <p:cNvSpPr>
            <a:spLocks noGrp="1" noChangeArrowheads="1"/>
          </p:cNvSpPr>
          <p:nvPr>
            <p:ph type="title"/>
          </p:nvPr>
        </p:nvSpPr>
        <p:spPr/>
        <p:txBody>
          <a:bodyPr/>
          <a:lstStyle/>
          <a:p>
            <a:r>
              <a:rPr lang="en-GB" dirty="0"/>
              <a:t>Project Management</a:t>
            </a:r>
            <a:endParaRPr lang="en-US" dirty="0"/>
          </a:p>
        </p:txBody>
      </p:sp>
      <p:grpSp>
        <p:nvGrpSpPr>
          <p:cNvPr id="1379351" name="Group 23"/>
          <p:cNvGrpSpPr>
            <a:grpSpLocks/>
          </p:cNvGrpSpPr>
          <p:nvPr/>
        </p:nvGrpSpPr>
        <p:grpSpPr bwMode="auto">
          <a:xfrm>
            <a:off x="990601" y="838200"/>
            <a:ext cx="7212623" cy="5080000"/>
            <a:chOff x="1136" y="640"/>
            <a:chExt cx="4922" cy="3200"/>
          </a:xfrm>
        </p:grpSpPr>
        <p:grpSp>
          <p:nvGrpSpPr>
            <p:cNvPr id="1379331" name="Group 3"/>
            <p:cNvGrpSpPr>
              <a:grpSpLocks/>
            </p:cNvGrpSpPr>
            <p:nvPr/>
          </p:nvGrpSpPr>
          <p:grpSpPr bwMode="auto">
            <a:xfrm>
              <a:off x="2920" y="640"/>
              <a:ext cx="1381" cy="1168"/>
              <a:chOff x="2920" y="640"/>
              <a:chExt cx="1381" cy="1168"/>
            </a:xfrm>
          </p:grpSpPr>
          <p:sp>
            <p:nvSpPr>
              <p:cNvPr id="1379332" name="Rectangle 4"/>
              <p:cNvSpPr>
                <a:spLocks noChangeArrowheads="1"/>
              </p:cNvSpPr>
              <p:nvPr/>
            </p:nvSpPr>
            <p:spPr bwMode="auto">
              <a:xfrm>
                <a:off x="2920" y="640"/>
                <a:ext cx="1381" cy="832"/>
              </a:xfrm>
              <a:prstGeom prst="rect">
                <a:avLst/>
              </a:prstGeom>
              <a:ln>
                <a:headEnd type="none" w="sm" len="sm"/>
                <a:tailEnd type="none" w="sm" len="sm"/>
              </a:ln>
            </p:spPr>
            <p:style>
              <a:lnRef idx="3">
                <a:schemeClr val="lt1"/>
              </a:lnRef>
              <a:fillRef idx="1">
                <a:schemeClr val="accent5"/>
              </a:fillRef>
              <a:effectRef idx="1">
                <a:schemeClr val="accent5"/>
              </a:effectRef>
              <a:fontRef idx="minor">
                <a:schemeClr val="lt1"/>
              </a:fontRef>
            </p:style>
            <p:txBody>
              <a:bodyPr wrap="none" anchor="ctr"/>
              <a:lstStyle/>
              <a:p>
                <a:endParaRPr lang="en-US" dirty="0"/>
              </a:p>
            </p:txBody>
          </p:sp>
          <p:sp>
            <p:nvSpPr>
              <p:cNvPr id="1379333" name="Text Box 5"/>
              <p:cNvSpPr txBox="1">
                <a:spLocks noChangeArrowheads="1"/>
              </p:cNvSpPr>
              <p:nvPr/>
            </p:nvSpPr>
            <p:spPr bwMode="auto">
              <a:xfrm>
                <a:off x="3158" y="660"/>
                <a:ext cx="952"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Constraints</a:t>
                </a:r>
                <a:endParaRPr lang="en-US" b="1" dirty="0">
                  <a:solidFill>
                    <a:schemeClr val="bg1"/>
                  </a:solidFill>
                </a:endParaRPr>
              </a:p>
            </p:txBody>
          </p:sp>
          <p:sp>
            <p:nvSpPr>
              <p:cNvPr id="1379334" name="Text Box 6"/>
              <p:cNvSpPr txBox="1">
                <a:spLocks noChangeArrowheads="1"/>
              </p:cNvSpPr>
              <p:nvPr/>
            </p:nvSpPr>
            <p:spPr bwMode="auto">
              <a:xfrm>
                <a:off x="2934" y="852"/>
                <a:ext cx="1367"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time, cost, quality, technical, other performance parameters, legal, </a:t>
                </a:r>
                <a:r>
                  <a:rPr lang="en-GB" sz="1200" dirty="0" smtClean="0">
                    <a:solidFill>
                      <a:schemeClr val="bg1"/>
                    </a:solidFill>
                  </a:rPr>
                  <a:t>environmental, social</a:t>
                </a:r>
                <a:endParaRPr lang="en-US" sz="1200" dirty="0">
                  <a:solidFill>
                    <a:schemeClr val="bg1"/>
                  </a:solidFill>
                </a:endParaRPr>
              </a:p>
            </p:txBody>
          </p:sp>
          <p:sp>
            <p:nvSpPr>
              <p:cNvPr id="1379335" name="Line 7"/>
              <p:cNvSpPr>
                <a:spLocks noChangeShapeType="1"/>
              </p:cNvSpPr>
              <p:nvPr/>
            </p:nvSpPr>
            <p:spPr bwMode="auto">
              <a:xfrm>
                <a:off x="3560" y="1536"/>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36" name="Group 8"/>
            <p:cNvGrpSpPr>
              <a:grpSpLocks/>
            </p:cNvGrpSpPr>
            <p:nvPr/>
          </p:nvGrpSpPr>
          <p:grpSpPr bwMode="auto">
            <a:xfrm>
              <a:off x="2952" y="2680"/>
              <a:ext cx="1446" cy="1160"/>
              <a:chOff x="2952" y="2680"/>
              <a:chExt cx="1446" cy="1160"/>
            </a:xfrm>
          </p:grpSpPr>
          <p:sp>
            <p:nvSpPr>
              <p:cNvPr id="1379337" name="Rectangle 9"/>
              <p:cNvSpPr>
                <a:spLocks noChangeArrowheads="1"/>
              </p:cNvSpPr>
              <p:nvPr/>
            </p:nvSpPr>
            <p:spPr bwMode="auto">
              <a:xfrm>
                <a:off x="2952" y="3008"/>
                <a:ext cx="1349" cy="832"/>
              </a:xfrm>
              <a:prstGeom prst="rect">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wrap="none" anchor="ctr"/>
              <a:lstStyle/>
              <a:p>
                <a:endParaRPr lang="en-US" dirty="0"/>
              </a:p>
            </p:txBody>
          </p:sp>
          <p:sp>
            <p:nvSpPr>
              <p:cNvPr id="1379338" name="Text Box 10"/>
              <p:cNvSpPr txBox="1">
                <a:spLocks noChangeArrowheads="1"/>
              </p:cNvSpPr>
              <p:nvPr/>
            </p:nvSpPr>
            <p:spPr bwMode="auto">
              <a:xfrm>
                <a:off x="3158" y="3060"/>
                <a:ext cx="1007"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Mechanisms</a:t>
                </a:r>
                <a:endParaRPr lang="en-US" b="1" dirty="0">
                  <a:solidFill>
                    <a:schemeClr val="bg1"/>
                  </a:solidFill>
                </a:endParaRPr>
              </a:p>
            </p:txBody>
          </p:sp>
          <p:sp>
            <p:nvSpPr>
              <p:cNvPr id="1379339" name="Text Box 11"/>
              <p:cNvSpPr txBox="1">
                <a:spLocks noChangeArrowheads="1"/>
              </p:cNvSpPr>
              <p:nvPr/>
            </p:nvSpPr>
            <p:spPr bwMode="auto">
              <a:xfrm>
                <a:off x="2953" y="3316"/>
                <a:ext cx="1445" cy="291"/>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people, tools, techniques, equipment, </a:t>
                </a:r>
                <a:r>
                  <a:rPr lang="en-GB" sz="1200" dirty="0" smtClean="0">
                    <a:solidFill>
                      <a:schemeClr val="bg1"/>
                    </a:solidFill>
                  </a:rPr>
                  <a:t>organization</a:t>
                </a:r>
                <a:endParaRPr lang="en-US" sz="1200" dirty="0">
                  <a:solidFill>
                    <a:schemeClr val="bg1"/>
                  </a:solidFill>
                </a:endParaRPr>
              </a:p>
            </p:txBody>
          </p:sp>
          <p:sp>
            <p:nvSpPr>
              <p:cNvPr id="1379340" name="Line 12"/>
              <p:cNvSpPr>
                <a:spLocks noChangeShapeType="1"/>
              </p:cNvSpPr>
              <p:nvPr/>
            </p:nvSpPr>
            <p:spPr bwMode="auto">
              <a:xfrm flipV="1">
                <a:off x="3592" y="2680"/>
                <a:ext cx="0" cy="272"/>
              </a:xfrm>
              <a:prstGeom prst="line">
                <a:avLst/>
              </a:prstGeom>
              <a:noFill/>
              <a:ln w="12700" cap="sq">
                <a:solidFill>
                  <a:schemeClr val="tx1"/>
                </a:solidFill>
                <a:round/>
                <a:headEnd/>
                <a:tailEnd type="triangle" w="med" len="med"/>
              </a:ln>
              <a:effectLst/>
            </p:spPr>
            <p:txBody>
              <a:bodyPr anchor="ctr"/>
              <a:lstStyle/>
              <a:p>
                <a:endParaRPr lang="en-US" dirty="0"/>
              </a:p>
            </p:txBody>
          </p:sp>
        </p:grpSp>
        <p:grpSp>
          <p:nvGrpSpPr>
            <p:cNvPr id="1379341" name="Group 13"/>
            <p:cNvGrpSpPr>
              <a:grpSpLocks/>
            </p:cNvGrpSpPr>
            <p:nvPr/>
          </p:nvGrpSpPr>
          <p:grpSpPr bwMode="auto">
            <a:xfrm>
              <a:off x="1136" y="1800"/>
              <a:ext cx="4922" cy="840"/>
              <a:chOff x="1136" y="1800"/>
              <a:chExt cx="4922" cy="840"/>
            </a:xfrm>
          </p:grpSpPr>
          <p:sp>
            <p:nvSpPr>
              <p:cNvPr id="1379342" name="Rectangle 14"/>
              <p:cNvSpPr>
                <a:spLocks noChangeArrowheads="1"/>
              </p:cNvSpPr>
              <p:nvPr/>
            </p:nvSpPr>
            <p:spPr bwMode="auto">
              <a:xfrm>
                <a:off x="1136" y="1808"/>
                <a:ext cx="1280" cy="832"/>
              </a:xfrm>
              <a:prstGeom prst="rect">
                <a:avLst/>
              </a:prstGeom>
              <a:ln>
                <a:headEnd type="none" w="sm" len="sm"/>
                <a:tailEnd type="none" w="sm" len="sm"/>
              </a:ln>
            </p:spPr>
            <p:style>
              <a:lnRef idx="3">
                <a:schemeClr val="lt1"/>
              </a:lnRef>
              <a:fillRef idx="1">
                <a:schemeClr val="accent6"/>
              </a:fillRef>
              <a:effectRef idx="1">
                <a:schemeClr val="accent6"/>
              </a:effectRef>
              <a:fontRef idx="minor">
                <a:schemeClr val="lt1"/>
              </a:fontRef>
            </p:style>
            <p:txBody>
              <a:bodyPr wrap="none" anchor="ctr"/>
              <a:lstStyle/>
              <a:p>
                <a:endParaRPr lang="en-US" dirty="0"/>
              </a:p>
            </p:txBody>
          </p:sp>
          <p:sp>
            <p:nvSpPr>
              <p:cNvPr id="1379343" name="Rectangle 15"/>
              <p:cNvSpPr>
                <a:spLocks noChangeArrowheads="1"/>
              </p:cNvSpPr>
              <p:nvPr/>
            </p:nvSpPr>
            <p:spPr bwMode="auto">
              <a:xfrm>
                <a:off x="4672" y="1800"/>
                <a:ext cx="1280" cy="832"/>
              </a:xfrm>
              <a:prstGeom prst="rect">
                <a:avLst/>
              </a:prstGeom>
              <a:ln>
                <a:headEnd type="none" w="sm" len="sm"/>
                <a:tailEnd type="none" w="sm" len="sm"/>
              </a:ln>
            </p:spPr>
            <p:style>
              <a:lnRef idx="3">
                <a:schemeClr val="lt1"/>
              </a:lnRef>
              <a:fillRef idx="1">
                <a:schemeClr val="accent4"/>
              </a:fillRef>
              <a:effectRef idx="1">
                <a:schemeClr val="accent4"/>
              </a:effectRef>
              <a:fontRef idx="minor">
                <a:schemeClr val="lt1"/>
              </a:fontRef>
            </p:style>
            <p:txBody>
              <a:bodyPr wrap="none" anchor="ctr"/>
              <a:lstStyle/>
              <a:p>
                <a:endParaRPr lang="en-US" dirty="0"/>
              </a:p>
            </p:txBody>
          </p:sp>
          <p:sp>
            <p:nvSpPr>
              <p:cNvPr id="1379344" name="Text Box 16"/>
              <p:cNvSpPr txBox="1">
                <a:spLocks noChangeArrowheads="1"/>
              </p:cNvSpPr>
              <p:nvPr/>
            </p:nvSpPr>
            <p:spPr bwMode="auto">
              <a:xfrm>
                <a:off x="5038" y="1836"/>
                <a:ext cx="626" cy="233"/>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b="1" dirty="0">
                    <a:solidFill>
                      <a:schemeClr val="bg1"/>
                    </a:solidFill>
                  </a:rPr>
                  <a:t>Output</a:t>
                </a:r>
                <a:endParaRPr lang="en-US" b="1" dirty="0">
                  <a:solidFill>
                    <a:schemeClr val="bg1"/>
                  </a:solidFill>
                </a:endParaRPr>
              </a:p>
            </p:txBody>
          </p:sp>
          <p:sp>
            <p:nvSpPr>
              <p:cNvPr id="1379345" name="Rectangle 17"/>
              <p:cNvSpPr>
                <a:spLocks noChangeArrowheads="1"/>
              </p:cNvSpPr>
              <p:nvPr/>
            </p:nvSpPr>
            <p:spPr bwMode="auto">
              <a:xfrm>
                <a:off x="2926" y="1824"/>
                <a:ext cx="1262" cy="808"/>
              </a:xfrm>
              <a:prstGeom prst="rect">
                <a:avLst/>
              </a:prstGeom>
              <a:ln>
                <a:headEnd type="none" w="sm" len="sm"/>
                <a:tailEnd type="none" w="sm" len="sm"/>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GB" b="1" dirty="0" smtClean="0">
                    <a:solidFill>
                      <a:schemeClr val="tx1"/>
                    </a:solidFill>
                  </a:rPr>
                  <a:t>Project Management</a:t>
                </a:r>
                <a:endParaRPr lang="en-US" b="1" dirty="0">
                  <a:solidFill>
                    <a:schemeClr val="tx1"/>
                  </a:solidFill>
                </a:endParaRPr>
              </a:p>
            </p:txBody>
          </p:sp>
          <p:sp>
            <p:nvSpPr>
              <p:cNvPr id="1379346" name="Text Box 18"/>
              <p:cNvSpPr txBox="1">
                <a:spLocks noChangeArrowheads="1"/>
              </p:cNvSpPr>
              <p:nvPr/>
            </p:nvSpPr>
            <p:spPr bwMode="auto">
              <a:xfrm>
                <a:off x="4716" y="2052"/>
                <a:ext cx="1342" cy="523"/>
              </a:xfrm>
              <a:prstGeom prst="rect">
                <a:avLst/>
              </a:prstGeom>
              <a:noFill/>
              <a:ln w="12700" cap="sq" algn="ctr">
                <a:noFill/>
                <a:miter lim="800000"/>
                <a:headEnd/>
                <a:tailEnd/>
              </a:ln>
              <a:effectLst/>
            </p:spPr>
            <p:txBody>
              <a:bodyPr wrap="square">
                <a:spAutoFit/>
              </a:bodyPr>
              <a:lstStyle/>
              <a:p>
                <a:pPr algn="l" eaLnBrk="1" hangingPunct="1"/>
                <a:r>
                  <a:rPr lang="en-GB" sz="1200" dirty="0">
                    <a:solidFill>
                      <a:schemeClr val="bg1"/>
                    </a:solidFill>
                  </a:rPr>
                  <a:t>project </a:t>
                </a:r>
                <a:r>
                  <a:rPr lang="en-GB" sz="1200" dirty="0" smtClean="0">
                    <a:solidFill>
                      <a:schemeClr val="bg1"/>
                    </a:solidFill>
                  </a:rPr>
                  <a:t>deliverables:</a:t>
                </a:r>
              </a:p>
              <a:p>
                <a:pPr algn="l" eaLnBrk="1" hangingPunct="1"/>
                <a:r>
                  <a:rPr lang="en-GB" sz="1200" dirty="0" smtClean="0">
                    <a:solidFill>
                      <a:schemeClr val="bg1"/>
                    </a:solidFill>
                  </a:rPr>
                  <a:t>Products</a:t>
                </a:r>
              </a:p>
              <a:p>
                <a:pPr algn="l" eaLnBrk="1" hangingPunct="1"/>
                <a:r>
                  <a:rPr lang="en-GB" sz="1200" dirty="0" smtClean="0">
                    <a:solidFill>
                      <a:schemeClr val="bg1"/>
                    </a:solidFill>
                  </a:rPr>
                  <a:t>Services</a:t>
                </a:r>
              </a:p>
              <a:p>
                <a:pPr algn="l" eaLnBrk="1" hangingPunct="1"/>
                <a:r>
                  <a:rPr lang="en-GB" sz="1200" dirty="0" smtClean="0">
                    <a:solidFill>
                      <a:schemeClr val="bg1"/>
                    </a:solidFill>
                  </a:rPr>
                  <a:t>change</a:t>
                </a:r>
                <a:endParaRPr lang="en-US" sz="1200" dirty="0">
                  <a:solidFill>
                    <a:schemeClr val="bg1"/>
                  </a:solidFill>
                </a:endParaRPr>
              </a:p>
            </p:txBody>
          </p:sp>
          <p:sp>
            <p:nvSpPr>
              <p:cNvPr id="1379347" name="Text Box 19"/>
              <p:cNvSpPr txBox="1">
                <a:spLocks noChangeArrowheads="1"/>
              </p:cNvSpPr>
              <p:nvPr/>
            </p:nvSpPr>
            <p:spPr bwMode="auto">
              <a:xfrm>
                <a:off x="1521" y="1828"/>
                <a:ext cx="530" cy="233"/>
              </a:xfrm>
              <a:prstGeom prst="rect">
                <a:avLst/>
              </a:prstGeom>
              <a:noFill/>
              <a:ln w="12700" cap="sq" algn="ctr">
                <a:noFill/>
                <a:miter lim="800000"/>
                <a:headEnd/>
                <a:tailEnd/>
              </a:ln>
              <a:effectLst/>
            </p:spPr>
            <p:txBody>
              <a:bodyPr wrap="square">
                <a:spAutoFit/>
              </a:bodyPr>
              <a:lstStyle/>
              <a:p>
                <a:pPr eaLnBrk="1" hangingPunct="1"/>
                <a:r>
                  <a:rPr lang="en-GB" b="1" dirty="0">
                    <a:solidFill>
                      <a:schemeClr val="bg1"/>
                    </a:solidFill>
                  </a:rPr>
                  <a:t>Input</a:t>
                </a:r>
                <a:endParaRPr lang="en-US" b="1" dirty="0">
                  <a:solidFill>
                    <a:schemeClr val="bg1"/>
                  </a:solidFill>
                </a:endParaRPr>
              </a:p>
            </p:txBody>
          </p:sp>
          <p:sp>
            <p:nvSpPr>
              <p:cNvPr id="1379348" name="Text Box 20"/>
              <p:cNvSpPr txBox="1">
                <a:spLocks noChangeArrowheads="1"/>
              </p:cNvSpPr>
              <p:nvPr/>
            </p:nvSpPr>
            <p:spPr bwMode="auto">
              <a:xfrm>
                <a:off x="1143" y="2093"/>
                <a:ext cx="1445" cy="407"/>
              </a:xfrm>
              <a:prstGeom prst="rect">
                <a:avLst/>
              </a:prstGeom>
              <a:noFill/>
              <a:ln w="12700" cap="sq">
                <a:noFill/>
                <a:miter lim="800000"/>
                <a:headEnd type="none" w="sm" len="sm"/>
                <a:tailEnd type="none" w="sm" len="sm"/>
              </a:ln>
              <a:effectLst/>
            </p:spPr>
            <p:txBody>
              <a:bodyPr wrap="square">
                <a:spAutoFit/>
              </a:bodyPr>
              <a:lstStyle/>
              <a:p>
                <a:pPr algn="l" eaLnBrk="1" hangingPunct="1"/>
                <a:r>
                  <a:rPr lang="en-GB" sz="1200" dirty="0">
                    <a:solidFill>
                      <a:schemeClr val="bg1"/>
                    </a:solidFill>
                  </a:rPr>
                  <a:t>business </a:t>
                </a:r>
                <a:r>
                  <a:rPr lang="en-GB" sz="1200" dirty="0" smtClean="0">
                    <a:solidFill>
                      <a:schemeClr val="bg1"/>
                    </a:solidFill>
                  </a:rPr>
                  <a:t>need </a:t>
                </a:r>
              </a:p>
              <a:p>
                <a:pPr algn="l" eaLnBrk="1" hangingPunct="1"/>
                <a:r>
                  <a:rPr lang="en-GB" sz="1200" dirty="0" smtClean="0">
                    <a:solidFill>
                      <a:schemeClr val="bg1"/>
                    </a:solidFill>
                  </a:rPr>
                  <a:t>problem</a:t>
                </a:r>
                <a:endParaRPr lang="en-GB" sz="1200" dirty="0">
                  <a:solidFill>
                    <a:schemeClr val="bg1"/>
                  </a:solidFill>
                </a:endParaRPr>
              </a:p>
              <a:p>
                <a:pPr algn="l" eaLnBrk="1" hangingPunct="1"/>
                <a:r>
                  <a:rPr lang="en-GB" sz="1200" dirty="0">
                    <a:solidFill>
                      <a:schemeClr val="bg1"/>
                    </a:solidFill>
                  </a:rPr>
                  <a:t>opportunity</a:t>
                </a:r>
                <a:endParaRPr lang="en-US" sz="1200" dirty="0">
                  <a:solidFill>
                    <a:schemeClr val="bg1"/>
                  </a:solidFill>
                </a:endParaRPr>
              </a:p>
            </p:txBody>
          </p:sp>
          <p:sp>
            <p:nvSpPr>
              <p:cNvPr id="1379349" name="Line 21"/>
              <p:cNvSpPr>
                <a:spLocks noChangeShapeType="1"/>
              </p:cNvSpPr>
              <p:nvPr/>
            </p:nvSpPr>
            <p:spPr bwMode="auto">
              <a:xfrm>
                <a:off x="4208" y="2240"/>
                <a:ext cx="344" cy="0"/>
              </a:xfrm>
              <a:prstGeom prst="line">
                <a:avLst/>
              </a:prstGeom>
              <a:noFill/>
              <a:ln w="12700" cap="sq">
                <a:solidFill>
                  <a:schemeClr val="tx1"/>
                </a:solidFill>
                <a:round/>
                <a:headEnd/>
                <a:tailEnd type="triangle" w="med" len="med"/>
              </a:ln>
              <a:effectLst/>
            </p:spPr>
            <p:txBody>
              <a:bodyPr anchor="ctr"/>
              <a:lstStyle/>
              <a:p>
                <a:endParaRPr lang="en-US" dirty="0"/>
              </a:p>
            </p:txBody>
          </p:sp>
          <p:sp>
            <p:nvSpPr>
              <p:cNvPr id="1379350" name="Line 22"/>
              <p:cNvSpPr>
                <a:spLocks noChangeShapeType="1"/>
              </p:cNvSpPr>
              <p:nvPr/>
            </p:nvSpPr>
            <p:spPr bwMode="auto">
              <a:xfrm>
                <a:off x="2488" y="2248"/>
                <a:ext cx="368" cy="0"/>
              </a:xfrm>
              <a:prstGeom prst="line">
                <a:avLst/>
              </a:prstGeom>
              <a:noFill/>
              <a:ln w="12700" cap="sq">
                <a:solidFill>
                  <a:schemeClr val="tx1"/>
                </a:solidFill>
                <a:round/>
                <a:headEnd/>
                <a:tailEnd type="triangle" w="med" len="med"/>
              </a:ln>
              <a:effectLst/>
            </p:spPr>
            <p:txBody>
              <a:bodyPr anchor="ctr"/>
              <a:lstStyle/>
              <a:p>
                <a:endParaRPr lang="en-US" dirty="0"/>
              </a:p>
            </p:txBody>
          </p:sp>
        </p:grpSp>
      </p:grpSp>
      <p:sp>
        <p:nvSpPr>
          <p:cNvPr id="2" name="Slide Number Placeholder 1"/>
          <p:cNvSpPr>
            <a:spLocks noGrp="1"/>
          </p:cNvSpPr>
          <p:nvPr>
            <p:ph type="sldNum" sz="quarter" idx="12"/>
          </p:nvPr>
        </p:nvSpPr>
        <p:spPr/>
        <p:txBody>
          <a:bodyPr/>
          <a:lstStyle/>
          <a:p>
            <a:fld id="{4BE819A1-3DD8-4179-BFD0-BF7D359F8DBD}" type="slidenum">
              <a:rPr lang="en-US" smtClean="0"/>
              <a:pPr/>
              <a:t>140</a:t>
            </a:fld>
            <a:endParaRPr lang="en-US" dirty="0"/>
          </a:p>
        </p:txBody>
      </p:sp>
    </p:spTree>
    <p:extLst>
      <p:ext uri="{BB962C8B-B14F-4D97-AF65-F5344CB8AC3E}">
        <p14:creationId xmlns:p14="http://schemas.microsoft.com/office/powerpoint/2010/main" val="33961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2.59259E-6 L -0.1026 -0.0037 " pathEditMode="relative" rAng="0" ptsTypes="AA">
                                      <p:cBhvr>
                                        <p:cTn id="6" dur="2000" fill="hold"/>
                                        <p:tgtEl>
                                          <p:spTgt spid="1379351"/>
                                        </p:tgtEl>
                                        <p:attrNameLst>
                                          <p:attrName>ppt_x</p:attrName>
                                          <p:attrName>ppt_y</p:attrName>
                                        </p:attrNameLst>
                                      </p:cBhvr>
                                      <p:rCtr x="-5139"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152400"/>
            <a:ext cx="6985488" cy="795338"/>
          </a:xfrm>
        </p:spPr>
        <p:txBody>
          <a:bodyPr/>
          <a:lstStyle/>
          <a:p>
            <a:pPr>
              <a:defRPr/>
            </a:pPr>
            <a:r>
              <a:rPr lang="en-US" dirty="0" smtClean="0"/>
              <a:t>Project Management Process Groups </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81200"/>
            <a:ext cx="6248400" cy="2804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648200" y="5562600"/>
            <a:ext cx="3810000" cy="381000"/>
          </a:xfrm>
          <a:prstGeom prst="rect">
            <a:avLst/>
          </a:prstGeom>
          <a:noFill/>
        </p:spPr>
        <p:txBody>
          <a:bodyPr wrap="square" rtlCol="0">
            <a:spAutoFit/>
          </a:bodyPr>
          <a:lstStyle/>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141</a:t>
            </a:fld>
            <a:endParaRPr lang="en-US" dirty="0"/>
          </a:p>
        </p:txBody>
      </p:sp>
    </p:spTree>
    <p:extLst>
      <p:ext uri="{BB962C8B-B14F-4D97-AF65-F5344CB8AC3E}">
        <p14:creationId xmlns:p14="http://schemas.microsoft.com/office/powerpoint/2010/main" val="311345994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Interaction Among Process Groups</a:t>
            </a:r>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143000"/>
            <a:ext cx="7101987" cy="49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72200" y="5715000"/>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142</a:t>
            </a:fld>
            <a:endParaRPr lang="en-US" dirty="0"/>
          </a:p>
        </p:txBody>
      </p:sp>
    </p:spTree>
    <p:extLst>
      <p:ext uri="{BB962C8B-B14F-4D97-AF65-F5344CB8AC3E}">
        <p14:creationId xmlns:p14="http://schemas.microsoft.com/office/powerpoint/2010/main" val="888577545"/>
      </p:ext>
    </p:extLst>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279405728"/>
              </p:ext>
            </p:extLst>
          </p:nvPr>
        </p:nvGraphicFramePr>
        <p:xfrm>
          <a:off x="467360" y="170688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4BE819A1-3DD8-4179-BFD0-BF7D359F8DBD}" type="slidenum">
              <a:rPr lang="en-US" smtClean="0"/>
              <a:pPr/>
              <a:t>143</a:t>
            </a:fld>
            <a:endParaRPr lang="en-US" dirty="0"/>
          </a:p>
        </p:txBody>
      </p:sp>
      <p:sp>
        <p:nvSpPr>
          <p:cNvPr id="4" name="Title 3"/>
          <p:cNvSpPr>
            <a:spLocks noGrp="1"/>
          </p:cNvSpPr>
          <p:nvPr>
            <p:ph type="title"/>
          </p:nvPr>
        </p:nvSpPr>
        <p:spPr/>
        <p:txBody>
          <a:bodyPr/>
          <a:lstStyle/>
          <a:p>
            <a:r>
              <a:rPr lang="en-US" dirty="0" smtClean="0"/>
              <a:t>Subject Groups</a:t>
            </a:r>
            <a:endParaRPr lang="en-US" dirty="0"/>
          </a:p>
        </p:txBody>
      </p:sp>
      <p:sp>
        <p:nvSpPr>
          <p:cNvPr id="6" name="TextBox 5"/>
          <p:cNvSpPr txBox="1"/>
          <p:nvPr/>
        </p:nvSpPr>
        <p:spPr>
          <a:xfrm>
            <a:off x="457200" y="1295400"/>
            <a:ext cx="8041640" cy="861774"/>
          </a:xfrm>
          <a:prstGeom prst="rect">
            <a:avLst/>
          </a:prstGeom>
          <a:noFill/>
        </p:spPr>
        <p:txBody>
          <a:bodyPr wrap="square" rtlCol="0">
            <a:spAutoFit/>
          </a:bodyPr>
          <a:lstStyle/>
          <a:p>
            <a:r>
              <a:rPr lang="en-US" sz="1600" dirty="0"/>
              <a:t>Each subject group consists of processes applicable to any project phase or project. </a:t>
            </a:r>
            <a:r>
              <a:rPr lang="en-US" sz="1600" dirty="0" smtClean="0"/>
              <a:t>These </a:t>
            </a:r>
            <a:r>
              <a:rPr lang="en-US" sz="1600" dirty="0"/>
              <a:t>processes are defined in terms of purpose, description and primary inputs and outputs in and are interdependent. </a:t>
            </a:r>
            <a:r>
              <a:rPr lang="en-US" sz="1600" dirty="0" smtClean="0"/>
              <a:t>Subject groups </a:t>
            </a:r>
            <a:r>
              <a:rPr lang="en-US" sz="1600" dirty="0"/>
              <a:t>are independent of application area or industry focus</a:t>
            </a:r>
            <a:r>
              <a:rPr lang="en-US" dirty="0" smtClean="0"/>
              <a:t>.</a:t>
            </a:r>
            <a:endParaRPr lang="en-US" dirty="0"/>
          </a:p>
        </p:txBody>
      </p:sp>
      <p:sp>
        <p:nvSpPr>
          <p:cNvPr id="2" name="TextBox 1"/>
          <p:cNvSpPr txBox="1"/>
          <p:nvPr/>
        </p:nvSpPr>
        <p:spPr>
          <a:xfrm>
            <a:off x="6400800" y="5715000"/>
            <a:ext cx="2430999" cy="369332"/>
          </a:xfrm>
          <a:prstGeom prst="rect">
            <a:avLst/>
          </a:prstGeom>
          <a:noFill/>
        </p:spPr>
        <p:txBody>
          <a:bodyPr wrap="none" rtlCol="0">
            <a:spAutoFit/>
          </a:bodyPr>
          <a:lstStyle/>
          <a:p>
            <a:r>
              <a:rPr lang="en-US" dirty="0" smtClean="0"/>
              <a:t>Derived from ISO 21500</a:t>
            </a:r>
            <a:endParaRPr lang="en-US" dirty="0"/>
          </a:p>
        </p:txBody>
      </p:sp>
    </p:spTree>
    <p:extLst>
      <p:ext uri="{BB962C8B-B14F-4D97-AF65-F5344CB8AC3E}">
        <p14:creationId xmlns:p14="http://schemas.microsoft.com/office/powerpoint/2010/main" val="21163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057C108-12B1-3241-B5A9-6258AD84E01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27E1838-485C-0E4F-B86C-394964E54C9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BA0EC223-E715-514F-848E-1BD21B51BF3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69B12170-6F58-0147-8FB4-8FA56A39394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06DFF9EA-FDD8-3F40-AFBE-1B998429132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B8A16648-F579-FC4E-90F2-AC6A9BD4301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63D07863-BC66-464A-A2E9-8CFDD284689C}"/>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graphicEl>
                                              <a:dgm id="{430FF9CE-198B-9C4E-88BE-41D48368554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graphicEl>
                                              <a:dgm id="{3BE4A024-E0DC-C147-A213-84268E3DCE89}"/>
                                            </p:graphic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graphicEl>
                                              <a:dgm id="{A13531B9-08C9-8244-8349-1F4B8B1EC11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400800" cy="1371600"/>
          </a:xfrm>
        </p:spPr>
        <p:txBody>
          <a:bodyPr/>
          <a:lstStyle/>
          <a:p>
            <a:r>
              <a:rPr lang="en-US" sz="2800" dirty="0"/>
              <a:t>Relationship between project management concepts and </a:t>
            </a:r>
            <a:r>
              <a:rPr lang="en-US" sz="2800" dirty="0" smtClean="0"/>
              <a:t>processes</a:t>
            </a:r>
            <a:endParaRPr lang="en-US" sz="2800" dirty="0"/>
          </a:p>
        </p:txBody>
      </p:sp>
      <p:sp>
        <p:nvSpPr>
          <p:cNvPr id="5" name="Rectangle 4"/>
          <p:cNvSpPr/>
          <p:nvPr/>
        </p:nvSpPr>
        <p:spPr>
          <a:xfrm>
            <a:off x="320040" y="1447801"/>
            <a:ext cx="8305800" cy="4708981"/>
          </a:xfrm>
          <a:prstGeom prst="rect">
            <a:avLst/>
          </a:prstGeom>
        </p:spPr>
        <p:txBody>
          <a:bodyPr wrap="square">
            <a:spAutoFit/>
          </a:bodyPr>
          <a:lstStyle/>
          <a:p>
            <a:pPr marL="457200" indent="-457200">
              <a:buFont typeface="+mj-lt"/>
              <a:buAutoNum type="arabicPeriod"/>
            </a:pPr>
            <a:r>
              <a:rPr lang="en-US" sz="2000" b="1" dirty="0"/>
              <a:t>Project management </a:t>
            </a:r>
            <a:r>
              <a:rPr lang="en-US" sz="2000" dirty="0"/>
              <a:t>is accomplished through processes </a:t>
            </a:r>
            <a:r>
              <a:rPr lang="en-US" sz="2000" dirty="0" smtClean="0"/>
              <a:t>utilizing </a:t>
            </a:r>
            <a:r>
              <a:rPr lang="en-US" sz="2000" dirty="0"/>
              <a:t>the </a:t>
            </a:r>
            <a:r>
              <a:rPr lang="en-US" sz="2000" dirty="0" smtClean="0"/>
              <a:t>concepts [knowledge] and application  [competencies.]</a:t>
            </a:r>
            <a:endParaRPr lang="en-US" sz="2000" dirty="0"/>
          </a:p>
          <a:p>
            <a:pPr marL="457200" indent="-457200">
              <a:buFont typeface="+mj-lt"/>
              <a:buAutoNum type="arabicPeriod"/>
            </a:pPr>
            <a:r>
              <a:rPr lang="en-US" sz="2000" b="1" dirty="0" smtClean="0"/>
              <a:t>A </a:t>
            </a:r>
            <a:r>
              <a:rPr lang="en-US" sz="2000" b="1" dirty="0"/>
              <a:t>process </a:t>
            </a:r>
            <a:r>
              <a:rPr lang="en-US" sz="2000" dirty="0"/>
              <a:t>is a set of interrelated activities. Processes used </a:t>
            </a:r>
            <a:r>
              <a:rPr lang="en-US" sz="2000" dirty="0" smtClean="0"/>
              <a:t>in projects </a:t>
            </a:r>
            <a:r>
              <a:rPr lang="en-US" sz="2000" dirty="0"/>
              <a:t>are generally </a:t>
            </a:r>
            <a:r>
              <a:rPr lang="en-US" sz="2000" dirty="0" smtClean="0"/>
              <a:t>categorized </a:t>
            </a:r>
            <a:r>
              <a:rPr lang="en-US" sz="2000" dirty="0"/>
              <a:t>into three major types.</a:t>
            </a:r>
          </a:p>
          <a:p>
            <a:pPr marL="914400" lvl="1" indent="-457200">
              <a:buFont typeface="+mj-lt"/>
              <a:buAutoNum type="arabicPeriod"/>
            </a:pPr>
            <a:r>
              <a:rPr lang="en-US" sz="2000" b="1" dirty="0" smtClean="0"/>
              <a:t>project </a:t>
            </a:r>
            <a:r>
              <a:rPr lang="en-US" sz="2000" b="1" dirty="0"/>
              <a:t>management processes </a:t>
            </a:r>
            <a:r>
              <a:rPr lang="en-US" sz="2000" dirty="0"/>
              <a:t>-- specific to project management and determine how </a:t>
            </a:r>
            <a:r>
              <a:rPr lang="en-US" sz="2000" dirty="0" smtClean="0"/>
              <a:t>the activities </a:t>
            </a:r>
            <a:r>
              <a:rPr lang="en-US" sz="2000" dirty="0"/>
              <a:t>selected for the project are managed</a:t>
            </a:r>
          </a:p>
          <a:p>
            <a:pPr marL="914400" lvl="1" indent="-457200">
              <a:buFont typeface="+mj-lt"/>
              <a:buAutoNum type="arabicPeriod"/>
            </a:pPr>
            <a:r>
              <a:rPr lang="en-US" sz="2000" b="1" dirty="0" smtClean="0"/>
              <a:t>delivery </a:t>
            </a:r>
            <a:r>
              <a:rPr lang="en-US" sz="2000" b="1" dirty="0"/>
              <a:t>processes </a:t>
            </a:r>
            <a:r>
              <a:rPr lang="en-US" sz="2000" dirty="0"/>
              <a:t>-- not unique to project management, result in the specification and</a:t>
            </a:r>
          </a:p>
          <a:p>
            <a:pPr marL="914400" lvl="1" indent="-457200">
              <a:buFont typeface="+mj-lt"/>
              <a:buAutoNum type="arabicPeriod"/>
            </a:pPr>
            <a:r>
              <a:rPr lang="en-US" sz="2000" b="1" dirty="0"/>
              <a:t>provision of a particular product, service</a:t>
            </a:r>
            <a:r>
              <a:rPr lang="en-US" sz="2000" dirty="0"/>
              <a:t>, or result and vary depending on the particular project</a:t>
            </a:r>
          </a:p>
          <a:p>
            <a:pPr marL="457200" indent="-457200">
              <a:buFont typeface="+mj-lt"/>
              <a:buAutoNum type="arabicPeriod"/>
            </a:pPr>
            <a:r>
              <a:rPr lang="en-US" sz="2000" b="1" dirty="0" smtClean="0"/>
              <a:t>Deliverable support </a:t>
            </a:r>
            <a:r>
              <a:rPr lang="en-US" sz="2000" b="1" dirty="0"/>
              <a:t>processes </a:t>
            </a:r>
            <a:r>
              <a:rPr lang="en-US" sz="2000" dirty="0"/>
              <a:t>-- not unique to project management, provide relevant and valuable </a:t>
            </a:r>
            <a:r>
              <a:rPr lang="en-US" sz="2000" dirty="0" smtClean="0"/>
              <a:t>support to </a:t>
            </a:r>
            <a:r>
              <a:rPr lang="en-US" sz="2000" dirty="0"/>
              <a:t>product and project management processes in such disciplines as logistics, </a:t>
            </a:r>
            <a:r>
              <a:rPr lang="en-US" sz="2000" dirty="0" smtClean="0"/>
              <a:t>finance, accounting </a:t>
            </a:r>
            <a:r>
              <a:rPr lang="en-US" sz="2000" dirty="0"/>
              <a:t>and </a:t>
            </a:r>
            <a:r>
              <a:rPr lang="en-US" sz="2000" dirty="0" smtClean="0"/>
              <a:t>safety</a:t>
            </a:r>
            <a:endParaRPr lang="en-US" sz="20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144</a:t>
            </a:fld>
            <a:endParaRPr lang="en-US" dirty="0"/>
          </a:p>
        </p:txBody>
      </p:sp>
    </p:spTree>
    <p:extLst>
      <p:ext uri="{BB962C8B-B14F-4D97-AF65-F5344CB8AC3E}">
        <p14:creationId xmlns:p14="http://schemas.microsoft.com/office/powerpoint/2010/main" val="298756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True or False?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145</a:t>
            </a:fld>
            <a:endParaRPr lang="en-US" dirty="0"/>
          </a:p>
        </p:txBody>
      </p:sp>
      <p:sp>
        <p:nvSpPr>
          <p:cNvPr id="4" name="TextBox 3"/>
          <p:cNvSpPr txBox="1"/>
          <p:nvPr/>
        </p:nvSpPr>
        <p:spPr>
          <a:xfrm>
            <a:off x="457201" y="1295400"/>
            <a:ext cx="8305800" cy="830997"/>
          </a:xfrm>
          <a:prstGeom prst="rect">
            <a:avLst/>
          </a:prstGeom>
          <a:noFill/>
        </p:spPr>
        <p:txBody>
          <a:bodyPr wrap="square" rtlCol="0">
            <a:spAutoFit/>
          </a:bodyPr>
          <a:lstStyle/>
          <a:p>
            <a:r>
              <a:rPr lang="en-US" sz="2400" dirty="0"/>
              <a:t> </a:t>
            </a:r>
            <a:r>
              <a:rPr lang="en-US" sz="2400" dirty="0" smtClean="0"/>
              <a:t>1. </a:t>
            </a:r>
            <a:r>
              <a:rPr lang="en-US" sz="2400" b="1" dirty="0" smtClean="0"/>
              <a:t>A </a:t>
            </a:r>
            <a:r>
              <a:rPr lang="en-US" sz="2400" b="1" dirty="0"/>
              <a:t>project </a:t>
            </a:r>
            <a:r>
              <a:rPr lang="en-US" sz="2400" dirty="0"/>
              <a:t>starts when the performing organization completes the processes required to mandate a new </a:t>
            </a:r>
            <a:r>
              <a:rPr lang="en-US" sz="2400" dirty="0" smtClean="0"/>
              <a:t>project.</a:t>
            </a:r>
            <a:endParaRPr lang="en-US" sz="2400" dirty="0"/>
          </a:p>
        </p:txBody>
      </p:sp>
      <p:sp>
        <p:nvSpPr>
          <p:cNvPr id="5" name="TextBox 4"/>
          <p:cNvSpPr txBox="1"/>
          <p:nvPr/>
        </p:nvSpPr>
        <p:spPr>
          <a:xfrm>
            <a:off x="533400" y="2743200"/>
            <a:ext cx="8229600" cy="1846659"/>
          </a:xfrm>
          <a:prstGeom prst="rect">
            <a:avLst/>
          </a:prstGeom>
          <a:noFill/>
        </p:spPr>
        <p:txBody>
          <a:bodyPr wrap="square" rtlCol="0">
            <a:spAutoFit/>
          </a:bodyPr>
          <a:lstStyle/>
          <a:p>
            <a:r>
              <a:rPr lang="en-US" sz="2400" dirty="0"/>
              <a:t>2</a:t>
            </a:r>
            <a:r>
              <a:rPr lang="en-US" sz="2400" b="1" dirty="0"/>
              <a:t>. </a:t>
            </a:r>
            <a:r>
              <a:rPr lang="en-US" sz="2400" b="1" dirty="0" smtClean="0"/>
              <a:t>A </a:t>
            </a:r>
            <a:r>
              <a:rPr lang="en-US" sz="2400" b="1" dirty="0"/>
              <a:t>project </a:t>
            </a:r>
            <a:r>
              <a:rPr lang="en-US" sz="2400" dirty="0"/>
              <a:t>ends when the project deliverables have been accepted or the project has been prematurely terminated, </a:t>
            </a:r>
            <a:r>
              <a:rPr lang="en-US" sz="2400" dirty="0" smtClean="0"/>
              <a:t>and </a:t>
            </a:r>
            <a:r>
              <a:rPr lang="en-US" sz="2400" dirty="0"/>
              <a:t>when all project documentation is delivered and all closure activities have been completed.</a:t>
            </a:r>
          </a:p>
          <a:p>
            <a:endParaRPr lang="en-US" dirty="0"/>
          </a:p>
        </p:txBody>
      </p:sp>
      <p:sp>
        <p:nvSpPr>
          <p:cNvPr id="6" name="TextBox 5"/>
          <p:cNvSpPr txBox="1"/>
          <p:nvPr/>
        </p:nvSpPr>
        <p:spPr>
          <a:xfrm>
            <a:off x="685800" y="2133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7" name="TextBox 6"/>
          <p:cNvSpPr txBox="1"/>
          <p:nvPr/>
        </p:nvSpPr>
        <p:spPr>
          <a:xfrm>
            <a:off x="681473" y="4419600"/>
            <a:ext cx="1071127" cy="584776"/>
          </a:xfrm>
          <a:prstGeom prst="rect">
            <a:avLst/>
          </a:prstGeom>
          <a:noFill/>
        </p:spPr>
        <p:txBody>
          <a:bodyPr wrap="none" rtlCol="0">
            <a:spAutoFit/>
          </a:bodyPr>
          <a:lstStyle/>
          <a:p>
            <a:r>
              <a:rPr lang="en-US" sz="3200" dirty="0" smtClean="0">
                <a:solidFill>
                  <a:schemeClr val="accent1">
                    <a:lumMod val="75000"/>
                  </a:schemeClr>
                </a:solidFill>
              </a:rPr>
              <a:t>TRUE</a:t>
            </a:r>
            <a:endParaRPr lang="en-US" sz="3200" dirty="0">
              <a:solidFill>
                <a:schemeClr val="accent1">
                  <a:lumMod val="75000"/>
                </a:schemeClr>
              </a:solidFill>
            </a:endParaRPr>
          </a:p>
        </p:txBody>
      </p:sp>
      <p:sp>
        <p:nvSpPr>
          <p:cNvPr id="8" name="TextBox 7"/>
          <p:cNvSpPr txBox="1"/>
          <p:nvPr/>
        </p:nvSpPr>
        <p:spPr>
          <a:xfrm>
            <a:off x="533400" y="5105400"/>
            <a:ext cx="8229600" cy="830997"/>
          </a:xfrm>
          <a:prstGeom prst="rect">
            <a:avLst/>
          </a:prstGeom>
          <a:noFill/>
        </p:spPr>
        <p:txBody>
          <a:bodyPr wrap="square" rtlCol="0">
            <a:spAutoFit/>
          </a:bodyPr>
          <a:lstStyle/>
          <a:p>
            <a:r>
              <a:rPr lang="en-US" sz="2400" dirty="0" smtClean="0"/>
              <a:t>3</a:t>
            </a:r>
            <a:r>
              <a:rPr lang="en-US" sz="2400" b="1" dirty="0" smtClean="0"/>
              <a:t>. A </a:t>
            </a:r>
            <a:r>
              <a:rPr lang="en-US" sz="2400" b="1" dirty="0"/>
              <a:t>project </a:t>
            </a:r>
            <a:r>
              <a:rPr lang="en-US" sz="2400" dirty="0" smtClean="0"/>
              <a:t>manager’s responsibility for a project ends when all closure activities have been completed.</a:t>
            </a:r>
            <a:endParaRPr lang="en-US" dirty="0"/>
          </a:p>
        </p:txBody>
      </p:sp>
      <p:sp>
        <p:nvSpPr>
          <p:cNvPr id="9" name="TextBox 8"/>
          <p:cNvSpPr txBox="1"/>
          <p:nvPr/>
        </p:nvSpPr>
        <p:spPr>
          <a:xfrm>
            <a:off x="1828800" y="1981200"/>
            <a:ext cx="5307062" cy="2646878"/>
          </a:xfrm>
          <a:prstGeom prst="rect">
            <a:avLst/>
          </a:prstGeom>
          <a:solidFill>
            <a:schemeClr val="bg1"/>
          </a:solidFill>
          <a:ln w="57150" cmpd="sng">
            <a:solidFill>
              <a:srgbClr val="FF0000"/>
            </a:solidFill>
          </a:ln>
        </p:spPr>
        <p:txBody>
          <a:bodyPr wrap="none" rtlCol="0">
            <a:spAutoFit/>
          </a:bodyPr>
          <a:lstStyle/>
          <a:p>
            <a:r>
              <a:rPr lang="en-US" sz="16600" dirty="0" smtClean="0">
                <a:solidFill>
                  <a:srgbClr val="FF0000"/>
                </a:solidFill>
              </a:rPr>
              <a:t>FALSE</a:t>
            </a:r>
            <a:endParaRPr lang="en-US" sz="16600" dirty="0">
              <a:solidFill>
                <a:srgbClr val="FF0000"/>
              </a:solidFill>
            </a:endParaRPr>
          </a:p>
        </p:txBody>
      </p:sp>
    </p:spTree>
    <p:extLst>
      <p:ext uri="{BB962C8B-B14F-4D97-AF65-F5344CB8AC3E}">
        <p14:creationId xmlns:p14="http://schemas.microsoft.com/office/powerpoint/2010/main" val="35738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The Project Environment</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620000" y="5715000"/>
            <a:ext cx="1671638" cy="369332"/>
          </a:xfrm>
          <a:prstGeom prst="rect">
            <a:avLst/>
          </a:prstGeom>
          <a:noFill/>
        </p:spPr>
        <p:txBody>
          <a:bodyPr wrap="square" rtlCol="0">
            <a:spAutoFit/>
          </a:bodyPr>
          <a:lstStyle/>
          <a:p>
            <a:r>
              <a:rPr lang="en-US" dirty="0" smtClean="0"/>
              <a:t>ISO 21500</a:t>
            </a:r>
            <a:endParaRPr lang="en-US" dirty="0"/>
          </a:p>
        </p:txBody>
      </p:sp>
      <p:sp>
        <p:nvSpPr>
          <p:cNvPr id="2" name="Slide Number Placeholder 1"/>
          <p:cNvSpPr>
            <a:spLocks noGrp="1"/>
          </p:cNvSpPr>
          <p:nvPr>
            <p:ph type="sldNum" sz="quarter" idx="12"/>
          </p:nvPr>
        </p:nvSpPr>
        <p:spPr/>
        <p:txBody>
          <a:bodyPr/>
          <a:lstStyle/>
          <a:p>
            <a:fld id="{4BE819A1-3DD8-4179-BFD0-BF7D359F8DBD}" type="slidenum">
              <a:rPr lang="en-US" smtClean="0"/>
              <a:pPr/>
              <a:t>146</a:t>
            </a:fld>
            <a:endParaRPr lang="en-US" dirty="0"/>
          </a:p>
        </p:txBody>
      </p:sp>
      <p:sp>
        <p:nvSpPr>
          <p:cNvPr id="8" name="Frame 7"/>
          <p:cNvSpPr/>
          <p:nvPr/>
        </p:nvSpPr>
        <p:spPr>
          <a:xfrm>
            <a:off x="1092200" y="2270760"/>
            <a:ext cx="1955800" cy="822960"/>
          </a:xfrm>
          <a:prstGeom prst="frame">
            <a:avLst/>
          </a:prstGeom>
          <a:solidFill>
            <a:srgbClr val="FF0000"/>
          </a:solidFill>
          <a:ln w="3175" cmpd="sng"/>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6883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Complexity</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147</a:t>
            </a:fld>
            <a:endParaRPr lang="en-US" dirty="0"/>
          </a:p>
        </p:txBody>
      </p:sp>
      <p:pic>
        <p:nvPicPr>
          <p:cNvPr id="5" name="Picture 4" descr="gapp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43400" y="228600"/>
            <a:ext cx="2413000" cy="876773"/>
          </a:xfrm>
          <a:prstGeom prst="rect">
            <a:avLst/>
          </a:prstGeom>
        </p:spPr>
      </p:pic>
      <p:sp>
        <p:nvSpPr>
          <p:cNvPr id="6" name="TextBox 5"/>
          <p:cNvSpPr txBox="1"/>
          <p:nvPr/>
        </p:nvSpPr>
        <p:spPr>
          <a:xfrm>
            <a:off x="381000" y="1295400"/>
            <a:ext cx="8463279" cy="646331"/>
          </a:xfrm>
          <a:prstGeom prst="rect">
            <a:avLst/>
          </a:prstGeom>
          <a:noFill/>
        </p:spPr>
        <p:txBody>
          <a:bodyPr wrap="square" rtlCol="0">
            <a:spAutoFit/>
          </a:bodyPr>
          <a:lstStyle/>
          <a:p>
            <a:r>
              <a:rPr lang="en-US" sz="1200" dirty="0" smtClean="0"/>
              <a:t>GAPPS has developed an approach to categorizing projects based on their management complexity. The GAPPS framework uses a tool called the Crawford-</a:t>
            </a:r>
            <a:r>
              <a:rPr lang="en-US" sz="1200" dirty="0" err="1" smtClean="0"/>
              <a:t>Ishikura</a:t>
            </a:r>
            <a:r>
              <a:rPr lang="en-US" sz="1200" dirty="0" smtClean="0"/>
              <a:t> Factor Table for Evaluating Roles, or CIFTER. The tool, named after two major contributors to GAPPS, is used to differentiate project manager roles based on the complexity of the projects managed.</a:t>
            </a:r>
            <a:endParaRPr lang="en-US" sz="1200" dirty="0"/>
          </a:p>
        </p:txBody>
      </p:sp>
      <p:sp>
        <p:nvSpPr>
          <p:cNvPr id="7" name="TextBox 6"/>
          <p:cNvSpPr txBox="1"/>
          <p:nvPr/>
        </p:nvSpPr>
        <p:spPr>
          <a:xfrm>
            <a:off x="497840" y="3566160"/>
            <a:ext cx="184666" cy="369332"/>
          </a:xfrm>
          <a:prstGeom prst="rect">
            <a:avLst/>
          </a:prstGeom>
          <a:noFill/>
        </p:spPr>
        <p:txBody>
          <a:bodyPr wrap="none" rtlCol="0">
            <a:spAutoFit/>
          </a:bodyPr>
          <a:lstStyle/>
          <a:p>
            <a:endParaRPr lang="en-US" dirty="0"/>
          </a:p>
        </p:txBody>
      </p:sp>
      <p:graphicFrame>
        <p:nvGraphicFramePr>
          <p:cNvPr id="8" name="Diagram 7"/>
          <p:cNvGraphicFramePr/>
          <p:nvPr>
            <p:extLst>
              <p:ext uri="{D42A27DB-BD31-4B8C-83A1-F6EECF244321}">
                <p14:modId xmlns:p14="http://schemas.microsoft.com/office/powerpoint/2010/main" val="1578801150"/>
              </p:ext>
            </p:extLst>
          </p:nvPr>
        </p:nvGraphicFramePr>
        <p:xfrm>
          <a:off x="838200" y="2133600"/>
          <a:ext cx="7401560" cy="383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5063335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solidFill>
                  <a:srgbClr val="000000"/>
                </a:solidFill>
              </a:rPr>
              <a:t>Great Project Managers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148</a:t>
            </a:fld>
            <a:endParaRPr lang="en-US" dirty="0"/>
          </a:p>
        </p:txBody>
      </p:sp>
      <p:sp>
        <p:nvSpPr>
          <p:cNvPr id="3" name="Content Placeholder 2"/>
          <p:cNvSpPr>
            <a:spLocks noGrp="1"/>
          </p:cNvSpPr>
          <p:nvPr>
            <p:ph idx="1"/>
          </p:nvPr>
        </p:nvSpPr>
        <p:spPr>
          <a:xfrm>
            <a:off x="381000" y="1447800"/>
            <a:ext cx="8229600" cy="4343400"/>
          </a:xfrm>
        </p:spPr>
        <p:txBody>
          <a:bodyPr>
            <a:normAutofit fontScale="92500" lnSpcReduction="10000"/>
          </a:bodyPr>
          <a:lstStyle/>
          <a:p>
            <a:pPr marL="457200" indent="-457200">
              <a:buFont typeface="+mj-lt"/>
              <a:buAutoNum type="arabicPeriod"/>
            </a:pPr>
            <a:r>
              <a:rPr lang="en-US" dirty="0" smtClean="0"/>
              <a:t>Focus </a:t>
            </a:r>
            <a:r>
              <a:rPr lang="en-US" dirty="0"/>
              <a:t>on Customer </a:t>
            </a:r>
            <a:r>
              <a:rPr lang="en-US" dirty="0" smtClean="0"/>
              <a:t>Needs </a:t>
            </a:r>
            <a:endParaRPr lang="en-US" dirty="0"/>
          </a:p>
          <a:p>
            <a:pPr marL="457200" indent="-457200">
              <a:buFont typeface="+mj-lt"/>
              <a:buAutoNum type="arabicPeriod"/>
            </a:pPr>
            <a:r>
              <a:rPr lang="en-US" dirty="0"/>
              <a:t>Challenge </a:t>
            </a:r>
            <a:r>
              <a:rPr lang="en-US" dirty="0" smtClean="0"/>
              <a:t>“That’s the way we have always done it…”</a:t>
            </a:r>
            <a:endParaRPr lang="en-US" dirty="0"/>
          </a:p>
          <a:p>
            <a:pPr marL="457200" indent="-457200">
              <a:buFont typeface="+mj-lt"/>
              <a:buAutoNum type="arabicPeriod"/>
            </a:pPr>
            <a:r>
              <a:rPr lang="en-US" dirty="0"/>
              <a:t>Meet Face to Face (video conference also counts ;)</a:t>
            </a:r>
          </a:p>
          <a:p>
            <a:pPr marL="457200" indent="-457200">
              <a:buFont typeface="+mj-lt"/>
              <a:buAutoNum type="arabicPeriod"/>
            </a:pPr>
            <a:r>
              <a:rPr lang="en-US" dirty="0"/>
              <a:t>Understand the requirements and how they relate to organizational principles and benefit</a:t>
            </a:r>
          </a:p>
          <a:p>
            <a:pPr marL="457200" indent="-457200">
              <a:buFont typeface="+mj-lt"/>
              <a:buAutoNum type="arabicPeriod"/>
            </a:pPr>
            <a:r>
              <a:rPr lang="en-US" dirty="0"/>
              <a:t>Collaborate with the project team</a:t>
            </a:r>
          </a:p>
          <a:p>
            <a:pPr marL="457200" indent="-457200">
              <a:buFont typeface="+mj-lt"/>
              <a:buAutoNum type="arabicPeriod"/>
            </a:pPr>
            <a:r>
              <a:rPr lang="en-US" dirty="0"/>
              <a:t>Delegate Effectively</a:t>
            </a:r>
          </a:p>
          <a:p>
            <a:pPr marL="457200" indent="-457200">
              <a:buFont typeface="+mj-lt"/>
              <a:buAutoNum type="arabicPeriod"/>
            </a:pPr>
            <a:r>
              <a:rPr lang="en-US" dirty="0"/>
              <a:t>Are comfortable in the “C” Suite</a:t>
            </a:r>
          </a:p>
          <a:p>
            <a:pPr marL="457200" indent="-457200">
              <a:buFont typeface="+mj-lt"/>
              <a:buAutoNum type="arabicPeriod"/>
            </a:pPr>
            <a:r>
              <a:rPr lang="en-US" dirty="0"/>
              <a:t>Are proactive</a:t>
            </a:r>
          </a:p>
          <a:p>
            <a:pPr marL="457200" indent="-457200">
              <a:buFont typeface="+mj-lt"/>
              <a:buAutoNum type="arabicPeriod"/>
            </a:pPr>
            <a:r>
              <a:rPr lang="en-US" dirty="0"/>
              <a:t>Can lead under pressure</a:t>
            </a:r>
          </a:p>
          <a:p>
            <a:endParaRPr lang="en-US" dirty="0"/>
          </a:p>
        </p:txBody>
      </p:sp>
    </p:spTree>
    <p:extLst>
      <p:ext uri="{BB962C8B-B14F-4D97-AF65-F5344CB8AC3E}">
        <p14:creationId xmlns:p14="http://schemas.microsoft.com/office/powerpoint/2010/main" val="2223188894"/>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149</a:t>
            </a:fld>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
        <p:nvSpPr>
          <p:cNvPr id="2" name="Rectangle 1"/>
          <p:cNvSpPr/>
          <p:nvPr/>
        </p:nvSpPr>
        <p:spPr>
          <a:xfrm>
            <a:off x="609600" y="1752600"/>
            <a:ext cx="6705600" cy="2559162"/>
          </a:xfrm>
          <a:prstGeom prst="rect">
            <a:avLst/>
          </a:prstGeom>
        </p:spPr>
        <p:txBody>
          <a:bodyPr wrap="square">
            <a:spAutoFit/>
          </a:bodyPr>
          <a:lstStyle/>
          <a:p>
            <a:pPr marL="285750" indent="-285750">
              <a:lnSpc>
                <a:spcPct val="115000"/>
              </a:lnSpc>
              <a:spcAft>
                <a:spcPts val="0"/>
              </a:spcAft>
              <a:buFont typeface="Arial"/>
              <a:buChar char="•"/>
            </a:pPr>
            <a:r>
              <a:rPr lang="en-GB" sz="2800" dirty="0">
                <a:ea typeface="Calibri"/>
              </a:rPr>
              <a:t>What is a Project</a:t>
            </a:r>
          </a:p>
          <a:p>
            <a:pPr marL="285750" indent="-285750">
              <a:lnSpc>
                <a:spcPct val="115000"/>
              </a:lnSpc>
              <a:spcAft>
                <a:spcPts val="0"/>
              </a:spcAft>
              <a:buFont typeface="Arial"/>
              <a:buChar char="•"/>
            </a:pPr>
            <a:r>
              <a:rPr lang="en-GB" sz="2800" dirty="0">
                <a:ea typeface="Calibri"/>
              </a:rPr>
              <a:t>What is Project Management</a:t>
            </a:r>
          </a:p>
          <a:p>
            <a:pPr marL="285750" indent="-285750">
              <a:lnSpc>
                <a:spcPct val="115000"/>
              </a:lnSpc>
              <a:spcAft>
                <a:spcPts val="0"/>
              </a:spcAft>
              <a:buFont typeface="Arial"/>
              <a:buChar char="•"/>
            </a:pPr>
            <a:r>
              <a:rPr lang="en-GB" sz="2800" dirty="0">
                <a:ea typeface="Calibri"/>
              </a:rPr>
              <a:t>What are Process Groups and how What are Subject Groups</a:t>
            </a:r>
          </a:p>
          <a:p>
            <a:pPr marL="285750" indent="-285750">
              <a:lnSpc>
                <a:spcPct val="115000"/>
              </a:lnSpc>
              <a:spcAft>
                <a:spcPts val="0"/>
              </a:spcAft>
              <a:buFont typeface="Arial"/>
              <a:buChar char="•"/>
            </a:pPr>
            <a:r>
              <a:rPr lang="en-GB" sz="2800" dirty="0">
                <a:ea typeface="Calibri"/>
              </a:rPr>
              <a:t>What is the project Environment</a:t>
            </a:r>
          </a:p>
        </p:txBody>
      </p:sp>
    </p:spTree>
    <p:extLst>
      <p:ext uri="{BB962C8B-B14F-4D97-AF65-F5344CB8AC3E}">
        <p14:creationId xmlns:p14="http://schemas.microsoft.com/office/powerpoint/2010/main" val="411712000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A Growing Problem</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15</a:t>
            </a:fld>
            <a:endParaRPr lang="en-US" dirty="0"/>
          </a:p>
        </p:txBody>
      </p:sp>
      <p:sp>
        <p:nvSpPr>
          <p:cNvPr id="5" name="Content Placeholder 4"/>
          <p:cNvSpPr>
            <a:spLocks noGrp="1"/>
          </p:cNvSpPr>
          <p:nvPr>
            <p:ph idx="1"/>
          </p:nvPr>
        </p:nvSpPr>
        <p:spPr>
          <a:xfrm>
            <a:off x="457200" y="1600201"/>
            <a:ext cx="3810000" cy="3809999"/>
          </a:xfrm>
        </p:spPr>
        <p:txBody>
          <a:bodyPr>
            <a:normAutofit fontScale="70000" lnSpcReduction="20000"/>
          </a:bodyPr>
          <a:lstStyle/>
          <a:p>
            <a:r>
              <a:rPr lang="en-US" dirty="0"/>
              <a:t>According to Global Footprint Network’s calculations, our </a:t>
            </a:r>
            <a:r>
              <a:rPr lang="en-US" dirty="0" smtClean="0"/>
              <a:t>(global) demand </a:t>
            </a:r>
            <a:r>
              <a:rPr lang="en-US" dirty="0"/>
              <a:t>for renewable ecological resources and the services they provide is now equivalent to that of </a:t>
            </a:r>
            <a:r>
              <a:rPr lang="en-US" b="1" dirty="0"/>
              <a:t>more than </a:t>
            </a:r>
            <a:r>
              <a:rPr lang="en-US" b="1" dirty="0" smtClean="0"/>
              <a:t>1.6 </a:t>
            </a:r>
            <a:r>
              <a:rPr lang="en-US" b="1" dirty="0"/>
              <a:t>Earths. </a:t>
            </a:r>
            <a:endParaRPr lang="en-US" b="1" dirty="0" smtClean="0"/>
          </a:p>
          <a:p>
            <a:endParaRPr lang="en-US" b="1" dirty="0" smtClean="0"/>
          </a:p>
          <a:p>
            <a:r>
              <a:rPr lang="en-US" dirty="0" smtClean="0"/>
              <a:t>The </a:t>
            </a:r>
            <a:r>
              <a:rPr lang="en-US" dirty="0"/>
              <a:t>data shows us on track to require the resources of two planets well before mid-century</a:t>
            </a:r>
            <a:r>
              <a:rPr lang="en-US" dirty="0" smtClean="0"/>
              <a:t>.</a:t>
            </a:r>
          </a:p>
          <a:p>
            <a:endParaRPr lang="en-US" dirty="0" smtClean="0"/>
          </a:p>
          <a:p>
            <a:pPr marL="0" indent="0">
              <a:buNone/>
            </a:pPr>
            <a:r>
              <a:rPr lang="en-US" b="1" dirty="0" smtClean="0"/>
              <a:t>(We don’t have 1.6 Planets)</a:t>
            </a:r>
            <a:endParaRPr lang="en-US" b="1" dirty="0"/>
          </a:p>
        </p:txBody>
      </p:sp>
      <p:sp>
        <p:nvSpPr>
          <p:cNvPr id="3" name="TextBox 2"/>
          <p:cNvSpPr txBox="1"/>
          <p:nvPr/>
        </p:nvSpPr>
        <p:spPr>
          <a:xfrm>
            <a:off x="152400" y="5715000"/>
            <a:ext cx="7087397" cy="338554"/>
          </a:xfrm>
          <a:prstGeom prst="rect">
            <a:avLst/>
          </a:prstGeom>
          <a:noFill/>
        </p:spPr>
        <p:txBody>
          <a:bodyPr wrap="none" rtlCol="0">
            <a:spAutoFit/>
          </a:bodyPr>
          <a:lstStyle/>
          <a:p>
            <a:r>
              <a:rPr lang="en-US" sz="1600" dirty="0">
                <a:solidFill>
                  <a:schemeClr val="bg1">
                    <a:lumMod val="75000"/>
                  </a:schemeClr>
                </a:solidFill>
              </a:rPr>
              <a:t>http://</a:t>
            </a:r>
            <a:r>
              <a:rPr lang="en-US" sz="1600" dirty="0" err="1">
                <a:solidFill>
                  <a:schemeClr val="bg1">
                    <a:lumMod val="75000"/>
                  </a:schemeClr>
                </a:solidFill>
              </a:rPr>
              <a:t>www.footprintnetwork.org</a:t>
            </a:r>
            <a:r>
              <a:rPr lang="en-US" sz="1600" dirty="0">
                <a:solidFill>
                  <a:schemeClr val="bg1">
                    <a:lumMod val="75000"/>
                  </a:schemeClr>
                </a:solidFill>
              </a:rPr>
              <a:t>/en/</a:t>
            </a:r>
            <a:r>
              <a:rPr lang="en-US" sz="1600" dirty="0" err="1">
                <a:solidFill>
                  <a:schemeClr val="bg1">
                    <a:lumMod val="75000"/>
                  </a:schemeClr>
                </a:solidFill>
              </a:rPr>
              <a:t>index.php</a:t>
            </a:r>
            <a:r>
              <a:rPr lang="en-US" sz="1600" dirty="0">
                <a:solidFill>
                  <a:schemeClr val="bg1">
                    <a:lumMod val="75000"/>
                  </a:schemeClr>
                </a:solidFill>
              </a:rPr>
              <a:t>/GFN/page/</a:t>
            </a:r>
            <a:r>
              <a:rPr lang="en-US" sz="1600" dirty="0" err="1">
                <a:solidFill>
                  <a:schemeClr val="bg1">
                    <a:lumMod val="75000"/>
                  </a:schemeClr>
                </a:solidFill>
              </a:rPr>
              <a:t>earth_overshoot_day</a:t>
            </a:r>
            <a:r>
              <a:rPr lang="en-US" sz="1600" dirty="0">
                <a:solidFill>
                  <a:schemeClr val="bg1">
                    <a:lumMod val="75000"/>
                  </a:schemeClr>
                </a:solidFill>
              </a:rPr>
              <a:t>/</a:t>
            </a:r>
          </a:p>
        </p:txBody>
      </p:sp>
      <p:pic>
        <p:nvPicPr>
          <p:cNvPr id="7" name="Picture 6" descr="1.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1905000"/>
            <a:ext cx="4010284" cy="2476500"/>
          </a:xfrm>
          <a:prstGeom prst="rect">
            <a:avLst/>
          </a:prstGeom>
        </p:spPr>
      </p:pic>
    </p:spTree>
    <p:extLst>
      <p:ext uri="{BB962C8B-B14F-4D97-AF65-F5344CB8AC3E}">
        <p14:creationId xmlns:p14="http://schemas.microsoft.com/office/powerpoint/2010/main" val="12912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Project Lifecycles and PRiSM</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150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82662495"/>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8</a:t>
                      </a:r>
                    </a:p>
                    <a:p>
                      <a:pPr>
                        <a:lnSpc>
                          <a:spcPct val="100000"/>
                        </a:lnSpc>
                        <a:spcAft>
                          <a:spcPts val="0"/>
                        </a:spcAft>
                      </a:pPr>
                      <a:r>
                        <a:rPr lang="en-GB" sz="1600" dirty="0" smtClean="0">
                          <a:solidFill>
                            <a:schemeClr val="tx1"/>
                          </a:solidFill>
                          <a:latin typeface="Helvetica"/>
                          <a:ea typeface="Calibri"/>
                          <a:cs typeface="Helvetica"/>
                        </a:rPr>
                        <a:t>Project Life Cycles and PRiSM</a:t>
                      </a:r>
                      <a:endParaRPr lang="en-GB" sz="16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Project</a:t>
                      </a:r>
                      <a:r>
                        <a:rPr lang="en-GB" sz="1600" b="0" baseline="0" dirty="0" smtClean="0">
                          <a:solidFill>
                            <a:srgbClr val="000000"/>
                          </a:solidFill>
                          <a:latin typeface="Helvetica"/>
                          <a:ea typeface="Calibri"/>
                          <a:cs typeface="Helvetica"/>
                        </a:rPr>
                        <a:t> and Product</a:t>
                      </a:r>
                      <a:r>
                        <a:rPr lang="en-GB" sz="1600" b="0" dirty="0" smtClean="0">
                          <a:solidFill>
                            <a:srgbClr val="000000"/>
                          </a:solidFill>
                          <a:latin typeface="Helvetica"/>
                          <a:ea typeface="Calibri"/>
                          <a:cs typeface="Helvetica"/>
                        </a:rPr>
                        <a:t> life cycles.</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Product Lifespans Cradle to Cradle</a:t>
                      </a:r>
                      <a:r>
                        <a:rPr lang="en-GB" sz="1600" b="0" baseline="0" dirty="0" smtClean="0">
                          <a:solidFill>
                            <a:srgbClr val="000000"/>
                          </a:solidFill>
                          <a:latin typeface="Helvetica"/>
                          <a:ea typeface="Calibri"/>
                          <a:cs typeface="Helvetica"/>
                        </a:rPr>
                        <a:t> and Cradle to Grave</a:t>
                      </a:r>
                      <a:endParaRPr lang="en-GB" sz="1600" b="0" dirty="0" smtClean="0">
                        <a:solidFill>
                          <a:srgbClr val="000000"/>
                        </a:solidFill>
                        <a:latin typeface="Helvetica"/>
                        <a:ea typeface="Calibri"/>
                        <a:cs typeface="Helvetica"/>
                      </a:endParaRP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Project phases such as Initiate, Plan</a:t>
                      </a:r>
                      <a:r>
                        <a:rPr lang="en-GB" sz="1600" b="0" baseline="0" dirty="0" smtClean="0">
                          <a:solidFill>
                            <a:srgbClr val="000000"/>
                          </a:solidFill>
                          <a:latin typeface="Helvetica"/>
                          <a:ea typeface="Calibri"/>
                          <a:cs typeface="Helvetica"/>
                        </a:rPr>
                        <a:t> Implement and Close</a:t>
                      </a:r>
                      <a:r>
                        <a:rPr lang="en-GB" sz="1600" b="0" dirty="0" smtClean="0">
                          <a:solidFill>
                            <a:srgbClr val="000000"/>
                          </a:solidFill>
                          <a:latin typeface="Helvetica"/>
                          <a:ea typeface="Calibri"/>
                          <a:cs typeface="Helvetica"/>
                        </a:rPr>
                        <a:t>.</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The relationship between phases and stages.</a:t>
                      </a:r>
                    </a:p>
                    <a:p>
                      <a:pPr>
                        <a:lnSpc>
                          <a:spcPct val="114000"/>
                        </a:lnSpc>
                        <a:spcBef>
                          <a:spcPts val="1200"/>
                        </a:spcBef>
                        <a:spcAft>
                          <a:spcPts val="0"/>
                        </a:spcAft>
                        <a:buFont typeface="Arial" pitchFamily="34" charset="0"/>
                        <a:buNone/>
                      </a:pPr>
                      <a:r>
                        <a:rPr lang="en-GB" sz="1600" b="0" dirty="0" smtClean="0">
                          <a:solidFill>
                            <a:srgbClr val="000000"/>
                          </a:solidFill>
                          <a:latin typeface="Helvetica"/>
                          <a:ea typeface="Calibri"/>
                          <a:cs typeface="Helvetica"/>
                        </a:rPr>
                        <a:t>The</a:t>
                      </a:r>
                      <a:r>
                        <a:rPr lang="en-GB" sz="1600" b="0" baseline="0" dirty="0" smtClean="0">
                          <a:solidFill>
                            <a:srgbClr val="000000"/>
                          </a:solidFill>
                          <a:latin typeface="Helvetica"/>
                          <a:ea typeface="Calibri"/>
                          <a:cs typeface="Helvetica"/>
                        </a:rPr>
                        <a:t> PRiSM Flow </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 a project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dirty="0" smtClean="0">
                          <a:solidFill>
                            <a:srgbClr val="000000"/>
                          </a:solidFill>
                          <a:latin typeface="Helvetica"/>
                          <a:ea typeface="Calibri"/>
                          <a:cs typeface="Helvetica"/>
                        </a:rPr>
                        <a:t>Describe</a:t>
                      </a:r>
                      <a:r>
                        <a:rPr lang="en-GB" sz="1600" b="0" baseline="0" dirty="0" smtClean="0">
                          <a:solidFill>
                            <a:srgbClr val="000000"/>
                          </a:solidFill>
                          <a:latin typeface="Helvetica"/>
                          <a:ea typeface="Calibri"/>
                          <a:cs typeface="Helvetica"/>
                        </a:rPr>
                        <a:t> a product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PRiSM Life Cycle</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b="0" baseline="0" dirty="0" smtClean="0">
                          <a:solidFill>
                            <a:srgbClr val="000000"/>
                          </a:solidFill>
                          <a:latin typeface="Helvetica"/>
                          <a:ea typeface="Calibri"/>
                          <a:cs typeface="Helvetica"/>
                        </a:rPr>
                        <a:t>Understand the Product </a:t>
                      </a:r>
                      <a:r>
                        <a:rPr lang="en-GB" sz="1600" b="0" baseline="0" dirty="0" err="1" smtClean="0">
                          <a:solidFill>
                            <a:srgbClr val="000000"/>
                          </a:solidFill>
                          <a:latin typeface="Helvetica"/>
                          <a:ea typeface="Calibri"/>
                          <a:cs typeface="Helvetica"/>
                        </a:rPr>
                        <a:t>LifeCycle</a:t>
                      </a:r>
                      <a:endParaRPr lang="en-GB" sz="1600" b="0" dirty="0" smtClean="0">
                        <a:solidFill>
                          <a:srgbClr val="000000"/>
                        </a:solidFill>
                        <a:latin typeface="Helvetica"/>
                        <a:ea typeface="Calibri"/>
                        <a:cs typeface="Helvetica"/>
                      </a:endParaRPr>
                    </a:p>
                    <a:p>
                      <a:pPr>
                        <a:lnSpc>
                          <a:spcPct val="100000"/>
                        </a:lnSpc>
                        <a:spcAft>
                          <a:spcPts val="0"/>
                        </a:spcAft>
                      </a:pP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421354763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2"/>
          <p:cNvSpPr>
            <a:spLocks noGrp="1" noChangeArrowheads="1"/>
          </p:cNvSpPr>
          <p:nvPr>
            <p:ph type="title"/>
          </p:nvPr>
        </p:nvSpPr>
        <p:spPr/>
        <p:txBody>
          <a:bodyPr/>
          <a:lstStyle/>
          <a:p>
            <a:r>
              <a:rPr lang="en-GB" dirty="0"/>
              <a:t>Requirements </a:t>
            </a:r>
            <a:r>
              <a:rPr lang="en-GB" dirty="0" smtClean="0"/>
              <a:t>Life </a:t>
            </a:r>
            <a:r>
              <a:rPr lang="en-GB" dirty="0"/>
              <a:t>Cycle</a:t>
            </a:r>
          </a:p>
        </p:txBody>
      </p:sp>
      <p:grpSp>
        <p:nvGrpSpPr>
          <p:cNvPr id="1607683" name="Group 3"/>
          <p:cNvGrpSpPr>
            <a:grpSpLocks/>
          </p:cNvGrpSpPr>
          <p:nvPr/>
        </p:nvGrpSpPr>
        <p:grpSpPr bwMode="auto">
          <a:xfrm>
            <a:off x="152400" y="1438960"/>
            <a:ext cx="8762999" cy="4562474"/>
            <a:chOff x="934" y="1007"/>
            <a:chExt cx="4325" cy="2874"/>
          </a:xfrm>
        </p:grpSpPr>
        <p:sp>
          <p:nvSpPr>
            <p:cNvPr id="1607684" name="AutoShape 4"/>
            <p:cNvSpPr>
              <a:spLocks noChangeArrowheads="1"/>
            </p:cNvSpPr>
            <p:nvPr/>
          </p:nvSpPr>
          <p:spPr bwMode="auto">
            <a:xfrm>
              <a:off x="1191" y="1914"/>
              <a:ext cx="549" cy="699"/>
            </a:xfrm>
            <a:prstGeom prst="homePlate">
              <a:avLst>
                <a:gd name="adj" fmla="val 35699"/>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b="1" dirty="0">
                <a:latin typeface="+mn-lt"/>
              </a:endParaRPr>
            </a:p>
          </p:txBody>
        </p:sp>
        <p:sp>
          <p:nvSpPr>
            <p:cNvPr id="1607685" name="AutoShape 5"/>
            <p:cNvSpPr>
              <a:spLocks noChangeArrowheads="1"/>
            </p:cNvSpPr>
            <p:nvPr/>
          </p:nvSpPr>
          <p:spPr bwMode="auto">
            <a:xfrm>
              <a:off x="1589" y="1914"/>
              <a:ext cx="817" cy="699"/>
            </a:xfrm>
            <a:prstGeom prst="chevron">
              <a:avLst>
                <a:gd name="adj" fmla="val 26753"/>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endParaRPr lang="en-US" b="1" dirty="0">
                <a:latin typeface="+mn-lt"/>
              </a:endParaRPr>
            </a:p>
          </p:txBody>
        </p:sp>
        <p:sp>
          <p:nvSpPr>
            <p:cNvPr id="1607686" name="AutoShape 6"/>
            <p:cNvSpPr>
              <a:spLocks noChangeArrowheads="1"/>
            </p:cNvSpPr>
            <p:nvPr/>
          </p:nvSpPr>
          <p:spPr bwMode="auto">
            <a:xfrm>
              <a:off x="2249" y="1914"/>
              <a:ext cx="841" cy="699"/>
            </a:xfrm>
            <a:prstGeom prst="chevron">
              <a:avLst>
                <a:gd name="adj" fmla="val 27756"/>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p>
              <a:endParaRPr lang="en-US" b="1" dirty="0">
                <a:latin typeface="+mn-lt"/>
              </a:endParaRPr>
            </a:p>
          </p:txBody>
        </p:sp>
        <p:sp>
          <p:nvSpPr>
            <p:cNvPr id="1607687" name="Text Box 7"/>
            <p:cNvSpPr txBox="1">
              <a:spLocks noChangeArrowheads="1"/>
            </p:cNvSpPr>
            <p:nvPr/>
          </p:nvSpPr>
          <p:spPr bwMode="auto">
            <a:xfrm>
              <a:off x="1233" y="2151"/>
              <a:ext cx="377" cy="233"/>
            </a:xfrm>
            <a:prstGeom prst="rect">
              <a:avLst/>
            </a:prstGeom>
            <a:noFill/>
            <a:ln w="9525">
              <a:noFill/>
              <a:miter lim="800000"/>
              <a:headEnd/>
              <a:tailEnd/>
            </a:ln>
            <a:effectLst/>
          </p:spPr>
          <p:txBody>
            <a:bodyPr wrap="none">
              <a:spAutoFit/>
            </a:bodyPr>
            <a:lstStyle/>
            <a:p>
              <a:pPr algn="l"/>
              <a:r>
                <a:rPr lang="en-GB" b="1" dirty="0">
                  <a:solidFill>
                    <a:schemeClr val="bg1"/>
                  </a:solidFill>
                  <a:latin typeface="+mn-lt"/>
                </a:rPr>
                <a:t>Idea</a:t>
              </a:r>
            </a:p>
          </p:txBody>
        </p:sp>
        <p:sp>
          <p:nvSpPr>
            <p:cNvPr id="1607688" name="Text Box 8"/>
            <p:cNvSpPr txBox="1">
              <a:spLocks noChangeArrowheads="1"/>
            </p:cNvSpPr>
            <p:nvPr/>
          </p:nvSpPr>
          <p:spPr bwMode="auto">
            <a:xfrm>
              <a:off x="1802" y="2065"/>
              <a:ext cx="460"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Quick</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89" name="Text Box 9"/>
            <p:cNvSpPr txBox="1">
              <a:spLocks noChangeArrowheads="1"/>
            </p:cNvSpPr>
            <p:nvPr/>
          </p:nvSpPr>
          <p:spPr bwMode="auto">
            <a:xfrm>
              <a:off x="2408" y="2065"/>
              <a:ext cx="622"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Detailed</a:t>
              </a:r>
            </a:p>
            <a:p>
              <a:r>
                <a:rPr lang="en-GB" b="1" dirty="0">
                  <a:solidFill>
                    <a:schemeClr val="bg1"/>
                  </a:solidFill>
                  <a:latin typeface="+mn-lt"/>
                </a:rPr>
                <a:t>L</a:t>
              </a:r>
              <a:r>
                <a:rPr lang="en-GB" b="1" dirty="0" smtClean="0">
                  <a:solidFill>
                    <a:schemeClr val="bg1"/>
                  </a:solidFill>
                  <a:latin typeface="+mn-lt"/>
                </a:rPr>
                <a:t>ook</a:t>
              </a:r>
              <a:endParaRPr lang="en-GB" b="1" dirty="0">
                <a:solidFill>
                  <a:schemeClr val="bg1"/>
                </a:solidFill>
                <a:latin typeface="+mn-lt"/>
              </a:endParaRPr>
            </a:p>
          </p:txBody>
        </p:sp>
        <p:sp>
          <p:nvSpPr>
            <p:cNvPr id="1607690" name="AutoShape 10"/>
            <p:cNvSpPr>
              <a:spLocks noChangeArrowheads="1"/>
            </p:cNvSpPr>
            <p:nvPr/>
          </p:nvSpPr>
          <p:spPr bwMode="auto">
            <a:xfrm>
              <a:off x="2921" y="1914"/>
              <a:ext cx="1016" cy="699"/>
            </a:xfrm>
            <a:prstGeom prst="chevron">
              <a:avLst>
                <a:gd name="adj" fmla="val 28182"/>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endParaRPr lang="en-US" b="1" dirty="0">
                <a:latin typeface="+mn-lt"/>
              </a:endParaRPr>
            </a:p>
          </p:txBody>
        </p:sp>
        <p:sp>
          <p:nvSpPr>
            <p:cNvPr id="1607691" name="AutoShape 11"/>
            <p:cNvSpPr>
              <a:spLocks noChangeArrowheads="1"/>
            </p:cNvSpPr>
            <p:nvPr/>
          </p:nvSpPr>
          <p:spPr bwMode="auto">
            <a:xfrm>
              <a:off x="3767" y="1914"/>
              <a:ext cx="623" cy="699"/>
            </a:xfrm>
            <a:prstGeom prst="chevron">
              <a:avLst>
                <a:gd name="adj" fmla="val 31782"/>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endParaRPr lang="en-US" b="1" dirty="0">
                <a:latin typeface="+mn-lt"/>
              </a:endParaRPr>
            </a:p>
          </p:txBody>
        </p:sp>
        <p:sp>
          <p:nvSpPr>
            <p:cNvPr id="1607692" name="Text Box 12"/>
            <p:cNvSpPr txBox="1">
              <a:spLocks noChangeArrowheads="1"/>
            </p:cNvSpPr>
            <p:nvPr/>
          </p:nvSpPr>
          <p:spPr bwMode="auto">
            <a:xfrm>
              <a:off x="3261" y="2151"/>
              <a:ext cx="408" cy="233"/>
            </a:xfrm>
            <a:prstGeom prst="rect">
              <a:avLst/>
            </a:prstGeom>
            <a:noFill/>
            <a:ln w="9525">
              <a:noFill/>
              <a:miter lim="800000"/>
              <a:headEnd/>
              <a:tailEnd/>
            </a:ln>
            <a:effectLst/>
          </p:spPr>
          <p:txBody>
            <a:bodyPr wrap="none">
              <a:spAutoFit/>
            </a:bodyPr>
            <a:lstStyle/>
            <a:p>
              <a:r>
                <a:rPr lang="en-GB" b="1" dirty="0">
                  <a:solidFill>
                    <a:schemeClr val="bg1"/>
                  </a:solidFill>
                  <a:latin typeface="+mn-lt"/>
                </a:rPr>
                <a:t>Do </a:t>
              </a:r>
              <a:r>
                <a:rPr lang="en-GB" b="1" dirty="0" smtClean="0">
                  <a:solidFill>
                    <a:schemeClr val="bg1"/>
                  </a:solidFill>
                  <a:latin typeface="+mn-lt"/>
                </a:rPr>
                <a:t>It</a:t>
              </a:r>
              <a:endParaRPr lang="en-GB" b="1" dirty="0">
                <a:solidFill>
                  <a:schemeClr val="bg1"/>
                </a:solidFill>
                <a:latin typeface="+mn-lt"/>
              </a:endParaRPr>
            </a:p>
          </p:txBody>
        </p:sp>
        <p:sp>
          <p:nvSpPr>
            <p:cNvPr id="1607693" name="Text Box 13"/>
            <p:cNvSpPr txBox="1">
              <a:spLocks noChangeArrowheads="1"/>
            </p:cNvSpPr>
            <p:nvPr/>
          </p:nvSpPr>
          <p:spPr bwMode="auto">
            <a:xfrm>
              <a:off x="3909" y="2065"/>
              <a:ext cx="467"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Finish</a:t>
              </a:r>
            </a:p>
            <a:p>
              <a:r>
                <a:rPr lang="en-GB" b="1" dirty="0">
                  <a:solidFill>
                    <a:schemeClr val="bg1"/>
                  </a:solidFill>
                  <a:latin typeface="+mn-lt"/>
                </a:rPr>
                <a:t>off</a:t>
              </a:r>
            </a:p>
          </p:txBody>
        </p:sp>
        <p:sp>
          <p:nvSpPr>
            <p:cNvPr id="1607694" name="AutoShape 14"/>
            <p:cNvSpPr>
              <a:spLocks noChangeArrowheads="1"/>
            </p:cNvSpPr>
            <p:nvPr/>
          </p:nvSpPr>
          <p:spPr bwMode="auto">
            <a:xfrm>
              <a:off x="4230" y="1915"/>
              <a:ext cx="1029" cy="699"/>
            </a:xfrm>
            <a:prstGeom prst="chevron">
              <a:avLst>
                <a:gd name="adj" fmla="val 29469"/>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lstStyle/>
            <a:p>
              <a:endParaRPr lang="en-US" b="1" dirty="0">
                <a:latin typeface="+mn-lt"/>
              </a:endParaRPr>
            </a:p>
          </p:txBody>
        </p:sp>
        <p:sp>
          <p:nvSpPr>
            <p:cNvPr id="1607695" name="Text Box 15"/>
            <p:cNvSpPr txBox="1">
              <a:spLocks noChangeArrowheads="1"/>
            </p:cNvSpPr>
            <p:nvPr/>
          </p:nvSpPr>
          <p:spPr bwMode="auto">
            <a:xfrm>
              <a:off x="4491" y="2065"/>
              <a:ext cx="606" cy="407"/>
            </a:xfrm>
            <a:prstGeom prst="rect">
              <a:avLst/>
            </a:prstGeom>
            <a:noFill/>
            <a:ln w="9525">
              <a:noFill/>
              <a:miter lim="800000"/>
              <a:headEnd/>
              <a:tailEnd/>
            </a:ln>
            <a:effectLst/>
          </p:spPr>
          <p:txBody>
            <a:bodyPr wrap="none">
              <a:spAutoFit/>
            </a:bodyPr>
            <a:lstStyle/>
            <a:p>
              <a:r>
                <a:rPr lang="en-GB" b="1" dirty="0">
                  <a:solidFill>
                    <a:schemeClr val="bg1"/>
                  </a:solidFill>
                  <a:latin typeface="+mn-lt"/>
                </a:rPr>
                <a:t>Get the</a:t>
              </a:r>
            </a:p>
            <a:p>
              <a:r>
                <a:rPr lang="en-GB" b="1" dirty="0">
                  <a:solidFill>
                    <a:schemeClr val="bg1"/>
                  </a:solidFill>
                  <a:latin typeface="+mn-lt"/>
                </a:rPr>
                <a:t>benefits</a:t>
              </a:r>
            </a:p>
          </p:txBody>
        </p:sp>
        <p:sp>
          <p:nvSpPr>
            <p:cNvPr id="1607696" name="Line 16"/>
            <p:cNvSpPr>
              <a:spLocks noChangeShapeType="1"/>
            </p:cNvSpPr>
            <p:nvPr/>
          </p:nvSpPr>
          <p:spPr bwMode="auto">
            <a:xfrm flipV="1">
              <a:off x="2922" y="2707"/>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697" name="AutoShape 17"/>
            <p:cNvSpPr>
              <a:spLocks noChangeArrowheads="1"/>
            </p:cNvSpPr>
            <p:nvPr/>
          </p:nvSpPr>
          <p:spPr bwMode="auto">
            <a:xfrm>
              <a:off x="2937" y="2814"/>
              <a:ext cx="1255" cy="462"/>
            </a:xfrm>
            <a:prstGeom prst="leftRightArrow">
              <a:avLst>
                <a:gd name="adj1" fmla="val 50000"/>
                <a:gd name="adj2" fmla="val 123039"/>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698" name="Text Box 18"/>
            <p:cNvSpPr txBox="1">
              <a:spLocks noChangeArrowheads="1"/>
            </p:cNvSpPr>
            <p:nvPr/>
          </p:nvSpPr>
          <p:spPr bwMode="auto">
            <a:xfrm>
              <a:off x="3040" y="3246"/>
              <a:ext cx="1055" cy="582"/>
            </a:xfrm>
            <a:prstGeom prst="rect">
              <a:avLst/>
            </a:prstGeom>
            <a:noFill/>
            <a:ln w="9525">
              <a:noFill/>
              <a:miter lim="800000"/>
              <a:headEnd/>
              <a:tailEnd/>
            </a:ln>
            <a:effectLst/>
          </p:spPr>
          <p:txBody>
            <a:bodyPr>
              <a:spAutoFit/>
            </a:bodyPr>
            <a:lstStyle/>
            <a:p>
              <a:r>
                <a:rPr lang="en-GB" b="1" dirty="0">
                  <a:latin typeface="+mn-lt"/>
                </a:rPr>
                <a:t>Configuration </a:t>
              </a:r>
              <a:r>
                <a:rPr lang="en-GB" b="1" dirty="0" smtClean="0">
                  <a:latin typeface="+mn-lt"/>
                </a:rPr>
                <a:t>Management </a:t>
              </a:r>
              <a:r>
                <a:rPr lang="en-GB" b="1" dirty="0">
                  <a:latin typeface="+mn-lt"/>
                </a:rPr>
                <a:t>&amp; </a:t>
              </a:r>
              <a:r>
                <a:rPr lang="en-GB" b="1" dirty="0" smtClean="0">
                  <a:latin typeface="+mn-lt"/>
                </a:rPr>
                <a:t>Change </a:t>
              </a:r>
              <a:r>
                <a:rPr lang="en-GB" b="1" dirty="0">
                  <a:latin typeface="+mn-lt"/>
                </a:rPr>
                <a:t>C</a:t>
              </a:r>
              <a:r>
                <a:rPr lang="en-GB" b="1" dirty="0" smtClean="0">
                  <a:latin typeface="+mn-lt"/>
                </a:rPr>
                <a:t>ontrol</a:t>
              </a:r>
              <a:endParaRPr lang="en-GB" b="1" dirty="0">
                <a:latin typeface="+mn-lt"/>
              </a:endParaRPr>
            </a:p>
          </p:txBody>
        </p:sp>
        <p:sp>
          <p:nvSpPr>
            <p:cNvPr id="1607699" name="Line 19"/>
            <p:cNvSpPr>
              <a:spLocks noChangeShapeType="1"/>
            </p:cNvSpPr>
            <p:nvPr/>
          </p:nvSpPr>
          <p:spPr bwMode="auto">
            <a:xfrm flipV="1">
              <a:off x="4217" y="2726"/>
              <a:ext cx="0" cy="365"/>
            </a:xfrm>
            <a:prstGeom prst="line">
              <a:avLst/>
            </a:prstGeom>
            <a:noFill/>
            <a:ln w="9525">
              <a:solidFill>
                <a:schemeClr val="tx1"/>
              </a:solidFill>
              <a:round/>
              <a:headEnd/>
              <a:tailEnd type="triangle" w="med" len="med"/>
            </a:ln>
            <a:effectLst/>
          </p:spPr>
          <p:txBody>
            <a:bodyPr>
              <a:spAutoFit/>
            </a:bodyPr>
            <a:lstStyle/>
            <a:p>
              <a:endParaRPr lang="en-US" b="1" dirty="0">
                <a:latin typeface="+mn-lt"/>
              </a:endParaRPr>
            </a:p>
          </p:txBody>
        </p:sp>
        <p:sp>
          <p:nvSpPr>
            <p:cNvPr id="1607700" name="AutoShape 20"/>
            <p:cNvSpPr>
              <a:spLocks noChangeArrowheads="1"/>
            </p:cNvSpPr>
            <p:nvPr/>
          </p:nvSpPr>
          <p:spPr bwMode="auto">
            <a:xfrm>
              <a:off x="1239" y="2862"/>
              <a:ext cx="1655" cy="368"/>
            </a:xfrm>
            <a:prstGeom prst="rightArrow">
              <a:avLst>
                <a:gd name="adj1" fmla="val 62741"/>
                <a:gd name="adj2" fmla="val 113240"/>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1" name="Text Box 21"/>
            <p:cNvSpPr txBox="1">
              <a:spLocks noChangeArrowheads="1"/>
            </p:cNvSpPr>
            <p:nvPr/>
          </p:nvSpPr>
          <p:spPr bwMode="auto">
            <a:xfrm>
              <a:off x="934" y="2635"/>
              <a:ext cx="1994" cy="407"/>
            </a:xfrm>
            <a:prstGeom prst="rect">
              <a:avLst/>
            </a:prstGeom>
            <a:noFill/>
            <a:ln w="9525">
              <a:noFill/>
              <a:miter lim="800000"/>
              <a:headEnd/>
              <a:tailEnd/>
            </a:ln>
            <a:effectLst/>
          </p:spPr>
          <p:txBody>
            <a:bodyPr>
              <a:spAutoFit/>
            </a:bodyPr>
            <a:lstStyle/>
            <a:p>
              <a:r>
                <a:rPr lang="en-GB" b="1" dirty="0">
                  <a:latin typeface="+mn-lt"/>
                </a:rPr>
                <a:t>Requirements </a:t>
              </a:r>
              <a:r>
                <a:rPr lang="en-GB" b="1" dirty="0" smtClean="0">
                  <a:latin typeface="+mn-lt"/>
                </a:rPr>
                <a:t>Capture </a:t>
              </a:r>
              <a:r>
                <a:rPr lang="en-GB" b="1" dirty="0">
                  <a:latin typeface="+mn-lt"/>
                </a:rPr>
                <a:t>and </a:t>
              </a:r>
              <a:r>
                <a:rPr lang="en-GB" b="1" dirty="0" smtClean="0">
                  <a:latin typeface="+mn-lt"/>
                </a:rPr>
                <a:t>Testing</a:t>
              </a:r>
              <a:endParaRPr lang="en-GB" b="1" dirty="0">
                <a:latin typeface="+mn-lt"/>
              </a:endParaRPr>
            </a:p>
          </p:txBody>
        </p:sp>
        <p:sp>
          <p:nvSpPr>
            <p:cNvPr id="1607702" name="AutoShape 22"/>
            <p:cNvSpPr>
              <a:spLocks noChangeArrowheads="1"/>
            </p:cNvSpPr>
            <p:nvPr/>
          </p:nvSpPr>
          <p:spPr bwMode="auto">
            <a:xfrm rot="16200000" flipV="1">
              <a:off x="1590"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3" name="AutoShape 23"/>
            <p:cNvSpPr>
              <a:spLocks noChangeArrowheads="1"/>
            </p:cNvSpPr>
            <p:nvPr/>
          </p:nvSpPr>
          <p:spPr bwMode="auto">
            <a:xfrm rot="5400000">
              <a:off x="2362" y="1481"/>
              <a:ext cx="459" cy="233"/>
            </a:xfrm>
            <a:prstGeom prst="homePlate">
              <a:avLst>
                <a:gd name="adj" fmla="val 58846"/>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4" name="AutoShape 24"/>
            <p:cNvSpPr>
              <a:spLocks noChangeArrowheads="1"/>
            </p:cNvSpPr>
            <p:nvPr/>
          </p:nvSpPr>
          <p:spPr bwMode="auto">
            <a:xfrm rot="16200000" flipV="1">
              <a:off x="2094" y="3201"/>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5" name="AutoShape 25"/>
            <p:cNvSpPr>
              <a:spLocks noChangeArrowheads="1"/>
            </p:cNvSpPr>
            <p:nvPr/>
          </p:nvSpPr>
          <p:spPr bwMode="auto">
            <a:xfrm rot="5400000">
              <a:off x="2830" y="1572"/>
              <a:ext cx="277" cy="233"/>
            </a:xfrm>
            <a:prstGeom prst="homePlate">
              <a:avLst>
                <a:gd name="adj" fmla="val 35513"/>
              </a:avLst>
            </a:prstGeom>
            <a:gradFill rotWithShape="1">
              <a:gsLst>
                <a:gs pos="0">
                  <a:srgbClr val="BF8F09"/>
                </a:gs>
                <a:gs pos="50000">
                  <a:schemeClr val="accent1"/>
                </a:gs>
                <a:gs pos="100000">
                  <a:srgbClr val="BF8F09"/>
                </a:gs>
              </a:gsLst>
              <a:lin ang="0" scaled="1"/>
            </a:gradFill>
            <a:ln w="9525">
              <a:noFill/>
              <a:miter lim="800000"/>
              <a:headEnd/>
              <a:tailEnd/>
            </a:ln>
            <a:effectLst/>
          </p:spPr>
          <p:txBody>
            <a:bodyPr anchor="ctr">
              <a:spAutoFit/>
            </a:bodyPr>
            <a:lstStyle/>
            <a:p>
              <a:endParaRPr lang="en-US" b="1" dirty="0">
                <a:latin typeface="+mn-lt"/>
              </a:endParaRPr>
            </a:p>
          </p:txBody>
        </p:sp>
        <p:sp>
          <p:nvSpPr>
            <p:cNvPr id="1607706" name="Text Box 26"/>
            <p:cNvSpPr txBox="1">
              <a:spLocks noChangeArrowheads="1"/>
            </p:cNvSpPr>
            <p:nvPr/>
          </p:nvSpPr>
          <p:spPr bwMode="auto">
            <a:xfrm>
              <a:off x="1506" y="3474"/>
              <a:ext cx="955" cy="407"/>
            </a:xfrm>
            <a:prstGeom prst="rect">
              <a:avLst/>
            </a:prstGeom>
            <a:noFill/>
            <a:ln w="9525">
              <a:noFill/>
              <a:miter lim="800000"/>
              <a:headEnd/>
              <a:tailEnd/>
            </a:ln>
            <a:effectLst/>
          </p:spPr>
          <p:txBody>
            <a:bodyPr wrap="square">
              <a:spAutoFit/>
            </a:bodyPr>
            <a:lstStyle/>
            <a:p>
              <a:r>
                <a:rPr lang="en-GB" b="1" dirty="0">
                  <a:latin typeface="+mn-lt"/>
                </a:rPr>
                <a:t>Requirements </a:t>
              </a:r>
              <a:r>
                <a:rPr lang="en-GB" b="1" dirty="0" smtClean="0">
                  <a:latin typeface="+mn-lt"/>
                </a:rPr>
                <a:t>Reviews</a:t>
              </a:r>
              <a:endParaRPr lang="en-GB" b="1" dirty="0">
                <a:latin typeface="+mn-lt"/>
              </a:endParaRPr>
            </a:p>
          </p:txBody>
        </p:sp>
        <p:sp>
          <p:nvSpPr>
            <p:cNvPr id="1607707" name="Text Box 27"/>
            <p:cNvSpPr txBox="1">
              <a:spLocks noChangeArrowheads="1"/>
            </p:cNvSpPr>
            <p:nvPr/>
          </p:nvSpPr>
          <p:spPr bwMode="auto">
            <a:xfrm>
              <a:off x="2336" y="1007"/>
              <a:ext cx="504" cy="582"/>
            </a:xfrm>
            <a:prstGeom prst="rect">
              <a:avLst/>
            </a:prstGeom>
            <a:noFill/>
            <a:ln w="9525">
              <a:noFill/>
              <a:miter lim="800000"/>
              <a:headEnd/>
              <a:tailEnd/>
            </a:ln>
            <a:effectLst/>
          </p:spPr>
          <p:txBody>
            <a:bodyPr>
              <a:spAutoFit/>
            </a:bodyPr>
            <a:lstStyle/>
            <a:p>
              <a:r>
                <a:rPr lang="en-GB" b="1" dirty="0">
                  <a:latin typeface="+mn-lt"/>
                </a:rPr>
                <a:t>Design </a:t>
              </a:r>
              <a:r>
                <a:rPr lang="en-GB" b="1" dirty="0" smtClean="0">
                  <a:latin typeface="+mn-lt"/>
                </a:rPr>
                <a:t>Freeze</a:t>
              </a:r>
              <a:endParaRPr lang="en-GB" b="1" dirty="0">
                <a:latin typeface="+mn-lt"/>
              </a:endParaRPr>
            </a:p>
          </p:txBody>
        </p:sp>
        <p:sp>
          <p:nvSpPr>
            <p:cNvPr id="1607708" name="Text Box 28"/>
            <p:cNvSpPr txBox="1">
              <a:spLocks noChangeArrowheads="1"/>
            </p:cNvSpPr>
            <p:nvPr/>
          </p:nvSpPr>
          <p:spPr bwMode="auto">
            <a:xfrm>
              <a:off x="2675" y="1321"/>
              <a:ext cx="626" cy="233"/>
            </a:xfrm>
            <a:prstGeom prst="rect">
              <a:avLst/>
            </a:prstGeom>
            <a:noFill/>
            <a:ln w="9525">
              <a:noFill/>
              <a:miter lim="800000"/>
              <a:headEnd/>
              <a:tailEnd/>
            </a:ln>
            <a:effectLst/>
          </p:spPr>
          <p:txBody>
            <a:bodyPr wrap="square">
              <a:spAutoFit/>
            </a:bodyPr>
            <a:lstStyle/>
            <a:p>
              <a:r>
                <a:rPr lang="en-GB" b="1" dirty="0">
                  <a:latin typeface="+mn-lt"/>
                </a:rPr>
                <a:t>Baseline</a:t>
              </a:r>
            </a:p>
          </p:txBody>
        </p:sp>
      </p:grpSp>
      <p:sp>
        <p:nvSpPr>
          <p:cNvPr id="4" name="Slide Number Placeholder 3"/>
          <p:cNvSpPr>
            <a:spLocks noGrp="1"/>
          </p:cNvSpPr>
          <p:nvPr>
            <p:ph type="sldNum" sz="quarter" idx="12"/>
          </p:nvPr>
        </p:nvSpPr>
        <p:spPr/>
        <p:txBody>
          <a:bodyPr/>
          <a:lstStyle/>
          <a:p>
            <a:fld id="{4BE819A1-3DD8-4179-BFD0-BF7D359F8DBD}" type="slidenum">
              <a:rPr lang="en-US" smtClean="0"/>
              <a:pPr/>
              <a:t>151</a:t>
            </a:fld>
            <a:endParaRPr lang="en-US" dirty="0"/>
          </a:p>
        </p:txBody>
      </p:sp>
    </p:spTree>
    <p:extLst>
      <p:ext uri="{BB962C8B-B14F-4D97-AF65-F5344CB8AC3E}">
        <p14:creationId xmlns:p14="http://schemas.microsoft.com/office/powerpoint/2010/main" val="356513932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Initiation phase</a:t>
            </a:r>
            <a:endParaRPr lang="en-GB" dirty="0"/>
          </a:p>
        </p:txBody>
      </p:sp>
      <p:sp>
        <p:nvSpPr>
          <p:cNvPr id="8" name="Content Placeholder 7"/>
          <p:cNvSpPr>
            <a:spLocks noGrp="1"/>
          </p:cNvSpPr>
          <p:nvPr>
            <p:ph idx="1"/>
          </p:nvPr>
        </p:nvSpPr>
        <p:spPr>
          <a:xfrm>
            <a:off x="467544" y="2060848"/>
            <a:ext cx="8229600" cy="3888432"/>
          </a:xfrm>
        </p:spPr>
        <p:txBody>
          <a:bodyPr>
            <a:normAutofit fontScale="85000" lnSpcReduction="20000"/>
          </a:bodyPr>
          <a:lstStyle/>
          <a:p>
            <a:r>
              <a:rPr lang="en-GB" sz="2400" dirty="0" smtClean="0"/>
              <a:t>The sponsor is selected</a:t>
            </a:r>
          </a:p>
          <a:p>
            <a:r>
              <a:rPr lang="en-GB" sz="2400" dirty="0" smtClean="0"/>
              <a:t>The Need/Problem/Opportunity is established</a:t>
            </a:r>
          </a:p>
          <a:p>
            <a:r>
              <a:rPr lang="en-GB" sz="2400" dirty="0" smtClean="0"/>
              <a:t>Feasibility is investigated</a:t>
            </a:r>
          </a:p>
          <a:p>
            <a:r>
              <a:rPr lang="en-GB" sz="2400" dirty="0" smtClean="0"/>
              <a:t>Fit with strategy is checked </a:t>
            </a:r>
          </a:p>
          <a:p>
            <a:r>
              <a:rPr lang="en-GB" sz="2400" dirty="0" smtClean="0"/>
              <a:t>High level risks are identified and assessed</a:t>
            </a:r>
          </a:p>
          <a:p>
            <a:r>
              <a:rPr lang="en-GB" sz="2400" dirty="0" smtClean="0"/>
              <a:t>Levelling against Management Systems are completed</a:t>
            </a:r>
          </a:p>
          <a:p>
            <a:r>
              <a:rPr lang="en-GB" sz="2400" dirty="0" smtClean="0"/>
              <a:t>P5 Impact analysis is completed and SMP is initiated</a:t>
            </a:r>
          </a:p>
          <a:p>
            <a:r>
              <a:rPr lang="en-GB" sz="2400" dirty="0" smtClean="0"/>
              <a:t>Initial stakeholders are identified and analysed</a:t>
            </a:r>
          </a:p>
          <a:p>
            <a:r>
              <a:rPr lang="en-GB" sz="2400" dirty="0" smtClean="0"/>
              <a:t>High level requirements are identified</a:t>
            </a:r>
          </a:p>
          <a:p>
            <a:r>
              <a:rPr lang="en-GB" sz="2400" dirty="0" smtClean="0"/>
              <a:t>Business options (inc Do Nothing) are identified, evaluated and documented in the Business Case</a:t>
            </a:r>
          </a:p>
          <a:p>
            <a:r>
              <a:rPr lang="en-GB" sz="2400" dirty="0" smtClean="0"/>
              <a:t>Plans for next phase (Definition) are produced. </a:t>
            </a:r>
          </a:p>
        </p:txBody>
      </p:sp>
      <p:graphicFrame>
        <p:nvGraphicFramePr>
          <p:cNvPr id="9" name="Diagram 8"/>
          <p:cNvGraphicFramePr/>
          <p:nvPr>
            <p:extLst>
              <p:ext uri="{D42A27DB-BD31-4B8C-83A1-F6EECF244321}">
                <p14:modId xmlns:p14="http://schemas.microsoft.com/office/powerpoint/2010/main" val="3485333468"/>
              </p:ext>
            </p:extLst>
          </p:nvPr>
        </p:nvGraphicFramePr>
        <p:xfrm>
          <a:off x="1219200" y="980728"/>
          <a:ext cx="5715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304174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Planning phase</a:t>
            </a:r>
            <a:endParaRPr lang="en-GB" dirty="0"/>
          </a:p>
        </p:txBody>
      </p:sp>
      <p:sp>
        <p:nvSpPr>
          <p:cNvPr id="8" name="Content Placeholder 7"/>
          <p:cNvSpPr>
            <a:spLocks noGrp="1"/>
          </p:cNvSpPr>
          <p:nvPr>
            <p:ph idx="1"/>
          </p:nvPr>
        </p:nvSpPr>
        <p:spPr>
          <a:xfrm>
            <a:off x="395536" y="2492896"/>
            <a:ext cx="8229600" cy="3744416"/>
          </a:xfrm>
        </p:spPr>
        <p:txBody>
          <a:bodyPr/>
          <a:lstStyle/>
          <a:p>
            <a:r>
              <a:rPr lang="en-GB" sz="2000" dirty="0" smtClean="0"/>
              <a:t>Project Manager is appointed (if not already in place)</a:t>
            </a:r>
          </a:p>
          <a:p>
            <a:r>
              <a:rPr lang="en-GB" sz="2000" dirty="0" smtClean="0"/>
              <a:t>The preferred solution is checked against high level requirements</a:t>
            </a:r>
          </a:p>
          <a:p>
            <a:r>
              <a:rPr lang="en-GB" sz="2000" dirty="0" smtClean="0"/>
              <a:t>Alternative designs are considered</a:t>
            </a:r>
          </a:p>
          <a:p>
            <a:r>
              <a:rPr lang="en-GB" sz="2000" dirty="0" smtClean="0"/>
              <a:t>The approach is agreed with the Sponsor</a:t>
            </a:r>
          </a:p>
          <a:p>
            <a:r>
              <a:rPr lang="en-GB" sz="2000" dirty="0" smtClean="0"/>
              <a:t>Detailed requirements are gathered and refined</a:t>
            </a:r>
          </a:p>
          <a:p>
            <a:r>
              <a:rPr lang="en-GB" sz="2000" dirty="0" smtClean="0"/>
              <a:t>The Project Management Plan (PMP) is prepared</a:t>
            </a:r>
          </a:p>
          <a:p>
            <a:r>
              <a:rPr lang="en-GB" sz="2000" dirty="0" smtClean="0"/>
              <a:t>Estimates of time, resources and costs are produced </a:t>
            </a:r>
          </a:p>
          <a:p>
            <a:r>
              <a:rPr lang="en-GB" sz="2000" dirty="0" smtClean="0"/>
              <a:t>The Business Case is updated to reflect plans and estimates</a:t>
            </a:r>
          </a:p>
          <a:p>
            <a:r>
              <a:rPr lang="en-GB" sz="2000" dirty="0" smtClean="0"/>
              <a:t>Detailed plans for next phase (Implementation) are prepared</a:t>
            </a:r>
          </a:p>
        </p:txBody>
      </p:sp>
      <p:graphicFrame>
        <p:nvGraphicFramePr>
          <p:cNvPr id="9" name="Diagram 8"/>
          <p:cNvGraphicFramePr/>
          <p:nvPr>
            <p:extLst>
              <p:ext uri="{D42A27DB-BD31-4B8C-83A1-F6EECF244321}">
                <p14:modId xmlns:p14="http://schemas.microsoft.com/office/powerpoint/2010/main" val="3455386117"/>
              </p:ext>
            </p:extLst>
          </p:nvPr>
        </p:nvGraphicFramePr>
        <p:xfrm>
          <a:off x="609600" y="1196752"/>
          <a:ext cx="6050632"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53135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Implementation phase</a:t>
            </a:r>
            <a:endParaRPr lang="en-GB" dirty="0"/>
          </a:p>
        </p:txBody>
      </p:sp>
      <p:sp>
        <p:nvSpPr>
          <p:cNvPr id="8" name="Content Placeholder 7"/>
          <p:cNvSpPr>
            <a:spLocks noGrp="1"/>
          </p:cNvSpPr>
          <p:nvPr>
            <p:ph idx="1"/>
          </p:nvPr>
        </p:nvSpPr>
        <p:spPr>
          <a:xfrm>
            <a:off x="467544" y="2132856"/>
            <a:ext cx="8229600" cy="4248472"/>
          </a:xfrm>
        </p:spPr>
        <p:txBody>
          <a:bodyPr/>
          <a:lstStyle/>
          <a:p>
            <a:r>
              <a:rPr lang="en-GB" sz="2000" dirty="0" smtClean="0"/>
              <a:t>Implementation phase may be divided into </a:t>
            </a:r>
            <a:r>
              <a:rPr lang="en-GB" sz="2000" i="1" dirty="0" smtClean="0"/>
              <a:t>Stages</a:t>
            </a:r>
            <a:r>
              <a:rPr lang="en-GB" sz="2000" dirty="0" smtClean="0"/>
              <a:t>:</a:t>
            </a:r>
          </a:p>
          <a:p>
            <a:pPr lvl="1"/>
            <a:r>
              <a:rPr lang="en-GB" sz="2000" dirty="0" smtClean="0"/>
              <a:t>Design</a:t>
            </a:r>
          </a:p>
          <a:p>
            <a:pPr lvl="2"/>
            <a:r>
              <a:rPr lang="en-GB" sz="1600" dirty="0" smtClean="0"/>
              <a:t>Design optimised and completed</a:t>
            </a:r>
          </a:p>
          <a:p>
            <a:pPr lvl="2"/>
            <a:r>
              <a:rPr lang="en-GB" sz="1600" dirty="0" smtClean="0"/>
              <a:t>Design documentation produced</a:t>
            </a:r>
          </a:p>
          <a:p>
            <a:pPr lvl="2"/>
            <a:r>
              <a:rPr lang="en-GB" sz="1600" dirty="0" smtClean="0"/>
              <a:t>Design approved</a:t>
            </a:r>
          </a:p>
          <a:p>
            <a:pPr lvl="1"/>
            <a:r>
              <a:rPr lang="en-GB" sz="2000" dirty="0" smtClean="0"/>
              <a:t>Build</a:t>
            </a:r>
          </a:p>
          <a:p>
            <a:pPr lvl="2"/>
            <a:r>
              <a:rPr lang="en-GB" sz="1600" dirty="0" smtClean="0"/>
              <a:t>Actual products are now produced</a:t>
            </a:r>
          </a:p>
          <a:p>
            <a:pPr lvl="2"/>
            <a:r>
              <a:rPr lang="en-GB" sz="1600" dirty="0" smtClean="0"/>
              <a:t>Components tested against acceptance criteria</a:t>
            </a:r>
          </a:p>
          <a:p>
            <a:r>
              <a:rPr lang="en-GB" sz="2000" dirty="0" smtClean="0"/>
              <a:t>Project Manager:</a:t>
            </a:r>
          </a:p>
          <a:p>
            <a:pPr lvl="1"/>
            <a:r>
              <a:rPr lang="en-GB" sz="2000" dirty="0" smtClean="0"/>
              <a:t>Controls and monitors the delivery</a:t>
            </a:r>
          </a:p>
          <a:p>
            <a:pPr lvl="1"/>
            <a:r>
              <a:rPr lang="en-GB" sz="2000" dirty="0" smtClean="0"/>
              <a:t>Manages risks, issues and changes</a:t>
            </a:r>
          </a:p>
          <a:p>
            <a:pPr lvl="1"/>
            <a:r>
              <a:rPr lang="en-GB" sz="2000" dirty="0" smtClean="0"/>
              <a:t>Communicates progress with stakeholders</a:t>
            </a:r>
          </a:p>
          <a:p>
            <a:endParaRPr lang="en-GB" sz="2000" dirty="0"/>
          </a:p>
        </p:txBody>
      </p:sp>
      <p:graphicFrame>
        <p:nvGraphicFramePr>
          <p:cNvPr id="9" name="Diagram 8"/>
          <p:cNvGraphicFramePr/>
          <p:nvPr>
            <p:extLst>
              <p:ext uri="{D42A27DB-BD31-4B8C-83A1-F6EECF244321}">
                <p14:modId xmlns:p14="http://schemas.microsoft.com/office/powerpoint/2010/main" val="822639903"/>
              </p:ext>
            </p:extLst>
          </p:nvPr>
        </p:nvGraphicFramePr>
        <p:xfrm>
          <a:off x="1524000" y="908720"/>
          <a:ext cx="55626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108105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Handover &amp; closeout phase</a:t>
            </a:r>
            <a:endParaRPr lang="en-GB" dirty="0"/>
          </a:p>
        </p:txBody>
      </p:sp>
      <p:sp>
        <p:nvSpPr>
          <p:cNvPr id="8" name="Content Placeholder 7"/>
          <p:cNvSpPr>
            <a:spLocks noGrp="1"/>
          </p:cNvSpPr>
          <p:nvPr>
            <p:ph idx="1"/>
          </p:nvPr>
        </p:nvSpPr>
        <p:spPr>
          <a:xfrm>
            <a:off x="457200" y="2348880"/>
            <a:ext cx="8229600" cy="3744416"/>
          </a:xfrm>
        </p:spPr>
        <p:txBody>
          <a:bodyPr/>
          <a:lstStyle/>
          <a:p>
            <a:r>
              <a:rPr lang="en-GB" sz="2400" dirty="0" smtClean="0"/>
              <a:t>Test the completed set of deliverables in operational mode</a:t>
            </a:r>
          </a:p>
          <a:p>
            <a:r>
              <a:rPr lang="en-GB" sz="2400" dirty="0" smtClean="0"/>
              <a:t>Sponsor and users accept products</a:t>
            </a:r>
          </a:p>
          <a:p>
            <a:r>
              <a:rPr lang="en-GB" sz="2400" dirty="0" smtClean="0"/>
              <a:t>Transfer ownership</a:t>
            </a:r>
          </a:p>
          <a:p>
            <a:r>
              <a:rPr lang="en-GB" sz="2400" dirty="0" smtClean="0"/>
              <a:t>Complete all project documentation</a:t>
            </a:r>
          </a:p>
          <a:p>
            <a:r>
              <a:rPr lang="en-GB" sz="2400" dirty="0" smtClean="0"/>
              <a:t>Review project performance (Post Project Review)</a:t>
            </a:r>
          </a:p>
          <a:p>
            <a:r>
              <a:rPr lang="en-GB" sz="2400" dirty="0" smtClean="0"/>
              <a:t>Capture and disseminate lessons (Lessons Learned)</a:t>
            </a:r>
          </a:p>
          <a:p>
            <a:r>
              <a:rPr lang="en-GB" sz="2400" dirty="0" smtClean="0"/>
              <a:t>Close the project</a:t>
            </a:r>
          </a:p>
        </p:txBody>
      </p:sp>
      <p:graphicFrame>
        <p:nvGraphicFramePr>
          <p:cNvPr id="9" name="Diagram 8"/>
          <p:cNvGraphicFramePr/>
          <p:nvPr>
            <p:extLst>
              <p:ext uri="{D42A27DB-BD31-4B8C-83A1-F6EECF244321}">
                <p14:modId xmlns:p14="http://schemas.microsoft.com/office/powerpoint/2010/main" val="957645363"/>
              </p:ext>
            </p:extLst>
          </p:nvPr>
        </p:nvGraphicFramePr>
        <p:xfrm>
          <a:off x="1981200" y="1124744"/>
          <a:ext cx="4391000" cy="1368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05636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3384" y="3657600"/>
            <a:ext cx="7753708" cy="2492990"/>
          </a:xfrm>
          <a:prstGeom prst="rect">
            <a:avLst/>
          </a:prstGeom>
        </p:spPr>
        <p:txBody>
          <a:bodyPr wrap="square">
            <a:spAutoFit/>
          </a:bodyPr>
          <a:lstStyle/>
          <a:p>
            <a:pPr lvl="0" eaLnBrk="0" fontAlgn="base" hangingPunct="0">
              <a:spcBef>
                <a:spcPct val="0"/>
              </a:spcBef>
              <a:spcAft>
                <a:spcPct val="0"/>
              </a:spcAft>
            </a:pPr>
            <a:r>
              <a:rPr lang="en-US" sz="2400" b="1" dirty="0" smtClean="0"/>
              <a:t>The Strength </a:t>
            </a:r>
            <a:r>
              <a:rPr lang="en-US" sz="2400" b="1" dirty="0"/>
              <a:t>of </a:t>
            </a:r>
            <a:r>
              <a:rPr lang="en-US" sz="2400" b="1" dirty="0" smtClean="0"/>
              <a:t>PRiSM</a:t>
            </a:r>
          </a:p>
          <a:p>
            <a:pPr lvl="0" eaLnBrk="0" fontAlgn="base" hangingPunct="0">
              <a:spcBef>
                <a:spcPct val="0"/>
              </a:spcBef>
              <a:spcAft>
                <a:spcPct val="0"/>
              </a:spcAft>
            </a:pPr>
            <a:r>
              <a:rPr lang="en-US" sz="2400" dirty="0" smtClean="0"/>
              <a:t>The </a:t>
            </a:r>
            <a:r>
              <a:rPr lang="en-US" sz="2400" dirty="0"/>
              <a:t>o</a:t>
            </a:r>
            <a:r>
              <a:rPr lang="en-US" sz="2400" dirty="0" smtClean="0"/>
              <a:t>nly project methodology that aligns with ISO 26000, 21500, 14001, 9000, 50001,55000 the UNGC Ten Principles, and The GRI G4 Framework for Sustainability Reporting and the Earth Charter.</a:t>
            </a:r>
            <a:endParaRPr lang="en-US" sz="2400" dirty="0"/>
          </a:p>
          <a:p>
            <a:pPr lvl="0" eaLnBrk="0" fontAlgn="base" hangingPunct="0">
              <a:spcBef>
                <a:spcPct val="0"/>
              </a:spcBef>
              <a:spcAft>
                <a:spcPct val="0"/>
              </a:spcAft>
            </a:pPr>
            <a:r>
              <a:rPr lang="en-US" dirty="0" smtClean="0"/>
              <a:t/>
            </a:r>
            <a:br>
              <a:rPr lang="en-US" dirty="0" smtClean="0"/>
            </a:b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185" y="1600200"/>
            <a:ext cx="3789605" cy="1746128"/>
          </a:xfrm>
          <a:prstGeom prst="rect">
            <a:avLst/>
          </a:prstGeom>
        </p:spPr>
      </p:pic>
    </p:spTree>
    <p:extLst>
      <p:ext uri="{BB962C8B-B14F-4D97-AF65-F5344CB8AC3E}">
        <p14:creationId xmlns:p14="http://schemas.microsoft.com/office/powerpoint/2010/main" val="141305431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The Full PRiSM Process Flow</a:t>
            </a:r>
            <a:endParaRPr lang="en-GB" sz="2400"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157</a:t>
            </a:fld>
            <a:endParaRPr lang="en-US" dirty="0"/>
          </a:p>
        </p:txBody>
      </p:sp>
      <p:pic>
        <p:nvPicPr>
          <p:cNvPr id="5" name="Picture 4" descr="PRiSM Process Flo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76" y="636068"/>
            <a:ext cx="7784766" cy="5404406"/>
          </a:xfrm>
          <a:prstGeom prst="rect">
            <a:avLst/>
          </a:prstGeom>
        </p:spPr>
      </p:pic>
    </p:spTree>
    <p:extLst>
      <p:ext uri="{BB962C8B-B14F-4D97-AF65-F5344CB8AC3E}">
        <p14:creationId xmlns:p14="http://schemas.microsoft.com/office/powerpoint/2010/main" val="165576586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952" y="981939"/>
            <a:ext cx="6517555" cy="5040000"/>
          </a:xfrm>
          <a:prstGeom prst="rect">
            <a:avLst/>
          </a:prstGeom>
        </p:spPr>
      </p:pic>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The PRiSM Pre Project/Initiation Phase</a:t>
            </a:r>
            <a:endParaRPr lang="en-US" sz="2800" dirty="0"/>
          </a:p>
        </p:txBody>
      </p:sp>
      <p:sp>
        <p:nvSpPr>
          <p:cNvPr id="6" name="Rectangular Callout 5"/>
          <p:cNvSpPr/>
          <p:nvPr/>
        </p:nvSpPr>
        <p:spPr>
          <a:xfrm>
            <a:off x="167936" y="2870730"/>
            <a:ext cx="1501516" cy="1096860"/>
          </a:xfrm>
          <a:prstGeom prst="wedgeRectCallout">
            <a:avLst>
              <a:gd name="adj1" fmla="val 88644"/>
              <a:gd name="adj2" fmla="val 11203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bwMode="auto">
          <a:xfrm>
            <a:off x="225664" y="2949452"/>
            <a:ext cx="1369729" cy="93642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1200" i="0" u="none" strike="noStrike" cap="none" normalizeH="0" baseline="0" dirty="0" smtClean="0">
                <a:ln>
                  <a:noFill/>
                </a:ln>
                <a:solidFill>
                  <a:schemeClr val="tx1"/>
                </a:solidFill>
                <a:effectLst/>
                <a:latin typeface="Calibri"/>
                <a:cs typeface="Calibri"/>
              </a:rPr>
              <a:t>Review Organizational</a:t>
            </a:r>
            <a:r>
              <a:rPr kumimoji="0" lang="en-US" sz="1200" i="0" u="none" strike="noStrike" cap="none" normalizeH="0" dirty="0" smtClean="0">
                <a:ln>
                  <a:noFill/>
                </a:ln>
                <a:solidFill>
                  <a:schemeClr val="tx1"/>
                </a:solidFill>
                <a:effectLst/>
                <a:latin typeface="Calibri"/>
                <a:cs typeface="Calibri"/>
              </a:rPr>
              <a:t> Sustainability</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200" i="0" u="none" strike="noStrike" cap="none" normalizeH="0" dirty="0" smtClean="0">
                <a:ln>
                  <a:noFill/>
                </a:ln>
                <a:solidFill>
                  <a:schemeClr val="tx1"/>
                </a:solidFill>
                <a:effectLst/>
                <a:latin typeface="Calibri"/>
                <a:cs typeface="Calibri"/>
              </a:rPr>
              <a:t>Goals</a:t>
            </a:r>
            <a:endParaRPr kumimoji="0" lang="en-US" sz="1200" i="0" u="none" strike="noStrike" cap="none" normalizeH="0" baseline="0" dirty="0" smtClean="0">
              <a:ln>
                <a:noFill/>
              </a:ln>
              <a:solidFill>
                <a:schemeClr val="tx1"/>
              </a:solidFill>
              <a:effectLst/>
              <a:latin typeface="Calibri"/>
              <a:cs typeface="Calibri"/>
            </a:endParaRPr>
          </a:p>
        </p:txBody>
      </p:sp>
      <p:pic>
        <p:nvPicPr>
          <p:cNvPr id="15" name="Picture 14" descr="PRiSM Process Flow Ke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4916227"/>
            <a:ext cx="720000" cy="1100570"/>
          </a:xfrm>
          <a:prstGeom prst="rect">
            <a:avLst/>
          </a:prstGeom>
        </p:spPr>
      </p:pic>
    </p:spTree>
    <p:extLst>
      <p:ext uri="{BB962C8B-B14F-4D97-AF65-F5344CB8AC3E}">
        <p14:creationId xmlns:p14="http://schemas.microsoft.com/office/powerpoint/2010/main" val="34158607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750" y="981939"/>
            <a:ext cx="6517555" cy="5040000"/>
          </a:xfrm>
          <a:prstGeom prst="rect">
            <a:avLst/>
          </a:prstGeom>
        </p:spPr>
      </p:pic>
      <p:sp>
        <p:nvSpPr>
          <p:cNvPr id="2" name="Title 1"/>
          <p:cNvSpPr>
            <a:spLocks noGrp="1"/>
          </p:cNvSpPr>
          <p:nvPr>
            <p:ph type="title"/>
          </p:nvPr>
        </p:nvSpPr>
        <p:spPr/>
        <p:txBody>
          <a:bodyPr/>
          <a:lstStyle/>
          <a:p>
            <a:r>
              <a:rPr lang="en-US" dirty="0" smtClean="0"/>
              <a:t>Leveling against the EMS</a:t>
            </a:r>
            <a:endParaRPr lang="en-US" dirty="0"/>
          </a:p>
        </p:txBody>
      </p:sp>
      <p:sp>
        <p:nvSpPr>
          <p:cNvPr id="7" name="Rectangular Callout 6"/>
          <p:cNvSpPr/>
          <p:nvPr/>
        </p:nvSpPr>
        <p:spPr>
          <a:xfrm>
            <a:off x="131201" y="3852130"/>
            <a:ext cx="1427458" cy="976917"/>
          </a:xfrm>
          <a:prstGeom prst="wedgeRectCallout">
            <a:avLst>
              <a:gd name="adj1" fmla="val 81289"/>
              <a:gd name="adj2" fmla="val 105548"/>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250" y="3895173"/>
            <a:ext cx="1277909" cy="92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01" y="4997450"/>
            <a:ext cx="693254" cy="1059688"/>
          </a:xfrm>
          <a:prstGeom prst="rect">
            <a:avLst/>
          </a:prstGeom>
        </p:spPr>
      </p:pic>
    </p:spTree>
    <p:extLst>
      <p:ext uri="{BB962C8B-B14F-4D97-AF65-F5344CB8AC3E}">
        <p14:creationId xmlns:p14="http://schemas.microsoft.com/office/powerpoint/2010/main" val="10014749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16</a:t>
            </a:fld>
            <a:endParaRPr lang="en-US" dirty="0"/>
          </a:p>
        </p:txBody>
      </p:sp>
      <p:sp>
        <p:nvSpPr>
          <p:cNvPr id="4" name="3 Título"/>
          <p:cNvSpPr>
            <a:spLocks noGrp="1"/>
          </p:cNvSpPr>
          <p:nvPr>
            <p:ph type="title"/>
          </p:nvPr>
        </p:nvSpPr>
        <p:spPr/>
        <p:txBody>
          <a:bodyPr/>
          <a:lstStyle/>
          <a:p>
            <a:r>
              <a:rPr lang="es-ES" dirty="0" smtClean="0"/>
              <a:t>THE EARTH SYSTEM CONTEXT</a:t>
            </a:r>
            <a:endParaRPr lang="es-E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838200" y="1600200"/>
            <a:ext cx="2888358" cy="3757971"/>
          </a:xfrm>
          <a:prstGeom prst="rect">
            <a:avLst/>
          </a:prstGeom>
          <a:noFill/>
          <a:ln w="9525">
            <a:noFill/>
            <a:miter lim="800000"/>
            <a:headEnd/>
            <a:tailEnd/>
          </a:ln>
        </p:spPr>
      </p:pic>
      <p:sp>
        <p:nvSpPr>
          <p:cNvPr id="6" name="5 CuadroTexto"/>
          <p:cNvSpPr txBox="1"/>
          <p:nvPr/>
        </p:nvSpPr>
        <p:spPr>
          <a:xfrm>
            <a:off x="4419600" y="3733800"/>
            <a:ext cx="4343400" cy="1754326"/>
          </a:xfrm>
          <a:prstGeom prst="rect">
            <a:avLst/>
          </a:prstGeom>
          <a:noFill/>
        </p:spPr>
        <p:txBody>
          <a:bodyPr wrap="square" rtlCol="0">
            <a:spAutoFit/>
          </a:bodyPr>
          <a:lstStyle/>
          <a:p>
            <a:r>
              <a:rPr lang="en-US" dirty="0" smtClean="0"/>
              <a:t>The 7 billion humans alive today are collectively exploiting the Earth’s resources at accelerating rates and intensities that surpass the capacity of its systems to absorb wastes and neutralize the adverse effects on</a:t>
            </a:r>
          </a:p>
          <a:p>
            <a:r>
              <a:rPr lang="en-US" dirty="0" smtClean="0"/>
              <a:t>the environment. </a:t>
            </a:r>
            <a:endParaRPr lang="es-ES" dirty="0"/>
          </a:p>
        </p:txBody>
      </p:sp>
      <p:sp>
        <p:nvSpPr>
          <p:cNvPr id="7" name="6 CuadroTexto"/>
          <p:cNvSpPr txBox="1"/>
          <p:nvPr/>
        </p:nvSpPr>
        <p:spPr>
          <a:xfrm>
            <a:off x="4343400" y="1600200"/>
            <a:ext cx="4572000" cy="2031325"/>
          </a:xfrm>
          <a:prstGeom prst="rect">
            <a:avLst/>
          </a:prstGeom>
          <a:noFill/>
        </p:spPr>
        <p:txBody>
          <a:bodyPr wrap="square" rtlCol="0">
            <a:spAutoFit/>
          </a:bodyPr>
          <a:lstStyle/>
          <a:p>
            <a:r>
              <a:rPr lang="en-US" dirty="0" smtClean="0"/>
              <a:t>The </a:t>
            </a:r>
            <a:r>
              <a:rPr lang="en-US" b="1" dirty="0" smtClean="0"/>
              <a:t>Earth System </a:t>
            </a:r>
            <a:r>
              <a:rPr lang="en-US" dirty="0" smtClean="0"/>
              <a:t>provides the basis for all human societies and their economic activities. </a:t>
            </a:r>
            <a:r>
              <a:rPr lang="en-US" b="1" dirty="0" smtClean="0">
                <a:solidFill>
                  <a:srgbClr val="00B050"/>
                </a:solidFill>
              </a:rPr>
              <a:t>People need clean air to breathe</a:t>
            </a:r>
            <a:r>
              <a:rPr lang="en-US" dirty="0" smtClean="0">
                <a:solidFill>
                  <a:srgbClr val="00B050"/>
                </a:solidFill>
              </a:rPr>
              <a:t>, </a:t>
            </a:r>
            <a:r>
              <a:rPr lang="en-US" b="1" dirty="0" smtClean="0">
                <a:solidFill>
                  <a:srgbClr val="00B050"/>
                </a:solidFill>
              </a:rPr>
              <a:t>safe water to drink, healthy food to eat, energy to produce and transport goods, and natural resources that provide the raw materials for all these services</a:t>
            </a:r>
            <a:endParaRPr lang="es-ES" b="1" dirty="0">
              <a:solidFill>
                <a:srgbClr val="00B050"/>
              </a:solidFill>
            </a:endParaRPr>
          </a:p>
        </p:txBody>
      </p:sp>
      <p:sp>
        <p:nvSpPr>
          <p:cNvPr id="8" name="7 CuadroTexto"/>
          <p:cNvSpPr txBox="1"/>
          <p:nvPr/>
        </p:nvSpPr>
        <p:spPr>
          <a:xfrm>
            <a:off x="1371600" y="5638800"/>
            <a:ext cx="3124200" cy="307777"/>
          </a:xfrm>
          <a:prstGeom prst="rect">
            <a:avLst/>
          </a:prstGeom>
          <a:noFill/>
        </p:spPr>
        <p:txBody>
          <a:bodyPr wrap="square" rtlCol="0">
            <a:spAutoFit/>
          </a:bodyPr>
          <a:lstStyle/>
          <a:p>
            <a:r>
              <a:rPr lang="es-AR" sz="1400" dirty="0" smtClean="0">
                <a:solidFill>
                  <a:schemeClr val="bg1">
                    <a:lumMod val="50000"/>
                  </a:schemeClr>
                </a:solidFill>
              </a:rPr>
              <a:t>http://www.unep.org/geo/</a:t>
            </a:r>
            <a:endParaRPr lang="es-ES" sz="1400" dirty="0">
              <a:solidFill>
                <a:schemeClr val="bg1">
                  <a:lumMod val="50000"/>
                </a:schemeClr>
              </a:solidFill>
            </a:endParaRPr>
          </a:p>
        </p:txBody>
      </p:sp>
    </p:spTree>
    <p:extLst>
      <p:ext uri="{BB962C8B-B14F-4D97-AF65-F5344CB8AC3E}">
        <p14:creationId xmlns:p14="http://schemas.microsoft.com/office/powerpoint/2010/main" val="1628863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p:txBody>
          <a:bodyPr/>
          <a:lstStyle/>
          <a:p>
            <a:r>
              <a:rPr lang="en-US" dirty="0" smtClean="0"/>
              <a:t>Project Sustainability Impact Analysis</a:t>
            </a:r>
            <a:endParaRPr lang="en-US" dirty="0"/>
          </a:p>
        </p:txBody>
      </p:sp>
      <p:grpSp>
        <p:nvGrpSpPr>
          <p:cNvPr id="3" name="Group 2"/>
          <p:cNvGrpSpPr/>
          <p:nvPr/>
        </p:nvGrpSpPr>
        <p:grpSpPr>
          <a:xfrm>
            <a:off x="6681385" y="2244507"/>
            <a:ext cx="1317250" cy="1061814"/>
            <a:chOff x="-982236" y="-171628"/>
            <a:chExt cx="2667000" cy="2057400"/>
          </a:xfrm>
        </p:grpSpPr>
        <p:sp>
          <p:nvSpPr>
            <p:cNvPr id="7" name="Rectangular Callout 6"/>
            <p:cNvSpPr/>
            <p:nvPr/>
          </p:nvSpPr>
          <p:spPr>
            <a:xfrm>
              <a:off x="-982236" y="-171628"/>
              <a:ext cx="2667000" cy="2057400"/>
            </a:xfrm>
            <a:prstGeom prst="wedgeRectCallout">
              <a:avLst>
                <a:gd name="adj1" fmla="val -86992"/>
                <a:gd name="adj2" fmla="val 70794"/>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noChangeArrowheads="1"/>
            </p:cNvPicPr>
            <p:nvPr>
              <p:extLst>
                <p:ext uri="{D42A27DB-BD31-4B8C-83A1-F6EECF244321}">
                  <p14:modId xmlns:p14="http://schemas.microsoft.com/office/powerpoint/2010/main" val="2729885757"/>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807214" y="-67054"/>
              <a:ext cx="2316956" cy="1775724"/>
            </a:xfrm>
            <a:prstGeom prst="rect">
              <a:avLst/>
            </a:prstGeom>
            <a:noFill/>
            <a:ln>
              <a:noFill/>
            </a:ln>
          </p:spPr>
        </p:pic>
      </p:grpSp>
      <p:pic>
        <p:nvPicPr>
          <p:cNvPr id="15" name="Picture 14"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 y="4921250"/>
            <a:ext cx="714025" cy="1091438"/>
          </a:xfrm>
          <a:prstGeom prst="rect">
            <a:avLst/>
          </a:prstGeom>
        </p:spPr>
      </p:pic>
    </p:spTree>
    <p:extLst>
      <p:ext uri="{BB962C8B-B14F-4D97-AF65-F5344CB8AC3E}">
        <p14:creationId xmlns:p14="http://schemas.microsoft.com/office/powerpoint/2010/main" val="163294990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b="0" kern="1200" dirty="0" smtClean="0">
                <a:solidFill>
                  <a:srgbClr val="003300"/>
                </a:solidFill>
                <a:effectLst/>
                <a:latin typeface="+mj-lt"/>
                <a:ea typeface="+mj-ea"/>
                <a:cs typeface="+mj-cs"/>
              </a:rPr>
              <a:t>The PRiSM Pre Project/Initiation Phase</a:t>
            </a:r>
            <a:endParaRPr lang="en-US" sz="28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46" name="Picture 45" descr="PRiSM Process Flow Ke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4914901"/>
            <a:ext cx="718179" cy="1097788"/>
          </a:xfrm>
          <a:prstGeom prst="rect">
            <a:avLst/>
          </a:prstGeom>
        </p:spPr>
      </p:pic>
      <p:pic>
        <p:nvPicPr>
          <p:cNvPr id="5" name="Picture 4" descr="PRiSM New Process PP and INIT.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0226" y="981939"/>
            <a:ext cx="6517555" cy="5040000"/>
          </a:xfrm>
          <a:prstGeom prst="rect">
            <a:avLst/>
          </a:prstGeom>
        </p:spPr>
      </p:pic>
    </p:spTree>
    <p:extLst>
      <p:ext uri="{BB962C8B-B14F-4D97-AF65-F5344CB8AC3E}">
        <p14:creationId xmlns:p14="http://schemas.microsoft.com/office/powerpoint/2010/main" val="137857902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p:txBody>
          <a:bodyPr/>
          <a:lstStyle/>
          <a:p>
            <a:r>
              <a:rPr lang="en-US" dirty="0" smtClean="0"/>
              <a:t>Define Sustainability Objectives</a:t>
            </a:r>
            <a:endParaRPr lang="en-US" dirty="0"/>
          </a:p>
        </p:txBody>
      </p:sp>
      <p:grpSp>
        <p:nvGrpSpPr>
          <p:cNvPr id="4" name="Group 3"/>
          <p:cNvGrpSpPr/>
          <p:nvPr/>
        </p:nvGrpSpPr>
        <p:grpSpPr>
          <a:xfrm>
            <a:off x="6979356" y="2427042"/>
            <a:ext cx="1275448" cy="1079467"/>
            <a:chOff x="2996612" y="3222354"/>
            <a:chExt cx="1758267" cy="1425845"/>
          </a:xfrm>
        </p:grpSpPr>
        <p:sp>
          <p:nvSpPr>
            <p:cNvPr id="7" name="Rectangular Callout 6"/>
            <p:cNvSpPr/>
            <p:nvPr/>
          </p:nvSpPr>
          <p:spPr>
            <a:xfrm>
              <a:off x="2996612" y="3222354"/>
              <a:ext cx="1758267" cy="1425845"/>
            </a:xfrm>
            <a:prstGeom prst="wedgeRectCallout">
              <a:avLst>
                <a:gd name="adj1" fmla="val -105246"/>
                <a:gd name="adj2" fmla="val 108406"/>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2068" y="3259092"/>
              <a:ext cx="1570139" cy="137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0" y="4908550"/>
            <a:ext cx="722333" cy="1104138"/>
          </a:xfrm>
          <a:prstGeom prst="rect">
            <a:avLst/>
          </a:prstGeom>
        </p:spPr>
      </p:pic>
    </p:spTree>
    <p:extLst>
      <p:ext uri="{BB962C8B-B14F-4D97-AF65-F5344CB8AC3E}">
        <p14:creationId xmlns:p14="http://schemas.microsoft.com/office/powerpoint/2010/main" val="38569746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PRiSM New Process PP and INI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0226" y="981939"/>
            <a:ext cx="6517555" cy="5040000"/>
          </a:xfrm>
          <a:prstGeom prst="rect">
            <a:avLst/>
          </a:prstGeom>
        </p:spPr>
      </p:pic>
      <p:sp>
        <p:nvSpPr>
          <p:cNvPr id="2" name="Title 1"/>
          <p:cNvSpPr>
            <a:spLocks noGrp="1"/>
          </p:cNvSpPr>
          <p:nvPr>
            <p:ph type="title"/>
          </p:nvPr>
        </p:nvSpPr>
        <p:spPr>
          <a:xfrm>
            <a:off x="228600" y="0"/>
            <a:ext cx="4519110" cy="1143000"/>
          </a:xfrm>
        </p:spPr>
        <p:txBody>
          <a:bodyPr/>
          <a:lstStyle/>
          <a:p>
            <a:r>
              <a:rPr lang="en-US" b="1" dirty="0" smtClean="0"/>
              <a:t>What is an SMP?</a:t>
            </a:r>
            <a:endParaRPr lang="en-US" b="1" dirty="0"/>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grpSp>
        <p:nvGrpSpPr>
          <p:cNvPr id="4" name="Group 3"/>
          <p:cNvGrpSpPr/>
          <p:nvPr/>
        </p:nvGrpSpPr>
        <p:grpSpPr>
          <a:xfrm>
            <a:off x="7446707" y="2564095"/>
            <a:ext cx="1237202" cy="1085328"/>
            <a:chOff x="3290501" y="3852130"/>
            <a:chExt cx="1510099" cy="1253269"/>
          </a:xfrm>
        </p:grpSpPr>
        <p:sp>
          <p:nvSpPr>
            <p:cNvPr id="6" name="Rectangular Callout 5"/>
            <p:cNvSpPr/>
            <p:nvPr/>
          </p:nvSpPr>
          <p:spPr>
            <a:xfrm>
              <a:off x="3290501" y="3852130"/>
              <a:ext cx="1510099" cy="1253269"/>
            </a:xfrm>
            <a:prstGeom prst="wedgeRectCallout">
              <a:avLst>
                <a:gd name="adj1" fmla="val -71981"/>
                <a:gd name="adj2" fmla="val 9978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9988" y="3950570"/>
              <a:ext cx="1449092" cy="110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51" y="4933950"/>
            <a:ext cx="705716" cy="1078738"/>
          </a:xfrm>
          <a:prstGeom prst="rect">
            <a:avLst/>
          </a:prstGeom>
        </p:spPr>
      </p:pic>
    </p:spTree>
    <p:extLst>
      <p:ext uri="{BB962C8B-B14F-4D97-AF65-F5344CB8AC3E}">
        <p14:creationId xmlns:p14="http://schemas.microsoft.com/office/powerpoint/2010/main" val="205184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81" y="152400"/>
            <a:ext cx="6525019" cy="838200"/>
          </a:xfrm>
        </p:spPr>
        <p:txBody>
          <a:bodyPr>
            <a:noAutofit/>
          </a:bodyPr>
          <a:lstStyle/>
          <a:p>
            <a:pPr algn="ctr"/>
            <a:r>
              <a:rPr lang="en-US" dirty="0" smtClean="0">
                <a:solidFill>
                  <a:schemeClr val="accent1">
                    <a:lumMod val="50000"/>
                  </a:schemeClr>
                </a:solidFill>
              </a:rPr>
              <a:t>Tools to Integrate Sustainability and Project Management</a:t>
            </a:r>
            <a:endParaRPr lang="en-US" dirty="0">
              <a:solidFill>
                <a:schemeClr val="tx1"/>
              </a:solidFill>
            </a:endParaRP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2133600"/>
            <a:ext cx="2053958" cy="1575594"/>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76400" y="4114800"/>
            <a:ext cx="6477000" cy="923330"/>
          </a:xfrm>
          <a:prstGeom prst="rect">
            <a:avLst/>
          </a:prstGeom>
          <a:noFill/>
        </p:spPr>
        <p:txBody>
          <a:bodyPr wrap="square" rtlCol="0">
            <a:spAutoFit/>
          </a:bodyPr>
          <a:lstStyle/>
          <a:p>
            <a:r>
              <a:rPr lang="en-US" dirty="0" smtClean="0"/>
              <a:t>The SMP Ties corporate CSR goals and objectives to the project plan and identifies project impacts from an Environmental, Social, and Economic standpoint</a:t>
            </a:r>
            <a:endParaRPr lang="en-US" dirty="0"/>
          </a:p>
        </p:txBody>
      </p:sp>
    </p:spTree>
    <p:extLst>
      <p:ext uri="{BB962C8B-B14F-4D97-AF65-F5344CB8AC3E}">
        <p14:creationId xmlns:p14="http://schemas.microsoft.com/office/powerpoint/2010/main" val="273846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val="3349657444"/>
      </p:ext>
    </p:extLst>
  </p:cSld>
  <p:clrMapOvr>
    <a:masterClrMapping/>
  </p:clrMapOvr>
  <p:transition spd="slow"/>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76200"/>
            <a:ext cx="6985488" cy="795338"/>
          </a:xfrm>
        </p:spPr>
        <p:txBody>
          <a:bodyPr/>
          <a:lstStyle/>
          <a:p>
            <a:r>
              <a:rPr lang="en-US" dirty="0" smtClean="0"/>
              <a:t>What is included in an SMP</a:t>
            </a:r>
            <a:endParaRPr lang="en-US" dirty="0">
              <a:solidFill>
                <a:srgbClr val="FF0000"/>
              </a:solidFill>
            </a:endParaRPr>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8769" y="1676400"/>
            <a:ext cx="2314362" cy="1295400"/>
          </a:xfrm>
          <a:prstGeom prst="rect">
            <a:avLst/>
          </a:prstGeom>
        </p:spPr>
      </p:pic>
      <p:sp>
        <p:nvSpPr>
          <p:cNvPr id="3" name="TextBox 2"/>
          <p:cNvSpPr txBox="1"/>
          <p:nvPr/>
        </p:nvSpPr>
        <p:spPr>
          <a:xfrm>
            <a:off x="562708" y="1600200"/>
            <a:ext cx="8018763" cy="3970318"/>
          </a:xfrm>
          <a:prstGeom prst="rect">
            <a:avLst/>
          </a:prstGeom>
          <a:noFill/>
        </p:spPr>
        <p:txBody>
          <a:bodyPr wrap="none" rtlCol="0">
            <a:spAutoFit/>
          </a:bodyPr>
          <a:lstStyle/>
          <a:p>
            <a:pPr marL="285750" indent="-285750">
              <a:buFont typeface="Wingdings" charset="2"/>
              <a:buChar char="q"/>
            </a:pPr>
            <a:r>
              <a:rPr lang="en-US" dirty="0" smtClean="0"/>
              <a:t>Table of Contents</a:t>
            </a:r>
          </a:p>
          <a:p>
            <a:pPr marL="285750" indent="-285750">
              <a:buFont typeface="Wingdings" charset="2"/>
              <a:buChar char="q"/>
            </a:pPr>
            <a:r>
              <a:rPr lang="en-US" dirty="0" smtClean="0"/>
              <a:t>Document Control </a:t>
            </a:r>
          </a:p>
          <a:p>
            <a:pPr marL="742884" lvl="1" indent="-285750">
              <a:buFont typeface="Wingdings" charset="2"/>
              <a:buChar char="q"/>
            </a:pPr>
            <a:r>
              <a:rPr lang="en-US" dirty="0" smtClean="0"/>
              <a:t>Version History and </a:t>
            </a:r>
            <a:r>
              <a:rPr lang="en-US" dirty="0"/>
              <a:t>r</a:t>
            </a:r>
            <a:r>
              <a:rPr lang="en-US" dirty="0" smtClean="0"/>
              <a:t>ecipients list</a:t>
            </a:r>
          </a:p>
          <a:p>
            <a:pPr marL="285750" indent="-285750">
              <a:buFont typeface="Wingdings" charset="2"/>
              <a:buChar char="q"/>
            </a:pPr>
            <a:r>
              <a:rPr lang="en-US" dirty="0" smtClean="0"/>
              <a:t>Purpose</a:t>
            </a:r>
          </a:p>
          <a:p>
            <a:pPr marL="742884" lvl="1" indent="-285750">
              <a:buFont typeface="Wingdings" charset="2"/>
              <a:buChar char="q"/>
            </a:pPr>
            <a:r>
              <a:rPr lang="en-US" dirty="0" smtClean="0"/>
              <a:t>A brief on what the document is</a:t>
            </a:r>
          </a:p>
          <a:p>
            <a:pPr marL="285750" indent="-285750">
              <a:buFont typeface="Wingdings" charset="2"/>
              <a:buChar char="q"/>
            </a:pPr>
            <a:r>
              <a:rPr lang="en-US" dirty="0" smtClean="0"/>
              <a:t>Executive Summary or Brief</a:t>
            </a:r>
          </a:p>
          <a:p>
            <a:pPr marL="742884" lvl="1" indent="-285750">
              <a:buFont typeface="Wingdings" charset="2"/>
              <a:buChar char="q"/>
            </a:pPr>
            <a:r>
              <a:rPr lang="en-US" dirty="0" smtClean="0"/>
              <a:t>An outline of the sustainability factors in the project</a:t>
            </a:r>
          </a:p>
          <a:p>
            <a:pPr marL="285750" indent="-285750">
              <a:buFont typeface="Wingdings" charset="2"/>
              <a:buChar char="q"/>
            </a:pPr>
            <a:r>
              <a:rPr lang="en-US" dirty="0" smtClean="0"/>
              <a:t>List Project Sustainability Objectives</a:t>
            </a:r>
          </a:p>
          <a:p>
            <a:pPr marL="742884" lvl="1" indent="-285750">
              <a:buFont typeface="Wingdings" charset="2"/>
              <a:buChar char="q"/>
            </a:pPr>
            <a:r>
              <a:rPr lang="en-US" dirty="0" smtClean="0"/>
              <a:t>Derived from the P5 Impact Analysis</a:t>
            </a:r>
          </a:p>
          <a:p>
            <a:pPr marL="285750" indent="-285750">
              <a:buFont typeface="Wingdings" charset="2"/>
              <a:buChar char="q"/>
            </a:pPr>
            <a:r>
              <a:rPr lang="en-US" dirty="0" smtClean="0"/>
              <a:t>Outline Key Measures and Performance Indicators (Qualitative and Quantitative)</a:t>
            </a:r>
          </a:p>
          <a:p>
            <a:pPr marL="285750" indent="-285750">
              <a:buFont typeface="Wingdings" charset="2"/>
              <a:buChar char="q"/>
            </a:pPr>
            <a:r>
              <a:rPr lang="en-US" dirty="0" smtClean="0"/>
              <a:t>The P5 Impact Assessment Score (and updates)</a:t>
            </a:r>
          </a:p>
          <a:p>
            <a:pPr marL="285750" indent="-285750">
              <a:buFont typeface="Wingdings" charset="2"/>
              <a:buChar char="q"/>
            </a:pPr>
            <a:r>
              <a:rPr lang="en-US" dirty="0" smtClean="0"/>
              <a:t>Scope Exclusions </a:t>
            </a:r>
          </a:p>
          <a:p>
            <a:pPr marL="285750" indent="-285750">
              <a:buFont typeface="Wingdings" charset="2"/>
              <a:buChar char="q"/>
            </a:pPr>
            <a:r>
              <a:rPr lang="en-US" dirty="0" smtClean="0"/>
              <a:t>Sustainability Reviews and Reporting </a:t>
            </a:r>
          </a:p>
          <a:p>
            <a:pPr marL="285750" indent="-285750">
              <a:buFont typeface="Wingdings" charset="2"/>
              <a:buChar char="q"/>
            </a:pPr>
            <a:r>
              <a:rPr lang="en-US" dirty="0" smtClean="0"/>
              <a:t>Checklist</a:t>
            </a:r>
            <a:endParaRPr lang="en-US" dirty="0"/>
          </a:p>
        </p:txBody>
      </p:sp>
    </p:spTree>
    <p:extLst>
      <p:ext uri="{BB962C8B-B14F-4D97-AF65-F5344CB8AC3E}">
        <p14:creationId xmlns:p14="http://schemas.microsoft.com/office/powerpoint/2010/main" val="3423947522"/>
      </p:ext>
    </p:extLst>
  </p:cSld>
  <p:clrMapOvr>
    <a:masterClrMapping/>
  </p:clrMapOvr>
  <p:transition spd="slow"/>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Version Control and Distribution</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13881618"/>
              </p:ext>
            </p:extLst>
          </p:nvPr>
        </p:nvGraphicFramePr>
        <p:xfrm>
          <a:off x="2286000" y="990600"/>
          <a:ext cx="4558332" cy="5105400"/>
        </p:xfrm>
        <a:graphic>
          <a:graphicData uri="http://schemas.openxmlformats.org/presentationml/2006/ole">
            <mc:AlternateContent xmlns:mc="http://schemas.openxmlformats.org/markup-compatibility/2006">
              <mc:Choice xmlns:v="urn:schemas-microsoft-com:vml" Requires="v">
                <p:oleObj spid="_x0000_s1045" name="Document" r:id="rId3" imgW="5613480" imgH="5805360" progId="Word.Document.12">
                  <p:link updateAutomatic="1"/>
                </p:oleObj>
              </mc:Choice>
              <mc:Fallback>
                <p:oleObj name="Document" r:id="rId3" imgW="5613480" imgH="5805360" progId="Word.Document.12">
                  <p:link updateAutomatic="1"/>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4558332"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SM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1693" y="1371600"/>
            <a:ext cx="1381810" cy="773430"/>
          </a:xfrm>
          <a:prstGeom prst="rect">
            <a:avLst/>
          </a:prstGeom>
        </p:spPr>
      </p:pic>
    </p:spTree>
    <p:extLst>
      <p:ext uri="{BB962C8B-B14F-4D97-AF65-F5344CB8AC3E}">
        <p14:creationId xmlns:p14="http://schemas.microsoft.com/office/powerpoint/2010/main" val="1394254185"/>
      </p:ext>
    </p:extLst>
  </p:cSld>
  <p:clrMapOvr>
    <a:masterClrMapping/>
  </p:clrMapOvr>
  <p:transition spd="slow"/>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037" y="152400"/>
            <a:ext cx="5367702" cy="795338"/>
          </a:xfrm>
        </p:spPr>
        <p:txBody>
          <a:bodyPr/>
          <a:lstStyle/>
          <a:p>
            <a:pPr lvl="0"/>
            <a:r>
              <a:rPr lang="en-GB" sz="1600" dirty="0" smtClean="0"/>
              <a:t>Key Performance Measures</a:t>
            </a:r>
            <a:br>
              <a:rPr lang="en-GB" sz="1600" dirty="0" smtClean="0"/>
            </a:br>
            <a:r>
              <a:rPr lang="en-GB" sz="1600" dirty="0" smtClean="0"/>
              <a:t>(Qualitative </a:t>
            </a:r>
            <a:r>
              <a:rPr lang="en-GB" sz="1600" dirty="0"/>
              <a:t>and </a:t>
            </a:r>
            <a:r>
              <a:rPr lang="en-GB" sz="1600" dirty="0" smtClean="0"/>
              <a:t>Quantitative)</a:t>
            </a:r>
            <a:endParaRPr lang="en-US" sz="1600" dirty="0"/>
          </a:p>
        </p:txBody>
      </p:sp>
      <p:sp>
        <p:nvSpPr>
          <p:cNvPr id="4" name="Rectangle 3"/>
          <p:cNvSpPr/>
          <p:nvPr/>
        </p:nvSpPr>
        <p:spPr>
          <a:xfrm>
            <a:off x="1617785" y="1371600"/>
            <a:ext cx="7032949" cy="4693592"/>
          </a:xfrm>
          <a:prstGeom prst="rect">
            <a:avLst/>
          </a:prstGeom>
        </p:spPr>
        <p:txBody>
          <a:bodyPr wrap="square">
            <a:spAutoFit/>
          </a:bodyPr>
          <a:lstStyle/>
          <a:p>
            <a:r>
              <a:rPr lang="en-GB" sz="1200" b="1" dirty="0" smtClean="0"/>
              <a:t>Key </a:t>
            </a:r>
            <a:r>
              <a:rPr lang="en-GB" sz="1200" b="1" dirty="0"/>
              <a:t>Performance Indicators Environmental</a:t>
            </a:r>
            <a:endParaRPr lang="en-US" sz="1200" dirty="0"/>
          </a:p>
          <a:p>
            <a:pPr marL="171450" lvl="0" indent="-171450">
              <a:buFont typeface="Arial"/>
              <a:buChar char="•"/>
            </a:pPr>
            <a:r>
              <a:rPr lang="en-GB" sz="1200" dirty="0"/>
              <a:t>Energy: Number of green Buildings in the city</a:t>
            </a:r>
            <a:endParaRPr lang="en-US" sz="1200" dirty="0"/>
          </a:p>
          <a:p>
            <a:pPr marL="171450" lvl="0" indent="-171450">
              <a:buFont typeface="Arial"/>
              <a:buChar char="•"/>
            </a:pPr>
            <a:r>
              <a:rPr lang="en-GB" sz="1200" dirty="0"/>
              <a:t>Waste:  Amount of dangerous waste treated</a:t>
            </a:r>
            <a:endParaRPr lang="en-US" sz="1200" dirty="0"/>
          </a:p>
          <a:p>
            <a:pPr marL="171450" lvl="0" indent="-171450">
              <a:buFont typeface="Arial"/>
              <a:buChar char="•"/>
            </a:pPr>
            <a:r>
              <a:rPr lang="en-GB" sz="1200" dirty="0"/>
              <a:t>Transport: Number of electric public transport </a:t>
            </a:r>
            <a:endParaRPr lang="en-US" sz="1200" dirty="0"/>
          </a:p>
          <a:p>
            <a:pPr marL="171450" lvl="0" indent="-171450">
              <a:buFont typeface="Arial"/>
              <a:buChar char="•"/>
            </a:pPr>
            <a:r>
              <a:rPr lang="en-GB" sz="1200" dirty="0"/>
              <a:t>Water Usage: Amount of building with water recycled system</a:t>
            </a:r>
            <a:endParaRPr lang="en-US" sz="1200" dirty="0"/>
          </a:p>
          <a:p>
            <a:pPr marL="171450" lvl="0" indent="-171450">
              <a:buFont typeface="Arial"/>
              <a:buChar char="•"/>
            </a:pPr>
            <a:r>
              <a:rPr lang="en-GB" sz="1200" dirty="0"/>
              <a:t>Materials and Resources: amount of promotional benefits to acquire local materials and their impacts in the local industries. </a:t>
            </a:r>
            <a:r>
              <a:rPr lang="en-GB" sz="1200" dirty="0" err="1" smtClean="0"/>
              <a:t>ie</a:t>
            </a:r>
            <a:r>
              <a:rPr lang="en-GB" sz="1200" dirty="0" smtClean="0"/>
              <a:t>.  Construction</a:t>
            </a:r>
            <a:br>
              <a:rPr lang="en-GB" sz="1200" dirty="0" smtClean="0"/>
            </a:br>
            <a:endParaRPr lang="en-US" sz="1200" dirty="0"/>
          </a:p>
          <a:p>
            <a:r>
              <a:rPr lang="en-GB" sz="1200" b="1" dirty="0"/>
              <a:t>Key Performance Indicators Financial</a:t>
            </a:r>
            <a:endParaRPr lang="en-US" sz="1200" dirty="0"/>
          </a:p>
          <a:p>
            <a:pPr marL="171450" lvl="0" indent="-171450">
              <a:buFont typeface="Arial"/>
              <a:buChar char="•"/>
            </a:pPr>
            <a:r>
              <a:rPr lang="en-GB" sz="1200" dirty="0"/>
              <a:t>Return on Investment: ROI </a:t>
            </a:r>
            <a:endParaRPr lang="en-US" sz="1200" dirty="0"/>
          </a:p>
          <a:p>
            <a:pPr marL="171450" lvl="0" indent="-171450">
              <a:buFont typeface="Arial"/>
              <a:buChar char="•"/>
            </a:pPr>
            <a:r>
              <a:rPr lang="en-GB" sz="1200" dirty="0"/>
              <a:t>Business Agility: number of days to resolve upcoming squatting, weeds, pests, unsafe buildings, </a:t>
            </a:r>
            <a:r>
              <a:rPr lang="en-GB" sz="1200" dirty="0" smtClean="0"/>
              <a:t>graffiti</a:t>
            </a:r>
            <a:br>
              <a:rPr lang="en-GB" sz="1200" dirty="0" smtClean="0"/>
            </a:br>
            <a:endParaRPr lang="en-US" sz="1200" dirty="0"/>
          </a:p>
          <a:p>
            <a:r>
              <a:rPr lang="en-GB" sz="1200" b="1" dirty="0"/>
              <a:t>Key Performance Indicators Products</a:t>
            </a:r>
            <a:endParaRPr lang="en-US" sz="1200" dirty="0"/>
          </a:p>
          <a:p>
            <a:pPr marL="171450" lvl="0" indent="-171450">
              <a:buFont typeface="Arial"/>
              <a:buChar char="•"/>
            </a:pPr>
            <a:r>
              <a:rPr lang="en-GB" sz="1200" dirty="0"/>
              <a:t>Servicing of Product: Satisfaction Survey Results (surveys carried out be independent agency)   </a:t>
            </a:r>
            <a:endParaRPr lang="en-US" sz="1200" dirty="0"/>
          </a:p>
          <a:p>
            <a:pPr marL="171450" lvl="0" indent="-171450">
              <a:buFont typeface="Arial"/>
              <a:buChar char="•"/>
            </a:pPr>
            <a:r>
              <a:rPr lang="en-GB" sz="1200" dirty="0"/>
              <a:t>Lifespan of Product: The Enforcement Agency should have 60% Community Satisfaction </a:t>
            </a:r>
            <a:r>
              <a:rPr lang="en-GB" sz="1200" dirty="0" smtClean="0"/>
              <a:t/>
            </a:r>
            <a:br>
              <a:rPr lang="en-GB" sz="1200" dirty="0" smtClean="0"/>
            </a:br>
            <a:endParaRPr lang="en-US" sz="1200" dirty="0"/>
          </a:p>
          <a:p>
            <a:r>
              <a:rPr lang="en-GB" sz="1200" b="1" dirty="0"/>
              <a:t>Key Performance Indicators Processes</a:t>
            </a:r>
            <a:endParaRPr lang="en-US" sz="1200" dirty="0"/>
          </a:p>
          <a:p>
            <a:pPr marL="171450" lvl="0" indent="-171450">
              <a:buFont typeface="Arial"/>
              <a:buChar char="•"/>
            </a:pPr>
            <a:r>
              <a:rPr lang="en-GB" sz="1200" dirty="0"/>
              <a:t>Maturity of process: Maturity of the EMS: Plan-Do-check-Act </a:t>
            </a:r>
            <a:endParaRPr lang="en-GB" sz="1200" dirty="0" smtClean="0"/>
          </a:p>
          <a:p>
            <a:pPr marL="171450" lvl="0" indent="-171450">
              <a:buFont typeface="Arial"/>
              <a:buChar char="•"/>
            </a:pPr>
            <a:r>
              <a:rPr lang="en-GB" sz="1200" dirty="0" smtClean="0"/>
              <a:t>Maturity</a:t>
            </a:r>
            <a:r>
              <a:rPr lang="en-US" sz="1200" dirty="0"/>
              <a:t> </a:t>
            </a:r>
            <a:r>
              <a:rPr lang="en-GB" sz="1200" dirty="0" smtClean="0"/>
              <a:t>Efficiency </a:t>
            </a:r>
            <a:r>
              <a:rPr lang="en-GB" sz="1200" dirty="0"/>
              <a:t>and fairness of process: number of corrective actions and its financial </a:t>
            </a:r>
            <a:r>
              <a:rPr lang="en-GB" sz="1200" dirty="0" smtClean="0"/>
              <a:t>impact</a:t>
            </a:r>
            <a:br>
              <a:rPr lang="en-GB" sz="1200" dirty="0" smtClean="0"/>
            </a:br>
            <a:endParaRPr lang="en-US" sz="1200" dirty="0"/>
          </a:p>
          <a:p>
            <a:r>
              <a:rPr lang="en-GB" sz="1200" b="1" dirty="0"/>
              <a:t>Key Performance Indicators Personal</a:t>
            </a:r>
            <a:endParaRPr lang="en-US" sz="1200" dirty="0"/>
          </a:p>
          <a:p>
            <a:pPr marL="171450" lvl="0" indent="-171450">
              <a:buFont typeface="Arial"/>
              <a:buChar char="•"/>
            </a:pPr>
            <a:r>
              <a:rPr lang="en-GB" sz="1200" dirty="0"/>
              <a:t>Labour Practices and Decent Work: Number of </a:t>
            </a:r>
            <a:r>
              <a:rPr lang="en-GB" sz="1200" dirty="0" smtClean="0"/>
              <a:t>labor </a:t>
            </a:r>
            <a:r>
              <a:rPr lang="en-GB" sz="1200" dirty="0"/>
              <a:t>accidents and amount of money incurred </a:t>
            </a:r>
            <a:endParaRPr lang="en-US" sz="1200" dirty="0"/>
          </a:p>
          <a:p>
            <a:pPr marL="171450" lvl="0" indent="-171450">
              <a:buFont typeface="Arial"/>
              <a:buChar char="•"/>
            </a:pPr>
            <a:r>
              <a:rPr lang="en-GB" sz="1200" dirty="0" smtClean="0"/>
              <a:t>Society </a:t>
            </a:r>
            <a:r>
              <a:rPr lang="en-GB" sz="1200" dirty="0"/>
              <a:t>and Customers: Number of children received training course regarding Sustainability.</a:t>
            </a:r>
            <a:endParaRPr lang="en-US" sz="1200" dirty="0"/>
          </a:p>
          <a:p>
            <a:pPr marL="171450" lvl="0" indent="-171450">
              <a:buFont typeface="Arial"/>
              <a:buChar char="•"/>
            </a:pPr>
            <a:r>
              <a:rPr lang="en-GB" sz="1200" dirty="0"/>
              <a:t>Ethical Behaviour: implement “Sustainability Awards” at school, restaurants, event organizer, etc. </a:t>
            </a:r>
            <a:r>
              <a:rPr lang="en-GB" sz="1050" dirty="0" smtClean="0"/>
              <a:t/>
            </a:r>
            <a:br>
              <a:rPr lang="en-GB" sz="1050" dirty="0" smtClean="0"/>
            </a:br>
            <a:endParaRPr lang="en-US" sz="1050" dirty="0"/>
          </a:p>
        </p:txBody>
      </p:sp>
      <p:pic>
        <p:nvPicPr>
          <p:cNvPr id="5" name="Picture 4" descr="SM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339" y="1600200"/>
            <a:ext cx="1381810" cy="773430"/>
          </a:xfrm>
          <a:prstGeom prst="rect">
            <a:avLst/>
          </a:prstGeom>
        </p:spPr>
      </p:pic>
      <p:sp>
        <p:nvSpPr>
          <p:cNvPr id="3" name="TextBox 2"/>
          <p:cNvSpPr txBox="1"/>
          <p:nvPr/>
        </p:nvSpPr>
        <p:spPr>
          <a:xfrm>
            <a:off x="1371600" y="914400"/>
            <a:ext cx="1043187" cy="369332"/>
          </a:xfrm>
          <a:prstGeom prst="rect">
            <a:avLst/>
          </a:prstGeom>
          <a:noFill/>
        </p:spPr>
        <p:txBody>
          <a:bodyPr wrap="none" rtlCol="0">
            <a:spAutoFit/>
          </a:bodyPr>
          <a:lstStyle/>
          <a:p>
            <a:r>
              <a:rPr lang="en-US" dirty="0" smtClean="0"/>
              <a:t>Example:</a:t>
            </a:r>
            <a:endParaRPr lang="en-US" dirty="0"/>
          </a:p>
        </p:txBody>
      </p:sp>
    </p:spTree>
    <p:extLst>
      <p:ext uri="{BB962C8B-B14F-4D97-AF65-F5344CB8AC3E}">
        <p14:creationId xmlns:p14="http://schemas.microsoft.com/office/powerpoint/2010/main" val="3893745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3" end="1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5" end="1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17" end="1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P5 Impact Assessment</a:t>
            </a:r>
            <a:endParaRPr lang="en-US" dirty="0"/>
          </a:p>
        </p:txBody>
      </p:sp>
      <p:sp>
        <p:nvSpPr>
          <p:cNvPr id="10" name="Rectangle 9"/>
          <p:cNvSpPr/>
          <p:nvPr/>
        </p:nvSpPr>
        <p:spPr>
          <a:xfrm>
            <a:off x="914400" y="1447800"/>
            <a:ext cx="7543800" cy="646331"/>
          </a:xfrm>
          <a:prstGeom prst="rect">
            <a:avLst/>
          </a:prstGeom>
        </p:spPr>
        <p:txBody>
          <a:bodyPr wrap="square">
            <a:spAutoFit/>
          </a:bodyPr>
          <a:lstStyle/>
          <a:p>
            <a:r>
              <a:rPr lang="en-GB" dirty="0" smtClean="0"/>
              <a:t>A </a:t>
            </a:r>
            <a:r>
              <a:rPr lang="en-GB" dirty="0"/>
              <a:t>summary of the planned environmental impact and steps that will be taken to decrease the effects or increase the opportunities </a:t>
            </a:r>
            <a:r>
              <a:rPr lang="en-GB" dirty="0" smtClean="0"/>
              <a:t>identified</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960893311"/>
              </p:ext>
            </p:extLst>
          </p:nvPr>
        </p:nvGraphicFramePr>
        <p:xfrm>
          <a:off x="768350" y="2032000"/>
          <a:ext cx="7607300" cy="2794000"/>
        </p:xfrm>
        <a:graphic>
          <a:graphicData uri="http://schemas.openxmlformats.org/presentationml/2006/ole">
            <mc:AlternateContent xmlns:mc="http://schemas.openxmlformats.org/markup-compatibility/2006">
              <mc:Choice xmlns:v="urn:schemas-microsoft-com:vml" Requires="v">
                <p:oleObj spid="_x0000_s2069" name="Document" r:id="rId3" imgW="7607020" imgH="2793897" progId="Word.Document.12">
                  <p:embed/>
                </p:oleObj>
              </mc:Choice>
              <mc:Fallback>
                <p:oleObj name="Document" r:id="rId3" imgW="7607020" imgH="2793897" progId="Word.Document.12">
                  <p:embed/>
                  <p:pic>
                    <p:nvPicPr>
                      <p:cNvPr id="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2032000"/>
                        <a:ext cx="7607300"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93677503"/>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533400" y="1219200"/>
            <a:ext cx="7924800" cy="954107"/>
          </a:xfrm>
          <a:prstGeom prst="rect">
            <a:avLst/>
          </a:prstGeom>
        </p:spPr>
        <p:txBody>
          <a:bodyPr wrap="square">
            <a:spAutoFit/>
          </a:bodyPr>
          <a:lstStyle/>
          <a:p>
            <a:pPr algn="ctr"/>
            <a:r>
              <a:rPr lang="en-US" sz="2800" dirty="0" smtClean="0"/>
              <a:t>Survey result of </a:t>
            </a:r>
            <a:r>
              <a:rPr lang="en-US" sz="2800" b="1" dirty="0" smtClean="0"/>
              <a:t>1,000 </a:t>
            </a:r>
            <a:r>
              <a:rPr lang="en-US" sz="2800" dirty="0" smtClean="0"/>
              <a:t>global CEOs, from</a:t>
            </a:r>
            <a:r>
              <a:rPr lang="en-US" sz="2800" b="1" dirty="0" smtClean="0"/>
              <a:t> 27 </a:t>
            </a:r>
            <a:r>
              <a:rPr lang="en-US" sz="2800" dirty="0" smtClean="0"/>
              <a:t>industries across </a:t>
            </a:r>
            <a:r>
              <a:rPr lang="en-US" sz="2800" b="1" dirty="0" smtClean="0"/>
              <a:t>103</a:t>
            </a:r>
            <a:r>
              <a:rPr lang="en-US" sz="2800" dirty="0" smtClean="0"/>
              <a:t> countries</a:t>
            </a:r>
            <a:endParaRPr lang="es-ES" sz="2800" dirty="0"/>
          </a:p>
        </p:txBody>
      </p:sp>
      <p:sp>
        <p:nvSpPr>
          <p:cNvPr id="7" name="6 Rectángulo"/>
          <p:cNvSpPr/>
          <p:nvPr/>
        </p:nvSpPr>
        <p:spPr>
          <a:xfrm>
            <a:off x="2209800" y="3886200"/>
            <a:ext cx="2817440" cy="923330"/>
          </a:xfrm>
          <a:prstGeom prst="rect">
            <a:avLst/>
          </a:prstGeom>
        </p:spPr>
        <p:txBody>
          <a:bodyPr wrap="square">
            <a:spAutoFit/>
          </a:bodyPr>
          <a:lstStyle/>
          <a:p>
            <a:pPr algn="ctr"/>
            <a:r>
              <a:rPr lang="es-ES" dirty="0" smtClean="0"/>
              <a:t>of CEOs </a:t>
            </a:r>
            <a:r>
              <a:rPr lang="es-ES" dirty="0" err="1" smtClean="0"/>
              <a:t>regard</a:t>
            </a:r>
            <a:r>
              <a:rPr lang="es-ES" dirty="0" smtClean="0"/>
              <a:t> </a:t>
            </a:r>
            <a:r>
              <a:rPr lang="es-ES" b="1" dirty="0" smtClean="0"/>
              <a:t>Sustainability as </a:t>
            </a:r>
            <a:r>
              <a:rPr lang="es-ES" b="1" dirty="0" err="1" smtClean="0"/>
              <a:t>the</a:t>
            </a:r>
            <a:r>
              <a:rPr lang="es-ES" b="1" dirty="0" smtClean="0"/>
              <a:t> new </a:t>
            </a:r>
            <a:r>
              <a:rPr lang="es-ES" b="1" dirty="0" err="1" smtClean="0"/>
              <a:t>key</a:t>
            </a:r>
            <a:r>
              <a:rPr lang="es-ES" b="1" dirty="0" smtClean="0"/>
              <a:t> </a:t>
            </a:r>
            <a:r>
              <a:rPr lang="es-ES" b="1" dirty="0" err="1" smtClean="0"/>
              <a:t>for</a:t>
            </a:r>
            <a:r>
              <a:rPr lang="es-ES" b="1" dirty="0" smtClean="0"/>
              <a:t> </a:t>
            </a:r>
            <a:r>
              <a:rPr lang="es-ES" b="1" dirty="0" err="1" smtClean="0"/>
              <a:t>business</a:t>
            </a:r>
            <a:r>
              <a:rPr lang="es-ES" b="1" dirty="0" smtClean="0"/>
              <a:t> </a:t>
            </a:r>
            <a:r>
              <a:rPr lang="es-ES" b="1" dirty="0" err="1" smtClean="0"/>
              <a:t>success</a:t>
            </a:r>
            <a:endParaRPr lang="es-ES" b="1" dirty="0"/>
          </a:p>
        </p:txBody>
      </p:sp>
      <p:sp>
        <p:nvSpPr>
          <p:cNvPr id="2" name="TextBox 1"/>
          <p:cNvSpPr txBox="1"/>
          <p:nvPr/>
        </p:nvSpPr>
        <p:spPr>
          <a:xfrm>
            <a:off x="2371584" y="2176552"/>
            <a:ext cx="2733816" cy="1862048"/>
          </a:xfrm>
          <a:prstGeom prst="rect">
            <a:avLst/>
          </a:prstGeom>
          <a:noFill/>
        </p:spPr>
        <p:txBody>
          <a:bodyPr wrap="none" rtlCol="0">
            <a:spAutoFit/>
          </a:bodyPr>
          <a:lstStyle/>
          <a:p>
            <a:r>
              <a:rPr lang="en-US" sz="11500" dirty="0" smtClean="0">
                <a:solidFill>
                  <a:schemeClr val="accent3"/>
                </a:solidFill>
              </a:rPr>
              <a:t>93%</a:t>
            </a:r>
            <a:endParaRPr lang="en-US" sz="11500" dirty="0">
              <a:solidFill>
                <a:schemeClr val="accent3"/>
              </a:solidFill>
            </a:endParaRPr>
          </a:p>
        </p:txBody>
      </p:sp>
      <p:cxnSp>
        <p:nvCxnSpPr>
          <p:cNvPr id="9" name="Straight Connector 8"/>
          <p:cNvCxnSpPr/>
          <p:nvPr/>
        </p:nvCxnSpPr>
        <p:spPr>
          <a:xfrm>
            <a:off x="5257800" y="2438400"/>
            <a:ext cx="0" cy="2209800"/>
          </a:xfrm>
          <a:prstGeom prst="line">
            <a:avLst/>
          </a:prstGeom>
          <a:ln/>
        </p:spPr>
        <p:style>
          <a:lnRef idx="2">
            <a:schemeClr val="accent1"/>
          </a:lnRef>
          <a:fillRef idx="0">
            <a:schemeClr val="accent1"/>
          </a:fillRef>
          <a:effectRef idx="1">
            <a:schemeClr val="accent1"/>
          </a:effectRef>
          <a:fontRef idx="minor">
            <a:schemeClr val="tx1"/>
          </a:fontRef>
        </p:style>
      </p:cxnSp>
      <p:sp>
        <p:nvSpPr>
          <p:cNvPr id="14" name="6 Rectángulo"/>
          <p:cNvSpPr/>
          <p:nvPr/>
        </p:nvSpPr>
        <p:spPr>
          <a:xfrm>
            <a:off x="5791200" y="3962400"/>
            <a:ext cx="3122240" cy="923330"/>
          </a:xfrm>
          <a:prstGeom prst="rect">
            <a:avLst/>
          </a:prstGeom>
        </p:spPr>
        <p:txBody>
          <a:bodyPr wrap="square">
            <a:spAutoFit/>
          </a:bodyPr>
          <a:lstStyle/>
          <a:p>
            <a:pPr algn="ctr"/>
            <a:r>
              <a:rPr lang="es-ES" dirty="0" smtClean="0"/>
              <a:t>of CEOs </a:t>
            </a:r>
            <a:r>
              <a:rPr lang="es-ES" dirty="0" err="1" smtClean="0"/>
              <a:t>believe</a:t>
            </a:r>
            <a:r>
              <a:rPr lang="es-ES" dirty="0" smtClean="0"/>
              <a:t> </a:t>
            </a:r>
            <a:r>
              <a:rPr lang="es-ES" dirty="0" err="1" smtClean="0"/>
              <a:t>they</a:t>
            </a:r>
            <a:r>
              <a:rPr lang="es-ES" dirty="0" smtClean="0"/>
              <a:t> can </a:t>
            </a:r>
            <a:r>
              <a:rPr lang="es-ES" b="1" dirty="0" err="1" smtClean="0">
                <a:solidFill>
                  <a:srgbClr val="FF0000"/>
                </a:solidFill>
              </a:rPr>
              <a:t>not</a:t>
            </a:r>
            <a:r>
              <a:rPr lang="es-ES" b="1" dirty="0" smtClean="0">
                <a:solidFill>
                  <a:srgbClr val="FF0000"/>
                </a:solidFill>
              </a:rPr>
              <a:t> </a:t>
            </a:r>
            <a:r>
              <a:rPr lang="es-ES" b="1" dirty="0" err="1" smtClean="0"/>
              <a:t>quantify</a:t>
            </a:r>
            <a:r>
              <a:rPr lang="es-ES" b="1" dirty="0" smtClean="0"/>
              <a:t> </a:t>
            </a:r>
            <a:r>
              <a:rPr lang="es-ES" b="1" dirty="0" err="1" smtClean="0"/>
              <a:t>the</a:t>
            </a:r>
            <a:r>
              <a:rPr lang="es-ES" b="1" dirty="0" smtClean="0"/>
              <a:t> </a:t>
            </a:r>
            <a:r>
              <a:rPr lang="es-ES" b="1" dirty="0" err="1" smtClean="0"/>
              <a:t>value</a:t>
            </a:r>
            <a:r>
              <a:rPr lang="es-ES" b="1" dirty="0" smtClean="0"/>
              <a:t> </a:t>
            </a:r>
            <a:r>
              <a:rPr lang="es-ES" b="1" dirty="0" err="1" smtClean="0"/>
              <a:t>or</a:t>
            </a:r>
            <a:r>
              <a:rPr lang="es-ES" b="1" dirty="0" smtClean="0"/>
              <a:t> </a:t>
            </a:r>
            <a:r>
              <a:rPr lang="es-ES" b="1" dirty="0" err="1" smtClean="0"/>
              <a:t>their</a:t>
            </a:r>
            <a:r>
              <a:rPr lang="es-ES" b="1" dirty="0" smtClean="0"/>
              <a:t> </a:t>
            </a:r>
            <a:r>
              <a:rPr lang="es-ES" b="1" dirty="0" err="1" smtClean="0"/>
              <a:t>sustainability</a:t>
            </a:r>
            <a:r>
              <a:rPr lang="es-ES" b="1" dirty="0" smtClean="0"/>
              <a:t> </a:t>
            </a:r>
            <a:r>
              <a:rPr lang="es-ES" b="1" dirty="0" err="1" smtClean="0"/>
              <a:t>intiatives</a:t>
            </a:r>
            <a:endParaRPr lang="es-ES" b="1" dirty="0"/>
          </a:p>
        </p:txBody>
      </p:sp>
      <p:sp>
        <p:nvSpPr>
          <p:cNvPr id="15" name="TextBox 14"/>
          <p:cNvSpPr txBox="1"/>
          <p:nvPr/>
        </p:nvSpPr>
        <p:spPr>
          <a:xfrm>
            <a:off x="5486400" y="2176552"/>
            <a:ext cx="2733816" cy="1862048"/>
          </a:xfrm>
          <a:prstGeom prst="rect">
            <a:avLst/>
          </a:prstGeom>
          <a:noFill/>
        </p:spPr>
        <p:txBody>
          <a:bodyPr wrap="none" rtlCol="0">
            <a:spAutoFit/>
          </a:bodyPr>
          <a:lstStyle/>
          <a:p>
            <a:r>
              <a:rPr lang="en-US" sz="11500" dirty="0" smtClean="0">
                <a:solidFill>
                  <a:schemeClr val="accent3"/>
                </a:solidFill>
              </a:rPr>
              <a:t>62%</a:t>
            </a:r>
            <a:endParaRPr lang="en-US" sz="11500" dirty="0">
              <a:solidFill>
                <a:schemeClr val="accent3"/>
              </a:solidFill>
            </a:endParaRPr>
          </a:p>
        </p:txBody>
      </p:sp>
      <p:sp>
        <p:nvSpPr>
          <p:cNvPr id="16" name="TextBox 15"/>
          <p:cNvSpPr txBox="1"/>
          <p:nvPr/>
        </p:nvSpPr>
        <p:spPr>
          <a:xfrm>
            <a:off x="0" y="5867400"/>
            <a:ext cx="8001000" cy="246221"/>
          </a:xfrm>
          <a:prstGeom prst="rect">
            <a:avLst/>
          </a:prstGeom>
          <a:noFill/>
        </p:spPr>
        <p:txBody>
          <a:bodyPr wrap="square" rtlCol="0">
            <a:spAutoFit/>
          </a:bodyPr>
          <a:lstStyle/>
          <a:p>
            <a:r>
              <a:rPr lang="en-US" sz="1000" dirty="0" smtClean="0">
                <a:solidFill>
                  <a:schemeClr val="bg1">
                    <a:lumMod val="50000"/>
                  </a:schemeClr>
                </a:solidFill>
              </a:rPr>
              <a:t>SRC: http</a:t>
            </a:r>
            <a:r>
              <a:rPr lang="en-US" sz="1000" dirty="0">
                <a:solidFill>
                  <a:schemeClr val="bg1">
                    <a:lumMod val="50000"/>
                  </a:schemeClr>
                </a:solidFill>
              </a:rPr>
              <a:t>://www.accenture.com/SiteCollectionDocuments/PDF/Accenture-UN-Global-Compact-Acn-CEO-Study-Sustainability-2013.</a:t>
            </a:r>
            <a:r>
              <a:rPr lang="en-US" sz="1000" dirty="0" smtClean="0">
                <a:solidFill>
                  <a:schemeClr val="bg1">
                    <a:lumMod val="50000"/>
                  </a:schemeClr>
                </a:solidFill>
              </a:rPr>
              <a:t>PDF</a:t>
            </a:r>
            <a:endParaRPr lang="en-US" sz="1000" dirty="0">
              <a:solidFill>
                <a:schemeClr val="bg1">
                  <a:lumMod val="50000"/>
                </a:schemeClr>
              </a:solidFill>
            </a:endParaRPr>
          </a:p>
        </p:txBody>
      </p:sp>
      <p:sp>
        <p:nvSpPr>
          <p:cNvPr id="3" name="TextBox 2"/>
          <p:cNvSpPr txBox="1"/>
          <p:nvPr/>
        </p:nvSpPr>
        <p:spPr>
          <a:xfrm>
            <a:off x="772160" y="528320"/>
            <a:ext cx="184666" cy="369332"/>
          </a:xfrm>
          <a:prstGeom prst="rect">
            <a:avLst/>
          </a:prstGeom>
          <a:noFill/>
        </p:spPr>
        <p:txBody>
          <a:bodyPr wrap="none" rtlCol="0">
            <a:spAutoFit/>
          </a:bodyPr>
          <a:lstStyle/>
          <a:p>
            <a:endParaRPr lang="en-US" dirty="0"/>
          </a:p>
        </p:txBody>
      </p:sp>
      <p:sp>
        <p:nvSpPr>
          <p:cNvPr id="10" name="Title 1"/>
          <p:cNvSpPr>
            <a:spLocks noGrp="1"/>
          </p:cNvSpPr>
          <p:nvPr>
            <p:ph type="title"/>
          </p:nvPr>
        </p:nvSpPr>
        <p:spPr>
          <a:xfrm>
            <a:off x="304800" y="304800"/>
            <a:ext cx="6553200" cy="804358"/>
          </a:xfrm>
        </p:spPr>
        <p:txBody>
          <a:bodyPr/>
          <a:lstStyle/>
          <a:p>
            <a:r>
              <a:rPr lang="en-US" sz="2800" b="0" cap="none" dirty="0" smtClean="0"/>
              <a:t>The Accenture – UNGC 2013 Report</a:t>
            </a:r>
            <a:endParaRPr lang="en-US" sz="2800" b="0" cap="none" dirty="0"/>
          </a:p>
        </p:txBody>
      </p:sp>
      <p:pic>
        <p:nvPicPr>
          <p:cNvPr id="11" name="Picture 10" descr="Screen Shot 2014-10-27 at 9.30.02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600" y="2286000"/>
            <a:ext cx="1916355" cy="2667000"/>
          </a:xfrm>
          <a:prstGeom prst="rect">
            <a:avLst/>
          </a:prstGeom>
          <a:noFill/>
          <a:ln>
            <a:solidFill>
              <a:schemeClr val="tx1"/>
            </a:solidFill>
          </a:ln>
        </p:spPr>
      </p:pic>
    </p:spTree>
    <p:extLst>
      <p:ext uri="{BB962C8B-B14F-4D97-AF65-F5344CB8AC3E}">
        <p14:creationId xmlns:p14="http://schemas.microsoft.com/office/powerpoint/2010/main" val="355396071"/>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762000"/>
          </a:xfrm>
        </p:spPr>
        <p:txBody>
          <a:bodyPr/>
          <a:lstStyle/>
          <a:p>
            <a:r>
              <a:rPr lang="en-US" dirty="0" smtClean="0"/>
              <a:t>The final pieces</a:t>
            </a:r>
            <a:endParaRPr lang="en-US" dirty="0"/>
          </a:p>
        </p:txBody>
      </p:sp>
      <p:sp>
        <p:nvSpPr>
          <p:cNvPr id="4" name="Rectangle 3"/>
          <p:cNvSpPr/>
          <p:nvPr/>
        </p:nvSpPr>
        <p:spPr>
          <a:xfrm>
            <a:off x="228600" y="533400"/>
            <a:ext cx="8299938" cy="5755423"/>
          </a:xfrm>
          <a:prstGeom prst="rect">
            <a:avLst/>
          </a:prstGeom>
        </p:spPr>
        <p:txBody>
          <a:bodyPr wrap="square">
            <a:spAutoFit/>
          </a:bodyPr>
          <a:lstStyle/>
          <a:p>
            <a:pPr lvl="0"/>
            <a:r>
              <a:rPr lang="en-GB" sz="1550" b="1" dirty="0"/>
              <a:t>Scope Exclusions</a:t>
            </a:r>
            <a:endParaRPr lang="en-US" sz="1550" dirty="0"/>
          </a:p>
          <a:p>
            <a:r>
              <a:rPr lang="en-US" sz="1550" dirty="0" smtClean="0"/>
              <a:t>None.</a:t>
            </a:r>
            <a:endParaRPr lang="en-US" sz="1550" dirty="0"/>
          </a:p>
          <a:p>
            <a:r>
              <a:rPr lang="en-GB" sz="1550" b="1" dirty="0"/>
              <a:t> </a:t>
            </a:r>
            <a:endParaRPr lang="en-US" sz="1550" dirty="0"/>
          </a:p>
          <a:p>
            <a:pPr lvl="0"/>
            <a:r>
              <a:rPr lang="en-GB" sz="1550" b="1" dirty="0"/>
              <a:t>Sustainability Risk Management</a:t>
            </a:r>
            <a:endParaRPr lang="en-US" sz="1550" dirty="0"/>
          </a:p>
          <a:p>
            <a:r>
              <a:rPr lang="en-GB" sz="1550" dirty="0"/>
              <a:t>For the Sustainability Risk Management the agency will apply the PMBOK® Guide. The Sustainability Risk Plan should include the above environmental aspects and impacts and the response for each of one.  </a:t>
            </a:r>
            <a:endParaRPr lang="en-US" sz="1550" dirty="0"/>
          </a:p>
          <a:p>
            <a:r>
              <a:rPr lang="en-GB" sz="1550" dirty="0"/>
              <a:t> </a:t>
            </a:r>
            <a:endParaRPr lang="en-US" sz="1550" dirty="0"/>
          </a:p>
          <a:p>
            <a:r>
              <a:rPr lang="en-GB" sz="1550" b="1" dirty="0" smtClean="0"/>
              <a:t>Reviews </a:t>
            </a:r>
            <a:r>
              <a:rPr lang="en-GB" sz="1550" b="1" dirty="0"/>
              <a:t>and Reporting</a:t>
            </a:r>
            <a:endParaRPr lang="en-US" sz="1550" b="1" dirty="0"/>
          </a:p>
          <a:p>
            <a:r>
              <a:rPr lang="en-GB" sz="1550" dirty="0"/>
              <a:t>The Enforcement Agency members monthly will review and make a Sustainability Report that will be published at website of Enforcement Agency; and maintain periodically meeting with representatives of local community groups, and State and local officials.   </a:t>
            </a:r>
            <a:endParaRPr lang="en-US" sz="1550" dirty="0"/>
          </a:p>
          <a:p>
            <a:endParaRPr lang="en-GB" sz="1550" dirty="0"/>
          </a:p>
          <a:p>
            <a:r>
              <a:rPr lang="en-GB" sz="1550" b="1" dirty="0" smtClean="0"/>
              <a:t>Current Sustainability (P</a:t>
            </a:r>
            <a:r>
              <a:rPr lang="en-GB" sz="1600" b="1" dirty="0" smtClean="0"/>
              <a:t>5) Score</a:t>
            </a:r>
            <a:endParaRPr lang="en-US" sz="1600" b="1" dirty="0"/>
          </a:p>
          <a:p>
            <a:r>
              <a:rPr lang="en-GB" sz="1600" dirty="0"/>
              <a:t> </a:t>
            </a:r>
            <a:r>
              <a:rPr lang="en-GB" sz="1600" dirty="0" smtClean="0"/>
              <a:t>+2.03</a:t>
            </a:r>
          </a:p>
          <a:p>
            <a:endParaRPr lang="en-US" sz="1600" dirty="0"/>
          </a:p>
          <a:p>
            <a:r>
              <a:rPr lang="en-GB" sz="1600" b="1" dirty="0" smtClean="0"/>
              <a:t>Checklist</a:t>
            </a:r>
            <a:endParaRPr lang="en-US" sz="1600" dirty="0"/>
          </a:p>
          <a:p>
            <a:pPr marL="285750" indent="-285750">
              <a:buFont typeface="Arial"/>
              <a:buChar char="•"/>
            </a:pPr>
            <a:r>
              <a:rPr lang="en-GB" sz="1600" dirty="0"/>
              <a:t>The Following Assessments are considered in this Sustainability Management Plan:  </a:t>
            </a:r>
            <a:endParaRPr lang="en-US" sz="1600" dirty="0"/>
          </a:p>
          <a:p>
            <a:pPr marL="285750" lvl="0" indent="-285750">
              <a:buFont typeface="Arial"/>
              <a:buChar char="•"/>
            </a:pPr>
            <a:r>
              <a:rPr lang="en-GB" sz="1600" dirty="0"/>
              <a:t>Financial Assessment</a:t>
            </a:r>
            <a:endParaRPr lang="en-US" sz="1600" dirty="0"/>
          </a:p>
          <a:p>
            <a:pPr marL="285750" lvl="0" indent="-285750">
              <a:buFont typeface="Arial"/>
              <a:buChar char="•"/>
            </a:pPr>
            <a:r>
              <a:rPr lang="en-GB" sz="1600" dirty="0"/>
              <a:t>Process Assessment</a:t>
            </a:r>
            <a:endParaRPr lang="en-US" sz="1600" dirty="0"/>
          </a:p>
          <a:p>
            <a:pPr marL="285750" lvl="0" indent="-285750">
              <a:buFont typeface="Arial"/>
              <a:buChar char="•"/>
            </a:pPr>
            <a:r>
              <a:rPr lang="en-GB" sz="1600" dirty="0"/>
              <a:t>Product Assessment</a:t>
            </a:r>
            <a:endParaRPr lang="en-US" sz="1600" dirty="0"/>
          </a:p>
          <a:p>
            <a:pPr marL="285750" lvl="0" indent="-285750">
              <a:buFont typeface="Arial"/>
              <a:buChar char="•"/>
            </a:pPr>
            <a:r>
              <a:rPr lang="en-GB" sz="1600" dirty="0"/>
              <a:t>Environmental Assessment</a:t>
            </a:r>
            <a:endParaRPr lang="en-US" sz="1600" dirty="0"/>
          </a:p>
          <a:p>
            <a:pPr marL="285750" lvl="0" indent="-285750">
              <a:buFont typeface="Arial"/>
              <a:buChar char="•"/>
            </a:pPr>
            <a:r>
              <a:rPr lang="en-GB" sz="1600" dirty="0"/>
              <a:t>Social and Corporate Assessment</a:t>
            </a:r>
            <a:endParaRPr lang="en-US" sz="1600" dirty="0"/>
          </a:p>
        </p:txBody>
      </p:sp>
    </p:spTree>
    <p:extLst>
      <p:ext uri="{BB962C8B-B14F-4D97-AF65-F5344CB8AC3E}">
        <p14:creationId xmlns:p14="http://schemas.microsoft.com/office/powerpoint/2010/main" val="2850523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17" end="1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5" y="76200"/>
            <a:ext cx="6985488" cy="795338"/>
          </a:xfrm>
        </p:spPr>
        <p:txBody>
          <a:bodyPr/>
          <a:lstStyle/>
          <a:p>
            <a:r>
              <a:rPr lang="en-US" dirty="0" smtClean="0"/>
              <a:t>Where does the SMP </a:t>
            </a:r>
            <a:r>
              <a:rPr lang="en-US" dirty="0"/>
              <a:t>I</a:t>
            </a:r>
            <a:r>
              <a:rPr lang="en-US" dirty="0" smtClean="0"/>
              <a:t>nterface with the Project?</a:t>
            </a:r>
            <a:endParaRPr lang="en-US" dirty="0"/>
          </a:p>
        </p:txBody>
      </p:sp>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54" y="1143001"/>
            <a:ext cx="8039833" cy="559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978769" y="6172201"/>
            <a:ext cx="2819400" cy="369887"/>
          </a:xfrm>
          <a:prstGeom prst="rect">
            <a:avLst/>
          </a:prstGeom>
          <a:noFill/>
        </p:spPr>
        <p:txBody>
          <a:bodyPr>
            <a:spAutoFit/>
          </a:bodyPr>
          <a:lstStyle/>
          <a:p>
            <a:pPr>
              <a:defRPr/>
            </a:pPr>
            <a:r>
              <a:rPr lang="en-US" dirty="0">
                <a:solidFill>
                  <a:schemeClr val="bg1">
                    <a:lumMod val="65000"/>
                  </a:schemeClr>
                </a:solidFill>
              </a:rPr>
              <a:t>Source ISO 21500 Pg.12</a:t>
            </a:r>
          </a:p>
        </p:txBody>
      </p:sp>
      <p:pic>
        <p:nvPicPr>
          <p:cNvPr id="6" name="Picture 5"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1169" y="1104900"/>
            <a:ext cx="363415" cy="419100"/>
          </a:xfrm>
          <a:prstGeom prst="rect">
            <a:avLst/>
          </a:prstGeom>
        </p:spPr>
      </p:pic>
      <p:pic>
        <p:nvPicPr>
          <p:cNvPr id="7" name="Picture 6"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616" y="1143000"/>
            <a:ext cx="363415" cy="419100"/>
          </a:xfrm>
          <a:prstGeom prst="rect">
            <a:avLst/>
          </a:prstGeom>
        </p:spPr>
      </p:pic>
      <p:pic>
        <p:nvPicPr>
          <p:cNvPr id="8" name="Picture 7"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1295400"/>
            <a:ext cx="363415" cy="419100"/>
          </a:xfrm>
          <a:prstGeom prst="rect">
            <a:avLst/>
          </a:prstGeom>
        </p:spPr>
      </p:pic>
      <p:pic>
        <p:nvPicPr>
          <p:cNvPr id="9" name="Picture 8"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1905000"/>
            <a:ext cx="363415" cy="419100"/>
          </a:xfrm>
          <a:prstGeom prst="rect">
            <a:avLst/>
          </a:prstGeom>
        </p:spPr>
      </p:pic>
      <p:pic>
        <p:nvPicPr>
          <p:cNvPr id="10" name="Picture 9"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3846" y="2514600"/>
            <a:ext cx="363415" cy="419100"/>
          </a:xfrm>
          <a:prstGeom prst="rect">
            <a:avLst/>
          </a:prstGeom>
        </p:spPr>
      </p:pic>
      <p:pic>
        <p:nvPicPr>
          <p:cNvPr id="11" name="Picture 10"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923" y="3276600"/>
            <a:ext cx="363415" cy="419100"/>
          </a:xfrm>
          <a:prstGeom prst="rect">
            <a:avLst/>
          </a:prstGeom>
        </p:spPr>
      </p:pic>
      <p:pic>
        <p:nvPicPr>
          <p:cNvPr id="12" name="Picture 11"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6019800"/>
            <a:ext cx="363415" cy="419100"/>
          </a:xfrm>
          <a:prstGeom prst="rect">
            <a:avLst/>
          </a:prstGeom>
        </p:spPr>
      </p:pic>
      <p:pic>
        <p:nvPicPr>
          <p:cNvPr id="13" name="Picture 12"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69" y="1828800"/>
            <a:ext cx="363415" cy="419100"/>
          </a:xfrm>
          <a:prstGeom prst="rect">
            <a:avLst/>
          </a:prstGeom>
        </p:spPr>
      </p:pic>
      <p:pic>
        <p:nvPicPr>
          <p:cNvPr id="14" name="Picture 13"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1714500"/>
            <a:ext cx="363415" cy="419100"/>
          </a:xfrm>
          <a:prstGeom prst="rect">
            <a:avLst/>
          </a:prstGeom>
        </p:spPr>
      </p:pic>
      <p:pic>
        <p:nvPicPr>
          <p:cNvPr id="15" name="Picture 14"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2438400"/>
            <a:ext cx="363415" cy="419100"/>
          </a:xfrm>
          <a:prstGeom prst="rect">
            <a:avLst/>
          </a:prstGeom>
        </p:spPr>
      </p:pic>
      <p:pic>
        <p:nvPicPr>
          <p:cNvPr id="16" name="Picture 15"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3048000"/>
            <a:ext cx="363415" cy="419100"/>
          </a:xfrm>
          <a:prstGeom prst="rect">
            <a:avLst/>
          </a:prstGeom>
        </p:spPr>
      </p:pic>
      <p:pic>
        <p:nvPicPr>
          <p:cNvPr id="17" name="Picture 16"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54" y="4876800"/>
            <a:ext cx="363415" cy="419100"/>
          </a:xfrm>
          <a:prstGeom prst="rect">
            <a:avLst/>
          </a:prstGeom>
        </p:spPr>
      </p:pic>
      <p:pic>
        <p:nvPicPr>
          <p:cNvPr id="18" name="Picture 17" descr="SMP.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846" y="5257800"/>
            <a:ext cx="363415" cy="419100"/>
          </a:xfrm>
          <a:prstGeom prst="rect">
            <a:avLst/>
          </a:prstGeom>
        </p:spPr>
      </p:pic>
    </p:spTree>
    <p:extLst>
      <p:ext uri="{BB962C8B-B14F-4D97-AF65-F5344CB8AC3E}">
        <p14:creationId xmlns:p14="http://schemas.microsoft.com/office/powerpoint/2010/main" val="24863666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233"/>
            <a:ext cx="3180294" cy="733645"/>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b="0" kern="1200" dirty="0" smtClean="0">
                <a:solidFill>
                  <a:srgbClr val="003300"/>
                </a:solidFill>
                <a:effectLst/>
                <a:latin typeface="+mj-lt"/>
                <a:ea typeface="+mj-ea"/>
                <a:cs typeface="+mj-cs"/>
              </a:rPr>
              <a:t>The Planning Phase</a:t>
            </a:r>
            <a:endParaRPr lang="en-US" sz="28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172</a:t>
            </a:fld>
            <a:endParaRPr lang="en-US" dirty="0"/>
          </a:p>
        </p:txBody>
      </p:sp>
      <p:pic>
        <p:nvPicPr>
          <p:cNvPr id="12" name="Picture 11" descr="PRiSM Process Flow Ke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650" y="4965700"/>
            <a:ext cx="722333" cy="1104138"/>
          </a:xfrm>
          <a:prstGeom prst="rect">
            <a:avLst/>
          </a:prstGeom>
        </p:spPr>
      </p:pic>
      <p:grpSp>
        <p:nvGrpSpPr>
          <p:cNvPr id="7" name="Group 6"/>
          <p:cNvGrpSpPr/>
          <p:nvPr/>
        </p:nvGrpSpPr>
        <p:grpSpPr>
          <a:xfrm>
            <a:off x="2087478" y="648368"/>
            <a:ext cx="6494543" cy="5419261"/>
            <a:chOff x="2087478" y="648368"/>
            <a:chExt cx="6494543" cy="5419261"/>
          </a:xfrm>
        </p:grpSpPr>
        <p:pic>
          <p:nvPicPr>
            <p:cNvPr id="3" name="Picture 2" descr="PRiSM Plannin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7478" y="648368"/>
              <a:ext cx="3057024" cy="5400000"/>
            </a:xfrm>
            <a:prstGeom prst="rect">
              <a:avLst/>
            </a:prstGeom>
          </p:spPr>
        </p:pic>
        <p:pic>
          <p:nvPicPr>
            <p:cNvPr id="6" name="Picture 5" descr="PRiSM Proj doc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2021" y="5129464"/>
              <a:ext cx="3240000" cy="938165"/>
            </a:xfrm>
            <a:prstGeom prst="rect">
              <a:avLst/>
            </a:prstGeom>
          </p:spPr>
        </p:pic>
      </p:grpSp>
    </p:spTree>
    <p:extLst>
      <p:ext uri="{BB962C8B-B14F-4D97-AF65-F5344CB8AC3E}">
        <p14:creationId xmlns:p14="http://schemas.microsoft.com/office/powerpoint/2010/main" val="406759826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087478" y="648368"/>
            <a:ext cx="6494543" cy="5419261"/>
            <a:chOff x="2087478" y="648368"/>
            <a:chExt cx="6494543" cy="5419261"/>
          </a:xfrm>
        </p:grpSpPr>
        <p:pic>
          <p:nvPicPr>
            <p:cNvPr id="11" name="Picture 10" descr="PRiSM Plann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7478" y="648368"/>
              <a:ext cx="3057024" cy="5400000"/>
            </a:xfrm>
            <a:prstGeom prst="rect">
              <a:avLst/>
            </a:prstGeom>
          </p:spPr>
        </p:pic>
        <p:pic>
          <p:nvPicPr>
            <p:cNvPr id="12" name="Picture 11" descr="PRiSM Proj doc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2021" y="5129464"/>
              <a:ext cx="3240000" cy="938165"/>
            </a:xfrm>
            <a:prstGeom prst="rect">
              <a:avLst/>
            </a:prstGeom>
          </p:spPr>
        </p:pic>
      </p:grpSp>
      <p:sp>
        <p:nvSpPr>
          <p:cNvPr id="2" name="Title 1"/>
          <p:cNvSpPr>
            <a:spLocks noGrp="1"/>
          </p:cNvSpPr>
          <p:nvPr>
            <p:ph type="title"/>
          </p:nvPr>
        </p:nvSpPr>
        <p:spPr>
          <a:xfrm>
            <a:off x="228601" y="0"/>
            <a:ext cx="4519110" cy="914400"/>
          </a:xfrm>
        </p:spPr>
        <p:txBody>
          <a:bodyPr/>
          <a:lstStyle/>
          <a:p>
            <a:r>
              <a:rPr lang="en-US" b="1" dirty="0" smtClean="0"/>
              <a:t>Refining an SMP</a:t>
            </a:r>
            <a:endParaRPr lang="en-US" b="1" dirty="0"/>
          </a:p>
        </p:txBody>
      </p:sp>
      <p:sp>
        <p:nvSpPr>
          <p:cNvPr id="6" name="Rectangular Callout 5"/>
          <p:cNvSpPr/>
          <p:nvPr/>
        </p:nvSpPr>
        <p:spPr>
          <a:xfrm>
            <a:off x="480256" y="1989388"/>
            <a:ext cx="1761303" cy="1280546"/>
          </a:xfrm>
          <a:prstGeom prst="wedgeRectCallout">
            <a:avLst>
              <a:gd name="adj1" fmla="val 101547"/>
              <a:gd name="adj2" fmla="val 46235"/>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0" name="Rounded Rectangle 9"/>
          <p:cNvSpPr/>
          <p:nvPr/>
        </p:nvSpPr>
        <p:spPr bwMode="auto">
          <a:xfrm>
            <a:off x="553728" y="2104848"/>
            <a:ext cx="1605835"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Refine</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Sustainability Management</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lang="en-US" sz="1400" dirty="0" smtClean="0">
                <a:latin typeface="Calibri"/>
                <a:cs typeface="Calibri"/>
              </a:rPr>
              <a:t>Plan</a:t>
            </a:r>
            <a:endParaRPr kumimoji="0" lang="en-US" sz="1400" i="0" u="none" strike="noStrike" cap="none" normalizeH="0" baseline="0" dirty="0" smtClean="0">
              <a:ln>
                <a:noFill/>
              </a:ln>
              <a:solidFill>
                <a:schemeClr val="tx1"/>
              </a:solidFill>
              <a:effectLst/>
              <a:latin typeface="Calibri"/>
              <a:cs typeface="Calibri"/>
            </a:endParaRPr>
          </a:p>
        </p:txBody>
      </p:sp>
      <p:cxnSp>
        <p:nvCxnSpPr>
          <p:cNvPr id="18" name="Elbow Connector 17"/>
          <p:cNvCxnSpPr/>
          <p:nvPr/>
        </p:nvCxnSpPr>
        <p:spPr>
          <a:xfrm rot="16200000" flipH="1">
            <a:off x="3827327" y="3554048"/>
            <a:ext cx="2196242" cy="1866334"/>
          </a:xfrm>
          <a:prstGeom prst="bentConnector3">
            <a:avLst>
              <a:gd name="adj1" fmla="val 479"/>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pic>
        <p:nvPicPr>
          <p:cNvPr id="23" name="Picture 22"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p14="http://schemas.microsoft.com/office/powerpoint/2010/main" val="232754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Refining the SMP</a:t>
            </a:r>
            <a:endParaRPr lang="en-US" dirty="0"/>
          </a:p>
        </p:txBody>
      </p:sp>
      <p:sp>
        <p:nvSpPr>
          <p:cNvPr id="3" name="Content Placeholder 2"/>
          <p:cNvSpPr>
            <a:spLocks noGrp="1"/>
          </p:cNvSpPr>
          <p:nvPr>
            <p:ph idx="1"/>
          </p:nvPr>
        </p:nvSpPr>
        <p:spPr>
          <a:xfrm>
            <a:off x="211015" y="1905000"/>
            <a:ext cx="5134708" cy="3886207"/>
          </a:xfrm>
        </p:spPr>
        <p:txBody>
          <a:bodyPr/>
          <a:lstStyle/>
          <a:p>
            <a:r>
              <a:rPr lang="en-US" dirty="0" smtClean="0"/>
              <a:t>The Refinement of the SMP should include:</a:t>
            </a:r>
          </a:p>
          <a:p>
            <a:pPr lvl="1"/>
            <a:r>
              <a:rPr lang="en-US" dirty="0" smtClean="0"/>
              <a:t>Scope Changes</a:t>
            </a:r>
          </a:p>
          <a:p>
            <a:pPr lvl="1"/>
            <a:r>
              <a:rPr lang="en-US" dirty="0" smtClean="0"/>
              <a:t>Sustainability Quality Components</a:t>
            </a:r>
          </a:p>
          <a:p>
            <a:pPr lvl="1"/>
            <a:r>
              <a:rPr lang="en-US" dirty="0" smtClean="0"/>
              <a:t>Changes to the P5 Score +/-</a:t>
            </a:r>
          </a:p>
          <a:p>
            <a:pPr lvl="1"/>
            <a:r>
              <a:rPr lang="en-US" dirty="0" smtClean="0"/>
              <a:t>Sustainability Risks Identified</a:t>
            </a:r>
          </a:p>
        </p:txBody>
      </p:sp>
      <p:pic>
        <p:nvPicPr>
          <p:cNvPr id="4" name="Picture 3"/>
          <p:cNvPicPr>
            <a:picLocks noChangeAspect="1"/>
          </p:cNvPicPr>
          <p:nvPr/>
        </p:nvPicPr>
        <p:blipFill>
          <a:blip r:embed="rId2" cstate="print"/>
          <a:stretch>
            <a:fillRect/>
          </a:stretch>
        </p:blipFill>
        <p:spPr>
          <a:xfrm>
            <a:off x="5908431" y="2057400"/>
            <a:ext cx="2280811" cy="1638300"/>
          </a:xfrm>
          <a:prstGeom prst="rect">
            <a:avLst/>
          </a:prstGeom>
        </p:spPr>
      </p:pic>
    </p:spTree>
    <p:extLst>
      <p:ext uri="{BB962C8B-B14F-4D97-AF65-F5344CB8AC3E}">
        <p14:creationId xmlns:p14="http://schemas.microsoft.com/office/powerpoint/2010/main" val="2244619344"/>
      </p:ext>
    </p:extLst>
  </p:cSld>
  <p:clrMapOvr>
    <a:masterClrMapping/>
  </p:clrMapOvr>
  <p:transition spd="slow"/>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Plann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0553" y="367369"/>
            <a:ext cx="3211313" cy="5672540"/>
          </a:xfrm>
          <a:prstGeom prst="rect">
            <a:avLst/>
          </a:prstGeom>
        </p:spPr>
      </p:pic>
      <p:sp>
        <p:nvSpPr>
          <p:cNvPr id="2" name="Title 1"/>
          <p:cNvSpPr>
            <a:spLocks noGrp="1"/>
          </p:cNvSpPr>
          <p:nvPr>
            <p:ph type="title"/>
          </p:nvPr>
        </p:nvSpPr>
        <p:spPr>
          <a:xfrm>
            <a:off x="381000" y="0"/>
            <a:ext cx="2641853"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400" dirty="0"/>
              <a:t>The Planning Phase</a:t>
            </a:r>
            <a:endParaRPr lang="en-US" sz="2400" dirty="0"/>
          </a:p>
        </p:txBody>
      </p:sp>
      <p:grpSp>
        <p:nvGrpSpPr>
          <p:cNvPr id="20" name="Group 19"/>
          <p:cNvGrpSpPr/>
          <p:nvPr/>
        </p:nvGrpSpPr>
        <p:grpSpPr>
          <a:xfrm>
            <a:off x="1563908" y="1747629"/>
            <a:ext cx="1590290" cy="1197041"/>
            <a:chOff x="1810564" y="1936562"/>
            <a:chExt cx="1590290" cy="1197041"/>
          </a:xfrm>
        </p:grpSpPr>
        <p:sp>
          <p:nvSpPr>
            <p:cNvPr id="7" name="Rectangular Callout 6"/>
            <p:cNvSpPr/>
            <p:nvPr/>
          </p:nvSpPr>
          <p:spPr>
            <a:xfrm>
              <a:off x="1810564" y="1936562"/>
              <a:ext cx="1590290" cy="1197041"/>
            </a:xfrm>
            <a:prstGeom prst="wedgeRectCallout">
              <a:avLst>
                <a:gd name="adj1" fmla="val 112678"/>
                <a:gd name="adj2" fmla="val 26682"/>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bwMode="auto">
            <a:xfrm>
              <a:off x="1868291" y="2017048"/>
              <a:ext cx="1464195"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Define</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Sustainability</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Quality</a:t>
              </a:r>
              <a:endParaRPr lang="en-US" sz="1400" dirty="0">
                <a:latin typeface="Calibri"/>
                <a:cs typeface="Calibri"/>
              </a:endParaRP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Components</a:t>
              </a:r>
            </a:p>
          </p:txBody>
        </p:sp>
      </p:grpSp>
      <p:pic>
        <p:nvPicPr>
          <p:cNvPr id="8" name="Picture 7" descr="PRiSM Proj doc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5050" y="5203020"/>
            <a:ext cx="2576774" cy="787535"/>
          </a:xfrm>
          <a:prstGeom prst="rect">
            <a:avLst/>
          </a:prstGeom>
        </p:spPr>
      </p:pic>
      <p:cxnSp>
        <p:nvCxnSpPr>
          <p:cNvPr id="9" name="Elbow Connector 8"/>
          <p:cNvCxnSpPr/>
          <p:nvPr/>
        </p:nvCxnSpPr>
        <p:spPr>
          <a:xfrm rot="16200000" flipH="1">
            <a:off x="4725797" y="3030827"/>
            <a:ext cx="3033420" cy="2345859"/>
          </a:xfrm>
          <a:prstGeom prst="bentConnector3">
            <a:avLst>
              <a:gd name="adj1" fmla="val 173"/>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404941" y="5715219"/>
            <a:ext cx="125952" cy="0"/>
          </a:xfrm>
          <a:prstGeom prst="line">
            <a:avLst/>
          </a:prstGeom>
          <a:ln w="9525" cmpd="sng">
            <a:solidFill>
              <a:srgbClr val="0074B4"/>
            </a:solidFill>
            <a:prstDash val="sysDot"/>
          </a:ln>
          <a:effectLst/>
        </p:spPr>
        <p:style>
          <a:lnRef idx="2">
            <a:schemeClr val="accent1"/>
          </a:lnRef>
          <a:fillRef idx="0">
            <a:schemeClr val="accent1"/>
          </a:fillRef>
          <a:effectRef idx="1">
            <a:schemeClr val="accent1"/>
          </a:effectRef>
          <a:fontRef idx="minor">
            <a:schemeClr val="tx1"/>
          </a:fontRef>
        </p:style>
      </p:cxnSp>
      <p:pic>
        <p:nvPicPr>
          <p:cNvPr id="28" name="Picture 27"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p14="http://schemas.microsoft.com/office/powerpoint/2010/main" val="67834865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5715000"/>
            <a:ext cx="762000" cy="646331"/>
          </a:xfrm>
          <a:prstGeom prst="rect">
            <a:avLst/>
          </a:prstGeom>
          <a:noFill/>
        </p:spPr>
        <p:txBody>
          <a:bodyPr wrap="square" rtlCol="0">
            <a:spAutoFit/>
          </a:bodyPr>
          <a:lstStyle/>
          <a:p>
            <a:r>
              <a:rPr lang="en-US" dirty="0" smtClean="0">
                <a:solidFill>
                  <a:schemeClr val="bg1">
                    <a:lumMod val="50000"/>
                  </a:schemeClr>
                </a:solidFill>
              </a:rPr>
              <a:t>V 5.0</a:t>
            </a:r>
          </a:p>
          <a:p>
            <a:endParaRPr lang="en-US" dirty="0">
              <a:solidFill>
                <a:schemeClr val="bg1">
                  <a:lumMod val="50000"/>
                </a:schemeClr>
              </a:solidFill>
            </a:endParaRPr>
          </a:p>
        </p:txBody>
      </p:sp>
      <p:pic>
        <p:nvPicPr>
          <p:cNvPr id="6" name="Picture 5" descr="PRiSM Logo Final.ps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981199"/>
            <a:ext cx="4364909" cy="1925549"/>
          </a:xfrm>
          <a:prstGeom prst="rect">
            <a:avLst/>
          </a:prstGeom>
        </p:spPr>
      </p:pic>
      <p:pic>
        <p:nvPicPr>
          <p:cNvPr id="7" name="Picture 6" descr="practition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88689" y="2621912"/>
            <a:ext cx="1600200" cy="471176"/>
          </a:xfrm>
          <a:prstGeom prst="rect">
            <a:avLst/>
          </a:prstGeom>
        </p:spPr>
      </p:pic>
      <p:sp>
        <p:nvSpPr>
          <p:cNvPr id="9" name="8 CuadroTexto"/>
          <p:cNvSpPr txBox="1"/>
          <p:nvPr/>
        </p:nvSpPr>
        <p:spPr>
          <a:xfrm>
            <a:off x="6553200" y="4648200"/>
            <a:ext cx="1295400" cy="584775"/>
          </a:xfrm>
          <a:prstGeom prst="rect">
            <a:avLst/>
          </a:prstGeom>
          <a:noFill/>
        </p:spPr>
        <p:txBody>
          <a:bodyPr wrap="square" rtlCol="0">
            <a:spAutoFit/>
          </a:bodyPr>
          <a:lstStyle/>
          <a:p>
            <a:r>
              <a:rPr lang="es-AR" sz="3200" dirty="0" err="1" smtClean="0"/>
              <a:t>Part</a:t>
            </a:r>
            <a:r>
              <a:rPr lang="es-AR" sz="3200" dirty="0" smtClean="0"/>
              <a:t> II</a:t>
            </a:r>
            <a:endParaRPr lang="es-ES" sz="3200" dirty="0"/>
          </a:p>
        </p:txBody>
      </p:sp>
    </p:spTree>
    <p:extLst>
      <p:ext uri="{BB962C8B-B14F-4D97-AF65-F5344CB8AC3E}">
        <p14:creationId xmlns:p14="http://schemas.microsoft.com/office/powerpoint/2010/main" val="386189339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3359150" cy="1130300"/>
          </a:xfrm>
        </p:spPr>
        <p:txBody>
          <a:bodyPr/>
          <a:lstStyle/>
          <a:p>
            <a:r>
              <a:rPr lang="en-US" sz="2400" dirty="0" smtClean="0"/>
              <a:t>The Implementing Phase</a:t>
            </a:r>
            <a:endParaRPr lang="en-US" sz="2400"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dirty="0" smtClean="0"/>
              <a:t>©Copyright GPM 2009-2013</a:t>
            </a:r>
            <a:endParaRPr lang="en-US" dirty="0"/>
          </a:p>
        </p:txBody>
      </p:sp>
      <p:pic>
        <p:nvPicPr>
          <p:cNvPr id="6" name="Picture 5" descr="PRiSM Process Flow Key.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pic>
        <p:nvPicPr>
          <p:cNvPr id="5" name="Picture 4" descr="PRiSM New Process Implementing.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474" y="1340199"/>
            <a:ext cx="7424361" cy="3960000"/>
          </a:xfrm>
          <a:prstGeom prst="rect">
            <a:avLst/>
          </a:prstGeom>
        </p:spPr>
      </p:pic>
    </p:spTree>
    <p:extLst>
      <p:ext uri="{BB962C8B-B14F-4D97-AF65-F5344CB8AC3E}">
        <p14:creationId xmlns:p14="http://schemas.microsoft.com/office/powerpoint/2010/main" val="28563753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New Process Implement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30" y="1207011"/>
            <a:ext cx="7424352" cy="3959996"/>
          </a:xfrm>
          <a:prstGeom prst="rect">
            <a:avLst/>
          </a:prstGeom>
        </p:spPr>
      </p:pic>
      <p:sp>
        <p:nvSpPr>
          <p:cNvPr id="2" name="Title 1"/>
          <p:cNvSpPr>
            <a:spLocks noGrp="1"/>
          </p:cNvSpPr>
          <p:nvPr>
            <p:ph type="title"/>
          </p:nvPr>
        </p:nvSpPr>
        <p:spPr>
          <a:xfrm>
            <a:off x="88900" y="12700"/>
            <a:ext cx="3422650" cy="863600"/>
          </a:xfrm>
        </p:spPr>
        <p:txBody>
          <a:bodyPr/>
          <a:lstStyle/>
          <a:p>
            <a:r>
              <a:rPr lang="en-US" sz="2400" dirty="0"/>
              <a:t>The Implementing </a:t>
            </a:r>
            <a:r>
              <a:rPr lang="en-US" sz="2400" dirty="0" smtClean="0"/>
              <a:t>Phase</a:t>
            </a:r>
            <a:endParaRPr lang="en-US" sz="2400" dirty="0"/>
          </a:p>
        </p:txBody>
      </p:sp>
      <p:grpSp>
        <p:nvGrpSpPr>
          <p:cNvPr id="6" name="Group 5"/>
          <p:cNvGrpSpPr/>
          <p:nvPr/>
        </p:nvGrpSpPr>
        <p:grpSpPr>
          <a:xfrm>
            <a:off x="205833" y="1719231"/>
            <a:ext cx="1981200" cy="914400"/>
            <a:chOff x="706849" y="3429000"/>
            <a:chExt cx="1981200" cy="914400"/>
          </a:xfrm>
        </p:grpSpPr>
        <p:sp>
          <p:nvSpPr>
            <p:cNvPr id="4" name="Rectangular Callout 3"/>
            <p:cNvSpPr/>
            <p:nvPr/>
          </p:nvSpPr>
          <p:spPr>
            <a:xfrm>
              <a:off x="706849" y="3429000"/>
              <a:ext cx="1981200" cy="914400"/>
            </a:xfrm>
            <a:prstGeom prst="wedgeRectCallout">
              <a:avLst>
                <a:gd name="adj1" fmla="val 65434"/>
                <a:gd name="adj2" fmla="val 213578"/>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bwMode="auto">
            <a:xfrm>
              <a:off x="813777" y="3524251"/>
              <a:ext cx="1757973" cy="715089"/>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i="0" u="none" strike="noStrike" cap="none" normalizeH="0" baseline="0" dirty="0" smtClean="0">
                  <a:ln>
                    <a:noFill/>
                  </a:ln>
                  <a:solidFill>
                    <a:schemeClr val="tx1"/>
                  </a:solidFill>
                  <a:effectLst/>
                  <a:latin typeface="Calibri"/>
                  <a:cs typeface="Calibri"/>
                </a:rPr>
                <a:t>Update Documentation</a:t>
              </a:r>
            </a:p>
          </p:txBody>
        </p:sp>
      </p:grpSp>
      <p:pic>
        <p:nvPicPr>
          <p:cNvPr id="9" name="Picture 8" descr="PRiSM Proj doc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1482" y="5275189"/>
            <a:ext cx="2576774" cy="787535"/>
          </a:xfrm>
          <a:prstGeom prst="rect">
            <a:avLst/>
          </a:prstGeom>
        </p:spPr>
      </p:pic>
      <p:cxnSp>
        <p:nvCxnSpPr>
          <p:cNvPr id="12" name="Straight Connector 11"/>
          <p:cNvCxnSpPr>
            <a:endCxn id="9" idx="1"/>
          </p:cNvCxnSpPr>
          <p:nvPr/>
        </p:nvCxnSpPr>
        <p:spPr>
          <a:xfrm>
            <a:off x="2567968" y="5662521"/>
            <a:ext cx="1053514" cy="6436"/>
          </a:xfrm>
          <a:prstGeom prst="line">
            <a:avLst/>
          </a:prstGeom>
          <a:ln w="9525" cmpd="sng">
            <a:solidFill>
              <a:srgbClr val="0074B4"/>
            </a:solidFill>
            <a:prstDash val="sysDot"/>
          </a:ln>
        </p:spPr>
        <p:style>
          <a:lnRef idx="2">
            <a:schemeClr val="accent1"/>
          </a:lnRef>
          <a:fillRef idx="0">
            <a:schemeClr val="accent1"/>
          </a:fillRef>
          <a:effectRef idx="1">
            <a:schemeClr val="accent1"/>
          </a:effectRef>
          <a:fontRef idx="minor">
            <a:schemeClr val="tx1"/>
          </a:fontRef>
        </p:style>
      </p:cxnSp>
      <p:pic>
        <p:nvPicPr>
          <p:cNvPr id="16" name="Picture 15" descr="PRiSM Process Flow Ke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cxnSp>
        <p:nvCxnSpPr>
          <p:cNvPr id="13" name="Straight Connector 12"/>
          <p:cNvCxnSpPr/>
          <p:nvPr/>
        </p:nvCxnSpPr>
        <p:spPr>
          <a:xfrm flipH="1">
            <a:off x="2560061" y="4624041"/>
            <a:ext cx="7907" cy="1035931"/>
          </a:xfrm>
          <a:prstGeom prst="line">
            <a:avLst/>
          </a:prstGeom>
          <a:ln w="9525" cmpd="sng">
            <a:solidFill>
              <a:srgbClr val="0074B4"/>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291693"/>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iSM Process Flow Closin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68550"/>
            <a:ext cx="9074150" cy="1521368"/>
          </a:xfrm>
          <a:prstGeom prst="rect">
            <a:avLst/>
          </a:prstGeom>
        </p:spPr>
      </p:pic>
      <p:sp>
        <p:nvSpPr>
          <p:cNvPr id="2" name="Title 1"/>
          <p:cNvSpPr>
            <a:spLocks noGrp="1"/>
          </p:cNvSpPr>
          <p:nvPr>
            <p:ph type="title"/>
          </p:nvPr>
        </p:nvSpPr>
        <p:spPr>
          <a:xfrm>
            <a:off x="304800" y="15875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sz="2800" dirty="0"/>
              <a:t>Closure Phase and Reviews</a:t>
            </a:r>
            <a:endParaRPr lang="en-US" sz="2800" dirty="0"/>
          </a:p>
        </p:txBody>
      </p:sp>
      <p:grpSp>
        <p:nvGrpSpPr>
          <p:cNvPr id="4" name="Group 3"/>
          <p:cNvGrpSpPr/>
          <p:nvPr/>
        </p:nvGrpSpPr>
        <p:grpSpPr>
          <a:xfrm>
            <a:off x="1399442" y="4375150"/>
            <a:ext cx="2010508" cy="1219200"/>
            <a:chOff x="656492" y="4114800"/>
            <a:chExt cx="2010508" cy="1219200"/>
          </a:xfrm>
        </p:grpSpPr>
        <p:sp>
          <p:nvSpPr>
            <p:cNvPr id="10" name="Rectangular Callout 9"/>
            <p:cNvSpPr/>
            <p:nvPr/>
          </p:nvSpPr>
          <p:spPr>
            <a:xfrm>
              <a:off x="656492" y="4114800"/>
              <a:ext cx="2010508" cy="1219200"/>
            </a:xfrm>
            <a:prstGeom prst="wedgeRectCallout">
              <a:avLst>
                <a:gd name="adj1" fmla="val 62275"/>
                <a:gd name="adj2" fmla="val -117120"/>
              </a:avLst>
            </a:prstGeom>
            <a:solidFill>
              <a:schemeClr val="accent1">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p:txBody>
        </p:sp>
        <p:sp>
          <p:nvSpPr>
            <p:cNvPr id="11" name="Rounded Rectangle 10"/>
            <p:cNvSpPr/>
            <p:nvPr/>
          </p:nvSpPr>
          <p:spPr bwMode="auto">
            <a:xfrm>
              <a:off x="773723" y="4191000"/>
              <a:ext cx="1759927" cy="1055608"/>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Meet with </a:t>
              </a:r>
            </a:p>
            <a:p>
              <a:pPr marL="0" marR="0" indent="0" algn="ctr" defTabSz="914400" rtl="0" eaLnBrk="0" fontAlgn="base" latinLnBrk="0" hangingPunct="0">
                <a:lnSpc>
                  <a:spcPct val="100000"/>
                </a:lnSpc>
                <a:spcAft>
                  <a:spcPct val="0"/>
                </a:spcAft>
                <a:buClr>
                  <a:schemeClr val="accent1"/>
                </a:buClr>
                <a:buSzPct val="50000"/>
                <a:buFont typeface="Monotype Sorts" charset="2"/>
                <a:buNone/>
                <a:tabLst/>
              </a:pPr>
              <a:r>
                <a:rPr kumimoji="0" lang="en-US" sz="1400" i="0" u="none" strike="noStrike" cap="none" normalizeH="0" baseline="0" dirty="0" smtClean="0">
                  <a:ln>
                    <a:noFill/>
                  </a:ln>
                  <a:solidFill>
                    <a:schemeClr val="tx1"/>
                  </a:solidFill>
                  <a:effectLst/>
                  <a:latin typeface="Calibri"/>
                  <a:cs typeface="Calibri"/>
                </a:rPr>
                <a:t>Corporate</a:t>
              </a:r>
              <a:r>
                <a:rPr kumimoji="0" lang="en-US" sz="1400" i="0" u="none" strike="noStrike" cap="none" normalizeH="0" dirty="0" smtClean="0">
                  <a:ln>
                    <a:noFill/>
                  </a:ln>
                  <a:solidFill>
                    <a:schemeClr val="tx1"/>
                  </a:solidFill>
                  <a:effectLst/>
                  <a:latin typeface="Calibri"/>
                  <a:cs typeface="Calibri"/>
                </a:rPr>
                <a:t> Social Responsibility Officer</a:t>
              </a:r>
              <a:endParaRPr kumimoji="0" lang="en-US" sz="1400" i="0" u="none" strike="noStrike" cap="none" normalizeH="0" baseline="0" dirty="0" smtClean="0">
                <a:ln>
                  <a:noFill/>
                </a:ln>
                <a:solidFill>
                  <a:schemeClr val="tx1"/>
                </a:solidFill>
                <a:effectLst/>
                <a:latin typeface="Calibri"/>
                <a:cs typeface="Calibri"/>
              </a:endParaRPr>
            </a:p>
          </p:txBody>
        </p:sp>
      </p:grpSp>
      <p:pic>
        <p:nvPicPr>
          <p:cNvPr id="9" name="Picture 8" descr="PRiSM Process Flow Ke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00" y="4946650"/>
            <a:ext cx="718179" cy="1097788"/>
          </a:xfrm>
          <a:prstGeom prst="rect">
            <a:avLst/>
          </a:prstGeom>
        </p:spPr>
      </p:pic>
    </p:spTree>
    <p:extLst>
      <p:ext uri="{BB962C8B-B14F-4D97-AF65-F5344CB8AC3E}">
        <p14:creationId xmlns:p14="http://schemas.microsoft.com/office/powerpoint/2010/main" val="661694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7351" y="301805"/>
            <a:ext cx="8398276" cy="892552"/>
          </a:xfrm>
          <a:prstGeom prst="rect">
            <a:avLst/>
          </a:prstGeom>
          <a:noFill/>
        </p:spPr>
        <p:txBody>
          <a:bodyPr wrap="square" rtlCol="0">
            <a:spAutoFit/>
          </a:bodyPr>
          <a:lstStyle/>
          <a:p>
            <a:r>
              <a:rPr lang="en-US" sz="2600" dirty="0" smtClean="0">
                <a:latin typeface="Helvetica"/>
                <a:cs typeface="Helvetica"/>
              </a:rPr>
              <a:t>Fortune 500 Companies now Publishing </a:t>
            </a:r>
            <a:br>
              <a:rPr lang="en-US" sz="2600" dirty="0" smtClean="0">
                <a:latin typeface="Helvetica"/>
                <a:cs typeface="Helvetica"/>
              </a:rPr>
            </a:br>
            <a:r>
              <a:rPr lang="en-US" sz="2600" dirty="0" smtClean="0">
                <a:latin typeface="Helvetica"/>
                <a:cs typeface="Helvetica"/>
              </a:rPr>
              <a:t>Sustainability/Responsibility</a:t>
            </a:r>
            <a:r>
              <a:rPr lang="en-US" sz="2600" dirty="0">
                <a:latin typeface="Helvetica"/>
                <a:cs typeface="Helvetica"/>
              </a:rPr>
              <a:t> </a:t>
            </a:r>
            <a:r>
              <a:rPr lang="en-US" sz="2600" dirty="0" smtClean="0">
                <a:latin typeface="Helvetica"/>
                <a:cs typeface="Helvetica"/>
              </a:rPr>
              <a:t>Reports</a:t>
            </a:r>
            <a:endParaRPr lang="en-US" sz="2400" dirty="0" smtClean="0">
              <a:latin typeface="Helvetica"/>
              <a:cs typeface="Helvetica"/>
            </a:endParaRPr>
          </a:p>
        </p:txBody>
      </p:sp>
      <p:sp>
        <p:nvSpPr>
          <p:cNvPr id="10" name="TextBox 9"/>
          <p:cNvSpPr txBox="1"/>
          <p:nvPr/>
        </p:nvSpPr>
        <p:spPr>
          <a:xfrm>
            <a:off x="6478333" y="2382395"/>
            <a:ext cx="184666" cy="369332"/>
          </a:xfrm>
          <a:prstGeom prst="rect">
            <a:avLst/>
          </a:prstGeom>
          <a:noFill/>
        </p:spPr>
        <p:txBody>
          <a:bodyPr wrap="none" rtlCol="0">
            <a:spAutoFit/>
          </a:bodyPr>
          <a:lstStyle/>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21680" y="1265470"/>
            <a:ext cx="5210612" cy="4689551"/>
          </a:xfrm>
          <a:prstGeom prst="rect">
            <a:avLst/>
          </a:prstGeom>
        </p:spPr>
      </p:pic>
      <p:sp>
        <p:nvSpPr>
          <p:cNvPr id="14" name="Rectangle 13"/>
          <p:cNvSpPr/>
          <p:nvPr/>
        </p:nvSpPr>
        <p:spPr>
          <a:xfrm>
            <a:off x="198756" y="1430881"/>
            <a:ext cx="2853346" cy="4247317"/>
          </a:xfrm>
          <a:prstGeom prst="rect">
            <a:avLst/>
          </a:prstGeom>
        </p:spPr>
        <p:txBody>
          <a:bodyPr wrap="square">
            <a:spAutoFit/>
          </a:bodyPr>
          <a:lstStyle/>
          <a:p>
            <a:r>
              <a:rPr lang="en-US" b="1" dirty="0"/>
              <a:t>“We are seeing clear indications over the past three years that senior corporate management understands the importance of adopting and implementing strategies that reflect the rising interest of investors and stakeholders in corporate sustainability,” </a:t>
            </a:r>
            <a:endParaRPr lang="en-US" b="1" dirty="0" smtClean="0"/>
          </a:p>
          <a:p>
            <a:endParaRPr lang="en-US" b="1" dirty="0" smtClean="0"/>
          </a:p>
          <a:p>
            <a:r>
              <a:rPr lang="en-US" dirty="0" smtClean="0"/>
              <a:t>- Louis </a:t>
            </a:r>
            <a:r>
              <a:rPr lang="en-US" dirty="0"/>
              <a:t>Coppola, executive vice president of G&amp;A Institute.</a:t>
            </a:r>
          </a:p>
        </p:txBody>
      </p:sp>
      <p:sp>
        <p:nvSpPr>
          <p:cNvPr id="2" name="TextBox 1"/>
          <p:cNvSpPr txBox="1"/>
          <p:nvPr/>
        </p:nvSpPr>
        <p:spPr>
          <a:xfrm>
            <a:off x="152400" y="5835138"/>
            <a:ext cx="2772897" cy="1015663"/>
          </a:xfrm>
          <a:prstGeom prst="rect">
            <a:avLst/>
          </a:prstGeom>
          <a:noFill/>
        </p:spPr>
        <p:txBody>
          <a:bodyPr wrap="square" rtlCol="0">
            <a:spAutoFit/>
          </a:bodyPr>
          <a:lstStyle/>
          <a:p>
            <a:r>
              <a:rPr lang="en-US" sz="1400" dirty="0">
                <a:solidFill>
                  <a:schemeClr val="bg1">
                    <a:lumMod val="50000"/>
                  </a:schemeClr>
                </a:solidFill>
              </a:rPr>
              <a:t>http://</a:t>
            </a:r>
            <a:r>
              <a:rPr lang="en-US" sz="1400" dirty="0" err="1">
                <a:solidFill>
                  <a:schemeClr val="bg1">
                    <a:lumMod val="50000"/>
                  </a:schemeClr>
                </a:solidFill>
              </a:rPr>
              <a:t>www.complianceweek.com</a:t>
            </a:r>
            <a:r>
              <a:rPr lang="en-US" sz="1400" dirty="0">
                <a:solidFill>
                  <a:schemeClr val="bg1">
                    <a:lumMod val="50000"/>
                  </a:schemeClr>
                </a:solidFill>
              </a:rPr>
              <a:t>/blogs/the-filing-cabinet/sustainability-reporting-on-the-rise</a:t>
            </a:r>
            <a:endParaRPr lang="en-US" dirty="0">
              <a:solidFill>
                <a:schemeClr val="bg1">
                  <a:lumMod val="50000"/>
                </a:schemeClr>
              </a:solidFill>
            </a:endParaRPr>
          </a:p>
          <a:p>
            <a:endParaRPr lang="en-US" dirty="0"/>
          </a:p>
        </p:txBody>
      </p:sp>
      <p:cxnSp>
        <p:nvCxnSpPr>
          <p:cNvPr id="8" name="Straight Connector 7"/>
          <p:cNvCxnSpPr/>
          <p:nvPr/>
        </p:nvCxnSpPr>
        <p:spPr>
          <a:xfrm flipV="1">
            <a:off x="4038600" y="2895600"/>
            <a:ext cx="4114800" cy="1679658"/>
          </a:xfrm>
          <a:prstGeom prst="line">
            <a:avLst/>
          </a:prstGeom>
          <a:ln w="57150" cmpd="sng">
            <a:solidFill>
              <a:srgbClr val="FF0000"/>
            </a:solidFill>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7316641" y="3665297"/>
            <a:ext cx="805329" cy="523220"/>
          </a:xfrm>
          <a:prstGeom prst="rect">
            <a:avLst/>
          </a:prstGeom>
          <a:noFill/>
        </p:spPr>
        <p:txBody>
          <a:bodyPr wrap="none" rtlCol="0">
            <a:spAutoFit/>
          </a:bodyPr>
          <a:lstStyle/>
          <a:p>
            <a:r>
              <a:rPr lang="en-US" sz="2800" b="1" dirty="0" smtClean="0"/>
              <a:t>72%</a:t>
            </a:r>
            <a:endParaRPr lang="en-US" sz="2800" b="1" dirty="0"/>
          </a:p>
        </p:txBody>
      </p:sp>
      <p:sp>
        <p:nvSpPr>
          <p:cNvPr id="9" name="TextBox 8"/>
          <p:cNvSpPr txBox="1"/>
          <p:nvPr/>
        </p:nvSpPr>
        <p:spPr>
          <a:xfrm>
            <a:off x="4265302" y="4654656"/>
            <a:ext cx="810413" cy="523220"/>
          </a:xfrm>
          <a:prstGeom prst="rect">
            <a:avLst/>
          </a:prstGeom>
          <a:noFill/>
        </p:spPr>
        <p:txBody>
          <a:bodyPr wrap="none" rtlCol="0">
            <a:spAutoFit/>
          </a:bodyPr>
          <a:lstStyle/>
          <a:p>
            <a:r>
              <a:rPr lang="en-US" sz="2800" b="1" dirty="0" smtClean="0"/>
              <a:t>20%</a:t>
            </a:r>
            <a:endParaRPr lang="en-US" sz="2800" b="1" dirty="0"/>
          </a:p>
        </p:txBody>
      </p:sp>
      <p:sp>
        <p:nvSpPr>
          <p:cNvPr id="12" name="TextBox 11"/>
          <p:cNvSpPr txBox="1"/>
          <p:nvPr/>
        </p:nvSpPr>
        <p:spPr>
          <a:xfrm>
            <a:off x="5667920" y="3962854"/>
            <a:ext cx="810413" cy="523220"/>
          </a:xfrm>
          <a:prstGeom prst="rect">
            <a:avLst/>
          </a:prstGeom>
          <a:noFill/>
        </p:spPr>
        <p:txBody>
          <a:bodyPr wrap="none" rtlCol="0">
            <a:spAutoFit/>
          </a:bodyPr>
          <a:lstStyle/>
          <a:p>
            <a:r>
              <a:rPr lang="en-US" sz="2800" b="1" dirty="0" smtClean="0"/>
              <a:t>53%</a:t>
            </a:r>
            <a:endParaRPr lang="en-US" sz="2800" b="1" dirty="0"/>
          </a:p>
        </p:txBody>
      </p:sp>
    </p:spTree>
    <p:extLst>
      <p:ext uri="{BB962C8B-B14F-4D97-AF65-F5344CB8AC3E}">
        <p14:creationId xmlns:p14="http://schemas.microsoft.com/office/powerpoint/2010/main" val="150992665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lstStyle/>
          <a:p>
            <a:r>
              <a:rPr lang="en-US" dirty="0" smtClean="0"/>
              <a:t>Cradle to….</a:t>
            </a:r>
            <a:endParaRPr lang="en-US" dirty="0"/>
          </a:p>
        </p:txBody>
      </p:sp>
      <p:sp>
        <p:nvSpPr>
          <p:cNvPr id="4" name="Text Placeholder 3"/>
          <p:cNvSpPr>
            <a:spLocks noGrp="1"/>
          </p:cNvSpPr>
          <p:nvPr>
            <p:ph type="body" sz="half" idx="1"/>
          </p:nvPr>
        </p:nvSpPr>
        <p:spPr>
          <a:xfrm>
            <a:off x="228600" y="1905001"/>
            <a:ext cx="3581400" cy="761999"/>
          </a:xfrm>
        </p:spPr>
        <p:txBody>
          <a:bodyPr>
            <a:normAutofit/>
          </a:bodyPr>
          <a:lstStyle/>
          <a:p>
            <a:pPr marL="0" indent="0" algn="ctr">
              <a:buNone/>
            </a:pPr>
            <a:r>
              <a:rPr lang="en-US" dirty="0" smtClean="0"/>
              <a:t>Cradle to Cradle</a:t>
            </a:r>
          </a:p>
        </p:txBody>
      </p:sp>
      <p:sp>
        <p:nvSpPr>
          <p:cNvPr id="6" name="Rectangle 5"/>
          <p:cNvSpPr/>
          <p:nvPr/>
        </p:nvSpPr>
        <p:spPr>
          <a:xfrm>
            <a:off x="4495800" y="12954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7" name="Rectangle 6"/>
          <p:cNvSpPr/>
          <p:nvPr/>
        </p:nvSpPr>
        <p:spPr>
          <a:xfrm>
            <a:off x="5943600" y="12954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8" name="Rectangle 7"/>
          <p:cNvSpPr/>
          <p:nvPr/>
        </p:nvSpPr>
        <p:spPr>
          <a:xfrm>
            <a:off x="7467600" y="12954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9" name="Rectangle 8"/>
          <p:cNvSpPr/>
          <p:nvPr/>
        </p:nvSpPr>
        <p:spPr>
          <a:xfrm>
            <a:off x="6781800" y="26670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Recycle</a:t>
            </a:r>
            <a:endParaRPr lang="en-US" dirty="0"/>
          </a:p>
        </p:txBody>
      </p:sp>
      <p:cxnSp>
        <p:nvCxnSpPr>
          <p:cNvPr id="10" name="Straight Connector 9"/>
          <p:cNvCxnSpPr>
            <a:stCxn id="6" idx="3"/>
            <a:endCxn id="7" idx="1"/>
          </p:cNvCxnSpPr>
          <p:nvPr/>
        </p:nvCxnSpPr>
        <p:spPr>
          <a:xfrm>
            <a:off x="5633720" y="17068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7" idx="3"/>
            <a:endCxn id="8" idx="1"/>
          </p:cNvCxnSpPr>
          <p:nvPr/>
        </p:nvCxnSpPr>
        <p:spPr>
          <a:xfrm>
            <a:off x="7172960" y="17068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8" idx="2"/>
            <a:endCxn id="9" idx="3"/>
          </p:cNvCxnSpPr>
          <p:nvPr/>
        </p:nvCxnSpPr>
        <p:spPr>
          <a:xfrm flipH="1">
            <a:off x="7868920" y="21183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1"/>
            <a:endCxn id="7" idx="2"/>
          </p:cNvCxnSpPr>
          <p:nvPr/>
        </p:nvCxnSpPr>
        <p:spPr>
          <a:xfrm flipH="1" flipV="1">
            <a:off x="6558280" y="2118360"/>
            <a:ext cx="22352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648200" y="2743200"/>
            <a:ext cx="1880969" cy="646331"/>
          </a:xfrm>
          <a:prstGeom prst="rect">
            <a:avLst/>
          </a:prstGeom>
          <a:noFill/>
        </p:spPr>
        <p:txBody>
          <a:bodyPr wrap="none" rtlCol="0">
            <a:spAutoFit/>
          </a:bodyPr>
          <a:lstStyle/>
          <a:p>
            <a:r>
              <a:rPr lang="en-US" dirty="0" smtClean="0"/>
              <a:t>Simple Cradle </a:t>
            </a:r>
          </a:p>
          <a:p>
            <a:r>
              <a:rPr lang="en-US" dirty="0" smtClean="0"/>
              <a:t>to Cradle Diagram</a:t>
            </a:r>
            <a:endParaRPr lang="en-US" dirty="0"/>
          </a:p>
        </p:txBody>
      </p:sp>
      <p:sp>
        <p:nvSpPr>
          <p:cNvPr id="23" name="Rectangle 22"/>
          <p:cNvSpPr/>
          <p:nvPr/>
        </p:nvSpPr>
        <p:spPr>
          <a:xfrm>
            <a:off x="4648200" y="3657600"/>
            <a:ext cx="1137920" cy="822960"/>
          </a:xfrm>
          <a:prstGeom prst="rect">
            <a:avLst/>
          </a:prstGeom>
          <a:ln/>
        </p:spPr>
        <p:style>
          <a:lnRef idx="1">
            <a:schemeClr val="accent4"/>
          </a:lnRef>
          <a:fillRef idx="3">
            <a:schemeClr val="accent4"/>
          </a:fillRef>
          <a:effectRef idx="2">
            <a:schemeClr val="accent4"/>
          </a:effectRef>
          <a:fontRef idx="minor">
            <a:schemeClr val="lt1"/>
          </a:fontRef>
        </p:style>
        <p:txBody>
          <a:bodyPr anchor="ctr"/>
          <a:lstStyle/>
          <a:p>
            <a:pPr algn="ctr"/>
            <a:r>
              <a:rPr lang="en-US" dirty="0" smtClean="0"/>
              <a:t>Mining of resources</a:t>
            </a:r>
            <a:endParaRPr lang="en-US" dirty="0"/>
          </a:p>
        </p:txBody>
      </p:sp>
      <p:sp>
        <p:nvSpPr>
          <p:cNvPr id="24" name="Rectangle 23"/>
          <p:cNvSpPr/>
          <p:nvPr/>
        </p:nvSpPr>
        <p:spPr>
          <a:xfrm>
            <a:off x="6096000" y="3657600"/>
            <a:ext cx="1229360" cy="82296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r>
              <a:rPr lang="en-US" dirty="0" smtClean="0"/>
              <a:t>Production</a:t>
            </a:r>
            <a:endParaRPr lang="en-US" dirty="0"/>
          </a:p>
        </p:txBody>
      </p:sp>
      <p:sp>
        <p:nvSpPr>
          <p:cNvPr id="25" name="Rectangle 24"/>
          <p:cNvSpPr/>
          <p:nvPr/>
        </p:nvSpPr>
        <p:spPr>
          <a:xfrm>
            <a:off x="7620000" y="3657600"/>
            <a:ext cx="1229360" cy="822960"/>
          </a:xfrm>
          <a:prstGeom prst="rect">
            <a:avLst/>
          </a:prstGeom>
          <a:ln/>
        </p:spPr>
        <p:style>
          <a:lnRef idx="1">
            <a:schemeClr val="accent3"/>
          </a:lnRef>
          <a:fillRef idx="3">
            <a:schemeClr val="accent3"/>
          </a:fillRef>
          <a:effectRef idx="2">
            <a:schemeClr val="accent3"/>
          </a:effectRef>
          <a:fontRef idx="minor">
            <a:schemeClr val="lt1"/>
          </a:fontRef>
        </p:style>
        <p:txBody>
          <a:bodyPr anchor="ctr"/>
          <a:lstStyle/>
          <a:p>
            <a:pPr algn="ctr"/>
            <a:r>
              <a:rPr lang="en-US" dirty="0" smtClean="0"/>
              <a:t>Use</a:t>
            </a:r>
            <a:endParaRPr lang="en-US" dirty="0"/>
          </a:p>
        </p:txBody>
      </p:sp>
      <p:sp>
        <p:nvSpPr>
          <p:cNvPr id="26" name="Rectangle 25"/>
          <p:cNvSpPr/>
          <p:nvPr/>
        </p:nvSpPr>
        <p:spPr>
          <a:xfrm>
            <a:off x="6934200" y="5029200"/>
            <a:ext cx="1087120" cy="822960"/>
          </a:xfrm>
          <a:prstGeom prst="rect">
            <a:avLst/>
          </a:prstGeom>
          <a:ln/>
        </p:spPr>
        <p:style>
          <a:lnRef idx="1">
            <a:schemeClr val="accent1"/>
          </a:lnRef>
          <a:fillRef idx="3">
            <a:schemeClr val="accent1"/>
          </a:fillRef>
          <a:effectRef idx="2">
            <a:schemeClr val="accent1"/>
          </a:effectRef>
          <a:fontRef idx="minor">
            <a:schemeClr val="lt1"/>
          </a:fontRef>
        </p:style>
        <p:txBody>
          <a:bodyPr anchor="ctr"/>
          <a:lstStyle/>
          <a:p>
            <a:r>
              <a:rPr lang="en-US" dirty="0" smtClean="0"/>
              <a:t>  Dispose</a:t>
            </a:r>
            <a:endParaRPr lang="en-US" dirty="0"/>
          </a:p>
        </p:txBody>
      </p:sp>
      <p:cxnSp>
        <p:nvCxnSpPr>
          <p:cNvPr id="27" name="Straight Connector 26"/>
          <p:cNvCxnSpPr>
            <a:stCxn id="23" idx="3"/>
            <a:endCxn id="24" idx="1"/>
          </p:cNvCxnSpPr>
          <p:nvPr/>
        </p:nvCxnSpPr>
        <p:spPr>
          <a:xfrm>
            <a:off x="5786120" y="4069080"/>
            <a:ext cx="30988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4" idx="3"/>
            <a:endCxn id="25" idx="1"/>
          </p:cNvCxnSpPr>
          <p:nvPr/>
        </p:nvCxnSpPr>
        <p:spPr>
          <a:xfrm>
            <a:off x="7325360" y="4069080"/>
            <a:ext cx="294640" cy="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5" idx="2"/>
            <a:endCxn id="26" idx="3"/>
          </p:cNvCxnSpPr>
          <p:nvPr/>
        </p:nvCxnSpPr>
        <p:spPr>
          <a:xfrm flipH="1">
            <a:off x="8021320" y="4480560"/>
            <a:ext cx="213360" cy="960120"/>
          </a:xfrm>
          <a:prstGeom prst="line">
            <a:avLst/>
          </a:prstGeom>
          <a:ln>
            <a:solidFill>
              <a:schemeClr val="tx1"/>
            </a:solidFill>
            <a:tailEnd type="triangle" w="lg"/>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24400" y="5029200"/>
            <a:ext cx="1833517" cy="646331"/>
          </a:xfrm>
          <a:prstGeom prst="rect">
            <a:avLst/>
          </a:prstGeom>
          <a:noFill/>
        </p:spPr>
        <p:txBody>
          <a:bodyPr wrap="none" rtlCol="0">
            <a:spAutoFit/>
          </a:bodyPr>
          <a:lstStyle/>
          <a:p>
            <a:r>
              <a:rPr lang="en-US" dirty="0" smtClean="0"/>
              <a:t>Simple Cradle </a:t>
            </a:r>
          </a:p>
          <a:p>
            <a:r>
              <a:rPr lang="en-US" dirty="0" smtClean="0"/>
              <a:t>to Grave Diagram</a:t>
            </a:r>
            <a:endParaRPr lang="en-US" dirty="0"/>
          </a:p>
        </p:txBody>
      </p:sp>
      <p:sp>
        <p:nvSpPr>
          <p:cNvPr id="22" name="Rectangle 21"/>
          <p:cNvSpPr/>
          <p:nvPr/>
        </p:nvSpPr>
        <p:spPr>
          <a:xfrm>
            <a:off x="609600" y="3657600"/>
            <a:ext cx="2719214" cy="523220"/>
          </a:xfrm>
          <a:prstGeom prst="rect">
            <a:avLst/>
          </a:prstGeom>
        </p:spPr>
        <p:txBody>
          <a:bodyPr wrap="none">
            <a:spAutoFit/>
          </a:bodyPr>
          <a:lstStyle/>
          <a:p>
            <a:pPr algn="ctr"/>
            <a:r>
              <a:rPr lang="en-US" sz="2800" dirty="0">
                <a:latin typeface="Helvetica"/>
                <a:cs typeface="Helvetica"/>
              </a:rPr>
              <a:t>Cradle to Grave</a:t>
            </a:r>
          </a:p>
        </p:txBody>
      </p:sp>
    </p:spTree>
    <p:extLst>
      <p:ext uri="{BB962C8B-B14F-4D97-AF65-F5344CB8AC3E}">
        <p14:creationId xmlns:p14="http://schemas.microsoft.com/office/powerpoint/2010/main" val="361510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31" grpId="0"/>
      <p:bldP spid="22"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Life Cycle</a:t>
            </a:r>
            <a:endParaRPr lang="en-US" dirty="0"/>
          </a:p>
        </p:txBody>
      </p:sp>
      <p:sp>
        <p:nvSpPr>
          <p:cNvPr id="11" name="Oval 7"/>
          <p:cNvSpPr/>
          <p:nvPr/>
        </p:nvSpPr>
        <p:spPr>
          <a:xfrm>
            <a:off x="6307342" y="2376333"/>
            <a:ext cx="1878623" cy="1904709"/>
          </a:xfrm>
          <a:custGeom>
            <a:avLst/>
            <a:gdLst>
              <a:gd name="connsiteX0" fmla="*/ 1845966 w 1847088"/>
              <a:gd name="connsiteY0" fmla="*/ 0 h 2307481"/>
              <a:gd name="connsiteX1" fmla="*/ 1847088 w 1847088"/>
              <a:gd name="connsiteY1" fmla="*/ 124617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45966 w 1847088"/>
              <a:gd name="connsiteY0" fmla="*/ 0 h 2307481"/>
              <a:gd name="connsiteX1" fmla="*/ 1847088 w 1847088"/>
              <a:gd name="connsiteY1" fmla="*/ 908388 h 2307481"/>
              <a:gd name="connsiteX2" fmla="*/ 1847088 w 1847088"/>
              <a:gd name="connsiteY2" fmla="*/ 2307481 h 2307481"/>
              <a:gd name="connsiteX3" fmla="*/ 518606 w 1847088"/>
              <a:gd name="connsiteY3" fmla="*/ 2307481 h 2307481"/>
              <a:gd name="connsiteX4" fmla="*/ 0 w 1847088"/>
              <a:gd name="connsiteY4" fmla="*/ 2202200 h 2307481"/>
              <a:gd name="connsiteX5" fmla="*/ 0 w 1847088"/>
              <a:gd name="connsiteY5" fmla="*/ 816332 h 2307481"/>
              <a:gd name="connsiteX6" fmla="*/ 8297 w 1847088"/>
              <a:gd name="connsiteY6" fmla="*/ 803205 h 2307481"/>
              <a:gd name="connsiteX7" fmla="*/ 1845966 w 1847088"/>
              <a:gd name="connsiteY7" fmla="*/ 0 h 2307481"/>
              <a:gd name="connsiteX0" fmla="*/ 1878623 w 1878623"/>
              <a:gd name="connsiteY0" fmla="*/ 0 h 1904709"/>
              <a:gd name="connsiteX1" fmla="*/ 1847088 w 1878623"/>
              <a:gd name="connsiteY1" fmla="*/ 505616 h 1904709"/>
              <a:gd name="connsiteX2" fmla="*/ 1847088 w 1878623"/>
              <a:gd name="connsiteY2" fmla="*/ 1904709 h 1904709"/>
              <a:gd name="connsiteX3" fmla="*/ 518606 w 1878623"/>
              <a:gd name="connsiteY3" fmla="*/ 1904709 h 1904709"/>
              <a:gd name="connsiteX4" fmla="*/ 0 w 1878623"/>
              <a:gd name="connsiteY4" fmla="*/ 1799428 h 1904709"/>
              <a:gd name="connsiteX5" fmla="*/ 0 w 1878623"/>
              <a:gd name="connsiteY5" fmla="*/ 413560 h 1904709"/>
              <a:gd name="connsiteX6" fmla="*/ 8297 w 1878623"/>
              <a:gd name="connsiteY6" fmla="*/ 400433 h 1904709"/>
              <a:gd name="connsiteX7" fmla="*/ 1878623 w 1878623"/>
              <a:gd name="connsiteY7" fmla="*/ 0 h 1904709"/>
              <a:gd name="connsiteX0" fmla="*/ 1878623 w 1878623"/>
              <a:gd name="connsiteY0" fmla="*/ 0 h 1904709"/>
              <a:gd name="connsiteX1" fmla="*/ 1835172 w 1878623"/>
              <a:gd name="connsiteY1" fmla="*/ 29410 h 1904709"/>
              <a:gd name="connsiteX2" fmla="*/ 1847088 w 1878623"/>
              <a:gd name="connsiteY2" fmla="*/ 505616 h 1904709"/>
              <a:gd name="connsiteX3" fmla="*/ 1847088 w 1878623"/>
              <a:gd name="connsiteY3" fmla="*/ 1904709 h 1904709"/>
              <a:gd name="connsiteX4" fmla="*/ 518606 w 1878623"/>
              <a:gd name="connsiteY4" fmla="*/ 1904709 h 1904709"/>
              <a:gd name="connsiteX5" fmla="*/ 0 w 1878623"/>
              <a:gd name="connsiteY5" fmla="*/ 1799428 h 1904709"/>
              <a:gd name="connsiteX6" fmla="*/ 0 w 1878623"/>
              <a:gd name="connsiteY6" fmla="*/ 413560 h 1904709"/>
              <a:gd name="connsiteX7" fmla="*/ 8297 w 1878623"/>
              <a:gd name="connsiteY7" fmla="*/ 400433 h 1904709"/>
              <a:gd name="connsiteX8" fmla="*/ 1878623 w 1878623"/>
              <a:gd name="connsiteY8" fmla="*/ 0 h 190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623" h="1904709">
                <a:moveTo>
                  <a:pt x="1878623" y="0"/>
                </a:moveTo>
                <a:cubicBezTo>
                  <a:pt x="1875025" y="17060"/>
                  <a:pt x="1838770" y="12350"/>
                  <a:pt x="1835172" y="29410"/>
                </a:cubicBezTo>
                <a:lnTo>
                  <a:pt x="1847088" y="505616"/>
                </a:lnTo>
                <a:lnTo>
                  <a:pt x="1847088" y="1904709"/>
                </a:lnTo>
                <a:lnTo>
                  <a:pt x="518606" y="1904709"/>
                </a:lnTo>
                <a:lnTo>
                  <a:pt x="0" y="1799428"/>
                </a:lnTo>
                <a:lnTo>
                  <a:pt x="0" y="413560"/>
                </a:lnTo>
                <a:lnTo>
                  <a:pt x="8297" y="400433"/>
                </a:lnTo>
                <a:cubicBezTo>
                  <a:pt x="489695" y="799142"/>
                  <a:pt x="1134630" y="96852"/>
                  <a:pt x="1878623"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4"/>
          <p:cNvSpPr/>
          <p:nvPr/>
        </p:nvSpPr>
        <p:spPr>
          <a:xfrm>
            <a:off x="2620005" y="2780782"/>
            <a:ext cx="1847088" cy="3010418"/>
          </a:xfrm>
          <a:custGeom>
            <a:avLst/>
            <a:gdLst/>
            <a:ahLst/>
            <a:cxnLst/>
            <a:rect l="l" t="t" r="r" b="b"/>
            <a:pathLst>
              <a:path w="1847088" h="3010418">
                <a:moveTo>
                  <a:pt x="1847088" y="0"/>
                </a:moveTo>
                <a:lnTo>
                  <a:pt x="1847088" y="3010418"/>
                </a:lnTo>
                <a:lnTo>
                  <a:pt x="0" y="3010418"/>
                </a:lnTo>
                <a:lnTo>
                  <a:pt x="0" y="2217293"/>
                </a:lnTo>
                <a:cubicBezTo>
                  <a:pt x="196868" y="2064304"/>
                  <a:pt x="389169" y="1885914"/>
                  <a:pt x="575414" y="1679240"/>
                </a:cubicBezTo>
                <a:cubicBezTo>
                  <a:pt x="1029843" y="1174967"/>
                  <a:pt x="1402408" y="468456"/>
                  <a:pt x="184708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5"/>
          <p:cNvSpPr/>
          <p:nvPr/>
        </p:nvSpPr>
        <p:spPr>
          <a:xfrm>
            <a:off x="4467093" y="2285942"/>
            <a:ext cx="1847088" cy="3505259"/>
          </a:xfrm>
          <a:custGeom>
            <a:avLst/>
            <a:gdLst/>
            <a:ahLst/>
            <a:cxnLst/>
            <a:rect l="l" t="t" r="r" b="b"/>
            <a:pathLst>
              <a:path w="1847088" h="3505259">
                <a:moveTo>
                  <a:pt x="964886" y="58"/>
                </a:moveTo>
                <a:cubicBezTo>
                  <a:pt x="1353180" y="4150"/>
                  <a:pt x="1591544" y="213043"/>
                  <a:pt x="1847088" y="492418"/>
                </a:cubicBezTo>
                <a:lnTo>
                  <a:pt x="1847088" y="3505259"/>
                </a:lnTo>
                <a:lnTo>
                  <a:pt x="0" y="3505259"/>
                </a:lnTo>
                <a:lnTo>
                  <a:pt x="0" y="494841"/>
                </a:lnTo>
                <a:cubicBezTo>
                  <a:pt x="279765" y="197749"/>
                  <a:pt x="588752" y="-3905"/>
                  <a:pt x="964886" y="5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7"/>
          <p:cNvSpPr/>
          <p:nvPr/>
        </p:nvSpPr>
        <p:spPr>
          <a:xfrm>
            <a:off x="6307342" y="2770880"/>
            <a:ext cx="1847088" cy="3020321"/>
          </a:xfrm>
          <a:custGeom>
            <a:avLst/>
            <a:gdLst/>
            <a:ahLst/>
            <a:cxnLst/>
            <a:rect l="l" t="t" r="r" b="b"/>
            <a:pathLst>
              <a:path w="1847088" h="3020321">
                <a:moveTo>
                  <a:pt x="0" y="0"/>
                </a:moveTo>
                <a:cubicBezTo>
                  <a:pt x="386645" y="419241"/>
                  <a:pt x="809636" y="1001609"/>
                  <a:pt x="1847088" y="1282227"/>
                </a:cubicBezTo>
                <a:lnTo>
                  <a:pt x="1847088" y="1282242"/>
                </a:lnTo>
                <a:lnTo>
                  <a:pt x="1847088" y="3020321"/>
                </a:lnTo>
                <a:lnTo>
                  <a:pt x="0" y="302032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7"/>
          <p:cNvSpPr/>
          <p:nvPr/>
        </p:nvSpPr>
        <p:spPr>
          <a:xfrm>
            <a:off x="779756" y="4992696"/>
            <a:ext cx="1847088" cy="798504"/>
          </a:xfrm>
          <a:custGeom>
            <a:avLst/>
            <a:gdLst/>
            <a:ahLst/>
            <a:cxnLst/>
            <a:rect l="l" t="t" r="r" b="b"/>
            <a:pathLst>
              <a:path w="1847088" h="798504">
                <a:moveTo>
                  <a:pt x="1847088" y="0"/>
                </a:moveTo>
                <a:lnTo>
                  <a:pt x="1847088" y="798504"/>
                </a:lnTo>
                <a:lnTo>
                  <a:pt x="0" y="798504"/>
                </a:lnTo>
                <a:lnTo>
                  <a:pt x="0" y="776617"/>
                </a:lnTo>
                <a:lnTo>
                  <a:pt x="0" y="776616"/>
                </a:lnTo>
                <a:cubicBezTo>
                  <a:pt x="628914" y="692489"/>
                  <a:pt x="1258363" y="459955"/>
                  <a:pt x="1847088" y="0"/>
                </a:cubicBezTo>
                <a:close/>
              </a:path>
            </a:pathLst>
          </a:custGeom>
          <a:gradFill>
            <a:gsLst>
              <a:gs pos="11000">
                <a:schemeClr val="accent5"/>
              </a:gs>
              <a:gs pos="74000">
                <a:srgbClr val="005CBF"/>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Oval 7"/>
          <p:cNvSpPr/>
          <p:nvPr/>
        </p:nvSpPr>
        <p:spPr>
          <a:xfrm>
            <a:off x="779756" y="2438342"/>
            <a:ext cx="7374674" cy="3483370"/>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0 w 6957128"/>
              <a:gd name="connsiteY4"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0 w 6957328"/>
              <a:gd name="connsiteY5" fmla="*/ 2858727 h 2858727"/>
              <a:gd name="connsiteX0" fmla="*/ 0 w 6957328"/>
              <a:gd name="connsiteY0" fmla="*/ 2858727 h 2858727"/>
              <a:gd name="connsiteX1" fmla="*/ 2278891 w 6957328"/>
              <a:gd name="connsiteY1" fmla="*/ 1784221 h 2858727"/>
              <a:gd name="connsiteX2" fmla="*/ 4388819 w 6957328"/>
              <a:gd name="connsiteY2" fmla="*/ 47 h 2858727"/>
              <a:gd name="connsiteX3" fmla="*/ 6957128 w 6957328"/>
              <a:gd name="connsiteY3" fmla="*/ 1450273 h 2858727"/>
              <a:gd name="connsiteX4" fmla="*/ 4261321 w 6957328"/>
              <a:gd name="connsiteY4" fmla="*/ 1998140 h 2858727"/>
              <a:gd name="connsiteX5" fmla="*/ 2420348 w 6957328"/>
              <a:gd name="connsiteY5" fmla="*/ 2373354 h 2858727"/>
              <a:gd name="connsiteX6" fmla="*/ 0 w 69573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860953 w 6957128"/>
              <a:gd name="connsiteY4" fmla="*/ 1851715 h 2858727"/>
              <a:gd name="connsiteX5" fmla="*/ 4261321 w 6957128"/>
              <a:gd name="connsiteY5" fmla="*/ 1998140 h 2858727"/>
              <a:gd name="connsiteX6" fmla="*/ 2420348 w 6957128"/>
              <a:gd name="connsiteY6" fmla="*/ 2373354 h 2858727"/>
              <a:gd name="connsiteX7" fmla="*/ 0 w 6957128"/>
              <a:gd name="connsiteY7"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2420348 w 6957128"/>
              <a:gd name="connsiteY5" fmla="*/ 2373354 h 2858727"/>
              <a:gd name="connsiteX6" fmla="*/ 0 w 6957128"/>
              <a:gd name="connsiteY6" fmla="*/ 2858727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4" fmla="*/ 4261321 w 6957128"/>
              <a:gd name="connsiteY4" fmla="*/ 1998140 h 2858727"/>
              <a:gd name="connsiteX5" fmla="*/ 0 w 6957128"/>
              <a:gd name="connsiteY5" fmla="*/ 2858727 h 2858727"/>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0 w 7038562"/>
              <a:gd name="connsiteY5" fmla="*/ 2858727 h 3288510"/>
              <a:gd name="connsiteX0" fmla="*/ 0 w 7038562"/>
              <a:gd name="connsiteY0" fmla="*/ 2858727 h 3288510"/>
              <a:gd name="connsiteX1" fmla="*/ 2278891 w 7038562"/>
              <a:gd name="connsiteY1" fmla="*/ 1784221 h 3288510"/>
              <a:gd name="connsiteX2" fmla="*/ 4388819 w 7038562"/>
              <a:gd name="connsiteY2" fmla="*/ 47 h 3288510"/>
              <a:gd name="connsiteX3" fmla="*/ 6957128 w 7038562"/>
              <a:gd name="connsiteY3" fmla="*/ 1450273 h 3288510"/>
              <a:gd name="connsiteX4" fmla="*/ 7038562 w 7038562"/>
              <a:gd name="connsiteY4" fmla="*/ 3288510 h 3288510"/>
              <a:gd name="connsiteX5" fmla="*/ 1052767 w 7038562"/>
              <a:gd name="connsiteY5" fmla="*/ 2931599 h 3288510"/>
              <a:gd name="connsiteX6" fmla="*/ 0 w 7038562"/>
              <a:gd name="connsiteY6" fmla="*/ 2858727 h 3288510"/>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609369 w 7647931"/>
              <a:gd name="connsiteY0" fmla="*/ 2858727 h 3380025"/>
              <a:gd name="connsiteX1" fmla="*/ 2888260 w 7647931"/>
              <a:gd name="connsiteY1" fmla="*/ 1784221 h 3380025"/>
              <a:gd name="connsiteX2" fmla="*/ 4998188 w 7647931"/>
              <a:gd name="connsiteY2" fmla="*/ 47 h 3380025"/>
              <a:gd name="connsiteX3" fmla="*/ 7566497 w 7647931"/>
              <a:gd name="connsiteY3" fmla="*/ 1450273 h 3380025"/>
              <a:gd name="connsiteX4" fmla="*/ 7647931 w 7647931"/>
              <a:gd name="connsiteY4" fmla="*/ 3288510 h 3380025"/>
              <a:gd name="connsiteX5" fmla="*/ 0 w 7647931"/>
              <a:gd name="connsiteY5" fmla="*/ 3380025 h 3380025"/>
              <a:gd name="connsiteX6" fmla="*/ 609369 w 7647931"/>
              <a:gd name="connsiteY6" fmla="*/ 2858727 h 3380025"/>
              <a:gd name="connsiteX0" fmla="*/ 7647931 w 7734194"/>
              <a:gd name="connsiteY0" fmla="*/ 3288510 h 3380025"/>
              <a:gd name="connsiteX1" fmla="*/ 0 w 7734194"/>
              <a:gd name="connsiteY1" fmla="*/ 3380025 h 3380025"/>
              <a:gd name="connsiteX2" fmla="*/ 609369 w 7734194"/>
              <a:gd name="connsiteY2" fmla="*/ 2858727 h 3380025"/>
              <a:gd name="connsiteX3" fmla="*/ 2888260 w 7734194"/>
              <a:gd name="connsiteY3" fmla="*/ 1784221 h 3380025"/>
              <a:gd name="connsiteX4" fmla="*/ 4998188 w 7734194"/>
              <a:gd name="connsiteY4" fmla="*/ 47 h 3380025"/>
              <a:gd name="connsiteX5" fmla="*/ 7566497 w 7734194"/>
              <a:gd name="connsiteY5" fmla="*/ 1450273 h 3380025"/>
              <a:gd name="connsiteX6" fmla="*/ 7734194 w 7734194"/>
              <a:gd name="connsiteY6" fmla="*/ 3363553 h 3380025"/>
              <a:gd name="connsiteX0" fmla="*/ 7647931 w 7647931"/>
              <a:gd name="connsiteY0" fmla="*/ 3288510 h 3380025"/>
              <a:gd name="connsiteX1" fmla="*/ 0 w 7647931"/>
              <a:gd name="connsiteY1" fmla="*/ 3380025 h 3380025"/>
              <a:gd name="connsiteX2" fmla="*/ 609369 w 7647931"/>
              <a:gd name="connsiteY2" fmla="*/ 2858727 h 3380025"/>
              <a:gd name="connsiteX3" fmla="*/ 2888260 w 7647931"/>
              <a:gd name="connsiteY3" fmla="*/ 1784221 h 3380025"/>
              <a:gd name="connsiteX4" fmla="*/ 4998188 w 7647931"/>
              <a:gd name="connsiteY4" fmla="*/ 47 h 3380025"/>
              <a:gd name="connsiteX5" fmla="*/ 7566497 w 7647931"/>
              <a:gd name="connsiteY5" fmla="*/ 1450273 h 3380025"/>
              <a:gd name="connsiteX0" fmla="*/ 0 w 7566497"/>
              <a:gd name="connsiteY0" fmla="*/ 3380025 h 3380025"/>
              <a:gd name="connsiteX1" fmla="*/ 609369 w 7566497"/>
              <a:gd name="connsiteY1" fmla="*/ 2858727 h 3380025"/>
              <a:gd name="connsiteX2" fmla="*/ 2888260 w 7566497"/>
              <a:gd name="connsiteY2" fmla="*/ 1784221 h 3380025"/>
              <a:gd name="connsiteX3" fmla="*/ 4998188 w 7566497"/>
              <a:gd name="connsiteY3" fmla="*/ 47 h 3380025"/>
              <a:gd name="connsiteX4" fmla="*/ 7566497 w 7566497"/>
              <a:gd name="connsiteY4" fmla="*/ 1450273 h 3380025"/>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Lst>
            <a:ahLst/>
            <a:cxnLst>
              <a:cxn ang="0">
                <a:pos x="connsiteX0" y="connsiteY0"/>
              </a:cxn>
              <a:cxn ang="0">
                <a:pos x="connsiteX1" y="connsiteY1"/>
              </a:cxn>
              <a:cxn ang="0">
                <a:pos x="connsiteX2" y="connsiteY2"/>
              </a:cxn>
              <a:cxn ang="0">
                <a:pos x="connsiteX3" y="connsiteY3"/>
              </a:cxn>
            </a:cxnLst>
            <a:rect l="l" t="t" r="r" b="b"/>
            <a:pathLst>
              <a:path w="6957128" h="2858727">
                <a:moveTo>
                  <a:pt x="0" y="2858727"/>
                </a:moveTo>
                <a:cubicBezTo>
                  <a:pt x="789222" y="2766887"/>
                  <a:pt x="1579339" y="2459536"/>
                  <a:pt x="2278891" y="1784221"/>
                </a:cubicBezTo>
                <a:cubicBezTo>
                  <a:pt x="2978443" y="1108906"/>
                  <a:pt x="3472354" y="-8355"/>
                  <a:pt x="4388819" y="47"/>
                </a:cubicBezTo>
                <a:cubicBezTo>
                  <a:pt x="5305284" y="8449"/>
                  <a:pt x="5336404" y="1068907"/>
                  <a:pt x="6957128" y="1450273"/>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7"/>
          <p:cNvSpPr/>
          <p:nvPr/>
        </p:nvSpPr>
        <p:spPr>
          <a:xfrm>
            <a:off x="6315639" y="2536135"/>
            <a:ext cx="1833746" cy="515399"/>
          </a:xfrm>
          <a:custGeom>
            <a:avLst/>
            <a:gdLst>
              <a:gd name="connsiteX0" fmla="*/ 0 w 1676400"/>
              <a:gd name="connsiteY0" fmla="*/ 865824 h 1731647"/>
              <a:gd name="connsiteX1" fmla="*/ 838200 w 1676400"/>
              <a:gd name="connsiteY1" fmla="*/ 0 h 1731647"/>
              <a:gd name="connsiteX2" fmla="*/ 1676400 w 1676400"/>
              <a:gd name="connsiteY2" fmla="*/ 865824 h 1731647"/>
              <a:gd name="connsiteX3" fmla="*/ 838200 w 1676400"/>
              <a:gd name="connsiteY3" fmla="*/ 1731648 h 1731647"/>
              <a:gd name="connsiteX4" fmla="*/ 0 w 1676400"/>
              <a:gd name="connsiteY4" fmla="*/ 865824 h 1731647"/>
              <a:gd name="connsiteX0" fmla="*/ 838200 w 1676400"/>
              <a:gd name="connsiteY0" fmla="*/ 1731648 h 1823088"/>
              <a:gd name="connsiteX1" fmla="*/ 0 w 1676400"/>
              <a:gd name="connsiteY1" fmla="*/ 865824 h 1823088"/>
              <a:gd name="connsiteX2" fmla="*/ 838200 w 1676400"/>
              <a:gd name="connsiteY2" fmla="*/ 0 h 1823088"/>
              <a:gd name="connsiteX3" fmla="*/ 1676400 w 1676400"/>
              <a:gd name="connsiteY3" fmla="*/ 865824 h 1823088"/>
              <a:gd name="connsiteX4" fmla="*/ 929640 w 1676400"/>
              <a:gd name="connsiteY4" fmla="*/ 1823088 h 1823088"/>
              <a:gd name="connsiteX0" fmla="*/ 45180 w 5210054"/>
              <a:gd name="connsiteY0" fmla="*/ 2556839 h 2556839"/>
              <a:gd name="connsiteX1" fmla="*/ 3533654 w 5210054"/>
              <a:gd name="connsiteY1" fmla="*/ 865824 h 2556839"/>
              <a:gd name="connsiteX2" fmla="*/ 4371854 w 5210054"/>
              <a:gd name="connsiteY2" fmla="*/ 0 h 2556839"/>
              <a:gd name="connsiteX3" fmla="*/ 5210054 w 5210054"/>
              <a:gd name="connsiteY3" fmla="*/ 865824 h 2556839"/>
              <a:gd name="connsiteX4" fmla="*/ 4463294 w 521005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3488474 w 5164874"/>
              <a:gd name="connsiteY1" fmla="*/ 865824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556839 h 2556839"/>
              <a:gd name="connsiteX1" fmla="*/ 2651754 w 5164874"/>
              <a:gd name="connsiteY1" fmla="*/ 1180491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3488474 w 5164874"/>
              <a:gd name="connsiteY2" fmla="*/ 865824 h 2556839"/>
              <a:gd name="connsiteX3" fmla="*/ 4326674 w 5164874"/>
              <a:gd name="connsiteY3" fmla="*/ 0 h 2556839"/>
              <a:gd name="connsiteX4" fmla="*/ 5164874 w 5164874"/>
              <a:gd name="connsiteY4" fmla="*/ 865824 h 2556839"/>
              <a:gd name="connsiteX5" fmla="*/ 4418114 w 5164874"/>
              <a:gd name="connsiteY5" fmla="*/ 1823088 h 2556839"/>
              <a:gd name="connsiteX0" fmla="*/ 0 w 5164874"/>
              <a:gd name="connsiteY0" fmla="*/ 2556839 h 2556839"/>
              <a:gd name="connsiteX1" fmla="*/ 2234503 w 5164874"/>
              <a:gd name="connsiteY1" fmla="*/ 1482332 h 2556839"/>
              <a:gd name="connsiteX2" fmla="*/ 4326674 w 5164874"/>
              <a:gd name="connsiteY2" fmla="*/ 0 h 2556839"/>
              <a:gd name="connsiteX3" fmla="*/ 5164874 w 5164874"/>
              <a:gd name="connsiteY3" fmla="*/ 865824 h 2556839"/>
              <a:gd name="connsiteX4" fmla="*/ 4418114 w 5164874"/>
              <a:gd name="connsiteY4" fmla="*/ 1823088 h 2556839"/>
              <a:gd name="connsiteX0" fmla="*/ 0 w 5164874"/>
              <a:gd name="connsiteY0" fmla="*/ 2876435 h 2876435"/>
              <a:gd name="connsiteX1" fmla="*/ 2234503 w 5164874"/>
              <a:gd name="connsiteY1" fmla="*/ 1801928 h 2876435"/>
              <a:gd name="connsiteX2" fmla="*/ 4317797 w 5164874"/>
              <a:gd name="connsiteY2" fmla="*/ 0 h 2876435"/>
              <a:gd name="connsiteX3" fmla="*/ 5164874 w 5164874"/>
              <a:gd name="connsiteY3" fmla="*/ 1185420 h 2876435"/>
              <a:gd name="connsiteX4" fmla="*/ 4418114 w 5164874"/>
              <a:gd name="connsiteY4" fmla="*/ 2142684 h 2876435"/>
              <a:gd name="connsiteX0" fmla="*/ 0 w 5164874"/>
              <a:gd name="connsiteY0" fmla="*/ 2883790 h 2883790"/>
              <a:gd name="connsiteX1" fmla="*/ 2110216 w 5164874"/>
              <a:gd name="connsiteY1" fmla="*/ 1747140 h 2883790"/>
              <a:gd name="connsiteX2" fmla="*/ 4317797 w 5164874"/>
              <a:gd name="connsiteY2" fmla="*/ 7355 h 2883790"/>
              <a:gd name="connsiteX3" fmla="*/ 5164874 w 5164874"/>
              <a:gd name="connsiteY3" fmla="*/ 1192775 h 2883790"/>
              <a:gd name="connsiteX4" fmla="*/ 4418114 w 5164874"/>
              <a:gd name="connsiteY4" fmla="*/ 2150039 h 2883790"/>
              <a:gd name="connsiteX0" fmla="*/ 0 w 5164874"/>
              <a:gd name="connsiteY0" fmla="*/ 2857388 h 2857388"/>
              <a:gd name="connsiteX1" fmla="*/ 2110216 w 5164874"/>
              <a:gd name="connsiteY1" fmla="*/ 1720738 h 2857388"/>
              <a:gd name="connsiteX2" fmla="*/ 4442085 w 5164874"/>
              <a:gd name="connsiteY2" fmla="*/ 7586 h 2857388"/>
              <a:gd name="connsiteX3" fmla="*/ 5164874 w 5164874"/>
              <a:gd name="connsiteY3" fmla="*/ 1166373 h 2857388"/>
              <a:gd name="connsiteX4" fmla="*/ 4418114 w 5164874"/>
              <a:gd name="connsiteY4" fmla="*/ 2123637 h 2857388"/>
              <a:gd name="connsiteX0" fmla="*/ 0 w 5963864"/>
              <a:gd name="connsiteY0" fmla="*/ 2866842 h 2866842"/>
              <a:gd name="connsiteX1" fmla="*/ 2110216 w 5963864"/>
              <a:gd name="connsiteY1" fmla="*/ 1730192 h 2866842"/>
              <a:gd name="connsiteX2" fmla="*/ 4442085 w 5963864"/>
              <a:gd name="connsiteY2" fmla="*/ 17040 h 2866842"/>
              <a:gd name="connsiteX3" fmla="*/ 5963864 w 5963864"/>
              <a:gd name="connsiteY3" fmla="*/ 971640 h 2866842"/>
              <a:gd name="connsiteX4" fmla="*/ 4418114 w 5963864"/>
              <a:gd name="connsiteY4" fmla="*/ 2133091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7021215"/>
              <a:gd name="connsiteY0" fmla="*/ 2866842 h 2866842"/>
              <a:gd name="connsiteX1" fmla="*/ 2110216 w 7021215"/>
              <a:gd name="connsiteY1" fmla="*/ 1730192 h 2866842"/>
              <a:gd name="connsiteX2" fmla="*/ 4442085 w 7021215"/>
              <a:gd name="connsiteY2" fmla="*/ 17040 h 2866842"/>
              <a:gd name="connsiteX3" fmla="*/ 5963864 w 7021215"/>
              <a:gd name="connsiteY3" fmla="*/ 971640 h 2866842"/>
              <a:gd name="connsiteX4" fmla="*/ 6957128 w 7021215"/>
              <a:gd name="connsiteY4" fmla="*/ 1458388 h 2866842"/>
              <a:gd name="connsiteX0" fmla="*/ 0 w 6957128"/>
              <a:gd name="connsiteY0" fmla="*/ 2866842 h 2866842"/>
              <a:gd name="connsiteX1" fmla="*/ 2110216 w 6957128"/>
              <a:gd name="connsiteY1" fmla="*/ 1730192 h 2866842"/>
              <a:gd name="connsiteX2" fmla="*/ 4442085 w 6957128"/>
              <a:gd name="connsiteY2" fmla="*/ 17040 h 2866842"/>
              <a:gd name="connsiteX3" fmla="*/ 5963864 w 6957128"/>
              <a:gd name="connsiteY3" fmla="*/ 971640 h 2866842"/>
              <a:gd name="connsiteX4" fmla="*/ 6957128 w 6957128"/>
              <a:gd name="connsiteY4" fmla="*/ 1458388 h 2866842"/>
              <a:gd name="connsiteX0" fmla="*/ 0 w 6957128"/>
              <a:gd name="connsiteY0" fmla="*/ 2879635 h 2879635"/>
              <a:gd name="connsiteX1" fmla="*/ 2110216 w 6957128"/>
              <a:gd name="connsiteY1" fmla="*/ 1742985 h 2879635"/>
              <a:gd name="connsiteX2" fmla="*/ 4442085 w 6957128"/>
              <a:gd name="connsiteY2" fmla="*/ 29833 h 2879635"/>
              <a:gd name="connsiteX3" fmla="*/ 5448220 w 6957128"/>
              <a:gd name="connsiteY3" fmla="*/ 677663 h 2879635"/>
              <a:gd name="connsiteX4" fmla="*/ 5963864 w 6957128"/>
              <a:gd name="connsiteY4" fmla="*/ 984433 h 2879635"/>
              <a:gd name="connsiteX5" fmla="*/ 6957128 w 6957128"/>
              <a:gd name="connsiteY5" fmla="*/ 1471181 h 2879635"/>
              <a:gd name="connsiteX0" fmla="*/ 0 w 6957128"/>
              <a:gd name="connsiteY0" fmla="*/ 2888186 h 2888186"/>
              <a:gd name="connsiteX1" fmla="*/ 2110216 w 6957128"/>
              <a:gd name="connsiteY1" fmla="*/ 1751536 h 2888186"/>
              <a:gd name="connsiteX2" fmla="*/ 4388819 w 6957128"/>
              <a:gd name="connsiteY2" fmla="*/ 29506 h 2888186"/>
              <a:gd name="connsiteX3" fmla="*/ 5448220 w 6957128"/>
              <a:gd name="connsiteY3" fmla="*/ 686214 h 2888186"/>
              <a:gd name="connsiteX4" fmla="*/ 5963864 w 6957128"/>
              <a:gd name="connsiteY4" fmla="*/ 992984 h 2888186"/>
              <a:gd name="connsiteX5" fmla="*/ 6957128 w 6957128"/>
              <a:gd name="connsiteY5" fmla="*/ 1479732 h 2888186"/>
              <a:gd name="connsiteX0" fmla="*/ 0 w 6957128"/>
              <a:gd name="connsiteY0" fmla="*/ 2858866 h 2858866"/>
              <a:gd name="connsiteX1" fmla="*/ 2110216 w 6957128"/>
              <a:gd name="connsiteY1" fmla="*/ 1722216 h 2858866"/>
              <a:gd name="connsiteX2" fmla="*/ 4388819 w 6957128"/>
              <a:gd name="connsiteY2" fmla="*/ 186 h 2858866"/>
              <a:gd name="connsiteX3" fmla="*/ 5448220 w 6957128"/>
              <a:gd name="connsiteY3" fmla="*/ 656894 h 2858866"/>
              <a:gd name="connsiteX4" fmla="*/ 5963864 w 6957128"/>
              <a:gd name="connsiteY4" fmla="*/ 963664 h 2858866"/>
              <a:gd name="connsiteX5" fmla="*/ 6957128 w 6957128"/>
              <a:gd name="connsiteY5" fmla="*/ 1450412 h 2858866"/>
              <a:gd name="connsiteX0" fmla="*/ 0 w 6957128"/>
              <a:gd name="connsiteY0" fmla="*/ 2871449 h 2871449"/>
              <a:gd name="connsiteX1" fmla="*/ 2110216 w 6957128"/>
              <a:gd name="connsiteY1" fmla="*/ 1734799 h 2871449"/>
              <a:gd name="connsiteX2" fmla="*/ 4388819 w 6957128"/>
              <a:gd name="connsiteY2" fmla="*/ 12769 h 2871449"/>
              <a:gd name="connsiteX3" fmla="*/ 5963864 w 6957128"/>
              <a:gd name="connsiteY3" fmla="*/ 976247 h 2871449"/>
              <a:gd name="connsiteX4" fmla="*/ 6957128 w 6957128"/>
              <a:gd name="connsiteY4" fmla="*/ 1462995 h 2871449"/>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0745 h 2870745"/>
              <a:gd name="connsiteX1" fmla="*/ 2110216 w 6957128"/>
              <a:gd name="connsiteY1" fmla="*/ 1734095 h 2870745"/>
              <a:gd name="connsiteX2" fmla="*/ 4388819 w 6957128"/>
              <a:gd name="connsiteY2" fmla="*/ 12065 h 2870745"/>
              <a:gd name="connsiteX3" fmla="*/ 5963864 w 6957128"/>
              <a:gd name="connsiteY3" fmla="*/ 975543 h 2870745"/>
              <a:gd name="connsiteX4" fmla="*/ 6957128 w 6957128"/>
              <a:gd name="connsiteY4" fmla="*/ 1462291 h 2870745"/>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72556 h 2872556"/>
              <a:gd name="connsiteX1" fmla="*/ 2278891 w 6957128"/>
              <a:gd name="connsiteY1" fmla="*/ 1798050 h 2872556"/>
              <a:gd name="connsiteX2" fmla="*/ 4388819 w 6957128"/>
              <a:gd name="connsiteY2" fmla="*/ 13876 h 2872556"/>
              <a:gd name="connsiteX3" fmla="*/ 5963864 w 6957128"/>
              <a:gd name="connsiteY3" fmla="*/ 977354 h 2872556"/>
              <a:gd name="connsiteX4" fmla="*/ 6957128 w 6957128"/>
              <a:gd name="connsiteY4" fmla="*/ 1464102 h 2872556"/>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80 h 2858680"/>
              <a:gd name="connsiteX1" fmla="*/ 2278891 w 6957128"/>
              <a:gd name="connsiteY1" fmla="*/ 1784174 h 2858680"/>
              <a:gd name="connsiteX2" fmla="*/ 4388819 w 6957128"/>
              <a:gd name="connsiteY2" fmla="*/ 0 h 2858680"/>
              <a:gd name="connsiteX3" fmla="*/ 5963864 w 6957128"/>
              <a:gd name="connsiteY3" fmla="*/ 963478 h 2858680"/>
              <a:gd name="connsiteX4" fmla="*/ 6957128 w 6957128"/>
              <a:gd name="connsiteY4" fmla="*/ 1450226 h 2858680"/>
              <a:gd name="connsiteX0" fmla="*/ 0 w 6957128"/>
              <a:gd name="connsiteY0" fmla="*/ 2858694 h 2858694"/>
              <a:gd name="connsiteX1" fmla="*/ 2278891 w 6957128"/>
              <a:gd name="connsiteY1" fmla="*/ 1784188 h 2858694"/>
              <a:gd name="connsiteX2" fmla="*/ 4388819 w 6957128"/>
              <a:gd name="connsiteY2" fmla="*/ 14 h 2858694"/>
              <a:gd name="connsiteX3" fmla="*/ 5963864 w 6957128"/>
              <a:gd name="connsiteY3" fmla="*/ 963492 h 2858694"/>
              <a:gd name="connsiteX4" fmla="*/ 6957128 w 6957128"/>
              <a:gd name="connsiteY4" fmla="*/ 1450240 h 2858694"/>
              <a:gd name="connsiteX0" fmla="*/ 0 w 6957128"/>
              <a:gd name="connsiteY0" fmla="*/ 2858696 h 2858696"/>
              <a:gd name="connsiteX1" fmla="*/ 2278891 w 6957128"/>
              <a:gd name="connsiteY1" fmla="*/ 1784190 h 2858696"/>
              <a:gd name="connsiteX2" fmla="*/ 4388819 w 6957128"/>
              <a:gd name="connsiteY2" fmla="*/ 16 h 2858696"/>
              <a:gd name="connsiteX3" fmla="*/ 5963864 w 6957128"/>
              <a:gd name="connsiteY3" fmla="*/ 963494 h 2858696"/>
              <a:gd name="connsiteX4" fmla="*/ 6957128 w 6957128"/>
              <a:gd name="connsiteY4" fmla="*/ 1450242 h 2858696"/>
              <a:gd name="connsiteX0" fmla="*/ 0 w 6957128"/>
              <a:gd name="connsiteY0" fmla="*/ 2860548 h 2860548"/>
              <a:gd name="connsiteX1" fmla="*/ 2278891 w 6957128"/>
              <a:gd name="connsiteY1" fmla="*/ 1786042 h 2860548"/>
              <a:gd name="connsiteX2" fmla="*/ 4388819 w 6957128"/>
              <a:gd name="connsiteY2" fmla="*/ 1868 h 2860548"/>
              <a:gd name="connsiteX3" fmla="*/ 6957128 w 6957128"/>
              <a:gd name="connsiteY3" fmla="*/ 1452094 h 2860548"/>
              <a:gd name="connsiteX0" fmla="*/ 0 w 6957128"/>
              <a:gd name="connsiteY0" fmla="*/ 2860619 h 2860619"/>
              <a:gd name="connsiteX1" fmla="*/ 2278891 w 6957128"/>
              <a:gd name="connsiteY1" fmla="*/ 1786113 h 2860619"/>
              <a:gd name="connsiteX2" fmla="*/ 4388819 w 6957128"/>
              <a:gd name="connsiteY2" fmla="*/ 1939 h 2860619"/>
              <a:gd name="connsiteX3" fmla="*/ 6957128 w 6957128"/>
              <a:gd name="connsiteY3" fmla="*/ 1452165 h 2860619"/>
              <a:gd name="connsiteX0" fmla="*/ 0 w 6957128"/>
              <a:gd name="connsiteY0" fmla="*/ 2860634 h 2860634"/>
              <a:gd name="connsiteX1" fmla="*/ 2278891 w 6957128"/>
              <a:gd name="connsiteY1" fmla="*/ 1786128 h 2860634"/>
              <a:gd name="connsiteX2" fmla="*/ 4388819 w 6957128"/>
              <a:gd name="connsiteY2" fmla="*/ 1954 h 2860634"/>
              <a:gd name="connsiteX3" fmla="*/ 6957128 w 6957128"/>
              <a:gd name="connsiteY3" fmla="*/ 1452180 h 2860634"/>
              <a:gd name="connsiteX0" fmla="*/ 0 w 6957128"/>
              <a:gd name="connsiteY0" fmla="*/ 2858747 h 2858747"/>
              <a:gd name="connsiteX1" fmla="*/ 2278891 w 6957128"/>
              <a:gd name="connsiteY1" fmla="*/ 1784241 h 2858747"/>
              <a:gd name="connsiteX2" fmla="*/ 4388819 w 6957128"/>
              <a:gd name="connsiteY2" fmla="*/ 67 h 2858747"/>
              <a:gd name="connsiteX3" fmla="*/ 6957128 w 6957128"/>
              <a:gd name="connsiteY3" fmla="*/ 1450293 h 2858747"/>
              <a:gd name="connsiteX0" fmla="*/ 0 w 6957128"/>
              <a:gd name="connsiteY0" fmla="*/ 2858723 h 2858723"/>
              <a:gd name="connsiteX1" fmla="*/ 2278891 w 6957128"/>
              <a:gd name="connsiteY1" fmla="*/ 1784217 h 2858723"/>
              <a:gd name="connsiteX2" fmla="*/ 4388819 w 6957128"/>
              <a:gd name="connsiteY2" fmla="*/ 43 h 2858723"/>
              <a:gd name="connsiteX3" fmla="*/ 6957128 w 6957128"/>
              <a:gd name="connsiteY3" fmla="*/ 1450269 h 2858723"/>
              <a:gd name="connsiteX0" fmla="*/ 0 w 6957128"/>
              <a:gd name="connsiteY0" fmla="*/ 2858721 h 2858721"/>
              <a:gd name="connsiteX1" fmla="*/ 2278891 w 6957128"/>
              <a:gd name="connsiteY1" fmla="*/ 1784215 h 2858721"/>
              <a:gd name="connsiteX2" fmla="*/ 4388819 w 6957128"/>
              <a:gd name="connsiteY2" fmla="*/ 41 h 2858721"/>
              <a:gd name="connsiteX3" fmla="*/ 6957128 w 6957128"/>
              <a:gd name="connsiteY3" fmla="*/ 1450267 h 2858721"/>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6957128"/>
              <a:gd name="connsiteY0" fmla="*/ 2858727 h 2858727"/>
              <a:gd name="connsiteX1" fmla="*/ 2278891 w 6957128"/>
              <a:gd name="connsiteY1" fmla="*/ 1784221 h 2858727"/>
              <a:gd name="connsiteX2" fmla="*/ 4388819 w 6957128"/>
              <a:gd name="connsiteY2" fmla="*/ 47 h 2858727"/>
              <a:gd name="connsiteX3" fmla="*/ 6957128 w 6957128"/>
              <a:gd name="connsiteY3" fmla="*/ 1450273 h 2858727"/>
              <a:gd name="connsiteX0" fmla="*/ 0 w 4678237"/>
              <a:gd name="connsiteY0" fmla="*/ 1784221 h 1784221"/>
              <a:gd name="connsiteX1" fmla="*/ 2109928 w 4678237"/>
              <a:gd name="connsiteY1" fmla="*/ 47 h 1784221"/>
              <a:gd name="connsiteX2" fmla="*/ 4678237 w 4678237"/>
              <a:gd name="connsiteY2" fmla="*/ 1450273 h 1784221"/>
              <a:gd name="connsiteX0" fmla="*/ 0 w 2568309"/>
              <a:gd name="connsiteY0" fmla="*/ 0 h 1450226"/>
              <a:gd name="connsiteX1" fmla="*/ 2568309 w 2568309"/>
              <a:gd name="connsiteY1" fmla="*/ 1450226 h 1450226"/>
              <a:gd name="connsiteX0" fmla="*/ 0 w 2473630"/>
              <a:gd name="connsiteY0" fmla="*/ 0 h 1733925"/>
              <a:gd name="connsiteX1" fmla="*/ 2473630 w 2473630"/>
              <a:gd name="connsiteY1" fmla="*/ 1733925 h 1733925"/>
              <a:gd name="connsiteX0" fmla="*/ 0 w 1716201"/>
              <a:gd name="connsiteY0" fmla="*/ 627863 h 627920"/>
              <a:gd name="connsiteX1" fmla="*/ 1716201 w 1716201"/>
              <a:gd name="connsiteY1" fmla="*/ 83049 h 627920"/>
              <a:gd name="connsiteX0" fmla="*/ 0 w 1716201"/>
              <a:gd name="connsiteY0" fmla="*/ 544814 h 545025"/>
              <a:gd name="connsiteX1" fmla="*/ 1716201 w 1716201"/>
              <a:gd name="connsiteY1" fmla="*/ 0 h 545025"/>
              <a:gd name="connsiteX0" fmla="*/ 0 w 1716201"/>
              <a:gd name="connsiteY0" fmla="*/ 544814 h 608003"/>
              <a:gd name="connsiteX1" fmla="*/ 1716201 w 1716201"/>
              <a:gd name="connsiteY1" fmla="*/ 0 h 608003"/>
              <a:gd name="connsiteX0" fmla="*/ 0 w 1716201"/>
              <a:gd name="connsiteY0" fmla="*/ 544814 h 592492"/>
              <a:gd name="connsiteX1" fmla="*/ 1716201 w 1716201"/>
              <a:gd name="connsiteY1" fmla="*/ 0 h 592492"/>
              <a:gd name="connsiteX0" fmla="*/ 0 w 1716201"/>
              <a:gd name="connsiteY0" fmla="*/ 544814 h 623614"/>
              <a:gd name="connsiteX1" fmla="*/ 1716201 w 1716201"/>
              <a:gd name="connsiteY1" fmla="*/ 0 h 623614"/>
              <a:gd name="connsiteX0" fmla="*/ 0 w 1719652"/>
              <a:gd name="connsiteY0" fmla="*/ 826976 h 888784"/>
              <a:gd name="connsiteX1" fmla="*/ 1719652 w 1719652"/>
              <a:gd name="connsiteY1" fmla="*/ 0 h 888784"/>
              <a:gd name="connsiteX0" fmla="*/ 0 w 1719652"/>
              <a:gd name="connsiteY0" fmla="*/ 653096 h 724385"/>
              <a:gd name="connsiteX1" fmla="*/ 1719652 w 1719652"/>
              <a:gd name="connsiteY1" fmla="*/ 0 h 724385"/>
              <a:gd name="connsiteX0" fmla="*/ 0 w 1729922"/>
              <a:gd name="connsiteY0" fmla="*/ 322550 h 422977"/>
              <a:gd name="connsiteX1" fmla="*/ 1729922 w 1729922"/>
              <a:gd name="connsiteY1" fmla="*/ 0 h 422977"/>
            </a:gdLst>
            <a:ahLst/>
            <a:cxnLst>
              <a:cxn ang="0">
                <a:pos x="connsiteX0" y="connsiteY0"/>
              </a:cxn>
              <a:cxn ang="0">
                <a:pos x="connsiteX1" y="connsiteY1"/>
              </a:cxn>
            </a:cxnLst>
            <a:rect l="l" t="t" r="r" b="b"/>
            <a:pathLst>
              <a:path w="1729922" h="422977">
                <a:moveTo>
                  <a:pt x="0" y="322550"/>
                </a:moveTo>
                <a:cubicBezTo>
                  <a:pt x="454142" y="649762"/>
                  <a:pt x="1028053" y="79484"/>
                  <a:pt x="1729922" y="0"/>
                </a:cubicBezTo>
              </a:path>
            </a:pathLst>
          </a:custGeom>
          <a:noFill/>
          <a:ln w="38100" cap="rnd">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1092622" y="5791200"/>
            <a:ext cx="1221361"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Introduction</a:t>
            </a:r>
            <a:endParaRPr lang="en-US" sz="1600" b="0" dirty="0">
              <a:solidFill>
                <a:schemeClr val="tx1"/>
              </a:solidFill>
              <a:latin typeface="+mj-lt"/>
            </a:endParaRPr>
          </a:p>
        </p:txBody>
      </p:sp>
      <p:sp>
        <p:nvSpPr>
          <p:cNvPr id="19" name="TextBox 18"/>
          <p:cNvSpPr txBox="1"/>
          <p:nvPr/>
        </p:nvSpPr>
        <p:spPr>
          <a:xfrm>
            <a:off x="3135714" y="5791200"/>
            <a:ext cx="815673"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Growth</a:t>
            </a:r>
            <a:endParaRPr lang="en-US" sz="1600" b="0" dirty="0">
              <a:solidFill>
                <a:schemeClr val="tx1"/>
              </a:solidFill>
              <a:latin typeface="+mj-lt"/>
            </a:endParaRPr>
          </a:p>
        </p:txBody>
      </p:sp>
      <p:sp>
        <p:nvSpPr>
          <p:cNvPr id="20" name="TextBox 19"/>
          <p:cNvSpPr txBox="1"/>
          <p:nvPr/>
        </p:nvSpPr>
        <p:spPr>
          <a:xfrm>
            <a:off x="4934584" y="5791200"/>
            <a:ext cx="912109"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Maturity</a:t>
            </a:r>
            <a:endParaRPr lang="en-US" sz="1600" b="0" dirty="0">
              <a:solidFill>
                <a:schemeClr val="tx1"/>
              </a:solidFill>
              <a:latin typeface="+mj-lt"/>
            </a:endParaRPr>
          </a:p>
        </p:txBody>
      </p:sp>
      <p:sp>
        <p:nvSpPr>
          <p:cNvPr id="21" name="TextBox 20"/>
          <p:cNvSpPr txBox="1"/>
          <p:nvPr/>
        </p:nvSpPr>
        <p:spPr>
          <a:xfrm>
            <a:off x="6829173" y="5791200"/>
            <a:ext cx="803425" cy="338554"/>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dirty="0" smtClean="0">
                <a:solidFill>
                  <a:schemeClr val="tx1"/>
                </a:solidFill>
                <a:latin typeface="+mj-lt"/>
              </a:rPr>
              <a:t>Decline</a:t>
            </a:r>
            <a:endParaRPr lang="en-US" sz="1600" b="0" dirty="0">
              <a:solidFill>
                <a:schemeClr val="tx1"/>
              </a:solidFill>
              <a:latin typeface="+mj-lt"/>
            </a:endParaRPr>
          </a:p>
        </p:txBody>
      </p:sp>
      <p:sp>
        <p:nvSpPr>
          <p:cNvPr id="22" name="TextBox 21"/>
          <p:cNvSpPr txBox="1"/>
          <p:nvPr/>
        </p:nvSpPr>
        <p:spPr>
          <a:xfrm>
            <a:off x="7022163" y="2819400"/>
            <a:ext cx="994182" cy="58477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1600" b="0" smtClean="0">
                <a:solidFill>
                  <a:schemeClr val="bg1"/>
                </a:solidFill>
                <a:latin typeface="+mj-lt"/>
              </a:rPr>
              <a:t>Product</a:t>
            </a:r>
            <a:br>
              <a:rPr lang="en-US" sz="1600" b="0" smtClean="0">
                <a:solidFill>
                  <a:schemeClr val="bg1"/>
                </a:solidFill>
                <a:latin typeface="+mj-lt"/>
              </a:rPr>
            </a:br>
            <a:r>
              <a:rPr lang="en-US" sz="1600" b="0" smtClean="0">
                <a:solidFill>
                  <a:schemeClr val="bg1"/>
                </a:solidFill>
                <a:latin typeface="+mj-lt"/>
              </a:rPr>
              <a:t>Extension</a:t>
            </a:r>
            <a:endParaRPr lang="en-US" sz="1600" b="0" dirty="0">
              <a:solidFill>
                <a:schemeClr val="bg1"/>
              </a:solidFill>
              <a:latin typeface="+mj-lt"/>
            </a:endParaRPr>
          </a:p>
        </p:txBody>
      </p:sp>
      <p:cxnSp>
        <p:nvCxnSpPr>
          <p:cNvPr id="23" name="Straight Arrow Connector 22"/>
          <p:cNvCxnSpPr/>
          <p:nvPr/>
        </p:nvCxnSpPr>
        <p:spPr>
          <a:xfrm>
            <a:off x="762000" y="5791200"/>
            <a:ext cx="7772400" cy="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62000" y="1143000"/>
            <a:ext cx="0" cy="4648200"/>
          </a:xfrm>
          <a:prstGeom prst="straightConnector1">
            <a:avLst/>
          </a:prstGeom>
          <a:ln w="41275" cap="rnd">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83689" y="3219551"/>
            <a:ext cx="715260" cy="400110"/>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b="0" smtClean="0">
                <a:solidFill>
                  <a:schemeClr val="tx1"/>
                </a:solidFill>
                <a:latin typeface="+mj-lt"/>
              </a:rPr>
              <a:t>Sales</a:t>
            </a:r>
            <a:endParaRPr lang="en-US" b="0" dirty="0">
              <a:solidFill>
                <a:schemeClr val="tx1"/>
              </a:solidFill>
              <a:latin typeface="+mj-lt"/>
            </a:endParaRPr>
          </a:p>
        </p:txBody>
      </p:sp>
      <p:sp>
        <p:nvSpPr>
          <p:cNvPr id="30" name="TextBox 29"/>
          <p:cNvSpPr txBox="1"/>
          <p:nvPr/>
        </p:nvSpPr>
        <p:spPr>
          <a:xfrm>
            <a:off x="4038600" y="1295400"/>
            <a:ext cx="838691" cy="461665"/>
          </a:xfrm>
          <a:prstGeom prst="rect">
            <a:avLst/>
          </a:prstGeom>
          <a:noFill/>
        </p:spPr>
        <p:txBody>
          <a:bodyPr wrap="none" rtlCol="0">
            <a:spAutoFit/>
          </a:bodyPr>
          <a:lstStyle>
            <a:defPPr>
              <a:defRPr lang="en-US"/>
            </a:defPPr>
            <a:lvl1pPr>
              <a:defRPr sz="2000" b="1">
                <a:solidFill>
                  <a:schemeClr val="tx1">
                    <a:lumMod val="65000"/>
                    <a:lumOff val="35000"/>
                  </a:schemeClr>
                </a:solidFill>
                <a:latin typeface="Arial" pitchFamily="34" charset="0"/>
                <a:cs typeface="Arial" pitchFamily="34" charset="0"/>
              </a:defRPr>
            </a:lvl1pPr>
          </a:lstStyle>
          <a:p>
            <a:pPr algn="ctr"/>
            <a:r>
              <a:rPr lang="en-US" sz="2400" dirty="0" smtClean="0">
                <a:solidFill>
                  <a:srgbClr val="000000"/>
                </a:solidFill>
                <a:latin typeface="Century Gothic"/>
              </a:rPr>
              <a:t>TIME</a:t>
            </a:r>
            <a:endParaRPr lang="en-US" sz="2400" dirty="0">
              <a:solidFill>
                <a:srgbClr val="000000"/>
              </a:solidFill>
              <a:latin typeface="Century Gothic"/>
            </a:endParaRPr>
          </a:p>
        </p:txBody>
      </p:sp>
      <p:sp>
        <p:nvSpPr>
          <p:cNvPr id="31" name="Right Arrow 30"/>
          <p:cNvSpPr/>
          <p:nvPr/>
        </p:nvSpPr>
        <p:spPr>
          <a:xfrm>
            <a:off x="4953000" y="1371600"/>
            <a:ext cx="685800" cy="363379"/>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041085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228600"/>
            <a:ext cx="6172200" cy="6096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dirty="0"/>
              <a:t>Stakeholder Management and Organization Roles</a:t>
            </a:r>
            <a:endParaRPr lang="en-US" dirty="0"/>
          </a:p>
        </p:txBody>
      </p:sp>
      <p:pic>
        <p:nvPicPr>
          <p:cNvPr id="2050"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9220" y="1798280"/>
            <a:ext cx="7461395" cy="437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bwMode="auto">
          <a:xfrm>
            <a:off x="281354" y="1219200"/>
            <a:ext cx="1477108" cy="1191816"/>
          </a:xfrm>
          <a:prstGeom prst="roundRect">
            <a:avLst/>
          </a:prstGeom>
          <a:solidFill>
            <a:srgbClr val="FFFF00"/>
          </a:solidFill>
          <a:ln w="9525" cap="flat" cmpd="sng" algn="ctr">
            <a:solidFill>
              <a:schemeClr val="folHlink"/>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
                <a:schemeClr val="accent1"/>
              </a:buClr>
              <a:buSzPct val="50000"/>
              <a:buFont typeface="Monotype Sorts" charset="2"/>
              <a:buNone/>
              <a:tabLst/>
            </a:pPr>
            <a:r>
              <a:rPr kumimoji="0" lang="en-US" sz="1600" i="0" u="none" strike="noStrike" cap="none" normalizeH="0" baseline="0" dirty="0" smtClean="0">
                <a:ln>
                  <a:noFill/>
                </a:ln>
                <a:solidFill>
                  <a:schemeClr val="tx1"/>
                </a:solidFill>
                <a:effectLst/>
                <a:latin typeface="Calibri"/>
                <a:cs typeface="Calibri"/>
              </a:rPr>
              <a:t>These Stakeholders</a:t>
            </a:r>
            <a:r>
              <a:rPr kumimoji="0" lang="en-US" sz="1600" i="0" u="none" strike="noStrike" cap="none" normalizeH="0" dirty="0" smtClean="0">
                <a:ln>
                  <a:noFill/>
                </a:ln>
                <a:solidFill>
                  <a:schemeClr val="tx1"/>
                </a:solidFill>
                <a:effectLst/>
                <a:latin typeface="Calibri"/>
                <a:cs typeface="Calibri"/>
              </a:rPr>
              <a:t> are looking at CSR Practices</a:t>
            </a:r>
            <a:endParaRPr kumimoji="0" lang="en-US" sz="1600" i="0" u="none" strike="noStrike" cap="none" normalizeH="0" baseline="0" dirty="0" smtClean="0">
              <a:ln>
                <a:noFill/>
              </a:ln>
              <a:solidFill>
                <a:schemeClr val="tx1"/>
              </a:solidFill>
              <a:effectLst/>
              <a:latin typeface="Calibri"/>
              <a:cs typeface="Calibri"/>
            </a:endParaRPr>
          </a:p>
        </p:txBody>
      </p:sp>
      <p:cxnSp>
        <p:nvCxnSpPr>
          <p:cNvPr id="7" name="Straight Arrow Connector 6"/>
          <p:cNvCxnSpPr>
            <a:stCxn id="6" idx="2"/>
          </p:cNvCxnSpPr>
          <p:nvPr/>
        </p:nvCxnSpPr>
        <p:spPr bwMode="auto">
          <a:xfrm>
            <a:off x="1019908" y="2411016"/>
            <a:ext cx="879231" cy="103584"/>
          </a:xfrm>
          <a:prstGeom prst="straightConnector1">
            <a:avLst/>
          </a:prstGeom>
          <a:noFill/>
          <a:ln w="9525" cap="flat" cmpd="sng" algn="ctr">
            <a:solidFill>
              <a:schemeClr val="folHlink"/>
            </a:solidFill>
            <a:prstDash val="solid"/>
            <a:round/>
            <a:headEnd type="none" w="med" len="med"/>
            <a:tailEnd type="arrow"/>
          </a:ln>
          <a:effectLst/>
        </p:spPr>
      </p:cxnSp>
      <p:cxnSp>
        <p:nvCxnSpPr>
          <p:cNvPr id="9" name="Straight Arrow Connector 8"/>
          <p:cNvCxnSpPr>
            <a:stCxn id="6" idx="2"/>
          </p:cNvCxnSpPr>
          <p:nvPr/>
        </p:nvCxnSpPr>
        <p:spPr bwMode="auto">
          <a:xfrm>
            <a:off x="1019908" y="2411016"/>
            <a:ext cx="386861" cy="1017984"/>
          </a:xfrm>
          <a:prstGeom prst="straightConnector1">
            <a:avLst/>
          </a:prstGeom>
          <a:noFill/>
          <a:ln w="9525" cap="flat" cmpd="sng" algn="ctr">
            <a:solidFill>
              <a:schemeClr val="folHlink"/>
            </a:solidFill>
            <a:prstDash val="solid"/>
            <a:round/>
            <a:headEnd type="none" w="med" len="med"/>
            <a:tailEnd type="arrow"/>
          </a:ln>
          <a:effectLst/>
        </p:spPr>
      </p:cxnSp>
      <p:cxnSp>
        <p:nvCxnSpPr>
          <p:cNvPr id="11" name="Elbow Connector 10"/>
          <p:cNvCxnSpPr>
            <a:stCxn id="6" idx="3"/>
          </p:cNvCxnSpPr>
          <p:nvPr/>
        </p:nvCxnSpPr>
        <p:spPr bwMode="auto">
          <a:xfrm>
            <a:off x="1758462" y="1815108"/>
            <a:ext cx="5767753" cy="1613893"/>
          </a:xfrm>
          <a:prstGeom prst="bentConnector3">
            <a:avLst>
              <a:gd name="adj1" fmla="val 100027"/>
            </a:avLst>
          </a:prstGeom>
          <a:noFill/>
          <a:ln w="9525" cap="flat" cmpd="sng" algn="ctr">
            <a:solidFill>
              <a:schemeClr val="folHlink"/>
            </a:solidFill>
            <a:prstDash val="solid"/>
            <a:round/>
            <a:headEnd type="none" w="med" len="med"/>
            <a:tailEnd type="arrow"/>
          </a:ln>
          <a:effectLst/>
        </p:spPr>
      </p:cxnSp>
      <p:cxnSp>
        <p:nvCxnSpPr>
          <p:cNvPr id="21" name="Elbow Connector 20"/>
          <p:cNvCxnSpPr>
            <a:stCxn id="6" idx="3"/>
          </p:cNvCxnSpPr>
          <p:nvPr/>
        </p:nvCxnSpPr>
        <p:spPr bwMode="auto">
          <a:xfrm>
            <a:off x="1758462" y="1815108"/>
            <a:ext cx="5205046" cy="699493"/>
          </a:xfrm>
          <a:prstGeom prst="bentConnector3">
            <a:avLst>
              <a:gd name="adj1" fmla="val 99775"/>
            </a:avLst>
          </a:prstGeom>
          <a:noFill/>
          <a:ln w="9525" cap="flat" cmpd="sng" algn="ctr">
            <a:solidFill>
              <a:schemeClr val="folHlink"/>
            </a:solidFill>
            <a:prstDash val="solid"/>
            <a:round/>
            <a:headEnd type="none" w="med" len="med"/>
            <a:tailEnd type="arrow"/>
          </a:ln>
          <a:effectLst/>
        </p:spPr>
      </p:cxnSp>
      <p:cxnSp>
        <p:nvCxnSpPr>
          <p:cNvPr id="26" name="Elbow Connector 25"/>
          <p:cNvCxnSpPr>
            <a:stCxn id="6" idx="3"/>
          </p:cNvCxnSpPr>
          <p:nvPr/>
        </p:nvCxnSpPr>
        <p:spPr bwMode="auto">
          <a:xfrm>
            <a:off x="1758462" y="1815108"/>
            <a:ext cx="6260123" cy="2528293"/>
          </a:xfrm>
          <a:prstGeom prst="bentConnector3">
            <a:avLst>
              <a:gd name="adj1" fmla="val 99663"/>
            </a:avLst>
          </a:prstGeom>
          <a:noFill/>
          <a:ln w="9525" cap="flat" cmpd="sng" algn="ctr">
            <a:solidFill>
              <a:schemeClr val="folHlink"/>
            </a:solidFill>
            <a:prstDash val="solid"/>
            <a:round/>
            <a:headEnd type="none" w="med" len="med"/>
            <a:tailEnd type="arrow"/>
          </a:ln>
          <a:effectLst/>
        </p:spPr>
      </p:cxnSp>
      <p:pic>
        <p:nvPicPr>
          <p:cNvPr id="29" name="Picture 28" descr="ISO2150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283200"/>
            <a:ext cx="1581252" cy="736600"/>
          </a:xfrm>
          <a:prstGeom prst="rect">
            <a:avLst/>
          </a:prstGeom>
        </p:spPr>
      </p:pic>
    </p:spTree>
    <p:extLst>
      <p:ext uri="{BB962C8B-B14F-4D97-AF65-F5344CB8AC3E}">
        <p14:creationId xmlns:p14="http://schemas.microsoft.com/office/powerpoint/2010/main" val="288886008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183</a:t>
            </a:fld>
            <a:endParaRPr lang="en-US" dirty="0"/>
          </a:p>
        </p:txBody>
      </p:sp>
      <p:sp>
        <p:nvSpPr>
          <p:cNvPr id="4" name="Title 3"/>
          <p:cNvSpPr>
            <a:spLocks noGrp="1"/>
          </p:cNvSpPr>
          <p:nvPr>
            <p:ph type="title"/>
          </p:nvPr>
        </p:nvSpPr>
        <p:spPr>
          <a:xfrm>
            <a:off x="381000" y="228600"/>
            <a:ext cx="6400800" cy="838200"/>
          </a:xfrm>
        </p:spPr>
        <p:txBody>
          <a:bodyPr/>
          <a:lstStyle/>
          <a:p>
            <a:r>
              <a:rPr lang="en-US" sz="2800" dirty="0" smtClean="0">
                <a:solidFill>
                  <a:schemeClr val="tx1"/>
                </a:solidFill>
              </a:rPr>
              <a:t>Deliverables from a </a:t>
            </a:r>
            <a:r>
              <a:rPr lang="en-US" sz="2800" dirty="0">
                <a:solidFill>
                  <a:schemeClr val="tx1"/>
                </a:solidFill>
              </a:rPr>
              <a:t>concept to </a:t>
            </a:r>
            <a:r>
              <a:rPr lang="en-US" sz="2800" dirty="0" smtClean="0">
                <a:solidFill>
                  <a:schemeClr val="tx1"/>
                </a:solidFill>
              </a:rPr>
              <a:t>relationships perspective</a:t>
            </a:r>
            <a:r>
              <a:rPr lang="en-US" dirty="0"/>
              <a:t/>
            </a:r>
            <a:br>
              <a:rPr lang="en-US" dirty="0"/>
            </a:br>
            <a:endParaRPr 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38200"/>
            <a:ext cx="6777038" cy="510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362200" y="4622800"/>
            <a:ext cx="1447800" cy="304800"/>
          </a:xfrm>
          <a:prstGeom prst="rect">
            <a:avLst/>
          </a:prstGeom>
          <a:solidFill>
            <a:schemeClr val="accent2">
              <a:lumMod val="40000"/>
              <a:lumOff val="60000"/>
            </a:schemeClr>
          </a:solidFill>
          <a:ln>
            <a:solidFill>
              <a:schemeClr val="tx1"/>
            </a:solidFill>
          </a:ln>
          <a:effectLst>
            <a:glow rad="228600">
              <a:schemeClr val="accent3">
                <a:satMod val="175000"/>
                <a:alpha val="40000"/>
              </a:schemeClr>
            </a:glow>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a:lstStyle/>
          <a:p>
            <a:pPr algn="ctr"/>
            <a:r>
              <a:rPr lang="en-US" sz="1200" dirty="0" smtClean="0">
                <a:solidFill>
                  <a:schemeClr val="tx1"/>
                </a:solidFill>
              </a:rPr>
              <a:t>Deliverables</a:t>
            </a:r>
            <a:endParaRPr lang="en-US" sz="1200" dirty="0">
              <a:solidFill>
                <a:schemeClr val="tx1"/>
              </a:solidFill>
            </a:endParaRPr>
          </a:p>
        </p:txBody>
      </p:sp>
    </p:spTree>
    <p:extLst>
      <p:ext uri="{BB962C8B-B14F-4D97-AF65-F5344CB8AC3E}">
        <p14:creationId xmlns:p14="http://schemas.microsoft.com/office/powerpoint/2010/main" val="384277910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lstStyle/>
          <a:p>
            <a:r>
              <a:rPr lang="en-GB" dirty="0" smtClean="0"/>
              <a:t>Handover</a:t>
            </a:r>
            <a:endParaRPr lang="en-GB" dirty="0"/>
          </a:p>
        </p:txBody>
      </p:sp>
      <p:sp>
        <p:nvSpPr>
          <p:cNvPr id="1855491" name="Rectangle 3"/>
          <p:cNvSpPr>
            <a:spLocks noGrp="1" noChangeArrowheads="1"/>
          </p:cNvSpPr>
          <p:nvPr>
            <p:ph type="body" idx="1"/>
          </p:nvPr>
        </p:nvSpPr>
        <p:spPr/>
        <p:txBody>
          <a:bodyPr>
            <a:normAutofit fontScale="92500" lnSpcReduction="10000"/>
          </a:bodyPr>
          <a:lstStyle/>
          <a:p>
            <a:pPr>
              <a:lnSpc>
                <a:spcPct val="110000"/>
              </a:lnSpc>
            </a:pPr>
            <a:r>
              <a:rPr lang="en-GB" dirty="0"/>
              <a:t>Product </a:t>
            </a:r>
            <a:r>
              <a:rPr lang="en-GB" dirty="0" smtClean="0"/>
              <a:t>Delivery (Deliverables)</a:t>
            </a:r>
            <a:endParaRPr lang="en-GB" dirty="0"/>
          </a:p>
          <a:p>
            <a:pPr>
              <a:lnSpc>
                <a:spcPct val="110000"/>
              </a:lnSpc>
            </a:pPr>
            <a:r>
              <a:rPr lang="en-GB" dirty="0"/>
              <a:t>Acceptance </a:t>
            </a:r>
            <a:r>
              <a:rPr lang="en-GB" dirty="0" smtClean="0"/>
              <a:t>Criteria </a:t>
            </a:r>
            <a:endParaRPr lang="en-GB" dirty="0"/>
          </a:p>
          <a:p>
            <a:pPr>
              <a:lnSpc>
                <a:spcPct val="110000"/>
              </a:lnSpc>
            </a:pPr>
            <a:r>
              <a:rPr lang="en-GB" dirty="0" smtClean="0"/>
              <a:t>Punch </a:t>
            </a:r>
            <a:r>
              <a:rPr lang="en-GB" dirty="0"/>
              <a:t>List</a:t>
            </a:r>
          </a:p>
          <a:p>
            <a:pPr>
              <a:lnSpc>
                <a:spcPct val="110000"/>
              </a:lnSpc>
            </a:pPr>
            <a:r>
              <a:rPr lang="en-GB" dirty="0"/>
              <a:t>Transfer of Ownership</a:t>
            </a:r>
          </a:p>
          <a:p>
            <a:pPr>
              <a:lnSpc>
                <a:spcPct val="110000"/>
              </a:lnSpc>
            </a:pPr>
            <a:r>
              <a:rPr lang="en-GB" dirty="0"/>
              <a:t>Handover and Acceptance </a:t>
            </a:r>
            <a:r>
              <a:rPr lang="en-GB" dirty="0" smtClean="0"/>
              <a:t>Process</a:t>
            </a:r>
          </a:p>
          <a:p>
            <a:pPr>
              <a:lnSpc>
                <a:spcPct val="110000"/>
              </a:lnSpc>
            </a:pPr>
            <a:r>
              <a:rPr lang="en-GB" dirty="0" smtClean="0"/>
              <a:t>Key Stakeholders present</a:t>
            </a:r>
          </a:p>
          <a:p>
            <a:pPr>
              <a:lnSpc>
                <a:spcPct val="110000"/>
              </a:lnSpc>
            </a:pPr>
            <a:r>
              <a:rPr lang="en-GB" dirty="0" smtClean="0"/>
              <a:t>Start Up requirements and knowledge transfer</a:t>
            </a:r>
          </a:p>
          <a:p>
            <a:pPr>
              <a:lnSpc>
                <a:spcPct val="110000"/>
              </a:lnSpc>
            </a:pPr>
            <a:r>
              <a:rPr lang="en-GB" dirty="0" smtClean="0"/>
              <a:t>Review of risks and issues to be transferred into operations phase with deliverable</a:t>
            </a:r>
            <a:endParaRPr lang="en-GB"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184</a:t>
            </a:fld>
            <a:endParaRPr lang="en-US" dirty="0"/>
          </a:p>
        </p:txBody>
      </p:sp>
      <p:pic>
        <p:nvPicPr>
          <p:cNvPr id="4" name="Picture 3"/>
          <p:cNvPicPr>
            <a:picLocks noChangeAspect="1"/>
          </p:cNvPicPr>
          <p:nvPr/>
        </p:nvPicPr>
        <p:blipFill>
          <a:blip r:embed="rId3" cstate="print"/>
          <a:stretch>
            <a:fillRect/>
          </a:stretch>
        </p:blipFill>
        <p:spPr>
          <a:xfrm>
            <a:off x="6096000" y="1828800"/>
            <a:ext cx="2728944" cy="1361440"/>
          </a:xfrm>
          <a:prstGeom prst="rect">
            <a:avLst/>
          </a:prstGeom>
        </p:spPr>
      </p:pic>
    </p:spTree>
    <p:extLst>
      <p:ext uri="{BB962C8B-B14F-4D97-AF65-F5344CB8AC3E}">
        <p14:creationId xmlns:p14="http://schemas.microsoft.com/office/powerpoint/2010/main" val="3517358978"/>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type="title"/>
          </p:nvPr>
        </p:nvSpPr>
        <p:spPr/>
        <p:txBody>
          <a:bodyPr/>
          <a:lstStyle/>
          <a:p>
            <a:r>
              <a:rPr lang="en-GB" dirty="0" smtClean="0"/>
              <a:t>Closure</a:t>
            </a:r>
            <a:endParaRPr lang="en-GB" dirty="0"/>
          </a:p>
        </p:txBody>
      </p:sp>
      <p:sp>
        <p:nvSpPr>
          <p:cNvPr id="1857539" name="Rectangle 3"/>
          <p:cNvSpPr>
            <a:spLocks noGrp="1" noChangeArrowheads="1"/>
          </p:cNvSpPr>
          <p:nvPr>
            <p:ph type="body" idx="1"/>
          </p:nvPr>
        </p:nvSpPr>
        <p:spPr>
          <a:xfrm>
            <a:off x="657770" y="1338948"/>
            <a:ext cx="7876629" cy="4770438"/>
          </a:xfrm>
        </p:spPr>
        <p:txBody>
          <a:bodyPr/>
          <a:lstStyle/>
          <a:p>
            <a:r>
              <a:rPr lang="en-GB" dirty="0"/>
              <a:t>Closure Report</a:t>
            </a:r>
          </a:p>
          <a:p>
            <a:pPr lvl="1"/>
            <a:r>
              <a:rPr lang="en-GB" sz="2200" dirty="0"/>
              <a:t>Compared to </a:t>
            </a:r>
            <a:r>
              <a:rPr lang="en-GB" sz="2200" dirty="0" smtClean="0"/>
              <a:t>Success Criteria and reviewed against each milestone</a:t>
            </a:r>
            <a:endParaRPr lang="en-GB" sz="2200" dirty="0"/>
          </a:p>
          <a:p>
            <a:pPr lvl="1"/>
            <a:r>
              <a:rPr lang="en-GB" sz="2200" dirty="0"/>
              <a:t>Transfer/close outstanding Risks and Issues</a:t>
            </a:r>
          </a:p>
          <a:p>
            <a:r>
              <a:rPr lang="en-GB" dirty="0"/>
              <a:t>Carry out audits, close documentation</a:t>
            </a:r>
          </a:p>
          <a:p>
            <a:r>
              <a:rPr lang="en-GB" dirty="0"/>
              <a:t>Contract review and </a:t>
            </a:r>
            <a:r>
              <a:rPr lang="en-GB" dirty="0" smtClean="0"/>
              <a:t>closure</a:t>
            </a:r>
          </a:p>
          <a:p>
            <a:r>
              <a:rPr lang="en-GB" dirty="0" smtClean="0"/>
              <a:t>Asset lifecycle review and team redeployment</a:t>
            </a:r>
          </a:p>
          <a:p>
            <a:r>
              <a:rPr lang="en-GB" dirty="0" smtClean="0"/>
              <a:t>Carry out Post Project Review</a:t>
            </a:r>
          </a:p>
          <a:p>
            <a:r>
              <a:rPr lang="en-GB" dirty="0" smtClean="0"/>
              <a:t>Project Sponsor Formal Sign Off</a:t>
            </a:r>
          </a:p>
        </p:txBody>
      </p:sp>
      <p:sp>
        <p:nvSpPr>
          <p:cNvPr id="3" name="Slide Number Placeholder 2"/>
          <p:cNvSpPr>
            <a:spLocks noGrp="1"/>
          </p:cNvSpPr>
          <p:nvPr>
            <p:ph type="sldNum" sz="quarter" idx="12"/>
          </p:nvPr>
        </p:nvSpPr>
        <p:spPr/>
        <p:txBody>
          <a:bodyPr/>
          <a:lstStyle/>
          <a:p>
            <a:fld id="{4BE819A1-3DD8-4179-BFD0-BF7D359F8DBD}" type="slidenum">
              <a:rPr lang="en-US" smtClean="0"/>
              <a:pPr/>
              <a:t>185</a:t>
            </a:fld>
            <a:endParaRPr lang="en-US" dirty="0"/>
          </a:p>
        </p:txBody>
      </p:sp>
    </p:spTree>
    <p:extLst>
      <p:ext uri="{BB962C8B-B14F-4D97-AF65-F5344CB8AC3E}">
        <p14:creationId xmlns:p14="http://schemas.microsoft.com/office/powerpoint/2010/main" val="44310553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186</a:t>
            </a:fld>
            <a:endParaRPr lang="en-US" dirty="0"/>
          </a:p>
        </p:txBody>
      </p:sp>
      <p:sp>
        <p:nvSpPr>
          <p:cNvPr id="6" name="Content Placeholder 5"/>
          <p:cNvSpPr>
            <a:spLocks noGrp="1"/>
          </p:cNvSpPr>
          <p:nvPr>
            <p:ph idx="1"/>
          </p:nvPr>
        </p:nvSpPr>
        <p:spPr/>
        <p:txBody>
          <a:bodyPr>
            <a:normAutofit lnSpcReduction="10000"/>
          </a:bodyPr>
          <a:lstStyle/>
          <a:p>
            <a:pPr>
              <a:lnSpc>
                <a:spcPct val="114000"/>
              </a:lnSpc>
              <a:spcBef>
                <a:spcPts val="1200"/>
              </a:spcBef>
            </a:pPr>
            <a:r>
              <a:rPr lang="en-GB" dirty="0">
                <a:solidFill>
                  <a:srgbClr val="000000"/>
                </a:solidFill>
                <a:ea typeface="Calibri"/>
              </a:rPr>
              <a:t>Project and Product life cycles.</a:t>
            </a:r>
          </a:p>
          <a:p>
            <a:pPr>
              <a:lnSpc>
                <a:spcPct val="114000"/>
              </a:lnSpc>
              <a:spcBef>
                <a:spcPts val="1200"/>
              </a:spcBef>
            </a:pPr>
            <a:r>
              <a:rPr lang="en-GB" dirty="0">
                <a:solidFill>
                  <a:srgbClr val="000000"/>
                </a:solidFill>
                <a:ea typeface="Calibri"/>
              </a:rPr>
              <a:t>Product Lifespans Cradle to Cradle and Cradle to Grave</a:t>
            </a:r>
          </a:p>
          <a:p>
            <a:pPr>
              <a:lnSpc>
                <a:spcPct val="114000"/>
              </a:lnSpc>
              <a:spcBef>
                <a:spcPts val="1200"/>
              </a:spcBef>
            </a:pPr>
            <a:r>
              <a:rPr lang="en-GB" dirty="0">
                <a:solidFill>
                  <a:srgbClr val="000000"/>
                </a:solidFill>
                <a:ea typeface="Calibri"/>
              </a:rPr>
              <a:t>Project phases such as Initiate, Plan Implement and Close.</a:t>
            </a:r>
          </a:p>
          <a:p>
            <a:pPr>
              <a:lnSpc>
                <a:spcPct val="114000"/>
              </a:lnSpc>
              <a:spcBef>
                <a:spcPts val="1200"/>
              </a:spcBef>
            </a:pPr>
            <a:r>
              <a:rPr lang="en-GB" dirty="0">
                <a:solidFill>
                  <a:srgbClr val="000000"/>
                </a:solidFill>
                <a:ea typeface="Calibri"/>
              </a:rPr>
              <a:t>The relationship between phases and stages.</a:t>
            </a:r>
          </a:p>
          <a:p>
            <a:pPr>
              <a:lnSpc>
                <a:spcPct val="114000"/>
              </a:lnSpc>
              <a:spcBef>
                <a:spcPts val="1200"/>
              </a:spcBef>
            </a:pPr>
            <a:r>
              <a:rPr lang="en-GB" dirty="0">
                <a:solidFill>
                  <a:srgbClr val="000000"/>
                </a:solidFill>
                <a:ea typeface="Calibri"/>
              </a:rPr>
              <a:t>The PRiSM Flow </a:t>
            </a:r>
          </a:p>
          <a:p>
            <a:pPr>
              <a:lnSpc>
                <a:spcPct val="114000"/>
              </a:lnSpc>
              <a:spcBef>
                <a:spcPts val="1200"/>
              </a:spcBef>
            </a:pPr>
            <a:r>
              <a:rPr lang="en-GB" dirty="0">
                <a:solidFill>
                  <a:srgbClr val="000000"/>
                </a:solidFill>
                <a:ea typeface="Calibri"/>
              </a:rPr>
              <a:t>The Product Life Cycle</a:t>
            </a:r>
          </a:p>
          <a:p>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2977009868"/>
      </p:ext>
    </p:extLst>
  </p:cSld>
  <p:clrMapOvr>
    <a:masterClrMapping/>
  </p:clrMapOvr>
  <p:transition spd="slow"/>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The P5 Standard</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187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49229436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10</a:t>
                      </a:r>
                    </a:p>
                    <a:p>
                      <a:pPr>
                        <a:lnSpc>
                          <a:spcPct val="100000"/>
                        </a:lnSpc>
                        <a:spcAft>
                          <a:spcPts val="0"/>
                        </a:spcAft>
                      </a:pPr>
                      <a:r>
                        <a:rPr lang="en-GB" sz="1600" dirty="0" smtClean="0">
                          <a:solidFill>
                            <a:schemeClr val="tx1"/>
                          </a:solidFill>
                          <a:latin typeface="Helvetica"/>
                          <a:ea typeface="Calibri"/>
                          <a:cs typeface="Helvetica"/>
                        </a:rPr>
                        <a:t>The P5™</a:t>
                      </a:r>
                      <a:r>
                        <a:rPr lang="en-GB" sz="1600" baseline="0" dirty="0" smtClean="0">
                          <a:solidFill>
                            <a:schemeClr val="tx1"/>
                          </a:solidFill>
                          <a:latin typeface="Helvetica"/>
                          <a:ea typeface="Calibri"/>
                          <a:cs typeface="Helvetica"/>
                        </a:rPr>
                        <a:t> Standard</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The P5™ Standard</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Be able</a:t>
                      </a:r>
                      <a:r>
                        <a:rPr lang="en-GB" sz="1600" baseline="0" dirty="0" smtClean="0">
                          <a:solidFill>
                            <a:schemeClr val="tx2"/>
                          </a:solidFill>
                          <a:latin typeface="Helvetica"/>
                          <a:ea typeface="Calibri"/>
                          <a:cs typeface="Helvetica"/>
                        </a:rPr>
                        <a:t> to use the P5 standard for project selection, risk management, and sustainability governance.</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396254618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atrgovac.com/usdocs/global-compact-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0" y="2438400"/>
            <a:ext cx="1167054" cy="1226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400" y="3124200"/>
            <a:ext cx="562708" cy="60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110392"/>
            <a:ext cx="1254369" cy="547208"/>
          </a:xfrm>
          <a:prstGeom prst="rect">
            <a:avLst/>
          </a:prstGeom>
        </p:spPr>
      </p:pic>
      <p:cxnSp>
        <p:nvCxnSpPr>
          <p:cNvPr id="12" name="Straight Arrow Connector 11"/>
          <p:cNvCxnSpPr/>
          <p:nvPr/>
        </p:nvCxnSpPr>
        <p:spPr bwMode="auto">
          <a:xfrm>
            <a:off x="4419600" y="2217717"/>
            <a:ext cx="0" cy="525483"/>
          </a:xfrm>
          <a:prstGeom prst="straightConnector1">
            <a:avLst/>
          </a:prstGeom>
          <a:noFill/>
          <a:ln w="9525" cap="flat" cmpd="sng" algn="ctr">
            <a:solidFill>
              <a:schemeClr val="folHlink"/>
            </a:solidFill>
            <a:prstDash val="solid"/>
            <a:round/>
            <a:headEnd type="none" w="med" len="med"/>
            <a:tailEnd type="arrow"/>
          </a:ln>
          <a:effectLst/>
        </p:spPr>
      </p:cxnSp>
      <p:cxnSp>
        <p:nvCxnSpPr>
          <p:cNvPr id="13" name="Straight Arrow Connector 12"/>
          <p:cNvCxnSpPr/>
          <p:nvPr/>
        </p:nvCxnSpPr>
        <p:spPr bwMode="auto">
          <a:xfrm flipH="1">
            <a:off x="5486400" y="3352800"/>
            <a:ext cx="1125415" cy="0"/>
          </a:xfrm>
          <a:prstGeom prst="straightConnector1">
            <a:avLst/>
          </a:prstGeom>
          <a:noFill/>
          <a:ln w="9525" cap="flat" cmpd="sng" algn="ctr">
            <a:solidFill>
              <a:schemeClr val="folHlink"/>
            </a:solidFill>
            <a:prstDash val="solid"/>
            <a:round/>
            <a:headEnd type="none" w="med" len="med"/>
            <a:tailEnd type="arrow"/>
          </a:ln>
          <a:effectLst/>
        </p:spPr>
      </p:cxnSp>
      <p:cxnSp>
        <p:nvCxnSpPr>
          <p:cNvPr id="16" name="Straight Arrow Connector 15"/>
          <p:cNvCxnSpPr/>
          <p:nvPr/>
        </p:nvCxnSpPr>
        <p:spPr bwMode="auto">
          <a:xfrm>
            <a:off x="2250831" y="3200400"/>
            <a:ext cx="844062" cy="0"/>
          </a:xfrm>
          <a:prstGeom prst="straightConnector1">
            <a:avLst/>
          </a:prstGeom>
          <a:noFill/>
          <a:ln w="9525" cap="flat" cmpd="sng" algn="ctr">
            <a:solidFill>
              <a:schemeClr val="folHlink"/>
            </a:solidFill>
            <a:prstDash val="solid"/>
            <a:round/>
            <a:headEnd type="none" w="med" len="med"/>
            <a:tailEnd type="arrow"/>
          </a:ln>
          <a:effectLst/>
        </p:spPr>
      </p:cxnSp>
      <p:cxnSp>
        <p:nvCxnSpPr>
          <p:cNvPr id="19" name="Straight Arrow Connector 18"/>
          <p:cNvCxnSpPr/>
          <p:nvPr/>
        </p:nvCxnSpPr>
        <p:spPr bwMode="auto">
          <a:xfrm flipV="1">
            <a:off x="4343400" y="4114800"/>
            <a:ext cx="13032" cy="609600"/>
          </a:xfrm>
          <a:prstGeom prst="straightConnector1">
            <a:avLst/>
          </a:prstGeom>
          <a:noFill/>
          <a:ln w="9525" cap="flat" cmpd="sng" algn="ctr">
            <a:solidFill>
              <a:schemeClr val="folHlink"/>
            </a:solidFill>
            <a:prstDash val="solid"/>
            <a:round/>
            <a:headEnd type="none" w="med" len="med"/>
            <a:tailEnd type="arrow"/>
          </a:ln>
          <a:effectLst/>
        </p:spPr>
      </p:cxnSp>
      <p:sp>
        <p:nvSpPr>
          <p:cNvPr id="3" name="Title 2"/>
          <p:cNvSpPr>
            <a:spLocks noGrp="1"/>
          </p:cNvSpPr>
          <p:nvPr>
            <p:ph type="title" idx="4294967295"/>
          </p:nvPr>
        </p:nvSpPr>
        <p:spPr>
          <a:xfrm>
            <a:off x="304800" y="-68551"/>
            <a:ext cx="8229600" cy="1143000"/>
          </a:xfrm>
        </p:spPr>
        <p:txBody>
          <a:bodyPr/>
          <a:lstStyle/>
          <a:p>
            <a:pPr rtl="0" eaLnBrk="1" latinLnBrk="0" hangingPunct="1"/>
            <a:r>
              <a:rPr lang="en-US" sz="2800" kern="1200" dirty="0" smtClean="0">
                <a:solidFill>
                  <a:schemeClr val="tx1"/>
                </a:solidFill>
                <a:effectLst/>
                <a:ea typeface="+mn-ea"/>
              </a:rPr>
              <a:t>Introducing the GPM® P5™ Standard for Sustainability and Project Management</a:t>
            </a:r>
            <a:endParaRPr lang="en-US" sz="2800" dirty="0" smtClean="0">
              <a:solidFill>
                <a:schemeClr val="tx1"/>
              </a:solidFill>
              <a:effectLs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4164" y="4788243"/>
            <a:ext cx="1600200" cy="1383957"/>
          </a:xfrm>
          <a:prstGeom prst="rect">
            <a:avLst/>
          </a:prstGeom>
        </p:spPr>
      </p:pic>
      <p:pic>
        <p:nvPicPr>
          <p:cNvPr id="5" name="Picture 4" descr="P5-Logo.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1400" y="2819400"/>
            <a:ext cx="1600200" cy="1276406"/>
          </a:xfrm>
          <a:prstGeom prst="rect">
            <a:avLst/>
          </a:prstGeom>
        </p:spPr>
      </p:pic>
      <p:pic>
        <p:nvPicPr>
          <p:cNvPr id="2" name="Picture 1" descr="lifecycle.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20076" y="1114902"/>
            <a:ext cx="1701800" cy="1003300"/>
          </a:xfrm>
          <a:prstGeom prst="rect">
            <a:avLst/>
          </a:prstGeom>
        </p:spPr>
      </p:pic>
      <p:pic>
        <p:nvPicPr>
          <p:cNvPr id="9" name="Picture 8" descr="P5 Front Page Graphic.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9400" y="1066800"/>
            <a:ext cx="4151439" cy="537244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351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524002"/>
            <a:ext cx="7033708" cy="3508977"/>
          </a:xfrm>
        </p:spPr>
        <p:txBody>
          <a:bodyPr>
            <a:normAutofit fontScale="92500" lnSpcReduction="10000"/>
          </a:bodyPr>
          <a:lstStyle/>
          <a:p>
            <a:r>
              <a:rPr lang="en-GB" dirty="0" smtClean="0"/>
              <a:t>Five measureable elements to sustainability</a:t>
            </a:r>
          </a:p>
          <a:p>
            <a:r>
              <a:rPr lang="en-GB" dirty="0" smtClean="0"/>
              <a:t>Each measured individually and through Mutual Possession</a:t>
            </a:r>
            <a:endParaRPr lang="en-GB" sz="2000" dirty="0" smtClean="0"/>
          </a:p>
          <a:p>
            <a:pPr lvl="1"/>
            <a:r>
              <a:rPr lang="en-GB" dirty="0" smtClean="0"/>
              <a:t>Planet (Environmental aspect)</a:t>
            </a:r>
          </a:p>
          <a:p>
            <a:pPr lvl="1"/>
            <a:r>
              <a:rPr lang="en-GB" dirty="0" smtClean="0"/>
              <a:t>People (Social aspect)</a:t>
            </a:r>
          </a:p>
          <a:p>
            <a:pPr lvl="1"/>
            <a:r>
              <a:rPr lang="en-GB" dirty="0" smtClean="0"/>
              <a:t>Profit (Financial aspect)</a:t>
            </a:r>
          </a:p>
          <a:p>
            <a:pPr lvl="1"/>
            <a:r>
              <a:rPr lang="en-GB" dirty="0" smtClean="0"/>
              <a:t>Process (Governance aspect)</a:t>
            </a:r>
          </a:p>
          <a:p>
            <a:pPr lvl="1"/>
            <a:r>
              <a:rPr lang="en-GB" dirty="0" smtClean="0"/>
              <a:t>Product (Technical aspect)</a:t>
            </a:r>
          </a:p>
        </p:txBody>
      </p:sp>
      <p:sp>
        <p:nvSpPr>
          <p:cNvPr id="5" name="Title 4"/>
          <p:cNvSpPr>
            <a:spLocks noGrp="1"/>
          </p:cNvSpPr>
          <p:nvPr>
            <p:ph type="title"/>
          </p:nvPr>
        </p:nvSpPr>
        <p:spPr/>
        <p:txBody>
          <a:bodyPr/>
          <a:lstStyle/>
          <a:p>
            <a:r>
              <a:rPr lang="en-US" dirty="0" smtClean="0"/>
              <a:t>P5 Overview</a:t>
            </a:r>
            <a:endParaRPr lang="en-US" dirty="0"/>
          </a:p>
        </p:txBody>
      </p:sp>
      <p:pic>
        <p:nvPicPr>
          <p:cNvPr id="7" name="Picture 6" descr="P5-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4648200"/>
            <a:ext cx="1600200" cy="1276406"/>
          </a:xfrm>
          <a:prstGeom prst="rect">
            <a:avLst/>
          </a:prstGeom>
        </p:spPr>
      </p:pic>
    </p:spTree>
    <p:extLst>
      <p:ext uri="{BB962C8B-B14F-4D97-AF65-F5344CB8AC3E}">
        <p14:creationId xmlns:p14="http://schemas.microsoft.com/office/powerpoint/2010/main" val="4590447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Cobb Salad Report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0434" y="1295400"/>
            <a:ext cx="4968766" cy="4724400"/>
          </a:xfrm>
        </p:spPr>
      </p:pic>
      <p:sp>
        <p:nvSpPr>
          <p:cNvPr id="7" name="Line Callout 1 (Accent Bar) 6"/>
          <p:cNvSpPr/>
          <p:nvPr/>
        </p:nvSpPr>
        <p:spPr>
          <a:xfrm>
            <a:off x="3200400" y="1676400"/>
            <a:ext cx="14478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Philanthropy</a:t>
            </a:r>
            <a:endParaRPr lang="en-US" dirty="0"/>
          </a:p>
        </p:txBody>
      </p:sp>
      <p:sp>
        <p:nvSpPr>
          <p:cNvPr id="8" name="Line Callout 1 (Accent Bar) 7"/>
          <p:cNvSpPr/>
          <p:nvPr/>
        </p:nvSpPr>
        <p:spPr>
          <a:xfrm>
            <a:off x="457200" y="1371600"/>
            <a:ext cx="1905000" cy="457200"/>
          </a:xfrm>
          <a:prstGeom prst="accentCallout1">
            <a:avLst>
              <a:gd name="adj1" fmla="val 18750"/>
              <a:gd name="adj2" fmla="val -8333"/>
              <a:gd name="adj3" fmla="val 368680"/>
              <a:gd name="adj4" fmla="val 1134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Health and Safety</a:t>
            </a:r>
            <a:endParaRPr lang="en-US" dirty="0"/>
          </a:p>
        </p:txBody>
      </p:sp>
      <p:sp>
        <p:nvSpPr>
          <p:cNvPr id="9" name="Line Callout 1 (Accent Bar) 8"/>
          <p:cNvSpPr/>
          <p:nvPr/>
        </p:nvSpPr>
        <p:spPr>
          <a:xfrm>
            <a:off x="2133600" y="3962400"/>
            <a:ext cx="2438400" cy="457200"/>
          </a:xfrm>
          <a:prstGeom prst="accentCallout1">
            <a:avLst>
              <a:gd name="adj1" fmla="val 18750"/>
              <a:gd name="adj2" fmla="val -8333"/>
              <a:gd name="adj3" fmla="val 271601"/>
              <a:gd name="adj4" fmla="val -72795"/>
            </a:avLst>
          </a:prstGeom>
          <a:ln/>
        </p:spPr>
        <p:style>
          <a:lnRef idx="1">
            <a:schemeClr val="accent5"/>
          </a:lnRef>
          <a:fillRef idx="3">
            <a:schemeClr val="accent5"/>
          </a:fillRef>
          <a:effectRef idx="2">
            <a:schemeClr val="accent5"/>
          </a:effectRef>
          <a:fontRef idx="minor">
            <a:schemeClr val="lt1"/>
          </a:fontRef>
        </p:style>
        <p:txBody>
          <a:bodyPr/>
          <a:lstStyle/>
          <a:p>
            <a:r>
              <a:rPr lang="en-US" dirty="0" smtClean="0"/>
              <a:t>Carbon Emission Goals</a:t>
            </a:r>
            <a:endParaRPr lang="en-US" dirty="0"/>
          </a:p>
        </p:txBody>
      </p:sp>
      <p:sp>
        <p:nvSpPr>
          <p:cNvPr id="11" name="TextBox 10"/>
          <p:cNvSpPr txBox="1"/>
          <p:nvPr/>
        </p:nvSpPr>
        <p:spPr>
          <a:xfrm>
            <a:off x="5257800" y="1206817"/>
            <a:ext cx="3657600" cy="4801314"/>
          </a:xfrm>
          <a:prstGeom prst="rect">
            <a:avLst/>
          </a:prstGeom>
          <a:noFill/>
        </p:spPr>
        <p:txBody>
          <a:bodyPr wrap="square" rtlCol="0">
            <a:spAutoFit/>
          </a:bodyPr>
          <a:lstStyle/>
          <a:p>
            <a:endParaRPr lang="en-US" sz="2400" dirty="0">
              <a:solidFill>
                <a:schemeClr val="accent2">
                  <a:lumMod val="75000"/>
                </a:schemeClr>
              </a:solidFill>
            </a:endParaRPr>
          </a:p>
          <a:p>
            <a:r>
              <a:rPr lang="en-US" sz="2400" dirty="0" smtClean="0"/>
              <a:t>“These </a:t>
            </a:r>
            <a:r>
              <a:rPr lang="en-US" sz="2400" dirty="0"/>
              <a:t>are all worthwhile topics however they are operationally focused and the </a:t>
            </a:r>
            <a:r>
              <a:rPr lang="en-US" sz="2400" b="1" dirty="0"/>
              <a:t>emphasis needs to focus on</a:t>
            </a:r>
            <a:r>
              <a:rPr lang="en-US" sz="2400" dirty="0"/>
              <a:t> what the organization produces from a </a:t>
            </a:r>
            <a:r>
              <a:rPr lang="en-US" sz="2400" b="1" dirty="0"/>
              <a:t>product</a:t>
            </a:r>
            <a:r>
              <a:rPr lang="en-US" sz="2400" dirty="0"/>
              <a:t> and </a:t>
            </a:r>
            <a:r>
              <a:rPr lang="en-US" sz="2400" b="1" dirty="0"/>
              <a:t>service</a:t>
            </a:r>
            <a:r>
              <a:rPr lang="en-US" sz="2400" dirty="0"/>
              <a:t> perspective</a:t>
            </a:r>
            <a:r>
              <a:rPr lang="en-US" sz="2400" dirty="0" smtClean="0"/>
              <a:t>.” </a:t>
            </a:r>
          </a:p>
          <a:p>
            <a:r>
              <a:rPr lang="en-US" sz="2400" dirty="0" smtClean="0"/>
              <a:t>	Timothy Hui</a:t>
            </a:r>
            <a:r>
              <a:rPr lang="en-US" sz="2400" dirty="0"/>
              <a:t>.</a:t>
            </a:r>
            <a:r>
              <a:rPr lang="en-US" sz="2400" dirty="0" smtClean="0"/>
              <a:t> </a:t>
            </a:r>
            <a:r>
              <a:rPr lang="en-US" sz="2400" dirty="0"/>
              <a:t>Head </a:t>
            </a:r>
            <a:r>
              <a:rPr lang="en-US" sz="2400" dirty="0" smtClean="0"/>
              <a:t>	of </a:t>
            </a:r>
            <a:r>
              <a:rPr lang="en-US" sz="2400" dirty="0"/>
              <a:t>Focal Point GRI </a:t>
            </a:r>
            <a:r>
              <a:rPr lang="en-US" sz="2400" dirty="0" smtClean="0"/>
              <a:t>	for </a:t>
            </a:r>
            <a:r>
              <a:rPr lang="en-US" sz="2400" dirty="0"/>
              <a:t>China </a:t>
            </a:r>
          </a:p>
          <a:p>
            <a:endParaRPr lang="en-US" dirty="0"/>
          </a:p>
        </p:txBody>
      </p:sp>
    </p:spTree>
    <p:extLst>
      <p:ext uri="{BB962C8B-B14F-4D97-AF65-F5344CB8AC3E}">
        <p14:creationId xmlns:p14="http://schemas.microsoft.com/office/powerpoint/2010/main" val="245880623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685800"/>
          </a:xfrm>
        </p:spPr>
        <p:txBody>
          <a:bodyPr/>
          <a:lstStyle/>
          <a:p>
            <a:r>
              <a:rPr lang="en-US" dirty="0" smtClean="0"/>
              <a:t>The P5</a:t>
            </a:r>
            <a:r>
              <a:rPr lang="en-US" baseline="0" dirty="0" smtClean="0"/>
              <a:t> Chart</a:t>
            </a:r>
            <a:endParaRPr lang="en-US" dirty="0"/>
          </a:p>
        </p:txBody>
      </p:sp>
      <p:pic>
        <p:nvPicPr>
          <p:cNvPr id="4" name="Picture 3" descr="The P5 Matrix 201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43000"/>
            <a:ext cx="8839200" cy="4876611"/>
          </a:xfrm>
          <a:prstGeom prst="rect">
            <a:avLst/>
          </a:prstGeom>
        </p:spPr>
      </p:pic>
    </p:spTree>
    <p:extLst>
      <p:ext uri="{BB962C8B-B14F-4D97-AF65-F5344CB8AC3E}">
        <p14:creationId xmlns:p14="http://schemas.microsoft.com/office/powerpoint/2010/main" val="184922027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product?</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191</a:t>
            </a:fld>
            <a:endParaRPr lang="en-US" dirty="0"/>
          </a:p>
        </p:txBody>
      </p:sp>
      <p:sp>
        <p:nvSpPr>
          <p:cNvPr id="6" name="Rectangle 5"/>
          <p:cNvSpPr/>
          <p:nvPr/>
        </p:nvSpPr>
        <p:spPr>
          <a:xfrm>
            <a:off x="1905000" y="1295400"/>
            <a:ext cx="5715000" cy="2031325"/>
          </a:xfrm>
          <a:prstGeom prst="rect">
            <a:avLst/>
          </a:prstGeom>
        </p:spPr>
        <p:txBody>
          <a:bodyPr wrap="square">
            <a:spAutoFit/>
          </a:bodyPr>
          <a:lstStyle/>
          <a:p>
            <a:r>
              <a:rPr lang="en-US" dirty="0"/>
              <a:t>A "product" defined to be any tangible or intangible service, good(s), change, resource, business result or outcome undertaken by an organization using the project management processes as the method to create, update, expand, maintain and eventually dispose of the products, with the objective to use the "product" to provide future benefit to the organization. "</a:t>
            </a:r>
          </a:p>
        </p:txBody>
      </p:sp>
      <p:pic>
        <p:nvPicPr>
          <p:cNvPr id="7" name="Picture 6"/>
          <p:cNvPicPr>
            <a:picLocks noChangeAspect="1"/>
          </p:cNvPicPr>
          <p:nvPr/>
        </p:nvPicPr>
        <p:blipFill>
          <a:blip r:embed="rId3" cstate="print"/>
          <a:stretch>
            <a:fillRect/>
          </a:stretch>
        </p:blipFill>
        <p:spPr>
          <a:xfrm>
            <a:off x="457200" y="1447800"/>
            <a:ext cx="1079500" cy="1231900"/>
          </a:xfrm>
          <a:prstGeom prst="rect">
            <a:avLst/>
          </a:prstGeom>
        </p:spPr>
      </p:pic>
      <p:sp>
        <p:nvSpPr>
          <p:cNvPr id="8" name="TextBox 7"/>
          <p:cNvSpPr txBox="1"/>
          <p:nvPr/>
        </p:nvSpPr>
        <p:spPr>
          <a:xfrm>
            <a:off x="381000" y="3500497"/>
            <a:ext cx="7010400" cy="2062103"/>
          </a:xfrm>
          <a:prstGeom prst="rect">
            <a:avLst/>
          </a:prstGeom>
          <a:noFill/>
        </p:spPr>
        <p:txBody>
          <a:bodyPr wrap="square" rtlCol="0">
            <a:spAutoFit/>
          </a:bodyPr>
          <a:lstStyle/>
          <a:p>
            <a:r>
              <a:rPr lang="en-US" sz="2400" dirty="0"/>
              <a:t>Products commonly follow four stages </a:t>
            </a:r>
            <a:endParaRPr lang="en-US" sz="2400" dirty="0" smtClean="0"/>
          </a:p>
          <a:p>
            <a:endParaRPr lang="en-US" sz="2400" dirty="0"/>
          </a:p>
          <a:p>
            <a:pPr marL="342900" indent="-342900">
              <a:buFont typeface="Arial"/>
              <a:buChar char="•"/>
            </a:pPr>
            <a:r>
              <a:rPr lang="en-US" sz="2400" b="1" baseline="30000" dirty="0" smtClean="0"/>
              <a:t>Introduction</a:t>
            </a:r>
            <a:r>
              <a:rPr lang="en-US" sz="2400" baseline="30000" dirty="0" smtClean="0"/>
              <a:t> </a:t>
            </a:r>
            <a:r>
              <a:rPr lang="en-US" sz="2400" baseline="30000" dirty="0"/>
              <a:t>– A product is introduced to the market</a:t>
            </a:r>
          </a:p>
          <a:p>
            <a:pPr marL="342900" indent="-342900">
              <a:buFont typeface="Arial"/>
              <a:buChar char="•"/>
            </a:pPr>
            <a:r>
              <a:rPr lang="en-US" sz="2400" b="1" baseline="30000" dirty="0" smtClean="0"/>
              <a:t>Growth</a:t>
            </a:r>
            <a:r>
              <a:rPr lang="en-US" sz="2400" baseline="30000" dirty="0" smtClean="0"/>
              <a:t> </a:t>
            </a:r>
            <a:r>
              <a:rPr lang="en-US" sz="2400" baseline="30000" dirty="0"/>
              <a:t>– the product starts to grow in the market</a:t>
            </a:r>
          </a:p>
          <a:p>
            <a:pPr marL="342900" indent="-342900">
              <a:buFont typeface="Arial"/>
              <a:buChar char="•"/>
            </a:pPr>
            <a:r>
              <a:rPr lang="en-US" sz="2400" b="1" baseline="30000" dirty="0" smtClean="0"/>
              <a:t>Maturity</a:t>
            </a:r>
            <a:r>
              <a:rPr lang="en-US" sz="2400" baseline="30000" dirty="0" smtClean="0"/>
              <a:t> </a:t>
            </a:r>
            <a:r>
              <a:rPr lang="en-US" sz="2400" baseline="30000" dirty="0"/>
              <a:t>– the product is established, sales increase and eventually stabilize</a:t>
            </a:r>
          </a:p>
          <a:p>
            <a:pPr marL="342900" indent="-342900">
              <a:buFont typeface="Arial"/>
              <a:buChar char="•"/>
            </a:pPr>
            <a:r>
              <a:rPr lang="en-US" sz="2400" b="1" baseline="30000" dirty="0" smtClean="0"/>
              <a:t>Decline</a:t>
            </a:r>
            <a:r>
              <a:rPr lang="en-US" sz="2400" baseline="30000" dirty="0" smtClean="0"/>
              <a:t> </a:t>
            </a:r>
            <a:r>
              <a:rPr lang="en-US" sz="2400" baseline="30000" dirty="0"/>
              <a:t>– the stage where the product begins to decline and either the market for the product is no longer there.</a:t>
            </a:r>
            <a:endParaRPr lang="en-US" sz="2400" dirty="0"/>
          </a:p>
        </p:txBody>
      </p:sp>
      <p:pic>
        <p:nvPicPr>
          <p:cNvPr id="9" name="Picture 8" descr="P5-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257673387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Project Process?</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192</a:t>
            </a:fld>
            <a:endParaRPr lang="en-US" dirty="0"/>
          </a:p>
        </p:txBody>
      </p:sp>
      <p:pic>
        <p:nvPicPr>
          <p:cNvPr id="6" name="Picture 5"/>
          <p:cNvPicPr>
            <a:picLocks noChangeAspect="1"/>
          </p:cNvPicPr>
          <p:nvPr/>
        </p:nvPicPr>
        <p:blipFill>
          <a:blip r:embed="rId2" cstate="print"/>
          <a:stretch>
            <a:fillRect/>
          </a:stretch>
        </p:blipFill>
        <p:spPr>
          <a:xfrm>
            <a:off x="457200" y="1676400"/>
            <a:ext cx="990600" cy="1130121"/>
          </a:xfrm>
          <a:prstGeom prst="rect">
            <a:avLst/>
          </a:prstGeom>
        </p:spPr>
      </p:pic>
      <p:sp>
        <p:nvSpPr>
          <p:cNvPr id="7" name="TextBox 6"/>
          <p:cNvSpPr txBox="1"/>
          <p:nvPr/>
        </p:nvSpPr>
        <p:spPr>
          <a:xfrm>
            <a:off x="1524000" y="1600200"/>
            <a:ext cx="7336048" cy="2954655"/>
          </a:xfrm>
          <a:prstGeom prst="rect">
            <a:avLst/>
          </a:prstGeom>
          <a:noFill/>
        </p:spPr>
        <p:txBody>
          <a:bodyPr wrap="square" rtlCol="0">
            <a:spAutoFit/>
          </a:bodyPr>
          <a:lstStyle/>
          <a:p>
            <a:r>
              <a:rPr lang="en-US" dirty="0"/>
              <a:t>According to </a:t>
            </a:r>
            <a:r>
              <a:rPr lang="en-US" dirty="0" smtClean="0"/>
              <a:t>ISO 21500, A </a:t>
            </a:r>
            <a:r>
              <a:rPr lang="en-US" dirty="0"/>
              <a:t>process is a set of interrelated activities. Processes used in projects are generally categorized into three major types:</a:t>
            </a:r>
          </a:p>
          <a:p>
            <a:endParaRPr lang="en-US" baseline="30000" dirty="0" smtClean="0"/>
          </a:p>
          <a:p>
            <a:pPr marL="285750" indent="-285750">
              <a:buFont typeface="Arial"/>
              <a:buChar char="•"/>
            </a:pPr>
            <a:r>
              <a:rPr lang="en-US" baseline="30000" dirty="0" smtClean="0"/>
              <a:t>Project </a:t>
            </a:r>
            <a:r>
              <a:rPr lang="en-US" baseline="30000" dirty="0"/>
              <a:t>management processes, which are specific to project management and determine how the activities selected for the project are managed;</a:t>
            </a:r>
          </a:p>
          <a:p>
            <a:pPr marL="285750" indent="-285750">
              <a:buFont typeface="Arial"/>
              <a:buChar char="•"/>
            </a:pPr>
            <a:endParaRPr lang="en-US" baseline="30000" dirty="0" smtClean="0"/>
          </a:p>
          <a:p>
            <a:pPr marL="285750" indent="-285750">
              <a:buFont typeface="Arial"/>
              <a:buChar char="•"/>
            </a:pPr>
            <a:r>
              <a:rPr lang="en-US" baseline="30000" dirty="0" smtClean="0"/>
              <a:t>Delivery </a:t>
            </a:r>
            <a:r>
              <a:rPr lang="en-US" baseline="30000" dirty="0"/>
              <a:t>processes, which are not unique to project management, which result in the specification and provision of a particular product, service or result, and which vary depending on the particular project deliverable;</a:t>
            </a:r>
          </a:p>
          <a:p>
            <a:pPr marL="285750" indent="-285750">
              <a:buFont typeface="Arial"/>
              <a:buChar char="•"/>
            </a:pPr>
            <a:endParaRPr lang="en-US" baseline="30000" dirty="0"/>
          </a:p>
          <a:p>
            <a:pPr marL="285750" indent="-285750">
              <a:buFont typeface="Arial"/>
              <a:buChar char="•"/>
            </a:pPr>
            <a:r>
              <a:rPr lang="en-US" baseline="30000" dirty="0" smtClean="0"/>
              <a:t>Support </a:t>
            </a:r>
            <a:r>
              <a:rPr lang="en-US" baseline="30000" dirty="0"/>
              <a:t>processes, which are not unique to project management and which provide relevant and valuable support to product and project management processes in such disciplines as logistics, finance, accounting and safety.</a:t>
            </a:r>
          </a:p>
          <a:p>
            <a:endParaRPr lang="en-US" dirty="0"/>
          </a:p>
        </p:txBody>
      </p:sp>
      <p:pic>
        <p:nvPicPr>
          <p:cNvPr id="9" name="Picture 8" descr="P5-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427828272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Perform the Analysis</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a:t>There are several ways to perform a P5 impact analysis.  Developing a risk register using each element, as a category is the simplest.  </a:t>
            </a:r>
            <a:endParaRPr lang="en-US" dirty="0" smtClean="0"/>
          </a:p>
          <a:p>
            <a:pPr marL="514350" indent="-514350">
              <a:buFont typeface="+mj-lt"/>
              <a:buAutoNum type="arabicPeriod"/>
            </a:pPr>
            <a:r>
              <a:rPr lang="en-US" dirty="0" smtClean="0"/>
              <a:t>The </a:t>
            </a:r>
            <a:r>
              <a:rPr lang="en-US" dirty="0"/>
              <a:t>most effective way is to use a scoring system</a:t>
            </a:r>
            <a:r>
              <a:rPr lang="en-US" dirty="0" smtClean="0"/>
              <a:t>. </a:t>
            </a: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193</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19559171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using a scoring system, each product deliverable and project process will be scored against each element of P5 based on a positive/neutral/negative scale ranging from a neutral (o) high (+ or -3) , medium (+ or -2) , and low (+ or -3).  </a:t>
            </a:r>
          </a:p>
          <a:p>
            <a:endParaRPr lang="en-US" dirty="0"/>
          </a:p>
          <a:p>
            <a:r>
              <a:rPr lang="en-US" dirty="0"/>
              <a:t>This method is a simplified Analytic Hierarchy Process, one of the most popular analytical techniques for complex decision-making problems. </a:t>
            </a:r>
            <a:r>
              <a:rPr lang="en-US" dirty="0" smtClean="0"/>
              <a:t/>
            </a:r>
            <a:br>
              <a:rPr lang="en-US" dirty="0" smtClean="0"/>
            </a:br>
            <a:endParaRPr lang="en-US" dirty="0" smtClean="0"/>
          </a:p>
          <a:p>
            <a:pPr lvl="1"/>
            <a:r>
              <a:rPr lang="en-US" i="1" dirty="0" smtClean="0">
                <a:solidFill>
                  <a:schemeClr val="bg1">
                    <a:lumMod val="50000"/>
                  </a:schemeClr>
                </a:solidFill>
              </a:rPr>
              <a:t>Note</a:t>
            </a:r>
            <a:r>
              <a:rPr lang="en-US" i="1" dirty="0">
                <a:solidFill>
                  <a:schemeClr val="bg1">
                    <a:lumMod val="50000"/>
                  </a:schemeClr>
                </a:solidFill>
              </a:rPr>
              <a:t>: An AHP hierarchy can have as many levels as needed to fully characterize a particular decision situation. </a:t>
            </a:r>
          </a:p>
        </p:txBody>
      </p:sp>
      <p:sp>
        <p:nvSpPr>
          <p:cNvPr id="5" name="Slide Number Placeholder 4"/>
          <p:cNvSpPr>
            <a:spLocks noGrp="1"/>
          </p:cNvSpPr>
          <p:nvPr>
            <p:ph type="sldNum" sz="quarter" idx="12"/>
          </p:nvPr>
        </p:nvSpPr>
        <p:spPr/>
        <p:txBody>
          <a:bodyPr/>
          <a:lstStyle/>
          <a:p>
            <a:fld id="{4BE819A1-3DD8-4179-BFD0-BF7D359F8DBD}" type="slidenum">
              <a:rPr lang="en-US" smtClean="0"/>
              <a:pPr/>
              <a:t>194</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3052580867"/>
              </p:ext>
            </p:extLst>
          </p:nvPr>
        </p:nvGraphicFramePr>
        <p:xfrm>
          <a:off x="609600" y="2743200"/>
          <a:ext cx="8051143" cy="1054100"/>
        </p:xfrm>
        <a:graphic>
          <a:graphicData uri="http://schemas.openxmlformats.org/presentationml/2006/ole">
            <mc:AlternateContent xmlns:mc="http://schemas.openxmlformats.org/markup-compatibility/2006">
              <mc:Choice xmlns:v="urn:schemas-microsoft-com:vml" Requires="v">
                <p:oleObj spid="_x0000_s3075" name="Document" r:id="rId3" imgW="5625893" imgH="736573" progId="Word.Document.12">
                  <p:embed/>
                </p:oleObj>
              </mc:Choice>
              <mc:Fallback>
                <p:oleObj name="Document" r:id="rId3" imgW="5625893" imgH="736573" progId="Word.Documen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743200"/>
                        <a:ext cx="8051143" cy="1054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206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this?	</a:t>
            </a:r>
            <a:endParaRPr lang="en-US" dirty="0"/>
          </a:p>
        </p:txBody>
      </p:sp>
      <p:sp>
        <p:nvSpPr>
          <p:cNvPr id="3" name="Content Placeholder 2"/>
          <p:cNvSpPr>
            <a:spLocks noGrp="1"/>
          </p:cNvSpPr>
          <p:nvPr>
            <p:ph idx="1"/>
          </p:nvPr>
        </p:nvSpPr>
        <p:spPr/>
        <p:txBody>
          <a:bodyPr/>
          <a:lstStyle/>
          <a:p>
            <a:r>
              <a:rPr lang="en-US" dirty="0"/>
              <a:t>The P5 impact analysis will provide key insight on where the problem areas are from a sustainability perspective.  </a:t>
            </a:r>
            <a:endParaRPr lang="en-US" dirty="0" smtClean="0"/>
          </a:p>
          <a:p>
            <a:r>
              <a:rPr lang="en-US" dirty="0" smtClean="0"/>
              <a:t>Once </a:t>
            </a:r>
            <a:r>
              <a:rPr lang="en-US" dirty="0"/>
              <a:t>the analysis is completed, the items that pose a risk (anything with a + score) should be sectioned off and reviewed, and mapped to into a Sustainability Management Plan (SMP) </a:t>
            </a:r>
          </a:p>
          <a:p>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195</a:t>
            </a:fld>
            <a:endParaRPr lang="en-US" dirty="0"/>
          </a:p>
        </p:txBody>
      </p:sp>
      <p:pic>
        <p:nvPicPr>
          <p:cNvPr id="6" name="Picture 5" descr="P5-Log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724400"/>
            <a:ext cx="1600200" cy="1276406"/>
          </a:xfrm>
          <a:prstGeom prst="rect">
            <a:avLst/>
          </a:prstGeom>
        </p:spPr>
      </p:pic>
    </p:spTree>
    <p:extLst>
      <p:ext uri="{BB962C8B-B14F-4D97-AF65-F5344CB8AC3E}">
        <p14:creationId xmlns:p14="http://schemas.microsoft.com/office/powerpoint/2010/main" val="304652909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lstStyle/>
          <a:p>
            <a:r>
              <a:rPr lang="en-US" dirty="0"/>
              <a:t>A</a:t>
            </a:r>
            <a:r>
              <a:rPr lang="en-US" dirty="0" smtClean="0"/>
              <a:t> lot of good info…</a:t>
            </a:r>
          </a:p>
        </p:txBody>
      </p:sp>
      <p:sp>
        <p:nvSpPr>
          <p:cNvPr id="30723" name="Date Placeholder 1"/>
          <p:cNvSpPr>
            <a:spLocks noGrp="1"/>
          </p:cNvSpPr>
          <p:nvPr>
            <p:ph type="dt" sz="quarter" idx="4294967295"/>
          </p:nvPr>
        </p:nvSpPr>
        <p:spPr bwMode="auto">
          <a:xfrm>
            <a:off x="0" y="6526213"/>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000" dirty="0" smtClean="0">
                <a:solidFill>
                  <a:srgbClr val="FFFFFF"/>
                </a:solidFill>
              </a:rPr>
              <a:t>PMI  |  Presentation Title</a:t>
            </a:r>
            <a:endParaRPr lang="en-US" sz="1000" dirty="0" smtClean="0">
              <a:solidFill>
                <a:srgbClr val="455560"/>
              </a:solidFill>
            </a:endParaRPr>
          </a:p>
        </p:txBody>
      </p:sp>
      <p:pic>
        <p:nvPicPr>
          <p:cNvPr id="3072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200400" cy="250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1219200"/>
            <a:ext cx="52197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a:grpSpLocks/>
          </p:cNvGrpSpPr>
          <p:nvPr/>
        </p:nvGrpSpPr>
        <p:grpSpPr bwMode="auto">
          <a:xfrm>
            <a:off x="0" y="1709738"/>
            <a:ext cx="9144000" cy="4191000"/>
            <a:chOff x="0" y="1709341"/>
            <a:chExt cx="9144000" cy="4190999"/>
          </a:xfrm>
        </p:grpSpPr>
        <p:sp>
          <p:nvSpPr>
            <p:cNvPr id="2" name="Rectangular Callout 1"/>
            <p:cNvSpPr/>
            <p:nvPr/>
          </p:nvSpPr>
          <p:spPr bwMode="auto">
            <a:xfrm>
              <a:off x="0" y="1709341"/>
              <a:ext cx="9144000" cy="4190999"/>
            </a:xfrm>
            <a:prstGeom prst="wedgeRectCallout">
              <a:avLst>
                <a:gd name="adj1" fmla="val 36310"/>
                <a:gd name="adj2" fmla="val -53682"/>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 y="2057400"/>
              <a:ext cx="9128760" cy="269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29"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8" y="2079625"/>
            <a:ext cx="9120187"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a:grpSpLocks/>
          </p:cNvGrpSpPr>
          <p:nvPr/>
        </p:nvGrpSpPr>
        <p:grpSpPr bwMode="auto">
          <a:xfrm>
            <a:off x="1295400" y="914400"/>
            <a:ext cx="6477000" cy="4986338"/>
            <a:chOff x="1828800" y="1219201"/>
            <a:chExt cx="5943600" cy="4681140"/>
          </a:xfrm>
        </p:grpSpPr>
        <p:sp>
          <p:nvSpPr>
            <p:cNvPr id="10" name="Rectangular Callout 9"/>
            <p:cNvSpPr/>
            <p:nvPr/>
          </p:nvSpPr>
          <p:spPr bwMode="auto">
            <a:xfrm>
              <a:off x="1828800" y="1219201"/>
              <a:ext cx="5943600" cy="4681140"/>
            </a:xfrm>
            <a:prstGeom prst="wedgeRectCallout">
              <a:avLst>
                <a:gd name="adj1" fmla="val -58164"/>
                <a:gd name="adj2" fmla="val -39937"/>
              </a:avLst>
            </a:prstGeom>
            <a:solidFill>
              <a:srgbClr val="C4DACA"/>
            </a:solid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en-US" sz="2400" dirty="0">
                <a:solidFill>
                  <a:schemeClr val="tx1"/>
                </a:solidFill>
                <a:latin typeface="Times" charset="0"/>
              </a:endParaRPr>
            </a:p>
          </p:txBody>
        </p:sp>
        <p:pic>
          <p:nvPicPr>
            <p:cNvPr id="3073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2621" y="1321338"/>
              <a:ext cx="5788952" cy="447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28654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7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07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with the GRI and UNGC</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pic>
        <p:nvPicPr>
          <p:cNvPr id="6" name="Picture 5" descr="P5 GRI and UNGC.pdf"/>
          <p:cNvPicPr>
            <a:picLocks noChangeAspect="1"/>
          </p:cNvPicPr>
          <p:nvPr/>
        </p:nvPicPr>
        <p:blipFill rotWithShape="1">
          <a:blip r:embed="rId2" cstate="print">
            <a:extLst>
              <a:ext uri="{28A0092B-C50C-407E-A947-70E740481C1C}">
                <a14:useLocalDpi xmlns:a14="http://schemas.microsoft.com/office/drawing/2010/main" val="0"/>
              </a:ext>
            </a:extLst>
          </a:blip>
          <a:srcRect l="8148" t="6470" r="16601" b="44362"/>
          <a:stretch/>
        </p:blipFill>
        <p:spPr>
          <a:xfrm>
            <a:off x="457200" y="-38100"/>
            <a:ext cx="8077200" cy="6842469"/>
          </a:xfrm>
          <a:prstGeom prst="rect">
            <a:avLst/>
          </a:prstGeom>
        </p:spPr>
      </p:pic>
    </p:spTree>
    <p:extLst>
      <p:ext uri="{BB962C8B-B14F-4D97-AF65-F5344CB8AC3E}">
        <p14:creationId xmlns:p14="http://schemas.microsoft.com/office/powerpoint/2010/main" val="307628140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370" y="152400"/>
            <a:ext cx="6365630" cy="795338"/>
          </a:xfrm>
        </p:spPr>
        <p:txBody>
          <a:bodyPr/>
          <a:lstStyle/>
          <a:p>
            <a:r>
              <a:rPr lang="en-US" dirty="0" smtClean="0"/>
              <a:t>Group Exercise </a:t>
            </a:r>
            <a:br>
              <a:rPr lang="en-US" dirty="0" smtClean="0"/>
            </a:br>
            <a:r>
              <a:rPr lang="en-US" dirty="0" smtClean="0"/>
              <a:t>Learning How to use P5</a:t>
            </a:r>
            <a:endParaRPr lang="en-US" dirty="0"/>
          </a:p>
        </p:txBody>
      </p:sp>
      <p:pic>
        <p:nvPicPr>
          <p:cNvPr id="10" name="Picture 9">
            <a:hlinkClick r:id="rId3"/>
          </p:cNvPr>
          <p:cNvPicPr>
            <a:picLocks noChangeAspect="1"/>
          </p:cNvPicPr>
          <p:nvPr/>
        </p:nvPicPr>
        <p:blipFill>
          <a:blip r:embed="rId4" cstate="print"/>
          <a:stretch>
            <a:fillRect/>
          </a:stretch>
        </p:blipFill>
        <p:spPr>
          <a:xfrm>
            <a:off x="5978769" y="1447800"/>
            <a:ext cx="2321169" cy="4492752"/>
          </a:xfrm>
          <a:prstGeom prst="rect">
            <a:avLst/>
          </a:prstGeom>
        </p:spPr>
      </p:pic>
      <p:sp>
        <p:nvSpPr>
          <p:cNvPr id="11" name="TextBox 10"/>
          <p:cNvSpPr txBox="1"/>
          <p:nvPr/>
        </p:nvSpPr>
        <p:spPr>
          <a:xfrm>
            <a:off x="562708" y="2895600"/>
            <a:ext cx="5064369" cy="923330"/>
          </a:xfrm>
          <a:prstGeom prst="rect">
            <a:avLst/>
          </a:prstGeom>
          <a:noFill/>
        </p:spPr>
        <p:txBody>
          <a:bodyPr wrap="square" rtlCol="0">
            <a:spAutoFit/>
          </a:bodyPr>
          <a:lstStyle/>
          <a:p>
            <a:r>
              <a:rPr lang="en-US" dirty="0" smtClean="0"/>
              <a:t>With your project management hat on, what are some examples of projects that would be associated with bottled water?</a:t>
            </a:r>
            <a:endParaRPr lang="en-US" dirty="0"/>
          </a:p>
        </p:txBody>
      </p:sp>
      <p:sp>
        <p:nvSpPr>
          <p:cNvPr id="12" name="TextBox 11"/>
          <p:cNvSpPr txBox="1"/>
          <p:nvPr/>
        </p:nvSpPr>
        <p:spPr>
          <a:xfrm>
            <a:off x="492369" y="1752601"/>
            <a:ext cx="6272871" cy="923330"/>
          </a:xfrm>
          <a:prstGeom prst="rect">
            <a:avLst/>
          </a:prstGeom>
          <a:noFill/>
        </p:spPr>
        <p:txBody>
          <a:bodyPr wrap="none" rtlCol="0">
            <a:spAutoFit/>
          </a:bodyPr>
          <a:lstStyle/>
          <a:p>
            <a:r>
              <a:rPr lang="en-US" b="1" dirty="0" smtClean="0"/>
              <a:t>You are a project manager for ABC Beverage Company who just</a:t>
            </a:r>
          </a:p>
          <a:p>
            <a:r>
              <a:rPr lang="en-US" b="1" dirty="0" smtClean="0"/>
              <a:t>Came up with a new idea “bottled water”.</a:t>
            </a:r>
          </a:p>
          <a:p>
            <a:endParaRPr lang="en-US" b="1" dirty="0"/>
          </a:p>
        </p:txBody>
      </p:sp>
      <p:pic>
        <p:nvPicPr>
          <p:cNvPr id="6" name="Picture 5" descr="P5-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648200"/>
            <a:ext cx="1600200" cy="1276406"/>
          </a:xfrm>
          <a:prstGeom prst="rect">
            <a:avLst/>
          </a:prstGeom>
        </p:spPr>
      </p:pic>
    </p:spTree>
    <p:extLst>
      <p:ext uri="{BB962C8B-B14F-4D97-AF65-F5344CB8AC3E}">
        <p14:creationId xmlns:p14="http://schemas.microsoft.com/office/powerpoint/2010/main" val="2583226758"/>
      </p:ext>
    </p:extLst>
  </p:cSld>
  <p:clrMapOvr>
    <a:masterClrMapping/>
  </p:clrMapOvr>
  <p:transition spd="slow"/>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914399"/>
          </a:xfrm>
        </p:spPr>
        <p:txBody>
          <a:bodyPr/>
          <a:lstStyle/>
          <a:p>
            <a:r>
              <a:rPr lang="en-US" dirty="0" smtClean="0"/>
              <a:t>Project Governance – How could it be used?</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199</a:t>
            </a:fld>
            <a:endParaRPr lang="en-US" dirty="0"/>
          </a:p>
        </p:txBody>
      </p:sp>
      <p:sp>
        <p:nvSpPr>
          <p:cNvPr id="4" name="Title 3"/>
          <p:cNvSpPr>
            <a:spLocks noGrp="1"/>
          </p:cNvSpPr>
          <p:nvPr>
            <p:ph type="title"/>
          </p:nvPr>
        </p:nvSpPr>
        <p:spPr/>
        <p:txBody>
          <a:bodyPr/>
          <a:lstStyle/>
          <a:p>
            <a:r>
              <a:rPr lang="en-US" dirty="0" smtClean="0"/>
              <a:t>P5 and…	</a:t>
            </a:r>
            <a:endParaRPr lang="en-US" dirty="0"/>
          </a:p>
        </p:txBody>
      </p:sp>
      <p:sp>
        <p:nvSpPr>
          <p:cNvPr id="5" name="Content Placeholder 1"/>
          <p:cNvSpPr txBox="1">
            <a:spLocks/>
          </p:cNvSpPr>
          <p:nvPr/>
        </p:nvSpPr>
        <p:spPr>
          <a:xfrm>
            <a:off x="533400" y="27432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Risk Management – How could it be used?</a:t>
            </a:r>
            <a:endParaRPr lang="en-US" dirty="0"/>
          </a:p>
        </p:txBody>
      </p:sp>
      <p:sp>
        <p:nvSpPr>
          <p:cNvPr id="6" name="Content Placeholder 1"/>
          <p:cNvSpPr txBox="1">
            <a:spLocks/>
          </p:cNvSpPr>
          <p:nvPr/>
        </p:nvSpPr>
        <p:spPr>
          <a:xfrm>
            <a:off x="609600" y="3733800"/>
            <a:ext cx="8229600" cy="9143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lumMod val="50000"/>
                </a:schemeClr>
              </a:buClr>
              <a:buFont typeface="Courier New" pitchFamily="49" charset="0"/>
              <a:buChar char="o"/>
              <a:defRPr sz="2800" kern="1200">
                <a:solidFill>
                  <a:schemeClr val="tx1"/>
                </a:solidFill>
                <a:latin typeface="Helvetica"/>
                <a:ea typeface="+mn-ea"/>
                <a:cs typeface="Helvetica"/>
              </a:defRPr>
            </a:lvl1pPr>
            <a:lvl2pPr marL="742950" indent="-285750" algn="l" defTabSz="914400" rtl="0" eaLnBrk="1" latinLnBrk="0" hangingPunct="1">
              <a:spcBef>
                <a:spcPct val="20000"/>
              </a:spcBef>
              <a:buClr>
                <a:schemeClr val="accent1">
                  <a:lumMod val="50000"/>
                </a:schemeClr>
              </a:buClr>
              <a:buFont typeface="Courier New" pitchFamily="49" charset="0"/>
              <a:buChar char="o"/>
              <a:defRPr sz="2600" kern="1200">
                <a:solidFill>
                  <a:schemeClr val="tx1"/>
                </a:solidFill>
                <a:latin typeface="Helvetica"/>
                <a:ea typeface="+mn-ea"/>
                <a:cs typeface="Helvetica"/>
              </a:defRPr>
            </a:lvl2pPr>
            <a:lvl3pPr marL="1143000" indent="-228600" algn="l" defTabSz="914400" rtl="0" eaLnBrk="1" latinLnBrk="0" hangingPunct="1">
              <a:spcBef>
                <a:spcPct val="20000"/>
              </a:spcBef>
              <a:buClr>
                <a:schemeClr val="accent1">
                  <a:lumMod val="50000"/>
                </a:schemeClr>
              </a:buClr>
              <a:buFont typeface="Courier New" pitchFamily="49" charset="0"/>
              <a:buChar char="o"/>
              <a:defRPr sz="2400" kern="1200">
                <a:solidFill>
                  <a:schemeClr val="tx1"/>
                </a:solidFill>
                <a:latin typeface="Helvetica"/>
                <a:ea typeface="+mn-ea"/>
                <a:cs typeface="Helvetica"/>
              </a:defRPr>
            </a:lvl3pPr>
            <a:lvl4pPr marL="16002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4pPr>
            <a:lvl5pPr marL="2057400" indent="-228600" algn="l" defTabSz="914400" rtl="0" eaLnBrk="1" latinLnBrk="0" hangingPunct="1">
              <a:spcBef>
                <a:spcPct val="20000"/>
              </a:spcBef>
              <a:buClr>
                <a:schemeClr val="accent1">
                  <a:lumMod val="50000"/>
                </a:schemeClr>
              </a:buClr>
              <a:buFont typeface="Courier New" pitchFamily="49" charset="0"/>
              <a:buChar char="o"/>
              <a:defRPr sz="2000" kern="1200">
                <a:solidFill>
                  <a:schemeClr val="tx1"/>
                </a:solidFill>
                <a:latin typeface="Helvetica"/>
                <a:ea typeface="+mn-ea"/>
                <a:cs typeface="Helvetic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Project Selection – How could it be used?</a:t>
            </a:r>
            <a:endParaRPr lang="en-US" dirty="0"/>
          </a:p>
        </p:txBody>
      </p:sp>
    </p:spTree>
    <p:extLst>
      <p:ext uri="{BB962C8B-B14F-4D97-AF65-F5344CB8AC3E}">
        <p14:creationId xmlns:p14="http://schemas.microsoft.com/office/powerpoint/2010/main" val="9970536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987675" y="260350"/>
            <a:ext cx="3602038" cy="522288"/>
          </a:xfrm>
        </p:spPr>
        <p:txBody>
          <a:bodyPr wrap="none">
            <a:spAutoFit/>
          </a:bodyPr>
          <a:lstStyle/>
          <a:p>
            <a:pPr eaLnBrk="1" hangingPunct="1">
              <a:defRPr/>
            </a:pPr>
            <a:r>
              <a:rPr lang="en-US" sz="2800" b="1" kern="1200" dirty="0" smtClean="0">
                <a:solidFill>
                  <a:srgbClr val="92D050"/>
                </a:solidFill>
              </a:rPr>
              <a:t>About the presenter</a:t>
            </a:r>
            <a:endParaRPr lang="es-ES" sz="2800" b="1" kern="1200" dirty="0">
              <a:solidFill>
                <a:srgbClr val="92D050"/>
              </a:solidFill>
            </a:endParaRPr>
          </a:p>
        </p:txBody>
      </p:sp>
      <p:graphicFrame>
        <p:nvGraphicFramePr>
          <p:cNvPr id="7" name="Diagram 5"/>
          <p:cNvGraphicFramePr>
            <a:graphicFrameLocks noGrp="1"/>
          </p:cNvGraphicFramePr>
          <p:nvPr>
            <p:ph idx="1"/>
          </p:nvPr>
        </p:nvGraphicFramePr>
        <p:xfrm>
          <a:off x="457200" y="1600201"/>
          <a:ext cx="3034680" cy="2044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00" name="7 Rectángulo"/>
          <p:cNvSpPr>
            <a:spLocks noChangeArrowheads="1"/>
          </p:cNvSpPr>
          <p:nvPr/>
        </p:nvSpPr>
        <p:spPr bwMode="auto">
          <a:xfrm>
            <a:off x="2362200" y="1066800"/>
            <a:ext cx="6388100" cy="5016758"/>
          </a:xfrm>
          <a:prstGeom prst="rect">
            <a:avLst/>
          </a:prstGeom>
          <a:noFill/>
          <a:ln w="9525">
            <a:noFill/>
            <a:miter lim="800000"/>
            <a:headEnd/>
            <a:tailEnd/>
          </a:ln>
        </p:spPr>
        <p:txBody>
          <a:bodyPr wrap="square">
            <a:spAutoFit/>
          </a:bodyPr>
          <a:lstStyle/>
          <a:p>
            <a:pPr eaLnBrk="1" hangingPunct="1">
              <a:lnSpc>
                <a:spcPts val="1200"/>
              </a:lnSpc>
              <a:buFont typeface="Wingdings" pitchFamily="2" charset="2"/>
              <a:buChar char="ü"/>
            </a:pPr>
            <a:r>
              <a:rPr lang="es-ES" sz="1300" dirty="0"/>
              <a:t>   Industrial </a:t>
            </a:r>
            <a:r>
              <a:rPr lang="es-ES" sz="1300" dirty="0" err="1"/>
              <a:t>Engineer</a:t>
            </a:r>
            <a:r>
              <a:rPr lang="es-ES" sz="1300" dirty="0"/>
              <a:t> MBA, GPM-M, PMP </a:t>
            </a:r>
            <a:r>
              <a:rPr lang="es-ES" sz="1300" dirty="0" err="1"/>
              <a:t>with</a:t>
            </a:r>
            <a:r>
              <a:rPr lang="es-ES" sz="1300" dirty="0"/>
              <a:t> more </a:t>
            </a:r>
            <a:r>
              <a:rPr lang="es-ES" sz="1300" dirty="0" err="1"/>
              <a:t>than</a:t>
            </a:r>
            <a:r>
              <a:rPr lang="es-ES" sz="1300" dirty="0"/>
              <a:t> 25 </a:t>
            </a:r>
            <a:r>
              <a:rPr lang="es-ES" sz="1300" dirty="0" err="1"/>
              <a:t>years</a:t>
            </a:r>
            <a:r>
              <a:rPr lang="es-ES" sz="1300" dirty="0"/>
              <a:t> of </a:t>
            </a:r>
            <a:r>
              <a:rPr lang="es-ES" sz="1300" dirty="0" err="1"/>
              <a:t>experience</a:t>
            </a:r>
            <a:r>
              <a:rPr lang="es-ES" sz="1300" dirty="0"/>
              <a:t> in </a:t>
            </a:r>
            <a:r>
              <a:rPr lang="es-ES" sz="1300" dirty="0" err="1"/>
              <a:t>Electrical</a:t>
            </a:r>
            <a:r>
              <a:rPr lang="es-ES" sz="1300" dirty="0"/>
              <a:t> </a:t>
            </a:r>
            <a:r>
              <a:rPr lang="es-ES" sz="1300" dirty="0" err="1"/>
              <a:t>Companies</a:t>
            </a:r>
            <a:r>
              <a:rPr lang="es-ES" sz="1300" dirty="0"/>
              <a:t>:  </a:t>
            </a:r>
            <a:r>
              <a:rPr lang="es-ES" sz="1300" dirty="0" err="1"/>
              <a:t>Telecomanded</a:t>
            </a:r>
            <a:r>
              <a:rPr lang="es-ES" sz="1300" dirty="0"/>
              <a:t> </a:t>
            </a:r>
            <a:r>
              <a:rPr lang="es-ES" sz="1300" dirty="0" err="1"/>
              <a:t>electric</a:t>
            </a:r>
            <a:r>
              <a:rPr lang="es-ES" sz="1300" dirty="0"/>
              <a:t> </a:t>
            </a:r>
            <a:r>
              <a:rPr lang="es-ES" sz="1300" dirty="0" err="1"/>
              <a:t>grid</a:t>
            </a:r>
            <a:r>
              <a:rPr lang="es-ES" sz="1300" dirty="0"/>
              <a:t>, Marketing  and </a:t>
            </a:r>
            <a:r>
              <a:rPr lang="es-ES" sz="1300" dirty="0" err="1"/>
              <a:t>Communications</a:t>
            </a:r>
            <a:r>
              <a:rPr lang="es-ES" sz="1300" dirty="0"/>
              <a:t>, </a:t>
            </a:r>
            <a:r>
              <a:rPr lang="es-ES" sz="1300" dirty="0" err="1"/>
              <a:t>Corporate</a:t>
            </a:r>
            <a:r>
              <a:rPr lang="es-ES" sz="1300" dirty="0"/>
              <a:t> Social </a:t>
            </a:r>
            <a:r>
              <a:rPr lang="es-ES" sz="1300" dirty="0" err="1"/>
              <a:t>Responsibility</a:t>
            </a:r>
            <a:r>
              <a:rPr lang="es-ES" sz="1300" dirty="0"/>
              <a:t>.</a:t>
            </a:r>
          </a:p>
          <a:p>
            <a:pPr eaLnBrk="1" hangingPunct="1">
              <a:lnSpc>
                <a:spcPts val="1200"/>
              </a:lnSpc>
            </a:pPr>
            <a:endParaRPr lang="es-ES" sz="1300" dirty="0"/>
          </a:p>
          <a:p>
            <a:pPr eaLnBrk="1" hangingPunct="1">
              <a:lnSpc>
                <a:spcPts val="1200"/>
              </a:lnSpc>
              <a:buFont typeface="Wingdings" pitchFamily="2" charset="2"/>
              <a:buChar char="ü"/>
            </a:pPr>
            <a:r>
              <a:rPr lang="es-ES" sz="1300" dirty="0"/>
              <a:t> I</a:t>
            </a:r>
            <a:r>
              <a:rPr lang="en-US" sz="1300" dirty="0" err="1"/>
              <a:t>mplementation</a:t>
            </a:r>
            <a:r>
              <a:rPr lang="en-US" sz="1300" dirty="0"/>
              <a:t> and improvement of Organizational Management Systems</a:t>
            </a:r>
            <a:r>
              <a:rPr lang="es-ES" sz="1300" dirty="0"/>
              <a:t> </a:t>
            </a:r>
            <a:r>
              <a:rPr lang="es-ES" sz="1300" dirty="0" err="1"/>
              <a:t>according</a:t>
            </a:r>
            <a:r>
              <a:rPr lang="es-ES" sz="1300" dirty="0"/>
              <a:t> </a:t>
            </a:r>
            <a:r>
              <a:rPr lang="es-ES" sz="1300" dirty="0" err="1"/>
              <a:t>to</a:t>
            </a:r>
            <a:r>
              <a:rPr lang="es-ES" sz="1300" dirty="0"/>
              <a:t> ISO 9001, ISO 14001, ISO 26000, OHSAS 18001 y </a:t>
            </a:r>
            <a:r>
              <a:rPr lang="es-ES" sz="1300" dirty="0" err="1"/>
              <a:t>Argentinean</a:t>
            </a:r>
            <a:r>
              <a:rPr lang="es-ES" sz="1300" dirty="0"/>
              <a:t> </a:t>
            </a:r>
            <a:r>
              <a:rPr lang="es-ES" sz="1300" dirty="0" err="1"/>
              <a:t>Resolucion</a:t>
            </a:r>
            <a:r>
              <a:rPr lang="es-ES" sz="1300" dirty="0"/>
              <a:t> ENRE 057/2003 </a:t>
            </a:r>
            <a:r>
              <a:rPr lang="es-ES" sz="1300" dirty="0" err="1"/>
              <a:t>Public</a:t>
            </a:r>
            <a:r>
              <a:rPr lang="es-ES" sz="1300" dirty="0"/>
              <a:t> Safety </a:t>
            </a:r>
            <a:r>
              <a:rPr lang="en-US" sz="1300" dirty="0"/>
              <a:t>for Electric Power Transmission in High and Medium Voltage</a:t>
            </a:r>
            <a:r>
              <a:rPr lang="es-ES" sz="1300" dirty="0"/>
              <a:t> (</a:t>
            </a:r>
            <a:r>
              <a:rPr lang="es-ES" sz="1300" dirty="0" err="1"/>
              <a:t>Since</a:t>
            </a:r>
            <a:r>
              <a:rPr lang="es-ES" sz="1300" dirty="0"/>
              <a:t> 2000).</a:t>
            </a:r>
          </a:p>
          <a:p>
            <a:pPr eaLnBrk="1" hangingPunct="1">
              <a:lnSpc>
                <a:spcPts val="1200"/>
              </a:lnSpc>
              <a:buFont typeface="Wingdings" pitchFamily="2" charset="2"/>
              <a:buChar char="ü"/>
            </a:pPr>
            <a:endParaRPr lang="es-ES" sz="1300" dirty="0"/>
          </a:p>
          <a:p>
            <a:pPr eaLnBrk="1" hangingPunct="1">
              <a:lnSpc>
                <a:spcPts val="1200"/>
              </a:lnSpc>
              <a:buFont typeface="Wingdings" pitchFamily="2" charset="2"/>
              <a:buChar char="ü"/>
            </a:pPr>
            <a:r>
              <a:rPr lang="es-ES" sz="1300" dirty="0"/>
              <a:t> </a:t>
            </a:r>
            <a:r>
              <a:rPr lang="es-ES" sz="1300" dirty="0" err="1"/>
              <a:t>She</a:t>
            </a:r>
            <a:r>
              <a:rPr lang="es-ES" sz="1300" dirty="0"/>
              <a:t> </a:t>
            </a:r>
            <a:r>
              <a:rPr lang="es-ES" sz="1300" dirty="0" err="1"/>
              <a:t>was</a:t>
            </a:r>
            <a:r>
              <a:rPr lang="es-ES" sz="1300" dirty="0"/>
              <a:t> </a:t>
            </a:r>
            <a:r>
              <a:rPr lang="es-ES" sz="1300" dirty="0" err="1"/>
              <a:t>part</a:t>
            </a:r>
            <a:r>
              <a:rPr lang="es-ES" sz="1300" dirty="0"/>
              <a:t> of </a:t>
            </a:r>
            <a:r>
              <a:rPr lang="es-ES" sz="1300" dirty="0" err="1"/>
              <a:t>the</a:t>
            </a:r>
            <a:r>
              <a:rPr lang="es-ES" sz="1300" dirty="0"/>
              <a:t> </a:t>
            </a:r>
            <a:r>
              <a:rPr lang="es-ES" sz="1300" dirty="0" err="1"/>
              <a:t>Communication</a:t>
            </a:r>
            <a:r>
              <a:rPr lang="es-ES" sz="1300" dirty="0"/>
              <a:t> </a:t>
            </a:r>
            <a:r>
              <a:rPr lang="es-ES" sz="1300" dirty="0" err="1"/>
              <a:t>Committee</a:t>
            </a:r>
            <a:r>
              <a:rPr lang="es-ES" sz="1300" dirty="0"/>
              <a:t> and </a:t>
            </a:r>
            <a:r>
              <a:rPr lang="en-US" sz="1300" dirty="0"/>
              <a:t>Environmental and Sustainable Development Committee of </a:t>
            </a:r>
            <a:r>
              <a:rPr lang="en-GB" sz="1300" dirty="0" err="1">
                <a:hlinkClick r:id="rId8"/>
              </a:rPr>
              <a:t>Electricité</a:t>
            </a:r>
            <a:r>
              <a:rPr lang="en-GB" sz="1300" dirty="0">
                <a:hlinkClick r:id="rId8"/>
              </a:rPr>
              <a:t> de France (EDF)</a:t>
            </a:r>
            <a:r>
              <a:rPr lang="en-GB" sz="1300" dirty="0"/>
              <a:t> Branch America </a:t>
            </a:r>
            <a:r>
              <a:rPr lang="en-US" sz="1300" dirty="0"/>
              <a:t>along with colleagues from France, Brazil and Mexico </a:t>
            </a:r>
            <a:r>
              <a:rPr lang="es-ES" sz="1300" dirty="0"/>
              <a:t>(2002-2004).</a:t>
            </a:r>
          </a:p>
          <a:p>
            <a:pPr eaLnBrk="1" hangingPunct="1">
              <a:lnSpc>
                <a:spcPts val="1200"/>
              </a:lnSpc>
            </a:pPr>
            <a:r>
              <a:rPr lang="es-ES" sz="1300" dirty="0"/>
              <a:t> </a:t>
            </a:r>
          </a:p>
          <a:p>
            <a:pPr eaLnBrk="1" hangingPunct="1">
              <a:lnSpc>
                <a:spcPts val="1200"/>
              </a:lnSpc>
              <a:buFont typeface="Wingdings" pitchFamily="2" charset="2"/>
              <a:buChar char="ü"/>
            </a:pPr>
            <a:r>
              <a:rPr lang="en-US" sz="1300" dirty="0"/>
              <a:t>As independent contractor, she is Organizational System Manager </a:t>
            </a:r>
            <a:r>
              <a:rPr lang="en-US" sz="1300" dirty="0">
                <a:hlinkClick r:id="rId9"/>
              </a:rPr>
              <a:t>at </a:t>
            </a:r>
            <a:r>
              <a:rPr lang="en-US" sz="1300" dirty="0" err="1">
                <a:hlinkClick r:id="rId9"/>
              </a:rPr>
              <a:t>Baresi</a:t>
            </a:r>
            <a:r>
              <a:rPr lang="en-US" sz="1300" dirty="0">
                <a:hlinkClick r:id="rId9"/>
              </a:rPr>
              <a:t> SRL a Polyolefin Recycling Company</a:t>
            </a:r>
            <a:r>
              <a:rPr lang="en-US" sz="1300" dirty="0"/>
              <a:t> (since 2005); and Professor of CSR and Sustainable Development at GSPM,  </a:t>
            </a:r>
            <a:r>
              <a:rPr lang="en-US" sz="1300" dirty="0">
                <a:hlinkClick r:id="rId10"/>
              </a:rPr>
              <a:t>University for International Cooperation –UCI- </a:t>
            </a:r>
            <a:r>
              <a:rPr lang="en-US" sz="1300" dirty="0"/>
              <a:t>Costa Rica (since 2013). </a:t>
            </a:r>
          </a:p>
          <a:p>
            <a:pPr eaLnBrk="1" hangingPunct="1">
              <a:lnSpc>
                <a:spcPts val="1200"/>
              </a:lnSpc>
            </a:pPr>
            <a:endParaRPr lang="es-ES" sz="1300" dirty="0"/>
          </a:p>
          <a:p>
            <a:pPr eaLnBrk="1" hangingPunct="1">
              <a:lnSpc>
                <a:spcPts val="1200"/>
              </a:lnSpc>
              <a:buFont typeface="Wingdings" pitchFamily="2" charset="2"/>
              <a:buChar char="ü"/>
            </a:pPr>
            <a:r>
              <a:rPr lang="es-ES" sz="1300" dirty="0"/>
              <a:t>  </a:t>
            </a:r>
            <a:r>
              <a:rPr lang="es-ES" sz="1300" dirty="0" err="1"/>
              <a:t>Founder</a:t>
            </a:r>
            <a:r>
              <a:rPr lang="es-ES" sz="1300" dirty="0"/>
              <a:t> </a:t>
            </a:r>
            <a:r>
              <a:rPr lang="es-ES" sz="1300" dirty="0" err="1"/>
              <a:t>member</a:t>
            </a:r>
            <a:r>
              <a:rPr lang="es-ES" sz="1300" dirty="0"/>
              <a:t> and </a:t>
            </a:r>
            <a:r>
              <a:rPr lang="es-ES" sz="1300" dirty="0" err="1"/>
              <a:t>volunteer</a:t>
            </a:r>
            <a:r>
              <a:rPr lang="es-ES" sz="1300" dirty="0"/>
              <a:t> of </a:t>
            </a:r>
            <a:r>
              <a:rPr lang="en-GB" sz="1300" dirty="0">
                <a:hlinkClick r:id="rId11"/>
              </a:rPr>
              <a:t>PMI Nuevo Cuyo Argentina Chapter </a:t>
            </a:r>
            <a:r>
              <a:rPr lang="es-ES" sz="1300" dirty="0"/>
              <a:t>( 2008-2013). Liaison of PMI </a:t>
            </a:r>
            <a:r>
              <a:rPr lang="es-ES" sz="1300" dirty="0" err="1"/>
              <a:t>Educational</a:t>
            </a:r>
            <a:r>
              <a:rPr lang="es-ES" sz="1300" dirty="0"/>
              <a:t> </a:t>
            </a:r>
            <a:r>
              <a:rPr lang="es-ES" sz="1300" dirty="0" err="1"/>
              <a:t>Foundation</a:t>
            </a:r>
            <a:r>
              <a:rPr lang="es-ES" sz="1300" dirty="0"/>
              <a:t> in  PMINC (2010-2012).</a:t>
            </a:r>
          </a:p>
          <a:p>
            <a:pPr eaLnBrk="1" hangingPunct="1">
              <a:lnSpc>
                <a:spcPts val="1200"/>
              </a:lnSpc>
            </a:pPr>
            <a:endParaRPr lang="es-ES" sz="1300" dirty="0"/>
          </a:p>
          <a:p>
            <a:pPr eaLnBrk="1" hangingPunct="1">
              <a:lnSpc>
                <a:spcPts val="1200"/>
              </a:lnSpc>
              <a:buFont typeface="Wingdings" pitchFamily="2" charset="2"/>
              <a:buChar char="ü"/>
            </a:pPr>
            <a:r>
              <a:rPr lang="es-ES" sz="1300" dirty="0"/>
              <a:t>  Council </a:t>
            </a:r>
            <a:r>
              <a:rPr lang="es-ES" sz="1300" dirty="0" err="1"/>
              <a:t>member</a:t>
            </a:r>
            <a:r>
              <a:rPr lang="es-ES" sz="1300" dirty="0"/>
              <a:t> in </a:t>
            </a:r>
            <a:r>
              <a:rPr lang="en-US" sz="1300" u="sng" dirty="0">
                <a:hlinkClick r:id="rId12"/>
              </a:rPr>
              <a:t>PMI Global Sustainability Community of Practice</a:t>
            </a:r>
            <a:r>
              <a:rPr lang="en-US" sz="1300" dirty="0"/>
              <a:t> </a:t>
            </a:r>
            <a:r>
              <a:rPr lang="es-ES" sz="1300" dirty="0"/>
              <a:t>(2010-2012)</a:t>
            </a:r>
          </a:p>
          <a:p>
            <a:pPr eaLnBrk="1" hangingPunct="1">
              <a:lnSpc>
                <a:spcPts val="1200"/>
              </a:lnSpc>
            </a:pPr>
            <a:endParaRPr lang="es-AR" sz="1300" dirty="0"/>
          </a:p>
          <a:p>
            <a:pPr eaLnBrk="1" hangingPunct="1">
              <a:lnSpc>
                <a:spcPts val="1200"/>
              </a:lnSpc>
              <a:buFont typeface="Wingdings" pitchFamily="2" charset="2"/>
              <a:buChar char="ü"/>
            </a:pPr>
            <a:r>
              <a:rPr lang="es-ES" sz="1300" dirty="0"/>
              <a:t>   </a:t>
            </a:r>
            <a:r>
              <a:rPr lang="es-ES" sz="1300" dirty="0" err="1"/>
              <a:t>Countributor</a:t>
            </a:r>
            <a:r>
              <a:rPr lang="es-ES" sz="1300" dirty="0"/>
              <a:t> </a:t>
            </a:r>
            <a:r>
              <a:rPr lang="es-ES" sz="1300" dirty="0" err="1"/>
              <a:t>member</a:t>
            </a:r>
            <a:r>
              <a:rPr lang="es-ES" sz="1300" dirty="0"/>
              <a:t> of </a:t>
            </a:r>
            <a:r>
              <a:rPr lang="es-ES" sz="1300" dirty="0" err="1"/>
              <a:t>the</a:t>
            </a:r>
            <a:r>
              <a:rPr lang="en-US" sz="1300" u="sng" dirty="0">
                <a:hlinkClick r:id="rId13"/>
              </a:rPr>
              <a:t> </a:t>
            </a:r>
            <a:r>
              <a:rPr lang="en-US" sz="1300" dirty="0">
                <a:hlinkClick r:id="rId13"/>
              </a:rPr>
              <a:t>PC/ISO 236 Project Committee: Project Management</a:t>
            </a:r>
            <a:r>
              <a:rPr lang="en-US" sz="1300" dirty="0"/>
              <a:t>, and then</a:t>
            </a:r>
            <a:r>
              <a:rPr lang="en-US" sz="1300" dirty="0">
                <a:hlinkClick r:id="rId12"/>
              </a:rPr>
              <a:t> </a:t>
            </a:r>
            <a:r>
              <a:rPr lang="en-US" sz="1300" dirty="0">
                <a:hlinkClick r:id="rId14"/>
              </a:rPr>
              <a:t>ISO/TC 258 – Technical Committee: Project, Program, Portfolio Mana</a:t>
            </a:r>
            <a:r>
              <a:rPr lang="en-US" sz="1300" u="sng" dirty="0">
                <a:hlinkClick r:id="rId14"/>
              </a:rPr>
              <a:t>gement</a:t>
            </a:r>
            <a:r>
              <a:rPr lang="en-US" sz="1300" dirty="0"/>
              <a:t>.</a:t>
            </a:r>
            <a:r>
              <a:rPr lang="es-ES" sz="1300" dirty="0"/>
              <a:t> (</a:t>
            </a:r>
            <a:r>
              <a:rPr lang="es-ES" sz="1300" dirty="0" err="1"/>
              <a:t>Since</a:t>
            </a:r>
            <a:r>
              <a:rPr lang="es-ES" sz="1300" dirty="0"/>
              <a:t> 2011)</a:t>
            </a:r>
          </a:p>
          <a:p>
            <a:pPr eaLnBrk="1" hangingPunct="1">
              <a:lnSpc>
                <a:spcPts val="1200"/>
              </a:lnSpc>
            </a:pPr>
            <a:endParaRPr lang="es-AR" sz="1300" dirty="0"/>
          </a:p>
          <a:p>
            <a:pPr eaLnBrk="1" hangingPunct="1">
              <a:lnSpc>
                <a:spcPts val="1200"/>
              </a:lnSpc>
              <a:buFont typeface="Wingdings" pitchFamily="2" charset="2"/>
              <a:buChar char="ü"/>
            </a:pPr>
            <a:r>
              <a:rPr lang="en-US" sz="1300" b="1" u="sng" dirty="0">
                <a:hlinkClick r:id="rId15"/>
              </a:rPr>
              <a:t> </a:t>
            </a:r>
            <a:r>
              <a:rPr lang="es-ES" sz="1300" dirty="0" err="1">
                <a:hlinkClick r:id="rId15"/>
              </a:rPr>
              <a:t>Member</a:t>
            </a:r>
            <a:r>
              <a:rPr lang="es-ES" sz="1300" dirty="0">
                <a:hlinkClick r:id="rId15"/>
              </a:rPr>
              <a:t> of </a:t>
            </a:r>
            <a:r>
              <a:rPr lang="es-ES" sz="1300" dirty="0" err="1">
                <a:hlinkClick r:id="rId15"/>
              </a:rPr>
              <a:t>the</a:t>
            </a:r>
            <a:r>
              <a:rPr lang="es-ES" sz="1300" dirty="0">
                <a:hlinkClick r:id="rId15"/>
              </a:rPr>
              <a:t> GPM Global </a:t>
            </a:r>
            <a:r>
              <a:rPr lang="es-ES" sz="1300" dirty="0" err="1">
                <a:hlinkClick r:id="rId15"/>
              </a:rPr>
              <a:t>Leadership</a:t>
            </a:r>
            <a:r>
              <a:rPr lang="es-ES" sz="1300" dirty="0">
                <a:hlinkClick r:id="rId15"/>
              </a:rPr>
              <a:t> </a:t>
            </a:r>
            <a:r>
              <a:rPr lang="es-ES" sz="1300" dirty="0" err="1">
                <a:hlinkClick r:id="rId15"/>
              </a:rPr>
              <a:t>Executive</a:t>
            </a:r>
            <a:r>
              <a:rPr lang="es-ES" sz="1300" dirty="0">
                <a:hlinkClick r:id="rId15"/>
              </a:rPr>
              <a:t> </a:t>
            </a:r>
            <a:r>
              <a:rPr lang="es-ES" sz="1300" dirty="0" err="1">
                <a:hlinkClick r:id="rId15"/>
              </a:rPr>
              <a:t>Team</a:t>
            </a:r>
            <a:r>
              <a:rPr lang="es-ES" sz="1300" dirty="0">
                <a:hlinkClick r:id="rId15"/>
              </a:rPr>
              <a:t> </a:t>
            </a:r>
            <a:r>
              <a:rPr lang="es-ES" sz="1300" dirty="0" err="1"/>
              <a:t>for</a:t>
            </a:r>
            <a:r>
              <a:rPr lang="es-ES" sz="1300" dirty="0"/>
              <a:t> Latin America.</a:t>
            </a:r>
            <a:r>
              <a:rPr lang="en-US" sz="1300" dirty="0"/>
              <a:t> Main </a:t>
            </a:r>
            <a:r>
              <a:rPr lang="en-US" sz="1300" dirty="0" err="1"/>
              <a:t>Assesor</a:t>
            </a:r>
            <a:r>
              <a:rPr lang="en-US" sz="1300" dirty="0"/>
              <a:t> for the </a:t>
            </a:r>
            <a:r>
              <a:rPr lang="es-ES" sz="1300" dirty="0"/>
              <a:t>GPM®  y GPM-m® </a:t>
            </a:r>
            <a:r>
              <a:rPr lang="es-ES" sz="1300" dirty="0" err="1"/>
              <a:t>Certifications</a:t>
            </a:r>
            <a:r>
              <a:rPr lang="es-ES" sz="1300" dirty="0"/>
              <a:t> in Latin America and </a:t>
            </a:r>
            <a:r>
              <a:rPr lang="es-ES" sz="1300" dirty="0" err="1"/>
              <a:t>Spain</a:t>
            </a:r>
            <a:r>
              <a:rPr lang="es-ES" sz="1300" dirty="0"/>
              <a:t> </a:t>
            </a:r>
            <a:r>
              <a:rPr lang="es-AR" sz="1300" dirty="0"/>
              <a:t>(</a:t>
            </a:r>
            <a:r>
              <a:rPr lang="es-AR" sz="1300" dirty="0" err="1"/>
              <a:t>Since</a:t>
            </a:r>
            <a:r>
              <a:rPr lang="es-AR" sz="1300" dirty="0"/>
              <a:t> oct2012). </a:t>
            </a:r>
          </a:p>
          <a:p>
            <a:pPr eaLnBrk="1" hangingPunct="1">
              <a:lnSpc>
                <a:spcPts val="1200"/>
              </a:lnSpc>
              <a:buFont typeface="Wingdings" pitchFamily="2" charset="2"/>
              <a:buChar char="ü"/>
            </a:pPr>
            <a:r>
              <a:rPr lang="es-AR" sz="1300" dirty="0"/>
              <a:t>    Co-autor:   </a:t>
            </a:r>
            <a:r>
              <a:rPr lang="en-US" sz="1300" dirty="0"/>
              <a:t>The GPM® Reference Guide to Sustainability in Project Management and  The GPM Global P5 Standard for Sustainability in Project Management. </a:t>
            </a:r>
            <a:endParaRPr lang="es-ES" sz="1300" dirty="0"/>
          </a:p>
          <a:p>
            <a:pPr eaLnBrk="1" hangingPunct="1">
              <a:lnSpc>
                <a:spcPts val="1200"/>
              </a:lnSpc>
            </a:pPr>
            <a:endParaRPr lang="es-ES" sz="1300" dirty="0"/>
          </a:p>
          <a:p>
            <a:pPr eaLnBrk="1" hangingPunct="1">
              <a:lnSpc>
                <a:spcPts val="1200"/>
              </a:lnSpc>
              <a:buFont typeface="Wingdings" pitchFamily="2" charset="2"/>
              <a:buChar char="ü"/>
            </a:pPr>
            <a:r>
              <a:rPr lang="es-ES" sz="1300" dirty="0"/>
              <a:t>  Monica can </a:t>
            </a:r>
            <a:r>
              <a:rPr lang="es-ES" sz="1300" dirty="0" err="1"/>
              <a:t>be</a:t>
            </a:r>
            <a:r>
              <a:rPr lang="es-ES" sz="1300" dirty="0"/>
              <a:t> </a:t>
            </a:r>
            <a:r>
              <a:rPr lang="es-ES" sz="1300" dirty="0" err="1"/>
              <a:t>contacted</a:t>
            </a:r>
            <a:r>
              <a:rPr lang="es-ES" sz="1300" dirty="0"/>
              <a:t> at: </a:t>
            </a:r>
            <a:r>
              <a:rPr lang="es-ES" sz="1300" dirty="0">
                <a:hlinkClick r:id="rId16"/>
              </a:rPr>
              <a:t>monica.gonzalez@greenprojectmanagement.org</a:t>
            </a:r>
            <a:r>
              <a:rPr lang="es-ES" sz="1300" dirty="0"/>
              <a:t> </a:t>
            </a:r>
          </a:p>
        </p:txBody>
      </p:sp>
      <p:sp>
        <p:nvSpPr>
          <p:cNvPr id="4102" name="5 Marcador de número de diapositiva"/>
          <p:cNvSpPr>
            <a:spLocks noGrp="1"/>
          </p:cNvSpPr>
          <p:nvPr>
            <p:ph type="sldNum" sz="quarter" idx="12"/>
          </p:nvPr>
        </p:nvSpPr>
        <p:spPr>
          <a:noFill/>
        </p:spPr>
        <p:txBody>
          <a:bodyPr/>
          <a:lstStyle/>
          <a:p>
            <a:fld id="{82695B39-C8D3-417A-A267-8C5436EF1567}" type="slidenum">
              <a:rPr lang="en-US"/>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Happens?</a:t>
            </a:r>
            <a:endParaRPr lang="en-US" dirty="0"/>
          </a:p>
        </p:txBody>
      </p:sp>
      <p:sp>
        <p:nvSpPr>
          <p:cNvPr id="5" name="6 Rectángulo"/>
          <p:cNvSpPr/>
          <p:nvPr/>
        </p:nvSpPr>
        <p:spPr>
          <a:xfrm>
            <a:off x="1371600" y="4191000"/>
            <a:ext cx="6629400" cy="1569660"/>
          </a:xfrm>
          <a:prstGeom prst="rect">
            <a:avLst/>
          </a:prstGeom>
        </p:spPr>
        <p:txBody>
          <a:bodyPr wrap="square">
            <a:spAutoFit/>
          </a:bodyPr>
          <a:lstStyle/>
          <a:p>
            <a:pPr algn="ctr"/>
            <a:r>
              <a:rPr lang="es-ES" sz="2400" dirty="0" err="1" smtClean="0"/>
              <a:t>According</a:t>
            </a:r>
            <a:r>
              <a:rPr lang="es-ES" sz="2400" dirty="0" smtClean="0"/>
              <a:t> </a:t>
            </a:r>
            <a:r>
              <a:rPr lang="es-ES" sz="2400" dirty="0" err="1" smtClean="0"/>
              <a:t>to</a:t>
            </a:r>
            <a:r>
              <a:rPr lang="es-ES" sz="2400" dirty="0" smtClean="0"/>
              <a:t> </a:t>
            </a:r>
            <a:r>
              <a:rPr lang="es-ES" sz="2400" dirty="0" err="1" smtClean="0"/>
              <a:t>Executive</a:t>
            </a:r>
            <a:r>
              <a:rPr lang="es-ES" sz="2400" dirty="0" smtClean="0"/>
              <a:t> Director </a:t>
            </a:r>
            <a:r>
              <a:rPr lang="es-ES" sz="2400" dirty="0" err="1" smtClean="0"/>
              <a:t>Geog</a:t>
            </a:r>
            <a:r>
              <a:rPr lang="es-ES" sz="2400" dirty="0" smtClean="0"/>
              <a:t> </a:t>
            </a:r>
            <a:r>
              <a:rPr lang="es-ES" sz="2400" dirty="0" err="1" smtClean="0"/>
              <a:t>Kell</a:t>
            </a:r>
            <a:r>
              <a:rPr lang="es-ES" sz="2400" dirty="0" smtClean="0"/>
              <a:t>, </a:t>
            </a:r>
            <a:r>
              <a:rPr lang="es-ES" sz="2400" b="1" dirty="0" smtClean="0"/>
              <a:t>50%  of </a:t>
            </a:r>
            <a:r>
              <a:rPr lang="es-ES" sz="2400" b="1" dirty="0" err="1" smtClean="0"/>
              <a:t>organizations</a:t>
            </a:r>
            <a:r>
              <a:rPr lang="es-ES" sz="2400" b="1" dirty="0" smtClean="0"/>
              <a:t> </a:t>
            </a:r>
            <a:r>
              <a:rPr lang="es-ES" sz="2400" b="1" dirty="0" err="1" smtClean="0"/>
              <a:t>that</a:t>
            </a:r>
            <a:r>
              <a:rPr lang="es-ES" sz="2400" b="1" dirty="0" smtClean="0"/>
              <a:t> </a:t>
            </a:r>
            <a:r>
              <a:rPr lang="es-ES" sz="2400" b="1" dirty="0" err="1" smtClean="0"/>
              <a:t>pledge</a:t>
            </a:r>
            <a:r>
              <a:rPr lang="es-ES" sz="2400" b="1" dirty="0" smtClean="0"/>
              <a:t> </a:t>
            </a:r>
            <a:r>
              <a:rPr lang="es-ES" sz="2400" b="1" dirty="0" err="1" smtClean="0"/>
              <a:t>to</a:t>
            </a:r>
            <a:r>
              <a:rPr lang="es-ES" sz="2400" b="1" dirty="0" smtClean="0"/>
              <a:t> </a:t>
            </a:r>
            <a:r>
              <a:rPr lang="es-ES" sz="2400" b="1" dirty="0" err="1" smtClean="0"/>
              <a:t>the</a:t>
            </a:r>
            <a:r>
              <a:rPr lang="es-ES" sz="2400" b="1" dirty="0" smtClean="0"/>
              <a:t> </a:t>
            </a:r>
            <a:r>
              <a:rPr lang="es-ES" sz="2400" b="1" dirty="0" err="1" smtClean="0"/>
              <a:t>the</a:t>
            </a:r>
            <a:r>
              <a:rPr lang="es-ES" sz="2400" b="1" dirty="0" smtClean="0"/>
              <a:t> UN Global Compact are de-</a:t>
            </a:r>
            <a:r>
              <a:rPr lang="es-ES" sz="2400" b="1" dirty="0" err="1" smtClean="0"/>
              <a:t>listed</a:t>
            </a:r>
            <a:r>
              <a:rPr lang="es-ES" sz="2400" b="1" dirty="0" smtClean="0"/>
              <a:t> </a:t>
            </a:r>
            <a:r>
              <a:rPr lang="es-ES" sz="2400" dirty="0" err="1" smtClean="0"/>
              <a:t>due</a:t>
            </a:r>
            <a:r>
              <a:rPr lang="es-ES" sz="2400" dirty="0" smtClean="0"/>
              <a:t> </a:t>
            </a:r>
            <a:r>
              <a:rPr lang="es-ES" sz="2400" dirty="0" err="1" smtClean="0"/>
              <a:t>to</a:t>
            </a:r>
            <a:r>
              <a:rPr lang="es-ES" sz="2400" dirty="0" smtClean="0"/>
              <a:t> </a:t>
            </a:r>
            <a:r>
              <a:rPr lang="es-ES" sz="2400" dirty="0" err="1" smtClean="0"/>
              <a:t>the</a:t>
            </a:r>
            <a:r>
              <a:rPr lang="es-ES" sz="2400" dirty="0" smtClean="0"/>
              <a:t> </a:t>
            </a:r>
            <a:r>
              <a:rPr lang="es-ES" sz="2400" dirty="0" err="1" smtClean="0"/>
              <a:t>fact</a:t>
            </a:r>
            <a:r>
              <a:rPr lang="es-ES" sz="2400" dirty="0" smtClean="0"/>
              <a:t> </a:t>
            </a:r>
            <a:r>
              <a:rPr lang="es-ES" sz="2400" dirty="0" err="1" smtClean="0"/>
              <a:t>that</a:t>
            </a:r>
            <a:r>
              <a:rPr lang="es-ES" sz="2400" dirty="0" smtClean="0"/>
              <a:t> </a:t>
            </a:r>
            <a:r>
              <a:rPr lang="es-ES" sz="2400" dirty="0" err="1" smtClean="0"/>
              <a:t>they</a:t>
            </a:r>
            <a:r>
              <a:rPr lang="es-ES" sz="2400" dirty="0" smtClean="0"/>
              <a:t> are </a:t>
            </a:r>
            <a:r>
              <a:rPr lang="es-ES" sz="2400" dirty="0" err="1" smtClean="0"/>
              <a:t>unable</a:t>
            </a:r>
            <a:r>
              <a:rPr lang="es-ES" sz="2400" dirty="0" smtClean="0"/>
              <a:t> </a:t>
            </a:r>
            <a:r>
              <a:rPr lang="es-ES" sz="2400" dirty="0" err="1" smtClean="0"/>
              <a:t>to</a:t>
            </a:r>
            <a:r>
              <a:rPr lang="es-ES" sz="2400" dirty="0" smtClean="0"/>
              <a:t> </a:t>
            </a:r>
            <a:r>
              <a:rPr lang="es-ES" sz="2400" dirty="0" err="1" smtClean="0"/>
              <a:t>fulfill</a:t>
            </a:r>
            <a:r>
              <a:rPr lang="es-ES" sz="2400" dirty="0" smtClean="0"/>
              <a:t> </a:t>
            </a:r>
            <a:r>
              <a:rPr lang="es-ES" sz="2400" dirty="0" err="1" smtClean="0"/>
              <a:t>their</a:t>
            </a:r>
            <a:r>
              <a:rPr lang="es-ES" sz="2400" dirty="0" smtClean="0"/>
              <a:t> </a:t>
            </a:r>
            <a:r>
              <a:rPr lang="es-ES" sz="2400" dirty="0" err="1" smtClean="0"/>
              <a:t>committment</a:t>
            </a:r>
            <a:endParaRPr lang="es-ES" sz="2400" b="1" dirty="0"/>
          </a:p>
        </p:txBody>
      </p:sp>
      <p:sp>
        <p:nvSpPr>
          <p:cNvPr id="6" name="TextBox 5"/>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50%</a:t>
            </a:r>
            <a:endParaRPr lang="en-US" sz="19900" dirty="0">
              <a:solidFill>
                <a:schemeClr val="accent3"/>
              </a:solidFill>
            </a:endParaRPr>
          </a:p>
        </p:txBody>
      </p:sp>
    </p:spTree>
    <p:extLst>
      <p:ext uri="{BB962C8B-B14F-4D97-AF65-F5344CB8AC3E}">
        <p14:creationId xmlns:p14="http://schemas.microsoft.com/office/powerpoint/2010/main" val="1310281130"/>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200</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The P5™ Standard</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36131324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4038600"/>
            <a:ext cx="8229600" cy="1904999"/>
          </a:xfrm>
        </p:spPr>
        <p:txBody>
          <a:bodyPr/>
          <a:lstStyle/>
          <a:p>
            <a:pPr marL="0" indent="0" algn="ctr">
              <a:buNone/>
            </a:pPr>
            <a:r>
              <a:rPr lang="en-US" dirty="0" smtClean="0"/>
              <a:t>New </a:t>
            </a:r>
            <a:r>
              <a:rPr lang="en-US" dirty="0"/>
              <a:t>report finds only 129 of 4,069 largest companies listed on the world’s stock exchanges are disclosing the most basic sustainability information</a:t>
            </a:r>
          </a:p>
        </p:txBody>
      </p:sp>
      <p:sp>
        <p:nvSpPr>
          <p:cNvPr id="3" name="Slide Number Placeholder 2"/>
          <p:cNvSpPr>
            <a:spLocks noGrp="1"/>
          </p:cNvSpPr>
          <p:nvPr>
            <p:ph type="sldNum" sz="quarter" idx="12"/>
          </p:nvPr>
        </p:nvSpPr>
        <p:spPr/>
        <p:txBody>
          <a:bodyPr/>
          <a:lstStyle/>
          <a:p>
            <a:fld id="{4BE819A1-3DD8-4179-BFD0-BF7D359F8DBD}" type="slidenum">
              <a:rPr lang="en-US" smtClean="0"/>
              <a:pPr/>
              <a:t>21</a:t>
            </a:fld>
            <a:endParaRPr lang="en-US" dirty="0"/>
          </a:p>
        </p:txBody>
      </p:sp>
      <p:sp>
        <p:nvSpPr>
          <p:cNvPr id="4" name="Title 3"/>
          <p:cNvSpPr>
            <a:spLocks noGrp="1"/>
          </p:cNvSpPr>
          <p:nvPr>
            <p:ph type="title"/>
          </p:nvPr>
        </p:nvSpPr>
        <p:spPr/>
        <p:txBody>
          <a:bodyPr/>
          <a:lstStyle/>
          <a:p>
            <a:r>
              <a:rPr lang="en-US" dirty="0" smtClean="0"/>
              <a:t>Is this a problem?</a:t>
            </a:r>
            <a:endParaRPr lang="en-US" dirty="0"/>
          </a:p>
        </p:txBody>
      </p:sp>
      <p:sp>
        <p:nvSpPr>
          <p:cNvPr id="5" name="TextBox 4"/>
          <p:cNvSpPr txBox="1"/>
          <p:nvPr/>
        </p:nvSpPr>
        <p:spPr>
          <a:xfrm>
            <a:off x="2209800" y="990600"/>
            <a:ext cx="4595804" cy="3154710"/>
          </a:xfrm>
          <a:prstGeom prst="rect">
            <a:avLst/>
          </a:prstGeom>
          <a:noFill/>
        </p:spPr>
        <p:txBody>
          <a:bodyPr wrap="none" rtlCol="0">
            <a:spAutoFit/>
          </a:bodyPr>
          <a:lstStyle/>
          <a:p>
            <a:r>
              <a:rPr lang="en-US" sz="19900" dirty="0" smtClean="0">
                <a:solidFill>
                  <a:schemeClr val="accent3"/>
                </a:solidFill>
              </a:rPr>
              <a:t>97%</a:t>
            </a:r>
            <a:endParaRPr lang="en-US" sz="19900" dirty="0">
              <a:solidFill>
                <a:schemeClr val="accent3"/>
              </a:solidFill>
            </a:endParaRPr>
          </a:p>
        </p:txBody>
      </p:sp>
      <p:sp>
        <p:nvSpPr>
          <p:cNvPr id="6" name="TextBox 5"/>
          <p:cNvSpPr txBox="1"/>
          <p:nvPr/>
        </p:nvSpPr>
        <p:spPr>
          <a:xfrm>
            <a:off x="264160" y="5867400"/>
            <a:ext cx="8803462" cy="253916"/>
          </a:xfrm>
          <a:prstGeom prst="rect">
            <a:avLst/>
          </a:prstGeom>
          <a:noFill/>
        </p:spPr>
        <p:txBody>
          <a:bodyPr wrap="none" rtlCol="0">
            <a:spAutoFit/>
          </a:bodyPr>
          <a:lstStyle/>
          <a:p>
            <a:r>
              <a:rPr lang="en-US" sz="1050" dirty="0" err="1" smtClean="0">
                <a:solidFill>
                  <a:schemeClr val="tx1">
                    <a:lumMod val="50000"/>
                    <a:lumOff val="50000"/>
                  </a:schemeClr>
                </a:solidFill>
              </a:rPr>
              <a:t>Src</a:t>
            </a:r>
            <a:r>
              <a:rPr lang="en-US" sz="1050" dirty="0" smtClean="0">
                <a:solidFill>
                  <a:schemeClr val="tx1">
                    <a:lumMod val="50000"/>
                    <a:lumOff val="50000"/>
                  </a:schemeClr>
                </a:solidFill>
              </a:rPr>
              <a:t>: http</a:t>
            </a:r>
            <a:r>
              <a:rPr lang="en-US" sz="1050" dirty="0">
                <a:solidFill>
                  <a:schemeClr val="tx1">
                    <a:lumMod val="50000"/>
                    <a:lumOff val="50000"/>
                  </a:schemeClr>
                </a:solidFill>
              </a:rPr>
              <a:t>://</a:t>
            </a:r>
            <a:r>
              <a:rPr lang="en-US" sz="1050" dirty="0" err="1">
                <a:solidFill>
                  <a:schemeClr val="tx1">
                    <a:lumMod val="50000"/>
                    <a:lumOff val="50000"/>
                  </a:schemeClr>
                </a:solidFill>
              </a:rPr>
              <a:t>www.theguardian.com</a:t>
            </a:r>
            <a:r>
              <a:rPr lang="en-US" sz="1050" dirty="0">
                <a:solidFill>
                  <a:schemeClr val="tx1">
                    <a:lumMod val="50000"/>
                    <a:lumOff val="50000"/>
                  </a:schemeClr>
                </a:solidFill>
              </a:rPr>
              <a:t>/sustainable-business/2014/</a:t>
            </a:r>
            <a:r>
              <a:rPr lang="en-US" sz="1050" dirty="0" err="1">
                <a:solidFill>
                  <a:schemeClr val="tx1">
                    <a:lumMod val="50000"/>
                    <a:lumOff val="50000"/>
                  </a:schemeClr>
                </a:solidFill>
              </a:rPr>
              <a:t>oct</a:t>
            </a:r>
            <a:r>
              <a:rPr lang="en-US" sz="1050" dirty="0">
                <a:solidFill>
                  <a:schemeClr val="tx1">
                    <a:lumMod val="50000"/>
                    <a:lumOff val="50000"/>
                  </a:schemeClr>
                </a:solidFill>
              </a:rPr>
              <a:t>/13/97-companies-fail-to-provide-data-key-sustainability-indicators-stocck-exchange-report</a:t>
            </a:r>
          </a:p>
        </p:txBody>
      </p:sp>
    </p:spTree>
    <p:extLst>
      <p:ext uri="{BB962C8B-B14F-4D97-AF65-F5344CB8AC3E}">
        <p14:creationId xmlns:p14="http://schemas.microsoft.com/office/powerpoint/2010/main" val="1521672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Economic Forum</a:t>
            </a:r>
            <a:endParaRPr lang="en-US" dirty="0"/>
          </a:p>
        </p:txBody>
      </p:sp>
      <p:pic>
        <p:nvPicPr>
          <p:cNvPr id="5" name="Content Placeholder 4" descr="WEF.jpg"/>
          <p:cNvPicPr>
            <a:picLocks noGrp="1" noChangeAspect="1"/>
          </p:cNvPicPr>
          <p:nvPr>
            <p:ph idx="1"/>
          </p:nvPr>
        </p:nvPicPr>
        <p:blipFill>
          <a:blip r:embed="rId2" cstate="print">
            <a:extLst>
              <a:ext uri="{28A0092B-C50C-407E-A947-70E740481C1C}">
                <a14:useLocalDpi xmlns:a14="http://schemas.microsoft.com/office/drawing/2010/main" val="0"/>
              </a:ext>
            </a:extLst>
          </a:blip>
          <a:srcRect t="6866" b="6866"/>
          <a:stretch>
            <a:fillRect/>
          </a:stretch>
        </p:blipFill>
        <p:spPr>
          <a:xfrm>
            <a:off x="990600" y="1219200"/>
            <a:ext cx="6934200" cy="3813543"/>
          </a:xfrm>
        </p:spPr>
      </p:pic>
      <p:sp>
        <p:nvSpPr>
          <p:cNvPr id="4" name="Slide Number Placeholder 3"/>
          <p:cNvSpPr>
            <a:spLocks noGrp="1"/>
          </p:cNvSpPr>
          <p:nvPr>
            <p:ph type="sldNum" sz="quarter" idx="12"/>
          </p:nvPr>
        </p:nvSpPr>
        <p:spPr/>
        <p:txBody>
          <a:bodyPr/>
          <a:lstStyle/>
          <a:p>
            <a:fld id="{4BE819A1-3DD8-4179-BFD0-BF7D359F8DBD}" type="slidenum">
              <a:rPr lang="en-US" smtClean="0"/>
              <a:pPr/>
              <a:t>22</a:t>
            </a:fld>
            <a:endParaRPr lang="en-US" dirty="0"/>
          </a:p>
        </p:txBody>
      </p:sp>
      <p:sp>
        <p:nvSpPr>
          <p:cNvPr id="6" name="TextBox 5"/>
          <p:cNvSpPr txBox="1"/>
          <p:nvPr/>
        </p:nvSpPr>
        <p:spPr>
          <a:xfrm>
            <a:off x="533400" y="5029200"/>
            <a:ext cx="7894320" cy="646331"/>
          </a:xfrm>
          <a:prstGeom prst="rect">
            <a:avLst/>
          </a:prstGeom>
          <a:noFill/>
        </p:spPr>
        <p:txBody>
          <a:bodyPr wrap="square" rtlCol="0">
            <a:spAutoFit/>
          </a:bodyPr>
          <a:lstStyle/>
          <a:p>
            <a:r>
              <a:rPr lang="en-US" dirty="0"/>
              <a:t>The real conflict is not between profit maximization and social responsibility, but rather between short- and long-term thinking," writes Professor Klaus Schwab.</a:t>
            </a:r>
          </a:p>
        </p:txBody>
      </p:sp>
      <p:sp>
        <p:nvSpPr>
          <p:cNvPr id="7" name="TextBox 6"/>
          <p:cNvSpPr txBox="1"/>
          <p:nvPr/>
        </p:nvSpPr>
        <p:spPr>
          <a:xfrm>
            <a:off x="3733800" y="5867400"/>
            <a:ext cx="4801314" cy="307777"/>
          </a:xfrm>
          <a:prstGeom prst="rect">
            <a:avLst/>
          </a:prstGeom>
          <a:noFill/>
        </p:spPr>
        <p:txBody>
          <a:bodyPr wrap="none" rtlCol="0">
            <a:spAutoFit/>
          </a:bodyPr>
          <a:lstStyle/>
          <a:p>
            <a:r>
              <a:rPr lang="en-US" sz="1400" dirty="0">
                <a:solidFill>
                  <a:srgbClr val="BFBFBF"/>
                </a:solidFill>
              </a:rPr>
              <a:t>https://</a:t>
            </a:r>
            <a:r>
              <a:rPr lang="en-US" sz="1400" dirty="0" err="1">
                <a:solidFill>
                  <a:srgbClr val="BFBFBF"/>
                </a:solidFill>
              </a:rPr>
              <a:t>agenda.weforum.org</a:t>
            </a:r>
            <a:r>
              <a:rPr lang="en-US" sz="1400" dirty="0">
                <a:solidFill>
                  <a:srgbClr val="BFBFBF"/>
                </a:solidFill>
              </a:rPr>
              <a:t>/2014/12/the-profitability-o</a:t>
            </a:r>
            <a:r>
              <a:rPr lang="en-US" sz="1100" dirty="0">
                <a:solidFill>
                  <a:srgbClr val="BFBFBF"/>
                </a:solidFill>
              </a:rPr>
              <a:t>f-tru</a:t>
            </a:r>
            <a:r>
              <a:rPr lang="en-US" sz="1400" dirty="0">
                <a:solidFill>
                  <a:srgbClr val="BFBFBF"/>
                </a:solidFill>
              </a:rPr>
              <a:t>st/</a:t>
            </a:r>
          </a:p>
        </p:txBody>
      </p:sp>
    </p:spTree>
    <p:extLst>
      <p:ext uri="{BB962C8B-B14F-4D97-AF65-F5344CB8AC3E}">
        <p14:creationId xmlns:p14="http://schemas.microsoft.com/office/powerpoint/2010/main" val="3550891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 y="1371600"/>
            <a:ext cx="1837583" cy="42418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1000" y="3352800"/>
            <a:ext cx="3238500" cy="1943100"/>
          </a:xfrm>
          <a:prstGeom prst="rect">
            <a:avLst/>
          </a:prstGeom>
        </p:spPr>
      </p:pic>
      <p:cxnSp>
        <p:nvCxnSpPr>
          <p:cNvPr id="8" name="Straight Connector 7"/>
          <p:cNvCxnSpPr/>
          <p:nvPr/>
        </p:nvCxnSpPr>
        <p:spPr>
          <a:xfrm>
            <a:off x="2057400" y="2743200"/>
            <a:ext cx="2096803" cy="57292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057400" y="2743200"/>
            <a:ext cx="2069780" cy="2477830"/>
          </a:xfrm>
          <a:prstGeom prst="line">
            <a:avLst/>
          </a:prstGeom>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685800"/>
            <a:ext cx="9144000" cy="5889812"/>
          </a:xfrm>
          <a:prstGeom prst="rect">
            <a:avLst/>
          </a:prstGeom>
        </p:spPr>
      </p:pic>
    </p:spTree>
    <p:extLst>
      <p:ext uri="{BB962C8B-B14F-4D97-AF65-F5344CB8AC3E}">
        <p14:creationId xmlns:p14="http://schemas.microsoft.com/office/powerpoint/2010/main" val="19231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28358" y="1159017"/>
            <a:ext cx="4043310" cy="4763615"/>
          </a:xfrm>
          <a:prstGeom prst="rect">
            <a:avLst/>
          </a:prstGeom>
        </p:spPr>
      </p:pic>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049" y="1563156"/>
            <a:ext cx="3731309" cy="3264895"/>
          </a:xfrm>
          <a:prstGeom prst="rect">
            <a:avLst/>
          </a:prstGeom>
        </p:spPr>
      </p:pic>
      <p:sp>
        <p:nvSpPr>
          <p:cNvPr id="8" name="Rectangle 7"/>
          <p:cNvSpPr/>
          <p:nvPr/>
        </p:nvSpPr>
        <p:spPr>
          <a:xfrm>
            <a:off x="3997677" y="2039095"/>
            <a:ext cx="4572000" cy="2031325"/>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a:t>In 2013, Green Mountain produced 8.3 </a:t>
            </a:r>
            <a:r>
              <a:rPr lang="en-US" b="1" i="1" dirty="0"/>
              <a:t>billion</a:t>
            </a:r>
            <a:r>
              <a:rPr lang="en-US" b="1" dirty="0"/>
              <a:t> K-Cups, enough to wrap around the equator 10.5 times.</a:t>
            </a:r>
            <a:br>
              <a:rPr lang="en-US" b="1" dirty="0"/>
            </a:br>
            <a:endParaRPr lang="en-US" dirty="0"/>
          </a:p>
          <a:p>
            <a:r>
              <a:rPr lang="en-US" b="1" dirty="0"/>
              <a:t>Only five percent of its current cups are made out of recyclable plastic. (Don‘t buy any more K-cups until 2020)</a:t>
            </a:r>
            <a:r>
              <a:rPr lang="en-US" dirty="0"/>
              <a:t> </a:t>
            </a:r>
          </a:p>
        </p:txBody>
      </p:sp>
      <p:sp>
        <p:nvSpPr>
          <p:cNvPr id="9" name="&quot;No&quot; Symbol 8"/>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025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997677" y="799514"/>
            <a:ext cx="5068757" cy="5068757"/>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614018" y="2749117"/>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1829" y="2171700"/>
            <a:ext cx="3355848" cy="2501900"/>
          </a:xfrm>
          <a:prstGeom prst="rect">
            <a:avLst/>
          </a:prstGeom>
        </p:spPr>
      </p:pic>
      <p:sp>
        <p:nvSpPr>
          <p:cNvPr id="10" name="Rectangle 9"/>
          <p:cNvSpPr/>
          <p:nvPr/>
        </p:nvSpPr>
        <p:spPr>
          <a:xfrm>
            <a:off x="4304686" y="2318230"/>
            <a:ext cx="4572000" cy="1477328"/>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err="1" smtClean="0"/>
              <a:t>Nespresso</a:t>
            </a:r>
            <a:r>
              <a:rPr lang="en-US" b="1" dirty="0" smtClean="0"/>
              <a:t> Capsules are Aluminum</a:t>
            </a:r>
            <a:endParaRPr lang="en-US" dirty="0"/>
          </a:p>
          <a:p>
            <a:endParaRPr lang="en-US" b="1" dirty="0" smtClean="0"/>
          </a:p>
          <a:p>
            <a:r>
              <a:rPr lang="en-US" b="1" dirty="0" smtClean="0"/>
              <a:t>In many countries Nestle has setup pod </a:t>
            </a:r>
            <a:br>
              <a:rPr lang="en-US" b="1" dirty="0" smtClean="0"/>
            </a:br>
            <a:r>
              <a:rPr lang="en-US" b="1" dirty="0" smtClean="0"/>
              <a:t>recycling </a:t>
            </a:r>
            <a:r>
              <a:rPr lang="en-US" b="1" dirty="0" err="1" smtClean="0"/>
              <a:t>centres</a:t>
            </a:r>
            <a:r>
              <a:rPr lang="en-US" b="1" dirty="0" smtClean="0"/>
              <a:t> to collect them so they can create new pods.</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5989" y="693449"/>
            <a:ext cx="5892240" cy="5280887"/>
          </a:xfrm>
          <a:prstGeom prst="rect">
            <a:avLst/>
          </a:prstGeom>
        </p:spPr>
      </p:pic>
    </p:spTree>
    <p:extLst>
      <p:ext uri="{BB962C8B-B14F-4D97-AF65-F5344CB8AC3E}">
        <p14:creationId xmlns:p14="http://schemas.microsoft.com/office/powerpoint/2010/main" val="361189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l="7783" r="7974"/>
          <a:stretch/>
        </p:blipFill>
        <p:spPr>
          <a:xfrm>
            <a:off x="4172538" y="1407776"/>
            <a:ext cx="4856333" cy="3242641"/>
          </a:xfrm>
          <a:prstGeom prst="rect">
            <a:avLst/>
          </a:prstGeom>
        </p:spPr>
      </p:pic>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sp>
        <p:nvSpPr>
          <p:cNvPr id="10" name="Rectangle 9"/>
          <p:cNvSpPr/>
          <p:nvPr/>
        </p:nvSpPr>
        <p:spPr>
          <a:xfrm>
            <a:off x="3931990" y="3167116"/>
            <a:ext cx="4572000" cy="2308324"/>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Sugarloaf Colorado, USA</a:t>
            </a:r>
          </a:p>
          <a:p>
            <a:endParaRPr lang="en-US" b="1" dirty="0"/>
          </a:p>
          <a:p>
            <a:r>
              <a:rPr lang="en-US" b="1" dirty="0" smtClean="0"/>
              <a:t>Workers Grouted the Coal Mine to fix cracks as a project to not impact the nature preserve that was adjacent to the mine.</a:t>
            </a:r>
            <a:endParaRPr lang="en-US" dirty="0"/>
          </a:p>
          <a:p>
            <a:endParaRPr lang="en-US" b="1" dirty="0" smtClean="0"/>
          </a:p>
          <a:p>
            <a:r>
              <a:rPr lang="en-US" b="1" dirty="0" smtClean="0"/>
              <a:t>Natural waterways absorbed the grout and created a concrete river in a nature reserve.</a:t>
            </a:r>
            <a:endParaRPr lang="en-US" dirty="0"/>
          </a:p>
        </p:txBody>
      </p:sp>
      <p:sp>
        <p:nvSpPr>
          <p:cNvPr id="9" name="TextBox 8"/>
          <p:cNvSpPr txBox="1"/>
          <p:nvPr/>
        </p:nvSpPr>
        <p:spPr>
          <a:xfrm>
            <a:off x="614018" y="6253540"/>
            <a:ext cx="6396853" cy="646331"/>
          </a:xfrm>
          <a:prstGeom prst="rect">
            <a:avLst/>
          </a:prstGeom>
          <a:noFill/>
        </p:spPr>
        <p:txBody>
          <a:bodyPr wrap="none" rtlCol="0">
            <a:spAutoFit/>
          </a:bodyPr>
          <a:lstStyle/>
          <a:p>
            <a:r>
              <a:rPr lang="en-US" dirty="0"/>
              <a:t>A massive fracture running up the hillside. </a:t>
            </a:r>
            <a:r>
              <a:rPr lang="en-US" i="1" dirty="0"/>
              <a:t>Photo: Darren </a:t>
            </a:r>
            <a:r>
              <a:rPr lang="en-US" i="1" dirty="0" err="1"/>
              <a:t>Pateman</a:t>
            </a:r>
            <a:endParaRPr lang="en-US" dirty="0"/>
          </a:p>
          <a:p>
            <a:endParaRPr lang="en-US" dirty="0"/>
          </a:p>
        </p:txBody>
      </p:sp>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3696" y="2734380"/>
            <a:ext cx="3519160" cy="3519160"/>
          </a:xfrm>
          <a:prstGeom prst="rect">
            <a:avLst/>
          </a:prstGeom>
        </p:spPr>
      </p:pic>
      <p:sp>
        <p:nvSpPr>
          <p:cNvPr id="13" name="&quot;No&quot; Symbol 12"/>
          <p:cNvSpPr/>
          <p:nvPr/>
        </p:nvSpPr>
        <p:spPr>
          <a:xfrm>
            <a:off x="1871759" y="636379"/>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4658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and Failures</a:t>
            </a:r>
            <a:endParaRPr lang="en-US" dirty="0"/>
          </a:p>
        </p:txBody>
      </p:sp>
      <p:sp>
        <p:nvSpPr>
          <p:cNvPr id="5" name="TextBox 4"/>
          <p:cNvSpPr txBox="1"/>
          <p:nvPr/>
        </p:nvSpPr>
        <p:spPr>
          <a:xfrm>
            <a:off x="303696" y="2456729"/>
            <a:ext cx="3383659" cy="584776"/>
          </a:xfrm>
          <a:prstGeom prst="rect">
            <a:avLst/>
          </a:prstGeom>
          <a:noFill/>
        </p:spPr>
        <p:txBody>
          <a:bodyPr wrap="none" rtlCol="0">
            <a:spAutoFit/>
          </a:bodyPr>
          <a:lstStyle/>
          <a:p>
            <a:r>
              <a:rPr lang="en-US" sz="3200" b="1" dirty="0" smtClean="0"/>
              <a:t>Success or Failure?</a:t>
            </a:r>
            <a:endParaRPr lang="en-US" sz="3200" b="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9935" y="2037686"/>
            <a:ext cx="4870559" cy="3247039"/>
          </a:xfrm>
          <a:prstGeom prst="rect">
            <a:avLst/>
          </a:prstGeom>
        </p:spPr>
      </p:pic>
      <p:sp>
        <p:nvSpPr>
          <p:cNvPr id="10" name="Rectangle 9"/>
          <p:cNvSpPr/>
          <p:nvPr/>
        </p:nvSpPr>
        <p:spPr>
          <a:xfrm>
            <a:off x="3931990" y="3167116"/>
            <a:ext cx="4572000" cy="1754327"/>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r>
              <a:rPr lang="en-US" b="1" dirty="0" smtClean="0"/>
              <a:t>Deep Water Horizon, USA</a:t>
            </a:r>
          </a:p>
          <a:p>
            <a:endParaRPr lang="en-US" b="1" dirty="0"/>
          </a:p>
          <a:p>
            <a:r>
              <a:rPr lang="en-US" b="1" dirty="0" smtClean="0"/>
              <a:t>$20,000,000,000 USD in Fines</a:t>
            </a:r>
          </a:p>
          <a:p>
            <a:r>
              <a:rPr lang="en-US" b="1" dirty="0" smtClean="0"/>
              <a:t>         Or </a:t>
            </a:r>
          </a:p>
          <a:p>
            <a:r>
              <a:rPr lang="en-US" b="1" dirty="0" smtClean="0"/>
              <a:t>734,60,000,000 AED</a:t>
            </a:r>
            <a:endParaRPr lang="en-US" b="1" dirty="0"/>
          </a:p>
          <a:p>
            <a:endParaRPr lang="en-US" dirty="0"/>
          </a:p>
        </p:txBody>
      </p:sp>
      <p:sp>
        <p:nvSpPr>
          <p:cNvPr id="7" name="TextBox 6"/>
          <p:cNvSpPr txBox="1"/>
          <p:nvPr/>
        </p:nvSpPr>
        <p:spPr>
          <a:xfrm>
            <a:off x="303696" y="3167116"/>
            <a:ext cx="2874726" cy="2308324"/>
          </a:xfrm>
          <a:prstGeom prst="rect">
            <a:avLst/>
          </a:prstGeom>
          <a:noFill/>
        </p:spPr>
        <p:txBody>
          <a:bodyPr wrap="square" rtlCol="0">
            <a:spAutoFit/>
          </a:bodyPr>
          <a:lstStyle/>
          <a:p>
            <a:r>
              <a:rPr lang="en-US" b="1" dirty="0"/>
              <a:t>Deep Water Horizon, USA</a:t>
            </a:r>
          </a:p>
          <a:p>
            <a:endParaRPr lang="en-US" b="1" dirty="0"/>
          </a:p>
          <a:p>
            <a:r>
              <a:rPr lang="en-US" b="1" dirty="0" smtClean="0"/>
              <a:t>an </a:t>
            </a:r>
            <a:r>
              <a:rPr lang="en-US" b="1" dirty="0"/>
              <a:t>ultra-</a:t>
            </a:r>
            <a:r>
              <a:rPr lang="en-US" b="1" dirty="0" err="1"/>
              <a:t>deepwater</a:t>
            </a:r>
            <a:r>
              <a:rPr lang="en-US" b="1" dirty="0"/>
              <a:t>, dynamically positioned, semi-submersible offshore oil drilling rig - Gulf of Mexico</a:t>
            </a:r>
          </a:p>
          <a:p>
            <a:endParaRPr lang="en-US" dirty="0"/>
          </a:p>
        </p:txBody>
      </p:sp>
      <p:grpSp>
        <p:nvGrpSpPr>
          <p:cNvPr id="18" name="Group 17"/>
          <p:cNvGrpSpPr/>
          <p:nvPr/>
        </p:nvGrpSpPr>
        <p:grpSpPr>
          <a:xfrm>
            <a:off x="300383" y="3041505"/>
            <a:ext cx="3214388" cy="2306809"/>
            <a:chOff x="300383" y="3041505"/>
            <a:chExt cx="3214388" cy="2306809"/>
          </a:xfrm>
        </p:grpSpPr>
        <p:pic>
          <p:nvPicPr>
            <p:cNvPr id="11" name="Picture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383" y="3041505"/>
              <a:ext cx="1471918" cy="110099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78222" y="3041505"/>
              <a:ext cx="1466984" cy="1100995"/>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3696" y="4368464"/>
              <a:ext cx="1468605" cy="979850"/>
            </a:xfrm>
            <a:prstGeom prst="rect">
              <a:avLst/>
            </a:prstGeom>
          </p:spPr>
        </p:pic>
        <p:pic>
          <p:nvPicPr>
            <p:cNvPr id="17" name="Picture 2" descr="http://static.guim.co.uk/sys-images/Guardian/Pix/pictures/2010/2/2/1265134018292/BP-Chief-Executive-Tony-H-001.jp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978222" y="4279507"/>
              <a:ext cx="1536549" cy="1068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quot;No&quot; Symbol 12"/>
          <p:cNvSpPr/>
          <p:nvPr/>
        </p:nvSpPr>
        <p:spPr>
          <a:xfrm>
            <a:off x="1508930" y="1138822"/>
            <a:ext cx="5550497" cy="5395027"/>
          </a:xfrm>
          <a:prstGeom prst="noSmoking">
            <a:avLst/>
          </a:prstGeom>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9522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Hundreds of NGO’s, Non-Profits and advocates promote sustainability</a:t>
            </a:r>
          </a:p>
          <a:p>
            <a:r>
              <a:rPr lang="en-US" dirty="0" smtClean="0"/>
              <a:t>Internationally (and practically) the standards drivers are largely focused on</a:t>
            </a:r>
          </a:p>
          <a:p>
            <a:pPr lvl="1"/>
            <a:r>
              <a:rPr lang="en-US" dirty="0" smtClean="0"/>
              <a:t>ISO</a:t>
            </a:r>
          </a:p>
          <a:p>
            <a:pPr lvl="1"/>
            <a:r>
              <a:rPr lang="en-US" dirty="0" smtClean="0"/>
              <a:t>United Nations</a:t>
            </a:r>
          </a:p>
          <a:p>
            <a:pPr lvl="2"/>
            <a:r>
              <a:rPr lang="en-US" dirty="0" smtClean="0"/>
              <a:t>UN Global Compact</a:t>
            </a:r>
          </a:p>
          <a:p>
            <a:pPr lvl="2"/>
            <a:r>
              <a:rPr lang="en-US" dirty="0" smtClean="0"/>
              <a:t>UN PRME </a:t>
            </a:r>
          </a:p>
          <a:p>
            <a:pPr lvl="1"/>
            <a:r>
              <a:rPr lang="en-US" dirty="0" smtClean="0"/>
              <a:t>Global Reporting Initiative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28</a:t>
            </a:fld>
            <a:endParaRPr lang="en-US" dirty="0"/>
          </a:p>
        </p:txBody>
      </p:sp>
      <p:sp>
        <p:nvSpPr>
          <p:cNvPr id="4" name="Title 3"/>
          <p:cNvSpPr>
            <a:spLocks noGrp="1"/>
          </p:cNvSpPr>
          <p:nvPr>
            <p:ph type="title"/>
          </p:nvPr>
        </p:nvSpPr>
        <p:spPr/>
        <p:txBody>
          <a:bodyPr/>
          <a:lstStyle/>
          <a:p>
            <a:r>
              <a:rPr lang="en-US" dirty="0" smtClean="0"/>
              <a:t>Organizations Driving Sustainability</a:t>
            </a:r>
            <a:endParaRPr lang="en-US" dirty="0"/>
          </a:p>
        </p:txBody>
      </p:sp>
    </p:spTree>
    <p:extLst>
      <p:ext uri="{BB962C8B-B14F-4D97-AF65-F5344CB8AC3E}">
        <p14:creationId xmlns:p14="http://schemas.microsoft.com/office/powerpoint/2010/main" val="6351607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109538"/>
            <a:ext cx="8722946" cy="1143000"/>
          </a:xfrm>
        </p:spPr>
        <p:txBody>
          <a:bodyPr/>
          <a:lstStyle/>
          <a:p>
            <a:r>
              <a:rPr lang="en-US" dirty="0" smtClean="0"/>
              <a:t>The United Nations Global Compact</a:t>
            </a:r>
            <a:endParaRPr lang="en-US" dirty="0"/>
          </a:p>
        </p:txBody>
      </p:sp>
      <p:sp>
        <p:nvSpPr>
          <p:cNvPr id="3" name="Content Placeholder 2"/>
          <p:cNvSpPr>
            <a:spLocks noGrp="1"/>
          </p:cNvSpPr>
          <p:nvPr>
            <p:ph idx="1"/>
          </p:nvPr>
        </p:nvSpPr>
        <p:spPr>
          <a:xfrm>
            <a:off x="228600" y="1295400"/>
            <a:ext cx="6242538" cy="4289126"/>
          </a:xfrm>
        </p:spPr>
        <p:txBody>
          <a:bodyPr>
            <a:normAutofit/>
          </a:bodyPr>
          <a:lstStyle/>
          <a:p>
            <a:pPr marL="0" indent="0">
              <a:buNone/>
            </a:pPr>
            <a:r>
              <a:rPr lang="en-US" sz="2800" dirty="0">
                <a:solidFill>
                  <a:srgbClr val="CC0000"/>
                </a:solidFill>
              </a:rPr>
              <a:t>The Ten Principles</a:t>
            </a:r>
          </a:p>
          <a:p>
            <a:pPr marL="0" indent="0">
              <a:buNone/>
            </a:pPr>
            <a:endParaRPr lang="en-US" sz="1800" b="1" dirty="0"/>
          </a:p>
          <a:p>
            <a:pPr marL="0" indent="0">
              <a:buNone/>
            </a:pPr>
            <a:r>
              <a:rPr lang="en-US" sz="2200" b="1" dirty="0" smtClean="0"/>
              <a:t>The </a:t>
            </a:r>
            <a:r>
              <a:rPr lang="en-US" sz="2200" b="1" dirty="0"/>
              <a:t>UN Global Compact's ten principles in the areas of human rights, labour, the environment and anti-corruption enjoy universal consensus and are derived from</a:t>
            </a:r>
            <a:r>
              <a:rPr lang="en-US" sz="2200" b="1" dirty="0" smtClean="0"/>
              <a:t>:</a:t>
            </a:r>
            <a:endParaRPr lang="en-US" sz="1500" b="1" dirty="0"/>
          </a:p>
          <a:p>
            <a:r>
              <a:rPr lang="en-US" sz="2000" b="0" dirty="0"/>
              <a:t>The Universal Declaration of Human Rights</a:t>
            </a:r>
          </a:p>
          <a:p>
            <a:r>
              <a:rPr lang="en-US" sz="2000" b="0" dirty="0"/>
              <a:t>The International Labour Organization's Declaration on Fundamental Principles and Rights at Work</a:t>
            </a:r>
          </a:p>
          <a:p>
            <a:r>
              <a:rPr lang="en-US" sz="2000" b="0" dirty="0"/>
              <a:t>The Rio Declaration on Environment and Development</a:t>
            </a:r>
          </a:p>
          <a:p>
            <a:r>
              <a:rPr lang="en-US" sz="2000" b="0" dirty="0"/>
              <a:t>The United Nations Convention Against </a:t>
            </a:r>
            <a:r>
              <a:rPr lang="en-US" sz="2000" b="0" dirty="0" smtClean="0"/>
              <a:t>Corruption </a:t>
            </a:r>
            <a:endParaRPr lang="en-US" sz="2000" b="0"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29</a:t>
            </a:fld>
            <a:endParaRPr lang="en-US" dirty="0"/>
          </a:p>
        </p:txBody>
      </p:sp>
      <p:pic>
        <p:nvPicPr>
          <p:cNvPr id="8" name="Picture 2" descr="http://www.jatrgovac.com/usdocs/global-compact-logo.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05600" y="1828800"/>
            <a:ext cx="2039815" cy="246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338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Kit </a:t>
            </a:r>
            <a:endParaRPr lang="en-US" dirty="0"/>
          </a:p>
        </p:txBody>
      </p:sp>
      <p:sp>
        <p:nvSpPr>
          <p:cNvPr id="3" name="Content Placeholder 2"/>
          <p:cNvSpPr>
            <a:spLocks noGrp="1"/>
          </p:cNvSpPr>
          <p:nvPr>
            <p:ph idx="1"/>
          </p:nvPr>
        </p:nvSpPr>
        <p:spPr>
          <a:xfrm>
            <a:off x="189035" y="1476383"/>
            <a:ext cx="6071088" cy="3933818"/>
          </a:xfrm>
        </p:spPr>
        <p:txBody>
          <a:bodyPr>
            <a:normAutofit fontScale="62500" lnSpcReduction="20000"/>
          </a:bodyPr>
          <a:lstStyle/>
          <a:p>
            <a:pPr marL="114283" lvl="1" indent="0">
              <a:buNone/>
            </a:pPr>
            <a:r>
              <a:rPr lang="en-US" b="1" dirty="0" smtClean="0"/>
              <a:t>You </a:t>
            </a:r>
            <a:r>
              <a:rPr lang="en-US" b="1" dirty="0"/>
              <a:t>will be </a:t>
            </a:r>
            <a:r>
              <a:rPr lang="en-US" b="1" dirty="0" smtClean="0"/>
              <a:t>provided with: </a:t>
            </a:r>
            <a:endParaRPr lang="en-US" b="1" dirty="0"/>
          </a:p>
          <a:p>
            <a:pPr lvl="1">
              <a:buFont typeface="Courier New"/>
              <a:buChar char="o"/>
            </a:pPr>
            <a:r>
              <a:rPr lang="en-US" b="1" dirty="0">
                <a:solidFill>
                  <a:srgbClr val="FF0000"/>
                </a:solidFill>
              </a:rPr>
              <a:t>A One year Membership to the </a:t>
            </a:r>
            <a:r>
              <a:rPr lang="en-US" b="1" dirty="0" smtClean="0">
                <a:solidFill>
                  <a:srgbClr val="FF0000"/>
                </a:solidFill>
              </a:rPr>
              <a:t>GPM to have access to: </a:t>
            </a:r>
            <a:endParaRPr lang="en-US" b="1" dirty="0">
              <a:solidFill>
                <a:srgbClr val="FF0000"/>
              </a:solidFill>
            </a:endParaRPr>
          </a:p>
          <a:p>
            <a:pPr lvl="2">
              <a:buFont typeface="Courier New"/>
              <a:buChar char="o"/>
            </a:pPr>
            <a:r>
              <a:rPr lang="en-US" b="0" dirty="0" smtClean="0"/>
              <a:t>The GPM Reference Guide to Sustainability in Project Management eBook</a:t>
            </a:r>
          </a:p>
          <a:p>
            <a:pPr lvl="2">
              <a:buFont typeface="Courier New"/>
              <a:buChar char="o"/>
            </a:pPr>
            <a:r>
              <a:rPr lang="en-US" dirty="0" smtClean="0"/>
              <a:t>Responsible Management Education eBooks</a:t>
            </a:r>
            <a:endParaRPr lang="en-US" b="0" dirty="0"/>
          </a:p>
          <a:p>
            <a:pPr lvl="2">
              <a:buFont typeface="Courier New"/>
              <a:buChar char="o"/>
            </a:pPr>
            <a:r>
              <a:rPr lang="en-US" b="0" dirty="0" smtClean="0"/>
              <a:t>The Sustainability Calculator and other PM Templates</a:t>
            </a:r>
          </a:p>
          <a:p>
            <a:pPr lvl="2">
              <a:buFont typeface="Courier New"/>
              <a:buChar char="o"/>
            </a:pPr>
            <a:r>
              <a:rPr lang="en-US" b="1" dirty="0" smtClean="0"/>
              <a:t>USE CODE </a:t>
            </a:r>
            <a:r>
              <a:rPr lang="en-US" b="1" dirty="0" smtClean="0">
                <a:solidFill>
                  <a:srgbClr val="0000FF"/>
                </a:solidFill>
              </a:rPr>
              <a:t>Agentofchange2015</a:t>
            </a:r>
          </a:p>
          <a:p>
            <a:pPr lvl="2">
              <a:buFont typeface="Courier New"/>
              <a:buChar char="o"/>
            </a:pPr>
            <a:r>
              <a:rPr lang="en-US" b="1" dirty="0" smtClean="0">
                <a:solidFill>
                  <a:srgbClr val="0000FF"/>
                </a:solidFill>
              </a:rPr>
              <a:t>Visit </a:t>
            </a:r>
            <a:r>
              <a:rPr lang="en-US" b="1" dirty="0" err="1" smtClean="0">
                <a:solidFill>
                  <a:srgbClr val="0000FF"/>
                </a:solidFill>
              </a:rPr>
              <a:t>members.greenprojectmanagement.org</a:t>
            </a:r>
            <a:r>
              <a:rPr lang="en-US" b="1" dirty="0">
                <a:solidFill>
                  <a:srgbClr val="0000FF"/>
                </a:solidFill>
              </a:rPr>
              <a:t> </a:t>
            </a:r>
            <a:r>
              <a:rPr lang="en-US" b="1" dirty="0" smtClean="0">
                <a:solidFill>
                  <a:srgbClr val="0000FF"/>
                </a:solidFill>
              </a:rPr>
              <a:t>and select “partner discounted membership” enter the code in the discount code section</a:t>
            </a:r>
            <a:endParaRPr lang="en-US" dirty="0" smtClean="0">
              <a:solidFill>
                <a:srgbClr val="0000FF"/>
              </a:solidFill>
            </a:endParaRPr>
          </a:p>
          <a:p>
            <a:pPr marL="114283" lvl="1" indent="0">
              <a:buNone/>
            </a:pPr>
            <a:r>
              <a:rPr lang="en-US" b="1" dirty="0" smtClean="0"/>
              <a:t>And at </a:t>
            </a:r>
            <a:r>
              <a:rPr lang="en-US" b="1" dirty="0"/>
              <a:t>the End of this </a:t>
            </a:r>
            <a:r>
              <a:rPr lang="en-US" b="1" dirty="0" smtClean="0"/>
              <a:t>course: </a:t>
            </a:r>
            <a:endParaRPr lang="en-US" b="1" dirty="0"/>
          </a:p>
          <a:p>
            <a:pPr lvl="1">
              <a:buFont typeface="Courier New"/>
              <a:buChar char="o"/>
            </a:pPr>
            <a:r>
              <a:rPr lang="en-US" dirty="0"/>
              <a:t>A certificate of </a:t>
            </a:r>
            <a:r>
              <a:rPr lang="en-US" dirty="0" smtClean="0"/>
              <a:t>completion</a:t>
            </a:r>
          </a:p>
          <a:p>
            <a:pPr lvl="1">
              <a:buFont typeface="Courier New"/>
              <a:buChar char="o"/>
            </a:pPr>
            <a:r>
              <a:rPr lang="en-US" dirty="0" smtClean="0"/>
              <a:t>*PDUs or </a:t>
            </a:r>
            <a:r>
              <a:rPr lang="en-US" dirty="0"/>
              <a:t>Professional Development Units are </a:t>
            </a:r>
            <a:r>
              <a:rPr lang="en-US" dirty="0" smtClean="0"/>
              <a:t>granted to </a:t>
            </a:r>
            <a:r>
              <a:rPr lang="en-US" dirty="0"/>
              <a:t>the attendees completing the course</a:t>
            </a:r>
            <a:r>
              <a:rPr lang="en-US" dirty="0" smtClean="0"/>
              <a:t>.</a:t>
            </a:r>
          </a:p>
          <a:p>
            <a:pPr lvl="1">
              <a:buFont typeface="Courier New"/>
              <a:buChar char="o"/>
            </a:pPr>
            <a:r>
              <a:rPr lang="en-US" dirty="0" smtClean="0"/>
              <a:t>The GPM-b Certification for those who pass the exam.</a:t>
            </a:r>
            <a:endParaRPr lang="en-US" dirty="0"/>
          </a:p>
          <a:p>
            <a:pPr marL="0" indent="0">
              <a:buNone/>
            </a:pPr>
            <a:r>
              <a:rPr lang="en-US" dirty="0" smtClean="0"/>
              <a:t>  </a:t>
            </a:r>
          </a:p>
        </p:txBody>
      </p:sp>
      <p:pic>
        <p:nvPicPr>
          <p:cNvPr id="4" name="Picture 3"/>
          <p:cNvPicPr>
            <a:picLocks noChangeAspect="1"/>
          </p:cNvPicPr>
          <p:nvPr/>
        </p:nvPicPr>
        <p:blipFill>
          <a:blip r:embed="rId3" cstate="print"/>
          <a:stretch>
            <a:fillRect/>
          </a:stretch>
        </p:blipFill>
        <p:spPr>
          <a:xfrm>
            <a:off x="6400800" y="1295400"/>
            <a:ext cx="2465603" cy="31496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3</a:t>
            </a:fld>
            <a:endParaRPr lang="en-US" dirty="0"/>
          </a:p>
        </p:txBody>
      </p:sp>
      <p:sp>
        <p:nvSpPr>
          <p:cNvPr id="6" name="TextBox 5"/>
          <p:cNvSpPr txBox="1"/>
          <p:nvPr/>
        </p:nvSpPr>
        <p:spPr>
          <a:xfrm>
            <a:off x="228600" y="5715000"/>
            <a:ext cx="6381913" cy="307777"/>
          </a:xfrm>
          <a:prstGeom prst="rect">
            <a:avLst/>
          </a:prstGeom>
          <a:noFill/>
        </p:spPr>
        <p:txBody>
          <a:bodyPr wrap="none" rtlCol="0">
            <a:spAutoFit/>
          </a:bodyPr>
          <a:lstStyle/>
          <a:p>
            <a:r>
              <a:rPr lang="en-US" sz="1400" dirty="0" smtClean="0"/>
              <a:t>*If Partner is a PMI REP, a code shall be provided, if not, Class B PDUs can be elected.</a:t>
            </a:r>
            <a:endParaRPr lang="en-US" sz="1400" dirty="0"/>
          </a:p>
        </p:txBody>
      </p:sp>
    </p:spTree>
    <p:extLst>
      <p:ext uri="{BB962C8B-B14F-4D97-AF65-F5344CB8AC3E}">
        <p14:creationId xmlns:p14="http://schemas.microsoft.com/office/powerpoint/2010/main" val="91116720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atin typeface="Calibri" charset="0"/>
                <a:ea typeface="ＭＳ Ｐゴシック" charset="0"/>
                <a:cs typeface="ＭＳ Ｐゴシック" charset="0"/>
              </a:rPr>
              <a:t>The Ten Principles</a:t>
            </a:r>
          </a:p>
        </p:txBody>
      </p:sp>
      <p:sp>
        <p:nvSpPr>
          <p:cNvPr id="3" name="TextBox 2"/>
          <p:cNvSpPr txBox="1"/>
          <p:nvPr/>
        </p:nvSpPr>
        <p:spPr>
          <a:xfrm>
            <a:off x="457200" y="1629032"/>
            <a:ext cx="7807325" cy="4154983"/>
          </a:xfrm>
          <a:prstGeom prst="rect">
            <a:avLst/>
          </a:prstGeom>
          <a:noFill/>
        </p:spPr>
        <p:txBody>
          <a:bodyPr>
            <a:spAutoFit/>
          </a:bodyPr>
          <a:lstStyle/>
          <a:p>
            <a:pPr>
              <a:defRPr/>
            </a:pPr>
            <a:r>
              <a:rPr lang="en-US" sz="2200" b="1" dirty="0"/>
              <a:t>Human </a:t>
            </a:r>
            <a:r>
              <a:rPr lang="en-US" sz="2200" b="1" dirty="0" smtClean="0"/>
              <a:t>Rights</a:t>
            </a:r>
            <a:endParaRPr lang="en-US" sz="2200" b="1" dirty="0"/>
          </a:p>
          <a:p>
            <a:pPr marL="342900" indent="-342900">
              <a:buFontTx/>
              <a:buAutoNum type="arabicPeriod"/>
              <a:defRPr/>
            </a:pPr>
            <a:r>
              <a:rPr lang="en-US" sz="2200" dirty="0"/>
              <a:t>Businesses should support and respect the protection of internationally proclaimed human rights; and </a:t>
            </a:r>
          </a:p>
          <a:p>
            <a:pPr marL="342900" indent="-342900">
              <a:buFontTx/>
              <a:buAutoNum type="arabicPeriod"/>
              <a:defRPr/>
            </a:pPr>
            <a:r>
              <a:rPr lang="en-US" sz="2200" dirty="0"/>
              <a:t>make sure that they are not complicit in human rights abuses.</a:t>
            </a:r>
          </a:p>
          <a:p>
            <a:pPr>
              <a:defRPr/>
            </a:pPr>
            <a:endParaRPr lang="en-US" sz="2200" dirty="0"/>
          </a:p>
          <a:p>
            <a:pPr>
              <a:defRPr/>
            </a:pPr>
            <a:r>
              <a:rPr lang="en-US" sz="2200" b="1" dirty="0" err="1" smtClean="0"/>
              <a:t>Labour</a:t>
            </a:r>
            <a:endParaRPr lang="en-US" sz="2200" b="1" dirty="0"/>
          </a:p>
          <a:p>
            <a:pPr>
              <a:defRPr/>
            </a:pPr>
            <a:r>
              <a:rPr lang="en-US" sz="2200" dirty="0"/>
              <a:t>3. Businesses should uphold the freedom of association and </a:t>
            </a:r>
          </a:p>
          <a:p>
            <a:pPr>
              <a:defRPr/>
            </a:pPr>
            <a:r>
              <a:rPr lang="en-US" sz="2200" dirty="0"/>
              <a:t>the effective recognition of the right to collective bargaining; </a:t>
            </a:r>
          </a:p>
          <a:p>
            <a:pPr>
              <a:defRPr/>
            </a:pPr>
            <a:r>
              <a:rPr lang="en-US" sz="2200" dirty="0"/>
              <a:t>4. the elimination of all forms of forced and compulsory  </a:t>
            </a:r>
            <a:r>
              <a:rPr lang="en-US" sz="2200" dirty="0" err="1"/>
              <a:t>labour</a:t>
            </a:r>
            <a:r>
              <a:rPr lang="en-US" sz="2200" dirty="0"/>
              <a:t>; </a:t>
            </a:r>
          </a:p>
          <a:p>
            <a:pPr>
              <a:defRPr/>
            </a:pPr>
            <a:r>
              <a:rPr lang="en-US" sz="2200" dirty="0"/>
              <a:t>5. the effective abolition of child </a:t>
            </a:r>
            <a:r>
              <a:rPr lang="en-US" sz="2200" dirty="0" err="1"/>
              <a:t>labour</a:t>
            </a:r>
            <a:r>
              <a:rPr lang="en-US" sz="2200" dirty="0"/>
              <a:t>; and </a:t>
            </a:r>
          </a:p>
          <a:p>
            <a:pPr>
              <a:defRPr/>
            </a:pPr>
            <a:r>
              <a:rPr lang="en-US" sz="2200" dirty="0"/>
              <a:t>6. the elimination of discrimination in respect of employment and occupation.</a:t>
            </a:r>
          </a:p>
        </p:txBody>
      </p:sp>
      <p:pic>
        <p:nvPicPr>
          <p:cNvPr id="76803"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54526" y="576263"/>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78127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dirty="0">
                <a:latin typeface="Calibri" charset="0"/>
                <a:ea typeface="ＭＳ Ｐゴシック" charset="0"/>
                <a:cs typeface="ＭＳ Ｐゴシック" charset="0"/>
              </a:rPr>
              <a:t>The Ten Principles</a:t>
            </a:r>
          </a:p>
        </p:txBody>
      </p:sp>
      <p:pic>
        <p:nvPicPr>
          <p:cNvPr id="77826"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746625" y="576263"/>
            <a:ext cx="35179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4"/>
          <p:cNvSpPr txBox="1">
            <a:spLocks noChangeArrowheads="1"/>
          </p:cNvSpPr>
          <p:nvPr/>
        </p:nvSpPr>
        <p:spPr bwMode="auto">
          <a:xfrm>
            <a:off x="457200" y="1487260"/>
            <a:ext cx="780732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b="1" dirty="0" smtClean="0">
                <a:latin typeface="+mn-lt"/>
              </a:rPr>
              <a:t>Environment</a:t>
            </a:r>
            <a:endParaRPr lang="en-US" sz="2200" b="1" dirty="0">
              <a:latin typeface="+mn-lt"/>
            </a:endParaRPr>
          </a:p>
          <a:p>
            <a:pPr eaLnBrk="1" hangingPunct="1"/>
            <a:r>
              <a:rPr lang="en-US" sz="2200" dirty="0">
                <a:latin typeface="+mn-lt"/>
              </a:rPr>
              <a:t>7. Businesses should support a precautionary approach to environmental challenges;</a:t>
            </a:r>
          </a:p>
          <a:p>
            <a:pPr eaLnBrk="1" hangingPunct="1"/>
            <a:r>
              <a:rPr lang="en-US" sz="2200" dirty="0">
                <a:latin typeface="+mn-lt"/>
              </a:rPr>
              <a:t>8. undertake initiatives to promote greater environmental</a:t>
            </a:r>
          </a:p>
          <a:p>
            <a:pPr eaLnBrk="1" hangingPunct="1"/>
            <a:r>
              <a:rPr lang="en-US" sz="2200" dirty="0">
                <a:latin typeface="+mn-lt"/>
              </a:rPr>
              <a:t>responsibility; and</a:t>
            </a:r>
          </a:p>
          <a:p>
            <a:pPr eaLnBrk="1" hangingPunct="1"/>
            <a:r>
              <a:rPr lang="en-US" sz="2200" dirty="0">
                <a:latin typeface="+mn-lt"/>
              </a:rPr>
              <a:t>9. encourage the development and diffusion of environmentally friendly technologies.</a:t>
            </a:r>
            <a:br>
              <a:rPr lang="en-US" sz="2200" dirty="0">
                <a:latin typeface="+mn-lt"/>
              </a:rPr>
            </a:br>
            <a:endParaRPr lang="en-US" sz="2200" dirty="0">
              <a:latin typeface="+mn-lt"/>
            </a:endParaRPr>
          </a:p>
          <a:p>
            <a:pPr eaLnBrk="1" hangingPunct="1"/>
            <a:r>
              <a:rPr lang="en-US" sz="2200" b="1" dirty="0">
                <a:latin typeface="+mn-lt"/>
              </a:rPr>
              <a:t>Anti-</a:t>
            </a:r>
            <a:r>
              <a:rPr lang="en-US" sz="2200" b="1" dirty="0" smtClean="0">
                <a:latin typeface="+mn-lt"/>
              </a:rPr>
              <a:t>Corruption</a:t>
            </a:r>
            <a:endParaRPr lang="en-US" sz="2200" b="1" dirty="0">
              <a:latin typeface="+mn-lt"/>
            </a:endParaRPr>
          </a:p>
          <a:p>
            <a:pPr eaLnBrk="1" hangingPunct="1"/>
            <a:r>
              <a:rPr lang="en-US" sz="2200" dirty="0">
                <a:latin typeface="+mn-lt"/>
              </a:rPr>
              <a:t>10. </a:t>
            </a:r>
            <a:r>
              <a:rPr lang="en-US" sz="2200" dirty="0" smtClean="0">
                <a:latin typeface="+mn-lt"/>
              </a:rPr>
              <a:t>Businesses should work against corruption in all its forms, including extortion and bribery.</a:t>
            </a:r>
            <a:endParaRPr lang="en-US" sz="2200" dirty="0">
              <a:latin typeface="+mn-lt"/>
            </a:endParaRPr>
          </a:p>
        </p:txBody>
      </p:sp>
    </p:spTree>
    <p:extLst>
      <p:ext uri="{BB962C8B-B14F-4D97-AF65-F5344CB8AC3E}">
        <p14:creationId xmlns:p14="http://schemas.microsoft.com/office/powerpoint/2010/main" val="1472988336"/>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32</a:t>
            </a:fld>
            <a:endParaRPr lang="en-US" dirty="0"/>
          </a:p>
        </p:txBody>
      </p:sp>
      <p:pic>
        <p:nvPicPr>
          <p:cNvPr id="5" name="Picture 4"/>
          <p:cNvPicPr>
            <a:picLocks noChangeAspect="1"/>
          </p:cNvPicPr>
          <p:nvPr/>
        </p:nvPicPr>
        <p:blipFill>
          <a:blip r:embed="rId3" cstate="print"/>
          <a:stretch>
            <a:fillRect/>
          </a:stretch>
        </p:blipFill>
        <p:spPr>
          <a:xfrm>
            <a:off x="228600" y="304800"/>
            <a:ext cx="5168900" cy="561660"/>
          </a:xfrm>
          <a:prstGeom prst="rect">
            <a:avLst/>
          </a:prstGeom>
        </p:spPr>
      </p:pic>
      <p:graphicFrame>
        <p:nvGraphicFramePr>
          <p:cNvPr id="4" name="Diagram 3"/>
          <p:cNvGraphicFramePr/>
          <p:nvPr/>
        </p:nvGraphicFramePr>
        <p:xfrm>
          <a:off x="381000" y="1219200"/>
          <a:ext cx="7723546" cy="50475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01581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Global Reporting </a:t>
            </a:r>
            <a:r>
              <a:rPr lang="en-US" dirty="0" smtClean="0"/>
              <a:t>Initiative</a:t>
            </a:r>
            <a:r>
              <a:rPr lang="es-MX" dirty="0" smtClean="0"/>
              <a:t> (GRI)</a:t>
            </a:r>
            <a:endParaRPr lang="en-US" dirty="0"/>
          </a:p>
        </p:txBody>
      </p:sp>
      <p:sp>
        <p:nvSpPr>
          <p:cNvPr id="3" name="2 Marcador de contenido"/>
          <p:cNvSpPr>
            <a:spLocks noGrp="1"/>
          </p:cNvSpPr>
          <p:nvPr>
            <p:ph idx="1"/>
          </p:nvPr>
        </p:nvSpPr>
        <p:spPr>
          <a:xfrm>
            <a:off x="211015" y="2057400"/>
            <a:ext cx="5842992" cy="2819400"/>
          </a:xfrm>
        </p:spPr>
        <p:txBody>
          <a:bodyPr>
            <a:normAutofit/>
          </a:bodyPr>
          <a:lstStyle/>
          <a:p>
            <a:pPr marL="0" indent="0">
              <a:buNone/>
            </a:pPr>
            <a:r>
              <a:rPr lang="en-US" dirty="0" smtClean="0"/>
              <a:t>A </a:t>
            </a:r>
            <a:r>
              <a:rPr lang="en-US" dirty="0"/>
              <a:t>p</a:t>
            </a:r>
            <a:r>
              <a:rPr lang="en-US" dirty="0" smtClean="0"/>
              <a:t>ioneering </a:t>
            </a:r>
            <a:r>
              <a:rPr lang="en-US" dirty="0"/>
              <a:t>nonprofit propose a framework for sustainability reporting. </a:t>
            </a:r>
            <a:endParaRPr lang="en-US" dirty="0" smtClean="0"/>
          </a:p>
          <a:p>
            <a:pPr marL="0" indent="0">
              <a:buNone/>
            </a:pPr>
            <a:r>
              <a:rPr lang="en-US" dirty="0" smtClean="0"/>
              <a:t>Companies </a:t>
            </a:r>
            <a:r>
              <a:rPr lang="en-US" dirty="0"/>
              <a:t>use this report to inform its shareholders and consumers through their performance of economic, social and </a:t>
            </a:r>
            <a:r>
              <a:rPr lang="en-US" dirty="0" smtClean="0"/>
              <a:t>environmental</a:t>
            </a:r>
          </a:p>
        </p:txBody>
      </p:sp>
      <p:pic>
        <p:nvPicPr>
          <p:cNvPr id="4098" name="Picture 2" descr="The Global Reporting Initiative (GRI) is a non-profit organization that promotes economic sustainability. It produces one of the world's most prevalent standards for sustainability reporting - also known as ecological footprint reporting, Environmental So">
            <a:hlinkClick r:id="rId3"/>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19447" y="2286000"/>
            <a:ext cx="2838446" cy="1143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BE819A1-3DD8-4179-BFD0-BF7D359F8DBD}" type="slidenum">
              <a:rPr lang="en-US" smtClean="0"/>
              <a:pPr/>
              <a:t>33</a:t>
            </a:fld>
            <a:endParaRPr lang="en-US" dirty="0"/>
          </a:p>
        </p:txBody>
      </p:sp>
      <p:sp>
        <p:nvSpPr>
          <p:cNvPr id="5" name="Rectangle 4"/>
          <p:cNvSpPr/>
          <p:nvPr/>
        </p:nvSpPr>
        <p:spPr>
          <a:xfrm>
            <a:off x="228600" y="5715000"/>
            <a:ext cx="3987778" cy="369332"/>
          </a:xfrm>
          <a:prstGeom prst="rect">
            <a:avLst/>
          </a:prstGeom>
        </p:spPr>
        <p:txBody>
          <a:bodyPr wrap="none">
            <a:spAutoFit/>
          </a:bodyPr>
          <a:lstStyle/>
          <a:p>
            <a:pPr algn="ctr"/>
            <a:r>
              <a:rPr lang="es-MX" i="1" dirty="0">
                <a:hlinkClick r:id="rId5"/>
              </a:rPr>
              <a:t>Learn more at www.globalreporting.org</a:t>
            </a:r>
            <a:r>
              <a:rPr lang="es-MX" i="1" dirty="0"/>
              <a:t> </a:t>
            </a:r>
            <a:endParaRPr lang="en-US" i="1" dirty="0"/>
          </a:p>
        </p:txBody>
      </p:sp>
    </p:spTree>
    <p:extLst>
      <p:ext uri="{BB962C8B-B14F-4D97-AF65-F5344CB8AC3E}">
        <p14:creationId xmlns:p14="http://schemas.microsoft.com/office/powerpoint/2010/main" val="270760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p:cTn id="16" dur="500" fill="hold"/>
                                        <p:tgtEl>
                                          <p:spTgt spid="4098"/>
                                        </p:tgtEl>
                                        <p:attrNameLst>
                                          <p:attrName>ppt_w</p:attrName>
                                        </p:attrNameLst>
                                      </p:cBhvr>
                                      <p:tavLst>
                                        <p:tav tm="0">
                                          <p:val>
                                            <p:fltVal val="0"/>
                                          </p:val>
                                        </p:tav>
                                        <p:tav tm="100000">
                                          <p:val>
                                            <p:strVal val="#ppt_w"/>
                                          </p:val>
                                        </p:tav>
                                      </p:tavLst>
                                    </p:anim>
                                    <p:anim calcmode="lin" valueType="num">
                                      <p:cBhvr>
                                        <p:cTn id="17" dur="500" fill="hold"/>
                                        <p:tgtEl>
                                          <p:spTgt spid="4098"/>
                                        </p:tgtEl>
                                        <p:attrNameLst>
                                          <p:attrName>ppt_h</p:attrName>
                                        </p:attrNameLst>
                                      </p:cBhvr>
                                      <p:tavLst>
                                        <p:tav tm="0">
                                          <p:val>
                                            <p:fltVal val="0"/>
                                          </p:val>
                                        </p:tav>
                                        <p:tav tm="100000">
                                          <p:val>
                                            <p:strVal val="#ppt_h"/>
                                          </p:val>
                                        </p:tav>
                                      </p:tavLst>
                                    </p:anim>
                                    <p:animEffect transition="in" filter="fade">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0984" y="228430"/>
            <a:ext cx="6647015" cy="792650"/>
          </a:xfrm>
        </p:spPr>
        <p:txBody>
          <a:bodyPr/>
          <a:lstStyle/>
          <a:p>
            <a:r>
              <a:rPr lang="es-MX" sz="2800" dirty="0" smtClean="0"/>
              <a:t>Global Reporting Intiative’s Categories and Aspects</a:t>
            </a:r>
            <a:endParaRPr lang="en-US" sz="2800" dirty="0"/>
          </a:p>
        </p:txBody>
      </p:sp>
      <p:grpSp>
        <p:nvGrpSpPr>
          <p:cNvPr id="6" name="5 Grupo"/>
          <p:cNvGrpSpPr/>
          <p:nvPr/>
        </p:nvGrpSpPr>
        <p:grpSpPr>
          <a:xfrm>
            <a:off x="539553" y="1124744"/>
            <a:ext cx="6142602" cy="1655936"/>
            <a:chOff x="1513344" y="1124744"/>
            <a:chExt cx="5002873" cy="1655936"/>
          </a:xfrm>
        </p:grpSpPr>
        <p:grpSp>
          <p:nvGrpSpPr>
            <p:cNvPr id="7" name="6 Grupo"/>
            <p:cNvGrpSpPr/>
            <p:nvPr/>
          </p:nvGrpSpPr>
          <p:grpSpPr>
            <a:xfrm>
              <a:off x="3718561" y="1210390"/>
              <a:ext cx="2797656" cy="1452960"/>
              <a:chOff x="2194560" y="132954"/>
              <a:chExt cx="3901440" cy="1047750"/>
            </a:xfrm>
            <a:scene3d>
              <a:camera prst="orthographicFront"/>
              <a:lightRig rig="flat" dir="t"/>
            </a:scene3d>
          </p:grpSpPr>
          <p:sp>
            <p:nvSpPr>
              <p:cNvPr id="23" name="22 Redondear rectángulo de esquina del mismo lado"/>
              <p:cNvSpPr/>
              <p:nvPr/>
            </p:nvSpPr>
            <p:spPr>
              <a:xfrm rot="5400000">
                <a:off x="3621405" y="-129389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4" name="Redondear rectángulo de esquina del mismo lado 4"/>
              <p:cNvSpPr/>
              <p:nvPr/>
            </p:nvSpPr>
            <p:spPr>
              <a:xfrm>
                <a:off x="2194561" y="304154"/>
                <a:ext cx="3850293" cy="825402"/>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smtClean="0"/>
                  <a:t>Economic </a:t>
                </a:r>
                <a:r>
                  <a:rPr lang="en-US" sz="1600" dirty="0"/>
                  <a:t>Performance</a:t>
                </a:r>
              </a:p>
              <a:p>
                <a:pPr marL="514284" lvl="2" indent="-57150" defTabSz="488950">
                  <a:lnSpc>
                    <a:spcPct val="90000"/>
                  </a:lnSpc>
                  <a:spcBef>
                    <a:spcPct val="0"/>
                  </a:spcBef>
                  <a:spcAft>
                    <a:spcPct val="15000"/>
                  </a:spcAft>
                  <a:buChar char="••"/>
                </a:pPr>
                <a:r>
                  <a:rPr lang="en-US" sz="1600" dirty="0"/>
                  <a:t>Market Presence</a:t>
                </a:r>
              </a:p>
              <a:p>
                <a:pPr marL="514284" lvl="2" indent="-57150" defTabSz="488950">
                  <a:lnSpc>
                    <a:spcPct val="90000"/>
                  </a:lnSpc>
                  <a:spcBef>
                    <a:spcPct val="0"/>
                  </a:spcBef>
                  <a:spcAft>
                    <a:spcPct val="15000"/>
                  </a:spcAft>
                  <a:buChar char="••"/>
                </a:pPr>
                <a:r>
                  <a:rPr lang="en-US" sz="1600" dirty="0"/>
                  <a:t>Direct </a:t>
                </a:r>
                <a:r>
                  <a:rPr lang="en-US" sz="1600" dirty="0" smtClean="0"/>
                  <a:t>Economic </a:t>
                </a:r>
                <a:r>
                  <a:rPr lang="en-US" sz="1600" dirty="0"/>
                  <a:t>impact</a:t>
                </a:r>
                <a:endParaRPr lang="en-US" sz="1600" kern="1200" dirty="0"/>
              </a:p>
            </p:txBody>
          </p:sp>
        </p:grpSp>
        <p:grpSp>
          <p:nvGrpSpPr>
            <p:cNvPr id="8" name="7 Grupo"/>
            <p:cNvGrpSpPr/>
            <p:nvPr/>
          </p:nvGrpSpPr>
          <p:grpSpPr>
            <a:xfrm>
              <a:off x="1513344" y="1124744"/>
              <a:ext cx="2194560" cy="1655936"/>
              <a:chOff x="0" y="1984"/>
              <a:chExt cx="2194560" cy="1309687"/>
            </a:xfrm>
            <a:scene3d>
              <a:camera prst="orthographicFront"/>
              <a:lightRig rig="flat" dir="t"/>
            </a:scene3d>
          </p:grpSpPr>
          <p:sp>
            <p:nvSpPr>
              <p:cNvPr id="21" name="20 Rectángulo redondeado"/>
              <p:cNvSpPr/>
              <p:nvPr/>
            </p:nvSpPr>
            <p:spPr>
              <a:xfrm>
                <a:off x="0" y="1984"/>
                <a:ext cx="2194560" cy="1309687"/>
              </a:xfrm>
              <a:prstGeom prst="roundRect">
                <a:avLst/>
              </a:prstGeom>
              <a:solidFill>
                <a:srgbClr val="3366FF"/>
              </a:solidFill>
            </p:spPr>
            <p:style>
              <a:lnRef idx="0">
                <a:schemeClr val="accent5"/>
              </a:lnRef>
              <a:fillRef idx="3">
                <a:schemeClr val="accent5"/>
              </a:fillRef>
              <a:effectRef idx="3">
                <a:schemeClr val="accent5"/>
              </a:effectRef>
              <a:fontRef idx="minor">
                <a:schemeClr val="lt1"/>
              </a:fontRef>
            </p:style>
          </p:sp>
          <p:sp>
            <p:nvSpPr>
              <p:cNvPr id="22" name="21 Rectángulo"/>
              <p:cNvSpPr/>
              <p:nvPr/>
            </p:nvSpPr>
            <p:spPr>
              <a:xfrm>
                <a:off x="63934" y="65918"/>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Economic</a:t>
                </a:r>
                <a:endParaRPr lang="en-US" sz="3400" kern="1200" dirty="0"/>
              </a:p>
            </p:txBody>
          </p:sp>
        </p:grpSp>
      </p:grpSp>
      <p:grpSp>
        <p:nvGrpSpPr>
          <p:cNvPr id="25" name="24 Grupo"/>
          <p:cNvGrpSpPr/>
          <p:nvPr/>
        </p:nvGrpSpPr>
        <p:grpSpPr>
          <a:xfrm>
            <a:off x="2672861" y="2895601"/>
            <a:ext cx="6099268" cy="1505568"/>
            <a:chOff x="1088686" y="2670945"/>
            <a:chExt cx="6099268" cy="1655936"/>
          </a:xfrm>
        </p:grpSpPr>
        <p:grpSp>
          <p:nvGrpSpPr>
            <p:cNvPr id="9" name="8 Grupo"/>
            <p:cNvGrpSpPr/>
            <p:nvPr/>
          </p:nvGrpSpPr>
          <p:grpSpPr>
            <a:xfrm>
              <a:off x="3958249" y="2719527"/>
              <a:ext cx="3229705" cy="1452960"/>
              <a:chOff x="2484100" y="1463847"/>
              <a:chExt cx="3901441" cy="1047750"/>
            </a:xfrm>
            <a:scene3d>
              <a:camera prst="orthographicFront"/>
              <a:lightRig rig="flat" dir="t"/>
            </a:scene3d>
          </p:grpSpPr>
          <p:sp>
            <p:nvSpPr>
              <p:cNvPr id="19" name="18 Redondear rectángulo de esquina del mismo lado"/>
              <p:cNvSpPr/>
              <p:nvPr/>
            </p:nvSpPr>
            <p:spPr>
              <a:xfrm rot="5400000">
                <a:off x="3910946" y="37001"/>
                <a:ext cx="1047750" cy="3901441"/>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20" name="Redondear rectángulo de esquina del mismo lado 8"/>
              <p:cNvSpPr/>
              <p:nvPr/>
            </p:nvSpPr>
            <p:spPr>
              <a:xfrm>
                <a:off x="2968717" y="1538712"/>
                <a:ext cx="3313748"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7150" lvl="1" indent="-57150" defTabSz="488950">
                  <a:lnSpc>
                    <a:spcPct val="90000"/>
                  </a:lnSpc>
                  <a:spcBef>
                    <a:spcPct val="0"/>
                  </a:spcBef>
                  <a:spcAft>
                    <a:spcPct val="15000"/>
                  </a:spcAft>
                  <a:buChar char="••"/>
                </a:pPr>
                <a:r>
                  <a:rPr lang="en-US" sz="1600" dirty="0"/>
                  <a:t>Materials, energy, water</a:t>
                </a:r>
              </a:p>
              <a:p>
                <a:pPr marL="57150" lvl="1" indent="-57150" defTabSz="488950">
                  <a:lnSpc>
                    <a:spcPct val="90000"/>
                  </a:lnSpc>
                  <a:spcBef>
                    <a:spcPct val="0"/>
                  </a:spcBef>
                  <a:spcAft>
                    <a:spcPct val="15000"/>
                  </a:spcAft>
                  <a:buChar char="••"/>
                </a:pPr>
                <a:r>
                  <a:rPr lang="en-US" sz="1600" dirty="0"/>
                  <a:t>biodiversity</a:t>
                </a:r>
              </a:p>
              <a:p>
                <a:pPr marL="57150" lvl="1" indent="-57150" defTabSz="488950">
                  <a:lnSpc>
                    <a:spcPct val="90000"/>
                  </a:lnSpc>
                  <a:spcBef>
                    <a:spcPct val="0"/>
                  </a:spcBef>
                  <a:spcAft>
                    <a:spcPct val="15000"/>
                  </a:spcAft>
                  <a:buChar char="••"/>
                </a:pPr>
                <a:r>
                  <a:rPr lang="en-US" sz="1600" dirty="0"/>
                  <a:t>Emissions, waste, transport</a:t>
                </a:r>
              </a:p>
              <a:p>
                <a:pPr marL="57150" lvl="1" indent="-57150" defTabSz="488950">
                  <a:lnSpc>
                    <a:spcPct val="90000"/>
                  </a:lnSpc>
                  <a:spcBef>
                    <a:spcPct val="0"/>
                  </a:spcBef>
                  <a:spcAft>
                    <a:spcPct val="15000"/>
                  </a:spcAft>
                  <a:buChar char="••"/>
                </a:pPr>
                <a:r>
                  <a:rPr lang="en-US" sz="1600" dirty="0"/>
                  <a:t>Products and services</a:t>
                </a:r>
              </a:p>
              <a:p>
                <a:pPr marL="57150" lvl="1" indent="-57150" defTabSz="488950">
                  <a:lnSpc>
                    <a:spcPct val="90000"/>
                  </a:lnSpc>
                  <a:spcBef>
                    <a:spcPct val="0"/>
                  </a:spcBef>
                  <a:spcAft>
                    <a:spcPct val="15000"/>
                  </a:spcAft>
                  <a:buChar char="••"/>
                </a:pPr>
                <a:r>
                  <a:rPr lang="en-US" sz="1600" dirty="0"/>
                  <a:t>Integral sustainability</a:t>
                </a:r>
                <a:endParaRPr lang="en-US" sz="1600" kern="1200" dirty="0"/>
              </a:p>
            </p:txBody>
          </p:sp>
        </p:grpSp>
        <p:grpSp>
          <p:nvGrpSpPr>
            <p:cNvPr id="10" name="9 Grupo"/>
            <p:cNvGrpSpPr/>
            <p:nvPr/>
          </p:nvGrpSpPr>
          <p:grpSpPr>
            <a:xfrm>
              <a:off x="1088686" y="2670945"/>
              <a:ext cx="2889128" cy="1655936"/>
              <a:chOff x="-388016" y="1295526"/>
              <a:chExt cx="2889128" cy="1309687"/>
            </a:xfrm>
            <a:scene3d>
              <a:camera prst="orthographicFront"/>
              <a:lightRig rig="flat" dir="t"/>
            </a:scene3d>
          </p:grpSpPr>
          <p:sp>
            <p:nvSpPr>
              <p:cNvPr id="17" name="16 Rectángulo redondeado"/>
              <p:cNvSpPr/>
              <p:nvPr/>
            </p:nvSpPr>
            <p:spPr>
              <a:xfrm>
                <a:off x="-388016" y="1295526"/>
                <a:ext cx="2745173" cy="1309687"/>
              </a:xfrm>
              <a:prstGeom prst="roundRect">
                <a:avLst/>
              </a:prstGeom>
              <a:solidFill>
                <a:srgbClr val="FF6600"/>
              </a:solidFill>
            </p:spPr>
            <p:style>
              <a:lnRef idx="0">
                <a:schemeClr val="accent1"/>
              </a:lnRef>
              <a:fillRef idx="3">
                <a:schemeClr val="accent1"/>
              </a:fillRef>
              <a:effectRef idx="3">
                <a:schemeClr val="accent1"/>
              </a:effectRef>
              <a:fontRef idx="minor">
                <a:schemeClr val="lt1"/>
              </a:fontRef>
            </p:style>
          </p:sp>
          <p:sp>
            <p:nvSpPr>
              <p:cNvPr id="18" name="17 Rectángulo"/>
              <p:cNvSpPr/>
              <p:nvPr/>
            </p:nvSpPr>
            <p:spPr>
              <a:xfrm>
                <a:off x="-317678" y="1361811"/>
                <a:ext cx="2818790"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Environment</a:t>
                </a:r>
                <a:endParaRPr lang="en-US" sz="3400" kern="1200" dirty="0"/>
              </a:p>
            </p:txBody>
          </p:sp>
        </p:grpSp>
      </p:grpSp>
      <p:grpSp>
        <p:nvGrpSpPr>
          <p:cNvPr id="26" name="25 Grupo"/>
          <p:cNvGrpSpPr/>
          <p:nvPr/>
        </p:nvGrpSpPr>
        <p:grpSpPr>
          <a:xfrm>
            <a:off x="562708" y="4419600"/>
            <a:ext cx="5978769" cy="1655936"/>
            <a:chOff x="1106672" y="4493602"/>
            <a:chExt cx="5409544" cy="1655936"/>
          </a:xfrm>
        </p:grpSpPr>
        <p:grpSp>
          <p:nvGrpSpPr>
            <p:cNvPr id="11" name="10 Grupo"/>
            <p:cNvGrpSpPr/>
            <p:nvPr/>
          </p:nvGrpSpPr>
          <p:grpSpPr>
            <a:xfrm>
              <a:off x="3269959" y="4593038"/>
              <a:ext cx="3246257" cy="1452960"/>
              <a:chOff x="2194560" y="2883296"/>
              <a:chExt cx="3901440" cy="1047750"/>
            </a:xfrm>
            <a:scene3d>
              <a:camera prst="orthographicFront"/>
              <a:lightRig rig="flat" dir="t"/>
            </a:scene3d>
          </p:grpSpPr>
          <p:sp>
            <p:nvSpPr>
              <p:cNvPr id="15" name="14 Redondear rectángulo de esquina del mismo lado"/>
              <p:cNvSpPr/>
              <p:nvPr/>
            </p:nvSpPr>
            <p:spPr>
              <a:xfrm rot="5400000">
                <a:off x="3621405" y="1456451"/>
                <a:ext cx="1047750" cy="3901440"/>
              </a:xfrm>
              <a:prstGeom prst="round2SameRect">
                <a:avLst/>
              </a:prstGeom>
              <a:sp3d extrusionH="12700" prstMaterial="plastic">
                <a:bevelT w="50800" h="50800"/>
              </a:sp3d>
            </p:spPr>
            <p:style>
              <a:lnRef idx="1">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2">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12"/>
              <p:cNvSpPr/>
              <p:nvPr/>
            </p:nvSpPr>
            <p:spPr>
              <a:xfrm>
                <a:off x="2194561" y="2934443"/>
                <a:ext cx="3850293" cy="94545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910" tIns="20955" rIns="41910" bIns="20955" numCol="1" spcCol="1270" anchor="ctr" anchorCtr="0">
                <a:noAutofit/>
              </a:bodyPr>
              <a:lstStyle/>
              <a:p>
                <a:pPr marL="514284" lvl="2" indent="-57150" defTabSz="488950">
                  <a:lnSpc>
                    <a:spcPct val="90000"/>
                  </a:lnSpc>
                  <a:spcBef>
                    <a:spcPct val="0"/>
                  </a:spcBef>
                  <a:spcAft>
                    <a:spcPct val="15000"/>
                  </a:spcAft>
                  <a:buChar char="••"/>
                </a:pPr>
                <a:r>
                  <a:rPr lang="en-US" sz="1600" dirty="0"/>
                  <a:t>Labor practices and decent work</a:t>
                </a:r>
              </a:p>
              <a:p>
                <a:pPr marL="514284" lvl="2" indent="-57150" defTabSz="488950">
                  <a:lnSpc>
                    <a:spcPct val="90000"/>
                  </a:lnSpc>
                  <a:spcBef>
                    <a:spcPct val="0"/>
                  </a:spcBef>
                  <a:spcAft>
                    <a:spcPct val="15000"/>
                  </a:spcAft>
                  <a:buChar char="••"/>
                </a:pPr>
                <a:r>
                  <a:rPr lang="en-US" sz="1600" dirty="0" smtClean="0"/>
                  <a:t>Society</a:t>
                </a:r>
                <a:endParaRPr lang="en-US" sz="1600" dirty="0"/>
              </a:p>
              <a:p>
                <a:pPr marL="514284" lvl="2" indent="-57150" defTabSz="488950">
                  <a:lnSpc>
                    <a:spcPct val="90000"/>
                  </a:lnSpc>
                  <a:spcBef>
                    <a:spcPct val="0"/>
                  </a:spcBef>
                  <a:spcAft>
                    <a:spcPct val="15000"/>
                  </a:spcAft>
                  <a:buChar char="••"/>
                </a:pPr>
                <a:r>
                  <a:rPr lang="en-US" sz="1600" dirty="0" smtClean="0"/>
                  <a:t>Human Rights</a:t>
                </a:r>
                <a:endParaRPr lang="en-US" sz="1600" dirty="0"/>
              </a:p>
              <a:p>
                <a:pPr marL="514284" lvl="2" indent="-57150" defTabSz="488950">
                  <a:lnSpc>
                    <a:spcPct val="90000"/>
                  </a:lnSpc>
                  <a:spcBef>
                    <a:spcPct val="0"/>
                  </a:spcBef>
                  <a:spcAft>
                    <a:spcPct val="15000"/>
                  </a:spcAft>
                  <a:buChar char="••"/>
                </a:pPr>
                <a:r>
                  <a:rPr lang="en-US" sz="1600" dirty="0"/>
                  <a:t>Product liability</a:t>
                </a:r>
              </a:p>
              <a:p>
                <a:pPr marL="514284" lvl="2" indent="-57150" defTabSz="488950">
                  <a:lnSpc>
                    <a:spcPct val="90000"/>
                  </a:lnSpc>
                  <a:spcBef>
                    <a:spcPct val="0"/>
                  </a:spcBef>
                  <a:spcAft>
                    <a:spcPct val="15000"/>
                  </a:spcAft>
                  <a:buChar char="••"/>
                </a:pPr>
                <a:r>
                  <a:rPr lang="en-US" sz="1600" dirty="0" smtClean="0"/>
                  <a:t>Ethics</a:t>
                </a:r>
                <a:endParaRPr lang="en-US" sz="1600" kern="1200" dirty="0"/>
              </a:p>
            </p:txBody>
          </p:sp>
        </p:grpSp>
        <p:grpSp>
          <p:nvGrpSpPr>
            <p:cNvPr id="12" name="11 Grupo"/>
            <p:cNvGrpSpPr/>
            <p:nvPr/>
          </p:nvGrpSpPr>
          <p:grpSpPr>
            <a:xfrm>
              <a:off x="1106672" y="4493602"/>
              <a:ext cx="2194560" cy="1655936"/>
              <a:chOff x="0" y="2752328"/>
              <a:chExt cx="2194560" cy="1309687"/>
            </a:xfrm>
            <a:scene3d>
              <a:camera prst="orthographicFront"/>
              <a:lightRig rig="flat" dir="t"/>
            </a:scene3d>
          </p:grpSpPr>
          <p:sp>
            <p:nvSpPr>
              <p:cNvPr id="13" name="12 Rectángulo redondeado"/>
              <p:cNvSpPr/>
              <p:nvPr/>
            </p:nvSpPr>
            <p:spPr>
              <a:xfrm>
                <a:off x="0" y="2752328"/>
                <a:ext cx="2194560" cy="1309687"/>
              </a:xfrm>
              <a:prstGeom prst="roundRect">
                <a:avLst/>
              </a:prstGeom>
              <a:solidFill>
                <a:srgbClr val="008000"/>
              </a:solidFill>
            </p:spPr>
            <p:style>
              <a:lnRef idx="0">
                <a:schemeClr val="accent4"/>
              </a:lnRef>
              <a:fillRef idx="3">
                <a:schemeClr val="accent4"/>
              </a:fillRef>
              <a:effectRef idx="3">
                <a:schemeClr val="accent4"/>
              </a:effectRef>
              <a:fontRef idx="minor">
                <a:schemeClr val="lt1"/>
              </a:fontRef>
            </p:style>
          </p:sp>
          <p:sp>
            <p:nvSpPr>
              <p:cNvPr id="14" name="13 Rectángulo"/>
              <p:cNvSpPr/>
              <p:nvPr/>
            </p:nvSpPr>
            <p:spPr>
              <a:xfrm>
                <a:off x="63934" y="2816262"/>
                <a:ext cx="2066692" cy="1181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es-MX" sz="3400" kern="1200" dirty="0" smtClean="0"/>
                  <a:t>Social</a:t>
                </a:r>
                <a:endParaRPr lang="en-US" sz="3400" kern="1200" dirty="0"/>
              </a:p>
            </p:txBody>
          </p:sp>
        </p:grpSp>
      </p:gr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9000" y="1600200"/>
            <a:ext cx="1576193" cy="628706"/>
          </a:xfrm>
          <a:prstGeom prst="rect">
            <a:avLst/>
          </a:prstGeom>
        </p:spPr>
      </p:pic>
    </p:spTree>
    <p:extLst>
      <p:ext uri="{BB962C8B-B14F-4D97-AF65-F5344CB8AC3E}">
        <p14:creationId xmlns:p14="http://schemas.microsoft.com/office/powerpoint/2010/main" val="266390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0"/>
            <a:ext cx="5867400" cy="914400"/>
          </a:xfrm>
        </p:spPr>
        <p:txBody>
          <a:bodyPr/>
          <a:lstStyle/>
          <a:p>
            <a:r>
              <a:rPr lang="es-AR" dirty="0" err="1" smtClean="0"/>
              <a:t>Going</a:t>
            </a:r>
            <a:r>
              <a:rPr lang="es-AR" dirty="0" smtClean="0"/>
              <a:t> </a:t>
            </a:r>
            <a:r>
              <a:rPr lang="es-AR" dirty="0" err="1" smtClean="0"/>
              <a:t>Deeper</a:t>
            </a:r>
            <a:r>
              <a:rPr lang="es-AR" dirty="0" smtClean="0"/>
              <a:t> </a:t>
            </a:r>
            <a:r>
              <a:rPr lang="es-AR" dirty="0" err="1" smtClean="0"/>
              <a:t>into</a:t>
            </a:r>
            <a:r>
              <a:rPr lang="es-AR" dirty="0" smtClean="0"/>
              <a:t> 2013 G4 GRI</a:t>
            </a:r>
            <a:endParaRPr lang="es-ES" dirty="0"/>
          </a:p>
        </p:txBody>
      </p:sp>
      <p:pic>
        <p:nvPicPr>
          <p:cNvPr id="18434" name="Picture 1"/>
          <p:cNvPicPr>
            <a:picLocks noChangeAspect="1" noChangeArrowheads="1"/>
          </p:cNvPicPr>
          <p:nvPr/>
        </p:nvPicPr>
        <p:blipFill>
          <a:blip r:embed="rId3" cstate="print"/>
          <a:srcRect/>
          <a:stretch>
            <a:fillRect/>
          </a:stretch>
        </p:blipFill>
        <p:spPr bwMode="auto">
          <a:xfrm>
            <a:off x="1295400" y="914401"/>
            <a:ext cx="5819775" cy="5171934"/>
          </a:xfrm>
          <a:prstGeom prst="rect">
            <a:avLst/>
          </a:prstGeom>
          <a:noFill/>
          <a:ln w="9525">
            <a:noFill/>
            <a:miter lim="800000"/>
            <a:headEnd/>
            <a:tailEnd/>
          </a:ln>
        </p:spPr>
      </p:pic>
      <p:sp>
        <p:nvSpPr>
          <p:cNvPr id="12" name="11 Llamada ovalada"/>
          <p:cNvSpPr/>
          <p:nvPr/>
        </p:nvSpPr>
        <p:spPr>
          <a:xfrm>
            <a:off x="7178040" y="3810000"/>
            <a:ext cx="1981200" cy="1143000"/>
          </a:xfrm>
          <a:prstGeom prst="wedgeEllipseCallout">
            <a:avLst>
              <a:gd name="adj1" fmla="val -70751"/>
              <a:gd name="adj2" fmla="val -68581"/>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400" b="1" dirty="0" smtClean="0">
                <a:solidFill>
                  <a:schemeClr val="tx1"/>
                </a:solidFill>
              </a:rPr>
              <a:t>Product Responsability!!</a:t>
            </a:r>
          </a:p>
          <a:p>
            <a:pPr algn="ctr"/>
            <a:r>
              <a:rPr lang="es-AR" sz="1400" b="1" dirty="0" smtClean="0">
                <a:solidFill>
                  <a:schemeClr val="tx1"/>
                </a:solidFill>
              </a:rPr>
              <a:t>(A little weak)</a:t>
            </a:r>
          </a:p>
          <a:p>
            <a:pPr algn="ctr"/>
            <a:endParaRPr lang="es-ES" sz="1400" b="1" dirty="0">
              <a:solidFill>
                <a:schemeClr val="tx1"/>
              </a:solidFill>
            </a:endParaRPr>
          </a:p>
        </p:txBody>
      </p:sp>
      <p:sp>
        <p:nvSpPr>
          <p:cNvPr id="3" name="Slide Number Placeholder 2"/>
          <p:cNvSpPr>
            <a:spLocks noGrp="1"/>
          </p:cNvSpPr>
          <p:nvPr>
            <p:ph type="sldNum" sz="quarter" idx="12"/>
          </p:nvPr>
        </p:nvSpPr>
        <p:spPr/>
        <p:txBody>
          <a:bodyPr/>
          <a:lstStyle/>
          <a:p>
            <a:fld id="{4BE819A1-3DD8-4179-BFD0-BF7D359F8DBD}" type="slidenum">
              <a:rPr lang="en-US" smtClean="0"/>
              <a:pPr/>
              <a:t>35</a:t>
            </a:fld>
            <a:endParaRPr lang="en-US" dirty="0"/>
          </a:p>
        </p:txBody>
      </p:sp>
    </p:spTree>
    <p:extLst>
      <p:ext uri="{BB962C8B-B14F-4D97-AF65-F5344CB8AC3E}">
        <p14:creationId xmlns:p14="http://schemas.microsoft.com/office/powerpoint/2010/main" val="28827166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05 at 12.08.58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1524000"/>
            <a:ext cx="6527800" cy="3977550"/>
          </a:xfrm>
          <a:prstGeom prst="rect">
            <a:avLst/>
          </a:prstGeom>
        </p:spPr>
      </p:pic>
      <p:sp>
        <p:nvSpPr>
          <p:cNvPr id="3" name="1 Título"/>
          <p:cNvSpPr>
            <a:spLocks noGrp="1"/>
          </p:cNvSpPr>
          <p:nvPr>
            <p:ph type="title"/>
          </p:nvPr>
        </p:nvSpPr>
        <p:spPr>
          <a:xfrm>
            <a:off x="381000" y="0"/>
            <a:ext cx="5867400" cy="914400"/>
          </a:xfrm>
        </p:spPr>
        <p:txBody>
          <a:bodyPr/>
          <a:lstStyle/>
          <a:p>
            <a:r>
              <a:rPr lang="es-AR" dirty="0" smtClean="0"/>
              <a:t>The UN Millenium Development Goals (MDGs)</a:t>
            </a:r>
            <a:endParaRPr lang="es-ES" dirty="0"/>
          </a:p>
        </p:txBody>
      </p:sp>
    </p:spTree>
    <p:extLst>
      <p:ext uri="{BB962C8B-B14F-4D97-AF65-F5344CB8AC3E}">
        <p14:creationId xmlns:p14="http://schemas.microsoft.com/office/powerpoint/2010/main" val="35465132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873082538"/>
              </p:ext>
            </p:extLst>
          </p:nvPr>
        </p:nvGraphicFramePr>
        <p:xfrm>
          <a:off x="152400" y="1295400"/>
          <a:ext cx="88392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4BE819A1-3DD8-4179-BFD0-BF7D359F8DBD}" type="slidenum">
              <a:rPr lang="en-US" smtClean="0"/>
              <a:pPr/>
              <a:t>37</a:t>
            </a:fld>
            <a:endParaRPr lang="en-US" dirty="0"/>
          </a:p>
        </p:txBody>
      </p:sp>
    </p:spTree>
    <p:extLst>
      <p:ext uri="{BB962C8B-B14F-4D97-AF65-F5344CB8AC3E}">
        <p14:creationId xmlns:p14="http://schemas.microsoft.com/office/powerpoint/2010/main" val="2098702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048782831"/>
              </p:ext>
            </p:extLst>
          </p:nvPr>
        </p:nvGraphicFramePr>
        <p:xfrm>
          <a:off x="457200" y="1295400"/>
          <a:ext cx="83820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4BE819A1-3DD8-4179-BFD0-BF7D359F8DBD}" type="slidenum">
              <a:rPr lang="en-US" smtClean="0"/>
              <a:pPr/>
              <a:t>38</a:t>
            </a:fld>
            <a:endParaRPr lang="en-US" dirty="0"/>
          </a:p>
        </p:txBody>
      </p:sp>
    </p:spTree>
    <p:extLst>
      <p:ext uri="{BB962C8B-B14F-4D97-AF65-F5344CB8AC3E}">
        <p14:creationId xmlns:p14="http://schemas.microsoft.com/office/powerpoint/2010/main" val="1481307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7175543" cy="770798"/>
          </a:xfrm>
        </p:spPr>
        <p:txBody>
          <a:bodyPr/>
          <a:lstStyle/>
          <a:p>
            <a:r>
              <a:rPr lang="en-US" sz="2800" dirty="0" smtClean="0"/>
              <a:t>Explaining a Need for a Paradigm Shift</a:t>
            </a:r>
            <a:endParaRPr lang="en-US" sz="2800" dirty="0"/>
          </a:p>
        </p:txBody>
      </p:sp>
      <p:pic>
        <p:nvPicPr>
          <p:cNvPr id="6" name="Picture 5"/>
          <p:cNvPicPr>
            <a:picLocks noChangeAspect="1"/>
          </p:cNvPicPr>
          <p:nvPr/>
        </p:nvPicPr>
        <p:blipFill>
          <a:blip r:embed="rId3" cstate="print"/>
          <a:stretch>
            <a:fillRect/>
          </a:stretch>
        </p:blipFill>
        <p:spPr>
          <a:xfrm>
            <a:off x="4009607" y="3581399"/>
            <a:ext cx="4719099" cy="2216645"/>
          </a:xfrm>
          <a:prstGeom prst="rect">
            <a:avLst/>
          </a:prstGeom>
        </p:spPr>
      </p:pic>
      <p:sp>
        <p:nvSpPr>
          <p:cNvPr id="7" name="TextBox 6"/>
          <p:cNvSpPr txBox="1"/>
          <p:nvPr/>
        </p:nvSpPr>
        <p:spPr>
          <a:xfrm>
            <a:off x="4038600" y="5757446"/>
            <a:ext cx="4707354" cy="261610"/>
          </a:xfrm>
          <a:prstGeom prst="rect">
            <a:avLst/>
          </a:prstGeom>
          <a:noFill/>
        </p:spPr>
        <p:txBody>
          <a:bodyPr wrap="square" rtlCol="0">
            <a:spAutoFit/>
          </a:bodyPr>
          <a:lstStyle/>
          <a:p>
            <a:r>
              <a:rPr lang="en-US" sz="1100" dirty="0" smtClean="0"/>
              <a:t>UN Secretary Ban Ki-Moon outlining the Architecture on September 19</a:t>
            </a:r>
            <a:r>
              <a:rPr lang="en-US" sz="1100" baseline="30000" dirty="0" smtClean="0"/>
              <a:t>th</a:t>
            </a:r>
            <a:r>
              <a:rPr lang="en-US" sz="1100" dirty="0" smtClean="0"/>
              <a:t> 2003</a:t>
            </a:r>
            <a:endParaRPr lang="en-US" sz="1100" dirty="0"/>
          </a:p>
        </p:txBody>
      </p:sp>
      <p:sp>
        <p:nvSpPr>
          <p:cNvPr id="3" name="Rounded Rectangular Callout 2"/>
          <p:cNvSpPr/>
          <p:nvPr/>
        </p:nvSpPr>
        <p:spPr>
          <a:xfrm>
            <a:off x="4495800" y="1676400"/>
            <a:ext cx="3989897" cy="1418448"/>
          </a:xfrm>
          <a:prstGeom prst="wedgeRoundRectCallout">
            <a:avLst>
              <a:gd name="adj1" fmla="val -32433"/>
              <a:gd name="adj2" fmla="val 13731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b="1" dirty="0"/>
              <a:t>Each</a:t>
            </a:r>
            <a:r>
              <a:rPr lang="en-US" dirty="0"/>
              <a:t> of these building </a:t>
            </a:r>
            <a:r>
              <a:rPr lang="en-US" dirty="0" smtClean="0"/>
              <a:t>blocks (MDG’s) </a:t>
            </a:r>
            <a:r>
              <a:rPr lang="en-US" b="1" dirty="0"/>
              <a:t>must be further strengthened and</a:t>
            </a:r>
          </a:p>
          <a:p>
            <a:r>
              <a:rPr lang="en-US" b="1" dirty="0"/>
              <a:t>connected through a comprehensive and collective effort.</a:t>
            </a:r>
            <a:r>
              <a:rPr lang="en-US" dirty="0"/>
              <a:t> </a:t>
            </a:r>
          </a:p>
        </p:txBody>
      </p:sp>
      <p:sp>
        <p:nvSpPr>
          <p:cNvPr id="4" name="Slide Number Placeholder 3"/>
          <p:cNvSpPr>
            <a:spLocks noGrp="1"/>
          </p:cNvSpPr>
          <p:nvPr>
            <p:ph type="sldNum" sz="quarter" idx="12"/>
          </p:nvPr>
        </p:nvSpPr>
        <p:spPr/>
        <p:txBody>
          <a:bodyPr/>
          <a:lstStyle/>
          <a:p>
            <a:fld id="{4BE819A1-3DD8-4179-BFD0-BF7D359F8DBD}" type="slidenum">
              <a:rPr lang="en-US" smtClean="0"/>
              <a:pPr/>
              <a:t>39</a:t>
            </a:fld>
            <a:endParaRPr lang="en-US" dirty="0"/>
          </a:p>
        </p:txBody>
      </p:sp>
      <p:sp>
        <p:nvSpPr>
          <p:cNvPr id="5" name="TextBox 4"/>
          <p:cNvSpPr txBox="1"/>
          <p:nvPr/>
        </p:nvSpPr>
        <p:spPr>
          <a:xfrm>
            <a:off x="152400" y="1341120"/>
            <a:ext cx="3733800" cy="4247317"/>
          </a:xfrm>
          <a:prstGeom prst="rect">
            <a:avLst/>
          </a:prstGeom>
          <a:noFill/>
        </p:spPr>
        <p:txBody>
          <a:bodyPr wrap="square" rtlCol="0">
            <a:spAutoFit/>
          </a:bodyPr>
          <a:lstStyle/>
          <a:p>
            <a:r>
              <a:rPr lang="en-US" dirty="0"/>
              <a:t>The MDGs brought together governments, the international community, civil society and the private sector to achieve concrete goals for development and poverty eradication. Much has been accomplished through the concerted and focused efforts of all, saving and improving the lives of many people, but the agenda remains unfinished. The analysis presented in this report points to the importance of intensifying efforts to meet all MDG targets.</a:t>
            </a:r>
          </a:p>
          <a:p>
            <a:endParaRPr lang="en-US" dirty="0"/>
          </a:p>
        </p:txBody>
      </p:sp>
    </p:spTree>
    <p:extLst>
      <p:ext uri="{BB962C8B-B14F-4D97-AF65-F5344CB8AC3E}">
        <p14:creationId xmlns:p14="http://schemas.microsoft.com/office/powerpoint/2010/main" val="1430485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We will cover</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a:t>
            </a:fld>
            <a:endParaRPr lang="en-US" dirty="0"/>
          </a:p>
        </p:txBody>
      </p:sp>
      <p:sp>
        <p:nvSpPr>
          <p:cNvPr id="8" name="TextBox 7"/>
          <p:cNvSpPr txBox="1"/>
          <p:nvPr/>
        </p:nvSpPr>
        <p:spPr>
          <a:xfrm>
            <a:off x="5547360" y="1229360"/>
            <a:ext cx="1736373" cy="369332"/>
          </a:xfrm>
          <a:prstGeom prst="rect">
            <a:avLst/>
          </a:prstGeom>
          <a:noFill/>
        </p:spPr>
        <p:txBody>
          <a:bodyPr wrap="none" rtlCol="0">
            <a:spAutoFit/>
          </a:bodyPr>
          <a:lstStyle/>
          <a:p>
            <a:r>
              <a:rPr lang="en-US" b="1" dirty="0" smtClean="0"/>
              <a:t>Course Modules</a:t>
            </a:r>
            <a:endParaRPr lang="en-US" b="1" dirty="0"/>
          </a:p>
        </p:txBody>
      </p:sp>
      <p:sp>
        <p:nvSpPr>
          <p:cNvPr id="9" name="TextBox 8"/>
          <p:cNvSpPr txBox="1"/>
          <p:nvPr/>
        </p:nvSpPr>
        <p:spPr>
          <a:xfrm>
            <a:off x="228600" y="1143000"/>
            <a:ext cx="5105400" cy="2308324"/>
          </a:xfrm>
          <a:prstGeom prst="rect">
            <a:avLst/>
          </a:prstGeom>
          <a:noFill/>
        </p:spPr>
        <p:txBody>
          <a:bodyPr wrap="square" rtlCol="0">
            <a:spAutoFit/>
          </a:bodyPr>
          <a:lstStyle/>
          <a:p>
            <a:r>
              <a:rPr lang="en-US" dirty="0" smtClean="0"/>
              <a:t>This course will impart the knowledge and skills</a:t>
            </a:r>
            <a:r>
              <a:rPr lang="en-US" dirty="0"/>
              <a:t> </a:t>
            </a:r>
            <a:r>
              <a:rPr lang="en-US" dirty="0" smtClean="0"/>
              <a:t>for</a:t>
            </a:r>
          </a:p>
          <a:p>
            <a:r>
              <a:rPr lang="en-US" dirty="0" smtClean="0"/>
              <a:t>Project management using sustainable methods.</a:t>
            </a:r>
          </a:p>
          <a:p>
            <a:endParaRPr lang="en-US" dirty="0"/>
          </a:p>
          <a:p>
            <a:r>
              <a:rPr lang="en-US" dirty="0" smtClean="0"/>
              <a:t>Where many training courses focus on knowledge, or memorization, we use an </a:t>
            </a:r>
            <a:r>
              <a:rPr lang="en-US" dirty="0" err="1" smtClean="0"/>
              <a:t>andragogical</a:t>
            </a:r>
            <a:r>
              <a:rPr lang="en-US" dirty="0" smtClean="0"/>
              <a:t> approach to ensure retention with a strong emphasis on “hands on”.</a:t>
            </a:r>
          </a:p>
          <a:p>
            <a:endParaRPr lang="en-US" dirty="0" smtClean="0"/>
          </a:p>
        </p:txBody>
      </p:sp>
      <p:pic>
        <p:nvPicPr>
          <p:cNvPr id="11" name="Picture 10"/>
          <p:cNvPicPr>
            <a:picLocks noChangeAspect="1"/>
          </p:cNvPicPr>
          <p:nvPr/>
        </p:nvPicPr>
        <p:blipFill>
          <a:blip r:embed="rId3" cstate="print"/>
          <a:stretch>
            <a:fillRect/>
          </a:stretch>
        </p:blipFill>
        <p:spPr>
          <a:xfrm>
            <a:off x="304800" y="3166060"/>
            <a:ext cx="5024535" cy="242962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82876915"/>
              </p:ext>
            </p:extLst>
          </p:nvPr>
        </p:nvGraphicFramePr>
        <p:xfrm>
          <a:off x="5638800" y="1981200"/>
          <a:ext cx="2755900" cy="3441700"/>
        </p:xfrm>
        <a:graphic>
          <a:graphicData uri="http://schemas.openxmlformats.org/drawingml/2006/table">
            <a:tbl>
              <a:tblPr/>
              <a:tblGrid>
                <a:gridCol w="2755900"/>
              </a:tblGrid>
              <a:tr h="152400">
                <a:tc>
                  <a:txBody>
                    <a:bodyPr/>
                    <a:lstStyle/>
                    <a:p>
                      <a:pPr algn="l" fontAlgn="ctr"/>
                      <a:r>
                        <a:rPr lang="en-US" sz="1000" b="0" i="0" u="none" strike="noStrike">
                          <a:effectLst/>
                          <a:latin typeface="Helvetica"/>
                        </a:rPr>
                        <a:t>Sustainability Drivers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Systems Thinking - ISO</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Ethics Principles and Values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effectLst/>
                          <a:latin typeface="Helvetica"/>
                        </a:rPr>
                        <a:t>Governance, Portfolio and Program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Organizational Capacity for Change</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304800">
                <a:tc>
                  <a:txBody>
                    <a:bodyPr/>
                    <a:lstStyle/>
                    <a:p>
                      <a:pPr algn="l" fontAlgn="ctr"/>
                      <a:r>
                        <a:rPr lang="en-US" sz="1000" b="0" i="0" u="none" strike="noStrike">
                          <a:solidFill>
                            <a:srgbClr val="000000"/>
                          </a:solidFill>
                          <a:effectLst/>
                          <a:latin typeface="Helvetica"/>
                        </a:rPr>
                        <a:t>Business Case, Benefits and Value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Requirements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Project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Life Cycles and PRiSM</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P5</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Project Controls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Issue and Risk Management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Organizational Structures and Roles</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Sponsorship</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Stakeholder Engagement</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effectLst/>
                          <a:latin typeface="Helvetica"/>
                        </a:rPr>
                        <a:t>Performance and Quality</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Information Management and Reporting</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a:solidFill>
                            <a:srgbClr val="000000"/>
                          </a:solidFill>
                          <a:effectLst/>
                          <a:latin typeface="Helvetica"/>
                        </a:rPr>
                        <a:t>Situational Leadership and Communication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152400">
                <a:tc>
                  <a:txBody>
                    <a:bodyPr/>
                    <a:lstStyle/>
                    <a:p>
                      <a:pPr algn="l" fontAlgn="ctr"/>
                      <a:r>
                        <a:rPr lang="en-US" sz="1000" b="0" i="0" u="none" strike="noStrike" dirty="0">
                          <a:effectLst/>
                          <a:latin typeface="Helvetica"/>
                        </a:rPr>
                        <a:t>Conflict and Negotiation</a:t>
                      </a:r>
                    </a:p>
                  </a:txBody>
                  <a:tcPr marL="12700" marR="1270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Tree>
    <p:extLst>
      <p:ext uri="{BB962C8B-B14F-4D97-AF65-F5344CB8AC3E}">
        <p14:creationId xmlns:p14="http://schemas.microsoft.com/office/powerpoint/2010/main" val="4836984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60" y="109538"/>
            <a:ext cx="6614340" cy="1143000"/>
          </a:xfrm>
        </p:spPr>
        <p:txBody>
          <a:bodyPr/>
          <a:lstStyle/>
          <a:p>
            <a:r>
              <a:rPr lang="en-US" dirty="0"/>
              <a:t>POST-2015 BUSINESS ENGAGEMENT ARCHITECTURE</a:t>
            </a:r>
          </a:p>
        </p:txBody>
      </p:sp>
      <p:pic>
        <p:nvPicPr>
          <p:cNvPr id="4" name="Picture 3" descr="Architecture 6.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270000"/>
            <a:ext cx="9144000" cy="4317012"/>
          </a:xfrm>
          <a:prstGeom prst="rect">
            <a:avLst/>
          </a:prstGeom>
        </p:spPr>
      </p:pic>
      <p:pic>
        <p:nvPicPr>
          <p:cNvPr id="5" name="Picture 4"/>
          <p:cNvPicPr>
            <a:picLocks noChangeAspect="1"/>
          </p:cNvPicPr>
          <p:nvPr/>
        </p:nvPicPr>
        <p:blipFill>
          <a:blip r:embed="rId4" cstate="print"/>
          <a:stretch>
            <a:fillRect/>
          </a:stretch>
        </p:blipFill>
        <p:spPr>
          <a:xfrm>
            <a:off x="228600" y="5334000"/>
            <a:ext cx="637967" cy="632732"/>
          </a:xfrm>
          <a:prstGeom prst="rect">
            <a:avLst/>
          </a:prstGeom>
        </p:spPr>
      </p:pic>
      <p:sp>
        <p:nvSpPr>
          <p:cNvPr id="3" name="Slide Number Placeholder 2"/>
          <p:cNvSpPr>
            <a:spLocks noGrp="1"/>
          </p:cNvSpPr>
          <p:nvPr>
            <p:ph type="sldNum" sz="quarter" idx="12"/>
          </p:nvPr>
        </p:nvSpPr>
        <p:spPr/>
        <p:txBody>
          <a:bodyPr/>
          <a:lstStyle/>
          <a:p>
            <a:fld id="{4BE819A1-3DD8-4179-BFD0-BF7D359F8DBD}" type="slidenum">
              <a:rPr lang="en-US" smtClean="0"/>
              <a:pPr/>
              <a:t>40</a:t>
            </a:fld>
            <a:endParaRPr lang="en-US" dirty="0"/>
          </a:p>
        </p:txBody>
      </p:sp>
    </p:spTree>
    <p:extLst>
      <p:ext uri="{BB962C8B-B14F-4D97-AF65-F5344CB8AC3E}">
        <p14:creationId xmlns:p14="http://schemas.microsoft.com/office/powerpoint/2010/main" val="36465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Essentially</a:t>
            </a:r>
            <a:endParaRPr lang="en-US" dirty="0"/>
          </a:p>
        </p:txBody>
      </p:sp>
      <p:sp>
        <p:nvSpPr>
          <p:cNvPr id="3" name="TextBox 2"/>
          <p:cNvSpPr txBox="1"/>
          <p:nvPr/>
        </p:nvSpPr>
        <p:spPr>
          <a:xfrm>
            <a:off x="304800" y="1219200"/>
            <a:ext cx="8407400" cy="4247317"/>
          </a:xfrm>
          <a:prstGeom prst="rect">
            <a:avLst/>
          </a:prstGeom>
          <a:noFill/>
        </p:spPr>
        <p:txBody>
          <a:bodyPr wrap="square" rtlCol="0">
            <a:spAutoFit/>
          </a:bodyPr>
          <a:lstStyle/>
          <a:p>
            <a:r>
              <a:rPr lang="en-US" dirty="0"/>
              <a:t>• Leverage channels to communicate corporate sustainability performance to investors and</a:t>
            </a:r>
            <a:r>
              <a:rPr lang="en-US" dirty="0" smtClean="0"/>
              <a:t>, where </a:t>
            </a:r>
            <a:r>
              <a:rPr lang="en-US" dirty="0"/>
              <a:t>relevant, adopt a responsible investment policy for corporate pension funds;</a:t>
            </a:r>
          </a:p>
          <a:p>
            <a:r>
              <a:rPr lang="en-US" dirty="0"/>
              <a:t>• Undertake sustainability due-diligence and set clear expectations before signing </a:t>
            </a:r>
            <a:r>
              <a:rPr lang="en-US" dirty="0" smtClean="0"/>
              <a:t>partnership contracts </a:t>
            </a:r>
            <a:r>
              <a:rPr lang="en-US" dirty="0"/>
              <a:t>in order to encourage partners throughout the value chain to uphold minimum </a:t>
            </a:r>
            <a:r>
              <a:rPr lang="en-US" dirty="0" smtClean="0"/>
              <a:t>standards and </a:t>
            </a:r>
            <a:r>
              <a:rPr lang="en-US" dirty="0"/>
              <a:t>advance sustainable practices;</a:t>
            </a:r>
          </a:p>
          <a:p>
            <a:r>
              <a:rPr lang="en-US" dirty="0"/>
              <a:t>• Intensify engagement in issue platforms and sector initiatives in order to scale-up and </a:t>
            </a:r>
            <a:r>
              <a:rPr lang="en-US" dirty="0" smtClean="0"/>
              <a:t>advance business </a:t>
            </a:r>
            <a:r>
              <a:rPr lang="en-US" dirty="0"/>
              <a:t>engagement on sustainability issues and, as relevant, help overcome </a:t>
            </a:r>
            <a:r>
              <a:rPr lang="en-US" dirty="0" smtClean="0"/>
              <a:t>systemic </a:t>
            </a:r>
            <a:r>
              <a:rPr lang="nb-NO" dirty="0" err="1" smtClean="0"/>
              <a:t>challenges</a:t>
            </a:r>
            <a:r>
              <a:rPr lang="nb-NO" dirty="0"/>
              <a:t>;</a:t>
            </a:r>
          </a:p>
          <a:p>
            <a:r>
              <a:rPr lang="en-US" dirty="0"/>
              <a:t>• Engage in local networks and initiatives, actively sharing best practice and </a:t>
            </a:r>
            <a:r>
              <a:rPr lang="en-US" dirty="0" err="1"/>
              <a:t>learnings</a:t>
            </a:r>
            <a:r>
              <a:rPr lang="en-US" dirty="0"/>
              <a:t> with </a:t>
            </a:r>
            <a:r>
              <a:rPr lang="en-US" dirty="0" smtClean="0"/>
              <a:t>local business </a:t>
            </a:r>
            <a:r>
              <a:rPr lang="en-US" dirty="0"/>
              <a:t>community and providing operational support and resources, as appropriate;</a:t>
            </a:r>
          </a:p>
          <a:p>
            <a:r>
              <a:rPr lang="en-US" dirty="0"/>
              <a:t>• Engage in partnerships with other businesses and stakeholders that can have </a:t>
            </a:r>
            <a:r>
              <a:rPr lang="en-US" dirty="0" smtClean="0"/>
              <a:t>transformative impacts </a:t>
            </a:r>
            <a:r>
              <a:rPr lang="en-US" dirty="0"/>
              <a:t>– moving beyond an ad-hoc project focus.</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24800" y="5029200"/>
            <a:ext cx="850624" cy="843644"/>
          </a:xfrm>
          <a:prstGeom prst="rect">
            <a:avLst/>
          </a:prstGeom>
        </p:spPr>
      </p:pic>
      <p:sp>
        <p:nvSpPr>
          <p:cNvPr id="5" name="TextBox 4"/>
          <p:cNvSpPr txBox="1"/>
          <p:nvPr/>
        </p:nvSpPr>
        <p:spPr>
          <a:xfrm>
            <a:off x="609600" y="1981200"/>
            <a:ext cx="7756350" cy="2554545"/>
          </a:xfrm>
          <a:prstGeom prst="rect">
            <a:avLst/>
          </a:prstGeom>
          <a:solidFill>
            <a:schemeClr val="bg1"/>
          </a:solidFill>
          <a:ln>
            <a:solidFill>
              <a:srgbClr val="FF0000"/>
            </a:solidFill>
          </a:ln>
        </p:spPr>
        <p:txBody>
          <a:bodyPr wrap="none" rtlCol="0">
            <a:spAutoFit/>
          </a:bodyPr>
          <a:lstStyle/>
          <a:p>
            <a:r>
              <a:rPr lang="en-US" sz="4000" dirty="0">
                <a:solidFill>
                  <a:srgbClr val="FF0000"/>
                </a:solidFill>
              </a:rPr>
              <a:t>-RUN YOUR </a:t>
            </a:r>
            <a:r>
              <a:rPr lang="en-US" sz="4000" dirty="0" smtClean="0">
                <a:solidFill>
                  <a:srgbClr val="FF0000"/>
                </a:solidFill>
              </a:rPr>
              <a:t>BUSINESS</a:t>
            </a:r>
          </a:p>
          <a:p>
            <a:r>
              <a:rPr lang="en-US" sz="4000" dirty="0" smtClean="0">
                <a:solidFill>
                  <a:srgbClr val="FF0000"/>
                </a:solidFill>
              </a:rPr>
              <a:t>-DO NO HARM</a:t>
            </a:r>
          </a:p>
          <a:p>
            <a:r>
              <a:rPr lang="en-US" sz="4000" dirty="0" smtClean="0">
                <a:solidFill>
                  <a:srgbClr val="FF0000"/>
                </a:solidFill>
              </a:rPr>
              <a:t>-</a:t>
            </a:r>
            <a:r>
              <a:rPr lang="en-US" sz="4000" dirty="0">
                <a:solidFill>
                  <a:srgbClr val="FF0000"/>
                </a:solidFill>
              </a:rPr>
              <a:t>MAKE THE WORLD A BETTER PLACE</a:t>
            </a:r>
          </a:p>
          <a:p>
            <a:endParaRPr lang="en-US" sz="4000" dirty="0" smtClean="0">
              <a:solidFill>
                <a:srgbClr val="FF0000"/>
              </a:solidFill>
            </a:endParaRPr>
          </a:p>
        </p:txBody>
      </p:sp>
      <p:sp>
        <p:nvSpPr>
          <p:cNvPr id="6" name="Slide Number Placeholder 5"/>
          <p:cNvSpPr>
            <a:spLocks noGrp="1"/>
          </p:cNvSpPr>
          <p:nvPr>
            <p:ph type="sldNum" sz="quarter" idx="12"/>
          </p:nvPr>
        </p:nvSpPr>
        <p:spPr/>
        <p:txBody>
          <a:bodyPr/>
          <a:lstStyle/>
          <a:p>
            <a:fld id="{4BE819A1-3DD8-4179-BFD0-BF7D359F8DBD}" type="slidenum">
              <a:rPr lang="en-US" smtClean="0"/>
              <a:pPr/>
              <a:t>41</a:t>
            </a:fld>
            <a:endParaRPr lang="en-US" dirty="0"/>
          </a:p>
        </p:txBody>
      </p:sp>
    </p:spTree>
    <p:extLst>
      <p:ext uri="{BB962C8B-B14F-4D97-AF65-F5344CB8AC3E}">
        <p14:creationId xmlns:p14="http://schemas.microsoft.com/office/powerpoint/2010/main" val="288259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52400"/>
            <a:ext cx="7772400" cy="762000"/>
          </a:xfrm>
        </p:spPr>
        <p:txBody>
          <a:bodyPr/>
          <a:lstStyle/>
          <a:p>
            <a:r>
              <a:rPr lang="en-US" altLang="sl-SI" dirty="0" smtClean="0">
                <a:latin typeface="Calibri" panose="020F0502020204030204" pitchFamily="34" charset="0"/>
              </a:rPr>
              <a:t>What are we up against to embed sustainability into our culture?</a:t>
            </a:r>
            <a:endParaRPr lang="en-US" dirty="0">
              <a:latin typeface="Calibri" panose="020F0502020204030204" pitchFamily="34" charset="0"/>
            </a:endParaRPr>
          </a:p>
        </p:txBody>
      </p:sp>
      <p:graphicFrame>
        <p:nvGraphicFramePr>
          <p:cNvPr id="4" name="Diagram 3"/>
          <p:cNvGraphicFramePr/>
          <p:nvPr>
            <p:extLst>
              <p:ext uri="{D42A27DB-BD31-4B8C-83A1-F6EECF244321}">
                <p14:modId xmlns:p14="http://schemas.microsoft.com/office/powerpoint/2010/main" val="3022908041"/>
              </p:ext>
            </p:extLst>
          </p:nvPr>
        </p:nvGraphicFramePr>
        <p:xfrm>
          <a:off x="457200" y="990600"/>
          <a:ext cx="8305800" cy="4572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62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Sustainability Challenges</a:t>
            </a:r>
          </a:p>
          <a:p>
            <a:r>
              <a:rPr lang="en-US" dirty="0" smtClean="0"/>
              <a:t>UN Global Compact</a:t>
            </a:r>
          </a:p>
          <a:p>
            <a:r>
              <a:rPr lang="en-US" dirty="0" smtClean="0"/>
              <a:t>Global Reporting Initiative</a:t>
            </a:r>
          </a:p>
          <a:p>
            <a:r>
              <a:rPr lang="en-US" dirty="0" smtClean="0"/>
              <a:t>PRME</a:t>
            </a:r>
          </a:p>
          <a:p>
            <a:r>
              <a:rPr lang="en-US" dirty="0" smtClean="0"/>
              <a:t>Millennium Development Goals</a:t>
            </a:r>
          </a:p>
          <a:p>
            <a:r>
              <a:rPr lang="en-US" dirty="0" smtClean="0"/>
              <a:t>Post-2015 Business Engagement Architecture</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43</a:t>
            </a:fld>
            <a:endParaRPr lang="en-US" dirty="0"/>
          </a:p>
        </p:txBody>
      </p:sp>
      <p:sp>
        <p:nvSpPr>
          <p:cNvPr id="4" name="Title 3"/>
          <p:cNvSpPr>
            <a:spLocks noGrp="1"/>
          </p:cNvSpPr>
          <p:nvPr>
            <p:ph type="title"/>
          </p:nvPr>
        </p:nvSpPr>
        <p:spPr/>
        <p:txBody>
          <a:bodyPr/>
          <a:lstStyle/>
          <a:p>
            <a:r>
              <a:rPr lang="en-US" dirty="0" smtClean="0"/>
              <a:t>We have covered</a:t>
            </a:r>
            <a:endParaRPr lang="en-US" dirty="0"/>
          </a:p>
        </p:txBody>
      </p:sp>
    </p:spTree>
    <p:extLst>
      <p:ext uri="{BB962C8B-B14F-4D97-AF65-F5344CB8AC3E}">
        <p14:creationId xmlns:p14="http://schemas.microsoft.com/office/powerpoint/2010/main" val="31341030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Systems Thinking</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26905479"/>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smtClean="0">
                          <a:solidFill>
                            <a:schemeClr val="tx1"/>
                          </a:solidFill>
                          <a:latin typeface="Helvetica"/>
                          <a:ea typeface="Calibri"/>
                          <a:cs typeface="Helvetica"/>
                        </a:rPr>
                        <a:t>2</a:t>
                      </a:r>
                      <a:endParaRPr lang="en-GB" sz="1600" dirty="0" smtClean="0">
                        <a:solidFill>
                          <a:schemeClr val="tx1"/>
                        </a:solidFill>
                        <a:latin typeface="Helvetica"/>
                        <a:ea typeface="Calibri"/>
                        <a:cs typeface="Helvetica"/>
                      </a:endParaRPr>
                    </a:p>
                    <a:p>
                      <a:pPr>
                        <a:lnSpc>
                          <a:spcPct val="100000"/>
                        </a:lnSpc>
                        <a:spcAft>
                          <a:spcPts val="0"/>
                        </a:spcAft>
                      </a:pPr>
                      <a:r>
                        <a:rPr lang="en-GB" sz="1400" dirty="0" smtClean="0">
                          <a:solidFill>
                            <a:schemeClr val="tx1"/>
                          </a:solidFill>
                          <a:latin typeface="Helvetica"/>
                          <a:ea typeface="Calibri"/>
                          <a:cs typeface="Helvetica"/>
                        </a:rPr>
                        <a:t>Systems Thinking</a:t>
                      </a:r>
                      <a:endParaRPr lang="en-GB" sz="1400" baseline="0" dirty="0" smtClean="0">
                        <a:solidFill>
                          <a:schemeClr val="tx1"/>
                        </a:solidFill>
                        <a:latin typeface="Helvetica"/>
                        <a:ea typeface="Calibri"/>
                        <a:cs typeface="Helvetica"/>
                      </a:endParaRP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What is Systems Thinking</a:t>
                      </a:r>
                    </a:p>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ISO</a:t>
                      </a:r>
                      <a:r>
                        <a:rPr lang="en-GB" sz="1600" b="1" baseline="0" dirty="0" smtClean="0">
                          <a:solidFill>
                            <a:schemeClr val="tx1"/>
                          </a:solidFill>
                          <a:latin typeface="Helvetica"/>
                          <a:ea typeface="Calibri"/>
                          <a:cs typeface="Helvetica"/>
                        </a:rPr>
                        <a:t> standards and how to use them.</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ISO 14000 Series on Environmental Management</a:t>
                      </a:r>
                    </a:p>
                    <a:p>
                      <a:pPr marL="742950" lvl="1" indent="-285750">
                        <a:lnSpc>
                          <a:spcPct val="115000"/>
                        </a:lnSpc>
                        <a:spcAft>
                          <a:spcPts val="0"/>
                        </a:spcAft>
                        <a:buFont typeface="Arial"/>
                        <a:buChar char="•"/>
                      </a:pPr>
                      <a:r>
                        <a:rPr lang="en-GB" sz="1600" dirty="0" smtClean="0">
                          <a:ea typeface="Calibri"/>
                        </a:rPr>
                        <a:t>ISO 26000 Corporate</a:t>
                      </a:r>
                      <a:r>
                        <a:rPr lang="en-GB" sz="1600" baseline="0" dirty="0" smtClean="0">
                          <a:ea typeface="Calibri"/>
                        </a:rPr>
                        <a:t> Social Responsibility</a:t>
                      </a:r>
                      <a:endParaRPr lang="en-GB" sz="1600" dirty="0" smtClean="0">
                        <a:ea typeface="Calibri"/>
                      </a:endParaRPr>
                    </a:p>
                    <a:p>
                      <a:pPr marL="742950" lvl="1" indent="-285750">
                        <a:lnSpc>
                          <a:spcPct val="115000"/>
                        </a:lnSpc>
                        <a:spcAft>
                          <a:spcPts val="0"/>
                        </a:spcAft>
                        <a:buFont typeface="Arial"/>
                        <a:buChar char="•"/>
                      </a:pPr>
                      <a:r>
                        <a:rPr lang="en-GB" sz="1600" dirty="0" smtClean="0">
                          <a:ea typeface="Calibri"/>
                        </a:rPr>
                        <a:t>ISO 14000 Series on Environmental</a:t>
                      </a:r>
                      <a:r>
                        <a:rPr lang="en-GB" sz="1600" baseline="0" dirty="0" smtClean="0">
                          <a:ea typeface="Calibri"/>
                        </a:rPr>
                        <a:t> Management</a:t>
                      </a:r>
                      <a:endParaRPr lang="en-GB" sz="1600" dirty="0" smtClean="0">
                        <a:ea typeface="Calibri"/>
                      </a:endParaRPr>
                    </a:p>
                    <a:p>
                      <a:pPr marL="742950" lvl="1" indent="-285750">
                        <a:lnSpc>
                          <a:spcPct val="115000"/>
                        </a:lnSpc>
                        <a:spcAft>
                          <a:spcPts val="0"/>
                        </a:spcAft>
                        <a:buFont typeface="Arial"/>
                        <a:buChar char="•"/>
                      </a:pPr>
                      <a:r>
                        <a:rPr lang="en-GB" sz="1600" dirty="0" smtClean="0">
                          <a:ea typeface="Calibri"/>
                        </a:rPr>
                        <a:t>ISO 9000 Quality Management</a:t>
                      </a:r>
                    </a:p>
                    <a:p>
                      <a:pPr marL="742950" lvl="1" indent="-285750">
                        <a:lnSpc>
                          <a:spcPct val="115000"/>
                        </a:lnSpc>
                        <a:spcAft>
                          <a:spcPts val="0"/>
                        </a:spcAft>
                        <a:buFont typeface="Arial"/>
                        <a:buChar char="•"/>
                      </a:pPr>
                      <a:r>
                        <a:rPr lang="en-GB" sz="1600" dirty="0" smtClean="0">
                          <a:ea typeface="Calibri"/>
                        </a:rPr>
                        <a:t>ISO 50001 Energy Management</a:t>
                      </a:r>
                    </a:p>
                    <a:p>
                      <a:pPr marL="742950" lvl="1" indent="-285750">
                        <a:lnSpc>
                          <a:spcPct val="115000"/>
                        </a:lnSpc>
                        <a:spcAft>
                          <a:spcPts val="0"/>
                        </a:spcAft>
                        <a:buFont typeface="Arial"/>
                        <a:buChar char="•"/>
                      </a:pPr>
                      <a:r>
                        <a:rPr lang="en-GB" sz="1600" dirty="0" smtClean="0">
                          <a:ea typeface="Calibri"/>
                        </a:rPr>
                        <a:t>ISO 55000 Asset Management</a:t>
                      </a:r>
                    </a:p>
                    <a:p>
                      <a:pPr marL="285750" indent="-285750">
                        <a:lnSpc>
                          <a:spcPct val="115000"/>
                        </a:lnSpc>
                        <a:spcAft>
                          <a:spcPts val="0"/>
                        </a:spcAft>
                        <a:buFont typeface="Arial"/>
                        <a:buChar char="•"/>
                      </a:pPr>
                      <a:endParaRPr lang="en-GB" sz="1600" b="1" baseline="0" dirty="0" smtClean="0">
                        <a:solidFill>
                          <a:schemeClr val="tx1"/>
                        </a:solidFill>
                        <a:latin typeface="Helvetica"/>
                        <a:ea typeface="Calibri"/>
                        <a:cs typeface="Helvetica"/>
                      </a:endParaRPr>
                    </a:p>
                    <a:p>
                      <a:pPr marL="285750" indent="-285750">
                        <a:lnSpc>
                          <a:spcPct val="115000"/>
                        </a:lnSpc>
                        <a:spcAft>
                          <a:spcPts val="0"/>
                        </a:spcAft>
                        <a:buFont typeface="Arial"/>
                        <a:buChar char="•"/>
                      </a:pP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This module covers a critical</a:t>
                      </a:r>
                      <a:r>
                        <a:rPr lang="en-GB" sz="1600" baseline="0" dirty="0" smtClean="0">
                          <a:solidFill>
                            <a:schemeClr val="tx2"/>
                          </a:solidFill>
                          <a:latin typeface="Helvetica"/>
                          <a:ea typeface="Calibri"/>
                          <a:cs typeface="Helvetica"/>
                        </a:rPr>
                        <a:t> aspect of sustainable change delivery by explaining a thinking versus the traditional “input/output” approach</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37172810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6400800" cy="1143000"/>
          </a:xfrm>
        </p:spPr>
        <p:txBody>
          <a:bodyPr/>
          <a:lstStyle/>
          <a:p>
            <a:r>
              <a:rPr lang="en-GB" sz="3200" dirty="0" smtClean="0">
                <a:cs typeface="Swis721 Lt BT"/>
              </a:rPr>
              <a:t>The GPM Sustainability Services Focus</a:t>
            </a:r>
            <a:endParaRPr lang="en-GB" sz="3200" dirty="0">
              <a:solidFill>
                <a:srgbClr val="3B3C3B"/>
              </a:solidFill>
              <a:latin typeface="AvenirNext LT Pro MediumCn" pitchFamily="34" charset="0"/>
              <a:cs typeface="Swis721 Lt BT"/>
            </a:endParaRPr>
          </a:p>
        </p:txBody>
      </p:sp>
      <p:sp>
        <p:nvSpPr>
          <p:cNvPr id="3" name="Content Placeholder 2"/>
          <p:cNvSpPr>
            <a:spLocks noGrp="1"/>
          </p:cNvSpPr>
          <p:nvPr>
            <p:ph sz="half" idx="1"/>
          </p:nvPr>
        </p:nvSpPr>
        <p:spPr>
          <a:xfrm>
            <a:off x="457200" y="1600200"/>
            <a:ext cx="6400800" cy="4525963"/>
          </a:xfrm>
        </p:spPr>
        <p:txBody>
          <a:bodyPr>
            <a:noAutofit/>
          </a:bodyPr>
          <a:lstStyle/>
          <a:p>
            <a:pPr marL="514350" indent="-514350">
              <a:spcBef>
                <a:spcPts val="0"/>
              </a:spcBef>
              <a:spcAft>
                <a:spcPts val="1200"/>
              </a:spcAft>
              <a:buFont typeface="+mj-lt"/>
              <a:buAutoNum type="arabicPeriod"/>
            </a:pPr>
            <a:r>
              <a:rPr lang="en-GB" dirty="0" smtClean="0"/>
              <a:t>Organizations are locked on process and output…</a:t>
            </a:r>
          </a:p>
          <a:p>
            <a:pPr marL="514350" indent="-514350">
              <a:spcBef>
                <a:spcPts val="0"/>
              </a:spcBef>
              <a:spcAft>
                <a:spcPts val="1200"/>
              </a:spcAft>
              <a:buFont typeface="+mj-lt"/>
              <a:buAutoNum type="arabicPeriod"/>
            </a:pPr>
            <a:endParaRPr lang="en-GB" dirty="0" smtClean="0"/>
          </a:p>
          <a:p>
            <a:pPr marL="514350" indent="-514350">
              <a:spcBef>
                <a:spcPts val="0"/>
              </a:spcBef>
              <a:spcAft>
                <a:spcPts val="1200"/>
              </a:spcAft>
              <a:buFont typeface="+mj-lt"/>
              <a:buAutoNum type="arabicPeriod"/>
            </a:pPr>
            <a:r>
              <a:rPr lang="en-GB" dirty="0" smtClean="0"/>
              <a:t>GPM encourages PMs to focus on the </a:t>
            </a:r>
            <a:r>
              <a:rPr lang="en-GB" u="sng" dirty="0" smtClean="0"/>
              <a:t>overall corporate system </a:t>
            </a:r>
            <a:r>
              <a:rPr lang="en-GB" dirty="0" smtClean="0"/>
              <a:t>and benefits / strategic objectives… delivering real value for the business and customers!</a:t>
            </a:r>
          </a:p>
        </p:txBody>
      </p:sp>
    </p:spTree>
    <p:extLst>
      <p:ext uri="{BB962C8B-B14F-4D97-AF65-F5344CB8AC3E}">
        <p14:creationId xmlns:p14="http://schemas.microsoft.com/office/powerpoint/2010/main" val="27926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System?</a:t>
            </a:r>
            <a:endParaRPr lang="en-US" dirty="0"/>
          </a:p>
        </p:txBody>
      </p:sp>
      <p:sp>
        <p:nvSpPr>
          <p:cNvPr id="3" name="Content Placeholder 2"/>
          <p:cNvSpPr>
            <a:spLocks noGrp="1"/>
          </p:cNvSpPr>
          <p:nvPr>
            <p:ph sz="half" idx="1"/>
          </p:nvPr>
        </p:nvSpPr>
        <p:spPr/>
        <p:txBody>
          <a:bodyPr/>
          <a:lstStyle/>
          <a:p>
            <a:r>
              <a:rPr lang="en-US" dirty="0"/>
              <a:t>A system is a set of parts that interact and affect each other, thereby creating a larger whole of complex thing.</a:t>
            </a:r>
          </a:p>
        </p:txBody>
      </p:sp>
      <p:pic>
        <p:nvPicPr>
          <p:cNvPr id="6" name="Content Placeholder 5" descr="The_Changing_Earth.jpg"/>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225" r="1225"/>
          <a:stretch>
            <a:fillRect/>
          </a:stretch>
        </p:blipFill>
        <p:spPr/>
      </p:pic>
      <p:sp>
        <p:nvSpPr>
          <p:cNvPr id="5" name="Slide Number Placeholder 4"/>
          <p:cNvSpPr>
            <a:spLocks noGrp="1"/>
          </p:cNvSpPr>
          <p:nvPr>
            <p:ph type="sldNum" sz="quarter" idx="12"/>
          </p:nvPr>
        </p:nvSpPr>
        <p:spPr/>
        <p:txBody>
          <a:bodyPr/>
          <a:lstStyle/>
          <a:p>
            <a:fld id="{4BE819A1-3DD8-4179-BFD0-BF7D359F8DBD}" type="slidenum">
              <a:rPr lang="en-US" smtClean="0"/>
              <a:pPr/>
              <a:t>46</a:t>
            </a:fld>
            <a:endParaRPr lang="en-US" dirty="0"/>
          </a:p>
        </p:txBody>
      </p:sp>
    </p:spTree>
    <p:extLst>
      <p:ext uri="{BB962C8B-B14F-4D97-AF65-F5344CB8AC3E}">
        <p14:creationId xmlns:p14="http://schemas.microsoft.com/office/powerpoint/2010/main" val="36832670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Systems Thinking?</a:t>
            </a:r>
            <a:endParaRPr lang="en-US" dirty="0"/>
          </a:p>
        </p:txBody>
      </p:sp>
      <p:sp>
        <p:nvSpPr>
          <p:cNvPr id="3" name="Content Placeholder 2"/>
          <p:cNvSpPr>
            <a:spLocks noGrp="1"/>
          </p:cNvSpPr>
          <p:nvPr>
            <p:ph sz="half" idx="1"/>
          </p:nvPr>
        </p:nvSpPr>
        <p:spPr>
          <a:xfrm>
            <a:off x="381000" y="1066800"/>
            <a:ext cx="4038600" cy="4525963"/>
          </a:xfrm>
        </p:spPr>
        <p:txBody>
          <a:bodyPr>
            <a:normAutofit/>
          </a:bodyPr>
          <a:lstStyle/>
          <a:p>
            <a:r>
              <a:rPr lang="en-US" sz="1800" dirty="0"/>
              <a:t>According to system thinking, if we examine the interactions of the parts in a system, we will see larger patterns emerge. </a:t>
            </a:r>
            <a:endParaRPr lang="en-US" sz="1800" dirty="0" smtClean="0"/>
          </a:p>
          <a:p>
            <a:r>
              <a:rPr lang="en-US" sz="1800" dirty="0" smtClean="0"/>
              <a:t>By </a:t>
            </a:r>
            <a:r>
              <a:rPr lang="en-US" sz="1800" dirty="0"/>
              <a:t>seeing the patterns, we can begin to understand the how the system works. </a:t>
            </a:r>
            <a:endParaRPr lang="en-US" sz="1800" dirty="0" smtClean="0"/>
          </a:p>
          <a:p>
            <a:r>
              <a:rPr lang="en-US" sz="1800" dirty="0" smtClean="0"/>
              <a:t>If </a:t>
            </a:r>
            <a:r>
              <a:rPr lang="en-US" sz="1800" dirty="0"/>
              <a:t>the pattern is good for the organization, we can make decisions that reinforce it, but if the pattern is bad for the organization, we can make decisions that change the pattern.</a:t>
            </a:r>
          </a:p>
        </p:txBody>
      </p:sp>
      <p:sp>
        <p:nvSpPr>
          <p:cNvPr id="5" name="Slide Number Placeholder 4"/>
          <p:cNvSpPr>
            <a:spLocks noGrp="1"/>
          </p:cNvSpPr>
          <p:nvPr>
            <p:ph type="sldNum" sz="quarter" idx="12"/>
          </p:nvPr>
        </p:nvSpPr>
        <p:spPr/>
        <p:txBody>
          <a:bodyPr/>
          <a:lstStyle/>
          <a:p>
            <a:fld id="{4BE819A1-3DD8-4179-BFD0-BF7D359F8DBD}" type="slidenum">
              <a:rPr lang="en-US" smtClean="0"/>
              <a:pPr/>
              <a:t>47</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1371600"/>
            <a:ext cx="3429000" cy="153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308197" y="2971800"/>
            <a:ext cx="2226203" cy="369332"/>
          </a:xfrm>
          <a:prstGeom prst="rect">
            <a:avLst/>
          </a:prstGeom>
          <a:noFill/>
        </p:spPr>
        <p:txBody>
          <a:bodyPr wrap="none" rtlCol="0">
            <a:spAutoFit/>
          </a:bodyPr>
          <a:lstStyle/>
          <a:p>
            <a:r>
              <a:rPr lang="en-US" dirty="0" smtClean="0"/>
              <a:t>Input/output </a:t>
            </a:r>
            <a:r>
              <a:rPr lang="en-US" dirty="0"/>
              <a:t>t</a:t>
            </a:r>
            <a:r>
              <a:rPr lang="en-US" dirty="0" smtClean="0"/>
              <a:t>hinking</a:t>
            </a:r>
            <a:endParaRPr lang="en-US" dirty="0"/>
          </a:p>
        </p:txBody>
      </p:sp>
      <p:pic>
        <p:nvPicPr>
          <p:cNvPr id="1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429000"/>
            <a:ext cx="3189069" cy="243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6477000" y="5791200"/>
            <a:ext cx="1765214" cy="369332"/>
          </a:xfrm>
          <a:prstGeom prst="rect">
            <a:avLst/>
          </a:prstGeom>
          <a:noFill/>
        </p:spPr>
        <p:txBody>
          <a:bodyPr wrap="none" rtlCol="0">
            <a:spAutoFit/>
          </a:bodyPr>
          <a:lstStyle/>
          <a:p>
            <a:r>
              <a:rPr lang="en-US" dirty="0" smtClean="0"/>
              <a:t>Systems thinking</a:t>
            </a:r>
            <a:endParaRPr lang="en-US" dirty="0"/>
          </a:p>
        </p:txBody>
      </p:sp>
      <p:pic>
        <p:nvPicPr>
          <p:cNvPr id="1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838200"/>
            <a:ext cx="6980238" cy="5337175"/>
          </a:xfrm>
          <a:prstGeom prst="rect">
            <a:avLst/>
          </a:prstGeom>
          <a:solidFill>
            <a:schemeClr val="bg1"/>
          </a:solidFill>
          <a:ln>
            <a:noFill/>
          </a:ln>
          <a:effectLst/>
          <a:extLst/>
        </p:spPr>
      </p:pic>
    </p:spTree>
    <p:extLst>
      <p:ext uri="{BB962C8B-B14F-4D97-AF65-F5344CB8AC3E}">
        <p14:creationId xmlns:p14="http://schemas.microsoft.com/office/powerpoint/2010/main" val="395229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28600"/>
            <a:ext cx="7024744" cy="722864"/>
          </a:xfrm>
        </p:spPr>
        <p:txBody>
          <a:bodyPr/>
          <a:lstStyle/>
          <a:p>
            <a:r>
              <a:rPr lang="en-US" dirty="0" smtClean="0"/>
              <a:t>Why we encourage this?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48</a:t>
            </a:fld>
            <a:endParaRPr lang="en-US" dirty="0"/>
          </a:p>
        </p:txBody>
      </p:sp>
      <p:pic>
        <p:nvPicPr>
          <p:cNvPr id="3" name="Picture 2"/>
          <p:cNvPicPr>
            <a:picLocks noChangeAspect="1"/>
          </p:cNvPicPr>
          <p:nvPr/>
        </p:nvPicPr>
        <p:blipFill rotWithShape="1">
          <a:blip r:embed="rId3" cstate="print"/>
          <a:srcRect l="28571" r="32774"/>
          <a:stretch/>
        </p:blipFill>
        <p:spPr>
          <a:xfrm>
            <a:off x="1676400" y="3048000"/>
            <a:ext cx="1103313" cy="1905000"/>
          </a:xfrm>
          <a:prstGeom prst="rect">
            <a:avLst/>
          </a:prstGeom>
        </p:spPr>
      </p:pic>
      <p:sp>
        <p:nvSpPr>
          <p:cNvPr id="6" name="TextBox 5"/>
          <p:cNvSpPr txBox="1"/>
          <p:nvPr/>
        </p:nvSpPr>
        <p:spPr>
          <a:xfrm>
            <a:off x="381000" y="1295400"/>
            <a:ext cx="3733800" cy="2031325"/>
          </a:xfrm>
          <a:prstGeom prst="rect">
            <a:avLst/>
          </a:prstGeom>
          <a:noFill/>
        </p:spPr>
        <p:txBody>
          <a:bodyPr wrap="square" rtlCol="0">
            <a:spAutoFit/>
          </a:bodyPr>
          <a:lstStyle/>
          <a:p>
            <a:r>
              <a:rPr lang="en-US" dirty="0" smtClean="0"/>
              <a:t>Many Project Managers focus on project inputs and outputs rather than value and benefit to the overall system. This is the same as focusing on a single drop of water.  If we pollute it, no big deal. It is only one drop…</a:t>
            </a:r>
            <a:endParaRPr lang="en-US" dirty="0"/>
          </a:p>
        </p:txBody>
      </p:sp>
      <p:sp>
        <p:nvSpPr>
          <p:cNvPr id="7" name="TextBox 6"/>
          <p:cNvSpPr txBox="1"/>
          <p:nvPr/>
        </p:nvSpPr>
        <p:spPr>
          <a:xfrm>
            <a:off x="5029200" y="1447800"/>
            <a:ext cx="3833238" cy="646331"/>
          </a:xfrm>
          <a:prstGeom prst="rect">
            <a:avLst/>
          </a:prstGeom>
          <a:noFill/>
        </p:spPr>
        <p:txBody>
          <a:bodyPr wrap="none" rtlCol="0">
            <a:spAutoFit/>
          </a:bodyPr>
          <a:lstStyle/>
          <a:p>
            <a:r>
              <a:rPr lang="en-US" dirty="0"/>
              <a:t>That’s a lot of water</a:t>
            </a:r>
            <a:r>
              <a:rPr lang="en-US" dirty="0" smtClean="0"/>
              <a:t>… Over 20,000,000 </a:t>
            </a:r>
          </a:p>
          <a:p>
            <a:r>
              <a:rPr lang="en-US" dirty="0" smtClean="0"/>
              <a:t>Project Managers globally</a:t>
            </a:r>
            <a:endParaRPr lang="en-US" dirty="0"/>
          </a:p>
        </p:txBody>
      </p:sp>
      <p:cxnSp>
        <p:nvCxnSpPr>
          <p:cNvPr id="8" name="Straight Connector 7"/>
          <p:cNvCxnSpPr/>
          <p:nvPr/>
        </p:nvCxnSpPr>
        <p:spPr>
          <a:xfrm>
            <a:off x="4876800" y="2209800"/>
            <a:ext cx="0" cy="2108200"/>
          </a:xfrm>
          <a:prstGeom prst="line">
            <a:avLst/>
          </a:prstGeom>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cstate="print"/>
          <a:stretch>
            <a:fillRect/>
          </a:stretch>
        </p:blipFill>
        <p:spPr>
          <a:xfrm>
            <a:off x="5638800" y="2895600"/>
            <a:ext cx="2971800" cy="1951630"/>
          </a:xfrm>
          <a:prstGeom prst="rect">
            <a:avLst/>
          </a:prstGeom>
        </p:spPr>
      </p:pic>
    </p:spTree>
    <p:extLst>
      <p:ext uri="{BB962C8B-B14F-4D97-AF65-F5344CB8AC3E}">
        <p14:creationId xmlns:p14="http://schemas.microsoft.com/office/powerpoint/2010/main" val="2807096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724400"/>
            <a:ext cx="5943600" cy="838200"/>
          </a:xfrm>
        </p:spPr>
        <p:txBody>
          <a:bodyPr/>
          <a:lstStyle/>
          <a:p>
            <a:r>
              <a:rPr lang="en-US" dirty="0" smtClean="0">
                <a:solidFill>
                  <a:schemeClr val="tx1"/>
                </a:solidFill>
              </a:rPr>
              <a:t>Getting to Know ISO Standards </a:t>
            </a:r>
            <a:r>
              <a:rPr lang="en-US" dirty="0" smtClean="0">
                <a:solidFill>
                  <a:schemeClr val="bg1">
                    <a:lumMod val="50000"/>
                  </a:schemeClr>
                </a:solidFill>
              </a:rPr>
              <a:t>(What drives systems…)</a:t>
            </a:r>
            <a:endParaRPr lang="en-US" dirty="0">
              <a:solidFill>
                <a:schemeClr val="bg1">
                  <a:lumMod val="50000"/>
                </a:schemeClr>
              </a:solidFill>
            </a:endParaRPr>
          </a:p>
        </p:txBody>
      </p:sp>
      <p:sp>
        <p:nvSpPr>
          <p:cNvPr id="3" name="Footer Placeholder 2"/>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49</a:t>
            </a:fld>
            <a:endParaRPr lang="en-US" dirty="0"/>
          </a:p>
        </p:txBody>
      </p:sp>
      <p:pic>
        <p:nvPicPr>
          <p:cNvPr id="5" name="Picture 4"/>
          <p:cNvPicPr>
            <a:picLocks noChangeAspect="1"/>
          </p:cNvPicPr>
          <p:nvPr/>
        </p:nvPicPr>
        <p:blipFill>
          <a:blip r:embed="rId3" cstate="print">
            <a:duotone>
              <a:prstClr val="black"/>
              <a:schemeClr val="accent6">
                <a:tint val="45000"/>
                <a:satMod val="400000"/>
              </a:schemeClr>
            </a:duotone>
          </a:blip>
          <a:stretch>
            <a:fillRect/>
          </a:stretch>
        </p:blipFill>
        <p:spPr>
          <a:xfrm>
            <a:off x="533400" y="1295400"/>
            <a:ext cx="3682440" cy="3048000"/>
          </a:xfrm>
          <a:prstGeom prst="rect">
            <a:avLst/>
          </a:prstGeom>
        </p:spPr>
      </p:pic>
    </p:spTree>
    <p:extLst>
      <p:ext uri="{BB962C8B-B14F-4D97-AF65-F5344CB8AC3E}">
        <p14:creationId xmlns:p14="http://schemas.microsoft.com/office/powerpoint/2010/main" val="2925287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PRiSM™ </a:t>
            </a:r>
            <a:r>
              <a:rPr lang="en-US" dirty="0"/>
              <a:t>Practitioner is a project management course that incorporates best practices, sustainability principles and governance in order to maximize value. The course places an emphasis on aligning benefits with strategic objectives to ensure that each project positions the organization for long-term growth and success through positive impacts to the economic, environmental, and social bottom lines.</a:t>
            </a:r>
          </a:p>
          <a:p>
            <a:pPr marL="0" indent="0">
              <a:buNone/>
            </a:pPr>
            <a:endParaRPr lang="en-US" dirty="0"/>
          </a:p>
          <a:p>
            <a:r>
              <a:rPr lang="en-US" dirty="0"/>
              <a:t>The aim of </a:t>
            </a:r>
            <a:r>
              <a:rPr lang="en-US" dirty="0" smtClean="0"/>
              <a:t>PRiSM™ </a:t>
            </a:r>
            <a:r>
              <a:rPr lang="en-US" dirty="0"/>
              <a:t>Practitioner is to train, educate, and develop individuals in project management and sustainability to improve the management and delivery of all types of projects within the set performance, time, cost and integration criteria throughout their own organization and to show how these changes can best be integrated into business as usual and become the normal embedded practices for the organization.</a:t>
            </a:r>
          </a:p>
          <a:p>
            <a:endParaRPr lang="en-US" dirty="0"/>
          </a:p>
        </p:txBody>
      </p:sp>
      <p:sp>
        <p:nvSpPr>
          <p:cNvPr id="4" name="Slide Number Placeholder 3"/>
          <p:cNvSpPr>
            <a:spLocks noGrp="1"/>
          </p:cNvSpPr>
          <p:nvPr>
            <p:ph type="sldNum" sz="quarter" idx="12"/>
          </p:nvPr>
        </p:nvSpPr>
        <p:spPr/>
        <p:txBody>
          <a:bodyPr/>
          <a:lstStyle/>
          <a:p>
            <a:fld id="{4BE819A1-3DD8-4179-BFD0-BF7D359F8DBD}" type="slidenum">
              <a:rPr lang="en-US" smtClean="0"/>
              <a:pPr/>
              <a:t>5</a:t>
            </a:fld>
            <a:endParaRPr lang="en-US" dirty="0"/>
          </a:p>
        </p:txBody>
      </p:sp>
    </p:spTree>
    <p:extLst>
      <p:ext uri="{BB962C8B-B14F-4D97-AF65-F5344CB8AC3E}">
        <p14:creationId xmlns:p14="http://schemas.microsoft.com/office/powerpoint/2010/main" val="3248085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351693" y="152400"/>
            <a:ext cx="7024744" cy="685800"/>
          </a:xfrm>
        </p:spPr>
        <p:txBody>
          <a:bodyPr>
            <a:normAutofit/>
          </a:bodyPr>
          <a:lstStyle/>
          <a:p>
            <a:r>
              <a:rPr lang="en-US" dirty="0" smtClean="0"/>
              <a:t>ISO standards </a:t>
            </a:r>
          </a:p>
        </p:txBody>
      </p:sp>
      <p:sp>
        <p:nvSpPr>
          <p:cNvPr id="94212" name="Tekstvak 5"/>
          <p:cNvSpPr txBox="1">
            <a:spLocks noChangeArrowheads="1"/>
          </p:cNvSpPr>
          <p:nvPr/>
        </p:nvSpPr>
        <p:spPr bwMode="auto">
          <a:xfrm>
            <a:off x="1125415" y="2514600"/>
            <a:ext cx="664698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800" b="1" dirty="0"/>
              <a:t>Guidelines</a:t>
            </a:r>
          </a:p>
          <a:p>
            <a:pPr eaLnBrk="1" hangingPunct="1"/>
            <a:r>
              <a:rPr lang="nl-NL" sz="2800" dirty="0" smtClean="0"/>
              <a:t>ISO 26000 - CSR</a:t>
            </a:r>
            <a:endParaRPr lang="nl-NL" sz="2800" dirty="0"/>
          </a:p>
          <a:p>
            <a:pPr eaLnBrk="1" hangingPunct="1"/>
            <a:r>
              <a:rPr lang="nl-NL" sz="2800" i="1" dirty="0"/>
              <a:t>ISO </a:t>
            </a:r>
            <a:r>
              <a:rPr lang="nl-NL" sz="2800" i="1" dirty="0" smtClean="0"/>
              <a:t>21500 </a:t>
            </a:r>
            <a:r>
              <a:rPr lang="nl-NL" sz="2800" dirty="0">
                <a:solidFill>
                  <a:srgbClr val="000000"/>
                </a:solidFill>
              </a:rPr>
              <a:t>– </a:t>
            </a:r>
            <a:r>
              <a:rPr lang="nl-NL" sz="2800" dirty="0" smtClean="0">
                <a:solidFill>
                  <a:srgbClr val="000000"/>
                </a:solidFill>
              </a:rPr>
              <a:t>Project Management</a:t>
            </a:r>
            <a:endParaRPr lang="nl-NL" sz="2800" dirty="0">
              <a:solidFill>
                <a:srgbClr val="000000"/>
              </a:solidFill>
            </a:endParaRPr>
          </a:p>
          <a:p>
            <a:pPr eaLnBrk="1" hangingPunct="1"/>
            <a:endParaRPr lang="nl-NL" sz="2800" i="1" dirty="0"/>
          </a:p>
        </p:txBody>
      </p:sp>
      <p:sp>
        <p:nvSpPr>
          <p:cNvPr id="94213" name="Tekstvak 6"/>
          <p:cNvSpPr txBox="1">
            <a:spLocks noChangeArrowheads="1"/>
          </p:cNvSpPr>
          <p:nvPr/>
        </p:nvSpPr>
        <p:spPr bwMode="auto">
          <a:xfrm>
            <a:off x="1195754" y="4267200"/>
            <a:ext cx="4876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2400" b="1" dirty="0" smtClean="0"/>
              <a:t>Normative Standards</a:t>
            </a:r>
            <a:r>
              <a:rPr lang="nl-NL" sz="2400" dirty="0" smtClean="0"/>
              <a:t/>
            </a:r>
            <a:br>
              <a:rPr lang="nl-NL" sz="2400" dirty="0" smtClean="0"/>
            </a:br>
            <a:r>
              <a:rPr lang="nl-NL" sz="2400" dirty="0" smtClean="0"/>
              <a:t>ISO 9000 </a:t>
            </a:r>
            <a:r>
              <a:rPr lang="en-US" sz="2400" dirty="0" smtClean="0"/>
              <a:t>–</a:t>
            </a:r>
            <a:r>
              <a:rPr lang="nl-NL" sz="2400" dirty="0" smtClean="0"/>
              <a:t>  </a:t>
            </a:r>
            <a:r>
              <a:rPr lang="nl-NL" sz="2400" dirty="0" err="1" smtClean="0"/>
              <a:t>Quality</a:t>
            </a:r>
            <a:r>
              <a:rPr lang="nl-NL" sz="2400" dirty="0" smtClean="0"/>
              <a:t> Management</a:t>
            </a:r>
          </a:p>
          <a:p>
            <a:pPr eaLnBrk="1" hangingPunct="1"/>
            <a:r>
              <a:rPr lang="nl-NL" sz="2400" dirty="0" smtClean="0"/>
              <a:t>ISO 14000 - </a:t>
            </a:r>
            <a:r>
              <a:rPr lang="nl-NL" sz="2400" dirty="0" err="1" smtClean="0"/>
              <a:t>Environmental</a:t>
            </a:r>
            <a:endParaRPr lang="nl-NL" sz="2400" dirty="0" smtClean="0"/>
          </a:p>
          <a:p>
            <a:pPr eaLnBrk="1" hangingPunct="1"/>
            <a:r>
              <a:rPr lang="nl-NL" sz="2400" dirty="0" smtClean="0"/>
              <a:t>ISO 50001-  Energy Management</a:t>
            </a:r>
            <a:endParaRPr lang="nl-NL" sz="2400" dirty="0"/>
          </a:p>
        </p:txBody>
      </p:sp>
      <p:grpSp>
        <p:nvGrpSpPr>
          <p:cNvPr id="14" name="Group 13"/>
          <p:cNvGrpSpPr/>
          <p:nvPr/>
        </p:nvGrpSpPr>
        <p:grpSpPr>
          <a:xfrm>
            <a:off x="1066802" y="1619534"/>
            <a:ext cx="6916399" cy="707886"/>
            <a:chOff x="1066800" y="1619534"/>
            <a:chExt cx="6916400" cy="707886"/>
          </a:xfrm>
        </p:grpSpPr>
        <p:sp>
          <p:nvSpPr>
            <p:cNvPr id="94211" name="Tekstvak 4"/>
            <p:cNvSpPr txBox="1">
              <a:spLocks noChangeArrowheads="1"/>
            </p:cNvSpPr>
            <p:nvPr/>
          </p:nvSpPr>
          <p:spPr bwMode="auto">
            <a:xfrm>
              <a:off x="1895475" y="1619534"/>
              <a:ext cx="6087725" cy="707886"/>
            </a:xfrm>
            <a:prstGeom prst="rect">
              <a:avLst/>
            </a:prstGeom>
            <a:solidFill>
              <a:schemeClr val="bg2">
                <a:lumMod val="10000"/>
              </a:schemeClr>
            </a:solidFill>
            <a:ln>
              <a:noFill/>
            </a:ln>
            <a:extLst/>
          </p:spPr>
          <p:txBody>
            <a:bodyPr wrap="none">
              <a:spAutoFit/>
            </a:bodyPr>
            <a:lstStyle>
              <a:lvl1pPr eaLnBrk="0" hangingPunct="0">
                <a:defRPr sz="1400">
                  <a:solidFill>
                    <a:schemeClr val="tx1"/>
                  </a:solidFill>
                  <a:latin typeface="Arial" pitchFamily="34" charset="0"/>
                  <a:cs typeface="Arial" pitchFamily="34" charset="0"/>
                </a:defRPr>
              </a:lvl1pPr>
              <a:lvl2pPr marL="742950" indent="-285750" eaLnBrk="0" hangingPunct="0">
                <a:defRPr sz="1400">
                  <a:solidFill>
                    <a:schemeClr val="tx1"/>
                  </a:solidFill>
                  <a:latin typeface="Arial" pitchFamily="34" charset="0"/>
                  <a:cs typeface="Arial" pitchFamily="34" charset="0"/>
                </a:defRPr>
              </a:lvl2pPr>
              <a:lvl3pPr marL="1143000" indent="-228600" eaLnBrk="0" hangingPunct="0">
                <a:defRPr sz="1400">
                  <a:solidFill>
                    <a:schemeClr val="tx1"/>
                  </a:solidFill>
                  <a:latin typeface="Arial" pitchFamily="34" charset="0"/>
                  <a:cs typeface="Arial" pitchFamily="34" charset="0"/>
                </a:defRPr>
              </a:lvl3pPr>
              <a:lvl4pPr marL="1600200" indent="-228600" eaLnBrk="0" hangingPunct="0">
                <a:defRPr sz="1400">
                  <a:solidFill>
                    <a:schemeClr val="tx1"/>
                  </a:solidFill>
                  <a:latin typeface="Arial" pitchFamily="34" charset="0"/>
                  <a:cs typeface="Arial" pitchFamily="34" charset="0"/>
                </a:defRPr>
              </a:lvl4pPr>
              <a:lvl5pPr marL="2057400" indent="-228600" eaLnBrk="0" hangingPunct="0">
                <a:defRPr sz="1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400">
                  <a:solidFill>
                    <a:schemeClr val="tx1"/>
                  </a:solidFill>
                  <a:latin typeface="Arial" pitchFamily="34" charset="0"/>
                  <a:cs typeface="Arial" pitchFamily="34" charset="0"/>
                </a:defRPr>
              </a:lvl9pPr>
            </a:lstStyle>
            <a:p>
              <a:pPr eaLnBrk="1" hangingPunct="1"/>
              <a:r>
                <a:rPr lang="nl-NL" sz="4000" dirty="0" smtClean="0">
                  <a:solidFill>
                    <a:schemeClr val="bg1"/>
                  </a:solidFill>
                </a:rPr>
                <a:t>Guidelines and Standards</a:t>
              </a:r>
              <a:endParaRPr lang="nl-NL" sz="4000" dirty="0">
                <a:solidFill>
                  <a:schemeClr val="bg1"/>
                </a:solidFill>
              </a:endParaRPr>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619534"/>
              <a:ext cx="828675" cy="70456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bwMode="auto">
          <a:xfrm>
            <a:off x="1266093" y="4267200"/>
            <a:ext cx="6471138" cy="0"/>
          </a:xfrm>
          <a:prstGeom prst="line">
            <a:avLst/>
          </a:prstGeom>
          <a:noFill/>
          <a:ln w="28575" cap="flat" cmpd="sng" algn="ctr">
            <a:solidFill>
              <a:schemeClr val="folHlink"/>
            </a:solidFill>
            <a:prstDash val="solid"/>
            <a:round/>
            <a:headEnd type="diamond" w="med" len="med"/>
            <a:tailEnd type="diamond" w="med" len="med"/>
          </a:ln>
          <a:effectLst/>
        </p:spPr>
      </p:cxnSp>
    </p:spTree>
    <p:extLst>
      <p:ext uri="{BB962C8B-B14F-4D97-AF65-F5344CB8AC3E}">
        <p14:creationId xmlns:p14="http://schemas.microsoft.com/office/powerpoint/2010/main" val="3866946080"/>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3"/>
          <p:cNvSpPr>
            <a:spLocks noGrp="1" noChangeArrowheads="1"/>
          </p:cNvSpPr>
          <p:nvPr>
            <p:ph type="title"/>
          </p:nvPr>
        </p:nvSpPr>
        <p:spPr>
          <a:xfrm>
            <a:off x="351693" y="-152400"/>
            <a:ext cx="7024744" cy="1143000"/>
          </a:xfrm>
        </p:spPr>
        <p:txBody>
          <a:bodyPr/>
          <a:lstStyle/>
          <a:p>
            <a:r>
              <a:rPr lang="en-US" dirty="0" smtClean="0"/>
              <a:t>What ISO 26000 is NOT…</a:t>
            </a:r>
          </a:p>
        </p:txBody>
      </p:sp>
      <p:sp>
        <p:nvSpPr>
          <p:cNvPr id="82947" name="Rectangle 4"/>
          <p:cNvSpPr>
            <a:spLocks noGrp="1" noChangeArrowheads="1"/>
          </p:cNvSpPr>
          <p:nvPr>
            <p:ph idx="1"/>
          </p:nvPr>
        </p:nvSpPr>
        <p:spPr>
          <a:xfrm>
            <a:off x="304801" y="1295400"/>
            <a:ext cx="5867399" cy="3505200"/>
          </a:xfrm>
        </p:spPr>
        <p:txBody>
          <a:bodyPr>
            <a:normAutofit/>
          </a:bodyPr>
          <a:lstStyle/>
          <a:p>
            <a:r>
              <a:rPr lang="en-US" sz="1800" b="0" dirty="0" smtClean="0"/>
              <a:t>A management system </a:t>
            </a:r>
            <a:r>
              <a:rPr lang="en-US" sz="1800" b="0" u="sng" dirty="0" smtClean="0"/>
              <a:t>standard.</a:t>
            </a:r>
          </a:p>
          <a:p>
            <a:r>
              <a:rPr lang="en-US" sz="1800" b="0" dirty="0" smtClean="0"/>
              <a:t>Intended or appropriate for certification purposes or regulatory or contractual use.</a:t>
            </a:r>
          </a:p>
          <a:p>
            <a:r>
              <a:rPr lang="en-US" sz="1800" b="0" dirty="0" smtClean="0"/>
              <a:t>Intended to provide a basis for legal actions, complaints, defenses or other claims in any international, domestic or other proceeding.</a:t>
            </a:r>
          </a:p>
          <a:p>
            <a:r>
              <a:rPr lang="en-US" sz="1800" b="0" dirty="0" smtClean="0"/>
              <a:t>Intended to be cited as evidence of the evolution of customary international law.</a:t>
            </a:r>
          </a:p>
          <a:p>
            <a:r>
              <a:rPr lang="en-US" sz="1800" b="0" dirty="0" smtClean="0"/>
              <a:t>Intended to prevent the development of national standards that are more specific, more demanding, or of a different type.</a:t>
            </a:r>
          </a:p>
        </p:txBody>
      </p:sp>
      <p:pic>
        <p:nvPicPr>
          <p:cNvPr id="5" name="Picture 4"/>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30065882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281354" y="-152400"/>
            <a:ext cx="7024744" cy="1143000"/>
          </a:xfrm>
        </p:spPr>
        <p:txBody>
          <a:bodyPr/>
          <a:lstStyle/>
          <a:p>
            <a:r>
              <a:rPr lang="en-US" dirty="0" smtClean="0"/>
              <a:t>What ISO 26000 is…</a:t>
            </a:r>
          </a:p>
        </p:txBody>
      </p:sp>
      <p:sp>
        <p:nvSpPr>
          <p:cNvPr id="83971" name="Rectangle 4"/>
          <p:cNvSpPr>
            <a:spLocks noGrp="1" noChangeArrowheads="1"/>
          </p:cNvSpPr>
          <p:nvPr>
            <p:ph idx="1"/>
          </p:nvPr>
        </p:nvSpPr>
        <p:spPr>
          <a:xfrm>
            <a:off x="381001" y="1600200"/>
            <a:ext cx="5943599" cy="3657600"/>
          </a:xfrm>
        </p:spPr>
        <p:txBody>
          <a:bodyPr>
            <a:noAutofit/>
          </a:bodyPr>
          <a:lstStyle/>
          <a:p>
            <a:r>
              <a:rPr lang="en-US" sz="1800" b="0" dirty="0" smtClean="0"/>
              <a:t>Intended to assist organizations in contributing to Sustainable Development.</a:t>
            </a:r>
          </a:p>
          <a:p>
            <a:r>
              <a:rPr lang="en-US" sz="1800" b="0" dirty="0" smtClean="0"/>
              <a:t>Intended to promote common understanding in the field of Social Responsibility.</a:t>
            </a:r>
          </a:p>
          <a:p>
            <a:r>
              <a:rPr lang="en-US" sz="1800" b="0" dirty="0" smtClean="0"/>
              <a:t>Intended to complement other instruments &amp; initiatives for Social Responsibility </a:t>
            </a:r>
            <a:r>
              <a:rPr lang="en-US" sz="1800" b="0" i="1" dirty="0" smtClean="0"/>
              <a:t>and</a:t>
            </a:r>
            <a:r>
              <a:rPr lang="en-US" sz="1800" b="0" dirty="0" smtClean="0"/>
              <a:t> not to replace them.</a:t>
            </a:r>
          </a:p>
          <a:p>
            <a:r>
              <a:rPr lang="en-US" sz="1800" b="0" dirty="0" smtClean="0"/>
              <a:t>Intended to provide organizations with guidance concerning Social Responsibility and can be used as part of public policy activities.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52</a:t>
            </a:fld>
            <a:endParaRPr lang="en-US" dirty="0"/>
          </a:p>
        </p:txBody>
      </p:sp>
      <p:pic>
        <p:nvPicPr>
          <p:cNvPr id="2" name="Picture 1"/>
          <p:cNvPicPr>
            <a:picLocks noChangeAspect="1"/>
          </p:cNvPicPr>
          <p:nvPr/>
        </p:nvPicPr>
        <p:blipFill>
          <a:blip r:embed="rId3" cstate="print"/>
          <a:stretch>
            <a:fillRect/>
          </a:stretch>
        </p:blipFill>
        <p:spPr>
          <a:xfrm>
            <a:off x="7086600" y="1447800"/>
            <a:ext cx="1547446" cy="1905000"/>
          </a:xfrm>
          <a:prstGeom prst="rect">
            <a:avLst/>
          </a:prstGeom>
        </p:spPr>
      </p:pic>
    </p:spTree>
    <p:extLst>
      <p:ext uri="{BB962C8B-B14F-4D97-AF65-F5344CB8AC3E}">
        <p14:creationId xmlns:p14="http://schemas.microsoft.com/office/powerpoint/2010/main" val="19761612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a:xfrm>
            <a:off x="351693" y="-152400"/>
            <a:ext cx="7024744" cy="1143000"/>
          </a:xfrm>
        </p:spPr>
        <p:txBody>
          <a:bodyPr/>
          <a:lstStyle/>
          <a:p>
            <a:r>
              <a:rPr lang="en-US" dirty="0" smtClean="0"/>
              <a:t>ISO 26000</a:t>
            </a:r>
            <a:br>
              <a:rPr lang="en-US" dirty="0" smtClean="0"/>
            </a:br>
            <a:r>
              <a:rPr lang="en-US" dirty="0" smtClean="0"/>
              <a:t>Principles of Social Responsibility</a:t>
            </a:r>
          </a:p>
        </p:txBody>
      </p:sp>
      <p:sp>
        <p:nvSpPr>
          <p:cNvPr id="52228" name="Rectangle 4"/>
          <p:cNvSpPr>
            <a:spLocks noGrp="1" noChangeArrowheads="1"/>
          </p:cNvSpPr>
          <p:nvPr>
            <p:ph idx="1"/>
          </p:nvPr>
        </p:nvSpPr>
        <p:spPr>
          <a:xfrm>
            <a:off x="304800" y="990600"/>
            <a:ext cx="6373079" cy="5029200"/>
          </a:xfrm>
        </p:spPr>
        <p:txBody>
          <a:bodyPr>
            <a:noAutofit/>
          </a:bodyPr>
          <a:lstStyle/>
          <a:p>
            <a:pPr>
              <a:lnSpc>
                <a:spcPct val="100000"/>
              </a:lnSpc>
              <a:spcAft>
                <a:spcPts val="0"/>
              </a:spcAft>
              <a:defRPr/>
            </a:pPr>
            <a:r>
              <a:rPr lang="en-US" sz="1600" b="1" dirty="0"/>
              <a:t>Accountability</a:t>
            </a:r>
          </a:p>
          <a:p>
            <a:pPr lvl="1">
              <a:lnSpc>
                <a:spcPct val="100000"/>
              </a:lnSpc>
              <a:spcAft>
                <a:spcPts val="0"/>
              </a:spcAft>
              <a:defRPr/>
            </a:pPr>
            <a:r>
              <a:rPr lang="en-US" sz="1600" dirty="0" smtClean="0">
                <a:ea typeface="ＭＳ Ｐゴシック" pitchFamily="-112" charset="-128"/>
              </a:rPr>
              <a:t>Businesses are expected to </a:t>
            </a:r>
            <a:r>
              <a:rPr lang="en-US" sz="1600" dirty="0">
                <a:ea typeface="ＭＳ Ｐゴシック" pitchFamily="-112" charset="-128"/>
              </a:rPr>
              <a:t>be accountable for its impacts on society &amp; the environment</a:t>
            </a:r>
          </a:p>
          <a:p>
            <a:pPr>
              <a:lnSpc>
                <a:spcPct val="100000"/>
              </a:lnSpc>
              <a:spcAft>
                <a:spcPts val="0"/>
              </a:spcAft>
              <a:defRPr/>
            </a:pPr>
            <a:r>
              <a:rPr lang="en-US" sz="1600" b="1" dirty="0"/>
              <a:t>Transparency</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t>
            </a:r>
            <a:r>
              <a:rPr lang="en-US" sz="1600" dirty="0">
                <a:ea typeface="ＭＳ Ｐゴシック" pitchFamily="-112" charset="-128"/>
              </a:rPr>
              <a:t>be transparent in its decisions &amp; activities that impact on society &amp; the environment.</a:t>
            </a:r>
          </a:p>
          <a:p>
            <a:pPr>
              <a:lnSpc>
                <a:spcPct val="100000"/>
              </a:lnSpc>
              <a:spcAft>
                <a:spcPts val="0"/>
              </a:spcAft>
              <a:defRPr/>
            </a:pPr>
            <a:r>
              <a:rPr lang="en-US" sz="1600" b="1" dirty="0"/>
              <a:t>Ethical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behave </a:t>
            </a:r>
            <a:r>
              <a:rPr lang="en-US" sz="1600" dirty="0">
                <a:ea typeface="ＭＳ Ｐゴシック" pitchFamily="-112" charset="-128"/>
              </a:rPr>
              <a:t>ethically at all times.</a:t>
            </a:r>
          </a:p>
          <a:p>
            <a:pPr>
              <a:lnSpc>
                <a:spcPct val="100000"/>
              </a:lnSpc>
              <a:spcAft>
                <a:spcPts val="0"/>
              </a:spcAft>
              <a:defRPr/>
            </a:pPr>
            <a:r>
              <a:rPr lang="en-US" sz="1600" b="1" dirty="0" smtClean="0"/>
              <a:t>Stakeholder </a:t>
            </a:r>
            <a:r>
              <a:rPr lang="en-US" sz="1600" b="1" dirty="0"/>
              <a:t>Interests</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respect</a:t>
            </a:r>
            <a:r>
              <a:rPr lang="en-US" sz="1600" dirty="0">
                <a:ea typeface="ＭＳ Ｐゴシック" pitchFamily="-112" charset="-128"/>
              </a:rPr>
              <a:t>, consider &amp; respond to the interests of its stakeholders.</a:t>
            </a:r>
          </a:p>
          <a:p>
            <a:pPr>
              <a:lnSpc>
                <a:spcPct val="100000"/>
              </a:lnSpc>
              <a:spcAft>
                <a:spcPts val="0"/>
              </a:spcAft>
              <a:defRPr/>
            </a:pPr>
            <a:r>
              <a:rPr lang="en-US" sz="1600" b="1" dirty="0" smtClean="0"/>
              <a:t>Rule </a:t>
            </a:r>
            <a:r>
              <a:rPr lang="en-US" sz="1600" b="1" dirty="0"/>
              <a:t>of Law</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abide by the </a:t>
            </a:r>
            <a:r>
              <a:rPr lang="en-US" sz="1600" dirty="0">
                <a:ea typeface="ＭＳ Ｐゴシック" pitchFamily="-112" charset="-128"/>
              </a:rPr>
              <a:t>rule of </a:t>
            </a:r>
            <a:r>
              <a:rPr lang="en-US" sz="1600" dirty="0" smtClean="0">
                <a:ea typeface="ＭＳ Ｐゴシック" pitchFamily="-112" charset="-128"/>
              </a:rPr>
              <a:t>law for that region and or country.</a:t>
            </a:r>
            <a:endParaRPr lang="en-US" sz="1600" dirty="0">
              <a:ea typeface="ＭＳ Ｐゴシック" pitchFamily="-112" charset="-128"/>
            </a:endParaRPr>
          </a:p>
          <a:p>
            <a:pPr>
              <a:defRPr/>
            </a:pPr>
            <a:r>
              <a:rPr lang="en-US" sz="1800" b="1" dirty="0" smtClean="0"/>
              <a:t>International </a:t>
            </a:r>
            <a:r>
              <a:rPr lang="en-US" sz="1800" b="1" dirty="0"/>
              <a:t>Norms of Behavior</a:t>
            </a:r>
          </a:p>
          <a:p>
            <a:pPr lvl="1">
              <a:lnSpc>
                <a:spcPct val="100000"/>
              </a:lnSpc>
              <a:spcAft>
                <a:spcPts val="0"/>
              </a:spcAft>
              <a:defRPr/>
            </a:pPr>
            <a:r>
              <a:rPr lang="en-US" sz="1600" dirty="0">
                <a:ea typeface="ＭＳ Ｐゴシック" pitchFamily="-112" charset="-128"/>
              </a:rPr>
              <a:t>Businesses are expected </a:t>
            </a:r>
            <a:r>
              <a:rPr lang="en-US" sz="1600" dirty="0" smtClean="0">
                <a:ea typeface="ＭＳ Ｐゴシック" pitchFamily="-112" charset="-128"/>
              </a:rPr>
              <a:t>to respect </a:t>
            </a:r>
            <a:r>
              <a:rPr lang="en-US" sz="1600" dirty="0">
                <a:ea typeface="ＭＳ Ｐゴシック" pitchFamily="-112" charset="-128"/>
              </a:rPr>
              <a:t>international norms of behavior, while adhering to the principle of respect for the rule of law</a:t>
            </a:r>
            <a:r>
              <a:rPr lang="en-US" sz="1600" dirty="0" smtClean="0">
                <a:ea typeface="ＭＳ Ｐゴシック" pitchFamily="-112" charset="-128"/>
              </a:rPr>
              <a:t>.</a:t>
            </a:r>
            <a:endParaRPr lang="en-US" sz="1600" dirty="0">
              <a:ea typeface="ＭＳ Ｐゴシック" pitchFamily="-112" charset="-128"/>
            </a:endParaRP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53</a:t>
            </a:fld>
            <a:endParaRPr lang="en-US" dirty="0"/>
          </a:p>
        </p:txBody>
      </p:sp>
      <p:pic>
        <p:nvPicPr>
          <p:cNvPr id="5" name="Picture 4"/>
          <p:cNvPicPr>
            <a:picLocks noChangeAspect="1"/>
          </p:cNvPicPr>
          <p:nvPr/>
        </p:nvPicPr>
        <p:blipFill>
          <a:blip r:embed="rId3" cstate="print"/>
          <a:stretch>
            <a:fillRect/>
          </a:stretch>
        </p:blipFill>
        <p:spPr>
          <a:xfrm>
            <a:off x="6822831" y="1905000"/>
            <a:ext cx="1547446" cy="1905000"/>
          </a:xfrm>
          <a:prstGeom prst="rect">
            <a:avLst/>
          </a:prstGeom>
        </p:spPr>
      </p:pic>
    </p:spTree>
    <p:extLst>
      <p:ext uri="{BB962C8B-B14F-4D97-AF65-F5344CB8AC3E}">
        <p14:creationId xmlns:p14="http://schemas.microsoft.com/office/powerpoint/2010/main" val="696946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26"/>
          <p:cNvSpPr>
            <a:spLocks noGrp="1" noChangeArrowheads="1"/>
          </p:cNvSpPr>
          <p:nvPr>
            <p:ph type="title"/>
          </p:nvPr>
        </p:nvSpPr>
        <p:spPr>
          <a:xfrm>
            <a:off x="562708" y="-152400"/>
            <a:ext cx="7024744" cy="1143000"/>
          </a:xfrm>
        </p:spPr>
        <p:txBody>
          <a:bodyPr/>
          <a:lstStyle/>
          <a:p>
            <a:r>
              <a:rPr lang="en-US" dirty="0" smtClean="0"/>
              <a:t>ISO 14000 Family</a:t>
            </a:r>
          </a:p>
        </p:txBody>
      </p:sp>
      <p:sp>
        <p:nvSpPr>
          <p:cNvPr id="88067" name="Rectangle 1027"/>
          <p:cNvSpPr>
            <a:spLocks noGrp="1" noChangeArrowheads="1"/>
          </p:cNvSpPr>
          <p:nvPr>
            <p:ph idx="1"/>
          </p:nvPr>
        </p:nvSpPr>
        <p:spPr>
          <a:xfrm>
            <a:off x="381001" y="1371600"/>
            <a:ext cx="5867399" cy="4648200"/>
          </a:xfrm>
        </p:spPr>
        <p:txBody>
          <a:bodyPr>
            <a:normAutofit/>
          </a:bodyPr>
          <a:lstStyle/>
          <a:p>
            <a:r>
              <a:rPr lang="en-US" sz="1800" dirty="0" smtClean="0"/>
              <a:t>A series of guidance documents and standards to help organizations address environmental issues.  </a:t>
            </a:r>
            <a:br>
              <a:rPr lang="en-US" sz="1800" dirty="0" smtClean="0"/>
            </a:br>
            <a:endParaRPr lang="en-US" sz="1800" dirty="0" smtClean="0"/>
          </a:p>
          <a:p>
            <a:r>
              <a:rPr lang="en-US" sz="1800" dirty="0" smtClean="0"/>
              <a:t>These ISO’s below deal with Environmental Management Systems (EMS)</a:t>
            </a:r>
          </a:p>
          <a:p>
            <a:pPr lvl="1"/>
            <a:r>
              <a:rPr lang="en-US" sz="1800" b="1" dirty="0" smtClean="0"/>
              <a:t>14001: Environmental Management Systems</a:t>
            </a:r>
          </a:p>
          <a:p>
            <a:pPr lvl="1"/>
            <a:r>
              <a:rPr lang="en-US" sz="1800" dirty="0" smtClean="0"/>
              <a:t>14004: EMS general guidelines</a:t>
            </a:r>
          </a:p>
          <a:p>
            <a:pPr lvl="1"/>
            <a:r>
              <a:rPr lang="en-US" sz="1800" dirty="0" smtClean="0"/>
              <a:t>14010: Guidelines for Environmental Auditing</a:t>
            </a:r>
          </a:p>
          <a:p>
            <a:pPr lvl="1"/>
            <a:r>
              <a:rPr lang="en-US" sz="1800" dirty="0" smtClean="0"/>
              <a:t>14011: Guidelines for Auditing of an EMS</a:t>
            </a:r>
          </a:p>
          <a:p>
            <a:pPr lvl="1"/>
            <a:r>
              <a:rPr lang="en-US" sz="1800" dirty="0" smtClean="0"/>
              <a:t>14012: Auditing - Qualification criteria</a:t>
            </a:r>
          </a:p>
          <a:p>
            <a:pPr lvl="1"/>
            <a:r>
              <a:rPr lang="en-US" sz="1800" dirty="0" smtClean="0"/>
              <a:t>14064: Greenhouse gases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54</a:t>
            </a:fld>
            <a:endParaRPr lang="en-US" dirty="0"/>
          </a:p>
        </p:txBody>
      </p:sp>
      <p:pic>
        <p:nvPicPr>
          <p:cNvPr id="2" name="Picture 1"/>
          <p:cNvPicPr>
            <a:picLocks noChangeAspect="1"/>
          </p:cNvPicPr>
          <p:nvPr/>
        </p:nvPicPr>
        <p:blipFill>
          <a:blip r:embed="rId3" cstate="print"/>
          <a:stretch>
            <a:fillRect/>
          </a:stretch>
        </p:blipFill>
        <p:spPr>
          <a:xfrm>
            <a:off x="6705600" y="1828800"/>
            <a:ext cx="1899138" cy="1028700"/>
          </a:xfrm>
          <a:prstGeom prst="rect">
            <a:avLst/>
          </a:prstGeom>
        </p:spPr>
      </p:pic>
    </p:spTree>
    <p:extLst>
      <p:ext uri="{BB962C8B-B14F-4D97-AF65-F5344CB8AC3E}">
        <p14:creationId xmlns:p14="http://schemas.microsoft.com/office/powerpoint/2010/main" val="4200432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Environment?</a:t>
            </a:r>
            <a:endParaRPr lang="en-US" dirty="0"/>
          </a:p>
        </p:txBody>
      </p:sp>
      <p:sp>
        <p:nvSpPr>
          <p:cNvPr id="3" name="Content Placeholder 2"/>
          <p:cNvSpPr>
            <a:spLocks noGrp="1"/>
          </p:cNvSpPr>
          <p:nvPr>
            <p:ph idx="1"/>
          </p:nvPr>
        </p:nvSpPr>
        <p:spPr>
          <a:xfrm>
            <a:off x="140677" y="1447801"/>
            <a:ext cx="6352442" cy="1676400"/>
          </a:xfrm>
        </p:spPr>
        <p:txBody>
          <a:bodyPr>
            <a:normAutofit fontScale="92500" lnSpcReduction="20000"/>
          </a:bodyPr>
          <a:lstStyle/>
          <a:p>
            <a:r>
              <a:rPr lang="en-US" b="1" dirty="0" smtClean="0"/>
              <a:t>Environment</a:t>
            </a:r>
            <a:r>
              <a:rPr lang="en-US" b="1" dirty="0"/>
              <a:t>: </a:t>
            </a:r>
            <a:r>
              <a:rPr lang="en-US" dirty="0"/>
              <a:t>Surroundings in which an organization operates, including air, water, soil, natural resources, flora, fauna, humans and their interrelation. (ISO 14001:2004)</a:t>
            </a:r>
          </a:p>
          <a:p>
            <a:endParaRPr lang="en-US" dirty="0"/>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55</a:t>
            </a:fld>
            <a:endParaRPr lang="en-US" dirty="0"/>
          </a:p>
        </p:txBody>
      </p:sp>
      <p:pic>
        <p:nvPicPr>
          <p:cNvPr id="6" name="Picture 5"/>
          <p:cNvPicPr>
            <a:picLocks noChangeAspect="1"/>
          </p:cNvPicPr>
          <p:nvPr/>
        </p:nvPicPr>
        <p:blipFill>
          <a:blip r:embed="rId2" cstate="print"/>
          <a:stretch>
            <a:fillRect/>
          </a:stretch>
        </p:blipFill>
        <p:spPr>
          <a:xfrm>
            <a:off x="6822831" y="2133600"/>
            <a:ext cx="1899138" cy="1028700"/>
          </a:xfrm>
          <a:prstGeom prst="rect">
            <a:avLst/>
          </a:prstGeom>
        </p:spPr>
      </p:pic>
    </p:spTree>
    <p:extLst>
      <p:ext uri="{BB962C8B-B14F-4D97-AF65-F5344CB8AC3E}">
        <p14:creationId xmlns:p14="http://schemas.microsoft.com/office/powerpoint/2010/main" val="5386800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a:xfrm>
            <a:off x="351693" y="-228600"/>
            <a:ext cx="7024744" cy="1143000"/>
          </a:xfrm>
        </p:spPr>
        <p:txBody>
          <a:bodyPr/>
          <a:lstStyle/>
          <a:p>
            <a:r>
              <a:rPr lang="en-US" dirty="0" smtClean="0"/>
              <a:t>ISO 14001 Key Elements</a:t>
            </a:r>
          </a:p>
        </p:txBody>
      </p:sp>
      <p:sp>
        <p:nvSpPr>
          <p:cNvPr id="93187" name="Rectangle 1027"/>
          <p:cNvSpPr>
            <a:spLocks noGrp="1" noChangeArrowheads="1"/>
          </p:cNvSpPr>
          <p:nvPr>
            <p:ph idx="1"/>
          </p:nvPr>
        </p:nvSpPr>
        <p:spPr>
          <a:xfrm>
            <a:off x="381000" y="838200"/>
            <a:ext cx="6324599" cy="5257800"/>
          </a:xfrm>
        </p:spPr>
        <p:txBody>
          <a:bodyPr>
            <a:noAutofit/>
          </a:bodyPr>
          <a:lstStyle/>
          <a:p>
            <a:endParaRPr lang="en-US" sz="1400" dirty="0"/>
          </a:p>
          <a:p>
            <a:pPr lvl="1">
              <a:lnSpc>
                <a:spcPct val="120000"/>
              </a:lnSpc>
            </a:pPr>
            <a:r>
              <a:rPr lang="en-US" sz="1800" dirty="0"/>
              <a:t>Policy Statement </a:t>
            </a:r>
          </a:p>
          <a:p>
            <a:pPr lvl="1">
              <a:lnSpc>
                <a:spcPct val="120000"/>
              </a:lnSpc>
            </a:pPr>
            <a:r>
              <a:rPr lang="en-US" sz="1800" dirty="0"/>
              <a:t>Identification of Significant Environmental Impacts and Environmental Legal Requirements</a:t>
            </a:r>
          </a:p>
          <a:p>
            <a:pPr lvl="1">
              <a:lnSpc>
                <a:spcPct val="120000"/>
              </a:lnSpc>
            </a:pPr>
            <a:r>
              <a:rPr lang="en-US" sz="1800" dirty="0"/>
              <a:t>Establishing Environmental Programs, Objectives and Targets</a:t>
            </a:r>
          </a:p>
          <a:p>
            <a:pPr lvl="1">
              <a:lnSpc>
                <a:spcPct val="120000"/>
              </a:lnSpc>
            </a:pPr>
            <a:r>
              <a:rPr lang="en-US" sz="1800" dirty="0"/>
              <a:t>Emergency Plan</a:t>
            </a:r>
          </a:p>
          <a:p>
            <a:pPr lvl="1">
              <a:lnSpc>
                <a:spcPct val="120000"/>
              </a:lnSpc>
            </a:pPr>
            <a:r>
              <a:rPr lang="en-US" sz="1800" dirty="0"/>
              <a:t>Operating Control to meet the Environmental Objectives and Targets</a:t>
            </a:r>
          </a:p>
          <a:p>
            <a:pPr lvl="1">
              <a:lnSpc>
                <a:spcPct val="120000"/>
              </a:lnSpc>
            </a:pPr>
            <a:r>
              <a:rPr lang="en-US" sz="1800" dirty="0" smtClean="0"/>
              <a:t>Human Resources </a:t>
            </a:r>
            <a:r>
              <a:rPr lang="en-US" sz="1800" dirty="0"/>
              <a:t>r</a:t>
            </a:r>
            <a:r>
              <a:rPr lang="en-US" sz="1800" dirty="0" smtClean="0"/>
              <a:t>oles </a:t>
            </a:r>
            <a:r>
              <a:rPr lang="en-US" sz="1800" dirty="0"/>
              <a:t>and </a:t>
            </a:r>
            <a:r>
              <a:rPr lang="en-US" sz="1800" dirty="0" smtClean="0"/>
              <a:t>Responsibilities.</a:t>
            </a:r>
          </a:p>
          <a:p>
            <a:pPr lvl="1">
              <a:lnSpc>
                <a:spcPct val="120000"/>
              </a:lnSpc>
            </a:pPr>
            <a:r>
              <a:rPr lang="en-US" sz="1800" dirty="0" smtClean="0"/>
              <a:t>Training</a:t>
            </a:r>
            <a:r>
              <a:rPr lang="en-US" sz="1800" dirty="0"/>
              <a:t>. </a:t>
            </a:r>
            <a:endParaRPr lang="en-US" sz="1800" dirty="0" smtClean="0"/>
          </a:p>
          <a:p>
            <a:pPr lvl="1">
              <a:lnSpc>
                <a:spcPct val="120000"/>
              </a:lnSpc>
            </a:pPr>
            <a:r>
              <a:rPr lang="en-US" sz="1800" dirty="0" smtClean="0"/>
              <a:t>Communication</a:t>
            </a:r>
            <a:endParaRPr lang="en-US" sz="1800" dirty="0"/>
          </a:p>
          <a:p>
            <a:pPr lvl="1">
              <a:lnSpc>
                <a:spcPct val="120000"/>
              </a:lnSpc>
            </a:pPr>
            <a:r>
              <a:rPr lang="en-US" sz="1800" dirty="0"/>
              <a:t>Internal Assessments. Corrective actions.</a:t>
            </a:r>
          </a:p>
          <a:p>
            <a:pPr lvl="1">
              <a:lnSpc>
                <a:spcPct val="120000"/>
              </a:lnSpc>
            </a:pPr>
            <a:r>
              <a:rPr lang="en-US" sz="1800" dirty="0"/>
              <a:t>Management Review (by Directors)</a:t>
            </a:r>
          </a:p>
          <a:p>
            <a:pPr lvl="1">
              <a:lnSpc>
                <a:spcPct val="90000"/>
              </a:lnSpc>
              <a:buFont typeface="Wingdings" pitchFamily="2" charset="2"/>
              <a:buNone/>
            </a:pPr>
            <a:endParaRPr lang="en-US" sz="1200" dirty="0" smtClean="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56</a:t>
            </a:fld>
            <a:endParaRPr lang="en-US" dirty="0"/>
          </a:p>
        </p:txBody>
      </p:sp>
      <p:pic>
        <p:nvPicPr>
          <p:cNvPr id="5" name="Picture 4"/>
          <p:cNvPicPr>
            <a:picLocks noChangeAspect="1"/>
          </p:cNvPicPr>
          <p:nvPr/>
        </p:nvPicPr>
        <p:blipFill>
          <a:blip r:embed="rId3" cstate="print"/>
          <a:stretch>
            <a:fillRect/>
          </a:stretch>
        </p:blipFill>
        <p:spPr>
          <a:xfrm>
            <a:off x="6858000" y="1676400"/>
            <a:ext cx="1899138" cy="1028700"/>
          </a:xfrm>
          <a:prstGeom prst="rect">
            <a:avLst/>
          </a:prstGeom>
        </p:spPr>
      </p:pic>
    </p:spTree>
    <p:extLst>
      <p:ext uri="{BB962C8B-B14F-4D97-AF65-F5344CB8AC3E}">
        <p14:creationId xmlns:p14="http://schemas.microsoft.com/office/powerpoint/2010/main" val="152087443"/>
      </p:ext>
    </p:extLst>
  </p:cSld>
  <p:clrMapOvr>
    <a:masterClrMapping/>
  </p:clrMapOvr>
  <p:transition>
    <p:strips dir="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381001" y="1676402"/>
            <a:ext cx="5808785" cy="3976687"/>
          </a:xfrm>
        </p:spPr>
        <p:txBody>
          <a:bodyPr>
            <a:normAutofit/>
          </a:bodyPr>
          <a:lstStyle/>
          <a:p>
            <a:r>
              <a:rPr lang="en-US" sz="1900" b="0" dirty="0" smtClean="0"/>
              <a:t>Systematic way of managing an organization’s environmental affairs</a:t>
            </a:r>
          </a:p>
          <a:p>
            <a:r>
              <a:rPr lang="en-US" sz="1900" b="0" dirty="0" smtClean="0"/>
              <a:t>Based on Plan-Do-Check-Act Model (PDCA)</a:t>
            </a:r>
          </a:p>
          <a:p>
            <a:r>
              <a:rPr lang="en-US" sz="1900" b="0" dirty="0" smtClean="0"/>
              <a:t>Focused on Continual Improvement of system</a:t>
            </a:r>
          </a:p>
          <a:p>
            <a:r>
              <a:rPr lang="en-US" sz="1900" b="0" dirty="0" smtClean="0"/>
              <a:t>Addresses immediate and long-term impact of an organization’s products, services and processes on the environment. </a:t>
            </a:r>
            <a:endParaRPr lang="en-US" sz="1900" b="0" i="1" dirty="0" smtClean="0"/>
          </a:p>
          <a:p>
            <a:r>
              <a:rPr lang="en-US" sz="1900" b="0" i="1" dirty="0" smtClean="0"/>
              <a:t>A tool to improve environmental performance</a:t>
            </a:r>
            <a:r>
              <a:rPr lang="en-US" sz="2400" b="0" i="1" dirty="0" smtClean="0"/>
              <a:t> </a:t>
            </a:r>
            <a:endParaRPr lang="en-US" sz="2400" b="0" dirty="0" smtClean="0"/>
          </a:p>
        </p:txBody>
      </p:sp>
      <p:sp>
        <p:nvSpPr>
          <p:cNvPr id="12" name="Rectangle 11"/>
          <p:cNvSpPr/>
          <p:nvPr/>
        </p:nvSpPr>
        <p:spPr>
          <a:xfrm>
            <a:off x="228600" y="1066800"/>
            <a:ext cx="8463280" cy="483616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9090" name="Rectangle 2"/>
          <p:cNvSpPr>
            <a:spLocks noGrp="1" noChangeArrowheads="1"/>
          </p:cNvSpPr>
          <p:nvPr>
            <p:ph type="title"/>
          </p:nvPr>
        </p:nvSpPr>
        <p:spPr>
          <a:xfrm>
            <a:off x="492370" y="228600"/>
            <a:ext cx="7024744" cy="762000"/>
          </a:xfrm>
        </p:spPr>
        <p:txBody>
          <a:bodyPr/>
          <a:lstStyle/>
          <a:p>
            <a:r>
              <a:rPr lang="en-US" dirty="0" smtClean="0"/>
              <a:t>What is an EMS?</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57</a:t>
            </a:fld>
            <a:endParaRPr lang="en-US" dirty="0"/>
          </a:p>
        </p:txBody>
      </p:sp>
      <p:pic>
        <p:nvPicPr>
          <p:cNvPr id="5" name="Picture 4"/>
          <p:cNvPicPr>
            <a:picLocks noChangeAspect="1"/>
          </p:cNvPicPr>
          <p:nvPr/>
        </p:nvPicPr>
        <p:blipFill>
          <a:blip r:embed="rId3" cstate="print"/>
          <a:stretch>
            <a:fillRect/>
          </a:stretch>
        </p:blipFill>
        <p:spPr>
          <a:xfrm>
            <a:off x="6858000" y="1219200"/>
            <a:ext cx="1899138" cy="1028700"/>
          </a:xfrm>
          <a:prstGeom prst="rect">
            <a:avLst/>
          </a:prstGeom>
        </p:spPr>
      </p:pic>
      <p:sp>
        <p:nvSpPr>
          <p:cNvPr id="6" name="Rectangle 3"/>
          <p:cNvSpPr>
            <a:spLocks noChangeArrowheads="1"/>
          </p:cNvSpPr>
          <p:nvPr/>
        </p:nvSpPr>
        <p:spPr bwMode="auto">
          <a:xfrm>
            <a:off x="1295400" y="1174750"/>
            <a:ext cx="61341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ctr" eaLnBrk="0" hangingPunct="0"/>
            <a:r>
              <a:rPr lang="en-US" sz="2800" b="1" dirty="0" smtClean="0">
                <a:solidFill>
                  <a:schemeClr val="accent1">
                    <a:lumMod val="50000"/>
                  </a:schemeClr>
                </a:solidFill>
              </a:rPr>
              <a:t>Deming Model - PDCA</a:t>
            </a:r>
            <a:endParaRPr lang="en-US" sz="2800" b="1" dirty="0">
              <a:solidFill>
                <a:schemeClr val="accent1">
                  <a:lumMod val="50000"/>
                </a:schemeClr>
              </a:solidFill>
            </a:endParaRPr>
          </a:p>
        </p:txBody>
      </p:sp>
      <p:sp>
        <p:nvSpPr>
          <p:cNvPr id="7" name="Rectangle 4"/>
          <p:cNvSpPr>
            <a:spLocks noChangeArrowheads="1"/>
          </p:cNvSpPr>
          <p:nvPr/>
        </p:nvSpPr>
        <p:spPr bwMode="auto">
          <a:xfrm>
            <a:off x="5795850" y="2230437"/>
            <a:ext cx="183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r>
              <a:rPr lang="en-US" sz="2800" dirty="0"/>
              <a:t>Planning</a:t>
            </a:r>
          </a:p>
        </p:txBody>
      </p:sp>
      <p:sp>
        <p:nvSpPr>
          <p:cNvPr id="8" name="Rectangle 5"/>
          <p:cNvSpPr>
            <a:spLocks noChangeArrowheads="1"/>
          </p:cNvSpPr>
          <p:nvPr/>
        </p:nvSpPr>
        <p:spPr bwMode="auto">
          <a:xfrm>
            <a:off x="5562600" y="4083052"/>
            <a:ext cx="3124200" cy="520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eaLnBrk="0" hangingPunct="0"/>
            <a:r>
              <a:rPr lang="en-US" sz="2800" dirty="0" smtClean="0"/>
              <a:t>  Implementation</a:t>
            </a:r>
            <a:endParaRPr lang="en-US" sz="2800" dirty="0"/>
          </a:p>
        </p:txBody>
      </p:sp>
      <p:sp>
        <p:nvSpPr>
          <p:cNvPr id="9" name="Rectangle 6"/>
          <p:cNvSpPr>
            <a:spLocks noChangeArrowheads="1"/>
          </p:cNvSpPr>
          <p:nvPr/>
        </p:nvSpPr>
        <p:spPr bwMode="auto">
          <a:xfrm>
            <a:off x="530569" y="3867607"/>
            <a:ext cx="2699201"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algn="r" eaLnBrk="0" hangingPunct="0"/>
            <a:r>
              <a:rPr lang="en-US" sz="2800" dirty="0"/>
              <a:t>Checking</a:t>
            </a:r>
          </a:p>
          <a:p>
            <a:pPr algn="r" eaLnBrk="0" hangingPunct="0"/>
            <a:r>
              <a:rPr lang="en-US" sz="2800" dirty="0"/>
              <a:t>Corrective Action</a:t>
            </a:r>
          </a:p>
        </p:txBody>
      </p:sp>
      <p:sp>
        <p:nvSpPr>
          <p:cNvPr id="10" name="Rectangle 7"/>
          <p:cNvSpPr>
            <a:spLocks noChangeArrowheads="1"/>
          </p:cNvSpPr>
          <p:nvPr/>
        </p:nvSpPr>
        <p:spPr bwMode="auto">
          <a:xfrm>
            <a:off x="408781" y="2015017"/>
            <a:ext cx="2795588" cy="951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algn="r" eaLnBrk="0" hangingPunct="0"/>
            <a:r>
              <a:rPr lang="en-US" sz="2800" dirty="0"/>
              <a:t>Management</a:t>
            </a:r>
          </a:p>
          <a:p>
            <a:pPr algn="r" eaLnBrk="0" hangingPunct="0"/>
            <a:r>
              <a:rPr lang="en-US" sz="2800" dirty="0"/>
              <a:t>Review</a:t>
            </a:r>
          </a:p>
        </p:txBody>
      </p:sp>
      <p:pic>
        <p:nvPicPr>
          <p:cNvPr id="11" name="Picture 2" descr="http://mljconsulting.com/wp-content/uploads/PlanDoCheckAct.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16717" y="2130424"/>
            <a:ext cx="2733675" cy="273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95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7" grpId="0"/>
      <p:bldP spid="8" grpId="0"/>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51693" y="0"/>
            <a:ext cx="6430107" cy="1143000"/>
          </a:xfrm>
        </p:spPr>
        <p:txBody>
          <a:bodyPr/>
          <a:lstStyle/>
          <a:p>
            <a:r>
              <a:rPr lang="en-US" dirty="0" smtClean="0"/>
              <a:t>Why Do Organizations Implement an EMS ?</a:t>
            </a:r>
            <a:endParaRPr lang="en-US" sz="3200" dirty="0" smtClean="0"/>
          </a:p>
        </p:txBody>
      </p:sp>
      <p:sp>
        <p:nvSpPr>
          <p:cNvPr id="91139" name="Rectangle 3"/>
          <p:cNvSpPr>
            <a:spLocks noGrp="1" noChangeArrowheads="1"/>
          </p:cNvSpPr>
          <p:nvPr>
            <p:ph idx="1"/>
          </p:nvPr>
        </p:nvSpPr>
        <p:spPr>
          <a:xfrm>
            <a:off x="379414" y="1662114"/>
            <a:ext cx="8270875" cy="2986087"/>
          </a:xfrm>
        </p:spPr>
        <p:txBody>
          <a:bodyPr>
            <a:normAutofit/>
          </a:bodyPr>
          <a:lstStyle/>
          <a:p>
            <a:pPr>
              <a:lnSpc>
                <a:spcPct val="90000"/>
              </a:lnSpc>
            </a:pPr>
            <a:r>
              <a:rPr lang="en-US" sz="2000" b="1" dirty="0" smtClean="0"/>
              <a:t>Helps to identify the causes of environmental problems.</a:t>
            </a:r>
          </a:p>
          <a:p>
            <a:pPr lvl="1">
              <a:lnSpc>
                <a:spcPct val="90000"/>
              </a:lnSpc>
            </a:pPr>
            <a:r>
              <a:rPr lang="en-US" sz="2000" dirty="0" smtClean="0"/>
              <a:t>better to make a product right the first time</a:t>
            </a:r>
          </a:p>
          <a:p>
            <a:pPr lvl="1">
              <a:lnSpc>
                <a:spcPct val="90000"/>
              </a:lnSpc>
            </a:pPr>
            <a:r>
              <a:rPr lang="en-US" sz="2000" dirty="0" smtClean="0"/>
              <a:t>cheaper to prevent a spill or other accident</a:t>
            </a:r>
          </a:p>
          <a:p>
            <a:pPr lvl="1">
              <a:lnSpc>
                <a:spcPct val="90000"/>
              </a:lnSpc>
            </a:pPr>
            <a:r>
              <a:rPr lang="en-US" sz="2000" dirty="0" smtClean="0"/>
              <a:t>cost effective to prevent pollution </a:t>
            </a:r>
          </a:p>
          <a:p>
            <a:pPr>
              <a:lnSpc>
                <a:spcPct val="90000"/>
              </a:lnSpc>
            </a:pPr>
            <a:r>
              <a:rPr lang="en-US" sz="2000" b="1" dirty="0" smtClean="0"/>
              <a:t>Trade and competitive issues</a:t>
            </a:r>
          </a:p>
          <a:p>
            <a:pPr lvl="1">
              <a:lnSpc>
                <a:spcPct val="90000"/>
              </a:lnSpc>
            </a:pPr>
            <a:r>
              <a:rPr lang="en-US" sz="2000" dirty="0" smtClean="0"/>
              <a:t>Inconsistency in environmental regulation and enforcement</a:t>
            </a:r>
          </a:p>
          <a:p>
            <a:pPr>
              <a:lnSpc>
                <a:spcPct val="90000"/>
              </a:lnSpc>
            </a:pPr>
            <a:r>
              <a:rPr lang="en-US" sz="2000" b="1" dirty="0" smtClean="0"/>
              <a:t>Many individual parts may already be in place – just need to unify under the EMS umbrella!</a:t>
            </a:r>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58</a:t>
            </a:fld>
            <a:endParaRPr lang="en-US" dirty="0"/>
          </a:p>
        </p:txBody>
      </p:sp>
      <p:pic>
        <p:nvPicPr>
          <p:cNvPr id="5" name="Picture 4"/>
          <p:cNvPicPr>
            <a:picLocks noChangeAspect="1"/>
          </p:cNvPicPr>
          <p:nvPr/>
        </p:nvPicPr>
        <p:blipFill>
          <a:blip r:embed="rId3" cstate="print"/>
          <a:stretch>
            <a:fillRect/>
          </a:stretch>
        </p:blipFill>
        <p:spPr>
          <a:xfrm>
            <a:off x="6400800" y="2209800"/>
            <a:ext cx="1899138" cy="1028700"/>
          </a:xfrm>
          <a:prstGeom prst="rect">
            <a:avLst/>
          </a:prstGeom>
        </p:spPr>
      </p:pic>
      <p:sp>
        <p:nvSpPr>
          <p:cNvPr id="2" name="TextBox 1"/>
          <p:cNvSpPr txBox="1"/>
          <p:nvPr/>
        </p:nvSpPr>
        <p:spPr>
          <a:xfrm>
            <a:off x="422031" y="5105401"/>
            <a:ext cx="7754647" cy="461665"/>
          </a:xfrm>
          <a:prstGeom prst="rect">
            <a:avLst/>
          </a:prstGeom>
          <a:noFill/>
        </p:spPr>
        <p:txBody>
          <a:bodyPr wrap="none" rtlCol="0">
            <a:spAutoFit/>
          </a:bodyPr>
          <a:lstStyle/>
          <a:p>
            <a:r>
              <a:rPr lang="en-US" sz="2400" b="1" dirty="0" smtClean="0"/>
              <a:t>??Why should a project manager be familiar with the EMS?</a:t>
            </a:r>
            <a:endParaRPr lang="en-US" sz="2400" b="1" dirty="0"/>
          </a:p>
        </p:txBody>
      </p:sp>
    </p:spTree>
    <p:extLst>
      <p:ext uri="{BB962C8B-B14F-4D97-AF65-F5344CB8AC3E}">
        <p14:creationId xmlns:p14="http://schemas.microsoft.com/office/powerpoint/2010/main" val="105616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5124"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5125" name="4 CuadroTexto"/>
          <p:cNvSpPr txBox="1">
            <a:spLocks noChangeArrowheads="1"/>
          </p:cNvSpPr>
          <p:nvPr/>
        </p:nvSpPr>
        <p:spPr bwMode="auto">
          <a:xfrm>
            <a:off x="395289" y="1524000"/>
            <a:ext cx="6146189" cy="450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ISO 50001 gives organizations the requirements for energy management systems </a:t>
            </a:r>
            <a:r>
              <a:rPr lang="es-ES" b="1" dirty="0"/>
              <a:t>(</a:t>
            </a:r>
            <a:r>
              <a:rPr lang="es-ES" b="1" dirty="0" err="1"/>
              <a:t>EnMS</a:t>
            </a:r>
            <a:r>
              <a:rPr lang="es-ES" b="1" dirty="0" smtClean="0"/>
              <a:t>) </a:t>
            </a:r>
          </a:p>
          <a:p>
            <a:pPr eaLnBrk="1" hangingPunct="1"/>
            <a:r>
              <a:rPr lang="es-ES" b="1" dirty="0" err="1" smtClean="0"/>
              <a:t>Benefits</a:t>
            </a:r>
            <a:r>
              <a:rPr lang="es-ES" b="1" dirty="0" smtClean="0"/>
              <a:t>: </a:t>
            </a:r>
            <a:br>
              <a:rPr lang="es-ES" b="1" dirty="0" smtClean="0"/>
            </a:br>
            <a:endParaRPr lang="es-ES" b="1" dirty="0"/>
          </a:p>
          <a:p>
            <a:pPr eaLnBrk="1" hangingPunct="1"/>
            <a:r>
              <a:rPr lang="en-US" dirty="0" smtClean="0"/>
              <a:t>1. Improved </a:t>
            </a:r>
            <a:r>
              <a:rPr lang="en-US" dirty="0"/>
              <a:t>energy performance can provide rapid benefits for an organization by maximizing the use of its energy sources and energy-related assets, thus reducing both energy cost and consumption. </a:t>
            </a:r>
            <a:endParaRPr lang="en-US" dirty="0" smtClean="0"/>
          </a:p>
          <a:p>
            <a:pPr eaLnBrk="1" hangingPunct="1"/>
            <a:endParaRPr lang="en-US" dirty="0"/>
          </a:p>
          <a:p>
            <a:pPr eaLnBrk="1" hangingPunct="1"/>
            <a:r>
              <a:rPr lang="en-US" dirty="0" smtClean="0"/>
              <a:t>2. The organization will </a:t>
            </a:r>
            <a:r>
              <a:rPr lang="en-US" dirty="0"/>
              <a:t>also make positive contributions toward reducing depletion of energy resources and mitigating worldwide effects of energy use, such as global warming.</a:t>
            </a:r>
          </a:p>
          <a:p>
            <a:pPr eaLnBrk="1" hangingPunct="1">
              <a:lnSpc>
                <a:spcPct val="150000"/>
              </a:lnSpc>
            </a:pPr>
            <a:endParaRPr lang="en-US" dirty="0"/>
          </a:p>
          <a:p>
            <a:pPr eaLnBrk="1" hangingPunct="1">
              <a:lnSpc>
                <a:spcPct val="150000"/>
              </a:lnSpc>
            </a:pPr>
            <a:endParaRPr lang="es-ES" dirty="0"/>
          </a:p>
        </p:txBody>
      </p:sp>
      <p:sp>
        <p:nvSpPr>
          <p:cNvPr id="7" name="Title 6"/>
          <p:cNvSpPr>
            <a:spLocks noGrp="1"/>
          </p:cNvSpPr>
          <p:nvPr>
            <p:ph type="title"/>
          </p:nvPr>
        </p:nvSpPr>
        <p:spPr>
          <a:xfrm>
            <a:off x="304800" y="0"/>
            <a:ext cx="6629400" cy="9144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s-ES_tradnl" dirty="0"/>
              <a:t>ISO 50001: 2011 </a:t>
            </a:r>
            <a:r>
              <a:rPr lang="es-ES" dirty="0"/>
              <a:t>Energy Management Systems</a:t>
            </a:r>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59</a:t>
            </a:fld>
            <a:endParaRPr lang="en-US" dirty="0"/>
          </a:p>
        </p:txBody>
      </p:sp>
      <p:pic>
        <p:nvPicPr>
          <p:cNvPr id="2" name="Picture 1"/>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128806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GPM</a:t>
            </a:r>
            <a:endParaRPr lang="en-US"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6</a:t>
            </a:fld>
            <a:endParaRPr lang="en-US" dirty="0"/>
          </a:p>
        </p:txBody>
      </p:sp>
      <p:pic>
        <p:nvPicPr>
          <p:cNvPr id="9" name="Picture 8" descr="Screen Shot 2014-10-28 at 1.04.44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0" y="1447800"/>
            <a:ext cx="9144000" cy="3993592"/>
          </a:xfrm>
          <a:prstGeom prst="rect">
            <a:avLst/>
          </a:prstGeom>
        </p:spPr>
      </p:pic>
    </p:spTree>
    <p:extLst>
      <p:ext uri="{BB962C8B-B14F-4D97-AF65-F5344CB8AC3E}">
        <p14:creationId xmlns:p14="http://schemas.microsoft.com/office/powerpoint/2010/main" val="6772780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6148" name="Text Box 5"/>
          <p:cNvSpPr txBox="1">
            <a:spLocks noChangeArrowheads="1"/>
          </p:cNvSpPr>
          <p:nvPr/>
        </p:nvSpPr>
        <p:spPr bwMode="auto">
          <a:xfrm>
            <a:off x="1116014" y="1844676"/>
            <a:ext cx="7488237"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Char char="•"/>
            </a:pPr>
            <a:endParaRPr lang="en-US" sz="2000" dirty="0">
              <a:latin typeface="Garamond" pitchFamily="18" charset="0"/>
            </a:endParaRPr>
          </a:p>
        </p:txBody>
      </p:sp>
      <p:sp>
        <p:nvSpPr>
          <p:cNvPr id="4" name="Title 3"/>
          <p:cNvSpPr>
            <a:spLocks noGrp="1"/>
          </p:cNvSpPr>
          <p:nvPr>
            <p:ph type="title"/>
          </p:nvPr>
        </p:nvSpPr>
        <p:spPr>
          <a:xfrm>
            <a:off x="351692" y="152400"/>
            <a:ext cx="6324600" cy="762000"/>
          </a:xfrm>
        </p:spPr>
        <p:txBody>
          <a:bodyPr/>
          <a:lstStyle/>
          <a:p>
            <a:r>
              <a:rPr lang="es-ES_tradnl" dirty="0"/>
              <a:t>ISO 50001: 2011 </a:t>
            </a:r>
            <a:r>
              <a:rPr lang="es-ES" dirty="0"/>
              <a:t>Energy Management </a:t>
            </a:r>
            <a:r>
              <a:rPr lang="es-ES" dirty="0" smtClean="0"/>
              <a:t>Systems</a:t>
            </a:r>
            <a:endParaRPr lang="en-US" dirty="0"/>
          </a:p>
        </p:txBody>
      </p:sp>
      <p:sp>
        <p:nvSpPr>
          <p:cNvPr id="5" name="Content Placeholder 4"/>
          <p:cNvSpPr>
            <a:spLocks noGrp="1"/>
          </p:cNvSpPr>
          <p:nvPr>
            <p:ph idx="1"/>
          </p:nvPr>
        </p:nvSpPr>
        <p:spPr>
          <a:xfrm>
            <a:off x="385536" y="1295400"/>
            <a:ext cx="5663572" cy="4525963"/>
          </a:xfrm>
        </p:spPr>
        <p:txBody>
          <a:bodyPr>
            <a:normAutofit fontScale="77500" lnSpcReduction="20000"/>
          </a:bodyPr>
          <a:lstStyle/>
          <a:p>
            <a:pPr>
              <a:lnSpc>
                <a:spcPct val="150000"/>
              </a:lnSpc>
            </a:pPr>
            <a:r>
              <a:rPr lang="en-US" b="1" dirty="0" smtClean="0">
                <a:solidFill>
                  <a:srgbClr val="003300"/>
                </a:solidFill>
              </a:rPr>
              <a:t>Primary </a:t>
            </a:r>
            <a:r>
              <a:rPr lang="en-US" b="1" dirty="0">
                <a:solidFill>
                  <a:srgbClr val="003300"/>
                </a:solidFill>
              </a:rPr>
              <a:t>Energy </a:t>
            </a:r>
            <a:r>
              <a:rPr lang="en-US" b="1" dirty="0" smtClean="0">
                <a:solidFill>
                  <a:srgbClr val="003300"/>
                </a:solidFill>
              </a:rPr>
              <a:t>Sources</a:t>
            </a:r>
            <a:endParaRPr lang="en-US" b="1" dirty="0">
              <a:solidFill>
                <a:srgbClr val="003300"/>
              </a:solidFill>
            </a:endParaRPr>
          </a:p>
          <a:p>
            <a:pPr lvl="1">
              <a:lnSpc>
                <a:spcPct val="150000"/>
              </a:lnSpc>
              <a:buFont typeface="Wingdings" pitchFamily="2" charset="2"/>
              <a:buChar char="ü"/>
            </a:pPr>
            <a:r>
              <a:rPr lang="en-US" b="1" dirty="0" smtClean="0"/>
              <a:t>Renewable</a:t>
            </a:r>
            <a:r>
              <a:rPr lang="en-US" b="1" dirty="0"/>
              <a:t>: </a:t>
            </a:r>
            <a:r>
              <a:rPr lang="en-US" dirty="0"/>
              <a:t>Solar, Water, Wind, Biomass</a:t>
            </a:r>
          </a:p>
          <a:p>
            <a:pPr lvl="1">
              <a:lnSpc>
                <a:spcPct val="150000"/>
              </a:lnSpc>
              <a:buFont typeface="Wingdings" pitchFamily="2" charset="2"/>
              <a:buChar char="ü"/>
            </a:pPr>
            <a:r>
              <a:rPr lang="en-US" b="1" dirty="0" smtClean="0"/>
              <a:t>Non-</a:t>
            </a:r>
            <a:r>
              <a:rPr lang="en-US" b="1" dirty="0"/>
              <a:t>Renewable: </a:t>
            </a:r>
            <a:r>
              <a:rPr lang="en-US" dirty="0"/>
              <a:t>Oil, Gas, Carbon and Nuclear </a:t>
            </a:r>
            <a:r>
              <a:rPr lang="en-US" dirty="0" smtClean="0"/>
              <a:t>fusion</a:t>
            </a:r>
            <a:endParaRPr lang="en-US" dirty="0"/>
          </a:p>
          <a:p>
            <a:pPr>
              <a:lnSpc>
                <a:spcPct val="150000"/>
              </a:lnSpc>
            </a:pPr>
            <a:r>
              <a:rPr lang="en-US" b="1" dirty="0">
                <a:solidFill>
                  <a:srgbClr val="003300"/>
                </a:solidFill>
              </a:rPr>
              <a:t>Secondary  Energy</a:t>
            </a:r>
          </a:p>
          <a:p>
            <a:pPr lvl="1">
              <a:lnSpc>
                <a:spcPct val="150000"/>
              </a:lnSpc>
              <a:buFont typeface="Wingdings" charset="2"/>
              <a:buChar char="ü"/>
            </a:pPr>
            <a:r>
              <a:rPr lang="en-US" dirty="0"/>
              <a:t>Electric, mechanic, Thermic, Hot water, Compressed Air, Biodiesel and Fuel in general </a:t>
            </a:r>
          </a:p>
          <a:p>
            <a:pPr>
              <a:lnSpc>
                <a:spcPct val="150000"/>
              </a:lnSpc>
            </a:pPr>
            <a:r>
              <a:rPr lang="en-US" b="1" dirty="0">
                <a:solidFill>
                  <a:srgbClr val="003300"/>
                </a:solidFill>
              </a:rPr>
              <a:t>Final Use</a:t>
            </a:r>
          </a:p>
          <a:p>
            <a:pPr lvl="1">
              <a:lnSpc>
                <a:spcPct val="150000"/>
              </a:lnSpc>
              <a:buFont typeface="Wingdings" charset="2"/>
              <a:buChar char="ü"/>
            </a:pPr>
            <a:r>
              <a:rPr lang="en-US" dirty="0"/>
              <a:t>Lighting, Refrigeration, Heating, Process, </a:t>
            </a:r>
          </a:p>
          <a:p>
            <a:endParaRPr lang="en-US" dirty="0"/>
          </a:p>
        </p:txBody>
      </p:sp>
      <p:sp>
        <p:nvSpPr>
          <p:cNvPr id="3" name="Slide Number Placeholder 2"/>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60</a:t>
            </a:fld>
            <a:endParaRPr lang="en-US" dirty="0"/>
          </a:p>
        </p:txBody>
      </p:sp>
      <p:pic>
        <p:nvPicPr>
          <p:cNvPr id="7" name="Picture 6"/>
          <p:cNvPicPr>
            <a:picLocks noChangeAspect="1"/>
          </p:cNvPicPr>
          <p:nvPr/>
        </p:nvPicPr>
        <p:blipFill>
          <a:blip r:embed="rId3" cstate="print"/>
          <a:stretch>
            <a:fillRect/>
          </a:stretch>
        </p:blipFill>
        <p:spPr>
          <a:xfrm>
            <a:off x="6822831" y="1752600"/>
            <a:ext cx="1563626" cy="2133600"/>
          </a:xfrm>
          <a:prstGeom prst="rect">
            <a:avLst/>
          </a:prstGeom>
        </p:spPr>
      </p:pic>
    </p:spTree>
    <p:extLst>
      <p:ext uri="{BB962C8B-B14F-4D97-AF65-F5344CB8AC3E}">
        <p14:creationId xmlns:p14="http://schemas.microsoft.com/office/powerpoint/2010/main" val="9020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79613" y="549275"/>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68" name="Rectangle 5"/>
          <p:cNvSpPr>
            <a:spLocks noChangeArrowheads="1"/>
          </p:cNvSpPr>
          <p:nvPr/>
        </p:nvSpPr>
        <p:spPr bwMode="auto">
          <a:xfrm>
            <a:off x="533400" y="7620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200" dirty="0">
              <a:solidFill>
                <a:schemeClr val="bg1"/>
              </a:solidFill>
            </a:endParaRPr>
          </a:p>
        </p:txBody>
      </p:sp>
      <p:sp>
        <p:nvSpPr>
          <p:cNvPr id="11269" name="Text Box 6"/>
          <p:cNvSpPr txBox="1">
            <a:spLocks noChangeArrowheads="1"/>
          </p:cNvSpPr>
          <p:nvPr/>
        </p:nvSpPr>
        <p:spPr bwMode="auto">
          <a:xfrm>
            <a:off x="0" y="1484313"/>
            <a:ext cx="8893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0" name="Text Box 7"/>
          <p:cNvSpPr txBox="1">
            <a:spLocks noChangeArrowheads="1"/>
          </p:cNvSpPr>
          <p:nvPr/>
        </p:nvSpPr>
        <p:spPr bwMode="auto">
          <a:xfrm>
            <a:off x="250825" y="1557338"/>
            <a:ext cx="8713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1271" name="Text Box 14"/>
          <p:cNvSpPr txBox="1">
            <a:spLocks noChangeArrowheads="1"/>
          </p:cNvSpPr>
          <p:nvPr/>
        </p:nvSpPr>
        <p:spPr bwMode="auto">
          <a:xfrm>
            <a:off x="395288" y="1196975"/>
            <a:ext cx="8353425"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dirty="0">
                <a:latin typeface="+mj-lt"/>
              </a:rPr>
              <a:t>These principles embodied in ISO 9001 have been developed with the intention that management can lead the organization towards improved performance.</a:t>
            </a:r>
            <a:endParaRPr lang="es-ES" sz="2000" b="1" i="1" dirty="0">
              <a:solidFill>
                <a:schemeClr val="bg2"/>
              </a:solidFill>
              <a:latin typeface="+mj-lt"/>
            </a:endParaRPr>
          </a:p>
        </p:txBody>
      </p:sp>
      <p:sp>
        <p:nvSpPr>
          <p:cNvPr id="2" name="Title 1"/>
          <p:cNvSpPr>
            <a:spLocks noGrp="1"/>
          </p:cNvSpPr>
          <p:nvPr>
            <p:ph type="title"/>
          </p:nvPr>
        </p:nvSpPr>
        <p:spPr>
          <a:xfrm>
            <a:off x="381000" y="0"/>
            <a:ext cx="6477000" cy="1143000"/>
          </a:xfrm>
        </p:spPr>
        <p:txBody>
          <a:bodyPr/>
          <a:lstStyle/>
          <a:p>
            <a:r>
              <a:rPr lang="en-US" sz="2800" dirty="0" smtClean="0"/>
              <a:t>Principles of Quality Management</a:t>
            </a:r>
            <a:endParaRPr lang="en-US" sz="2800" dirty="0"/>
          </a:p>
        </p:txBody>
      </p:sp>
      <p:sp>
        <p:nvSpPr>
          <p:cNvPr id="3" name="Content Placeholder 2"/>
          <p:cNvSpPr>
            <a:spLocks noGrp="1"/>
          </p:cNvSpPr>
          <p:nvPr>
            <p:ph idx="1"/>
          </p:nvPr>
        </p:nvSpPr>
        <p:spPr>
          <a:xfrm>
            <a:off x="457200" y="2209800"/>
            <a:ext cx="8229600" cy="3733800"/>
          </a:xfrm>
        </p:spPr>
        <p:txBody>
          <a:bodyPr>
            <a:normAutofit/>
          </a:bodyPr>
          <a:lstStyle/>
          <a:p>
            <a:r>
              <a:rPr lang="en-US" sz="2400" dirty="0"/>
              <a:t>Customer Focus</a:t>
            </a:r>
          </a:p>
          <a:p>
            <a:r>
              <a:rPr lang="en-US" sz="2400" dirty="0"/>
              <a:t>leadership</a:t>
            </a:r>
          </a:p>
          <a:p>
            <a:r>
              <a:rPr lang="en-US" sz="2400" dirty="0"/>
              <a:t>Involvement of people</a:t>
            </a:r>
          </a:p>
          <a:p>
            <a:r>
              <a:rPr lang="en-US" sz="2400" dirty="0"/>
              <a:t>Process Approach</a:t>
            </a:r>
          </a:p>
          <a:p>
            <a:r>
              <a:rPr lang="en-US" sz="2400" dirty="0">
                <a:solidFill>
                  <a:srgbClr val="FF0000"/>
                </a:solidFill>
              </a:rPr>
              <a:t>System approach to management</a:t>
            </a:r>
          </a:p>
          <a:p>
            <a:r>
              <a:rPr lang="en-US" sz="2400" dirty="0"/>
              <a:t>continuous Improvement</a:t>
            </a:r>
          </a:p>
          <a:p>
            <a:r>
              <a:rPr lang="en-US" sz="2400" dirty="0"/>
              <a:t>Factual approach to decision making</a:t>
            </a:r>
          </a:p>
          <a:p>
            <a:r>
              <a:rPr lang="en-US" sz="2400" dirty="0"/>
              <a:t>Mutually beneficial supplier</a:t>
            </a:r>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mtClean="0"/>
              <a:t>©Copyright GPM 2009-2013</a:t>
            </a:r>
            <a:endParaRPr lang="en-US" dirty="0"/>
          </a:p>
        </p:txBody>
      </p:sp>
      <p:sp>
        <p:nvSpPr>
          <p:cNvPr id="6" name="Slide Number Placeholder 5"/>
          <p:cNvSpPr>
            <a:spLocks noGrp="1"/>
          </p:cNvSpPr>
          <p:nvPr>
            <p:ph type="sldNum" sz="quarter" idx="12"/>
          </p:nvPr>
        </p:nvSpPr>
        <p:spPr/>
        <p:txBody>
          <a:bodyPr/>
          <a:lstStyle/>
          <a:p>
            <a:fld id="{4BE819A1-3DD8-4179-BFD0-BF7D359F8DBD}" type="slidenum">
              <a:rPr lang="en-US" smtClean="0"/>
              <a:pPr/>
              <a:t>61</a:t>
            </a:fld>
            <a:endParaRPr lang="en-US" dirty="0"/>
          </a:p>
        </p:txBody>
      </p:sp>
      <p:pic>
        <p:nvPicPr>
          <p:cNvPr id="7" name="Picture 6"/>
          <p:cNvPicPr>
            <a:picLocks noChangeAspect="1"/>
          </p:cNvPicPr>
          <p:nvPr/>
        </p:nvPicPr>
        <p:blipFill>
          <a:blip r:embed="rId2" cstate="print"/>
          <a:stretch>
            <a:fillRect/>
          </a:stretch>
        </p:blipFill>
        <p:spPr>
          <a:xfrm>
            <a:off x="7162800" y="2438400"/>
            <a:ext cx="1422400" cy="1422400"/>
          </a:xfrm>
          <a:prstGeom prst="rect">
            <a:avLst/>
          </a:prstGeom>
        </p:spPr>
      </p:pic>
    </p:spTree>
    <p:extLst>
      <p:ext uri="{BB962C8B-B14F-4D97-AF65-F5344CB8AC3E}">
        <p14:creationId xmlns:p14="http://schemas.microsoft.com/office/powerpoint/2010/main" val="33641724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183"/>
            <a:ext cx="6248400" cy="1016817"/>
          </a:xfrm>
        </p:spPr>
        <p:txBody>
          <a:bodyPr/>
          <a:lstStyle/>
          <a:p>
            <a:r>
              <a:rPr lang="en-US" sz="3200" dirty="0" smtClean="0"/>
              <a:t>The Current PM Challenge - Quality</a:t>
            </a:r>
            <a:endParaRPr lang="ar-LB" sz="3200" dirty="0"/>
          </a:p>
        </p:txBody>
      </p:sp>
      <p:sp>
        <p:nvSpPr>
          <p:cNvPr id="5" name="Content Placeholder 4"/>
          <p:cNvSpPr>
            <a:spLocks noGrp="1"/>
          </p:cNvSpPr>
          <p:nvPr>
            <p:ph idx="1"/>
          </p:nvPr>
        </p:nvSpPr>
        <p:spPr>
          <a:xfrm>
            <a:off x="457200" y="1143000"/>
            <a:ext cx="2667000" cy="2667000"/>
          </a:xfrm>
        </p:spPr>
        <p:txBody>
          <a:bodyPr>
            <a:normAutofit/>
          </a:bodyPr>
          <a:lstStyle/>
          <a:p>
            <a:r>
              <a:rPr lang="en-GB" sz="2000" b="1" dirty="0" smtClean="0"/>
              <a:t>Many</a:t>
            </a:r>
            <a:r>
              <a:rPr lang="en-GB" sz="2000" dirty="0" smtClean="0"/>
              <a:t> project managers are </a:t>
            </a:r>
            <a:r>
              <a:rPr lang="en-GB" sz="2000" b="1" dirty="0" smtClean="0"/>
              <a:t>locked</a:t>
            </a:r>
            <a:r>
              <a:rPr lang="en-GB" sz="2000" dirty="0" smtClean="0"/>
              <a:t> onto focusing on the traditional Time / Cost / Scope paradigm (if lucky they take into account quality)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0800" y="3615078"/>
            <a:ext cx="2514600" cy="2480922"/>
          </a:xfrm>
          <a:prstGeom prst="rect">
            <a:avLst/>
          </a:prstGeom>
        </p:spPr>
      </p:pic>
      <p:sp>
        <p:nvSpPr>
          <p:cNvPr id="7" name="Content Placeholder 4"/>
          <p:cNvSpPr txBox="1">
            <a:spLocks/>
          </p:cNvSpPr>
          <p:nvPr/>
        </p:nvSpPr>
        <p:spPr>
          <a:xfrm>
            <a:off x="3505200" y="1143000"/>
            <a:ext cx="2133600" cy="23622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lang="en-GB" sz="2000" b="1" dirty="0" smtClean="0">
                <a:latin typeface="Helvetica"/>
                <a:cs typeface="Helvetica"/>
              </a:rPr>
              <a:t>Successful</a:t>
            </a:r>
            <a:r>
              <a:rPr lang="en-GB" sz="2000" dirty="0" smtClean="0">
                <a:latin typeface="Helvetica"/>
                <a:cs typeface="Helvetica"/>
              </a:rPr>
              <a:t> project managers focus on </a:t>
            </a:r>
            <a:r>
              <a:rPr kumimoji="0" lang="en-GB" sz="2000" b="0" i="0" u="none" strike="noStrike" kern="1200" cap="none" spc="0" normalizeH="0" baseline="0" noProof="0" dirty="0" smtClean="0">
                <a:ln>
                  <a:noFill/>
                </a:ln>
                <a:solidFill>
                  <a:schemeClr val="tx1"/>
                </a:solidFill>
                <a:effectLst/>
                <a:uLnTx/>
                <a:uFillTx/>
                <a:latin typeface="Helvetica"/>
                <a:cs typeface="Helvetica"/>
              </a:rPr>
              <a:t>time, cost, quality, scope, benefits and risk</a:t>
            </a: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endParaRPr kumimoji="0" lang="en-GB"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4"/>
          <p:cNvSpPr txBox="1">
            <a:spLocks/>
          </p:cNvSpPr>
          <p:nvPr/>
        </p:nvSpPr>
        <p:spPr>
          <a:xfrm>
            <a:off x="6172200" y="1143000"/>
            <a:ext cx="2971800" cy="2590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chemeClr val="accent1">
                  <a:lumMod val="50000"/>
                </a:schemeClr>
              </a:buClr>
              <a:buSzTx/>
              <a:buFont typeface="Courier New" pitchFamily="49" charset="0"/>
              <a:buChar char="o"/>
              <a:tabLst/>
              <a:defRPr/>
            </a:pPr>
            <a:r>
              <a:rPr kumimoji="0" lang="en-GB" sz="2000" b="1" i="0" u="none" strike="noStrike" kern="1200" cap="none" spc="0" normalizeH="0" baseline="0" noProof="0" dirty="0" smtClean="0">
                <a:ln>
                  <a:noFill/>
                </a:ln>
                <a:solidFill>
                  <a:schemeClr val="tx1"/>
                </a:solidFill>
                <a:effectLst/>
                <a:uLnTx/>
                <a:uFillTx/>
                <a:latin typeface="+mn-lt"/>
                <a:ea typeface="+mn-ea"/>
                <a:cs typeface="+mn-cs"/>
              </a:rPr>
              <a:t>Exceptional </a:t>
            </a: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project managers also</a:t>
            </a:r>
            <a:r>
              <a:rPr kumimoji="0" lang="en-GB" sz="2000" b="0" i="0" u="none" strike="noStrike" kern="1200" cap="none" spc="0" normalizeH="0" noProof="0" dirty="0" smtClean="0">
                <a:ln>
                  <a:noFill/>
                </a:ln>
                <a:solidFill>
                  <a:schemeClr val="tx1"/>
                </a:solidFill>
                <a:effectLst/>
                <a:uLnTx/>
                <a:uFillTx/>
                <a:latin typeface="+mn-lt"/>
                <a:ea typeface="+mn-ea"/>
                <a:cs typeface="+mn-cs"/>
              </a:rPr>
              <a:t> take into account the other triple constraint… Though the key questions for organizations is how to facilitate this?</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3" name="Picture 2"/>
          <p:cNvPicPr>
            <a:picLocks noChangeAspect="1"/>
          </p:cNvPicPr>
          <p:nvPr/>
        </p:nvPicPr>
        <p:blipFill>
          <a:blip r:embed="rId4" cstate="print"/>
          <a:stretch>
            <a:fillRect/>
          </a:stretch>
        </p:blipFill>
        <p:spPr>
          <a:xfrm>
            <a:off x="6400800" y="3657600"/>
            <a:ext cx="2541484" cy="2411018"/>
          </a:xfrm>
          <a:prstGeom prst="rect">
            <a:avLst/>
          </a:prstGeom>
        </p:spPr>
      </p:pic>
      <p:pic>
        <p:nvPicPr>
          <p:cNvPr id="9" name="Picture 8"/>
          <p:cNvPicPr>
            <a:picLocks noChangeAspect="1"/>
          </p:cNvPicPr>
          <p:nvPr/>
        </p:nvPicPr>
        <p:blipFill>
          <a:blip r:embed="rId5" cstate="print"/>
          <a:stretch>
            <a:fillRect/>
          </a:stretch>
        </p:blipFill>
        <p:spPr>
          <a:xfrm>
            <a:off x="3581400" y="3733800"/>
            <a:ext cx="2240854" cy="1981200"/>
          </a:xfrm>
          <a:prstGeom prst="rect">
            <a:avLst/>
          </a:prstGeom>
        </p:spPr>
      </p:pic>
      <p:pic>
        <p:nvPicPr>
          <p:cNvPr id="10" name="Picture 9"/>
          <p:cNvPicPr>
            <a:picLocks noChangeAspect="1"/>
          </p:cNvPicPr>
          <p:nvPr/>
        </p:nvPicPr>
        <p:blipFill>
          <a:blip r:embed="rId6" cstate="print"/>
          <a:stretch>
            <a:fillRect/>
          </a:stretch>
        </p:blipFill>
        <p:spPr>
          <a:xfrm>
            <a:off x="685800" y="3962400"/>
            <a:ext cx="2325921" cy="2006600"/>
          </a:xfrm>
          <a:prstGeom prst="rect">
            <a:avLst/>
          </a:prstGeom>
        </p:spPr>
      </p:pic>
    </p:spTree>
    <p:extLst>
      <p:ext uri="{BB962C8B-B14F-4D97-AF65-F5344CB8AC3E}">
        <p14:creationId xmlns:p14="http://schemas.microsoft.com/office/powerpoint/2010/main" val="156092084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979614" y="549277"/>
            <a:ext cx="4176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dirty="0"/>
          </a:p>
        </p:txBody>
      </p:sp>
      <p:sp>
        <p:nvSpPr>
          <p:cNvPr id="13317" name="Text Box 6"/>
          <p:cNvSpPr txBox="1">
            <a:spLocks noChangeArrowheads="1"/>
          </p:cNvSpPr>
          <p:nvPr/>
        </p:nvSpPr>
        <p:spPr bwMode="auto">
          <a:xfrm>
            <a:off x="900114" y="3860800"/>
            <a:ext cx="7453312"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buClr>
                <a:srgbClr val="FF5050"/>
              </a:buClr>
              <a:buSzPct val="130000"/>
              <a:buFont typeface="Wingdings" pitchFamily="2" charset="2"/>
              <a:buChar char="v"/>
            </a:pPr>
            <a:endParaRPr lang="en-US" sz="2400" b="1" dirty="0">
              <a:latin typeface="Garamond" pitchFamily="18" charset="0"/>
            </a:endParaRPr>
          </a:p>
        </p:txBody>
      </p:sp>
      <p:sp>
        <p:nvSpPr>
          <p:cNvPr id="2" name="Title 1"/>
          <p:cNvSpPr>
            <a:spLocks noGrp="1"/>
          </p:cNvSpPr>
          <p:nvPr>
            <p:ph type="title"/>
          </p:nvPr>
        </p:nvSpPr>
        <p:spPr>
          <a:xfrm>
            <a:off x="422031" y="-152400"/>
            <a:ext cx="6172200" cy="1143000"/>
          </a:xfrm>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Audits</a:t>
            </a:r>
            <a:endParaRPr lang="en-US" dirty="0"/>
          </a:p>
        </p:txBody>
      </p:sp>
      <p:sp>
        <p:nvSpPr>
          <p:cNvPr id="3" name="Content Placeholder 2"/>
          <p:cNvSpPr>
            <a:spLocks noGrp="1"/>
          </p:cNvSpPr>
          <p:nvPr>
            <p:ph idx="1"/>
          </p:nvPr>
        </p:nvSpPr>
        <p:spPr>
          <a:xfrm>
            <a:off x="281354" y="1676400"/>
            <a:ext cx="5884985" cy="3048000"/>
          </a:xfrm>
        </p:spPr>
        <p:txBody>
          <a:bodyPr>
            <a:normAutofit lnSpcReduction="10000"/>
          </a:bodyPr>
          <a:lstStyle/>
          <a:p>
            <a:r>
              <a:rPr lang="en-US" sz="2400" b="1" dirty="0" smtClean="0"/>
              <a:t>Audit Principles</a:t>
            </a:r>
          </a:p>
          <a:p>
            <a:pPr lvl="1"/>
            <a:r>
              <a:rPr lang="en-US" sz="2000" dirty="0" smtClean="0"/>
              <a:t>Ethical </a:t>
            </a:r>
            <a:r>
              <a:rPr lang="en-US" sz="2000" dirty="0"/>
              <a:t>conduct: trust, integrity, confidentiality, and </a:t>
            </a:r>
            <a:r>
              <a:rPr lang="en-US" sz="2000" dirty="0" smtClean="0"/>
              <a:t>discretion.</a:t>
            </a:r>
            <a:endParaRPr lang="en-US" sz="2000" dirty="0"/>
          </a:p>
          <a:p>
            <a:pPr lvl="1"/>
            <a:r>
              <a:rPr lang="en-US" sz="2000" dirty="0" smtClean="0"/>
              <a:t>Fair </a:t>
            </a:r>
            <a:r>
              <a:rPr lang="en-US" sz="2000" dirty="0"/>
              <a:t>Presentation: report truthfully and accurately</a:t>
            </a:r>
          </a:p>
          <a:p>
            <a:pPr lvl="1"/>
            <a:r>
              <a:rPr lang="en-US" sz="2000" dirty="0" smtClean="0"/>
              <a:t>Professional </a:t>
            </a:r>
            <a:r>
              <a:rPr lang="en-US" sz="2000" dirty="0"/>
              <a:t>Care: Application of the audit. Necessary competence.</a:t>
            </a:r>
          </a:p>
          <a:p>
            <a:pPr lvl="1"/>
            <a:r>
              <a:rPr lang="en-US" sz="2000" dirty="0" smtClean="0"/>
              <a:t>Independence</a:t>
            </a:r>
            <a:r>
              <a:rPr lang="en-US" sz="2000" dirty="0"/>
              <a:t>: the basis for the impartiality and objectivity of the </a:t>
            </a:r>
            <a:r>
              <a:rPr lang="en-US" sz="2000" dirty="0" smtClean="0"/>
              <a:t>conclusions.</a:t>
            </a:r>
          </a:p>
        </p:txBody>
      </p:sp>
      <p:sp>
        <p:nvSpPr>
          <p:cNvPr id="5" name="Slide Number Placeholder 4"/>
          <p:cNvSpPr>
            <a:spLocks noGrp="1"/>
          </p:cNvSpPr>
          <p:nvPr>
            <p:ph type="sldNum" sz="quarter" idx="4294967295"/>
          </p:nvPr>
        </p:nvSpPr>
        <p:spPr>
          <a:xfrm>
            <a:off x="6553200" y="6356352"/>
            <a:ext cx="2133600" cy="365125"/>
          </a:xfrm>
          <a:prstGeom prst="rect">
            <a:avLst/>
          </a:prstGeom>
        </p:spPr>
        <p:txBody>
          <a:bodyPr/>
          <a:lstStyle/>
          <a:p>
            <a:fld id="{4BE819A1-3DD8-4179-BFD0-BF7D359F8DBD}" type="slidenum">
              <a:rPr lang="en-US" smtClean="0"/>
              <a:pPr/>
              <a:t>63</a:t>
            </a:fld>
            <a:endParaRPr lang="en-US" dirty="0"/>
          </a:p>
        </p:txBody>
      </p:sp>
      <p:pic>
        <p:nvPicPr>
          <p:cNvPr id="7" name="Picture 6"/>
          <p:cNvPicPr>
            <a:picLocks noChangeAspect="1"/>
          </p:cNvPicPr>
          <p:nvPr/>
        </p:nvPicPr>
        <p:blipFill>
          <a:blip r:embed="rId3" cstate="print"/>
          <a:stretch>
            <a:fillRect/>
          </a:stretch>
        </p:blipFill>
        <p:spPr>
          <a:xfrm>
            <a:off x="6260123" y="2286000"/>
            <a:ext cx="2039815" cy="2209800"/>
          </a:xfrm>
          <a:prstGeom prst="rect">
            <a:avLst/>
          </a:prstGeom>
        </p:spPr>
      </p:pic>
    </p:spTree>
    <p:extLst>
      <p:ext uri="{BB962C8B-B14F-4D97-AF65-F5344CB8AC3E}">
        <p14:creationId xmlns:p14="http://schemas.microsoft.com/office/powerpoint/2010/main" val="26081332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5943600" cy="3200399"/>
          </a:xfrm>
        </p:spPr>
        <p:txBody>
          <a:bodyPr>
            <a:normAutofit fontScale="92500" lnSpcReduction="20000"/>
          </a:bodyPr>
          <a:lstStyle/>
          <a:p>
            <a:r>
              <a:rPr lang="en-US" dirty="0" smtClean="0"/>
              <a:t>The International </a:t>
            </a:r>
            <a:r>
              <a:rPr lang="en-US" dirty="0"/>
              <a:t>Standard </a:t>
            </a:r>
            <a:r>
              <a:rPr lang="en-US" dirty="0" smtClean="0"/>
              <a:t>that is used for </a:t>
            </a:r>
            <a:r>
              <a:rPr lang="en-US" b="1" dirty="0" smtClean="0"/>
              <a:t>managing </a:t>
            </a:r>
            <a:r>
              <a:rPr lang="en-US" b="1" dirty="0"/>
              <a:t>physical assets </a:t>
            </a:r>
            <a:r>
              <a:rPr lang="en-US" dirty="0"/>
              <a:t>in particular, but </a:t>
            </a:r>
            <a:r>
              <a:rPr lang="en-US" dirty="0" smtClean="0"/>
              <a:t>can </a:t>
            </a:r>
            <a:r>
              <a:rPr lang="en-US" dirty="0"/>
              <a:t>also be applied to other asset types</a:t>
            </a:r>
            <a:r>
              <a:rPr lang="en-US" dirty="0" smtClean="0"/>
              <a:t>.</a:t>
            </a:r>
          </a:p>
          <a:p>
            <a:r>
              <a:rPr lang="en-US" dirty="0" smtClean="0"/>
              <a:t>Project managers must be responsible for the entire asset lifecycle and therefor understand how the asset (product) will be managed after it leaves the project lifecycle </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64</a:t>
            </a:fld>
            <a:endParaRPr lang="en-US" dirty="0"/>
          </a:p>
        </p:txBody>
      </p:sp>
      <p:sp>
        <p:nvSpPr>
          <p:cNvPr id="4" name="Title 3"/>
          <p:cNvSpPr>
            <a:spLocks noGrp="1"/>
          </p:cNvSpPr>
          <p:nvPr>
            <p:ph type="title"/>
          </p:nvPr>
        </p:nvSpPr>
        <p:spPr/>
        <p:txBody>
          <a:bodyPr/>
          <a:lstStyle/>
          <a:p>
            <a:r>
              <a:rPr lang="en-US" dirty="0" smtClean="0"/>
              <a:t>What is ISO 55000?</a:t>
            </a:r>
            <a:endParaRPr lang="en-US" dirty="0"/>
          </a:p>
        </p:txBody>
      </p:sp>
      <p:pic>
        <p:nvPicPr>
          <p:cNvPr id="5" name="Picture 4"/>
          <p:cNvPicPr>
            <a:picLocks noChangeAspect="1"/>
          </p:cNvPicPr>
          <p:nvPr/>
        </p:nvPicPr>
        <p:blipFill rotWithShape="1">
          <a:blip r:embed="rId2" cstate="print"/>
          <a:srcRect b="14712"/>
          <a:stretch/>
        </p:blipFill>
        <p:spPr>
          <a:xfrm>
            <a:off x="6471139" y="1905000"/>
            <a:ext cx="2039815" cy="1884680"/>
          </a:xfrm>
          <a:prstGeom prst="rect">
            <a:avLst/>
          </a:prstGeom>
        </p:spPr>
      </p:pic>
      <p:sp>
        <p:nvSpPr>
          <p:cNvPr id="6" name="TextBox 5"/>
          <p:cNvSpPr txBox="1"/>
          <p:nvPr/>
        </p:nvSpPr>
        <p:spPr>
          <a:xfrm>
            <a:off x="7086600" y="3886200"/>
            <a:ext cx="834634" cy="400110"/>
          </a:xfrm>
          <a:prstGeom prst="rect">
            <a:avLst/>
          </a:prstGeom>
          <a:noFill/>
        </p:spPr>
        <p:txBody>
          <a:bodyPr wrap="none" rtlCol="0">
            <a:spAutoFit/>
          </a:bodyPr>
          <a:lstStyle/>
          <a:p>
            <a:r>
              <a:rPr lang="en-US" sz="2000" dirty="0" smtClean="0">
                <a:solidFill>
                  <a:srgbClr val="3366FF"/>
                </a:solidFill>
              </a:rPr>
              <a:t>55000</a:t>
            </a:r>
            <a:endParaRPr lang="en-US" sz="2000" dirty="0">
              <a:solidFill>
                <a:srgbClr val="3366FF"/>
              </a:solidFill>
            </a:endParaRPr>
          </a:p>
        </p:txBody>
      </p:sp>
      <p:sp>
        <p:nvSpPr>
          <p:cNvPr id="7" name="TextBox 6"/>
          <p:cNvSpPr txBox="1"/>
          <p:nvPr/>
        </p:nvSpPr>
        <p:spPr>
          <a:xfrm>
            <a:off x="838200" y="4953000"/>
            <a:ext cx="5798683" cy="523220"/>
          </a:xfrm>
          <a:prstGeom prst="rect">
            <a:avLst/>
          </a:prstGeom>
          <a:noFill/>
        </p:spPr>
        <p:txBody>
          <a:bodyPr wrap="none" rtlCol="0">
            <a:spAutoFit/>
          </a:bodyPr>
          <a:lstStyle/>
          <a:p>
            <a:r>
              <a:rPr lang="en-US" sz="2800" b="1" dirty="0" smtClean="0"/>
              <a:t>What other types of assets are there?</a:t>
            </a:r>
            <a:endParaRPr lang="en-US" sz="2800" b="1" dirty="0"/>
          </a:p>
        </p:txBody>
      </p:sp>
    </p:spTree>
    <p:extLst>
      <p:ext uri="{BB962C8B-B14F-4D97-AF65-F5344CB8AC3E}">
        <p14:creationId xmlns:p14="http://schemas.microsoft.com/office/powerpoint/2010/main" val="145646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The factors which influence the type of assets that an organization requires to achieve its objectives</a:t>
            </a:r>
            <a:r>
              <a:rPr lang="en-US" dirty="0" smtClean="0"/>
              <a:t>, and </a:t>
            </a:r>
            <a:r>
              <a:rPr lang="en-US" dirty="0"/>
              <a:t>how the assets are managed, include the following:</a:t>
            </a:r>
          </a:p>
          <a:p>
            <a:pPr lvl="1"/>
            <a:r>
              <a:rPr lang="en-US" dirty="0" smtClean="0"/>
              <a:t>the </a:t>
            </a:r>
            <a:r>
              <a:rPr lang="en-US" dirty="0"/>
              <a:t>nature and purpose of the organization;</a:t>
            </a:r>
          </a:p>
          <a:p>
            <a:pPr lvl="1"/>
            <a:r>
              <a:rPr lang="en-US" dirty="0" smtClean="0"/>
              <a:t>its </a:t>
            </a:r>
            <a:r>
              <a:rPr lang="en-US" dirty="0"/>
              <a:t>operating context;</a:t>
            </a:r>
          </a:p>
          <a:p>
            <a:pPr lvl="1"/>
            <a:r>
              <a:rPr lang="en-US" dirty="0" smtClean="0"/>
              <a:t>its </a:t>
            </a:r>
            <a:r>
              <a:rPr lang="en-US" dirty="0"/>
              <a:t>financial constraints and regulatory requirements;</a:t>
            </a:r>
          </a:p>
          <a:p>
            <a:pPr lvl="1"/>
            <a:r>
              <a:rPr lang="en-US" dirty="0" smtClean="0"/>
              <a:t>the </a:t>
            </a:r>
            <a:r>
              <a:rPr lang="en-US" dirty="0"/>
              <a:t>needs and expectations of the organization and its stakeholders.</a:t>
            </a:r>
          </a:p>
          <a:p>
            <a:r>
              <a:rPr lang="en-US" dirty="0"/>
              <a:t>These influencing factors need to be considered when establishing, implementing, maintaining </a:t>
            </a:r>
            <a:r>
              <a:rPr lang="en-US" dirty="0" smtClean="0"/>
              <a:t>and continually </a:t>
            </a:r>
            <a:r>
              <a:rPr lang="en-US" dirty="0"/>
              <a:t>improving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65</a:t>
            </a:fld>
            <a:endParaRPr lang="en-US" dirty="0"/>
          </a:p>
        </p:txBody>
      </p:sp>
      <p:sp>
        <p:nvSpPr>
          <p:cNvPr id="4" name="Title 3"/>
          <p:cNvSpPr>
            <a:spLocks noGrp="1"/>
          </p:cNvSpPr>
          <p:nvPr>
            <p:ph type="title"/>
          </p:nvPr>
        </p:nvSpPr>
        <p:spPr/>
        <p:txBody>
          <a:bodyPr/>
          <a:lstStyle/>
          <a:p>
            <a:r>
              <a:rPr lang="en-US" dirty="0" smtClean="0"/>
              <a:t>What is Asset Management</a:t>
            </a:r>
            <a:endParaRPr lang="en-US" dirty="0"/>
          </a:p>
        </p:txBody>
      </p:sp>
    </p:spTree>
    <p:extLst>
      <p:ext uri="{BB962C8B-B14F-4D97-AF65-F5344CB8AC3E}">
        <p14:creationId xmlns:p14="http://schemas.microsoft.com/office/powerpoint/2010/main" val="257000043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724400"/>
          </a:xfrm>
        </p:spPr>
        <p:txBody>
          <a:bodyPr>
            <a:noAutofit/>
          </a:bodyPr>
          <a:lstStyle/>
          <a:p>
            <a:pPr marL="0" indent="0">
              <a:buNone/>
            </a:pPr>
            <a:r>
              <a:rPr lang="en-US" sz="1000" dirty="0" smtClean="0"/>
              <a:t>The </a:t>
            </a:r>
            <a:r>
              <a:rPr lang="en-US" sz="1000" dirty="0"/>
              <a:t>benefits of asset management can include, but are not limited to the following</a:t>
            </a:r>
            <a:r>
              <a:rPr lang="en-US" sz="1000" dirty="0" smtClean="0"/>
              <a:t>:</a:t>
            </a:r>
          </a:p>
          <a:p>
            <a:pPr marL="0" indent="0">
              <a:buNone/>
            </a:pPr>
            <a:endParaRPr lang="en-US" sz="1000" dirty="0"/>
          </a:p>
          <a:p>
            <a:r>
              <a:rPr lang="en-US" sz="1050" b="1" dirty="0"/>
              <a:t>I</a:t>
            </a:r>
            <a:r>
              <a:rPr lang="en-US" sz="1050" b="1" dirty="0" smtClean="0"/>
              <a:t>mproved </a:t>
            </a:r>
            <a:r>
              <a:rPr lang="en-US" sz="1050" b="1" dirty="0"/>
              <a:t>financial performance: </a:t>
            </a:r>
            <a:r>
              <a:rPr lang="en-US" sz="1050" dirty="0"/>
              <a:t>improving the return on investments and reducing costs can </a:t>
            </a:r>
            <a:r>
              <a:rPr lang="en-US" sz="1050" dirty="0" smtClean="0"/>
              <a:t>be achieved</a:t>
            </a:r>
            <a:r>
              <a:rPr lang="en-US" sz="1050" dirty="0"/>
              <a:t>, while preserving asset value and without sacrificing the short or long-term realization </a:t>
            </a:r>
            <a:r>
              <a:rPr lang="en-US" sz="1050" dirty="0" smtClean="0"/>
              <a:t>of organizational </a:t>
            </a:r>
            <a:r>
              <a:rPr lang="en-US" sz="1050" dirty="0"/>
              <a:t>objectives</a:t>
            </a:r>
            <a:r>
              <a:rPr lang="en-US" sz="1050" dirty="0" smtClean="0"/>
              <a:t>;</a:t>
            </a:r>
          </a:p>
          <a:p>
            <a:endParaRPr lang="en-US" sz="1050" dirty="0"/>
          </a:p>
          <a:p>
            <a:r>
              <a:rPr lang="en-US" sz="1050" b="1" dirty="0"/>
              <a:t>I</a:t>
            </a:r>
            <a:r>
              <a:rPr lang="en-US" sz="1050" b="1" dirty="0" smtClean="0"/>
              <a:t>nformed </a:t>
            </a:r>
            <a:r>
              <a:rPr lang="en-US" sz="1050" b="1" dirty="0"/>
              <a:t>asset investment decisions: </a:t>
            </a:r>
            <a:r>
              <a:rPr lang="en-US" sz="1050" dirty="0"/>
              <a:t>enabling the organization to improve its decision </a:t>
            </a:r>
            <a:r>
              <a:rPr lang="en-US" sz="1050" dirty="0" smtClean="0"/>
              <a:t>making and </a:t>
            </a:r>
            <a:r>
              <a:rPr lang="en-US" sz="1050" dirty="0"/>
              <a:t>effectively balance costs, risks, opportunities and performance</a:t>
            </a:r>
            <a:r>
              <a:rPr lang="en-US" sz="1050" dirty="0" smtClean="0"/>
              <a:t>;</a:t>
            </a:r>
          </a:p>
          <a:p>
            <a:endParaRPr lang="en-US" sz="1050" dirty="0"/>
          </a:p>
          <a:p>
            <a:r>
              <a:rPr lang="en-US" sz="1050" b="1" dirty="0"/>
              <a:t>M</a:t>
            </a:r>
            <a:r>
              <a:rPr lang="en-US" sz="1050" b="1" dirty="0" smtClean="0"/>
              <a:t>anaged </a:t>
            </a:r>
            <a:r>
              <a:rPr lang="en-US" sz="1050" b="1" dirty="0"/>
              <a:t>risk: </a:t>
            </a:r>
            <a:r>
              <a:rPr lang="en-US" sz="1050" dirty="0"/>
              <a:t>reducing financial losses, improving health and safety, good will and reputation</a:t>
            </a:r>
            <a:r>
              <a:rPr lang="en-US" sz="1050" dirty="0" smtClean="0"/>
              <a:t>, minimizing </a:t>
            </a:r>
            <a:r>
              <a:rPr lang="en-US" sz="1050" dirty="0"/>
              <a:t>environmental and social impact, can result in reduced liabilities such as </a:t>
            </a:r>
            <a:r>
              <a:rPr lang="en-US" sz="1050" dirty="0" smtClean="0"/>
              <a:t>insurance premiums</a:t>
            </a:r>
            <a:r>
              <a:rPr lang="en-US" sz="1050" dirty="0"/>
              <a:t>, fines and penalties</a:t>
            </a:r>
            <a:r>
              <a:rPr lang="en-US" sz="1050" dirty="0" smtClean="0"/>
              <a:t>;</a:t>
            </a:r>
          </a:p>
          <a:p>
            <a:endParaRPr lang="en-US" sz="1050" dirty="0"/>
          </a:p>
          <a:p>
            <a:r>
              <a:rPr lang="en-US" sz="1050" b="1" dirty="0" smtClean="0"/>
              <a:t>improved </a:t>
            </a:r>
            <a:r>
              <a:rPr lang="en-US" sz="1050" b="1" dirty="0"/>
              <a:t>services and outputs:</a:t>
            </a:r>
            <a:r>
              <a:rPr lang="en-US" sz="1050" dirty="0"/>
              <a:t> assuring the performance of assets can lead to improved </a:t>
            </a:r>
            <a:r>
              <a:rPr lang="en-US" sz="1050" dirty="0" smtClean="0"/>
              <a:t>services or </a:t>
            </a:r>
            <a:r>
              <a:rPr lang="en-US" sz="1050" dirty="0"/>
              <a:t>products that consistently meet or exceed the expectations of customers and stakeholders</a:t>
            </a:r>
            <a:r>
              <a:rPr lang="en-US" sz="1050" dirty="0" smtClean="0"/>
              <a:t>;</a:t>
            </a:r>
          </a:p>
          <a:p>
            <a:endParaRPr lang="en-US" sz="1050" dirty="0"/>
          </a:p>
          <a:p>
            <a:r>
              <a:rPr lang="en-US" sz="1050" b="1" dirty="0"/>
              <a:t>D</a:t>
            </a:r>
            <a:r>
              <a:rPr lang="en-US" sz="1050" b="1" dirty="0" smtClean="0"/>
              <a:t>emonstrated </a:t>
            </a:r>
            <a:r>
              <a:rPr lang="en-US" sz="1050" b="1" dirty="0"/>
              <a:t>social responsibility: </a:t>
            </a:r>
            <a:r>
              <a:rPr lang="en-US" sz="1050" dirty="0"/>
              <a:t>improving the organization’s ability to, for example, </a:t>
            </a:r>
            <a:r>
              <a:rPr lang="en-US" sz="1050" dirty="0" smtClean="0"/>
              <a:t>reduce emissions</a:t>
            </a:r>
            <a:r>
              <a:rPr lang="en-US" sz="1050" dirty="0"/>
              <a:t>, conserve resources and adapt to climate change, enables it to demonstrate </a:t>
            </a:r>
            <a:r>
              <a:rPr lang="en-US" sz="1050" dirty="0" smtClean="0"/>
              <a:t>socially responsible </a:t>
            </a:r>
            <a:r>
              <a:rPr lang="en-US" sz="1050" dirty="0"/>
              <a:t>and ethical business practices and stewardship</a:t>
            </a:r>
            <a:r>
              <a:rPr lang="en-US" sz="1050" dirty="0" smtClean="0"/>
              <a:t>;</a:t>
            </a:r>
          </a:p>
          <a:p>
            <a:endParaRPr lang="en-US" sz="1050" dirty="0"/>
          </a:p>
          <a:p>
            <a:r>
              <a:rPr lang="en-US" sz="1050" b="1" dirty="0"/>
              <a:t>D</a:t>
            </a:r>
            <a:r>
              <a:rPr lang="en-US" sz="1050" b="1" dirty="0" smtClean="0"/>
              <a:t>emonstrated </a:t>
            </a:r>
            <a:r>
              <a:rPr lang="en-US" sz="1050" b="1" dirty="0"/>
              <a:t>compliance: </a:t>
            </a:r>
            <a:r>
              <a:rPr lang="en-US" sz="1050" dirty="0"/>
              <a:t>transparently conforming with legal, statutory and </a:t>
            </a:r>
            <a:r>
              <a:rPr lang="en-US" sz="1050" dirty="0" smtClean="0"/>
              <a:t>regulatory requirements</a:t>
            </a:r>
            <a:r>
              <a:rPr lang="en-US" sz="1050" dirty="0"/>
              <a:t>, as well as adhering to asset management standards, policies and processes, </a:t>
            </a:r>
            <a:r>
              <a:rPr lang="en-US" sz="1050" dirty="0" smtClean="0"/>
              <a:t>can enable </a:t>
            </a:r>
            <a:r>
              <a:rPr lang="en-US" sz="1050" dirty="0"/>
              <a:t>demonstration of compliance</a:t>
            </a:r>
            <a:r>
              <a:rPr lang="en-US" sz="1050" dirty="0" smtClean="0"/>
              <a:t>;</a:t>
            </a:r>
          </a:p>
          <a:p>
            <a:endParaRPr lang="en-US" sz="1050" dirty="0"/>
          </a:p>
          <a:p>
            <a:r>
              <a:rPr lang="en-US" sz="1050" b="1" dirty="0"/>
              <a:t>E</a:t>
            </a:r>
            <a:r>
              <a:rPr lang="en-US" sz="1050" b="1" dirty="0" smtClean="0"/>
              <a:t>nhanced </a:t>
            </a:r>
            <a:r>
              <a:rPr lang="en-US" sz="1050" b="1" dirty="0"/>
              <a:t>reputation:</a:t>
            </a:r>
            <a:r>
              <a:rPr lang="en-US" sz="1050" dirty="0"/>
              <a:t> through improved customer satisfaction, stakeholder awareness </a:t>
            </a:r>
            <a:r>
              <a:rPr lang="en-US" sz="1050" dirty="0" smtClean="0"/>
              <a:t>and confidence;</a:t>
            </a:r>
          </a:p>
          <a:p>
            <a:endParaRPr lang="en-US" sz="1050" dirty="0"/>
          </a:p>
          <a:p>
            <a:r>
              <a:rPr lang="en-US" sz="1050" b="1" dirty="0" smtClean="0"/>
              <a:t>Improved </a:t>
            </a:r>
            <a:r>
              <a:rPr lang="en-US" sz="1050" b="1" dirty="0"/>
              <a:t>organizational sustainability: </a:t>
            </a:r>
            <a:r>
              <a:rPr lang="en-US" sz="1050" dirty="0"/>
              <a:t>effectively managing short and long-term effects</a:t>
            </a:r>
            <a:r>
              <a:rPr lang="en-US" sz="1050" dirty="0" smtClean="0"/>
              <a:t>, expenditures </a:t>
            </a:r>
            <a:r>
              <a:rPr lang="en-US" sz="1050" dirty="0"/>
              <a:t>and performance, can improve the sustainability of operations and the organization</a:t>
            </a:r>
            <a:r>
              <a:rPr lang="en-US" sz="1050" dirty="0" smtClean="0"/>
              <a:t>;</a:t>
            </a:r>
          </a:p>
          <a:p>
            <a:endParaRPr lang="en-US" sz="1050" dirty="0"/>
          </a:p>
          <a:p>
            <a:r>
              <a:rPr lang="en-US" sz="1050" b="1" dirty="0"/>
              <a:t>I</a:t>
            </a:r>
            <a:r>
              <a:rPr lang="en-US" sz="1050" b="1" dirty="0" smtClean="0"/>
              <a:t>mproved </a:t>
            </a:r>
            <a:r>
              <a:rPr lang="en-US" sz="1050" b="1" dirty="0"/>
              <a:t>efficiency and effectiveness: </a:t>
            </a:r>
            <a:r>
              <a:rPr lang="en-US" sz="1050" dirty="0"/>
              <a:t>reviewing and improving processes, procedures </a:t>
            </a:r>
            <a:r>
              <a:rPr lang="en-US" sz="1050" dirty="0" smtClean="0"/>
              <a:t>and asset </a:t>
            </a:r>
            <a:r>
              <a:rPr lang="en-US" sz="1050" dirty="0"/>
              <a:t>performance can improve efficiency and effectiveness, and the achievement of </a:t>
            </a:r>
            <a:r>
              <a:rPr lang="en-US" sz="1050" dirty="0" smtClean="0"/>
              <a:t>organizational objectives</a:t>
            </a:r>
            <a:r>
              <a:rPr lang="en-US" sz="1050" dirty="0"/>
              <a: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66</a:t>
            </a:fld>
            <a:endParaRPr lang="en-US" dirty="0"/>
          </a:p>
        </p:txBody>
      </p:sp>
      <p:sp>
        <p:nvSpPr>
          <p:cNvPr id="4" name="Title 3"/>
          <p:cNvSpPr>
            <a:spLocks noGrp="1"/>
          </p:cNvSpPr>
          <p:nvPr>
            <p:ph type="title"/>
          </p:nvPr>
        </p:nvSpPr>
        <p:spPr/>
        <p:txBody>
          <a:bodyPr/>
          <a:lstStyle/>
          <a:p>
            <a:r>
              <a:rPr lang="en-US" dirty="0" smtClean="0"/>
              <a:t>What are the benefits of asset management?</a:t>
            </a:r>
            <a:endParaRPr lang="en-US" dirty="0"/>
          </a:p>
        </p:txBody>
      </p:sp>
    </p:spTree>
    <p:extLst>
      <p:ext uri="{BB962C8B-B14F-4D97-AF65-F5344CB8AC3E}">
        <p14:creationId xmlns:p14="http://schemas.microsoft.com/office/powerpoint/2010/main" val="17463912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fontScale="77500" lnSpcReduction="20000"/>
          </a:bodyPr>
          <a:lstStyle/>
          <a:p>
            <a:pPr marL="0" indent="0">
              <a:buNone/>
            </a:pPr>
            <a:r>
              <a:rPr lang="en-US" b="1" dirty="0" smtClean="0"/>
              <a:t>Leadership </a:t>
            </a:r>
            <a:r>
              <a:rPr lang="en-US" b="1" dirty="0"/>
              <a:t>and workplace culture are determinants of realization of value.</a:t>
            </a:r>
          </a:p>
          <a:p>
            <a:pPr marL="0" indent="0">
              <a:buNone/>
            </a:pPr>
            <a:endParaRPr lang="en-US" dirty="0" smtClean="0"/>
          </a:p>
          <a:p>
            <a:pPr marL="0" indent="0">
              <a:buNone/>
            </a:pPr>
            <a:r>
              <a:rPr lang="en-US" dirty="0" smtClean="0"/>
              <a:t>Leadership </a:t>
            </a:r>
            <a:r>
              <a:rPr lang="en-US" dirty="0"/>
              <a:t>and commitment from all managerial levels is essential for successfully establishing</a:t>
            </a:r>
            <a:r>
              <a:rPr lang="en-US" dirty="0" smtClean="0"/>
              <a:t>, operating </a:t>
            </a:r>
            <a:r>
              <a:rPr lang="en-US" dirty="0"/>
              <a:t>and improving asset management within the organization.</a:t>
            </a:r>
          </a:p>
          <a:p>
            <a:pPr marL="0" indent="0">
              <a:buNone/>
            </a:pPr>
            <a:endParaRPr lang="en-US" dirty="0" smtClean="0"/>
          </a:p>
          <a:p>
            <a:pPr marL="0" indent="0">
              <a:buNone/>
            </a:pPr>
            <a:r>
              <a:rPr lang="en-US" b="1" dirty="0" smtClean="0"/>
              <a:t>This </a:t>
            </a:r>
            <a:r>
              <a:rPr lang="en-US" b="1" dirty="0"/>
              <a:t>includes:</a:t>
            </a:r>
          </a:p>
          <a:p>
            <a:r>
              <a:rPr lang="en-US" dirty="0" smtClean="0"/>
              <a:t>clearly </a:t>
            </a:r>
            <a:r>
              <a:rPr lang="en-US" dirty="0"/>
              <a:t>defined roles, responsibilities and authorities;</a:t>
            </a:r>
          </a:p>
          <a:p>
            <a:r>
              <a:rPr lang="en-US" dirty="0" smtClean="0"/>
              <a:t>ensuring </a:t>
            </a:r>
            <a:r>
              <a:rPr lang="en-US" dirty="0"/>
              <a:t>that employees are aware, competent, and empowered;</a:t>
            </a:r>
          </a:p>
          <a:p>
            <a:r>
              <a:rPr lang="en-US" dirty="0" smtClean="0"/>
              <a:t>consultation </a:t>
            </a:r>
            <a:r>
              <a:rPr lang="en-US" dirty="0"/>
              <a:t>with employees and stakeholders regarding asset management.</a:t>
            </a:r>
          </a:p>
        </p:txBody>
      </p:sp>
      <p:sp>
        <p:nvSpPr>
          <p:cNvPr id="3" name="Slide Number Placeholder 2"/>
          <p:cNvSpPr>
            <a:spLocks noGrp="1"/>
          </p:cNvSpPr>
          <p:nvPr>
            <p:ph type="sldNum" sz="quarter" idx="12"/>
          </p:nvPr>
        </p:nvSpPr>
        <p:spPr/>
        <p:txBody>
          <a:bodyPr/>
          <a:lstStyle/>
          <a:p>
            <a:fld id="{4BE819A1-3DD8-4179-BFD0-BF7D359F8DBD}" type="slidenum">
              <a:rPr lang="en-US" smtClean="0"/>
              <a:pPr/>
              <a:t>67</a:t>
            </a:fld>
            <a:endParaRPr lang="en-US" dirty="0"/>
          </a:p>
        </p:txBody>
      </p:sp>
      <p:sp>
        <p:nvSpPr>
          <p:cNvPr id="4" name="Title 3"/>
          <p:cNvSpPr>
            <a:spLocks noGrp="1"/>
          </p:cNvSpPr>
          <p:nvPr>
            <p:ph type="title"/>
          </p:nvPr>
        </p:nvSpPr>
        <p:spPr/>
        <p:txBody>
          <a:bodyPr/>
          <a:lstStyle/>
          <a:p>
            <a:r>
              <a:rPr lang="en-US" dirty="0" smtClean="0"/>
              <a:t>Fundamentals : Leadership</a:t>
            </a:r>
            <a:endParaRPr lang="en-US" dirty="0"/>
          </a:p>
        </p:txBody>
      </p:sp>
    </p:spTree>
    <p:extLst>
      <p:ext uri="{BB962C8B-B14F-4D97-AF65-F5344CB8AC3E}">
        <p14:creationId xmlns:p14="http://schemas.microsoft.com/office/powerpoint/2010/main" val="4236505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marL="0" indent="0">
              <a:buNone/>
            </a:pPr>
            <a:r>
              <a:rPr lang="en-US" b="1" dirty="0" smtClean="0"/>
              <a:t>Asset management gives assurance that assets will fulfill their required purpose.</a:t>
            </a:r>
          </a:p>
          <a:p>
            <a:pPr marL="0" indent="0">
              <a:buNone/>
            </a:pPr>
            <a:endParaRPr lang="en-US" dirty="0" smtClean="0"/>
          </a:p>
          <a:p>
            <a:pPr marL="0" indent="0">
              <a:buNone/>
            </a:pPr>
            <a:r>
              <a:rPr lang="en-US" dirty="0" smtClean="0"/>
              <a:t>The need for assurance arises from the need to effectively govern an organization. Assurance applies to assets, asset management and the asset management system.</a:t>
            </a:r>
          </a:p>
          <a:p>
            <a:pPr marL="0" indent="0">
              <a:buNone/>
            </a:pPr>
            <a:r>
              <a:rPr lang="en-US" dirty="0" smtClean="0"/>
              <a:t>This includes:</a:t>
            </a:r>
          </a:p>
          <a:p>
            <a:r>
              <a:rPr lang="en-US" dirty="0" smtClean="0"/>
              <a:t>developing and implementing processes that connect the required purposes and performance of the assets to the organizational objectives;</a:t>
            </a:r>
          </a:p>
          <a:p>
            <a:r>
              <a:rPr lang="en-US" dirty="0" smtClean="0"/>
              <a:t>implementing processes for assurance of capability across all life cycle stages;</a:t>
            </a:r>
          </a:p>
          <a:p>
            <a:r>
              <a:rPr lang="en-US" dirty="0" smtClean="0"/>
              <a:t>implementing processes for monitoring and continual improvement;</a:t>
            </a:r>
          </a:p>
          <a:p>
            <a:r>
              <a:rPr lang="en-US" dirty="0" smtClean="0"/>
              <a:t>providing the necessary resources and competent personnel for demonstration of assurance, by undertaking asset management activities and operating the asset management system.</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68</a:t>
            </a:fld>
            <a:endParaRPr lang="en-US" dirty="0"/>
          </a:p>
        </p:txBody>
      </p:sp>
      <p:sp>
        <p:nvSpPr>
          <p:cNvPr id="4" name="Title 3"/>
          <p:cNvSpPr>
            <a:spLocks noGrp="1"/>
          </p:cNvSpPr>
          <p:nvPr>
            <p:ph type="title"/>
          </p:nvPr>
        </p:nvSpPr>
        <p:spPr/>
        <p:txBody>
          <a:bodyPr/>
          <a:lstStyle/>
          <a:p>
            <a:r>
              <a:rPr lang="en-US" dirty="0" smtClean="0"/>
              <a:t>Fundamentals : Assurance</a:t>
            </a:r>
            <a:endParaRPr lang="en-US" dirty="0"/>
          </a:p>
        </p:txBody>
      </p:sp>
    </p:spTree>
    <p:extLst>
      <p:ext uri="{BB962C8B-B14F-4D97-AF65-F5344CB8AC3E}">
        <p14:creationId xmlns:p14="http://schemas.microsoft.com/office/powerpoint/2010/main" val="10460092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447800"/>
            <a:ext cx="4800600" cy="4495800"/>
          </a:xfrm>
        </p:spPr>
        <p:txBody>
          <a:bodyPr>
            <a:noAutofit/>
          </a:bodyPr>
          <a:lstStyle/>
          <a:p>
            <a:r>
              <a:rPr lang="en-US" sz="1600" dirty="0" smtClean="0"/>
              <a:t>data </a:t>
            </a:r>
            <a:r>
              <a:rPr lang="en-US" sz="1600" dirty="0"/>
              <a:t>management;</a:t>
            </a:r>
          </a:p>
          <a:p>
            <a:r>
              <a:rPr lang="en-US" sz="1600" dirty="0" smtClean="0"/>
              <a:t>condition </a:t>
            </a:r>
            <a:r>
              <a:rPr lang="en-US" sz="1600" dirty="0"/>
              <a:t>monitoring;</a:t>
            </a:r>
          </a:p>
          <a:p>
            <a:r>
              <a:rPr lang="en-US" sz="1600" dirty="0" smtClean="0"/>
              <a:t>risk </a:t>
            </a:r>
            <a:r>
              <a:rPr lang="en-US" sz="1600" dirty="0"/>
              <a:t>management;</a:t>
            </a:r>
          </a:p>
          <a:p>
            <a:r>
              <a:rPr lang="en-US" sz="1600" dirty="0" smtClean="0"/>
              <a:t>quality </a:t>
            </a:r>
            <a:r>
              <a:rPr lang="en-US" sz="1600" dirty="0"/>
              <a:t>management;</a:t>
            </a:r>
          </a:p>
          <a:p>
            <a:r>
              <a:rPr lang="en-US" sz="1600" dirty="0" smtClean="0"/>
              <a:t>environmental </a:t>
            </a:r>
            <a:r>
              <a:rPr lang="en-US" sz="1600" dirty="0"/>
              <a:t>management;</a:t>
            </a:r>
          </a:p>
          <a:p>
            <a:r>
              <a:rPr lang="en-US" sz="1600" dirty="0" smtClean="0"/>
              <a:t>systems </a:t>
            </a:r>
            <a:r>
              <a:rPr lang="en-US" sz="1600" dirty="0"/>
              <a:t>and software engineering;</a:t>
            </a:r>
          </a:p>
          <a:p>
            <a:r>
              <a:rPr lang="en-US" sz="1600" dirty="0" smtClean="0"/>
              <a:t>life </a:t>
            </a:r>
            <a:r>
              <a:rPr lang="en-US" sz="1600" dirty="0"/>
              <a:t>cycle costing;</a:t>
            </a:r>
          </a:p>
          <a:p>
            <a:r>
              <a:rPr lang="en-US" sz="1600" dirty="0" smtClean="0"/>
              <a:t>dependability </a:t>
            </a:r>
            <a:r>
              <a:rPr lang="en-US" sz="1600" dirty="0"/>
              <a:t>(availability, reliability, maintainability, maintenance support)</a:t>
            </a:r>
            <a:r>
              <a:rPr lang="en-US" sz="1600" dirty="0" smtClean="0"/>
              <a:t>;</a:t>
            </a:r>
          </a:p>
          <a:p>
            <a:r>
              <a:rPr lang="en-US" sz="1600" dirty="0"/>
              <a:t>configuration management;</a:t>
            </a:r>
          </a:p>
          <a:p>
            <a:r>
              <a:rPr lang="en-US" sz="1600" dirty="0" err="1"/>
              <a:t>tero</a:t>
            </a:r>
            <a:r>
              <a:rPr lang="en-US" sz="1600" dirty="0"/>
              <a:t>-technology;</a:t>
            </a:r>
          </a:p>
          <a:p>
            <a:r>
              <a:rPr lang="en-US" sz="1600" dirty="0">
                <a:solidFill>
                  <a:srgbClr val="FF0000"/>
                </a:solidFill>
              </a:rPr>
              <a:t>sustainable development</a:t>
            </a:r>
            <a:r>
              <a:rPr lang="en-US" sz="1600" dirty="0"/>
              <a:t>;</a:t>
            </a:r>
          </a:p>
          <a:p>
            <a:r>
              <a:rPr lang="en-US" sz="1600" dirty="0"/>
              <a:t>inspection</a:t>
            </a:r>
            <a:r>
              <a:rPr lang="en-US" sz="1600" dirty="0" smtClean="0"/>
              <a:t>;</a:t>
            </a:r>
            <a:endParaRPr lang="en-US" sz="16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69</a:t>
            </a:fld>
            <a:endParaRPr lang="en-US" dirty="0"/>
          </a:p>
        </p:txBody>
      </p:sp>
      <p:sp>
        <p:nvSpPr>
          <p:cNvPr id="4" name="Title 3"/>
          <p:cNvSpPr>
            <a:spLocks noGrp="1"/>
          </p:cNvSpPr>
          <p:nvPr>
            <p:ph type="title"/>
          </p:nvPr>
        </p:nvSpPr>
        <p:spPr>
          <a:xfrm>
            <a:off x="228600" y="152400"/>
            <a:ext cx="6400800" cy="838200"/>
          </a:xfrm>
        </p:spPr>
        <p:txBody>
          <a:bodyPr/>
          <a:lstStyle/>
          <a:p>
            <a:r>
              <a:rPr lang="en-US" dirty="0" smtClean="0"/>
              <a:t>Correlation</a:t>
            </a:r>
            <a:endParaRPr lang="en-US" dirty="0"/>
          </a:p>
        </p:txBody>
      </p:sp>
      <p:sp>
        <p:nvSpPr>
          <p:cNvPr id="5" name="TextBox 4"/>
          <p:cNvSpPr txBox="1"/>
          <p:nvPr/>
        </p:nvSpPr>
        <p:spPr>
          <a:xfrm>
            <a:off x="4343400" y="1447800"/>
            <a:ext cx="4390946" cy="4204228"/>
          </a:xfrm>
          <a:prstGeom prst="rect">
            <a:avLst/>
          </a:prstGeom>
          <a:noFill/>
        </p:spPr>
        <p:txBody>
          <a:bodyPr wrap="none" rtlCol="0">
            <a:spAutoFit/>
          </a:bodyPr>
          <a:lstStyle/>
          <a:p>
            <a:pPr marL="285750" indent="-285750">
              <a:buFont typeface="Courier New"/>
              <a:buChar char="o"/>
            </a:pPr>
            <a:r>
              <a:rPr lang="en-US" sz="1600" dirty="0"/>
              <a:t>non-destructive testing;</a:t>
            </a:r>
          </a:p>
          <a:p>
            <a:pPr marL="285750" indent="-285750">
              <a:buFont typeface="Courier New"/>
              <a:buChar char="o"/>
            </a:pPr>
            <a:r>
              <a:rPr lang="en-US" sz="1600" dirty="0"/>
              <a:t>pressure equipment</a:t>
            </a:r>
            <a:r>
              <a:rPr lang="en-US" sz="1600" dirty="0" smtClean="0"/>
              <a:t>;</a:t>
            </a:r>
            <a:endParaRPr lang="en-US" sz="1600" dirty="0" smtClean="0">
              <a:latin typeface="Helvetica"/>
              <a:cs typeface="Helvetica"/>
            </a:endParaRPr>
          </a:p>
          <a:p>
            <a:pPr marL="342900" indent="-342900">
              <a:spcBef>
                <a:spcPct val="20000"/>
              </a:spcBef>
              <a:buClr>
                <a:schemeClr val="accent1">
                  <a:lumMod val="50000"/>
                </a:schemeClr>
              </a:buClr>
              <a:buFont typeface="Courier New" pitchFamily="49" charset="0"/>
              <a:buChar char="o"/>
            </a:pPr>
            <a:r>
              <a:rPr lang="en-US" sz="1600" dirty="0" smtClean="0">
                <a:latin typeface="Helvetica"/>
                <a:cs typeface="Helvetica"/>
              </a:rPr>
              <a:t>financial </a:t>
            </a:r>
            <a:r>
              <a:rPr lang="en-US" sz="1600" dirty="0">
                <a:latin typeface="Helvetica"/>
                <a:cs typeface="Helvetica"/>
              </a:rPr>
              <a:t>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value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shock and vibration;</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acoustics;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qualification and assessment of personnel;</a:t>
            </a:r>
          </a:p>
          <a:p>
            <a:pPr marL="342900" indent="-342900">
              <a:spcBef>
                <a:spcPct val="20000"/>
              </a:spcBef>
              <a:buClr>
                <a:schemeClr val="accent1">
                  <a:lumMod val="50000"/>
                </a:schemeClr>
              </a:buClr>
              <a:buFont typeface="Courier New" pitchFamily="49" charset="0"/>
              <a:buChar char="o"/>
            </a:pPr>
            <a:r>
              <a:rPr lang="en-US" sz="1600" dirty="0">
                <a:solidFill>
                  <a:srgbClr val="FF0000"/>
                </a:solidFill>
                <a:latin typeface="Helvetica"/>
                <a:cs typeface="Helvetica"/>
              </a:rPr>
              <a:t>project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property and property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facilities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equipment management;</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commissioning process;</a:t>
            </a:r>
          </a:p>
          <a:p>
            <a:pPr marL="342900" indent="-342900">
              <a:spcBef>
                <a:spcPct val="20000"/>
              </a:spcBef>
              <a:buClr>
                <a:schemeClr val="accent1">
                  <a:lumMod val="50000"/>
                </a:schemeClr>
              </a:buClr>
              <a:buFont typeface="Courier New" pitchFamily="49" charset="0"/>
              <a:buChar char="o"/>
            </a:pPr>
            <a:r>
              <a:rPr lang="en-US" sz="1600" dirty="0">
                <a:latin typeface="Helvetica"/>
                <a:cs typeface="Helvetica"/>
              </a:rPr>
              <a:t>energy management.</a:t>
            </a:r>
          </a:p>
          <a:p>
            <a:pPr marL="342900" indent="-342900">
              <a:spcBef>
                <a:spcPct val="20000"/>
              </a:spcBef>
              <a:buClr>
                <a:schemeClr val="accent1">
                  <a:lumMod val="50000"/>
                </a:schemeClr>
              </a:buClr>
              <a:buFont typeface="Courier New" pitchFamily="49" charset="0"/>
              <a:buChar char="o"/>
            </a:pPr>
            <a:endParaRPr lang="en-US" sz="1600" dirty="0">
              <a:latin typeface="Helvetica"/>
              <a:cs typeface="Helvetica"/>
            </a:endParaRPr>
          </a:p>
        </p:txBody>
      </p:sp>
      <p:sp>
        <p:nvSpPr>
          <p:cNvPr id="6" name="TextBox 5"/>
          <p:cNvSpPr txBox="1"/>
          <p:nvPr/>
        </p:nvSpPr>
        <p:spPr>
          <a:xfrm>
            <a:off x="228600" y="877669"/>
            <a:ext cx="6490066" cy="646331"/>
          </a:xfrm>
          <a:prstGeom prst="rect">
            <a:avLst/>
          </a:prstGeom>
          <a:noFill/>
        </p:spPr>
        <p:txBody>
          <a:bodyPr wrap="none" rtlCol="0">
            <a:spAutoFit/>
          </a:bodyPr>
          <a:lstStyle/>
          <a:p>
            <a:r>
              <a:rPr lang="en-US" dirty="0"/>
              <a:t>According to ISO relevant asset management subject areas include:</a:t>
            </a:r>
          </a:p>
          <a:p>
            <a:endParaRPr lang="en-US" dirty="0"/>
          </a:p>
        </p:txBody>
      </p:sp>
    </p:spTree>
    <p:extLst>
      <p:ext uri="{BB962C8B-B14F-4D97-AF65-F5344CB8AC3E}">
        <p14:creationId xmlns:p14="http://schemas.microsoft.com/office/powerpoint/2010/main" val="2428691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81" y="109538"/>
            <a:ext cx="8845219" cy="1143000"/>
          </a:xfrm>
        </p:spPr>
        <p:txBody>
          <a:bodyPr/>
          <a:lstStyle/>
          <a:p>
            <a:r>
              <a:rPr lang="en-US" dirty="0"/>
              <a:t>Active in over </a:t>
            </a:r>
            <a:r>
              <a:rPr lang="en-US" dirty="0" smtClean="0"/>
              <a:t>140 countries and growing</a:t>
            </a:r>
            <a:endParaRPr lang="en-US" dirty="0"/>
          </a:p>
        </p:txBody>
      </p:sp>
      <p:sp>
        <p:nvSpPr>
          <p:cNvPr id="4" name="Content Placeholder 3"/>
          <p:cNvSpPr>
            <a:spLocks noGrp="1"/>
          </p:cNvSpPr>
          <p:nvPr>
            <p:ph sz="half" idx="2"/>
          </p:nvPr>
        </p:nvSpPr>
        <p:spPr>
          <a:xfrm>
            <a:off x="228600" y="1905000"/>
            <a:ext cx="4343400" cy="2514600"/>
          </a:xfrm>
        </p:spPr>
        <p:txBody>
          <a:bodyPr>
            <a:normAutofit/>
          </a:bodyPr>
          <a:lstStyle/>
          <a:p>
            <a:pPr marL="0" indent="0">
              <a:buNone/>
            </a:pPr>
            <a:r>
              <a:rPr lang="en-US" b="1" dirty="0" smtClean="0"/>
              <a:t>GPM is the largest sustainability training organization in the world.</a:t>
            </a:r>
          </a:p>
          <a:p>
            <a:pPr marL="0" indent="0">
              <a:buNone/>
            </a:pPr>
            <a:r>
              <a:rPr lang="en-US" dirty="0" smtClean="0"/>
              <a:t>(The Sustainable Project Management Organization.)</a:t>
            </a:r>
          </a:p>
          <a:p>
            <a:pPr marL="0" indent="0">
              <a:buNone/>
            </a:pPr>
            <a:endParaRPr lang="en-US" dirty="0"/>
          </a:p>
          <a:p>
            <a:pPr marL="0" indent="0">
              <a:buNone/>
            </a:pPr>
            <a:endParaRPr lang="en-US" dirty="0"/>
          </a:p>
        </p:txBody>
      </p:sp>
      <p:pic>
        <p:nvPicPr>
          <p:cNvPr id="10" name="Picture 9" descr="GPM Evolv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00" y="5029200"/>
            <a:ext cx="2422953" cy="774700"/>
          </a:xfrm>
          <a:prstGeom prst="rect">
            <a:avLst/>
          </a:prstGeom>
        </p:spPr>
      </p:pic>
      <p:sp>
        <p:nvSpPr>
          <p:cNvPr id="5" name="Slide Number Placeholder 4"/>
          <p:cNvSpPr>
            <a:spLocks noGrp="1"/>
          </p:cNvSpPr>
          <p:nvPr>
            <p:ph type="sldNum" sz="quarter" idx="12"/>
          </p:nvPr>
        </p:nvSpPr>
        <p:spPr/>
        <p:txBody>
          <a:bodyPr/>
          <a:lstStyle/>
          <a:p>
            <a:fld id="{4BE819A1-3DD8-4179-BFD0-BF7D359F8DBD}" type="slidenum">
              <a:rPr lang="en-US" smtClean="0"/>
              <a:pPr/>
              <a:t>7</a:t>
            </a:fld>
            <a:endParaRPr lang="en-US" dirty="0"/>
          </a:p>
        </p:txBody>
      </p:sp>
      <p:pic>
        <p:nvPicPr>
          <p:cNvPr id="8" name="Picture 7" descr="MAP.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3000" y="1981200"/>
            <a:ext cx="3810000" cy="2170586"/>
          </a:xfrm>
          <a:prstGeom prst="rect">
            <a:avLst/>
          </a:prstGeom>
        </p:spPr>
      </p:pic>
    </p:spTree>
    <p:extLst>
      <p:ext uri="{BB962C8B-B14F-4D97-AF65-F5344CB8AC3E}">
        <p14:creationId xmlns:p14="http://schemas.microsoft.com/office/powerpoint/2010/main" val="1654979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Elbow Connector 42"/>
          <p:cNvCxnSpPr>
            <a:stCxn id="18" idx="1"/>
            <a:endCxn id="17" idx="1"/>
          </p:cNvCxnSpPr>
          <p:nvPr/>
        </p:nvCxnSpPr>
        <p:spPr>
          <a:xfrm rot="10800000" flipV="1">
            <a:off x="1219200" y="3314700"/>
            <a:ext cx="12700" cy="647700"/>
          </a:xfrm>
          <a:prstGeom prst="bentConnector3">
            <a:avLst>
              <a:gd name="adj1" fmla="val 4270591"/>
            </a:avLst>
          </a:prstGeom>
          <a:ln>
            <a:prstDash val="sysDash"/>
            <a:tailEnd type="triangle" w="lg"/>
          </a:ln>
        </p:spPr>
        <p:style>
          <a:lnRef idx="2">
            <a:schemeClr val="dk1"/>
          </a:lnRef>
          <a:fillRef idx="0">
            <a:schemeClr val="dk1"/>
          </a:fillRef>
          <a:effectRef idx="1">
            <a:schemeClr val="dk1"/>
          </a:effectRef>
          <a:fontRef idx="minor">
            <a:schemeClr val="tx1"/>
          </a:fontRef>
        </p:style>
      </p:cxnSp>
      <p:sp>
        <p:nvSpPr>
          <p:cNvPr id="3" name="Slide Number Placeholder 2"/>
          <p:cNvSpPr>
            <a:spLocks noGrp="1"/>
          </p:cNvSpPr>
          <p:nvPr>
            <p:ph type="sldNum" sz="quarter" idx="12"/>
          </p:nvPr>
        </p:nvSpPr>
        <p:spPr/>
        <p:txBody>
          <a:bodyPr/>
          <a:lstStyle/>
          <a:p>
            <a:fld id="{4BE819A1-3DD8-4179-BFD0-BF7D359F8DBD}" type="slidenum">
              <a:rPr lang="en-US" smtClean="0"/>
              <a:pPr/>
              <a:t>70</a:t>
            </a:fld>
            <a:endParaRPr lang="en-US" dirty="0"/>
          </a:p>
        </p:txBody>
      </p:sp>
      <p:sp>
        <p:nvSpPr>
          <p:cNvPr id="4" name="Title 3"/>
          <p:cNvSpPr>
            <a:spLocks noGrp="1"/>
          </p:cNvSpPr>
          <p:nvPr>
            <p:ph type="title"/>
          </p:nvPr>
        </p:nvSpPr>
        <p:spPr/>
        <p:txBody>
          <a:bodyPr/>
          <a:lstStyle/>
          <a:p>
            <a:r>
              <a:rPr lang="en-US" dirty="0" smtClean="0"/>
              <a:t>Relationship to Projects</a:t>
            </a:r>
            <a:endParaRPr lang="en-US" dirty="0"/>
          </a:p>
        </p:txBody>
      </p:sp>
      <p:sp>
        <p:nvSpPr>
          <p:cNvPr id="6" name="Rectangle 5"/>
          <p:cNvSpPr/>
          <p:nvPr/>
        </p:nvSpPr>
        <p:spPr>
          <a:xfrm>
            <a:off x="1219200" y="16002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a:t>Organizational plans and objectives</a:t>
            </a:r>
          </a:p>
        </p:txBody>
      </p:sp>
      <p:sp>
        <p:nvSpPr>
          <p:cNvPr id="8" name="Up-Down Arrow 7"/>
          <p:cNvSpPr/>
          <p:nvPr/>
        </p:nvSpPr>
        <p:spPr>
          <a:xfrm>
            <a:off x="13716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0" name="Rectangle 9"/>
          <p:cNvSpPr/>
          <p:nvPr/>
        </p:nvSpPr>
        <p:spPr>
          <a:xfrm>
            <a:off x="1219200" y="2286000"/>
            <a:ext cx="3657600" cy="5334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Strategic asset management plan (SAMP) Asset management objectives</a:t>
            </a:r>
            <a:endParaRPr lang="en-US" sz="1400" dirty="0"/>
          </a:p>
        </p:txBody>
      </p:sp>
      <p:sp>
        <p:nvSpPr>
          <p:cNvPr id="11" name="Rectangle 10"/>
          <p:cNvSpPr/>
          <p:nvPr/>
        </p:nvSpPr>
        <p:spPr>
          <a:xfrm>
            <a:off x="1219200" y="762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lstStyle/>
          <a:p>
            <a:pPr algn="ctr"/>
            <a:r>
              <a:rPr lang="en-US" sz="1400" dirty="0" smtClean="0"/>
              <a:t>Stakeholders and organizational context</a:t>
            </a:r>
            <a:endParaRPr lang="en-US" sz="1400" dirty="0"/>
          </a:p>
        </p:txBody>
      </p:sp>
      <p:sp>
        <p:nvSpPr>
          <p:cNvPr id="12" name="Down Arrow 11"/>
          <p:cNvSpPr/>
          <p:nvPr/>
        </p:nvSpPr>
        <p:spPr>
          <a:xfrm>
            <a:off x="1828800" y="1905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14" name="TextBox 13"/>
          <p:cNvSpPr txBox="1"/>
          <p:nvPr/>
        </p:nvSpPr>
        <p:spPr>
          <a:xfrm>
            <a:off x="1828800" y="6096000"/>
            <a:ext cx="5780774" cy="276999"/>
          </a:xfrm>
          <a:prstGeom prst="rect">
            <a:avLst/>
          </a:prstGeom>
          <a:noFill/>
        </p:spPr>
        <p:txBody>
          <a:bodyPr wrap="none" rtlCol="0">
            <a:spAutoFit/>
          </a:bodyPr>
          <a:lstStyle/>
          <a:p>
            <a:r>
              <a:rPr lang="en-US" sz="1200" dirty="0" smtClean="0"/>
              <a:t>Based on ISO 55000, Relationship </a:t>
            </a:r>
            <a:r>
              <a:rPr lang="en-US" sz="1200" dirty="0"/>
              <a:t>between key elements of an asset management system</a:t>
            </a:r>
          </a:p>
        </p:txBody>
      </p:sp>
      <p:sp>
        <p:nvSpPr>
          <p:cNvPr id="15" name="Rectangle 14"/>
          <p:cNvSpPr/>
          <p:nvPr/>
        </p:nvSpPr>
        <p:spPr>
          <a:xfrm>
            <a:off x="5486400" y="1219200"/>
            <a:ext cx="2971800" cy="38100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dirty="0" smtClean="0"/>
              <a:t>Portfolio, Program &amp; Project Management</a:t>
            </a:r>
            <a:endParaRPr lang="en-US" sz="1400" dirty="0"/>
          </a:p>
        </p:txBody>
      </p:sp>
      <p:sp>
        <p:nvSpPr>
          <p:cNvPr id="17" name="Rectangle 16"/>
          <p:cNvSpPr/>
          <p:nvPr/>
        </p:nvSpPr>
        <p:spPr>
          <a:xfrm>
            <a:off x="1219200" y="3810000"/>
            <a:ext cx="36576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Implementation of asset management plans</a:t>
            </a:r>
            <a:endParaRPr lang="en-US" sz="1400" dirty="0"/>
          </a:p>
        </p:txBody>
      </p:sp>
      <p:sp>
        <p:nvSpPr>
          <p:cNvPr id="18" name="Rectangle 17"/>
          <p:cNvSpPr/>
          <p:nvPr/>
        </p:nvSpPr>
        <p:spPr>
          <a:xfrm>
            <a:off x="1219200" y="3200400"/>
            <a:ext cx="3657600" cy="2286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plans</a:t>
            </a:r>
            <a:endParaRPr lang="en-US" sz="1400" dirty="0"/>
          </a:p>
        </p:txBody>
      </p:sp>
      <p:sp>
        <p:nvSpPr>
          <p:cNvPr id="19" name="Up-Down Arrow 18"/>
          <p:cNvSpPr/>
          <p:nvPr/>
        </p:nvSpPr>
        <p:spPr>
          <a:xfrm>
            <a:off x="4343400" y="1066800"/>
            <a:ext cx="304800" cy="533400"/>
          </a:xfrm>
          <a:prstGeom prst="up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0" name="Down Arrow 19"/>
          <p:cNvSpPr/>
          <p:nvPr/>
        </p:nvSpPr>
        <p:spPr>
          <a:xfrm>
            <a:off x="2209800" y="28194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1" name="Down Arrow 20"/>
          <p:cNvSpPr/>
          <p:nvPr/>
        </p:nvSpPr>
        <p:spPr>
          <a:xfrm>
            <a:off x="2667000" y="3429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2" name="Rectangle 21"/>
          <p:cNvSpPr/>
          <p:nvPr/>
        </p:nvSpPr>
        <p:spPr>
          <a:xfrm>
            <a:off x="3124200" y="4495800"/>
            <a:ext cx="14478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Portfolio</a:t>
            </a:r>
            <a:endParaRPr lang="en-US" sz="1400" dirty="0"/>
          </a:p>
        </p:txBody>
      </p:sp>
      <p:sp>
        <p:nvSpPr>
          <p:cNvPr id="23" name="Rectangle 22"/>
          <p:cNvSpPr/>
          <p:nvPr/>
        </p:nvSpPr>
        <p:spPr>
          <a:xfrm>
            <a:off x="1219200" y="5334000"/>
            <a:ext cx="36576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Performance evaluation and improvements</a:t>
            </a:r>
            <a:endParaRPr lang="en-US" sz="1400" dirty="0"/>
          </a:p>
        </p:txBody>
      </p:sp>
      <p:sp>
        <p:nvSpPr>
          <p:cNvPr id="24" name="Down Arrow 23"/>
          <p:cNvSpPr/>
          <p:nvPr/>
        </p:nvSpPr>
        <p:spPr>
          <a:xfrm>
            <a:off x="3733800" y="41148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5" name="Down Arrow 24"/>
          <p:cNvSpPr/>
          <p:nvPr/>
        </p:nvSpPr>
        <p:spPr>
          <a:xfrm>
            <a:off x="1752600" y="4114800"/>
            <a:ext cx="381000" cy="12192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6" name="Down Arrow 25"/>
          <p:cNvSpPr/>
          <p:nvPr/>
        </p:nvSpPr>
        <p:spPr>
          <a:xfrm>
            <a:off x="3733800" y="4953000"/>
            <a:ext cx="381000" cy="381000"/>
          </a:xfrm>
          <a:prstGeom prst="downArrow">
            <a:avLst/>
          </a:prstGeom>
          <a:no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a:lstStyle/>
          <a:p>
            <a:endParaRPr lang="en-US"/>
          </a:p>
        </p:txBody>
      </p:sp>
      <p:sp>
        <p:nvSpPr>
          <p:cNvPr id="27" name="Rectangle 26"/>
          <p:cNvSpPr/>
          <p:nvPr/>
        </p:nvSpPr>
        <p:spPr>
          <a:xfrm>
            <a:off x="5562600" y="3810000"/>
            <a:ext cx="2743200" cy="4572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system + relevant support</a:t>
            </a:r>
            <a:endParaRPr lang="en-US" sz="1400" dirty="0"/>
          </a:p>
        </p:txBody>
      </p:sp>
      <p:sp>
        <p:nvSpPr>
          <p:cNvPr id="28" name="Rectangle 27"/>
          <p:cNvSpPr/>
          <p:nvPr/>
        </p:nvSpPr>
        <p:spPr>
          <a:xfrm>
            <a:off x="5562600" y="2743200"/>
            <a:ext cx="2743200" cy="685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Plans for developing asset management system &amp; relevant support</a:t>
            </a:r>
            <a:endParaRPr lang="en-US" sz="1400" dirty="0"/>
          </a:p>
        </p:txBody>
      </p:sp>
      <p:sp>
        <p:nvSpPr>
          <p:cNvPr id="29" name="Rectangle 28"/>
          <p:cNvSpPr/>
          <p:nvPr/>
        </p:nvSpPr>
        <p:spPr>
          <a:xfrm>
            <a:off x="5562600" y="1905000"/>
            <a:ext cx="2743200" cy="304800"/>
          </a:xfrm>
          <a:prstGeom prst="rect">
            <a:avLst/>
          </a:prstGeom>
          <a:solidFill>
            <a:srgbClr val="3B59E4"/>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r>
              <a:rPr lang="en-US" sz="1400" dirty="0" smtClean="0"/>
              <a:t>Asset management policy</a:t>
            </a:r>
            <a:endParaRPr lang="en-US" sz="1400" dirty="0"/>
          </a:p>
        </p:txBody>
      </p:sp>
      <p:cxnSp>
        <p:nvCxnSpPr>
          <p:cNvPr id="34" name="Elbow Connector 33"/>
          <p:cNvCxnSpPr/>
          <p:nvPr/>
        </p:nvCxnSpPr>
        <p:spPr>
          <a:xfrm rot="10800000" flipV="1">
            <a:off x="1206500" y="1752600"/>
            <a:ext cx="12700" cy="838200"/>
          </a:xfrm>
          <a:prstGeom prst="bentConnector3">
            <a:avLst>
              <a:gd name="adj1" fmla="val 4152945"/>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8" name="Elbow Connector 37"/>
          <p:cNvCxnSpPr>
            <a:endCxn id="18" idx="1"/>
          </p:cNvCxnSpPr>
          <p:nvPr/>
        </p:nvCxnSpPr>
        <p:spPr>
          <a:xfrm rot="16200000" flipH="1">
            <a:off x="590550" y="2686050"/>
            <a:ext cx="723900" cy="533400"/>
          </a:xfrm>
          <a:prstGeom prst="bentConnector2">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30" name="Elbow Connector 29"/>
          <p:cNvCxnSpPr>
            <a:stCxn id="11" idx="1"/>
            <a:endCxn id="6" idx="1"/>
          </p:cNvCxnSpPr>
          <p:nvPr/>
        </p:nvCxnSpPr>
        <p:spPr>
          <a:xfrm rot="10800000" flipV="1">
            <a:off x="1219200" y="914400"/>
            <a:ext cx="12700" cy="838200"/>
          </a:xfrm>
          <a:prstGeom prst="bentConnector3">
            <a:avLst>
              <a:gd name="adj1" fmla="val 4200000"/>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47" name="Elbow Connector 46"/>
          <p:cNvCxnSpPr>
            <a:stCxn id="23" idx="1"/>
            <a:endCxn id="17" idx="1"/>
          </p:cNvCxnSpPr>
          <p:nvPr/>
        </p:nvCxnSpPr>
        <p:spPr>
          <a:xfrm rot="10800000">
            <a:off x="1219200" y="3962400"/>
            <a:ext cx="12700" cy="1600200"/>
          </a:xfrm>
          <a:prstGeom prst="bentConnector3">
            <a:avLst>
              <a:gd name="adj1" fmla="val 4211764"/>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51" name="Elbow Connector 50"/>
          <p:cNvCxnSpPr>
            <a:stCxn id="6" idx="3"/>
            <a:endCxn id="29" idx="0"/>
          </p:cNvCxnSpPr>
          <p:nvPr/>
        </p:nvCxnSpPr>
        <p:spPr>
          <a:xfrm>
            <a:off x="4876800" y="1752600"/>
            <a:ext cx="2057400" cy="152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6" name="Elbow Connector 55"/>
          <p:cNvCxnSpPr>
            <a:stCxn id="29" idx="2"/>
            <a:endCxn id="10" idx="3"/>
          </p:cNvCxnSpPr>
          <p:nvPr/>
        </p:nvCxnSpPr>
        <p:spPr>
          <a:xfrm rot="5400000">
            <a:off x="5734050" y="1352550"/>
            <a:ext cx="342900" cy="2057400"/>
          </a:xfrm>
          <a:prstGeom prst="bentConnector2">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59" name="Elbow Connector 58"/>
          <p:cNvCxnSpPr>
            <a:endCxn id="28" idx="1"/>
          </p:cNvCxnSpPr>
          <p:nvPr/>
        </p:nvCxnSpPr>
        <p:spPr>
          <a:xfrm>
            <a:off x="4343400" y="2819400"/>
            <a:ext cx="1219200" cy="266700"/>
          </a:xfrm>
          <a:prstGeom prst="bentConnector3">
            <a:avLst>
              <a:gd name="adj1" fmla="val 980"/>
            </a:avLst>
          </a:prstGeom>
          <a:ln>
            <a:prstDash val="solid"/>
            <a:tailEnd type="triangle" w="lg"/>
          </a:ln>
        </p:spPr>
        <p:style>
          <a:lnRef idx="2">
            <a:schemeClr val="dk1"/>
          </a:lnRef>
          <a:fillRef idx="0">
            <a:schemeClr val="dk1"/>
          </a:fillRef>
          <a:effectRef idx="1">
            <a:schemeClr val="dk1"/>
          </a:effectRef>
          <a:fontRef idx="minor">
            <a:schemeClr val="tx1"/>
          </a:fontRef>
        </p:style>
      </p:cxnSp>
      <p:cxnSp>
        <p:nvCxnSpPr>
          <p:cNvPr id="101" name="Straight Connector 100"/>
          <p:cNvCxnSpPr>
            <a:stCxn id="18" idx="3"/>
          </p:cNvCxnSpPr>
          <p:nvPr/>
        </p:nvCxnSpPr>
        <p:spPr>
          <a:xfrm>
            <a:off x="4876800" y="3314700"/>
            <a:ext cx="685800" cy="381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08" name="Straight Connector 107"/>
          <p:cNvCxnSpPr>
            <a:stCxn id="27" idx="1"/>
          </p:cNvCxnSpPr>
          <p:nvPr/>
        </p:nvCxnSpPr>
        <p:spPr>
          <a:xfrm flipH="1" flipV="1">
            <a:off x="4800600" y="3505200"/>
            <a:ext cx="762000" cy="5334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2" name="Straight Connector 111"/>
          <p:cNvCxnSpPr>
            <a:stCxn id="27" idx="1"/>
            <a:endCxn id="17" idx="3"/>
          </p:cNvCxnSpPr>
          <p:nvPr/>
        </p:nvCxnSpPr>
        <p:spPr>
          <a:xfrm flipH="1" flipV="1">
            <a:off x="4876800" y="3962400"/>
            <a:ext cx="685800" cy="762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6" name="Straight Connector 115"/>
          <p:cNvCxnSpPr>
            <a:stCxn id="28" idx="2"/>
          </p:cNvCxnSpPr>
          <p:nvPr/>
        </p:nvCxnSpPr>
        <p:spPr>
          <a:xfrm>
            <a:off x="6934200" y="3429000"/>
            <a:ext cx="0" cy="3810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19" name="Elbow Connector 118"/>
          <p:cNvCxnSpPr>
            <a:stCxn id="23" idx="3"/>
            <a:endCxn id="28" idx="3"/>
          </p:cNvCxnSpPr>
          <p:nvPr/>
        </p:nvCxnSpPr>
        <p:spPr>
          <a:xfrm flipV="1">
            <a:off x="4876800" y="3086100"/>
            <a:ext cx="3429000" cy="2476500"/>
          </a:xfrm>
          <a:prstGeom prst="bentConnector3">
            <a:avLst>
              <a:gd name="adj1" fmla="val 106667"/>
            </a:avLst>
          </a:prstGeom>
          <a:ln>
            <a:prstDash val="sysDash"/>
            <a:tailEnd type="triangle" w="lg"/>
          </a:ln>
        </p:spPr>
        <p:style>
          <a:lnRef idx="2">
            <a:schemeClr val="dk1"/>
          </a:lnRef>
          <a:fillRef idx="0">
            <a:schemeClr val="dk1"/>
          </a:fillRef>
          <a:effectRef idx="1">
            <a:schemeClr val="dk1"/>
          </a:effectRef>
          <a:fontRef idx="minor">
            <a:schemeClr val="tx1"/>
          </a:fontRef>
        </p:style>
      </p:cxnSp>
      <p:cxnSp>
        <p:nvCxnSpPr>
          <p:cNvPr id="135" name="Straight Connector 134"/>
          <p:cNvCxnSpPr>
            <a:stCxn id="15" idx="1"/>
            <a:endCxn id="17" idx="3"/>
          </p:cNvCxnSpPr>
          <p:nvPr/>
        </p:nvCxnSpPr>
        <p:spPr>
          <a:xfrm flipH="1">
            <a:off x="4876800" y="1409700"/>
            <a:ext cx="609600" cy="2552700"/>
          </a:xfrm>
          <a:prstGeom prst="line">
            <a:avLst/>
          </a:prstGeom>
          <a:ln>
            <a:tailEnd type="triangle" w="lg"/>
          </a:ln>
        </p:spPr>
        <p:style>
          <a:lnRef idx="2">
            <a:schemeClr val="dk1"/>
          </a:lnRef>
          <a:fillRef idx="0">
            <a:schemeClr val="dk1"/>
          </a:fillRef>
          <a:effectRef idx="1">
            <a:schemeClr val="dk1"/>
          </a:effectRef>
          <a:fontRef idx="minor">
            <a:schemeClr val="tx1"/>
          </a:fontRef>
        </p:style>
      </p:cxnSp>
      <p:cxnSp>
        <p:nvCxnSpPr>
          <p:cNvPr id="141" name="Straight Connector 140"/>
          <p:cNvCxnSpPr>
            <a:endCxn id="22" idx="3"/>
          </p:cNvCxnSpPr>
          <p:nvPr/>
        </p:nvCxnSpPr>
        <p:spPr>
          <a:xfrm flipH="1">
            <a:off x="4572000" y="1409700"/>
            <a:ext cx="914400" cy="3314700"/>
          </a:xfrm>
          <a:prstGeom prst="line">
            <a:avLst/>
          </a:prstGeom>
          <a:ln>
            <a:tailEnd type="triangle" w="lg"/>
          </a:ln>
        </p:spPr>
        <p:style>
          <a:lnRef idx="2">
            <a:schemeClr val="dk1"/>
          </a:lnRef>
          <a:fillRef idx="0">
            <a:schemeClr val="dk1"/>
          </a:fillRef>
          <a:effectRef idx="1">
            <a:schemeClr val="dk1"/>
          </a:effectRef>
          <a:fontRef idx="minor">
            <a:schemeClr val="tx1"/>
          </a:fontRef>
        </p:style>
      </p:cxnSp>
      <p:grpSp>
        <p:nvGrpSpPr>
          <p:cNvPr id="145" name="Group 144"/>
          <p:cNvGrpSpPr/>
          <p:nvPr/>
        </p:nvGrpSpPr>
        <p:grpSpPr>
          <a:xfrm>
            <a:off x="4876800" y="914400"/>
            <a:ext cx="2095500" cy="4648200"/>
            <a:chOff x="4876800" y="914400"/>
            <a:chExt cx="2095500" cy="4648200"/>
          </a:xfrm>
        </p:grpSpPr>
        <p:cxnSp>
          <p:nvCxnSpPr>
            <p:cNvPr id="126" name="Straight Connector 125"/>
            <p:cNvCxnSpPr>
              <a:stCxn id="15" idx="1"/>
              <a:endCxn id="11" idx="3"/>
            </p:cNvCxnSpPr>
            <p:nvPr/>
          </p:nvCxnSpPr>
          <p:spPr>
            <a:xfrm flipH="1" flipV="1">
              <a:off x="4876800" y="914400"/>
              <a:ext cx="609600" cy="4953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a:stCxn id="15" idx="1"/>
              <a:endCxn id="6" idx="3"/>
            </p:cNvCxnSpPr>
            <p:nvPr/>
          </p:nvCxnSpPr>
          <p:spPr>
            <a:xfrm flipH="1">
              <a:off x="4876800" y="1409700"/>
              <a:ext cx="609600" cy="34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a:stCxn id="15" idx="1"/>
              <a:endCxn id="10" idx="3"/>
            </p:cNvCxnSpPr>
            <p:nvPr/>
          </p:nvCxnSpPr>
          <p:spPr>
            <a:xfrm flipH="1">
              <a:off x="4876800" y="1409700"/>
              <a:ext cx="609600" cy="11430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a:stCxn id="15" idx="2"/>
              <a:endCxn id="29" idx="0"/>
            </p:cNvCxnSpPr>
            <p:nvPr/>
          </p:nvCxnSpPr>
          <p:spPr>
            <a:xfrm flipH="1">
              <a:off x="6934200" y="1600200"/>
              <a:ext cx="38100" cy="3048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a:endCxn id="23" idx="3"/>
            </p:cNvCxnSpPr>
            <p:nvPr/>
          </p:nvCxnSpPr>
          <p:spPr>
            <a:xfrm flipH="1">
              <a:off x="4876800" y="1409700"/>
              <a:ext cx="609600" cy="4152900"/>
            </a:xfrm>
            <a:prstGeom prst="line">
              <a:avLst/>
            </a:prstGeom>
            <a:ln w="38100" cmpd="sng">
              <a:tailEnd type="triangle" w="lg"/>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9445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71</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Systems Thinking</a:t>
            </a:r>
            <a:endParaRPr lang="en-GB" dirty="0">
              <a:ea typeface="Calibri"/>
            </a:endParaRPr>
          </a:p>
          <a:p>
            <a:pPr>
              <a:lnSpc>
                <a:spcPct val="115000"/>
              </a:lnSpc>
              <a:spcAft>
                <a:spcPts val="0"/>
              </a:spcAft>
              <a:buFont typeface="Arial" pitchFamily="34" charset="0"/>
              <a:buNone/>
            </a:pPr>
            <a:r>
              <a:rPr lang="en-GB" dirty="0" smtClean="0">
                <a:ea typeface="Calibri"/>
              </a:rPr>
              <a:t>ISO 26000</a:t>
            </a:r>
            <a:endParaRPr lang="en-GB" dirty="0">
              <a:ea typeface="Calibri"/>
            </a:endParaRPr>
          </a:p>
          <a:p>
            <a:pPr>
              <a:lnSpc>
                <a:spcPct val="115000"/>
              </a:lnSpc>
              <a:spcAft>
                <a:spcPts val="0"/>
              </a:spcAft>
              <a:buFont typeface="Arial" pitchFamily="34" charset="0"/>
              <a:buNone/>
            </a:pPr>
            <a:r>
              <a:rPr lang="en-GB" dirty="0" smtClean="0">
                <a:ea typeface="Calibri"/>
              </a:rPr>
              <a:t>ISO 14000 Series</a:t>
            </a:r>
            <a:endParaRPr lang="en-GB" dirty="0">
              <a:ea typeface="Calibri"/>
            </a:endParaRPr>
          </a:p>
          <a:p>
            <a:pPr>
              <a:lnSpc>
                <a:spcPct val="115000"/>
              </a:lnSpc>
              <a:spcAft>
                <a:spcPts val="0"/>
              </a:spcAft>
              <a:buFont typeface="Arial" pitchFamily="34" charset="0"/>
              <a:buNone/>
            </a:pPr>
            <a:r>
              <a:rPr lang="en-GB" dirty="0" smtClean="0">
                <a:ea typeface="Calibri"/>
              </a:rPr>
              <a:t>ISO 9000</a:t>
            </a:r>
          </a:p>
          <a:p>
            <a:pPr>
              <a:lnSpc>
                <a:spcPct val="115000"/>
              </a:lnSpc>
              <a:spcAft>
                <a:spcPts val="0"/>
              </a:spcAft>
              <a:buFont typeface="Arial" pitchFamily="34" charset="0"/>
              <a:buNone/>
            </a:pPr>
            <a:r>
              <a:rPr lang="en-GB" dirty="0" smtClean="0">
                <a:ea typeface="Calibri"/>
              </a:rPr>
              <a:t>ISO 50001</a:t>
            </a:r>
          </a:p>
          <a:p>
            <a:pPr>
              <a:lnSpc>
                <a:spcPct val="115000"/>
              </a:lnSpc>
              <a:spcAft>
                <a:spcPts val="0"/>
              </a:spcAft>
              <a:buFont typeface="Arial" pitchFamily="34" charset="0"/>
              <a:buNone/>
            </a:pPr>
            <a:r>
              <a:rPr lang="en-GB" dirty="0" smtClean="0">
                <a:ea typeface="Calibri"/>
              </a:rPr>
              <a:t>ISO 55000 </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1054386326"/>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Ethics Values and Principles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72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42936323"/>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4</a:t>
                      </a:r>
                    </a:p>
                    <a:p>
                      <a:pPr>
                        <a:lnSpc>
                          <a:spcPct val="100000"/>
                        </a:lnSpc>
                        <a:spcAft>
                          <a:spcPts val="0"/>
                        </a:spcAft>
                      </a:pPr>
                      <a:r>
                        <a:rPr lang="en-GB" sz="1600" dirty="0" smtClean="0">
                          <a:solidFill>
                            <a:schemeClr val="tx1"/>
                          </a:solidFill>
                          <a:latin typeface="Helvetica"/>
                          <a:ea typeface="Calibri"/>
                          <a:cs typeface="Helvetica"/>
                        </a:rPr>
                        <a:t>Ethics Values</a:t>
                      </a:r>
                      <a:r>
                        <a:rPr lang="en-GB" sz="1600" baseline="0" dirty="0" smtClean="0">
                          <a:solidFill>
                            <a:schemeClr val="tx1"/>
                          </a:solidFill>
                          <a:latin typeface="Helvetica"/>
                          <a:ea typeface="Calibri"/>
                          <a:cs typeface="Helvetica"/>
                        </a:rPr>
                        <a:t> and Principles</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Ethics</a:t>
                      </a:r>
                      <a:r>
                        <a:rPr lang="en-GB" sz="1600" b="1" baseline="0" dirty="0" smtClean="0">
                          <a:solidFill>
                            <a:schemeClr val="tx1"/>
                          </a:solidFill>
                          <a:latin typeface="Helvetica"/>
                          <a:ea typeface="Calibri"/>
                          <a:cs typeface="Helvetica"/>
                        </a:rPr>
                        <a:t> </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Values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Principles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the Principles,</a:t>
                      </a:r>
                      <a:r>
                        <a:rPr lang="en-GB" sz="1600" baseline="0" dirty="0" smtClean="0">
                          <a:solidFill>
                            <a:schemeClr val="tx2"/>
                          </a:solidFill>
                          <a:latin typeface="Helvetica"/>
                          <a:ea typeface="Calibri"/>
                          <a:cs typeface="Helvetica"/>
                        </a:rPr>
                        <a:t> Ethics and Values behind Sustainable Change Delivery.</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5797574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GB" sz="3600" dirty="0"/>
              <a:t>Business </a:t>
            </a:r>
            <a:r>
              <a:rPr lang="en-GB" sz="3600" dirty="0" smtClean="0"/>
              <a:t>Ethics</a:t>
            </a:r>
            <a:endParaRPr lang="en-US" sz="3600" dirty="0"/>
          </a:p>
        </p:txBody>
      </p:sp>
      <p:sp>
        <p:nvSpPr>
          <p:cNvPr id="105475" name="Rectangle 3"/>
          <p:cNvSpPr>
            <a:spLocks noGrp="1" noChangeArrowheads="1"/>
          </p:cNvSpPr>
          <p:nvPr>
            <p:ph type="body" sz="half" idx="1"/>
          </p:nvPr>
        </p:nvSpPr>
        <p:spPr>
          <a:xfrm>
            <a:off x="457200" y="1600200"/>
            <a:ext cx="4343400" cy="4525963"/>
          </a:xfrm>
        </p:spPr>
        <p:txBody>
          <a:bodyPr/>
          <a:lstStyle/>
          <a:p>
            <a:r>
              <a:rPr lang="en-GB" sz="2600" b="1" dirty="0"/>
              <a:t>Business ethics are:</a:t>
            </a:r>
          </a:p>
          <a:p>
            <a:pPr lvl="1"/>
            <a:r>
              <a:rPr lang="en-GB" sz="2200" dirty="0"/>
              <a:t>Rules of conduct</a:t>
            </a:r>
          </a:p>
          <a:p>
            <a:pPr lvl="1"/>
            <a:r>
              <a:rPr lang="en-GB" sz="2200" dirty="0"/>
              <a:t>Patterns of behaviour in business</a:t>
            </a:r>
          </a:p>
          <a:p>
            <a:pPr lvl="1"/>
            <a:r>
              <a:rPr lang="en-GB" sz="2200" dirty="0"/>
              <a:t>‘Doing the right thing’</a:t>
            </a:r>
          </a:p>
          <a:p>
            <a:r>
              <a:rPr lang="en-GB" sz="2600" b="1" dirty="0"/>
              <a:t>Involves responsibility to:</a:t>
            </a:r>
          </a:p>
          <a:p>
            <a:pPr lvl="1"/>
            <a:r>
              <a:rPr lang="en-GB" sz="2200" dirty="0"/>
              <a:t>Suppliers</a:t>
            </a:r>
          </a:p>
          <a:p>
            <a:pPr lvl="1"/>
            <a:r>
              <a:rPr lang="en-GB" sz="2200" dirty="0"/>
              <a:t>Employees</a:t>
            </a:r>
          </a:p>
          <a:p>
            <a:pPr lvl="1"/>
            <a:r>
              <a:rPr lang="en-GB" sz="2200" dirty="0"/>
              <a:t>Wider </a:t>
            </a:r>
            <a:r>
              <a:rPr lang="en-GB" sz="2200" dirty="0" smtClean="0"/>
              <a:t>community</a:t>
            </a:r>
          </a:p>
          <a:p>
            <a:pPr lvl="1"/>
            <a:r>
              <a:rPr lang="en-GB" sz="2200" dirty="0" smtClean="0"/>
              <a:t>Even competitors…</a:t>
            </a:r>
            <a:endParaRPr lang="en-GB" sz="2200" dirty="0"/>
          </a:p>
          <a:p>
            <a:endParaRPr lang="en-GB" sz="2600" dirty="0"/>
          </a:p>
        </p:txBody>
      </p:sp>
      <p:pic>
        <p:nvPicPr>
          <p:cNvPr id="2" name="Picture 1"/>
          <p:cNvPicPr>
            <a:picLocks noChangeAspect="1"/>
          </p:cNvPicPr>
          <p:nvPr/>
        </p:nvPicPr>
        <p:blipFill>
          <a:blip r:embed="rId2" cstate="print"/>
          <a:stretch>
            <a:fillRect/>
          </a:stretch>
        </p:blipFill>
        <p:spPr>
          <a:xfrm>
            <a:off x="5257800" y="1752600"/>
            <a:ext cx="3043271" cy="2019300"/>
          </a:xfrm>
          <a:prstGeom prst="rect">
            <a:avLst/>
          </a:prstGeom>
        </p:spPr>
      </p:pic>
    </p:spTree>
    <p:extLst>
      <p:ext uri="{BB962C8B-B14F-4D97-AF65-F5344CB8AC3E}">
        <p14:creationId xmlns:p14="http://schemas.microsoft.com/office/powerpoint/2010/main" val="88793459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GB" sz="3600" dirty="0"/>
              <a:t>B</a:t>
            </a:r>
            <a:r>
              <a:rPr lang="en-GB" sz="3600" dirty="0" smtClean="0"/>
              <a:t>usiness Principles</a:t>
            </a:r>
            <a:endParaRPr lang="en-US" sz="3600" dirty="0"/>
          </a:p>
        </p:txBody>
      </p:sp>
      <p:sp>
        <p:nvSpPr>
          <p:cNvPr id="107523" name="Rectangle 3"/>
          <p:cNvSpPr>
            <a:spLocks noGrp="1" noChangeArrowheads="1"/>
          </p:cNvSpPr>
          <p:nvPr>
            <p:ph type="body" idx="1"/>
          </p:nvPr>
        </p:nvSpPr>
        <p:spPr>
          <a:xfrm>
            <a:off x="457200" y="1557338"/>
            <a:ext cx="8229600" cy="4573587"/>
          </a:xfrm>
        </p:spPr>
        <p:txBody>
          <a:bodyPr/>
          <a:lstStyle/>
          <a:p>
            <a:r>
              <a:rPr lang="en-GB" b="1" dirty="0" smtClean="0"/>
              <a:t>Shared values horizontally and vertically </a:t>
            </a:r>
            <a:endParaRPr lang="en-GB" b="1" dirty="0"/>
          </a:p>
          <a:p>
            <a:pPr lvl="1"/>
            <a:r>
              <a:rPr lang="en-GB" dirty="0"/>
              <a:t>Shape relationships with all stakeholders</a:t>
            </a:r>
          </a:p>
          <a:p>
            <a:pPr lvl="1"/>
            <a:r>
              <a:rPr lang="en-GB" dirty="0"/>
              <a:t>Affects dealings through supply </a:t>
            </a:r>
            <a:r>
              <a:rPr lang="en-GB" b="1" dirty="0"/>
              <a:t>chain</a:t>
            </a:r>
          </a:p>
          <a:p>
            <a:r>
              <a:rPr lang="en-GB" b="1" dirty="0"/>
              <a:t>Key principles</a:t>
            </a:r>
          </a:p>
          <a:p>
            <a:pPr lvl="1"/>
            <a:r>
              <a:rPr lang="en-GB" dirty="0"/>
              <a:t>Respect for human rights</a:t>
            </a:r>
          </a:p>
          <a:p>
            <a:pPr lvl="1"/>
            <a:r>
              <a:rPr lang="en-GB" dirty="0"/>
              <a:t>Setting appropriate conditions of employment in suppliers’ </a:t>
            </a:r>
            <a:r>
              <a:rPr lang="en-GB" dirty="0" smtClean="0"/>
              <a:t>factories</a:t>
            </a:r>
            <a:endParaRPr lang="en-GB" dirty="0"/>
          </a:p>
        </p:txBody>
      </p:sp>
    </p:spTree>
    <p:extLst>
      <p:ext uri="{BB962C8B-B14F-4D97-AF65-F5344CB8AC3E}">
        <p14:creationId xmlns:p14="http://schemas.microsoft.com/office/powerpoint/2010/main" val="149915238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GB"/>
              <a:t>Costs of ethical behaviour</a:t>
            </a:r>
            <a:endParaRPr lang="en-US"/>
          </a:p>
        </p:txBody>
      </p:sp>
      <p:sp>
        <p:nvSpPr>
          <p:cNvPr id="158723" name="Rectangle 3"/>
          <p:cNvSpPr>
            <a:spLocks noGrp="1" noChangeArrowheads="1"/>
          </p:cNvSpPr>
          <p:nvPr>
            <p:ph type="body" idx="1"/>
          </p:nvPr>
        </p:nvSpPr>
        <p:spPr>
          <a:xfrm>
            <a:off x="228601" y="1447800"/>
            <a:ext cx="5486400" cy="4530725"/>
          </a:xfrm>
        </p:spPr>
        <p:txBody>
          <a:bodyPr/>
          <a:lstStyle/>
          <a:p>
            <a:r>
              <a:rPr lang="en-GB" sz="2600" dirty="0" smtClean="0"/>
              <a:t>Increased costs due to</a:t>
            </a:r>
            <a:endParaRPr lang="en-GB" sz="2600" dirty="0"/>
          </a:p>
          <a:p>
            <a:pPr lvl="1"/>
            <a:r>
              <a:rPr lang="en-GB" sz="2200" dirty="0"/>
              <a:t>Audits and training</a:t>
            </a:r>
          </a:p>
          <a:p>
            <a:pPr lvl="1"/>
            <a:r>
              <a:rPr lang="en-GB" sz="2200" dirty="0"/>
              <a:t>Remedial actions</a:t>
            </a:r>
          </a:p>
          <a:p>
            <a:pPr lvl="1"/>
            <a:r>
              <a:rPr lang="en-GB" sz="2200" dirty="0"/>
              <a:t>Employment of Ethical Trade </a:t>
            </a:r>
            <a:r>
              <a:rPr lang="en-GB" sz="2200" dirty="0" smtClean="0"/>
              <a:t>teams</a:t>
            </a:r>
            <a:endParaRPr lang="en-GB" sz="2200" dirty="0"/>
          </a:p>
          <a:p>
            <a:r>
              <a:rPr lang="en-GB" sz="2600" dirty="0" smtClean="0"/>
              <a:t>However…..  These produce</a:t>
            </a:r>
            <a:endParaRPr lang="en-GB" sz="2600" dirty="0"/>
          </a:p>
          <a:p>
            <a:pPr lvl="1"/>
            <a:r>
              <a:rPr lang="en-GB" sz="2200" dirty="0"/>
              <a:t>Improvements to a supplier mean </a:t>
            </a:r>
            <a:r>
              <a:rPr lang="en-GB" sz="2200" dirty="0" smtClean="0"/>
              <a:t>standards </a:t>
            </a:r>
            <a:r>
              <a:rPr lang="en-GB" sz="2200" dirty="0"/>
              <a:t>improve</a:t>
            </a:r>
          </a:p>
          <a:p>
            <a:pPr lvl="1"/>
            <a:r>
              <a:rPr lang="en-GB" sz="2200" dirty="0"/>
              <a:t>Transparency in business gives all stakeholders, including customers, confidence in the brand</a:t>
            </a:r>
          </a:p>
          <a:p>
            <a:pPr lvl="1"/>
            <a:endParaRPr lang="en-US" sz="2200" dirty="0"/>
          </a:p>
        </p:txBody>
      </p:sp>
      <p:pic>
        <p:nvPicPr>
          <p:cNvPr id="2" name="Picture 1"/>
          <p:cNvPicPr>
            <a:picLocks noChangeAspect="1"/>
          </p:cNvPicPr>
          <p:nvPr/>
        </p:nvPicPr>
        <p:blipFill rotWithShape="1">
          <a:blip r:embed="rId2" cstate="print"/>
          <a:srcRect b="5055"/>
          <a:stretch/>
        </p:blipFill>
        <p:spPr>
          <a:xfrm>
            <a:off x="5562600" y="1981200"/>
            <a:ext cx="3365223" cy="2194560"/>
          </a:xfrm>
          <a:prstGeom prst="rect">
            <a:avLst/>
          </a:prstGeom>
        </p:spPr>
      </p:pic>
    </p:spTree>
    <p:extLst>
      <p:ext uri="{BB962C8B-B14F-4D97-AF65-F5344CB8AC3E}">
        <p14:creationId xmlns:p14="http://schemas.microsoft.com/office/powerpoint/2010/main" val="15267644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Corporations cause socio-environmental issues and should therefore play a role in solving them (E.g.: pollution)</a:t>
            </a:r>
          </a:p>
          <a:p>
            <a:r>
              <a:rPr lang="en-US" dirty="0" smtClean="0"/>
              <a:t>As powerful players in society, they should use that power responsibly</a:t>
            </a:r>
          </a:p>
          <a:p>
            <a:r>
              <a:rPr lang="en-US" dirty="0" smtClean="0"/>
              <a:t>Corporations rely on the contributions of shareholders, employees, suppliers, communities and consumers and have a duty to take into account their collective needs.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76</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Corporate Social Responsibility</a:t>
            </a:r>
            <a:br>
              <a:rPr lang="en-US" dirty="0" smtClean="0"/>
            </a:br>
            <a:r>
              <a:rPr lang="en-US" dirty="0" smtClean="0"/>
              <a:t>(Why Morally)</a:t>
            </a:r>
            <a:endParaRPr lang="en-US" dirty="0"/>
          </a:p>
        </p:txBody>
      </p:sp>
    </p:spTree>
    <p:extLst>
      <p:ext uri="{BB962C8B-B14F-4D97-AF65-F5344CB8AC3E}">
        <p14:creationId xmlns:p14="http://schemas.microsoft.com/office/powerpoint/2010/main" val="37568676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Expectations by society go beyond meeting legal responsibilities</a:t>
            </a:r>
          </a:p>
          <a:p>
            <a:pPr lvl="1"/>
            <a:r>
              <a:rPr lang="en-US" dirty="0" smtClean="0"/>
              <a:t>For Example: </a:t>
            </a:r>
          </a:p>
          <a:p>
            <a:pPr lvl="2"/>
            <a:r>
              <a:rPr lang="en-US" dirty="0" smtClean="0"/>
              <a:t>Ensuring contractors and sub-contractors pay their employees</a:t>
            </a:r>
          </a:p>
          <a:p>
            <a:pPr lvl="2"/>
            <a:r>
              <a:rPr lang="en-US" dirty="0" smtClean="0"/>
              <a:t>Purchasing from suppliers that have good environmental practices</a:t>
            </a:r>
          </a:p>
          <a:p>
            <a:pPr lvl="2"/>
            <a:r>
              <a:rPr lang="en-US" dirty="0" smtClean="0"/>
              <a:t>Not working with organizations the violate human rights</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77</a:t>
            </a:fld>
            <a:endParaRPr lang="en-US" dirty="0"/>
          </a:p>
        </p:txBody>
      </p:sp>
      <p:sp>
        <p:nvSpPr>
          <p:cNvPr id="4" name="Title 3"/>
          <p:cNvSpPr>
            <a:spLocks noGrp="1"/>
          </p:cNvSpPr>
          <p:nvPr>
            <p:ph type="title"/>
          </p:nvPr>
        </p:nvSpPr>
        <p:spPr>
          <a:xfrm>
            <a:off x="381000" y="152400"/>
            <a:ext cx="6400800" cy="838200"/>
          </a:xfrm>
        </p:spPr>
        <p:txBody>
          <a:bodyPr/>
          <a:lstStyle/>
          <a:p>
            <a:r>
              <a:rPr lang="en-US" dirty="0" smtClean="0"/>
              <a:t>Corporate Social Responsibility</a:t>
            </a:r>
            <a:br>
              <a:rPr lang="en-US" dirty="0" smtClean="0"/>
            </a:br>
            <a:r>
              <a:rPr lang="en-US" dirty="0" smtClean="0"/>
              <a:t>(Why Ethically)</a:t>
            </a:r>
            <a:endParaRPr lang="en-US" dirty="0"/>
          </a:p>
        </p:txBody>
      </p:sp>
    </p:spTree>
    <p:extLst>
      <p:ext uri="{BB962C8B-B14F-4D97-AF65-F5344CB8AC3E}">
        <p14:creationId xmlns:p14="http://schemas.microsoft.com/office/powerpoint/2010/main" val="23666842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1"/>
            <a:ext cx="8229600" cy="3276599"/>
          </a:xfrm>
        </p:spPr>
        <p:txBody>
          <a:bodyPr>
            <a:normAutofit/>
          </a:bodyPr>
          <a:lstStyle/>
          <a:p>
            <a:r>
              <a:rPr lang="en-US" sz="1900" b="1" dirty="0" smtClean="0">
                <a:latin typeface="+mn-lt"/>
                <a:cs typeface="+mn-cs"/>
              </a:rPr>
              <a:t>Principles: </a:t>
            </a:r>
            <a:r>
              <a:rPr lang="en-US" sz="1900" dirty="0" smtClean="0">
                <a:latin typeface="+mn-lt"/>
                <a:cs typeface="+mn-cs"/>
              </a:rPr>
              <a:t>Fundamental norms, rules, or values that represent what is desirable and positive for a person, group, organization, or community, and help it in determining the rightfulness or wrongfulness of its actions. Principles are more basic than policy and objectives, and are meant to govern both. </a:t>
            </a:r>
          </a:p>
          <a:p>
            <a:pPr>
              <a:buNone/>
            </a:pPr>
            <a:endParaRPr lang="en-US" sz="1900" dirty="0" smtClean="0">
              <a:latin typeface="+mn-lt"/>
              <a:cs typeface="+mn-cs"/>
            </a:endParaRPr>
          </a:p>
          <a:p>
            <a:r>
              <a:rPr lang="en-US" sz="1900" b="1" dirty="0" smtClean="0">
                <a:latin typeface="+mn-lt"/>
                <a:cs typeface="+mn-cs"/>
              </a:rPr>
              <a:t>Values: </a:t>
            </a:r>
            <a:r>
              <a:rPr lang="en-US" sz="1900" dirty="0" smtClean="0">
                <a:latin typeface="+mn-lt"/>
                <a:cs typeface="+mn-cs"/>
              </a:rPr>
              <a:t>Important and lasting beliefs or ideals shared by the members of a culture about what is good or bad and desirable or undesirable. Values have major influence on a person's behavior and attitude and serve as broad guidelines in all situations. Some common business values are fairness, innovation and community involvement.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78</a:t>
            </a:fld>
            <a:endParaRPr lang="en-US" dirty="0"/>
          </a:p>
        </p:txBody>
      </p:sp>
      <p:sp>
        <p:nvSpPr>
          <p:cNvPr id="4" name="Title 3"/>
          <p:cNvSpPr>
            <a:spLocks noGrp="1"/>
          </p:cNvSpPr>
          <p:nvPr>
            <p:ph type="title"/>
          </p:nvPr>
        </p:nvSpPr>
        <p:spPr/>
        <p:txBody>
          <a:bodyPr/>
          <a:lstStyle/>
          <a:p>
            <a:r>
              <a:rPr lang="en-US" dirty="0" smtClean="0"/>
              <a:t>What are Principles and Values</a:t>
            </a:r>
            <a:endParaRPr lang="en-US" dirty="0"/>
          </a:p>
        </p:txBody>
      </p:sp>
    </p:spTree>
    <p:extLst>
      <p:ext uri="{BB962C8B-B14F-4D97-AF65-F5344CB8AC3E}">
        <p14:creationId xmlns:p14="http://schemas.microsoft.com/office/powerpoint/2010/main" val="21783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2"/>
          </p:nvPr>
        </p:nvSpPr>
        <p:spPr/>
        <p:txBody>
          <a:bodyPr/>
          <a:lstStyle/>
          <a:p>
            <a:fld id="{4BE819A1-3DD8-4179-BFD0-BF7D359F8DBD}" type="slidenum">
              <a:rPr lang="en-US" smtClean="0"/>
              <a:pPr/>
              <a:t>79</a:t>
            </a:fld>
            <a:endParaRPr lang="en-US" dirty="0"/>
          </a:p>
        </p:txBody>
      </p:sp>
      <p:sp>
        <p:nvSpPr>
          <p:cNvPr id="4" name="3 Título"/>
          <p:cNvSpPr>
            <a:spLocks noGrp="1"/>
          </p:cNvSpPr>
          <p:nvPr>
            <p:ph type="title"/>
          </p:nvPr>
        </p:nvSpPr>
        <p:spPr/>
        <p:txBody>
          <a:bodyPr/>
          <a:lstStyle/>
          <a:p>
            <a:r>
              <a:rPr lang="en-US" smtClean="0"/>
              <a:t>Communicating policies and values</a:t>
            </a:r>
            <a:endParaRPr lang="en-US"/>
          </a:p>
        </p:txBody>
      </p:sp>
      <p:pic>
        <p:nvPicPr>
          <p:cNvPr id="1026" name="Picture 2"/>
          <p:cNvPicPr>
            <a:picLocks noGrp="1" noChangeAspect="1" noChangeArrowheads="1"/>
          </p:cNvPicPr>
          <p:nvPr>
            <p:ph idx="1"/>
          </p:nvPr>
        </p:nvPicPr>
        <p:blipFill>
          <a:blip r:embed="rId3" cstate="print"/>
          <a:srcRect/>
          <a:stretch>
            <a:fillRect/>
          </a:stretch>
        </p:blipFill>
        <p:spPr bwMode="auto">
          <a:xfrm>
            <a:off x="6629400" y="3048000"/>
            <a:ext cx="1745467" cy="2286000"/>
          </a:xfrm>
          <a:prstGeom prst="rect">
            <a:avLst/>
          </a:prstGeom>
          <a:noFill/>
          <a:ln w="9525">
            <a:noFill/>
            <a:miter lim="800000"/>
            <a:headEnd/>
            <a:tailEnd/>
          </a:ln>
        </p:spPr>
      </p:pic>
      <p:sp>
        <p:nvSpPr>
          <p:cNvPr id="6" name="5 CuadroTexto"/>
          <p:cNvSpPr txBox="1"/>
          <p:nvPr/>
        </p:nvSpPr>
        <p:spPr>
          <a:xfrm>
            <a:off x="685800" y="2057400"/>
            <a:ext cx="5029200" cy="3693319"/>
          </a:xfrm>
          <a:prstGeom prst="rect">
            <a:avLst/>
          </a:prstGeom>
          <a:noFill/>
        </p:spPr>
        <p:txBody>
          <a:bodyPr wrap="square" rtlCol="0">
            <a:spAutoFit/>
          </a:bodyPr>
          <a:lstStyle/>
          <a:p>
            <a:pPr>
              <a:buFont typeface="Arial" pitchFamily="34" charset="0"/>
              <a:buChar char="•"/>
            </a:pPr>
            <a:r>
              <a:rPr lang="en-US" sz="1600" smtClean="0"/>
              <a:t> </a:t>
            </a:r>
            <a:r>
              <a:rPr lang="en-US" smtClean="0"/>
              <a:t>Through </a:t>
            </a:r>
            <a:r>
              <a:rPr lang="en-US" b="1" smtClean="0"/>
              <a:t>transparency,</a:t>
            </a:r>
            <a:r>
              <a:rPr lang="en-US" smtClean="0"/>
              <a:t> organizations </a:t>
            </a:r>
            <a:r>
              <a:rPr lang="en-US" b="1" smtClean="0"/>
              <a:t>can communicate </a:t>
            </a:r>
            <a:r>
              <a:rPr lang="en-US" smtClean="0"/>
              <a:t>to stakeholders and the public </a:t>
            </a:r>
            <a:r>
              <a:rPr lang="en-US" b="1" smtClean="0"/>
              <a:t>their values and polices </a:t>
            </a:r>
            <a:r>
              <a:rPr lang="en-US" smtClean="0"/>
              <a:t>and how they are being </a:t>
            </a:r>
            <a:r>
              <a:rPr lang="en-US" b="1" smtClean="0"/>
              <a:t>translated into action</a:t>
            </a:r>
            <a:r>
              <a:rPr lang="en-US" smtClean="0"/>
              <a:t>.</a:t>
            </a:r>
          </a:p>
          <a:p>
            <a:pPr>
              <a:buFont typeface="Arial" pitchFamily="34" charset="0"/>
              <a:buChar char="•"/>
            </a:pPr>
            <a:endParaRPr lang="en-US" smtClean="0"/>
          </a:p>
          <a:p>
            <a:pPr>
              <a:buFont typeface="Arial" pitchFamily="34" charset="0"/>
              <a:buChar char="•"/>
            </a:pPr>
            <a:r>
              <a:rPr lang="en-US" b="1" smtClean="0"/>
              <a:t>Transparency of commitment</a:t>
            </a:r>
            <a:r>
              <a:rPr lang="en-US" smtClean="0"/>
              <a:t> to values and openness </a:t>
            </a:r>
            <a:r>
              <a:rPr lang="en-US" b="1" smtClean="0"/>
              <a:t>about policies and processes </a:t>
            </a:r>
            <a:r>
              <a:rPr lang="en-US" smtClean="0"/>
              <a:t>will not only </a:t>
            </a:r>
            <a:r>
              <a:rPr lang="en-US" b="1" smtClean="0"/>
              <a:t>enhance a company’s reputation </a:t>
            </a:r>
            <a:r>
              <a:rPr lang="en-US" smtClean="0"/>
              <a:t>but act as a substantial deterrent to those wishing to act corruptly.</a:t>
            </a:r>
          </a:p>
          <a:p>
            <a:pPr>
              <a:buFont typeface="Arial" pitchFamily="34" charset="0"/>
              <a:buChar char="•"/>
            </a:pPr>
            <a:endParaRPr lang="en-US" smtClean="0"/>
          </a:p>
          <a:p>
            <a:pPr>
              <a:buFont typeface="Arial" pitchFamily="34" charset="0"/>
              <a:buChar char="•"/>
            </a:pPr>
            <a:r>
              <a:rPr lang="en-US" b="1" smtClean="0"/>
              <a:t>Transparency </a:t>
            </a:r>
            <a:r>
              <a:rPr lang="en-US" smtClean="0"/>
              <a:t>is a first line defence </a:t>
            </a:r>
            <a:r>
              <a:rPr lang="en-US" b="1" smtClean="0"/>
              <a:t>against corruptio</a:t>
            </a:r>
            <a:r>
              <a:rPr lang="en-US" sz="1600" b="1" smtClean="0"/>
              <a:t>n</a:t>
            </a:r>
            <a:endParaRPr lang="en-US" sz="1600" b="1"/>
          </a:p>
        </p:txBody>
      </p:sp>
      <p:sp>
        <p:nvSpPr>
          <p:cNvPr id="7" name="6 CuadroTexto"/>
          <p:cNvSpPr txBox="1"/>
          <p:nvPr/>
        </p:nvSpPr>
        <p:spPr>
          <a:xfrm>
            <a:off x="457200" y="1066800"/>
            <a:ext cx="5715000" cy="707886"/>
          </a:xfrm>
          <a:prstGeom prst="rect">
            <a:avLst/>
          </a:prstGeom>
          <a:noFill/>
        </p:spPr>
        <p:txBody>
          <a:bodyPr wrap="square" rtlCol="0">
            <a:spAutoFit/>
          </a:bodyPr>
          <a:lstStyle/>
          <a:p>
            <a:r>
              <a:rPr lang="en-US" sz="2000" dirty="0" smtClean="0"/>
              <a:t>According to </a:t>
            </a:r>
            <a:r>
              <a:rPr lang="en-US" sz="2000" dirty="0" err="1" smtClean="0"/>
              <a:t>Huguette</a:t>
            </a:r>
            <a:r>
              <a:rPr lang="en-US" sz="2000" dirty="0" smtClean="0"/>
              <a:t> Labelle - Chair, Transparency International Member, UN Global Compact Board</a:t>
            </a:r>
            <a:endParaRPr lang="en-US" sz="2000" dirty="0"/>
          </a:p>
        </p:txBody>
      </p:sp>
      <p:sp>
        <p:nvSpPr>
          <p:cNvPr id="9" name="8 CuadroTexto"/>
          <p:cNvSpPr txBox="1"/>
          <p:nvPr/>
        </p:nvSpPr>
        <p:spPr>
          <a:xfrm>
            <a:off x="5715000" y="1828800"/>
            <a:ext cx="3429000" cy="830997"/>
          </a:xfrm>
          <a:prstGeom prst="rect">
            <a:avLst/>
          </a:prstGeom>
          <a:noFill/>
        </p:spPr>
        <p:txBody>
          <a:bodyPr wrap="square" rtlCol="0">
            <a:spAutoFit/>
          </a:bodyPr>
          <a:lstStyle/>
          <a:p>
            <a:r>
              <a:rPr lang="en-US" sz="2400" b="1" smtClean="0"/>
              <a:t>Reporting Guidance on the UNGC 10th Principle? </a:t>
            </a:r>
            <a:endParaRPr lang="en-US" sz="2400" b="1"/>
          </a:p>
        </p:txBody>
      </p:sp>
    </p:spTree>
    <p:extLst>
      <p:ext uri="{BB962C8B-B14F-4D97-AF65-F5344CB8AC3E}">
        <p14:creationId xmlns:p14="http://schemas.microsoft.com/office/powerpoint/2010/main" val="96310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6400800" cy="838200"/>
          </a:xfrm>
        </p:spPr>
        <p:txBody>
          <a:bodyPr/>
          <a:lstStyle/>
          <a:p>
            <a:r>
              <a:rPr lang="en-US" dirty="0" smtClean="0"/>
              <a:t>Our Sustainability Affiliations</a:t>
            </a:r>
            <a:endParaRPr lang="en-US" dirty="0"/>
          </a:p>
        </p:txBody>
      </p:sp>
      <p:sp>
        <p:nvSpPr>
          <p:cNvPr id="3" name="Content Placeholder 2"/>
          <p:cNvSpPr>
            <a:spLocks noGrp="1"/>
          </p:cNvSpPr>
          <p:nvPr>
            <p:ph sz="half" idx="1"/>
          </p:nvPr>
        </p:nvSpPr>
        <p:spPr>
          <a:xfrm>
            <a:off x="457200" y="1600200"/>
            <a:ext cx="4648200" cy="4525963"/>
          </a:xfrm>
        </p:spPr>
        <p:txBody>
          <a:bodyPr>
            <a:normAutofit/>
          </a:bodyPr>
          <a:lstStyle/>
          <a:p>
            <a:r>
              <a:rPr lang="en-US" sz="1800" b="1" dirty="0" smtClean="0">
                <a:latin typeface="Helvetica"/>
                <a:cs typeface="Helvetica"/>
              </a:rPr>
              <a:t>United Nations Global Compact</a:t>
            </a:r>
          </a:p>
          <a:p>
            <a:pPr lvl="1"/>
            <a:r>
              <a:rPr lang="en-US" sz="1600" dirty="0" smtClean="0">
                <a:latin typeface="Helvetica"/>
                <a:cs typeface="Helvetica"/>
              </a:rPr>
              <a:t>First Project Management Professional Development Organization to become a signatory</a:t>
            </a:r>
          </a:p>
          <a:p>
            <a:r>
              <a:rPr lang="en-US" sz="1800" b="1" dirty="0" smtClean="0">
                <a:latin typeface="Helvetica"/>
                <a:cs typeface="Helvetica"/>
              </a:rPr>
              <a:t>United Nations PRME (Principles for Responsible Management Education) Supporting Organization</a:t>
            </a:r>
          </a:p>
          <a:p>
            <a:pPr lvl="1"/>
            <a:r>
              <a:rPr lang="en-US" sz="1600" dirty="0" smtClean="0">
                <a:latin typeface="Helvetica"/>
                <a:cs typeface="Helvetica"/>
              </a:rPr>
              <a:t>One of only 14 worldwide</a:t>
            </a:r>
          </a:p>
          <a:p>
            <a:r>
              <a:rPr lang="en-US" sz="2000" b="1" dirty="0" smtClean="0">
                <a:latin typeface="Helvetica"/>
                <a:cs typeface="Helvetica"/>
              </a:rPr>
              <a:t>The Earth Charter Endorsers</a:t>
            </a:r>
          </a:p>
          <a:p>
            <a:pPr lvl="1"/>
            <a:r>
              <a:rPr lang="en-US" sz="1600" dirty="0" smtClean="0">
                <a:latin typeface="Helvetica"/>
                <a:cs typeface="Helvetica"/>
              </a:rPr>
              <a:t>GPM founders have taken part since the initial 2001 Summit </a:t>
            </a:r>
            <a:endParaRPr lang="en-US" sz="1600" dirty="0">
              <a:latin typeface="Helvetica"/>
              <a:cs typeface="Helvetica"/>
            </a:endParaRPr>
          </a:p>
          <a:p>
            <a:r>
              <a:rPr lang="en-US" sz="2000" b="1" dirty="0" smtClean="0">
                <a:latin typeface="Helvetica"/>
                <a:cs typeface="Helvetica"/>
              </a:rPr>
              <a:t>UN Business for Peace Initiative</a:t>
            </a:r>
          </a:p>
          <a:p>
            <a:pPr lvl="1"/>
            <a:r>
              <a:rPr lang="en-US" sz="1600" dirty="0" smtClean="0">
                <a:latin typeface="Helvetica"/>
                <a:cs typeface="Helvetica"/>
              </a:rPr>
              <a:t>GPM is a founding signatory</a:t>
            </a:r>
          </a:p>
          <a:p>
            <a:endParaRPr lang="en-US" dirty="0">
              <a:latin typeface="Helvetica"/>
              <a:cs typeface="Helvetica"/>
            </a:endParaRPr>
          </a:p>
        </p:txBody>
      </p:sp>
      <p:pic>
        <p:nvPicPr>
          <p:cNvPr id="6" name="Picture 5" descr="Global-Compact-logo-GC_Endorser_BLUE_RGB_GRADIE.jpe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9800" y="1600200"/>
            <a:ext cx="745435" cy="90236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3600" y="3810000"/>
            <a:ext cx="1143000" cy="762000"/>
          </a:xfrm>
          <a:prstGeom prst="rect">
            <a:avLst/>
          </a:prstGeom>
        </p:spPr>
      </p:pic>
      <p:pic>
        <p:nvPicPr>
          <p:cNvPr id="8" name="Picture 7"/>
          <p:cNvPicPr>
            <a:picLocks noChangeAspect="1"/>
          </p:cNvPicPr>
          <p:nvPr/>
        </p:nvPicPr>
        <p:blipFill>
          <a:blip r:embed="rId5" cstate="print"/>
          <a:stretch>
            <a:fillRect/>
          </a:stretch>
        </p:blipFill>
        <p:spPr>
          <a:xfrm>
            <a:off x="5867400" y="2667000"/>
            <a:ext cx="2868420" cy="762000"/>
          </a:xfrm>
          <a:prstGeom prst="rect">
            <a:avLst/>
          </a:prstGeom>
        </p:spPr>
      </p:pic>
      <p:pic>
        <p:nvPicPr>
          <p:cNvPr id="9" name="Picture 8"/>
          <p:cNvPicPr>
            <a:picLocks noChangeAspect="1"/>
          </p:cNvPicPr>
          <p:nvPr/>
        </p:nvPicPr>
        <p:blipFill>
          <a:blip r:embed="rId6" cstate="print"/>
          <a:stretch>
            <a:fillRect/>
          </a:stretch>
        </p:blipFill>
        <p:spPr>
          <a:xfrm>
            <a:off x="5867400" y="4800600"/>
            <a:ext cx="1600200" cy="800100"/>
          </a:xfrm>
          <a:prstGeom prst="rect">
            <a:avLst/>
          </a:prstGeom>
        </p:spPr>
      </p:pic>
    </p:spTree>
    <p:extLst>
      <p:ext uri="{BB962C8B-B14F-4D97-AF65-F5344CB8AC3E}">
        <p14:creationId xmlns:p14="http://schemas.microsoft.com/office/powerpoint/2010/main" val="18344570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BE819A1-3DD8-4179-BFD0-BF7D359F8DBD}" type="slidenum">
              <a:rPr lang="en-US" smtClean="0"/>
              <a:pPr/>
              <a:t>80</a:t>
            </a:fld>
            <a:endParaRPr lang="en-US" dirty="0"/>
          </a:p>
        </p:txBody>
      </p:sp>
      <p:sp>
        <p:nvSpPr>
          <p:cNvPr id="4" name="Title 3"/>
          <p:cNvSpPr>
            <a:spLocks noGrp="1"/>
          </p:cNvSpPr>
          <p:nvPr>
            <p:ph type="title"/>
          </p:nvPr>
        </p:nvSpPr>
        <p:spPr/>
        <p:txBody>
          <a:bodyPr/>
          <a:lstStyle/>
          <a:p>
            <a:r>
              <a:rPr lang="en-US" dirty="0" smtClean="0"/>
              <a:t>Example – Delta Airlines</a:t>
            </a:r>
            <a:endParaRPr lang="en-US" dirty="0"/>
          </a:p>
        </p:txBody>
      </p:sp>
      <p:pic>
        <p:nvPicPr>
          <p:cNvPr id="5" name="Picture 4"/>
          <p:cNvPicPr>
            <a:picLocks noChangeAspect="1"/>
          </p:cNvPicPr>
          <p:nvPr/>
        </p:nvPicPr>
        <p:blipFill>
          <a:blip r:embed="rId2" cstate="print"/>
          <a:stretch>
            <a:fillRect/>
          </a:stretch>
        </p:blipFill>
        <p:spPr>
          <a:xfrm>
            <a:off x="381000" y="1219200"/>
            <a:ext cx="4152900" cy="1639011"/>
          </a:xfrm>
          <a:prstGeom prst="rect">
            <a:avLst/>
          </a:prstGeom>
        </p:spPr>
      </p:pic>
      <p:pic>
        <p:nvPicPr>
          <p:cNvPr id="6" name="Picture 5"/>
          <p:cNvPicPr>
            <a:picLocks noChangeAspect="1"/>
          </p:cNvPicPr>
          <p:nvPr/>
        </p:nvPicPr>
        <p:blipFill>
          <a:blip r:embed="rId3" cstate="print"/>
          <a:stretch>
            <a:fillRect/>
          </a:stretch>
        </p:blipFill>
        <p:spPr>
          <a:xfrm>
            <a:off x="457200" y="2895600"/>
            <a:ext cx="4356100" cy="3169152"/>
          </a:xfrm>
          <a:prstGeom prst="rect">
            <a:avLst/>
          </a:prstGeom>
        </p:spPr>
      </p:pic>
      <p:pic>
        <p:nvPicPr>
          <p:cNvPr id="7" name="Picture 6"/>
          <p:cNvPicPr>
            <a:picLocks noChangeAspect="1"/>
          </p:cNvPicPr>
          <p:nvPr/>
        </p:nvPicPr>
        <p:blipFill rotWithShape="1">
          <a:blip r:embed="rId4" cstate="print"/>
          <a:srcRect l="1170"/>
          <a:stretch/>
        </p:blipFill>
        <p:spPr>
          <a:xfrm>
            <a:off x="213360" y="914400"/>
            <a:ext cx="5147927" cy="5118100"/>
          </a:xfrm>
          <a:prstGeom prst="rect">
            <a:avLst/>
          </a:prstGeom>
        </p:spPr>
      </p:pic>
      <p:pic>
        <p:nvPicPr>
          <p:cNvPr id="8" name="Picture 7"/>
          <p:cNvPicPr>
            <a:picLocks noChangeAspect="1"/>
          </p:cNvPicPr>
          <p:nvPr/>
        </p:nvPicPr>
        <p:blipFill>
          <a:blip r:embed="rId5" cstate="print"/>
          <a:stretch>
            <a:fillRect/>
          </a:stretch>
        </p:blipFill>
        <p:spPr>
          <a:xfrm>
            <a:off x="5281118" y="2286000"/>
            <a:ext cx="3862882" cy="2265729"/>
          </a:xfrm>
          <a:prstGeom prst="rect">
            <a:avLst/>
          </a:prstGeom>
        </p:spPr>
      </p:pic>
      <p:sp>
        <p:nvSpPr>
          <p:cNvPr id="9" name="TextBox 8"/>
          <p:cNvSpPr txBox="1"/>
          <p:nvPr/>
        </p:nvSpPr>
        <p:spPr>
          <a:xfrm>
            <a:off x="5029200" y="5867400"/>
            <a:ext cx="3890809" cy="215444"/>
          </a:xfrm>
          <a:prstGeom prst="rect">
            <a:avLst/>
          </a:prstGeom>
          <a:noFill/>
        </p:spPr>
        <p:txBody>
          <a:bodyPr wrap="none" rtlCol="0">
            <a:spAutoFit/>
          </a:bodyPr>
          <a:lstStyle/>
          <a:p>
            <a:r>
              <a:rPr lang="en-US" sz="800" dirty="0">
                <a:solidFill>
                  <a:srgbClr val="7F7F7F"/>
                </a:solidFill>
              </a:rPr>
              <a:t>http://</a:t>
            </a:r>
            <a:r>
              <a:rPr lang="en-US" sz="800" dirty="0" err="1">
                <a:solidFill>
                  <a:srgbClr val="7F7F7F"/>
                </a:solidFill>
              </a:rPr>
              <a:t>www.delta.com</a:t>
            </a:r>
            <a:r>
              <a:rPr lang="en-US" sz="800" dirty="0">
                <a:solidFill>
                  <a:srgbClr val="7F7F7F"/>
                </a:solidFill>
              </a:rPr>
              <a:t>/content/dam/delta-www/</a:t>
            </a:r>
            <a:r>
              <a:rPr lang="en-US" sz="800" dirty="0" err="1">
                <a:solidFill>
                  <a:srgbClr val="7F7F7F"/>
                </a:solidFill>
              </a:rPr>
              <a:t>pdfs</a:t>
            </a:r>
            <a:r>
              <a:rPr lang="en-US" sz="800" dirty="0">
                <a:solidFill>
                  <a:srgbClr val="7F7F7F"/>
                </a:solidFill>
              </a:rPr>
              <a:t>/policy/delta-rules-of-the-</a:t>
            </a:r>
            <a:r>
              <a:rPr lang="en-US" sz="800" dirty="0" err="1">
                <a:solidFill>
                  <a:srgbClr val="7F7F7F"/>
                </a:solidFill>
              </a:rPr>
              <a:t>road.pdf</a:t>
            </a:r>
            <a:endParaRPr lang="en-US" sz="800" dirty="0">
              <a:solidFill>
                <a:srgbClr val="7F7F7F"/>
              </a:solidFill>
            </a:endParaRPr>
          </a:p>
        </p:txBody>
      </p:sp>
      <p:pic>
        <p:nvPicPr>
          <p:cNvPr id="10" name="Picture 9"/>
          <p:cNvPicPr>
            <a:picLocks noChangeAspect="1"/>
          </p:cNvPicPr>
          <p:nvPr/>
        </p:nvPicPr>
        <p:blipFill>
          <a:blip r:embed="rId6" cstate="print"/>
          <a:stretch>
            <a:fillRect/>
          </a:stretch>
        </p:blipFill>
        <p:spPr>
          <a:xfrm>
            <a:off x="8001000" y="4800600"/>
            <a:ext cx="939800" cy="939800"/>
          </a:xfrm>
          <a:prstGeom prst="rect">
            <a:avLst/>
          </a:prstGeom>
        </p:spPr>
      </p:pic>
    </p:spTree>
    <p:extLst>
      <p:ext uri="{BB962C8B-B14F-4D97-AF65-F5344CB8AC3E}">
        <p14:creationId xmlns:p14="http://schemas.microsoft.com/office/powerpoint/2010/main" val="348493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324600" cy="1143000"/>
          </a:xfrm>
        </p:spPr>
        <p:txBody>
          <a:bodyPr>
            <a:normAutofit/>
          </a:bodyPr>
          <a:lstStyle/>
          <a:p>
            <a:r>
              <a:rPr lang="en-US" dirty="0" smtClean="0"/>
              <a:t>GPM</a:t>
            </a:r>
            <a:r>
              <a:rPr lang="en-US" dirty="0"/>
              <a:t>® Sustainable Change Delivery </a:t>
            </a:r>
            <a:r>
              <a:rPr lang="en-US" dirty="0" smtClean="0"/>
              <a:t>Principles</a:t>
            </a:r>
            <a:endParaRPr lang="en-US" dirty="0"/>
          </a:p>
        </p:txBody>
      </p:sp>
      <p:sp>
        <p:nvSpPr>
          <p:cNvPr id="3" name="Content Placeholder 2"/>
          <p:cNvSpPr>
            <a:spLocks noGrp="1"/>
          </p:cNvSpPr>
          <p:nvPr>
            <p:ph idx="1"/>
          </p:nvPr>
        </p:nvSpPr>
        <p:spPr>
          <a:xfrm>
            <a:off x="228600" y="1281672"/>
            <a:ext cx="8610600" cy="4738128"/>
          </a:xfrm>
        </p:spPr>
        <p:txBody>
          <a:bodyPr>
            <a:noAutofit/>
          </a:bodyPr>
          <a:lstStyle/>
          <a:p>
            <a:pPr marL="514350" indent="-514350">
              <a:buFont typeface="+mj-lt"/>
              <a:buAutoNum type="arabicPeriod"/>
            </a:pPr>
            <a:r>
              <a:rPr lang="en-US" sz="1600" b="1" dirty="0" smtClean="0"/>
              <a:t>Commitment </a:t>
            </a:r>
            <a:r>
              <a:rPr lang="en-US" sz="1600" b="1" dirty="0"/>
              <a:t>&amp; Accountability </a:t>
            </a:r>
            <a:r>
              <a:rPr lang="en-US" sz="1600" dirty="0"/>
              <a:t>- Recognizing the essential rights of all to healthy, clean and safe environments, equal opportunity, fair remuneration, ethical procurement, and adherence to rule of law</a:t>
            </a:r>
          </a:p>
          <a:p>
            <a:pPr marL="514350" indent="-514350">
              <a:buFont typeface="+mj-lt"/>
              <a:buAutoNum type="arabicPeriod"/>
            </a:pPr>
            <a:r>
              <a:rPr lang="en-US" sz="1600" b="1" dirty="0" smtClean="0"/>
              <a:t>Ethics </a:t>
            </a:r>
            <a:r>
              <a:rPr lang="en-US" sz="1600" b="1" dirty="0"/>
              <a:t>&amp; Decision Making </a:t>
            </a:r>
            <a:r>
              <a:rPr lang="en-US" sz="1600" dirty="0"/>
              <a:t>- Supporting organizational ethics, decision making with respect for universal principles through identification, mitigation, and the prevention of adverse short and long-term impacts on society and the environment</a:t>
            </a:r>
          </a:p>
          <a:p>
            <a:pPr marL="514350" indent="-514350">
              <a:buFont typeface="+mj-lt"/>
              <a:buAutoNum type="arabicPeriod"/>
            </a:pPr>
            <a:r>
              <a:rPr lang="en-US" sz="1600" b="1" dirty="0" smtClean="0"/>
              <a:t>Integrated </a:t>
            </a:r>
            <a:r>
              <a:rPr lang="en-US" sz="1600" b="1" dirty="0"/>
              <a:t>&amp; Transparent - </a:t>
            </a:r>
            <a:r>
              <a:rPr lang="en-US" sz="1600" dirty="0"/>
              <a:t>Fostering the interdependence of economic development, social integrity, and environmental protection in all aspects of governance, practice and reporting</a:t>
            </a:r>
          </a:p>
          <a:p>
            <a:pPr marL="514350" indent="-514350">
              <a:buFont typeface="+mj-lt"/>
              <a:buAutoNum type="arabicPeriod"/>
            </a:pPr>
            <a:r>
              <a:rPr lang="en-US" sz="1600" b="1" dirty="0" smtClean="0"/>
              <a:t>Principal </a:t>
            </a:r>
            <a:r>
              <a:rPr lang="en-US" sz="1600" b="1" dirty="0"/>
              <a:t>&amp; Values Based - </a:t>
            </a:r>
            <a:r>
              <a:rPr lang="en-US" sz="1600" dirty="0"/>
              <a:t>Conserving and enhancing our natural resource base by improving the ways in which we develop and use technologies and resources</a:t>
            </a:r>
          </a:p>
          <a:p>
            <a:pPr marL="514350" indent="-514350">
              <a:buFont typeface="+mj-lt"/>
              <a:buAutoNum type="arabicPeriod"/>
            </a:pPr>
            <a:r>
              <a:rPr lang="en-US" sz="1600" b="1" dirty="0" smtClean="0"/>
              <a:t>Social </a:t>
            </a:r>
            <a:r>
              <a:rPr lang="en-US" sz="1600" b="1" dirty="0"/>
              <a:t>&amp; Ecological Equity - </a:t>
            </a:r>
            <a:r>
              <a:rPr lang="en-US" sz="1600" dirty="0"/>
              <a:t>Assessing human vulnerability in ecologically </a:t>
            </a:r>
            <a:r>
              <a:rPr lang="en-US" sz="1600" b="1" dirty="0"/>
              <a:t>sensitive areas and </a:t>
            </a:r>
            <a:r>
              <a:rPr lang="en-US" sz="1600" b="1" dirty="0" smtClean="0"/>
              <a:t>centers </a:t>
            </a:r>
            <a:r>
              <a:rPr lang="en-US" sz="1600" b="1" dirty="0"/>
              <a:t>of population through demographic dynamics</a:t>
            </a:r>
          </a:p>
          <a:p>
            <a:pPr marL="514350" indent="-514350">
              <a:buFont typeface="+mj-lt"/>
              <a:buAutoNum type="arabicPeriod"/>
            </a:pPr>
            <a:r>
              <a:rPr lang="en-US" sz="1600" b="1" dirty="0" smtClean="0"/>
              <a:t>Economic </a:t>
            </a:r>
            <a:r>
              <a:rPr lang="en-US" sz="1600" b="1" dirty="0"/>
              <a:t>Prosperity - </a:t>
            </a:r>
            <a:r>
              <a:rPr lang="en-US" sz="1600" dirty="0"/>
              <a:t>Establishing fiscal strategies, objectives, and targets that balance the needs of stakeholders, including immediate needs and those of future </a:t>
            </a:r>
            <a:r>
              <a:rPr lang="en-US" sz="1600" dirty="0" smtClean="0"/>
              <a:t>generations</a:t>
            </a:r>
            <a:endParaRPr lang="en-US" sz="1600" dirty="0"/>
          </a:p>
        </p:txBody>
      </p:sp>
      <p:sp>
        <p:nvSpPr>
          <p:cNvPr id="5" name="Slide Number Placeholder 4"/>
          <p:cNvSpPr>
            <a:spLocks noGrp="1"/>
          </p:cNvSpPr>
          <p:nvPr>
            <p:ph type="sldNum" sz="quarter" idx="12"/>
          </p:nvPr>
        </p:nvSpPr>
        <p:spPr/>
        <p:txBody>
          <a:bodyPr/>
          <a:lstStyle/>
          <a:p>
            <a:fld id="{4BE819A1-3DD8-4179-BFD0-BF7D359F8DBD}" type="slidenum">
              <a:rPr lang="en-US" smtClean="0"/>
              <a:pPr/>
              <a:t>81</a:t>
            </a:fld>
            <a:endParaRPr lang="en-US" dirty="0"/>
          </a:p>
        </p:txBody>
      </p:sp>
      <p:sp>
        <p:nvSpPr>
          <p:cNvPr id="4" name="TextBox 3"/>
          <p:cNvSpPr txBox="1"/>
          <p:nvPr/>
        </p:nvSpPr>
        <p:spPr>
          <a:xfrm>
            <a:off x="1219200" y="5334000"/>
            <a:ext cx="6781762" cy="369332"/>
          </a:xfrm>
          <a:prstGeom prst="rect">
            <a:avLst/>
          </a:prstGeom>
          <a:noFill/>
        </p:spPr>
        <p:txBody>
          <a:bodyPr wrap="none" rtlCol="0">
            <a:spAutoFit/>
          </a:bodyPr>
          <a:lstStyle/>
          <a:p>
            <a:r>
              <a:rPr lang="en-US" b="1" dirty="0" smtClean="0">
                <a:solidFill>
                  <a:schemeClr val="tx2"/>
                </a:solidFill>
              </a:rPr>
              <a:t>IF YOU DO NOT FACTOR THESE, YOUR PROJECT IS NOT SUSTAINABLE.</a:t>
            </a:r>
            <a:endParaRPr lang="en-US" b="1" dirty="0">
              <a:solidFill>
                <a:schemeClr val="tx2"/>
              </a:solidFill>
            </a:endParaRPr>
          </a:p>
        </p:txBody>
      </p:sp>
    </p:spTree>
    <p:extLst>
      <p:ext uri="{BB962C8B-B14F-4D97-AF65-F5344CB8AC3E}">
        <p14:creationId xmlns:p14="http://schemas.microsoft.com/office/powerpoint/2010/main" val="22318055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PSM3™ Levels for Sustainability</a:t>
            </a:r>
            <a:br>
              <a:rPr lang="en-US" dirty="0" smtClean="0"/>
            </a:br>
            <a:r>
              <a:rPr lang="en-US" dirty="0" smtClean="0"/>
              <a:t>(Applying Principles to PM)</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37294036"/>
              </p:ext>
            </p:extLst>
          </p:nvPr>
        </p:nvGraphicFramePr>
        <p:xfrm>
          <a:off x="457200" y="13716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644107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PSM3™ Levels for Sustainability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68358796"/>
              </p:ext>
            </p:extLst>
          </p:nvPr>
        </p:nvGraphicFramePr>
        <p:xfrm>
          <a:off x="457200" y="12954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08001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GB" sz="3200" dirty="0" smtClean="0"/>
              <a:t>VALUES, MORALS &amp; ETHICS</a:t>
            </a:r>
            <a:endParaRPr lang="en-GB" sz="3600" b="1" dirty="0">
              <a:latin typeface="Verdana" charset="0"/>
            </a:endParaRPr>
          </a:p>
        </p:txBody>
      </p:sp>
      <p:graphicFrame>
        <p:nvGraphicFramePr>
          <p:cNvPr id="2" name="Diagram 1"/>
          <p:cNvGraphicFramePr/>
          <p:nvPr>
            <p:extLst>
              <p:ext uri="{D42A27DB-BD31-4B8C-83A1-F6EECF244321}">
                <p14:modId xmlns:p14="http://schemas.microsoft.com/office/powerpoint/2010/main" val="1774687546"/>
              </p:ext>
            </p:extLst>
          </p:nvPr>
        </p:nvGraphicFramePr>
        <p:xfrm>
          <a:off x="457200" y="1981200"/>
          <a:ext cx="8435975" cy="281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563600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r>
              <a:rPr lang="sk-SK" sz="3600" dirty="0">
                <a:solidFill>
                  <a:srgbClr val="000000"/>
                </a:solidFill>
                <a:latin typeface="Verdana" charset="0"/>
              </a:rPr>
              <a:t/>
            </a:r>
            <a:br>
              <a:rPr lang="sk-SK" sz="3600" dirty="0">
                <a:solidFill>
                  <a:srgbClr val="000000"/>
                </a:solidFill>
                <a:latin typeface="Verdana" charset="0"/>
              </a:rPr>
            </a:br>
            <a:r>
              <a:rPr lang="en-GB" sz="2800" dirty="0">
                <a:latin typeface="Verdana" charset="0"/>
              </a:rPr>
              <a:t>E</a:t>
            </a:r>
            <a:r>
              <a:rPr lang="en-GB" sz="2800" dirty="0" smtClean="0">
                <a:solidFill>
                  <a:srgbClr val="000000"/>
                </a:solidFill>
                <a:latin typeface="Verdana" charset="0"/>
              </a:rPr>
              <a:t>ight </a:t>
            </a:r>
            <a:r>
              <a:rPr lang="en-GB" sz="2800" dirty="0" smtClean="0">
                <a:latin typeface="Verdana" charset="0"/>
              </a:rPr>
              <a:t>ethical </a:t>
            </a:r>
            <a:r>
              <a:rPr lang="en-GB" sz="2800" dirty="0" smtClean="0">
                <a:solidFill>
                  <a:srgbClr val="000000"/>
                </a:solidFill>
                <a:latin typeface="Verdana" charset="0"/>
              </a:rPr>
              <a:t>guidelines foundation for projects.</a:t>
            </a:r>
            <a:r>
              <a:rPr lang="en-GB" sz="2800" dirty="0">
                <a:solidFill>
                  <a:srgbClr val="000000"/>
                </a:solidFill>
                <a:latin typeface="Verdana" charset="0"/>
              </a:rPr>
              <a:t/>
            </a:r>
            <a:br>
              <a:rPr lang="en-GB" sz="2800" dirty="0">
                <a:solidFill>
                  <a:srgbClr val="000000"/>
                </a:solidFill>
                <a:latin typeface="Verdana" charset="0"/>
              </a:rPr>
            </a:br>
            <a:endParaRPr lang="en-GB" sz="2800" dirty="0">
              <a:solidFill>
                <a:srgbClr val="000000"/>
              </a:solidFill>
              <a:latin typeface="Verdana" charset="0"/>
            </a:endParaRPr>
          </a:p>
        </p:txBody>
      </p:sp>
      <p:sp>
        <p:nvSpPr>
          <p:cNvPr id="124931" name="Rectangle 3"/>
          <p:cNvSpPr>
            <a:spLocks noGrp="1" noChangeArrowheads="1"/>
          </p:cNvSpPr>
          <p:nvPr>
            <p:ph type="body" idx="1"/>
          </p:nvPr>
        </p:nvSpPr>
        <p:spPr>
          <a:xfrm>
            <a:off x="457200" y="1447800"/>
            <a:ext cx="8435975" cy="3352800"/>
          </a:xfrm>
        </p:spPr>
        <p:txBody>
          <a:bodyPr>
            <a:noAutofit/>
          </a:bodyPr>
          <a:lstStyle/>
          <a:p>
            <a:pPr marL="609600" indent="-609600">
              <a:lnSpc>
                <a:spcPct val="90000"/>
              </a:lnSpc>
              <a:buFont typeface="+mj-lt"/>
              <a:buAutoNum type="arabicPeriod"/>
            </a:pPr>
            <a:r>
              <a:rPr lang="en-GB" sz="1400" b="1" dirty="0">
                <a:solidFill>
                  <a:srgbClr val="000000"/>
                </a:solidFill>
              </a:rPr>
              <a:t>Recognize</a:t>
            </a:r>
            <a:r>
              <a:rPr lang="en-GB" sz="1400" dirty="0">
                <a:solidFill>
                  <a:srgbClr val="000000"/>
                </a:solidFill>
              </a:rPr>
              <a:t> that managing ethics is a process. Ethics management is the process of reflection and dialog . that produces deliverables such as codes, policies and procedures. </a:t>
            </a:r>
          </a:p>
          <a:p>
            <a:pPr marL="609600" indent="-609600">
              <a:lnSpc>
                <a:spcPct val="90000"/>
              </a:lnSpc>
              <a:buFont typeface="+mj-lt"/>
              <a:buAutoNum type="arabicPeriod"/>
            </a:pPr>
            <a:r>
              <a:rPr lang="en-GB" sz="1400" b="1" dirty="0">
                <a:solidFill>
                  <a:srgbClr val="000000"/>
                </a:solidFill>
              </a:rPr>
              <a:t>The goal </a:t>
            </a:r>
            <a:r>
              <a:rPr lang="en-GB" sz="1400" dirty="0">
                <a:solidFill>
                  <a:srgbClr val="000000"/>
                </a:solidFill>
              </a:rPr>
              <a:t>of an ethics management initiative is preferred </a:t>
            </a:r>
            <a:r>
              <a:rPr lang="en-GB" sz="1400" dirty="0" smtClean="0">
                <a:solidFill>
                  <a:srgbClr val="000000"/>
                </a:solidFill>
              </a:rPr>
              <a:t>behaviour </a:t>
            </a:r>
            <a:r>
              <a:rPr lang="en-GB" sz="1400" dirty="0">
                <a:solidFill>
                  <a:srgbClr val="000000"/>
                </a:solidFill>
              </a:rPr>
              <a:t>in the project environment. </a:t>
            </a:r>
          </a:p>
          <a:p>
            <a:pPr marL="609600" indent="-609600">
              <a:lnSpc>
                <a:spcPct val="90000"/>
              </a:lnSpc>
              <a:buFont typeface="+mj-lt"/>
              <a:buAutoNum type="arabicPeriod"/>
            </a:pPr>
            <a:r>
              <a:rPr lang="en-GB" sz="1400" b="1" dirty="0">
                <a:solidFill>
                  <a:srgbClr val="000000"/>
                </a:solidFill>
              </a:rPr>
              <a:t>The best way</a:t>
            </a:r>
            <a:r>
              <a:rPr lang="en-GB" sz="1400" dirty="0">
                <a:solidFill>
                  <a:srgbClr val="000000"/>
                </a:solidFill>
              </a:rPr>
              <a:t> to manage ethical dilemmas, like negative project risks, is to avoid their occurrence in the first place </a:t>
            </a:r>
            <a:endParaRPr lang="en-GB" sz="1400" dirty="0" smtClean="0">
              <a:solidFill>
                <a:srgbClr val="000000"/>
              </a:solidFill>
            </a:endParaRPr>
          </a:p>
          <a:p>
            <a:pPr marL="609600" indent="-609600">
              <a:buFont typeface="+mj-lt"/>
              <a:buAutoNum type="arabicPeriod"/>
            </a:pPr>
            <a:r>
              <a:rPr lang="en-GB" sz="1400" b="1" dirty="0">
                <a:solidFill>
                  <a:srgbClr val="000000"/>
                </a:solidFill>
              </a:rPr>
              <a:t>Make ethics decisions </a:t>
            </a:r>
            <a:r>
              <a:rPr lang="en-GB" sz="1400" dirty="0">
                <a:solidFill>
                  <a:srgbClr val="000000"/>
                </a:solidFill>
              </a:rPr>
              <a:t>in teams, and make decisions public, as </a:t>
            </a:r>
            <a:r>
              <a:rPr lang="en-GB" sz="1400" dirty="0" smtClean="0">
                <a:solidFill>
                  <a:srgbClr val="000000"/>
                </a:solidFill>
              </a:rPr>
              <a:t>appropriate</a:t>
            </a:r>
            <a:endParaRPr lang="en-GB" sz="1400" dirty="0">
              <a:solidFill>
                <a:srgbClr val="000000"/>
              </a:solidFill>
            </a:endParaRPr>
          </a:p>
          <a:p>
            <a:pPr marL="609600" indent="-609600">
              <a:buFont typeface="+mj-lt"/>
              <a:buAutoNum type="arabicPeriod"/>
            </a:pPr>
            <a:r>
              <a:rPr lang="en-GB" sz="1400" b="1" dirty="0">
                <a:solidFill>
                  <a:srgbClr val="000000"/>
                </a:solidFill>
              </a:rPr>
              <a:t>Integrate ethics management </a:t>
            </a:r>
            <a:r>
              <a:rPr lang="en-GB" sz="1400" dirty="0">
                <a:solidFill>
                  <a:srgbClr val="000000"/>
                </a:solidFill>
              </a:rPr>
              <a:t>with other project practices. Define preferred ethical values directly in the project </a:t>
            </a:r>
            <a:r>
              <a:rPr lang="en-GB" sz="1400" dirty="0" smtClean="0">
                <a:solidFill>
                  <a:srgbClr val="000000"/>
                </a:solidFill>
              </a:rPr>
              <a:t>plan</a:t>
            </a:r>
            <a:endParaRPr lang="en-GB" sz="1400" dirty="0">
              <a:solidFill>
                <a:srgbClr val="000000"/>
              </a:solidFill>
            </a:endParaRPr>
          </a:p>
          <a:p>
            <a:pPr marL="609600" indent="-609600">
              <a:buFont typeface="+mj-lt"/>
              <a:buAutoNum type="arabicPeriod"/>
            </a:pPr>
            <a:r>
              <a:rPr lang="en-GB" sz="1400" b="1" dirty="0">
                <a:solidFill>
                  <a:srgbClr val="000000"/>
                </a:solidFill>
              </a:rPr>
              <a:t>Use cross-functional teams </a:t>
            </a:r>
            <a:r>
              <a:rPr lang="en-GB" sz="1400" dirty="0">
                <a:solidFill>
                  <a:srgbClr val="000000"/>
                </a:solidFill>
              </a:rPr>
              <a:t>to develop your ethics management plan. Benefit from varied </a:t>
            </a:r>
            <a:r>
              <a:rPr lang="en-GB" sz="1400" dirty="0" smtClean="0">
                <a:solidFill>
                  <a:srgbClr val="000000"/>
                </a:solidFill>
              </a:rPr>
              <a:t>input</a:t>
            </a:r>
          </a:p>
          <a:p>
            <a:pPr marL="609600" indent="-609600">
              <a:buFont typeface="+mj-lt"/>
              <a:buAutoNum type="arabicPeriod"/>
            </a:pPr>
            <a:r>
              <a:rPr lang="en-GB" sz="1400" b="1" dirty="0">
                <a:solidFill>
                  <a:srgbClr val="000000"/>
                </a:solidFill>
              </a:rPr>
              <a:t>Value forgiveness</a:t>
            </a:r>
            <a:r>
              <a:rPr lang="en-GB" sz="1400" dirty="0">
                <a:solidFill>
                  <a:srgbClr val="000000"/>
                </a:solidFill>
              </a:rPr>
              <a:t> Help project personnel recognize and address their mistakes and then support them to continue to try to operate ethically </a:t>
            </a:r>
          </a:p>
          <a:p>
            <a:pPr marL="609600" indent="-609600">
              <a:buFont typeface="+mj-lt"/>
              <a:buAutoNum type="arabicPeriod"/>
            </a:pPr>
            <a:r>
              <a:rPr lang="en-GB" sz="1400" b="1" dirty="0">
                <a:solidFill>
                  <a:srgbClr val="000000"/>
                </a:solidFill>
              </a:rPr>
              <a:t>Give yourself credit for trying</a:t>
            </a:r>
            <a:r>
              <a:rPr lang="en-GB" sz="1400" dirty="0">
                <a:solidFill>
                  <a:srgbClr val="000000"/>
                </a:solidFill>
              </a:rPr>
              <a:t> Attempting to operate ethically and making a few mistakes is better than not trying at all. All projects are comprised of people and people are not perfect. </a:t>
            </a:r>
          </a:p>
        </p:txBody>
      </p:sp>
      <p:sp>
        <p:nvSpPr>
          <p:cNvPr id="2" name="TextBox 1"/>
          <p:cNvSpPr txBox="1"/>
          <p:nvPr/>
        </p:nvSpPr>
        <p:spPr>
          <a:xfrm>
            <a:off x="7543800" y="5715000"/>
            <a:ext cx="1464839" cy="369332"/>
          </a:xfrm>
          <a:prstGeom prst="rect">
            <a:avLst/>
          </a:prstGeom>
          <a:noFill/>
        </p:spPr>
        <p:txBody>
          <a:bodyPr wrap="none" rtlCol="0">
            <a:spAutoFit/>
          </a:bodyPr>
          <a:lstStyle/>
          <a:p>
            <a:r>
              <a:rPr lang="en-US" dirty="0" err="1" smtClean="0">
                <a:solidFill>
                  <a:srgbClr val="7F7F7F"/>
                </a:solidFill>
              </a:rPr>
              <a:t>APMBoK</a:t>
            </a:r>
            <a:r>
              <a:rPr lang="en-US" dirty="0" smtClean="0">
                <a:solidFill>
                  <a:srgbClr val="7F7F7F"/>
                </a:solidFill>
              </a:rPr>
              <a:t>  V. 5</a:t>
            </a:r>
            <a:endParaRPr lang="en-US" dirty="0">
              <a:solidFill>
                <a:srgbClr val="7F7F7F"/>
              </a:solidFill>
            </a:endParaRPr>
          </a:p>
        </p:txBody>
      </p:sp>
    </p:spTree>
    <p:extLst>
      <p:ext uri="{BB962C8B-B14F-4D97-AF65-F5344CB8AC3E}">
        <p14:creationId xmlns:p14="http://schemas.microsoft.com/office/powerpoint/2010/main" val="33861963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86</a:t>
            </a:fld>
            <a:endParaRPr lang="en-US" dirty="0"/>
          </a:p>
        </p:txBody>
      </p:sp>
      <p:sp>
        <p:nvSpPr>
          <p:cNvPr id="6" name="Content Placeholder 5"/>
          <p:cNvSpPr>
            <a:spLocks noGrp="1"/>
          </p:cNvSpPr>
          <p:nvPr>
            <p:ph idx="1"/>
          </p:nvPr>
        </p:nvSpPr>
        <p:spPr/>
        <p:txBody>
          <a:bodyPr/>
          <a:lstStyle/>
          <a:p>
            <a:pPr>
              <a:lnSpc>
                <a:spcPct val="115000"/>
              </a:lnSpc>
              <a:spcAft>
                <a:spcPts val="0"/>
              </a:spcAft>
              <a:buFont typeface="Arial" pitchFamily="34" charset="0"/>
              <a:buNone/>
            </a:pPr>
            <a:r>
              <a:rPr lang="en-GB" dirty="0" smtClean="0">
                <a:ea typeface="Calibri"/>
              </a:rPr>
              <a:t>Principles For Sustainable Change Delivery</a:t>
            </a:r>
          </a:p>
          <a:p>
            <a:pPr>
              <a:lnSpc>
                <a:spcPct val="115000"/>
              </a:lnSpc>
              <a:spcAft>
                <a:spcPts val="0"/>
              </a:spcAft>
              <a:buFont typeface="Arial" pitchFamily="34" charset="0"/>
              <a:buNone/>
            </a:pPr>
            <a:r>
              <a:rPr lang="en-GB" dirty="0" smtClean="0">
                <a:ea typeface="Calibri"/>
              </a:rPr>
              <a:t>Values</a:t>
            </a:r>
          </a:p>
          <a:p>
            <a:pPr>
              <a:lnSpc>
                <a:spcPct val="115000"/>
              </a:lnSpc>
              <a:spcAft>
                <a:spcPts val="0"/>
              </a:spcAft>
              <a:buFont typeface="Arial" pitchFamily="34" charset="0"/>
              <a:buNone/>
            </a:pPr>
            <a:r>
              <a:rPr lang="en-GB" dirty="0" smtClean="0">
                <a:ea typeface="Calibri"/>
              </a:rPr>
              <a:t>Ethics</a:t>
            </a:r>
            <a:endParaRPr lang="en-GB" dirty="0">
              <a:ea typeface="Calibri"/>
            </a:endParaRPr>
          </a:p>
          <a:p>
            <a:pPr marL="0" indent="0">
              <a:buNone/>
            </a:pPr>
            <a:endParaRPr lang="en-US" dirty="0"/>
          </a:p>
        </p:txBody>
      </p:sp>
      <p:sp>
        <p:nvSpPr>
          <p:cNvPr id="7" name="Title 6"/>
          <p:cNvSpPr>
            <a:spLocks noGrp="1"/>
          </p:cNvSpPr>
          <p:nvPr>
            <p:ph type="title"/>
          </p:nvPr>
        </p:nvSpPr>
        <p:spPr>
          <a:xfrm>
            <a:off x="381000" y="0"/>
            <a:ext cx="6172200" cy="1143000"/>
          </a:xfrm>
        </p:spPr>
        <p:txBody>
          <a:bodyPr/>
          <a:lstStyle/>
          <a:p>
            <a:r>
              <a:rPr lang="en-US" dirty="0" smtClean="0"/>
              <a:t>We have covered</a:t>
            </a:r>
            <a:endParaRPr lang="en-US" dirty="0"/>
          </a:p>
        </p:txBody>
      </p:sp>
    </p:spTree>
    <p:extLst>
      <p:ext uri="{BB962C8B-B14F-4D97-AF65-F5344CB8AC3E}">
        <p14:creationId xmlns:p14="http://schemas.microsoft.com/office/powerpoint/2010/main" val="2467006821"/>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Governance and P3O</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87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35940004"/>
              </p:ext>
            </p:extLst>
          </p:nvPr>
        </p:nvGraphicFramePr>
        <p:xfrm>
          <a:off x="457200" y="1268760"/>
          <a:ext cx="8507288" cy="4322256"/>
        </p:xfrm>
        <a:graphic>
          <a:graphicData uri="http://schemas.openxmlformats.org/drawingml/2006/table">
            <a:tbl>
              <a:tblPr/>
              <a:tblGrid>
                <a:gridCol w="1371600"/>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#5</a:t>
                      </a:r>
                    </a:p>
                    <a:p>
                      <a:pPr>
                        <a:lnSpc>
                          <a:spcPct val="100000"/>
                        </a:lnSpc>
                        <a:spcAft>
                          <a:spcPts val="0"/>
                        </a:spcAft>
                      </a:pPr>
                      <a:r>
                        <a:rPr lang="en-GB" sz="1600" dirty="0" smtClean="0">
                          <a:solidFill>
                            <a:schemeClr val="tx1"/>
                          </a:solidFill>
                          <a:latin typeface="Helvetica"/>
                          <a:ea typeface="Calibri"/>
                          <a:cs typeface="Helvetica"/>
                        </a:rPr>
                        <a:t>Governance, Portfolio</a:t>
                      </a:r>
                      <a:r>
                        <a:rPr lang="en-GB" sz="1600" baseline="0" dirty="0" smtClean="0">
                          <a:solidFill>
                            <a:schemeClr val="tx1"/>
                          </a:solidFill>
                          <a:latin typeface="Helvetica"/>
                          <a:ea typeface="Calibri"/>
                          <a:cs typeface="Helvetica"/>
                        </a:rPr>
                        <a:t> and Program Management</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a:lnSpc>
                          <a:spcPct val="115000"/>
                        </a:lnSpc>
                        <a:spcAft>
                          <a:spcPts val="0"/>
                        </a:spcAft>
                        <a:buFont typeface="Arial" pitchFamily="34" charset="0"/>
                        <a:buNone/>
                      </a:pPr>
                      <a:r>
                        <a:rPr lang="en-GB" sz="1600" b="1" dirty="0" smtClean="0">
                          <a:solidFill>
                            <a:schemeClr val="tx1"/>
                          </a:solidFill>
                          <a:latin typeface="Helvetica"/>
                          <a:ea typeface="Calibri"/>
                          <a:cs typeface="Helvetica"/>
                        </a:rPr>
                        <a:t>What is Project Governance</a:t>
                      </a:r>
                      <a:endParaRPr lang="en-GB" sz="1600" b="1" baseline="0" dirty="0" smtClean="0">
                        <a:solidFill>
                          <a:schemeClr val="tx1"/>
                        </a:solidFill>
                        <a:latin typeface="Helvetica"/>
                        <a:ea typeface="Calibri"/>
                        <a:cs typeface="Helvetica"/>
                      </a:endParaRP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Principles of Project Governance</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Project Governance Areas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P3O (Portfolio, Program,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Portfolio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Program Management</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Benefits of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Types of Project Offices</a:t>
                      </a:r>
                    </a:p>
                    <a:p>
                      <a:pPr>
                        <a:lnSpc>
                          <a:spcPct val="115000"/>
                        </a:lnSpc>
                        <a:spcAft>
                          <a:spcPts val="0"/>
                        </a:spcAft>
                        <a:buFont typeface="Arial" pitchFamily="34" charset="0"/>
                        <a:buNone/>
                      </a:pPr>
                      <a:r>
                        <a:rPr lang="en-GB" sz="1600" b="1" baseline="0" dirty="0" smtClean="0">
                          <a:solidFill>
                            <a:schemeClr val="tx1"/>
                          </a:solidFill>
                          <a:latin typeface="Helvetica"/>
                          <a:ea typeface="Calibri"/>
                          <a:cs typeface="Helvetica"/>
                        </a:rPr>
                        <a:t>Responsibilities of Project Offices</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Gain</a:t>
                      </a:r>
                      <a:r>
                        <a:rPr lang="en-GB" sz="1600" baseline="0" dirty="0" smtClean="0">
                          <a:solidFill>
                            <a:schemeClr val="tx2"/>
                          </a:solidFill>
                          <a:latin typeface="Helvetica"/>
                          <a:ea typeface="Calibri"/>
                          <a:cs typeface="Helvetica"/>
                        </a:rPr>
                        <a:t> an understanding of governance, portfolio and </a:t>
                      </a:r>
                      <a:r>
                        <a:rPr lang="en-GB" sz="1600" baseline="0" smtClean="0">
                          <a:solidFill>
                            <a:schemeClr val="tx2"/>
                          </a:solidFill>
                          <a:latin typeface="Helvetica"/>
                          <a:ea typeface="Calibri"/>
                          <a:cs typeface="Helvetica"/>
                        </a:rPr>
                        <a:t>program management.</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18159216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Governance</a:t>
            </a:r>
            <a:endParaRPr lang="en-US" dirty="0"/>
          </a:p>
        </p:txBody>
      </p:sp>
      <p:sp>
        <p:nvSpPr>
          <p:cNvPr id="3" name="Content Placeholder 2"/>
          <p:cNvSpPr>
            <a:spLocks noGrp="1"/>
          </p:cNvSpPr>
          <p:nvPr>
            <p:ph idx="1"/>
          </p:nvPr>
        </p:nvSpPr>
        <p:spPr>
          <a:xfrm>
            <a:off x="381000" y="914400"/>
            <a:ext cx="8229600" cy="2133600"/>
          </a:xfrm>
        </p:spPr>
        <p:txBody>
          <a:bodyPr>
            <a:normAutofit/>
          </a:bodyPr>
          <a:lstStyle/>
          <a:p>
            <a:pPr marL="0" indent="0">
              <a:buNone/>
            </a:pPr>
            <a:r>
              <a:rPr lang="en-US" sz="2400" b="0" dirty="0" smtClean="0"/>
              <a:t>Governance </a:t>
            </a:r>
            <a:r>
              <a:rPr lang="en-US" sz="2400" b="0" dirty="0"/>
              <a:t>is the framework by which an organization is directed and controlled. Project governance includes, but is not limited to, those areas of organizational governance that are specifically related to project activities. </a:t>
            </a:r>
          </a:p>
        </p:txBody>
      </p:sp>
      <p:sp>
        <p:nvSpPr>
          <p:cNvPr id="4" name="TextBox 3"/>
          <p:cNvSpPr txBox="1"/>
          <p:nvPr/>
        </p:nvSpPr>
        <p:spPr>
          <a:xfrm>
            <a:off x="7239000" y="5638800"/>
            <a:ext cx="1138878" cy="369332"/>
          </a:xfrm>
          <a:prstGeom prst="rect">
            <a:avLst/>
          </a:prstGeom>
          <a:noFill/>
        </p:spPr>
        <p:txBody>
          <a:bodyPr wrap="none" rtlCol="0">
            <a:spAutoFit/>
          </a:bodyPr>
          <a:lstStyle/>
          <a:p>
            <a:r>
              <a:rPr lang="en-US" dirty="0" smtClean="0"/>
              <a:t>ISO 21500</a:t>
            </a:r>
            <a:endParaRPr lang="en-US" dirty="0"/>
          </a:p>
        </p:txBody>
      </p:sp>
      <p:sp>
        <p:nvSpPr>
          <p:cNvPr id="7" name="TextBox 6"/>
          <p:cNvSpPr txBox="1"/>
          <p:nvPr/>
        </p:nvSpPr>
        <p:spPr>
          <a:xfrm>
            <a:off x="457200" y="2667000"/>
            <a:ext cx="7747000" cy="300082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900" b="1" dirty="0"/>
              <a:t>Project governance may include subjects such as the following: </a:t>
            </a:r>
          </a:p>
          <a:p>
            <a:pPr lvl="1"/>
            <a:r>
              <a:rPr lang="en-US" sz="1900" dirty="0"/>
              <a:t>—  defining the management structure; </a:t>
            </a:r>
          </a:p>
          <a:p>
            <a:pPr lvl="1"/>
            <a:r>
              <a:rPr lang="en-US" sz="1900" dirty="0"/>
              <a:t>—  the policies, processes and methodologies to be used; </a:t>
            </a:r>
          </a:p>
          <a:p>
            <a:pPr lvl="1"/>
            <a:r>
              <a:rPr lang="en-US" sz="1900" dirty="0"/>
              <a:t>—  limits of authority for decision-making; </a:t>
            </a:r>
          </a:p>
          <a:p>
            <a:pPr lvl="1"/>
            <a:r>
              <a:rPr lang="en-US" sz="1900" dirty="0"/>
              <a:t>—  stakeholder responsibilities and accountabilities; </a:t>
            </a:r>
          </a:p>
          <a:p>
            <a:pPr lvl="1"/>
            <a:r>
              <a:rPr lang="en-US" sz="1900" dirty="0"/>
              <a:t>—  interactions such as reporting and the escalation of issues or risks. </a:t>
            </a:r>
          </a:p>
          <a:p>
            <a:r>
              <a:rPr lang="en-US" sz="1900" dirty="0"/>
              <a:t>The responsibility for maintaining the appropriate governance of a project is usually assigned either to the project sponsor or to a project steering committee. </a:t>
            </a:r>
          </a:p>
          <a:p>
            <a:endParaRPr lang="en-US" dirty="0"/>
          </a:p>
        </p:txBody>
      </p:sp>
    </p:spTree>
    <p:extLst>
      <p:ext uri="{BB962C8B-B14F-4D97-AF65-F5344CB8AC3E}">
        <p14:creationId xmlns:p14="http://schemas.microsoft.com/office/powerpoint/2010/main" val="37822708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2438400"/>
          </a:xfrm>
        </p:spPr>
        <p:txBody>
          <a:bodyPr>
            <a:noAutofit/>
          </a:bodyPr>
          <a:lstStyle/>
          <a:p>
            <a:pPr marL="0" indent="0">
              <a:buNone/>
            </a:pPr>
            <a:r>
              <a:rPr lang="en-US" sz="2400" dirty="0">
                <a:solidFill>
                  <a:srgbClr val="000000"/>
                </a:solidFill>
                <a:latin typeface="Calibri"/>
                <a:ea typeface="Calibri"/>
                <a:cs typeface="Calibri"/>
              </a:rPr>
              <a:t>The ongoing activity of maintaining a sound system of internal control by which the directors and officers of an organization ensure that effective management systems, including financial monitoring and control systems, have been put in place to protect assets, earning capacity and the reputation of the organization.</a:t>
            </a:r>
            <a:endParaRPr lang="en-US" sz="2400"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89</a:t>
            </a:fld>
            <a:endParaRPr lang="en-US" dirty="0"/>
          </a:p>
        </p:txBody>
      </p:sp>
      <p:sp>
        <p:nvSpPr>
          <p:cNvPr id="4" name="Title 3"/>
          <p:cNvSpPr>
            <a:spLocks noGrp="1"/>
          </p:cNvSpPr>
          <p:nvPr>
            <p:ph type="title"/>
          </p:nvPr>
        </p:nvSpPr>
        <p:spPr/>
        <p:txBody>
          <a:bodyPr/>
          <a:lstStyle/>
          <a:p>
            <a:r>
              <a:rPr lang="en-US" dirty="0" smtClean="0"/>
              <a:t>Corporate Governance </a:t>
            </a:r>
            <a:endParaRPr lang="en-US" sz="2000" dirty="0"/>
          </a:p>
        </p:txBody>
      </p:sp>
      <p:sp>
        <p:nvSpPr>
          <p:cNvPr id="5" name="TextBox 4"/>
          <p:cNvSpPr txBox="1"/>
          <p:nvPr/>
        </p:nvSpPr>
        <p:spPr>
          <a:xfrm>
            <a:off x="6553200" y="5791200"/>
            <a:ext cx="1933567" cy="307777"/>
          </a:xfrm>
          <a:prstGeom prst="rect">
            <a:avLst/>
          </a:prstGeom>
          <a:noFill/>
        </p:spPr>
        <p:txBody>
          <a:bodyPr wrap="none" rtlCol="0">
            <a:spAutoFit/>
          </a:bodyPr>
          <a:lstStyle/>
          <a:p>
            <a:r>
              <a:rPr lang="en-US" sz="1400" dirty="0" err="1" smtClean="0">
                <a:solidFill>
                  <a:srgbClr val="A6A6A6"/>
                </a:solidFill>
              </a:rPr>
              <a:t>Src</a:t>
            </a:r>
            <a:r>
              <a:rPr lang="en-US" sz="1400" dirty="0" smtClean="0">
                <a:solidFill>
                  <a:srgbClr val="A6A6A6"/>
                </a:solidFill>
              </a:rPr>
              <a:t>. GPM® PSM3™ 2014</a:t>
            </a:r>
            <a:endParaRPr lang="en-US" sz="1400" dirty="0">
              <a:solidFill>
                <a:srgbClr val="A6A6A6"/>
              </a:solidFill>
            </a:endParaRPr>
          </a:p>
        </p:txBody>
      </p:sp>
    </p:spTree>
    <p:extLst>
      <p:ext uri="{BB962C8B-B14F-4D97-AF65-F5344CB8AC3E}">
        <p14:creationId xmlns:p14="http://schemas.microsoft.com/office/powerpoint/2010/main" val="425537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Focus – Change Delivery</a:t>
            </a:r>
            <a:endParaRPr lang="en-US" dirty="0"/>
          </a:p>
        </p:txBody>
      </p:sp>
      <p:sp>
        <p:nvSpPr>
          <p:cNvPr id="3" name="Content Placeholder 2"/>
          <p:cNvSpPr>
            <a:spLocks noGrp="1"/>
          </p:cNvSpPr>
          <p:nvPr>
            <p:ph sz="half" idx="1"/>
          </p:nvPr>
        </p:nvSpPr>
        <p:spPr>
          <a:xfrm>
            <a:off x="351692" y="1295400"/>
            <a:ext cx="4038600" cy="4800600"/>
          </a:xfrm>
        </p:spPr>
        <p:txBody>
          <a:bodyPr>
            <a:normAutofit fontScale="92500" lnSpcReduction="10000"/>
          </a:bodyPr>
          <a:lstStyle/>
          <a:p>
            <a:r>
              <a:rPr lang="en-US" dirty="0" smtClean="0"/>
              <a:t>Certification</a:t>
            </a:r>
          </a:p>
          <a:p>
            <a:pPr lvl="1"/>
            <a:r>
              <a:rPr lang="en-US" dirty="0" smtClean="0"/>
              <a:t>GPM-b™</a:t>
            </a:r>
          </a:p>
          <a:p>
            <a:pPr lvl="1"/>
            <a:r>
              <a:rPr lang="en-US" dirty="0" smtClean="0"/>
              <a:t>GPM®</a:t>
            </a:r>
          </a:p>
          <a:p>
            <a:pPr lvl="1"/>
            <a:r>
              <a:rPr lang="en-US" dirty="0" smtClean="0"/>
              <a:t>GPM-m™</a:t>
            </a:r>
          </a:p>
          <a:p>
            <a:r>
              <a:rPr lang="en-US" dirty="0" smtClean="0"/>
              <a:t>Methodology</a:t>
            </a:r>
          </a:p>
          <a:p>
            <a:pPr lvl="1"/>
            <a:r>
              <a:rPr lang="en-US" dirty="0" smtClean="0"/>
              <a:t>PRiSM™</a:t>
            </a:r>
          </a:p>
          <a:p>
            <a:r>
              <a:rPr lang="en-US" dirty="0" smtClean="0"/>
              <a:t>Assessments</a:t>
            </a:r>
          </a:p>
          <a:p>
            <a:pPr lvl="1"/>
            <a:r>
              <a:rPr lang="en-US" dirty="0" smtClean="0"/>
              <a:t>PSM3™</a:t>
            </a:r>
          </a:p>
          <a:p>
            <a:r>
              <a:rPr lang="en-US" dirty="0" smtClean="0"/>
              <a:t>Training</a:t>
            </a:r>
          </a:p>
          <a:p>
            <a:pPr lvl="1"/>
            <a:r>
              <a:rPr lang="en-US" dirty="0" smtClean="0"/>
              <a:t>PRiSM™ Courses</a:t>
            </a:r>
          </a:p>
          <a:p>
            <a:pPr lvl="1"/>
            <a:r>
              <a:rPr lang="en-US" dirty="0" smtClean="0"/>
              <a:t>SP2™</a:t>
            </a:r>
          </a:p>
          <a:p>
            <a:pPr lvl="1"/>
            <a:r>
              <a:rPr lang="en-US" dirty="0" smtClean="0"/>
              <a:t>SAPM™</a:t>
            </a:r>
          </a:p>
          <a:p>
            <a:endParaRPr lang="en-US" dirty="0"/>
          </a:p>
        </p:txBody>
      </p:sp>
      <p:pic>
        <p:nvPicPr>
          <p:cNvPr id="6" name="Picture 5" descr="image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54" y="1524000"/>
            <a:ext cx="3915508" cy="4241800"/>
          </a:xfrm>
          <a:prstGeom prst="rect">
            <a:avLst/>
          </a:prstGeom>
        </p:spPr>
      </p:pic>
      <p:sp>
        <p:nvSpPr>
          <p:cNvPr id="4" name="Slide Number Placeholder 3"/>
          <p:cNvSpPr>
            <a:spLocks noGrp="1"/>
          </p:cNvSpPr>
          <p:nvPr>
            <p:ph type="sldNum" sz="quarter" idx="12"/>
          </p:nvPr>
        </p:nvSpPr>
        <p:spPr/>
        <p:txBody>
          <a:bodyPr/>
          <a:lstStyle/>
          <a:p>
            <a:fld id="{4BE819A1-3DD8-4179-BFD0-BF7D359F8DBD}" type="slidenum">
              <a:rPr lang="en-US" smtClean="0"/>
              <a:pPr/>
              <a:t>9</a:t>
            </a:fld>
            <a:endParaRPr lang="en-US" dirty="0"/>
          </a:p>
        </p:txBody>
      </p:sp>
    </p:spTree>
    <p:extLst>
      <p:ext uri="{BB962C8B-B14F-4D97-AF65-F5344CB8AC3E}">
        <p14:creationId xmlns:p14="http://schemas.microsoft.com/office/powerpoint/2010/main" val="6139206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a:xfrm>
            <a:off x="457200" y="304800"/>
            <a:ext cx="7772400" cy="533400"/>
          </a:xfrm>
          <a:ln>
            <a:miter lim="800000"/>
            <a:headEnd/>
            <a:tailEnd/>
          </a:ln>
        </p:spPr>
        <p:txBody>
          <a:bodyPr/>
          <a:lstStyle/>
          <a:p>
            <a:pPr eaLnBrk="1" hangingPunct="1">
              <a:defRPr/>
            </a:pPr>
            <a:r>
              <a:rPr lang="en-US" dirty="0" smtClean="0"/>
              <a:t>Where Project Governance Exists</a:t>
            </a:r>
            <a:endParaRPr lang="en-US" dirty="0"/>
          </a:p>
        </p:txBody>
      </p:sp>
      <p:pic>
        <p:nvPicPr>
          <p:cNvPr id="2150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1" y="914400"/>
            <a:ext cx="6980238" cy="533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943600" y="2743200"/>
            <a:ext cx="2082800" cy="5334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r>
              <a:rPr lang="en-US" dirty="0" smtClean="0"/>
              <a:t>Project Governance</a:t>
            </a:r>
            <a:endParaRPr lang="en-US" dirty="0"/>
          </a:p>
        </p:txBody>
      </p:sp>
    </p:spTree>
    <p:extLst>
      <p:ext uri="{BB962C8B-B14F-4D97-AF65-F5344CB8AC3E}">
        <p14:creationId xmlns:p14="http://schemas.microsoft.com/office/powerpoint/2010/main" val="286679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6632"/>
            <a:ext cx="8523040" cy="1143000"/>
          </a:xfrm>
        </p:spPr>
        <p:txBody>
          <a:bodyPr/>
          <a:lstStyle/>
          <a:p>
            <a:r>
              <a:rPr lang="en-GB" dirty="0" smtClean="0"/>
              <a:t>Portfolio management characteristics</a:t>
            </a:r>
            <a:endParaRPr lang="en-GB" dirty="0"/>
          </a:p>
        </p:txBody>
      </p:sp>
      <p:sp>
        <p:nvSpPr>
          <p:cNvPr id="3" name="Content Placeholder 2"/>
          <p:cNvSpPr>
            <a:spLocks noGrp="1"/>
          </p:cNvSpPr>
          <p:nvPr>
            <p:ph idx="1"/>
          </p:nvPr>
        </p:nvSpPr>
        <p:spPr>
          <a:xfrm>
            <a:off x="457200" y="1340768"/>
            <a:ext cx="8229600" cy="4525963"/>
          </a:xfrm>
        </p:spPr>
        <p:txBody>
          <a:bodyPr>
            <a:normAutofit/>
          </a:bodyPr>
          <a:lstStyle/>
          <a:p>
            <a:r>
              <a:rPr lang="en-GB" sz="2400" dirty="0" smtClean="0"/>
              <a:t>Screening, analysis and financial appraisal of project and program characteristics (resources, schedules, cash flows, risks, benefits, etc.) in relation to overall business strategy.</a:t>
            </a:r>
          </a:p>
          <a:p>
            <a:r>
              <a:rPr lang="en-GB" sz="2400" dirty="0" smtClean="0"/>
              <a:t>Prioritization and/or selection of projects and programs within the portfolio, given the resources available, likely returns and risks.</a:t>
            </a:r>
          </a:p>
          <a:p>
            <a:r>
              <a:rPr lang="en-GB" sz="2400" dirty="0" smtClean="0"/>
              <a:t>Continued monitoring of the portfolio characteristics as projects and programs develop.</a:t>
            </a:r>
          </a:p>
          <a:p>
            <a:r>
              <a:rPr lang="en-GB" sz="2400" dirty="0" smtClean="0"/>
              <a:t>Adjustment of the portfolio with regard to the constraints, risks and anticipated returns in the light of developing circumstances.</a:t>
            </a:r>
          </a:p>
        </p:txBody>
      </p:sp>
      <p:sp>
        <p:nvSpPr>
          <p:cNvPr id="5" name="TextBox 4"/>
          <p:cNvSpPr txBox="1"/>
          <p:nvPr/>
        </p:nvSpPr>
        <p:spPr>
          <a:xfrm>
            <a:off x="209992" y="5791200"/>
            <a:ext cx="8400608" cy="276999"/>
          </a:xfrm>
          <a:prstGeom prst="rect">
            <a:avLst/>
          </a:prstGeom>
          <a:noFill/>
        </p:spPr>
        <p:txBody>
          <a:bodyPr wrap="square" rtlCol="0">
            <a:spAutoFit/>
          </a:bodyPr>
          <a:lstStyle/>
          <a:p>
            <a:pPr algn="r"/>
            <a:r>
              <a:rPr lang="en-GB" sz="1200" dirty="0" err="1" smtClean="0"/>
              <a:t>APMBoK</a:t>
            </a:r>
            <a:r>
              <a:rPr lang="en-GB" sz="1200" dirty="0" smtClean="0"/>
              <a:t> V. 5</a:t>
            </a:r>
            <a:endParaRPr lang="en-GB" sz="1200" dirty="0"/>
          </a:p>
        </p:txBody>
      </p:sp>
    </p:spTree>
    <p:extLst>
      <p:ext uri="{BB962C8B-B14F-4D97-AF65-F5344CB8AC3E}">
        <p14:creationId xmlns:p14="http://schemas.microsoft.com/office/powerpoint/2010/main" val="381402342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on portfolio management</a:t>
            </a:r>
            <a:endParaRPr lang="en-GB" dirty="0"/>
          </a:p>
        </p:txBody>
      </p:sp>
      <p:sp>
        <p:nvSpPr>
          <p:cNvPr id="3" name="Content Placeholder 2"/>
          <p:cNvSpPr>
            <a:spLocks noGrp="1"/>
          </p:cNvSpPr>
          <p:nvPr>
            <p:ph idx="1"/>
          </p:nvPr>
        </p:nvSpPr>
        <p:spPr/>
        <p:txBody>
          <a:bodyPr/>
          <a:lstStyle/>
          <a:p>
            <a:r>
              <a:rPr lang="en-GB" dirty="0" smtClean="0"/>
              <a:t>Portfolio management is needed when an organisation operates a number of projects and programs</a:t>
            </a:r>
          </a:p>
          <a:p>
            <a:r>
              <a:rPr lang="en-GB" dirty="0" smtClean="0"/>
              <a:t>Normally it is part of the role of senior managers</a:t>
            </a:r>
          </a:p>
          <a:p>
            <a:r>
              <a:rPr lang="en-GB" dirty="0" smtClean="0"/>
              <a:t>A central project office, or network of project offices, can assist by providing information and updates about projects and programs</a:t>
            </a:r>
            <a:endParaRPr lang="en-GB" dirty="0"/>
          </a:p>
        </p:txBody>
      </p:sp>
    </p:spTree>
    <p:extLst>
      <p:ext uri="{BB962C8B-B14F-4D97-AF65-F5344CB8AC3E}">
        <p14:creationId xmlns:p14="http://schemas.microsoft.com/office/powerpoint/2010/main" val="23951900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6324600" cy="1143000"/>
          </a:xfrm>
        </p:spPr>
        <p:txBody>
          <a:bodyPr/>
          <a:lstStyle/>
          <a:p>
            <a:r>
              <a:rPr lang="en-GB" dirty="0" smtClean="0"/>
              <a:t>Project management vs. program management</a:t>
            </a:r>
            <a:endParaRPr lang="en-GB" dirty="0"/>
          </a:p>
        </p:txBody>
      </p:sp>
      <p:sp>
        <p:nvSpPr>
          <p:cNvPr id="4" name="Content Placeholder 3"/>
          <p:cNvSpPr>
            <a:spLocks noGrp="1"/>
          </p:cNvSpPr>
          <p:nvPr>
            <p:ph sz="half" idx="1"/>
          </p:nvPr>
        </p:nvSpPr>
        <p:spPr>
          <a:xfrm>
            <a:off x="457200" y="1711349"/>
            <a:ext cx="4038600" cy="3775051"/>
          </a:xfrm>
        </p:spPr>
        <p:style>
          <a:lnRef idx="2">
            <a:schemeClr val="accent2"/>
          </a:lnRef>
          <a:fillRef idx="1">
            <a:schemeClr val="lt1"/>
          </a:fillRef>
          <a:effectRef idx="0">
            <a:schemeClr val="accent2"/>
          </a:effectRef>
          <a:fontRef idx="minor">
            <a:schemeClr val="dk1"/>
          </a:fontRef>
        </p:style>
        <p:txBody>
          <a:bodyPr/>
          <a:lstStyle/>
          <a:p>
            <a:pPr algn="ctr">
              <a:buNone/>
            </a:pPr>
            <a:r>
              <a:rPr lang="en-GB" sz="2400" b="1" dirty="0" smtClean="0"/>
              <a:t>Project</a:t>
            </a:r>
          </a:p>
          <a:p>
            <a:r>
              <a:rPr lang="en-GB" sz="2400" dirty="0" smtClean="0"/>
              <a:t>Defined start and end</a:t>
            </a:r>
          </a:p>
          <a:p>
            <a:r>
              <a:rPr lang="en-GB" sz="2400" dirty="0" smtClean="0"/>
              <a:t>Shorter timescale</a:t>
            </a:r>
          </a:p>
          <a:p>
            <a:r>
              <a:rPr lang="en-GB" sz="2400" dirty="0" smtClean="0"/>
              <a:t>May change</a:t>
            </a:r>
          </a:p>
          <a:p>
            <a:r>
              <a:rPr lang="en-GB" sz="2400" dirty="0" smtClean="0"/>
              <a:t>Delivers products</a:t>
            </a:r>
          </a:p>
          <a:p>
            <a:r>
              <a:rPr lang="en-GB" sz="2400" dirty="0" smtClean="0"/>
              <a:t>Benefits usually follow</a:t>
            </a:r>
          </a:p>
          <a:p>
            <a:r>
              <a:rPr lang="en-GB" sz="2400" dirty="0" smtClean="0"/>
              <a:t>Consists of activities</a:t>
            </a:r>
          </a:p>
          <a:p>
            <a:r>
              <a:rPr lang="en-GB" sz="2400" dirty="0" smtClean="0"/>
              <a:t>Manages resources</a:t>
            </a:r>
          </a:p>
          <a:p>
            <a:endParaRPr lang="en-GB" sz="2400" dirty="0"/>
          </a:p>
        </p:txBody>
      </p:sp>
      <p:sp>
        <p:nvSpPr>
          <p:cNvPr id="5" name="Content Placeholder 4"/>
          <p:cNvSpPr>
            <a:spLocks noGrp="1"/>
          </p:cNvSpPr>
          <p:nvPr>
            <p:ph sz="half" idx="2"/>
          </p:nvPr>
        </p:nvSpPr>
        <p:spPr>
          <a:xfrm>
            <a:off x="4648200" y="1711349"/>
            <a:ext cx="4038600" cy="3775051"/>
          </a:xfrm>
        </p:spPr>
        <p:style>
          <a:lnRef idx="2">
            <a:schemeClr val="accent4"/>
          </a:lnRef>
          <a:fillRef idx="1">
            <a:schemeClr val="lt1"/>
          </a:fillRef>
          <a:effectRef idx="0">
            <a:schemeClr val="accent4"/>
          </a:effectRef>
          <a:fontRef idx="minor">
            <a:schemeClr val="dk1"/>
          </a:fontRef>
        </p:style>
        <p:txBody>
          <a:bodyPr/>
          <a:lstStyle/>
          <a:p>
            <a:pPr algn="ctr">
              <a:buNone/>
            </a:pPr>
            <a:r>
              <a:rPr lang="en-GB" sz="2400" b="1" dirty="0" smtClean="0"/>
              <a:t>Program</a:t>
            </a:r>
          </a:p>
          <a:p>
            <a:r>
              <a:rPr lang="en-GB" sz="2400" dirty="0" smtClean="0"/>
              <a:t>Ends once goal achieved</a:t>
            </a:r>
          </a:p>
          <a:p>
            <a:r>
              <a:rPr lang="en-GB" sz="2400" dirty="0" smtClean="0"/>
              <a:t>Longer timescale</a:t>
            </a:r>
          </a:p>
          <a:p>
            <a:r>
              <a:rPr lang="en-GB" sz="2400" dirty="0" smtClean="0"/>
              <a:t>May evolve</a:t>
            </a:r>
          </a:p>
          <a:p>
            <a:r>
              <a:rPr lang="en-GB" sz="2400" dirty="0" smtClean="0"/>
              <a:t>Delivers strategic change</a:t>
            </a:r>
          </a:p>
          <a:p>
            <a:r>
              <a:rPr lang="en-GB" sz="2400" dirty="0" smtClean="0"/>
              <a:t>Benefits usually during</a:t>
            </a:r>
          </a:p>
          <a:p>
            <a:r>
              <a:rPr lang="en-GB" sz="2400" dirty="0" smtClean="0"/>
              <a:t>Consists of projects</a:t>
            </a:r>
          </a:p>
          <a:p>
            <a:r>
              <a:rPr lang="en-GB" sz="2400" dirty="0" smtClean="0"/>
              <a:t>Manages resource conflict</a:t>
            </a:r>
            <a:endParaRPr lang="en-GB" sz="2400" dirty="0"/>
          </a:p>
        </p:txBody>
      </p:sp>
    </p:spTree>
    <p:extLst>
      <p:ext uri="{BB962C8B-B14F-4D97-AF65-F5344CB8AC3E}">
        <p14:creationId xmlns:p14="http://schemas.microsoft.com/office/powerpoint/2010/main" val="42631175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Program manager’s role</a:t>
            </a:r>
            <a:endParaRPr lang="en-GB" dirty="0"/>
          </a:p>
        </p:txBody>
      </p:sp>
      <p:sp>
        <p:nvSpPr>
          <p:cNvPr id="5" name="Content Placeholder 4"/>
          <p:cNvSpPr>
            <a:spLocks noGrp="1"/>
          </p:cNvSpPr>
          <p:nvPr>
            <p:ph idx="1"/>
          </p:nvPr>
        </p:nvSpPr>
        <p:spPr>
          <a:xfrm>
            <a:off x="457200" y="1447800"/>
            <a:ext cx="8229600" cy="4525963"/>
          </a:xfrm>
        </p:spPr>
        <p:txBody>
          <a:bodyPr/>
          <a:lstStyle/>
          <a:p>
            <a:r>
              <a:rPr lang="en-GB" sz="2400" dirty="0" smtClean="0"/>
              <a:t>Identify and define projects within the program</a:t>
            </a:r>
          </a:p>
          <a:p>
            <a:r>
              <a:rPr lang="en-GB" sz="2400" dirty="0" smtClean="0"/>
              <a:t>Delegate to project managers</a:t>
            </a:r>
          </a:p>
          <a:p>
            <a:r>
              <a:rPr lang="en-GB" sz="2400" dirty="0" smtClean="0"/>
              <a:t>Monitor the projects in terms of time, cost, quality, risks and issues</a:t>
            </a:r>
          </a:p>
          <a:p>
            <a:r>
              <a:rPr lang="en-GB" sz="2400" dirty="0" smtClean="0"/>
              <a:t>Monitor interdependencies</a:t>
            </a:r>
          </a:p>
          <a:p>
            <a:r>
              <a:rPr lang="en-GB" sz="2400" dirty="0" smtClean="0"/>
              <a:t>Focus on strategic benefits</a:t>
            </a:r>
          </a:p>
          <a:p>
            <a:r>
              <a:rPr lang="en-GB" sz="2400" dirty="0" smtClean="0"/>
              <a:t>Intervene in projects when necessary</a:t>
            </a:r>
          </a:p>
          <a:p>
            <a:r>
              <a:rPr lang="en-GB" sz="2400" dirty="0" smtClean="0"/>
              <a:t>Manage resource conflicts</a:t>
            </a:r>
            <a:endParaRPr lang="en-GB" sz="2400" dirty="0"/>
          </a:p>
        </p:txBody>
      </p:sp>
    </p:spTree>
    <p:extLst>
      <p:ext uri="{BB962C8B-B14F-4D97-AF65-F5344CB8AC3E}">
        <p14:creationId xmlns:p14="http://schemas.microsoft.com/office/powerpoint/2010/main" val="5176811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Benefits of program management</a:t>
            </a:r>
            <a:endParaRPr lang="en-GB" dirty="0"/>
          </a:p>
        </p:txBody>
      </p:sp>
      <p:sp>
        <p:nvSpPr>
          <p:cNvPr id="3" name="Content Placeholder 2"/>
          <p:cNvSpPr>
            <a:spLocks noGrp="1"/>
          </p:cNvSpPr>
          <p:nvPr>
            <p:ph idx="1"/>
          </p:nvPr>
        </p:nvSpPr>
        <p:spPr>
          <a:xfrm>
            <a:off x="457200" y="1447800"/>
            <a:ext cx="8229600" cy="4061048"/>
          </a:xfrm>
        </p:spPr>
        <p:txBody>
          <a:bodyPr>
            <a:normAutofit/>
          </a:bodyPr>
          <a:lstStyle/>
          <a:p>
            <a:pPr marL="457200" indent="-457200">
              <a:buFont typeface="+mj-lt"/>
              <a:buAutoNum type="arabicPeriod"/>
            </a:pPr>
            <a:r>
              <a:rPr lang="en-GB" sz="2400" dirty="0" smtClean="0"/>
              <a:t>Closer alignment of projects with business strategy</a:t>
            </a:r>
          </a:p>
          <a:p>
            <a:pPr marL="457200" indent="-457200">
              <a:buFont typeface="+mj-lt"/>
              <a:buAutoNum type="arabicPeriod"/>
            </a:pPr>
            <a:r>
              <a:rPr lang="en-GB" sz="2400" dirty="0" smtClean="0"/>
              <a:t>Closer alignment with business priorities</a:t>
            </a:r>
          </a:p>
          <a:p>
            <a:pPr marL="457200" indent="-457200">
              <a:buFont typeface="+mj-lt"/>
              <a:buAutoNum type="arabicPeriod"/>
            </a:pPr>
            <a:r>
              <a:rPr lang="en-GB" sz="2400" dirty="0" smtClean="0"/>
              <a:t>Improved prioritisation of projects within the program</a:t>
            </a:r>
          </a:p>
          <a:p>
            <a:pPr marL="457200" indent="-457200">
              <a:buFont typeface="+mj-lt"/>
              <a:buAutoNum type="arabicPeriod"/>
            </a:pPr>
            <a:r>
              <a:rPr lang="en-GB" sz="2400" dirty="0" smtClean="0"/>
              <a:t>Improved focus on benefits</a:t>
            </a:r>
          </a:p>
          <a:p>
            <a:pPr marL="457200" indent="-457200">
              <a:buFont typeface="+mj-lt"/>
              <a:buAutoNum type="arabicPeriod"/>
            </a:pPr>
            <a:r>
              <a:rPr lang="en-GB" sz="2400" dirty="0" smtClean="0"/>
              <a:t>Improved resource management</a:t>
            </a:r>
          </a:p>
          <a:p>
            <a:pPr marL="457200" indent="-457200">
              <a:buFont typeface="+mj-lt"/>
              <a:buAutoNum type="arabicPeriod"/>
            </a:pPr>
            <a:r>
              <a:rPr lang="en-GB" sz="2400" dirty="0" smtClean="0"/>
              <a:t>Consistent management reporting within the program</a:t>
            </a:r>
          </a:p>
          <a:p>
            <a:pPr marL="457200" indent="-457200">
              <a:buFont typeface="+mj-lt"/>
              <a:buAutoNum type="arabicPeriod"/>
            </a:pPr>
            <a:r>
              <a:rPr lang="en-GB" sz="2400" dirty="0" smtClean="0"/>
              <a:t>program wide and cross-project view of risk</a:t>
            </a:r>
          </a:p>
          <a:p>
            <a:pPr marL="457200" indent="-457200">
              <a:buFont typeface="+mj-lt"/>
              <a:buAutoNum type="arabicPeriod"/>
            </a:pPr>
            <a:r>
              <a:rPr lang="en-GB" sz="2400" dirty="0" smtClean="0"/>
              <a:t>Consistent project management processes and standards within the program</a:t>
            </a:r>
          </a:p>
        </p:txBody>
      </p:sp>
    </p:spTree>
    <p:extLst>
      <p:ext uri="{BB962C8B-B14F-4D97-AF65-F5344CB8AC3E}">
        <p14:creationId xmlns:p14="http://schemas.microsoft.com/office/powerpoint/2010/main" val="8868187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6172200" cy="1143000"/>
          </a:xfrm>
        </p:spPr>
        <p:txBody>
          <a:bodyPr/>
          <a:lstStyle/>
          <a:p>
            <a:r>
              <a:rPr lang="en-US" dirty="0" smtClean="0">
                <a:solidFill>
                  <a:srgbClr val="000000"/>
                </a:solidFill>
              </a:rPr>
              <a:t>Organizational Capacity for Change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4BE819A1-3DD8-4179-BFD0-BF7D359F8DBD}" type="slidenum">
              <a:rPr lang="en-US" smtClean="0"/>
              <a:pPr/>
              <a:t>96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76949768"/>
              </p:ext>
            </p:extLst>
          </p:nvPr>
        </p:nvGraphicFramePr>
        <p:xfrm>
          <a:off x="179512" y="1268760"/>
          <a:ext cx="8784976" cy="4322256"/>
        </p:xfrm>
        <a:graphic>
          <a:graphicData uri="http://schemas.openxmlformats.org/drawingml/2006/table">
            <a:tbl>
              <a:tblPr/>
              <a:tblGrid>
                <a:gridCol w="1649288"/>
                <a:gridCol w="3505200"/>
                <a:gridCol w="3630488"/>
              </a:tblGrid>
              <a:tr h="311661">
                <a:tc>
                  <a:txBody>
                    <a:bodyPr/>
                    <a:lstStyle/>
                    <a:p>
                      <a:pPr>
                        <a:lnSpc>
                          <a:spcPct val="115000"/>
                        </a:lnSpc>
                        <a:spcAft>
                          <a:spcPts val="0"/>
                        </a:spcAft>
                      </a:pPr>
                      <a:r>
                        <a:rPr lang="en-GB" sz="1600" b="1" dirty="0" smtClean="0">
                          <a:solidFill>
                            <a:schemeClr val="bg1"/>
                          </a:solidFill>
                          <a:latin typeface="Helvetica"/>
                          <a:ea typeface="Calibri"/>
                          <a:cs typeface="Helvetica"/>
                        </a:rPr>
                        <a:t>Module</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smtClean="0">
                          <a:solidFill>
                            <a:schemeClr val="bg1"/>
                          </a:solidFill>
                          <a:latin typeface="Helvetica"/>
                          <a:ea typeface="Calibri"/>
                          <a:cs typeface="Helvetica"/>
                        </a:rPr>
                        <a:t>Module</a:t>
                      </a:r>
                      <a:r>
                        <a:rPr lang="en-GB" sz="1600" b="1" baseline="0" dirty="0" smtClean="0">
                          <a:solidFill>
                            <a:schemeClr val="bg1"/>
                          </a:solidFill>
                          <a:latin typeface="Helvetica"/>
                          <a:ea typeface="Calibri"/>
                          <a:cs typeface="Helvetica"/>
                        </a:rPr>
                        <a:t> Covers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nSpc>
                          <a:spcPct val="115000"/>
                        </a:lnSpc>
                        <a:spcAft>
                          <a:spcPts val="0"/>
                        </a:spcAft>
                      </a:pPr>
                      <a:r>
                        <a:rPr lang="en-GB" sz="1600" b="1" dirty="0">
                          <a:solidFill>
                            <a:schemeClr val="bg1"/>
                          </a:solidFill>
                          <a:latin typeface="Helvetica"/>
                          <a:ea typeface="Calibri"/>
                          <a:cs typeface="Helvetica"/>
                        </a:rPr>
                        <a:t>Learning outcomes</a:t>
                      </a:r>
                      <a:endParaRPr lang="en-GB" sz="1600"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r>
              <a:tr h="2117819">
                <a:tc>
                  <a:txBody>
                    <a:bodyPr/>
                    <a:lstStyle/>
                    <a:p>
                      <a:pPr>
                        <a:lnSpc>
                          <a:spcPct val="100000"/>
                        </a:lnSpc>
                        <a:spcAft>
                          <a:spcPts val="0"/>
                        </a:spcAft>
                      </a:pPr>
                      <a:r>
                        <a:rPr lang="en-GB" sz="1600" dirty="0" smtClean="0">
                          <a:solidFill>
                            <a:schemeClr val="tx1"/>
                          </a:solidFill>
                          <a:latin typeface="Helvetica"/>
                          <a:ea typeface="Calibri"/>
                          <a:cs typeface="Helvetica"/>
                        </a:rPr>
                        <a:t>5</a:t>
                      </a:r>
                    </a:p>
                    <a:p>
                      <a:pPr>
                        <a:lnSpc>
                          <a:spcPct val="100000"/>
                        </a:lnSpc>
                        <a:spcAft>
                          <a:spcPts val="0"/>
                        </a:spcAft>
                      </a:pPr>
                      <a:r>
                        <a:rPr lang="en-GB" sz="1600" dirty="0" smtClean="0">
                          <a:solidFill>
                            <a:schemeClr val="tx1"/>
                          </a:solidFill>
                          <a:latin typeface="Helvetica"/>
                          <a:ea typeface="Calibri"/>
                          <a:cs typeface="Helvetica"/>
                        </a:rPr>
                        <a:t>Organizational</a:t>
                      </a:r>
                      <a:r>
                        <a:rPr lang="en-GB" sz="1600" baseline="0" dirty="0" smtClean="0">
                          <a:solidFill>
                            <a:schemeClr val="tx1"/>
                          </a:solidFill>
                          <a:latin typeface="Helvetica"/>
                          <a:ea typeface="Calibri"/>
                          <a:cs typeface="Helvetica"/>
                        </a:rPr>
                        <a:t> Capacity for Change</a:t>
                      </a:r>
                    </a:p>
                    <a:p>
                      <a:pPr>
                        <a:lnSpc>
                          <a:spcPct val="100000"/>
                        </a:lnSpc>
                        <a:spcAft>
                          <a:spcPts val="0"/>
                        </a:spcAft>
                      </a:pP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5">
                  <a:txBody>
                    <a:bodyPr/>
                    <a:lstStyle/>
                    <a:p>
                      <a:pPr marL="285750" indent="-285750">
                        <a:lnSpc>
                          <a:spcPct val="115000"/>
                        </a:lnSpc>
                        <a:spcAft>
                          <a:spcPts val="0"/>
                        </a:spcAft>
                        <a:buFont typeface="Arial"/>
                        <a:buChar char="•"/>
                      </a:pPr>
                      <a:r>
                        <a:rPr lang="en-GB" sz="1600" b="1" dirty="0" smtClean="0">
                          <a:solidFill>
                            <a:schemeClr val="tx1"/>
                          </a:solidFill>
                          <a:latin typeface="Helvetica"/>
                          <a:ea typeface="Calibri"/>
                          <a:cs typeface="Helvetica"/>
                        </a:rPr>
                        <a:t>What is OCC</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Why Change initiatives fail</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The Eight Dimensions for OCC</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Six Points for Innovative Cultures</a:t>
                      </a:r>
                    </a:p>
                    <a:p>
                      <a:pPr marL="285750" indent="-285750">
                        <a:lnSpc>
                          <a:spcPct val="115000"/>
                        </a:lnSpc>
                        <a:spcAft>
                          <a:spcPts val="0"/>
                        </a:spcAft>
                        <a:buFont typeface="Arial"/>
                        <a:buChar char="•"/>
                      </a:pPr>
                      <a:r>
                        <a:rPr lang="en-GB" sz="1600" b="1" baseline="0" dirty="0" smtClean="0">
                          <a:solidFill>
                            <a:schemeClr val="tx1"/>
                          </a:solidFill>
                          <a:latin typeface="Helvetica"/>
                          <a:ea typeface="Calibri"/>
                          <a:cs typeface="Helvetica"/>
                        </a:rPr>
                        <a:t>ADKAR Model</a:t>
                      </a:r>
                      <a:endParaRPr lang="en-GB" sz="1600" b="1"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nSpc>
                          <a:spcPct val="100000"/>
                        </a:lnSpc>
                        <a:spcAft>
                          <a:spcPts val="0"/>
                        </a:spcAft>
                      </a:pPr>
                      <a:r>
                        <a:rPr lang="en-GB" sz="1600" dirty="0" smtClean="0">
                          <a:solidFill>
                            <a:schemeClr val="tx2"/>
                          </a:solidFill>
                          <a:latin typeface="Helvetica"/>
                          <a:ea typeface="Calibri"/>
                          <a:cs typeface="Helvetica"/>
                        </a:rPr>
                        <a:t>Understand what Organizational Capacity for Change</a:t>
                      </a:r>
                      <a:r>
                        <a:rPr lang="en-GB" sz="1600" baseline="0" dirty="0" smtClean="0">
                          <a:solidFill>
                            <a:schemeClr val="tx2"/>
                          </a:solidFill>
                          <a:latin typeface="Helvetica"/>
                          <a:ea typeface="Calibri"/>
                          <a:cs typeface="Helvetica"/>
                        </a:rPr>
                        <a:t> is, why it is necessary and what the critical components for change culture are.</a:t>
                      </a:r>
                      <a:endParaRPr lang="en-GB" sz="1600" dirty="0" smtClean="0">
                        <a:solidFill>
                          <a:schemeClr val="tx2"/>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0360">
                <a:tc>
                  <a:txBody>
                    <a:bodyPr/>
                    <a:lstStyle/>
                    <a:p>
                      <a:pPr>
                        <a:lnSpc>
                          <a:spcPct val="100000"/>
                        </a:lnSpc>
                        <a:spcAft>
                          <a:spcPts val="0"/>
                        </a:spcAft>
                      </a:pPr>
                      <a:r>
                        <a:rPr lang="en-GB" sz="1600" b="1" dirty="0" smtClean="0">
                          <a:solidFill>
                            <a:schemeClr val="bg1"/>
                          </a:solidFill>
                          <a:latin typeface="Helvetica"/>
                          <a:ea typeface="Calibri"/>
                          <a:cs typeface="Helvetica"/>
                        </a:rPr>
                        <a:t>Language</a:t>
                      </a:r>
                      <a:endParaRPr lang="en-GB" sz="1600" b="1" dirty="0">
                        <a:solidFill>
                          <a:schemeClr val="bg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650240">
                <a:tc>
                  <a:txBody>
                    <a:bodyPr/>
                    <a:lstStyle/>
                    <a:p>
                      <a:pPr>
                        <a:lnSpc>
                          <a:spcPct val="100000"/>
                        </a:lnSpc>
                        <a:spcAft>
                          <a:spcPts val="0"/>
                        </a:spcAft>
                      </a:pPr>
                      <a:r>
                        <a:rPr lang="en-GB" sz="1600" dirty="0" smtClean="0">
                          <a:solidFill>
                            <a:schemeClr val="tx1"/>
                          </a:solidFill>
                          <a:latin typeface="Helvetica"/>
                          <a:ea typeface="Calibri"/>
                          <a:cs typeface="Helvetica"/>
                        </a:rPr>
                        <a:t>English</a:t>
                      </a: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r h="340360">
                <a:tc>
                  <a:txBody>
                    <a:bodyPr/>
                    <a:lstStyle/>
                    <a:p>
                      <a:pPr>
                        <a:lnSpc>
                          <a:spcPct val="100000"/>
                        </a:lnSpc>
                        <a:spcAft>
                          <a:spcPts val="0"/>
                        </a:spcAft>
                      </a:pPr>
                      <a:r>
                        <a:rPr lang="en-GB" sz="1600" b="1" dirty="0" smtClean="0">
                          <a:solidFill>
                            <a:srgbClr val="FFFFFF"/>
                          </a:solidFill>
                          <a:latin typeface="Helvetica"/>
                          <a:ea typeface="Calibri"/>
                          <a:cs typeface="Helvetica"/>
                        </a:rPr>
                        <a:t>Version</a:t>
                      </a:r>
                      <a:endParaRPr lang="en-GB" sz="1600" b="1" dirty="0">
                        <a:solidFill>
                          <a:srgbClr val="FFFFFF"/>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98C723"/>
                    </a:solidFill>
                  </a:tcPr>
                </a:tc>
                <a:tc vMerge="1">
                  <a:txBody>
                    <a:bodyPr/>
                    <a:lstStyle/>
                    <a:p>
                      <a:endParaRPr lang="en-US"/>
                    </a:p>
                  </a:txBody>
                  <a:tcPr/>
                </a:tc>
                <a:tc vMerge="1">
                  <a:txBody>
                    <a:bodyPr/>
                    <a:lstStyle/>
                    <a:p>
                      <a:endParaRPr lang="en-US"/>
                    </a:p>
                  </a:txBody>
                  <a:tcPr/>
                </a:tc>
              </a:tr>
              <a:tr h="561816">
                <a:tc>
                  <a:txBody>
                    <a:bodyPr/>
                    <a:lstStyle/>
                    <a:p>
                      <a:pPr algn="ctr">
                        <a:lnSpc>
                          <a:spcPct val="100000"/>
                        </a:lnSpc>
                        <a:spcAft>
                          <a:spcPts val="0"/>
                        </a:spcAft>
                      </a:pPr>
                      <a:r>
                        <a:rPr lang="en-GB" sz="1600" dirty="0" smtClean="0">
                          <a:solidFill>
                            <a:schemeClr val="tx1"/>
                          </a:solidFill>
                          <a:latin typeface="Helvetica"/>
                          <a:ea typeface="Calibri"/>
                          <a:cs typeface="Helvetica"/>
                        </a:rPr>
                        <a:t>5.0</a:t>
                      </a:r>
                      <a:endParaRPr lang="en-GB" sz="1600" dirty="0">
                        <a:solidFill>
                          <a:schemeClr val="tx1"/>
                        </a:solidFill>
                        <a:latin typeface="Helvetica"/>
                        <a:ea typeface="Calibri"/>
                        <a:cs typeface="Helvetica"/>
                      </a:endParaRPr>
                    </a:p>
                  </a:txBody>
                  <a:tcPr marL="43503" marR="435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r>
            </a:tbl>
          </a:graphicData>
        </a:graphic>
      </p:graphicFrame>
    </p:spTree>
    <p:extLst>
      <p:ext uri="{BB962C8B-B14F-4D97-AF65-F5344CB8AC3E}">
        <p14:creationId xmlns:p14="http://schemas.microsoft.com/office/powerpoint/2010/main" val="407222030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229600" cy="4343400"/>
          </a:xfrm>
        </p:spPr>
        <p:txBody>
          <a:bodyPr>
            <a:normAutofit lnSpcReduction="10000"/>
          </a:bodyPr>
          <a:lstStyle/>
          <a:p>
            <a:r>
              <a:rPr lang="en-US" b="1" i="1" dirty="0" smtClean="0"/>
              <a:t>Organizational </a:t>
            </a:r>
            <a:r>
              <a:rPr lang="en-US" b="1" i="1" dirty="0"/>
              <a:t>capacity for change </a:t>
            </a:r>
            <a:r>
              <a:rPr lang="en-US" dirty="0"/>
              <a:t>(OCC) can </a:t>
            </a:r>
            <a:r>
              <a:rPr lang="en-US" dirty="0" smtClean="0"/>
              <a:t>be conceptualized as the </a:t>
            </a:r>
            <a:r>
              <a:rPr lang="en-US" dirty="0"/>
              <a:t>overall capability of an organization to either effectively prepare </a:t>
            </a:r>
            <a:r>
              <a:rPr lang="en-US" dirty="0" smtClean="0"/>
              <a:t>for or </a:t>
            </a:r>
            <a:r>
              <a:rPr lang="en-US" dirty="0"/>
              <a:t>respond to an increasingly unpredictable and volatile </a:t>
            </a:r>
            <a:r>
              <a:rPr lang="en-US" dirty="0" smtClean="0"/>
              <a:t>environmental context</a:t>
            </a:r>
            <a:r>
              <a:rPr lang="en-US" dirty="0"/>
              <a:t>. This overall capability is multidimensional, and it </a:t>
            </a:r>
            <a:r>
              <a:rPr lang="en-US" dirty="0" smtClean="0"/>
              <a:t>comprises three </a:t>
            </a:r>
            <a:r>
              <a:rPr lang="en-US" dirty="0"/>
              <a:t>ingredients</a:t>
            </a:r>
            <a:r>
              <a:rPr lang="en-US" dirty="0" smtClean="0"/>
              <a:t>:</a:t>
            </a:r>
          </a:p>
          <a:p>
            <a:pPr lvl="1"/>
            <a:r>
              <a:rPr lang="en-US" dirty="0" smtClean="0"/>
              <a:t>(</a:t>
            </a:r>
            <a:r>
              <a:rPr lang="en-US" dirty="0"/>
              <a:t>a) human skill sets and </a:t>
            </a:r>
            <a:r>
              <a:rPr lang="en-US" dirty="0" smtClean="0"/>
              <a:t>resources</a:t>
            </a:r>
            <a:endParaRPr lang="en-US" dirty="0"/>
          </a:p>
          <a:p>
            <a:pPr lvl="1"/>
            <a:r>
              <a:rPr lang="en-US" dirty="0" smtClean="0"/>
              <a:t>(</a:t>
            </a:r>
            <a:r>
              <a:rPr lang="en-US" dirty="0"/>
              <a:t>b) formal </a:t>
            </a:r>
            <a:r>
              <a:rPr lang="en-US" dirty="0" smtClean="0"/>
              <a:t>systems and </a:t>
            </a:r>
            <a:r>
              <a:rPr lang="en-US" dirty="0"/>
              <a:t>procedures, and </a:t>
            </a:r>
            <a:endParaRPr lang="en-US" dirty="0" smtClean="0"/>
          </a:p>
          <a:p>
            <a:pPr lvl="1"/>
            <a:r>
              <a:rPr lang="en-US" dirty="0" smtClean="0"/>
              <a:t>(</a:t>
            </a:r>
            <a:r>
              <a:rPr lang="en-US" dirty="0"/>
              <a:t>c) organizational culture, values, and norms.</a:t>
            </a:r>
          </a:p>
        </p:txBody>
      </p:sp>
      <p:sp>
        <p:nvSpPr>
          <p:cNvPr id="3" name="Slide Number Placeholder 2"/>
          <p:cNvSpPr>
            <a:spLocks noGrp="1"/>
          </p:cNvSpPr>
          <p:nvPr>
            <p:ph type="sldNum" sz="quarter" idx="12"/>
          </p:nvPr>
        </p:nvSpPr>
        <p:spPr/>
        <p:txBody>
          <a:bodyPr/>
          <a:lstStyle/>
          <a:p>
            <a:fld id="{4BE819A1-3DD8-4179-BFD0-BF7D359F8DBD}" type="slidenum">
              <a:rPr lang="en-US" smtClean="0"/>
              <a:pPr/>
              <a:t>97</a:t>
            </a:fld>
            <a:endParaRPr lang="en-US" dirty="0"/>
          </a:p>
        </p:txBody>
      </p:sp>
      <p:sp>
        <p:nvSpPr>
          <p:cNvPr id="4" name="Title 3"/>
          <p:cNvSpPr>
            <a:spLocks noGrp="1"/>
          </p:cNvSpPr>
          <p:nvPr>
            <p:ph type="title"/>
          </p:nvPr>
        </p:nvSpPr>
        <p:spPr/>
        <p:txBody>
          <a:bodyPr/>
          <a:lstStyle/>
          <a:p>
            <a:r>
              <a:rPr lang="en-US" dirty="0"/>
              <a:t>Organizational Capacity for Change </a:t>
            </a:r>
            <a:r>
              <a:rPr lang="en-US" dirty="0" smtClean="0"/>
              <a:t>Defined</a:t>
            </a:r>
            <a:endParaRPr lang="en-US" dirty="0"/>
          </a:p>
        </p:txBody>
      </p:sp>
    </p:spTree>
    <p:extLst>
      <p:ext uri="{BB962C8B-B14F-4D97-AF65-F5344CB8AC3E}">
        <p14:creationId xmlns:p14="http://schemas.microsoft.com/office/powerpoint/2010/main" val="8169755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BE819A1-3DD8-4179-BFD0-BF7D359F8DBD}" type="slidenum">
              <a:rPr lang="en-US" smtClean="0"/>
              <a:pPr/>
              <a:t>98</a:t>
            </a:fld>
            <a:endParaRPr lang="en-US" dirty="0"/>
          </a:p>
        </p:txBody>
      </p:sp>
      <p:sp>
        <p:nvSpPr>
          <p:cNvPr id="6" name="Content Placeholder 5"/>
          <p:cNvSpPr>
            <a:spLocks noGrp="1"/>
          </p:cNvSpPr>
          <p:nvPr>
            <p:ph idx="1"/>
          </p:nvPr>
        </p:nvSpPr>
        <p:spPr/>
        <p:txBody>
          <a:bodyPr>
            <a:normAutofit/>
          </a:bodyPr>
          <a:lstStyle/>
          <a:p>
            <a:r>
              <a:rPr lang="en-US" dirty="0"/>
              <a:t>E</a:t>
            </a:r>
            <a:r>
              <a:rPr lang="en-US" dirty="0" smtClean="0"/>
              <a:t>xecutive </a:t>
            </a:r>
            <a:r>
              <a:rPr lang="en-US" dirty="0"/>
              <a:t>leaders must react quickly to current problems </a:t>
            </a:r>
            <a:r>
              <a:rPr lang="en-US" dirty="0" smtClean="0"/>
              <a:t>and opportunities</a:t>
            </a:r>
            <a:r>
              <a:rPr lang="en-US" dirty="0"/>
              <a:t>, they must also look to and prepare for the future. </a:t>
            </a:r>
          </a:p>
          <a:p>
            <a:r>
              <a:rPr lang="en-US" dirty="0" smtClean="0"/>
              <a:t>Organizations must become </a:t>
            </a:r>
            <a:r>
              <a:rPr lang="en-US" dirty="0"/>
              <a:t>more agile</a:t>
            </a:r>
            <a:r>
              <a:rPr lang="en-US" dirty="0" smtClean="0"/>
              <a:t>, flexible</a:t>
            </a:r>
            <a:r>
              <a:rPr lang="en-US" dirty="0"/>
              <a:t>, and nimble. </a:t>
            </a:r>
          </a:p>
          <a:p>
            <a:r>
              <a:rPr lang="en-US" dirty="0"/>
              <a:t>T</a:t>
            </a:r>
            <a:r>
              <a:rPr lang="en-US" dirty="0" smtClean="0"/>
              <a:t>he </a:t>
            </a:r>
            <a:r>
              <a:rPr lang="en-US" dirty="0"/>
              <a:t>new leadership mandate for the 21st century </a:t>
            </a:r>
            <a:r>
              <a:rPr lang="en-US" dirty="0" smtClean="0"/>
              <a:t>is delivering </a:t>
            </a:r>
            <a:r>
              <a:rPr lang="en-US" dirty="0"/>
              <a:t>results in the short term while building change capacity </a:t>
            </a:r>
            <a:r>
              <a:rPr lang="en-US" dirty="0" smtClean="0"/>
              <a:t>for the </a:t>
            </a:r>
            <a:r>
              <a:rPr lang="en-US" dirty="0"/>
              <a:t>long term.</a:t>
            </a:r>
          </a:p>
        </p:txBody>
      </p:sp>
      <p:sp>
        <p:nvSpPr>
          <p:cNvPr id="7" name="Title 6"/>
          <p:cNvSpPr>
            <a:spLocks noGrp="1"/>
          </p:cNvSpPr>
          <p:nvPr>
            <p:ph type="title"/>
          </p:nvPr>
        </p:nvSpPr>
        <p:spPr>
          <a:xfrm>
            <a:off x="381000" y="0"/>
            <a:ext cx="6172200" cy="1143000"/>
          </a:xfrm>
        </p:spPr>
        <p:txBody>
          <a:bodyPr/>
          <a:lstStyle/>
          <a:p>
            <a:r>
              <a:rPr lang="en-US" dirty="0"/>
              <a:t>The New Mandate for Change Leadership</a:t>
            </a:r>
          </a:p>
        </p:txBody>
      </p:sp>
    </p:spTree>
    <p:extLst>
      <p:ext uri="{BB962C8B-B14F-4D97-AF65-F5344CB8AC3E}">
        <p14:creationId xmlns:p14="http://schemas.microsoft.com/office/powerpoint/2010/main" val="1533214616"/>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343400"/>
          </a:xfrm>
        </p:spPr>
        <p:txBody>
          <a:bodyPr>
            <a:normAutofit fontScale="92500" lnSpcReduction="20000"/>
          </a:bodyPr>
          <a:lstStyle/>
          <a:p>
            <a:pPr marL="514350" indent="-514350">
              <a:buAutoNum type="arabicPeriod"/>
            </a:pPr>
            <a:r>
              <a:rPr lang="en-US" dirty="0" smtClean="0"/>
              <a:t>Organizational </a:t>
            </a:r>
            <a:r>
              <a:rPr lang="en-US" dirty="0"/>
              <a:t>members </a:t>
            </a:r>
            <a:r>
              <a:rPr lang="en-US" dirty="0" smtClean="0"/>
              <a:t>operating in “</a:t>
            </a:r>
            <a:r>
              <a:rPr lang="en-US" dirty="0"/>
              <a:t>departmental silos” that focus </a:t>
            </a:r>
            <a:r>
              <a:rPr lang="en-US" dirty="0" smtClean="0"/>
              <a:t>on local optimization </a:t>
            </a:r>
            <a:r>
              <a:rPr lang="en-US" dirty="0"/>
              <a:t>at the expense of the entire </a:t>
            </a:r>
            <a:r>
              <a:rPr lang="en-US" dirty="0" smtClean="0"/>
              <a:t>system.</a:t>
            </a:r>
          </a:p>
          <a:p>
            <a:pPr marL="514350" indent="-514350">
              <a:buAutoNum type="arabicPeriod"/>
            </a:pPr>
            <a:r>
              <a:rPr lang="en-US" dirty="0" smtClean="0"/>
              <a:t>Organizational Change takes time, a precious commodity.</a:t>
            </a:r>
          </a:p>
          <a:p>
            <a:pPr marL="514350" indent="-514350">
              <a:buAutoNum type="arabicPeriod"/>
            </a:pPr>
            <a:r>
              <a:rPr lang="en-US" dirty="0" smtClean="0"/>
              <a:t>The traditional </a:t>
            </a:r>
            <a:r>
              <a:rPr lang="en-US" dirty="0"/>
              <a:t>view of organizations is that they are hierarchies </a:t>
            </a:r>
            <a:r>
              <a:rPr lang="en-US" dirty="0" smtClean="0"/>
              <a:t>with power </a:t>
            </a:r>
            <a:r>
              <a:rPr lang="en-US" dirty="0"/>
              <a:t>concentrated at the top with rational and logical employees </a:t>
            </a:r>
            <a:r>
              <a:rPr lang="en-US" dirty="0" smtClean="0"/>
              <a:t>operating throughout </a:t>
            </a:r>
            <a:r>
              <a:rPr lang="en-US" dirty="0"/>
              <a:t>this hierarchy. </a:t>
            </a:r>
            <a:r>
              <a:rPr lang="en-US" dirty="0" smtClean="0"/>
              <a:t>(While </a:t>
            </a:r>
            <a:r>
              <a:rPr lang="en-US" dirty="0"/>
              <a:t>it is true that all organizations </a:t>
            </a:r>
            <a:r>
              <a:rPr lang="en-US" dirty="0" smtClean="0"/>
              <a:t>are hierarchical </a:t>
            </a:r>
            <a:r>
              <a:rPr lang="en-US" dirty="0"/>
              <a:t>in some form and that organizational members are rational </a:t>
            </a:r>
            <a:r>
              <a:rPr lang="en-US" dirty="0" smtClean="0"/>
              <a:t>at times</a:t>
            </a:r>
            <a:r>
              <a:rPr lang="en-US" dirty="0"/>
              <a:t>, this viewpoint is limited and not terribly realistic</a:t>
            </a:r>
            <a:r>
              <a:rPr lang="en-US" dirty="0" smtClean="0"/>
              <a:t>.)</a:t>
            </a:r>
            <a:endParaRPr lang="en-US" dirty="0"/>
          </a:p>
        </p:txBody>
      </p:sp>
      <p:sp>
        <p:nvSpPr>
          <p:cNvPr id="3" name="Slide Number Placeholder 2"/>
          <p:cNvSpPr>
            <a:spLocks noGrp="1"/>
          </p:cNvSpPr>
          <p:nvPr>
            <p:ph type="sldNum" sz="quarter" idx="12"/>
          </p:nvPr>
        </p:nvSpPr>
        <p:spPr/>
        <p:txBody>
          <a:bodyPr/>
          <a:lstStyle/>
          <a:p>
            <a:fld id="{4BE819A1-3DD8-4179-BFD0-BF7D359F8DBD}" type="slidenum">
              <a:rPr lang="en-US" smtClean="0"/>
              <a:pPr/>
              <a:t>99</a:t>
            </a:fld>
            <a:endParaRPr lang="en-US" dirty="0"/>
          </a:p>
        </p:txBody>
      </p:sp>
      <p:sp>
        <p:nvSpPr>
          <p:cNvPr id="4" name="Title 3"/>
          <p:cNvSpPr>
            <a:spLocks noGrp="1"/>
          </p:cNvSpPr>
          <p:nvPr>
            <p:ph type="title"/>
          </p:nvPr>
        </p:nvSpPr>
        <p:spPr>
          <a:xfrm>
            <a:off x="381000" y="152400"/>
            <a:ext cx="6400800" cy="838200"/>
          </a:xfrm>
        </p:spPr>
        <p:txBody>
          <a:bodyPr/>
          <a:lstStyle/>
          <a:p>
            <a:r>
              <a:rPr lang="en-US" dirty="0"/>
              <a:t>Primary Reasons for Failure to Bring About Change</a:t>
            </a:r>
          </a:p>
        </p:txBody>
      </p:sp>
    </p:spTree>
    <p:extLst>
      <p:ext uri="{BB962C8B-B14F-4D97-AF65-F5344CB8AC3E}">
        <p14:creationId xmlns:p14="http://schemas.microsoft.com/office/powerpoint/2010/main" val="2416306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15846</TotalTime>
  <Words>18862</Words>
  <Application>Microsoft Office PowerPoint</Application>
  <PresentationFormat>Presentación en pantalla (4:3)</PresentationFormat>
  <Paragraphs>2250</Paragraphs>
  <Slides>200</Slides>
  <Notes>110</Notes>
  <HiddenSlides>0</HiddenSlides>
  <MMClips>0</MMClips>
  <ScaleCrop>false</ScaleCrop>
  <HeadingPairs>
    <vt:vector size="8" baseType="variant">
      <vt:variant>
        <vt:lpstr>Tema</vt:lpstr>
      </vt:variant>
      <vt:variant>
        <vt:i4>1</vt:i4>
      </vt:variant>
      <vt:variant>
        <vt:lpstr>Vínculos</vt:lpstr>
      </vt:variant>
      <vt:variant>
        <vt:i4>1</vt:i4>
      </vt:variant>
      <vt:variant>
        <vt:lpstr>Servidores OLE incrustados</vt:lpstr>
      </vt:variant>
      <vt:variant>
        <vt:i4>1</vt:i4>
      </vt:variant>
      <vt:variant>
        <vt:lpstr>Títulos de diapositiva</vt:lpstr>
      </vt:variant>
      <vt:variant>
        <vt:i4>200</vt:i4>
      </vt:variant>
    </vt:vector>
  </HeadingPairs>
  <TitlesOfParts>
    <vt:vector size="203" baseType="lpstr">
      <vt:lpstr>Office Theme</vt:lpstr>
      <vt:lpstr>\\localhost\Users\joelcarboni\Dropbox\AUB\Macintosh HD:Users:joelcarboni:Dropbox:5. Training Partners:Templates and teaching aides:Sustainability Management Plan.docx!OLE_LINK2</vt:lpstr>
      <vt:lpstr>Document</vt:lpstr>
      <vt:lpstr>Presentación de PowerPoint</vt:lpstr>
      <vt:lpstr>About the presenter</vt:lpstr>
      <vt:lpstr>Course Kit </vt:lpstr>
      <vt:lpstr>We will cover</vt:lpstr>
      <vt:lpstr>Learning Objectives</vt:lpstr>
      <vt:lpstr>Introducing GPM</vt:lpstr>
      <vt:lpstr>Active in over 140 countries and growing</vt:lpstr>
      <vt:lpstr>Our Sustainability Affiliations</vt:lpstr>
      <vt:lpstr>Our Focus – Change Delivery</vt:lpstr>
      <vt:lpstr>GPM Certifications</vt:lpstr>
      <vt:lpstr>Certification</vt:lpstr>
      <vt:lpstr>Industry Recognition</vt:lpstr>
      <vt:lpstr>Award Yourself and/or a Colleague!</vt:lpstr>
      <vt:lpstr>Sustainability Drivers</vt:lpstr>
      <vt:lpstr>A Growing Problem</vt:lpstr>
      <vt:lpstr>THE EARTH SYSTEM CONTEXT</vt:lpstr>
      <vt:lpstr>The Accenture – UNGC 2013 Report</vt:lpstr>
      <vt:lpstr>Presentación de PowerPoint</vt:lpstr>
      <vt:lpstr>The Cobb Salad Report</vt:lpstr>
      <vt:lpstr>What Happens?</vt:lpstr>
      <vt:lpstr>Is this a problem?</vt:lpstr>
      <vt:lpstr>World Economic Forum</vt:lpstr>
      <vt:lpstr>Example</vt:lpstr>
      <vt:lpstr>Success and Failures</vt:lpstr>
      <vt:lpstr>Success and Failures</vt:lpstr>
      <vt:lpstr>Success and Failures</vt:lpstr>
      <vt:lpstr>Success and Failures</vt:lpstr>
      <vt:lpstr>Organizations Driving Sustainability</vt:lpstr>
      <vt:lpstr>The United Nations Global Compact</vt:lpstr>
      <vt:lpstr>The Ten Principles</vt:lpstr>
      <vt:lpstr>The Ten Principles</vt:lpstr>
      <vt:lpstr>Presentación de PowerPoint</vt:lpstr>
      <vt:lpstr>Global Reporting Initiative (GRI)</vt:lpstr>
      <vt:lpstr>Global Reporting Intiative’s Categories and Aspects</vt:lpstr>
      <vt:lpstr>Going Deeper into 2013 G4 GRI</vt:lpstr>
      <vt:lpstr>The UN Millenium Development Goals (MDGs)</vt:lpstr>
      <vt:lpstr>Progress!</vt:lpstr>
      <vt:lpstr>Progress!</vt:lpstr>
      <vt:lpstr>Explaining a Need for a Paradigm Shift</vt:lpstr>
      <vt:lpstr>POST-2015 BUSINESS ENGAGEMENT ARCHITECTURE</vt:lpstr>
      <vt:lpstr>Essentially</vt:lpstr>
      <vt:lpstr>What are we up against to embed sustainability into our culture?</vt:lpstr>
      <vt:lpstr>We have covered</vt:lpstr>
      <vt:lpstr>Systems Thinking</vt:lpstr>
      <vt:lpstr>The GPM Sustainability Services Focus</vt:lpstr>
      <vt:lpstr>What is a System?</vt:lpstr>
      <vt:lpstr>What is Systems Thinking?</vt:lpstr>
      <vt:lpstr>Why we encourage this?</vt:lpstr>
      <vt:lpstr>Getting to Know ISO Standards (What drives systems…)</vt:lpstr>
      <vt:lpstr>ISO standards </vt:lpstr>
      <vt:lpstr>What ISO 26000 is NOT…</vt:lpstr>
      <vt:lpstr>What ISO 26000 is…</vt:lpstr>
      <vt:lpstr>ISO 26000 Principles of Social Responsibility</vt:lpstr>
      <vt:lpstr>ISO 14000 Family</vt:lpstr>
      <vt:lpstr>What is the Environment?</vt:lpstr>
      <vt:lpstr>ISO 14001 Key Elements</vt:lpstr>
      <vt:lpstr>What is an EMS?</vt:lpstr>
      <vt:lpstr>Why Do Organizations Implement an EMS ?</vt:lpstr>
      <vt:lpstr>ISO 50001: 2011 Energy Management Systems</vt:lpstr>
      <vt:lpstr>ISO 50001: 2011 Energy Management Systems</vt:lpstr>
      <vt:lpstr>Principles of Quality Management</vt:lpstr>
      <vt:lpstr>The Current PM Challenge - Quality</vt:lpstr>
      <vt:lpstr>Audits</vt:lpstr>
      <vt:lpstr>What is ISO 55000?</vt:lpstr>
      <vt:lpstr>What is Asset Management</vt:lpstr>
      <vt:lpstr>What are the benefits of asset management?</vt:lpstr>
      <vt:lpstr>Fundamentals : Leadership</vt:lpstr>
      <vt:lpstr>Fundamentals : Assurance</vt:lpstr>
      <vt:lpstr>Correlation</vt:lpstr>
      <vt:lpstr>Relationship to Projects</vt:lpstr>
      <vt:lpstr>We have covered</vt:lpstr>
      <vt:lpstr>Ethics Values and Principles</vt:lpstr>
      <vt:lpstr>Business Ethics</vt:lpstr>
      <vt:lpstr>Business Principles</vt:lpstr>
      <vt:lpstr>Costs of ethical behaviour</vt:lpstr>
      <vt:lpstr>Corporate Social Responsibility (Why Morally)</vt:lpstr>
      <vt:lpstr>Corporate Social Responsibility (Why Ethically)</vt:lpstr>
      <vt:lpstr>What are Principles and Values</vt:lpstr>
      <vt:lpstr>Communicating policies and values</vt:lpstr>
      <vt:lpstr>Example – Delta Airlines</vt:lpstr>
      <vt:lpstr>GPM® Sustainable Change Delivery Principles</vt:lpstr>
      <vt:lpstr>PSM3™ Levels for Sustainability (Applying Principles to PM)</vt:lpstr>
      <vt:lpstr>PSM3™ Levels for Sustainability</vt:lpstr>
      <vt:lpstr>VALUES, MORALS &amp; ETHICS</vt:lpstr>
      <vt:lpstr> Eight ethical guidelines foundation for projects. </vt:lpstr>
      <vt:lpstr>We have covered</vt:lpstr>
      <vt:lpstr>Governance and P3O</vt:lpstr>
      <vt:lpstr>Project Governance</vt:lpstr>
      <vt:lpstr>Corporate Governance </vt:lpstr>
      <vt:lpstr>Where Project Governance Exists</vt:lpstr>
      <vt:lpstr>Portfolio management characteristics</vt:lpstr>
      <vt:lpstr>More on portfolio management</vt:lpstr>
      <vt:lpstr>Project management vs. program management</vt:lpstr>
      <vt:lpstr>Program manager’s role</vt:lpstr>
      <vt:lpstr>Benefits of program management</vt:lpstr>
      <vt:lpstr>Organizational Capacity for Change</vt:lpstr>
      <vt:lpstr>Organizational Capacity for Change Defined</vt:lpstr>
      <vt:lpstr>The New Mandate for Change Leadership</vt:lpstr>
      <vt:lpstr>Primary Reasons for Failure to Bring About Change</vt:lpstr>
      <vt:lpstr>The Eight Dimensions  of organizational capacity for change</vt:lpstr>
      <vt:lpstr>Six points to establish Innovative Culture</vt:lpstr>
      <vt:lpstr>Business Case, Benefits and Value Management.</vt:lpstr>
      <vt:lpstr>What is the business case?</vt:lpstr>
      <vt:lpstr>Why do we need a business case</vt:lpstr>
      <vt:lpstr>Purpose of Business Case </vt:lpstr>
      <vt:lpstr>Contents of Business Case</vt:lpstr>
      <vt:lpstr>Sustainability in the Business Case</vt:lpstr>
      <vt:lpstr>Business case in terms of concept to relationships </vt:lpstr>
      <vt:lpstr>Investment appraisal</vt:lpstr>
      <vt:lpstr>Investment analysis techniques</vt:lpstr>
      <vt:lpstr>Payback period</vt:lpstr>
      <vt:lpstr>Return on investment (ROI)</vt:lpstr>
      <vt:lpstr>Discounted cash flow</vt:lpstr>
      <vt:lpstr>Discounted cash flow example</vt:lpstr>
      <vt:lpstr>Net present value</vt:lpstr>
      <vt:lpstr>Social Return on Investment (SROI)</vt:lpstr>
      <vt:lpstr>What is project success and benefits management?</vt:lpstr>
      <vt:lpstr>What is success?</vt:lpstr>
      <vt:lpstr>When to define success</vt:lpstr>
      <vt:lpstr>Focusing on Benefits</vt:lpstr>
      <vt:lpstr>Key Principles  / KPIs</vt:lpstr>
      <vt:lpstr>Benefits Realization</vt:lpstr>
      <vt:lpstr>Benefits Realization</vt:lpstr>
      <vt:lpstr>Benefits Realization Plan</vt:lpstr>
      <vt:lpstr>The Benefit Owner</vt:lpstr>
      <vt:lpstr>We have covered</vt:lpstr>
      <vt:lpstr>Requirements Management</vt:lpstr>
      <vt:lpstr>Poor Requirements = Poor Performance</vt:lpstr>
      <vt:lpstr>What is Requirements Management?</vt:lpstr>
      <vt:lpstr>What Are Requirements?</vt:lpstr>
      <vt:lpstr>Requirements Life Cycle</vt:lpstr>
      <vt:lpstr>Requirements Structuring</vt:lpstr>
      <vt:lpstr>Elements of a Requirements Management Plan</vt:lpstr>
      <vt:lpstr>Important Skills For Requirements Management</vt:lpstr>
      <vt:lpstr>The study of why things go wrong</vt:lpstr>
      <vt:lpstr>The frequent result</vt:lpstr>
      <vt:lpstr>We have covered</vt:lpstr>
      <vt:lpstr>Project Management</vt:lpstr>
      <vt:lpstr>What is a Project?</vt:lpstr>
      <vt:lpstr>Project Management</vt:lpstr>
      <vt:lpstr>Project Management Process Groups </vt:lpstr>
      <vt:lpstr>Interaction Among Process Groups</vt:lpstr>
      <vt:lpstr>Subject Groups</vt:lpstr>
      <vt:lpstr>Relationship between project management concepts and processes</vt:lpstr>
      <vt:lpstr>True or False?</vt:lpstr>
      <vt:lpstr>The Project Environment</vt:lpstr>
      <vt:lpstr>Project Complexity</vt:lpstr>
      <vt:lpstr>Great Project Managers</vt:lpstr>
      <vt:lpstr>We have covered</vt:lpstr>
      <vt:lpstr>Project Lifecycles and PRiSM</vt:lpstr>
      <vt:lpstr>Requirements Life Cycle</vt:lpstr>
      <vt:lpstr>Initiation phase</vt:lpstr>
      <vt:lpstr>Planning phase</vt:lpstr>
      <vt:lpstr>Implementation phase</vt:lpstr>
      <vt:lpstr>Handover &amp; closeout phase</vt:lpstr>
      <vt:lpstr>Presentación de PowerPoint</vt:lpstr>
      <vt:lpstr>The Full PRiSM Process Flow</vt:lpstr>
      <vt:lpstr>The PRiSM Pre Project/Initiation Phase</vt:lpstr>
      <vt:lpstr>Leveling against the EMS</vt:lpstr>
      <vt:lpstr>Project Sustainability Impact Analysis</vt:lpstr>
      <vt:lpstr>The PRiSM Pre Project/Initiation Phase</vt:lpstr>
      <vt:lpstr>Define Sustainability Objectives</vt:lpstr>
      <vt:lpstr>What is an SMP?</vt:lpstr>
      <vt:lpstr>Tools to Integrate Sustainability and Project Management</vt:lpstr>
      <vt:lpstr>What is included in an SMP</vt:lpstr>
      <vt:lpstr>What is included in an SMP</vt:lpstr>
      <vt:lpstr>Version Control and Distribution</vt:lpstr>
      <vt:lpstr>Key Performance Measures (Qualitative and Quantitative)</vt:lpstr>
      <vt:lpstr> P5 Impact Assessment</vt:lpstr>
      <vt:lpstr>The final pieces</vt:lpstr>
      <vt:lpstr>Where does the SMP Interface with the Project?</vt:lpstr>
      <vt:lpstr>The Planning Phase</vt:lpstr>
      <vt:lpstr>Refining an SMP</vt:lpstr>
      <vt:lpstr>Refining the SMP</vt:lpstr>
      <vt:lpstr>The Planning Phase</vt:lpstr>
      <vt:lpstr>Presentación de PowerPoint</vt:lpstr>
      <vt:lpstr>The Implementing Phase</vt:lpstr>
      <vt:lpstr>The Implementing Phase</vt:lpstr>
      <vt:lpstr>Closure Phase and Reviews</vt:lpstr>
      <vt:lpstr>Cradle to….</vt:lpstr>
      <vt:lpstr>Product Life Cycle</vt:lpstr>
      <vt:lpstr>Stakeholder Management and Organization Roles</vt:lpstr>
      <vt:lpstr>Deliverables from a concept to relationships perspective </vt:lpstr>
      <vt:lpstr>Handover</vt:lpstr>
      <vt:lpstr>Closure</vt:lpstr>
      <vt:lpstr>We have covered</vt:lpstr>
      <vt:lpstr>The P5 Standard</vt:lpstr>
      <vt:lpstr>Introducing the GPM® P5™ Standard for Sustainability and Project Management</vt:lpstr>
      <vt:lpstr>P5 Overview</vt:lpstr>
      <vt:lpstr>The P5 Chart</vt:lpstr>
      <vt:lpstr>What is a product?</vt:lpstr>
      <vt:lpstr>What is a Project Process?</vt:lpstr>
      <vt:lpstr>How to Perform the Analysis</vt:lpstr>
      <vt:lpstr>Example</vt:lpstr>
      <vt:lpstr>Why do this? </vt:lpstr>
      <vt:lpstr>A lot of good info…</vt:lpstr>
      <vt:lpstr>Compared with the GRI and UNGC</vt:lpstr>
      <vt:lpstr>Group Exercise  Learning How to use P5</vt:lpstr>
      <vt:lpstr>P5 and… </vt:lpstr>
      <vt:lpstr>We have covered</vt:lpstr>
    </vt:vector>
  </TitlesOfParts>
  <Company>Fort Wayne/Allen County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GPM Global</dc:creator>
  <cp:keywords>PRiSM Practitioner</cp:keywords>
  <cp:lastModifiedBy>Carolina Campos</cp:lastModifiedBy>
  <cp:revision>274</cp:revision>
  <cp:lastPrinted>2013-02-08T17:18:12Z</cp:lastPrinted>
  <dcterms:created xsi:type="dcterms:W3CDTF">2012-12-19T19:13:24Z</dcterms:created>
  <dcterms:modified xsi:type="dcterms:W3CDTF">2015-07-10T03:59:38Z</dcterms:modified>
</cp:coreProperties>
</file>