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5"/>
  </p:notesMasterIdLst>
  <p:handoutMasterIdLst>
    <p:handoutMasterId r:id="rId106"/>
  </p:handoutMasterIdLst>
  <p:sldIdLst>
    <p:sldId id="879" r:id="rId2"/>
    <p:sldId id="880" r:id="rId3"/>
    <p:sldId id="881" r:id="rId4"/>
    <p:sldId id="883" r:id="rId5"/>
    <p:sldId id="884" r:id="rId6"/>
    <p:sldId id="885" r:id="rId7"/>
    <p:sldId id="886" r:id="rId8"/>
    <p:sldId id="887" r:id="rId9"/>
    <p:sldId id="888" r:id="rId10"/>
    <p:sldId id="889" r:id="rId11"/>
    <p:sldId id="890" r:id="rId12"/>
    <p:sldId id="891" r:id="rId13"/>
    <p:sldId id="893" r:id="rId14"/>
    <p:sldId id="894" r:id="rId15"/>
    <p:sldId id="895" r:id="rId16"/>
    <p:sldId id="896" r:id="rId17"/>
    <p:sldId id="897" r:id="rId18"/>
    <p:sldId id="898" r:id="rId19"/>
    <p:sldId id="899" r:id="rId20"/>
    <p:sldId id="900" r:id="rId21"/>
    <p:sldId id="902" r:id="rId22"/>
    <p:sldId id="903" r:id="rId23"/>
    <p:sldId id="905" r:id="rId24"/>
    <p:sldId id="906" r:id="rId25"/>
    <p:sldId id="907" r:id="rId26"/>
    <p:sldId id="908" r:id="rId27"/>
    <p:sldId id="909" r:id="rId28"/>
    <p:sldId id="911" r:id="rId29"/>
    <p:sldId id="912" r:id="rId30"/>
    <p:sldId id="913" r:id="rId31"/>
    <p:sldId id="914" r:id="rId32"/>
    <p:sldId id="915" r:id="rId33"/>
    <p:sldId id="916" r:id="rId34"/>
    <p:sldId id="917" r:id="rId35"/>
    <p:sldId id="918" r:id="rId36"/>
    <p:sldId id="919" r:id="rId37"/>
    <p:sldId id="920" r:id="rId38"/>
    <p:sldId id="921" r:id="rId39"/>
    <p:sldId id="922" r:id="rId40"/>
    <p:sldId id="923" r:id="rId41"/>
    <p:sldId id="924" r:id="rId42"/>
    <p:sldId id="925" r:id="rId43"/>
    <p:sldId id="926" r:id="rId44"/>
    <p:sldId id="927" r:id="rId45"/>
    <p:sldId id="928" r:id="rId46"/>
    <p:sldId id="929" r:id="rId47"/>
    <p:sldId id="930" r:id="rId48"/>
    <p:sldId id="931" r:id="rId49"/>
    <p:sldId id="932" r:id="rId50"/>
    <p:sldId id="933" r:id="rId51"/>
    <p:sldId id="935" r:id="rId52"/>
    <p:sldId id="936" r:id="rId53"/>
    <p:sldId id="937" r:id="rId54"/>
    <p:sldId id="938" r:id="rId55"/>
    <p:sldId id="939" r:id="rId56"/>
    <p:sldId id="940" r:id="rId57"/>
    <p:sldId id="941" r:id="rId58"/>
    <p:sldId id="942" r:id="rId59"/>
    <p:sldId id="943" r:id="rId60"/>
    <p:sldId id="944" r:id="rId61"/>
    <p:sldId id="945" r:id="rId62"/>
    <p:sldId id="946" r:id="rId63"/>
    <p:sldId id="947" r:id="rId64"/>
    <p:sldId id="948" r:id="rId65"/>
    <p:sldId id="949" r:id="rId66"/>
    <p:sldId id="950" r:id="rId67"/>
    <p:sldId id="951" r:id="rId68"/>
    <p:sldId id="952" r:id="rId69"/>
    <p:sldId id="953" r:id="rId70"/>
    <p:sldId id="954" r:id="rId71"/>
    <p:sldId id="955" r:id="rId72"/>
    <p:sldId id="956" r:id="rId73"/>
    <p:sldId id="957" r:id="rId74"/>
    <p:sldId id="958" r:id="rId75"/>
    <p:sldId id="959" r:id="rId76"/>
    <p:sldId id="960" r:id="rId77"/>
    <p:sldId id="961" r:id="rId78"/>
    <p:sldId id="962" r:id="rId79"/>
    <p:sldId id="963" r:id="rId80"/>
    <p:sldId id="964" r:id="rId81"/>
    <p:sldId id="965" r:id="rId82"/>
    <p:sldId id="966" r:id="rId83"/>
    <p:sldId id="967" r:id="rId84"/>
    <p:sldId id="968" r:id="rId85"/>
    <p:sldId id="969" r:id="rId86"/>
    <p:sldId id="970" r:id="rId87"/>
    <p:sldId id="971" r:id="rId88"/>
    <p:sldId id="973" r:id="rId89"/>
    <p:sldId id="972" r:id="rId90"/>
    <p:sldId id="974" r:id="rId91"/>
    <p:sldId id="975" r:id="rId92"/>
    <p:sldId id="977" r:id="rId93"/>
    <p:sldId id="978" r:id="rId94"/>
    <p:sldId id="979" r:id="rId95"/>
    <p:sldId id="980" r:id="rId96"/>
    <p:sldId id="981" r:id="rId97"/>
    <p:sldId id="982" r:id="rId98"/>
    <p:sldId id="983" r:id="rId99"/>
    <p:sldId id="984" r:id="rId100"/>
    <p:sldId id="985" r:id="rId101"/>
    <p:sldId id="986" r:id="rId102"/>
    <p:sldId id="987" r:id="rId103"/>
    <p:sldId id="988" r:id="rId10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y1" id="{96FFEE8D-3682-4153-AB8D-18830B82171D}">
          <p14:sldIdLst/>
        </p14:section>
        <p14:section name="Day 2" id="{DC6F27F6-758D-AD49-A400-4FA2F92E167A}">
          <p14:sldIdLst/>
        </p14:section>
        <p14:section name="Day 3" id="{9D689524-FF03-C046-A23E-D649D898D6BB}">
          <p14:sldIdLst>
            <p14:sldId id="879"/>
            <p14:sldId id="880"/>
            <p14:sldId id="881"/>
            <p14:sldId id="883"/>
            <p14:sldId id="884"/>
            <p14:sldId id="885"/>
            <p14:sldId id="886"/>
            <p14:sldId id="887"/>
            <p14:sldId id="888"/>
            <p14:sldId id="889"/>
            <p14:sldId id="890"/>
            <p14:sldId id="891"/>
            <p14:sldId id="893"/>
            <p14:sldId id="894"/>
            <p14:sldId id="895"/>
            <p14:sldId id="896"/>
            <p14:sldId id="897"/>
            <p14:sldId id="898"/>
            <p14:sldId id="899"/>
            <p14:sldId id="900"/>
            <p14:sldId id="902"/>
            <p14:sldId id="903"/>
            <p14:sldId id="905"/>
            <p14:sldId id="906"/>
            <p14:sldId id="907"/>
            <p14:sldId id="908"/>
            <p14:sldId id="909"/>
            <p14:sldId id="911"/>
            <p14:sldId id="912"/>
            <p14:sldId id="913"/>
            <p14:sldId id="914"/>
            <p14:sldId id="915"/>
            <p14:sldId id="916"/>
            <p14:sldId id="917"/>
            <p14:sldId id="918"/>
            <p14:sldId id="919"/>
            <p14:sldId id="920"/>
            <p14:sldId id="921"/>
            <p14:sldId id="922"/>
            <p14:sldId id="923"/>
            <p14:sldId id="924"/>
            <p14:sldId id="925"/>
            <p14:sldId id="926"/>
            <p14:sldId id="927"/>
            <p14:sldId id="928"/>
            <p14:sldId id="929"/>
            <p14:sldId id="930"/>
            <p14:sldId id="931"/>
            <p14:sldId id="932"/>
            <p14:sldId id="933"/>
            <p14:sldId id="935"/>
            <p14:sldId id="936"/>
            <p14:sldId id="937"/>
            <p14:sldId id="938"/>
            <p14:sldId id="939"/>
            <p14:sldId id="940"/>
            <p14:sldId id="941"/>
            <p14:sldId id="942"/>
            <p14:sldId id="943"/>
            <p14:sldId id="944"/>
            <p14:sldId id="945"/>
            <p14:sldId id="946"/>
            <p14:sldId id="947"/>
            <p14:sldId id="948"/>
            <p14:sldId id="949"/>
            <p14:sldId id="950"/>
            <p14:sldId id="951"/>
            <p14:sldId id="952"/>
            <p14:sldId id="953"/>
            <p14:sldId id="954"/>
            <p14:sldId id="955"/>
            <p14:sldId id="956"/>
            <p14:sldId id="957"/>
            <p14:sldId id="958"/>
            <p14:sldId id="959"/>
            <p14:sldId id="960"/>
          </p14:sldIdLst>
        </p14:section>
        <p14:section name="Day 4" id="{C71F11EC-BFD9-9A4B-B382-5E7653DF3021}">
          <p14:sldIdLst>
            <p14:sldId id="961"/>
            <p14:sldId id="962"/>
            <p14:sldId id="963"/>
            <p14:sldId id="964"/>
            <p14:sldId id="965"/>
            <p14:sldId id="966"/>
            <p14:sldId id="967"/>
            <p14:sldId id="968"/>
            <p14:sldId id="969"/>
            <p14:sldId id="970"/>
            <p14:sldId id="971"/>
            <p14:sldId id="973"/>
            <p14:sldId id="972"/>
            <p14:sldId id="974"/>
            <p14:sldId id="975"/>
            <p14:sldId id="977"/>
            <p14:sldId id="978"/>
            <p14:sldId id="979"/>
            <p14:sldId id="980"/>
            <p14:sldId id="981"/>
            <p14:sldId id="982"/>
            <p14:sldId id="983"/>
            <p14:sldId id="984"/>
            <p14:sldId id="985"/>
            <p14:sldId id="986"/>
            <p14:sldId id="987"/>
            <p14:sldId id="9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u" initials="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46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2" autoAdjust="0"/>
    <p:restoredTop sz="97312" autoAdjust="0"/>
  </p:normalViewPr>
  <p:slideViewPr>
    <p:cSldViewPr>
      <p:cViewPr varScale="1">
        <p:scale>
          <a:sx n="74" d="100"/>
          <a:sy n="74" d="100"/>
        </p:scale>
        <p:origin x="54" y="72"/>
      </p:cViewPr>
      <p:guideLst>
        <p:guide orient="horz" pos="2160"/>
        <p:guide pos="2880"/>
      </p:guideLst>
    </p:cSldViewPr>
  </p:slideViewPr>
  <p:outlineViewPr>
    <p:cViewPr>
      <p:scale>
        <a:sx n="33" d="100"/>
        <a:sy n="33" d="100"/>
      </p:scale>
      <p:origin x="0" y="15628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20.xml"/><Relationship Id="rId18" Type="http://schemas.openxmlformats.org/officeDocument/2006/relationships/slide" Target="slides/slide25.xml"/><Relationship Id="rId26" Type="http://schemas.openxmlformats.org/officeDocument/2006/relationships/slide" Target="slides/slide38.xml"/><Relationship Id="rId39" Type="http://schemas.openxmlformats.org/officeDocument/2006/relationships/slide" Target="slides/slide62.xml"/><Relationship Id="rId3" Type="http://schemas.openxmlformats.org/officeDocument/2006/relationships/slide" Target="slides/slide6.xml"/><Relationship Id="rId21" Type="http://schemas.openxmlformats.org/officeDocument/2006/relationships/slide" Target="slides/slide28.xml"/><Relationship Id="rId34" Type="http://schemas.openxmlformats.org/officeDocument/2006/relationships/slide" Target="slides/slide47.xml"/><Relationship Id="rId42" Type="http://schemas.openxmlformats.org/officeDocument/2006/relationships/slide" Target="slides/slide102.xml"/><Relationship Id="rId7" Type="http://schemas.openxmlformats.org/officeDocument/2006/relationships/slide" Target="slides/slide10.xml"/><Relationship Id="rId12" Type="http://schemas.openxmlformats.org/officeDocument/2006/relationships/slide" Target="slides/slide19.xml"/><Relationship Id="rId17" Type="http://schemas.openxmlformats.org/officeDocument/2006/relationships/slide" Target="slides/slide24.xml"/><Relationship Id="rId25" Type="http://schemas.openxmlformats.org/officeDocument/2006/relationships/slide" Target="slides/slide36.xml"/><Relationship Id="rId33" Type="http://schemas.openxmlformats.org/officeDocument/2006/relationships/slide" Target="slides/slide46.xml"/><Relationship Id="rId38" Type="http://schemas.openxmlformats.org/officeDocument/2006/relationships/slide" Target="slides/slide53.xml"/><Relationship Id="rId2" Type="http://schemas.openxmlformats.org/officeDocument/2006/relationships/slide" Target="slides/slide5.xml"/><Relationship Id="rId16" Type="http://schemas.openxmlformats.org/officeDocument/2006/relationships/slide" Target="slides/slide23.xml"/><Relationship Id="rId20" Type="http://schemas.openxmlformats.org/officeDocument/2006/relationships/slide" Target="slides/slide27.xml"/><Relationship Id="rId29" Type="http://schemas.openxmlformats.org/officeDocument/2006/relationships/slide" Target="slides/slide41.xml"/><Relationship Id="rId41" Type="http://schemas.openxmlformats.org/officeDocument/2006/relationships/slide" Target="slides/slide101.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8.xml"/><Relationship Id="rId24" Type="http://schemas.openxmlformats.org/officeDocument/2006/relationships/slide" Target="slides/slide35.xml"/><Relationship Id="rId32" Type="http://schemas.openxmlformats.org/officeDocument/2006/relationships/slide" Target="slides/slide45.xml"/><Relationship Id="rId37" Type="http://schemas.openxmlformats.org/officeDocument/2006/relationships/slide" Target="slides/slide52.xml"/><Relationship Id="rId40" Type="http://schemas.openxmlformats.org/officeDocument/2006/relationships/slide" Target="slides/slide71.xml"/><Relationship Id="rId5" Type="http://schemas.openxmlformats.org/officeDocument/2006/relationships/slide" Target="slides/slide8.xml"/><Relationship Id="rId15" Type="http://schemas.openxmlformats.org/officeDocument/2006/relationships/slide" Target="slides/slide22.xml"/><Relationship Id="rId23" Type="http://schemas.openxmlformats.org/officeDocument/2006/relationships/slide" Target="slides/slide30.xml"/><Relationship Id="rId28" Type="http://schemas.openxmlformats.org/officeDocument/2006/relationships/slide" Target="slides/slide40.xml"/><Relationship Id="rId36" Type="http://schemas.openxmlformats.org/officeDocument/2006/relationships/slide" Target="slides/slide51.xml"/><Relationship Id="rId10" Type="http://schemas.openxmlformats.org/officeDocument/2006/relationships/slide" Target="slides/slide13.xml"/><Relationship Id="rId19" Type="http://schemas.openxmlformats.org/officeDocument/2006/relationships/slide" Target="slides/slide26.xml"/><Relationship Id="rId31" Type="http://schemas.openxmlformats.org/officeDocument/2006/relationships/slide" Target="slides/slide43.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21.xml"/><Relationship Id="rId22" Type="http://schemas.openxmlformats.org/officeDocument/2006/relationships/slide" Target="slides/slide29.xml"/><Relationship Id="rId27" Type="http://schemas.openxmlformats.org/officeDocument/2006/relationships/slide" Target="slides/slide39.xml"/><Relationship Id="rId30" Type="http://schemas.openxmlformats.org/officeDocument/2006/relationships/slide" Target="slides/slide42.xml"/><Relationship Id="rId35"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7C062-A5F1-5B40-B2B8-F75821CA4658}" type="doc">
      <dgm:prSet loTypeId="urn:microsoft.com/office/officeart/2005/8/layout/arrow2" loCatId="" qsTypeId="urn:microsoft.com/office/officeart/2005/8/quickstyle/simple4" qsCatId="simple" csTypeId="urn:microsoft.com/office/officeart/2005/8/colors/accent1_2" csCatId="accent1" phldr="1"/>
      <dgm:spPr/>
    </dgm:pt>
    <dgm:pt modelId="{38F0BC89-B350-8744-B976-98DDF2FDAD9D}">
      <dgm:prSet phldrT="[Text]"/>
      <dgm:spPr/>
      <dgm:t>
        <a:bodyPr/>
        <a:lstStyle/>
        <a:p>
          <a:r>
            <a:rPr lang="en-US" dirty="0" smtClean="0"/>
            <a:t>Foundation</a:t>
          </a:r>
          <a:endParaRPr lang="en-US" dirty="0"/>
        </a:p>
      </dgm:t>
    </dgm:pt>
    <dgm:pt modelId="{648B2D29-7628-B741-8F0A-BE04660E87B7}" type="parTrans" cxnId="{A39DDAB2-C26B-DB49-9C12-F7A6A1490A02}">
      <dgm:prSet/>
      <dgm:spPr/>
      <dgm:t>
        <a:bodyPr/>
        <a:lstStyle/>
        <a:p>
          <a:endParaRPr lang="en-US"/>
        </a:p>
      </dgm:t>
    </dgm:pt>
    <dgm:pt modelId="{5C773151-ADF3-5D49-AEE8-D23D48959290}" type="sibTrans" cxnId="{A39DDAB2-C26B-DB49-9C12-F7A6A1490A02}">
      <dgm:prSet/>
      <dgm:spPr/>
      <dgm:t>
        <a:bodyPr/>
        <a:lstStyle/>
        <a:p>
          <a:endParaRPr lang="en-US"/>
        </a:p>
      </dgm:t>
    </dgm:pt>
    <dgm:pt modelId="{523B3FAC-12F0-5A48-BB8B-7D11BAC45384}">
      <dgm:prSet phldrT="[Text]"/>
      <dgm:spPr/>
      <dgm:t>
        <a:bodyPr/>
        <a:lstStyle/>
        <a:p>
          <a:r>
            <a:rPr lang="en-US" dirty="0" smtClean="0"/>
            <a:t>Embed</a:t>
          </a:r>
          <a:endParaRPr lang="en-US" dirty="0"/>
        </a:p>
      </dgm:t>
    </dgm:pt>
    <dgm:pt modelId="{E4EEAC4A-BB0D-2247-A7AF-FEE2CA692165}" type="parTrans" cxnId="{A88D6B0F-177C-0241-A56C-C7B56DE32FEB}">
      <dgm:prSet/>
      <dgm:spPr/>
      <dgm:t>
        <a:bodyPr/>
        <a:lstStyle/>
        <a:p>
          <a:endParaRPr lang="en-US"/>
        </a:p>
      </dgm:t>
    </dgm:pt>
    <dgm:pt modelId="{D629A501-2AFB-FF48-9A6D-2E5405D347C1}" type="sibTrans" cxnId="{A88D6B0F-177C-0241-A56C-C7B56DE32FEB}">
      <dgm:prSet/>
      <dgm:spPr/>
      <dgm:t>
        <a:bodyPr/>
        <a:lstStyle/>
        <a:p>
          <a:endParaRPr lang="en-US"/>
        </a:p>
      </dgm:t>
    </dgm:pt>
    <dgm:pt modelId="{264DA4D4-70E8-D44A-9CCA-C3BFEA9D46EA}">
      <dgm:prSet phldrT="[Text]"/>
      <dgm:spPr/>
      <dgm:t>
        <a:bodyPr/>
        <a:lstStyle/>
        <a:p>
          <a:r>
            <a:rPr lang="en-US" dirty="0" smtClean="0"/>
            <a:t>Practice</a:t>
          </a:r>
          <a:endParaRPr lang="en-US" dirty="0"/>
        </a:p>
      </dgm:t>
    </dgm:pt>
    <dgm:pt modelId="{B60205C2-5127-7741-A7CA-13725C527419}" type="parTrans" cxnId="{E411CD99-6AC3-B045-A13F-B3239C43FCEB}">
      <dgm:prSet/>
      <dgm:spPr/>
      <dgm:t>
        <a:bodyPr/>
        <a:lstStyle/>
        <a:p>
          <a:endParaRPr lang="en-US"/>
        </a:p>
      </dgm:t>
    </dgm:pt>
    <dgm:pt modelId="{09B83395-0EA7-EC42-9F24-E49AA5C0DF55}" type="sibTrans" cxnId="{E411CD99-6AC3-B045-A13F-B3239C43FCEB}">
      <dgm:prSet/>
      <dgm:spPr/>
      <dgm:t>
        <a:bodyPr/>
        <a:lstStyle/>
        <a:p>
          <a:endParaRPr lang="en-US"/>
        </a:p>
      </dgm:t>
    </dgm:pt>
    <dgm:pt modelId="{62239961-5A40-9441-AE24-AC60D27AAA24}">
      <dgm:prSet phldrT="[Text]"/>
      <dgm:spPr/>
      <dgm:t>
        <a:bodyPr/>
        <a:lstStyle/>
        <a:p>
          <a:r>
            <a:rPr lang="en-US" dirty="0" smtClean="0"/>
            <a:t>Enhance</a:t>
          </a:r>
          <a:endParaRPr lang="en-US" dirty="0"/>
        </a:p>
      </dgm:t>
    </dgm:pt>
    <dgm:pt modelId="{23D9D589-78B9-734D-A296-5DE2FC23EF76}" type="parTrans" cxnId="{1A2EE16C-688E-0D4F-9E4A-6880F11B3EBC}">
      <dgm:prSet/>
      <dgm:spPr/>
      <dgm:t>
        <a:bodyPr/>
        <a:lstStyle/>
        <a:p>
          <a:endParaRPr lang="en-US"/>
        </a:p>
      </dgm:t>
    </dgm:pt>
    <dgm:pt modelId="{7FC760F5-2699-FD4A-9D7F-CB6193192BDB}" type="sibTrans" cxnId="{1A2EE16C-688E-0D4F-9E4A-6880F11B3EBC}">
      <dgm:prSet/>
      <dgm:spPr/>
      <dgm:t>
        <a:bodyPr/>
        <a:lstStyle/>
        <a:p>
          <a:endParaRPr lang="en-US"/>
        </a:p>
      </dgm:t>
    </dgm:pt>
    <dgm:pt modelId="{CEAFA468-25C7-6B43-99EF-2E1B41B43742}">
      <dgm:prSet phldrT="[Text]"/>
      <dgm:spPr/>
      <dgm:t>
        <a:bodyPr/>
        <a:lstStyle/>
        <a:p>
          <a:r>
            <a:rPr lang="en-US" dirty="0" smtClean="0"/>
            <a:t>Lead</a:t>
          </a:r>
          <a:endParaRPr lang="en-US" dirty="0"/>
        </a:p>
      </dgm:t>
    </dgm:pt>
    <dgm:pt modelId="{7FAF4657-9A27-A242-B2A2-EADDCAD27128}" type="parTrans" cxnId="{DE8CF866-1B87-4E4F-810F-B57FFFAF6406}">
      <dgm:prSet/>
      <dgm:spPr/>
      <dgm:t>
        <a:bodyPr/>
        <a:lstStyle/>
        <a:p>
          <a:endParaRPr lang="en-US"/>
        </a:p>
      </dgm:t>
    </dgm:pt>
    <dgm:pt modelId="{F8A390D7-C995-1F4E-9E6B-ACB68AAC518D}" type="sibTrans" cxnId="{DE8CF866-1B87-4E4F-810F-B57FFFAF6406}">
      <dgm:prSet/>
      <dgm:spPr/>
      <dgm:t>
        <a:bodyPr/>
        <a:lstStyle/>
        <a:p>
          <a:endParaRPr lang="en-US"/>
        </a:p>
      </dgm:t>
    </dgm:pt>
    <dgm:pt modelId="{C8A6E1BB-D52F-4847-A56E-966C83DC01E6}" type="pres">
      <dgm:prSet presAssocID="{52B7C062-A5F1-5B40-B2B8-F75821CA4658}" presName="arrowDiagram" presStyleCnt="0">
        <dgm:presLayoutVars>
          <dgm:chMax val="5"/>
          <dgm:dir/>
          <dgm:resizeHandles val="exact"/>
        </dgm:presLayoutVars>
      </dgm:prSet>
      <dgm:spPr/>
    </dgm:pt>
    <dgm:pt modelId="{827A5382-99A5-E24D-9D69-4483B9F7727C}" type="pres">
      <dgm:prSet presAssocID="{52B7C062-A5F1-5B40-B2B8-F75821CA4658}" presName="arrow" presStyleLbl="bgShp" presStyleIdx="0" presStyleCnt="1"/>
      <dgm:spPr/>
    </dgm:pt>
    <dgm:pt modelId="{C6D9E664-118C-824D-A9C2-7D98553E3807}" type="pres">
      <dgm:prSet presAssocID="{52B7C062-A5F1-5B40-B2B8-F75821CA4658}" presName="arrowDiagram5" presStyleCnt="0"/>
      <dgm:spPr/>
    </dgm:pt>
    <dgm:pt modelId="{C82366C7-C7A6-B54A-80CF-A598E7BBAEE3}" type="pres">
      <dgm:prSet presAssocID="{38F0BC89-B350-8744-B976-98DDF2FDAD9D}" presName="bullet5a" presStyleLbl="node1" presStyleIdx="0" presStyleCnt="5"/>
      <dgm:spPr/>
    </dgm:pt>
    <dgm:pt modelId="{A36E1125-8C88-4C4A-A422-30EC197B392A}" type="pres">
      <dgm:prSet presAssocID="{38F0BC89-B350-8744-B976-98DDF2FDAD9D}" presName="textBox5a" presStyleLbl="revTx" presStyleIdx="0" presStyleCnt="5">
        <dgm:presLayoutVars>
          <dgm:bulletEnabled val="1"/>
        </dgm:presLayoutVars>
      </dgm:prSet>
      <dgm:spPr/>
      <dgm:t>
        <a:bodyPr/>
        <a:lstStyle/>
        <a:p>
          <a:endParaRPr lang="en-US"/>
        </a:p>
      </dgm:t>
    </dgm:pt>
    <dgm:pt modelId="{AABCE73C-66E2-CB49-88D1-B3465AA1E62C}" type="pres">
      <dgm:prSet presAssocID="{523B3FAC-12F0-5A48-BB8B-7D11BAC45384}" presName="bullet5b" presStyleLbl="node1" presStyleIdx="1" presStyleCnt="5"/>
      <dgm:spPr/>
    </dgm:pt>
    <dgm:pt modelId="{5821EFA8-6C26-D043-AADF-EB1B4CCA2E59}" type="pres">
      <dgm:prSet presAssocID="{523B3FAC-12F0-5A48-BB8B-7D11BAC45384}" presName="textBox5b" presStyleLbl="revTx" presStyleIdx="1" presStyleCnt="5">
        <dgm:presLayoutVars>
          <dgm:bulletEnabled val="1"/>
        </dgm:presLayoutVars>
      </dgm:prSet>
      <dgm:spPr/>
      <dgm:t>
        <a:bodyPr/>
        <a:lstStyle/>
        <a:p>
          <a:endParaRPr lang="en-US"/>
        </a:p>
      </dgm:t>
    </dgm:pt>
    <dgm:pt modelId="{2FB51D23-E7E5-8147-99BB-4E0162CD2B4F}" type="pres">
      <dgm:prSet presAssocID="{264DA4D4-70E8-D44A-9CCA-C3BFEA9D46EA}" presName="bullet5c" presStyleLbl="node1" presStyleIdx="2" presStyleCnt="5"/>
      <dgm:spPr/>
    </dgm:pt>
    <dgm:pt modelId="{96B4CD6D-E9BF-2B40-9C3A-C3B7E288895A}" type="pres">
      <dgm:prSet presAssocID="{264DA4D4-70E8-D44A-9CCA-C3BFEA9D46EA}" presName="textBox5c" presStyleLbl="revTx" presStyleIdx="2" presStyleCnt="5">
        <dgm:presLayoutVars>
          <dgm:bulletEnabled val="1"/>
        </dgm:presLayoutVars>
      </dgm:prSet>
      <dgm:spPr/>
      <dgm:t>
        <a:bodyPr/>
        <a:lstStyle/>
        <a:p>
          <a:endParaRPr lang="en-US"/>
        </a:p>
      </dgm:t>
    </dgm:pt>
    <dgm:pt modelId="{E84F2797-50D4-B246-82C7-0F1437FD5BB9}" type="pres">
      <dgm:prSet presAssocID="{62239961-5A40-9441-AE24-AC60D27AAA24}" presName="bullet5d" presStyleLbl="node1" presStyleIdx="3" presStyleCnt="5"/>
      <dgm:spPr/>
    </dgm:pt>
    <dgm:pt modelId="{32D4FC2E-17B4-864E-A865-3D928A8A805F}" type="pres">
      <dgm:prSet presAssocID="{62239961-5A40-9441-AE24-AC60D27AAA24}" presName="textBox5d" presStyleLbl="revTx" presStyleIdx="3" presStyleCnt="5">
        <dgm:presLayoutVars>
          <dgm:bulletEnabled val="1"/>
        </dgm:presLayoutVars>
      </dgm:prSet>
      <dgm:spPr/>
      <dgm:t>
        <a:bodyPr/>
        <a:lstStyle/>
        <a:p>
          <a:endParaRPr lang="en-US"/>
        </a:p>
      </dgm:t>
    </dgm:pt>
    <dgm:pt modelId="{A1DD1932-3B2F-2645-AE6A-4FF679B89B88}" type="pres">
      <dgm:prSet presAssocID="{CEAFA468-25C7-6B43-99EF-2E1B41B43742}" presName="bullet5e" presStyleLbl="node1" presStyleIdx="4" presStyleCnt="5"/>
      <dgm:spPr/>
    </dgm:pt>
    <dgm:pt modelId="{DBAA4B82-323A-754A-BF5F-42F931D0CB3F}" type="pres">
      <dgm:prSet presAssocID="{CEAFA468-25C7-6B43-99EF-2E1B41B43742}" presName="textBox5e" presStyleLbl="revTx" presStyleIdx="4" presStyleCnt="5">
        <dgm:presLayoutVars>
          <dgm:bulletEnabled val="1"/>
        </dgm:presLayoutVars>
      </dgm:prSet>
      <dgm:spPr/>
      <dgm:t>
        <a:bodyPr/>
        <a:lstStyle/>
        <a:p>
          <a:endParaRPr lang="en-US"/>
        </a:p>
      </dgm:t>
    </dgm:pt>
  </dgm:ptLst>
  <dgm:cxnLst>
    <dgm:cxn modelId="{21F7A4FD-36C1-0E44-A3FE-74B06A966F9B}" type="presOf" srcId="{52B7C062-A5F1-5B40-B2B8-F75821CA4658}" destId="{C8A6E1BB-D52F-4847-A56E-966C83DC01E6}" srcOrd="0" destOrd="0" presId="urn:microsoft.com/office/officeart/2005/8/layout/arrow2"/>
    <dgm:cxn modelId="{A3225993-5841-4048-8390-B52332D25F09}" type="presOf" srcId="{62239961-5A40-9441-AE24-AC60D27AAA24}" destId="{32D4FC2E-17B4-864E-A865-3D928A8A805F}" srcOrd="0" destOrd="0" presId="urn:microsoft.com/office/officeart/2005/8/layout/arrow2"/>
    <dgm:cxn modelId="{E411CD99-6AC3-B045-A13F-B3239C43FCEB}" srcId="{52B7C062-A5F1-5B40-B2B8-F75821CA4658}" destId="{264DA4D4-70E8-D44A-9CCA-C3BFEA9D46EA}" srcOrd="2" destOrd="0" parTransId="{B60205C2-5127-7741-A7CA-13725C527419}" sibTransId="{09B83395-0EA7-EC42-9F24-E49AA5C0DF55}"/>
    <dgm:cxn modelId="{A88D6B0F-177C-0241-A56C-C7B56DE32FEB}" srcId="{52B7C062-A5F1-5B40-B2B8-F75821CA4658}" destId="{523B3FAC-12F0-5A48-BB8B-7D11BAC45384}" srcOrd="1" destOrd="0" parTransId="{E4EEAC4A-BB0D-2247-A7AF-FEE2CA692165}" sibTransId="{D629A501-2AFB-FF48-9A6D-2E5405D347C1}"/>
    <dgm:cxn modelId="{A39DDAB2-C26B-DB49-9C12-F7A6A1490A02}" srcId="{52B7C062-A5F1-5B40-B2B8-F75821CA4658}" destId="{38F0BC89-B350-8744-B976-98DDF2FDAD9D}" srcOrd="0" destOrd="0" parTransId="{648B2D29-7628-B741-8F0A-BE04660E87B7}" sibTransId="{5C773151-ADF3-5D49-AEE8-D23D48959290}"/>
    <dgm:cxn modelId="{43716A08-121A-C948-8868-1E9A71F73BE3}" type="presOf" srcId="{38F0BC89-B350-8744-B976-98DDF2FDAD9D}" destId="{A36E1125-8C88-4C4A-A422-30EC197B392A}" srcOrd="0" destOrd="0" presId="urn:microsoft.com/office/officeart/2005/8/layout/arrow2"/>
    <dgm:cxn modelId="{1A2EE16C-688E-0D4F-9E4A-6880F11B3EBC}" srcId="{52B7C062-A5F1-5B40-B2B8-F75821CA4658}" destId="{62239961-5A40-9441-AE24-AC60D27AAA24}" srcOrd="3" destOrd="0" parTransId="{23D9D589-78B9-734D-A296-5DE2FC23EF76}" sibTransId="{7FC760F5-2699-FD4A-9D7F-CB6193192BDB}"/>
    <dgm:cxn modelId="{B4FA8FEA-1982-454C-8352-7E67CCADFE68}" type="presOf" srcId="{CEAFA468-25C7-6B43-99EF-2E1B41B43742}" destId="{DBAA4B82-323A-754A-BF5F-42F931D0CB3F}" srcOrd="0" destOrd="0" presId="urn:microsoft.com/office/officeart/2005/8/layout/arrow2"/>
    <dgm:cxn modelId="{DE8CF866-1B87-4E4F-810F-B57FFFAF6406}" srcId="{52B7C062-A5F1-5B40-B2B8-F75821CA4658}" destId="{CEAFA468-25C7-6B43-99EF-2E1B41B43742}" srcOrd="4" destOrd="0" parTransId="{7FAF4657-9A27-A242-B2A2-EADDCAD27128}" sibTransId="{F8A390D7-C995-1F4E-9E6B-ACB68AAC518D}"/>
    <dgm:cxn modelId="{43A94CA7-436C-EC4D-8953-91841D34BB57}" type="presOf" srcId="{264DA4D4-70E8-D44A-9CCA-C3BFEA9D46EA}" destId="{96B4CD6D-E9BF-2B40-9C3A-C3B7E288895A}" srcOrd="0" destOrd="0" presId="urn:microsoft.com/office/officeart/2005/8/layout/arrow2"/>
    <dgm:cxn modelId="{475DAD11-110E-1B4F-A0EA-81E9B3CF5448}" type="presOf" srcId="{523B3FAC-12F0-5A48-BB8B-7D11BAC45384}" destId="{5821EFA8-6C26-D043-AADF-EB1B4CCA2E59}" srcOrd="0" destOrd="0" presId="urn:microsoft.com/office/officeart/2005/8/layout/arrow2"/>
    <dgm:cxn modelId="{FA26EEC9-6697-AE46-8A88-2EDF72048A7F}" type="presParOf" srcId="{C8A6E1BB-D52F-4847-A56E-966C83DC01E6}" destId="{827A5382-99A5-E24D-9D69-4483B9F7727C}" srcOrd="0" destOrd="0" presId="urn:microsoft.com/office/officeart/2005/8/layout/arrow2"/>
    <dgm:cxn modelId="{1BEDA9E1-67B5-4747-B6FE-C5FEA585E2D5}" type="presParOf" srcId="{C8A6E1BB-D52F-4847-A56E-966C83DC01E6}" destId="{C6D9E664-118C-824D-A9C2-7D98553E3807}" srcOrd="1" destOrd="0" presId="urn:microsoft.com/office/officeart/2005/8/layout/arrow2"/>
    <dgm:cxn modelId="{3F5F5ECA-957F-BB45-80E3-17A672AC0F02}" type="presParOf" srcId="{C6D9E664-118C-824D-A9C2-7D98553E3807}" destId="{C82366C7-C7A6-B54A-80CF-A598E7BBAEE3}" srcOrd="0" destOrd="0" presId="urn:microsoft.com/office/officeart/2005/8/layout/arrow2"/>
    <dgm:cxn modelId="{701AFC5E-16CC-C747-B4F5-CB68B3AC214B}" type="presParOf" srcId="{C6D9E664-118C-824D-A9C2-7D98553E3807}" destId="{A36E1125-8C88-4C4A-A422-30EC197B392A}" srcOrd="1" destOrd="0" presId="urn:microsoft.com/office/officeart/2005/8/layout/arrow2"/>
    <dgm:cxn modelId="{08DCD99C-292E-014E-9685-08F3D5DE09BA}" type="presParOf" srcId="{C6D9E664-118C-824D-A9C2-7D98553E3807}" destId="{AABCE73C-66E2-CB49-88D1-B3465AA1E62C}" srcOrd="2" destOrd="0" presId="urn:microsoft.com/office/officeart/2005/8/layout/arrow2"/>
    <dgm:cxn modelId="{B67E9242-59DB-7C48-9C13-6ADAA71DD53A}" type="presParOf" srcId="{C6D9E664-118C-824D-A9C2-7D98553E3807}" destId="{5821EFA8-6C26-D043-AADF-EB1B4CCA2E59}" srcOrd="3" destOrd="0" presId="urn:microsoft.com/office/officeart/2005/8/layout/arrow2"/>
    <dgm:cxn modelId="{AD7B961D-1D4C-EA42-9C8A-0E08A46F9059}" type="presParOf" srcId="{C6D9E664-118C-824D-A9C2-7D98553E3807}" destId="{2FB51D23-E7E5-8147-99BB-4E0162CD2B4F}" srcOrd="4" destOrd="0" presId="urn:microsoft.com/office/officeart/2005/8/layout/arrow2"/>
    <dgm:cxn modelId="{D824330E-FC64-A74D-9D8F-3BF5FFAF12C8}" type="presParOf" srcId="{C6D9E664-118C-824D-A9C2-7D98553E3807}" destId="{96B4CD6D-E9BF-2B40-9C3A-C3B7E288895A}" srcOrd="5" destOrd="0" presId="urn:microsoft.com/office/officeart/2005/8/layout/arrow2"/>
    <dgm:cxn modelId="{A4405304-D6E6-7045-83D2-29C8A251AF86}" type="presParOf" srcId="{C6D9E664-118C-824D-A9C2-7D98553E3807}" destId="{E84F2797-50D4-B246-82C7-0F1437FD5BB9}" srcOrd="6" destOrd="0" presId="urn:microsoft.com/office/officeart/2005/8/layout/arrow2"/>
    <dgm:cxn modelId="{328B676E-27CE-1B40-9152-390FB07BC697}" type="presParOf" srcId="{C6D9E664-118C-824D-A9C2-7D98553E3807}" destId="{32D4FC2E-17B4-864E-A865-3D928A8A805F}" srcOrd="7" destOrd="0" presId="urn:microsoft.com/office/officeart/2005/8/layout/arrow2"/>
    <dgm:cxn modelId="{A399F75A-DA28-664C-802E-B8555633BD82}" type="presParOf" srcId="{C6D9E664-118C-824D-A9C2-7D98553E3807}" destId="{A1DD1932-3B2F-2645-AE6A-4FF679B89B88}" srcOrd="8" destOrd="0" presId="urn:microsoft.com/office/officeart/2005/8/layout/arrow2"/>
    <dgm:cxn modelId="{56A5F970-2C47-FA45-856C-7FCE44389841}" type="presParOf" srcId="{C6D9E664-118C-824D-A9C2-7D98553E3807}" destId="{DBAA4B82-323A-754A-BF5F-42F931D0CB3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E2392F-CF96-DC4A-AF7F-F99D34E9BD6C}" type="doc">
      <dgm:prSet loTypeId="urn:microsoft.com/office/officeart/2005/8/layout/vList5" loCatId="" qsTypeId="urn:microsoft.com/office/officeart/2005/8/quickstyle/simple4" qsCatId="simple" csTypeId="urn:microsoft.com/office/officeart/2005/8/colors/accent1_2" csCatId="accent1"/>
      <dgm:spPr/>
      <dgm:t>
        <a:bodyPr/>
        <a:lstStyle/>
        <a:p>
          <a:endParaRPr lang="en-US"/>
        </a:p>
      </dgm:t>
    </dgm:pt>
    <dgm:pt modelId="{8C7D3E10-405A-CF45-A102-CA39CC0FB6EB}">
      <dgm:prSet/>
      <dgm:spPr/>
      <dgm:t>
        <a:bodyPr/>
        <a:lstStyle/>
        <a:p>
          <a:pPr rtl="0"/>
          <a:r>
            <a:rPr lang="en-GB" smtClean="0"/>
            <a:t>Planning</a:t>
          </a:r>
          <a:endParaRPr lang="en-GB"/>
        </a:p>
      </dgm:t>
    </dgm:pt>
    <dgm:pt modelId="{EDA9F24B-2F64-1046-B52B-62D9A9EB4342}" type="parTrans" cxnId="{E8D0481E-5CB0-B240-B0A5-D56ED233559C}">
      <dgm:prSet/>
      <dgm:spPr/>
      <dgm:t>
        <a:bodyPr/>
        <a:lstStyle/>
        <a:p>
          <a:endParaRPr lang="en-US"/>
        </a:p>
      </dgm:t>
    </dgm:pt>
    <dgm:pt modelId="{EF5E65F3-DB01-4043-9B78-A33A8F36CD58}" type="sibTrans" cxnId="{E8D0481E-5CB0-B240-B0A5-D56ED233559C}">
      <dgm:prSet/>
      <dgm:spPr/>
      <dgm:t>
        <a:bodyPr/>
        <a:lstStyle/>
        <a:p>
          <a:endParaRPr lang="en-US"/>
        </a:p>
      </dgm:t>
    </dgm:pt>
    <dgm:pt modelId="{E85F2E20-0569-1147-A168-6D2CE890505F}">
      <dgm:prSet/>
      <dgm:spPr/>
      <dgm:t>
        <a:bodyPr/>
        <a:lstStyle/>
        <a:p>
          <a:pPr rtl="0"/>
          <a:r>
            <a:rPr lang="en-GB" smtClean="0"/>
            <a:t>Defining a project quality plan</a:t>
          </a:r>
          <a:endParaRPr lang="en-GB"/>
        </a:p>
      </dgm:t>
    </dgm:pt>
    <dgm:pt modelId="{5EBA28DF-41E0-F744-BBA4-04AF8C5AE89F}" type="parTrans" cxnId="{22793C3F-490D-4547-91BB-7ECDE66A7A87}">
      <dgm:prSet/>
      <dgm:spPr/>
      <dgm:t>
        <a:bodyPr/>
        <a:lstStyle/>
        <a:p>
          <a:endParaRPr lang="en-US"/>
        </a:p>
      </dgm:t>
    </dgm:pt>
    <dgm:pt modelId="{DE38D0B5-92DA-C34C-9A44-403711651D09}" type="sibTrans" cxnId="{22793C3F-490D-4547-91BB-7ECDE66A7A87}">
      <dgm:prSet/>
      <dgm:spPr/>
      <dgm:t>
        <a:bodyPr/>
        <a:lstStyle/>
        <a:p>
          <a:endParaRPr lang="en-US"/>
        </a:p>
      </dgm:t>
    </dgm:pt>
    <dgm:pt modelId="{0AB24AB1-BB81-C348-B4CD-2CE69374F829}">
      <dgm:prSet/>
      <dgm:spPr/>
      <dgm:t>
        <a:bodyPr/>
        <a:lstStyle/>
        <a:p>
          <a:pPr rtl="0"/>
          <a:r>
            <a:rPr lang="en-GB" smtClean="0"/>
            <a:t>Setting up a quality log/register</a:t>
          </a:r>
          <a:endParaRPr lang="en-GB"/>
        </a:p>
      </dgm:t>
    </dgm:pt>
    <dgm:pt modelId="{D6F85856-E1B4-6C44-914F-13020A12B4C9}" type="parTrans" cxnId="{F50DBCDE-1EE5-DA41-811E-7CD8D9D33E4E}">
      <dgm:prSet/>
      <dgm:spPr/>
      <dgm:t>
        <a:bodyPr/>
        <a:lstStyle/>
        <a:p>
          <a:endParaRPr lang="en-US"/>
        </a:p>
      </dgm:t>
    </dgm:pt>
    <dgm:pt modelId="{80749F4B-0CF5-334C-9C09-05A9196DF204}" type="sibTrans" cxnId="{F50DBCDE-1EE5-DA41-811E-7CD8D9D33E4E}">
      <dgm:prSet/>
      <dgm:spPr/>
      <dgm:t>
        <a:bodyPr/>
        <a:lstStyle/>
        <a:p>
          <a:endParaRPr lang="en-US"/>
        </a:p>
      </dgm:t>
    </dgm:pt>
    <dgm:pt modelId="{C17F3CF2-D434-BC4F-8917-D1CFF88C121D}">
      <dgm:prSet/>
      <dgm:spPr/>
      <dgm:t>
        <a:bodyPr/>
        <a:lstStyle/>
        <a:p>
          <a:pPr rtl="0"/>
          <a:r>
            <a:rPr lang="en-GB" smtClean="0"/>
            <a:t>Training staff</a:t>
          </a:r>
          <a:endParaRPr lang="en-GB"/>
        </a:p>
      </dgm:t>
    </dgm:pt>
    <dgm:pt modelId="{FCE14008-537E-4449-B209-3AA11AEB0353}" type="parTrans" cxnId="{BA5CC8F0-3B4F-A447-A420-49581E3C0B66}">
      <dgm:prSet/>
      <dgm:spPr/>
      <dgm:t>
        <a:bodyPr/>
        <a:lstStyle/>
        <a:p>
          <a:endParaRPr lang="en-US"/>
        </a:p>
      </dgm:t>
    </dgm:pt>
    <dgm:pt modelId="{2160357E-C434-124E-8C63-C6A281AC9B81}" type="sibTrans" cxnId="{BA5CC8F0-3B4F-A447-A420-49581E3C0B66}">
      <dgm:prSet/>
      <dgm:spPr/>
      <dgm:t>
        <a:bodyPr/>
        <a:lstStyle/>
        <a:p>
          <a:endParaRPr lang="en-US"/>
        </a:p>
      </dgm:t>
    </dgm:pt>
    <dgm:pt modelId="{35E2771A-5CAF-D347-B829-D9BBB9A743A9}">
      <dgm:prSet/>
      <dgm:spPr/>
      <dgm:t>
        <a:bodyPr/>
        <a:lstStyle/>
        <a:p>
          <a:pPr rtl="0"/>
          <a:r>
            <a:rPr lang="en-GB" smtClean="0"/>
            <a:t>Assurance</a:t>
          </a:r>
          <a:endParaRPr lang="en-GB"/>
        </a:p>
      </dgm:t>
    </dgm:pt>
    <dgm:pt modelId="{93D525EB-1295-8B4E-901C-2A95A5F95631}" type="parTrans" cxnId="{600A8551-9226-7B4D-9BF1-F6ADEE1B1CC0}">
      <dgm:prSet/>
      <dgm:spPr/>
      <dgm:t>
        <a:bodyPr/>
        <a:lstStyle/>
        <a:p>
          <a:endParaRPr lang="en-US"/>
        </a:p>
      </dgm:t>
    </dgm:pt>
    <dgm:pt modelId="{0884F415-8305-BA4A-B2F0-937CAD37E394}" type="sibTrans" cxnId="{600A8551-9226-7B4D-9BF1-F6ADEE1B1CC0}">
      <dgm:prSet/>
      <dgm:spPr/>
      <dgm:t>
        <a:bodyPr/>
        <a:lstStyle/>
        <a:p>
          <a:endParaRPr lang="en-US"/>
        </a:p>
      </dgm:t>
    </dgm:pt>
    <dgm:pt modelId="{044C877A-B419-E941-8223-E09C065D3B13}">
      <dgm:prSet/>
      <dgm:spPr/>
      <dgm:t>
        <a:bodyPr/>
        <a:lstStyle/>
        <a:p>
          <a:pPr rtl="0"/>
          <a:r>
            <a:rPr lang="en-GB" smtClean="0"/>
            <a:t>Defining a quality management system (QMS)</a:t>
          </a:r>
          <a:endParaRPr lang="en-GB"/>
        </a:p>
      </dgm:t>
    </dgm:pt>
    <dgm:pt modelId="{52EE999B-3DE7-F349-8763-E458B60FC80E}" type="parTrans" cxnId="{EE971628-63AA-A348-A764-B4CEF14E31B7}">
      <dgm:prSet/>
      <dgm:spPr/>
      <dgm:t>
        <a:bodyPr/>
        <a:lstStyle/>
        <a:p>
          <a:endParaRPr lang="en-US"/>
        </a:p>
      </dgm:t>
    </dgm:pt>
    <dgm:pt modelId="{14A217C0-F8ED-0946-AD2E-7BE82A8FB156}" type="sibTrans" cxnId="{EE971628-63AA-A348-A764-B4CEF14E31B7}">
      <dgm:prSet/>
      <dgm:spPr/>
      <dgm:t>
        <a:bodyPr/>
        <a:lstStyle/>
        <a:p>
          <a:endParaRPr lang="en-US"/>
        </a:p>
      </dgm:t>
    </dgm:pt>
    <dgm:pt modelId="{7D0C3DB9-08AD-9949-96FD-964597ED795E}">
      <dgm:prSet/>
      <dgm:spPr/>
      <dgm:t>
        <a:bodyPr/>
        <a:lstStyle/>
        <a:p>
          <a:pPr rtl="0"/>
          <a:r>
            <a:rPr lang="en-GB" smtClean="0"/>
            <a:t>Setting standards</a:t>
          </a:r>
          <a:endParaRPr lang="en-GB"/>
        </a:p>
      </dgm:t>
    </dgm:pt>
    <dgm:pt modelId="{3AA7E7AC-5A95-F842-BA4A-CB8A14355F8D}" type="parTrans" cxnId="{20A6B57E-C8D9-C64C-9E51-B60412156091}">
      <dgm:prSet/>
      <dgm:spPr/>
      <dgm:t>
        <a:bodyPr/>
        <a:lstStyle/>
        <a:p>
          <a:endParaRPr lang="en-US"/>
        </a:p>
      </dgm:t>
    </dgm:pt>
    <dgm:pt modelId="{31578C86-EDD4-9746-9403-9529D88D44C2}" type="sibTrans" cxnId="{20A6B57E-C8D9-C64C-9E51-B60412156091}">
      <dgm:prSet/>
      <dgm:spPr/>
      <dgm:t>
        <a:bodyPr/>
        <a:lstStyle/>
        <a:p>
          <a:endParaRPr lang="en-US"/>
        </a:p>
      </dgm:t>
    </dgm:pt>
    <dgm:pt modelId="{7CF91C59-1FCF-5144-A96B-09D349F235A8}">
      <dgm:prSet/>
      <dgm:spPr/>
      <dgm:t>
        <a:bodyPr/>
        <a:lstStyle/>
        <a:p>
          <a:pPr rtl="0"/>
          <a:r>
            <a:rPr lang="en-GB" smtClean="0"/>
            <a:t>Conducting reviews and audits</a:t>
          </a:r>
          <a:endParaRPr lang="en-GB"/>
        </a:p>
      </dgm:t>
    </dgm:pt>
    <dgm:pt modelId="{67065F83-FA81-E54B-88A9-0ED70E59E1D3}" type="parTrans" cxnId="{451C75B0-F212-5647-A89E-16EF8843CAA7}">
      <dgm:prSet/>
      <dgm:spPr/>
      <dgm:t>
        <a:bodyPr/>
        <a:lstStyle/>
        <a:p>
          <a:endParaRPr lang="en-US"/>
        </a:p>
      </dgm:t>
    </dgm:pt>
    <dgm:pt modelId="{040B9A75-EE87-A147-A8E4-7AD64C46EA13}" type="sibTrans" cxnId="{451C75B0-F212-5647-A89E-16EF8843CAA7}">
      <dgm:prSet/>
      <dgm:spPr/>
      <dgm:t>
        <a:bodyPr/>
        <a:lstStyle/>
        <a:p>
          <a:endParaRPr lang="en-US"/>
        </a:p>
      </dgm:t>
    </dgm:pt>
    <dgm:pt modelId="{4EBFFA29-197D-5C43-ACC5-19CF5FDB9543}">
      <dgm:prSet/>
      <dgm:spPr/>
      <dgm:t>
        <a:bodyPr/>
        <a:lstStyle/>
        <a:p>
          <a:pPr rtl="0"/>
          <a:r>
            <a:rPr lang="en-GB" smtClean="0"/>
            <a:t>Ensuring staff are qualified</a:t>
          </a:r>
          <a:endParaRPr lang="en-GB"/>
        </a:p>
      </dgm:t>
    </dgm:pt>
    <dgm:pt modelId="{56A9AC27-0C9F-7F44-97DA-45A694F20710}" type="parTrans" cxnId="{B23D0AC6-7566-7043-9515-03752DAC29FE}">
      <dgm:prSet/>
      <dgm:spPr/>
      <dgm:t>
        <a:bodyPr/>
        <a:lstStyle/>
        <a:p>
          <a:endParaRPr lang="en-US"/>
        </a:p>
      </dgm:t>
    </dgm:pt>
    <dgm:pt modelId="{1DA0E396-1E51-6442-ADEE-A04CCD7FB1F7}" type="sibTrans" cxnId="{B23D0AC6-7566-7043-9515-03752DAC29FE}">
      <dgm:prSet/>
      <dgm:spPr/>
      <dgm:t>
        <a:bodyPr/>
        <a:lstStyle/>
        <a:p>
          <a:endParaRPr lang="en-US"/>
        </a:p>
      </dgm:t>
    </dgm:pt>
    <dgm:pt modelId="{23A2E075-01BD-6649-A252-099B5D97448E}" type="pres">
      <dgm:prSet presAssocID="{1CE2392F-CF96-DC4A-AF7F-F99D34E9BD6C}" presName="Name0" presStyleCnt="0">
        <dgm:presLayoutVars>
          <dgm:dir/>
          <dgm:animLvl val="lvl"/>
          <dgm:resizeHandles val="exact"/>
        </dgm:presLayoutVars>
      </dgm:prSet>
      <dgm:spPr/>
      <dgm:t>
        <a:bodyPr/>
        <a:lstStyle/>
        <a:p>
          <a:endParaRPr lang="en-US"/>
        </a:p>
      </dgm:t>
    </dgm:pt>
    <dgm:pt modelId="{70D3C7C8-4A42-144A-8D98-13CE33B7A5CB}" type="pres">
      <dgm:prSet presAssocID="{8C7D3E10-405A-CF45-A102-CA39CC0FB6EB}" presName="linNode" presStyleCnt="0"/>
      <dgm:spPr/>
    </dgm:pt>
    <dgm:pt modelId="{3DEAF032-5EC3-5843-A21A-7B3BE06FCA48}" type="pres">
      <dgm:prSet presAssocID="{8C7D3E10-405A-CF45-A102-CA39CC0FB6EB}" presName="parentText" presStyleLbl="node1" presStyleIdx="0" presStyleCnt="2">
        <dgm:presLayoutVars>
          <dgm:chMax val="1"/>
          <dgm:bulletEnabled val="1"/>
        </dgm:presLayoutVars>
      </dgm:prSet>
      <dgm:spPr/>
      <dgm:t>
        <a:bodyPr/>
        <a:lstStyle/>
        <a:p>
          <a:endParaRPr lang="en-US"/>
        </a:p>
      </dgm:t>
    </dgm:pt>
    <dgm:pt modelId="{D338C2A9-ADEC-3140-BF97-49FCEFD1E598}" type="pres">
      <dgm:prSet presAssocID="{8C7D3E10-405A-CF45-A102-CA39CC0FB6EB}" presName="descendantText" presStyleLbl="alignAccFollowNode1" presStyleIdx="0" presStyleCnt="2">
        <dgm:presLayoutVars>
          <dgm:bulletEnabled val="1"/>
        </dgm:presLayoutVars>
      </dgm:prSet>
      <dgm:spPr/>
      <dgm:t>
        <a:bodyPr/>
        <a:lstStyle/>
        <a:p>
          <a:endParaRPr lang="en-US"/>
        </a:p>
      </dgm:t>
    </dgm:pt>
    <dgm:pt modelId="{7CE4B696-8033-5442-A5B6-E9466714585A}" type="pres">
      <dgm:prSet presAssocID="{EF5E65F3-DB01-4043-9B78-A33A8F36CD58}" presName="sp" presStyleCnt="0"/>
      <dgm:spPr/>
    </dgm:pt>
    <dgm:pt modelId="{D5E0865E-2438-C148-A56C-1A22D32594A9}" type="pres">
      <dgm:prSet presAssocID="{35E2771A-5CAF-D347-B829-D9BBB9A743A9}" presName="linNode" presStyleCnt="0"/>
      <dgm:spPr/>
    </dgm:pt>
    <dgm:pt modelId="{CCB3921F-4E84-D74D-833E-24B51276E226}" type="pres">
      <dgm:prSet presAssocID="{35E2771A-5CAF-D347-B829-D9BBB9A743A9}" presName="parentText" presStyleLbl="node1" presStyleIdx="1" presStyleCnt="2">
        <dgm:presLayoutVars>
          <dgm:chMax val="1"/>
          <dgm:bulletEnabled val="1"/>
        </dgm:presLayoutVars>
      </dgm:prSet>
      <dgm:spPr/>
      <dgm:t>
        <a:bodyPr/>
        <a:lstStyle/>
        <a:p>
          <a:endParaRPr lang="en-US"/>
        </a:p>
      </dgm:t>
    </dgm:pt>
    <dgm:pt modelId="{FC92206A-6408-6446-AC98-EC45F3C1D3B9}" type="pres">
      <dgm:prSet presAssocID="{35E2771A-5CAF-D347-B829-D9BBB9A743A9}" presName="descendantText" presStyleLbl="alignAccFollowNode1" presStyleIdx="1" presStyleCnt="2">
        <dgm:presLayoutVars>
          <dgm:bulletEnabled val="1"/>
        </dgm:presLayoutVars>
      </dgm:prSet>
      <dgm:spPr/>
      <dgm:t>
        <a:bodyPr/>
        <a:lstStyle/>
        <a:p>
          <a:endParaRPr lang="en-US"/>
        </a:p>
      </dgm:t>
    </dgm:pt>
  </dgm:ptLst>
  <dgm:cxnLst>
    <dgm:cxn modelId="{20A6B57E-C8D9-C64C-9E51-B60412156091}" srcId="{35E2771A-5CAF-D347-B829-D9BBB9A743A9}" destId="{7D0C3DB9-08AD-9949-96FD-964597ED795E}" srcOrd="1" destOrd="0" parTransId="{3AA7E7AC-5A95-F842-BA4A-CB8A14355F8D}" sibTransId="{31578C86-EDD4-9746-9403-9529D88D44C2}"/>
    <dgm:cxn modelId="{F50DBCDE-1EE5-DA41-811E-7CD8D9D33E4E}" srcId="{8C7D3E10-405A-CF45-A102-CA39CC0FB6EB}" destId="{0AB24AB1-BB81-C348-B4CD-2CE69374F829}" srcOrd="1" destOrd="0" parTransId="{D6F85856-E1B4-6C44-914F-13020A12B4C9}" sibTransId="{80749F4B-0CF5-334C-9C09-05A9196DF204}"/>
    <dgm:cxn modelId="{620223CC-8918-1F41-8352-73B60E62B938}" type="presOf" srcId="{C17F3CF2-D434-BC4F-8917-D1CFF88C121D}" destId="{D338C2A9-ADEC-3140-BF97-49FCEFD1E598}" srcOrd="0" destOrd="2" presId="urn:microsoft.com/office/officeart/2005/8/layout/vList5"/>
    <dgm:cxn modelId="{DFC44977-88AD-0B40-AADF-19953E48E875}" type="presOf" srcId="{8C7D3E10-405A-CF45-A102-CA39CC0FB6EB}" destId="{3DEAF032-5EC3-5843-A21A-7B3BE06FCA48}" srcOrd="0" destOrd="0" presId="urn:microsoft.com/office/officeart/2005/8/layout/vList5"/>
    <dgm:cxn modelId="{BA5CC8F0-3B4F-A447-A420-49581E3C0B66}" srcId="{8C7D3E10-405A-CF45-A102-CA39CC0FB6EB}" destId="{C17F3CF2-D434-BC4F-8917-D1CFF88C121D}" srcOrd="2" destOrd="0" parTransId="{FCE14008-537E-4449-B209-3AA11AEB0353}" sibTransId="{2160357E-C434-124E-8C63-C6A281AC9B81}"/>
    <dgm:cxn modelId="{F52E42CA-D797-FA49-9ADB-A45B532CD02B}" type="presOf" srcId="{1CE2392F-CF96-DC4A-AF7F-F99D34E9BD6C}" destId="{23A2E075-01BD-6649-A252-099B5D97448E}" srcOrd="0" destOrd="0" presId="urn:microsoft.com/office/officeart/2005/8/layout/vList5"/>
    <dgm:cxn modelId="{7DD85163-39D9-EB49-98B7-C4350682F690}" type="presOf" srcId="{7D0C3DB9-08AD-9949-96FD-964597ED795E}" destId="{FC92206A-6408-6446-AC98-EC45F3C1D3B9}" srcOrd="0" destOrd="1" presId="urn:microsoft.com/office/officeart/2005/8/layout/vList5"/>
    <dgm:cxn modelId="{451C75B0-F212-5647-A89E-16EF8843CAA7}" srcId="{35E2771A-5CAF-D347-B829-D9BBB9A743A9}" destId="{7CF91C59-1FCF-5144-A96B-09D349F235A8}" srcOrd="2" destOrd="0" parTransId="{67065F83-FA81-E54B-88A9-0ED70E59E1D3}" sibTransId="{040B9A75-EE87-A147-A8E4-7AD64C46EA13}"/>
    <dgm:cxn modelId="{3FC3C286-22A4-AC45-B83A-9DA2EFCF6539}" type="presOf" srcId="{044C877A-B419-E941-8223-E09C065D3B13}" destId="{FC92206A-6408-6446-AC98-EC45F3C1D3B9}" srcOrd="0" destOrd="0" presId="urn:microsoft.com/office/officeart/2005/8/layout/vList5"/>
    <dgm:cxn modelId="{E8D0481E-5CB0-B240-B0A5-D56ED233559C}" srcId="{1CE2392F-CF96-DC4A-AF7F-F99D34E9BD6C}" destId="{8C7D3E10-405A-CF45-A102-CA39CC0FB6EB}" srcOrd="0" destOrd="0" parTransId="{EDA9F24B-2F64-1046-B52B-62D9A9EB4342}" sibTransId="{EF5E65F3-DB01-4043-9B78-A33A8F36CD58}"/>
    <dgm:cxn modelId="{22793C3F-490D-4547-91BB-7ECDE66A7A87}" srcId="{8C7D3E10-405A-CF45-A102-CA39CC0FB6EB}" destId="{E85F2E20-0569-1147-A168-6D2CE890505F}" srcOrd="0" destOrd="0" parTransId="{5EBA28DF-41E0-F744-BBA4-04AF8C5AE89F}" sibTransId="{DE38D0B5-92DA-C34C-9A44-403711651D09}"/>
    <dgm:cxn modelId="{EF7F2556-5F5E-714D-9F09-13A99455FEDF}" type="presOf" srcId="{0AB24AB1-BB81-C348-B4CD-2CE69374F829}" destId="{D338C2A9-ADEC-3140-BF97-49FCEFD1E598}" srcOrd="0" destOrd="1" presId="urn:microsoft.com/office/officeart/2005/8/layout/vList5"/>
    <dgm:cxn modelId="{EE971628-63AA-A348-A764-B4CEF14E31B7}" srcId="{35E2771A-5CAF-D347-B829-D9BBB9A743A9}" destId="{044C877A-B419-E941-8223-E09C065D3B13}" srcOrd="0" destOrd="0" parTransId="{52EE999B-3DE7-F349-8763-E458B60FC80E}" sibTransId="{14A217C0-F8ED-0946-AD2E-7BE82A8FB156}"/>
    <dgm:cxn modelId="{B23D0AC6-7566-7043-9515-03752DAC29FE}" srcId="{35E2771A-5CAF-D347-B829-D9BBB9A743A9}" destId="{4EBFFA29-197D-5C43-ACC5-19CF5FDB9543}" srcOrd="3" destOrd="0" parTransId="{56A9AC27-0C9F-7F44-97DA-45A694F20710}" sibTransId="{1DA0E396-1E51-6442-ADEE-A04CCD7FB1F7}"/>
    <dgm:cxn modelId="{325D29BA-055A-B64F-8E0C-130711D54EE3}" type="presOf" srcId="{35E2771A-5CAF-D347-B829-D9BBB9A743A9}" destId="{CCB3921F-4E84-D74D-833E-24B51276E226}" srcOrd="0" destOrd="0" presId="urn:microsoft.com/office/officeart/2005/8/layout/vList5"/>
    <dgm:cxn modelId="{600A8551-9226-7B4D-9BF1-F6ADEE1B1CC0}" srcId="{1CE2392F-CF96-DC4A-AF7F-F99D34E9BD6C}" destId="{35E2771A-5CAF-D347-B829-D9BBB9A743A9}" srcOrd="1" destOrd="0" parTransId="{93D525EB-1295-8B4E-901C-2A95A5F95631}" sibTransId="{0884F415-8305-BA4A-B2F0-937CAD37E394}"/>
    <dgm:cxn modelId="{A7391368-6378-5842-B845-9E1B81FD5DA3}" type="presOf" srcId="{7CF91C59-1FCF-5144-A96B-09D349F235A8}" destId="{FC92206A-6408-6446-AC98-EC45F3C1D3B9}" srcOrd="0" destOrd="2" presId="urn:microsoft.com/office/officeart/2005/8/layout/vList5"/>
    <dgm:cxn modelId="{B0ACC3F5-428E-FA40-823D-33FB89BCE64D}" type="presOf" srcId="{E85F2E20-0569-1147-A168-6D2CE890505F}" destId="{D338C2A9-ADEC-3140-BF97-49FCEFD1E598}" srcOrd="0" destOrd="0" presId="urn:microsoft.com/office/officeart/2005/8/layout/vList5"/>
    <dgm:cxn modelId="{07500126-C388-8D42-BFF4-62D6BABCAC9E}" type="presOf" srcId="{4EBFFA29-197D-5C43-ACC5-19CF5FDB9543}" destId="{FC92206A-6408-6446-AC98-EC45F3C1D3B9}" srcOrd="0" destOrd="3" presId="urn:microsoft.com/office/officeart/2005/8/layout/vList5"/>
    <dgm:cxn modelId="{92851350-281C-A248-8BE5-69244D9BF952}" type="presParOf" srcId="{23A2E075-01BD-6649-A252-099B5D97448E}" destId="{70D3C7C8-4A42-144A-8D98-13CE33B7A5CB}" srcOrd="0" destOrd="0" presId="urn:microsoft.com/office/officeart/2005/8/layout/vList5"/>
    <dgm:cxn modelId="{4EBA0DFB-B147-7442-9A17-8259D0EA6BDC}" type="presParOf" srcId="{70D3C7C8-4A42-144A-8D98-13CE33B7A5CB}" destId="{3DEAF032-5EC3-5843-A21A-7B3BE06FCA48}" srcOrd="0" destOrd="0" presId="urn:microsoft.com/office/officeart/2005/8/layout/vList5"/>
    <dgm:cxn modelId="{718567B0-17E2-E347-B443-50108C4DA291}" type="presParOf" srcId="{70D3C7C8-4A42-144A-8D98-13CE33B7A5CB}" destId="{D338C2A9-ADEC-3140-BF97-49FCEFD1E598}" srcOrd="1" destOrd="0" presId="urn:microsoft.com/office/officeart/2005/8/layout/vList5"/>
    <dgm:cxn modelId="{19BD6844-0A0A-AF42-AF6B-F8C1D49EB86D}" type="presParOf" srcId="{23A2E075-01BD-6649-A252-099B5D97448E}" destId="{7CE4B696-8033-5442-A5B6-E9466714585A}" srcOrd="1" destOrd="0" presId="urn:microsoft.com/office/officeart/2005/8/layout/vList5"/>
    <dgm:cxn modelId="{3DA9F615-2358-B24A-BCA8-179AF03CE717}" type="presParOf" srcId="{23A2E075-01BD-6649-A252-099B5D97448E}" destId="{D5E0865E-2438-C148-A56C-1A22D32594A9}" srcOrd="2" destOrd="0" presId="urn:microsoft.com/office/officeart/2005/8/layout/vList5"/>
    <dgm:cxn modelId="{BF2F48BD-ACE8-9F48-8DA1-CA76F0489988}" type="presParOf" srcId="{D5E0865E-2438-C148-A56C-1A22D32594A9}" destId="{CCB3921F-4E84-D74D-833E-24B51276E226}" srcOrd="0" destOrd="0" presId="urn:microsoft.com/office/officeart/2005/8/layout/vList5"/>
    <dgm:cxn modelId="{A066EC7E-E127-BB46-99ED-E66228598C36}" type="presParOf" srcId="{D5E0865E-2438-C148-A56C-1A22D32594A9}" destId="{FC92206A-6408-6446-AC98-EC45F3C1D3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037E85-FAC2-9547-AF16-6D792139EFFC}" type="doc">
      <dgm:prSet loTypeId="urn:microsoft.com/office/officeart/2005/8/layout/list1" loCatId="" qsTypeId="urn:microsoft.com/office/officeart/2005/8/quickstyle/simple4" qsCatId="simple" csTypeId="urn:microsoft.com/office/officeart/2005/8/colors/colorful4" csCatId="colorful"/>
      <dgm:spPr/>
      <dgm:t>
        <a:bodyPr/>
        <a:lstStyle/>
        <a:p>
          <a:endParaRPr lang="en-US"/>
        </a:p>
      </dgm:t>
    </dgm:pt>
    <dgm:pt modelId="{B41FA7E4-1116-F54C-9503-0867984338FC}">
      <dgm:prSet/>
      <dgm:spPr/>
      <dgm:t>
        <a:bodyPr/>
        <a:lstStyle/>
        <a:p>
          <a:pPr rtl="0"/>
          <a:r>
            <a:rPr lang="en-GB" smtClean="0"/>
            <a:t>Inspection</a:t>
          </a:r>
          <a:endParaRPr lang="en-GB"/>
        </a:p>
      </dgm:t>
    </dgm:pt>
    <dgm:pt modelId="{0DC71062-D692-8E48-9626-FE4B9FFE6CD4}" type="parTrans" cxnId="{E5E75365-499E-F24F-B143-FCF1845CD05E}">
      <dgm:prSet/>
      <dgm:spPr/>
      <dgm:t>
        <a:bodyPr/>
        <a:lstStyle/>
        <a:p>
          <a:endParaRPr lang="en-US"/>
        </a:p>
      </dgm:t>
    </dgm:pt>
    <dgm:pt modelId="{7AF2D734-9F6B-A14F-8EB0-74A92162018E}" type="sibTrans" cxnId="{E5E75365-499E-F24F-B143-FCF1845CD05E}">
      <dgm:prSet/>
      <dgm:spPr/>
      <dgm:t>
        <a:bodyPr/>
        <a:lstStyle/>
        <a:p>
          <a:endParaRPr lang="en-US"/>
        </a:p>
      </dgm:t>
    </dgm:pt>
    <dgm:pt modelId="{2548A66C-B003-D646-9487-9FFE3DF7AC4E}">
      <dgm:prSet/>
      <dgm:spPr/>
      <dgm:t>
        <a:bodyPr/>
        <a:lstStyle/>
        <a:p>
          <a:pPr rtl="0"/>
          <a:r>
            <a:rPr lang="en-GB" smtClean="0"/>
            <a:t>Testing</a:t>
          </a:r>
          <a:endParaRPr lang="en-GB"/>
        </a:p>
      </dgm:t>
    </dgm:pt>
    <dgm:pt modelId="{544ECB91-C8DD-C741-B067-C2C081889AA4}" type="parTrans" cxnId="{48564974-57B4-034F-ADD0-198490F09068}">
      <dgm:prSet/>
      <dgm:spPr/>
      <dgm:t>
        <a:bodyPr/>
        <a:lstStyle/>
        <a:p>
          <a:endParaRPr lang="en-US"/>
        </a:p>
      </dgm:t>
    </dgm:pt>
    <dgm:pt modelId="{C9CC3F54-E835-214F-B048-31D0B18F5E3A}" type="sibTrans" cxnId="{48564974-57B4-034F-ADD0-198490F09068}">
      <dgm:prSet/>
      <dgm:spPr/>
      <dgm:t>
        <a:bodyPr/>
        <a:lstStyle/>
        <a:p>
          <a:endParaRPr lang="en-US"/>
        </a:p>
      </dgm:t>
    </dgm:pt>
    <dgm:pt modelId="{E03CB242-65FA-F945-A03C-D306CE8EFA41}">
      <dgm:prSet/>
      <dgm:spPr/>
      <dgm:t>
        <a:bodyPr/>
        <a:lstStyle/>
        <a:p>
          <a:pPr rtl="0"/>
          <a:r>
            <a:rPr lang="en-GB" smtClean="0"/>
            <a:t>Walkthroughs</a:t>
          </a:r>
          <a:endParaRPr lang="en-GB"/>
        </a:p>
      </dgm:t>
    </dgm:pt>
    <dgm:pt modelId="{578A959F-796D-3A4F-BCC3-D4410A86EB29}" type="parTrans" cxnId="{AE556331-4FC4-2843-83AB-0A3423031982}">
      <dgm:prSet/>
      <dgm:spPr/>
      <dgm:t>
        <a:bodyPr/>
        <a:lstStyle/>
        <a:p>
          <a:endParaRPr lang="en-US"/>
        </a:p>
      </dgm:t>
    </dgm:pt>
    <dgm:pt modelId="{A2456A8C-C1B7-5F46-9C08-B5891F292003}" type="sibTrans" cxnId="{AE556331-4FC4-2843-83AB-0A3423031982}">
      <dgm:prSet/>
      <dgm:spPr/>
      <dgm:t>
        <a:bodyPr/>
        <a:lstStyle/>
        <a:p>
          <a:endParaRPr lang="en-US"/>
        </a:p>
      </dgm:t>
    </dgm:pt>
    <dgm:pt modelId="{399588AF-F5AA-3D49-9F6B-C0F9324D70EE}">
      <dgm:prSet/>
      <dgm:spPr/>
      <dgm:t>
        <a:bodyPr/>
        <a:lstStyle/>
        <a:p>
          <a:pPr rtl="0"/>
          <a:r>
            <a:rPr lang="en-GB" smtClean="0"/>
            <a:t>Measurement</a:t>
          </a:r>
          <a:endParaRPr lang="en-GB"/>
        </a:p>
      </dgm:t>
    </dgm:pt>
    <dgm:pt modelId="{87D179DC-8A64-4E46-BE3C-5E6D529B001B}" type="parTrans" cxnId="{B6173B49-D924-9B41-A21A-07AB119C6350}">
      <dgm:prSet/>
      <dgm:spPr/>
      <dgm:t>
        <a:bodyPr/>
        <a:lstStyle/>
        <a:p>
          <a:endParaRPr lang="en-US"/>
        </a:p>
      </dgm:t>
    </dgm:pt>
    <dgm:pt modelId="{806297BD-B21F-0E44-831F-763FDB80E263}" type="sibTrans" cxnId="{B6173B49-D924-9B41-A21A-07AB119C6350}">
      <dgm:prSet/>
      <dgm:spPr/>
      <dgm:t>
        <a:bodyPr/>
        <a:lstStyle/>
        <a:p>
          <a:endParaRPr lang="en-US"/>
        </a:p>
      </dgm:t>
    </dgm:pt>
    <dgm:pt modelId="{A652DF01-4BAE-114E-99CB-54CD9476891B}">
      <dgm:prSet/>
      <dgm:spPr/>
      <dgm:t>
        <a:bodyPr/>
        <a:lstStyle/>
        <a:p>
          <a:pPr rtl="0"/>
          <a:r>
            <a:rPr lang="en-GB" smtClean="0"/>
            <a:t>Ishikawa (Cause and Effect / Fishbone) Diagrams</a:t>
          </a:r>
          <a:endParaRPr lang="en-GB"/>
        </a:p>
      </dgm:t>
    </dgm:pt>
    <dgm:pt modelId="{3058FB87-2207-6D4C-AF24-263A1FE9733A}" type="parTrans" cxnId="{74BE3576-61CA-2D4B-891B-04E2E86877C9}">
      <dgm:prSet/>
      <dgm:spPr/>
      <dgm:t>
        <a:bodyPr/>
        <a:lstStyle/>
        <a:p>
          <a:endParaRPr lang="en-US"/>
        </a:p>
      </dgm:t>
    </dgm:pt>
    <dgm:pt modelId="{587C6A13-61FE-F646-8CC5-E02F110FDEC4}" type="sibTrans" cxnId="{74BE3576-61CA-2D4B-891B-04E2E86877C9}">
      <dgm:prSet/>
      <dgm:spPr/>
      <dgm:t>
        <a:bodyPr/>
        <a:lstStyle/>
        <a:p>
          <a:endParaRPr lang="en-US"/>
        </a:p>
      </dgm:t>
    </dgm:pt>
    <dgm:pt modelId="{F84D1121-A264-0946-BD41-13CFDA079968}">
      <dgm:prSet/>
      <dgm:spPr/>
      <dgm:t>
        <a:bodyPr/>
        <a:lstStyle/>
        <a:p>
          <a:pPr rtl="0"/>
          <a:r>
            <a:rPr lang="en-GB" smtClean="0"/>
            <a:t>Pareto Analysis</a:t>
          </a:r>
          <a:endParaRPr lang="en-GB"/>
        </a:p>
      </dgm:t>
    </dgm:pt>
    <dgm:pt modelId="{237F709B-909B-CE49-9980-AC8F311ED0E5}" type="parTrans" cxnId="{6CD45F18-54DE-E144-A821-F0B296E3042F}">
      <dgm:prSet/>
      <dgm:spPr/>
      <dgm:t>
        <a:bodyPr/>
        <a:lstStyle/>
        <a:p>
          <a:endParaRPr lang="en-US"/>
        </a:p>
      </dgm:t>
    </dgm:pt>
    <dgm:pt modelId="{C2D64D49-42A1-0045-9E17-FE579A15BACA}" type="sibTrans" cxnId="{6CD45F18-54DE-E144-A821-F0B296E3042F}">
      <dgm:prSet/>
      <dgm:spPr/>
      <dgm:t>
        <a:bodyPr/>
        <a:lstStyle/>
        <a:p>
          <a:endParaRPr lang="en-US"/>
        </a:p>
      </dgm:t>
    </dgm:pt>
    <dgm:pt modelId="{5656837B-BE0C-8949-9C55-2723CFAD958C}" type="pres">
      <dgm:prSet presAssocID="{36037E85-FAC2-9547-AF16-6D792139EFFC}" presName="linear" presStyleCnt="0">
        <dgm:presLayoutVars>
          <dgm:dir/>
          <dgm:animLvl val="lvl"/>
          <dgm:resizeHandles val="exact"/>
        </dgm:presLayoutVars>
      </dgm:prSet>
      <dgm:spPr/>
      <dgm:t>
        <a:bodyPr/>
        <a:lstStyle/>
        <a:p>
          <a:endParaRPr lang="en-US"/>
        </a:p>
      </dgm:t>
    </dgm:pt>
    <dgm:pt modelId="{3CCCCD72-1283-A84D-BF00-62FF544CA28D}" type="pres">
      <dgm:prSet presAssocID="{B41FA7E4-1116-F54C-9503-0867984338FC}" presName="parentLin" presStyleCnt="0"/>
      <dgm:spPr/>
    </dgm:pt>
    <dgm:pt modelId="{603C1017-26B8-0444-B33A-2E30E476F418}" type="pres">
      <dgm:prSet presAssocID="{B41FA7E4-1116-F54C-9503-0867984338FC}" presName="parentLeftMargin" presStyleLbl="node1" presStyleIdx="0" presStyleCnt="6"/>
      <dgm:spPr/>
      <dgm:t>
        <a:bodyPr/>
        <a:lstStyle/>
        <a:p>
          <a:endParaRPr lang="en-US"/>
        </a:p>
      </dgm:t>
    </dgm:pt>
    <dgm:pt modelId="{F114B0F3-A0F8-BA4A-A442-2933218C70A3}" type="pres">
      <dgm:prSet presAssocID="{B41FA7E4-1116-F54C-9503-0867984338FC}" presName="parentText" presStyleLbl="node1" presStyleIdx="0" presStyleCnt="6">
        <dgm:presLayoutVars>
          <dgm:chMax val="0"/>
          <dgm:bulletEnabled val="1"/>
        </dgm:presLayoutVars>
      </dgm:prSet>
      <dgm:spPr/>
      <dgm:t>
        <a:bodyPr/>
        <a:lstStyle/>
        <a:p>
          <a:endParaRPr lang="en-US"/>
        </a:p>
      </dgm:t>
    </dgm:pt>
    <dgm:pt modelId="{6CC618EC-B919-E444-B17D-7EA90D88D037}" type="pres">
      <dgm:prSet presAssocID="{B41FA7E4-1116-F54C-9503-0867984338FC}" presName="negativeSpace" presStyleCnt="0"/>
      <dgm:spPr/>
    </dgm:pt>
    <dgm:pt modelId="{BAF6447E-57D1-B745-B7DA-4580E65C4666}" type="pres">
      <dgm:prSet presAssocID="{B41FA7E4-1116-F54C-9503-0867984338FC}" presName="childText" presStyleLbl="conFgAcc1" presStyleIdx="0" presStyleCnt="6">
        <dgm:presLayoutVars>
          <dgm:bulletEnabled val="1"/>
        </dgm:presLayoutVars>
      </dgm:prSet>
      <dgm:spPr/>
    </dgm:pt>
    <dgm:pt modelId="{2123D233-D574-114B-9FDB-F3A76BE992AE}" type="pres">
      <dgm:prSet presAssocID="{7AF2D734-9F6B-A14F-8EB0-74A92162018E}" presName="spaceBetweenRectangles" presStyleCnt="0"/>
      <dgm:spPr/>
    </dgm:pt>
    <dgm:pt modelId="{80802C3A-09C5-684B-BFFB-864E86E95EB3}" type="pres">
      <dgm:prSet presAssocID="{2548A66C-B003-D646-9487-9FFE3DF7AC4E}" presName="parentLin" presStyleCnt="0"/>
      <dgm:spPr/>
    </dgm:pt>
    <dgm:pt modelId="{E64AC75A-9AC0-F24E-AA88-701779F13BDB}" type="pres">
      <dgm:prSet presAssocID="{2548A66C-B003-D646-9487-9FFE3DF7AC4E}" presName="parentLeftMargin" presStyleLbl="node1" presStyleIdx="0" presStyleCnt="6"/>
      <dgm:spPr/>
      <dgm:t>
        <a:bodyPr/>
        <a:lstStyle/>
        <a:p>
          <a:endParaRPr lang="en-US"/>
        </a:p>
      </dgm:t>
    </dgm:pt>
    <dgm:pt modelId="{D6B34684-3EF1-1946-9077-C17BC2E77BD8}" type="pres">
      <dgm:prSet presAssocID="{2548A66C-B003-D646-9487-9FFE3DF7AC4E}" presName="parentText" presStyleLbl="node1" presStyleIdx="1" presStyleCnt="6">
        <dgm:presLayoutVars>
          <dgm:chMax val="0"/>
          <dgm:bulletEnabled val="1"/>
        </dgm:presLayoutVars>
      </dgm:prSet>
      <dgm:spPr/>
      <dgm:t>
        <a:bodyPr/>
        <a:lstStyle/>
        <a:p>
          <a:endParaRPr lang="en-US"/>
        </a:p>
      </dgm:t>
    </dgm:pt>
    <dgm:pt modelId="{4E7DBDCE-F96A-FF41-B474-025C6D5E7396}" type="pres">
      <dgm:prSet presAssocID="{2548A66C-B003-D646-9487-9FFE3DF7AC4E}" presName="negativeSpace" presStyleCnt="0"/>
      <dgm:spPr/>
    </dgm:pt>
    <dgm:pt modelId="{DFC4DBB3-34BA-B044-B7CF-D7FBCB9A08CA}" type="pres">
      <dgm:prSet presAssocID="{2548A66C-B003-D646-9487-9FFE3DF7AC4E}" presName="childText" presStyleLbl="conFgAcc1" presStyleIdx="1" presStyleCnt="6">
        <dgm:presLayoutVars>
          <dgm:bulletEnabled val="1"/>
        </dgm:presLayoutVars>
      </dgm:prSet>
      <dgm:spPr/>
    </dgm:pt>
    <dgm:pt modelId="{5A16B353-4972-FF4B-A795-F0DB5C7E94A2}" type="pres">
      <dgm:prSet presAssocID="{C9CC3F54-E835-214F-B048-31D0B18F5E3A}" presName="spaceBetweenRectangles" presStyleCnt="0"/>
      <dgm:spPr/>
    </dgm:pt>
    <dgm:pt modelId="{5D52E818-FDA5-1244-B6F9-07171AC5AF93}" type="pres">
      <dgm:prSet presAssocID="{E03CB242-65FA-F945-A03C-D306CE8EFA41}" presName="parentLin" presStyleCnt="0"/>
      <dgm:spPr/>
    </dgm:pt>
    <dgm:pt modelId="{535A59BD-7F53-B04A-A9C4-5A82B4B9A578}" type="pres">
      <dgm:prSet presAssocID="{E03CB242-65FA-F945-A03C-D306CE8EFA41}" presName="parentLeftMargin" presStyleLbl="node1" presStyleIdx="1" presStyleCnt="6"/>
      <dgm:spPr/>
      <dgm:t>
        <a:bodyPr/>
        <a:lstStyle/>
        <a:p>
          <a:endParaRPr lang="en-US"/>
        </a:p>
      </dgm:t>
    </dgm:pt>
    <dgm:pt modelId="{15C9A38B-DC0E-574C-991B-FB0B649C19C2}" type="pres">
      <dgm:prSet presAssocID="{E03CB242-65FA-F945-A03C-D306CE8EFA41}" presName="parentText" presStyleLbl="node1" presStyleIdx="2" presStyleCnt="6">
        <dgm:presLayoutVars>
          <dgm:chMax val="0"/>
          <dgm:bulletEnabled val="1"/>
        </dgm:presLayoutVars>
      </dgm:prSet>
      <dgm:spPr/>
      <dgm:t>
        <a:bodyPr/>
        <a:lstStyle/>
        <a:p>
          <a:endParaRPr lang="en-US"/>
        </a:p>
      </dgm:t>
    </dgm:pt>
    <dgm:pt modelId="{C9F95D73-17EE-FA45-AC0B-0A8CA96819BC}" type="pres">
      <dgm:prSet presAssocID="{E03CB242-65FA-F945-A03C-D306CE8EFA41}" presName="negativeSpace" presStyleCnt="0"/>
      <dgm:spPr/>
    </dgm:pt>
    <dgm:pt modelId="{F52AFC9C-CCAA-C245-B145-B11B74FB46F6}" type="pres">
      <dgm:prSet presAssocID="{E03CB242-65FA-F945-A03C-D306CE8EFA41}" presName="childText" presStyleLbl="conFgAcc1" presStyleIdx="2" presStyleCnt="6">
        <dgm:presLayoutVars>
          <dgm:bulletEnabled val="1"/>
        </dgm:presLayoutVars>
      </dgm:prSet>
      <dgm:spPr/>
    </dgm:pt>
    <dgm:pt modelId="{AB459488-DCB5-364F-B442-BA2FAFEE2F59}" type="pres">
      <dgm:prSet presAssocID="{A2456A8C-C1B7-5F46-9C08-B5891F292003}" presName="spaceBetweenRectangles" presStyleCnt="0"/>
      <dgm:spPr/>
    </dgm:pt>
    <dgm:pt modelId="{74C21ADC-BE99-9C4C-8D64-E043EF989439}" type="pres">
      <dgm:prSet presAssocID="{399588AF-F5AA-3D49-9F6B-C0F9324D70EE}" presName="parentLin" presStyleCnt="0"/>
      <dgm:spPr/>
    </dgm:pt>
    <dgm:pt modelId="{F6E65EF7-C7E1-6949-A536-F1AF95E7E620}" type="pres">
      <dgm:prSet presAssocID="{399588AF-F5AA-3D49-9F6B-C0F9324D70EE}" presName="parentLeftMargin" presStyleLbl="node1" presStyleIdx="2" presStyleCnt="6"/>
      <dgm:spPr/>
      <dgm:t>
        <a:bodyPr/>
        <a:lstStyle/>
        <a:p>
          <a:endParaRPr lang="en-US"/>
        </a:p>
      </dgm:t>
    </dgm:pt>
    <dgm:pt modelId="{F0579D33-1F4A-504C-AAB0-983DFC0C8C31}" type="pres">
      <dgm:prSet presAssocID="{399588AF-F5AA-3D49-9F6B-C0F9324D70EE}" presName="parentText" presStyleLbl="node1" presStyleIdx="3" presStyleCnt="6">
        <dgm:presLayoutVars>
          <dgm:chMax val="0"/>
          <dgm:bulletEnabled val="1"/>
        </dgm:presLayoutVars>
      </dgm:prSet>
      <dgm:spPr/>
      <dgm:t>
        <a:bodyPr/>
        <a:lstStyle/>
        <a:p>
          <a:endParaRPr lang="en-US"/>
        </a:p>
      </dgm:t>
    </dgm:pt>
    <dgm:pt modelId="{9F5C83BC-21A8-4E48-B5B7-0EF404E27D32}" type="pres">
      <dgm:prSet presAssocID="{399588AF-F5AA-3D49-9F6B-C0F9324D70EE}" presName="negativeSpace" presStyleCnt="0"/>
      <dgm:spPr/>
    </dgm:pt>
    <dgm:pt modelId="{029652F1-6DE2-2D44-B7E8-359EC70CB285}" type="pres">
      <dgm:prSet presAssocID="{399588AF-F5AA-3D49-9F6B-C0F9324D70EE}" presName="childText" presStyleLbl="conFgAcc1" presStyleIdx="3" presStyleCnt="6">
        <dgm:presLayoutVars>
          <dgm:bulletEnabled val="1"/>
        </dgm:presLayoutVars>
      </dgm:prSet>
      <dgm:spPr/>
    </dgm:pt>
    <dgm:pt modelId="{201A3792-8D9F-E447-BB44-0FB85EEFD161}" type="pres">
      <dgm:prSet presAssocID="{806297BD-B21F-0E44-831F-763FDB80E263}" presName="spaceBetweenRectangles" presStyleCnt="0"/>
      <dgm:spPr/>
    </dgm:pt>
    <dgm:pt modelId="{52623D8A-C898-C745-BFD6-57ABC006E139}" type="pres">
      <dgm:prSet presAssocID="{A652DF01-4BAE-114E-99CB-54CD9476891B}" presName="parentLin" presStyleCnt="0"/>
      <dgm:spPr/>
    </dgm:pt>
    <dgm:pt modelId="{5D350596-7021-F447-AADF-0919A80929B4}" type="pres">
      <dgm:prSet presAssocID="{A652DF01-4BAE-114E-99CB-54CD9476891B}" presName="parentLeftMargin" presStyleLbl="node1" presStyleIdx="3" presStyleCnt="6"/>
      <dgm:spPr/>
      <dgm:t>
        <a:bodyPr/>
        <a:lstStyle/>
        <a:p>
          <a:endParaRPr lang="en-US"/>
        </a:p>
      </dgm:t>
    </dgm:pt>
    <dgm:pt modelId="{1C0B0294-8F28-EC4F-9BEB-36B03871F34B}" type="pres">
      <dgm:prSet presAssocID="{A652DF01-4BAE-114E-99CB-54CD9476891B}" presName="parentText" presStyleLbl="node1" presStyleIdx="4" presStyleCnt="6">
        <dgm:presLayoutVars>
          <dgm:chMax val="0"/>
          <dgm:bulletEnabled val="1"/>
        </dgm:presLayoutVars>
      </dgm:prSet>
      <dgm:spPr/>
      <dgm:t>
        <a:bodyPr/>
        <a:lstStyle/>
        <a:p>
          <a:endParaRPr lang="en-US"/>
        </a:p>
      </dgm:t>
    </dgm:pt>
    <dgm:pt modelId="{CC22E2B0-7FCB-984C-9E6E-EEEAC80AA269}" type="pres">
      <dgm:prSet presAssocID="{A652DF01-4BAE-114E-99CB-54CD9476891B}" presName="negativeSpace" presStyleCnt="0"/>
      <dgm:spPr/>
    </dgm:pt>
    <dgm:pt modelId="{00293D86-AF6A-0644-B685-70304985BCD0}" type="pres">
      <dgm:prSet presAssocID="{A652DF01-4BAE-114E-99CB-54CD9476891B}" presName="childText" presStyleLbl="conFgAcc1" presStyleIdx="4" presStyleCnt="6">
        <dgm:presLayoutVars>
          <dgm:bulletEnabled val="1"/>
        </dgm:presLayoutVars>
      </dgm:prSet>
      <dgm:spPr/>
    </dgm:pt>
    <dgm:pt modelId="{F1933159-22CA-594C-8574-2410AD11C841}" type="pres">
      <dgm:prSet presAssocID="{587C6A13-61FE-F646-8CC5-E02F110FDEC4}" presName="spaceBetweenRectangles" presStyleCnt="0"/>
      <dgm:spPr/>
    </dgm:pt>
    <dgm:pt modelId="{F311422D-86AB-9C46-9B4C-F50632175EDB}" type="pres">
      <dgm:prSet presAssocID="{F84D1121-A264-0946-BD41-13CFDA079968}" presName="parentLin" presStyleCnt="0"/>
      <dgm:spPr/>
    </dgm:pt>
    <dgm:pt modelId="{D5CC95AD-C4D1-644D-9473-FE5870C3305E}" type="pres">
      <dgm:prSet presAssocID="{F84D1121-A264-0946-BD41-13CFDA079968}" presName="parentLeftMargin" presStyleLbl="node1" presStyleIdx="4" presStyleCnt="6"/>
      <dgm:spPr/>
      <dgm:t>
        <a:bodyPr/>
        <a:lstStyle/>
        <a:p>
          <a:endParaRPr lang="en-US"/>
        </a:p>
      </dgm:t>
    </dgm:pt>
    <dgm:pt modelId="{D439FF4F-7B34-0444-9F23-BB66273D1AA3}" type="pres">
      <dgm:prSet presAssocID="{F84D1121-A264-0946-BD41-13CFDA079968}" presName="parentText" presStyleLbl="node1" presStyleIdx="5" presStyleCnt="6">
        <dgm:presLayoutVars>
          <dgm:chMax val="0"/>
          <dgm:bulletEnabled val="1"/>
        </dgm:presLayoutVars>
      </dgm:prSet>
      <dgm:spPr/>
      <dgm:t>
        <a:bodyPr/>
        <a:lstStyle/>
        <a:p>
          <a:endParaRPr lang="en-US"/>
        </a:p>
      </dgm:t>
    </dgm:pt>
    <dgm:pt modelId="{732D13D2-D74D-C545-8AA2-DD5A68F8340D}" type="pres">
      <dgm:prSet presAssocID="{F84D1121-A264-0946-BD41-13CFDA079968}" presName="negativeSpace" presStyleCnt="0"/>
      <dgm:spPr/>
    </dgm:pt>
    <dgm:pt modelId="{D55E8BEE-F1EB-134E-B35A-7B4BEE7B7216}" type="pres">
      <dgm:prSet presAssocID="{F84D1121-A264-0946-BD41-13CFDA079968}" presName="childText" presStyleLbl="conFgAcc1" presStyleIdx="5" presStyleCnt="6">
        <dgm:presLayoutVars>
          <dgm:bulletEnabled val="1"/>
        </dgm:presLayoutVars>
      </dgm:prSet>
      <dgm:spPr/>
    </dgm:pt>
  </dgm:ptLst>
  <dgm:cxnLst>
    <dgm:cxn modelId="{6CD45F18-54DE-E144-A821-F0B296E3042F}" srcId="{36037E85-FAC2-9547-AF16-6D792139EFFC}" destId="{F84D1121-A264-0946-BD41-13CFDA079968}" srcOrd="5" destOrd="0" parTransId="{237F709B-909B-CE49-9980-AC8F311ED0E5}" sibTransId="{C2D64D49-42A1-0045-9E17-FE579A15BACA}"/>
    <dgm:cxn modelId="{A55B636F-86C1-084B-8111-B2E7228A8B6E}" type="presOf" srcId="{E03CB242-65FA-F945-A03C-D306CE8EFA41}" destId="{535A59BD-7F53-B04A-A9C4-5A82B4B9A578}" srcOrd="0" destOrd="0" presId="urn:microsoft.com/office/officeart/2005/8/layout/list1"/>
    <dgm:cxn modelId="{C88C06A3-02A2-E744-8088-D17063AACA14}" type="presOf" srcId="{E03CB242-65FA-F945-A03C-D306CE8EFA41}" destId="{15C9A38B-DC0E-574C-991B-FB0B649C19C2}" srcOrd="1" destOrd="0" presId="urn:microsoft.com/office/officeart/2005/8/layout/list1"/>
    <dgm:cxn modelId="{ECB5A5CC-927A-734E-A895-25515BC16214}" type="presOf" srcId="{2548A66C-B003-D646-9487-9FFE3DF7AC4E}" destId="{D6B34684-3EF1-1946-9077-C17BC2E77BD8}" srcOrd="1" destOrd="0" presId="urn:microsoft.com/office/officeart/2005/8/layout/list1"/>
    <dgm:cxn modelId="{48564974-57B4-034F-ADD0-198490F09068}" srcId="{36037E85-FAC2-9547-AF16-6D792139EFFC}" destId="{2548A66C-B003-D646-9487-9FFE3DF7AC4E}" srcOrd="1" destOrd="0" parTransId="{544ECB91-C8DD-C741-B067-C2C081889AA4}" sibTransId="{C9CC3F54-E835-214F-B048-31D0B18F5E3A}"/>
    <dgm:cxn modelId="{AE556331-4FC4-2843-83AB-0A3423031982}" srcId="{36037E85-FAC2-9547-AF16-6D792139EFFC}" destId="{E03CB242-65FA-F945-A03C-D306CE8EFA41}" srcOrd="2" destOrd="0" parTransId="{578A959F-796D-3A4F-BCC3-D4410A86EB29}" sibTransId="{A2456A8C-C1B7-5F46-9C08-B5891F292003}"/>
    <dgm:cxn modelId="{B6173B49-D924-9B41-A21A-07AB119C6350}" srcId="{36037E85-FAC2-9547-AF16-6D792139EFFC}" destId="{399588AF-F5AA-3D49-9F6B-C0F9324D70EE}" srcOrd="3" destOrd="0" parTransId="{87D179DC-8A64-4E46-BE3C-5E6D529B001B}" sibTransId="{806297BD-B21F-0E44-831F-763FDB80E263}"/>
    <dgm:cxn modelId="{E5E75365-499E-F24F-B143-FCF1845CD05E}" srcId="{36037E85-FAC2-9547-AF16-6D792139EFFC}" destId="{B41FA7E4-1116-F54C-9503-0867984338FC}" srcOrd="0" destOrd="0" parTransId="{0DC71062-D692-8E48-9626-FE4B9FFE6CD4}" sibTransId="{7AF2D734-9F6B-A14F-8EB0-74A92162018E}"/>
    <dgm:cxn modelId="{74BE3576-61CA-2D4B-891B-04E2E86877C9}" srcId="{36037E85-FAC2-9547-AF16-6D792139EFFC}" destId="{A652DF01-4BAE-114E-99CB-54CD9476891B}" srcOrd="4" destOrd="0" parTransId="{3058FB87-2207-6D4C-AF24-263A1FE9733A}" sibTransId="{587C6A13-61FE-F646-8CC5-E02F110FDEC4}"/>
    <dgm:cxn modelId="{236C9CD4-F8BA-6746-B978-C2E743D795FF}" type="presOf" srcId="{A652DF01-4BAE-114E-99CB-54CD9476891B}" destId="{5D350596-7021-F447-AADF-0919A80929B4}" srcOrd="0" destOrd="0" presId="urn:microsoft.com/office/officeart/2005/8/layout/list1"/>
    <dgm:cxn modelId="{E398091B-DD36-1741-A207-C3959D0D47B4}" type="presOf" srcId="{2548A66C-B003-D646-9487-9FFE3DF7AC4E}" destId="{E64AC75A-9AC0-F24E-AA88-701779F13BDB}" srcOrd="0" destOrd="0" presId="urn:microsoft.com/office/officeart/2005/8/layout/list1"/>
    <dgm:cxn modelId="{D2608BCE-2748-FA42-B821-2DA2CE3DB8BD}" type="presOf" srcId="{B41FA7E4-1116-F54C-9503-0867984338FC}" destId="{603C1017-26B8-0444-B33A-2E30E476F418}" srcOrd="0" destOrd="0" presId="urn:microsoft.com/office/officeart/2005/8/layout/list1"/>
    <dgm:cxn modelId="{80F94922-1EAC-E944-B658-7506F422EC84}" type="presOf" srcId="{F84D1121-A264-0946-BD41-13CFDA079968}" destId="{D439FF4F-7B34-0444-9F23-BB66273D1AA3}" srcOrd="1" destOrd="0" presId="urn:microsoft.com/office/officeart/2005/8/layout/list1"/>
    <dgm:cxn modelId="{26DF71D2-CCC2-1B47-9378-669FC392A61F}" type="presOf" srcId="{399588AF-F5AA-3D49-9F6B-C0F9324D70EE}" destId="{F6E65EF7-C7E1-6949-A536-F1AF95E7E620}" srcOrd="0" destOrd="0" presId="urn:microsoft.com/office/officeart/2005/8/layout/list1"/>
    <dgm:cxn modelId="{5BF359F1-8D54-FA42-B56B-593A0F0B2450}" type="presOf" srcId="{399588AF-F5AA-3D49-9F6B-C0F9324D70EE}" destId="{F0579D33-1F4A-504C-AAB0-983DFC0C8C31}" srcOrd="1" destOrd="0" presId="urn:microsoft.com/office/officeart/2005/8/layout/list1"/>
    <dgm:cxn modelId="{B42816CA-176A-8C47-ADC6-5A40D009ECBD}" type="presOf" srcId="{36037E85-FAC2-9547-AF16-6D792139EFFC}" destId="{5656837B-BE0C-8949-9C55-2723CFAD958C}" srcOrd="0" destOrd="0" presId="urn:microsoft.com/office/officeart/2005/8/layout/list1"/>
    <dgm:cxn modelId="{5D9C794B-C036-064D-B439-F4D9B626812E}" type="presOf" srcId="{A652DF01-4BAE-114E-99CB-54CD9476891B}" destId="{1C0B0294-8F28-EC4F-9BEB-36B03871F34B}" srcOrd="1" destOrd="0" presId="urn:microsoft.com/office/officeart/2005/8/layout/list1"/>
    <dgm:cxn modelId="{A1B1F0FF-8662-0C48-A167-6595887C1FFF}" type="presOf" srcId="{B41FA7E4-1116-F54C-9503-0867984338FC}" destId="{F114B0F3-A0F8-BA4A-A442-2933218C70A3}" srcOrd="1" destOrd="0" presId="urn:microsoft.com/office/officeart/2005/8/layout/list1"/>
    <dgm:cxn modelId="{213845C9-7686-624B-AFEF-99C3D0060AFF}" type="presOf" srcId="{F84D1121-A264-0946-BD41-13CFDA079968}" destId="{D5CC95AD-C4D1-644D-9473-FE5870C3305E}" srcOrd="0" destOrd="0" presId="urn:microsoft.com/office/officeart/2005/8/layout/list1"/>
    <dgm:cxn modelId="{0434EAAB-6D7B-414D-A342-8F58EC9E77D0}" type="presParOf" srcId="{5656837B-BE0C-8949-9C55-2723CFAD958C}" destId="{3CCCCD72-1283-A84D-BF00-62FF544CA28D}" srcOrd="0" destOrd="0" presId="urn:microsoft.com/office/officeart/2005/8/layout/list1"/>
    <dgm:cxn modelId="{292EAD5A-8BCF-A74E-9C94-32E03CAA3F41}" type="presParOf" srcId="{3CCCCD72-1283-A84D-BF00-62FF544CA28D}" destId="{603C1017-26B8-0444-B33A-2E30E476F418}" srcOrd="0" destOrd="0" presId="urn:microsoft.com/office/officeart/2005/8/layout/list1"/>
    <dgm:cxn modelId="{0D9ADDD5-D380-984A-8D16-F07711CDC027}" type="presParOf" srcId="{3CCCCD72-1283-A84D-BF00-62FF544CA28D}" destId="{F114B0F3-A0F8-BA4A-A442-2933218C70A3}" srcOrd="1" destOrd="0" presId="urn:microsoft.com/office/officeart/2005/8/layout/list1"/>
    <dgm:cxn modelId="{D744F64D-662B-7447-B286-68E49A4E13DA}" type="presParOf" srcId="{5656837B-BE0C-8949-9C55-2723CFAD958C}" destId="{6CC618EC-B919-E444-B17D-7EA90D88D037}" srcOrd="1" destOrd="0" presId="urn:microsoft.com/office/officeart/2005/8/layout/list1"/>
    <dgm:cxn modelId="{38F78026-6BA5-E74E-96C8-C86BB791A872}" type="presParOf" srcId="{5656837B-BE0C-8949-9C55-2723CFAD958C}" destId="{BAF6447E-57D1-B745-B7DA-4580E65C4666}" srcOrd="2" destOrd="0" presId="urn:microsoft.com/office/officeart/2005/8/layout/list1"/>
    <dgm:cxn modelId="{F93BE2E4-CD2A-434F-AB78-4BB1B0A57FE9}" type="presParOf" srcId="{5656837B-BE0C-8949-9C55-2723CFAD958C}" destId="{2123D233-D574-114B-9FDB-F3A76BE992AE}" srcOrd="3" destOrd="0" presId="urn:microsoft.com/office/officeart/2005/8/layout/list1"/>
    <dgm:cxn modelId="{CE165E35-87FD-2E41-B8E7-7854014610A9}" type="presParOf" srcId="{5656837B-BE0C-8949-9C55-2723CFAD958C}" destId="{80802C3A-09C5-684B-BFFB-864E86E95EB3}" srcOrd="4" destOrd="0" presId="urn:microsoft.com/office/officeart/2005/8/layout/list1"/>
    <dgm:cxn modelId="{7AFA6999-06AC-4248-9CF4-9D585FCDB93B}" type="presParOf" srcId="{80802C3A-09C5-684B-BFFB-864E86E95EB3}" destId="{E64AC75A-9AC0-F24E-AA88-701779F13BDB}" srcOrd="0" destOrd="0" presId="urn:microsoft.com/office/officeart/2005/8/layout/list1"/>
    <dgm:cxn modelId="{8ACB850B-E92E-DB4C-880E-6D3F7B3AAC8D}" type="presParOf" srcId="{80802C3A-09C5-684B-BFFB-864E86E95EB3}" destId="{D6B34684-3EF1-1946-9077-C17BC2E77BD8}" srcOrd="1" destOrd="0" presId="urn:microsoft.com/office/officeart/2005/8/layout/list1"/>
    <dgm:cxn modelId="{E79F02B7-1316-794C-BC2A-5EBCA5ED6F57}" type="presParOf" srcId="{5656837B-BE0C-8949-9C55-2723CFAD958C}" destId="{4E7DBDCE-F96A-FF41-B474-025C6D5E7396}" srcOrd="5" destOrd="0" presId="urn:microsoft.com/office/officeart/2005/8/layout/list1"/>
    <dgm:cxn modelId="{A26D0EEB-0513-C742-B293-2E66D45AD68C}" type="presParOf" srcId="{5656837B-BE0C-8949-9C55-2723CFAD958C}" destId="{DFC4DBB3-34BA-B044-B7CF-D7FBCB9A08CA}" srcOrd="6" destOrd="0" presId="urn:microsoft.com/office/officeart/2005/8/layout/list1"/>
    <dgm:cxn modelId="{BE90D061-608D-994F-9EFC-C2529594CA9D}" type="presParOf" srcId="{5656837B-BE0C-8949-9C55-2723CFAD958C}" destId="{5A16B353-4972-FF4B-A795-F0DB5C7E94A2}" srcOrd="7" destOrd="0" presId="urn:microsoft.com/office/officeart/2005/8/layout/list1"/>
    <dgm:cxn modelId="{74802A1C-3E96-BE4F-80D2-7D8A9DFB942F}" type="presParOf" srcId="{5656837B-BE0C-8949-9C55-2723CFAD958C}" destId="{5D52E818-FDA5-1244-B6F9-07171AC5AF93}" srcOrd="8" destOrd="0" presId="urn:microsoft.com/office/officeart/2005/8/layout/list1"/>
    <dgm:cxn modelId="{9EB25630-DECE-9C4E-9E5C-8E2F5D2218C5}" type="presParOf" srcId="{5D52E818-FDA5-1244-B6F9-07171AC5AF93}" destId="{535A59BD-7F53-B04A-A9C4-5A82B4B9A578}" srcOrd="0" destOrd="0" presId="urn:microsoft.com/office/officeart/2005/8/layout/list1"/>
    <dgm:cxn modelId="{EF24CC86-5875-7C4D-8FDD-8AA378563184}" type="presParOf" srcId="{5D52E818-FDA5-1244-B6F9-07171AC5AF93}" destId="{15C9A38B-DC0E-574C-991B-FB0B649C19C2}" srcOrd="1" destOrd="0" presId="urn:microsoft.com/office/officeart/2005/8/layout/list1"/>
    <dgm:cxn modelId="{D54A9F21-BD4A-5845-8B5A-6A4519829467}" type="presParOf" srcId="{5656837B-BE0C-8949-9C55-2723CFAD958C}" destId="{C9F95D73-17EE-FA45-AC0B-0A8CA96819BC}" srcOrd="9" destOrd="0" presId="urn:microsoft.com/office/officeart/2005/8/layout/list1"/>
    <dgm:cxn modelId="{AD398437-3D1D-A647-9ED9-D5EC88075F0E}" type="presParOf" srcId="{5656837B-BE0C-8949-9C55-2723CFAD958C}" destId="{F52AFC9C-CCAA-C245-B145-B11B74FB46F6}" srcOrd="10" destOrd="0" presId="urn:microsoft.com/office/officeart/2005/8/layout/list1"/>
    <dgm:cxn modelId="{CC4EC71C-2F3B-7B4A-8F48-11976B3DFAD8}" type="presParOf" srcId="{5656837B-BE0C-8949-9C55-2723CFAD958C}" destId="{AB459488-DCB5-364F-B442-BA2FAFEE2F59}" srcOrd="11" destOrd="0" presId="urn:microsoft.com/office/officeart/2005/8/layout/list1"/>
    <dgm:cxn modelId="{7D595442-2297-6547-8C2E-5141E91BBF41}" type="presParOf" srcId="{5656837B-BE0C-8949-9C55-2723CFAD958C}" destId="{74C21ADC-BE99-9C4C-8D64-E043EF989439}" srcOrd="12" destOrd="0" presId="urn:microsoft.com/office/officeart/2005/8/layout/list1"/>
    <dgm:cxn modelId="{FE64F56B-2566-6F42-9EE8-5DB1C0BD5B94}" type="presParOf" srcId="{74C21ADC-BE99-9C4C-8D64-E043EF989439}" destId="{F6E65EF7-C7E1-6949-A536-F1AF95E7E620}" srcOrd="0" destOrd="0" presId="urn:microsoft.com/office/officeart/2005/8/layout/list1"/>
    <dgm:cxn modelId="{F61F71C6-2EA0-6D42-8653-5F135D3680A2}" type="presParOf" srcId="{74C21ADC-BE99-9C4C-8D64-E043EF989439}" destId="{F0579D33-1F4A-504C-AAB0-983DFC0C8C31}" srcOrd="1" destOrd="0" presId="urn:microsoft.com/office/officeart/2005/8/layout/list1"/>
    <dgm:cxn modelId="{367FCF58-629C-E64B-8355-1C24FD960EC4}" type="presParOf" srcId="{5656837B-BE0C-8949-9C55-2723CFAD958C}" destId="{9F5C83BC-21A8-4E48-B5B7-0EF404E27D32}" srcOrd="13" destOrd="0" presId="urn:microsoft.com/office/officeart/2005/8/layout/list1"/>
    <dgm:cxn modelId="{9F5547D6-0DAA-C44C-B9FF-3F54C4249D76}" type="presParOf" srcId="{5656837B-BE0C-8949-9C55-2723CFAD958C}" destId="{029652F1-6DE2-2D44-B7E8-359EC70CB285}" srcOrd="14" destOrd="0" presId="urn:microsoft.com/office/officeart/2005/8/layout/list1"/>
    <dgm:cxn modelId="{36A7EAD2-A7C8-794D-AA66-ACA3A6977FA0}" type="presParOf" srcId="{5656837B-BE0C-8949-9C55-2723CFAD958C}" destId="{201A3792-8D9F-E447-BB44-0FB85EEFD161}" srcOrd="15" destOrd="0" presId="urn:microsoft.com/office/officeart/2005/8/layout/list1"/>
    <dgm:cxn modelId="{5DDDE7AE-3E76-F244-AFDD-527D1AA9BCCE}" type="presParOf" srcId="{5656837B-BE0C-8949-9C55-2723CFAD958C}" destId="{52623D8A-C898-C745-BFD6-57ABC006E139}" srcOrd="16" destOrd="0" presId="urn:microsoft.com/office/officeart/2005/8/layout/list1"/>
    <dgm:cxn modelId="{2BA42DF7-F28E-CE44-B010-C609C95CEA13}" type="presParOf" srcId="{52623D8A-C898-C745-BFD6-57ABC006E139}" destId="{5D350596-7021-F447-AADF-0919A80929B4}" srcOrd="0" destOrd="0" presId="urn:microsoft.com/office/officeart/2005/8/layout/list1"/>
    <dgm:cxn modelId="{8540C1A6-3AA5-934D-B68A-4F5D3AA17613}" type="presParOf" srcId="{52623D8A-C898-C745-BFD6-57ABC006E139}" destId="{1C0B0294-8F28-EC4F-9BEB-36B03871F34B}" srcOrd="1" destOrd="0" presId="urn:microsoft.com/office/officeart/2005/8/layout/list1"/>
    <dgm:cxn modelId="{7AA7A39D-DC8C-7E42-B0E6-2FAC2F3C5948}" type="presParOf" srcId="{5656837B-BE0C-8949-9C55-2723CFAD958C}" destId="{CC22E2B0-7FCB-984C-9E6E-EEEAC80AA269}" srcOrd="17" destOrd="0" presId="urn:microsoft.com/office/officeart/2005/8/layout/list1"/>
    <dgm:cxn modelId="{3B8BC7D2-ED52-8744-8C1E-0AF8A02BCBB1}" type="presParOf" srcId="{5656837B-BE0C-8949-9C55-2723CFAD958C}" destId="{00293D86-AF6A-0644-B685-70304985BCD0}" srcOrd="18" destOrd="0" presId="urn:microsoft.com/office/officeart/2005/8/layout/list1"/>
    <dgm:cxn modelId="{8964B383-A9EE-514D-89D1-1BC24EA794B7}" type="presParOf" srcId="{5656837B-BE0C-8949-9C55-2723CFAD958C}" destId="{F1933159-22CA-594C-8574-2410AD11C841}" srcOrd="19" destOrd="0" presId="urn:microsoft.com/office/officeart/2005/8/layout/list1"/>
    <dgm:cxn modelId="{DC76DCE9-08AC-C242-B94C-E46F63BC3D1D}" type="presParOf" srcId="{5656837B-BE0C-8949-9C55-2723CFAD958C}" destId="{F311422D-86AB-9C46-9B4C-F50632175EDB}" srcOrd="20" destOrd="0" presId="urn:microsoft.com/office/officeart/2005/8/layout/list1"/>
    <dgm:cxn modelId="{59A17AF0-1FB2-3A46-812C-B5BBD970F0BA}" type="presParOf" srcId="{F311422D-86AB-9C46-9B4C-F50632175EDB}" destId="{D5CC95AD-C4D1-644D-9473-FE5870C3305E}" srcOrd="0" destOrd="0" presId="urn:microsoft.com/office/officeart/2005/8/layout/list1"/>
    <dgm:cxn modelId="{7026DCE8-2C10-A341-BADC-62F95A4CF44A}" type="presParOf" srcId="{F311422D-86AB-9C46-9B4C-F50632175EDB}" destId="{D439FF4F-7B34-0444-9F23-BB66273D1AA3}" srcOrd="1" destOrd="0" presId="urn:microsoft.com/office/officeart/2005/8/layout/list1"/>
    <dgm:cxn modelId="{CF1AFCCD-AD69-1148-8D20-E266B24D021E}" type="presParOf" srcId="{5656837B-BE0C-8949-9C55-2723CFAD958C}" destId="{732D13D2-D74D-C545-8AA2-DD5A68F8340D}" srcOrd="21" destOrd="0" presId="urn:microsoft.com/office/officeart/2005/8/layout/list1"/>
    <dgm:cxn modelId="{75801DA4-8ABB-5E48-A7A9-40FB5F67C21E}" type="presParOf" srcId="{5656837B-BE0C-8949-9C55-2723CFAD958C}" destId="{D55E8BEE-F1EB-134E-B35A-7B4BEE7B7216}"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6ED575-FECD-694B-AC7D-1ED874939C4D}" type="doc">
      <dgm:prSet loTypeId="urn:microsoft.com/office/officeart/2005/8/layout/pyramid2" loCatId="" qsTypeId="urn:microsoft.com/office/officeart/2005/8/quickstyle/simple4" qsCatId="simple" csTypeId="urn:microsoft.com/office/officeart/2005/8/colors/colorful4" csCatId="colorful" phldr="1"/>
      <dgm:spPr/>
    </dgm:pt>
    <dgm:pt modelId="{3C37C771-0E1D-0045-A4B5-7145EDE91544}">
      <dgm:prSet phldrT="[Text]"/>
      <dgm:spPr/>
      <dgm:t>
        <a:bodyPr/>
        <a:lstStyle/>
        <a:p>
          <a:r>
            <a:rPr lang="en-US" dirty="0" smtClean="0"/>
            <a:t>Strategic</a:t>
          </a:r>
          <a:endParaRPr lang="en-US" dirty="0"/>
        </a:p>
      </dgm:t>
    </dgm:pt>
    <dgm:pt modelId="{F056F9A8-B916-544B-B941-0E1A1D6AAEC5}" type="parTrans" cxnId="{AD41AC5F-B82C-EE4A-A4B2-749E7216869F}">
      <dgm:prSet/>
      <dgm:spPr/>
      <dgm:t>
        <a:bodyPr/>
        <a:lstStyle/>
        <a:p>
          <a:endParaRPr lang="en-US"/>
        </a:p>
      </dgm:t>
    </dgm:pt>
    <dgm:pt modelId="{EC26E555-ED01-E446-AC93-D1E10D635FE6}" type="sibTrans" cxnId="{AD41AC5F-B82C-EE4A-A4B2-749E7216869F}">
      <dgm:prSet/>
      <dgm:spPr/>
      <dgm:t>
        <a:bodyPr/>
        <a:lstStyle/>
        <a:p>
          <a:endParaRPr lang="en-US"/>
        </a:p>
      </dgm:t>
    </dgm:pt>
    <dgm:pt modelId="{DE4BE2AC-A425-2943-9B0E-D8FB9CC3F07B}">
      <dgm:prSet phldrT="[Text]"/>
      <dgm:spPr/>
      <dgm:t>
        <a:bodyPr/>
        <a:lstStyle/>
        <a:p>
          <a:r>
            <a:rPr lang="en-US" dirty="0" smtClean="0"/>
            <a:t>Portfolio</a:t>
          </a:r>
          <a:endParaRPr lang="en-US" dirty="0"/>
        </a:p>
      </dgm:t>
    </dgm:pt>
    <dgm:pt modelId="{77641A18-6E39-DD45-BC12-657F36917D55}" type="parTrans" cxnId="{4DBDE1C9-E9C4-F543-B8BA-E0238DA5B271}">
      <dgm:prSet/>
      <dgm:spPr/>
      <dgm:t>
        <a:bodyPr/>
        <a:lstStyle/>
        <a:p>
          <a:endParaRPr lang="en-US"/>
        </a:p>
      </dgm:t>
    </dgm:pt>
    <dgm:pt modelId="{94F969BD-9BAE-EC40-BF74-DAFEF409AA83}" type="sibTrans" cxnId="{4DBDE1C9-E9C4-F543-B8BA-E0238DA5B271}">
      <dgm:prSet/>
      <dgm:spPr/>
      <dgm:t>
        <a:bodyPr/>
        <a:lstStyle/>
        <a:p>
          <a:endParaRPr lang="en-US"/>
        </a:p>
      </dgm:t>
    </dgm:pt>
    <dgm:pt modelId="{3EE67BDD-1DCC-634B-B1E5-3B36A2CA2691}">
      <dgm:prSet phldrT="[Text]"/>
      <dgm:spPr/>
      <dgm:t>
        <a:bodyPr/>
        <a:lstStyle/>
        <a:p>
          <a:r>
            <a:rPr lang="en-US" dirty="0" smtClean="0"/>
            <a:t>Project</a:t>
          </a:r>
          <a:endParaRPr lang="en-US" dirty="0"/>
        </a:p>
      </dgm:t>
    </dgm:pt>
    <dgm:pt modelId="{46773FB4-279E-0440-8A5F-1AA5A1D6B8C5}" type="parTrans" cxnId="{830888A3-F5C1-834B-AFE3-9C4C9DA80351}">
      <dgm:prSet/>
      <dgm:spPr/>
      <dgm:t>
        <a:bodyPr/>
        <a:lstStyle/>
        <a:p>
          <a:endParaRPr lang="en-US"/>
        </a:p>
      </dgm:t>
    </dgm:pt>
    <dgm:pt modelId="{D75DF33F-66DE-5344-8434-2E5B74BF9AC6}" type="sibTrans" cxnId="{830888A3-F5C1-834B-AFE3-9C4C9DA80351}">
      <dgm:prSet/>
      <dgm:spPr/>
      <dgm:t>
        <a:bodyPr/>
        <a:lstStyle/>
        <a:p>
          <a:endParaRPr lang="en-US"/>
        </a:p>
      </dgm:t>
    </dgm:pt>
    <dgm:pt modelId="{E6D0B9B2-477B-FA42-8321-1E6EE2B67647}">
      <dgm:prSet phldrT="[Text]"/>
      <dgm:spPr/>
      <dgm:t>
        <a:bodyPr/>
        <a:lstStyle/>
        <a:p>
          <a:r>
            <a:rPr lang="en-US" dirty="0" smtClean="0"/>
            <a:t>Operational</a:t>
          </a:r>
          <a:endParaRPr lang="en-US" dirty="0"/>
        </a:p>
      </dgm:t>
    </dgm:pt>
    <dgm:pt modelId="{11F82D7F-BA6E-0F48-B08F-CDE70A04232B}" type="parTrans" cxnId="{84DDE190-6FF8-8E48-8A94-E07CFC75804A}">
      <dgm:prSet/>
      <dgm:spPr/>
      <dgm:t>
        <a:bodyPr/>
        <a:lstStyle/>
        <a:p>
          <a:endParaRPr lang="en-US"/>
        </a:p>
      </dgm:t>
    </dgm:pt>
    <dgm:pt modelId="{A4CAFEC8-C10B-644C-AFAD-E484095ED064}" type="sibTrans" cxnId="{84DDE190-6FF8-8E48-8A94-E07CFC75804A}">
      <dgm:prSet/>
      <dgm:spPr/>
      <dgm:t>
        <a:bodyPr/>
        <a:lstStyle/>
        <a:p>
          <a:endParaRPr lang="en-US"/>
        </a:p>
      </dgm:t>
    </dgm:pt>
    <dgm:pt modelId="{C6CCD1D3-A2BE-6B4E-A6A7-168ACDB02567}" type="pres">
      <dgm:prSet presAssocID="{696ED575-FECD-694B-AC7D-1ED874939C4D}" presName="compositeShape" presStyleCnt="0">
        <dgm:presLayoutVars>
          <dgm:dir/>
          <dgm:resizeHandles/>
        </dgm:presLayoutVars>
      </dgm:prSet>
      <dgm:spPr/>
    </dgm:pt>
    <dgm:pt modelId="{25B24C79-DF77-884C-A85C-2195F40076E5}" type="pres">
      <dgm:prSet presAssocID="{696ED575-FECD-694B-AC7D-1ED874939C4D}" presName="pyramid" presStyleLbl="node1" presStyleIdx="0" presStyleCnt="1"/>
      <dgm:spPr/>
    </dgm:pt>
    <dgm:pt modelId="{A6AAA837-7947-B744-8CDC-40718A7F235B}" type="pres">
      <dgm:prSet presAssocID="{696ED575-FECD-694B-AC7D-1ED874939C4D}" presName="theList" presStyleCnt="0"/>
      <dgm:spPr/>
    </dgm:pt>
    <dgm:pt modelId="{2A39A80D-2FC9-6F4E-87C9-26E3397715D5}" type="pres">
      <dgm:prSet presAssocID="{3C37C771-0E1D-0045-A4B5-7145EDE91544}" presName="aNode" presStyleLbl="fgAcc1" presStyleIdx="0" presStyleCnt="4">
        <dgm:presLayoutVars>
          <dgm:bulletEnabled val="1"/>
        </dgm:presLayoutVars>
      </dgm:prSet>
      <dgm:spPr/>
      <dgm:t>
        <a:bodyPr/>
        <a:lstStyle/>
        <a:p>
          <a:endParaRPr lang="en-US"/>
        </a:p>
      </dgm:t>
    </dgm:pt>
    <dgm:pt modelId="{FB28635E-B732-0C46-9C7E-3711079DB6F8}" type="pres">
      <dgm:prSet presAssocID="{3C37C771-0E1D-0045-A4B5-7145EDE91544}" presName="aSpace" presStyleCnt="0"/>
      <dgm:spPr/>
    </dgm:pt>
    <dgm:pt modelId="{9F9DBE93-AB30-994C-BF02-DABDE3EE36F4}" type="pres">
      <dgm:prSet presAssocID="{DE4BE2AC-A425-2943-9B0E-D8FB9CC3F07B}" presName="aNode" presStyleLbl="fgAcc1" presStyleIdx="1" presStyleCnt="4">
        <dgm:presLayoutVars>
          <dgm:bulletEnabled val="1"/>
        </dgm:presLayoutVars>
      </dgm:prSet>
      <dgm:spPr/>
      <dgm:t>
        <a:bodyPr/>
        <a:lstStyle/>
        <a:p>
          <a:endParaRPr lang="en-US"/>
        </a:p>
      </dgm:t>
    </dgm:pt>
    <dgm:pt modelId="{38D2C2A6-9826-2E48-8712-8C6503B36CA8}" type="pres">
      <dgm:prSet presAssocID="{DE4BE2AC-A425-2943-9B0E-D8FB9CC3F07B}" presName="aSpace" presStyleCnt="0"/>
      <dgm:spPr/>
    </dgm:pt>
    <dgm:pt modelId="{DF7FDF9D-5068-B142-9C5C-AE1078D911F5}" type="pres">
      <dgm:prSet presAssocID="{3EE67BDD-1DCC-634B-B1E5-3B36A2CA2691}" presName="aNode" presStyleLbl="fgAcc1" presStyleIdx="2" presStyleCnt="4">
        <dgm:presLayoutVars>
          <dgm:bulletEnabled val="1"/>
        </dgm:presLayoutVars>
      </dgm:prSet>
      <dgm:spPr/>
      <dgm:t>
        <a:bodyPr/>
        <a:lstStyle/>
        <a:p>
          <a:endParaRPr lang="en-US"/>
        </a:p>
      </dgm:t>
    </dgm:pt>
    <dgm:pt modelId="{D1EDB576-58F3-FA49-961B-A28F8FA1C660}" type="pres">
      <dgm:prSet presAssocID="{3EE67BDD-1DCC-634B-B1E5-3B36A2CA2691}" presName="aSpace" presStyleCnt="0"/>
      <dgm:spPr/>
    </dgm:pt>
    <dgm:pt modelId="{E62D91A3-1C3E-CE48-9857-CC7323E0934D}" type="pres">
      <dgm:prSet presAssocID="{E6D0B9B2-477B-FA42-8321-1E6EE2B67647}" presName="aNode" presStyleLbl="fgAcc1" presStyleIdx="3" presStyleCnt="4">
        <dgm:presLayoutVars>
          <dgm:bulletEnabled val="1"/>
        </dgm:presLayoutVars>
      </dgm:prSet>
      <dgm:spPr/>
      <dgm:t>
        <a:bodyPr/>
        <a:lstStyle/>
        <a:p>
          <a:endParaRPr lang="en-US"/>
        </a:p>
      </dgm:t>
    </dgm:pt>
    <dgm:pt modelId="{C266D03F-FB13-1847-B05C-0A716B58FF08}" type="pres">
      <dgm:prSet presAssocID="{E6D0B9B2-477B-FA42-8321-1E6EE2B67647}" presName="aSpace" presStyleCnt="0"/>
      <dgm:spPr/>
    </dgm:pt>
  </dgm:ptLst>
  <dgm:cxnLst>
    <dgm:cxn modelId="{7337B8A7-8C31-D44D-B8F3-C413751EAA3A}" type="presOf" srcId="{3EE67BDD-1DCC-634B-B1E5-3B36A2CA2691}" destId="{DF7FDF9D-5068-B142-9C5C-AE1078D911F5}" srcOrd="0" destOrd="0" presId="urn:microsoft.com/office/officeart/2005/8/layout/pyramid2"/>
    <dgm:cxn modelId="{3C98D62D-7637-8F48-A830-E0ABC25E77C5}" type="presOf" srcId="{3C37C771-0E1D-0045-A4B5-7145EDE91544}" destId="{2A39A80D-2FC9-6F4E-87C9-26E3397715D5}" srcOrd="0" destOrd="0" presId="urn:microsoft.com/office/officeart/2005/8/layout/pyramid2"/>
    <dgm:cxn modelId="{AD41AC5F-B82C-EE4A-A4B2-749E7216869F}" srcId="{696ED575-FECD-694B-AC7D-1ED874939C4D}" destId="{3C37C771-0E1D-0045-A4B5-7145EDE91544}" srcOrd="0" destOrd="0" parTransId="{F056F9A8-B916-544B-B941-0E1A1D6AAEC5}" sibTransId="{EC26E555-ED01-E446-AC93-D1E10D635FE6}"/>
    <dgm:cxn modelId="{48B83B0F-1277-C343-B748-E8B9AE1011E4}" type="presOf" srcId="{E6D0B9B2-477B-FA42-8321-1E6EE2B67647}" destId="{E62D91A3-1C3E-CE48-9857-CC7323E0934D}" srcOrd="0" destOrd="0" presId="urn:microsoft.com/office/officeart/2005/8/layout/pyramid2"/>
    <dgm:cxn modelId="{38C58446-AB6C-1548-96B7-1A0F34B2F96E}" type="presOf" srcId="{DE4BE2AC-A425-2943-9B0E-D8FB9CC3F07B}" destId="{9F9DBE93-AB30-994C-BF02-DABDE3EE36F4}" srcOrd="0" destOrd="0" presId="urn:microsoft.com/office/officeart/2005/8/layout/pyramid2"/>
    <dgm:cxn modelId="{4DBDE1C9-E9C4-F543-B8BA-E0238DA5B271}" srcId="{696ED575-FECD-694B-AC7D-1ED874939C4D}" destId="{DE4BE2AC-A425-2943-9B0E-D8FB9CC3F07B}" srcOrd="1" destOrd="0" parTransId="{77641A18-6E39-DD45-BC12-657F36917D55}" sibTransId="{94F969BD-9BAE-EC40-BF74-DAFEF409AA83}"/>
    <dgm:cxn modelId="{830888A3-F5C1-834B-AFE3-9C4C9DA80351}" srcId="{696ED575-FECD-694B-AC7D-1ED874939C4D}" destId="{3EE67BDD-1DCC-634B-B1E5-3B36A2CA2691}" srcOrd="2" destOrd="0" parTransId="{46773FB4-279E-0440-8A5F-1AA5A1D6B8C5}" sibTransId="{D75DF33F-66DE-5344-8434-2E5B74BF9AC6}"/>
    <dgm:cxn modelId="{84DDE190-6FF8-8E48-8A94-E07CFC75804A}" srcId="{696ED575-FECD-694B-AC7D-1ED874939C4D}" destId="{E6D0B9B2-477B-FA42-8321-1E6EE2B67647}" srcOrd="3" destOrd="0" parTransId="{11F82D7F-BA6E-0F48-B08F-CDE70A04232B}" sibTransId="{A4CAFEC8-C10B-644C-AFAD-E484095ED064}"/>
    <dgm:cxn modelId="{C81DC241-34E1-E742-B6E3-7269A4C92290}" type="presOf" srcId="{696ED575-FECD-694B-AC7D-1ED874939C4D}" destId="{C6CCD1D3-A2BE-6B4E-A6A7-168ACDB02567}" srcOrd="0" destOrd="0" presId="urn:microsoft.com/office/officeart/2005/8/layout/pyramid2"/>
    <dgm:cxn modelId="{5405023F-E4EC-3F47-919E-EA4F89F716F6}" type="presParOf" srcId="{C6CCD1D3-A2BE-6B4E-A6A7-168ACDB02567}" destId="{25B24C79-DF77-884C-A85C-2195F40076E5}" srcOrd="0" destOrd="0" presId="urn:microsoft.com/office/officeart/2005/8/layout/pyramid2"/>
    <dgm:cxn modelId="{0B88A761-06ED-7541-BB45-2C066165B142}" type="presParOf" srcId="{C6CCD1D3-A2BE-6B4E-A6A7-168ACDB02567}" destId="{A6AAA837-7947-B744-8CDC-40718A7F235B}" srcOrd="1" destOrd="0" presId="urn:microsoft.com/office/officeart/2005/8/layout/pyramid2"/>
    <dgm:cxn modelId="{4A63A8F3-A0B2-EA49-BC0C-0518F58DF422}" type="presParOf" srcId="{A6AAA837-7947-B744-8CDC-40718A7F235B}" destId="{2A39A80D-2FC9-6F4E-87C9-26E3397715D5}" srcOrd="0" destOrd="0" presId="urn:microsoft.com/office/officeart/2005/8/layout/pyramid2"/>
    <dgm:cxn modelId="{E94F43B2-4167-4643-9D21-3E276760D2D4}" type="presParOf" srcId="{A6AAA837-7947-B744-8CDC-40718A7F235B}" destId="{FB28635E-B732-0C46-9C7E-3711079DB6F8}" srcOrd="1" destOrd="0" presId="urn:microsoft.com/office/officeart/2005/8/layout/pyramid2"/>
    <dgm:cxn modelId="{2FC65196-2F13-5544-B0AA-122931CE4954}" type="presParOf" srcId="{A6AAA837-7947-B744-8CDC-40718A7F235B}" destId="{9F9DBE93-AB30-994C-BF02-DABDE3EE36F4}" srcOrd="2" destOrd="0" presId="urn:microsoft.com/office/officeart/2005/8/layout/pyramid2"/>
    <dgm:cxn modelId="{56D153B0-6DEF-EE42-9E7F-33CB48781012}" type="presParOf" srcId="{A6AAA837-7947-B744-8CDC-40718A7F235B}" destId="{38D2C2A6-9826-2E48-8712-8C6503B36CA8}" srcOrd="3" destOrd="0" presId="urn:microsoft.com/office/officeart/2005/8/layout/pyramid2"/>
    <dgm:cxn modelId="{9A9273EC-9634-2042-B0E0-0A0F62F1D3D3}" type="presParOf" srcId="{A6AAA837-7947-B744-8CDC-40718A7F235B}" destId="{DF7FDF9D-5068-B142-9C5C-AE1078D911F5}" srcOrd="4" destOrd="0" presId="urn:microsoft.com/office/officeart/2005/8/layout/pyramid2"/>
    <dgm:cxn modelId="{7BA29CA8-DBF8-384A-AE5C-6C08AFA78BA1}" type="presParOf" srcId="{A6AAA837-7947-B744-8CDC-40718A7F235B}" destId="{D1EDB576-58F3-FA49-961B-A28F8FA1C660}" srcOrd="5" destOrd="0" presId="urn:microsoft.com/office/officeart/2005/8/layout/pyramid2"/>
    <dgm:cxn modelId="{D146ED9A-F6FD-FC41-BD2F-2C0943F4A45E}" type="presParOf" srcId="{A6AAA837-7947-B744-8CDC-40718A7F235B}" destId="{E62D91A3-1C3E-CE48-9857-CC7323E0934D}" srcOrd="6" destOrd="0" presId="urn:microsoft.com/office/officeart/2005/8/layout/pyramid2"/>
    <dgm:cxn modelId="{3FE07F37-25C8-9E49-A980-D20CF1E34428}" type="presParOf" srcId="{A6AAA837-7947-B744-8CDC-40718A7F235B}" destId="{C266D03F-FB13-1847-B05C-0A716B58FF08}"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0F948-4132-0C4E-AD44-45513FD32DA2}" type="doc">
      <dgm:prSet loTypeId="urn:microsoft.com/office/officeart/2005/8/layout/matrix1" loCatId="" qsTypeId="urn:microsoft.com/office/officeart/2005/8/quickstyle/simple4" qsCatId="simple" csTypeId="urn:microsoft.com/office/officeart/2005/8/colors/colorful1#6" csCatId="colorful" phldr="1"/>
      <dgm:spPr/>
      <dgm:t>
        <a:bodyPr/>
        <a:lstStyle/>
        <a:p>
          <a:endParaRPr lang="en-US"/>
        </a:p>
      </dgm:t>
    </dgm:pt>
    <dgm:pt modelId="{519D0E72-3B0F-2D41-BB11-A163EDE95FF5}">
      <dgm:prSet phldrT="[Text]"/>
      <dgm:spPr/>
      <dgm:t>
        <a:bodyPr/>
        <a:lstStyle/>
        <a:p>
          <a:r>
            <a:rPr lang="en-US" dirty="0" smtClean="0"/>
            <a:t>SWOT</a:t>
          </a:r>
          <a:endParaRPr lang="en-US" dirty="0"/>
        </a:p>
      </dgm:t>
    </dgm:pt>
    <dgm:pt modelId="{CFE2833D-E986-4340-A23A-35A328E1F9EA}" type="parTrans" cxnId="{C7A37844-E787-5045-8298-9A14C79348E7}">
      <dgm:prSet/>
      <dgm:spPr/>
      <dgm:t>
        <a:bodyPr/>
        <a:lstStyle/>
        <a:p>
          <a:endParaRPr lang="en-US"/>
        </a:p>
      </dgm:t>
    </dgm:pt>
    <dgm:pt modelId="{42386E7E-0915-CC41-A670-27F02FB97CAF}" type="sibTrans" cxnId="{C7A37844-E787-5045-8298-9A14C79348E7}">
      <dgm:prSet/>
      <dgm:spPr/>
      <dgm:t>
        <a:bodyPr/>
        <a:lstStyle/>
        <a:p>
          <a:endParaRPr lang="en-US"/>
        </a:p>
      </dgm:t>
    </dgm:pt>
    <dgm:pt modelId="{4609C86A-4C50-6942-B9D0-ADB9FADF2DA3}">
      <dgm:prSet phldrT="[Text]"/>
      <dgm:spPr/>
      <dgm:t>
        <a:bodyPr/>
        <a:lstStyle/>
        <a:p>
          <a:r>
            <a:rPr lang="en-US" dirty="0" smtClean="0"/>
            <a:t>Strengths</a:t>
          </a:r>
          <a:endParaRPr lang="en-US" dirty="0"/>
        </a:p>
      </dgm:t>
    </dgm:pt>
    <dgm:pt modelId="{43479AD2-EFD8-874D-A190-C388CC2D715C}" type="parTrans" cxnId="{BAC19CFA-BCA9-1D44-9C72-599A922E5722}">
      <dgm:prSet/>
      <dgm:spPr/>
      <dgm:t>
        <a:bodyPr/>
        <a:lstStyle/>
        <a:p>
          <a:endParaRPr lang="en-US"/>
        </a:p>
      </dgm:t>
    </dgm:pt>
    <dgm:pt modelId="{BD32A4A9-5F8C-4A4A-AB19-BED17230471B}" type="sibTrans" cxnId="{BAC19CFA-BCA9-1D44-9C72-599A922E5722}">
      <dgm:prSet/>
      <dgm:spPr/>
      <dgm:t>
        <a:bodyPr/>
        <a:lstStyle/>
        <a:p>
          <a:endParaRPr lang="en-US"/>
        </a:p>
      </dgm:t>
    </dgm:pt>
    <dgm:pt modelId="{185B087E-2C54-364B-AF38-3CD0C01F28CE}">
      <dgm:prSet phldrT="[Text]"/>
      <dgm:spPr/>
      <dgm:t>
        <a:bodyPr/>
        <a:lstStyle/>
        <a:p>
          <a:r>
            <a:rPr lang="en-US" dirty="0" smtClean="0"/>
            <a:t>Weaknesses</a:t>
          </a:r>
          <a:endParaRPr lang="en-US" dirty="0"/>
        </a:p>
      </dgm:t>
    </dgm:pt>
    <dgm:pt modelId="{9775386B-7BB7-F640-9645-42F069330F30}" type="parTrans" cxnId="{AF91D5CF-7B34-7D46-8321-E16A3100C506}">
      <dgm:prSet/>
      <dgm:spPr/>
      <dgm:t>
        <a:bodyPr/>
        <a:lstStyle/>
        <a:p>
          <a:endParaRPr lang="en-US"/>
        </a:p>
      </dgm:t>
    </dgm:pt>
    <dgm:pt modelId="{1B225E43-0B51-354A-B591-570D8C8C12B7}" type="sibTrans" cxnId="{AF91D5CF-7B34-7D46-8321-E16A3100C506}">
      <dgm:prSet/>
      <dgm:spPr/>
      <dgm:t>
        <a:bodyPr/>
        <a:lstStyle/>
        <a:p>
          <a:endParaRPr lang="en-US"/>
        </a:p>
      </dgm:t>
    </dgm:pt>
    <dgm:pt modelId="{FE31204B-118E-D440-BB02-0DB1AEF43857}">
      <dgm:prSet phldrT="[Text]"/>
      <dgm:spPr/>
      <dgm:t>
        <a:bodyPr/>
        <a:lstStyle/>
        <a:p>
          <a:r>
            <a:rPr lang="en-US" dirty="0" smtClean="0"/>
            <a:t>Threats</a:t>
          </a:r>
          <a:endParaRPr lang="en-US" dirty="0"/>
        </a:p>
      </dgm:t>
    </dgm:pt>
    <dgm:pt modelId="{37E5FBFB-0555-9B42-ACD9-4D9AE2D5FECB}" type="parTrans" cxnId="{588C7F90-2500-614E-A55E-52870EF43800}">
      <dgm:prSet/>
      <dgm:spPr/>
      <dgm:t>
        <a:bodyPr/>
        <a:lstStyle/>
        <a:p>
          <a:endParaRPr lang="en-US"/>
        </a:p>
      </dgm:t>
    </dgm:pt>
    <dgm:pt modelId="{655C0B44-39CD-EC4A-9084-97C48963CC95}" type="sibTrans" cxnId="{588C7F90-2500-614E-A55E-52870EF43800}">
      <dgm:prSet/>
      <dgm:spPr/>
      <dgm:t>
        <a:bodyPr/>
        <a:lstStyle/>
        <a:p>
          <a:endParaRPr lang="en-US"/>
        </a:p>
      </dgm:t>
    </dgm:pt>
    <dgm:pt modelId="{B5E09DF8-4FCF-C442-B639-07EF6CC67EF1}">
      <dgm:prSet phldrT="[Text]"/>
      <dgm:spPr/>
      <dgm:t>
        <a:bodyPr/>
        <a:lstStyle/>
        <a:p>
          <a:r>
            <a:rPr lang="en-US" dirty="0" smtClean="0"/>
            <a:t>Opportunities</a:t>
          </a:r>
          <a:endParaRPr lang="en-US" dirty="0"/>
        </a:p>
      </dgm:t>
    </dgm:pt>
    <dgm:pt modelId="{3DC5E9B6-35E1-B047-AAFF-48DEA953648E}" type="parTrans" cxnId="{92B3A208-3783-BA46-8030-67A4F7CFE556}">
      <dgm:prSet/>
      <dgm:spPr/>
      <dgm:t>
        <a:bodyPr/>
        <a:lstStyle/>
        <a:p>
          <a:endParaRPr lang="en-US"/>
        </a:p>
      </dgm:t>
    </dgm:pt>
    <dgm:pt modelId="{64401632-5038-F645-B6F1-A60279A4C39B}" type="sibTrans" cxnId="{92B3A208-3783-BA46-8030-67A4F7CFE556}">
      <dgm:prSet/>
      <dgm:spPr/>
      <dgm:t>
        <a:bodyPr/>
        <a:lstStyle/>
        <a:p>
          <a:endParaRPr lang="en-US"/>
        </a:p>
      </dgm:t>
    </dgm:pt>
    <dgm:pt modelId="{6D09EC9D-7334-3541-A953-5D50A103E9FB}" type="pres">
      <dgm:prSet presAssocID="{8770F948-4132-0C4E-AD44-45513FD32DA2}" presName="diagram" presStyleCnt="0">
        <dgm:presLayoutVars>
          <dgm:chMax val="1"/>
          <dgm:dir/>
          <dgm:animLvl val="ctr"/>
          <dgm:resizeHandles val="exact"/>
        </dgm:presLayoutVars>
      </dgm:prSet>
      <dgm:spPr/>
      <dgm:t>
        <a:bodyPr/>
        <a:lstStyle/>
        <a:p>
          <a:endParaRPr lang="en-US"/>
        </a:p>
      </dgm:t>
    </dgm:pt>
    <dgm:pt modelId="{D34D3E44-FC86-1B4A-B5C6-CCF00A5EE344}" type="pres">
      <dgm:prSet presAssocID="{8770F948-4132-0C4E-AD44-45513FD32DA2}" presName="matrix" presStyleCnt="0"/>
      <dgm:spPr/>
    </dgm:pt>
    <dgm:pt modelId="{3C1F428D-8F3D-644A-BB75-ECCC00D207E6}" type="pres">
      <dgm:prSet presAssocID="{8770F948-4132-0C4E-AD44-45513FD32DA2}" presName="tile1" presStyleLbl="node1" presStyleIdx="0" presStyleCnt="4"/>
      <dgm:spPr/>
      <dgm:t>
        <a:bodyPr/>
        <a:lstStyle/>
        <a:p>
          <a:endParaRPr lang="en-US"/>
        </a:p>
      </dgm:t>
    </dgm:pt>
    <dgm:pt modelId="{B732B04B-81DF-5048-AE47-C7DA3F51920B}" type="pres">
      <dgm:prSet presAssocID="{8770F948-4132-0C4E-AD44-45513FD32DA2}" presName="tile1text" presStyleLbl="node1" presStyleIdx="0" presStyleCnt="4">
        <dgm:presLayoutVars>
          <dgm:chMax val="0"/>
          <dgm:chPref val="0"/>
          <dgm:bulletEnabled val="1"/>
        </dgm:presLayoutVars>
      </dgm:prSet>
      <dgm:spPr/>
      <dgm:t>
        <a:bodyPr/>
        <a:lstStyle/>
        <a:p>
          <a:endParaRPr lang="en-US"/>
        </a:p>
      </dgm:t>
    </dgm:pt>
    <dgm:pt modelId="{A5996384-32B0-AA43-ADA0-2E7AAF1247E6}" type="pres">
      <dgm:prSet presAssocID="{8770F948-4132-0C4E-AD44-45513FD32DA2}" presName="tile2" presStyleLbl="node1" presStyleIdx="1" presStyleCnt="4"/>
      <dgm:spPr/>
      <dgm:t>
        <a:bodyPr/>
        <a:lstStyle/>
        <a:p>
          <a:endParaRPr lang="en-US"/>
        </a:p>
      </dgm:t>
    </dgm:pt>
    <dgm:pt modelId="{FE55E985-BDAF-934E-8438-141C4A9C4CE2}" type="pres">
      <dgm:prSet presAssocID="{8770F948-4132-0C4E-AD44-45513FD32DA2}" presName="tile2text" presStyleLbl="node1" presStyleIdx="1" presStyleCnt="4">
        <dgm:presLayoutVars>
          <dgm:chMax val="0"/>
          <dgm:chPref val="0"/>
          <dgm:bulletEnabled val="1"/>
        </dgm:presLayoutVars>
      </dgm:prSet>
      <dgm:spPr/>
      <dgm:t>
        <a:bodyPr/>
        <a:lstStyle/>
        <a:p>
          <a:endParaRPr lang="en-US"/>
        </a:p>
      </dgm:t>
    </dgm:pt>
    <dgm:pt modelId="{35C617ED-66B6-AF48-9C0F-6B321CB6CCE1}" type="pres">
      <dgm:prSet presAssocID="{8770F948-4132-0C4E-AD44-45513FD32DA2}" presName="tile3" presStyleLbl="node1" presStyleIdx="2" presStyleCnt="4"/>
      <dgm:spPr/>
      <dgm:t>
        <a:bodyPr/>
        <a:lstStyle/>
        <a:p>
          <a:endParaRPr lang="en-US"/>
        </a:p>
      </dgm:t>
    </dgm:pt>
    <dgm:pt modelId="{ABB6EEE3-0F9A-B244-A44D-D9FB6541CD71}" type="pres">
      <dgm:prSet presAssocID="{8770F948-4132-0C4E-AD44-45513FD32DA2}" presName="tile3text" presStyleLbl="node1" presStyleIdx="2" presStyleCnt="4">
        <dgm:presLayoutVars>
          <dgm:chMax val="0"/>
          <dgm:chPref val="0"/>
          <dgm:bulletEnabled val="1"/>
        </dgm:presLayoutVars>
      </dgm:prSet>
      <dgm:spPr/>
      <dgm:t>
        <a:bodyPr/>
        <a:lstStyle/>
        <a:p>
          <a:endParaRPr lang="en-US"/>
        </a:p>
      </dgm:t>
    </dgm:pt>
    <dgm:pt modelId="{BA87003D-62FB-7143-AFED-227BADB4767B}" type="pres">
      <dgm:prSet presAssocID="{8770F948-4132-0C4E-AD44-45513FD32DA2}" presName="tile4" presStyleLbl="node1" presStyleIdx="3" presStyleCnt="4"/>
      <dgm:spPr/>
      <dgm:t>
        <a:bodyPr/>
        <a:lstStyle/>
        <a:p>
          <a:endParaRPr lang="en-US"/>
        </a:p>
      </dgm:t>
    </dgm:pt>
    <dgm:pt modelId="{93B5CFFA-4057-AA4C-A647-E9F5ECB89CEB}" type="pres">
      <dgm:prSet presAssocID="{8770F948-4132-0C4E-AD44-45513FD32DA2}" presName="tile4text" presStyleLbl="node1" presStyleIdx="3" presStyleCnt="4">
        <dgm:presLayoutVars>
          <dgm:chMax val="0"/>
          <dgm:chPref val="0"/>
          <dgm:bulletEnabled val="1"/>
        </dgm:presLayoutVars>
      </dgm:prSet>
      <dgm:spPr/>
      <dgm:t>
        <a:bodyPr/>
        <a:lstStyle/>
        <a:p>
          <a:endParaRPr lang="en-US"/>
        </a:p>
      </dgm:t>
    </dgm:pt>
    <dgm:pt modelId="{AB060404-D67F-D745-8756-069F04E18BBB}" type="pres">
      <dgm:prSet presAssocID="{8770F948-4132-0C4E-AD44-45513FD32DA2}" presName="centerTile" presStyleLbl="fgShp" presStyleIdx="0" presStyleCnt="1">
        <dgm:presLayoutVars>
          <dgm:chMax val="0"/>
          <dgm:chPref val="0"/>
        </dgm:presLayoutVars>
      </dgm:prSet>
      <dgm:spPr/>
      <dgm:t>
        <a:bodyPr/>
        <a:lstStyle/>
        <a:p>
          <a:endParaRPr lang="en-US"/>
        </a:p>
      </dgm:t>
    </dgm:pt>
  </dgm:ptLst>
  <dgm:cxnLst>
    <dgm:cxn modelId="{F69826C0-B86D-9D43-8EB4-C236C13A465C}" type="presOf" srcId="{4609C86A-4C50-6942-B9D0-ADB9FADF2DA3}" destId="{B732B04B-81DF-5048-AE47-C7DA3F51920B}" srcOrd="1" destOrd="0" presId="urn:microsoft.com/office/officeart/2005/8/layout/matrix1"/>
    <dgm:cxn modelId="{588C7F90-2500-614E-A55E-52870EF43800}" srcId="{519D0E72-3B0F-2D41-BB11-A163EDE95FF5}" destId="{FE31204B-118E-D440-BB02-0DB1AEF43857}" srcOrd="3" destOrd="0" parTransId="{37E5FBFB-0555-9B42-ACD9-4D9AE2D5FECB}" sibTransId="{655C0B44-39CD-EC4A-9084-97C48963CC95}"/>
    <dgm:cxn modelId="{92B3A208-3783-BA46-8030-67A4F7CFE556}" srcId="{519D0E72-3B0F-2D41-BB11-A163EDE95FF5}" destId="{B5E09DF8-4FCF-C442-B639-07EF6CC67EF1}" srcOrd="1" destOrd="0" parTransId="{3DC5E9B6-35E1-B047-AAFF-48DEA953648E}" sibTransId="{64401632-5038-F645-B6F1-A60279A4C39B}"/>
    <dgm:cxn modelId="{82ED73F2-5767-9C40-8344-F62C1907925A}" type="presOf" srcId="{FE31204B-118E-D440-BB02-0DB1AEF43857}" destId="{93B5CFFA-4057-AA4C-A647-E9F5ECB89CEB}" srcOrd="1" destOrd="0" presId="urn:microsoft.com/office/officeart/2005/8/layout/matrix1"/>
    <dgm:cxn modelId="{C7A37844-E787-5045-8298-9A14C79348E7}" srcId="{8770F948-4132-0C4E-AD44-45513FD32DA2}" destId="{519D0E72-3B0F-2D41-BB11-A163EDE95FF5}" srcOrd="0" destOrd="0" parTransId="{CFE2833D-E986-4340-A23A-35A328E1F9EA}" sibTransId="{42386E7E-0915-CC41-A670-27F02FB97CAF}"/>
    <dgm:cxn modelId="{57CE6048-3544-424D-AD00-0FB46FA193B4}" type="presOf" srcId="{FE31204B-118E-D440-BB02-0DB1AEF43857}" destId="{BA87003D-62FB-7143-AFED-227BADB4767B}" srcOrd="0" destOrd="0" presId="urn:microsoft.com/office/officeart/2005/8/layout/matrix1"/>
    <dgm:cxn modelId="{E7F31AFA-E3C8-BB47-BA67-08A78796B7A2}" type="presOf" srcId="{8770F948-4132-0C4E-AD44-45513FD32DA2}" destId="{6D09EC9D-7334-3541-A953-5D50A103E9FB}" srcOrd="0" destOrd="0" presId="urn:microsoft.com/office/officeart/2005/8/layout/matrix1"/>
    <dgm:cxn modelId="{0A2D93A6-B1C5-FE4E-A208-E1B772F68590}" type="presOf" srcId="{519D0E72-3B0F-2D41-BB11-A163EDE95FF5}" destId="{AB060404-D67F-D745-8756-069F04E18BBB}" srcOrd="0" destOrd="0" presId="urn:microsoft.com/office/officeart/2005/8/layout/matrix1"/>
    <dgm:cxn modelId="{6A52C9A3-835B-8442-BE6E-E4AA54E8DE2D}" type="presOf" srcId="{185B087E-2C54-364B-AF38-3CD0C01F28CE}" destId="{35C617ED-66B6-AF48-9C0F-6B321CB6CCE1}" srcOrd="0" destOrd="0" presId="urn:microsoft.com/office/officeart/2005/8/layout/matrix1"/>
    <dgm:cxn modelId="{4E610F1D-746B-BB43-A68D-56956D4AC040}" type="presOf" srcId="{B5E09DF8-4FCF-C442-B639-07EF6CC67EF1}" destId="{FE55E985-BDAF-934E-8438-141C4A9C4CE2}" srcOrd="1" destOrd="0" presId="urn:microsoft.com/office/officeart/2005/8/layout/matrix1"/>
    <dgm:cxn modelId="{206F2FEB-14A5-D745-A86F-83D87B88F0C1}" type="presOf" srcId="{4609C86A-4C50-6942-B9D0-ADB9FADF2DA3}" destId="{3C1F428D-8F3D-644A-BB75-ECCC00D207E6}" srcOrd="0" destOrd="0" presId="urn:microsoft.com/office/officeart/2005/8/layout/matrix1"/>
    <dgm:cxn modelId="{120A39D1-53D8-CC40-9EEB-2D2EA4CDE18A}" type="presOf" srcId="{185B087E-2C54-364B-AF38-3CD0C01F28CE}" destId="{ABB6EEE3-0F9A-B244-A44D-D9FB6541CD71}" srcOrd="1" destOrd="0" presId="urn:microsoft.com/office/officeart/2005/8/layout/matrix1"/>
    <dgm:cxn modelId="{AF91D5CF-7B34-7D46-8321-E16A3100C506}" srcId="{519D0E72-3B0F-2D41-BB11-A163EDE95FF5}" destId="{185B087E-2C54-364B-AF38-3CD0C01F28CE}" srcOrd="2" destOrd="0" parTransId="{9775386B-7BB7-F640-9645-42F069330F30}" sibTransId="{1B225E43-0B51-354A-B591-570D8C8C12B7}"/>
    <dgm:cxn modelId="{EA70B818-F3E9-8245-A383-E9300B7CC26B}" type="presOf" srcId="{B5E09DF8-4FCF-C442-B639-07EF6CC67EF1}" destId="{A5996384-32B0-AA43-ADA0-2E7AAF1247E6}" srcOrd="0" destOrd="0" presId="urn:microsoft.com/office/officeart/2005/8/layout/matrix1"/>
    <dgm:cxn modelId="{BAC19CFA-BCA9-1D44-9C72-599A922E5722}" srcId="{519D0E72-3B0F-2D41-BB11-A163EDE95FF5}" destId="{4609C86A-4C50-6942-B9D0-ADB9FADF2DA3}" srcOrd="0" destOrd="0" parTransId="{43479AD2-EFD8-874D-A190-C388CC2D715C}" sibTransId="{BD32A4A9-5F8C-4A4A-AB19-BED17230471B}"/>
    <dgm:cxn modelId="{E1869C63-99F9-6047-91D5-5324427C2DBA}" type="presParOf" srcId="{6D09EC9D-7334-3541-A953-5D50A103E9FB}" destId="{D34D3E44-FC86-1B4A-B5C6-CCF00A5EE344}" srcOrd="0" destOrd="0" presId="urn:microsoft.com/office/officeart/2005/8/layout/matrix1"/>
    <dgm:cxn modelId="{37EC77FF-DFEA-8042-95D6-C3DAB478146B}" type="presParOf" srcId="{D34D3E44-FC86-1B4A-B5C6-CCF00A5EE344}" destId="{3C1F428D-8F3D-644A-BB75-ECCC00D207E6}" srcOrd="0" destOrd="0" presId="urn:microsoft.com/office/officeart/2005/8/layout/matrix1"/>
    <dgm:cxn modelId="{0D0293AC-3EFC-2F4A-AC8D-79551E458490}" type="presParOf" srcId="{D34D3E44-FC86-1B4A-B5C6-CCF00A5EE344}" destId="{B732B04B-81DF-5048-AE47-C7DA3F51920B}" srcOrd="1" destOrd="0" presId="urn:microsoft.com/office/officeart/2005/8/layout/matrix1"/>
    <dgm:cxn modelId="{EC7091B9-0B79-0144-9767-567DA54FCAC7}" type="presParOf" srcId="{D34D3E44-FC86-1B4A-B5C6-CCF00A5EE344}" destId="{A5996384-32B0-AA43-ADA0-2E7AAF1247E6}" srcOrd="2" destOrd="0" presId="urn:microsoft.com/office/officeart/2005/8/layout/matrix1"/>
    <dgm:cxn modelId="{B8B8F96D-DBD8-0A47-BEFE-7B6638062A6F}" type="presParOf" srcId="{D34D3E44-FC86-1B4A-B5C6-CCF00A5EE344}" destId="{FE55E985-BDAF-934E-8438-141C4A9C4CE2}" srcOrd="3" destOrd="0" presId="urn:microsoft.com/office/officeart/2005/8/layout/matrix1"/>
    <dgm:cxn modelId="{608554B6-1809-5248-A129-63179EF7CC08}" type="presParOf" srcId="{D34D3E44-FC86-1B4A-B5C6-CCF00A5EE344}" destId="{35C617ED-66B6-AF48-9C0F-6B321CB6CCE1}" srcOrd="4" destOrd="0" presId="urn:microsoft.com/office/officeart/2005/8/layout/matrix1"/>
    <dgm:cxn modelId="{E3ACD181-0233-AA4E-8DD8-E0BFDE1DC23C}" type="presParOf" srcId="{D34D3E44-FC86-1B4A-B5C6-CCF00A5EE344}" destId="{ABB6EEE3-0F9A-B244-A44D-D9FB6541CD71}" srcOrd="5" destOrd="0" presId="urn:microsoft.com/office/officeart/2005/8/layout/matrix1"/>
    <dgm:cxn modelId="{C0F09E9C-DB80-B34D-8E21-8C3516F289B9}" type="presParOf" srcId="{D34D3E44-FC86-1B4A-B5C6-CCF00A5EE344}" destId="{BA87003D-62FB-7143-AFED-227BADB4767B}" srcOrd="6" destOrd="0" presId="urn:microsoft.com/office/officeart/2005/8/layout/matrix1"/>
    <dgm:cxn modelId="{595B20A4-4DF7-4F43-9E71-E1EB2156E9AD}" type="presParOf" srcId="{D34D3E44-FC86-1B4A-B5C6-CCF00A5EE344}" destId="{93B5CFFA-4057-AA4C-A647-E9F5ECB89CEB}" srcOrd="7" destOrd="0" presId="urn:microsoft.com/office/officeart/2005/8/layout/matrix1"/>
    <dgm:cxn modelId="{BFA2A017-32BE-E04D-951C-AC8C126C7874}" type="presParOf" srcId="{6D09EC9D-7334-3541-A953-5D50A103E9FB}" destId="{AB060404-D67F-D745-8756-069F04E18BB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E7949-A606-4A4D-883B-3C0AE60B0A3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00D7F224-B9E6-4904-9A45-EFCBF06EDCF1}">
      <dgm:prSet phldrT="[Text]">
        <dgm:style>
          <a:lnRef idx="0">
            <a:schemeClr val="accent2"/>
          </a:lnRef>
          <a:fillRef idx="3">
            <a:schemeClr val="accent2"/>
          </a:fillRef>
          <a:effectRef idx="3">
            <a:schemeClr val="accent2"/>
          </a:effectRef>
          <a:fontRef idx="minor">
            <a:schemeClr val="lt1"/>
          </a:fontRef>
        </dgm:style>
      </dgm:prSet>
      <dgm:spPr>
        <a:ln/>
      </dgm:spPr>
      <dgm:t>
        <a:bodyPr/>
        <a:lstStyle/>
        <a:p>
          <a:r>
            <a:rPr lang="en-GB" dirty="0" smtClean="0">
              <a:solidFill>
                <a:srgbClr val="004594"/>
              </a:solidFill>
            </a:rPr>
            <a:t>Identify stakeholders</a:t>
          </a:r>
          <a:endParaRPr lang="en-GB" dirty="0">
            <a:solidFill>
              <a:srgbClr val="004594"/>
            </a:solidFill>
          </a:endParaRPr>
        </a:p>
      </dgm:t>
    </dgm:pt>
    <dgm:pt modelId="{649F10C0-756D-44F2-B60A-2157B8B0FB8F}" type="parTrans" cxnId="{7D2783B5-06E4-4278-8AB4-6DDC7A018DBE}">
      <dgm:prSet/>
      <dgm:spPr/>
      <dgm:t>
        <a:bodyPr/>
        <a:lstStyle/>
        <a:p>
          <a:endParaRPr lang="en-GB"/>
        </a:p>
      </dgm:t>
    </dgm:pt>
    <dgm:pt modelId="{047FDE45-FD08-4EBD-A573-38DA41FD18BD}" type="sibTrans" cxnId="{7D2783B5-06E4-4278-8AB4-6DDC7A018DBE}">
      <dgm:prSet/>
      <dgm:spPr/>
      <dgm:t>
        <a:bodyPr/>
        <a:lstStyle/>
        <a:p>
          <a:endParaRPr lang="en-GB" dirty="0"/>
        </a:p>
      </dgm:t>
    </dgm:pt>
    <dgm:pt modelId="{C78F37C4-3541-41F8-8449-377084F4F090}">
      <dgm:prSet phldrT="[Text]">
        <dgm:style>
          <a:lnRef idx="0">
            <a:schemeClr val="accent5"/>
          </a:lnRef>
          <a:fillRef idx="3">
            <a:schemeClr val="accent5"/>
          </a:fillRef>
          <a:effectRef idx="3">
            <a:schemeClr val="accent5"/>
          </a:effectRef>
          <a:fontRef idx="minor">
            <a:schemeClr val="lt1"/>
          </a:fontRef>
        </dgm:style>
      </dgm:prSet>
      <dgm:spPr/>
      <dgm:t>
        <a:bodyPr/>
        <a:lstStyle/>
        <a:p>
          <a:r>
            <a:rPr lang="en-US" noProof="0" dirty="0" smtClean="0">
              <a:solidFill>
                <a:srgbClr val="004594"/>
              </a:solidFill>
            </a:rPr>
            <a:t>Analyze</a:t>
          </a:r>
          <a:endParaRPr lang="en-US" noProof="0" dirty="0">
            <a:solidFill>
              <a:srgbClr val="004594"/>
            </a:solidFill>
          </a:endParaRPr>
        </a:p>
      </dgm:t>
    </dgm:pt>
    <dgm:pt modelId="{C1077CC8-CAD0-49AF-ACE1-7965564AC9C1}" type="parTrans" cxnId="{30986CE7-AA63-44B8-9DFF-F35D71FA38CD}">
      <dgm:prSet/>
      <dgm:spPr/>
      <dgm:t>
        <a:bodyPr/>
        <a:lstStyle/>
        <a:p>
          <a:endParaRPr lang="en-GB"/>
        </a:p>
      </dgm:t>
    </dgm:pt>
    <dgm:pt modelId="{931CE5B4-8D2C-4753-A6A4-CE200469A985}" type="sibTrans" cxnId="{30986CE7-AA63-44B8-9DFF-F35D71FA38CD}">
      <dgm:prSet/>
      <dgm:spPr/>
      <dgm:t>
        <a:bodyPr/>
        <a:lstStyle/>
        <a:p>
          <a:endParaRPr lang="en-GB" dirty="0"/>
        </a:p>
      </dgm:t>
    </dgm:pt>
    <dgm:pt modelId="{617152F0-9C67-4571-ABC0-4C06D73CCB27}">
      <dgm:prSet phldrT="[Text]">
        <dgm:style>
          <a:lnRef idx="0">
            <a:schemeClr val="accent6"/>
          </a:lnRef>
          <a:fillRef idx="3">
            <a:schemeClr val="accent6"/>
          </a:fillRef>
          <a:effectRef idx="3">
            <a:schemeClr val="accent6"/>
          </a:effectRef>
          <a:fontRef idx="minor">
            <a:schemeClr val="lt1"/>
          </a:fontRef>
        </dgm:style>
      </dgm:prSet>
      <dgm:spPr/>
      <dgm:t>
        <a:bodyPr/>
        <a:lstStyle/>
        <a:p>
          <a:r>
            <a:rPr lang="en-GB" dirty="0" smtClean="0">
              <a:solidFill>
                <a:srgbClr val="004594"/>
              </a:solidFill>
            </a:rPr>
            <a:t>Stakeholder mapping</a:t>
          </a:r>
          <a:endParaRPr lang="en-GB" dirty="0">
            <a:solidFill>
              <a:srgbClr val="004594"/>
            </a:solidFill>
          </a:endParaRPr>
        </a:p>
      </dgm:t>
    </dgm:pt>
    <dgm:pt modelId="{E953EC18-363F-4FF7-8EB8-E0DE9D2BED41}" type="parTrans" cxnId="{16E922FA-F537-4A96-BC25-A727DD8A211D}">
      <dgm:prSet/>
      <dgm:spPr/>
      <dgm:t>
        <a:bodyPr/>
        <a:lstStyle/>
        <a:p>
          <a:endParaRPr lang="en-GB"/>
        </a:p>
      </dgm:t>
    </dgm:pt>
    <dgm:pt modelId="{C133F075-736E-446A-AE7A-E7A6A5C7E373}" type="sibTrans" cxnId="{16E922FA-F537-4A96-BC25-A727DD8A211D}">
      <dgm:prSet/>
      <dgm:spPr/>
      <dgm:t>
        <a:bodyPr/>
        <a:lstStyle/>
        <a:p>
          <a:endParaRPr lang="en-GB" dirty="0"/>
        </a:p>
      </dgm:t>
    </dgm:pt>
    <dgm:pt modelId="{913BD659-6555-4433-BE9D-A0430EABC97A}">
      <dgm:prSet phldrT="[Text]">
        <dgm:style>
          <a:lnRef idx="0">
            <a:schemeClr val="accent1"/>
          </a:lnRef>
          <a:fillRef idx="3">
            <a:schemeClr val="accent1"/>
          </a:fillRef>
          <a:effectRef idx="3">
            <a:schemeClr val="accent1"/>
          </a:effectRef>
          <a:fontRef idx="minor">
            <a:schemeClr val="lt1"/>
          </a:fontRef>
        </dgm:style>
      </dgm:prSet>
      <dgm:spPr/>
      <dgm:t>
        <a:bodyPr/>
        <a:lstStyle/>
        <a:p>
          <a:r>
            <a:rPr lang="en-GB" dirty="0" smtClean="0">
              <a:solidFill>
                <a:srgbClr val="004594"/>
              </a:solidFill>
            </a:rPr>
            <a:t>Develop strategy</a:t>
          </a:r>
          <a:endParaRPr lang="en-GB" dirty="0">
            <a:solidFill>
              <a:srgbClr val="004594"/>
            </a:solidFill>
          </a:endParaRPr>
        </a:p>
      </dgm:t>
    </dgm:pt>
    <dgm:pt modelId="{93E1BFD4-40AF-43FA-97E9-8289A00EE8CC}" type="parTrans" cxnId="{86D3D401-70E0-46D3-BCD5-D2000CB05C3A}">
      <dgm:prSet/>
      <dgm:spPr/>
      <dgm:t>
        <a:bodyPr/>
        <a:lstStyle/>
        <a:p>
          <a:endParaRPr lang="en-GB"/>
        </a:p>
      </dgm:t>
    </dgm:pt>
    <dgm:pt modelId="{9A321998-8F3C-4DA6-8C8C-138F36A5E176}" type="sibTrans" cxnId="{86D3D401-70E0-46D3-BCD5-D2000CB05C3A}">
      <dgm:prSet/>
      <dgm:spPr/>
      <dgm:t>
        <a:bodyPr/>
        <a:lstStyle/>
        <a:p>
          <a:endParaRPr lang="en-GB" dirty="0"/>
        </a:p>
      </dgm:t>
    </dgm:pt>
    <dgm:pt modelId="{F1FBBA1A-0DCC-4E67-B87D-EE296D89A7C3}">
      <dgm:prSet phldrT="[Text]">
        <dgm:style>
          <a:lnRef idx="0">
            <a:schemeClr val="accent2"/>
          </a:lnRef>
          <a:fillRef idx="3">
            <a:schemeClr val="accent2"/>
          </a:fillRef>
          <a:effectRef idx="3">
            <a:schemeClr val="accent2"/>
          </a:effectRef>
          <a:fontRef idx="minor">
            <a:schemeClr val="lt1"/>
          </a:fontRef>
        </dgm:style>
      </dgm:prSet>
      <dgm:spPr>
        <a:solidFill>
          <a:schemeClr val="bg2">
            <a:lumMod val="50000"/>
          </a:schemeClr>
        </a:solidFill>
      </dgm:spPr>
      <dgm:t>
        <a:bodyPr/>
        <a:lstStyle/>
        <a:p>
          <a:r>
            <a:rPr lang="en-GB" dirty="0" smtClean="0">
              <a:solidFill>
                <a:srgbClr val="004594"/>
              </a:solidFill>
            </a:rPr>
            <a:t>Communications plan</a:t>
          </a:r>
          <a:endParaRPr lang="en-GB" dirty="0">
            <a:solidFill>
              <a:srgbClr val="004594"/>
            </a:solidFill>
          </a:endParaRPr>
        </a:p>
      </dgm:t>
    </dgm:pt>
    <dgm:pt modelId="{C79956B8-7A11-4AC3-8623-79C7ADC395A9}" type="parTrans" cxnId="{03D0C95A-0DD7-48B6-BA7A-5F41856A32E4}">
      <dgm:prSet/>
      <dgm:spPr/>
      <dgm:t>
        <a:bodyPr/>
        <a:lstStyle/>
        <a:p>
          <a:endParaRPr lang="en-GB"/>
        </a:p>
      </dgm:t>
    </dgm:pt>
    <dgm:pt modelId="{55D4DCBD-BA89-47A4-9CE5-5904C9779334}" type="sibTrans" cxnId="{03D0C95A-0DD7-48B6-BA7A-5F41856A32E4}">
      <dgm:prSet/>
      <dgm:spPr/>
      <dgm:t>
        <a:bodyPr/>
        <a:lstStyle/>
        <a:p>
          <a:endParaRPr lang="en-GB" dirty="0"/>
        </a:p>
      </dgm:t>
    </dgm:pt>
    <dgm:pt modelId="{79311D0F-317C-4474-AA51-7FD61514C3CA}">
      <dgm:prSet>
        <dgm:style>
          <a:lnRef idx="0">
            <a:schemeClr val="accent3"/>
          </a:lnRef>
          <a:fillRef idx="3">
            <a:schemeClr val="accent3"/>
          </a:fillRef>
          <a:effectRef idx="3">
            <a:schemeClr val="accent3"/>
          </a:effectRef>
          <a:fontRef idx="minor">
            <a:schemeClr val="lt1"/>
          </a:fontRef>
        </dgm:style>
      </dgm:prSet>
      <dgm:spPr>
        <a:ln/>
      </dgm:spPr>
      <dgm:t>
        <a:bodyPr/>
        <a:lstStyle/>
        <a:p>
          <a:r>
            <a:rPr lang="en-GB" dirty="0" smtClean="0">
              <a:solidFill>
                <a:srgbClr val="004594"/>
              </a:solidFill>
            </a:rPr>
            <a:t>Gather information</a:t>
          </a:r>
          <a:endParaRPr lang="en-GB" dirty="0">
            <a:solidFill>
              <a:srgbClr val="004594"/>
            </a:solidFill>
          </a:endParaRPr>
        </a:p>
      </dgm:t>
    </dgm:pt>
    <dgm:pt modelId="{CF6B6CE2-7D50-4629-A50C-27C6BCF1ABB9}" type="parTrans" cxnId="{3FCC8A80-C7B0-419F-8E4D-0153136CBD57}">
      <dgm:prSet/>
      <dgm:spPr/>
      <dgm:t>
        <a:bodyPr/>
        <a:lstStyle/>
        <a:p>
          <a:endParaRPr lang="en-GB"/>
        </a:p>
      </dgm:t>
    </dgm:pt>
    <dgm:pt modelId="{0E7F1D8A-4987-469F-AD35-6305254309F3}" type="sibTrans" cxnId="{3FCC8A80-C7B0-419F-8E4D-0153136CBD57}">
      <dgm:prSet/>
      <dgm:spPr/>
      <dgm:t>
        <a:bodyPr/>
        <a:lstStyle/>
        <a:p>
          <a:endParaRPr lang="en-GB" dirty="0"/>
        </a:p>
      </dgm:t>
    </dgm:pt>
    <dgm:pt modelId="{AA3B4974-7CE5-4A3B-B633-9993CE19424D}">
      <dgm:prSet>
        <dgm:style>
          <a:lnRef idx="0">
            <a:schemeClr val="accent4"/>
          </a:lnRef>
          <a:fillRef idx="3">
            <a:schemeClr val="accent4"/>
          </a:fillRef>
          <a:effectRef idx="3">
            <a:schemeClr val="accent4"/>
          </a:effectRef>
          <a:fontRef idx="minor">
            <a:schemeClr val="lt1"/>
          </a:fontRef>
        </dgm:style>
      </dgm:prSet>
      <dgm:spPr/>
      <dgm:t>
        <a:bodyPr/>
        <a:lstStyle/>
        <a:p>
          <a:r>
            <a:rPr lang="en-GB" dirty="0" smtClean="0">
              <a:solidFill>
                <a:srgbClr val="004594"/>
              </a:solidFill>
            </a:rPr>
            <a:t>Review influence</a:t>
          </a:r>
          <a:endParaRPr lang="en-GB" dirty="0">
            <a:solidFill>
              <a:srgbClr val="004594"/>
            </a:solidFill>
          </a:endParaRPr>
        </a:p>
      </dgm:t>
    </dgm:pt>
    <dgm:pt modelId="{7D780FD1-071A-49A6-A598-321226BAA6ED}" type="parTrans" cxnId="{67CB6A44-06D2-47AC-B1C6-09B43182DFD0}">
      <dgm:prSet/>
      <dgm:spPr/>
      <dgm:t>
        <a:bodyPr/>
        <a:lstStyle/>
        <a:p>
          <a:endParaRPr lang="en-GB"/>
        </a:p>
      </dgm:t>
    </dgm:pt>
    <dgm:pt modelId="{DCA7E51B-4C79-4248-895D-15430023055C}" type="sibTrans" cxnId="{67CB6A44-06D2-47AC-B1C6-09B43182DFD0}">
      <dgm:prSet/>
      <dgm:spPr/>
      <dgm:t>
        <a:bodyPr/>
        <a:lstStyle/>
        <a:p>
          <a:endParaRPr lang="en-GB" dirty="0"/>
        </a:p>
      </dgm:t>
    </dgm:pt>
    <dgm:pt modelId="{7852ECE4-DDA0-4A4A-9EDA-3AA9B659C5AC}" type="pres">
      <dgm:prSet presAssocID="{B46E7949-A606-4A4D-883B-3C0AE60B0A3C}" presName="cycle" presStyleCnt="0">
        <dgm:presLayoutVars>
          <dgm:dir/>
          <dgm:resizeHandles val="exact"/>
        </dgm:presLayoutVars>
      </dgm:prSet>
      <dgm:spPr/>
      <dgm:t>
        <a:bodyPr/>
        <a:lstStyle/>
        <a:p>
          <a:endParaRPr lang="en-GB"/>
        </a:p>
      </dgm:t>
    </dgm:pt>
    <dgm:pt modelId="{2E0DFC66-93CD-4827-917D-AE8DCDA493EF}" type="pres">
      <dgm:prSet presAssocID="{00D7F224-B9E6-4904-9A45-EFCBF06EDCF1}" presName="node" presStyleLbl="node1" presStyleIdx="0" presStyleCnt="7" custScaleX="133100" custScaleY="133100" custRadScaleRad="102484">
        <dgm:presLayoutVars>
          <dgm:bulletEnabled val="1"/>
        </dgm:presLayoutVars>
      </dgm:prSet>
      <dgm:spPr/>
      <dgm:t>
        <a:bodyPr/>
        <a:lstStyle/>
        <a:p>
          <a:endParaRPr lang="en-GB"/>
        </a:p>
      </dgm:t>
    </dgm:pt>
    <dgm:pt modelId="{79827F4F-56BC-41BA-A9E4-1D2D1F831E23}" type="pres">
      <dgm:prSet presAssocID="{00D7F224-B9E6-4904-9A45-EFCBF06EDCF1}" presName="spNode" presStyleCnt="0"/>
      <dgm:spPr/>
    </dgm:pt>
    <dgm:pt modelId="{CA695AE5-2452-49FF-8E78-AD8143A5982A}" type="pres">
      <dgm:prSet presAssocID="{047FDE45-FD08-4EBD-A573-38DA41FD18BD}" presName="sibTrans" presStyleLbl="sibTrans1D1" presStyleIdx="0" presStyleCnt="7"/>
      <dgm:spPr/>
      <dgm:t>
        <a:bodyPr/>
        <a:lstStyle/>
        <a:p>
          <a:endParaRPr lang="en-GB"/>
        </a:p>
      </dgm:t>
    </dgm:pt>
    <dgm:pt modelId="{2AFAA667-4990-4D38-AB9A-BCFC40035E59}" type="pres">
      <dgm:prSet presAssocID="{79311D0F-317C-4474-AA51-7FD61514C3CA}" presName="node" presStyleLbl="node1" presStyleIdx="1" presStyleCnt="7" custScaleX="133100" custScaleY="133100" custRadScaleRad="97481" custRadScaleInc="45645">
        <dgm:presLayoutVars>
          <dgm:bulletEnabled val="1"/>
        </dgm:presLayoutVars>
      </dgm:prSet>
      <dgm:spPr/>
      <dgm:t>
        <a:bodyPr/>
        <a:lstStyle/>
        <a:p>
          <a:endParaRPr lang="en-GB"/>
        </a:p>
      </dgm:t>
    </dgm:pt>
    <dgm:pt modelId="{D0E60D73-EDCE-4385-85CE-377F9E87D7E0}" type="pres">
      <dgm:prSet presAssocID="{79311D0F-317C-4474-AA51-7FD61514C3CA}" presName="spNode" presStyleCnt="0"/>
      <dgm:spPr/>
    </dgm:pt>
    <dgm:pt modelId="{F527899C-E965-4E3A-946F-303DCF52C45E}" type="pres">
      <dgm:prSet presAssocID="{0E7F1D8A-4987-469F-AD35-6305254309F3}" presName="sibTrans" presStyleLbl="sibTrans1D1" presStyleIdx="1" presStyleCnt="7"/>
      <dgm:spPr/>
      <dgm:t>
        <a:bodyPr/>
        <a:lstStyle/>
        <a:p>
          <a:endParaRPr lang="en-GB"/>
        </a:p>
      </dgm:t>
    </dgm:pt>
    <dgm:pt modelId="{67834EEB-C271-4345-91B2-0489EE0A2E1B}" type="pres">
      <dgm:prSet presAssocID="{AA3B4974-7CE5-4A3B-B633-9993CE19424D}" presName="node" presStyleLbl="node1" presStyleIdx="2" presStyleCnt="7" custScaleX="133100" custScaleY="133100" custRadScaleRad="101885" custRadScaleInc="-6472">
        <dgm:presLayoutVars>
          <dgm:bulletEnabled val="1"/>
        </dgm:presLayoutVars>
      </dgm:prSet>
      <dgm:spPr/>
      <dgm:t>
        <a:bodyPr/>
        <a:lstStyle/>
        <a:p>
          <a:endParaRPr lang="en-GB"/>
        </a:p>
      </dgm:t>
    </dgm:pt>
    <dgm:pt modelId="{8C01F56A-7D8E-4D98-B0A5-B975718C29EB}" type="pres">
      <dgm:prSet presAssocID="{AA3B4974-7CE5-4A3B-B633-9993CE19424D}" presName="spNode" presStyleCnt="0"/>
      <dgm:spPr/>
    </dgm:pt>
    <dgm:pt modelId="{9A86E8FF-353F-4E02-9EE8-5DD69ABCE34D}" type="pres">
      <dgm:prSet presAssocID="{DCA7E51B-4C79-4248-895D-15430023055C}" presName="sibTrans" presStyleLbl="sibTrans1D1" presStyleIdx="2" presStyleCnt="7"/>
      <dgm:spPr/>
      <dgm:t>
        <a:bodyPr/>
        <a:lstStyle/>
        <a:p>
          <a:endParaRPr lang="en-GB"/>
        </a:p>
      </dgm:t>
    </dgm:pt>
    <dgm:pt modelId="{C442E897-2606-427A-A5CB-5427466D2677}" type="pres">
      <dgm:prSet presAssocID="{C78F37C4-3541-41F8-8449-377084F4F090}" presName="node" presStyleLbl="node1" presStyleIdx="3" presStyleCnt="7" custScaleX="133100" custScaleY="133100" custRadScaleRad="97768" custRadScaleInc="-3684">
        <dgm:presLayoutVars>
          <dgm:bulletEnabled val="1"/>
        </dgm:presLayoutVars>
      </dgm:prSet>
      <dgm:spPr/>
      <dgm:t>
        <a:bodyPr/>
        <a:lstStyle/>
        <a:p>
          <a:endParaRPr lang="en-GB"/>
        </a:p>
      </dgm:t>
    </dgm:pt>
    <dgm:pt modelId="{C8204D34-A3D0-4A3E-A026-152B477469D3}" type="pres">
      <dgm:prSet presAssocID="{C78F37C4-3541-41F8-8449-377084F4F090}" presName="spNode" presStyleCnt="0"/>
      <dgm:spPr/>
    </dgm:pt>
    <dgm:pt modelId="{C29E5381-9B3D-4B42-AA18-88288D7C6904}" type="pres">
      <dgm:prSet presAssocID="{931CE5B4-8D2C-4753-A6A4-CE200469A985}" presName="sibTrans" presStyleLbl="sibTrans1D1" presStyleIdx="3" presStyleCnt="7"/>
      <dgm:spPr/>
      <dgm:t>
        <a:bodyPr/>
        <a:lstStyle/>
        <a:p>
          <a:endParaRPr lang="en-GB"/>
        </a:p>
      </dgm:t>
    </dgm:pt>
    <dgm:pt modelId="{BE675F2D-35AA-41D6-A390-876196FE4472}" type="pres">
      <dgm:prSet presAssocID="{617152F0-9C67-4571-ABC0-4C06D73CCB27}" presName="node" presStyleLbl="node1" presStyleIdx="4" presStyleCnt="7" custScaleX="133100" custScaleY="133100" custRadScaleRad="97768" custRadScaleInc="3684">
        <dgm:presLayoutVars>
          <dgm:bulletEnabled val="1"/>
        </dgm:presLayoutVars>
      </dgm:prSet>
      <dgm:spPr/>
      <dgm:t>
        <a:bodyPr/>
        <a:lstStyle/>
        <a:p>
          <a:endParaRPr lang="en-GB"/>
        </a:p>
      </dgm:t>
    </dgm:pt>
    <dgm:pt modelId="{C80C98FA-2F10-467E-885E-DB828744C774}" type="pres">
      <dgm:prSet presAssocID="{617152F0-9C67-4571-ABC0-4C06D73CCB27}" presName="spNode" presStyleCnt="0"/>
      <dgm:spPr/>
    </dgm:pt>
    <dgm:pt modelId="{0E0D64D3-A0D9-4DE8-8690-7B5A3809A050}" type="pres">
      <dgm:prSet presAssocID="{C133F075-736E-446A-AE7A-E7A6A5C7E373}" presName="sibTrans" presStyleLbl="sibTrans1D1" presStyleIdx="4" presStyleCnt="7"/>
      <dgm:spPr/>
      <dgm:t>
        <a:bodyPr/>
        <a:lstStyle/>
        <a:p>
          <a:endParaRPr lang="en-GB"/>
        </a:p>
      </dgm:t>
    </dgm:pt>
    <dgm:pt modelId="{14BC2EEF-517F-4569-9D09-0D3AC49BE0BB}" type="pres">
      <dgm:prSet presAssocID="{913BD659-6555-4433-BE9D-A0430EABC97A}" presName="node" presStyleLbl="node1" presStyleIdx="5" presStyleCnt="7" custScaleX="133100" custScaleY="133100" custRadScaleRad="99477" custRadScaleInc="8136">
        <dgm:presLayoutVars>
          <dgm:bulletEnabled val="1"/>
        </dgm:presLayoutVars>
      </dgm:prSet>
      <dgm:spPr/>
      <dgm:t>
        <a:bodyPr/>
        <a:lstStyle/>
        <a:p>
          <a:endParaRPr lang="en-GB"/>
        </a:p>
      </dgm:t>
    </dgm:pt>
    <dgm:pt modelId="{59315CC8-C9E2-4603-A9BB-8F6BBBBF5A06}" type="pres">
      <dgm:prSet presAssocID="{913BD659-6555-4433-BE9D-A0430EABC97A}" presName="spNode" presStyleCnt="0"/>
      <dgm:spPr/>
    </dgm:pt>
    <dgm:pt modelId="{CDDE4C24-12BF-4F6F-9D37-1DD7AE091FAE}" type="pres">
      <dgm:prSet presAssocID="{9A321998-8F3C-4DA6-8C8C-138F36A5E176}" presName="sibTrans" presStyleLbl="sibTrans1D1" presStyleIdx="5" presStyleCnt="7"/>
      <dgm:spPr/>
      <dgm:t>
        <a:bodyPr/>
        <a:lstStyle/>
        <a:p>
          <a:endParaRPr lang="en-GB"/>
        </a:p>
      </dgm:t>
    </dgm:pt>
    <dgm:pt modelId="{14062304-19E9-468F-AA3D-80068EB4E670}" type="pres">
      <dgm:prSet presAssocID="{F1FBBA1A-0DCC-4E67-B87D-EE296D89A7C3}" presName="node" presStyleLbl="node1" presStyleIdx="6" presStyleCnt="7" custScaleX="133100" custScaleY="133100" custRadScaleRad="100478" custRadScaleInc="-56091">
        <dgm:presLayoutVars>
          <dgm:bulletEnabled val="1"/>
        </dgm:presLayoutVars>
      </dgm:prSet>
      <dgm:spPr/>
      <dgm:t>
        <a:bodyPr/>
        <a:lstStyle/>
        <a:p>
          <a:endParaRPr lang="en-GB"/>
        </a:p>
      </dgm:t>
    </dgm:pt>
    <dgm:pt modelId="{12E3B859-E75C-4A87-B608-7383444B954E}" type="pres">
      <dgm:prSet presAssocID="{F1FBBA1A-0DCC-4E67-B87D-EE296D89A7C3}" presName="spNode" presStyleCnt="0"/>
      <dgm:spPr/>
    </dgm:pt>
    <dgm:pt modelId="{276B8047-D188-48D0-A17E-41F108FD4185}" type="pres">
      <dgm:prSet presAssocID="{55D4DCBD-BA89-47A4-9CE5-5904C9779334}" presName="sibTrans" presStyleLbl="sibTrans1D1" presStyleIdx="6" presStyleCnt="7"/>
      <dgm:spPr/>
      <dgm:t>
        <a:bodyPr/>
        <a:lstStyle/>
        <a:p>
          <a:endParaRPr lang="en-GB"/>
        </a:p>
      </dgm:t>
    </dgm:pt>
  </dgm:ptLst>
  <dgm:cxnLst>
    <dgm:cxn modelId="{84487AC3-138E-3A43-9E7F-17F3E74654D7}" type="presOf" srcId="{55D4DCBD-BA89-47A4-9CE5-5904C9779334}" destId="{276B8047-D188-48D0-A17E-41F108FD4185}" srcOrd="0" destOrd="0" presId="urn:microsoft.com/office/officeart/2005/8/layout/cycle5"/>
    <dgm:cxn modelId="{F392605B-C8C3-FD44-9B8A-2D8DA6246CA7}" type="presOf" srcId="{C78F37C4-3541-41F8-8449-377084F4F090}" destId="{C442E897-2606-427A-A5CB-5427466D2677}" srcOrd="0" destOrd="0" presId="urn:microsoft.com/office/officeart/2005/8/layout/cycle5"/>
    <dgm:cxn modelId="{8758B261-0E99-6642-9CE8-121731C82995}" type="presOf" srcId="{79311D0F-317C-4474-AA51-7FD61514C3CA}" destId="{2AFAA667-4990-4D38-AB9A-BCFC40035E59}" srcOrd="0" destOrd="0" presId="urn:microsoft.com/office/officeart/2005/8/layout/cycle5"/>
    <dgm:cxn modelId="{6417EE1D-3DB1-EA4A-9359-B7CC7CD54C34}" type="presOf" srcId="{9A321998-8F3C-4DA6-8C8C-138F36A5E176}" destId="{CDDE4C24-12BF-4F6F-9D37-1DD7AE091FAE}" srcOrd="0" destOrd="0" presId="urn:microsoft.com/office/officeart/2005/8/layout/cycle5"/>
    <dgm:cxn modelId="{DC1F329A-1C3F-EE45-942B-3F7C3F29EE53}" type="presOf" srcId="{0E7F1D8A-4987-469F-AD35-6305254309F3}" destId="{F527899C-E965-4E3A-946F-303DCF52C45E}" srcOrd="0" destOrd="0" presId="urn:microsoft.com/office/officeart/2005/8/layout/cycle5"/>
    <dgm:cxn modelId="{832CCE86-C99B-D84A-B851-4582C41BF0B4}" type="presOf" srcId="{047FDE45-FD08-4EBD-A573-38DA41FD18BD}" destId="{CA695AE5-2452-49FF-8E78-AD8143A5982A}" srcOrd="0" destOrd="0" presId="urn:microsoft.com/office/officeart/2005/8/layout/cycle5"/>
    <dgm:cxn modelId="{133E69A9-ADC3-564D-BB23-6E1241602986}" type="presOf" srcId="{617152F0-9C67-4571-ABC0-4C06D73CCB27}" destId="{BE675F2D-35AA-41D6-A390-876196FE4472}" srcOrd="0" destOrd="0" presId="urn:microsoft.com/office/officeart/2005/8/layout/cycle5"/>
    <dgm:cxn modelId="{67CB6A44-06D2-47AC-B1C6-09B43182DFD0}" srcId="{B46E7949-A606-4A4D-883B-3C0AE60B0A3C}" destId="{AA3B4974-7CE5-4A3B-B633-9993CE19424D}" srcOrd="2" destOrd="0" parTransId="{7D780FD1-071A-49A6-A598-321226BAA6ED}" sibTransId="{DCA7E51B-4C79-4248-895D-15430023055C}"/>
    <dgm:cxn modelId="{4A8FB15D-E4E5-5A4B-AA0D-83C50C4D0794}" type="presOf" srcId="{00D7F224-B9E6-4904-9A45-EFCBF06EDCF1}" destId="{2E0DFC66-93CD-4827-917D-AE8DCDA493EF}" srcOrd="0" destOrd="0" presId="urn:microsoft.com/office/officeart/2005/8/layout/cycle5"/>
    <dgm:cxn modelId="{7D2783B5-06E4-4278-8AB4-6DDC7A018DBE}" srcId="{B46E7949-A606-4A4D-883B-3C0AE60B0A3C}" destId="{00D7F224-B9E6-4904-9A45-EFCBF06EDCF1}" srcOrd="0" destOrd="0" parTransId="{649F10C0-756D-44F2-B60A-2157B8B0FB8F}" sibTransId="{047FDE45-FD08-4EBD-A573-38DA41FD18BD}"/>
    <dgm:cxn modelId="{E1511A02-113D-9742-9046-9133CC748227}" type="presOf" srcId="{DCA7E51B-4C79-4248-895D-15430023055C}" destId="{9A86E8FF-353F-4E02-9EE8-5DD69ABCE34D}" srcOrd="0" destOrd="0" presId="urn:microsoft.com/office/officeart/2005/8/layout/cycle5"/>
    <dgm:cxn modelId="{37664515-3081-A94F-9548-C18C94368550}" type="presOf" srcId="{931CE5B4-8D2C-4753-A6A4-CE200469A985}" destId="{C29E5381-9B3D-4B42-AA18-88288D7C6904}" srcOrd="0" destOrd="0" presId="urn:microsoft.com/office/officeart/2005/8/layout/cycle5"/>
    <dgm:cxn modelId="{03D0C95A-0DD7-48B6-BA7A-5F41856A32E4}" srcId="{B46E7949-A606-4A4D-883B-3C0AE60B0A3C}" destId="{F1FBBA1A-0DCC-4E67-B87D-EE296D89A7C3}" srcOrd="6" destOrd="0" parTransId="{C79956B8-7A11-4AC3-8623-79C7ADC395A9}" sibTransId="{55D4DCBD-BA89-47A4-9CE5-5904C9779334}"/>
    <dgm:cxn modelId="{8E165C89-F40B-9242-8889-3C50E2B66C6C}" type="presOf" srcId="{B46E7949-A606-4A4D-883B-3C0AE60B0A3C}" destId="{7852ECE4-DDA0-4A4A-9EDA-3AA9B659C5AC}" srcOrd="0" destOrd="0" presId="urn:microsoft.com/office/officeart/2005/8/layout/cycle5"/>
    <dgm:cxn modelId="{30986CE7-AA63-44B8-9DFF-F35D71FA38CD}" srcId="{B46E7949-A606-4A4D-883B-3C0AE60B0A3C}" destId="{C78F37C4-3541-41F8-8449-377084F4F090}" srcOrd="3" destOrd="0" parTransId="{C1077CC8-CAD0-49AF-ACE1-7965564AC9C1}" sibTransId="{931CE5B4-8D2C-4753-A6A4-CE200469A985}"/>
    <dgm:cxn modelId="{5F92D950-3EF8-FE4D-B9E4-C95001CD6AFF}" type="presOf" srcId="{913BD659-6555-4433-BE9D-A0430EABC97A}" destId="{14BC2EEF-517F-4569-9D09-0D3AC49BE0BB}" srcOrd="0" destOrd="0" presId="urn:microsoft.com/office/officeart/2005/8/layout/cycle5"/>
    <dgm:cxn modelId="{16E922FA-F537-4A96-BC25-A727DD8A211D}" srcId="{B46E7949-A606-4A4D-883B-3C0AE60B0A3C}" destId="{617152F0-9C67-4571-ABC0-4C06D73CCB27}" srcOrd="4" destOrd="0" parTransId="{E953EC18-363F-4FF7-8EB8-E0DE9D2BED41}" sibTransId="{C133F075-736E-446A-AE7A-E7A6A5C7E373}"/>
    <dgm:cxn modelId="{3FCC8A80-C7B0-419F-8E4D-0153136CBD57}" srcId="{B46E7949-A606-4A4D-883B-3C0AE60B0A3C}" destId="{79311D0F-317C-4474-AA51-7FD61514C3CA}" srcOrd="1" destOrd="0" parTransId="{CF6B6CE2-7D50-4629-A50C-27C6BCF1ABB9}" sibTransId="{0E7F1D8A-4987-469F-AD35-6305254309F3}"/>
    <dgm:cxn modelId="{86D3D401-70E0-46D3-BCD5-D2000CB05C3A}" srcId="{B46E7949-A606-4A4D-883B-3C0AE60B0A3C}" destId="{913BD659-6555-4433-BE9D-A0430EABC97A}" srcOrd="5" destOrd="0" parTransId="{93E1BFD4-40AF-43FA-97E9-8289A00EE8CC}" sibTransId="{9A321998-8F3C-4DA6-8C8C-138F36A5E176}"/>
    <dgm:cxn modelId="{C8DA20BA-ABA1-FD42-91C6-BA7AEA5397B0}" type="presOf" srcId="{F1FBBA1A-0DCC-4E67-B87D-EE296D89A7C3}" destId="{14062304-19E9-468F-AA3D-80068EB4E670}" srcOrd="0" destOrd="0" presId="urn:microsoft.com/office/officeart/2005/8/layout/cycle5"/>
    <dgm:cxn modelId="{A765660F-203A-B848-9D45-A6AE42B922E5}" type="presOf" srcId="{AA3B4974-7CE5-4A3B-B633-9993CE19424D}" destId="{67834EEB-C271-4345-91B2-0489EE0A2E1B}" srcOrd="0" destOrd="0" presId="urn:microsoft.com/office/officeart/2005/8/layout/cycle5"/>
    <dgm:cxn modelId="{E3DD10BD-5FA1-614E-8CA7-64F0D1B14011}" type="presOf" srcId="{C133F075-736E-446A-AE7A-E7A6A5C7E373}" destId="{0E0D64D3-A0D9-4DE8-8690-7B5A3809A050}" srcOrd="0" destOrd="0" presId="urn:microsoft.com/office/officeart/2005/8/layout/cycle5"/>
    <dgm:cxn modelId="{B078BAF8-B7D9-234F-85B2-7130B7E5C828}" type="presParOf" srcId="{7852ECE4-DDA0-4A4A-9EDA-3AA9B659C5AC}" destId="{2E0DFC66-93CD-4827-917D-AE8DCDA493EF}" srcOrd="0" destOrd="0" presId="urn:microsoft.com/office/officeart/2005/8/layout/cycle5"/>
    <dgm:cxn modelId="{4F64F36B-132E-AF47-BC9B-05A0E3E1BA38}" type="presParOf" srcId="{7852ECE4-DDA0-4A4A-9EDA-3AA9B659C5AC}" destId="{79827F4F-56BC-41BA-A9E4-1D2D1F831E23}" srcOrd="1" destOrd="0" presId="urn:microsoft.com/office/officeart/2005/8/layout/cycle5"/>
    <dgm:cxn modelId="{927BEF65-5C76-1E49-8A80-339020453F96}" type="presParOf" srcId="{7852ECE4-DDA0-4A4A-9EDA-3AA9B659C5AC}" destId="{CA695AE5-2452-49FF-8E78-AD8143A5982A}" srcOrd="2" destOrd="0" presId="urn:microsoft.com/office/officeart/2005/8/layout/cycle5"/>
    <dgm:cxn modelId="{08CA5F17-EBEC-FA4A-9D29-08D4DE9D36C7}" type="presParOf" srcId="{7852ECE4-DDA0-4A4A-9EDA-3AA9B659C5AC}" destId="{2AFAA667-4990-4D38-AB9A-BCFC40035E59}" srcOrd="3" destOrd="0" presId="urn:microsoft.com/office/officeart/2005/8/layout/cycle5"/>
    <dgm:cxn modelId="{0F737501-1DDB-0F45-A054-04C932682B45}" type="presParOf" srcId="{7852ECE4-DDA0-4A4A-9EDA-3AA9B659C5AC}" destId="{D0E60D73-EDCE-4385-85CE-377F9E87D7E0}" srcOrd="4" destOrd="0" presId="urn:microsoft.com/office/officeart/2005/8/layout/cycle5"/>
    <dgm:cxn modelId="{812AEAA0-D9E6-AF4C-B1EF-471BC5717D76}" type="presParOf" srcId="{7852ECE4-DDA0-4A4A-9EDA-3AA9B659C5AC}" destId="{F527899C-E965-4E3A-946F-303DCF52C45E}" srcOrd="5" destOrd="0" presId="urn:microsoft.com/office/officeart/2005/8/layout/cycle5"/>
    <dgm:cxn modelId="{EADA6C5E-1BFD-ED42-9DC9-E62217C41414}" type="presParOf" srcId="{7852ECE4-DDA0-4A4A-9EDA-3AA9B659C5AC}" destId="{67834EEB-C271-4345-91B2-0489EE0A2E1B}" srcOrd="6" destOrd="0" presId="urn:microsoft.com/office/officeart/2005/8/layout/cycle5"/>
    <dgm:cxn modelId="{D2735BDE-1401-7C43-B308-4C51B3C69AFA}" type="presParOf" srcId="{7852ECE4-DDA0-4A4A-9EDA-3AA9B659C5AC}" destId="{8C01F56A-7D8E-4D98-B0A5-B975718C29EB}" srcOrd="7" destOrd="0" presId="urn:microsoft.com/office/officeart/2005/8/layout/cycle5"/>
    <dgm:cxn modelId="{B2537AA8-DB76-F74B-9A8F-7DAFC9F89769}" type="presParOf" srcId="{7852ECE4-DDA0-4A4A-9EDA-3AA9B659C5AC}" destId="{9A86E8FF-353F-4E02-9EE8-5DD69ABCE34D}" srcOrd="8" destOrd="0" presId="urn:microsoft.com/office/officeart/2005/8/layout/cycle5"/>
    <dgm:cxn modelId="{F60A8A0A-2BAF-3149-A758-140FD5C10072}" type="presParOf" srcId="{7852ECE4-DDA0-4A4A-9EDA-3AA9B659C5AC}" destId="{C442E897-2606-427A-A5CB-5427466D2677}" srcOrd="9" destOrd="0" presId="urn:microsoft.com/office/officeart/2005/8/layout/cycle5"/>
    <dgm:cxn modelId="{82D35EAE-6107-C947-9EA5-7D0C7A67B4EA}" type="presParOf" srcId="{7852ECE4-DDA0-4A4A-9EDA-3AA9B659C5AC}" destId="{C8204D34-A3D0-4A3E-A026-152B477469D3}" srcOrd="10" destOrd="0" presId="urn:microsoft.com/office/officeart/2005/8/layout/cycle5"/>
    <dgm:cxn modelId="{6D291809-7848-5849-997B-8F192B4928DF}" type="presParOf" srcId="{7852ECE4-DDA0-4A4A-9EDA-3AA9B659C5AC}" destId="{C29E5381-9B3D-4B42-AA18-88288D7C6904}" srcOrd="11" destOrd="0" presId="urn:microsoft.com/office/officeart/2005/8/layout/cycle5"/>
    <dgm:cxn modelId="{DE2CFEC8-B89A-0949-B0FF-00D1F689243A}" type="presParOf" srcId="{7852ECE4-DDA0-4A4A-9EDA-3AA9B659C5AC}" destId="{BE675F2D-35AA-41D6-A390-876196FE4472}" srcOrd="12" destOrd="0" presId="urn:microsoft.com/office/officeart/2005/8/layout/cycle5"/>
    <dgm:cxn modelId="{1F09DB20-55F9-1144-9098-E6038E5CE79F}" type="presParOf" srcId="{7852ECE4-DDA0-4A4A-9EDA-3AA9B659C5AC}" destId="{C80C98FA-2F10-467E-885E-DB828744C774}" srcOrd="13" destOrd="0" presId="urn:microsoft.com/office/officeart/2005/8/layout/cycle5"/>
    <dgm:cxn modelId="{2CF6C89E-3979-2241-867D-010EC63DF125}" type="presParOf" srcId="{7852ECE4-DDA0-4A4A-9EDA-3AA9B659C5AC}" destId="{0E0D64D3-A0D9-4DE8-8690-7B5A3809A050}" srcOrd="14" destOrd="0" presId="urn:microsoft.com/office/officeart/2005/8/layout/cycle5"/>
    <dgm:cxn modelId="{50D5D5DD-CA64-7142-B1C4-1958ED0439FA}" type="presParOf" srcId="{7852ECE4-DDA0-4A4A-9EDA-3AA9B659C5AC}" destId="{14BC2EEF-517F-4569-9D09-0D3AC49BE0BB}" srcOrd="15" destOrd="0" presId="urn:microsoft.com/office/officeart/2005/8/layout/cycle5"/>
    <dgm:cxn modelId="{5CB51FF3-5D26-BB4C-915A-965D23242661}" type="presParOf" srcId="{7852ECE4-DDA0-4A4A-9EDA-3AA9B659C5AC}" destId="{59315CC8-C9E2-4603-A9BB-8F6BBBBF5A06}" srcOrd="16" destOrd="0" presId="urn:microsoft.com/office/officeart/2005/8/layout/cycle5"/>
    <dgm:cxn modelId="{941F6DDF-CC0C-B947-9AC8-EEDFAFAE571C}" type="presParOf" srcId="{7852ECE4-DDA0-4A4A-9EDA-3AA9B659C5AC}" destId="{CDDE4C24-12BF-4F6F-9D37-1DD7AE091FAE}" srcOrd="17" destOrd="0" presId="urn:microsoft.com/office/officeart/2005/8/layout/cycle5"/>
    <dgm:cxn modelId="{CFA384F0-A754-2A42-99BD-1F3F13BD6E83}" type="presParOf" srcId="{7852ECE4-DDA0-4A4A-9EDA-3AA9B659C5AC}" destId="{14062304-19E9-468F-AA3D-80068EB4E670}" srcOrd="18" destOrd="0" presId="urn:microsoft.com/office/officeart/2005/8/layout/cycle5"/>
    <dgm:cxn modelId="{1CA1C890-EE18-C34C-8195-83DAE220F3ED}" type="presParOf" srcId="{7852ECE4-DDA0-4A4A-9EDA-3AA9B659C5AC}" destId="{12E3B859-E75C-4A87-B608-7383444B954E}" srcOrd="19" destOrd="0" presId="urn:microsoft.com/office/officeart/2005/8/layout/cycle5"/>
    <dgm:cxn modelId="{A6491903-ED59-974C-B9AD-8AAA6A4435CB}" type="presParOf" srcId="{7852ECE4-DDA0-4A4A-9EDA-3AA9B659C5AC}" destId="{276B8047-D188-48D0-A17E-41F108FD4185}"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FBC3EE-D3CC-6D44-B0CD-3C5848105B43}" type="doc">
      <dgm:prSet loTypeId="urn:microsoft.com/office/officeart/2005/8/layout/list1" loCatId="" qsTypeId="urn:microsoft.com/office/officeart/2005/8/quickstyle/simple4" qsCatId="simple" csTypeId="urn:microsoft.com/office/officeart/2005/8/colors/colorful2" csCatId="colorful" phldr="1"/>
      <dgm:spPr/>
      <dgm:t>
        <a:bodyPr/>
        <a:lstStyle/>
        <a:p>
          <a:endParaRPr lang="en-US"/>
        </a:p>
      </dgm:t>
    </dgm:pt>
    <dgm:pt modelId="{42713FD2-6D8B-4D45-A7B4-EBB3E16DA3D3}">
      <dgm:prSet/>
      <dgm:spPr/>
      <dgm:t>
        <a:bodyPr/>
        <a:lstStyle/>
        <a:p>
          <a:pPr rtl="0"/>
          <a:r>
            <a:rPr lang="en-GB" smtClean="0"/>
            <a:t>The customer will have quality requirements</a:t>
          </a:r>
          <a:endParaRPr lang="en-GB"/>
        </a:p>
      </dgm:t>
    </dgm:pt>
    <dgm:pt modelId="{B17963E4-6968-254C-9746-3C8137E33D05}" type="parTrans" cxnId="{4C70681D-765B-394F-812A-45DD65875EB5}">
      <dgm:prSet/>
      <dgm:spPr/>
      <dgm:t>
        <a:bodyPr/>
        <a:lstStyle/>
        <a:p>
          <a:endParaRPr lang="en-US"/>
        </a:p>
      </dgm:t>
    </dgm:pt>
    <dgm:pt modelId="{7A4A2E89-D9BE-AD40-AC02-16F314E834DA}" type="sibTrans" cxnId="{4C70681D-765B-394F-812A-45DD65875EB5}">
      <dgm:prSet/>
      <dgm:spPr/>
      <dgm:t>
        <a:bodyPr/>
        <a:lstStyle/>
        <a:p>
          <a:endParaRPr lang="en-US"/>
        </a:p>
      </dgm:t>
    </dgm:pt>
    <dgm:pt modelId="{7797010A-142F-814E-997C-83739D37CF0D}">
      <dgm:prSet/>
      <dgm:spPr/>
      <dgm:t>
        <a:bodyPr/>
        <a:lstStyle/>
        <a:p>
          <a:pPr rtl="0"/>
          <a:r>
            <a:rPr lang="en-GB" smtClean="0"/>
            <a:t>These need to be expressed in measurable terms</a:t>
          </a:r>
          <a:endParaRPr lang="en-GB"/>
        </a:p>
      </dgm:t>
    </dgm:pt>
    <dgm:pt modelId="{354E4418-A78A-F448-8492-B3204C07BF49}" type="parTrans" cxnId="{2B921054-6CB7-9745-B808-5AD475FEAA8F}">
      <dgm:prSet/>
      <dgm:spPr/>
      <dgm:t>
        <a:bodyPr/>
        <a:lstStyle/>
        <a:p>
          <a:endParaRPr lang="en-US"/>
        </a:p>
      </dgm:t>
    </dgm:pt>
    <dgm:pt modelId="{D0A8598F-52D8-C54C-B141-668C809484F2}" type="sibTrans" cxnId="{2B921054-6CB7-9745-B808-5AD475FEAA8F}">
      <dgm:prSet/>
      <dgm:spPr/>
      <dgm:t>
        <a:bodyPr/>
        <a:lstStyle/>
        <a:p>
          <a:endParaRPr lang="en-US"/>
        </a:p>
      </dgm:t>
    </dgm:pt>
    <dgm:pt modelId="{DA7C2D4B-90CB-0C46-912F-CDD922B296FE}">
      <dgm:prSet/>
      <dgm:spPr/>
      <dgm:t>
        <a:bodyPr/>
        <a:lstStyle/>
        <a:p>
          <a:pPr rtl="0"/>
          <a:r>
            <a:rPr lang="en-GB" smtClean="0"/>
            <a:t>Which of these examples are measureable?</a:t>
          </a:r>
          <a:endParaRPr lang="en-GB"/>
        </a:p>
      </dgm:t>
    </dgm:pt>
    <dgm:pt modelId="{854A063A-CCE0-DB4A-8081-6EEFD1EE9963}" type="parTrans" cxnId="{127ACA18-77C2-CA47-A3EB-377A6E2F18B5}">
      <dgm:prSet/>
      <dgm:spPr/>
      <dgm:t>
        <a:bodyPr/>
        <a:lstStyle/>
        <a:p>
          <a:endParaRPr lang="en-US"/>
        </a:p>
      </dgm:t>
    </dgm:pt>
    <dgm:pt modelId="{5D920D2D-EEA5-9E4C-BE66-543121331503}" type="sibTrans" cxnId="{127ACA18-77C2-CA47-A3EB-377A6E2F18B5}">
      <dgm:prSet/>
      <dgm:spPr/>
      <dgm:t>
        <a:bodyPr/>
        <a:lstStyle/>
        <a:p>
          <a:endParaRPr lang="en-US"/>
        </a:p>
      </dgm:t>
    </dgm:pt>
    <dgm:pt modelId="{9A30D281-B269-9843-AF16-6131FA4B1298}">
      <dgm:prSet/>
      <dgm:spPr/>
      <dgm:t>
        <a:bodyPr/>
        <a:lstStyle/>
        <a:p>
          <a:pPr rtl="0"/>
          <a:r>
            <a:rPr lang="en-GB" smtClean="0"/>
            <a:t>The cake must be tasty</a:t>
          </a:r>
          <a:endParaRPr lang="en-GB"/>
        </a:p>
      </dgm:t>
    </dgm:pt>
    <dgm:pt modelId="{97BFADB3-FF7A-A74F-B593-AB26FA72E9ED}" type="parTrans" cxnId="{264FC16D-EE90-D54D-AE31-A44FEB0FAB33}">
      <dgm:prSet/>
      <dgm:spPr/>
      <dgm:t>
        <a:bodyPr/>
        <a:lstStyle/>
        <a:p>
          <a:endParaRPr lang="en-US"/>
        </a:p>
      </dgm:t>
    </dgm:pt>
    <dgm:pt modelId="{BE5A547A-7AE2-ED42-9D7B-7F3069945728}" type="sibTrans" cxnId="{264FC16D-EE90-D54D-AE31-A44FEB0FAB33}">
      <dgm:prSet/>
      <dgm:spPr/>
      <dgm:t>
        <a:bodyPr/>
        <a:lstStyle/>
        <a:p>
          <a:endParaRPr lang="en-US"/>
        </a:p>
      </dgm:t>
    </dgm:pt>
    <dgm:pt modelId="{D985487B-6190-BB47-8F9F-B3EEDD705DB2}">
      <dgm:prSet/>
      <dgm:spPr/>
      <dgm:t>
        <a:bodyPr/>
        <a:lstStyle/>
        <a:p>
          <a:pPr rtl="0"/>
          <a:r>
            <a:rPr lang="en-GB" smtClean="0"/>
            <a:t>The house must have a front door</a:t>
          </a:r>
          <a:endParaRPr lang="en-GB"/>
        </a:p>
      </dgm:t>
    </dgm:pt>
    <dgm:pt modelId="{5D7D5861-3966-E84F-884F-B05C84F0E983}" type="parTrans" cxnId="{95D7DA8E-34CB-3A49-86B2-FC25865D6C95}">
      <dgm:prSet/>
      <dgm:spPr/>
      <dgm:t>
        <a:bodyPr/>
        <a:lstStyle/>
        <a:p>
          <a:endParaRPr lang="en-US"/>
        </a:p>
      </dgm:t>
    </dgm:pt>
    <dgm:pt modelId="{12A67F40-4613-514F-964A-5F351AD0CC2E}" type="sibTrans" cxnId="{95D7DA8E-34CB-3A49-86B2-FC25865D6C95}">
      <dgm:prSet/>
      <dgm:spPr/>
      <dgm:t>
        <a:bodyPr/>
        <a:lstStyle/>
        <a:p>
          <a:endParaRPr lang="en-US"/>
        </a:p>
      </dgm:t>
    </dgm:pt>
    <dgm:pt modelId="{C62D7E79-DC42-7949-AED1-6D84FBEF8BD4}">
      <dgm:prSet/>
      <dgm:spPr/>
      <dgm:t>
        <a:bodyPr/>
        <a:lstStyle/>
        <a:p>
          <a:pPr rtl="0"/>
          <a:r>
            <a:rPr lang="en-GB" dirty="0" smtClean="0"/>
            <a:t>The car must be able to accelerate to 80 </a:t>
          </a:r>
          <a:r>
            <a:rPr lang="en-GB" dirty="0" err="1" smtClean="0"/>
            <a:t>MpH</a:t>
          </a:r>
          <a:endParaRPr lang="en-GB" dirty="0"/>
        </a:p>
      </dgm:t>
    </dgm:pt>
    <dgm:pt modelId="{4202872B-7820-1E49-81B5-A6C0987F0D4F}" type="parTrans" cxnId="{7A9D9330-31BA-CE49-86E6-32D4CE2DC97C}">
      <dgm:prSet/>
      <dgm:spPr/>
      <dgm:t>
        <a:bodyPr/>
        <a:lstStyle/>
        <a:p>
          <a:endParaRPr lang="en-US"/>
        </a:p>
      </dgm:t>
    </dgm:pt>
    <dgm:pt modelId="{A652E7B7-647E-7F4E-8F39-AA999971545D}" type="sibTrans" cxnId="{7A9D9330-31BA-CE49-86E6-32D4CE2DC97C}">
      <dgm:prSet/>
      <dgm:spPr/>
      <dgm:t>
        <a:bodyPr/>
        <a:lstStyle/>
        <a:p>
          <a:endParaRPr lang="en-US"/>
        </a:p>
      </dgm:t>
    </dgm:pt>
    <dgm:pt modelId="{410DB671-D850-B440-A70A-6D5CD789A575}">
      <dgm:prSet/>
      <dgm:spPr/>
      <dgm:t>
        <a:bodyPr/>
        <a:lstStyle/>
        <a:p>
          <a:pPr rtl="0"/>
          <a:r>
            <a:rPr lang="en-GB" dirty="0" smtClean="0"/>
            <a:t>The patient must survive the surgery</a:t>
          </a:r>
          <a:endParaRPr lang="en-GB" dirty="0"/>
        </a:p>
      </dgm:t>
    </dgm:pt>
    <dgm:pt modelId="{0D27DDCB-6764-4045-A6F4-98A644FD709A}" type="parTrans" cxnId="{423ACCCB-C93B-5844-8EC1-5D78CFC50EB0}">
      <dgm:prSet/>
      <dgm:spPr/>
      <dgm:t>
        <a:bodyPr/>
        <a:lstStyle/>
        <a:p>
          <a:endParaRPr lang="en-US"/>
        </a:p>
      </dgm:t>
    </dgm:pt>
    <dgm:pt modelId="{5D2164D7-2DBA-E147-B1BD-95F26328D516}" type="sibTrans" cxnId="{423ACCCB-C93B-5844-8EC1-5D78CFC50EB0}">
      <dgm:prSet/>
      <dgm:spPr/>
      <dgm:t>
        <a:bodyPr/>
        <a:lstStyle/>
        <a:p>
          <a:endParaRPr lang="en-US"/>
        </a:p>
      </dgm:t>
    </dgm:pt>
    <dgm:pt modelId="{92D6F9D4-A64D-EB4D-8C99-7DAA94A9D527}" type="pres">
      <dgm:prSet presAssocID="{DAFBC3EE-D3CC-6D44-B0CD-3C5848105B43}" presName="linear" presStyleCnt="0">
        <dgm:presLayoutVars>
          <dgm:dir/>
          <dgm:animLvl val="lvl"/>
          <dgm:resizeHandles val="exact"/>
        </dgm:presLayoutVars>
      </dgm:prSet>
      <dgm:spPr/>
      <dgm:t>
        <a:bodyPr/>
        <a:lstStyle/>
        <a:p>
          <a:endParaRPr lang="en-US"/>
        </a:p>
      </dgm:t>
    </dgm:pt>
    <dgm:pt modelId="{754D6718-A76F-0D41-9BC9-1BE5237A39BC}" type="pres">
      <dgm:prSet presAssocID="{42713FD2-6D8B-4D45-A7B4-EBB3E16DA3D3}" presName="parentLin" presStyleCnt="0"/>
      <dgm:spPr/>
    </dgm:pt>
    <dgm:pt modelId="{0095EB62-A691-6547-8F65-107A76446C34}" type="pres">
      <dgm:prSet presAssocID="{42713FD2-6D8B-4D45-A7B4-EBB3E16DA3D3}" presName="parentLeftMargin" presStyleLbl="node1" presStyleIdx="0" presStyleCnt="3"/>
      <dgm:spPr/>
      <dgm:t>
        <a:bodyPr/>
        <a:lstStyle/>
        <a:p>
          <a:endParaRPr lang="en-US"/>
        </a:p>
      </dgm:t>
    </dgm:pt>
    <dgm:pt modelId="{8E30011F-0B32-C34A-87FE-286B5B058E7C}" type="pres">
      <dgm:prSet presAssocID="{42713FD2-6D8B-4D45-A7B4-EBB3E16DA3D3}" presName="parentText" presStyleLbl="node1" presStyleIdx="0" presStyleCnt="3">
        <dgm:presLayoutVars>
          <dgm:chMax val="0"/>
          <dgm:bulletEnabled val="1"/>
        </dgm:presLayoutVars>
      </dgm:prSet>
      <dgm:spPr/>
      <dgm:t>
        <a:bodyPr/>
        <a:lstStyle/>
        <a:p>
          <a:endParaRPr lang="en-US"/>
        </a:p>
      </dgm:t>
    </dgm:pt>
    <dgm:pt modelId="{136FA098-9A1C-FF49-B305-9B60A9844BEB}" type="pres">
      <dgm:prSet presAssocID="{42713FD2-6D8B-4D45-A7B4-EBB3E16DA3D3}" presName="negativeSpace" presStyleCnt="0"/>
      <dgm:spPr/>
    </dgm:pt>
    <dgm:pt modelId="{B837D11A-2F85-4B4A-8B52-9E1D9453DD04}" type="pres">
      <dgm:prSet presAssocID="{42713FD2-6D8B-4D45-A7B4-EBB3E16DA3D3}" presName="childText" presStyleLbl="conFgAcc1" presStyleIdx="0" presStyleCnt="3">
        <dgm:presLayoutVars>
          <dgm:bulletEnabled val="1"/>
        </dgm:presLayoutVars>
      </dgm:prSet>
      <dgm:spPr/>
    </dgm:pt>
    <dgm:pt modelId="{359196A4-0DBB-0749-BCD2-6AA4F2994A40}" type="pres">
      <dgm:prSet presAssocID="{7A4A2E89-D9BE-AD40-AC02-16F314E834DA}" presName="spaceBetweenRectangles" presStyleCnt="0"/>
      <dgm:spPr/>
    </dgm:pt>
    <dgm:pt modelId="{96EC43E7-DCB9-D240-B553-E5893B8EE335}" type="pres">
      <dgm:prSet presAssocID="{7797010A-142F-814E-997C-83739D37CF0D}" presName="parentLin" presStyleCnt="0"/>
      <dgm:spPr/>
    </dgm:pt>
    <dgm:pt modelId="{E253F423-B3F8-B047-917F-E38C8388ABB7}" type="pres">
      <dgm:prSet presAssocID="{7797010A-142F-814E-997C-83739D37CF0D}" presName="parentLeftMargin" presStyleLbl="node1" presStyleIdx="0" presStyleCnt="3"/>
      <dgm:spPr/>
      <dgm:t>
        <a:bodyPr/>
        <a:lstStyle/>
        <a:p>
          <a:endParaRPr lang="en-US"/>
        </a:p>
      </dgm:t>
    </dgm:pt>
    <dgm:pt modelId="{4CC73DD5-8ABB-DC49-A51B-3E0D2E9A4997}" type="pres">
      <dgm:prSet presAssocID="{7797010A-142F-814E-997C-83739D37CF0D}" presName="parentText" presStyleLbl="node1" presStyleIdx="1" presStyleCnt="3">
        <dgm:presLayoutVars>
          <dgm:chMax val="0"/>
          <dgm:bulletEnabled val="1"/>
        </dgm:presLayoutVars>
      </dgm:prSet>
      <dgm:spPr/>
      <dgm:t>
        <a:bodyPr/>
        <a:lstStyle/>
        <a:p>
          <a:endParaRPr lang="en-US"/>
        </a:p>
      </dgm:t>
    </dgm:pt>
    <dgm:pt modelId="{724727EC-5B55-8F42-B530-71F7671B3AB9}" type="pres">
      <dgm:prSet presAssocID="{7797010A-142F-814E-997C-83739D37CF0D}" presName="negativeSpace" presStyleCnt="0"/>
      <dgm:spPr/>
    </dgm:pt>
    <dgm:pt modelId="{443E104B-36E7-E843-BD56-959BDCF1177C}" type="pres">
      <dgm:prSet presAssocID="{7797010A-142F-814E-997C-83739D37CF0D}" presName="childText" presStyleLbl="conFgAcc1" presStyleIdx="1" presStyleCnt="3">
        <dgm:presLayoutVars>
          <dgm:bulletEnabled val="1"/>
        </dgm:presLayoutVars>
      </dgm:prSet>
      <dgm:spPr/>
    </dgm:pt>
    <dgm:pt modelId="{B8374570-000B-7144-8377-12551A483604}" type="pres">
      <dgm:prSet presAssocID="{D0A8598F-52D8-C54C-B141-668C809484F2}" presName="spaceBetweenRectangles" presStyleCnt="0"/>
      <dgm:spPr/>
    </dgm:pt>
    <dgm:pt modelId="{41FC40AB-4C23-154A-A11F-4C9F0E5FE455}" type="pres">
      <dgm:prSet presAssocID="{DA7C2D4B-90CB-0C46-912F-CDD922B296FE}" presName="parentLin" presStyleCnt="0"/>
      <dgm:spPr/>
    </dgm:pt>
    <dgm:pt modelId="{EDFBF0D9-ED6A-D64C-BA82-2339FC64BD63}" type="pres">
      <dgm:prSet presAssocID="{DA7C2D4B-90CB-0C46-912F-CDD922B296FE}" presName="parentLeftMargin" presStyleLbl="node1" presStyleIdx="1" presStyleCnt="3"/>
      <dgm:spPr/>
      <dgm:t>
        <a:bodyPr/>
        <a:lstStyle/>
        <a:p>
          <a:endParaRPr lang="en-US"/>
        </a:p>
      </dgm:t>
    </dgm:pt>
    <dgm:pt modelId="{40B2299C-73AC-4A47-9709-F170C52566DA}" type="pres">
      <dgm:prSet presAssocID="{DA7C2D4B-90CB-0C46-912F-CDD922B296FE}" presName="parentText" presStyleLbl="node1" presStyleIdx="2" presStyleCnt="3">
        <dgm:presLayoutVars>
          <dgm:chMax val="0"/>
          <dgm:bulletEnabled val="1"/>
        </dgm:presLayoutVars>
      </dgm:prSet>
      <dgm:spPr/>
      <dgm:t>
        <a:bodyPr/>
        <a:lstStyle/>
        <a:p>
          <a:endParaRPr lang="en-US"/>
        </a:p>
      </dgm:t>
    </dgm:pt>
    <dgm:pt modelId="{2C043F1C-017F-104B-BABB-86F77FC5F5D8}" type="pres">
      <dgm:prSet presAssocID="{DA7C2D4B-90CB-0C46-912F-CDD922B296FE}" presName="negativeSpace" presStyleCnt="0"/>
      <dgm:spPr/>
    </dgm:pt>
    <dgm:pt modelId="{D657B87F-8E8A-5441-A309-DB441BF919CA}" type="pres">
      <dgm:prSet presAssocID="{DA7C2D4B-90CB-0C46-912F-CDD922B296FE}" presName="childText" presStyleLbl="conFgAcc1" presStyleIdx="2" presStyleCnt="3">
        <dgm:presLayoutVars>
          <dgm:bulletEnabled val="1"/>
        </dgm:presLayoutVars>
      </dgm:prSet>
      <dgm:spPr/>
      <dgm:t>
        <a:bodyPr/>
        <a:lstStyle/>
        <a:p>
          <a:endParaRPr lang="en-US"/>
        </a:p>
      </dgm:t>
    </dgm:pt>
  </dgm:ptLst>
  <dgm:cxnLst>
    <dgm:cxn modelId="{4C70681D-765B-394F-812A-45DD65875EB5}" srcId="{DAFBC3EE-D3CC-6D44-B0CD-3C5848105B43}" destId="{42713FD2-6D8B-4D45-A7B4-EBB3E16DA3D3}" srcOrd="0" destOrd="0" parTransId="{B17963E4-6968-254C-9746-3C8137E33D05}" sibTransId="{7A4A2E89-D9BE-AD40-AC02-16F314E834DA}"/>
    <dgm:cxn modelId="{47BD7EF2-4D23-034D-AAE2-BFBAF041BCB3}" type="presOf" srcId="{9A30D281-B269-9843-AF16-6131FA4B1298}" destId="{D657B87F-8E8A-5441-A309-DB441BF919CA}" srcOrd="0" destOrd="0" presId="urn:microsoft.com/office/officeart/2005/8/layout/list1"/>
    <dgm:cxn modelId="{127ACA18-77C2-CA47-A3EB-377A6E2F18B5}" srcId="{DAFBC3EE-D3CC-6D44-B0CD-3C5848105B43}" destId="{DA7C2D4B-90CB-0C46-912F-CDD922B296FE}" srcOrd="2" destOrd="0" parTransId="{854A063A-CCE0-DB4A-8081-6EEFD1EE9963}" sibTransId="{5D920D2D-EEA5-9E4C-BE66-543121331503}"/>
    <dgm:cxn modelId="{7A9D9330-31BA-CE49-86E6-32D4CE2DC97C}" srcId="{DA7C2D4B-90CB-0C46-912F-CDD922B296FE}" destId="{C62D7E79-DC42-7949-AED1-6D84FBEF8BD4}" srcOrd="2" destOrd="0" parTransId="{4202872B-7820-1E49-81B5-A6C0987F0D4F}" sibTransId="{A652E7B7-647E-7F4E-8F39-AA999971545D}"/>
    <dgm:cxn modelId="{18A4C5F5-C77B-7D4A-8564-8C79254D0A7B}" type="presOf" srcId="{D985487B-6190-BB47-8F9F-B3EEDD705DB2}" destId="{D657B87F-8E8A-5441-A309-DB441BF919CA}" srcOrd="0" destOrd="1" presId="urn:microsoft.com/office/officeart/2005/8/layout/list1"/>
    <dgm:cxn modelId="{423ACCCB-C93B-5844-8EC1-5D78CFC50EB0}" srcId="{DA7C2D4B-90CB-0C46-912F-CDD922B296FE}" destId="{410DB671-D850-B440-A70A-6D5CD789A575}" srcOrd="3" destOrd="0" parTransId="{0D27DDCB-6764-4045-A6F4-98A644FD709A}" sibTransId="{5D2164D7-2DBA-E147-B1BD-95F26328D516}"/>
    <dgm:cxn modelId="{6FABC4E4-BE3C-AB4C-AA97-12353C063605}" type="presOf" srcId="{42713FD2-6D8B-4D45-A7B4-EBB3E16DA3D3}" destId="{0095EB62-A691-6547-8F65-107A76446C34}" srcOrd="0" destOrd="0" presId="urn:microsoft.com/office/officeart/2005/8/layout/list1"/>
    <dgm:cxn modelId="{FAA4E234-17F1-C444-A2AD-4B8ED507DA66}" type="presOf" srcId="{DAFBC3EE-D3CC-6D44-B0CD-3C5848105B43}" destId="{92D6F9D4-A64D-EB4D-8C99-7DAA94A9D527}" srcOrd="0" destOrd="0" presId="urn:microsoft.com/office/officeart/2005/8/layout/list1"/>
    <dgm:cxn modelId="{95D7DA8E-34CB-3A49-86B2-FC25865D6C95}" srcId="{DA7C2D4B-90CB-0C46-912F-CDD922B296FE}" destId="{D985487B-6190-BB47-8F9F-B3EEDD705DB2}" srcOrd="1" destOrd="0" parTransId="{5D7D5861-3966-E84F-884F-B05C84F0E983}" sibTransId="{12A67F40-4613-514F-964A-5F351AD0CC2E}"/>
    <dgm:cxn modelId="{A6C14498-AF51-3348-A4B0-0E16B8433A36}" type="presOf" srcId="{C62D7E79-DC42-7949-AED1-6D84FBEF8BD4}" destId="{D657B87F-8E8A-5441-A309-DB441BF919CA}" srcOrd="0" destOrd="2" presId="urn:microsoft.com/office/officeart/2005/8/layout/list1"/>
    <dgm:cxn modelId="{8AF7122B-0326-CA48-87FC-401F9A7F910E}" type="presOf" srcId="{DA7C2D4B-90CB-0C46-912F-CDD922B296FE}" destId="{40B2299C-73AC-4A47-9709-F170C52566DA}" srcOrd="1" destOrd="0" presId="urn:microsoft.com/office/officeart/2005/8/layout/list1"/>
    <dgm:cxn modelId="{5E3AD597-DE25-D14E-B378-B0DFF11D2EF2}" type="presOf" srcId="{42713FD2-6D8B-4D45-A7B4-EBB3E16DA3D3}" destId="{8E30011F-0B32-C34A-87FE-286B5B058E7C}" srcOrd="1" destOrd="0" presId="urn:microsoft.com/office/officeart/2005/8/layout/list1"/>
    <dgm:cxn modelId="{803E887C-65FA-4748-9C13-0888C7C9FD4A}" type="presOf" srcId="{410DB671-D850-B440-A70A-6D5CD789A575}" destId="{D657B87F-8E8A-5441-A309-DB441BF919CA}" srcOrd="0" destOrd="3" presId="urn:microsoft.com/office/officeart/2005/8/layout/list1"/>
    <dgm:cxn modelId="{62172B26-3506-344E-8BCA-EC3238A8DA4D}" type="presOf" srcId="{7797010A-142F-814E-997C-83739D37CF0D}" destId="{E253F423-B3F8-B047-917F-E38C8388ABB7}" srcOrd="0" destOrd="0" presId="urn:microsoft.com/office/officeart/2005/8/layout/list1"/>
    <dgm:cxn modelId="{2B921054-6CB7-9745-B808-5AD475FEAA8F}" srcId="{DAFBC3EE-D3CC-6D44-B0CD-3C5848105B43}" destId="{7797010A-142F-814E-997C-83739D37CF0D}" srcOrd="1" destOrd="0" parTransId="{354E4418-A78A-F448-8492-B3204C07BF49}" sibTransId="{D0A8598F-52D8-C54C-B141-668C809484F2}"/>
    <dgm:cxn modelId="{5CA1842F-A6FE-F24F-8A86-153C28CF6DAE}" type="presOf" srcId="{7797010A-142F-814E-997C-83739D37CF0D}" destId="{4CC73DD5-8ABB-DC49-A51B-3E0D2E9A4997}" srcOrd="1" destOrd="0" presId="urn:microsoft.com/office/officeart/2005/8/layout/list1"/>
    <dgm:cxn modelId="{264FC16D-EE90-D54D-AE31-A44FEB0FAB33}" srcId="{DA7C2D4B-90CB-0C46-912F-CDD922B296FE}" destId="{9A30D281-B269-9843-AF16-6131FA4B1298}" srcOrd="0" destOrd="0" parTransId="{97BFADB3-FF7A-A74F-B593-AB26FA72E9ED}" sibTransId="{BE5A547A-7AE2-ED42-9D7B-7F3069945728}"/>
    <dgm:cxn modelId="{C96BB1C6-43A9-E546-BB9D-6EE52620EBCF}" type="presOf" srcId="{DA7C2D4B-90CB-0C46-912F-CDD922B296FE}" destId="{EDFBF0D9-ED6A-D64C-BA82-2339FC64BD63}" srcOrd="0" destOrd="0" presId="urn:microsoft.com/office/officeart/2005/8/layout/list1"/>
    <dgm:cxn modelId="{1C7B3E3C-733E-3E43-BD9F-DE5278B76695}" type="presParOf" srcId="{92D6F9D4-A64D-EB4D-8C99-7DAA94A9D527}" destId="{754D6718-A76F-0D41-9BC9-1BE5237A39BC}" srcOrd="0" destOrd="0" presId="urn:microsoft.com/office/officeart/2005/8/layout/list1"/>
    <dgm:cxn modelId="{227D1A3C-5965-454D-91C3-B544C6744B93}" type="presParOf" srcId="{754D6718-A76F-0D41-9BC9-1BE5237A39BC}" destId="{0095EB62-A691-6547-8F65-107A76446C34}" srcOrd="0" destOrd="0" presId="urn:microsoft.com/office/officeart/2005/8/layout/list1"/>
    <dgm:cxn modelId="{CB323C6C-422F-E748-95BC-49B499666C53}" type="presParOf" srcId="{754D6718-A76F-0D41-9BC9-1BE5237A39BC}" destId="{8E30011F-0B32-C34A-87FE-286B5B058E7C}" srcOrd="1" destOrd="0" presId="urn:microsoft.com/office/officeart/2005/8/layout/list1"/>
    <dgm:cxn modelId="{44039C59-C1D8-B049-B968-29279A53EDD8}" type="presParOf" srcId="{92D6F9D4-A64D-EB4D-8C99-7DAA94A9D527}" destId="{136FA098-9A1C-FF49-B305-9B60A9844BEB}" srcOrd="1" destOrd="0" presId="urn:microsoft.com/office/officeart/2005/8/layout/list1"/>
    <dgm:cxn modelId="{B9CDAE08-7ABB-4F41-BCD3-8F1616B1D95A}" type="presParOf" srcId="{92D6F9D4-A64D-EB4D-8C99-7DAA94A9D527}" destId="{B837D11A-2F85-4B4A-8B52-9E1D9453DD04}" srcOrd="2" destOrd="0" presId="urn:microsoft.com/office/officeart/2005/8/layout/list1"/>
    <dgm:cxn modelId="{5E036E07-514D-E848-9123-0E6E80385D66}" type="presParOf" srcId="{92D6F9D4-A64D-EB4D-8C99-7DAA94A9D527}" destId="{359196A4-0DBB-0749-BCD2-6AA4F2994A40}" srcOrd="3" destOrd="0" presId="urn:microsoft.com/office/officeart/2005/8/layout/list1"/>
    <dgm:cxn modelId="{8878561B-A435-FA41-8134-5C6781E653B2}" type="presParOf" srcId="{92D6F9D4-A64D-EB4D-8C99-7DAA94A9D527}" destId="{96EC43E7-DCB9-D240-B553-E5893B8EE335}" srcOrd="4" destOrd="0" presId="urn:microsoft.com/office/officeart/2005/8/layout/list1"/>
    <dgm:cxn modelId="{D2CEECCB-2464-EC4C-B78D-5E21FE35EB41}" type="presParOf" srcId="{96EC43E7-DCB9-D240-B553-E5893B8EE335}" destId="{E253F423-B3F8-B047-917F-E38C8388ABB7}" srcOrd="0" destOrd="0" presId="urn:microsoft.com/office/officeart/2005/8/layout/list1"/>
    <dgm:cxn modelId="{E0F06979-157B-234C-92F5-63149432AE80}" type="presParOf" srcId="{96EC43E7-DCB9-D240-B553-E5893B8EE335}" destId="{4CC73DD5-8ABB-DC49-A51B-3E0D2E9A4997}" srcOrd="1" destOrd="0" presId="urn:microsoft.com/office/officeart/2005/8/layout/list1"/>
    <dgm:cxn modelId="{18A4EE6E-FC99-6441-9255-509E57B5E68C}" type="presParOf" srcId="{92D6F9D4-A64D-EB4D-8C99-7DAA94A9D527}" destId="{724727EC-5B55-8F42-B530-71F7671B3AB9}" srcOrd="5" destOrd="0" presId="urn:microsoft.com/office/officeart/2005/8/layout/list1"/>
    <dgm:cxn modelId="{ADF47340-BC2F-DA4A-BEDC-085B8BA8312E}" type="presParOf" srcId="{92D6F9D4-A64D-EB4D-8C99-7DAA94A9D527}" destId="{443E104B-36E7-E843-BD56-959BDCF1177C}" srcOrd="6" destOrd="0" presId="urn:microsoft.com/office/officeart/2005/8/layout/list1"/>
    <dgm:cxn modelId="{0026FFFA-4AD5-8449-B593-5337FB7431EB}" type="presParOf" srcId="{92D6F9D4-A64D-EB4D-8C99-7DAA94A9D527}" destId="{B8374570-000B-7144-8377-12551A483604}" srcOrd="7" destOrd="0" presId="urn:microsoft.com/office/officeart/2005/8/layout/list1"/>
    <dgm:cxn modelId="{90217DE0-7AB8-AA46-BCBF-28304909AC29}" type="presParOf" srcId="{92D6F9D4-A64D-EB4D-8C99-7DAA94A9D527}" destId="{41FC40AB-4C23-154A-A11F-4C9F0E5FE455}" srcOrd="8" destOrd="0" presId="urn:microsoft.com/office/officeart/2005/8/layout/list1"/>
    <dgm:cxn modelId="{D7543DF0-01FB-B74F-B93E-F86CF757F60A}" type="presParOf" srcId="{41FC40AB-4C23-154A-A11F-4C9F0E5FE455}" destId="{EDFBF0D9-ED6A-D64C-BA82-2339FC64BD63}" srcOrd="0" destOrd="0" presId="urn:microsoft.com/office/officeart/2005/8/layout/list1"/>
    <dgm:cxn modelId="{409279B6-847A-A846-BA9C-1A798ABFA397}" type="presParOf" srcId="{41FC40AB-4C23-154A-A11F-4C9F0E5FE455}" destId="{40B2299C-73AC-4A47-9709-F170C52566DA}" srcOrd="1" destOrd="0" presId="urn:microsoft.com/office/officeart/2005/8/layout/list1"/>
    <dgm:cxn modelId="{CEDA7715-1D55-7644-A325-28B2B669A74D}" type="presParOf" srcId="{92D6F9D4-A64D-EB4D-8C99-7DAA94A9D527}" destId="{2C043F1C-017F-104B-BABB-86F77FC5F5D8}" srcOrd="9" destOrd="0" presId="urn:microsoft.com/office/officeart/2005/8/layout/list1"/>
    <dgm:cxn modelId="{737DD564-E2B1-604A-AE9B-9EFF41E5C4AF}" type="presParOf" srcId="{92D6F9D4-A64D-EB4D-8C99-7DAA94A9D527}" destId="{D657B87F-8E8A-5441-A309-DB441BF919C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DD5D9D-DAF1-954E-BC60-F8B16B8AE8CC}" type="doc">
      <dgm:prSet loTypeId="urn:microsoft.com/office/officeart/2005/8/layout/chevron2" loCatId="" qsTypeId="urn:microsoft.com/office/officeart/2005/8/quickstyle/simple4" qsCatId="simple" csTypeId="urn:microsoft.com/office/officeart/2005/8/colors/colorful2" csCatId="colorful"/>
      <dgm:spPr/>
      <dgm:t>
        <a:bodyPr/>
        <a:lstStyle/>
        <a:p>
          <a:endParaRPr lang="en-US"/>
        </a:p>
      </dgm:t>
    </dgm:pt>
    <dgm:pt modelId="{714D1421-9B8F-8E4A-9CD1-773BA766F2C6}">
      <dgm:prSet/>
      <dgm:spPr/>
      <dgm:t>
        <a:bodyPr/>
        <a:lstStyle/>
        <a:p>
          <a:pPr rtl="0"/>
          <a:r>
            <a:rPr lang="en-GB" smtClean="0"/>
            <a:t>Quality planning</a:t>
          </a:r>
          <a:endParaRPr lang="en-GB"/>
        </a:p>
      </dgm:t>
    </dgm:pt>
    <dgm:pt modelId="{9B03EA4D-FB76-4846-BA88-40573AAF1098}" type="parTrans" cxnId="{0E8BDA14-14EC-6D4E-BBBE-D6ED7FCAD34B}">
      <dgm:prSet/>
      <dgm:spPr/>
      <dgm:t>
        <a:bodyPr/>
        <a:lstStyle/>
        <a:p>
          <a:endParaRPr lang="en-US"/>
        </a:p>
      </dgm:t>
    </dgm:pt>
    <dgm:pt modelId="{BE100818-AF21-0F4A-922E-15E2A10BF9F7}" type="sibTrans" cxnId="{0E8BDA14-14EC-6D4E-BBBE-D6ED7FCAD34B}">
      <dgm:prSet/>
      <dgm:spPr/>
      <dgm:t>
        <a:bodyPr/>
        <a:lstStyle/>
        <a:p>
          <a:endParaRPr lang="en-US"/>
        </a:p>
      </dgm:t>
    </dgm:pt>
    <dgm:pt modelId="{DFD8F839-98E1-7C41-B1F2-5C7A1785F805}">
      <dgm:prSet/>
      <dgm:spPr/>
      <dgm:t>
        <a:bodyPr/>
        <a:lstStyle/>
        <a:p>
          <a:pPr rtl="0"/>
          <a:r>
            <a:rPr lang="en-GB" smtClean="0"/>
            <a:t>Prepares to meet stakeholders’ quality requirements</a:t>
          </a:r>
          <a:endParaRPr lang="en-GB"/>
        </a:p>
      </dgm:t>
    </dgm:pt>
    <dgm:pt modelId="{FFC99110-B61E-DF45-9D4F-C323BA623530}" type="parTrans" cxnId="{4F6A97A6-25C5-6E47-BA24-DA8C4E53386B}">
      <dgm:prSet/>
      <dgm:spPr/>
      <dgm:t>
        <a:bodyPr/>
        <a:lstStyle/>
        <a:p>
          <a:endParaRPr lang="en-US"/>
        </a:p>
      </dgm:t>
    </dgm:pt>
    <dgm:pt modelId="{88F34659-8989-704C-AA2C-2356FAB725F2}" type="sibTrans" cxnId="{4F6A97A6-25C5-6E47-BA24-DA8C4E53386B}">
      <dgm:prSet/>
      <dgm:spPr/>
      <dgm:t>
        <a:bodyPr/>
        <a:lstStyle/>
        <a:p>
          <a:endParaRPr lang="en-US"/>
        </a:p>
      </dgm:t>
    </dgm:pt>
    <dgm:pt modelId="{58F40C43-1476-494E-9ACC-21A3C9B40F42}">
      <dgm:prSet/>
      <dgm:spPr/>
      <dgm:t>
        <a:bodyPr/>
        <a:lstStyle/>
        <a:p>
          <a:pPr rtl="0"/>
          <a:r>
            <a:rPr lang="en-GB" smtClean="0"/>
            <a:t>Allows trade-offs between scope, time, cost and quality</a:t>
          </a:r>
          <a:endParaRPr lang="en-GB"/>
        </a:p>
      </dgm:t>
    </dgm:pt>
    <dgm:pt modelId="{20BE9BE3-55D8-6B47-81F3-46FCEC52E514}" type="parTrans" cxnId="{C015BBDF-128A-DD4D-8B81-CBACA33672A5}">
      <dgm:prSet/>
      <dgm:spPr/>
      <dgm:t>
        <a:bodyPr/>
        <a:lstStyle/>
        <a:p>
          <a:endParaRPr lang="en-US"/>
        </a:p>
      </dgm:t>
    </dgm:pt>
    <dgm:pt modelId="{CFD275E4-5646-8245-BFF3-ECE195E7C04E}" type="sibTrans" cxnId="{C015BBDF-128A-DD4D-8B81-CBACA33672A5}">
      <dgm:prSet/>
      <dgm:spPr/>
      <dgm:t>
        <a:bodyPr/>
        <a:lstStyle/>
        <a:p>
          <a:endParaRPr lang="en-US"/>
        </a:p>
      </dgm:t>
    </dgm:pt>
    <dgm:pt modelId="{ECA12EA0-F8B4-EF46-96CF-7E980903CA1E}">
      <dgm:prSet/>
      <dgm:spPr/>
      <dgm:t>
        <a:bodyPr/>
        <a:lstStyle/>
        <a:p>
          <a:pPr rtl="0"/>
          <a:r>
            <a:rPr lang="en-GB" smtClean="0"/>
            <a:t>Quality assurance</a:t>
          </a:r>
          <a:endParaRPr lang="en-GB"/>
        </a:p>
      </dgm:t>
    </dgm:pt>
    <dgm:pt modelId="{581573F2-FC40-6045-83E2-38D6BF1331B9}" type="parTrans" cxnId="{93CDBF78-162E-794A-A799-66CD931B7D06}">
      <dgm:prSet/>
      <dgm:spPr/>
      <dgm:t>
        <a:bodyPr/>
        <a:lstStyle/>
        <a:p>
          <a:endParaRPr lang="en-US"/>
        </a:p>
      </dgm:t>
    </dgm:pt>
    <dgm:pt modelId="{3EFBDD8E-FD2D-4F41-86C7-7814444BEEB0}" type="sibTrans" cxnId="{93CDBF78-162E-794A-A799-66CD931B7D06}">
      <dgm:prSet/>
      <dgm:spPr/>
      <dgm:t>
        <a:bodyPr/>
        <a:lstStyle/>
        <a:p>
          <a:endParaRPr lang="en-US"/>
        </a:p>
      </dgm:t>
    </dgm:pt>
    <dgm:pt modelId="{FBC1D309-A9BD-D848-88EB-36F4F4A526EC}">
      <dgm:prSet/>
      <dgm:spPr/>
      <dgm:t>
        <a:bodyPr/>
        <a:lstStyle/>
        <a:p>
          <a:pPr rtl="0"/>
          <a:r>
            <a:rPr lang="en-GB" smtClean="0"/>
            <a:t>Provides confidence that quality will be achieved</a:t>
          </a:r>
          <a:endParaRPr lang="en-GB"/>
        </a:p>
      </dgm:t>
    </dgm:pt>
    <dgm:pt modelId="{E7BCA378-CB04-C541-9397-11FF6A644313}" type="parTrans" cxnId="{9E315C24-E8ED-6242-9BD0-18B8B6379EA4}">
      <dgm:prSet/>
      <dgm:spPr/>
      <dgm:t>
        <a:bodyPr/>
        <a:lstStyle/>
        <a:p>
          <a:endParaRPr lang="en-US"/>
        </a:p>
      </dgm:t>
    </dgm:pt>
    <dgm:pt modelId="{3A1E940C-E783-1743-8A9B-2A811C4855C4}" type="sibTrans" cxnId="{9E315C24-E8ED-6242-9BD0-18B8B6379EA4}">
      <dgm:prSet/>
      <dgm:spPr/>
      <dgm:t>
        <a:bodyPr/>
        <a:lstStyle/>
        <a:p>
          <a:endParaRPr lang="en-US"/>
        </a:p>
      </dgm:t>
    </dgm:pt>
    <dgm:pt modelId="{5B152D85-B6D4-844C-9FF1-5AD1C0A0E5D0}">
      <dgm:prSet/>
      <dgm:spPr/>
      <dgm:t>
        <a:bodyPr/>
        <a:lstStyle/>
        <a:p>
          <a:pPr rtl="0"/>
          <a:r>
            <a:rPr lang="en-GB" smtClean="0"/>
            <a:t>Validates the consistent use of procedures and standards</a:t>
          </a:r>
          <a:endParaRPr lang="en-GB"/>
        </a:p>
      </dgm:t>
    </dgm:pt>
    <dgm:pt modelId="{436B5CD8-12F9-B94A-AFB1-CAA81997CF9B}" type="parTrans" cxnId="{4DB2CEE7-ED7E-BD42-94B1-B92C40985363}">
      <dgm:prSet/>
      <dgm:spPr/>
      <dgm:t>
        <a:bodyPr/>
        <a:lstStyle/>
        <a:p>
          <a:endParaRPr lang="en-US"/>
        </a:p>
      </dgm:t>
    </dgm:pt>
    <dgm:pt modelId="{9409CC1D-516F-8A4A-A281-E47CC7643981}" type="sibTrans" cxnId="{4DB2CEE7-ED7E-BD42-94B1-B92C40985363}">
      <dgm:prSet/>
      <dgm:spPr/>
      <dgm:t>
        <a:bodyPr/>
        <a:lstStyle/>
        <a:p>
          <a:endParaRPr lang="en-US"/>
        </a:p>
      </dgm:t>
    </dgm:pt>
    <dgm:pt modelId="{082935AC-49ED-084A-B634-EE71E0FF3894}">
      <dgm:prSet/>
      <dgm:spPr/>
      <dgm:t>
        <a:bodyPr/>
        <a:lstStyle/>
        <a:p>
          <a:pPr rtl="0"/>
          <a:r>
            <a:rPr lang="en-GB" smtClean="0"/>
            <a:t>Uses independent reviews and quality audits</a:t>
          </a:r>
          <a:endParaRPr lang="en-GB"/>
        </a:p>
      </dgm:t>
    </dgm:pt>
    <dgm:pt modelId="{ED8C08C3-20C7-8B45-B8BA-A3861D038686}" type="parTrans" cxnId="{B7C85410-06BC-EC43-B4F1-DDA9FE4866EA}">
      <dgm:prSet/>
      <dgm:spPr/>
      <dgm:t>
        <a:bodyPr/>
        <a:lstStyle/>
        <a:p>
          <a:endParaRPr lang="en-US"/>
        </a:p>
      </dgm:t>
    </dgm:pt>
    <dgm:pt modelId="{3724F711-C0E8-C241-BA0F-B6A731CE38E0}" type="sibTrans" cxnId="{B7C85410-06BC-EC43-B4F1-DDA9FE4866EA}">
      <dgm:prSet/>
      <dgm:spPr/>
      <dgm:t>
        <a:bodyPr/>
        <a:lstStyle/>
        <a:p>
          <a:endParaRPr lang="en-US"/>
        </a:p>
      </dgm:t>
    </dgm:pt>
    <dgm:pt modelId="{B41053C5-F71F-664F-B465-2ED30AFB538C}">
      <dgm:prSet/>
      <dgm:spPr/>
      <dgm:t>
        <a:bodyPr/>
        <a:lstStyle/>
        <a:p>
          <a:pPr rtl="0"/>
          <a:r>
            <a:rPr lang="en-GB" smtClean="0"/>
            <a:t>A source of lessons and ideas</a:t>
          </a:r>
          <a:endParaRPr lang="en-GB"/>
        </a:p>
      </dgm:t>
    </dgm:pt>
    <dgm:pt modelId="{F478EA32-7BB7-474A-AB21-00E041AC3C7A}" type="parTrans" cxnId="{B17EBB4D-1D24-604B-A019-1D6421E60E0C}">
      <dgm:prSet/>
      <dgm:spPr/>
      <dgm:t>
        <a:bodyPr/>
        <a:lstStyle/>
        <a:p>
          <a:endParaRPr lang="en-US"/>
        </a:p>
      </dgm:t>
    </dgm:pt>
    <dgm:pt modelId="{4CF30C51-42BF-BB4E-9235-15488CC4BD7E}" type="sibTrans" cxnId="{B17EBB4D-1D24-604B-A019-1D6421E60E0C}">
      <dgm:prSet/>
      <dgm:spPr/>
      <dgm:t>
        <a:bodyPr/>
        <a:lstStyle/>
        <a:p>
          <a:endParaRPr lang="en-US"/>
        </a:p>
      </dgm:t>
    </dgm:pt>
    <dgm:pt modelId="{1574605A-C1FF-744A-9D11-506DBC76FBD8}">
      <dgm:prSet/>
      <dgm:spPr/>
      <dgm:t>
        <a:bodyPr/>
        <a:lstStyle/>
        <a:p>
          <a:pPr rtl="0"/>
          <a:r>
            <a:rPr lang="en-GB" smtClean="0"/>
            <a:t>Quality control</a:t>
          </a:r>
          <a:endParaRPr lang="en-GB"/>
        </a:p>
      </dgm:t>
    </dgm:pt>
    <dgm:pt modelId="{EA349724-C6B5-444A-8232-BD0765718965}" type="parTrans" cxnId="{06C0F2EE-E657-BB44-8D2C-B78D70FBDCF5}">
      <dgm:prSet/>
      <dgm:spPr/>
      <dgm:t>
        <a:bodyPr/>
        <a:lstStyle/>
        <a:p>
          <a:endParaRPr lang="en-US"/>
        </a:p>
      </dgm:t>
    </dgm:pt>
    <dgm:pt modelId="{A9EA4C77-B055-7A4B-997F-800990AFED51}" type="sibTrans" cxnId="{06C0F2EE-E657-BB44-8D2C-B78D70FBDCF5}">
      <dgm:prSet/>
      <dgm:spPr/>
      <dgm:t>
        <a:bodyPr/>
        <a:lstStyle/>
        <a:p>
          <a:endParaRPr lang="en-US"/>
        </a:p>
      </dgm:t>
    </dgm:pt>
    <dgm:pt modelId="{86B34501-E1CD-A644-9969-1849E36DF8AF}">
      <dgm:prSet/>
      <dgm:spPr/>
      <dgm:t>
        <a:bodyPr/>
        <a:lstStyle/>
        <a:p>
          <a:pPr rtl="0"/>
          <a:r>
            <a:rPr lang="en-GB" smtClean="0"/>
            <a:t>Inspection, testing and quality measurement</a:t>
          </a:r>
          <a:endParaRPr lang="en-GB"/>
        </a:p>
      </dgm:t>
    </dgm:pt>
    <dgm:pt modelId="{8A87B530-C042-C549-9B22-BCCDB2B3FF76}" type="parTrans" cxnId="{52F2FF47-F551-1346-BCD3-AA6A6C3BD85E}">
      <dgm:prSet/>
      <dgm:spPr/>
      <dgm:t>
        <a:bodyPr/>
        <a:lstStyle/>
        <a:p>
          <a:endParaRPr lang="en-US"/>
        </a:p>
      </dgm:t>
    </dgm:pt>
    <dgm:pt modelId="{88E4D66E-6803-A248-8C1E-F7415C210C43}" type="sibTrans" cxnId="{52F2FF47-F551-1346-BCD3-AA6A6C3BD85E}">
      <dgm:prSet/>
      <dgm:spPr/>
      <dgm:t>
        <a:bodyPr/>
        <a:lstStyle/>
        <a:p>
          <a:endParaRPr lang="en-US"/>
        </a:p>
      </dgm:t>
    </dgm:pt>
    <dgm:pt modelId="{15997866-C346-314B-BA0B-3CEA3FDD3865}">
      <dgm:prSet/>
      <dgm:spPr/>
      <dgm:t>
        <a:bodyPr/>
        <a:lstStyle/>
        <a:p>
          <a:pPr rtl="0"/>
          <a:r>
            <a:rPr lang="en-GB" smtClean="0"/>
            <a:t>Verifies deliverables conform to specification, are fit for purpose and meet stakeholders expectations</a:t>
          </a:r>
          <a:endParaRPr lang="en-GB"/>
        </a:p>
      </dgm:t>
    </dgm:pt>
    <dgm:pt modelId="{C484F342-3170-C84D-93F3-44EAB8FB49D7}" type="parTrans" cxnId="{D5D35E28-651D-7942-994E-31A9E2A4F1A7}">
      <dgm:prSet/>
      <dgm:spPr/>
      <dgm:t>
        <a:bodyPr/>
        <a:lstStyle/>
        <a:p>
          <a:endParaRPr lang="en-US"/>
        </a:p>
      </dgm:t>
    </dgm:pt>
    <dgm:pt modelId="{8586FCAF-8BC0-F645-9C8A-486469BBAAA3}" type="sibTrans" cxnId="{D5D35E28-651D-7942-994E-31A9E2A4F1A7}">
      <dgm:prSet/>
      <dgm:spPr/>
      <dgm:t>
        <a:bodyPr/>
        <a:lstStyle/>
        <a:p>
          <a:endParaRPr lang="en-US"/>
        </a:p>
      </dgm:t>
    </dgm:pt>
    <dgm:pt modelId="{A4936EA7-8B5B-7947-86E3-7686EA31E081}">
      <dgm:prSet/>
      <dgm:spPr/>
      <dgm:t>
        <a:bodyPr/>
        <a:lstStyle/>
        <a:p>
          <a:pPr rtl="0"/>
          <a:r>
            <a:rPr lang="en-GB" smtClean="0"/>
            <a:t>Continuous improvement</a:t>
          </a:r>
          <a:endParaRPr lang="en-GB"/>
        </a:p>
      </dgm:t>
    </dgm:pt>
    <dgm:pt modelId="{A1FE4B72-CEE1-BD4C-A848-6B24FF5E09EC}" type="parTrans" cxnId="{82C2F3F6-ABDB-C74B-B835-4CF85CE6AD42}">
      <dgm:prSet/>
      <dgm:spPr/>
      <dgm:t>
        <a:bodyPr/>
        <a:lstStyle/>
        <a:p>
          <a:endParaRPr lang="en-US"/>
        </a:p>
      </dgm:t>
    </dgm:pt>
    <dgm:pt modelId="{058F254E-03F8-DF4A-970C-62491FC3EA98}" type="sibTrans" cxnId="{82C2F3F6-ABDB-C74B-B835-4CF85CE6AD42}">
      <dgm:prSet/>
      <dgm:spPr/>
      <dgm:t>
        <a:bodyPr/>
        <a:lstStyle/>
        <a:p>
          <a:endParaRPr lang="en-US"/>
        </a:p>
      </dgm:t>
    </dgm:pt>
    <dgm:pt modelId="{36164A21-AAD5-DE43-BA87-083BD303659A}">
      <dgm:prSet/>
      <dgm:spPr/>
      <dgm:t>
        <a:bodyPr/>
        <a:lstStyle/>
        <a:p>
          <a:pPr rtl="0"/>
          <a:r>
            <a:rPr lang="en-GB" smtClean="0"/>
            <a:t>Meeting requirements without wasting time or resources</a:t>
          </a:r>
          <a:endParaRPr lang="en-GB"/>
        </a:p>
      </dgm:t>
    </dgm:pt>
    <dgm:pt modelId="{C00E29C2-A575-CF43-BA15-A33210A064DB}" type="parTrans" cxnId="{0A6D4150-A4A7-364D-B2A8-093A549B4918}">
      <dgm:prSet/>
      <dgm:spPr/>
      <dgm:t>
        <a:bodyPr/>
        <a:lstStyle/>
        <a:p>
          <a:endParaRPr lang="en-US"/>
        </a:p>
      </dgm:t>
    </dgm:pt>
    <dgm:pt modelId="{889AEF3D-825E-5848-8D06-CEE47166CC8F}" type="sibTrans" cxnId="{0A6D4150-A4A7-364D-B2A8-093A549B4918}">
      <dgm:prSet/>
      <dgm:spPr/>
      <dgm:t>
        <a:bodyPr/>
        <a:lstStyle/>
        <a:p>
          <a:endParaRPr lang="en-US"/>
        </a:p>
      </dgm:t>
    </dgm:pt>
    <dgm:pt modelId="{1E779E50-6AB4-1A42-8F20-1DD57611D46D}" type="pres">
      <dgm:prSet presAssocID="{FEDD5D9D-DAF1-954E-BC60-F8B16B8AE8CC}" presName="linearFlow" presStyleCnt="0">
        <dgm:presLayoutVars>
          <dgm:dir/>
          <dgm:animLvl val="lvl"/>
          <dgm:resizeHandles val="exact"/>
        </dgm:presLayoutVars>
      </dgm:prSet>
      <dgm:spPr/>
      <dgm:t>
        <a:bodyPr/>
        <a:lstStyle/>
        <a:p>
          <a:endParaRPr lang="en-US"/>
        </a:p>
      </dgm:t>
    </dgm:pt>
    <dgm:pt modelId="{D7273134-D7EB-1849-9827-9909B1AFC8E6}" type="pres">
      <dgm:prSet presAssocID="{714D1421-9B8F-8E4A-9CD1-773BA766F2C6}" presName="composite" presStyleCnt="0"/>
      <dgm:spPr/>
    </dgm:pt>
    <dgm:pt modelId="{2B92925F-7406-344A-88D3-F20796DA0F42}" type="pres">
      <dgm:prSet presAssocID="{714D1421-9B8F-8E4A-9CD1-773BA766F2C6}" presName="parentText" presStyleLbl="alignNode1" presStyleIdx="0" presStyleCnt="4">
        <dgm:presLayoutVars>
          <dgm:chMax val="1"/>
          <dgm:bulletEnabled val="1"/>
        </dgm:presLayoutVars>
      </dgm:prSet>
      <dgm:spPr/>
      <dgm:t>
        <a:bodyPr/>
        <a:lstStyle/>
        <a:p>
          <a:endParaRPr lang="en-US"/>
        </a:p>
      </dgm:t>
    </dgm:pt>
    <dgm:pt modelId="{D0A8250C-CF15-8945-A405-350FE07D306F}" type="pres">
      <dgm:prSet presAssocID="{714D1421-9B8F-8E4A-9CD1-773BA766F2C6}" presName="descendantText" presStyleLbl="alignAcc1" presStyleIdx="0" presStyleCnt="4">
        <dgm:presLayoutVars>
          <dgm:bulletEnabled val="1"/>
        </dgm:presLayoutVars>
      </dgm:prSet>
      <dgm:spPr/>
      <dgm:t>
        <a:bodyPr/>
        <a:lstStyle/>
        <a:p>
          <a:endParaRPr lang="en-US"/>
        </a:p>
      </dgm:t>
    </dgm:pt>
    <dgm:pt modelId="{BA4E11BA-62CD-8A4A-B1DD-3047A5B94606}" type="pres">
      <dgm:prSet presAssocID="{BE100818-AF21-0F4A-922E-15E2A10BF9F7}" presName="sp" presStyleCnt="0"/>
      <dgm:spPr/>
    </dgm:pt>
    <dgm:pt modelId="{31DE3B86-D8E6-DA4C-96C3-DB9FC643B52C}" type="pres">
      <dgm:prSet presAssocID="{ECA12EA0-F8B4-EF46-96CF-7E980903CA1E}" presName="composite" presStyleCnt="0"/>
      <dgm:spPr/>
    </dgm:pt>
    <dgm:pt modelId="{F44C35E4-6C4E-B742-AAE4-810328DD2214}" type="pres">
      <dgm:prSet presAssocID="{ECA12EA0-F8B4-EF46-96CF-7E980903CA1E}" presName="parentText" presStyleLbl="alignNode1" presStyleIdx="1" presStyleCnt="4">
        <dgm:presLayoutVars>
          <dgm:chMax val="1"/>
          <dgm:bulletEnabled val="1"/>
        </dgm:presLayoutVars>
      </dgm:prSet>
      <dgm:spPr/>
      <dgm:t>
        <a:bodyPr/>
        <a:lstStyle/>
        <a:p>
          <a:endParaRPr lang="en-US"/>
        </a:p>
      </dgm:t>
    </dgm:pt>
    <dgm:pt modelId="{61585974-9E31-4847-9CD1-EAF6EB9E5B41}" type="pres">
      <dgm:prSet presAssocID="{ECA12EA0-F8B4-EF46-96CF-7E980903CA1E}" presName="descendantText" presStyleLbl="alignAcc1" presStyleIdx="1" presStyleCnt="4">
        <dgm:presLayoutVars>
          <dgm:bulletEnabled val="1"/>
        </dgm:presLayoutVars>
      </dgm:prSet>
      <dgm:spPr/>
      <dgm:t>
        <a:bodyPr/>
        <a:lstStyle/>
        <a:p>
          <a:endParaRPr lang="en-US"/>
        </a:p>
      </dgm:t>
    </dgm:pt>
    <dgm:pt modelId="{C8B70890-4255-9C4A-9784-86AB10A7D8E6}" type="pres">
      <dgm:prSet presAssocID="{3EFBDD8E-FD2D-4F41-86C7-7814444BEEB0}" presName="sp" presStyleCnt="0"/>
      <dgm:spPr/>
    </dgm:pt>
    <dgm:pt modelId="{B27CB410-7D02-144D-A448-9B4986DAA030}" type="pres">
      <dgm:prSet presAssocID="{1574605A-C1FF-744A-9D11-506DBC76FBD8}" presName="composite" presStyleCnt="0"/>
      <dgm:spPr/>
    </dgm:pt>
    <dgm:pt modelId="{6F9EA1FE-5711-344C-9F26-7876377EE703}" type="pres">
      <dgm:prSet presAssocID="{1574605A-C1FF-744A-9D11-506DBC76FBD8}" presName="parentText" presStyleLbl="alignNode1" presStyleIdx="2" presStyleCnt="4">
        <dgm:presLayoutVars>
          <dgm:chMax val="1"/>
          <dgm:bulletEnabled val="1"/>
        </dgm:presLayoutVars>
      </dgm:prSet>
      <dgm:spPr/>
      <dgm:t>
        <a:bodyPr/>
        <a:lstStyle/>
        <a:p>
          <a:endParaRPr lang="en-US"/>
        </a:p>
      </dgm:t>
    </dgm:pt>
    <dgm:pt modelId="{0EA6BE27-BC4A-FB48-A332-046C330B1943}" type="pres">
      <dgm:prSet presAssocID="{1574605A-C1FF-744A-9D11-506DBC76FBD8}" presName="descendantText" presStyleLbl="alignAcc1" presStyleIdx="2" presStyleCnt="4">
        <dgm:presLayoutVars>
          <dgm:bulletEnabled val="1"/>
        </dgm:presLayoutVars>
      </dgm:prSet>
      <dgm:spPr/>
      <dgm:t>
        <a:bodyPr/>
        <a:lstStyle/>
        <a:p>
          <a:endParaRPr lang="en-US"/>
        </a:p>
      </dgm:t>
    </dgm:pt>
    <dgm:pt modelId="{FB84879A-4025-F74C-A7CB-E364C5A1881A}" type="pres">
      <dgm:prSet presAssocID="{A9EA4C77-B055-7A4B-997F-800990AFED51}" presName="sp" presStyleCnt="0"/>
      <dgm:spPr/>
    </dgm:pt>
    <dgm:pt modelId="{7ECEA96E-EC28-6043-9ECC-5E7D09169D1A}" type="pres">
      <dgm:prSet presAssocID="{A4936EA7-8B5B-7947-86E3-7686EA31E081}" presName="composite" presStyleCnt="0"/>
      <dgm:spPr/>
    </dgm:pt>
    <dgm:pt modelId="{6E43A94B-A7F4-E041-88B9-ED2BE472CE1D}" type="pres">
      <dgm:prSet presAssocID="{A4936EA7-8B5B-7947-86E3-7686EA31E081}" presName="parentText" presStyleLbl="alignNode1" presStyleIdx="3" presStyleCnt="4">
        <dgm:presLayoutVars>
          <dgm:chMax val="1"/>
          <dgm:bulletEnabled val="1"/>
        </dgm:presLayoutVars>
      </dgm:prSet>
      <dgm:spPr/>
      <dgm:t>
        <a:bodyPr/>
        <a:lstStyle/>
        <a:p>
          <a:endParaRPr lang="en-US"/>
        </a:p>
      </dgm:t>
    </dgm:pt>
    <dgm:pt modelId="{BA321707-AF78-B74E-B08F-5347A661024A}" type="pres">
      <dgm:prSet presAssocID="{A4936EA7-8B5B-7947-86E3-7686EA31E081}" presName="descendantText" presStyleLbl="alignAcc1" presStyleIdx="3" presStyleCnt="4">
        <dgm:presLayoutVars>
          <dgm:bulletEnabled val="1"/>
        </dgm:presLayoutVars>
      </dgm:prSet>
      <dgm:spPr/>
      <dgm:t>
        <a:bodyPr/>
        <a:lstStyle/>
        <a:p>
          <a:endParaRPr lang="en-US"/>
        </a:p>
      </dgm:t>
    </dgm:pt>
  </dgm:ptLst>
  <dgm:cxnLst>
    <dgm:cxn modelId="{4F6A97A6-25C5-6E47-BA24-DA8C4E53386B}" srcId="{714D1421-9B8F-8E4A-9CD1-773BA766F2C6}" destId="{DFD8F839-98E1-7C41-B1F2-5C7A1785F805}" srcOrd="0" destOrd="0" parTransId="{FFC99110-B61E-DF45-9D4F-C323BA623530}" sibTransId="{88F34659-8989-704C-AA2C-2356FAB725F2}"/>
    <dgm:cxn modelId="{4DB2CEE7-ED7E-BD42-94B1-B92C40985363}" srcId="{ECA12EA0-F8B4-EF46-96CF-7E980903CA1E}" destId="{5B152D85-B6D4-844C-9FF1-5AD1C0A0E5D0}" srcOrd="1" destOrd="0" parTransId="{436B5CD8-12F9-B94A-AFB1-CAA81997CF9B}" sibTransId="{9409CC1D-516F-8A4A-A281-E47CC7643981}"/>
    <dgm:cxn modelId="{B7C85410-06BC-EC43-B4F1-DDA9FE4866EA}" srcId="{ECA12EA0-F8B4-EF46-96CF-7E980903CA1E}" destId="{082935AC-49ED-084A-B634-EE71E0FF3894}" srcOrd="2" destOrd="0" parTransId="{ED8C08C3-20C7-8B45-B8BA-A3861D038686}" sibTransId="{3724F711-C0E8-C241-BA0F-B6A731CE38E0}"/>
    <dgm:cxn modelId="{06C0F2EE-E657-BB44-8D2C-B78D70FBDCF5}" srcId="{FEDD5D9D-DAF1-954E-BC60-F8B16B8AE8CC}" destId="{1574605A-C1FF-744A-9D11-506DBC76FBD8}" srcOrd="2" destOrd="0" parTransId="{EA349724-C6B5-444A-8232-BD0765718965}" sibTransId="{A9EA4C77-B055-7A4B-997F-800990AFED51}"/>
    <dgm:cxn modelId="{97B59C17-3C53-CD41-A080-B755EA795476}" type="presOf" srcId="{58F40C43-1476-494E-9ACC-21A3C9B40F42}" destId="{D0A8250C-CF15-8945-A405-350FE07D306F}" srcOrd="0" destOrd="1" presId="urn:microsoft.com/office/officeart/2005/8/layout/chevron2"/>
    <dgm:cxn modelId="{52F2FF47-F551-1346-BCD3-AA6A6C3BD85E}" srcId="{1574605A-C1FF-744A-9D11-506DBC76FBD8}" destId="{86B34501-E1CD-A644-9969-1849E36DF8AF}" srcOrd="0" destOrd="0" parTransId="{8A87B530-C042-C549-9B22-BCCDB2B3FF76}" sibTransId="{88E4D66E-6803-A248-8C1E-F7415C210C43}"/>
    <dgm:cxn modelId="{78625A94-E516-F442-8C88-A092D689FBF3}" type="presOf" srcId="{86B34501-E1CD-A644-9969-1849E36DF8AF}" destId="{0EA6BE27-BC4A-FB48-A332-046C330B1943}" srcOrd="0" destOrd="0" presId="urn:microsoft.com/office/officeart/2005/8/layout/chevron2"/>
    <dgm:cxn modelId="{E48164DE-C842-9849-BD76-C1D57C548396}" type="presOf" srcId="{36164A21-AAD5-DE43-BA87-083BD303659A}" destId="{BA321707-AF78-B74E-B08F-5347A661024A}" srcOrd="0" destOrd="0" presId="urn:microsoft.com/office/officeart/2005/8/layout/chevron2"/>
    <dgm:cxn modelId="{0A6D4150-A4A7-364D-B2A8-093A549B4918}" srcId="{A4936EA7-8B5B-7947-86E3-7686EA31E081}" destId="{36164A21-AAD5-DE43-BA87-083BD303659A}" srcOrd="0" destOrd="0" parTransId="{C00E29C2-A575-CF43-BA15-A33210A064DB}" sibTransId="{889AEF3D-825E-5848-8D06-CEE47166CC8F}"/>
    <dgm:cxn modelId="{0B00405C-45DB-AF46-90A9-C1348C5CF2E9}" type="presOf" srcId="{714D1421-9B8F-8E4A-9CD1-773BA766F2C6}" destId="{2B92925F-7406-344A-88D3-F20796DA0F42}" srcOrd="0" destOrd="0" presId="urn:microsoft.com/office/officeart/2005/8/layout/chevron2"/>
    <dgm:cxn modelId="{76AABD03-7659-9B44-AE83-E4EAC3EA5353}" type="presOf" srcId="{082935AC-49ED-084A-B634-EE71E0FF3894}" destId="{61585974-9E31-4847-9CD1-EAF6EB9E5B41}" srcOrd="0" destOrd="2" presId="urn:microsoft.com/office/officeart/2005/8/layout/chevron2"/>
    <dgm:cxn modelId="{3AA83828-F204-9849-B749-8884920BA939}" type="presOf" srcId="{FEDD5D9D-DAF1-954E-BC60-F8B16B8AE8CC}" destId="{1E779E50-6AB4-1A42-8F20-1DD57611D46D}" srcOrd="0" destOrd="0" presId="urn:microsoft.com/office/officeart/2005/8/layout/chevron2"/>
    <dgm:cxn modelId="{217BED7E-2A74-5C48-ABA8-3887FE301E37}" type="presOf" srcId="{1574605A-C1FF-744A-9D11-506DBC76FBD8}" destId="{6F9EA1FE-5711-344C-9F26-7876377EE703}" srcOrd="0" destOrd="0" presId="urn:microsoft.com/office/officeart/2005/8/layout/chevron2"/>
    <dgm:cxn modelId="{82C2F3F6-ABDB-C74B-B835-4CF85CE6AD42}" srcId="{FEDD5D9D-DAF1-954E-BC60-F8B16B8AE8CC}" destId="{A4936EA7-8B5B-7947-86E3-7686EA31E081}" srcOrd="3" destOrd="0" parTransId="{A1FE4B72-CEE1-BD4C-A848-6B24FF5E09EC}" sibTransId="{058F254E-03F8-DF4A-970C-62491FC3EA98}"/>
    <dgm:cxn modelId="{AE6EDD4A-5C87-3E4B-9C22-FD6699ECDE08}" type="presOf" srcId="{A4936EA7-8B5B-7947-86E3-7686EA31E081}" destId="{6E43A94B-A7F4-E041-88B9-ED2BE472CE1D}" srcOrd="0" destOrd="0" presId="urn:microsoft.com/office/officeart/2005/8/layout/chevron2"/>
    <dgm:cxn modelId="{D5D35E28-651D-7942-994E-31A9E2A4F1A7}" srcId="{1574605A-C1FF-744A-9D11-506DBC76FBD8}" destId="{15997866-C346-314B-BA0B-3CEA3FDD3865}" srcOrd="1" destOrd="0" parTransId="{C484F342-3170-C84D-93F3-44EAB8FB49D7}" sibTransId="{8586FCAF-8BC0-F645-9C8A-486469BBAAA3}"/>
    <dgm:cxn modelId="{93CDBF78-162E-794A-A799-66CD931B7D06}" srcId="{FEDD5D9D-DAF1-954E-BC60-F8B16B8AE8CC}" destId="{ECA12EA0-F8B4-EF46-96CF-7E980903CA1E}" srcOrd="1" destOrd="0" parTransId="{581573F2-FC40-6045-83E2-38D6BF1331B9}" sibTransId="{3EFBDD8E-FD2D-4F41-86C7-7814444BEEB0}"/>
    <dgm:cxn modelId="{BACB5B70-006A-D043-8A13-F54381F06254}" type="presOf" srcId="{FBC1D309-A9BD-D848-88EB-36F4F4A526EC}" destId="{61585974-9E31-4847-9CD1-EAF6EB9E5B41}" srcOrd="0" destOrd="0" presId="urn:microsoft.com/office/officeart/2005/8/layout/chevron2"/>
    <dgm:cxn modelId="{0E8BDA14-14EC-6D4E-BBBE-D6ED7FCAD34B}" srcId="{FEDD5D9D-DAF1-954E-BC60-F8B16B8AE8CC}" destId="{714D1421-9B8F-8E4A-9CD1-773BA766F2C6}" srcOrd="0" destOrd="0" parTransId="{9B03EA4D-FB76-4846-BA88-40573AAF1098}" sibTransId="{BE100818-AF21-0F4A-922E-15E2A10BF9F7}"/>
    <dgm:cxn modelId="{1697A9C5-0833-2E4B-BCEE-048EB6AF5CE0}" type="presOf" srcId="{ECA12EA0-F8B4-EF46-96CF-7E980903CA1E}" destId="{F44C35E4-6C4E-B742-AAE4-810328DD2214}" srcOrd="0" destOrd="0" presId="urn:microsoft.com/office/officeart/2005/8/layout/chevron2"/>
    <dgm:cxn modelId="{9E315C24-E8ED-6242-9BD0-18B8B6379EA4}" srcId="{ECA12EA0-F8B4-EF46-96CF-7E980903CA1E}" destId="{FBC1D309-A9BD-D848-88EB-36F4F4A526EC}" srcOrd="0" destOrd="0" parTransId="{E7BCA378-CB04-C541-9397-11FF6A644313}" sibTransId="{3A1E940C-E783-1743-8A9B-2A811C4855C4}"/>
    <dgm:cxn modelId="{C015BBDF-128A-DD4D-8B81-CBACA33672A5}" srcId="{714D1421-9B8F-8E4A-9CD1-773BA766F2C6}" destId="{58F40C43-1476-494E-9ACC-21A3C9B40F42}" srcOrd="1" destOrd="0" parTransId="{20BE9BE3-55D8-6B47-81F3-46FCEC52E514}" sibTransId="{CFD275E4-5646-8245-BFF3-ECE195E7C04E}"/>
    <dgm:cxn modelId="{E40CD14E-6821-2748-8982-C5A053DA929A}" type="presOf" srcId="{DFD8F839-98E1-7C41-B1F2-5C7A1785F805}" destId="{D0A8250C-CF15-8945-A405-350FE07D306F}" srcOrd="0" destOrd="0" presId="urn:microsoft.com/office/officeart/2005/8/layout/chevron2"/>
    <dgm:cxn modelId="{28D3D190-6B42-754F-BCD4-2EC942B3A8B9}" type="presOf" srcId="{5B152D85-B6D4-844C-9FF1-5AD1C0A0E5D0}" destId="{61585974-9E31-4847-9CD1-EAF6EB9E5B41}" srcOrd="0" destOrd="1" presId="urn:microsoft.com/office/officeart/2005/8/layout/chevron2"/>
    <dgm:cxn modelId="{3E3CCB0B-F7AB-414C-97DF-3099A3199508}" type="presOf" srcId="{15997866-C346-314B-BA0B-3CEA3FDD3865}" destId="{0EA6BE27-BC4A-FB48-A332-046C330B1943}" srcOrd="0" destOrd="1" presId="urn:microsoft.com/office/officeart/2005/8/layout/chevron2"/>
    <dgm:cxn modelId="{B17EBB4D-1D24-604B-A019-1D6421E60E0C}" srcId="{ECA12EA0-F8B4-EF46-96CF-7E980903CA1E}" destId="{B41053C5-F71F-664F-B465-2ED30AFB538C}" srcOrd="3" destOrd="0" parTransId="{F478EA32-7BB7-474A-AB21-00E041AC3C7A}" sibTransId="{4CF30C51-42BF-BB4E-9235-15488CC4BD7E}"/>
    <dgm:cxn modelId="{286B1D76-B072-6045-A74A-D842750EF482}" type="presOf" srcId="{B41053C5-F71F-664F-B465-2ED30AFB538C}" destId="{61585974-9E31-4847-9CD1-EAF6EB9E5B41}" srcOrd="0" destOrd="3" presId="urn:microsoft.com/office/officeart/2005/8/layout/chevron2"/>
    <dgm:cxn modelId="{7A7881FB-C680-DB41-8062-751444A5DBE9}" type="presParOf" srcId="{1E779E50-6AB4-1A42-8F20-1DD57611D46D}" destId="{D7273134-D7EB-1849-9827-9909B1AFC8E6}" srcOrd="0" destOrd="0" presId="urn:microsoft.com/office/officeart/2005/8/layout/chevron2"/>
    <dgm:cxn modelId="{0DAB4285-2946-A142-8F68-A17C249C8FF6}" type="presParOf" srcId="{D7273134-D7EB-1849-9827-9909B1AFC8E6}" destId="{2B92925F-7406-344A-88D3-F20796DA0F42}" srcOrd="0" destOrd="0" presId="urn:microsoft.com/office/officeart/2005/8/layout/chevron2"/>
    <dgm:cxn modelId="{C05287AB-47FD-954C-B194-9E19D6940A2E}" type="presParOf" srcId="{D7273134-D7EB-1849-9827-9909B1AFC8E6}" destId="{D0A8250C-CF15-8945-A405-350FE07D306F}" srcOrd="1" destOrd="0" presId="urn:microsoft.com/office/officeart/2005/8/layout/chevron2"/>
    <dgm:cxn modelId="{9D75BD7C-5509-A941-9DA7-1F45A502A187}" type="presParOf" srcId="{1E779E50-6AB4-1A42-8F20-1DD57611D46D}" destId="{BA4E11BA-62CD-8A4A-B1DD-3047A5B94606}" srcOrd="1" destOrd="0" presId="urn:microsoft.com/office/officeart/2005/8/layout/chevron2"/>
    <dgm:cxn modelId="{23774510-032E-EB45-AE86-19ED48C67551}" type="presParOf" srcId="{1E779E50-6AB4-1A42-8F20-1DD57611D46D}" destId="{31DE3B86-D8E6-DA4C-96C3-DB9FC643B52C}" srcOrd="2" destOrd="0" presId="urn:microsoft.com/office/officeart/2005/8/layout/chevron2"/>
    <dgm:cxn modelId="{D0B71F64-3C5B-9C47-8339-5D5EC15A8ACC}" type="presParOf" srcId="{31DE3B86-D8E6-DA4C-96C3-DB9FC643B52C}" destId="{F44C35E4-6C4E-B742-AAE4-810328DD2214}" srcOrd="0" destOrd="0" presId="urn:microsoft.com/office/officeart/2005/8/layout/chevron2"/>
    <dgm:cxn modelId="{C596430C-36D1-344F-9E72-3846D244F726}" type="presParOf" srcId="{31DE3B86-D8E6-DA4C-96C3-DB9FC643B52C}" destId="{61585974-9E31-4847-9CD1-EAF6EB9E5B41}" srcOrd="1" destOrd="0" presId="urn:microsoft.com/office/officeart/2005/8/layout/chevron2"/>
    <dgm:cxn modelId="{A7832BBE-DA75-1944-A1F6-BE6D81189FA2}" type="presParOf" srcId="{1E779E50-6AB4-1A42-8F20-1DD57611D46D}" destId="{C8B70890-4255-9C4A-9784-86AB10A7D8E6}" srcOrd="3" destOrd="0" presId="urn:microsoft.com/office/officeart/2005/8/layout/chevron2"/>
    <dgm:cxn modelId="{0298350F-9BA6-D44B-9E54-B095181803B8}" type="presParOf" srcId="{1E779E50-6AB4-1A42-8F20-1DD57611D46D}" destId="{B27CB410-7D02-144D-A448-9B4986DAA030}" srcOrd="4" destOrd="0" presId="urn:microsoft.com/office/officeart/2005/8/layout/chevron2"/>
    <dgm:cxn modelId="{845D169C-F4E7-2B4C-BD5E-B9569363CF3E}" type="presParOf" srcId="{B27CB410-7D02-144D-A448-9B4986DAA030}" destId="{6F9EA1FE-5711-344C-9F26-7876377EE703}" srcOrd="0" destOrd="0" presId="urn:microsoft.com/office/officeart/2005/8/layout/chevron2"/>
    <dgm:cxn modelId="{425BCD11-D8B7-EA4A-A403-4234364FB581}" type="presParOf" srcId="{B27CB410-7D02-144D-A448-9B4986DAA030}" destId="{0EA6BE27-BC4A-FB48-A332-046C330B1943}" srcOrd="1" destOrd="0" presId="urn:microsoft.com/office/officeart/2005/8/layout/chevron2"/>
    <dgm:cxn modelId="{408BB488-064C-0644-B4E8-21FDA3515DF8}" type="presParOf" srcId="{1E779E50-6AB4-1A42-8F20-1DD57611D46D}" destId="{FB84879A-4025-F74C-A7CB-E364C5A1881A}" srcOrd="5" destOrd="0" presId="urn:microsoft.com/office/officeart/2005/8/layout/chevron2"/>
    <dgm:cxn modelId="{DE180BAD-B959-F34D-9102-9C9076B0117E}" type="presParOf" srcId="{1E779E50-6AB4-1A42-8F20-1DD57611D46D}" destId="{7ECEA96E-EC28-6043-9ECC-5E7D09169D1A}" srcOrd="6" destOrd="0" presId="urn:microsoft.com/office/officeart/2005/8/layout/chevron2"/>
    <dgm:cxn modelId="{34389E64-A445-944B-95C3-57FD3C58DAE3}" type="presParOf" srcId="{7ECEA96E-EC28-6043-9ECC-5E7D09169D1A}" destId="{6E43A94B-A7F4-E041-88B9-ED2BE472CE1D}" srcOrd="0" destOrd="0" presId="urn:microsoft.com/office/officeart/2005/8/layout/chevron2"/>
    <dgm:cxn modelId="{15BB45F0-3DAB-6843-B062-8A93DFE85D8B}" type="presParOf" srcId="{7ECEA96E-EC28-6043-9ECC-5E7D09169D1A}" destId="{BA321707-AF78-B74E-B08F-5347A661024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13E570-B400-E144-A5D2-46506B3C71F9}" type="doc">
      <dgm:prSet loTypeId="urn:microsoft.com/office/officeart/2005/8/layout/vList2" loCatId="" qsTypeId="urn:microsoft.com/office/officeart/2005/8/quickstyle/simple4" qsCatId="simple" csTypeId="urn:microsoft.com/office/officeart/2005/8/colors/colorful2" csCatId="colorful"/>
      <dgm:spPr/>
      <dgm:t>
        <a:bodyPr/>
        <a:lstStyle/>
        <a:p>
          <a:endParaRPr lang="en-US"/>
        </a:p>
      </dgm:t>
    </dgm:pt>
    <dgm:pt modelId="{061DD9B8-866D-244E-8343-1036AD850F5C}">
      <dgm:prSet/>
      <dgm:spPr/>
      <dgm:t>
        <a:bodyPr/>
        <a:lstStyle/>
        <a:p>
          <a:pPr rtl="0"/>
          <a:r>
            <a:rPr lang="en-GB" smtClean="0"/>
            <a:t>Stakeholders’ requirements and expectations need to be captured</a:t>
          </a:r>
          <a:endParaRPr lang="en-GB"/>
        </a:p>
      </dgm:t>
    </dgm:pt>
    <dgm:pt modelId="{D470623D-D184-F14F-82E9-FC1C1A10605D}" type="parTrans" cxnId="{37BABD09-9C7A-B840-94F0-6CFB8233203D}">
      <dgm:prSet/>
      <dgm:spPr/>
      <dgm:t>
        <a:bodyPr/>
        <a:lstStyle/>
        <a:p>
          <a:endParaRPr lang="en-US"/>
        </a:p>
      </dgm:t>
    </dgm:pt>
    <dgm:pt modelId="{27F81BCF-8EDB-A547-9A11-0B770618D728}" type="sibTrans" cxnId="{37BABD09-9C7A-B840-94F0-6CFB8233203D}">
      <dgm:prSet/>
      <dgm:spPr/>
      <dgm:t>
        <a:bodyPr/>
        <a:lstStyle/>
        <a:p>
          <a:endParaRPr lang="en-US"/>
        </a:p>
      </dgm:t>
    </dgm:pt>
    <dgm:pt modelId="{DEFE8B5D-4CE9-5A46-AC14-30F1B3BD85D2}">
      <dgm:prSet/>
      <dgm:spPr/>
      <dgm:t>
        <a:bodyPr/>
        <a:lstStyle/>
        <a:p>
          <a:pPr rtl="0"/>
          <a:r>
            <a:rPr lang="en-GB" smtClean="0"/>
            <a:t>They need to be expressed in ‘provable’ terms so that the project team knows when it has achieved the </a:t>
          </a:r>
          <a:r>
            <a:rPr lang="en-GB" i="1" smtClean="0"/>
            <a:t>right</a:t>
          </a:r>
          <a:r>
            <a:rPr lang="en-GB" smtClean="0"/>
            <a:t> quality</a:t>
          </a:r>
          <a:endParaRPr lang="en-GB"/>
        </a:p>
      </dgm:t>
    </dgm:pt>
    <dgm:pt modelId="{62A9A281-C803-104F-83CE-F1D794066EF8}" type="parTrans" cxnId="{353C23CD-5104-2A42-88D5-8083151AC4EC}">
      <dgm:prSet/>
      <dgm:spPr/>
      <dgm:t>
        <a:bodyPr/>
        <a:lstStyle/>
        <a:p>
          <a:endParaRPr lang="en-US"/>
        </a:p>
      </dgm:t>
    </dgm:pt>
    <dgm:pt modelId="{372FBCB1-55EE-6F4F-8C6B-495DF82CB546}" type="sibTrans" cxnId="{353C23CD-5104-2A42-88D5-8083151AC4EC}">
      <dgm:prSet/>
      <dgm:spPr/>
      <dgm:t>
        <a:bodyPr/>
        <a:lstStyle/>
        <a:p>
          <a:endParaRPr lang="en-US"/>
        </a:p>
      </dgm:t>
    </dgm:pt>
    <dgm:pt modelId="{D1A016AD-D084-A947-8741-C2E33F6CAB0C}">
      <dgm:prSet/>
      <dgm:spPr/>
      <dgm:t>
        <a:bodyPr/>
        <a:lstStyle/>
        <a:p>
          <a:pPr rtl="0"/>
          <a:r>
            <a:rPr lang="en-GB" smtClean="0"/>
            <a:t>Each deliverable needs a set of acceptance criteria to specify its quality requirements/expectations</a:t>
          </a:r>
          <a:endParaRPr lang="en-GB"/>
        </a:p>
      </dgm:t>
    </dgm:pt>
    <dgm:pt modelId="{C7CF6E2E-5DB2-0045-A1C9-9DE401848606}" type="parTrans" cxnId="{14994138-F41E-9045-92E7-1B8F7931B12D}">
      <dgm:prSet/>
      <dgm:spPr/>
      <dgm:t>
        <a:bodyPr/>
        <a:lstStyle/>
        <a:p>
          <a:endParaRPr lang="en-US"/>
        </a:p>
      </dgm:t>
    </dgm:pt>
    <dgm:pt modelId="{C7592C7D-5220-914D-8C97-B585FC0C7CC3}" type="sibTrans" cxnId="{14994138-F41E-9045-92E7-1B8F7931B12D}">
      <dgm:prSet/>
      <dgm:spPr/>
      <dgm:t>
        <a:bodyPr/>
        <a:lstStyle/>
        <a:p>
          <a:endParaRPr lang="en-US"/>
        </a:p>
      </dgm:t>
    </dgm:pt>
    <dgm:pt modelId="{5774D584-2ED1-1140-BA6F-D6B38BB35D42}" type="pres">
      <dgm:prSet presAssocID="{5513E570-B400-E144-A5D2-46506B3C71F9}" presName="linear" presStyleCnt="0">
        <dgm:presLayoutVars>
          <dgm:animLvl val="lvl"/>
          <dgm:resizeHandles val="exact"/>
        </dgm:presLayoutVars>
      </dgm:prSet>
      <dgm:spPr/>
      <dgm:t>
        <a:bodyPr/>
        <a:lstStyle/>
        <a:p>
          <a:endParaRPr lang="en-US"/>
        </a:p>
      </dgm:t>
    </dgm:pt>
    <dgm:pt modelId="{91C31AC6-C751-D342-A595-67B5725692E5}" type="pres">
      <dgm:prSet presAssocID="{061DD9B8-866D-244E-8343-1036AD850F5C}" presName="parentText" presStyleLbl="node1" presStyleIdx="0" presStyleCnt="3">
        <dgm:presLayoutVars>
          <dgm:chMax val="0"/>
          <dgm:bulletEnabled val="1"/>
        </dgm:presLayoutVars>
      </dgm:prSet>
      <dgm:spPr/>
      <dgm:t>
        <a:bodyPr/>
        <a:lstStyle/>
        <a:p>
          <a:endParaRPr lang="en-US"/>
        </a:p>
      </dgm:t>
    </dgm:pt>
    <dgm:pt modelId="{74708278-4C74-7348-9EDC-0AC75C3825E7}" type="pres">
      <dgm:prSet presAssocID="{27F81BCF-8EDB-A547-9A11-0B770618D728}" presName="spacer" presStyleCnt="0"/>
      <dgm:spPr/>
    </dgm:pt>
    <dgm:pt modelId="{5C547C6B-EFFD-894D-AA5C-2B45A57B473F}" type="pres">
      <dgm:prSet presAssocID="{DEFE8B5D-4CE9-5A46-AC14-30F1B3BD85D2}" presName="parentText" presStyleLbl="node1" presStyleIdx="1" presStyleCnt="3">
        <dgm:presLayoutVars>
          <dgm:chMax val="0"/>
          <dgm:bulletEnabled val="1"/>
        </dgm:presLayoutVars>
      </dgm:prSet>
      <dgm:spPr/>
      <dgm:t>
        <a:bodyPr/>
        <a:lstStyle/>
        <a:p>
          <a:endParaRPr lang="en-US"/>
        </a:p>
      </dgm:t>
    </dgm:pt>
    <dgm:pt modelId="{833DBF6B-A94C-3940-A18D-9D97AE5A8903}" type="pres">
      <dgm:prSet presAssocID="{372FBCB1-55EE-6F4F-8C6B-495DF82CB546}" presName="spacer" presStyleCnt="0"/>
      <dgm:spPr/>
    </dgm:pt>
    <dgm:pt modelId="{51D7A1B3-CFA9-314E-966B-BC90314B083D}" type="pres">
      <dgm:prSet presAssocID="{D1A016AD-D084-A947-8741-C2E33F6CAB0C}" presName="parentText" presStyleLbl="node1" presStyleIdx="2" presStyleCnt="3">
        <dgm:presLayoutVars>
          <dgm:chMax val="0"/>
          <dgm:bulletEnabled val="1"/>
        </dgm:presLayoutVars>
      </dgm:prSet>
      <dgm:spPr/>
      <dgm:t>
        <a:bodyPr/>
        <a:lstStyle/>
        <a:p>
          <a:endParaRPr lang="en-US"/>
        </a:p>
      </dgm:t>
    </dgm:pt>
  </dgm:ptLst>
  <dgm:cxnLst>
    <dgm:cxn modelId="{353C23CD-5104-2A42-88D5-8083151AC4EC}" srcId="{5513E570-B400-E144-A5D2-46506B3C71F9}" destId="{DEFE8B5D-4CE9-5A46-AC14-30F1B3BD85D2}" srcOrd="1" destOrd="0" parTransId="{62A9A281-C803-104F-83CE-F1D794066EF8}" sibTransId="{372FBCB1-55EE-6F4F-8C6B-495DF82CB546}"/>
    <dgm:cxn modelId="{8F96A1F4-BFFB-1249-9A60-9B239931A9CE}" type="presOf" srcId="{D1A016AD-D084-A947-8741-C2E33F6CAB0C}" destId="{51D7A1B3-CFA9-314E-966B-BC90314B083D}" srcOrd="0" destOrd="0" presId="urn:microsoft.com/office/officeart/2005/8/layout/vList2"/>
    <dgm:cxn modelId="{4E1FE9A2-31FC-1542-B149-856F2DED8DFE}" type="presOf" srcId="{5513E570-B400-E144-A5D2-46506B3C71F9}" destId="{5774D584-2ED1-1140-BA6F-D6B38BB35D42}" srcOrd="0" destOrd="0" presId="urn:microsoft.com/office/officeart/2005/8/layout/vList2"/>
    <dgm:cxn modelId="{37BABD09-9C7A-B840-94F0-6CFB8233203D}" srcId="{5513E570-B400-E144-A5D2-46506B3C71F9}" destId="{061DD9B8-866D-244E-8343-1036AD850F5C}" srcOrd="0" destOrd="0" parTransId="{D470623D-D184-F14F-82E9-FC1C1A10605D}" sibTransId="{27F81BCF-8EDB-A547-9A11-0B770618D728}"/>
    <dgm:cxn modelId="{8EDBE066-EDD2-0D48-A5E0-290C8A4C097E}" type="presOf" srcId="{061DD9B8-866D-244E-8343-1036AD850F5C}" destId="{91C31AC6-C751-D342-A595-67B5725692E5}" srcOrd="0" destOrd="0" presId="urn:microsoft.com/office/officeart/2005/8/layout/vList2"/>
    <dgm:cxn modelId="{8B721D74-326F-6F40-8119-5B74048260A1}" type="presOf" srcId="{DEFE8B5D-4CE9-5A46-AC14-30F1B3BD85D2}" destId="{5C547C6B-EFFD-894D-AA5C-2B45A57B473F}" srcOrd="0" destOrd="0" presId="urn:microsoft.com/office/officeart/2005/8/layout/vList2"/>
    <dgm:cxn modelId="{14994138-F41E-9045-92E7-1B8F7931B12D}" srcId="{5513E570-B400-E144-A5D2-46506B3C71F9}" destId="{D1A016AD-D084-A947-8741-C2E33F6CAB0C}" srcOrd="2" destOrd="0" parTransId="{C7CF6E2E-5DB2-0045-A1C9-9DE401848606}" sibTransId="{C7592C7D-5220-914D-8C97-B585FC0C7CC3}"/>
    <dgm:cxn modelId="{4E2411DB-30E7-9A4B-8687-B512AB5D21AE}" type="presParOf" srcId="{5774D584-2ED1-1140-BA6F-D6B38BB35D42}" destId="{91C31AC6-C751-D342-A595-67B5725692E5}" srcOrd="0" destOrd="0" presId="urn:microsoft.com/office/officeart/2005/8/layout/vList2"/>
    <dgm:cxn modelId="{2A287F53-36DA-9E47-B157-F846E4518B66}" type="presParOf" srcId="{5774D584-2ED1-1140-BA6F-D6B38BB35D42}" destId="{74708278-4C74-7348-9EDC-0AC75C3825E7}" srcOrd="1" destOrd="0" presId="urn:microsoft.com/office/officeart/2005/8/layout/vList2"/>
    <dgm:cxn modelId="{D1C1EAA0-131C-A04C-861A-D4D2F952F3BE}" type="presParOf" srcId="{5774D584-2ED1-1140-BA6F-D6B38BB35D42}" destId="{5C547C6B-EFFD-894D-AA5C-2B45A57B473F}" srcOrd="2" destOrd="0" presId="urn:microsoft.com/office/officeart/2005/8/layout/vList2"/>
    <dgm:cxn modelId="{170A5E8B-A724-904C-856D-45ECD8FEC444}" type="presParOf" srcId="{5774D584-2ED1-1140-BA6F-D6B38BB35D42}" destId="{833DBF6B-A94C-3940-A18D-9D97AE5A8903}" srcOrd="3" destOrd="0" presId="urn:microsoft.com/office/officeart/2005/8/layout/vList2"/>
    <dgm:cxn modelId="{CC2F226D-8BF2-B847-988F-B1B26ADE161F}" type="presParOf" srcId="{5774D584-2ED1-1140-BA6F-D6B38BB35D42}" destId="{51D7A1B3-CFA9-314E-966B-BC90314B083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098923-9B1C-384B-8733-8A2B706DEBD4}" type="doc">
      <dgm:prSet loTypeId="urn:microsoft.com/office/officeart/2005/8/layout/list1" loCatId="" qsTypeId="urn:microsoft.com/office/officeart/2005/8/quickstyle/simple4" qsCatId="simple" csTypeId="urn:microsoft.com/office/officeart/2005/8/colors/colorful1#7" csCatId="colorful"/>
      <dgm:spPr/>
      <dgm:t>
        <a:bodyPr/>
        <a:lstStyle/>
        <a:p>
          <a:endParaRPr lang="en-US"/>
        </a:p>
      </dgm:t>
    </dgm:pt>
    <dgm:pt modelId="{C5D22BA8-9867-034D-8A55-8819A6A943E9}">
      <dgm:prSet/>
      <dgm:spPr/>
      <dgm:t>
        <a:bodyPr/>
        <a:lstStyle/>
        <a:p>
          <a:pPr rtl="0"/>
          <a:r>
            <a:rPr lang="en-GB" smtClean="0"/>
            <a:t>Answer the question “How good does it have to be?”</a:t>
          </a:r>
          <a:endParaRPr lang="en-GB"/>
        </a:p>
      </dgm:t>
    </dgm:pt>
    <dgm:pt modelId="{C0272A52-2B0B-9B44-B31E-10665F739875}" type="parTrans" cxnId="{DC5DB91A-2A2E-9245-AE12-72BB2DF12549}">
      <dgm:prSet/>
      <dgm:spPr/>
      <dgm:t>
        <a:bodyPr/>
        <a:lstStyle/>
        <a:p>
          <a:endParaRPr lang="en-US"/>
        </a:p>
      </dgm:t>
    </dgm:pt>
    <dgm:pt modelId="{2E10E3CE-85F2-6F4E-96C2-FE58C1AC8A45}" type="sibTrans" cxnId="{DC5DB91A-2A2E-9245-AE12-72BB2DF12549}">
      <dgm:prSet/>
      <dgm:spPr/>
      <dgm:t>
        <a:bodyPr/>
        <a:lstStyle/>
        <a:p>
          <a:endParaRPr lang="en-US"/>
        </a:p>
      </dgm:t>
    </dgm:pt>
    <dgm:pt modelId="{2E4B39AF-64B5-8C48-A49B-4D9CB168226A}">
      <dgm:prSet/>
      <dgm:spPr/>
      <dgm:t>
        <a:bodyPr/>
        <a:lstStyle/>
        <a:p>
          <a:pPr rtl="0"/>
          <a:r>
            <a:rPr lang="en-GB" smtClean="0"/>
            <a:t>Must be measurable</a:t>
          </a:r>
          <a:endParaRPr lang="en-GB"/>
        </a:p>
      </dgm:t>
    </dgm:pt>
    <dgm:pt modelId="{4CEA86E6-CFAA-6946-9B27-78F1C5AAEA5A}" type="parTrans" cxnId="{D9255370-563C-854F-B594-8E31E6B1F81F}">
      <dgm:prSet/>
      <dgm:spPr/>
      <dgm:t>
        <a:bodyPr/>
        <a:lstStyle/>
        <a:p>
          <a:endParaRPr lang="en-US"/>
        </a:p>
      </dgm:t>
    </dgm:pt>
    <dgm:pt modelId="{6A877F8E-CDBE-404D-ADB8-23482A23B2C9}" type="sibTrans" cxnId="{D9255370-563C-854F-B594-8E31E6B1F81F}">
      <dgm:prSet/>
      <dgm:spPr/>
      <dgm:t>
        <a:bodyPr/>
        <a:lstStyle/>
        <a:p>
          <a:endParaRPr lang="en-US"/>
        </a:p>
      </dgm:t>
    </dgm:pt>
    <dgm:pt modelId="{8C891667-7FE1-5549-930C-FE755F1A8B45}">
      <dgm:prSet/>
      <dgm:spPr/>
      <dgm:t>
        <a:bodyPr/>
        <a:lstStyle/>
        <a:p>
          <a:pPr rtl="0"/>
          <a:r>
            <a:rPr lang="en-GB" smtClean="0"/>
            <a:t>Must relate to the product / deliverables (WBS / Work Packages)</a:t>
          </a:r>
          <a:endParaRPr lang="en-GB"/>
        </a:p>
      </dgm:t>
    </dgm:pt>
    <dgm:pt modelId="{0CDB73CC-8F77-834F-AF68-1979C6A7891A}" type="parTrans" cxnId="{27B2F31B-76FA-3046-95D7-217605441C50}">
      <dgm:prSet/>
      <dgm:spPr/>
      <dgm:t>
        <a:bodyPr/>
        <a:lstStyle/>
        <a:p>
          <a:endParaRPr lang="en-US"/>
        </a:p>
      </dgm:t>
    </dgm:pt>
    <dgm:pt modelId="{FF5CABB1-BA1F-8946-839F-4A261DDAD993}" type="sibTrans" cxnId="{27B2F31B-76FA-3046-95D7-217605441C50}">
      <dgm:prSet/>
      <dgm:spPr/>
      <dgm:t>
        <a:bodyPr/>
        <a:lstStyle/>
        <a:p>
          <a:endParaRPr lang="en-US"/>
        </a:p>
      </dgm:t>
    </dgm:pt>
    <dgm:pt modelId="{E7B30FA8-C8EE-D540-97B1-1379EE724AB8}">
      <dgm:prSet/>
      <dgm:spPr/>
      <dgm:t>
        <a:bodyPr/>
        <a:lstStyle/>
        <a:p>
          <a:pPr rtl="0"/>
          <a:r>
            <a:rPr lang="en-GB" smtClean="0"/>
            <a:t>Could have a tolerance</a:t>
          </a:r>
          <a:endParaRPr lang="en-GB"/>
        </a:p>
      </dgm:t>
    </dgm:pt>
    <dgm:pt modelId="{65A0AF21-F6CC-B640-8889-D2BBF14C3296}" type="parTrans" cxnId="{BDF56C47-A0DA-B14A-9ECE-E57EEB58987D}">
      <dgm:prSet/>
      <dgm:spPr/>
      <dgm:t>
        <a:bodyPr/>
        <a:lstStyle/>
        <a:p>
          <a:endParaRPr lang="en-US"/>
        </a:p>
      </dgm:t>
    </dgm:pt>
    <dgm:pt modelId="{26C95A09-876F-E24D-82DC-A5929EE9E19F}" type="sibTrans" cxnId="{BDF56C47-A0DA-B14A-9ECE-E57EEB58987D}">
      <dgm:prSet/>
      <dgm:spPr/>
      <dgm:t>
        <a:bodyPr/>
        <a:lstStyle/>
        <a:p>
          <a:endParaRPr lang="en-US"/>
        </a:p>
      </dgm:t>
    </dgm:pt>
    <dgm:pt modelId="{D68D5E44-31CB-7549-B70C-42F47260EDBB}" type="pres">
      <dgm:prSet presAssocID="{BC098923-9B1C-384B-8733-8A2B706DEBD4}" presName="linear" presStyleCnt="0">
        <dgm:presLayoutVars>
          <dgm:dir/>
          <dgm:animLvl val="lvl"/>
          <dgm:resizeHandles val="exact"/>
        </dgm:presLayoutVars>
      </dgm:prSet>
      <dgm:spPr/>
      <dgm:t>
        <a:bodyPr/>
        <a:lstStyle/>
        <a:p>
          <a:endParaRPr lang="en-US"/>
        </a:p>
      </dgm:t>
    </dgm:pt>
    <dgm:pt modelId="{21AB92D4-B2D4-B240-B19B-3CE80891C000}" type="pres">
      <dgm:prSet presAssocID="{C5D22BA8-9867-034D-8A55-8819A6A943E9}" presName="parentLin" presStyleCnt="0"/>
      <dgm:spPr/>
    </dgm:pt>
    <dgm:pt modelId="{DA117C8D-F0CE-E64A-8940-2433AD0EB7E6}" type="pres">
      <dgm:prSet presAssocID="{C5D22BA8-9867-034D-8A55-8819A6A943E9}" presName="parentLeftMargin" presStyleLbl="node1" presStyleIdx="0" presStyleCnt="4"/>
      <dgm:spPr/>
      <dgm:t>
        <a:bodyPr/>
        <a:lstStyle/>
        <a:p>
          <a:endParaRPr lang="en-US"/>
        </a:p>
      </dgm:t>
    </dgm:pt>
    <dgm:pt modelId="{DEAECD68-F756-2D4D-BFC7-C30A1474DD7F}" type="pres">
      <dgm:prSet presAssocID="{C5D22BA8-9867-034D-8A55-8819A6A943E9}" presName="parentText" presStyleLbl="node1" presStyleIdx="0" presStyleCnt="4">
        <dgm:presLayoutVars>
          <dgm:chMax val="0"/>
          <dgm:bulletEnabled val="1"/>
        </dgm:presLayoutVars>
      </dgm:prSet>
      <dgm:spPr/>
      <dgm:t>
        <a:bodyPr/>
        <a:lstStyle/>
        <a:p>
          <a:endParaRPr lang="en-US"/>
        </a:p>
      </dgm:t>
    </dgm:pt>
    <dgm:pt modelId="{F0C81C68-C4BB-D040-9496-7E61ABF1638A}" type="pres">
      <dgm:prSet presAssocID="{C5D22BA8-9867-034D-8A55-8819A6A943E9}" presName="negativeSpace" presStyleCnt="0"/>
      <dgm:spPr/>
    </dgm:pt>
    <dgm:pt modelId="{0DB087D0-8DA8-F343-9BE7-A6FBC3229583}" type="pres">
      <dgm:prSet presAssocID="{C5D22BA8-9867-034D-8A55-8819A6A943E9}" presName="childText" presStyleLbl="conFgAcc1" presStyleIdx="0" presStyleCnt="4">
        <dgm:presLayoutVars>
          <dgm:bulletEnabled val="1"/>
        </dgm:presLayoutVars>
      </dgm:prSet>
      <dgm:spPr/>
    </dgm:pt>
    <dgm:pt modelId="{DC83BC11-9EAC-1140-B640-34CA6AECC653}" type="pres">
      <dgm:prSet presAssocID="{2E10E3CE-85F2-6F4E-96C2-FE58C1AC8A45}" presName="spaceBetweenRectangles" presStyleCnt="0"/>
      <dgm:spPr/>
    </dgm:pt>
    <dgm:pt modelId="{8899E0D0-3C43-DF40-8716-FCCBDF11FF54}" type="pres">
      <dgm:prSet presAssocID="{2E4B39AF-64B5-8C48-A49B-4D9CB168226A}" presName="parentLin" presStyleCnt="0"/>
      <dgm:spPr/>
    </dgm:pt>
    <dgm:pt modelId="{D9D44D48-5A80-D54C-B341-DC8A92E555C7}" type="pres">
      <dgm:prSet presAssocID="{2E4B39AF-64B5-8C48-A49B-4D9CB168226A}" presName="parentLeftMargin" presStyleLbl="node1" presStyleIdx="0" presStyleCnt="4"/>
      <dgm:spPr/>
      <dgm:t>
        <a:bodyPr/>
        <a:lstStyle/>
        <a:p>
          <a:endParaRPr lang="en-US"/>
        </a:p>
      </dgm:t>
    </dgm:pt>
    <dgm:pt modelId="{39C1148C-D1A7-7449-8BD6-010A40A7A1CF}" type="pres">
      <dgm:prSet presAssocID="{2E4B39AF-64B5-8C48-A49B-4D9CB168226A}" presName="parentText" presStyleLbl="node1" presStyleIdx="1" presStyleCnt="4">
        <dgm:presLayoutVars>
          <dgm:chMax val="0"/>
          <dgm:bulletEnabled val="1"/>
        </dgm:presLayoutVars>
      </dgm:prSet>
      <dgm:spPr/>
      <dgm:t>
        <a:bodyPr/>
        <a:lstStyle/>
        <a:p>
          <a:endParaRPr lang="en-US"/>
        </a:p>
      </dgm:t>
    </dgm:pt>
    <dgm:pt modelId="{773F7445-918A-BB4E-8B4A-C52DE2E9A5D9}" type="pres">
      <dgm:prSet presAssocID="{2E4B39AF-64B5-8C48-A49B-4D9CB168226A}" presName="negativeSpace" presStyleCnt="0"/>
      <dgm:spPr/>
    </dgm:pt>
    <dgm:pt modelId="{C6E95A39-B26F-0E46-A178-A2CEBD9E6840}" type="pres">
      <dgm:prSet presAssocID="{2E4B39AF-64B5-8C48-A49B-4D9CB168226A}" presName="childText" presStyleLbl="conFgAcc1" presStyleIdx="1" presStyleCnt="4">
        <dgm:presLayoutVars>
          <dgm:bulletEnabled val="1"/>
        </dgm:presLayoutVars>
      </dgm:prSet>
      <dgm:spPr/>
    </dgm:pt>
    <dgm:pt modelId="{EDA2707F-431C-8547-A21D-A0A9FC2319A7}" type="pres">
      <dgm:prSet presAssocID="{6A877F8E-CDBE-404D-ADB8-23482A23B2C9}" presName="spaceBetweenRectangles" presStyleCnt="0"/>
      <dgm:spPr/>
    </dgm:pt>
    <dgm:pt modelId="{06628FF5-3339-6744-8CA4-ACD13A4ADF13}" type="pres">
      <dgm:prSet presAssocID="{8C891667-7FE1-5549-930C-FE755F1A8B45}" presName="parentLin" presStyleCnt="0"/>
      <dgm:spPr/>
    </dgm:pt>
    <dgm:pt modelId="{FF80B882-EB7C-BB49-90C3-B268BE709921}" type="pres">
      <dgm:prSet presAssocID="{8C891667-7FE1-5549-930C-FE755F1A8B45}" presName="parentLeftMargin" presStyleLbl="node1" presStyleIdx="1" presStyleCnt="4"/>
      <dgm:spPr/>
      <dgm:t>
        <a:bodyPr/>
        <a:lstStyle/>
        <a:p>
          <a:endParaRPr lang="en-US"/>
        </a:p>
      </dgm:t>
    </dgm:pt>
    <dgm:pt modelId="{69F3EC66-33B8-5740-A284-6703EABFD4D5}" type="pres">
      <dgm:prSet presAssocID="{8C891667-7FE1-5549-930C-FE755F1A8B45}" presName="parentText" presStyleLbl="node1" presStyleIdx="2" presStyleCnt="4">
        <dgm:presLayoutVars>
          <dgm:chMax val="0"/>
          <dgm:bulletEnabled val="1"/>
        </dgm:presLayoutVars>
      </dgm:prSet>
      <dgm:spPr/>
      <dgm:t>
        <a:bodyPr/>
        <a:lstStyle/>
        <a:p>
          <a:endParaRPr lang="en-US"/>
        </a:p>
      </dgm:t>
    </dgm:pt>
    <dgm:pt modelId="{767EEBF1-F749-E549-8DD6-5F519F90B2B9}" type="pres">
      <dgm:prSet presAssocID="{8C891667-7FE1-5549-930C-FE755F1A8B45}" presName="negativeSpace" presStyleCnt="0"/>
      <dgm:spPr/>
    </dgm:pt>
    <dgm:pt modelId="{E20C6474-79AF-784F-A990-80C03A9A730C}" type="pres">
      <dgm:prSet presAssocID="{8C891667-7FE1-5549-930C-FE755F1A8B45}" presName="childText" presStyleLbl="conFgAcc1" presStyleIdx="2" presStyleCnt="4">
        <dgm:presLayoutVars>
          <dgm:bulletEnabled val="1"/>
        </dgm:presLayoutVars>
      </dgm:prSet>
      <dgm:spPr/>
    </dgm:pt>
    <dgm:pt modelId="{10BF0295-CA2C-DE45-8B96-0E276CD6772B}" type="pres">
      <dgm:prSet presAssocID="{FF5CABB1-BA1F-8946-839F-4A261DDAD993}" presName="spaceBetweenRectangles" presStyleCnt="0"/>
      <dgm:spPr/>
    </dgm:pt>
    <dgm:pt modelId="{BFD3A59B-543F-3645-B57F-96126069B1C2}" type="pres">
      <dgm:prSet presAssocID="{E7B30FA8-C8EE-D540-97B1-1379EE724AB8}" presName="parentLin" presStyleCnt="0"/>
      <dgm:spPr/>
    </dgm:pt>
    <dgm:pt modelId="{41932992-E075-824B-90DD-9B618238A97E}" type="pres">
      <dgm:prSet presAssocID="{E7B30FA8-C8EE-D540-97B1-1379EE724AB8}" presName="parentLeftMargin" presStyleLbl="node1" presStyleIdx="2" presStyleCnt="4"/>
      <dgm:spPr/>
      <dgm:t>
        <a:bodyPr/>
        <a:lstStyle/>
        <a:p>
          <a:endParaRPr lang="en-US"/>
        </a:p>
      </dgm:t>
    </dgm:pt>
    <dgm:pt modelId="{46B549C7-25E7-144D-8979-6C57124994B5}" type="pres">
      <dgm:prSet presAssocID="{E7B30FA8-C8EE-D540-97B1-1379EE724AB8}" presName="parentText" presStyleLbl="node1" presStyleIdx="3" presStyleCnt="4">
        <dgm:presLayoutVars>
          <dgm:chMax val="0"/>
          <dgm:bulletEnabled val="1"/>
        </dgm:presLayoutVars>
      </dgm:prSet>
      <dgm:spPr/>
      <dgm:t>
        <a:bodyPr/>
        <a:lstStyle/>
        <a:p>
          <a:endParaRPr lang="en-US"/>
        </a:p>
      </dgm:t>
    </dgm:pt>
    <dgm:pt modelId="{F037452D-CFBE-5143-AF40-9ECBAFED2D78}" type="pres">
      <dgm:prSet presAssocID="{E7B30FA8-C8EE-D540-97B1-1379EE724AB8}" presName="negativeSpace" presStyleCnt="0"/>
      <dgm:spPr/>
    </dgm:pt>
    <dgm:pt modelId="{6F22DC05-BD02-E648-9D8D-E32DD6B9B081}" type="pres">
      <dgm:prSet presAssocID="{E7B30FA8-C8EE-D540-97B1-1379EE724AB8}" presName="childText" presStyleLbl="conFgAcc1" presStyleIdx="3" presStyleCnt="4">
        <dgm:presLayoutVars>
          <dgm:bulletEnabled val="1"/>
        </dgm:presLayoutVars>
      </dgm:prSet>
      <dgm:spPr/>
    </dgm:pt>
  </dgm:ptLst>
  <dgm:cxnLst>
    <dgm:cxn modelId="{E1790B5D-C96E-204B-89DD-EE8FE1306535}" type="presOf" srcId="{2E4B39AF-64B5-8C48-A49B-4D9CB168226A}" destId="{D9D44D48-5A80-D54C-B341-DC8A92E555C7}" srcOrd="0" destOrd="0" presId="urn:microsoft.com/office/officeart/2005/8/layout/list1"/>
    <dgm:cxn modelId="{B74F4F43-5944-754A-BC1E-34DA615F57DC}" type="presOf" srcId="{2E4B39AF-64B5-8C48-A49B-4D9CB168226A}" destId="{39C1148C-D1A7-7449-8BD6-010A40A7A1CF}" srcOrd="1" destOrd="0" presId="urn:microsoft.com/office/officeart/2005/8/layout/list1"/>
    <dgm:cxn modelId="{BDF56C47-A0DA-B14A-9ECE-E57EEB58987D}" srcId="{BC098923-9B1C-384B-8733-8A2B706DEBD4}" destId="{E7B30FA8-C8EE-D540-97B1-1379EE724AB8}" srcOrd="3" destOrd="0" parTransId="{65A0AF21-F6CC-B640-8889-D2BBF14C3296}" sibTransId="{26C95A09-876F-E24D-82DC-A5929EE9E19F}"/>
    <dgm:cxn modelId="{28BA33AE-9879-A546-9251-3C0C1706154E}" type="presOf" srcId="{8C891667-7FE1-5549-930C-FE755F1A8B45}" destId="{FF80B882-EB7C-BB49-90C3-B268BE709921}" srcOrd="0" destOrd="0" presId="urn:microsoft.com/office/officeart/2005/8/layout/list1"/>
    <dgm:cxn modelId="{27B2F31B-76FA-3046-95D7-217605441C50}" srcId="{BC098923-9B1C-384B-8733-8A2B706DEBD4}" destId="{8C891667-7FE1-5549-930C-FE755F1A8B45}" srcOrd="2" destOrd="0" parTransId="{0CDB73CC-8F77-834F-AF68-1979C6A7891A}" sibTransId="{FF5CABB1-BA1F-8946-839F-4A261DDAD993}"/>
    <dgm:cxn modelId="{AC65E57E-1A16-7B4B-A2F5-A417A410CD47}" type="presOf" srcId="{E7B30FA8-C8EE-D540-97B1-1379EE724AB8}" destId="{46B549C7-25E7-144D-8979-6C57124994B5}" srcOrd="1" destOrd="0" presId="urn:microsoft.com/office/officeart/2005/8/layout/list1"/>
    <dgm:cxn modelId="{CE35D4D5-7456-7B48-A353-8DC780DE30F0}" type="presOf" srcId="{8C891667-7FE1-5549-930C-FE755F1A8B45}" destId="{69F3EC66-33B8-5740-A284-6703EABFD4D5}" srcOrd="1" destOrd="0" presId="urn:microsoft.com/office/officeart/2005/8/layout/list1"/>
    <dgm:cxn modelId="{DC5DB91A-2A2E-9245-AE12-72BB2DF12549}" srcId="{BC098923-9B1C-384B-8733-8A2B706DEBD4}" destId="{C5D22BA8-9867-034D-8A55-8819A6A943E9}" srcOrd="0" destOrd="0" parTransId="{C0272A52-2B0B-9B44-B31E-10665F739875}" sibTransId="{2E10E3CE-85F2-6F4E-96C2-FE58C1AC8A45}"/>
    <dgm:cxn modelId="{D9255370-563C-854F-B594-8E31E6B1F81F}" srcId="{BC098923-9B1C-384B-8733-8A2B706DEBD4}" destId="{2E4B39AF-64B5-8C48-A49B-4D9CB168226A}" srcOrd="1" destOrd="0" parTransId="{4CEA86E6-CFAA-6946-9B27-78F1C5AAEA5A}" sibTransId="{6A877F8E-CDBE-404D-ADB8-23482A23B2C9}"/>
    <dgm:cxn modelId="{78F87770-ED08-8A47-BA32-E00B21FF4D3E}" type="presOf" srcId="{E7B30FA8-C8EE-D540-97B1-1379EE724AB8}" destId="{41932992-E075-824B-90DD-9B618238A97E}" srcOrd="0" destOrd="0" presId="urn:microsoft.com/office/officeart/2005/8/layout/list1"/>
    <dgm:cxn modelId="{42AC8CC9-105A-894D-BAB1-AFD03135607F}" type="presOf" srcId="{BC098923-9B1C-384B-8733-8A2B706DEBD4}" destId="{D68D5E44-31CB-7549-B70C-42F47260EDBB}" srcOrd="0" destOrd="0" presId="urn:microsoft.com/office/officeart/2005/8/layout/list1"/>
    <dgm:cxn modelId="{7D27D4EA-6F1E-7947-B672-36790EEBFD89}" type="presOf" srcId="{C5D22BA8-9867-034D-8A55-8819A6A943E9}" destId="{DEAECD68-F756-2D4D-BFC7-C30A1474DD7F}" srcOrd="1" destOrd="0" presId="urn:microsoft.com/office/officeart/2005/8/layout/list1"/>
    <dgm:cxn modelId="{B86513C9-AD1E-AA42-92B6-6FF8EE98EF7D}" type="presOf" srcId="{C5D22BA8-9867-034D-8A55-8819A6A943E9}" destId="{DA117C8D-F0CE-E64A-8940-2433AD0EB7E6}" srcOrd="0" destOrd="0" presId="urn:microsoft.com/office/officeart/2005/8/layout/list1"/>
    <dgm:cxn modelId="{D3CAD70D-7555-E74F-BB8B-C3EA4C32192A}" type="presParOf" srcId="{D68D5E44-31CB-7549-B70C-42F47260EDBB}" destId="{21AB92D4-B2D4-B240-B19B-3CE80891C000}" srcOrd="0" destOrd="0" presId="urn:microsoft.com/office/officeart/2005/8/layout/list1"/>
    <dgm:cxn modelId="{18F1669C-EF5B-2C4A-8FE1-1D55F6A2D001}" type="presParOf" srcId="{21AB92D4-B2D4-B240-B19B-3CE80891C000}" destId="{DA117C8D-F0CE-E64A-8940-2433AD0EB7E6}" srcOrd="0" destOrd="0" presId="urn:microsoft.com/office/officeart/2005/8/layout/list1"/>
    <dgm:cxn modelId="{7F9AF4FC-2973-4E41-8219-7717BC7F889E}" type="presParOf" srcId="{21AB92D4-B2D4-B240-B19B-3CE80891C000}" destId="{DEAECD68-F756-2D4D-BFC7-C30A1474DD7F}" srcOrd="1" destOrd="0" presId="urn:microsoft.com/office/officeart/2005/8/layout/list1"/>
    <dgm:cxn modelId="{EEFB2FD3-384B-874D-BDAC-5AE213E7BACA}" type="presParOf" srcId="{D68D5E44-31CB-7549-B70C-42F47260EDBB}" destId="{F0C81C68-C4BB-D040-9496-7E61ABF1638A}" srcOrd="1" destOrd="0" presId="urn:microsoft.com/office/officeart/2005/8/layout/list1"/>
    <dgm:cxn modelId="{ED574E0C-B1CA-7E48-BF40-6F174D83BCB5}" type="presParOf" srcId="{D68D5E44-31CB-7549-B70C-42F47260EDBB}" destId="{0DB087D0-8DA8-F343-9BE7-A6FBC3229583}" srcOrd="2" destOrd="0" presId="urn:microsoft.com/office/officeart/2005/8/layout/list1"/>
    <dgm:cxn modelId="{DA3EDB3C-E5C3-654C-99F9-42B9648008CF}" type="presParOf" srcId="{D68D5E44-31CB-7549-B70C-42F47260EDBB}" destId="{DC83BC11-9EAC-1140-B640-34CA6AECC653}" srcOrd="3" destOrd="0" presId="urn:microsoft.com/office/officeart/2005/8/layout/list1"/>
    <dgm:cxn modelId="{949D6AD6-CC38-494A-BEE4-C0D9F49F3FBC}" type="presParOf" srcId="{D68D5E44-31CB-7549-B70C-42F47260EDBB}" destId="{8899E0D0-3C43-DF40-8716-FCCBDF11FF54}" srcOrd="4" destOrd="0" presId="urn:microsoft.com/office/officeart/2005/8/layout/list1"/>
    <dgm:cxn modelId="{94C6E11B-93B0-E641-9F3A-504DFACA3B06}" type="presParOf" srcId="{8899E0D0-3C43-DF40-8716-FCCBDF11FF54}" destId="{D9D44D48-5A80-D54C-B341-DC8A92E555C7}" srcOrd="0" destOrd="0" presId="urn:microsoft.com/office/officeart/2005/8/layout/list1"/>
    <dgm:cxn modelId="{687CF458-EB06-4D4F-BBE0-EE770B12EAEF}" type="presParOf" srcId="{8899E0D0-3C43-DF40-8716-FCCBDF11FF54}" destId="{39C1148C-D1A7-7449-8BD6-010A40A7A1CF}" srcOrd="1" destOrd="0" presId="urn:microsoft.com/office/officeart/2005/8/layout/list1"/>
    <dgm:cxn modelId="{3F4F2D20-A98A-804D-B07B-EC0F3CE1BBE7}" type="presParOf" srcId="{D68D5E44-31CB-7549-B70C-42F47260EDBB}" destId="{773F7445-918A-BB4E-8B4A-C52DE2E9A5D9}" srcOrd="5" destOrd="0" presId="urn:microsoft.com/office/officeart/2005/8/layout/list1"/>
    <dgm:cxn modelId="{F1EC662A-957B-0044-9C22-BD9E64CCFF77}" type="presParOf" srcId="{D68D5E44-31CB-7549-B70C-42F47260EDBB}" destId="{C6E95A39-B26F-0E46-A178-A2CEBD9E6840}" srcOrd="6" destOrd="0" presId="urn:microsoft.com/office/officeart/2005/8/layout/list1"/>
    <dgm:cxn modelId="{F4072318-80A4-1B49-B32C-7C14CA5B9ACB}" type="presParOf" srcId="{D68D5E44-31CB-7549-B70C-42F47260EDBB}" destId="{EDA2707F-431C-8547-A21D-A0A9FC2319A7}" srcOrd="7" destOrd="0" presId="urn:microsoft.com/office/officeart/2005/8/layout/list1"/>
    <dgm:cxn modelId="{422264A7-4BC6-DD43-A0DA-A1FC00938581}" type="presParOf" srcId="{D68D5E44-31CB-7549-B70C-42F47260EDBB}" destId="{06628FF5-3339-6744-8CA4-ACD13A4ADF13}" srcOrd="8" destOrd="0" presId="urn:microsoft.com/office/officeart/2005/8/layout/list1"/>
    <dgm:cxn modelId="{2C2FA6D8-AC7A-D84C-9CC6-D6EDF1E39E5A}" type="presParOf" srcId="{06628FF5-3339-6744-8CA4-ACD13A4ADF13}" destId="{FF80B882-EB7C-BB49-90C3-B268BE709921}" srcOrd="0" destOrd="0" presId="urn:microsoft.com/office/officeart/2005/8/layout/list1"/>
    <dgm:cxn modelId="{5D978D5D-649C-AD4F-929F-6A0BA05AC472}" type="presParOf" srcId="{06628FF5-3339-6744-8CA4-ACD13A4ADF13}" destId="{69F3EC66-33B8-5740-A284-6703EABFD4D5}" srcOrd="1" destOrd="0" presId="urn:microsoft.com/office/officeart/2005/8/layout/list1"/>
    <dgm:cxn modelId="{725246C6-8325-F148-BD56-5F37BAC1812A}" type="presParOf" srcId="{D68D5E44-31CB-7549-B70C-42F47260EDBB}" destId="{767EEBF1-F749-E549-8DD6-5F519F90B2B9}" srcOrd="9" destOrd="0" presId="urn:microsoft.com/office/officeart/2005/8/layout/list1"/>
    <dgm:cxn modelId="{82506F68-C848-D245-BA65-26FDF0DC5A71}" type="presParOf" srcId="{D68D5E44-31CB-7549-B70C-42F47260EDBB}" destId="{E20C6474-79AF-784F-A990-80C03A9A730C}" srcOrd="10" destOrd="0" presId="urn:microsoft.com/office/officeart/2005/8/layout/list1"/>
    <dgm:cxn modelId="{C0B1B1B6-F7FA-F641-8AEF-A8E26C3DD408}" type="presParOf" srcId="{D68D5E44-31CB-7549-B70C-42F47260EDBB}" destId="{10BF0295-CA2C-DE45-8B96-0E276CD6772B}" srcOrd="11" destOrd="0" presId="urn:microsoft.com/office/officeart/2005/8/layout/list1"/>
    <dgm:cxn modelId="{ED70FD7B-7659-2D4B-BFB9-9978B2383B8A}" type="presParOf" srcId="{D68D5E44-31CB-7549-B70C-42F47260EDBB}" destId="{BFD3A59B-543F-3645-B57F-96126069B1C2}" srcOrd="12" destOrd="0" presId="urn:microsoft.com/office/officeart/2005/8/layout/list1"/>
    <dgm:cxn modelId="{2930B173-37D4-8144-8BAA-BDB838C87A0B}" type="presParOf" srcId="{BFD3A59B-543F-3645-B57F-96126069B1C2}" destId="{41932992-E075-824B-90DD-9B618238A97E}" srcOrd="0" destOrd="0" presId="urn:microsoft.com/office/officeart/2005/8/layout/list1"/>
    <dgm:cxn modelId="{6B2C2A4D-3D61-6F4A-9EF6-5C37C09D4C3A}" type="presParOf" srcId="{BFD3A59B-543F-3645-B57F-96126069B1C2}" destId="{46B549C7-25E7-144D-8979-6C57124994B5}" srcOrd="1" destOrd="0" presId="urn:microsoft.com/office/officeart/2005/8/layout/list1"/>
    <dgm:cxn modelId="{19E2F68A-5843-2445-9CB6-C261937EA4FA}" type="presParOf" srcId="{D68D5E44-31CB-7549-B70C-42F47260EDBB}" destId="{F037452D-CFBE-5143-AF40-9ECBAFED2D78}" srcOrd="13" destOrd="0" presId="urn:microsoft.com/office/officeart/2005/8/layout/list1"/>
    <dgm:cxn modelId="{2C2C20C0-C6BB-714D-B690-065428EE7450}" type="presParOf" srcId="{D68D5E44-31CB-7549-B70C-42F47260EDBB}" destId="{6F22DC05-BD02-E648-9D8D-E32DD6B9B08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F82261-CD0A-D74A-9299-B648C8E1E474}" type="doc">
      <dgm:prSet loTypeId="urn:microsoft.com/office/officeart/2005/8/layout/list1" loCatId="" qsTypeId="urn:microsoft.com/office/officeart/2005/8/quickstyle/simple4" qsCatId="simple" csTypeId="urn:microsoft.com/office/officeart/2005/8/colors/colorful3" csCatId="colorful"/>
      <dgm:spPr/>
      <dgm:t>
        <a:bodyPr/>
        <a:lstStyle/>
        <a:p>
          <a:endParaRPr lang="en-US"/>
        </a:p>
      </dgm:t>
    </dgm:pt>
    <dgm:pt modelId="{A64913C6-BC01-7C4E-85B6-5CA7804C5F13}">
      <dgm:prSet/>
      <dgm:spPr/>
      <dgm:t>
        <a:bodyPr/>
        <a:lstStyle/>
        <a:p>
          <a:pPr rtl="0"/>
          <a:r>
            <a:rPr lang="en-GB" dirty="0" smtClean="0"/>
            <a:t>Quality doesn’t just happen it needs to be planned and managed</a:t>
          </a:r>
          <a:endParaRPr lang="en-GB" dirty="0"/>
        </a:p>
      </dgm:t>
    </dgm:pt>
    <dgm:pt modelId="{7CA52D4D-F4B6-3447-B50D-DA383B9DA410}" type="parTrans" cxnId="{70A217CF-4D54-FA4E-BA65-4DC760C59951}">
      <dgm:prSet/>
      <dgm:spPr/>
      <dgm:t>
        <a:bodyPr/>
        <a:lstStyle/>
        <a:p>
          <a:endParaRPr lang="en-US"/>
        </a:p>
      </dgm:t>
    </dgm:pt>
    <dgm:pt modelId="{696C1506-4A86-0D44-9542-5A8F4AC7532B}" type="sibTrans" cxnId="{70A217CF-4D54-FA4E-BA65-4DC760C59951}">
      <dgm:prSet/>
      <dgm:spPr/>
      <dgm:t>
        <a:bodyPr/>
        <a:lstStyle/>
        <a:p>
          <a:endParaRPr lang="en-US"/>
        </a:p>
      </dgm:t>
    </dgm:pt>
    <dgm:pt modelId="{74EBCC66-1F81-F241-B6E1-6BDCF548B1C1}">
      <dgm:prSet/>
      <dgm:spPr/>
      <dgm:t>
        <a:bodyPr/>
        <a:lstStyle/>
        <a:p>
          <a:pPr rtl="0"/>
          <a:r>
            <a:rPr lang="en-GB" smtClean="0"/>
            <a:t>More likely to meet stakeholders’ expectations</a:t>
          </a:r>
          <a:endParaRPr lang="en-GB"/>
        </a:p>
      </dgm:t>
    </dgm:pt>
    <dgm:pt modelId="{8BDA6ABF-2830-714B-8B02-191FF34A9622}" type="parTrans" cxnId="{1E0D920C-07B2-1349-AF69-DEE4005EC192}">
      <dgm:prSet/>
      <dgm:spPr/>
      <dgm:t>
        <a:bodyPr/>
        <a:lstStyle/>
        <a:p>
          <a:endParaRPr lang="en-US"/>
        </a:p>
      </dgm:t>
    </dgm:pt>
    <dgm:pt modelId="{8CC06EDE-EC19-C843-B231-B4B4E4283C6B}" type="sibTrans" cxnId="{1E0D920C-07B2-1349-AF69-DEE4005EC192}">
      <dgm:prSet/>
      <dgm:spPr/>
      <dgm:t>
        <a:bodyPr/>
        <a:lstStyle/>
        <a:p>
          <a:endParaRPr lang="en-US"/>
        </a:p>
      </dgm:t>
    </dgm:pt>
    <dgm:pt modelId="{B43ECE75-0F61-684B-B19F-DDA466D7A651}">
      <dgm:prSet/>
      <dgm:spPr/>
      <dgm:t>
        <a:bodyPr/>
        <a:lstStyle/>
        <a:p>
          <a:pPr rtl="0"/>
          <a:r>
            <a:rPr lang="en-GB" smtClean="0"/>
            <a:t>Failure to manage quality can mean:</a:t>
          </a:r>
          <a:endParaRPr lang="en-GB"/>
        </a:p>
      </dgm:t>
    </dgm:pt>
    <dgm:pt modelId="{33622380-54B6-E04C-8E77-6A7D3BB5FF19}" type="parTrans" cxnId="{79F4DFCD-6013-5940-99C7-EEDAF0619FB0}">
      <dgm:prSet/>
      <dgm:spPr/>
      <dgm:t>
        <a:bodyPr/>
        <a:lstStyle/>
        <a:p>
          <a:endParaRPr lang="en-US"/>
        </a:p>
      </dgm:t>
    </dgm:pt>
    <dgm:pt modelId="{EE69840E-72C9-1141-B3B2-0143582F4D86}" type="sibTrans" cxnId="{79F4DFCD-6013-5940-99C7-EEDAF0619FB0}">
      <dgm:prSet/>
      <dgm:spPr/>
      <dgm:t>
        <a:bodyPr/>
        <a:lstStyle/>
        <a:p>
          <a:endParaRPr lang="en-US"/>
        </a:p>
      </dgm:t>
    </dgm:pt>
    <dgm:pt modelId="{55BF8EBC-E08F-7740-A6F0-8B2FC0C987BA}">
      <dgm:prSet/>
      <dgm:spPr/>
      <dgm:t>
        <a:bodyPr/>
        <a:lstStyle/>
        <a:p>
          <a:pPr rtl="0"/>
          <a:r>
            <a:rPr lang="en-GB" smtClean="0"/>
            <a:t>Producing what the customer doesn’t want</a:t>
          </a:r>
          <a:endParaRPr lang="en-GB"/>
        </a:p>
      </dgm:t>
    </dgm:pt>
    <dgm:pt modelId="{622170FE-CABA-6943-B712-FB29FDE35CED}" type="parTrans" cxnId="{4B1CF663-A75F-444E-8371-448E9A1806B5}">
      <dgm:prSet/>
      <dgm:spPr/>
      <dgm:t>
        <a:bodyPr/>
        <a:lstStyle/>
        <a:p>
          <a:endParaRPr lang="en-US"/>
        </a:p>
      </dgm:t>
    </dgm:pt>
    <dgm:pt modelId="{277D1B5B-7983-F64A-B956-C0391739171B}" type="sibTrans" cxnId="{4B1CF663-A75F-444E-8371-448E9A1806B5}">
      <dgm:prSet/>
      <dgm:spPr/>
      <dgm:t>
        <a:bodyPr/>
        <a:lstStyle/>
        <a:p>
          <a:endParaRPr lang="en-US"/>
        </a:p>
      </dgm:t>
    </dgm:pt>
    <dgm:pt modelId="{443CA378-F44D-774F-9E96-8B46CE4151CA}">
      <dgm:prSet/>
      <dgm:spPr/>
      <dgm:t>
        <a:bodyPr/>
        <a:lstStyle/>
        <a:p>
          <a:pPr rtl="0"/>
          <a:r>
            <a:rPr lang="en-GB" smtClean="0"/>
            <a:t>Not producing what the customer really wants</a:t>
          </a:r>
          <a:endParaRPr lang="en-GB"/>
        </a:p>
      </dgm:t>
    </dgm:pt>
    <dgm:pt modelId="{8EAE199B-ED03-3B4E-9445-D708E748D1B7}" type="parTrans" cxnId="{837B8349-DBE2-2445-88DA-D07BE2474E56}">
      <dgm:prSet/>
      <dgm:spPr/>
      <dgm:t>
        <a:bodyPr/>
        <a:lstStyle/>
        <a:p>
          <a:endParaRPr lang="en-US"/>
        </a:p>
      </dgm:t>
    </dgm:pt>
    <dgm:pt modelId="{D4ACB235-9779-B24E-8747-D9F55BDFDD56}" type="sibTrans" cxnId="{837B8349-DBE2-2445-88DA-D07BE2474E56}">
      <dgm:prSet/>
      <dgm:spPr/>
      <dgm:t>
        <a:bodyPr/>
        <a:lstStyle/>
        <a:p>
          <a:endParaRPr lang="en-US"/>
        </a:p>
      </dgm:t>
    </dgm:pt>
    <dgm:pt modelId="{F288CD85-0CB7-604A-BCBA-DC63746EE4BD}">
      <dgm:prSet/>
      <dgm:spPr/>
      <dgm:t>
        <a:bodyPr/>
        <a:lstStyle/>
        <a:p>
          <a:pPr rtl="0"/>
          <a:r>
            <a:rPr lang="en-GB" smtClean="0"/>
            <a:t>Wasting time and resource</a:t>
          </a:r>
          <a:endParaRPr lang="en-GB"/>
        </a:p>
      </dgm:t>
    </dgm:pt>
    <dgm:pt modelId="{BEE5EEB3-D85D-9D44-BD64-F3A573878EDB}" type="parTrans" cxnId="{2E2DCA45-9A22-DD48-B435-94ED1D40DDAB}">
      <dgm:prSet/>
      <dgm:spPr/>
      <dgm:t>
        <a:bodyPr/>
        <a:lstStyle/>
        <a:p>
          <a:endParaRPr lang="en-US"/>
        </a:p>
      </dgm:t>
    </dgm:pt>
    <dgm:pt modelId="{1DA4CDAA-0832-D14E-8E20-8A7A4AA105EA}" type="sibTrans" cxnId="{2E2DCA45-9A22-DD48-B435-94ED1D40DDAB}">
      <dgm:prSet/>
      <dgm:spPr/>
      <dgm:t>
        <a:bodyPr/>
        <a:lstStyle/>
        <a:p>
          <a:endParaRPr lang="en-US"/>
        </a:p>
      </dgm:t>
    </dgm:pt>
    <dgm:pt modelId="{FC870C80-B6CA-F842-A0C4-F16FC229F1F0}" type="pres">
      <dgm:prSet presAssocID="{85F82261-CD0A-D74A-9299-B648C8E1E474}" presName="linear" presStyleCnt="0">
        <dgm:presLayoutVars>
          <dgm:dir/>
          <dgm:animLvl val="lvl"/>
          <dgm:resizeHandles val="exact"/>
        </dgm:presLayoutVars>
      </dgm:prSet>
      <dgm:spPr/>
      <dgm:t>
        <a:bodyPr/>
        <a:lstStyle/>
        <a:p>
          <a:endParaRPr lang="en-US"/>
        </a:p>
      </dgm:t>
    </dgm:pt>
    <dgm:pt modelId="{20927154-5195-A843-B5B7-DF848A9DEEC3}" type="pres">
      <dgm:prSet presAssocID="{A64913C6-BC01-7C4E-85B6-5CA7804C5F13}" presName="parentLin" presStyleCnt="0"/>
      <dgm:spPr/>
    </dgm:pt>
    <dgm:pt modelId="{29A864D5-56B7-3A4C-83EA-C51B037CB910}" type="pres">
      <dgm:prSet presAssocID="{A64913C6-BC01-7C4E-85B6-5CA7804C5F13}" presName="parentLeftMargin" presStyleLbl="node1" presStyleIdx="0" presStyleCnt="3"/>
      <dgm:spPr/>
      <dgm:t>
        <a:bodyPr/>
        <a:lstStyle/>
        <a:p>
          <a:endParaRPr lang="en-US"/>
        </a:p>
      </dgm:t>
    </dgm:pt>
    <dgm:pt modelId="{5E3615C9-33BE-F24E-AD99-94D6273854F0}" type="pres">
      <dgm:prSet presAssocID="{A64913C6-BC01-7C4E-85B6-5CA7804C5F13}" presName="parentText" presStyleLbl="node1" presStyleIdx="0" presStyleCnt="3">
        <dgm:presLayoutVars>
          <dgm:chMax val="0"/>
          <dgm:bulletEnabled val="1"/>
        </dgm:presLayoutVars>
      </dgm:prSet>
      <dgm:spPr/>
      <dgm:t>
        <a:bodyPr/>
        <a:lstStyle/>
        <a:p>
          <a:endParaRPr lang="en-US"/>
        </a:p>
      </dgm:t>
    </dgm:pt>
    <dgm:pt modelId="{F81CD4B3-2848-EB49-842A-649652C54DD4}" type="pres">
      <dgm:prSet presAssocID="{A64913C6-BC01-7C4E-85B6-5CA7804C5F13}" presName="negativeSpace" presStyleCnt="0"/>
      <dgm:spPr/>
    </dgm:pt>
    <dgm:pt modelId="{D8FB4781-A8B9-A742-B340-38897627861F}" type="pres">
      <dgm:prSet presAssocID="{A64913C6-BC01-7C4E-85B6-5CA7804C5F13}" presName="childText" presStyleLbl="conFgAcc1" presStyleIdx="0" presStyleCnt="3">
        <dgm:presLayoutVars>
          <dgm:bulletEnabled val="1"/>
        </dgm:presLayoutVars>
      </dgm:prSet>
      <dgm:spPr/>
    </dgm:pt>
    <dgm:pt modelId="{68039BB3-9D11-834D-BC75-AFCFAC563F70}" type="pres">
      <dgm:prSet presAssocID="{696C1506-4A86-0D44-9542-5A8F4AC7532B}" presName="spaceBetweenRectangles" presStyleCnt="0"/>
      <dgm:spPr/>
    </dgm:pt>
    <dgm:pt modelId="{799E0BAC-B168-284F-AB03-DA84AE0BE935}" type="pres">
      <dgm:prSet presAssocID="{74EBCC66-1F81-F241-B6E1-6BDCF548B1C1}" presName="parentLin" presStyleCnt="0"/>
      <dgm:spPr/>
    </dgm:pt>
    <dgm:pt modelId="{2D383C58-6082-9B4A-9EB4-E4D9821D1889}" type="pres">
      <dgm:prSet presAssocID="{74EBCC66-1F81-F241-B6E1-6BDCF548B1C1}" presName="parentLeftMargin" presStyleLbl="node1" presStyleIdx="0" presStyleCnt="3"/>
      <dgm:spPr/>
      <dgm:t>
        <a:bodyPr/>
        <a:lstStyle/>
        <a:p>
          <a:endParaRPr lang="en-US"/>
        </a:p>
      </dgm:t>
    </dgm:pt>
    <dgm:pt modelId="{256092B7-9597-AC44-B8AF-BEEB7B4F5F27}" type="pres">
      <dgm:prSet presAssocID="{74EBCC66-1F81-F241-B6E1-6BDCF548B1C1}" presName="parentText" presStyleLbl="node1" presStyleIdx="1" presStyleCnt="3">
        <dgm:presLayoutVars>
          <dgm:chMax val="0"/>
          <dgm:bulletEnabled val="1"/>
        </dgm:presLayoutVars>
      </dgm:prSet>
      <dgm:spPr/>
      <dgm:t>
        <a:bodyPr/>
        <a:lstStyle/>
        <a:p>
          <a:endParaRPr lang="en-US"/>
        </a:p>
      </dgm:t>
    </dgm:pt>
    <dgm:pt modelId="{D76CDF79-B4AF-014C-A642-2E6A20EF20FA}" type="pres">
      <dgm:prSet presAssocID="{74EBCC66-1F81-F241-B6E1-6BDCF548B1C1}" presName="negativeSpace" presStyleCnt="0"/>
      <dgm:spPr/>
    </dgm:pt>
    <dgm:pt modelId="{4669D769-79B9-F046-8A90-B3EB30D66535}" type="pres">
      <dgm:prSet presAssocID="{74EBCC66-1F81-F241-B6E1-6BDCF548B1C1}" presName="childText" presStyleLbl="conFgAcc1" presStyleIdx="1" presStyleCnt="3">
        <dgm:presLayoutVars>
          <dgm:bulletEnabled val="1"/>
        </dgm:presLayoutVars>
      </dgm:prSet>
      <dgm:spPr/>
    </dgm:pt>
    <dgm:pt modelId="{A5476D58-55C5-2746-9989-B356F93DB7A9}" type="pres">
      <dgm:prSet presAssocID="{8CC06EDE-EC19-C843-B231-B4B4E4283C6B}" presName="spaceBetweenRectangles" presStyleCnt="0"/>
      <dgm:spPr/>
    </dgm:pt>
    <dgm:pt modelId="{25B12200-F99F-164D-AFBD-0714820EB5A7}" type="pres">
      <dgm:prSet presAssocID="{B43ECE75-0F61-684B-B19F-DDA466D7A651}" presName="parentLin" presStyleCnt="0"/>
      <dgm:spPr/>
    </dgm:pt>
    <dgm:pt modelId="{B0C771EF-5308-6A40-9100-1B7C0CAC77F8}" type="pres">
      <dgm:prSet presAssocID="{B43ECE75-0F61-684B-B19F-DDA466D7A651}" presName="parentLeftMargin" presStyleLbl="node1" presStyleIdx="1" presStyleCnt="3"/>
      <dgm:spPr/>
      <dgm:t>
        <a:bodyPr/>
        <a:lstStyle/>
        <a:p>
          <a:endParaRPr lang="en-US"/>
        </a:p>
      </dgm:t>
    </dgm:pt>
    <dgm:pt modelId="{8E6AF224-32CF-1B4A-8168-713826D5D9FF}" type="pres">
      <dgm:prSet presAssocID="{B43ECE75-0F61-684B-B19F-DDA466D7A651}" presName="parentText" presStyleLbl="node1" presStyleIdx="2" presStyleCnt="3">
        <dgm:presLayoutVars>
          <dgm:chMax val="0"/>
          <dgm:bulletEnabled val="1"/>
        </dgm:presLayoutVars>
      </dgm:prSet>
      <dgm:spPr/>
      <dgm:t>
        <a:bodyPr/>
        <a:lstStyle/>
        <a:p>
          <a:endParaRPr lang="en-US"/>
        </a:p>
      </dgm:t>
    </dgm:pt>
    <dgm:pt modelId="{6420AC6D-9396-C644-8F86-68F375E035F4}" type="pres">
      <dgm:prSet presAssocID="{B43ECE75-0F61-684B-B19F-DDA466D7A651}" presName="negativeSpace" presStyleCnt="0"/>
      <dgm:spPr/>
    </dgm:pt>
    <dgm:pt modelId="{7B5D053F-16F3-244F-B1E5-0925332E840F}" type="pres">
      <dgm:prSet presAssocID="{B43ECE75-0F61-684B-B19F-DDA466D7A651}" presName="childText" presStyleLbl="conFgAcc1" presStyleIdx="2" presStyleCnt="3">
        <dgm:presLayoutVars>
          <dgm:bulletEnabled val="1"/>
        </dgm:presLayoutVars>
      </dgm:prSet>
      <dgm:spPr/>
      <dgm:t>
        <a:bodyPr/>
        <a:lstStyle/>
        <a:p>
          <a:endParaRPr lang="en-US"/>
        </a:p>
      </dgm:t>
    </dgm:pt>
  </dgm:ptLst>
  <dgm:cxnLst>
    <dgm:cxn modelId="{66FD6735-1C1A-7D4E-AB70-C863765C6F34}" type="presOf" srcId="{B43ECE75-0F61-684B-B19F-DDA466D7A651}" destId="{B0C771EF-5308-6A40-9100-1B7C0CAC77F8}" srcOrd="0" destOrd="0" presId="urn:microsoft.com/office/officeart/2005/8/layout/list1"/>
    <dgm:cxn modelId="{0969924C-E81F-A944-BEF4-03734D1DAA8C}" type="presOf" srcId="{74EBCC66-1F81-F241-B6E1-6BDCF548B1C1}" destId="{256092B7-9597-AC44-B8AF-BEEB7B4F5F27}" srcOrd="1" destOrd="0" presId="urn:microsoft.com/office/officeart/2005/8/layout/list1"/>
    <dgm:cxn modelId="{0F66D334-4F48-2641-B77E-9ED839566CFC}" type="presOf" srcId="{443CA378-F44D-774F-9E96-8B46CE4151CA}" destId="{7B5D053F-16F3-244F-B1E5-0925332E840F}" srcOrd="0" destOrd="1" presId="urn:microsoft.com/office/officeart/2005/8/layout/list1"/>
    <dgm:cxn modelId="{1E0D920C-07B2-1349-AF69-DEE4005EC192}" srcId="{85F82261-CD0A-D74A-9299-B648C8E1E474}" destId="{74EBCC66-1F81-F241-B6E1-6BDCF548B1C1}" srcOrd="1" destOrd="0" parTransId="{8BDA6ABF-2830-714B-8B02-191FF34A9622}" sibTransId="{8CC06EDE-EC19-C843-B231-B4B4E4283C6B}"/>
    <dgm:cxn modelId="{B161F8C5-3D97-2948-8C26-2119C7BECFD2}" type="presOf" srcId="{85F82261-CD0A-D74A-9299-B648C8E1E474}" destId="{FC870C80-B6CA-F842-A0C4-F16FC229F1F0}" srcOrd="0" destOrd="0" presId="urn:microsoft.com/office/officeart/2005/8/layout/list1"/>
    <dgm:cxn modelId="{61C9CAFE-A0AA-7549-9EB7-57826874C9CD}" type="presOf" srcId="{F288CD85-0CB7-604A-BCBA-DC63746EE4BD}" destId="{7B5D053F-16F3-244F-B1E5-0925332E840F}" srcOrd="0" destOrd="2" presId="urn:microsoft.com/office/officeart/2005/8/layout/list1"/>
    <dgm:cxn modelId="{F4AE8D55-71B8-3147-AFB0-9DEB219E3803}" type="presOf" srcId="{B43ECE75-0F61-684B-B19F-DDA466D7A651}" destId="{8E6AF224-32CF-1B4A-8168-713826D5D9FF}" srcOrd="1" destOrd="0" presId="urn:microsoft.com/office/officeart/2005/8/layout/list1"/>
    <dgm:cxn modelId="{0DA0EEA5-08C6-7A41-B265-982A3849A290}" type="presOf" srcId="{74EBCC66-1F81-F241-B6E1-6BDCF548B1C1}" destId="{2D383C58-6082-9B4A-9EB4-E4D9821D1889}" srcOrd="0" destOrd="0" presId="urn:microsoft.com/office/officeart/2005/8/layout/list1"/>
    <dgm:cxn modelId="{5A113808-984F-2C45-99AD-E51DCAF23B1C}" type="presOf" srcId="{55BF8EBC-E08F-7740-A6F0-8B2FC0C987BA}" destId="{7B5D053F-16F3-244F-B1E5-0925332E840F}" srcOrd="0" destOrd="0" presId="urn:microsoft.com/office/officeart/2005/8/layout/list1"/>
    <dgm:cxn modelId="{671FED77-1F20-F345-921A-590F971D33BC}" type="presOf" srcId="{A64913C6-BC01-7C4E-85B6-5CA7804C5F13}" destId="{29A864D5-56B7-3A4C-83EA-C51B037CB910}" srcOrd="0" destOrd="0" presId="urn:microsoft.com/office/officeart/2005/8/layout/list1"/>
    <dgm:cxn modelId="{4B1CF663-A75F-444E-8371-448E9A1806B5}" srcId="{B43ECE75-0F61-684B-B19F-DDA466D7A651}" destId="{55BF8EBC-E08F-7740-A6F0-8B2FC0C987BA}" srcOrd="0" destOrd="0" parTransId="{622170FE-CABA-6943-B712-FB29FDE35CED}" sibTransId="{277D1B5B-7983-F64A-B956-C0391739171B}"/>
    <dgm:cxn modelId="{79F4DFCD-6013-5940-99C7-EEDAF0619FB0}" srcId="{85F82261-CD0A-D74A-9299-B648C8E1E474}" destId="{B43ECE75-0F61-684B-B19F-DDA466D7A651}" srcOrd="2" destOrd="0" parTransId="{33622380-54B6-E04C-8E77-6A7D3BB5FF19}" sibTransId="{EE69840E-72C9-1141-B3B2-0143582F4D86}"/>
    <dgm:cxn modelId="{837B8349-DBE2-2445-88DA-D07BE2474E56}" srcId="{B43ECE75-0F61-684B-B19F-DDA466D7A651}" destId="{443CA378-F44D-774F-9E96-8B46CE4151CA}" srcOrd="1" destOrd="0" parTransId="{8EAE199B-ED03-3B4E-9445-D708E748D1B7}" sibTransId="{D4ACB235-9779-B24E-8747-D9F55BDFDD56}"/>
    <dgm:cxn modelId="{2E2DCA45-9A22-DD48-B435-94ED1D40DDAB}" srcId="{B43ECE75-0F61-684B-B19F-DDA466D7A651}" destId="{F288CD85-0CB7-604A-BCBA-DC63746EE4BD}" srcOrd="2" destOrd="0" parTransId="{BEE5EEB3-D85D-9D44-BD64-F3A573878EDB}" sibTransId="{1DA4CDAA-0832-D14E-8E20-8A7A4AA105EA}"/>
    <dgm:cxn modelId="{70A217CF-4D54-FA4E-BA65-4DC760C59951}" srcId="{85F82261-CD0A-D74A-9299-B648C8E1E474}" destId="{A64913C6-BC01-7C4E-85B6-5CA7804C5F13}" srcOrd="0" destOrd="0" parTransId="{7CA52D4D-F4B6-3447-B50D-DA383B9DA410}" sibTransId="{696C1506-4A86-0D44-9542-5A8F4AC7532B}"/>
    <dgm:cxn modelId="{D217F3E0-4EB2-2245-95BC-D501DEDDADD6}" type="presOf" srcId="{A64913C6-BC01-7C4E-85B6-5CA7804C5F13}" destId="{5E3615C9-33BE-F24E-AD99-94D6273854F0}" srcOrd="1" destOrd="0" presId="urn:microsoft.com/office/officeart/2005/8/layout/list1"/>
    <dgm:cxn modelId="{1A3E19D6-AEB5-E345-861E-255D09CCB161}" type="presParOf" srcId="{FC870C80-B6CA-F842-A0C4-F16FC229F1F0}" destId="{20927154-5195-A843-B5B7-DF848A9DEEC3}" srcOrd="0" destOrd="0" presId="urn:microsoft.com/office/officeart/2005/8/layout/list1"/>
    <dgm:cxn modelId="{D085B977-E2C2-554C-8042-F5A6A1AB33EC}" type="presParOf" srcId="{20927154-5195-A843-B5B7-DF848A9DEEC3}" destId="{29A864D5-56B7-3A4C-83EA-C51B037CB910}" srcOrd="0" destOrd="0" presId="urn:microsoft.com/office/officeart/2005/8/layout/list1"/>
    <dgm:cxn modelId="{1C58A510-18DF-BD4E-8A4B-41E6396AD129}" type="presParOf" srcId="{20927154-5195-A843-B5B7-DF848A9DEEC3}" destId="{5E3615C9-33BE-F24E-AD99-94D6273854F0}" srcOrd="1" destOrd="0" presId="urn:microsoft.com/office/officeart/2005/8/layout/list1"/>
    <dgm:cxn modelId="{BD2DAE97-2D7D-3E44-97C4-8797419FDCCC}" type="presParOf" srcId="{FC870C80-B6CA-F842-A0C4-F16FC229F1F0}" destId="{F81CD4B3-2848-EB49-842A-649652C54DD4}" srcOrd="1" destOrd="0" presId="urn:microsoft.com/office/officeart/2005/8/layout/list1"/>
    <dgm:cxn modelId="{7DCF3233-49F9-8240-9D1E-C85B4A19A937}" type="presParOf" srcId="{FC870C80-B6CA-F842-A0C4-F16FC229F1F0}" destId="{D8FB4781-A8B9-A742-B340-38897627861F}" srcOrd="2" destOrd="0" presId="urn:microsoft.com/office/officeart/2005/8/layout/list1"/>
    <dgm:cxn modelId="{0F5D6B71-390B-8B4F-8903-8AA1181D34CE}" type="presParOf" srcId="{FC870C80-B6CA-F842-A0C4-F16FC229F1F0}" destId="{68039BB3-9D11-834D-BC75-AFCFAC563F70}" srcOrd="3" destOrd="0" presId="urn:microsoft.com/office/officeart/2005/8/layout/list1"/>
    <dgm:cxn modelId="{1300F623-A654-6F4F-9182-60B78BEE425D}" type="presParOf" srcId="{FC870C80-B6CA-F842-A0C4-F16FC229F1F0}" destId="{799E0BAC-B168-284F-AB03-DA84AE0BE935}" srcOrd="4" destOrd="0" presId="urn:microsoft.com/office/officeart/2005/8/layout/list1"/>
    <dgm:cxn modelId="{6975CE40-1384-A74C-81F4-FDD5FFFA1D78}" type="presParOf" srcId="{799E0BAC-B168-284F-AB03-DA84AE0BE935}" destId="{2D383C58-6082-9B4A-9EB4-E4D9821D1889}" srcOrd="0" destOrd="0" presId="urn:microsoft.com/office/officeart/2005/8/layout/list1"/>
    <dgm:cxn modelId="{4333794F-C812-DD46-B7B1-9A74F516F5DF}" type="presParOf" srcId="{799E0BAC-B168-284F-AB03-DA84AE0BE935}" destId="{256092B7-9597-AC44-B8AF-BEEB7B4F5F27}" srcOrd="1" destOrd="0" presId="urn:microsoft.com/office/officeart/2005/8/layout/list1"/>
    <dgm:cxn modelId="{8DE6F1D7-70D2-3642-B9D8-E75674A0B462}" type="presParOf" srcId="{FC870C80-B6CA-F842-A0C4-F16FC229F1F0}" destId="{D76CDF79-B4AF-014C-A642-2E6A20EF20FA}" srcOrd="5" destOrd="0" presId="urn:microsoft.com/office/officeart/2005/8/layout/list1"/>
    <dgm:cxn modelId="{BF05AA7D-F256-884E-88D5-7A61ECAB82F5}" type="presParOf" srcId="{FC870C80-B6CA-F842-A0C4-F16FC229F1F0}" destId="{4669D769-79B9-F046-8A90-B3EB30D66535}" srcOrd="6" destOrd="0" presId="urn:microsoft.com/office/officeart/2005/8/layout/list1"/>
    <dgm:cxn modelId="{7E6A8AE5-4206-C845-8E20-A2F7C6DC1FF8}" type="presParOf" srcId="{FC870C80-B6CA-F842-A0C4-F16FC229F1F0}" destId="{A5476D58-55C5-2746-9989-B356F93DB7A9}" srcOrd="7" destOrd="0" presId="urn:microsoft.com/office/officeart/2005/8/layout/list1"/>
    <dgm:cxn modelId="{DDBD039F-4E61-7C44-8F18-A16A647AF719}" type="presParOf" srcId="{FC870C80-B6CA-F842-A0C4-F16FC229F1F0}" destId="{25B12200-F99F-164D-AFBD-0714820EB5A7}" srcOrd="8" destOrd="0" presId="urn:microsoft.com/office/officeart/2005/8/layout/list1"/>
    <dgm:cxn modelId="{4BACB3F8-26D7-4D4A-9285-589219EFBBB3}" type="presParOf" srcId="{25B12200-F99F-164D-AFBD-0714820EB5A7}" destId="{B0C771EF-5308-6A40-9100-1B7C0CAC77F8}" srcOrd="0" destOrd="0" presId="urn:microsoft.com/office/officeart/2005/8/layout/list1"/>
    <dgm:cxn modelId="{BD42D9EE-1C7F-4D44-81D6-4B63F7F55C97}" type="presParOf" srcId="{25B12200-F99F-164D-AFBD-0714820EB5A7}" destId="{8E6AF224-32CF-1B4A-8168-713826D5D9FF}" srcOrd="1" destOrd="0" presId="urn:microsoft.com/office/officeart/2005/8/layout/list1"/>
    <dgm:cxn modelId="{F9FA187E-310C-DE44-9B49-615CFE8337BC}" type="presParOf" srcId="{FC870C80-B6CA-F842-A0C4-F16FC229F1F0}" destId="{6420AC6D-9396-C644-8F86-68F375E035F4}" srcOrd="9" destOrd="0" presId="urn:microsoft.com/office/officeart/2005/8/layout/list1"/>
    <dgm:cxn modelId="{E28CD8C5-C9EA-1E41-AC7B-842E1658FBCC}" type="presParOf" srcId="{FC870C80-B6CA-F842-A0C4-F16FC229F1F0}" destId="{7B5D053F-16F3-244F-B1E5-0925332E840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11D9453-9CB0-4F6C-83CA-BC3792CE1911}" type="datetimeFigureOut">
              <a:rPr lang="en-US" smtClean="0"/>
              <a:pPr/>
              <a:t>7/15/2015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A9E6A88-621D-4C1C-A96F-8A79975381B6}" type="slidenum">
              <a:rPr lang="en-US" smtClean="0"/>
              <a:pPr/>
              <a:t>‹Nº›</a:t>
            </a:fld>
            <a:endParaRPr lang="en-US" dirty="0"/>
          </a:p>
        </p:txBody>
      </p:sp>
    </p:spTree>
    <p:extLst>
      <p:ext uri="{BB962C8B-B14F-4D97-AF65-F5344CB8AC3E}">
        <p14:creationId xmlns:p14="http://schemas.microsoft.com/office/powerpoint/2010/main" val="745987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59E84AB-9821-4CFF-B035-BCF87D6028B3}" type="datetimeFigureOut">
              <a:rPr lang="en-US" smtClean="0"/>
              <a:pPr/>
              <a:t>7/15/2015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AC3EBD7-D354-4C97-8BB4-9A9E39C1C5CE}" type="slidenum">
              <a:rPr lang="en-US" smtClean="0"/>
              <a:pPr/>
              <a:t>‹Nº›</a:t>
            </a:fld>
            <a:endParaRPr lang="en-US" dirty="0"/>
          </a:p>
        </p:txBody>
      </p:sp>
    </p:spTree>
    <p:extLst>
      <p:ext uri="{BB962C8B-B14F-4D97-AF65-F5344CB8AC3E}">
        <p14:creationId xmlns:p14="http://schemas.microsoft.com/office/powerpoint/2010/main" val="16712291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covered a lot.</a:t>
            </a:r>
            <a:r>
              <a:rPr lang="en-US" baseline="0" dirty="0" smtClean="0"/>
              <a:t>  Time for a quick break.</a:t>
            </a:r>
            <a:endParaRPr lang="en-US" dirty="0"/>
          </a:p>
        </p:txBody>
      </p:sp>
      <p:sp>
        <p:nvSpPr>
          <p:cNvPr id="4" name="Slide Number Placeholder 3"/>
          <p:cNvSpPr>
            <a:spLocks noGrp="1"/>
          </p:cNvSpPr>
          <p:nvPr>
            <p:ph type="sldNum" sz="quarter" idx="10"/>
          </p:nvPr>
        </p:nvSpPr>
        <p:spPr/>
        <p:txBody>
          <a:bodyPr/>
          <a:lstStyle/>
          <a:p>
            <a:fld id="{2FBE0712-AA02-4CEE-AF68-858CBC03CA04}" type="slidenum">
              <a:rPr lang="en-US" smtClean="0"/>
              <a:pPr/>
              <a:t>3</a:t>
            </a:fld>
            <a:endParaRPr lang="en-US"/>
          </a:p>
        </p:txBody>
      </p:sp>
    </p:spTree>
    <p:extLst>
      <p:ext uri="{BB962C8B-B14F-4D97-AF65-F5344CB8AC3E}">
        <p14:creationId xmlns:p14="http://schemas.microsoft.com/office/powerpoint/2010/main" val="210355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814082" name="Rectangle 2"/>
          <p:cNvSpPr>
            <a:spLocks noGrp="1" noRot="1" noChangeAspect="1" noChangeArrowheads="1" noTextEdit="1"/>
          </p:cNvSpPr>
          <p:nvPr>
            <p:ph type="sldImg"/>
          </p:nvPr>
        </p:nvSpPr>
        <p:spPr>
          <a:xfrm>
            <a:off x="1262063" y="722313"/>
            <a:ext cx="4795837" cy="3597275"/>
          </a:xfrm>
          <a:ln/>
        </p:spPr>
      </p:sp>
      <p:sp>
        <p:nvSpPr>
          <p:cNvPr id="814083" name="Rectangle 3"/>
          <p:cNvSpPr>
            <a:spLocks noGrp="1" noChangeArrowheads="1"/>
          </p:cNvSpPr>
          <p:nvPr>
            <p:ph type="body" idx="1"/>
          </p:nvPr>
        </p:nvSpPr>
        <p:spPr bwMode="gray">
          <a:xfrm>
            <a:off x="976252" y="4559961"/>
            <a:ext cx="5362697" cy="4319322"/>
          </a:xfrm>
          <a:noFill/>
          <a:ln/>
        </p:spPr>
        <p:txBody>
          <a:bodyPr lIns="96655" tIns="48327" rIns="96655" bIns="48327"/>
          <a:lstStyle/>
          <a:p>
            <a:r>
              <a:rPr lang="en-GB" dirty="0"/>
              <a:t>Another useful breakdown that can be derived from the WBS is the Cost Breakdown Structure (CBS).  It important that costs for each work package are broken into elements since different types require different monitoring and control processes.  For example, in-house labour may be controlled through time sheets, materials through purchase orders and contracts used to control sub-contracted work.  Some cost categories will need to be isolated if earned value is to be used for cost control.</a:t>
            </a:r>
          </a:p>
          <a:p>
            <a:r>
              <a:rPr lang="en-GB" dirty="0"/>
              <a:t>The Cost Breakdown Structure is derived from the company system of allocating costs and the WBS.  Typically, budgets (estimates) for each work package are broken down into cost elements corresponding to the company system of accounts.  Actual costs charged to each work package are detailed at cost element level.  This enables work package managers to compare actual costs with baseline work package budgets to pinpoint variances and problem areas, allowing them to take any corrective action.</a:t>
            </a:r>
          </a:p>
          <a:p>
            <a:endParaRPr lang="en-GB" dirty="0"/>
          </a:p>
        </p:txBody>
      </p:sp>
    </p:spTree>
    <p:extLst>
      <p:ext uri="{BB962C8B-B14F-4D97-AF65-F5344CB8AC3E}">
        <p14:creationId xmlns:p14="http://schemas.microsoft.com/office/powerpoint/2010/main" val="20656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96770" name="Rectangle 2"/>
          <p:cNvSpPr>
            <a:spLocks noGrp="1" noRot="1" noChangeAspect="1" noChangeArrowheads="1" noTextEdit="1"/>
          </p:cNvSpPr>
          <p:nvPr>
            <p:ph type="sldImg"/>
          </p:nvPr>
        </p:nvSpPr>
        <p:spPr>
          <a:xfrm>
            <a:off x="1258888" y="720725"/>
            <a:ext cx="4799012" cy="3598863"/>
          </a:xfrm>
          <a:ln/>
        </p:spPr>
      </p:sp>
      <p:sp>
        <p:nvSpPr>
          <p:cNvPr id="1696771" name="Rectangle 3"/>
          <p:cNvSpPr>
            <a:spLocks noGrp="1" noChangeArrowheads="1"/>
          </p:cNvSpPr>
          <p:nvPr>
            <p:ph type="body" idx="1"/>
          </p:nvPr>
        </p:nvSpPr>
        <p:spPr>
          <a:xfrm>
            <a:off x="974581" y="4561485"/>
            <a:ext cx="5361024" cy="4317798"/>
          </a:xfrm>
          <a:noFill/>
          <a:ln/>
        </p:spPr>
        <p:txBody>
          <a:bodyPr lIns="96503" tIns="48251" rIns="96503" bIns="48251"/>
          <a:lstStyle/>
          <a:p>
            <a:pPr>
              <a:spcAft>
                <a:spcPct val="30000"/>
              </a:spcAft>
            </a:pPr>
            <a:endParaRPr lang="en-GB" dirty="0"/>
          </a:p>
          <a:p>
            <a:pPr>
              <a:spcAft>
                <a:spcPct val="30000"/>
              </a:spcAft>
            </a:pPr>
            <a:endParaRPr lang="en-GB" dirty="0"/>
          </a:p>
        </p:txBody>
      </p:sp>
    </p:spTree>
    <p:extLst>
      <p:ext uri="{BB962C8B-B14F-4D97-AF65-F5344CB8AC3E}">
        <p14:creationId xmlns:p14="http://schemas.microsoft.com/office/powerpoint/2010/main" val="1656350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E3F672-A660-AA4C-BD16-F08DB47105DD}" type="slidenum">
              <a:rPr lang="en-GB"/>
              <a:pPr/>
              <a:t>14</a:t>
            </a:fld>
            <a:endParaRPr lang="en-GB"/>
          </a:p>
        </p:txBody>
      </p:sp>
      <p:sp>
        <p:nvSpPr>
          <p:cNvPr id="288770"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288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991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96770" name="Rectangle 2"/>
          <p:cNvSpPr>
            <a:spLocks noGrp="1" noRot="1" noChangeAspect="1" noChangeArrowheads="1" noTextEdit="1"/>
          </p:cNvSpPr>
          <p:nvPr>
            <p:ph type="sldImg"/>
          </p:nvPr>
        </p:nvSpPr>
        <p:spPr>
          <a:xfrm>
            <a:off x="1258888" y="720725"/>
            <a:ext cx="4799012" cy="3598863"/>
          </a:xfrm>
          <a:ln/>
        </p:spPr>
      </p:sp>
      <p:sp>
        <p:nvSpPr>
          <p:cNvPr id="1696771" name="Rectangle 3"/>
          <p:cNvSpPr>
            <a:spLocks noGrp="1" noChangeArrowheads="1"/>
          </p:cNvSpPr>
          <p:nvPr>
            <p:ph type="body" idx="1"/>
          </p:nvPr>
        </p:nvSpPr>
        <p:spPr>
          <a:xfrm>
            <a:off x="974581" y="4561485"/>
            <a:ext cx="5361024" cy="4317798"/>
          </a:xfrm>
          <a:noFill/>
          <a:ln/>
        </p:spPr>
        <p:txBody>
          <a:bodyPr lIns="96503" tIns="48251" rIns="96503" bIns="48251"/>
          <a:lstStyle/>
          <a:p>
            <a:pPr>
              <a:spcAft>
                <a:spcPct val="30000"/>
              </a:spcAft>
            </a:pPr>
            <a:r>
              <a:rPr lang="en-GB" dirty="0"/>
              <a:t>Procurement is the process of acquiring new services or products.  It covers the financial appraisal of the options available, development of the procurement or acquisition strategy, preparation of contract documentation, selection and acquisition of suppliers, pricing, purchasing, and administration of contracts.  It may also extend to storage, logistics, inspection, expediting, transportation, and handling of materials and supplies.  It may cover all members of the supply chain.  Operations and maintenance, for example, often need to be supported by a ‘supply chain’ management process.</a:t>
            </a:r>
          </a:p>
          <a:p>
            <a:pPr>
              <a:spcAft>
                <a:spcPct val="30000"/>
              </a:spcAft>
            </a:pPr>
            <a:r>
              <a:rPr lang="en-GB" dirty="0"/>
              <a:t>The are a number of general types of contract and payment structures:</a:t>
            </a:r>
          </a:p>
          <a:p>
            <a:pPr>
              <a:spcAft>
                <a:spcPct val="30000"/>
              </a:spcAft>
            </a:pPr>
            <a:endParaRPr lang="en-GB" dirty="0"/>
          </a:p>
          <a:p>
            <a:pPr lvl="1" indent="-273894" algn="just">
              <a:spcAft>
                <a:spcPct val="30000"/>
              </a:spcAft>
            </a:pPr>
            <a:r>
              <a:rPr lang="en-GB" b="1" dirty="0">
                <a:latin typeface="ZapfCalligr BT" pitchFamily="18" charset="0"/>
              </a:rPr>
              <a:t>Firm fixed price</a:t>
            </a:r>
            <a:r>
              <a:rPr lang="en-GB" dirty="0">
                <a:latin typeface="ZapfCalligr BT" pitchFamily="18" charset="0"/>
              </a:rPr>
              <a:t> </a:t>
            </a:r>
          </a:p>
          <a:p>
            <a:pPr lvl="1" indent="-273894" algn="just">
              <a:spcAft>
                <a:spcPct val="30000"/>
              </a:spcAft>
            </a:pPr>
            <a:r>
              <a:rPr lang="en-GB" b="1" dirty="0">
                <a:latin typeface="ZapfCalligr BT" pitchFamily="18" charset="0"/>
              </a:rPr>
              <a:t>Fixed price</a:t>
            </a:r>
            <a:r>
              <a:rPr lang="en-GB" dirty="0">
                <a:latin typeface="ZapfCalligr BT" pitchFamily="18" charset="0"/>
              </a:rPr>
              <a:t>     </a:t>
            </a:r>
          </a:p>
          <a:p>
            <a:pPr lvl="1" indent="-273894" algn="just">
              <a:spcAft>
                <a:spcPct val="30000"/>
              </a:spcAft>
            </a:pPr>
            <a:r>
              <a:rPr lang="en-GB" b="1" dirty="0">
                <a:latin typeface="ZapfCalligr BT" pitchFamily="18" charset="0"/>
              </a:rPr>
              <a:t>Cost plus incentive fee</a:t>
            </a:r>
          </a:p>
          <a:p>
            <a:pPr lvl="1" indent="-273894" algn="just">
              <a:spcAft>
                <a:spcPct val="30000"/>
              </a:spcAft>
            </a:pPr>
            <a:r>
              <a:rPr lang="en-GB" b="1" dirty="0">
                <a:latin typeface="ZapfCalligr BT" pitchFamily="18" charset="0"/>
              </a:rPr>
              <a:t>Cost plus fixed fee</a:t>
            </a:r>
            <a:r>
              <a:rPr lang="en-GB" dirty="0">
                <a:latin typeface="ZapfCalligr BT" pitchFamily="18" charset="0"/>
              </a:rPr>
              <a:t> </a:t>
            </a:r>
          </a:p>
          <a:p>
            <a:pPr lvl="1" indent="-273894" algn="just">
              <a:spcAft>
                <a:spcPct val="30000"/>
              </a:spcAft>
            </a:pPr>
            <a:r>
              <a:rPr lang="en-GB" b="1" dirty="0">
                <a:latin typeface="ZapfCalligr BT" pitchFamily="18" charset="0"/>
              </a:rPr>
              <a:t>Cost-reimbursement</a:t>
            </a:r>
          </a:p>
          <a:p>
            <a:pPr lvl="1" indent="-273894" algn="just">
              <a:spcAft>
                <a:spcPct val="30000"/>
              </a:spcAft>
            </a:pPr>
            <a:endParaRPr lang="en-GB" b="1" dirty="0">
              <a:latin typeface="ZapfCalligr BT" pitchFamily="18" charset="0"/>
            </a:endParaRPr>
          </a:p>
          <a:p>
            <a:pPr>
              <a:spcAft>
                <a:spcPct val="30000"/>
              </a:spcAft>
            </a:pPr>
            <a:r>
              <a:rPr lang="en-GB" dirty="0"/>
              <a:t>Although these are general definitions, most contracts include specific clauses defining cost and profit/fee payment terms.</a:t>
            </a:r>
          </a:p>
          <a:p>
            <a:pPr>
              <a:spcAft>
                <a:spcPct val="30000"/>
              </a:spcAft>
            </a:pPr>
            <a:endParaRPr lang="en-GB" dirty="0"/>
          </a:p>
          <a:p>
            <a:pPr>
              <a:spcAft>
                <a:spcPct val="30000"/>
              </a:spcAft>
            </a:pPr>
            <a:endParaRPr lang="en-GB" dirty="0"/>
          </a:p>
        </p:txBody>
      </p:sp>
    </p:spTree>
    <p:extLst>
      <p:ext uri="{BB962C8B-B14F-4D97-AF65-F5344CB8AC3E}">
        <p14:creationId xmlns:p14="http://schemas.microsoft.com/office/powerpoint/2010/main" val="3104158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04962" name="Rectangle 2"/>
          <p:cNvSpPr>
            <a:spLocks noGrp="1" noRot="1" noChangeAspect="1" noChangeArrowheads="1" noTextEdit="1"/>
          </p:cNvSpPr>
          <p:nvPr>
            <p:ph type="sldImg"/>
          </p:nvPr>
        </p:nvSpPr>
        <p:spPr>
          <a:xfrm>
            <a:off x="1258888" y="720725"/>
            <a:ext cx="4799012" cy="3598863"/>
          </a:xfrm>
          <a:ln/>
        </p:spPr>
      </p:sp>
      <p:sp>
        <p:nvSpPr>
          <p:cNvPr id="1704963" name="Rectangle 3"/>
          <p:cNvSpPr>
            <a:spLocks noGrp="1" noChangeArrowheads="1"/>
          </p:cNvSpPr>
          <p:nvPr>
            <p:ph type="body" idx="1"/>
          </p:nvPr>
        </p:nvSpPr>
        <p:spPr>
          <a:xfrm>
            <a:off x="976252" y="4561485"/>
            <a:ext cx="5362697" cy="4319322"/>
          </a:xfrm>
        </p:spPr>
        <p:txBody>
          <a:bodyPr/>
          <a:lstStyle/>
          <a:p>
            <a:r>
              <a:rPr lang="en-GB" dirty="0"/>
              <a:t>The main criteria for evaluating bids would be drawn from the project Critical Success Criteria, Specific Procurement Requirements and Performance required from the supplier.  Examples are given below:</a:t>
            </a:r>
          </a:p>
          <a:p>
            <a:pPr lvl="1"/>
            <a:r>
              <a:rPr lang="en-GB" dirty="0">
                <a:latin typeface="ZapfCalligr BT" pitchFamily="18" charset="0"/>
              </a:rPr>
              <a:t>Price – linked to the overall project cost budgets</a:t>
            </a:r>
          </a:p>
          <a:p>
            <a:pPr lvl="1"/>
            <a:r>
              <a:rPr lang="en-GB" dirty="0">
                <a:latin typeface="ZapfCalligr BT" pitchFamily="18" charset="0"/>
              </a:rPr>
              <a:t>Quality – requirements of project deliverables</a:t>
            </a:r>
          </a:p>
          <a:p>
            <a:pPr lvl="1"/>
            <a:r>
              <a:rPr lang="en-GB" dirty="0">
                <a:latin typeface="ZapfCalligr BT" pitchFamily="18" charset="0"/>
              </a:rPr>
              <a:t>Timescales – linked to overall project timescales</a:t>
            </a:r>
          </a:p>
          <a:p>
            <a:pPr lvl="1"/>
            <a:r>
              <a:rPr lang="en-GB" dirty="0">
                <a:latin typeface="ZapfCalligr BT" pitchFamily="18" charset="0"/>
              </a:rPr>
              <a:t>Supplier delivery dates</a:t>
            </a:r>
          </a:p>
          <a:p>
            <a:pPr lvl="1"/>
            <a:r>
              <a:rPr lang="en-GB" dirty="0">
                <a:latin typeface="ZapfCalligr BT" pitchFamily="18" charset="0"/>
              </a:rPr>
              <a:t>Contractual Terms -including payment arrangements</a:t>
            </a:r>
          </a:p>
          <a:p>
            <a:pPr lvl="1"/>
            <a:r>
              <a:rPr lang="en-GB" dirty="0">
                <a:latin typeface="ZapfCalligr BT" pitchFamily="18" charset="0"/>
              </a:rPr>
              <a:t>Incentives and Guarantees</a:t>
            </a:r>
          </a:p>
          <a:p>
            <a:pPr lvl="1"/>
            <a:r>
              <a:rPr lang="en-GB" dirty="0">
                <a:latin typeface="ZapfCalligr BT" pitchFamily="18" charset="0"/>
              </a:rPr>
              <a:t>Cost of in service support - such as spares and maintenance</a:t>
            </a:r>
          </a:p>
          <a:p>
            <a:pPr lvl="1"/>
            <a:r>
              <a:rPr lang="en-GB" dirty="0">
                <a:latin typeface="ZapfCalligr BT" pitchFamily="18" charset="0"/>
              </a:rPr>
              <a:t>Risk Management capability</a:t>
            </a:r>
          </a:p>
          <a:p>
            <a:pPr lvl="1"/>
            <a:r>
              <a:rPr lang="en-GB" dirty="0">
                <a:latin typeface="ZapfCalligr BT" pitchFamily="18" charset="0"/>
              </a:rPr>
              <a:t>Resource and mobilisation capability</a:t>
            </a:r>
          </a:p>
          <a:p>
            <a:pPr lvl="1"/>
            <a:r>
              <a:rPr lang="en-GB" dirty="0">
                <a:latin typeface="ZapfCalligr BT" pitchFamily="18" charset="0"/>
              </a:rPr>
              <a:t>Quality Management capability</a:t>
            </a:r>
          </a:p>
          <a:p>
            <a:pPr lvl="1"/>
            <a:r>
              <a:rPr lang="en-GB" dirty="0">
                <a:latin typeface="ZapfCalligr BT" pitchFamily="18" charset="0"/>
              </a:rPr>
              <a:t>Responsiveness to changes</a:t>
            </a:r>
          </a:p>
          <a:p>
            <a:pPr lvl="1"/>
            <a:r>
              <a:rPr lang="en-GB" dirty="0">
                <a:latin typeface="ZapfCalligr BT" pitchFamily="18" charset="0"/>
              </a:rPr>
              <a:t>Sustainability Factor</a:t>
            </a:r>
            <a:endParaRPr lang="en-US" dirty="0">
              <a:latin typeface="ZapfCalligr BT" pitchFamily="18" charset="0"/>
            </a:endParaRPr>
          </a:p>
          <a:p>
            <a:endParaRPr lang="en-US" dirty="0"/>
          </a:p>
        </p:txBody>
      </p:sp>
    </p:spTree>
    <p:extLst>
      <p:ext uri="{BB962C8B-B14F-4D97-AF65-F5344CB8AC3E}">
        <p14:creationId xmlns:p14="http://schemas.microsoft.com/office/powerpoint/2010/main" val="336921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698500"/>
            <a:ext cx="5710237" cy="4283075"/>
          </a:xfrm>
        </p:spPr>
      </p:sp>
      <p:sp>
        <p:nvSpPr>
          <p:cNvPr id="3" name="Notes Placeholder 2"/>
          <p:cNvSpPr>
            <a:spLocks noGrp="1"/>
          </p:cNvSpPr>
          <p:nvPr>
            <p:ph type="body" idx="1"/>
          </p:nvPr>
        </p:nvSpPr>
        <p:spPr/>
        <p:txBody>
          <a:bodyPr/>
          <a:lstStyle/>
          <a:p>
            <a:r>
              <a:rPr lang="en-US" sz="1300" dirty="0"/>
              <a:t>Green supplier selection criteria may be developed with intent of focusing on meeting government regulations, focusing on process improvement, and focusing on buying company’s environmental policy. P.K Humphreys, et al (2003) categorize the green criteria into two groups of Qualitative and Quantitative Criteria. Depending on whether an organization is using a reactive or proactive environmental management strategy, one or both groups of criteria may be used at the same time.</a:t>
            </a:r>
          </a:p>
          <a:p>
            <a:r>
              <a:rPr lang="en-US" sz="1300" dirty="0"/>
              <a:t/>
            </a:r>
            <a:br>
              <a:rPr lang="en-US" sz="1300" dirty="0"/>
            </a:br>
            <a:r>
              <a:rPr lang="en-US" sz="1300" b="1" dirty="0"/>
              <a:t>Quantitative environmental criteria:</a:t>
            </a:r>
            <a:endParaRPr lang="en-US" sz="1300" dirty="0"/>
          </a:p>
          <a:p>
            <a:r>
              <a:rPr lang="en-US" sz="1300" dirty="0"/>
              <a:t>These criteria are based on the cost in monetary terms. A potential supplier may incur costs investing in environmental management of its processes or it may be a source of environmental costs because of its destructive processes.</a:t>
            </a:r>
          </a:p>
          <a:p>
            <a:pPr lvl="0"/>
            <a:r>
              <a:rPr lang="en-US" sz="1300" dirty="0"/>
              <a:t>Pollutant costs/effects: Representing environmental costs caused by a potential supplier.</a:t>
            </a:r>
          </a:p>
          <a:p>
            <a:pPr lvl="0"/>
            <a:r>
              <a:rPr lang="en-US" sz="1300" dirty="0"/>
              <a:t>Improvement cost: Represent the degree of commitment the supplier has in environmental management.</a:t>
            </a:r>
          </a:p>
          <a:p>
            <a:r>
              <a:rPr lang="en-US" sz="1300" dirty="0"/>
              <a:t> </a:t>
            </a:r>
          </a:p>
          <a:p>
            <a:r>
              <a:rPr lang="en-US" sz="1300" dirty="0"/>
              <a:t/>
            </a:r>
            <a:br>
              <a:rPr lang="en-US" sz="1300" dirty="0"/>
            </a:br>
            <a:r>
              <a:rPr lang="en-US" sz="1300" dirty="0"/>
              <a:t> </a:t>
            </a:r>
          </a:p>
          <a:p>
            <a:r>
              <a:rPr lang="en-US" sz="1300" b="1" dirty="0"/>
              <a:t>Qualitative environmental criteria:</a:t>
            </a:r>
            <a:endParaRPr lang="en-US" sz="1300" dirty="0"/>
          </a:p>
          <a:p>
            <a:r>
              <a:rPr lang="en-US" sz="1300" dirty="0"/>
              <a:t>These are more subjective criteria and their application depends on the weight given to each one depending on its importance to the organization or industry and total points score obtained on the bases of the measured parameters.</a:t>
            </a:r>
          </a:p>
          <a:p>
            <a:pPr lvl="0"/>
            <a:r>
              <a:rPr lang="en-US" sz="1300" dirty="0"/>
              <a:t>Management competences</a:t>
            </a:r>
          </a:p>
          <a:p>
            <a:pPr lvl="0"/>
            <a:r>
              <a:rPr lang="en-US" sz="1300" dirty="0"/>
              <a:t>Green image</a:t>
            </a:r>
          </a:p>
          <a:p>
            <a:pPr lvl="0"/>
            <a:r>
              <a:rPr lang="en-US" sz="1300" dirty="0"/>
              <a:t>Design for Environment (DFE)</a:t>
            </a:r>
          </a:p>
          <a:p>
            <a:pPr lvl="0"/>
            <a:r>
              <a:rPr lang="en-US" sz="1300" dirty="0"/>
              <a:t>Environment Management Systems</a:t>
            </a:r>
          </a:p>
          <a:p>
            <a:pPr lvl="0"/>
            <a:r>
              <a:rPr lang="en-US" sz="1300" dirty="0"/>
              <a:t>Environment competencies</a:t>
            </a:r>
          </a:p>
        </p:txBody>
      </p:sp>
    </p:spTree>
    <p:extLst>
      <p:ext uri="{BB962C8B-B14F-4D97-AF65-F5344CB8AC3E}">
        <p14:creationId xmlns:p14="http://schemas.microsoft.com/office/powerpoint/2010/main" val="350585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73826" name="Rectangle 2"/>
          <p:cNvSpPr>
            <a:spLocks noGrp="1" noRot="1" noChangeAspect="1" noChangeArrowheads="1" noTextEdit="1"/>
          </p:cNvSpPr>
          <p:nvPr>
            <p:ph type="sldImg"/>
          </p:nvPr>
        </p:nvSpPr>
        <p:spPr>
          <a:xfrm>
            <a:off x="1258888" y="720725"/>
            <a:ext cx="4799012" cy="3598863"/>
          </a:xfrm>
          <a:ln/>
        </p:spPr>
      </p:sp>
      <p:sp>
        <p:nvSpPr>
          <p:cNvPr id="973827" name="Rectangle 3"/>
          <p:cNvSpPr>
            <a:spLocks noGrp="1" noChangeArrowheads="1"/>
          </p:cNvSpPr>
          <p:nvPr>
            <p:ph type="body" idx="1"/>
          </p:nvPr>
        </p:nvSpPr>
        <p:spPr>
          <a:xfrm>
            <a:off x="976252" y="4561485"/>
            <a:ext cx="5362697" cy="4319322"/>
          </a:xfrm>
        </p:spPr>
        <p:txBody>
          <a:bodyPr/>
          <a:lstStyle/>
          <a:p>
            <a:r>
              <a:rPr lang="en-GB" dirty="0"/>
              <a:t>Some benefits from cost management are shown above.</a:t>
            </a:r>
          </a:p>
          <a:p>
            <a:endParaRPr lang="en-GB" dirty="0"/>
          </a:p>
          <a:p>
            <a:pPr>
              <a:buFontTx/>
              <a:buChar char="•"/>
            </a:pPr>
            <a:r>
              <a:rPr lang="en-GB" dirty="0"/>
              <a:t>The Project Manager is more likely to achieve their planned budget</a:t>
            </a:r>
          </a:p>
          <a:p>
            <a:pPr>
              <a:buFontTx/>
              <a:buChar char="•"/>
            </a:pPr>
            <a:r>
              <a:rPr lang="en-GB" dirty="0"/>
              <a:t>Having a controlled expenditure within an ability to pay as and when invoices are charged within each phase or stage</a:t>
            </a:r>
          </a:p>
          <a:p>
            <a:pPr>
              <a:buFontTx/>
              <a:buChar char="•"/>
            </a:pPr>
            <a:r>
              <a:rPr lang="en-GB" dirty="0"/>
              <a:t>Knowing what funds are available throughout the life cycle with a control on cash flow</a:t>
            </a:r>
          </a:p>
          <a:p>
            <a:pPr>
              <a:buFontTx/>
              <a:buChar char="•"/>
            </a:pPr>
            <a:r>
              <a:rPr lang="en-GB" dirty="0"/>
              <a:t>learn lessons from previous work to ensure that the costs of materials and tasks is better understood for the future</a:t>
            </a:r>
          </a:p>
          <a:p>
            <a:pPr>
              <a:buFontTx/>
              <a:buChar char="•"/>
            </a:pPr>
            <a:r>
              <a:rPr lang="en-GB" dirty="0"/>
              <a:t>improve estimating accuracy on the work packages by feeding back the information to assist future projects  </a:t>
            </a:r>
            <a:endParaRPr lang="en-US" dirty="0"/>
          </a:p>
          <a:p>
            <a:endParaRPr lang="en-GB" dirty="0"/>
          </a:p>
          <a:p>
            <a:r>
              <a:rPr lang="en-GB" dirty="0"/>
              <a:t> </a:t>
            </a:r>
            <a:endParaRPr lang="en-US" dirty="0"/>
          </a:p>
        </p:txBody>
      </p:sp>
    </p:spTree>
    <p:extLst>
      <p:ext uri="{BB962C8B-B14F-4D97-AF65-F5344CB8AC3E}">
        <p14:creationId xmlns:p14="http://schemas.microsoft.com/office/powerpoint/2010/main" val="2130108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209346" name="Rectangle 2"/>
          <p:cNvSpPr>
            <a:spLocks noGrp="1" noRot="1" noChangeAspect="1" noChangeArrowheads="1" noTextEdit="1"/>
          </p:cNvSpPr>
          <p:nvPr>
            <p:ph type="sldImg"/>
          </p:nvPr>
        </p:nvSpPr>
        <p:spPr>
          <a:xfrm>
            <a:off x="1258888" y="720725"/>
            <a:ext cx="4799012" cy="3598863"/>
          </a:xfrm>
          <a:ln/>
        </p:spPr>
      </p:sp>
      <p:sp>
        <p:nvSpPr>
          <p:cNvPr id="1209347" name="Rectangle 3"/>
          <p:cNvSpPr>
            <a:spLocks noGrp="1" noChangeArrowheads="1"/>
          </p:cNvSpPr>
          <p:nvPr>
            <p:ph type="body" idx="1"/>
          </p:nvPr>
        </p:nvSpPr>
        <p:spPr>
          <a:xfrm>
            <a:off x="976252" y="4561485"/>
            <a:ext cx="5362697" cy="4319322"/>
          </a:xfrm>
        </p:spPr>
        <p:txBody>
          <a:bodyPr/>
          <a:lstStyle/>
          <a:p>
            <a:r>
              <a:rPr lang="en-GB" dirty="0"/>
              <a:t>There are typically four types of costs that will be incurred by a Project Manager as they work through the logical network of work packages.</a:t>
            </a:r>
          </a:p>
          <a:p>
            <a:endParaRPr lang="en-GB" dirty="0"/>
          </a:p>
          <a:p>
            <a:r>
              <a:rPr lang="en-GB" dirty="0"/>
              <a:t>These are:</a:t>
            </a:r>
          </a:p>
          <a:p>
            <a:endParaRPr lang="en-GB" dirty="0"/>
          </a:p>
          <a:p>
            <a:pPr>
              <a:buFontTx/>
              <a:buChar char="•"/>
            </a:pPr>
            <a:r>
              <a:rPr lang="en-GB" dirty="0"/>
              <a:t>Committed Costs – Where a placement for an order for work to be done has been made, but the work is yet to be started.  This money has already therefore been allocated to the resource and cannot be used by the project for anything other than that payment</a:t>
            </a:r>
            <a:r>
              <a:rPr lang="en-GB" dirty="0" smtClean="0"/>
              <a:t>.</a:t>
            </a:r>
          </a:p>
          <a:p>
            <a:pPr>
              <a:buFontTx/>
              <a:buNone/>
            </a:pPr>
            <a:endParaRPr lang="en-GB" dirty="0"/>
          </a:p>
          <a:p>
            <a:pPr>
              <a:buFontTx/>
              <a:buChar char="•"/>
            </a:pPr>
            <a:r>
              <a:rPr lang="en-GB" dirty="0"/>
              <a:t>Accrual – Work that has been done by the contractor, but for which the project has not yet paid but will be doing in the near future</a:t>
            </a:r>
            <a:r>
              <a:rPr lang="en-GB" dirty="0" smtClean="0"/>
              <a:t>.</a:t>
            </a:r>
          </a:p>
          <a:p>
            <a:pPr>
              <a:buFontTx/>
              <a:buChar char="•"/>
            </a:pPr>
            <a:endParaRPr lang="en-GB" dirty="0" smtClean="0"/>
          </a:p>
          <a:p>
            <a:pPr>
              <a:buFontTx/>
              <a:buChar char="•"/>
            </a:pPr>
            <a:r>
              <a:rPr lang="en-GB" dirty="0" smtClean="0"/>
              <a:t>Actual – Real expenditure that has left the budget and has already been spent.</a:t>
            </a:r>
          </a:p>
          <a:p>
            <a:pPr>
              <a:buFontTx/>
              <a:buNone/>
            </a:pPr>
            <a:endParaRPr lang="en-GB" dirty="0" smtClean="0"/>
          </a:p>
          <a:p>
            <a:pPr>
              <a:buFontTx/>
              <a:buChar char="•"/>
            </a:pPr>
            <a:r>
              <a:rPr lang="en-GB" dirty="0" smtClean="0"/>
              <a:t>Forecast Out-turn – The total of Committed Costs, Accruals and Actual costs plus the estimate of the costs remaining in the work packages left to complete the project. </a:t>
            </a:r>
            <a:endParaRPr lang="en-US" dirty="0"/>
          </a:p>
          <a:p>
            <a:r>
              <a:rPr lang="en-GB" dirty="0"/>
              <a:t> </a:t>
            </a:r>
          </a:p>
          <a:p>
            <a:r>
              <a:rPr lang="en-GB" dirty="0"/>
              <a:t> </a:t>
            </a:r>
            <a:endParaRPr lang="en-US" dirty="0"/>
          </a:p>
        </p:txBody>
      </p:sp>
    </p:spTree>
    <p:extLst>
      <p:ext uri="{BB962C8B-B14F-4D97-AF65-F5344CB8AC3E}">
        <p14:creationId xmlns:p14="http://schemas.microsoft.com/office/powerpoint/2010/main" val="556117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77922" name="Rectangle 2"/>
          <p:cNvSpPr>
            <a:spLocks noGrp="1" noRot="1" noChangeAspect="1" noChangeArrowheads="1" noTextEdit="1"/>
          </p:cNvSpPr>
          <p:nvPr>
            <p:ph type="sldImg"/>
          </p:nvPr>
        </p:nvSpPr>
        <p:spPr>
          <a:xfrm>
            <a:off x="1258888" y="720725"/>
            <a:ext cx="4799012" cy="3598863"/>
          </a:xfrm>
          <a:ln/>
        </p:spPr>
      </p:sp>
      <p:sp>
        <p:nvSpPr>
          <p:cNvPr id="977923" name="Rectangle 3"/>
          <p:cNvSpPr>
            <a:spLocks noGrp="1" noChangeArrowheads="1"/>
          </p:cNvSpPr>
          <p:nvPr>
            <p:ph type="body" idx="1"/>
          </p:nvPr>
        </p:nvSpPr>
        <p:spPr>
          <a:xfrm>
            <a:off x="976252" y="4561485"/>
            <a:ext cx="5362697" cy="4319322"/>
          </a:xfrm>
        </p:spPr>
        <p:txBody>
          <a:bodyPr/>
          <a:lstStyle/>
          <a:p>
            <a:r>
              <a:rPr lang="en-GB" dirty="0"/>
              <a:t>For Earned Value Management to be carried out most effectively, many pre-requisites must be in place before attempting to carry out the calculations, measurements or reports.</a:t>
            </a:r>
          </a:p>
          <a:p>
            <a:r>
              <a:rPr lang="en-GB" dirty="0"/>
              <a:t>These include:  </a:t>
            </a:r>
          </a:p>
          <a:p>
            <a:endParaRPr lang="en-GB" dirty="0"/>
          </a:p>
          <a:p>
            <a:pPr>
              <a:buFontTx/>
              <a:buChar char="•"/>
            </a:pPr>
            <a:r>
              <a:rPr lang="en-GB" dirty="0"/>
              <a:t>A detailed and robust WBS where the budgets have been distributed correctly </a:t>
            </a:r>
          </a:p>
          <a:p>
            <a:pPr>
              <a:buFontTx/>
              <a:buChar char="•"/>
            </a:pPr>
            <a:r>
              <a:rPr lang="en-GB" dirty="0"/>
              <a:t>Defined responsibilities for all the team members involved within the EVM activity</a:t>
            </a:r>
          </a:p>
          <a:p>
            <a:pPr>
              <a:buFontTx/>
              <a:buChar char="•"/>
            </a:pPr>
            <a:r>
              <a:rPr lang="en-GB" dirty="0"/>
              <a:t>A baseline plan with a fully authorised work schedule</a:t>
            </a:r>
          </a:p>
          <a:p>
            <a:pPr>
              <a:buFontTx/>
              <a:buChar char="•"/>
            </a:pPr>
            <a:r>
              <a:rPr lang="en-GB" dirty="0"/>
              <a:t>A recognised method for measuring achievement of the task being carried out for EVM</a:t>
            </a:r>
          </a:p>
          <a:p>
            <a:pPr>
              <a:buFontTx/>
              <a:buChar char="•"/>
            </a:pPr>
            <a:r>
              <a:rPr lang="en-GB" dirty="0"/>
              <a:t>A budget phased over time within the work </a:t>
            </a:r>
            <a:r>
              <a:rPr lang="en-GB" dirty="0" smtClean="0"/>
              <a:t>packages</a:t>
            </a:r>
          </a:p>
          <a:p>
            <a:pPr>
              <a:buFont typeface="Arial" pitchFamily="34" charset="0"/>
              <a:buChar char="•"/>
            </a:pPr>
            <a:r>
              <a:rPr lang="en-GB" dirty="0" smtClean="0"/>
              <a:t>Baseline Plans fully authorised</a:t>
            </a:r>
          </a:p>
          <a:p>
            <a:pPr>
              <a:buFontTx/>
              <a:buChar char="•"/>
            </a:pPr>
            <a:r>
              <a:rPr lang="en-GB" dirty="0" smtClean="0"/>
              <a:t>A cost recording mechanism in place</a:t>
            </a:r>
          </a:p>
          <a:p>
            <a:pPr>
              <a:buFontTx/>
              <a:buChar char="•"/>
            </a:pPr>
            <a:r>
              <a:rPr lang="en-GB" dirty="0" smtClean="0"/>
              <a:t>Performance data collection and analysis methods</a:t>
            </a:r>
          </a:p>
          <a:p>
            <a:pPr>
              <a:buFontTx/>
              <a:buChar char="•"/>
            </a:pPr>
            <a:r>
              <a:rPr lang="en-GB" dirty="0" smtClean="0"/>
              <a:t>Forecasts for remaining work must be in place and methods to do so</a:t>
            </a:r>
            <a:endParaRPr lang="en-US" dirty="0" smtClean="0"/>
          </a:p>
        </p:txBody>
      </p:sp>
    </p:spTree>
    <p:extLst>
      <p:ext uri="{BB962C8B-B14F-4D97-AF65-F5344CB8AC3E}">
        <p14:creationId xmlns:p14="http://schemas.microsoft.com/office/powerpoint/2010/main" val="2487984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92258" name="Rectangle 2"/>
          <p:cNvSpPr>
            <a:spLocks noGrp="1" noRot="1" noChangeAspect="1" noChangeArrowheads="1" noTextEdit="1"/>
          </p:cNvSpPr>
          <p:nvPr>
            <p:ph type="sldImg"/>
          </p:nvPr>
        </p:nvSpPr>
        <p:spPr>
          <a:xfrm>
            <a:off x="1258888" y="720725"/>
            <a:ext cx="4799012" cy="3598863"/>
          </a:xfrm>
          <a:ln/>
        </p:spPr>
      </p:sp>
      <p:sp>
        <p:nvSpPr>
          <p:cNvPr id="992259" name="Rectangle 3"/>
          <p:cNvSpPr>
            <a:spLocks noGrp="1" noChangeArrowheads="1"/>
          </p:cNvSpPr>
          <p:nvPr>
            <p:ph type="body" idx="1"/>
          </p:nvPr>
        </p:nvSpPr>
        <p:spPr>
          <a:xfrm>
            <a:off x="976252" y="4561485"/>
            <a:ext cx="5382757" cy="4319322"/>
          </a:xfrm>
        </p:spPr>
        <p:txBody>
          <a:bodyPr/>
          <a:lstStyle/>
          <a:p>
            <a:r>
              <a:rPr lang="en-US" dirty="0"/>
              <a:t>Earned Value Analysis uses the measurement of useful work (earned value) that has been accomplished to enable comparison with the planned value and actual costs at any time in the project.  This provides an instant health view of the project and enables variances to be established showing areas that are under achieving in terms of cost and schedule.  It also enables schedule and cost efficiency to be calculated in terms of useful work as a ratio of planned work and actual costs incurred.  Performance Indices can be used for trend analysis and prediction of forecast completion dates and costs. </a:t>
            </a:r>
          </a:p>
          <a:p>
            <a:r>
              <a:rPr lang="en-GB" dirty="0"/>
              <a:t>There are three key parameters in Earned Value Analysis:</a:t>
            </a:r>
          </a:p>
          <a:p>
            <a:r>
              <a:rPr lang="en-GB" b="1" dirty="0"/>
              <a:t>Planned Value</a:t>
            </a:r>
            <a:r>
              <a:rPr lang="en-GB" dirty="0"/>
              <a:t> – this is developed by scheduling activities and their budgets against project timescales.  The Planned Spend is typically represented by a spend profile or ‘S’ curve that shows the planned spend against time.</a:t>
            </a:r>
          </a:p>
          <a:p>
            <a:r>
              <a:rPr lang="en-GB" b="1" dirty="0"/>
              <a:t>Actual Cost</a:t>
            </a:r>
            <a:r>
              <a:rPr lang="en-GB" dirty="0"/>
              <a:t> – the actual costs charged for the work accomplished.  Actual costs are taken from bills, labour booking and invoices for materials, sub contract work etc., as recorded in operating accounts.</a:t>
            </a:r>
          </a:p>
          <a:p>
            <a:r>
              <a:rPr lang="en-GB" b="1" dirty="0"/>
              <a:t>Earned Value</a:t>
            </a:r>
            <a:r>
              <a:rPr lang="en-GB" dirty="0"/>
              <a:t> – a measured value of the work completed (or performed) based on the percentage progress and the budget for the completed activity.</a:t>
            </a:r>
          </a:p>
          <a:p>
            <a:r>
              <a:rPr lang="en-GB" dirty="0"/>
              <a:t>All three parameters must be </a:t>
            </a:r>
            <a:r>
              <a:rPr lang="en-GB" b="1" dirty="0"/>
              <a:t>synchronised to the ‘Time Now’ date</a:t>
            </a:r>
            <a:r>
              <a:rPr lang="en-GB" dirty="0"/>
              <a:t> to prevent inaccuracies. </a:t>
            </a:r>
            <a:endParaRPr lang="en-US" dirty="0"/>
          </a:p>
        </p:txBody>
      </p:sp>
    </p:spTree>
    <p:extLst>
      <p:ext uri="{BB962C8B-B14F-4D97-AF65-F5344CB8AC3E}">
        <p14:creationId xmlns:p14="http://schemas.microsoft.com/office/powerpoint/2010/main" val="183824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09058" name="Rectangle 2"/>
          <p:cNvSpPr>
            <a:spLocks noGrp="1" noRot="1" noChangeAspect="1" noChangeArrowheads="1" noTextEdit="1"/>
          </p:cNvSpPr>
          <p:nvPr>
            <p:ph type="sldImg"/>
          </p:nvPr>
        </p:nvSpPr>
        <p:spPr>
          <a:xfrm>
            <a:off x="1504950" y="641350"/>
            <a:ext cx="4275138" cy="3205163"/>
          </a:xfrm>
          <a:ln/>
        </p:spPr>
      </p:sp>
      <p:sp>
        <p:nvSpPr>
          <p:cNvPr id="1709059" name="Rectangle 3"/>
          <p:cNvSpPr>
            <a:spLocks noGrp="1" noChangeArrowheads="1"/>
          </p:cNvSpPr>
          <p:nvPr>
            <p:ph type="body" idx="1"/>
          </p:nvPr>
        </p:nvSpPr>
        <p:spPr>
          <a:xfrm>
            <a:off x="707116" y="4287339"/>
            <a:ext cx="6048079" cy="4430502"/>
          </a:xfrm>
        </p:spPr>
        <p:txBody>
          <a:bodyPr/>
          <a:lstStyle/>
          <a:p>
            <a:pPr lvl="1"/>
            <a:endParaRPr lang="en-GB" dirty="0"/>
          </a:p>
        </p:txBody>
      </p:sp>
    </p:spTree>
    <p:extLst>
      <p:ext uri="{BB962C8B-B14F-4D97-AF65-F5344CB8AC3E}">
        <p14:creationId xmlns:p14="http://schemas.microsoft.com/office/powerpoint/2010/main" val="1186985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79970" name="Rectangle 2"/>
          <p:cNvSpPr>
            <a:spLocks noGrp="1" noRot="1" noChangeAspect="1" noChangeArrowheads="1" noTextEdit="1"/>
          </p:cNvSpPr>
          <p:nvPr>
            <p:ph type="sldImg"/>
          </p:nvPr>
        </p:nvSpPr>
        <p:spPr>
          <a:xfrm>
            <a:off x="1258888" y="720725"/>
            <a:ext cx="4799012" cy="3598863"/>
          </a:xfrm>
          <a:ln/>
        </p:spPr>
      </p:sp>
      <p:sp>
        <p:nvSpPr>
          <p:cNvPr id="979971" name="Rectangle 3"/>
          <p:cNvSpPr>
            <a:spLocks noGrp="1" noChangeArrowheads="1"/>
          </p:cNvSpPr>
          <p:nvPr>
            <p:ph type="body" idx="1"/>
          </p:nvPr>
        </p:nvSpPr>
        <p:spPr>
          <a:xfrm>
            <a:off x="976252" y="4561485"/>
            <a:ext cx="5362697" cy="4319322"/>
          </a:xfrm>
        </p:spPr>
        <p:txBody>
          <a:bodyPr/>
          <a:lstStyle/>
          <a:p>
            <a:r>
              <a:rPr lang="en-GB" dirty="0"/>
              <a:t>The principles of Earned Value Analysis can be illustrated through a simple example as shown.</a:t>
            </a:r>
          </a:p>
          <a:p>
            <a:r>
              <a:rPr lang="en-GB" dirty="0"/>
              <a:t>The project objectives are to lay a new pipeline.  The work has been broken down into two areas: Ground Works and Pipe Works.  Ground works has been completed.  There are two work packages in the Pipe Works.  The first, ‘Buy Pipe’ has been completed and the pipe has been delivered to site.  The other work package ‘Lay Pipe’ has been in progress for two weeks.   </a:t>
            </a:r>
          </a:p>
          <a:p>
            <a:r>
              <a:rPr lang="en-GB" dirty="0"/>
              <a:t>Here are the key objectives and parameters for the ‘lay pipe’ work package:</a:t>
            </a:r>
          </a:p>
          <a:p>
            <a:pPr lvl="1"/>
            <a:r>
              <a:rPr lang="en-GB" b="1" dirty="0"/>
              <a:t>Estimated cost for laying pipe	= </a:t>
            </a:r>
            <a:r>
              <a:rPr lang="en-GB" b="1" dirty="0" smtClean="0"/>
              <a:t>$100 </a:t>
            </a:r>
            <a:r>
              <a:rPr lang="en-GB" b="1" dirty="0"/>
              <a:t>per </a:t>
            </a:r>
            <a:r>
              <a:rPr lang="en-GB" b="1" dirty="0" smtClean="0"/>
              <a:t>meter</a:t>
            </a:r>
            <a:endParaRPr lang="en-GB" b="1" dirty="0"/>
          </a:p>
          <a:p>
            <a:pPr lvl="1"/>
            <a:r>
              <a:rPr lang="en-GB" b="1" dirty="0"/>
              <a:t>Length to be laid 		= 1000 </a:t>
            </a:r>
            <a:r>
              <a:rPr lang="en-GB" b="1" dirty="0" smtClean="0"/>
              <a:t>meter</a:t>
            </a:r>
            <a:endParaRPr lang="en-GB" b="1" dirty="0"/>
          </a:p>
          <a:p>
            <a:pPr lvl="1"/>
            <a:r>
              <a:rPr lang="en-GB" b="1" dirty="0"/>
              <a:t>Thus total budget allocated 	= </a:t>
            </a:r>
            <a:r>
              <a:rPr lang="en-GB" b="1" dirty="0" smtClean="0"/>
              <a:t>$100K</a:t>
            </a:r>
            <a:endParaRPr lang="en-GB" b="1" dirty="0"/>
          </a:p>
          <a:p>
            <a:pPr lvl="1"/>
            <a:endParaRPr lang="en-GB" b="1" dirty="0"/>
          </a:p>
          <a:p>
            <a:pPr lvl="1"/>
            <a:r>
              <a:rPr lang="en-GB" b="1" dirty="0"/>
              <a:t>Duration for WP 		= 8 weeks</a:t>
            </a:r>
          </a:p>
          <a:p>
            <a:pPr lvl="1"/>
            <a:r>
              <a:rPr lang="en-GB" b="1" dirty="0"/>
              <a:t>Quality		= no leaks</a:t>
            </a:r>
            <a:endParaRPr lang="en-US" b="1" dirty="0"/>
          </a:p>
          <a:p>
            <a:endParaRPr lang="en-US" dirty="0"/>
          </a:p>
        </p:txBody>
      </p:sp>
    </p:spTree>
    <p:extLst>
      <p:ext uri="{BB962C8B-B14F-4D97-AF65-F5344CB8AC3E}">
        <p14:creationId xmlns:p14="http://schemas.microsoft.com/office/powerpoint/2010/main" val="3145005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09058" name="Rectangle 2"/>
          <p:cNvSpPr>
            <a:spLocks noGrp="1" noRot="1" noChangeAspect="1" noChangeArrowheads="1" noTextEdit="1"/>
          </p:cNvSpPr>
          <p:nvPr>
            <p:ph type="sldImg"/>
          </p:nvPr>
        </p:nvSpPr>
        <p:spPr>
          <a:xfrm>
            <a:off x="1504950" y="641350"/>
            <a:ext cx="4275138" cy="3205163"/>
          </a:xfrm>
          <a:ln/>
        </p:spPr>
      </p:sp>
      <p:sp>
        <p:nvSpPr>
          <p:cNvPr id="1709059" name="Rectangle 3"/>
          <p:cNvSpPr>
            <a:spLocks noGrp="1" noChangeArrowheads="1"/>
          </p:cNvSpPr>
          <p:nvPr>
            <p:ph type="body" idx="1"/>
          </p:nvPr>
        </p:nvSpPr>
        <p:spPr>
          <a:xfrm>
            <a:off x="707116" y="4287339"/>
            <a:ext cx="6048079" cy="4430502"/>
          </a:xfrm>
        </p:spPr>
        <p:txBody>
          <a:bodyPr/>
          <a:lstStyle/>
          <a:p>
            <a:r>
              <a:rPr lang="en-GB" dirty="0"/>
              <a:t>There are a number of advantages that can be gained by the correct use of EVM.</a:t>
            </a:r>
          </a:p>
          <a:p>
            <a:endParaRPr lang="en-GB" dirty="0"/>
          </a:p>
          <a:p>
            <a:r>
              <a:rPr lang="en-GB" dirty="0"/>
              <a:t>It provides an application to measure the efficiency of work in progress</a:t>
            </a:r>
          </a:p>
          <a:p>
            <a:r>
              <a:rPr lang="en-GB" dirty="0"/>
              <a:t>It provides an auditable and repeatable answers to:</a:t>
            </a:r>
          </a:p>
          <a:p>
            <a:pPr lvl="1"/>
            <a:r>
              <a:rPr lang="en-GB" dirty="0"/>
              <a:t>The project’s current performance </a:t>
            </a:r>
          </a:p>
          <a:p>
            <a:pPr lvl="1"/>
            <a:r>
              <a:rPr lang="en-GB" dirty="0"/>
              <a:t>How the project is predicting to be completed (Future out-turn)</a:t>
            </a:r>
          </a:p>
          <a:p>
            <a:pPr lvl="1"/>
            <a:r>
              <a:rPr lang="en-GB" dirty="0"/>
              <a:t>A guide to the Project Manager as to the future performance improvement </a:t>
            </a:r>
            <a:r>
              <a:rPr lang="en-GB" dirty="0" smtClean="0"/>
              <a:t>needs</a:t>
            </a:r>
            <a:endParaRPr lang="en-GB" dirty="0"/>
          </a:p>
          <a:p>
            <a:pPr lvl="1"/>
            <a:endParaRPr lang="en-GB" dirty="0" smtClean="0"/>
          </a:p>
          <a:p>
            <a:r>
              <a:rPr lang="en-GB" dirty="0" smtClean="0"/>
              <a:t>Quality EVM provides reliable information to aid with decision making</a:t>
            </a:r>
          </a:p>
          <a:p>
            <a:endParaRPr lang="en-GB" dirty="0" smtClean="0"/>
          </a:p>
          <a:p>
            <a:r>
              <a:rPr lang="en-GB" dirty="0" smtClean="0"/>
              <a:t>It facilitates trend analysis to see how things are starting to change and how this may change the end result</a:t>
            </a:r>
          </a:p>
          <a:p>
            <a:endParaRPr lang="en-GB" dirty="0" smtClean="0"/>
          </a:p>
          <a:p>
            <a:r>
              <a:rPr lang="en-GB" dirty="0" smtClean="0"/>
              <a:t>Provides data for future estimates of similar work so therefore helping with lessons learned and continuous improvement</a:t>
            </a:r>
          </a:p>
          <a:p>
            <a:endParaRPr lang="en-GB" dirty="0" smtClean="0"/>
          </a:p>
          <a:p>
            <a:pPr lvl="1"/>
            <a:endParaRPr lang="en-GB" dirty="0"/>
          </a:p>
        </p:txBody>
      </p:sp>
    </p:spTree>
    <p:extLst>
      <p:ext uri="{BB962C8B-B14F-4D97-AF65-F5344CB8AC3E}">
        <p14:creationId xmlns:p14="http://schemas.microsoft.com/office/powerpoint/2010/main" val="2403598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09058" name="Rectangle 2"/>
          <p:cNvSpPr>
            <a:spLocks noGrp="1" noRot="1" noChangeAspect="1" noChangeArrowheads="1" noTextEdit="1"/>
          </p:cNvSpPr>
          <p:nvPr>
            <p:ph type="sldImg"/>
          </p:nvPr>
        </p:nvSpPr>
        <p:spPr>
          <a:xfrm>
            <a:off x="1504950" y="641350"/>
            <a:ext cx="4275138" cy="3205163"/>
          </a:xfrm>
          <a:ln/>
        </p:spPr>
      </p:sp>
      <p:sp>
        <p:nvSpPr>
          <p:cNvPr id="1709059" name="Rectangle 3"/>
          <p:cNvSpPr>
            <a:spLocks noGrp="1" noChangeArrowheads="1"/>
          </p:cNvSpPr>
          <p:nvPr>
            <p:ph type="body" idx="1"/>
          </p:nvPr>
        </p:nvSpPr>
        <p:spPr>
          <a:xfrm>
            <a:off x="707116" y="4287339"/>
            <a:ext cx="6048079" cy="4430502"/>
          </a:xfrm>
        </p:spPr>
        <p:txBody>
          <a:bodyPr/>
          <a:lstStyle/>
          <a:p>
            <a:r>
              <a:rPr lang="en-GB" dirty="0" smtClean="0"/>
              <a:t>Although</a:t>
            </a:r>
            <a:r>
              <a:rPr lang="en-GB" baseline="0" dirty="0" smtClean="0"/>
              <a:t> Earned Value can be used as a very powerful tool in Project Management, it must be reminded that no method is completely full proof and that EVM or EVA should be carried out in a disciplined manner to ensure that the right message is passed over and that one area of over performance is not allowed to mask the inadequacies of another area as this will now allow the true development of the project team or the organization.</a:t>
            </a:r>
          </a:p>
          <a:p>
            <a:endParaRPr lang="en-GB" baseline="0" dirty="0" smtClean="0"/>
          </a:p>
          <a:p>
            <a:r>
              <a:rPr lang="en-GB" baseline="0" dirty="0" smtClean="0"/>
              <a:t>All this work and analysis takes a great deal of time and commitment and so this can also been seen as a distinct drain on your project resources through all the administrative effort that is required to manage this discipline correctly.</a:t>
            </a:r>
            <a:endParaRPr lang="en-GB" dirty="0"/>
          </a:p>
        </p:txBody>
      </p:sp>
    </p:spTree>
    <p:extLst>
      <p:ext uri="{BB962C8B-B14F-4D97-AF65-F5344CB8AC3E}">
        <p14:creationId xmlns:p14="http://schemas.microsoft.com/office/powerpoint/2010/main" val="3258877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02498" name="Rectangle 2"/>
          <p:cNvSpPr>
            <a:spLocks noGrp="1" noRot="1" noChangeAspect="1" noChangeArrowheads="1" noTextEdit="1"/>
          </p:cNvSpPr>
          <p:nvPr>
            <p:ph type="sldImg"/>
          </p:nvPr>
        </p:nvSpPr>
        <p:spPr>
          <a:xfrm>
            <a:off x="1258888" y="720725"/>
            <a:ext cx="4799012" cy="3598863"/>
          </a:xfrm>
          <a:ln/>
        </p:spPr>
      </p:sp>
      <p:sp>
        <p:nvSpPr>
          <p:cNvPr id="1002499" name="Rectangle 3"/>
          <p:cNvSpPr>
            <a:spLocks noGrp="1" noChangeArrowheads="1"/>
          </p:cNvSpPr>
          <p:nvPr>
            <p:ph type="body" idx="1"/>
          </p:nvPr>
        </p:nvSpPr>
        <p:spPr>
          <a:xfrm>
            <a:off x="976252" y="4561485"/>
            <a:ext cx="5362697" cy="4319322"/>
          </a:xfrm>
        </p:spPr>
        <p:txBody>
          <a:bodyPr/>
          <a:lstStyle/>
          <a:p>
            <a:r>
              <a:rPr lang="en-GB" dirty="0"/>
              <a:t>Uncontrolled change is seen as one of the major causes of project failure.  It is inevitable that changes to the project will be required because the environment has changed or that a better solution to the original problem has been identified.  Change should not be stifled but it should be controlled.  Uncontrolled changes will undermine the validity of baseline plans and forecasting. Any proposed and authorised changes should be clearly and swiftly communicated to the stakeholders to ensure that there is no misunderstanding on what versions or what specifications the project is working to.  This is why Change Control is so closely linked with Configuration Management.</a:t>
            </a:r>
          </a:p>
          <a:p>
            <a:endParaRPr lang="en-US" dirty="0"/>
          </a:p>
        </p:txBody>
      </p:sp>
    </p:spTree>
    <p:extLst>
      <p:ext uri="{BB962C8B-B14F-4D97-AF65-F5344CB8AC3E}">
        <p14:creationId xmlns:p14="http://schemas.microsoft.com/office/powerpoint/2010/main" val="347689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04546" name="Rectangle 2"/>
          <p:cNvSpPr>
            <a:spLocks noGrp="1" noRot="1" noChangeAspect="1" noChangeArrowheads="1" noTextEdit="1"/>
          </p:cNvSpPr>
          <p:nvPr>
            <p:ph type="sldImg"/>
          </p:nvPr>
        </p:nvSpPr>
        <p:spPr>
          <a:xfrm>
            <a:off x="1257300" y="720725"/>
            <a:ext cx="4800600" cy="3600450"/>
          </a:xfrm>
          <a:ln/>
        </p:spPr>
      </p:sp>
      <p:sp>
        <p:nvSpPr>
          <p:cNvPr id="1004547" name="Rectangle 3"/>
          <p:cNvSpPr>
            <a:spLocks noGrp="1" noChangeArrowheads="1"/>
          </p:cNvSpPr>
          <p:nvPr>
            <p:ph type="body" idx="1"/>
          </p:nvPr>
        </p:nvSpPr>
        <p:spPr>
          <a:xfrm>
            <a:off x="842520" y="4559962"/>
            <a:ext cx="5685328" cy="3061297"/>
          </a:xfrm>
        </p:spPr>
        <p:txBody>
          <a:bodyPr/>
          <a:lstStyle/>
          <a:p>
            <a:r>
              <a:rPr lang="en-GB" b="1" dirty="0"/>
              <a:t>Sponsor </a:t>
            </a:r>
            <a:r>
              <a:rPr lang="en-GB" dirty="0"/>
              <a:t>– has overall responsibility for authorising changes internal changes and for co-ordinating external changes.  External changes may be raised by clients, or arise through a change in the </a:t>
            </a:r>
            <a:r>
              <a:rPr lang="en-GB" dirty="0" smtClean="0"/>
              <a:t>organizations </a:t>
            </a:r>
            <a:r>
              <a:rPr lang="en-GB" dirty="0"/>
              <a:t>overall business strategy through other external stakeholders such as regulators.</a:t>
            </a:r>
          </a:p>
          <a:p>
            <a:r>
              <a:rPr lang="en-GB" dirty="0"/>
              <a:t>The sponsor may delegate some authority to a Change Control Board or the project manager.</a:t>
            </a:r>
          </a:p>
          <a:p>
            <a:r>
              <a:rPr lang="en-GB" b="1" dirty="0"/>
              <a:t>Change Control Board</a:t>
            </a:r>
            <a:r>
              <a:rPr lang="en-GB" dirty="0"/>
              <a:t> – in complex projects involving many key stakeholders it may be appropriate to establish a team with responsibility for approving or evaluating changes and making recommendations for approval.</a:t>
            </a:r>
          </a:p>
          <a:p>
            <a:r>
              <a:rPr lang="en-GB" b="1" dirty="0"/>
              <a:t>Project Manager</a:t>
            </a:r>
            <a:r>
              <a:rPr lang="en-GB" dirty="0"/>
              <a:t> – is responsible for defining the change and configuration management process for the project and for agreeing </a:t>
            </a:r>
            <a:r>
              <a:rPr lang="en-GB" dirty="0" smtClean="0"/>
              <a:t>authorization </a:t>
            </a:r>
            <a:r>
              <a:rPr lang="en-GB" dirty="0"/>
              <a:t>limits, tolerances and priority categories with the sponsor.  The project manager will co-ordinate and control changes throughout the implementation phase. </a:t>
            </a:r>
          </a:p>
          <a:p>
            <a:r>
              <a:rPr lang="en-GB" b="1" dirty="0"/>
              <a:t>Project Team</a:t>
            </a:r>
            <a:r>
              <a:rPr lang="en-GB" dirty="0"/>
              <a:t> – may raise changes where appropriate to address problems, be involved in change management activities such as assessment and will implement the changes as approved.</a:t>
            </a:r>
          </a:p>
          <a:p>
            <a:r>
              <a:rPr lang="en-GB" b="1" dirty="0"/>
              <a:t>Project Support Office</a:t>
            </a:r>
            <a:r>
              <a:rPr lang="en-GB" dirty="0"/>
              <a:t> – are likely to carry out the day to day change management processes, provide support during impact assessment, planning and implementation.</a:t>
            </a:r>
          </a:p>
        </p:txBody>
      </p:sp>
    </p:spTree>
    <p:extLst>
      <p:ext uri="{BB962C8B-B14F-4D97-AF65-F5344CB8AC3E}">
        <p14:creationId xmlns:p14="http://schemas.microsoft.com/office/powerpoint/2010/main" val="3516710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ct val="50000"/>
              </a:spcAft>
            </a:pPr>
            <a:endParaRPr lang="en-US" dirty="0"/>
          </a:p>
        </p:txBody>
      </p:sp>
      <p:sp>
        <p:nvSpPr>
          <p:cNvPr id="4" name="Slide Number Placeholder 3"/>
          <p:cNvSpPr>
            <a:spLocks noGrp="1"/>
          </p:cNvSpPr>
          <p:nvPr>
            <p:ph type="sldNum" sz="quarter" idx="10"/>
          </p:nvPr>
        </p:nvSpPr>
        <p:spPr/>
        <p:txBody>
          <a:bodyPr/>
          <a:lstStyle/>
          <a:p>
            <a:r>
              <a:rPr lang="en-GB" dirty="0" smtClean="0"/>
              <a:t>© GPM LLC 2011-2012</a:t>
            </a:r>
            <a:endParaRPr lang="en-GB" i="1" dirty="0"/>
          </a:p>
        </p:txBody>
      </p:sp>
    </p:spTree>
    <p:extLst>
      <p:ext uri="{BB962C8B-B14F-4D97-AF65-F5344CB8AC3E}">
        <p14:creationId xmlns:p14="http://schemas.microsoft.com/office/powerpoint/2010/main" val="4228009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31</a:t>
            </a:fld>
            <a:endParaRPr lang="en-US" dirty="0"/>
          </a:p>
        </p:txBody>
      </p:sp>
    </p:spTree>
    <p:extLst>
      <p:ext uri="{BB962C8B-B14F-4D97-AF65-F5344CB8AC3E}">
        <p14:creationId xmlns:p14="http://schemas.microsoft.com/office/powerpoint/2010/main" val="1772805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covered a lot.</a:t>
            </a:r>
            <a:r>
              <a:rPr lang="en-US" baseline="0" dirty="0" smtClean="0"/>
              <a:t>  Time for a quick break.</a:t>
            </a:r>
            <a:endParaRPr lang="en-US" dirty="0"/>
          </a:p>
        </p:txBody>
      </p:sp>
      <p:sp>
        <p:nvSpPr>
          <p:cNvPr id="4" name="Slide Number Placeholder 3"/>
          <p:cNvSpPr>
            <a:spLocks noGrp="1"/>
          </p:cNvSpPr>
          <p:nvPr>
            <p:ph type="sldNum" sz="quarter" idx="10"/>
          </p:nvPr>
        </p:nvSpPr>
        <p:spPr/>
        <p:txBody>
          <a:bodyPr/>
          <a:lstStyle/>
          <a:p>
            <a:fld id="{2FBE0712-AA02-4CEE-AF68-858CBC03CA04}" type="slidenum">
              <a:rPr lang="en-US" smtClean="0"/>
              <a:pPr/>
              <a:t>34</a:t>
            </a:fld>
            <a:endParaRPr lang="en-US"/>
          </a:p>
        </p:txBody>
      </p:sp>
    </p:spTree>
    <p:extLst>
      <p:ext uri="{BB962C8B-B14F-4D97-AF65-F5344CB8AC3E}">
        <p14:creationId xmlns:p14="http://schemas.microsoft.com/office/powerpoint/2010/main" val="2103550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10754" name="Rectangle 2"/>
          <p:cNvSpPr>
            <a:spLocks noGrp="1" noRot="1" noChangeAspect="1" noChangeArrowheads="1" noTextEdit="1"/>
          </p:cNvSpPr>
          <p:nvPr>
            <p:ph type="sldImg"/>
          </p:nvPr>
        </p:nvSpPr>
        <p:spPr>
          <a:xfrm>
            <a:off x="1257300" y="720725"/>
            <a:ext cx="4800600" cy="3600450"/>
          </a:xfrm>
          <a:ln/>
        </p:spPr>
      </p:sp>
      <p:sp>
        <p:nvSpPr>
          <p:cNvPr id="1610755" name="Rectangle 3"/>
          <p:cNvSpPr>
            <a:spLocks noGrp="1" noChangeArrowheads="1"/>
          </p:cNvSpPr>
          <p:nvPr>
            <p:ph type="body" idx="1"/>
          </p:nvPr>
        </p:nvSpPr>
        <p:spPr>
          <a:xfrm>
            <a:off x="974582" y="4559961"/>
            <a:ext cx="5366039" cy="4320846"/>
          </a:xfrm>
        </p:spPr>
        <p:txBody>
          <a:bodyPr/>
          <a:lstStyle/>
          <a:p>
            <a:pPr>
              <a:lnSpc>
                <a:spcPct val="90000"/>
              </a:lnSpc>
            </a:pPr>
            <a:r>
              <a:rPr lang="en-US" sz="1000" dirty="0"/>
              <a:t>Risk occurs at every level and in all aspects of any organization.</a:t>
            </a:r>
          </a:p>
          <a:p>
            <a:pPr>
              <a:lnSpc>
                <a:spcPct val="90000"/>
              </a:lnSpc>
            </a:pPr>
            <a:r>
              <a:rPr lang="en-US" sz="1000" dirty="0"/>
              <a:t>Risks from one level can</a:t>
            </a:r>
            <a:r>
              <a:rPr lang="en-GB" sz="1000" dirty="0"/>
              <a:t> affect other levels and it can be difficult to identify precisely at what level a risk should be managed.  The reason for allocating different levels of risk is to clearly assign who is best placed to take responsibility for its management.</a:t>
            </a:r>
          </a:p>
          <a:p>
            <a:pPr>
              <a:lnSpc>
                <a:spcPct val="90000"/>
              </a:lnSpc>
            </a:pPr>
            <a:r>
              <a:rPr lang="en-GB" sz="1000" b="1" dirty="0"/>
              <a:t>Strategic</a:t>
            </a:r>
            <a:endParaRPr lang="en-GB" sz="1000" dirty="0"/>
          </a:p>
          <a:p>
            <a:pPr>
              <a:lnSpc>
                <a:spcPct val="90000"/>
              </a:lnSpc>
            </a:pPr>
            <a:r>
              <a:rPr lang="en-GB" sz="1000" dirty="0"/>
              <a:t>All companies face risks to their business strategy.  This can range from currency fluctuations to threat or opportunity of takeovers.  Risks of this level are typically handled by the Board of Directors</a:t>
            </a:r>
            <a:r>
              <a:rPr lang="en-GB" sz="1000" dirty="0" smtClean="0"/>
              <a:t>.</a:t>
            </a:r>
          </a:p>
          <a:p>
            <a:pPr>
              <a:lnSpc>
                <a:spcPct val="90000"/>
              </a:lnSpc>
            </a:pPr>
            <a:endParaRPr lang="en-GB" sz="1000" dirty="0"/>
          </a:p>
          <a:p>
            <a:pPr>
              <a:lnSpc>
                <a:spcPct val="90000"/>
              </a:lnSpc>
            </a:pPr>
            <a:r>
              <a:rPr lang="en-GB" sz="1000" b="1" dirty="0"/>
              <a:t>Program</a:t>
            </a:r>
            <a:endParaRPr lang="en-GB" sz="1000" dirty="0"/>
          </a:p>
          <a:p>
            <a:pPr>
              <a:lnSpc>
                <a:spcPct val="90000"/>
              </a:lnSpc>
            </a:pPr>
            <a:r>
              <a:rPr lang="en-GB" sz="1000" dirty="0"/>
              <a:t>Major changes that are required to realise the business strategy are often achieved through the management of many diverse </a:t>
            </a:r>
            <a:r>
              <a:rPr lang="en-GB" sz="1000" dirty="0" smtClean="0"/>
              <a:t>projects.  </a:t>
            </a:r>
            <a:r>
              <a:rPr lang="en-GB" sz="1000" dirty="0"/>
              <a:t>Risks that occur at this level can be due to factors such as the interdependencies of component projects, resource conflicts or project priorities.  These risks are managed by the Program Management Team</a:t>
            </a:r>
            <a:r>
              <a:rPr lang="en-GB" sz="1000" dirty="0" smtClean="0"/>
              <a:t>.</a:t>
            </a:r>
          </a:p>
          <a:p>
            <a:pPr>
              <a:lnSpc>
                <a:spcPct val="90000"/>
              </a:lnSpc>
            </a:pPr>
            <a:endParaRPr lang="en-GB" sz="1000" b="1" dirty="0"/>
          </a:p>
          <a:p>
            <a:pPr>
              <a:lnSpc>
                <a:spcPct val="90000"/>
              </a:lnSpc>
            </a:pPr>
            <a:r>
              <a:rPr lang="en-GB" sz="1000" b="1" dirty="0"/>
              <a:t>Project</a:t>
            </a:r>
            <a:endParaRPr lang="en-GB" sz="1000" dirty="0"/>
          </a:p>
          <a:p>
            <a:pPr>
              <a:lnSpc>
                <a:spcPct val="90000"/>
              </a:lnSpc>
            </a:pPr>
            <a:r>
              <a:rPr lang="en-GB" sz="1000" dirty="0"/>
              <a:t>Risks at this level are threats to the achievement of the objectives agreed for time, cost and quality.  These may well arise from threats or opportunities at another level, but must be placed at this level so that they can be managed by the Project Management Team</a:t>
            </a:r>
            <a:r>
              <a:rPr lang="en-GB" sz="1000" dirty="0" smtClean="0"/>
              <a:t>.</a:t>
            </a:r>
          </a:p>
          <a:p>
            <a:pPr>
              <a:lnSpc>
                <a:spcPct val="90000"/>
              </a:lnSpc>
            </a:pPr>
            <a:endParaRPr lang="en-GB" sz="1000" dirty="0"/>
          </a:p>
          <a:p>
            <a:pPr>
              <a:lnSpc>
                <a:spcPct val="90000"/>
              </a:lnSpc>
            </a:pPr>
            <a:r>
              <a:rPr lang="en-US" sz="1000" b="1" dirty="0"/>
              <a:t>Operational</a:t>
            </a:r>
          </a:p>
          <a:p>
            <a:pPr>
              <a:lnSpc>
                <a:spcPct val="90000"/>
              </a:lnSpc>
            </a:pPr>
            <a:r>
              <a:rPr lang="en-US" sz="1000" dirty="0"/>
              <a:t>Day to day activities have their own risks such a Health and Safety or Industrial relations.  The whole emphasis of projects and programs is to bring about change and so this may introduce new or eliminate existing risks from the work place.  The operational readiness to change will affect the project or program risks.  Pure operational risk must be managed by the operational managers but they should always be working closely with the relevant project and program management teams. </a:t>
            </a:r>
          </a:p>
        </p:txBody>
      </p:sp>
    </p:spTree>
    <p:extLst>
      <p:ext uri="{BB962C8B-B14F-4D97-AF65-F5344CB8AC3E}">
        <p14:creationId xmlns:p14="http://schemas.microsoft.com/office/powerpoint/2010/main" val="555117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698500"/>
            <a:ext cx="5711825" cy="4283075"/>
          </a:xfrm>
        </p:spPr>
      </p:sp>
      <p:sp>
        <p:nvSpPr>
          <p:cNvPr id="3" name="Notes Placeholder 2"/>
          <p:cNvSpPr>
            <a:spLocks noGrp="1"/>
          </p:cNvSpPr>
          <p:nvPr>
            <p:ph type="body" idx="1"/>
          </p:nvPr>
        </p:nvSpPr>
        <p:spPr/>
        <p:txBody>
          <a:bodyPr/>
          <a:lstStyle/>
          <a:p>
            <a:r>
              <a:rPr lang="en-US" b="1" dirty="0"/>
              <a:t>Risk Management</a:t>
            </a:r>
          </a:p>
          <a:p>
            <a:r>
              <a:rPr lang="en-US" dirty="0" smtClean="0"/>
              <a:t>Sustainability should be top-of-mind when considering risk identification as a whole, but particularly when comparing sustainability risks and opportunities against a change initiative such as a project. At this level, sustainability can pose a higher-level impact, which subsequently defines how the organization evaluates the risks and opportunities. </a:t>
            </a:r>
          </a:p>
          <a:p>
            <a:r>
              <a:rPr lang="en-US" dirty="0"/>
              <a:t/>
            </a:r>
            <a:br>
              <a:rPr lang="en-US" dirty="0"/>
            </a:br>
            <a:r>
              <a:rPr lang="en-US" dirty="0"/>
              <a:t>The objective of the Risk Identification process is to identify, classify and rank the risks that could both negatively and positively affect the project. That said, perhaps Green Project Management is way of identifying the positive elements of risk within a project.  These positive elements of risk are also known as Opportunities.  The information that is captured in the Risk Identification process is used to develop an effective risk response plan and to define action items, thresholds and metrics for the Risk Monitoring and Control process.  The risk data captured within the Risk Identification process can also be used to estimate the project’s impact and likelihood of risk occurrence.  ISO 14000 and EMS will guide the Project Manager through identifying environmental issues that can be affected by the risks in the complete life cycle.</a:t>
            </a:r>
          </a:p>
          <a:p>
            <a:r>
              <a:rPr lang="en-US" b="1" dirty="0"/>
              <a:t>Practical Application</a:t>
            </a:r>
            <a:r>
              <a:rPr lang="en-US" dirty="0"/>
              <a:t/>
            </a:r>
            <a:br>
              <a:rPr lang="en-US" dirty="0"/>
            </a:br>
            <a:r>
              <a:rPr lang="en-US" dirty="0"/>
              <a:t/>
            </a:r>
            <a:br>
              <a:rPr lang="en-US" dirty="0"/>
            </a:br>
            <a:r>
              <a:rPr lang="en-US" dirty="0"/>
              <a:t>Include in your requests for quotations or proposals that vendors and suppliers include with their response how they might meet your green criteria.</a:t>
            </a:r>
            <a:br>
              <a:rPr lang="en-US" dirty="0"/>
            </a:br>
            <a:r>
              <a:rPr lang="en-US" dirty="0"/>
              <a:t/>
            </a:r>
            <a:br>
              <a:rPr lang="en-US" dirty="0"/>
            </a:br>
            <a:r>
              <a:rPr lang="en-US" b="1" dirty="0"/>
              <a:t>Examples</a:t>
            </a:r>
            <a:r>
              <a:rPr lang="en-US" dirty="0"/>
              <a:t/>
            </a:r>
            <a:br>
              <a:rPr lang="en-US" dirty="0"/>
            </a:br>
            <a:r>
              <a:rPr lang="en-US" dirty="0"/>
              <a:t/>
            </a:r>
            <a:br>
              <a:rPr lang="en-US" dirty="0"/>
            </a:br>
            <a:r>
              <a:rPr lang="en-US" b="1" dirty="0"/>
              <a:t>Quantitative criteria:</a:t>
            </a:r>
            <a:br>
              <a:rPr lang="en-US" b="1" dirty="0"/>
            </a:br>
            <a:r>
              <a:rPr lang="en-US" dirty="0"/>
              <a:t/>
            </a:r>
            <a:br>
              <a:rPr lang="en-US" dirty="0"/>
            </a:br>
            <a:r>
              <a:rPr lang="en-US" dirty="0"/>
              <a:t>A vendor may incur costs by executing an environmental management plan or be a source of environmental costs because of wasteful processes.  Early identification of these costs can point the Project Manager in the right direction to a suitable vendor or not as applicable.</a:t>
            </a:r>
          </a:p>
          <a:p>
            <a:pPr lvl="0"/>
            <a:r>
              <a:rPr lang="en-US" b="1" dirty="0"/>
              <a:t>Pollution Case/Effect:</a:t>
            </a:r>
            <a:r>
              <a:rPr lang="en-US" dirty="0"/>
              <a:t>  Representing environmental costs caused by a potential supplier</a:t>
            </a:r>
          </a:p>
          <a:p>
            <a:pPr lvl="0"/>
            <a:r>
              <a:rPr lang="en-US" b="1" dirty="0"/>
              <a:t>Environmental Commitment:</a:t>
            </a:r>
            <a:r>
              <a:rPr lang="en-US" dirty="0"/>
              <a:t>  Represents the degree of commitment the supplier has in environmental management.</a:t>
            </a:r>
          </a:p>
          <a:p>
            <a:r>
              <a:rPr lang="en-US" b="1" dirty="0"/>
              <a:t>Qualitative criteria</a:t>
            </a:r>
            <a:r>
              <a:rPr lang="en-US" dirty="0"/>
              <a:t/>
            </a:r>
            <a:br>
              <a:rPr lang="en-US" dirty="0"/>
            </a:br>
            <a:r>
              <a:rPr lang="en-US" dirty="0"/>
              <a:t/>
            </a:r>
            <a:br>
              <a:rPr lang="en-US" dirty="0"/>
            </a:br>
            <a:r>
              <a:rPr lang="en-US" dirty="0"/>
              <a:t>Scoring on qualitative criteria will depend on the weight that is applied to each item on a pre-assigned scorecard based on the importance that your organization or you as the Project Manager place on each category.</a:t>
            </a:r>
          </a:p>
          <a:p>
            <a:pPr lvl="0"/>
            <a:r>
              <a:rPr lang="en-US" b="1" dirty="0"/>
              <a:t>Environmental Commitment:  </a:t>
            </a:r>
            <a:r>
              <a:rPr lang="en-US" dirty="0"/>
              <a:t>Their overall corporate goals to decrease their carbon footprint</a:t>
            </a:r>
            <a:r>
              <a:rPr lang="en-US" b="1" dirty="0"/>
              <a:t> </a:t>
            </a:r>
            <a:endParaRPr lang="en-US" dirty="0"/>
          </a:p>
          <a:p>
            <a:pPr lvl="0"/>
            <a:r>
              <a:rPr lang="en-US" b="1" dirty="0"/>
              <a:t>Logistics:  </a:t>
            </a:r>
            <a:r>
              <a:rPr lang="en-US" dirty="0"/>
              <a:t>How streamlined are their logistics</a:t>
            </a:r>
          </a:p>
          <a:p>
            <a:pPr lvl="0"/>
            <a:r>
              <a:rPr lang="en-US" b="1" dirty="0"/>
              <a:t>Strength of their SMP:  </a:t>
            </a:r>
            <a:r>
              <a:rPr lang="en-US" dirty="0"/>
              <a:t>How their action and results measure up to their goals</a:t>
            </a:r>
          </a:p>
        </p:txBody>
      </p:sp>
    </p:spTree>
    <p:extLst>
      <p:ext uri="{BB962C8B-B14F-4D97-AF65-F5344CB8AC3E}">
        <p14:creationId xmlns:p14="http://schemas.microsoft.com/office/powerpoint/2010/main" val="206424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09058" name="Rectangle 2"/>
          <p:cNvSpPr>
            <a:spLocks noGrp="1" noRot="1" noChangeAspect="1" noChangeArrowheads="1" noTextEdit="1"/>
          </p:cNvSpPr>
          <p:nvPr>
            <p:ph type="sldImg"/>
          </p:nvPr>
        </p:nvSpPr>
        <p:spPr>
          <a:xfrm>
            <a:off x="1504950" y="641350"/>
            <a:ext cx="4275138" cy="3205163"/>
          </a:xfrm>
          <a:ln/>
        </p:spPr>
      </p:sp>
      <p:sp>
        <p:nvSpPr>
          <p:cNvPr id="1709059" name="Rectangle 3"/>
          <p:cNvSpPr>
            <a:spLocks noGrp="1" noChangeArrowheads="1"/>
          </p:cNvSpPr>
          <p:nvPr>
            <p:ph type="body" idx="1"/>
          </p:nvPr>
        </p:nvSpPr>
        <p:spPr>
          <a:xfrm>
            <a:off x="707116" y="4287339"/>
            <a:ext cx="6048079" cy="4430502"/>
          </a:xfrm>
        </p:spPr>
        <p:txBody>
          <a:bodyPr/>
          <a:lstStyle/>
          <a:p>
            <a:pPr lvl="1"/>
            <a:endParaRPr lang="en-GB" dirty="0"/>
          </a:p>
        </p:txBody>
      </p:sp>
    </p:spTree>
    <p:extLst>
      <p:ext uri="{BB962C8B-B14F-4D97-AF65-F5344CB8AC3E}">
        <p14:creationId xmlns:p14="http://schemas.microsoft.com/office/powerpoint/2010/main" val="2545673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Talk</a:t>
            </a:r>
            <a:r>
              <a:rPr lang="en-US" baseline="0" dirty="0" smtClean="0"/>
              <a:t> about the cost of not doing one.</a:t>
            </a:r>
            <a:endParaRPr lang="en-US" dirty="0"/>
          </a:p>
        </p:txBody>
      </p:sp>
      <p:sp>
        <p:nvSpPr>
          <p:cNvPr id="4" name="Slide Number Placeholder 3"/>
          <p:cNvSpPr>
            <a:spLocks noGrp="1"/>
          </p:cNvSpPr>
          <p:nvPr>
            <p:ph type="sldNum" sz="quarter" idx="10"/>
          </p:nvPr>
        </p:nvSpPr>
        <p:spPr/>
        <p:txBody>
          <a:bodyPr/>
          <a:lstStyle/>
          <a:p>
            <a:fld id="{2FBE0712-AA02-4CEE-AF68-858CBC03CA04}" type="slidenum">
              <a:rPr lang="en-US" smtClean="0"/>
              <a:pPr/>
              <a:t>37</a:t>
            </a:fld>
            <a:endParaRPr lang="en-US"/>
          </a:p>
        </p:txBody>
      </p:sp>
    </p:spTree>
    <p:extLst>
      <p:ext uri="{BB962C8B-B14F-4D97-AF65-F5344CB8AC3E}">
        <p14:creationId xmlns:p14="http://schemas.microsoft.com/office/powerpoint/2010/main" val="3251677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12802" name="Rectangle 2"/>
          <p:cNvSpPr>
            <a:spLocks noGrp="1" noRot="1" noChangeAspect="1" noChangeArrowheads="1" noTextEdit="1"/>
          </p:cNvSpPr>
          <p:nvPr>
            <p:ph type="sldImg"/>
          </p:nvPr>
        </p:nvSpPr>
        <p:spPr>
          <a:xfrm>
            <a:off x="1257300" y="720725"/>
            <a:ext cx="4800600" cy="3600450"/>
          </a:xfrm>
          <a:ln/>
        </p:spPr>
      </p:sp>
      <p:sp>
        <p:nvSpPr>
          <p:cNvPr id="1612803" name="Rectangle 3"/>
          <p:cNvSpPr>
            <a:spLocks noGrp="1" noChangeArrowheads="1"/>
          </p:cNvSpPr>
          <p:nvPr>
            <p:ph type="body" idx="1"/>
          </p:nvPr>
        </p:nvSpPr>
        <p:spPr>
          <a:xfrm>
            <a:off x="974582" y="4559961"/>
            <a:ext cx="5366039" cy="4320846"/>
          </a:xfrm>
        </p:spPr>
        <p:txBody>
          <a:bodyPr/>
          <a:lstStyle/>
          <a:p>
            <a:r>
              <a:rPr lang="en-US" dirty="0"/>
              <a:t>The benefits of Risk Management are significant, but it is often the case that it is the drawbacks that people focus on.</a:t>
            </a:r>
          </a:p>
          <a:p>
            <a:r>
              <a:rPr lang="en-US" dirty="0"/>
              <a:t>Benefits can be broken down into two styles.</a:t>
            </a:r>
          </a:p>
          <a:p>
            <a:r>
              <a:rPr lang="en-US" b="1" dirty="0"/>
              <a:t>Hard</a:t>
            </a:r>
            <a:endParaRPr lang="en-US" dirty="0"/>
          </a:p>
          <a:p>
            <a:r>
              <a:rPr lang="en-US" dirty="0"/>
              <a:t>These comprise direct benefits to the project plan such as having the ability to make better more informed decision making, being less likely of accepting unsound projects, increased likelihood of project adherence to its plan and provision of data that assists with future lessons learned.</a:t>
            </a:r>
          </a:p>
          <a:p>
            <a:r>
              <a:rPr lang="en-US" b="1" dirty="0"/>
              <a:t>Soft</a:t>
            </a:r>
            <a:endParaRPr lang="en-US" dirty="0"/>
          </a:p>
          <a:p>
            <a:r>
              <a:rPr lang="en-US" dirty="0"/>
              <a:t>The softer benefits are less tangible but include a better understanding of the project by the stakeholders, being able to have the management team focus on the most significant risks and to assist in the distinction between being a good manager and a lucky </a:t>
            </a:r>
            <a:r>
              <a:rPr lang="en-US" dirty="0" err="1" smtClean="0"/>
              <a:t>one.The</a:t>
            </a:r>
            <a:r>
              <a:rPr lang="en-US" dirty="0" smtClean="0"/>
              <a:t> </a:t>
            </a:r>
            <a:r>
              <a:rPr lang="en-US" dirty="0"/>
              <a:t>drawbacks of Risk Management are also broken down into two specific aspects.</a:t>
            </a:r>
          </a:p>
        </p:txBody>
      </p:sp>
    </p:spTree>
    <p:extLst>
      <p:ext uri="{BB962C8B-B14F-4D97-AF65-F5344CB8AC3E}">
        <p14:creationId xmlns:p14="http://schemas.microsoft.com/office/powerpoint/2010/main" val="1464879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16482" name="Rectangle 2"/>
          <p:cNvSpPr>
            <a:spLocks noGrp="1" noRot="1" noChangeAspect="1" noChangeArrowheads="1" noTextEdit="1"/>
          </p:cNvSpPr>
          <p:nvPr>
            <p:ph type="sldImg"/>
          </p:nvPr>
        </p:nvSpPr>
        <p:spPr>
          <a:xfrm>
            <a:off x="1262063" y="722313"/>
            <a:ext cx="4795837" cy="3597275"/>
          </a:xfrm>
          <a:ln/>
        </p:spPr>
      </p:sp>
      <p:sp>
        <p:nvSpPr>
          <p:cNvPr id="916483" name="Rectangle 3"/>
          <p:cNvSpPr>
            <a:spLocks noGrp="1" noChangeArrowheads="1"/>
          </p:cNvSpPr>
          <p:nvPr>
            <p:ph type="body" idx="1"/>
          </p:nvPr>
        </p:nvSpPr>
        <p:spPr>
          <a:xfrm>
            <a:off x="976252" y="4559961"/>
            <a:ext cx="5362697" cy="4319322"/>
          </a:xfrm>
          <a:noFill/>
          <a:ln/>
        </p:spPr>
        <p:txBody>
          <a:bodyPr lIns="96655" tIns="48327" rIns="96655" bIns="48327"/>
          <a:lstStyle/>
          <a:p>
            <a:pPr>
              <a:lnSpc>
                <a:spcPct val="90000"/>
              </a:lnSpc>
            </a:pPr>
            <a:r>
              <a:rPr lang="en-GB" dirty="0"/>
              <a:t>Project risk management recognises a formal approach to the process as opposed to an intuitive approach.  Risks, once identified and assessed, should be managed in order to minimise or completely mitigate their effect on a project. </a:t>
            </a:r>
          </a:p>
          <a:p>
            <a:pPr>
              <a:lnSpc>
                <a:spcPct val="90000"/>
              </a:lnSpc>
            </a:pPr>
            <a:r>
              <a:rPr lang="en-GB" dirty="0"/>
              <a:t>Key steps in the risk management process shown above are as follows:</a:t>
            </a:r>
          </a:p>
          <a:p>
            <a:pPr>
              <a:lnSpc>
                <a:spcPct val="90000"/>
              </a:lnSpc>
            </a:pPr>
            <a:r>
              <a:rPr lang="en-GB" b="1" dirty="0"/>
              <a:t>Plan</a:t>
            </a:r>
            <a:r>
              <a:rPr lang="en-GB" dirty="0"/>
              <a:t> – a Risk Management Plan is developed to provide guidance on how risk management will be carried on the project. </a:t>
            </a:r>
          </a:p>
          <a:p>
            <a:pPr>
              <a:lnSpc>
                <a:spcPct val="90000"/>
              </a:lnSpc>
            </a:pPr>
            <a:r>
              <a:rPr lang="en-GB" b="1" dirty="0"/>
              <a:t>Identification</a:t>
            </a:r>
            <a:r>
              <a:rPr lang="en-GB" dirty="0"/>
              <a:t> – aims to identify all significant risks that may impact on project objectives, and gather all relevant information for analysis.  The possibility of new risks are investigated throughout the life of the project.</a:t>
            </a:r>
          </a:p>
          <a:p>
            <a:pPr>
              <a:lnSpc>
                <a:spcPct val="90000"/>
              </a:lnSpc>
            </a:pPr>
            <a:r>
              <a:rPr lang="en-GB" b="1" dirty="0"/>
              <a:t>Analysis</a:t>
            </a:r>
            <a:r>
              <a:rPr lang="en-GB" dirty="0"/>
              <a:t> – qualitative methods are typically used to determine the probability and impact of each risk.  The information is used to prioritise risks and decide appropriate responses.  Quantitative methods are used to determine the effects of uncertainties and risks on project objectives. </a:t>
            </a:r>
          </a:p>
          <a:p>
            <a:pPr>
              <a:lnSpc>
                <a:spcPct val="90000"/>
              </a:lnSpc>
            </a:pPr>
            <a:r>
              <a:rPr lang="en-GB" b="1" dirty="0"/>
              <a:t>Responses</a:t>
            </a:r>
            <a:r>
              <a:rPr lang="en-GB" dirty="0"/>
              <a:t> – appropriate responses are considered, selected on the basis of overall benefit, authorised and implemented. </a:t>
            </a:r>
          </a:p>
          <a:p>
            <a:pPr>
              <a:lnSpc>
                <a:spcPct val="90000"/>
              </a:lnSpc>
            </a:pPr>
            <a:r>
              <a:rPr lang="en-GB" b="1" dirty="0"/>
              <a:t>Monitor &amp; Control</a:t>
            </a:r>
            <a:r>
              <a:rPr lang="en-GB" dirty="0"/>
              <a:t> – current risks are monitored and corrective action taken for adverse trends.  Action Plans are monitored to ensure progress and effectiveness.  The overall process is audited and reviewed typically at end of phases to ensure effectiveness.</a:t>
            </a:r>
          </a:p>
          <a:p>
            <a:pPr>
              <a:lnSpc>
                <a:spcPct val="90000"/>
              </a:lnSpc>
            </a:pPr>
            <a:endParaRPr lang="en-GB" dirty="0"/>
          </a:p>
        </p:txBody>
      </p:sp>
    </p:spTree>
    <p:extLst>
      <p:ext uri="{BB962C8B-B14F-4D97-AF65-F5344CB8AC3E}">
        <p14:creationId xmlns:p14="http://schemas.microsoft.com/office/powerpoint/2010/main" val="1193671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20578" name="Rectangle 2"/>
          <p:cNvSpPr>
            <a:spLocks noGrp="1" noRot="1" noChangeAspect="1" noChangeArrowheads="1" noTextEdit="1"/>
          </p:cNvSpPr>
          <p:nvPr>
            <p:ph type="sldImg"/>
          </p:nvPr>
        </p:nvSpPr>
        <p:spPr>
          <a:xfrm>
            <a:off x="1262063" y="722313"/>
            <a:ext cx="4795837" cy="3597275"/>
          </a:xfrm>
          <a:ln/>
        </p:spPr>
      </p:sp>
      <p:sp>
        <p:nvSpPr>
          <p:cNvPr id="920579" name="Rectangle 3"/>
          <p:cNvSpPr>
            <a:spLocks noGrp="1" noChangeArrowheads="1"/>
          </p:cNvSpPr>
          <p:nvPr>
            <p:ph type="body" idx="1"/>
          </p:nvPr>
        </p:nvSpPr>
        <p:spPr>
          <a:xfrm>
            <a:off x="976252" y="4559961"/>
            <a:ext cx="5362697" cy="4319322"/>
          </a:xfrm>
        </p:spPr>
        <p:txBody>
          <a:bodyPr/>
          <a:lstStyle/>
          <a:p>
            <a:pPr>
              <a:spcAft>
                <a:spcPct val="30000"/>
              </a:spcAft>
            </a:pPr>
            <a:r>
              <a:rPr lang="en-GB" sz="1100" b="1" dirty="0"/>
              <a:t>Brainstorming</a:t>
            </a:r>
            <a:r>
              <a:rPr lang="en-GB" sz="1100" dirty="0"/>
              <a:t> - interactive, open format group method to identify and rank risks.  Strengths: quick and inexpensive; easy to use.  Useful as start up activity and for team building.  Weaknesses:  requires expert involvement for reliable inputs; unreliable for identifying high level risks in complex scenarios. </a:t>
            </a:r>
          </a:p>
          <a:p>
            <a:pPr>
              <a:spcAft>
                <a:spcPct val="30000"/>
              </a:spcAft>
            </a:pPr>
            <a:r>
              <a:rPr lang="en-GB" sz="1100" b="1" dirty="0"/>
              <a:t>SWOT Analysis</a:t>
            </a:r>
            <a:r>
              <a:rPr lang="en-GB" sz="1100" dirty="0"/>
              <a:t> - A specific brainstorming technique using Strengths, Weaknesses, Opportunities and Threats as main focal points.  Threats and Weaknesses indicate risks, Opportunities and Strengths support definition of responses.  Strengths: encourages 'big picture' view; can stimulate thinking; others as for brainstorming.  Weaknesses: may miss important areas of uncertainty; others as for brainstorming.  </a:t>
            </a:r>
          </a:p>
          <a:p>
            <a:pPr>
              <a:spcAft>
                <a:spcPct val="30000"/>
              </a:spcAft>
            </a:pPr>
            <a:r>
              <a:rPr lang="en-GB" sz="1100" b="1" dirty="0"/>
              <a:t>Assumption Analysis</a:t>
            </a:r>
            <a:r>
              <a:rPr lang="en-GB" sz="1100" dirty="0"/>
              <a:t> - check assumptions in project documents for validity.  If invalid, check significance in terms of impact on project success criteria.  If significant determine nature of risk and decide appropriate response.  Strengths: helps to reduce uncertainty; can be easily integrated into routine everyday procedures.  Weaknesses: time consuming; requires disciplined and consistent action.</a:t>
            </a:r>
          </a:p>
          <a:p>
            <a:pPr>
              <a:spcAft>
                <a:spcPct val="30000"/>
              </a:spcAft>
            </a:pPr>
            <a:r>
              <a:rPr lang="en-GB" sz="1100" b="1" dirty="0"/>
              <a:t>Delphi Technique</a:t>
            </a:r>
            <a:r>
              <a:rPr lang="en-GB" sz="1100" dirty="0"/>
              <a:t>  </a:t>
            </a:r>
            <a:r>
              <a:rPr lang="en-GB" sz="1100" b="1" dirty="0"/>
              <a:t>- </a:t>
            </a:r>
            <a:r>
              <a:rPr lang="en-GB" sz="1100" dirty="0"/>
              <a:t>For use where you have a number of experts with differing opinions.  This technique uses a facilitator to gather opinions, summarise them and then redistribute for further consideration.  The range of opinions gradually narrows until an agreed consensus is arrived at.</a:t>
            </a:r>
          </a:p>
          <a:p>
            <a:pPr>
              <a:spcAft>
                <a:spcPct val="30000"/>
              </a:spcAft>
            </a:pPr>
            <a:r>
              <a:rPr lang="en-GB" sz="1100" b="1" dirty="0"/>
              <a:t>Interviews</a:t>
            </a:r>
            <a:r>
              <a:rPr lang="en-GB" sz="1100" dirty="0"/>
              <a:t> - Interviews with stakeholders and experts to identify risks and possible responses.  Strengths: relatively quick and inexpensive; often provides information on preventive actions.  Weaknesses: may not be relevant to current situation; requires good interviewing technique.  </a:t>
            </a:r>
          </a:p>
          <a:p>
            <a:pPr>
              <a:spcAft>
                <a:spcPct val="30000"/>
              </a:spcAft>
            </a:pPr>
            <a:r>
              <a:rPr lang="en-GB" sz="1100" b="1" dirty="0"/>
              <a:t>Prompt and Check Lists</a:t>
            </a:r>
            <a:r>
              <a:rPr lang="en-GB" sz="1100" dirty="0"/>
              <a:t> - Open and specific structured questions to identify risks.  Strengths: useful for gathering information; reduces need for expert involvement; easy to use.  Weaknesses: may not include new risks; may not be relevant (therefore unproductive).</a:t>
            </a:r>
          </a:p>
          <a:p>
            <a:pPr>
              <a:spcAft>
                <a:spcPct val="30000"/>
              </a:spcAft>
            </a:pPr>
            <a:r>
              <a:rPr lang="en-GB" sz="1100" b="1" dirty="0"/>
              <a:t>Post Project Reviews – </a:t>
            </a:r>
            <a:r>
              <a:rPr lang="en-GB" sz="1100" dirty="0"/>
              <a:t>Use of historical records that describe how a risk has been handled previously.  This can be beneficial if the risk is similar again although the context of the project must be taken into consideration before the response is selected.</a:t>
            </a:r>
            <a:endParaRPr lang="en-GB" sz="1100" b="1" dirty="0"/>
          </a:p>
        </p:txBody>
      </p:sp>
    </p:spTree>
    <p:extLst>
      <p:ext uri="{BB962C8B-B14F-4D97-AF65-F5344CB8AC3E}">
        <p14:creationId xmlns:p14="http://schemas.microsoft.com/office/powerpoint/2010/main" val="369622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23042" name="Rectangle 2"/>
          <p:cNvSpPr>
            <a:spLocks noGrp="1" noRot="1" noChangeAspect="1" noChangeArrowheads="1" noTextEdit="1"/>
          </p:cNvSpPr>
          <p:nvPr>
            <p:ph type="sldImg"/>
          </p:nvPr>
        </p:nvSpPr>
        <p:spPr>
          <a:xfrm>
            <a:off x="1257300" y="720725"/>
            <a:ext cx="4800600" cy="3600450"/>
          </a:xfrm>
          <a:ln/>
        </p:spPr>
      </p:sp>
      <p:sp>
        <p:nvSpPr>
          <p:cNvPr id="1623043" name="Rectangle 3"/>
          <p:cNvSpPr>
            <a:spLocks noGrp="1" noChangeArrowheads="1"/>
          </p:cNvSpPr>
          <p:nvPr>
            <p:ph type="body" idx="1"/>
          </p:nvPr>
        </p:nvSpPr>
        <p:spPr>
          <a:xfrm>
            <a:off x="974582" y="4559961"/>
            <a:ext cx="5366039" cy="4320846"/>
          </a:xfrm>
        </p:spPr>
        <p:txBody>
          <a:bodyPr/>
          <a:lstStyle/>
          <a:p>
            <a:r>
              <a:rPr lang="en-GB" b="1" dirty="0"/>
              <a:t>The Risk Register</a:t>
            </a:r>
            <a:r>
              <a:rPr lang="en-GB" dirty="0"/>
              <a:t> - is a key document that is used to record, communicate and track risks.</a:t>
            </a:r>
          </a:p>
          <a:p>
            <a:r>
              <a:rPr lang="en-GB" dirty="0"/>
              <a:t>The simple register above contains the minimum set of information that is required.  Most registers contain more detail on the nature of the risk such as who may be affected, changes in risk status and the status of the risk. </a:t>
            </a:r>
          </a:p>
          <a:p>
            <a:r>
              <a:rPr lang="en-GB" dirty="0"/>
              <a:t>It is important to record ownership of risks, where a risk owner is generally considered to be the person best placed to manage a particular risk through the process.  Other people may also be responsible for undertaking specific actions and responses.</a:t>
            </a:r>
          </a:p>
          <a:p>
            <a:r>
              <a:rPr lang="en-GB" dirty="0"/>
              <a:t>It is a live document used to communicate risks and their status to stakeholders.  A data entry form is typically used to gather detailed information on each risk.</a:t>
            </a:r>
          </a:p>
          <a:p>
            <a:pPr>
              <a:spcBef>
                <a:spcPct val="25000"/>
              </a:spcBef>
              <a:spcAft>
                <a:spcPct val="25000"/>
              </a:spcAft>
            </a:pPr>
            <a:r>
              <a:rPr lang="en-GB" dirty="0"/>
              <a:t>A risk register should be opened as soon the first risks are identified and updated as new information emerges or on a regular basis if the current risks are the only records.  This is essential even though it may be earlier than implementation (e.g. during Feasibility) and before a full risk management plan has been developed.  New risks will arise throughout the life of the project and the risk register is used to capture these, show ownership and ensure they are communicated and tracked through the whole process.  It is therefore applied as soon as possible and for the duration of the project.</a:t>
            </a:r>
            <a:endParaRPr lang="en-US" dirty="0"/>
          </a:p>
        </p:txBody>
      </p:sp>
    </p:spTree>
    <p:extLst>
      <p:ext uri="{BB962C8B-B14F-4D97-AF65-F5344CB8AC3E}">
        <p14:creationId xmlns:p14="http://schemas.microsoft.com/office/powerpoint/2010/main" val="1592498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24674" name="Rectangle 2"/>
          <p:cNvSpPr>
            <a:spLocks noGrp="1" noRot="1" noChangeAspect="1" noChangeArrowheads="1" noTextEdit="1"/>
          </p:cNvSpPr>
          <p:nvPr>
            <p:ph type="sldImg"/>
          </p:nvPr>
        </p:nvSpPr>
        <p:spPr>
          <a:xfrm>
            <a:off x="1262063" y="722313"/>
            <a:ext cx="4795837" cy="3597275"/>
          </a:xfrm>
          <a:ln/>
        </p:spPr>
      </p:sp>
      <p:sp>
        <p:nvSpPr>
          <p:cNvPr id="924675" name="Rectangle 3"/>
          <p:cNvSpPr>
            <a:spLocks noGrp="1" noChangeArrowheads="1"/>
          </p:cNvSpPr>
          <p:nvPr>
            <p:ph type="body" idx="1"/>
          </p:nvPr>
        </p:nvSpPr>
        <p:spPr>
          <a:xfrm>
            <a:off x="976252" y="4559961"/>
            <a:ext cx="5392786" cy="4319322"/>
          </a:xfrm>
          <a:noFill/>
          <a:ln/>
        </p:spPr>
        <p:txBody>
          <a:bodyPr lIns="96655" tIns="48327" rIns="96655" bIns="48327"/>
          <a:lstStyle/>
          <a:p>
            <a:r>
              <a:rPr lang="en-GB" b="1" dirty="0"/>
              <a:t>Qualitative –</a:t>
            </a:r>
            <a:r>
              <a:rPr lang="en-GB" dirty="0"/>
              <a:t> These techniques will be used for the majority of risks identified.  They involve subjective assessments of the probability and impacts of risks.  The key element to this style of risk assessment is that it involves the need for judgement.</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Quantitative – </a:t>
            </a:r>
            <a:r>
              <a:rPr lang="en-GB" dirty="0"/>
              <a:t>These focus on the numerical analysis of risk and range from statistical assessment of variations in activity duration or cost, to decision making tools.   Examples include Monte Carlo techniques.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Note</a:t>
            </a:r>
            <a:r>
              <a:rPr lang="en-GB" baseline="0" dirty="0" smtClean="0"/>
              <a:t>, an example could include a Monte Carlo technique is a</a:t>
            </a:r>
            <a:r>
              <a:rPr lang="en-US" sz="1200" kern="1200" dirty="0" smtClean="0">
                <a:solidFill>
                  <a:schemeClr val="tx1"/>
                </a:solidFill>
                <a:effectLst/>
                <a:latin typeface="+mn-lt"/>
                <a:ea typeface="+mn-ea"/>
                <a:cs typeface="+mn-cs"/>
              </a:rPr>
              <a:t> problem solving technique used to approximate the probability of certain outcomes by running multiple trial runs, called simulations, using random variables.</a:t>
            </a:r>
          </a:p>
          <a:p>
            <a:endParaRPr lang="en-GB" b="1" dirty="0"/>
          </a:p>
        </p:txBody>
      </p:sp>
    </p:spTree>
    <p:extLst>
      <p:ext uri="{BB962C8B-B14F-4D97-AF65-F5344CB8AC3E}">
        <p14:creationId xmlns:p14="http://schemas.microsoft.com/office/powerpoint/2010/main" val="1038152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26722" name="Rectangle 2"/>
          <p:cNvSpPr>
            <a:spLocks noGrp="1" noRot="1" noChangeAspect="1" noChangeArrowheads="1" noTextEdit="1"/>
          </p:cNvSpPr>
          <p:nvPr>
            <p:ph type="sldImg"/>
          </p:nvPr>
        </p:nvSpPr>
        <p:spPr>
          <a:xfrm>
            <a:off x="1262063" y="722313"/>
            <a:ext cx="4795837" cy="3597275"/>
          </a:xfrm>
          <a:ln/>
        </p:spPr>
      </p:sp>
      <p:sp>
        <p:nvSpPr>
          <p:cNvPr id="926723" name="Rectangle 3"/>
          <p:cNvSpPr>
            <a:spLocks noGrp="1" noChangeArrowheads="1"/>
          </p:cNvSpPr>
          <p:nvPr>
            <p:ph type="body" idx="1"/>
          </p:nvPr>
        </p:nvSpPr>
        <p:spPr>
          <a:xfrm>
            <a:off x="976252" y="4559961"/>
            <a:ext cx="5362697" cy="4319322"/>
          </a:xfrm>
        </p:spPr>
        <p:txBody>
          <a:bodyPr/>
          <a:lstStyle/>
          <a:p>
            <a:r>
              <a:rPr lang="en-GB" dirty="0"/>
              <a:t>Risks may be plotted on probability-impact charts for analysis, as shown above.  Categories such as High, Medium and Low Values are typically used for probability and impact scales.</a:t>
            </a:r>
          </a:p>
          <a:p>
            <a:r>
              <a:rPr lang="en-GB" dirty="0"/>
              <a:t>These categories represent ranges.  For example, a high cost impact may be greater than </a:t>
            </a:r>
            <a:r>
              <a:rPr lang="en-GB" dirty="0" smtClean="0"/>
              <a:t>$100K</a:t>
            </a:r>
            <a:r>
              <a:rPr lang="en-GB" dirty="0"/>
              <a:t>, a medium between </a:t>
            </a:r>
            <a:r>
              <a:rPr lang="en-GB" dirty="0" smtClean="0"/>
              <a:t>$50 </a:t>
            </a:r>
            <a:r>
              <a:rPr lang="en-GB" dirty="0"/>
              <a:t>- 100K, and a low impact less than </a:t>
            </a:r>
            <a:r>
              <a:rPr lang="en-GB" dirty="0" smtClean="0"/>
              <a:t>$50K</a:t>
            </a:r>
            <a:r>
              <a:rPr lang="en-GB" dirty="0"/>
              <a:t>.  The purpose of these definitions is to ensure consistency throughout project teams in risk estimates.</a:t>
            </a:r>
          </a:p>
          <a:p>
            <a:pPr>
              <a:spcAft>
                <a:spcPct val="50000"/>
              </a:spcAft>
            </a:pPr>
            <a:r>
              <a:rPr lang="en-GB" dirty="0"/>
              <a:t>The benefits of probability impact charts are:</a:t>
            </a:r>
          </a:p>
          <a:p>
            <a:pPr marL="645606" lvl="1" indent="-176075" algn="just">
              <a:spcBef>
                <a:spcPct val="0"/>
              </a:spcBef>
              <a:spcAft>
                <a:spcPct val="40000"/>
              </a:spcAft>
              <a:buFontTx/>
              <a:buChar char="•"/>
            </a:pPr>
            <a:r>
              <a:rPr lang="en-GB" dirty="0"/>
              <a:t>useful for plotting &amp; comparing risks in order to decide priorities</a:t>
            </a:r>
          </a:p>
          <a:p>
            <a:pPr marL="645606" lvl="1" indent="-176075" algn="just">
              <a:spcBef>
                <a:spcPct val="0"/>
              </a:spcBef>
              <a:spcAft>
                <a:spcPct val="40000"/>
              </a:spcAft>
              <a:buFontTx/>
              <a:buChar char="•"/>
            </a:pPr>
            <a:r>
              <a:rPr lang="en-GB" dirty="0"/>
              <a:t>can show cost, time and quality factors</a:t>
            </a:r>
          </a:p>
          <a:p>
            <a:pPr marL="645606" lvl="1" indent="-176075" algn="just">
              <a:spcBef>
                <a:spcPct val="0"/>
              </a:spcBef>
              <a:spcAft>
                <a:spcPct val="40000"/>
              </a:spcAft>
              <a:buFontTx/>
              <a:buChar char="•"/>
            </a:pPr>
            <a:r>
              <a:rPr lang="en-GB" dirty="0"/>
              <a:t>provides bands for escalation</a:t>
            </a:r>
          </a:p>
          <a:p>
            <a:pPr marL="645606" lvl="1" indent="-176075" algn="just">
              <a:spcBef>
                <a:spcPct val="0"/>
              </a:spcBef>
              <a:spcAft>
                <a:spcPct val="40000"/>
              </a:spcAft>
              <a:buFontTx/>
              <a:buChar char="•"/>
            </a:pPr>
            <a:r>
              <a:rPr lang="en-GB" dirty="0"/>
              <a:t>provides bands for RAG reporting </a:t>
            </a:r>
          </a:p>
          <a:p>
            <a:pPr marL="645606" lvl="1" indent="-176075" algn="just">
              <a:spcBef>
                <a:spcPct val="0"/>
              </a:spcBef>
              <a:spcAft>
                <a:spcPct val="40000"/>
              </a:spcAft>
              <a:buFontTx/>
              <a:buChar char="•"/>
            </a:pPr>
            <a:r>
              <a:rPr lang="en-GB" dirty="0"/>
              <a:t>scales are directly related to project critical success criteria</a:t>
            </a:r>
          </a:p>
          <a:p>
            <a:pPr marL="645606" lvl="1" indent="-176075" algn="just">
              <a:spcBef>
                <a:spcPct val="0"/>
              </a:spcBef>
              <a:spcAft>
                <a:spcPct val="40000"/>
              </a:spcAft>
              <a:buFontTx/>
              <a:buChar char="•"/>
            </a:pPr>
            <a:r>
              <a:rPr lang="en-GB" dirty="0"/>
              <a:t>highlights the difference between Low Impact- High Probability and High Impact - Low Probability risks</a:t>
            </a:r>
          </a:p>
          <a:p>
            <a:pPr marL="645606" lvl="1" indent="-176075" algn="just">
              <a:spcBef>
                <a:spcPct val="0"/>
              </a:spcBef>
              <a:spcAft>
                <a:spcPct val="40000"/>
              </a:spcAft>
              <a:buFontTx/>
              <a:buChar char="•"/>
            </a:pPr>
            <a:r>
              <a:rPr lang="en-GB" dirty="0"/>
              <a:t>visual easy to understand</a:t>
            </a:r>
          </a:p>
          <a:p>
            <a:pPr marL="645606" lvl="1" indent="-176075" algn="just">
              <a:spcBef>
                <a:spcPct val="0"/>
              </a:spcBef>
              <a:spcAft>
                <a:spcPct val="40000"/>
              </a:spcAft>
              <a:buFontTx/>
              <a:buChar char="•"/>
            </a:pPr>
            <a:r>
              <a:rPr lang="en-GB" dirty="0"/>
              <a:t>ensures consistency </a:t>
            </a:r>
          </a:p>
          <a:p>
            <a:r>
              <a:rPr lang="en-GB" dirty="0"/>
              <a:t>Whilst probability-impact charts are an ideal way to show risk priorities, there may be other considerations that affect priority decision such as when the risk is likely to occur, or the cost of risk reduction.</a:t>
            </a:r>
            <a:endParaRPr lang="en-US" dirty="0"/>
          </a:p>
        </p:txBody>
      </p:sp>
    </p:spTree>
    <p:extLst>
      <p:ext uri="{BB962C8B-B14F-4D97-AF65-F5344CB8AC3E}">
        <p14:creationId xmlns:p14="http://schemas.microsoft.com/office/powerpoint/2010/main" val="751035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44</a:t>
            </a:fld>
            <a:endParaRPr lang="en-US" dirty="0"/>
          </a:p>
        </p:txBody>
      </p:sp>
    </p:spTree>
    <p:extLst>
      <p:ext uri="{BB962C8B-B14F-4D97-AF65-F5344CB8AC3E}">
        <p14:creationId xmlns:p14="http://schemas.microsoft.com/office/powerpoint/2010/main" val="507659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32866" name="Rectangle 2"/>
          <p:cNvSpPr>
            <a:spLocks noGrp="1" noRot="1" noChangeAspect="1" noChangeArrowheads="1" noTextEdit="1"/>
          </p:cNvSpPr>
          <p:nvPr>
            <p:ph type="sldImg"/>
          </p:nvPr>
        </p:nvSpPr>
        <p:spPr>
          <a:xfrm>
            <a:off x="1262063" y="722313"/>
            <a:ext cx="4795837" cy="3597275"/>
          </a:xfrm>
          <a:ln/>
        </p:spPr>
      </p:sp>
      <p:sp>
        <p:nvSpPr>
          <p:cNvPr id="932867" name="Rectangle 3"/>
          <p:cNvSpPr>
            <a:spLocks noGrp="1" noChangeArrowheads="1"/>
          </p:cNvSpPr>
          <p:nvPr>
            <p:ph type="body" idx="1"/>
          </p:nvPr>
        </p:nvSpPr>
        <p:spPr>
          <a:xfrm>
            <a:off x="976252" y="4559961"/>
            <a:ext cx="5362697" cy="4319322"/>
          </a:xfrm>
        </p:spPr>
        <p:txBody>
          <a:bodyPr/>
          <a:lstStyle/>
          <a:p>
            <a:r>
              <a:rPr lang="en-GB" sz="1100" dirty="0"/>
              <a:t>Response plans can be developed and implemented once the risks have been assessed and </a:t>
            </a:r>
            <a:r>
              <a:rPr lang="en-GB" sz="1100" dirty="0" smtClean="0"/>
              <a:t>prioritized</a:t>
            </a:r>
            <a:r>
              <a:rPr lang="en-GB" sz="1100" dirty="0"/>
              <a:t>.  There are a number of generic response strategies. </a:t>
            </a:r>
          </a:p>
          <a:p>
            <a:r>
              <a:rPr lang="en-GB" sz="1100" b="1" dirty="0"/>
              <a:t>Avoidance</a:t>
            </a:r>
            <a:r>
              <a:rPr lang="en-GB" sz="1100" dirty="0"/>
              <a:t> - an alternative approach is taken to avoid the risk. </a:t>
            </a:r>
          </a:p>
          <a:p>
            <a:r>
              <a:rPr lang="en-GB" sz="1100" b="1" dirty="0"/>
              <a:t>Transfer</a:t>
            </a:r>
            <a:r>
              <a:rPr lang="en-GB" sz="1100" dirty="0"/>
              <a:t> - assign contractual responsibility to for example, a sub contractor better placed to manage the risk. Another example of this is insurance where another party provides compensation in event of risk impact</a:t>
            </a:r>
          </a:p>
          <a:p>
            <a:r>
              <a:rPr lang="en-GB" sz="1100" b="1" dirty="0"/>
              <a:t>Reduction</a:t>
            </a:r>
            <a:r>
              <a:rPr lang="en-GB" sz="1100" dirty="0"/>
              <a:t> - proactive measures to reduce likelihood, impact or both Ideally reduction measures should be taken for high level risks.</a:t>
            </a:r>
          </a:p>
          <a:p>
            <a:r>
              <a:rPr lang="en-GB" sz="1100" b="1" dirty="0"/>
              <a:t>Acceptance</a:t>
            </a:r>
            <a:r>
              <a:rPr lang="en-GB" sz="1100" dirty="0"/>
              <a:t> - where the risk impact is low or cost of mitigation too high. This is sometimes known as absorption.</a:t>
            </a:r>
          </a:p>
        </p:txBody>
      </p:sp>
    </p:spTree>
    <p:extLst>
      <p:ext uri="{BB962C8B-B14F-4D97-AF65-F5344CB8AC3E}">
        <p14:creationId xmlns:p14="http://schemas.microsoft.com/office/powerpoint/2010/main" val="641641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32866" name="Rectangle 2"/>
          <p:cNvSpPr>
            <a:spLocks noGrp="1" noRot="1" noChangeAspect="1" noChangeArrowheads="1" noTextEdit="1"/>
          </p:cNvSpPr>
          <p:nvPr>
            <p:ph type="sldImg"/>
          </p:nvPr>
        </p:nvSpPr>
        <p:spPr>
          <a:xfrm>
            <a:off x="1262063" y="722313"/>
            <a:ext cx="4795837" cy="3597275"/>
          </a:xfrm>
          <a:ln/>
        </p:spPr>
      </p:sp>
      <p:sp>
        <p:nvSpPr>
          <p:cNvPr id="932867" name="Rectangle 3"/>
          <p:cNvSpPr>
            <a:spLocks noGrp="1" noChangeArrowheads="1"/>
          </p:cNvSpPr>
          <p:nvPr>
            <p:ph type="body" idx="1"/>
          </p:nvPr>
        </p:nvSpPr>
        <p:spPr>
          <a:xfrm>
            <a:off x="976252" y="4559961"/>
            <a:ext cx="5362697" cy="4319322"/>
          </a:xfrm>
        </p:spPr>
        <p:txBody>
          <a:bodyPr/>
          <a:lstStyle/>
          <a:p>
            <a:r>
              <a:rPr lang="en-GB" sz="1100" b="1" dirty="0"/>
              <a:t>Exploit – </a:t>
            </a:r>
            <a:r>
              <a:rPr lang="en-GB" sz="1100" dirty="0"/>
              <a:t>This method is carried out when an opportunity materialises that allows you to truly gain from it in the fullest way.</a:t>
            </a:r>
          </a:p>
          <a:p>
            <a:r>
              <a:rPr lang="en-GB" sz="1100" b="1" dirty="0"/>
              <a:t>Enhance –</a:t>
            </a:r>
            <a:r>
              <a:rPr lang="en-GB" sz="1100" dirty="0"/>
              <a:t> This is where the project team put in place pro-active measures to maximise the likelihood of a situation occurring.  Opposite to the reduce response.</a:t>
            </a:r>
          </a:p>
          <a:p>
            <a:r>
              <a:rPr lang="en-GB" sz="1100" b="1" dirty="0"/>
              <a:t>Share – </a:t>
            </a:r>
            <a:r>
              <a:rPr lang="en-GB" sz="1100" dirty="0"/>
              <a:t>This is a chance where not only your project but any other relevant projects that can use the situation make sure that the opportunity is fully communicated to gain the most company wide.</a:t>
            </a:r>
          </a:p>
          <a:p>
            <a:r>
              <a:rPr lang="en-GB" sz="1100" b="1" dirty="0"/>
              <a:t>Reject –</a:t>
            </a:r>
            <a:r>
              <a:rPr lang="en-GB" sz="1100" dirty="0"/>
              <a:t> This is a response that can be chosen should the situation not be right for the project at the time for financial or perhaps storage reasons and so no matter the fact that a saving could be made it is passed over on this occasion.</a:t>
            </a:r>
          </a:p>
          <a:p>
            <a:endParaRPr lang="en-GB" sz="1100" b="1" dirty="0"/>
          </a:p>
          <a:p>
            <a:pPr algn="just" defTabSz="939064" fontAlgn="base">
              <a:spcBef>
                <a:spcPct val="0"/>
              </a:spcBef>
              <a:spcAft>
                <a:spcPct val="100000"/>
              </a:spcAft>
              <a:defRPr/>
            </a:pPr>
            <a:r>
              <a:rPr lang="en-GB" sz="1100" b="1" dirty="0"/>
              <a:t>Contingency</a:t>
            </a:r>
            <a:r>
              <a:rPr lang="en-GB" sz="1100" dirty="0"/>
              <a:t> - A fallback plan that will be implemented if the risk occurs. Additionally we can add an allowance included in estimates for events that cannot be predicted with any degree of reliability.</a:t>
            </a:r>
          </a:p>
        </p:txBody>
      </p:sp>
    </p:spTree>
    <p:extLst>
      <p:ext uri="{BB962C8B-B14F-4D97-AF65-F5344CB8AC3E}">
        <p14:creationId xmlns:p14="http://schemas.microsoft.com/office/powerpoint/2010/main" val="271563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41058" name="Rectangle 2"/>
          <p:cNvSpPr>
            <a:spLocks noGrp="1" noRot="1" noChangeAspect="1" noChangeArrowheads="1" noTextEdit="1"/>
          </p:cNvSpPr>
          <p:nvPr>
            <p:ph type="sldImg"/>
          </p:nvPr>
        </p:nvSpPr>
        <p:spPr>
          <a:xfrm>
            <a:off x="1258888" y="720725"/>
            <a:ext cx="4799012" cy="3598863"/>
          </a:xfrm>
          <a:ln/>
        </p:spPr>
      </p:sp>
      <p:sp>
        <p:nvSpPr>
          <p:cNvPr id="941059" name="Rectangle 3"/>
          <p:cNvSpPr>
            <a:spLocks noGrp="1" noChangeArrowheads="1"/>
          </p:cNvSpPr>
          <p:nvPr>
            <p:ph type="body" idx="1"/>
          </p:nvPr>
        </p:nvSpPr>
        <p:spPr>
          <a:xfrm>
            <a:off x="974581" y="4561485"/>
            <a:ext cx="5361024" cy="4317798"/>
          </a:xfrm>
          <a:noFill/>
          <a:ln/>
        </p:spPr>
        <p:txBody>
          <a:bodyPr lIns="96503" tIns="48251" rIns="96503" bIns="48251"/>
          <a:lstStyle/>
          <a:p>
            <a:r>
              <a:rPr lang="en-GB" dirty="0"/>
              <a:t>Variances are useful in showing where the project is at any point in time and how far away the project is from the baseline plan.  Variances alone will not show how well the project will meet its objectives.  </a:t>
            </a:r>
          </a:p>
          <a:p>
            <a:r>
              <a:rPr lang="en-GB" dirty="0"/>
              <a:t>By comparing the current variance with the plan the pro rata effect on the overall parameters can be assessed allowing the completion dates, costs and quality to be forecasted.  However, this assumes that the past performance will continue.  Also the simple analysis may be misleading if the intervals between measurements are too large.</a:t>
            </a:r>
          </a:p>
          <a:p>
            <a:r>
              <a:rPr lang="en-GB" dirty="0"/>
              <a:t>By tracking performance more frequently, trends can be developed and these may give a more realistic view of performance, allowing the development of corrective action plans.</a:t>
            </a:r>
          </a:p>
          <a:p>
            <a:r>
              <a:rPr lang="en-GB" dirty="0"/>
              <a:t>Earned Value Analysis to be discussed later,  is a particularly useful method since it provides variances, trends and allows the development of what if scenarios.</a:t>
            </a:r>
          </a:p>
        </p:txBody>
      </p:sp>
    </p:spTree>
    <p:extLst>
      <p:ext uri="{BB962C8B-B14F-4D97-AF65-F5344CB8AC3E}">
        <p14:creationId xmlns:p14="http://schemas.microsoft.com/office/powerpoint/2010/main" val="3375807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25090" name="Rectangle 2"/>
          <p:cNvSpPr>
            <a:spLocks noGrp="1" noRot="1" noChangeAspect="1" noChangeArrowheads="1" noTextEdit="1"/>
          </p:cNvSpPr>
          <p:nvPr>
            <p:ph type="sldImg"/>
          </p:nvPr>
        </p:nvSpPr>
        <p:spPr>
          <a:xfrm>
            <a:off x="1257300" y="720725"/>
            <a:ext cx="4800600" cy="3600450"/>
          </a:xfrm>
          <a:ln/>
        </p:spPr>
      </p:sp>
      <p:sp>
        <p:nvSpPr>
          <p:cNvPr id="1625091" name="Rectangle 3"/>
          <p:cNvSpPr>
            <a:spLocks noGrp="1" noChangeArrowheads="1"/>
          </p:cNvSpPr>
          <p:nvPr>
            <p:ph type="body" idx="1"/>
          </p:nvPr>
        </p:nvSpPr>
        <p:spPr>
          <a:xfrm>
            <a:off x="974582" y="4559961"/>
            <a:ext cx="5366039" cy="4320846"/>
          </a:xfrm>
        </p:spPr>
        <p:txBody>
          <a:bodyPr/>
          <a:lstStyle/>
          <a:p>
            <a:r>
              <a:rPr lang="en-US" b="1" dirty="0"/>
              <a:t>Monitor and Control</a:t>
            </a:r>
            <a:endParaRPr lang="en-US" dirty="0"/>
          </a:p>
          <a:p>
            <a:r>
              <a:rPr lang="en-US" dirty="0"/>
              <a:t>We should periodically review the Risk Response Plan to identify changes in status of any of the existing risks or to review and identify new risks.  This will link closely to other forms of control such as Change Control where the assessment of change requests will naturally include a review of risk from identification through to planning responses.</a:t>
            </a:r>
          </a:p>
          <a:p>
            <a:r>
              <a:rPr lang="en-US" b="1" dirty="0"/>
              <a:t>Risk Happens</a:t>
            </a:r>
            <a:endParaRPr lang="en-US" dirty="0"/>
          </a:p>
          <a:p>
            <a:r>
              <a:rPr lang="en-US" dirty="0"/>
              <a:t>Hopefully, our threat avoidance or reduction measures will prevent the threats from occurring but inevitably some will still happen.  Conversely, we hope that enhancement actions will cause opportunities to occur.</a:t>
            </a:r>
          </a:p>
          <a:p>
            <a:r>
              <a:rPr lang="en-US" b="1" dirty="0"/>
              <a:t>Implement Planned Response</a:t>
            </a:r>
            <a:endParaRPr lang="en-US" dirty="0"/>
          </a:p>
          <a:p>
            <a:r>
              <a:rPr lang="en-US" dirty="0"/>
              <a:t>If the risk had been identified, we should implement our planned response.  This may be as simple as claiming on the insurance we took out to transfer the risk or as complex as implementing an extensive contingency plan.  However, if we had accepted the risk, or a risk arises that we had not identified we need to take immediate action.  Because the risk has now happened there is no element of uncertainty so strictly speaking it is not a risk.  The next two steps are therefore often referred to as Issue Management.  An issue is something that has no uncertainty and must be dealt with by a higher authority than the Project Manager.</a:t>
            </a:r>
          </a:p>
          <a:p>
            <a:endParaRPr lang="en-US" dirty="0"/>
          </a:p>
        </p:txBody>
      </p:sp>
    </p:spTree>
    <p:extLst>
      <p:ext uri="{BB962C8B-B14F-4D97-AF65-F5344CB8AC3E}">
        <p14:creationId xmlns:p14="http://schemas.microsoft.com/office/powerpoint/2010/main" val="2369388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698500"/>
            <a:ext cx="5710237" cy="4283075"/>
          </a:xfrm>
        </p:spPr>
      </p:sp>
      <p:sp>
        <p:nvSpPr>
          <p:cNvPr id="3" name="Notes Placeholder 2"/>
          <p:cNvSpPr>
            <a:spLocks noGrp="1"/>
          </p:cNvSpPr>
          <p:nvPr>
            <p:ph type="body" idx="1"/>
          </p:nvPr>
        </p:nvSpPr>
        <p:spPr/>
        <p:txBody>
          <a:bodyPr/>
          <a:lstStyle/>
          <a:p>
            <a:pPr defTabSz="966484">
              <a:defRPr/>
            </a:pPr>
            <a:endParaRPr lang="en-US" dirty="0"/>
          </a:p>
        </p:txBody>
      </p:sp>
    </p:spTree>
    <p:extLst>
      <p:ext uri="{BB962C8B-B14F-4D97-AF65-F5344CB8AC3E}">
        <p14:creationId xmlns:p14="http://schemas.microsoft.com/office/powerpoint/2010/main" val="1416089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 useful for understanding the “big picture” of the environment in which you are operating.</a:t>
            </a:r>
            <a:r>
              <a:rPr lang="en-US" baseline="0" dirty="0" smtClean="0"/>
              <a:t> </a:t>
            </a:r>
            <a:r>
              <a:rPr lang="en-US" dirty="0" smtClean="0"/>
              <a:t>By understanding your environment, you can take advantage of the opportunities and minimize the threats. </a:t>
            </a:r>
          </a:p>
          <a:p>
            <a:r>
              <a:rPr lang="en-US" dirty="0" smtClean="0"/>
              <a:t>Provides the context within which more detailed planning can take place to take full advantage of the opportunities that present themselves. </a:t>
            </a:r>
          </a:p>
          <a:p>
            <a:pPr marL="0" indent="0">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49</a:t>
            </a:fld>
            <a:endParaRPr lang="en-US" dirty="0"/>
          </a:p>
        </p:txBody>
      </p:sp>
    </p:spTree>
    <p:extLst>
      <p:ext uri="{BB962C8B-B14F-4D97-AF65-F5344CB8AC3E}">
        <p14:creationId xmlns:p14="http://schemas.microsoft.com/office/powerpoint/2010/main" val="4227475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Possible Questions.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Strengths</a:t>
            </a:r>
          </a:p>
          <a:p>
            <a:r>
              <a:rPr lang="en-US" sz="1200" kern="1200" dirty="0" smtClean="0">
                <a:solidFill>
                  <a:schemeClr val="tx1"/>
                </a:solidFill>
                <a:latin typeface="+mn-lt"/>
                <a:ea typeface="+mn-ea"/>
                <a:cs typeface="+mn-cs"/>
              </a:rPr>
              <a:t>-What advantages does your organization have?</a:t>
            </a:r>
          </a:p>
          <a:p>
            <a:r>
              <a:rPr lang="en-US" sz="1200" kern="1200" dirty="0" smtClean="0">
                <a:solidFill>
                  <a:schemeClr val="tx1"/>
                </a:solidFill>
                <a:latin typeface="+mn-lt"/>
                <a:ea typeface="+mn-ea"/>
                <a:cs typeface="+mn-cs"/>
              </a:rPr>
              <a:t>-What do you do better than anyone else?</a:t>
            </a:r>
          </a:p>
          <a:p>
            <a:r>
              <a:rPr lang="en-US" sz="1200" kern="1200" dirty="0" smtClean="0">
                <a:solidFill>
                  <a:schemeClr val="tx1"/>
                </a:solidFill>
                <a:latin typeface="+mn-lt"/>
                <a:ea typeface="+mn-ea"/>
                <a:cs typeface="+mn-cs"/>
              </a:rPr>
              <a:t>-What unique or lowest-cost resources can you draw upon that others can't?</a:t>
            </a:r>
          </a:p>
          <a:p>
            <a:r>
              <a:rPr lang="en-US" sz="1200" kern="1200" dirty="0" smtClean="0">
                <a:solidFill>
                  <a:schemeClr val="tx1"/>
                </a:solidFill>
                <a:latin typeface="+mn-lt"/>
                <a:ea typeface="+mn-ea"/>
                <a:cs typeface="+mn-cs"/>
              </a:rPr>
              <a:t>-What do people in your market see as your strengths?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Weaknesses</a:t>
            </a:r>
          </a:p>
          <a:p>
            <a:r>
              <a:rPr lang="en-US" sz="1200" kern="1200" dirty="0" smtClean="0">
                <a:solidFill>
                  <a:schemeClr val="tx1"/>
                </a:solidFill>
                <a:latin typeface="+mn-lt"/>
                <a:ea typeface="+mn-ea"/>
                <a:cs typeface="+mn-cs"/>
              </a:rPr>
              <a:t>-What could you improve?</a:t>
            </a:r>
          </a:p>
          <a:p>
            <a:r>
              <a:rPr lang="en-US" sz="1200" kern="1200" dirty="0" smtClean="0">
                <a:solidFill>
                  <a:schemeClr val="tx1"/>
                </a:solidFill>
                <a:latin typeface="+mn-lt"/>
                <a:ea typeface="+mn-ea"/>
                <a:cs typeface="+mn-cs"/>
              </a:rPr>
              <a:t>-What should you avoid?</a:t>
            </a:r>
          </a:p>
          <a:p>
            <a:r>
              <a:rPr lang="en-US" sz="1200" kern="1200" dirty="0" smtClean="0">
                <a:solidFill>
                  <a:schemeClr val="tx1"/>
                </a:solidFill>
                <a:latin typeface="+mn-lt"/>
                <a:ea typeface="+mn-ea"/>
                <a:cs typeface="+mn-cs"/>
              </a:rPr>
              <a:t>-What are people in your market likely to see as weaknesses?</a:t>
            </a:r>
          </a:p>
          <a:p>
            <a:r>
              <a:rPr lang="en-US" sz="1200" kern="1200" dirty="0" smtClean="0">
                <a:solidFill>
                  <a:schemeClr val="tx1"/>
                </a:solidFill>
                <a:latin typeface="+mn-lt"/>
                <a:ea typeface="+mn-ea"/>
                <a:cs typeface="+mn-cs"/>
              </a:rPr>
              <a:t>-What factors lose you sales?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Opportunities</a:t>
            </a:r>
          </a:p>
          <a:p>
            <a:r>
              <a:rPr lang="en-US" sz="1200" kern="1200" dirty="0" smtClean="0">
                <a:solidFill>
                  <a:schemeClr val="tx1"/>
                </a:solidFill>
                <a:latin typeface="+mn-lt"/>
                <a:ea typeface="+mn-ea"/>
                <a:cs typeface="+mn-cs"/>
              </a:rPr>
              <a:t>-What good opportunities can you spot?</a:t>
            </a:r>
          </a:p>
          <a:p>
            <a:r>
              <a:rPr lang="en-US" sz="1200" kern="1200" dirty="0" smtClean="0">
                <a:solidFill>
                  <a:schemeClr val="tx1"/>
                </a:solidFill>
                <a:latin typeface="+mn-lt"/>
                <a:ea typeface="+mn-ea"/>
                <a:cs typeface="+mn-cs"/>
              </a:rPr>
              <a:t>-What interesting trends are you aware of?</a:t>
            </a:r>
          </a:p>
          <a:p>
            <a:r>
              <a:rPr lang="en-US" sz="1200" kern="1200" dirty="0" smtClean="0">
                <a:solidFill>
                  <a:schemeClr val="tx1"/>
                </a:solidFill>
                <a:latin typeface="+mn-lt"/>
                <a:ea typeface="+mn-ea"/>
                <a:cs typeface="+mn-cs"/>
              </a:rPr>
              <a:t>-Useful opportunities can come from such things as:</a:t>
            </a:r>
          </a:p>
          <a:p>
            <a:r>
              <a:rPr lang="en-US" sz="1200" kern="1200" dirty="0" smtClean="0">
                <a:solidFill>
                  <a:schemeClr val="tx1"/>
                </a:solidFill>
                <a:latin typeface="+mn-lt"/>
                <a:ea typeface="+mn-ea"/>
                <a:cs typeface="+mn-cs"/>
              </a:rPr>
              <a:t>-Changes in technology and markets on both a broad and narrow scale.</a:t>
            </a:r>
          </a:p>
          <a:p>
            <a:r>
              <a:rPr lang="en-US" sz="1200" kern="1200" dirty="0" smtClean="0">
                <a:solidFill>
                  <a:schemeClr val="tx1"/>
                </a:solidFill>
                <a:latin typeface="+mn-lt"/>
                <a:ea typeface="+mn-ea"/>
                <a:cs typeface="+mn-cs"/>
              </a:rPr>
              <a:t>-Changes in government policy related to your field.</a:t>
            </a:r>
          </a:p>
          <a:p>
            <a:r>
              <a:rPr lang="en-US" sz="1200" kern="1200" dirty="0" smtClean="0">
                <a:solidFill>
                  <a:schemeClr val="tx1"/>
                </a:solidFill>
                <a:latin typeface="+mn-lt"/>
                <a:ea typeface="+mn-ea"/>
                <a:cs typeface="+mn-cs"/>
              </a:rPr>
              <a:t>-Changes in social patterns, population profiles, lifestyle changes, and so on.</a:t>
            </a:r>
          </a:p>
          <a:p>
            <a:r>
              <a:rPr lang="en-US" sz="1200" kern="1200" dirty="0" smtClean="0">
                <a:solidFill>
                  <a:schemeClr val="tx1"/>
                </a:solidFill>
                <a:latin typeface="+mn-lt"/>
                <a:ea typeface="+mn-ea"/>
                <a:cs typeface="+mn-cs"/>
              </a:rPr>
              <a:t>-Local events.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Threats</a:t>
            </a:r>
          </a:p>
          <a:p>
            <a:r>
              <a:rPr lang="en-US" sz="1200" kern="1200" dirty="0" smtClean="0">
                <a:solidFill>
                  <a:schemeClr val="tx1"/>
                </a:solidFill>
                <a:latin typeface="+mn-lt"/>
                <a:ea typeface="+mn-ea"/>
                <a:cs typeface="+mn-cs"/>
              </a:rPr>
              <a:t>-What obstacles do you face?</a:t>
            </a:r>
          </a:p>
          <a:p>
            <a:r>
              <a:rPr lang="en-US" sz="1200" kern="1200" dirty="0" smtClean="0">
                <a:solidFill>
                  <a:schemeClr val="tx1"/>
                </a:solidFill>
                <a:latin typeface="+mn-lt"/>
                <a:ea typeface="+mn-ea"/>
                <a:cs typeface="+mn-cs"/>
              </a:rPr>
              <a:t>-What are your competitors doing?</a:t>
            </a:r>
          </a:p>
          <a:p>
            <a:r>
              <a:rPr lang="en-US" sz="1200" kern="1200" dirty="0" smtClean="0">
                <a:solidFill>
                  <a:schemeClr val="tx1"/>
                </a:solidFill>
                <a:latin typeface="+mn-lt"/>
                <a:ea typeface="+mn-ea"/>
                <a:cs typeface="+mn-cs"/>
              </a:rPr>
              <a:t>-Are quality standards or specifications for your job, products or services changing?</a:t>
            </a:r>
          </a:p>
          <a:p>
            <a:r>
              <a:rPr lang="en-US" sz="1200" kern="1200" dirty="0" smtClean="0">
                <a:solidFill>
                  <a:schemeClr val="tx1"/>
                </a:solidFill>
                <a:latin typeface="+mn-lt"/>
                <a:ea typeface="+mn-ea"/>
                <a:cs typeface="+mn-cs"/>
              </a:rPr>
              <a:t>-Is changing technology threatening your position?</a:t>
            </a:r>
          </a:p>
          <a:p>
            <a:r>
              <a:rPr lang="en-US" sz="1200" kern="1200" dirty="0" smtClean="0">
                <a:solidFill>
                  <a:schemeClr val="tx1"/>
                </a:solidFill>
                <a:latin typeface="+mn-lt"/>
                <a:ea typeface="+mn-ea"/>
                <a:cs typeface="+mn-cs"/>
              </a:rPr>
              <a:t>-Do you have bad debt or cash-flow problems?</a:t>
            </a:r>
          </a:p>
          <a:p>
            <a:r>
              <a:rPr lang="en-US" sz="1200" kern="1200" dirty="0" smtClean="0">
                <a:solidFill>
                  <a:schemeClr val="tx1"/>
                </a:solidFill>
                <a:latin typeface="+mn-lt"/>
                <a:ea typeface="+mn-ea"/>
                <a:cs typeface="+mn-cs"/>
              </a:rPr>
              <a:t>-Could any of your weaknesses seriously threaten your business?</a:t>
            </a: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50</a:t>
            </a:fld>
            <a:endParaRPr lang="en-US" dirty="0"/>
          </a:p>
        </p:txBody>
      </p:sp>
    </p:spTree>
    <p:extLst>
      <p:ext uri="{BB962C8B-B14F-4D97-AF65-F5344CB8AC3E}">
        <p14:creationId xmlns:p14="http://schemas.microsoft.com/office/powerpoint/2010/main" val="836585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29186" name="Rectangle 2"/>
          <p:cNvSpPr>
            <a:spLocks noGrp="1" noRot="1" noChangeAspect="1" noChangeArrowheads="1" noTextEdit="1"/>
          </p:cNvSpPr>
          <p:nvPr>
            <p:ph type="sldImg"/>
          </p:nvPr>
        </p:nvSpPr>
        <p:spPr>
          <a:xfrm>
            <a:off x="1258888" y="720725"/>
            <a:ext cx="4799012" cy="3598863"/>
          </a:xfrm>
          <a:ln/>
        </p:spPr>
      </p:sp>
      <p:sp>
        <p:nvSpPr>
          <p:cNvPr id="1629187" name="Rectangle 3"/>
          <p:cNvSpPr>
            <a:spLocks noGrp="1" noChangeArrowheads="1"/>
          </p:cNvSpPr>
          <p:nvPr>
            <p:ph type="body" idx="1"/>
          </p:nvPr>
        </p:nvSpPr>
        <p:spPr>
          <a:xfrm>
            <a:off x="976252" y="4561485"/>
            <a:ext cx="5362697" cy="4319322"/>
          </a:xfrm>
        </p:spPr>
        <p:txBody>
          <a:bodyPr/>
          <a:lstStyle/>
          <a:p>
            <a:r>
              <a:rPr lang="en-GB" dirty="0"/>
              <a:t>An issue is defined as a threat to the project objectives that cannot be resolved by the Project Manager.</a:t>
            </a:r>
          </a:p>
          <a:p>
            <a:r>
              <a:rPr lang="en-GB" dirty="0"/>
              <a:t>Issues should be differentiated from problems, which are the day to day concerns that a Project Manager has to deal with case by case.</a:t>
            </a:r>
          </a:p>
          <a:p>
            <a:r>
              <a:rPr lang="en-GB" dirty="0"/>
              <a:t>In addition, risks should not be confused with issues.  Risks are uncertain in that an event may not occur, whereas issues have already occurred and are therefore not uncertain.</a:t>
            </a:r>
          </a:p>
          <a:p>
            <a:r>
              <a:rPr lang="en-GB" dirty="0"/>
              <a:t>The importance of Issue Management in projects is that issues are outside the direct control of the Project Manager.</a:t>
            </a:r>
          </a:p>
          <a:p>
            <a:r>
              <a:rPr lang="en-GB" dirty="0"/>
              <a:t>It is the Project Manager’s responsibility to ensure that all issues are escalated to the Project Sponsor, who can then assess and decide on the next course of action.  If the Project Sponsor deems that it requires further escalation then they can further escalate the issue to the Project Steering Group.</a:t>
            </a:r>
          </a:p>
          <a:p>
            <a:r>
              <a:rPr lang="en-GB" dirty="0"/>
              <a:t>Issues that remain unaddressed or unresolved are the cause of many project failures.  Therefore, it is the Project Manager’s responsibility to ensure all issues are correctly identified, registered, appropriately escalated and then resolved.</a:t>
            </a:r>
            <a:endParaRPr lang="en-US" dirty="0"/>
          </a:p>
        </p:txBody>
      </p:sp>
    </p:spTree>
    <p:extLst>
      <p:ext uri="{BB962C8B-B14F-4D97-AF65-F5344CB8AC3E}">
        <p14:creationId xmlns:p14="http://schemas.microsoft.com/office/powerpoint/2010/main" val="3859109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31234" name="Rectangle 2"/>
          <p:cNvSpPr>
            <a:spLocks noGrp="1" noRot="1" noChangeAspect="1" noChangeArrowheads="1" noTextEdit="1"/>
          </p:cNvSpPr>
          <p:nvPr>
            <p:ph type="sldImg"/>
          </p:nvPr>
        </p:nvSpPr>
        <p:spPr>
          <a:xfrm>
            <a:off x="1257300" y="719138"/>
            <a:ext cx="4802188" cy="3602037"/>
          </a:xfrm>
          <a:ln/>
        </p:spPr>
      </p:sp>
      <p:sp>
        <p:nvSpPr>
          <p:cNvPr id="1631235" name="Rectangle 3"/>
          <p:cNvSpPr>
            <a:spLocks noGrp="1" noChangeArrowheads="1"/>
          </p:cNvSpPr>
          <p:nvPr>
            <p:ph type="body" idx="1"/>
          </p:nvPr>
        </p:nvSpPr>
        <p:spPr>
          <a:xfrm>
            <a:off x="1056492" y="4578238"/>
            <a:ext cx="5210576" cy="4322367"/>
          </a:xfrm>
        </p:spPr>
        <p:txBody>
          <a:bodyPr/>
          <a:lstStyle/>
          <a:p>
            <a:r>
              <a:rPr lang="en-GB" dirty="0"/>
              <a:t>Problems and risks are managed on a day to day basis by the project team.</a:t>
            </a:r>
          </a:p>
          <a:p>
            <a:r>
              <a:rPr lang="en-GB" dirty="0"/>
              <a:t>A concern that threatens the project objectives becomes an issue when it cannot be controlled by the project manager.  In such situations, the project manager must escalate the issue to the project sponsor.  The sponsor will then seek a resolution by engaging the stakeholders as appropriate and/or involvement of the project steering group.</a:t>
            </a:r>
          </a:p>
          <a:p>
            <a:r>
              <a:rPr lang="en-GB" dirty="0"/>
              <a:t>Issue management is a fundamental purpose of the steering group and the appropriate membership of the group will impact on their ability to resolve issues.</a:t>
            </a:r>
          </a:p>
          <a:p>
            <a:r>
              <a:rPr lang="en-GB" dirty="0"/>
              <a:t>Reporting on the development or progress of an issue is performed by the project manager until it has been successful concluded.</a:t>
            </a:r>
          </a:p>
          <a:p>
            <a:r>
              <a:rPr lang="en-GB" dirty="0"/>
              <a:t>Common problems in issue management are:</a:t>
            </a:r>
          </a:p>
          <a:p>
            <a:pPr lvl="1"/>
            <a:r>
              <a:rPr lang="en-GB" dirty="0"/>
              <a:t>The Project Manager incorrectly identifying problems as issues and therefore diverting senior management’s attention away from other important tasks.</a:t>
            </a:r>
          </a:p>
          <a:p>
            <a:pPr lvl="1"/>
            <a:r>
              <a:rPr lang="en-GB" dirty="0"/>
              <a:t>Failing to escalate issues in a timely manner when the resolution owner has been unable to resolve the issue.  </a:t>
            </a:r>
          </a:p>
          <a:p>
            <a:endParaRPr lang="en-GB" dirty="0"/>
          </a:p>
          <a:p>
            <a:endParaRPr lang="en-GB" dirty="0"/>
          </a:p>
        </p:txBody>
      </p:sp>
    </p:spTree>
    <p:extLst>
      <p:ext uri="{BB962C8B-B14F-4D97-AF65-F5344CB8AC3E}">
        <p14:creationId xmlns:p14="http://schemas.microsoft.com/office/powerpoint/2010/main" val="2099321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633282" name="Rectangle 2"/>
          <p:cNvSpPr>
            <a:spLocks noGrp="1" noRot="1" noChangeAspect="1" noChangeArrowheads="1" noTextEdit="1"/>
          </p:cNvSpPr>
          <p:nvPr>
            <p:ph type="sldImg"/>
          </p:nvPr>
        </p:nvSpPr>
        <p:spPr>
          <a:xfrm>
            <a:off x="1258888" y="720725"/>
            <a:ext cx="4799012" cy="3598863"/>
          </a:xfrm>
          <a:ln/>
        </p:spPr>
      </p:sp>
      <p:sp>
        <p:nvSpPr>
          <p:cNvPr id="1633283" name="Text Box 3"/>
          <p:cNvSpPr txBox="1">
            <a:spLocks noGrp="1" noChangeArrowheads="1"/>
          </p:cNvSpPr>
          <p:nvPr>
            <p:ph type="body" idx="1"/>
          </p:nvPr>
        </p:nvSpPr>
        <p:spPr>
          <a:xfrm>
            <a:off x="976252" y="4561485"/>
            <a:ext cx="5362697" cy="4319322"/>
          </a:xfrm>
          <a:noFill/>
          <a:ln/>
        </p:spPr>
        <p:txBody>
          <a:bodyPr lIns="96503" tIns="48251" rIns="96503" bIns="48251"/>
          <a:lstStyle/>
          <a:p>
            <a:pPr>
              <a:spcAft>
                <a:spcPct val="0"/>
              </a:spcAft>
            </a:pPr>
            <a:r>
              <a:rPr lang="en-GB" dirty="0"/>
              <a:t>The issue log is used to communicate and track progress through life, support project reviews and lessons learned exercises. </a:t>
            </a:r>
          </a:p>
          <a:p>
            <a:pPr>
              <a:spcAft>
                <a:spcPct val="0"/>
              </a:spcAft>
            </a:pPr>
            <a:endParaRPr lang="en-GB" dirty="0"/>
          </a:p>
          <a:p>
            <a:pPr>
              <a:spcAft>
                <a:spcPct val="0"/>
              </a:spcAft>
            </a:pPr>
            <a:r>
              <a:rPr lang="en-GB" dirty="0"/>
              <a:t>It should be maintained throughout the whole of the Project Life Cycle and then should be closed off formally by the Project Manager as part of the closure of the project and any outstanding actions or issues transferred to the product owner within the Operations phase.</a:t>
            </a:r>
            <a:endParaRPr lang="en-US" dirty="0"/>
          </a:p>
        </p:txBody>
      </p:sp>
    </p:spTree>
    <p:extLst>
      <p:ext uri="{BB962C8B-B14F-4D97-AF65-F5344CB8AC3E}">
        <p14:creationId xmlns:p14="http://schemas.microsoft.com/office/powerpoint/2010/main" val="3630381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54</a:t>
            </a:fld>
            <a:endParaRPr lang="en-US" dirty="0"/>
          </a:p>
        </p:txBody>
      </p:sp>
    </p:spTree>
    <p:extLst>
      <p:ext uri="{BB962C8B-B14F-4D97-AF65-F5344CB8AC3E}">
        <p14:creationId xmlns:p14="http://schemas.microsoft.com/office/powerpoint/2010/main" val="3196183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731586" name="Rectangle 2"/>
          <p:cNvSpPr>
            <a:spLocks noGrp="1" noRot="1" noChangeAspect="1" noChangeArrowheads="1" noTextEdit="1"/>
          </p:cNvSpPr>
          <p:nvPr>
            <p:ph type="sldImg"/>
          </p:nvPr>
        </p:nvSpPr>
        <p:spPr>
          <a:xfrm>
            <a:off x="1216025" y="719138"/>
            <a:ext cx="4802188" cy="3602037"/>
          </a:xfrm>
          <a:ln/>
        </p:spPr>
      </p:sp>
      <p:sp>
        <p:nvSpPr>
          <p:cNvPr id="1731587" name="Rectangle 3"/>
          <p:cNvSpPr>
            <a:spLocks noGrp="1" noChangeArrowheads="1"/>
          </p:cNvSpPr>
          <p:nvPr>
            <p:ph type="body" idx="1"/>
          </p:nvPr>
        </p:nvSpPr>
        <p:spPr>
          <a:xfrm>
            <a:off x="974582" y="4563007"/>
            <a:ext cx="5366039" cy="4319322"/>
          </a:xfrm>
        </p:spPr>
        <p:txBody>
          <a:bodyPr/>
          <a:lstStyle/>
          <a:p>
            <a:r>
              <a:rPr lang="en-GB" dirty="0"/>
              <a:t>Between these extremes the relative level of influence changes from strong functional on the left to strong project on the right.  Traditionally, </a:t>
            </a:r>
            <a:r>
              <a:rPr lang="en-GB" dirty="0" smtClean="0"/>
              <a:t>organizations </a:t>
            </a:r>
            <a:r>
              <a:rPr lang="en-GB" dirty="0"/>
              <a:t>were either functional or project orientated.</a:t>
            </a:r>
            <a:endParaRPr lang="en-US" dirty="0"/>
          </a:p>
          <a:p>
            <a:endParaRPr lang="en-US" dirty="0"/>
          </a:p>
          <a:p>
            <a:r>
              <a:rPr lang="en-US" dirty="0"/>
              <a:t>Each of them have their own strengths and weaknesses.  Certain types of structure suit certain types of industry.  The Project Manager must gain a clear understanding of what environment they are in before any real control of the project can be attained.</a:t>
            </a:r>
            <a:endParaRPr lang="en-GB" dirty="0"/>
          </a:p>
        </p:txBody>
      </p:sp>
    </p:spTree>
    <p:extLst>
      <p:ext uri="{BB962C8B-B14F-4D97-AF65-F5344CB8AC3E}">
        <p14:creationId xmlns:p14="http://schemas.microsoft.com/office/powerpoint/2010/main" val="60937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68</a:t>
            </a:fld>
            <a:endParaRPr lang="en-US" dirty="0"/>
          </a:p>
        </p:txBody>
      </p:sp>
    </p:spTree>
    <p:extLst>
      <p:ext uri="{BB962C8B-B14F-4D97-AF65-F5344CB8AC3E}">
        <p14:creationId xmlns:p14="http://schemas.microsoft.com/office/powerpoint/2010/main" val="288118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943106" name="Rectangle 2"/>
          <p:cNvSpPr>
            <a:spLocks noGrp="1" noRot="1" noChangeAspect="1" noChangeArrowheads="1" noTextEdit="1"/>
          </p:cNvSpPr>
          <p:nvPr>
            <p:ph type="sldImg"/>
          </p:nvPr>
        </p:nvSpPr>
        <p:spPr>
          <a:xfrm>
            <a:off x="1258888" y="720725"/>
            <a:ext cx="4799012" cy="3598863"/>
          </a:xfrm>
          <a:ln/>
        </p:spPr>
      </p:sp>
      <p:sp>
        <p:nvSpPr>
          <p:cNvPr id="943107" name="Rectangle 3"/>
          <p:cNvSpPr>
            <a:spLocks noGrp="1" noChangeArrowheads="1"/>
          </p:cNvSpPr>
          <p:nvPr>
            <p:ph type="body" idx="1"/>
          </p:nvPr>
        </p:nvSpPr>
        <p:spPr>
          <a:xfrm>
            <a:off x="976252" y="4561485"/>
            <a:ext cx="5362697" cy="4319322"/>
          </a:xfrm>
        </p:spPr>
        <p:txBody>
          <a:bodyPr/>
          <a:lstStyle/>
          <a:p>
            <a:r>
              <a:rPr lang="en-GB" dirty="0"/>
              <a:t>A simple control process is shown above.</a:t>
            </a:r>
          </a:p>
          <a:p>
            <a:r>
              <a:rPr lang="en-GB" dirty="0"/>
              <a:t>Effective control involves the comparison between actual performance and the baseline plan.  Changes to baseline plans must therefore be controlled. </a:t>
            </a:r>
          </a:p>
          <a:p>
            <a:r>
              <a:rPr lang="en-GB" dirty="0"/>
              <a:t>The purpose of monitoring is to establish deviations and evaluate their impact.  Tolerances may be set to enable work to continue with minor deviations.</a:t>
            </a:r>
          </a:p>
          <a:p>
            <a:r>
              <a:rPr lang="en-GB" dirty="0"/>
              <a:t>Control and co-ordination involves the planning and implementation of corrective actions to address adverse situations.  Alternatively, it may involve re-planning if the original plans appear to be unworkable or unrealistic.</a:t>
            </a:r>
          </a:p>
          <a:p>
            <a:r>
              <a:rPr lang="en-GB" dirty="0"/>
              <a:t>On completion of all project work, the project is formally accepted</a:t>
            </a:r>
            <a:r>
              <a:rPr lang="en-GB" dirty="0" smtClean="0"/>
              <a:t>.</a:t>
            </a:r>
          </a:p>
          <a:p>
            <a:endParaRPr lang="en-GB" dirty="0" smtClean="0"/>
          </a:p>
          <a:p>
            <a:pPr>
              <a:spcAft>
                <a:spcPct val="30000"/>
              </a:spcAft>
            </a:pPr>
            <a:r>
              <a:rPr lang="en-GB" dirty="0" smtClean="0"/>
              <a:t>The key control and co-ordination cycle and associated processes are shown in more detail above.</a:t>
            </a:r>
          </a:p>
          <a:p>
            <a:pPr>
              <a:spcAft>
                <a:spcPct val="30000"/>
              </a:spcAft>
            </a:pPr>
            <a:r>
              <a:rPr lang="en-GB" b="1" dirty="0" smtClean="0"/>
              <a:t>Reporting</a:t>
            </a:r>
            <a:r>
              <a:rPr lang="en-GB" dirty="0" smtClean="0"/>
              <a:t>  – the status of the project is reported in accordance with requirements defined in the project management plan and agreed between the project sponsor and project manager. </a:t>
            </a:r>
          </a:p>
          <a:p>
            <a:pPr>
              <a:spcAft>
                <a:spcPct val="30000"/>
              </a:spcAft>
            </a:pPr>
            <a:r>
              <a:rPr lang="en-GB" b="1" dirty="0" smtClean="0"/>
              <a:t>Monitoring and Evaluation </a:t>
            </a:r>
            <a:r>
              <a:rPr lang="en-GB" dirty="0" smtClean="0"/>
              <a:t>– measuring achievement, identifying variances between the CSCs, problems and establishing the current position.  This will enable further analysis to determine trends and predict the final result based on current performance.  It is therefore important to establish the root causes of problems and variances to enable appropriate corrective action to be taken.  Such analysis can be done by specific techniques such as Critical Path Analysis (time) and Earned Value Analysis.</a:t>
            </a:r>
          </a:p>
          <a:p>
            <a:pPr>
              <a:spcAft>
                <a:spcPct val="30000"/>
              </a:spcAft>
            </a:pPr>
            <a:r>
              <a:rPr lang="en-GB" b="1" dirty="0" smtClean="0"/>
              <a:t>Corrective action</a:t>
            </a:r>
            <a:r>
              <a:rPr lang="en-GB" dirty="0" smtClean="0"/>
              <a:t>  - there are typically four options depending on the situation:</a:t>
            </a:r>
          </a:p>
          <a:p>
            <a:pPr lvl="1">
              <a:spcAft>
                <a:spcPct val="30000"/>
              </a:spcAft>
            </a:pPr>
            <a:r>
              <a:rPr lang="en-GB" dirty="0" smtClean="0"/>
              <a:t>if performance is outside the specification but within agreed tolerances, corrective action is taken to improve performance</a:t>
            </a:r>
          </a:p>
          <a:p>
            <a:pPr lvl="1">
              <a:spcAft>
                <a:spcPct val="30000"/>
              </a:spcAft>
            </a:pPr>
            <a:r>
              <a:rPr lang="en-GB" dirty="0" smtClean="0"/>
              <a:t>if the original plan is no longer representative, the baseline plan may be changed</a:t>
            </a:r>
          </a:p>
          <a:p>
            <a:pPr lvl="1">
              <a:spcAft>
                <a:spcPct val="30000"/>
              </a:spcAft>
            </a:pPr>
            <a:r>
              <a:rPr lang="en-GB" dirty="0" smtClean="0"/>
              <a:t>if performance is outside the specification (off spec), the variance is </a:t>
            </a:r>
            <a:r>
              <a:rPr lang="en-GB" b="1" dirty="0" smtClean="0"/>
              <a:t>escalated</a:t>
            </a:r>
            <a:r>
              <a:rPr lang="en-GB" dirty="0" smtClean="0"/>
              <a:t> to a higher authority   </a:t>
            </a:r>
          </a:p>
          <a:p>
            <a:pPr lvl="1">
              <a:spcAft>
                <a:spcPct val="30000"/>
              </a:spcAft>
            </a:pPr>
            <a:r>
              <a:rPr lang="en-GB" dirty="0" smtClean="0"/>
              <a:t>if the variance is due to unauthorised scope changes, the change process is invoked retrospectively. </a:t>
            </a:r>
            <a:endParaRPr lang="en-US" dirty="0" smtClean="0"/>
          </a:p>
        </p:txBody>
      </p:sp>
    </p:spTree>
    <p:extLst>
      <p:ext uri="{BB962C8B-B14F-4D97-AF65-F5344CB8AC3E}">
        <p14:creationId xmlns:p14="http://schemas.microsoft.com/office/powerpoint/2010/main" val="10415452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93E1410-554B-4178-964A-3FB54D03F731}" type="slidenum">
              <a:rPr lang="en-GB" smtClean="0"/>
              <a:pPr/>
              <a:t>70</a:t>
            </a:fld>
            <a:endParaRPr lang="en-GB" dirty="0"/>
          </a:p>
        </p:txBody>
      </p:sp>
    </p:spTree>
    <p:extLst>
      <p:ext uri="{BB962C8B-B14F-4D97-AF65-F5344CB8AC3E}">
        <p14:creationId xmlns:p14="http://schemas.microsoft.com/office/powerpoint/2010/main" val="3310683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004546" name="Rectangle 2"/>
          <p:cNvSpPr>
            <a:spLocks noGrp="1" noRot="1" noChangeAspect="1" noChangeArrowheads="1" noTextEdit="1"/>
          </p:cNvSpPr>
          <p:nvPr>
            <p:ph type="sldImg"/>
          </p:nvPr>
        </p:nvSpPr>
        <p:spPr>
          <a:xfrm>
            <a:off x="1257300" y="720725"/>
            <a:ext cx="4800600" cy="3600450"/>
          </a:xfrm>
          <a:ln/>
        </p:spPr>
      </p:sp>
      <p:sp>
        <p:nvSpPr>
          <p:cNvPr id="1004547" name="Rectangle 3"/>
          <p:cNvSpPr>
            <a:spLocks noGrp="1" noChangeArrowheads="1"/>
          </p:cNvSpPr>
          <p:nvPr>
            <p:ph type="body" idx="1"/>
          </p:nvPr>
        </p:nvSpPr>
        <p:spPr>
          <a:xfrm>
            <a:off x="842520" y="4559962"/>
            <a:ext cx="5685328" cy="3061297"/>
          </a:xfrm>
        </p:spPr>
        <p:txBody>
          <a:bodyPr/>
          <a:lstStyle/>
          <a:p>
            <a:r>
              <a:rPr lang="en-GB" b="1" dirty="0"/>
              <a:t>Sponsor </a:t>
            </a:r>
            <a:r>
              <a:rPr lang="en-GB" dirty="0"/>
              <a:t>– has overall responsibility for authorising changes internal changes and for co-ordinating external changes.  External changes may be raised by clients, or arise through a change in the </a:t>
            </a:r>
            <a:r>
              <a:rPr lang="en-GB" dirty="0" smtClean="0"/>
              <a:t>organizations </a:t>
            </a:r>
            <a:r>
              <a:rPr lang="en-GB" dirty="0"/>
              <a:t>overall business strategy through other external stakeholders such as regulators.</a:t>
            </a:r>
          </a:p>
          <a:p>
            <a:r>
              <a:rPr lang="en-GB" dirty="0"/>
              <a:t>The sponsor may delegate some authority to a Change Control Board or the project manager.</a:t>
            </a:r>
          </a:p>
          <a:p>
            <a:r>
              <a:rPr lang="en-GB" b="1" dirty="0"/>
              <a:t>Change Control Board</a:t>
            </a:r>
            <a:r>
              <a:rPr lang="en-GB" dirty="0"/>
              <a:t> – in complex projects involving many key stakeholders it may be appropriate to establish a team with responsibility for approving or evaluating changes and making recommendations for approval.</a:t>
            </a:r>
          </a:p>
          <a:p>
            <a:r>
              <a:rPr lang="en-GB" b="1" dirty="0"/>
              <a:t>Project Manager</a:t>
            </a:r>
            <a:r>
              <a:rPr lang="en-GB" dirty="0"/>
              <a:t> – is responsible for defining the change and configuration management process for the project and for agreeing </a:t>
            </a:r>
            <a:r>
              <a:rPr lang="en-GB" dirty="0" smtClean="0"/>
              <a:t>authorization </a:t>
            </a:r>
            <a:r>
              <a:rPr lang="en-GB" dirty="0"/>
              <a:t>limits, tolerances and priority categories with the sponsor.  The project manager will co-ordinate and control changes throughout the implementation phase. </a:t>
            </a:r>
          </a:p>
          <a:p>
            <a:r>
              <a:rPr lang="en-GB" b="1" dirty="0"/>
              <a:t>Project Team</a:t>
            </a:r>
            <a:r>
              <a:rPr lang="en-GB" dirty="0"/>
              <a:t> – may raise changes where appropriate to address problems, be involved in change management activities such as assessment and will implement the changes as approved.</a:t>
            </a:r>
          </a:p>
          <a:p>
            <a:r>
              <a:rPr lang="en-GB" b="1" dirty="0"/>
              <a:t>Project Support Office</a:t>
            </a:r>
            <a:r>
              <a:rPr lang="en-GB" dirty="0"/>
              <a:t> – are likely to carry out the day to day change management processes, provide support during impact assessment, planning and implementation.</a:t>
            </a:r>
          </a:p>
        </p:txBody>
      </p:sp>
    </p:spTree>
    <p:extLst>
      <p:ext uri="{BB962C8B-B14F-4D97-AF65-F5344CB8AC3E}">
        <p14:creationId xmlns:p14="http://schemas.microsoft.com/office/powerpoint/2010/main" val="3799117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76</a:t>
            </a:fld>
            <a:endParaRPr lang="en-US" dirty="0"/>
          </a:p>
        </p:txBody>
      </p:sp>
    </p:spTree>
    <p:extLst>
      <p:ext uri="{BB962C8B-B14F-4D97-AF65-F5344CB8AC3E}">
        <p14:creationId xmlns:p14="http://schemas.microsoft.com/office/powerpoint/2010/main" val="6361517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Stakeholder person, group or organization that has interests in, or can affect, be affected by, or perceive itself to be affected</a:t>
            </a:r>
          </a:p>
          <a:p>
            <a:r>
              <a:rPr lang="en-US" sz="1200" b="0" i="0" u="none" strike="noStrike" kern="1200" baseline="0" dirty="0" smtClean="0">
                <a:solidFill>
                  <a:schemeClr val="tx1"/>
                </a:solidFill>
                <a:latin typeface="+mn-lt"/>
                <a:ea typeface="+mn-ea"/>
                <a:cs typeface="+mn-cs"/>
              </a:rPr>
              <a:t>by, any aspect of the project</a:t>
            </a:r>
            <a:endParaRPr lang="en-US" dirty="0"/>
          </a:p>
        </p:txBody>
      </p:sp>
      <p:sp>
        <p:nvSpPr>
          <p:cNvPr id="4" name="Slide Number Placeholder 3"/>
          <p:cNvSpPr>
            <a:spLocks noGrp="1"/>
          </p:cNvSpPr>
          <p:nvPr>
            <p:ph type="sldNum" sz="quarter" idx="10"/>
          </p:nvPr>
        </p:nvSpPr>
        <p:spPr/>
        <p:txBody>
          <a:bodyPr/>
          <a:lstStyle/>
          <a:p>
            <a:fld id="{2FBE0712-AA02-4CEE-AF68-858CBC03CA04}" type="slidenum">
              <a:rPr lang="en-US" smtClean="0"/>
              <a:pPr/>
              <a:t>78</a:t>
            </a:fld>
            <a:endParaRPr lang="en-US"/>
          </a:p>
        </p:txBody>
      </p:sp>
    </p:spTree>
    <p:extLst>
      <p:ext uri="{BB962C8B-B14F-4D97-AF65-F5344CB8AC3E}">
        <p14:creationId xmlns:p14="http://schemas.microsoft.com/office/powerpoint/2010/main" val="21035506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82</a:t>
            </a:fld>
            <a:endParaRPr lang="en-US" dirty="0"/>
          </a:p>
        </p:txBody>
      </p:sp>
    </p:spTree>
    <p:extLst>
      <p:ext uri="{BB962C8B-B14F-4D97-AF65-F5344CB8AC3E}">
        <p14:creationId xmlns:p14="http://schemas.microsoft.com/office/powerpoint/2010/main" val="29540555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normAutofit/>
          </a:bodyPr>
          <a:lstStyle/>
          <a:p>
            <a:r>
              <a:rPr lang="en-GB" dirty="0" smtClean="0"/>
              <a:t>Start the process with </a:t>
            </a:r>
            <a:r>
              <a:rPr lang="en-GB" b="1" dirty="0" smtClean="0"/>
              <a:t>Identify stakeholders</a:t>
            </a:r>
            <a:r>
              <a:rPr lang="en-GB" dirty="0" smtClean="0"/>
              <a:t>. Mention brainstorming. Mention asking the initial set of stakeholders</a:t>
            </a:r>
            <a:r>
              <a:rPr lang="en-GB" baseline="0" dirty="0" smtClean="0"/>
              <a:t> who else they think should be involved.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Gather information </a:t>
            </a:r>
            <a:r>
              <a:rPr lang="en-GB" baseline="0" dirty="0" smtClean="0"/>
              <a:t>is about finding out how interested they are in the project as it is currently defined. What financial or political interest do they have in the outcome of your work? Is it positive or negative? It is worth also finding out what motivates each stakeholder, so you know what to include to bring them on board. What is their current opinion of your work? Is it based on good information? </a:t>
            </a:r>
          </a:p>
          <a:p>
            <a:r>
              <a:rPr lang="en-GB" b="1" baseline="0" dirty="0" smtClean="0"/>
              <a:t>Review influence </a:t>
            </a:r>
            <a:r>
              <a:rPr lang="en-GB" baseline="0" dirty="0" smtClean="0"/>
              <a:t>is primarily about how much power and influence each stakeholder wields. However, it is also worth considering who influences their opinions generally, and who influences their opinion of you? Should some of these influencers therefore become important stakeholders in their own right? Who else might be influenced by their opinions? Should these people become stakeholders in their own right? </a:t>
            </a:r>
          </a:p>
          <a:p>
            <a:r>
              <a:rPr lang="en-GB" b="1" baseline="0" dirty="0" err="1" smtClean="0"/>
              <a:t>Analyze</a:t>
            </a:r>
            <a:r>
              <a:rPr lang="en-GB" baseline="0" dirty="0" smtClean="0"/>
              <a:t> is covered on subsequent slides.</a:t>
            </a:r>
          </a:p>
          <a:p>
            <a:r>
              <a:rPr lang="en-GB" b="1" baseline="0" dirty="0" smtClean="0"/>
              <a:t>Stakeholder mapping </a:t>
            </a:r>
            <a:r>
              <a:rPr lang="en-GB" baseline="0" dirty="0" smtClean="0"/>
              <a:t>allows stakeholders to be grouped together so they can be managed as just a few groups rather than having to manage each individually.</a:t>
            </a:r>
          </a:p>
          <a:p>
            <a:r>
              <a:rPr lang="en-GB" b="1" baseline="0" dirty="0" smtClean="0"/>
              <a:t>Develop strategy </a:t>
            </a:r>
            <a:r>
              <a:rPr lang="en-GB" baseline="0" dirty="0" smtClean="0"/>
              <a:t>has to answer questions such as: If they are not likely to be positive, what will win them around to support your project? If you don't think you will be able to win them around, how will you manage their opposition? </a:t>
            </a:r>
          </a:p>
          <a:p>
            <a:r>
              <a:rPr lang="en-GB" b="1" baseline="0" dirty="0" smtClean="0"/>
              <a:t>Communication plan </a:t>
            </a:r>
            <a:r>
              <a:rPr lang="en-GB" baseline="0" dirty="0" smtClean="0"/>
              <a:t>is about developing a communication plan to help you manage the stakeholders. What information do they want from you? How do they want to receive information from you? What is the best way of communicating your message to them? </a:t>
            </a:r>
            <a:r>
              <a:rPr lang="en-GB" dirty="0" smtClean="0"/>
              <a:t>The plan then needs to be continuously monitored and reviewed in light of changing situations.</a:t>
            </a:r>
            <a:endParaRPr lang="en-GB" dirty="0"/>
          </a:p>
        </p:txBody>
      </p:sp>
      <p:sp>
        <p:nvSpPr>
          <p:cNvPr id="4" name="Slide Number Placeholder 3"/>
          <p:cNvSpPr>
            <a:spLocks noGrp="1"/>
          </p:cNvSpPr>
          <p:nvPr>
            <p:ph type="sldNum" sz="quarter" idx="10"/>
          </p:nvPr>
        </p:nvSpPr>
        <p:spPr/>
        <p:txBody>
          <a:bodyPr/>
          <a:lstStyle/>
          <a:p>
            <a:fld id="{C93E1410-554B-4178-964A-3FB54D03F731}" type="slidenum">
              <a:rPr lang="en-GB" smtClean="0"/>
              <a:pPr/>
              <a:t>83</a:t>
            </a:fld>
            <a:endParaRPr lang="en-GB" dirty="0"/>
          </a:p>
        </p:txBody>
      </p:sp>
    </p:spTree>
    <p:extLst>
      <p:ext uri="{BB962C8B-B14F-4D97-AF65-F5344CB8AC3E}">
        <p14:creationId xmlns:p14="http://schemas.microsoft.com/office/powerpoint/2010/main" val="1113056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normAutofit/>
          </a:bodyPr>
          <a:lstStyle/>
          <a:p>
            <a:r>
              <a:rPr lang="en-GB" dirty="0" smtClean="0"/>
              <a:t>Champions (high power, highly interested people): these are the people you must fully engage and make the greatest efforts to satisfy. </a:t>
            </a:r>
          </a:p>
          <a:p>
            <a:r>
              <a:rPr lang="en-GB" dirty="0" smtClean="0"/>
              <a:t>Blockers</a:t>
            </a:r>
            <a:r>
              <a:rPr lang="en-GB" baseline="0" dirty="0" smtClean="0"/>
              <a:t> (h</a:t>
            </a:r>
            <a:r>
              <a:rPr lang="en-GB" dirty="0" smtClean="0"/>
              <a:t>igh power, less interested or negative people): put enough work in with these people to keep them satisfied, but not so much that they become bored with your message. </a:t>
            </a:r>
          </a:p>
          <a:p>
            <a:r>
              <a:rPr lang="en-GB" dirty="0" smtClean="0"/>
              <a:t>Supporters (low power, highly interested people): keep these people adequately informed, and talk to them to ensure that no major issues are arising. These people can often be very helpful with the detail of your project. </a:t>
            </a:r>
          </a:p>
          <a:p>
            <a:r>
              <a:rPr lang="en-GB" dirty="0" smtClean="0"/>
              <a:t>Detractors (low power, less interested or negative</a:t>
            </a:r>
            <a:r>
              <a:rPr lang="en-GB" baseline="0" dirty="0" smtClean="0"/>
              <a:t> </a:t>
            </a:r>
            <a:r>
              <a:rPr lang="en-GB" dirty="0" smtClean="0"/>
              <a:t>people): again, monitor these people, but do not bore them with excessive communication. </a:t>
            </a:r>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C93E1410-554B-4178-964A-3FB54D03F731}" type="slidenum">
              <a:rPr lang="en-GB" smtClean="0"/>
              <a:pPr/>
              <a:t>86</a:t>
            </a:fld>
            <a:endParaRPr lang="en-GB" dirty="0"/>
          </a:p>
        </p:txBody>
      </p:sp>
    </p:spTree>
    <p:extLst>
      <p:ext uri="{BB962C8B-B14F-4D97-AF65-F5344CB8AC3E}">
        <p14:creationId xmlns:p14="http://schemas.microsoft.com/office/powerpoint/2010/main" val="31917068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aim of this document is to list the stakeholders, identify what role they play in the organization and assess how they are involved in the project.  This document may need to be revised as new stakeholders may be identified or existing stakeholders may change in terms of their involvement, influence, etc. </a:t>
            </a:r>
          </a:p>
          <a:p>
            <a:endParaRPr lang="en-US" smtClean="0"/>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87</a:t>
            </a:fld>
            <a:endParaRPr lang="en-US" dirty="0"/>
          </a:p>
        </p:txBody>
      </p:sp>
    </p:spTree>
    <p:extLst>
      <p:ext uri="{BB962C8B-B14F-4D97-AF65-F5344CB8AC3E}">
        <p14:creationId xmlns:p14="http://schemas.microsoft.com/office/powerpoint/2010/main" val="178448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89</a:t>
            </a:fld>
            <a:endParaRPr lang="en-US" dirty="0"/>
          </a:p>
        </p:txBody>
      </p:sp>
    </p:spTree>
    <p:extLst>
      <p:ext uri="{BB962C8B-B14F-4D97-AF65-F5344CB8AC3E}">
        <p14:creationId xmlns:p14="http://schemas.microsoft.com/office/powerpoint/2010/main" val="33707423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1516546" name="Rectangle 2"/>
          <p:cNvSpPr>
            <a:spLocks noGrp="1" noRot="1" noChangeAspect="1" noChangeArrowheads="1" noTextEdit="1"/>
          </p:cNvSpPr>
          <p:nvPr>
            <p:ph type="sldImg"/>
          </p:nvPr>
        </p:nvSpPr>
        <p:spPr>
          <a:xfrm>
            <a:off x="1262063" y="722313"/>
            <a:ext cx="4795837" cy="3597275"/>
          </a:xfrm>
          <a:ln/>
        </p:spPr>
      </p:sp>
      <p:sp>
        <p:nvSpPr>
          <p:cNvPr id="1516547" name="Rectangle 3"/>
          <p:cNvSpPr>
            <a:spLocks noGrp="1" noChangeArrowheads="1"/>
          </p:cNvSpPr>
          <p:nvPr>
            <p:ph type="body" idx="1"/>
          </p:nvPr>
        </p:nvSpPr>
        <p:spPr>
          <a:xfrm>
            <a:off x="976252" y="4559961"/>
            <a:ext cx="5362697" cy="4319322"/>
          </a:xfrm>
        </p:spPr>
        <p:txBody>
          <a:bodyPr/>
          <a:lstStyle/>
          <a:p>
            <a:pPr>
              <a:lnSpc>
                <a:spcPct val="90000"/>
              </a:lnSpc>
              <a:spcAft>
                <a:spcPct val="40000"/>
              </a:spcAft>
            </a:pPr>
            <a:r>
              <a:rPr lang="en-GB" b="1" dirty="0"/>
              <a:t>Cause &amp; Effect</a:t>
            </a:r>
            <a:r>
              <a:rPr lang="en-GB" dirty="0"/>
              <a:t> (Ishikawa) – is simply a graphical technique to help develop an understanding of how certain causes may lead to a particular effect. </a:t>
            </a:r>
          </a:p>
          <a:p>
            <a:pPr>
              <a:lnSpc>
                <a:spcPct val="90000"/>
              </a:lnSpc>
              <a:spcAft>
                <a:spcPct val="40000"/>
              </a:spcAft>
            </a:pPr>
            <a:r>
              <a:rPr lang="en-GB" b="1" dirty="0"/>
              <a:t>Pareto</a:t>
            </a:r>
            <a:r>
              <a:rPr lang="en-GB" dirty="0"/>
              <a:t> – a type of histogram that orders the information in a particular way.  This gives rise to the Pareto principle that 80% of the problems are the result of 20% of the causes.  This enables us to direct problem solving where it will be most effective. </a:t>
            </a:r>
          </a:p>
          <a:p>
            <a:pPr>
              <a:lnSpc>
                <a:spcPct val="90000"/>
              </a:lnSpc>
              <a:spcAft>
                <a:spcPct val="40000"/>
              </a:spcAft>
            </a:pPr>
            <a:r>
              <a:rPr lang="en-GB" b="1" dirty="0"/>
              <a:t>Run Chart</a:t>
            </a:r>
            <a:r>
              <a:rPr lang="en-GB" dirty="0"/>
              <a:t> – plots the history of a single variable.  For example if a key performance criteria for a project was the variance between actual cost and budget cost, this variable could be plotted over time to track its variation and identify trends.</a:t>
            </a:r>
          </a:p>
          <a:p>
            <a:pPr>
              <a:lnSpc>
                <a:spcPct val="90000"/>
              </a:lnSpc>
              <a:spcAft>
                <a:spcPct val="40000"/>
              </a:spcAft>
            </a:pPr>
            <a:r>
              <a:rPr lang="en-GB" b="1" dirty="0"/>
              <a:t>Control Chart</a:t>
            </a:r>
            <a:r>
              <a:rPr lang="en-GB" dirty="0"/>
              <a:t> – plots value for each of a number of outputs of the same process.  It also sets tolerances for the values measured.  This allows us to identify if the process is in or out of control.  For example plotting the results of a test on each weld on the ship to ensure our welding process was within acceptable control limits.  </a:t>
            </a:r>
          </a:p>
          <a:p>
            <a:pPr>
              <a:lnSpc>
                <a:spcPct val="90000"/>
              </a:lnSpc>
              <a:spcAft>
                <a:spcPct val="40000"/>
              </a:spcAft>
            </a:pPr>
            <a:r>
              <a:rPr lang="en-GB" b="1" dirty="0"/>
              <a:t>Scatter</a:t>
            </a:r>
            <a:r>
              <a:rPr lang="en-GB" dirty="0"/>
              <a:t> – used where there are two variable and we want to see if there is a relationship between them.  e.g. the strength of a number of cubes against recorded outside temperatures may show relationship between strength and temperature.</a:t>
            </a:r>
          </a:p>
          <a:p>
            <a:pPr>
              <a:lnSpc>
                <a:spcPct val="90000"/>
              </a:lnSpc>
              <a:spcAft>
                <a:spcPct val="40000"/>
              </a:spcAft>
            </a:pPr>
            <a:r>
              <a:rPr lang="en-GB" b="1" dirty="0"/>
              <a:t>Histogram</a:t>
            </a:r>
            <a:r>
              <a:rPr lang="en-GB" dirty="0"/>
              <a:t> – plots frequency of variables.  The height of the bar shows how often a particular result occurs and the number of bars indicates the range of results.</a:t>
            </a:r>
          </a:p>
          <a:p>
            <a:pPr>
              <a:lnSpc>
                <a:spcPct val="90000"/>
              </a:lnSpc>
              <a:spcAft>
                <a:spcPct val="40000"/>
              </a:spcAft>
            </a:pPr>
            <a:r>
              <a:rPr lang="en-GB" b="1" dirty="0"/>
              <a:t>Flowchart </a:t>
            </a:r>
            <a:r>
              <a:rPr lang="en-GB" dirty="0"/>
              <a:t>– a graphical representation of a process showing activities and decision points.  A flow chart is used to show how different parts of a system interrelate.  It can help the project team identify where quality problems may occur or redesign a process to correct problems.</a:t>
            </a:r>
            <a:endParaRPr lang="en-US" b="1" dirty="0"/>
          </a:p>
        </p:txBody>
      </p:sp>
    </p:spTree>
    <p:extLst>
      <p:ext uri="{BB962C8B-B14F-4D97-AF65-F5344CB8AC3E}">
        <p14:creationId xmlns:p14="http://schemas.microsoft.com/office/powerpoint/2010/main" val="334371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803842" name="Rectangle 2"/>
          <p:cNvSpPr>
            <a:spLocks noGrp="1" noRot="1" noChangeAspect="1" noChangeArrowheads="1" noTextEdit="1"/>
          </p:cNvSpPr>
          <p:nvPr>
            <p:ph type="sldImg"/>
          </p:nvPr>
        </p:nvSpPr>
        <p:spPr>
          <a:xfrm>
            <a:off x="1262063" y="722313"/>
            <a:ext cx="4795837" cy="3597275"/>
          </a:xfrm>
          <a:ln/>
        </p:spPr>
      </p:sp>
      <p:sp>
        <p:nvSpPr>
          <p:cNvPr id="803843" name="Rectangle 3"/>
          <p:cNvSpPr>
            <a:spLocks noGrp="1" noChangeArrowheads="1"/>
          </p:cNvSpPr>
          <p:nvPr>
            <p:ph type="body" idx="1"/>
          </p:nvPr>
        </p:nvSpPr>
        <p:spPr>
          <a:xfrm>
            <a:off x="976252" y="4559961"/>
            <a:ext cx="5362697" cy="4319322"/>
          </a:xfrm>
        </p:spPr>
        <p:txBody>
          <a:bodyPr/>
          <a:lstStyle/>
          <a:p>
            <a:r>
              <a:rPr lang="en-GB" dirty="0"/>
              <a:t>The Product Breakdown Structure (PBS) is a hierarchical breakdown of the products that are to be produced by the project.  Typically the final solution for the project is shown at the highest level, with major products that make up that solution shown at the next highest level.  The components of each product (or sub products) will typically be shown at lower levels.  The higher levels are used to support development of the Work Breakdown Structure, asking what needs to be done to complete each product.  Products are easily identified on a breakdown structure, as they are nouns or naming words.  The PBS also used in the identification of the items to be used in configuration management and on change impact assessments. </a:t>
            </a:r>
          </a:p>
          <a:p>
            <a:r>
              <a:rPr lang="en-GB" dirty="0"/>
              <a:t>The PBS provides a high level view of the key products and is useful for the project stakeholders who are more likely to be focused on products than the work to be accomplished.  </a:t>
            </a:r>
            <a:endParaRPr lang="en-US" dirty="0"/>
          </a:p>
        </p:txBody>
      </p:sp>
    </p:spTree>
    <p:extLst>
      <p:ext uri="{BB962C8B-B14F-4D97-AF65-F5344CB8AC3E}">
        <p14:creationId xmlns:p14="http://schemas.microsoft.com/office/powerpoint/2010/main" val="22762394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103</a:t>
            </a:fld>
            <a:endParaRPr lang="en-US" dirty="0"/>
          </a:p>
        </p:txBody>
      </p:sp>
    </p:spTree>
    <p:extLst>
      <p:ext uri="{BB962C8B-B14F-4D97-AF65-F5344CB8AC3E}">
        <p14:creationId xmlns:p14="http://schemas.microsoft.com/office/powerpoint/2010/main" val="384788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803842" name="Rectangle 2"/>
          <p:cNvSpPr>
            <a:spLocks noGrp="1" noRot="1" noChangeAspect="1" noChangeArrowheads="1" noTextEdit="1"/>
          </p:cNvSpPr>
          <p:nvPr>
            <p:ph type="sldImg"/>
          </p:nvPr>
        </p:nvSpPr>
        <p:spPr>
          <a:xfrm>
            <a:off x="1262063" y="722313"/>
            <a:ext cx="4795837" cy="3597275"/>
          </a:xfrm>
          <a:ln/>
        </p:spPr>
      </p:sp>
      <p:sp>
        <p:nvSpPr>
          <p:cNvPr id="803843" name="Rectangle 3"/>
          <p:cNvSpPr>
            <a:spLocks noGrp="1" noChangeArrowheads="1"/>
          </p:cNvSpPr>
          <p:nvPr>
            <p:ph type="body" idx="1"/>
          </p:nvPr>
        </p:nvSpPr>
        <p:spPr>
          <a:xfrm>
            <a:off x="976252" y="4559961"/>
            <a:ext cx="5362697" cy="4319322"/>
          </a:xfrm>
        </p:spPr>
        <p:txBody>
          <a:bodyPr/>
          <a:lstStyle/>
          <a:p>
            <a:r>
              <a:rPr lang="en-GB" dirty="0"/>
              <a:t>The Product Breakdown Structure (PBS) is a hierarchical breakdown of the products that are to be produced by the project.  Typically the final solution for the project is shown at the highest level, with major products that make up that solution shown at the next highest level.  The components of each product (or sub products) will typically be shown at lower levels.  The higher levels are used to support development of the Work Breakdown Structure, asking what needs to be done to complete each product.  Products are easily identified on a breakdown structure, as they are nouns or naming words.  The PBS also used in the identification of the items to be used in configuration management and on change impact assessments. </a:t>
            </a:r>
          </a:p>
          <a:p>
            <a:r>
              <a:rPr lang="en-GB" dirty="0"/>
              <a:t>The PBS provides a high level view of the key products and is useful for the project stakeholders who are more likely to be focused on products than the work to be accomplished.  </a:t>
            </a:r>
            <a:endParaRPr lang="en-US" dirty="0"/>
          </a:p>
        </p:txBody>
      </p:sp>
    </p:spTree>
    <p:extLst>
      <p:ext uri="{BB962C8B-B14F-4D97-AF65-F5344CB8AC3E}">
        <p14:creationId xmlns:p14="http://schemas.microsoft.com/office/powerpoint/2010/main" val="328358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807938" name="Rectangle 2"/>
          <p:cNvSpPr>
            <a:spLocks noGrp="1" noRot="1" noChangeAspect="1" noChangeArrowheads="1" noTextEdit="1"/>
          </p:cNvSpPr>
          <p:nvPr>
            <p:ph type="sldImg"/>
          </p:nvPr>
        </p:nvSpPr>
        <p:spPr>
          <a:xfrm>
            <a:off x="1262063" y="722313"/>
            <a:ext cx="4795837" cy="3597275"/>
          </a:xfrm>
          <a:ln/>
        </p:spPr>
      </p:sp>
      <p:sp>
        <p:nvSpPr>
          <p:cNvPr id="807939" name="Rectangle 3"/>
          <p:cNvSpPr>
            <a:spLocks noGrp="1" noChangeArrowheads="1"/>
          </p:cNvSpPr>
          <p:nvPr>
            <p:ph type="body" idx="1"/>
          </p:nvPr>
        </p:nvSpPr>
        <p:spPr bwMode="gray">
          <a:xfrm>
            <a:off x="976254" y="4559961"/>
            <a:ext cx="5372726" cy="4319322"/>
          </a:xfrm>
          <a:noFill/>
          <a:ln/>
        </p:spPr>
        <p:txBody>
          <a:bodyPr lIns="96655" tIns="48327" rIns="96655" bIns="48327"/>
          <a:lstStyle/>
          <a:p>
            <a:r>
              <a:rPr lang="en-GB" sz="1100" dirty="0"/>
              <a:t>It is important to provide a unique numbering system to ensure that each element of the product or work breakdown structure can be referenced.  The system should maintain the hierarchical relationship, as shown above.</a:t>
            </a:r>
          </a:p>
          <a:p>
            <a:r>
              <a:rPr lang="en-GB" sz="1100" dirty="0"/>
              <a:t>Considerations that may need to be taken into account when deciding the level of breakdown are:</a:t>
            </a:r>
          </a:p>
          <a:p>
            <a:r>
              <a:rPr lang="en-GB" sz="1100" b="1" dirty="0"/>
              <a:t>Single point accountability</a:t>
            </a:r>
            <a:r>
              <a:rPr lang="en-GB" sz="1100" dirty="0"/>
              <a:t> – when one person can be assigned to manage an appropriate manageable level of work, and that no one person controls too many work packages.</a:t>
            </a:r>
          </a:p>
          <a:p>
            <a:r>
              <a:rPr lang="en-GB" sz="1100" b="1" dirty="0"/>
              <a:t>Clear definition of work</a:t>
            </a:r>
            <a:r>
              <a:rPr lang="en-GB" sz="1100" dirty="0"/>
              <a:t> – when work has been defined in clear terms of deliverables, objectives and critical success criteria.</a:t>
            </a:r>
          </a:p>
          <a:p>
            <a:r>
              <a:rPr lang="en-GB" sz="1100" b="1" dirty="0"/>
              <a:t>Performance Measurement</a:t>
            </a:r>
            <a:r>
              <a:rPr lang="en-GB" sz="1100" dirty="0"/>
              <a:t> – when the same methods of performance measurement can be used for activities within a work package (particularly important for earned value management).</a:t>
            </a:r>
          </a:p>
          <a:p>
            <a:r>
              <a:rPr lang="en-GB" sz="1100" b="1" dirty="0"/>
              <a:t>Cost</a:t>
            </a:r>
            <a:r>
              <a:rPr lang="en-GB" sz="1100" dirty="0"/>
              <a:t> – that cost can be allocated to the work package.  This may depend on the level and type of cost involved, for example sub contract work, high cost materials.</a:t>
            </a:r>
          </a:p>
          <a:p>
            <a:r>
              <a:rPr lang="en-GB" sz="1100" b="1" dirty="0"/>
              <a:t>Criticality or risk</a:t>
            </a:r>
            <a:r>
              <a:rPr lang="en-GB" sz="1100" dirty="0"/>
              <a:t> – where critical and risky activities may need greater visibility, further decomposition may be appropriate and advantageous.</a:t>
            </a:r>
          </a:p>
          <a:p>
            <a:r>
              <a:rPr lang="en-GB" sz="1100" b="1" dirty="0"/>
              <a:t>External contracting</a:t>
            </a:r>
            <a:r>
              <a:rPr lang="en-GB" sz="1100" dirty="0"/>
              <a:t> - the possibility of controlling external work through contracts can reduce the need for detailed breakdown.  In this way areas of the PBS/WBS can be ‘blocked off’ and allocated to the contractor for their own structure to be developed.</a:t>
            </a:r>
          </a:p>
        </p:txBody>
      </p:sp>
    </p:spTree>
    <p:extLst>
      <p:ext uri="{BB962C8B-B14F-4D97-AF65-F5344CB8AC3E}">
        <p14:creationId xmlns:p14="http://schemas.microsoft.com/office/powerpoint/2010/main" val="382995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5"/>
          </p:nvPr>
        </p:nvSpPr>
        <p:spPr>
          <a:ln/>
        </p:spPr>
        <p:txBody>
          <a:bodyPr/>
          <a:lstStyle/>
          <a:p>
            <a:r>
              <a:rPr lang="en-GB" dirty="0"/>
              <a:t>© The Projects Group Ltd</a:t>
            </a:r>
            <a:endParaRPr lang="en-GB" i="1" dirty="0"/>
          </a:p>
        </p:txBody>
      </p:sp>
      <p:sp>
        <p:nvSpPr>
          <p:cNvPr id="812034" name="Rectangle 2"/>
          <p:cNvSpPr>
            <a:spLocks noGrp="1" noRot="1" noChangeAspect="1" noChangeArrowheads="1" noTextEdit="1"/>
          </p:cNvSpPr>
          <p:nvPr>
            <p:ph type="sldImg"/>
          </p:nvPr>
        </p:nvSpPr>
        <p:spPr>
          <a:xfrm>
            <a:off x="1262063" y="722313"/>
            <a:ext cx="4795837" cy="3597275"/>
          </a:xfrm>
          <a:ln/>
        </p:spPr>
      </p:sp>
      <p:sp>
        <p:nvSpPr>
          <p:cNvPr id="812035" name="Rectangle 3"/>
          <p:cNvSpPr>
            <a:spLocks noGrp="1" noChangeArrowheads="1"/>
          </p:cNvSpPr>
          <p:nvPr>
            <p:ph type="body" idx="1"/>
          </p:nvPr>
        </p:nvSpPr>
        <p:spPr>
          <a:xfrm>
            <a:off x="976252" y="4559961"/>
            <a:ext cx="5362697" cy="4319322"/>
          </a:xfrm>
        </p:spPr>
        <p:txBody>
          <a:bodyPr/>
          <a:lstStyle/>
          <a:p>
            <a:r>
              <a:rPr lang="en-GB" dirty="0"/>
              <a:t>The </a:t>
            </a:r>
            <a:r>
              <a:rPr lang="en-GB" b="1" dirty="0"/>
              <a:t>Responsibility Assignment Matrix</a:t>
            </a:r>
            <a:r>
              <a:rPr lang="en-GB" dirty="0"/>
              <a:t> is used to define the accountability, role and responsibility of each team member.  It is developed by combining the WBS (or PBS) and the OBS.</a:t>
            </a:r>
          </a:p>
          <a:p>
            <a:r>
              <a:rPr lang="en-GB" dirty="0"/>
              <a:t>The completed matrix shows who is accountable, who is responsible for performing the work, who is responsible for product delivery, who else may be involved and their particular role and contribution.</a:t>
            </a:r>
          </a:p>
          <a:p>
            <a:r>
              <a:rPr lang="en-GB" dirty="0"/>
              <a:t>When completing a RAM, one very important rule is that if the highest level you have set in the matrix is ‘Responsible’, only one person can be allocated this for each line.  </a:t>
            </a:r>
          </a:p>
          <a:p>
            <a:endParaRPr lang="en-US" dirty="0"/>
          </a:p>
        </p:txBody>
      </p:sp>
    </p:spTree>
    <p:extLst>
      <p:ext uri="{BB962C8B-B14F-4D97-AF65-F5344CB8AC3E}">
        <p14:creationId xmlns:p14="http://schemas.microsoft.com/office/powerpoint/2010/main" val="2827865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288881"/>
            <a:ext cx="1629783" cy="481013"/>
          </a:xfrm>
          <a:prstGeom prst="rect">
            <a:avLst/>
          </a:prstGeom>
        </p:spPr>
      </p:pic>
      <p:sp>
        <p:nvSpPr>
          <p:cNvPr id="9" name="Footer Placeholder 8"/>
          <p:cNvSpPr>
            <a:spLocks noGrp="1"/>
          </p:cNvSpPr>
          <p:nvPr>
            <p:ph type="ftr" sz="quarter" idx="11"/>
          </p:nvPr>
        </p:nvSpPr>
        <p:spPr/>
        <p:txBody>
          <a:bodyPr/>
          <a:lstStyle/>
          <a:p>
            <a:r>
              <a:rPr lang="en-US" dirty="0" smtClean="0"/>
              <a:t>©Copyright GPM 2009-2014</a:t>
            </a:r>
            <a:endParaRPr lang="en-US" dirty="0"/>
          </a:p>
        </p:txBody>
      </p:sp>
      <p:sp>
        <p:nvSpPr>
          <p:cNvPr id="10" name="Slide Number Placeholder 9"/>
          <p:cNvSpPr>
            <a:spLocks noGrp="1"/>
          </p:cNvSpPr>
          <p:nvPr>
            <p:ph type="sldNum" sz="quarter" idx="12"/>
          </p:nvPr>
        </p:nvSpPr>
        <p:spPr>
          <a:xfrm>
            <a:off x="7010400" y="5715000"/>
            <a:ext cx="2133600" cy="365125"/>
          </a:xfrm>
        </p:spPr>
        <p:txBody>
          <a:bodyPr/>
          <a:lstStyle/>
          <a:p>
            <a:fld id="{4BE819A1-3DD8-4179-BFD0-BF7D359F8DBD}" type="slidenum">
              <a:rPr lang="en-US" smtClean="0"/>
              <a:pPr/>
              <a:t>‹Nº›</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3748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GPM 2009-2014</a:t>
            </a:r>
            <a:endParaRPr lang="en-US" dirty="0"/>
          </a:p>
        </p:txBody>
      </p:sp>
      <p:sp>
        <p:nvSpPr>
          <p:cNvPr id="6" name="Slide Number Placeholder 5"/>
          <p:cNvSpPr>
            <a:spLocks noGrp="1"/>
          </p:cNvSpPr>
          <p:nvPr>
            <p:ph type="sldNum" sz="quarter" idx="12"/>
          </p:nvPr>
        </p:nvSpPr>
        <p:spPr>
          <a:xfrm>
            <a:off x="7010400" y="5791200"/>
            <a:ext cx="2133600" cy="365125"/>
          </a:xfrm>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val="4930491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GPM 2009-2014</a:t>
            </a:r>
            <a:endParaRPr lang="en-US" dirty="0"/>
          </a:p>
        </p:txBody>
      </p:sp>
      <p:sp>
        <p:nvSpPr>
          <p:cNvPr id="6" name="Slide Number Placeholder 5"/>
          <p:cNvSpPr>
            <a:spLocks noGrp="1"/>
          </p:cNvSpPr>
          <p:nvPr>
            <p:ph type="sldNum" sz="quarter" idx="12"/>
          </p:nvPr>
        </p:nvSpPr>
        <p:spPr>
          <a:xfrm>
            <a:off x="6990080" y="5791200"/>
            <a:ext cx="2133600" cy="365125"/>
          </a:xfrm>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val="1203904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GPM 2009-2014</a:t>
            </a:r>
            <a:endParaRPr lang="en-US" dirty="0"/>
          </a:p>
        </p:txBody>
      </p:sp>
      <p:sp>
        <p:nvSpPr>
          <p:cNvPr id="6" name="Slide Number Placeholder 5"/>
          <p:cNvSpPr>
            <a:spLocks noGrp="1"/>
          </p:cNvSpPr>
          <p:nvPr>
            <p:ph type="sldNum" sz="quarter" idx="12"/>
          </p:nvPr>
        </p:nvSpPr>
        <p:spPr>
          <a:xfrm>
            <a:off x="7010400" y="5715000"/>
            <a:ext cx="2133600" cy="365125"/>
          </a:xfrm>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val="2454769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©Copyright GPM 2009-2014</a:t>
            </a:r>
            <a:endParaRPr lang="en-US" dirty="0"/>
          </a:p>
        </p:txBody>
      </p:sp>
      <p:sp>
        <p:nvSpPr>
          <p:cNvPr id="6" name="Slide Number Placeholder 5"/>
          <p:cNvSpPr>
            <a:spLocks noGrp="1"/>
          </p:cNvSpPr>
          <p:nvPr>
            <p:ph type="sldNum" sz="quarter" idx="12"/>
          </p:nvPr>
        </p:nvSpPr>
        <p:spPr>
          <a:xfrm>
            <a:off x="7010400" y="5791200"/>
            <a:ext cx="2133600" cy="365125"/>
          </a:xfrm>
        </p:spPr>
        <p:txBody>
          <a:bodyPr/>
          <a:lstStyle/>
          <a:p>
            <a:fld id="{4BE819A1-3DD8-4179-BFD0-BF7D359F8DBD}" type="slidenum">
              <a:rPr lang="en-US" smtClean="0"/>
              <a:pPr/>
              <a:t>‹Nº›</a:t>
            </a:fld>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val="7197089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©Copyright GPM 2009-2014</a:t>
            </a:r>
            <a:endParaRPr lang="en-US" dirty="0"/>
          </a:p>
        </p:txBody>
      </p:sp>
      <p:sp>
        <p:nvSpPr>
          <p:cNvPr id="7" name="Slide Number Placeholder 6"/>
          <p:cNvSpPr>
            <a:spLocks noGrp="1"/>
          </p:cNvSpPr>
          <p:nvPr>
            <p:ph type="sldNum" sz="quarter" idx="12"/>
          </p:nvPr>
        </p:nvSpPr>
        <p:spPr>
          <a:xfrm>
            <a:off x="7010400" y="5791200"/>
            <a:ext cx="2133600" cy="365125"/>
          </a:xfrm>
        </p:spPr>
        <p:txBody>
          <a:bodyPr/>
          <a:lstStyle/>
          <a:p>
            <a:fld id="{4BE819A1-3DD8-4179-BFD0-BF7D359F8DBD}" type="slidenum">
              <a:rPr lang="en-US" smtClean="0"/>
              <a:pPr/>
              <a:t>‹Nº›</a:t>
            </a:fld>
            <a:endParaRPr lang="en-US" dirty="0"/>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val="2710573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©Copyright GPM 2009-2013</a:t>
            </a:r>
            <a:endParaRPr lang="en-US" dirty="0"/>
          </a:p>
        </p:txBody>
      </p:sp>
      <p:sp>
        <p:nvSpPr>
          <p:cNvPr id="9" name="Slide Number Placeholder 8"/>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10" name="Picture 9"/>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val="33929795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GPM 2009-2014</a:t>
            </a:r>
            <a:endParaRPr lang="en-US" dirty="0"/>
          </a:p>
        </p:txBody>
      </p:sp>
      <p:sp>
        <p:nvSpPr>
          <p:cNvPr id="5" name="Slide Number Placeholder 4"/>
          <p:cNvSpPr>
            <a:spLocks noGrp="1"/>
          </p:cNvSpPr>
          <p:nvPr>
            <p:ph type="sldNum" sz="quarter" idx="12"/>
          </p:nvPr>
        </p:nvSpPr>
        <p:spPr>
          <a:xfrm>
            <a:off x="6974840" y="5715000"/>
            <a:ext cx="2133600" cy="365125"/>
          </a:xfrm>
        </p:spPr>
        <p:txBody>
          <a:bodyPr/>
          <a:lstStyle/>
          <a:p>
            <a:fld id="{4BE819A1-3DD8-4179-BFD0-BF7D359F8DBD}" type="slidenum">
              <a:rPr lang="en-US" smtClean="0"/>
              <a:pPr/>
              <a:t>‹Nº›</a:t>
            </a:fld>
            <a:endParaRPr lang="en-US" dirty="0"/>
          </a:p>
        </p:txBody>
      </p:sp>
      <p:pic>
        <p:nvPicPr>
          <p:cNvPr id="6" name="Picture 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val="2687072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GPM 2009-2014</a:t>
            </a:r>
            <a:endParaRPr lang="en-US" dirty="0"/>
          </a:p>
        </p:txBody>
      </p:sp>
      <p:sp>
        <p:nvSpPr>
          <p:cNvPr id="4" name="Slide Number Placeholder 3"/>
          <p:cNvSpPr>
            <a:spLocks noGrp="1"/>
          </p:cNvSpPr>
          <p:nvPr>
            <p:ph type="sldNum" sz="quarter" idx="12"/>
          </p:nvPr>
        </p:nvSpPr>
        <p:spPr>
          <a:xfrm>
            <a:off x="7010400" y="5791200"/>
            <a:ext cx="2133600" cy="365125"/>
          </a:xfrm>
        </p:spPr>
        <p:txBody>
          <a:bodyPr/>
          <a:lstStyle/>
          <a:p>
            <a:fld id="{4BE819A1-3DD8-4179-BFD0-BF7D359F8DBD}" type="slidenum">
              <a:rPr lang="en-US" smtClean="0"/>
              <a:pPr/>
              <a:t>‹Nº›</a:t>
            </a:fld>
            <a:endParaRPr lang="en-US" dirty="0"/>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val="20503742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GPM 2009-2014</a:t>
            </a:r>
            <a:endParaRPr lang="en-US" dirty="0"/>
          </a:p>
        </p:txBody>
      </p:sp>
      <p:sp>
        <p:nvSpPr>
          <p:cNvPr id="7" name="Slide Number Placeholder 6"/>
          <p:cNvSpPr>
            <a:spLocks noGrp="1"/>
          </p:cNvSpPr>
          <p:nvPr>
            <p:ph type="sldNum" sz="quarter" idx="12"/>
          </p:nvPr>
        </p:nvSpPr>
        <p:spPr>
          <a:xfrm>
            <a:off x="6974840" y="5791200"/>
            <a:ext cx="2133600" cy="365125"/>
          </a:xfrm>
        </p:spPr>
        <p:txBody>
          <a:bodyPr/>
          <a:lstStyle/>
          <a:p>
            <a:fld id="{4BE819A1-3DD8-4179-BFD0-BF7D359F8DBD}" type="slidenum">
              <a:rPr lang="en-US" smtClean="0"/>
              <a:pPr/>
              <a:t>‹Nº›</a:t>
            </a:fld>
            <a:endParaRPr lang="en-US" dirty="0"/>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val="37602837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©Copyright GPM 2009-2014</a:t>
            </a:r>
            <a:endParaRPr lang="en-US" dirty="0"/>
          </a:p>
        </p:txBody>
      </p:sp>
      <p:sp>
        <p:nvSpPr>
          <p:cNvPr id="7" name="Slide Number Placeholder 6"/>
          <p:cNvSpPr>
            <a:spLocks noGrp="1"/>
          </p:cNvSpPr>
          <p:nvPr>
            <p:ph type="sldNum" sz="quarter" idx="12"/>
          </p:nvPr>
        </p:nvSpPr>
        <p:spPr/>
        <p:txBody>
          <a:bodyPr/>
          <a:lstStyle/>
          <a:p>
            <a:fld id="{4BE819A1-3DD8-4179-BFD0-BF7D359F8DBD}" type="slidenum">
              <a:rPr lang="en-US" smtClean="0"/>
              <a:pPr/>
              <a:t>‹Nº›</a:t>
            </a:fld>
            <a:endParaRPr lang="en-US" dirty="0"/>
          </a:p>
        </p:txBody>
      </p:sp>
      <p:pic>
        <p:nvPicPr>
          <p:cNvPr id="8" name="Picture 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6288881"/>
            <a:ext cx="1629783" cy="481013"/>
          </a:xfrm>
          <a:prstGeom prst="rect">
            <a:avLst/>
          </a:prstGeom>
        </p:spPr>
      </p:pic>
    </p:spTree>
    <p:extLst>
      <p:ext uri="{BB962C8B-B14F-4D97-AF65-F5344CB8AC3E}">
        <p14:creationId xmlns:p14="http://schemas.microsoft.com/office/powerpoint/2010/main" val="26603839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6 Imagen"/>
          <p:cNvPicPr>
            <a:picLocks noChangeAspect="1"/>
          </p:cNvPicPr>
          <p:nvPr userDrawn="1"/>
        </p:nvPicPr>
        <p:blipFill rotWithShape="1">
          <a:blip r:embed="rId13" cstate="print">
            <a:extLst>
              <a:ext uri="{28A0092B-C50C-407E-A947-70E740481C1C}">
                <a14:useLocalDpi xmlns:a14="http://schemas.microsoft.com/office/drawing/2010/main" val="0"/>
              </a:ext>
            </a:extLst>
          </a:blip>
          <a:srcRect l="-6684"/>
          <a:stretch/>
        </p:blipFill>
        <p:spPr>
          <a:xfrm rot="10800000">
            <a:off x="0" y="-304799"/>
            <a:ext cx="9753972" cy="1268760"/>
          </a:xfrm>
          <a:prstGeom prst="rect">
            <a:avLst/>
          </a:prstGeom>
        </p:spPr>
      </p:pic>
      <p:sp>
        <p:nvSpPr>
          <p:cNvPr id="2" name="Title Placeholder 1"/>
          <p:cNvSpPr>
            <a:spLocks noGrp="1"/>
          </p:cNvSpPr>
          <p:nvPr>
            <p:ph type="title"/>
          </p:nvPr>
        </p:nvSpPr>
        <p:spPr>
          <a:xfrm>
            <a:off x="381000" y="0"/>
            <a:ext cx="6400800" cy="8382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C52C1-B11F-E643-A48D-20F670528710}" type="datetime1">
              <a:rPr lang="en-US" smtClean="0"/>
              <a:pPr/>
              <a:t>7/15/2015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GPM 2009-2013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819A1-3DD8-4179-BFD0-BF7D359F8DBD}" type="slidenum">
              <a:rPr lang="en-US" smtClean="0"/>
              <a:pPr/>
              <a:t>‹Nº›</a:t>
            </a:fld>
            <a:endParaRPr lang="en-US" dirty="0"/>
          </a:p>
        </p:txBody>
      </p:sp>
      <p:sp>
        <p:nvSpPr>
          <p:cNvPr id="15" name="Rounded Rectangle 14"/>
          <p:cNvSpPr/>
          <p:nvPr userDrawn="1"/>
        </p:nvSpPr>
        <p:spPr>
          <a:xfrm>
            <a:off x="6858000" y="76200"/>
            <a:ext cx="2133600"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6137910"/>
            <a:ext cx="9144000" cy="754380"/>
          </a:xfrm>
          <a:prstGeom prst="rect">
            <a:avLst/>
          </a:prstGeom>
          <a:gradFill flip="none" rotWithShape="1">
            <a:gsLst>
              <a:gs pos="89000">
                <a:schemeClr val="accent1">
                  <a:lumMod val="75000"/>
                </a:schemeClr>
              </a:gs>
              <a:gs pos="19000">
                <a:schemeClr val="accent1">
                  <a:tint val="44500"/>
                  <a:satMod val="160000"/>
                </a:schemeClr>
              </a:gs>
              <a:gs pos="0">
                <a:schemeClr val="accent1">
                  <a:lumMod val="18000"/>
                  <a:lumOff val="82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34200" y="152400"/>
            <a:ext cx="1925362" cy="887145"/>
          </a:xfrm>
          <a:prstGeom prst="rect">
            <a:avLst/>
          </a:prstGeom>
        </p:spPr>
      </p:pic>
      <p:cxnSp>
        <p:nvCxnSpPr>
          <p:cNvPr id="12" name="Straight Connector 11"/>
          <p:cNvCxnSpPr/>
          <p:nvPr userDrawn="1"/>
        </p:nvCxnSpPr>
        <p:spPr>
          <a:xfrm>
            <a:off x="0" y="6124575"/>
            <a:ext cx="9144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53350" y="6282900"/>
            <a:ext cx="1238250" cy="555837"/>
          </a:xfrm>
          <a:prstGeom prst="rect">
            <a:avLst/>
          </a:prstGeom>
        </p:spPr>
      </p:pic>
    </p:spTree>
    <p:extLst>
      <p:ext uri="{BB962C8B-B14F-4D97-AF65-F5344CB8AC3E}">
        <p14:creationId xmlns:p14="http://schemas.microsoft.com/office/powerpoint/2010/main" val="2848730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spcBef>
          <a:spcPct val="0"/>
        </a:spcBef>
        <a:buNone/>
        <a:defRPr sz="3100" b="0" kern="1200">
          <a:solidFill>
            <a:srgbClr val="003300"/>
          </a:solidFill>
          <a:latin typeface="+mj-lt"/>
          <a:ea typeface="+mj-ea"/>
          <a:cs typeface="+mj-cs"/>
        </a:defRPr>
      </a:lvl1pPr>
    </p:titleStyle>
    <p:body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package" Target="../embeddings/Documento_de_Microsoft_Word1.docx"/><Relationship Id="rId4" Type="http://schemas.openxmlformats.org/officeDocument/2006/relationships/oleObject" Target="../embeddings/oleObject1.bin"/></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solidFill>
                  <a:srgbClr val="000000"/>
                </a:solidFill>
              </a:rPr>
              <a:t>Project Controls</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07309893"/>
              </p:ext>
            </p:extLst>
          </p:nvPr>
        </p:nvGraphicFramePr>
        <p:xfrm>
          <a:off x="179512" y="1268760"/>
          <a:ext cx="8784976" cy="4322256"/>
        </p:xfrm>
        <a:graphic>
          <a:graphicData uri="http://schemas.openxmlformats.org/drawingml/2006/table">
            <a:tbl>
              <a:tblPr/>
              <a:tblGrid>
                <a:gridCol w="1649288"/>
                <a:gridCol w="3505200"/>
                <a:gridCol w="3630488"/>
              </a:tblGrid>
              <a:tr h="311661">
                <a:tc>
                  <a:txBody>
                    <a:bodyPr/>
                    <a:lstStyle/>
                    <a:p>
                      <a:pPr>
                        <a:lnSpc>
                          <a:spcPct val="115000"/>
                        </a:lnSpc>
                        <a:spcAft>
                          <a:spcPts val="0"/>
                        </a:spcAft>
                      </a:pPr>
                      <a:r>
                        <a:rPr lang="en-GB" sz="1600" b="1" dirty="0" smtClean="0">
                          <a:solidFill>
                            <a:schemeClr val="bg1"/>
                          </a:solidFill>
                          <a:latin typeface="Helvetica"/>
                          <a:ea typeface="Calibri"/>
                          <a:cs typeface="Helvetica"/>
                        </a:rPr>
                        <a:t>Module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17819">
                <a:tc>
                  <a:txBody>
                    <a:bodyPr/>
                    <a:lstStyle/>
                    <a:p>
                      <a:pPr>
                        <a:lnSpc>
                          <a:spcPct val="100000"/>
                        </a:lnSpc>
                        <a:spcAft>
                          <a:spcPts val="0"/>
                        </a:spcAft>
                      </a:pPr>
                      <a:r>
                        <a:rPr lang="en-GB" sz="1600" dirty="0" smtClean="0">
                          <a:solidFill>
                            <a:schemeClr val="tx1"/>
                          </a:solidFill>
                          <a:latin typeface="Helvetica"/>
                          <a:ea typeface="Calibri"/>
                          <a:cs typeface="Helvetica"/>
                        </a:rPr>
                        <a:t>11</a:t>
                      </a:r>
                    </a:p>
                    <a:p>
                      <a:pPr>
                        <a:lnSpc>
                          <a:spcPct val="100000"/>
                        </a:lnSpc>
                        <a:spcAft>
                          <a:spcPts val="0"/>
                        </a:spcAft>
                      </a:pPr>
                      <a:r>
                        <a:rPr lang="en-GB" sz="1600" baseline="0" dirty="0" smtClean="0">
                          <a:solidFill>
                            <a:schemeClr val="tx1"/>
                          </a:solidFill>
                          <a:latin typeface="Helvetica"/>
                          <a:ea typeface="Calibri"/>
                          <a:cs typeface="Helvetica"/>
                        </a:rPr>
                        <a:t>Project Controls</a:t>
                      </a: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5">
                  <a:txBody>
                    <a:bodyPr/>
                    <a:lstStyle/>
                    <a:p>
                      <a:pPr>
                        <a:lnSpc>
                          <a:spcPct val="115000"/>
                        </a:lnSpc>
                        <a:spcAft>
                          <a:spcPts val="0"/>
                        </a:spcAft>
                        <a:buFont typeface="Arial" pitchFamily="34" charset="0"/>
                        <a:buNone/>
                      </a:pPr>
                      <a:r>
                        <a:rPr lang="en-GB" sz="1600" b="1" dirty="0" smtClean="0">
                          <a:solidFill>
                            <a:schemeClr val="tx1"/>
                          </a:solidFill>
                          <a:latin typeface="Helvetica"/>
                          <a:ea typeface="Calibri"/>
                          <a:cs typeface="Helvetica"/>
                        </a:rPr>
                        <a:t>What is Project Control?</a:t>
                      </a:r>
                      <a:endParaRPr lang="en-GB" sz="1600" b="1" baseline="0" dirty="0" smtClean="0">
                        <a:solidFill>
                          <a:schemeClr val="tx1"/>
                        </a:solidFill>
                        <a:latin typeface="Helvetica"/>
                        <a:ea typeface="Calibri"/>
                        <a:cs typeface="Helvetica"/>
                      </a:endParaRP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Managing Project Control</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Controls Process</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PBS/WBS/OBS</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Estimating Accuracy</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Procurement</a:t>
                      </a:r>
                    </a:p>
                    <a:p>
                      <a:pPr>
                        <a:lnSpc>
                          <a:spcPct val="115000"/>
                        </a:lnSpc>
                        <a:spcAft>
                          <a:spcPts val="0"/>
                        </a:spcAft>
                        <a:buFont typeface="Arial" pitchFamily="34" charset="0"/>
                        <a:buNone/>
                      </a:pPr>
                      <a:r>
                        <a:rPr lang="en-GB" sz="1600" b="1" dirty="0" smtClean="0">
                          <a:solidFill>
                            <a:schemeClr val="tx1"/>
                          </a:solidFill>
                          <a:latin typeface="Helvetica"/>
                          <a:ea typeface="Calibri"/>
                          <a:cs typeface="Helvetica"/>
                        </a:rPr>
                        <a:t>Estimating</a:t>
                      </a:r>
                      <a:r>
                        <a:rPr lang="en-GB" sz="1600" b="1" baseline="0" dirty="0" smtClean="0">
                          <a:solidFill>
                            <a:schemeClr val="tx1"/>
                          </a:solidFill>
                          <a:latin typeface="Helvetica"/>
                          <a:ea typeface="Calibri"/>
                          <a:cs typeface="Helvetica"/>
                        </a:rPr>
                        <a:t>/ Budgeting/ Costing</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Earned Value Management</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Analysis and Reporting</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Change Control</a:t>
                      </a:r>
                      <a:endParaRPr lang="en-GB" sz="1600" b="1"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00000"/>
                        </a:lnSpc>
                        <a:spcAft>
                          <a:spcPts val="0"/>
                        </a:spcAft>
                      </a:pPr>
                      <a:r>
                        <a:rPr lang="en-GB" sz="1600" dirty="0" smtClean="0">
                          <a:solidFill>
                            <a:schemeClr val="tx2"/>
                          </a:solidFill>
                          <a:latin typeface="Helvetica"/>
                          <a:ea typeface="Calibri"/>
                          <a:cs typeface="Helvetica"/>
                        </a:rPr>
                        <a:t>This</a:t>
                      </a:r>
                      <a:r>
                        <a:rPr lang="en-GB" sz="1600" baseline="0" dirty="0" smtClean="0">
                          <a:solidFill>
                            <a:schemeClr val="tx2"/>
                          </a:solidFill>
                          <a:latin typeface="Helvetica"/>
                          <a:ea typeface="Calibri"/>
                          <a:cs typeface="Helvetica"/>
                        </a:rPr>
                        <a:t> module covers areas of project control.  While there are many factors to controlling a project, some of which are covered in detail in other modules, this module focuses on Analysis, Costing, Estimating and Reporting</a:t>
                      </a: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chemeClr val="bg1"/>
                          </a:solidFill>
                          <a:latin typeface="Helvetica"/>
                          <a:ea typeface="Calibri"/>
                          <a:cs typeface="Helvetica"/>
                        </a:rPr>
                        <a:t>Language</a:t>
                      </a:r>
                      <a:endParaRPr lang="en-GB" sz="1600" b="1"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650240">
                <a:tc>
                  <a:txBody>
                    <a:bodyPr/>
                    <a:lstStyle/>
                    <a:p>
                      <a:pPr>
                        <a:lnSpc>
                          <a:spcPct val="100000"/>
                        </a:lnSpc>
                        <a:spcAft>
                          <a:spcPts val="0"/>
                        </a:spcAft>
                      </a:pPr>
                      <a:r>
                        <a:rPr lang="en-GB" sz="1600" dirty="0" smtClean="0">
                          <a:solidFill>
                            <a:schemeClr val="tx1"/>
                          </a:solidFill>
                          <a:latin typeface="Helvetica"/>
                          <a:ea typeface="Calibri"/>
                          <a:cs typeface="Helvetica"/>
                        </a:rPr>
                        <a:t>English</a:t>
                      </a: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ctr">
                        <a:lnSpc>
                          <a:spcPct val="100000"/>
                        </a:lnSpc>
                        <a:spcAft>
                          <a:spcPts val="0"/>
                        </a:spcAft>
                      </a:pPr>
                      <a:r>
                        <a:rPr lang="en-GB" sz="1600" dirty="0" smtClean="0">
                          <a:solidFill>
                            <a:schemeClr val="tx1"/>
                          </a:solidFill>
                          <a:latin typeface="Helvetica"/>
                          <a:ea typeface="Calibri"/>
                          <a:cs typeface="Helvetica"/>
                        </a:rPr>
                        <a:t>5.0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3568959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r>
              <a:rPr lang="en-GB" sz="4000" dirty="0"/>
              <a:t>Numbering System</a:t>
            </a:r>
          </a:p>
        </p:txBody>
      </p:sp>
      <p:grpSp>
        <p:nvGrpSpPr>
          <p:cNvPr id="29" name="Group 28"/>
          <p:cNvGrpSpPr/>
          <p:nvPr/>
        </p:nvGrpSpPr>
        <p:grpSpPr>
          <a:xfrm>
            <a:off x="845350" y="1149123"/>
            <a:ext cx="7009356" cy="4135438"/>
            <a:chOff x="1741488" y="1657350"/>
            <a:chExt cx="7593469" cy="4135438"/>
          </a:xfrm>
        </p:grpSpPr>
        <p:sp>
          <p:nvSpPr>
            <p:cNvPr id="806915" name="Line 3"/>
            <p:cNvSpPr>
              <a:spLocks noChangeShapeType="1"/>
            </p:cNvSpPr>
            <p:nvPr/>
          </p:nvSpPr>
          <p:spPr bwMode="auto">
            <a:xfrm>
              <a:off x="2311400" y="2743200"/>
              <a:ext cx="6438900" cy="0"/>
            </a:xfrm>
            <a:prstGeom prst="line">
              <a:avLst/>
            </a:prstGeom>
            <a:noFill/>
            <a:ln w="12700">
              <a:solidFill>
                <a:schemeClr val="tx1"/>
              </a:solidFill>
              <a:prstDash val="dash"/>
              <a:round/>
              <a:headEnd type="none" w="sm" len="sm"/>
              <a:tailEnd type="none" w="sm" len="sm"/>
            </a:ln>
            <a:effectLst/>
          </p:spPr>
          <p:txBody>
            <a:bodyPr lIns="90000" tIns="46800" rIns="90000" bIns="46800" anchor="ctr"/>
            <a:lstStyle/>
            <a:p>
              <a:pPr algn="ctr"/>
              <a:endParaRPr lang="en-US" b="1" dirty="0"/>
            </a:p>
          </p:txBody>
        </p:sp>
        <p:sp>
          <p:nvSpPr>
            <p:cNvPr id="806916" name="Text Box 4"/>
            <p:cNvSpPr txBox="1">
              <a:spLocks noChangeArrowheads="1"/>
            </p:cNvSpPr>
            <p:nvPr/>
          </p:nvSpPr>
          <p:spPr bwMode="auto">
            <a:xfrm>
              <a:off x="7952550" y="1925066"/>
              <a:ext cx="1212737" cy="37151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lIns="90000" tIns="46800" rIns="90000" bIns="46800">
              <a:spAutoFit/>
            </a:bodyPr>
            <a:lstStyle/>
            <a:p>
              <a:pPr algn="ctr" eaLnBrk="1" hangingPunct="1"/>
              <a:r>
                <a:rPr lang="en-GB" b="1" dirty="0">
                  <a:solidFill>
                    <a:schemeClr val="bg1"/>
                  </a:solidFill>
                </a:rPr>
                <a:t>Level One</a:t>
              </a:r>
            </a:p>
          </p:txBody>
        </p:sp>
        <p:sp>
          <p:nvSpPr>
            <p:cNvPr id="806917" name="Text Box 5"/>
            <p:cNvSpPr txBox="1">
              <a:spLocks noChangeArrowheads="1"/>
            </p:cNvSpPr>
            <p:nvPr/>
          </p:nvSpPr>
          <p:spPr bwMode="auto">
            <a:xfrm>
              <a:off x="7956549" y="2997200"/>
              <a:ext cx="1218989" cy="37151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lIns="90000" tIns="46800" rIns="90000" bIns="46800">
              <a:spAutoFit/>
            </a:bodyPr>
            <a:lstStyle/>
            <a:p>
              <a:pPr algn="ctr" eaLnBrk="1" hangingPunct="1"/>
              <a:r>
                <a:rPr lang="en-GB" b="1" dirty="0">
                  <a:solidFill>
                    <a:schemeClr val="bg1"/>
                  </a:solidFill>
                </a:rPr>
                <a:t>Level Two</a:t>
              </a:r>
            </a:p>
          </p:txBody>
        </p:sp>
        <p:sp>
          <p:nvSpPr>
            <p:cNvPr id="806918" name="Text Box 6"/>
            <p:cNvSpPr txBox="1">
              <a:spLocks noChangeArrowheads="1"/>
            </p:cNvSpPr>
            <p:nvPr/>
          </p:nvSpPr>
          <p:spPr bwMode="auto">
            <a:xfrm>
              <a:off x="7956549" y="4225925"/>
              <a:ext cx="1378408" cy="37151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lIns="90000" tIns="46800" rIns="90000" bIns="46800">
              <a:spAutoFit/>
            </a:bodyPr>
            <a:lstStyle/>
            <a:p>
              <a:pPr algn="ctr" eaLnBrk="1" hangingPunct="1"/>
              <a:r>
                <a:rPr lang="en-GB" b="1" dirty="0">
                  <a:solidFill>
                    <a:schemeClr val="bg1"/>
                  </a:solidFill>
                </a:rPr>
                <a:t>Level Three</a:t>
              </a:r>
            </a:p>
          </p:txBody>
        </p:sp>
        <p:sp>
          <p:nvSpPr>
            <p:cNvPr id="806919" name="Rectangle 7"/>
            <p:cNvSpPr>
              <a:spLocks noChangeArrowheads="1"/>
            </p:cNvSpPr>
            <p:nvPr/>
          </p:nvSpPr>
          <p:spPr bwMode="auto">
            <a:xfrm>
              <a:off x="3475038" y="1657350"/>
              <a:ext cx="148590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b="1" dirty="0"/>
                <a:t>1.0</a:t>
              </a:r>
            </a:p>
          </p:txBody>
        </p:sp>
        <p:sp>
          <p:nvSpPr>
            <p:cNvPr id="806920" name="Rectangle 8"/>
            <p:cNvSpPr>
              <a:spLocks noChangeArrowheads="1"/>
            </p:cNvSpPr>
            <p:nvPr/>
          </p:nvSpPr>
          <p:spPr bwMode="auto">
            <a:xfrm>
              <a:off x="1741488" y="2876550"/>
              <a:ext cx="148590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b="1" dirty="0"/>
                <a:t>1.1</a:t>
              </a:r>
            </a:p>
          </p:txBody>
        </p:sp>
        <p:sp>
          <p:nvSpPr>
            <p:cNvPr id="806921" name="Rectangle 9"/>
            <p:cNvSpPr>
              <a:spLocks noChangeArrowheads="1"/>
            </p:cNvSpPr>
            <p:nvPr/>
          </p:nvSpPr>
          <p:spPr bwMode="auto">
            <a:xfrm>
              <a:off x="5208588" y="2876550"/>
              <a:ext cx="148590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b="1" dirty="0"/>
                <a:t>1.3</a:t>
              </a:r>
            </a:p>
          </p:txBody>
        </p:sp>
        <p:sp>
          <p:nvSpPr>
            <p:cNvPr id="806922" name="Rectangle 10"/>
            <p:cNvSpPr>
              <a:spLocks noChangeArrowheads="1"/>
            </p:cNvSpPr>
            <p:nvPr/>
          </p:nvSpPr>
          <p:spPr bwMode="auto">
            <a:xfrm>
              <a:off x="3475038" y="2876550"/>
              <a:ext cx="148590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b="1" dirty="0"/>
                <a:t>1.2</a:t>
              </a:r>
            </a:p>
          </p:txBody>
        </p:sp>
        <p:cxnSp>
          <p:nvCxnSpPr>
            <p:cNvPr id="806923" name="AutoShape 11"/>
            <p:cNvCxnSpPr>
              <a:cxnSpLocks noChangeShapeType="1"/>
              <a:stCxn id="806919" idx="2"/>
              <a:endCxn id="806920" idx="0"/>
            </p:cNvCxnSpPr>
            <p:nvPr/>
          </p:nvCxnSpPr>
          <p:spPr bwMode="auto">
            <a:xfrm rot="5400000">
              <a:off x="3008313" y="1666875"/>
              <a:ext cx="685800" cy="1733550"/>
            </a:xfrm>
            <a:prstGeom prst="bentConnector3">
              <a:avLst>
                <a:gd name="adj1" fmla="val 50000"/>
              </a:avLst>
            </a:prstGeom>
            <a:noFill/>
            <a:ln w="12700" cap="sq">
              <a:solidFill>
                <a:schemeClr val="tx1"/>
              </a:solidFill>
              <a:miter lim="800000"/>
              <a:headEnd type="none" w="sm" len="sm"/>
              <a:tailEnd type="none" w="sm" len="sm"/>
            </a:ln>
            <a:effectLst/>
          </p:spPr>
        </p:cxnSp>
        <p:cxnSp>
          <p:nvCxnSpPr>
            <p:cNvPr id="806924" name="AutoShape 12"/>
            <p:cNvCxnSpPr>
              <a:cxnSpLocks noChangeShapeType="1"/>
              <a:stCxn id="806919" idx="2"/>
              <a:endCxn id="806922" idx="0"/>
            </p:cNvCxnSpPr>
            <p:nvPr/>
          </p:nvCxnSpPr>
          <p:spPr bwMode="auto">
            <a:xfrm rot="5400000">
              <a:off x="3875088" y="2533650"/>
              <a:ext cx="685800" cy="0"/>
            </a:xfrm>
            <a:prstGeom prst="straightConnector1">
              <a:avLst/>
            </a:prstGeom>
            <a:noFill/>
            <a:ln w="12700" cap="sq">
              <a:solidFill>
                <a:schemeClr val="tx1"/>
              </a:solidFill>
              <a:round/>
              <a:headEnd type="none" w="sm" len="sm"/>
              <a:tailEnd type="none" w="sm" len="sm"/>
            </a:ln>
            <a:effectLst/>
          </p:spPr>
        </p:cxnSp>
        <p:cxnSp>
          <p:nvCxnSpPr>
            <p:cNvPr id="806925" name="AutoShape 13"/>
            <p:cNvCxnSpPr>
              <a:cxnSpLocks noChangeShapeType="1"/>
              <a:stCxn id="806919" idx="2"/>
              <a:endCxn id="806921" idx="0"/>
            </p:cNvCxnSpPr>
            <p:nvPr/>
          </p:nvCxnSpPr>
          <p:spPr bwMode="auto">
            <a:xfrm rot="16200000" flipH="1">
              <a:off x="4741863" y="1666875"/>
              <a:ext cx="685800" cy="1733550"/>
            </a:xfrm>
            <a:prstGeom prst="bentConnector3">
              <a:avLst>
                <a:gd name="adj1" fmla="val 50000"/>
              </a:avLst>
            </a:prstGeom>
            <a:noFill/>
            <a:ln w="12700" cap="sq">
              <a:solidFill>
                <a:schemeClr val="tx1"/>
              </a:solidFill>
              <a:miter lim="800000"/>
              <a:headEnd type="none" w="sm" len="sm"/>
              <a:tailEnd type="none" w="sm" len="sm"/>
            </a:ln>
            <a:effectLst/>
          </p:spPr>
        </p:cxnSp>
        <p:sp>
          <p:nvSpPr>
            <p:cNvPr id="806927" name="Rectangle 15"/>
            <p:cNvSpPr>
              <a:spLocks noChangeArrowheads="1"/>
            </p:cNvSpPr>
            <p:nvPr/>
          </p:nvSpPr>
          <p:spPr bwMode="auto">
            <a:xfrm>
              <a:off x="4135438" y="4171950"/>
              <a:ext cx="173355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b="1" dirty="0"/>
                <a:t>1.3.1</a:t>
              </a:r>
            </a:p>
          </p:txBody>
        </p:sp>
        <p:sp>
          <p:nvSpPr>
            <p:cNvPr id="806928" name="Rectangle 16"/>
            <p:cNvSpPr>
              <a:spLocks noChangeArrowheads="1"/>
            </p:cNvSpPr>
            <p:nvPr/>
          </p:nvSpPr>
          <p:spPr bwMode="auto">
            <a:xfrm>
              <a:off x="6116638" y="4171950"/>
              <a:ext cx="173355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b="1" dirty="0"/>
                <a:t>1.3.2</a:t>
              </a:r>
            </a:p>
          </p:txBody>
        </p:sp>
        <p:cxnSp>
          <p:nvCxnSpPr>
            <p:cNvPr id="806929" name="AutoShape 17"/>
            <p:cNvCxnSpPr>
              <a:cxnSpLocks noChangeShapeType="1"/>
              <a:stCxn id="806921" idx="2"/>
              <a:endCxn id="806927" idx="0"/>
            </p:cNvCxnSpPr>
            <p:nvPr/>
          </p:nvCxnSpPr>
          <p:spPr bwMode="auto">
            <a:xfrm rot="5400000">
              <a:off x="5095876" y="3316287"/>
              <a:ext cx="762000" cy="949325"/>
            </a:xfrm>
            <a:prstGeom prst="bentConnector3">
              <a:avLst>
                <a:gd name="adj1" fmla="val 50000"/>
              </a:avLst>
            </a:prstGeom>
            <a:noFill/>
            <a:ln w="12700" cap="sq">
              <a:solidFill>
                <a:schemeClr val="tx1"/>
              </a:solidFill>
              <a:miter lim="800000"/>
              <a:headEnd type="none" w="sm" len="sm"/>
              <a:tailEnd type="none" w="sm" len="sm"/>
            </a:ln>
            <a:effectLst/>
          </p:spPr>
        </p:cxnSp>
        <p:cxnSp>
          <p:nvCxnSpPr>
            <p:cNvPr id="806932" name="AutoShape 20"/>
            <p:cNvCxnSpPr>
              <a:cxnSpLocks noChangeShapeType="1"/>
              <a:stCxn id="806921" idx="2"/>
              <a:endCxn id="806928" idx="0"/>
            </p:cNvCxnSpPr>
            <p:nvPr/>
          </p:nvCxnSpPr>
          <p:spPr bwMode="auto">
            <a:xfrm rot="16200000" flipH="1">
              <a:off x="6086476" y="3275012"/>
              <a:ext cx="762000" cy="1031875"/>
            </a:xfrm>
            <a:prstGeom prst="bentConnector3">
              <a:avLst>
                <a:gd name="adj1" fmla="val 50000"/>
              </a:avLst>
            </a:prstGeom>
            <a:noFill/>
            <a:ln w="12700" cap="sq">
              <a:solidFill>
                <a:schemeClr val="tx1"/>
              </a:solidFill>
              <a:miter lim="800000"/>
              <a:headEnd type="none" w="sm" len="sm"/>
              <a:tailEnd type="none" w="sm" len="sm"/>
            </a:ln>
            <a:effectLst/>
          </p:spPr>
        </p:cxnSp>
        <p:sp>
          <p:nvSpPr>
            <p:cNvPr id="806935" name="Rectangle 23"/>
            <p:cNvSpPr>
              <a:spLocks noChangeArrowheads="1"/>
            </p:cNvSpPr>
            <p:nvPr/>
          </p:nvSpPr>
          <p:spPr bwMode="auto">
            <a:xfrm>
              <a:off x="3095625" y="5259388"/>
              <a:ext cx="173355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b="1" dirty="0"/>
                <a:t>1.3.1.1</a:t>
              </a:r>
            </a:p>
          </p:txBody>
        </p:sp>
        <p:sp>
          <p:nvSpPr>
            <p:cNvPr id="806936" name="Rectangle 24"/>
            <p:cNvSpPr>
              <a:spLocks noChangeArrowheads="1"/>
            </p:cNvSpPr>
            <p:nvPr/>
          </p:nvSpPr>
          <p:spPr bwMode="auto">
            <a:xfrm>
              <a:off x="5110163" y="5257800"/>
              <a:ext cx="1733550" cy="5334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r>
                <a:rPr lang="en-GB" b="1" dirty="0"/>
                <a:t>1.3.1.2</a:t>
              </a:r>
            </a:p>
          </p:txBody>
        </p:sp>
        <p:sp>
          <p:nvSpPr>
            <p:cNvPr id="806937" name="Freeform 25"/>
            <p:cNvSpPr>
              <a:spLocks/>
            </p:cNvSpPr>
            <p:nvPr/>
          </p:nvSpPr>
          <p:spPr bwMode="auto">
            <a:xfrm>
              <a:off x="3898900" y="5065713"/>
              <a:ext cx="2060575" cy="188912"/>
            </a:xfrm>
            <a:custGeom>
              <a:avLst/>
              <a:gdLst/>
              <a:ahLst/>
              <a:cxnLst>
                <a:cxn ang="0">
                  <a:pos x="0" y="110"/>
                </a:cxn>
                <a:cxn ang="0">
                  <a:pos x="0" y="0"/>
                </a:cxn>
                <a:cxn ang="0">
                  <a:pos x="1198" y="0"/>
                </a:cxn>
                <a:cxn ang="0">
                  <a:pos x="1198" y="119"/>
                </a:cxn>
              </a:cxnLst>
              <a:rect l="0" t="0" r="r" b="b"/>
              <a:pathLst>
                <a:path w="1198" h="119">
                  <a:moveTo>
                    <a:pt x="0" y="110"/>
                  </a:moveTo>
                  <a:lnTo>
                    <a:pt x="0" y="0"/>
                  </a:lnTo>
                  <a:lnTo>
                    <a:pt x="1198" y="0"/>
                  </a:lnTo>
                  <a:lnTo>
                    <a:pt x="1198" y="119"/>
                  </a:lnTo>
                </a:path>
              </a:pathLst>
            </a:custGeom>
            <a:noFill/>
            <a:ln w="12700" cap="sq" cmpd="sng">
              <a:solidFill>
                <a:schemeClr val="tx1"/>
              </a:solidFill>
              <a:prstDash val="solid"/>
              <a:round/>
              <a:headEnd type="none" w="sm" len="sm"/>
              <a:tailEnd type="none" w="sm" len="sm"/>
            </a:ln>
            <a:effectLst/>
          </p:spPr>
          <p:txBody>
            <a:bodyPr wrap="none"/>
            <a:lstStyle/>
            <a:p>
              <a:pPr algn="ctr"/>
              <a:endParaRPr lang="en-US" b="1" dirty="0"/>
            </a:p>
          </p:txBody>
        </p:sp>
        <p:sp>
          <p:nvSpPr>
            <p:cNvPr id="806938" name="Line 26"/>
            <p:cNvSpPr>
              <a:spLocks noChangeShapeType="1"/>
            </p:cNvSpPr>
            <p:nvPr/>
          </p:nvSpPr>
          <p:spPr bwMode="auto">
            <a:xfrm flipV="1">
              <a:off x="4953000" y="4732338"/>
              <a:ext cx="0" cy="319087"/>
            </a:xfrm>
            <a:prstGeom prst="line">
              <a:avLst/>
            </a:prstGeom>
            <a:noFill/>
            <a:ln w="12700" cap="sq">
              <a:solidFill>
                <a:schemeClr val="tx1"/>
              </a:solidFill>
              <a:round/>
              <a:headEnd type="none" w="sm" len="sm"/>
              <a:tailEnd type="none" w="sm" len="sm"/>
            </a:ln>
            <a:effectLst/>
          </p:spPr>
          <p:txBody>
            <a:bodyPr wrap="none"/>
            <a:lstStyle/>
            <a:p>
              <a:pPr algn="ctr"/>
              <a:endParaRPr lang="en-US" b="1" dirty="0"/>
            </a:p>
          </p:txBody>
        </p:sp>
        <p:sp>
          <p:nvSpPr>
            <p:cNvPr id="806939" name="Line 27"/>
            <p:cNvSpPr>
              <a:spLocks noChangeShapeType="1"/>
            </p:cNvSpPr>
            <p:nvPr/>
          </p:nvSpPr>
          <p:spPr bwMode="auto">
            <a:xfrm>
              <a:off x="2355850" y="3698875"/>
              <a:ext cx="6438900" cy="0"/>
            </a:xfrm>
            <a:prstGeom prst="line">
              <a:avLst/>
            </a:prstGeom>
            <a:noFill/>
            <a:ln w="12700">
              <a:solidFill>
                <a:schemeClr val="tx1"/>
              </a:solidFill>
              <a:prstDash val="dash"/>
              <a:round/>
              <a:headEnd type="none" w="sm" len="sm"/>
              <a:tailEnd type="none" w="sm" len="sm"/>
            </a:ln>
            <a:effectLst/>
          </p:spPr>
          <p:txBody>
            <a:bodyPr lIns="90000" tIns="46800" rIns="90000" bIns="46800" anchor="ctr"/>
            <a:lstStyle/>
            <a:p>
              <a:pPr algn="ctr"/>
              <a:endParaRPr lang="en-US" b="1" dirty="0"/>
            </a:p>
          </p:txBody>
        </p:sp>
        <p:sp>
          <p:nvSpPr>
            <p:cNvPr id="806940" name="Line 28"/>
            <p:cNvSpPr>
              <a:spLocks noChangeShapeType="1"/>
            </p:cNvSpPr>
            <p:nvPr/>
          </p:nvSpPr>
          <p:spPr bwMode="auto">
            <a:xfrm>
              <a:off x="2325688" y="4933950"/>
              <a:ext cx="6438900" cy="0"/>
            </a:xfrm>
            <a:prstGeom prst="line">
              <a:avLst/>
            </a:prstGeom>
            <a:noFill/>
            <a:ln w="12700">
              <a:solidFill>
                <a:schemeClr val="tx1"/>
              </a:solidFill>
              <a:prstDash val="dash"/>
              <a:round/>
              <a:headEnd type="none" w="sm" len="sm"/>
              <a:tailEnd type="none" w="sm" len="sm"/>
            </a:ln>
            <a:effectLst/>
          </p:spPr>
          <p:txBody>
            <a:bodyPr lIns="90000" tIns="46800" rIns="90000" bIns="46800" anchor="ctr"/>
            <a:lstStyle/>
            <a:p>
              <a:pPr algn="ctr"/>
              <a:endParaRPr lang="en-US" b="1" dirty="0"/>
            </a:p>
          </p:txBody>
        </p:sp>
        <p:sp>
          <p:nvSpPr>
            <p:cNvPr id="806941" name="Text Box 29"/>
            <p:cNvSpPr txBox="1">
              <a:spLocks noChangeArrowheads="1"/>
            </p:cNvSpPr>
            <p:nvPr/>
          </p:nvSpPr>
          <p:spPr bwMode="auto">
            <a:xfrm>
              <a:off x="7986713" y="5211763"/>
              <a:ext cx="1253097" cy="371513"/>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lIns="90000" tIns="46800" rIns="90000" bIns="46800">
              <a:spAutoFit/>
            </a:bodyPr>
            <a:lstStyle/>
            <a:p>
              <a:pPr algn="ctr" eaLnBrk="1" hangingPunct="1"/>
              <a:r>
                <a:rPr lang="en-GB" b="1" dirty="0">
                  <a:solidFill>
                    <a:schemeClr val="bg1"/>
                  </a:solidFill>
                </a:rPr>
                <a:t>Level Four</a:t>
              </a:r>
            </a:p>
          </p:txBody>
        </p:sp>
      </p:grpSp>
      <p:sp>
        <p:nvSpPr>
          <p:cNvPr id="3" name="Slide Number Placeholder 2"/>
          <p:cNvSpPr>
            <a:spLocks noGrp="1"/>
          </p:cNvSpPr>
          <p:nvPr>
            <p:ph type="sldNum" sz="quarter" idx="12"/>
          </p:nvPr>
        </p:nvSpPr>
        <p:spPr/>
        <p:txBody>
          <a:bodyPr/>
          <a:lstStyle/>
          <a:p>
            <a:fld id="{4BE819A1-3DD8-4179-BFD0-BF7D359F8DBD}" type="slidenum">
              <a:rPr lang="en-US" smtClean="0"/>
              <a:pPr/>
              <a:t>10</a:t>
            </a:fld>
            <a:endParaRPr lang="en-US" dirty="0"/>
          </a:p>
        </p:txBody>
      </p:sp>
    </p:spTree>
    <p:extLst>
      <p:ext uri="{BB962C8B-B14F-4D97-AF65-F5344CB8AC3E}">
        <p14:creationId xmlns:p14="http://schemas.microsoft.com/office/powerpoint/2010/main" val="3955853834"/>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quality management</a:t>
            </a:r>
            <a:endParaRPr lang="en-GB" dirty="0"/>
          </a:p>
        </p:txBody>
      </p:sp>
      <p:sp>
        <p:nvSpPr>
          <p:cNvPr id="3" name="Content Placeholder 2"/>
          <p:cNvSpPr>
            <a:spLocks noGrp="1"/>
          </p:cNvSpPr>
          <p:nvPr>
            <p:ph idx="1"/>
          </p:nvPr>
        </p:nvSpPr>
        <p:spPr>
          <a:xfrm>
            <a:off x="457200" y="1855365"/>
            <a:ext cx="8229600" cy="4525963"/>
          </a:xfrm>
        </p:spPr>
        <p:txBody>
          <a:bodyPr/>
          <a:lstStyle/>
          <a:p>
            <a:r>
              <a:rPr lang="en-GB" dirty="0" smtClean="0"/>
              <a:t>Right first time</a:t>
            </a:r>
          </a:p>
          <a:p>
            <a:r>
              <a:rPr lang="en-GB" dirty="0" smtClean="0"/>
              <a:t>Lowers costs</a:t>
            </a:r>
          </a:p>
          <a:p>
            <a:r>
              <a:rPr lang="en-GB" dirty="0" smtClean="0"/>
              <a:t>Improves team morale</a:t>
            </a:r>
          </a:p>
          <a:p>
            <a:r>
              <a:rPr lang="en-GB" dirty="0" smtClean="0"/>
              <a:t>Build reputation</a:t>
            </a:r>
          </a:p>
          <a:p>
            <a:r>
              <a:rPr lang="en-GB" dirty="0" smtClean="0"/>
              <a:t>Encourages structured and objective thinking</a:t>
            </a:r>
          </a:p>
          <a:p>
            <a:r>
              <a:rPr lang="en-GB" dirty="0" smtClean="0"/>
              <a:t>Reduces risk &amp; uncertainty</a:t>
            </a:r>
          </a:p>
        </p:txBody>
      </p:sp>
    </p:spTree>
    <p:extLst>
      <p:ext uri="{BB962C8B-B14F-4D97-AF65-F5344CB8AC3E}">
        <p14:creationId xmlns:p14="http://schemas.microsoft.com/office/powerpoint/2010/main" val="9886122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79614" y="549277"/>
            <a:ext cx="4176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11268" name="Rectangle 5"/>
          <p:cNvSpPr>
            <a:spLocks noChangeArrowheads="1"/>
          </p:cNvSpPr>
          <p:nvPr/>
        </p:nvSpPr>
        <p:spPr bwMode="auto">
          <a:xfrm>
            <a:off x="533400" y="7620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dirty="0">
              <a:solidFill>
                <a:schemeClr val="bg1"/>
              </a:solidFill>
            </a:endParaRPr>
          </a:p>
        </p:txBody>
      </p:sp>
      <p:sp>
        <p:nvSpPr>
          <p:cNvPr id="11269" name="Text Box 6"/>
          <p:cNvSpPr txBox="1">
            <a:spLocks noChangeArrowheads="1"/>
          </p:cNvSpPr>
          <p:nvPr/>
        </p:nvSpPr>
        <p:spPr bwMode="auto">
          <a:xfrm>
            <a:off x="1" y="1484313"/>
            <a:ext cx="8893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11270" name="Text Box 7"/>
          <p:cNvSpPr txBox="1">
            <a:spLocks noChangeArrowheads="1"/>
          </p:cNvSpPr>
          <p:nvPr/>
        </p:nvSpPr>
        <p:spPr bwMode="auto">
          <a:xfrm>
            <a:off x="250825" y="1557338"/>
            <a:ext cx="8713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dirty="0"/>
          </a:p>
        </p:txBody>
      </p:sp>
      <p:sp>
        <p:nvSpPr>
          <p:cNvPr id="11271" name="Text Box 14"/>
          <p:cNvSpPr txBox="1">
            <a:spLocks noChangeArrowheads="1"/>
          </p:cNvSpPr>
          <p:nvPr/>
        </p:nvSpPr>
        <p:spPr bwMode="auto">
          <a:xfrm>
            <a:off x="281354" y="1143001"/>
            <a:ext cx="8353425" cy="101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mj-lt"/>
              </a:rPr>
              <a:t>These principles embodied in ISO 9001 have been developed with the intention that management can lead the organization towards improved performance.</a:t>
            </a:r>
            <a:endParaRPr lang="es-ES" sz="2000" b="1" i="1" dirty="0">
              <a:solidFill>
                <a:schemeClr val="bg2"/>
              </a:solidFill>
              <a:latin typeface="+mj-lt"/>
            </a:endParaRPr>
          </a:p>
        </p:txBody>
      </p:sp>
      <p:sp>
        <p:nvSpPr>
          <p:cNvPr id="2" name="Title 1"/>
          <p:cNvSpPr>
            <a:spLocks noGrp="1"/>
          </p:cNvSpPr>
          <p:nvPr>
            <p:ph type="title"/>
          </p:nvPr>
        </p:nvSpPr>
        <p:spPr>
          <a:xfrm>
            <a:off x="228600" y="-152400"/>
            <a:ext cx="6600092" cy="1143000"/>
          </a:xfrm>
        </p:spPr>
        <p:txBody>
          <a:bodyPr/>
          <a:lstStyle/>
          <a:p>
            <a:r>
              <a:rPr lang="en-US" sz="2800" dirty="0" smtClean="0"/>
              <a:t>Quality Principles from ISO 9001</a:t>
            </a:r>
            <a:endParaRPr lang="en-US" sz="2800" dirty="0"/>
          </a:p>
        </p:txBody>
      </p:sp>
      <p:sp>
        <p:nvSpPr>
          <p:cNvPr id="3" name="Content Placeholder 2"/>
          <p:cNvSpPr>
            <a:spLocks noGrp="1"/>
          </p:cNvSpPr>
          <p:nvPr>
            <p:ph idx="1"/>
          </p:nvPr>
        </p:nvSpPr>
        <p:spPr>
          <a:xfrm>
            <a:off x="457200" y="2209800"/>
            <a:ext cx="8229600" cy="3733800"/>
          </a:xfrm>
        </p:spPr>
        <p:txBody>
          <a:bodyPr>
            <a:normAutofit fontScale="92500" lnSpcReduction="10000"/>
          </a:bodyPr>
          <a:lstStyle/>
          <a:p>
            <a:r>
              <a:rPr lang="en-US" b="0" dirty="0"/>
              <a:t>Customer Focus</a:t>
            </a:r>
          </a:p>
          <a:p>
            <a:r>
              <a:rPr lang="en-US" b="0" dirty="0"/>
              <a:t>leadership</a:t>
            </a:r>
          </a:p>
          <a:p>
            <a:r>
              <a:rPr lang="en-US" b="0" dirty="0"/>
              <a:t>Involvement of people</a:t>
            </a:r>
          </a:p>
          <a:p>
            <a:r>
              <a:rPr lang="en-US" b="0" dirty="0"/>
              <a:t>Process Approach</a:t>
            </a:r>
          </a:p>
          <a:p>
            <a:r>
              <a:rPr lang="en-US" b="0" dirty="0"/>
              <a:t>System approach to management</a:t>
            </a:r>
          </a:p>
          <a:p>
            <a:r>
              <a:rPr lang="en-US" b="0" dirty="0" smtClean="0"/>
              <a:t>Continuous </a:t>
            </a:r>
            <a:r>
              <a:rPr lang="en-US" b="0" dirty="0"/>
              <a:t>Improvement</a:t>
            </a:r>
          </a:p>
          <a:p>
            <a:r>
              <a:rPr lang="en-US" b="0" dirty="0"/>
              <a:t>Factual approach to decision making</a:t>
            </a:r>
          </a:p>
          <a:p>
            <a:r>
              <a:rPr lang="en-US" b="0" dirty="0"/>
              <a:t>Mutually beneficial supplier</a:t>
            </a:r>
          </a:p>
        </p:txBody>
      </p:sp>
      <p:pic>
        <p:nvPicPr>
          <p:cNvPr id="14" name="Picture 13"/>
          <p:cNvPicPr>
            <a:picLocks noChangeAspect="1"/>
          </p:cNvPicPr>
          <p:nvPr/>
        </p:nvPicPr>
        <p:blipFill>
          <a:blip r:embed="rId2" cstate="print"/>
          <a:stretch>
            <a:fillRect/>
          </a:stretch>
        </p:blipFill>
        <p:spPr>
          <a:xfrm>
            <a:off x="6553200" y="2286000"/>
            <a:ext cx="1617785" cy="1752600"/>
          </a:xfrm>
          <a:prstGeom prst="rect">
            <a:avLst/>
          </a:prstGeom>
        </p:spPr>
      </p:pic>
      <p:sp>
        <p:nvSpPr>
          <p:cNvPr id="6" name="Slide Number Placeholder 5"/>
          <p:cNvSpPr>
            <a:spLocks noGrp="1"/>
          </p:cNvSpPr>
          <p:nvPr>
            <p:ph type="sldNum" sz="quarter" idx="12"/>
          </p:nvPr>
        </p:nvSpPr>
        <p:spPr/>
        <p:txBody>
          <a:bodyPr/>
          <a:lstStyle/>
          <a:p>
            <a:fld id="{4BE819A1-3DD8-4179-BFD0-BF7D359F8DBD}" type="slidenum">
              <a:rPr lang="en-US" smtClean="0"/>
              <a:pPr/>
              <a:t>101</a:t>
            </a:fld>
            <a:endParaRPr lang="en-US" dirty="0"/>
          </a:p>
        </p:txBody>
      </p:sp>
    </p:spTree>
    <p:extLst>
      <p:ext uri="{BB962C8B-B14F-4D97-AF65-F5344CB8AC3E}">
        <p14:creationId xmlns:p14="http://schemas.microsoft.com/office/powerpoint/2010/main" val="42406935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Rectangle 2"/>
          <p:cNvSpPr>
            <a:spLocks noGrp="1" noChangeArrowheads="1"/>
          </p:cNvSpPr>
          <p:nvPr>
            <p:ph type="title" idx="4294967295"/>
          </p:nvPr>
        </p:nvSpPr>
        <p:spPr>
          <a:xfrm>
            <a:off x="381001" y="1"/>
            <a:ext cx="3754124" cy="1108075"/>
          </a:xfrm>
        </p:spPr>
        <p:txBody>
          <a:bodyPr/>
          <a:lstStyle/>
          <a:p>
            <a:pPr algn="r"/>
            <a:r>
              <a:rPr lang="en-GB" dirty="0"/>
              <a:t>Quality Control Tools</a:t>
            </a:r>
            <a:endParaRPr lang="en-US" dirty="0"/>
          </a:p>
        </p:txBody>
      </p:sp>
      <p:grpSp>
        <p:nvGrpSpPr>
          <p:cNvPr id="85" name="Group 84"/>
          <p:cNvGrpSpPr/>
          <p:nvPr/>
        </p:nvGrpSpPr>
        <p:grpSpPr>
          <a:xfrm>
            <a:off x="1143000" y="1295400"/>
            <a:ext cx="6457950" cy="4281487"/>
            <a:chOff x="2368783" y="1553251"/>
            <a:chExt cx="6996112" cy="4281487"/>
          </a:xfrm>
        </p:grpSpPr>
        <p:sp>
          <p:nvSpPr>
            <p:cNvPr id="1515523" name="Oval 3"/>
            <p:cNvSpPr>
              <a:spLocks noChangeArrowheads="1"/>
            </p:cNvSpPr>
            <p:nvPr/>
          </p:nvSpPr>
          <p:spPr bwMode="auto">
            <a:xfrm>
              <a:off x="4143608" y="3151863"/>
              <a:ext cx="2390775" cy="854075"/>
            </a:xfrm>
            <a:prstGeom prst="ellipse">
              <a:avLst/>
            </a:prstGeom>
            <a:ln>
              <a:headEnd type="none" w="sm" len="sm"/>
              <a:tailEnd type="none" w="sm" len="sm"/>
            </a:ln>
          </p:spPr>
          <p:style>
            <a:lnRef idx="3">
              <a:schemeClr val="lt1"/>
            </a:lnRef>
            <a:fillRef idx="1">
              <a:schemeClr val="accent1"/>
            </a:fillRef>
            <a:effectRef idx="1">
              <a:schemeClr val="accent1"/>
            </a:effectRef>
            <a:fontRef idx="minor">
              <a:schemeClr val="lt1"/>
            </a:fontRef>
          </p:style>
          <p:txBody>
            <a:bodyPr anchor="ctr"/>
            <a:lstStyle/>
            <a:p>
              <a:pPr eaLnBrk="1" hangingPunct="1"/>
              <a:r>
                <a:rPr lang="en-GB" b="1" dirty="0"/>
                <a:t>Seven quality control tools</a:t>
              </a:r>
              <a:endParaRPr lang="en-US" b="1" dirty="0"/>
            </a:p>
          </p:txBody>
        </p:sp>
        <p:sp>
          <p:nvSpPr>
            <p:cNvPr id="1515524" name="Text Box 4"/>
            <p:cNvSpPr txBox="1">
              <a:spLocks noChangeArrowheads="1"/>
            </p:cNvSpPr>
            <p:nvPr/>
          </p:nvSpPr>
          <p:spPr bwMode="auto">
            <a:xfrm>
              <a:off x="4595094" y="2423328"/>
              <a:ext cx="1847850" cy="369332"/>
            </a:xfrm>
            <a:prstGeom prst="rect">
              <a:avLst/>
            </a:prstGeom>
            <a:noFill/>
            <a:ln w="12700" cap="sq">
              <a:noFill/>
              <a:miter lim="800000"/>
              <a:headEnd type="none" w="sm" len="sm"/>
              <a:tailEnd type="none" w="sm" len="sm"/>
            </a:ln>
            <a:effectLst/>
          </p:spPr>
          <p:txBody>
            <a:bodyPr wrap="square">
              <a:spAutoFit/>
            </a:bodyPr>
            <a:lstStyle/>
            <a:p>
              <a:pPr eaLnBrk="1" hangingPunct="1"/>
              <a:r>
                <a:rPr lang="en-GB" b="1" dirty="0"/>
                <a:t>Cause &amp; effect</a:t>
              </a:r>
              <a:endParaRPr lang="en-US" b="1" dirty="0"/>
            </a:p>
          </p:txBody>
        </p:sp>
        <p:sp>
          <p:nvSpPr>
            <p:cNvPr id="1515525" name="Text Box 5"/>
            <p:cNvSpPr txBox="1">
              <a:spLocks noChangeArrowheads="1"/>
            </p:cNvSpPr>
            <p:nvPr/>
          </p:nvSpPr>
          <p:spPr bwMode="auto">
            <a:xfrm>
              <a:off x="6814862" y="2742288"/>
              <a:ext cx="1558925" cy="369332"/>
            </a:xfrm>
            <a:prstGeom prst="rect">
              <a:avLst/>
            </a:prstGeom>
            <a:noFill/>
            <a:ln w="12700" cap="sq">
              <a:noFill/>
              <a:miter lim="800000"/>
              <a:headEnd type="none" w="sm" len="sm"/>
              <a:tailEnd type="none" w="sm" len="sm"/>
            </a:ln>
            <a:effectLst/>
          </p:spPr>
          <p:txBody>
            <a:bodyPr>
              <a:spAutoFit/>
            </a:bodyPr>
            <a:lstStyle/>
            <a:p>
              <a:pPr eaLnBrk="1" hangingPunct="1"/>
              <a:r>
                <a:rPr lang="en-GB" b="1" dirty="0"/>
                <a:t>Pareto chart</a:t>
              </a:r>
              <a:endParaRPr lang="en-US" b="1" dirty="0"/>
            </a:p>
          </p:txBody>
        </p:sp>
        <p:sp>
          <p:nvSpPr>
            <p:cNvPr id="1515526" name="Text Box 6"/>
            <p:cNvSpPr txBox="1">
              <a:spLocks noChangeArrowheads="1"/>
            </p:cNvSpPr>
            <p:nvPr/>
          </p:nvSpPr>
          <p:spPr bwMode="auto">
            <a:xfrm>
              <a:off x="2986320" y="2886751"/>
              <a:ext cx="1416050" cy="369332"/>
            </a:xfrm>
            <a:prstGeom prst="rect">
              <a:avLst/>
            </a:prstGeom>
            <a:noFill/>
            <a:ln w="12700" cap="sq">
              <a:noFill/>
              <a:miter lim="800000"/>
              <a:headEnd type="none" w="sm" len="sm"/>
              <a:tailEnd type="none" w="sm" len="sm"/>
            </a:ln>
            <a:effectLst/>
          </p:spPr>
          <p:txBody>
            <a:bodyPr>
              <a:spAutoFit/>
            </a:bodyPr>
            <a:lstStyle/>
            <a:p>
              <a:pPr eaLnBrk="1" hangingPunct="1"/>
              <a:r>
                <a:rPr lang="en-GB" b="1" dirty="0"/>
                <a:t>Flowchart</a:t>
              </a:r>
              <a:endParaRPr lang="en-US" b="1" dirty="0"/>
            </a:p>
          </p:txBody>
        </p:sp>
        <p:sp>
          <p:nvSpPr>
            <p:cNvPr id="1515527" name="Text Box 7"/>
            <p:cNvSpPr txBox="1">
              <a:spLocks noChangeArrowheads="1"/>
            </p:cNvSpPr>
            <p:nvPr/>
          </p:nvSpPr>
          <p:spPr bwMode="auto">
            <a:xfrm>
              <a:off x="2470383" y="3901163"/>
              <a:ext cx="1416050" cy="369332"/>
            </a:xfrm>
            <a:prstGeom prst="rect">
              <a:avLst/>
            </a:prstGeom>
            <a:noFill/>
            <a:ln w="12700" cap="sq">
              <a:noFill/>
              <a:miter lim="800000"/>
              <a:headEnd type="none" w="sm" len="sm"/>
              <a:tailEnd type="none" w="sm" len="sm"/>
            </a:ln>
            <a:effectLst/>
          </p:spPr>
          <p:txBody>
            <a:bodyPr>
              <a:spAutoFit/>
            </a:bodyPr>
            <a:lstStyle/>
            <a:p>
              <a:pPr eaLnBrk="1" hangingPunct="1"/>
              <a:r>
                <a:rPr lang="en-GB" b="1" dirty="0"/>
                <a:t>Histogram</a:t>
              </a:r>
              <a:endParaRPr lang="en-US" b="1" dirty="0"/>
            </a:p>
          </p:txBody>
        </p:sp>
        <p:sp>
          <p:nvSpPr>
            <p:cNvPr id="1515528" name="Text Box 8"/>
            <p:cNvSpPr txBox="1">
              <a:spLocks noChangeArrowheads="1"/>
            </p:cNvSpPr>
            <p:nvPr/>
          </p:nvSpPr>
          <p:spPr bwMode="auto">
            <a:xfrm>
              <a:off x="4378875" y="4445739"/>
              <a:ext cx="1071563" cy="369332"/>
            </a:xfrm>
            <a:prstGeom prst="rect">
              <a:avLst/>
            </a:prstGeom>
            <a:noFill/>
            <a:ln w="12700" cap="sq">
              <a:noFill/>
              <a:miter lim="800000"/>
              <a:headEnd type="none" w="sm" len="sm"/>
              <a:tailEnd type="none" w="sm" len="sm"/>
            </a:ln>
            <a:effectLst/>
          </p:spPr>
          <p:txBody>
            <a:bodyPr>
              <a:spAutoFit/>
            </a:bodyPr>
            <a:lstStyle/>
            <a:p>
              <a:pPr eaLnBrk="1" hangingPunct="1"/>
              <a:r>
                <a:rPr lang="en-GB" b="1" dirty="0"/>
                <a:t>Scatter</a:t>
              </a:r>
              <a:endParaRPr lang="en-US" b="1" dirty="0"/>
            </a:p>
          </p:txBody>
        </p:sp>
        <p:sp>
          <p:nvSpPr>
            <p:cNvPr id="1515529" name="Text Box 9"/>
            <p:cNvSpPr txBox="1">
              <a:spLocks noChangeArrowheads="1"/>
            </p:cNvSpPr>
            <p:nvPr/>
          </p:nvSpPr>
          <p:spPr bwMode="auto">
            <a:xfrm>
              <a:off x="5791687" y="4336138"/>
              <a:ext cx="1841500" cy="369332"/>
            </a:xfrm>
            <a:prstGeom prst="rect">
              <a:avLst/>
            </a:prstGeom>
            <a:noFill/>
            <a:ln w="12700" cap="sq">
              <a:noFill/>
              <a:miter lim="800000"/>
              <a:headEnd type="none" w="sm" len="sm"/>
              <a:tailEnd type="none" w="sm" len="sm"/>
            </a:ln>
            <a:effectLst/>
          </p:spPr>
          <p:txBody>
            <a:bodyPr>
              <a:spAutoFit/>
            </a:bodyPr>
            <a:lstStyle/>
            <a:p>
              <a:pPr eaLnBrk="1" hangingPunct="1"/>
              <a:r>
                <a:rPr lang="en-GB" b="1" dirty="0"/>
                <a:t>Control chart</a:t>
              </a:r>
              <a:endParaRPr lang="en-US" b="1" dirty="0"/>
            </a:p>
          </p:txBody>
        </p:sp>
        <p:sp>
          <p:nvSpPr>
            <p:cNvPr id="1515530" name="Text Box 10"/>
            <p:cNvSpPr txBox="1">
              <a:spLocks noChangeArrowheads="1"/>
            </p:cNvSpPr>
            <p:nvPr/>
          </p:nvSpPr>
          <p:spPr bwMode="auto">
            <a:xfrm>
              <a:off x="6539145" y="3550326"/>
              <a:ext cx="1841500" cy="369332"/>
            </a:xfrm>
            <a:prstGeom prst="rect">
              <a:avLst/>
            </a:prstGeom>
            <a:noFill/>
            <a:ln w="12700" cap="sq">
              <a:noFill/>
              <a:miter lim="800000"/>
              <a:headEnd type="none" w="sm" len="sm"/>
              <a:tailEnd type="none" w="sm" len="sm"/>
            </a:ln>
            <a:effectLst/>
          </p:spPr>
          <p:txBody>
            <a:bodyPr>
              <a:spAutoFit/>
            </a:bodyPr>
            <a:lstStyle/>
            <a:p>
              <a:pPr eaLnBrk="1" hangingPunct="1"/>
              <a:r>
                <a:rPr lang="en-GB" b="1" dirty="0"/>
                <a:t>Run chart</a:t>
              </a:r>
              <a:endParaRPr lang="en-US" b="1" dirty="0"/>
            </a:p>
          </p:txBody>
        </p:sp>
        <p:grpSp>
          <p:nvGrpSpPr>
            <p:cNvPr id="1515531" name="Group 11"/>
            <p:cNvGrpSpPr>
              <a:grpSpLocks/>
            </p:cNvGrpSpPr>
            <p:nvPr/>
          </p:nvGrpSpPr>
          <p:grpSpPr bwMode="auto">
            <a:xfrm>
              <a:off x="2368783" y="4202788"/>
              <a:ext cx="1582737" cy="774700"/>
              <a:chOff x="1509" y="2556"/>
              <a:chExt cx="1039" cy="735"/>
            </a:xfrm>
          </p:grpSpPr>
          <p:sp>
            <p:nvSpPr>
              <p:cNvPr id="1515532" name="Rectangle 12"/>
              <p:cNvSpPr>
                <a:spLocks noChangeArrowheads="1"/>
              </p:cNvSpPr>
              <p:nvPr/>
            </p:nvSpPr>
            <p:spPr bwMode="auto">
              <a:xfrm>
                <a:off x="1509" y="3154"/>
                <a:ext cx="92" cy="137"/>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33" name="Rectangle 13"/>
              <p:cNvSpPr>
                <a:spLocks noChangeArrowheads="1"/>
              </p:cNvSpPr>
              <p:nvPr/>
            </p:nvSpPr>
            <p:spPr bwMode="auto">
              <a:xfrm>
                <a:off x="1627" y="3071"/>
                <a:ext cx="92" cy="219"/>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34" name="Rectangle 14"/>
              <p:cNvSpPr>
                <a:spLocks noChangeArrowheads="1"/>
              </p:cNvSpPr>
              <p:nvPr/>
            </p:nvSpPr>
            <p:spPr bwMode="auto">
              <a:xfrm>
                <a:off x="1744" y="2896"/>
                <a:ext cx="92" cy="393"/>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35" name="Rectangle 15"/>
              <p:cNvSpPr>
                <a:spLocks noChangeArrowheads="1"/>
              </p:cNvSpPr>
              <p:nvPr/>
            </p:nvSpPr>
            <p:spPr bwMode="auto">
              <a:xfrm>
                <a:off x="1862" y="2714"/>
                <a:ext cx="92" cy="576"/>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36" name="Rectangle 16"/>
              <p:cNvSpPr>
                <a:spLocks noChangeArrowheads="1"/>
              </p:cNvSpPr>
              <p:nvPr/>
            </p:nvSpPr>
            <p:spPr bwMode="auto">
              <a:xfrm>
                <a:off x="1979" y="2556"/>
                <a:ext cx="92" cy="732"/>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grpSp>
            <p:nvGrpSpPr>
              <p:cNvPr id="1515537" name="Group 17"/>
              <p:cNvGrpSpPr>
                <a:grpSpLocks/>
              </p:cNvGrpSpPr>
              <p:nvPr/>
            </p:nvGrpSpPr>
            <p:grpSpPr bwMode="auto">
              <a:xfrm flipH="1">
                <a:off x="2103" y="2712"/>
                <a:ext cx="445" cy="577"/>
                <a:chOff x="2450" y="2941"/>
                <a:chExt cx="445" cy="577"/>
              </a:xfrm>
            </p:grpSpPr>
            <p:sp>
              <p:nvSpPr>
                <p:cNvPr id="1515538" name="Rectangle 18"/>
                <p:cNvSpPr>
                  <a:spLocks noChangeArrowheads="1"/>
                </p:cNvSpPr>
                <p:nvPr/>
              </p:nvSpPr>
              <p:spPr bwMode="auto">
                <a:xfrm flipH="1">
                  <a:off x="2450" y="3381"/>
                  <a:ext cx="92" cy="137"/>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39" name="Rectangle 19"/>
                <p:cNvSpPr>
                  <a:spLocks noChangeArrowheads="1"/>
                </p:cNvSpPr>
                <p:nvPr/>
              </p:nvSpPr>
              <p:spPr bwMode="auto">
                <a:xfrm flipH="1">
                  <a:off x="2568" y="3298"/>
                  <a:ext cx="92" cy="219"/>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40" name="Rectangle 20"/>
                <p:cNvSpPr>
                  <a:spLocks noChangeArrowheads="1"/>
                </p:cNvSpPr>
                <p:nvPr/>
              </p:nvSpPr>
              <p:spPr bwMode="auto">
                <a:xfrm flipH="1">
                  <a:off x="2685" y="3123"/>
                  <a:ext cx="92" cy="393"/>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41" name="Rectangle 21"/>
                <p:cNvSpPr>
                  <a:spLocks noChangeArrowheads="1"/>
                </p:cNvSpPr>
                <p:nvPr/>
              </p:nvSpPr>
              <p:spPr bwMode="auto">
                <a:xfrm flipH="1">
                  <a:off x="2803" y="2941"/>
                  <a:ext cx="92" cy="576"/>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grpSp>
        </p:grpSp>
        <p:sp>
          <p:nvSpPr>
            <p:cNvPr id="1515542" name="Rectangle 22"/>
            <p:cNvSpPr>
              <a:spLocks noChangeArrowheads="1"/>
            </p:cNvSpPr>
            <p:nvPr/>
          </p:nvSpPr>
          <p:spPr bwMode="auto">
            <a:xfrm>
              <a:off x="4473808" y="5021938"/>
              <a:ext cx="1038225" cy="812800"/>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grpSp>
          <p:nvGrpSpPr>
            <p:cNvPr id="1515543" name="Group 23"/>
            <p:cNvGrpSpPr>
              <a:grpSpLocks/>
            </p:cNvGrpSpPr>
            <p:nvPr/>
          </p:nvGrpSpPr>
          <p:grpSpPr bwMode="auto">
            <a:xfrm flipH="1">
              <a:off x="4583345" y="5094963"/>
              <a:ext cx="719138" cy="669925"/>
              <a:chOff x="2011" y="3392"/>
              <a:chExt cx="564" cy="614"/>
            </a:xfrm>
          </p:grpSpPr>
          <p:sp>
            <p:nvSpPr>
              <p:cNvPr id="1515544" name="Oval 24"/>
              <p:cNvSpPr>
                <a:spLocks noChangeArrowheads="1"/>
              </p:cNvSpPr>
              <p:nvPr/>
            </p:nvSpPr>
            <p:spPr bwMode="auto">
              <a:xfrm flipV="1">
                <a:off x="2012" y="3392"/>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45" name="Oval 25"/>
              <p:cNvSpPr>
                <a:spLocks noChangeArrowheads="1"/>
              </p:cNvSpPr>
              <p:nvPr/>
            </p:nvSpPr>
            <p:spPr bwMode="auto">
              <a:xfrm flipV="1">
                <a:off x="2011" y="3492"/>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46" name="Oval 26"/>
              <p:cNvSpPr>
                <a:spLocks noChangeArrowheads="1"/>
              </p:cNvSpPr>
              <p:nvPr/>
            </p:nvSpPr>
            <p:spPr bwMode="auto">
              <a:xfrm flipV="1">
                <a:off x="2128" y="3417"/>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47" name="Oval 27"/>
              <p:cNvSpPr>
                <a:spLocks noChangeArrowheads="1"/>
              </p:cNvSpPr>
              <p:nvPr/>
            </p:nvSpPr>
            <p:spPr bwMode="auto">
              <a:xfrm flipV="1">
                <a:off x="2091" y="3489"/>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48" name="Oval 28"/>
              <p:cNvSpPr>
                <a:spLocks noChangeArrowheads="1"/>
              </p:cNvSpPr>
              <p:nvPr/>
            </p:nvSpPr>
            <p:spPr bwMode="auto">
              <a:xfrm flipV="1">
                <a:off x="2044" y="3570"/>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49" name="Oval 29"/>
              <p:cNvSpPr>
                <a:spLocks noChangeArrowheads="1"/>
              </p:cNvSpPr>
              <p:nvPr/>
            </p:nvSpPr>
            <p:spPr bwMode="auto">
              <a:xfrm flipV="1">
                <a:off x="2148" y="3528"/>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0" name="Oval 30"/>
              <p:cNvSpPr>
                <a:spLocks noChangeArrowheads="1"/>
              </p:cNvSpPr>
              <p:nvPr/>
            </p:nvSpPr>
            <p:spPr bwMode="auto">
              <a:xfrm flipV="1">
                <a:off x="2147" y="3628"/>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1" name="Oval 31"/>
              <p:cNvSpPr>
                <a:spLocks noChangeArrowheads="1"/>
              </p:cNvSpPr>
              <p:nvPr/>
            </p:nvSpPr>
            <p:spPr bwMode="auto">
              <a:xfrm flipV="1">
                <a:off x="2264" y="3553"/>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2" name="Oval 32"/>
              <p:cNvSpPr>
                <a:spLocks noChangeArrowheads="1"/>
              </p:cNvSpPr>
              <p:nvPr/>
            </p:nvSpPr>
            <p:spPr bwMode="auto">
              <a:xfrm flipV="1">
                <a:off x="2227" y="3625"/>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3" name="Oval 33"/>
              <p:cNvSpPr>
                <a:spLocks noChangeArrowheads="1"/>
              </p:cNvSpPr>
              <p:nvPr/>
            </p:nvSpPr>
            <p:spPr bwMode="auto">
              <a:xfrm flipV="1">
                <a:off x="2180" y="3706"/>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4" name="Oval 34"/>
              <p:cNvSpPr>
                <a:spLocks noChangeArrowheads="1"/>
              </p:cNvSpPr>
              <p:nvPr/>
            </p:nvSpPr>
            <p:spPr bwMode="auto">
              <a:xfrm flipV="1">
                <a:off x="2284" y="3664"/>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5" name="Oval 35"/>
              <p:cNvSpPr>
                <a:spLocks noChangeArrowheads="1"/>
              </p:cNvSpPr>
              <p:nvPr/>
            </p:nvSpPr>
            <p:spPr bwMode="auto">
              <a:xfrm flipV="1">
                <a:off x="2283" y="3764"/>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6" name="Oval 36"/>
              <p:cNvSpPr>
                <a:spLocks noChangeArrowheads="1"/>
              </p:cNvSpPr>
              <p:nvPr/>
            </p:nvSpPr>
            <p:spPr bwMode="auto">
              <a:xfrm flipV="1">
                <a:off x="2400" y="3689"/>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7" name="Oval 37"/>
              <p:cNvSpPr>
                <a:spLocks noChangeArrowheads="1"/>
              </p:cNvSpPr>
              <p:nvPr/>
            </p:nvSpPr>
            <p:spPr bwMode="auto">
              <a:xfrm flipV="1">
                <a:off x="2363" y="3761"/>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8" name="Oval 38"/>
              <p:cNvSpPr>
                <a:spLocks noChangeArrowheads="1"/>
              </p:cNvSpPr>
              <p:nvPr/>
            </p:nvSpPr>
            <p:spPr bwMode="auto">
              <a:xfrm flipV="1">
                <a:off x="2316" y="3842"/>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59" name="Oval 39"/>
              <p:cNvSpPr>
                <a:spLocks noChangeArrowheads="1"/>
              </p:cNvSpPr>
              <p:nvPr/>
            </p:nvSpPr>
            <p:spPr bwMode="auto">
              <a:xfrm flipV="1">
                <a:off x="2420" y="3800"/>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60" name="Oval 40"/>
              <p:cNvSpPr>
                <a:spLocks noChangeArrowheads="1"/>
              </p:cNvSpPr>
              <p:nvPr/>
            </p:nvSpPr>
            <p:spPr bwMode="auto">
              <a:xfrm flipV="1">
                <a:off x="2419" y="3900"/>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61" name="Oval 41"/>
              <p:cNvSpPr>
                <a:spLocks noChangeArrowheads="1"/>
              </p:cNvSpPr>
              <p:nvPr/>
            </p:nvSpPr>
            <p:spPr bwMode="auto">
              <a:xfrm flipV="1">
                <a:off x="2536" y="3825"/>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62" name="Oval 42"/>
              <p:cNvSpPr>
                <a:spLocks noChangeArrowheads="1"/>
              </p:cNvSpPr>
              <p:nvPr/>
            </p:nvSpPr>
            <p:spPr bwMode="auto">
              <a:xfrm flipV="1">
                <a:off x="2499" y="3897"/>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63" name="Oval 43"/>
              <p:cNvSpPr>
                <a:spLocks noChangeArrowheads="1"/>
              </p:cNvSpPr>
              <p:nvPr/>
            </p:nvSpPr>
            <p:spPr bwMode="auto">
              <a:xfrm flipV="1">
                <a:off x="2452" y="3978"/>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sp>
            <p:nvSpPr>
              <p:cNvPr id="1515564" name="Oval 44"/>
              <p:cNvSpPr>
                <a:spLocks noChangeArrowheads="1"/>
              </p:cNvSpPr>
              <p:nvPr/>
            </p:nvSpPr>
            <p:spPr bwMode="auto">
              <a:xfrm flipV="1">
                <a:off x="2334" y="3458"/>
                <a:ext cx="39" cy="2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dirty="0"/>
              </a:p>
            </p:txBody>
          </p:sp>
        </p:grpSp>
        <p:sp>
          <p:nvSpPr>
            <p:cNvPr id="1515565" name="Rectangle 45"/>
            <p:cNvSpPr>
              <a:spLocks noChangeArrowheads="1"/>
            </p:cNvSpPr>
            <p:nvPr/>
          </p:nvSpPr>
          <p:spPr bwMode="auto">
            <a:xfrm>
              <a:off x="6374998" y="4735426"/>
              <a:ext cx="1460500" cy="900113"/>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66" name="Line 46"/>
            <p:cNvSpPr>
              <a:spLocks noChangeShapeType="1"/>
            </p:cNvSpPr>
            <p:nvPr/>
          </p:nvSpPr>
          <p:spPr bwMode="auto">
            <a:xfrm>
              <a:off x="6172433" y="4906051"/>
              <a:ext cx="1965325" cy="0"/>
            </a:xfrm>
            <a:prstGeom prst="line">
              <a:avLst/>
            </a:prstGeom>
            <a:noFill/>
            <a:ln w="12700">
              <a:solidFill>
                <a:schemeClr val="tx1"/>
              </a:solidFill>
              <a:prstDash val="dash"/>
              <a:round/>
              <a:headEnd type="none" w="sm" len="sm"/>
              <a:tailEnd type="none" w="sm" len="sm"/>
            </a:ln>
            <a:effectLst/>
          </p:spPr>
          <p:txBody>
            <a:bodyPr wrap="none"/>
            <a:lstStyle/>
            <a:p>
              <a:endParaRPr lang="en-US" dirty="0"/>
            </a:p>
          </p:txBody>
        </p:sp>
        <p:sp>
          <p:nvSpPr>
            <p:cNvPr id="1515567" name="Line 47"/>
            <p:cNvSpPr>
              <a:spLocks noChangeShapeType="1"/>
            </p:cNvSpPr>
            <p:nvPr/>
          </p:nvSpPr>
          <p:spPr bwMode="auto">
            <a:xfrm>
              <a:off x="6186720" y="5383888"/>
              <a:ext cx="1965325" cy="0"/>
            </a:xfrm>
            <a:prstGeom prst="line">
              <a:avLst/>
            </a:prstGeom>
            <a:noFill/>
            <a:ln w="12700">
              <a:solidFill>
                <a:schemeClr val="tx1"/>
              </a:solidFill>
              <a:prstDash val="dash"/>
              <a:round/>
              <a:headEnd type="none" w="sm" len="sm"/>
              <a:tailEnd type="none" w="sm" len="sm"/>
            </a:ln>
            <a:effectLst/>
          </p:spPr>
          <p:txBody>
            <a:bodyPr wrap="none"/>
            <a:lstStyle/>
            <a:p>
              <a:endParaRPr lang="en-US" dirty="0"/>
            </a:p>
          </p:txBody>
        </p:sp>
        <p:sp>
          <p:nvSpPr>
            <p:cNvPr id="1515568" name="Freeform 48"/>
            <p:cNvSpPr>
              <a:spLocks/>
            </p:cNvSpPr>
            <p:nvPr/>
          </p:nvSpPr>
          <p:spPr bwMode="auto">
            <a:xfrm>
              <a:off x="6377220" y="4833026"/>
              <a:ext cx="1320800" cy="536575"/>
            </a:xfrm>
            <a:custGeom>
              <a:avLst/>
              <a:gdLst/>
              <a:ahLst/>
              <a:cxnLst>
                <a:cxn ang="0">
                  <a:pos x="0" y="338"/>
                </a:cxn>
                <a:cxn ang="0">
                  <a:pos x="45" y="238"/>
                </a:cxn>
                <a:cxn ang="0">
                  <a:pos x="100" y="320"/>
                </a:cxn>
                <a:cxn ang="0">
                  <a:pos x="192" y="55"/>
                </a:cxn>
                <a:cxn ang="0">
                  <a:pos x="237" y="220"/>
                </a:cxn>
                <a:cxn ang="0">
                  <a:pos x="274" y="156"/>
                </a:cxn>
                <a:cxn ang="0">
                  <a:pos x="338" y="320"/>
                </a:cxn>
                <a:cxn ang="0">
                  <a:pos x="429" y="165"/>
                </a:cxn>
                <a:cxn ang="0">
                  <a:pos x="475" y="238"/>
                </a:cxn>
                <a:cxn ang="0">
                  <a:pos x="530" y="0"/>
                </a:cxn>
                <a:cxn ang="0">
                  <a:pos x="594" y="311"/>
                </a:cxn>
                <a:cxn ang="0">
                  <a:pos x="704" y="55"/>
                </a:cxn>
                <a:cxn ang="0">
                  <a:pos x="768" y="238"/>
                </a:cxn>
              </a:cxnLst>
              <a:rect l="0" t="0" r="r" b="b"/>
              <a:pathLst>
                <a:path w="768" h="338">
                  <a:moveTo>
                    <a:pt x="0" y="338"/>
                  </a:moveTo>
                  <a:lnTo>
                    <a:pt x="45" y="238"/>
                  </a:lnTo>
                  <a:lnTo>
                    <a:pt x="100" y="320"/>
                  </a:lnTo>
                  <a:lnTo>
                    <a:pt x="192" y="55"/>
                  </a:lnTo>
                  <a:lnTo>
                    <a:pt x="237" y="220"/>
                  </a:lnTo>
                  <a:lnTo>
                    <a:pt x="274" y="156"/>
                  </a:lnTo>
                  <a:lnTo>
                    <a:pt x="338" y="320"/>
                  </a:lnTo>
                  <a:lnTo>
                    <a:pt x="429" y="165"/>
                  </a:lnTo>
                  <a:lnTo>
                    <a:pt x="475" y="238"/>
                  </a:lnTo>
                  <a:lnTo>
                    <a:pt x="530" y="0"/>
                  </a:lnTo>
                  <a:lnTo>
                    <a:pt x="594" y="311"/>
                  </a:lnTo>
                  <a:lnTo>
                    <a:pt x="704" y="55"/>
                  </a:lnTo>
                  <a:lnTo>
                    <a:pt x="768" y="238"/>
                  </a:lnTo>
                </a:path>
              </a:pathLst>
            </a:custGeom>
            <a:noFill/>
            <a:ln w="12700" cap="sq" cmpd="sng">
              <a:solidFill>
                <a:schemeClr val="tx1"/>
              </a:solidFill>
              <a:prstDash val="solid"/>
              <a:round/>
              <a:headEnd type="none" w="sm" len="sm"/>
              <a:tailEnd type="none" w="sm" len="sm"/>
            </a:ln>
            <a:effectLst/>
          </p:spPr>
          <p:txBody>
            <a:bodyPr wrap="none"/>
            <a:lstStyle/>
            <a:p>
              <a:endParaRPr lang="en-US" dirty="0"/>
            </a:p>
          </p:txBody>
        </p:sp>
        <p:sp>
          <p:nvSpPr>
            <p:cNvPr id="1515569" name="Freeform 49"/>
            <p:cNvSpPr>
              <a:spLocks/>
            </p:cNvSpPr>
            <p:nvPr/>
          </p:nvSpPr>
          <p:spPr bwMode="auto">
            <a:xfrm>
              <a:off x="7615470" y="3801151"/>
              <a:ext cx="1320800" cy="290512"/>
            </a:xfrm>
            <a:custGeom>
              <a:avLst/>
              <a:gdLst/>
              <a:ahLst/>
              <a:cxnLst>
                <a:cxn ang="0">
                  <a:pos x="0" y="338"/>
                </a:cxn>
                <a:cxn ang="0">
                  <a:pos x="45" y="238"/>
                </a:cxn>
                <a:cxn ang="0">
                  <a:pos x="100" y="320"/>
                </a:cxn>
                <a:cxn ang="0">
                  <a:pos x="192" y="55"/>
                </a:cxn>
                <a:cxn ang="0">
                  <a:pos x="237" y="220"/>
                </a:cxn>
                <a:cxn ang="0">
                  <a:pos x="274" y="156"/>
                </a:cxn>
                <a:cxn ang="0">
                  <a:pos x="338" y="320"/>
                </a:cxn>
                <a:cxn ang="0">
                  <a:pos x="429" y="165"/>
                </a:cxn>
                <a:cxn ang="0">
                  <a:pos x="475" y="238"/>
                </a:cxn>
                <a:cxn ang="0">
                  <a:pos x="530" y="0"/>
                </a:cxn>
                <a:cxn ang="0">
                  <a:pos x="594" y="311"/>
                </a:cxn>
                <a:cxn ang="0">
                  <a:pos x="704" y="55"/>
                </a:cxn>
                <a:cxn ang="0">
                  <a:pos x="768" y="238"/>
                </a:cxn>
              </a:cxnLst>
              <a:rect l="0" t="0" r="r" b="b"/>
              <a:pathLst>
                <a:path w="768" h="338">
                  <a:moveTo>
                    <a:pt x="0" y="338"/>
                  </a:moveTo>
                  <a:lnTo>
                    <a:pt x="45" y="238"/>
                  </a:lnTo>
                  <a:lnTo>
                    <a:pt x="100" y="320"/>
                  </a:lnTo>
                  <a:lnTo>
                    <a:pt x="192" y="55"/>
                  </a:lnTo>
                  <a:lnTo>
                    <a:pt x="237" y="220"/>
                  </a:lnTo>
                  <a:lnTo>
                    <a:pt x="274" y="156"/>
                  </a:lnTo>
                  <a:lnTo>
                    <a:pt x="338" y="320"/>
                  </a:lnTo>
                  <a:lnTo>
                    <a:pt x="429" y="165"/>
                  </a:lnTo>
                  <a:lnTo>
                    <a:pt x="475" y="238"/>
                  </a:lnTo>
                  <a:lnTo>
                    <a:pt x="530" y="0"/>
                  </a:lnTo>
                  <a:lnTo>
                    <a:pt x="594" y="311"/>
                  </a:lnTo>
                  <a:lnTo>
                    <a:pt x="704" y="55"/>
                  </a:lnTo>
                  <a:lnTo>
                    <a:pt x="768" y="238"/>
                  </a:lnTo>
                </a:path>
              </a:pathLst>
            </a:custGeom>
            <a:noFill/>
            <a:ln w="12700" cap="sq" cmpd="sng">
              <a:solidFill>
                <a:schemeClr val="tx1"/>
              </a:solidFill>
              <a:prstDash val="solid"/>
              <a:round/>
              <a:headEnd type="none" w="sm" len="sm"/>
              <a:tailEnd type="none" w="sm" len="sm"/>
            </a:ln>
            <a:effectLst/>
          </p:spPr>
          <p:txBody>
            <a:bodyPr wrap="none"/>
            <a:lstStyle/>
            <a:p>
              <a:endParaRPr lang="en-US" dirty="0"/>
            </a:p>
          </p:txBody>
        </p:sp>
        <p:sp>
          <p:nvSpPr>
            <p:cNvPr id="1515570" name="Line 50"/>
            <p:cNvSpPr>
              <a:spLocks noChangeShapeType="1"/>
            </p:cNvSpPr>
            <p:nvPr/>
          </p:nvSpPr>
          <p:spPr bwMode="auto">
            <a:xfrm>
              <a:off x="7367820" y="3963076"/>
              <a:ext cx="1997075" cy="0"/>
            </a:xfrm>
            <a:prstGeom prst="line">
              <a:avLst/>
            </a:prstGeom>
            <a:noFill/>
            <a:ln w="12700" cap="sq">
              <a:solidFill>
                <a:schemeClr val="tx1"/>
              </a:solidFill>
              <a:round/>
              <a:headEnd type="none" w="sm" len="sm"/>
              <a:tailEnd type="none" w="sm" len="sm"/>
            </a:ln>
            <a:effectLst/>
          </p:spPr>
          <p:txBody>
            <a:bodyPr wrap="none"/>
            <a:lstStyle/>
            <a:p>
              <a:endParaRPr lang="en-US" dirty="0"/>
            </a:p>
          </p:txBody>
        </p:sp>
        <p:grpSp>
          <p:nvGrpSpPr>
            <p:cNvPr id="1515571" name="Group 51"/>
            <p:cNvGrpSpPr>
              <a:grpSpLocks/>
            </p:cNvGrpSpPr>
            <p:nvPr/>
          </p:nvGrpSpPr>
          <p:grpSpPr bwMode="auto">
            <a:xfrm>
              <a:off x="2375133" y="2320013"/>
              <a:ext cx="760412" cy="1271588"/>
              <a:chOff x="1139" y="1535"/>
              <a:chExt cx="442" cy="718"/>
            </a:xfrm>
          </p:grpSpPr>
          <p:sp>
            <p:nvSpPr>
              <p:cNvPr id="1515572" name="Rectangle 52"/>
              <p:cNvSpPr>
                <a:spLocks noChangeArrowheads="1"/>
              </p:cNvSpPr>
              <p:nvPr/>
            </p:nvSpPr>
            <p:spPr bwMode="auto">
              <a:xfrm>
                <a:off x="1390" y="1728"/>
                <a:ext cx="174" cy="118"/>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73" name="Rectangle 53"/>
              <p:cNvSpPr>
                <a:spLocks noChangeArrowheads="1"/>
              </p:cNvSpPr>
              <p:nvPr/>
            </p:nvSpPr>
            <p:spPr bwMode="auto">
              <a:xfrm>
                <a:off x="1139" y="1727"/>
                <a:ext cx="174" cy="118"/>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74" name="Rectangle 54"/>
              <p:cNvSpPr>
                <a:spLocks noChangeArrowheads="1"/>
              </p:cNvSpPr>
              <p:nvPr/>
            </p:nvSpPr>
            <p:spPr bwMode="auto">
              <a:xfrm>
                <a:off x="1387" y="1535"/>
                <a:ext cx="174" cy="118"/>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75" name="Rectangle 55"/>
              <p:cNvSpPr>
                <a:spLocks noChangeArrowheads="1"/>
              </p:cNvSpPr>
              <p:nvPr/>
            </p:nvSpPr>
            <p:spPr bwMode="auto">
              <a:xfrm>
                <a:off x="1395" y="2135"/>
                <a:ext cx="174" cy="118"/>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76" name="AutoShape 56"/>
              <p:cNvSpPr>
                <a:spLocks noChangeArrowheads="1"/>
              </p:cNvSpPr>
              <p:nvPr/>
            </p:nvSpPr>
            <p:spPr bwMode="auto">
              <a:xfrm>
                <a:off x="1381" y="1905"/>
                <a:ext cx="200" cy="133"/>
              </a:xfrm>
              <a:prstGeom prst="flowChartDecision">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cxnSp>
            <p:nvCxnSpPr>
              <p:cNvPr id="1515577" name="AutoShape 57"/>
              <p:cNvCxnSpPr>
                <a:cxnSpLocks noChangeShapeType="1"/>
                <a:stCxn id="1515576" idx="1"/>
                <a:endCxn id="1515573" idx="2"/>
              </p:cNvCxnSpPr>
              <p:nvPr/>
            </p:nvCxnSpPr>
            <p:spPr bwMode="auto">
              <a:xfrm rot="10800000">
                <a:off x="1226" y="1845"/>
                <a:ext cx="155" cy="127"/>
              </a:xfrm>
              <a:prstGeom prst="bentConnector2">
                <a:avLst/>
              </a:prstGeom>
              <a:noFill/>
              <a:ln w="12700" cap="sq">
                <a:solidFill>
                  <a:schemeClr val="tx1"/>
                </a:solidFill>
                <a:miter lim="800000"/>
                <a:headEnd type="none" w="sm" len="sm"/>
                <a:tailEnd type="triangle" w="sm" len="sm"/>
              </a:ln>
              <a:effectLst/>
            </p:spPr>
          </p:cxnSp>
          <p:cxnSp>
            <p:nvCxnSpPr>
              <p:cNvPr id="1515578" name="AutoShape 58"/>
              <p:cNvCxnSpPr>
                <a:cxnSpLocks noChangeShapeType="1"/>
                <a:stCxn id="1515573" idx="0"/>
                <a:endCxn id="1515574" idx="1"/>
              </p:cNvCxnSpPr>
              <p:nvPr/>
            </p:nvCxnSpPr>
            <p:spPr bwMode="auto">
              <a:xfrm rot="16200000">
                <a:off x="1240" y="1580"/>
                <a:ext cx="133" cy="161"/>
              </a:xfrm>
              <a:prstGeom prst="bentConnector2">
                <a:avLst/>
              </a:prstGeom>
              <a:noFill/>
              <a:ln w="12700" cap="sq">
                <a:solidFill>
                  <a:schemeClr val="tx1"/>
                </a:solidFill>
                <a:miter lim="800000"/>
                <a:headEnd type="none" w="sm" len="sm"/>
                <a:tailEnd type="triangle" w="sm" len="sm"/>
              </a:ln>
              <a:effectLst/>
            </p:spPr>
          </p:cxnSp>
          <p:cxnSp>
            <p:nvCxnSpPr>
              <p:cNvPr id="1515579" name="AutoShape 59"/>
              <p:cNvCxnSpPr>
                <a:cxnSpLocks noChangeShapeType="1"/>
                <a:stCxn id="1515576" idx="2"/>
                <a:endCxn id="1515575" idx="0"/>
              </p:cNvCxnSpPr>
              <p:nvPr/>
            </p:nvCxnSpPr>
            <p:spPr bwMode="auto">
              <a:xfrm>
                <a:off x="1481" y="2038"/>
                <a:ext cx="1" cy="97"/>
              </a:xfrm>
              <a:prstGeom prst="straightConnector1">
                <a:avLst/>
              </a:prstGeom>
              <a:noFill/>
              <a:ln w="12700" cap="sq">
                <a:solidFill>
                  <a:schemeClr val="tx1"/>
                </a:solidFill>
                <a:round/>
                <a:headEnd type="none" w="sm" len="sm"/>
                <a:tailEnd type="triangle" w="sm" len="sm"/>
              </a:ln>
              <a:effectLst/>
            </p:spPr>
          </p:cxnSp>
          <p:cxnSp>
            <p:nvCxnSpPr>
              <p:cNvPr id="1515580" name="AutoShape 60"/>
              <p:cNvCxnSpPr>
                <a:cxnSpLocks noChangeShapeType="1"/>
                <a:stCxn id="1515574" idx="2"/>
                <a:endCxn id="1515572" idx="0"/>
              </p:cNvCxnSpPr>
              <p:nvPr/>
            </p:nvCxnSpPr>
            <p:spPr bwMode="auto">
              <a:xfrm>
                <a:off x="1474" y="1653"/>
                <a:ext cx="3" cy="75"/>
              </a:xfrm>
              <a:prstGeom prst="straightConnector1">
                <a:avLst/>
              </a:prstGeom>
              <a:noFill/>
              <a:ln w="12700" cap="sq">
                <a:solidFill>
                  <a:schemeClr val="tx1"/>
                </a:solidFill>
                <a:round/>
                <a:headEnd type="none" w="sm" len="sm"/>
                <a:tailEnd type="triangle" w="sm" len="sm"/>
              </a:ln>
              <a:effectLst/>
            </p:spPr>
          </p:cxnSp>
          <p:cxnSp>
            <p:nvCxnSpPr>
              <p:cNvPr id="1515581" name="AutoShape 61"/>
              <p:cNvCxnSpPr>
                <a:cxnSpLocks noChangeShapeType="1"/>
                <a:stCxn id="1515572" idx="2"/>
                <a:endCxn id="1515576" idx="0"/>
              </p:cNvCxnSpPr>
              <p:nvPr/>
            </p:nvCxnSpPr>
            <p:spPr bwMode="auto">
              <a:xfrm>
                <a:off x="1477" y="1846"/>
                <a:ext cx="4" cy="59"/>
              </a:xfrm>
              <a:prstGeom prst="straightConnector1">
                <a:avLst/>
              </a:prstGeom>
              <a:noFill/>
              <a:ln w="12700" cap="sq">
                <a:solidFill>
                  <a:schemeClr val="tx1"/>
                </a:solidFill>
                <a:round/>
                <a:headEnd type="none" w="sm" len="sm"/>
                <a:tailEnd type="triangle" w="sm" len="sm"/>
              </a:ln>
              <a:effectLst/>
            </p:spPr>
          </p:cxnSp>
        </p:grpSp>
        <p:grpSp>
          <p:nvGrpSpPr>
            <p:cNvPr id="1515582" name="Group 62"/>
            <p:cNvGrpSpPr>
              <a:grpSpLocks/>
            </p:cNvGrpSpPr>
            <p:nvPr/>
          </p:nvGrpSpPr>
          <p:grpSpPr bwMode="auto">
            <a:xfrm>
              <a:off x="4708758" y="1553251"/>
              <a:ext cx="1509712" cy="784225"/>
              <a:chOff x="2907" y="823"/>
              <a:chExt cx="878" cy="494"/>
            </a:xfrm>
          </p:grpSpPr>
          <p:grpSp>
            <p:nvGrpSpPr>
              <p:cNvPr id="1515583" name="Group 63"/>
              <p:cNvGrpSpPr>
                <a:grpSpLocks/>
              </p:cNvGrpSpPr>
              <p:nvPr/>
            </p:nvGrpSpPr>
            <p:grpSpPr bwMode="auto">
              <a:xfrm>
                <a:off x="2907" y="823"/>
                <a:ext cx="777" cy="494"/>
                <a:chOff x="3282" y="759"/>
                <a:chExt cx="969" cy="713"/>
              </a:xfrm>
            </p:grpSpPr>
            <p:sp>
              <p:nvSpPr>
                <p:cNvPr id="1515584" name="Line 64"/>
                <p:cNvSpPr>
                  <a:spLocks noChangeShapeType="1"/>
                </p:cNvSpPr>
                <p:nvPr/>
              </p:nvSpPr>
              <p:spPr bwMode="auto">
                <a:xfrm flipH="1">
                  <a:off x="3337" y="1216"/>
                  <a:ext cx="914" cy="0"/>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85" name="Line 65"/>
                <p:cNvSpPr>
                  <a:spLocks noChangeShapeType="1"/>
                </p:cNvSpPr>
                <p:nvPr/>
              </p:nvSpPr>
              <p:spPr bwMode="auto">
                <a:xfrm flipH="1" flipV="1">
                  <a:off x="3446" y="860"/>
                  <a:ext cx="192" cy="347"/>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86" name="Line 66"/>
                <p:cNvSpPr>
                  <a:spLocks noChangeShapeType="1"/>
                </p:cNvSpPr>
                <p:nvPr/>
              </p:nvSpPr>
              <p:spPr bwMode="auto">
                <a:xfrm flipH="1">
                  <a:off x="3474" y="1216"/>
                  <a:ext cx="292" cy="256"/>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87" name="Line 67"/>
                <p:cNvSpPr>
                  <a:spLocks noChangeShapeType="1"/>
                </p:cNvSpPr>
                <p:nvPr/>
              </p:nvSpPr>
              <p:spPr bwMode="auto">
                <a:xfrm flipH="1">
                  <a:off x="3410" y="1363"/>
                  <a:ext cx="192" cy="28"/>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88" name="Line 68"/>
                <p:cNvSpPr>
                  <a:spLocks noChangeShapeType="1"/>
                </p:cNvSpPr>
                <p:nvPr/>
              </p:nvSpPr>
              <p:spPr bwMode="auto">
                <a:xfrm flipH="1" flipV="1">
                  <a:off x="3438" y="988"/>
                  <a:ext cx="155" cy="119"/>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89" name="Line 69"/>
                <p:cNvSpPr>
                  <a:spLocks noChangeShapeType="1"/>
                </p:cNvSpPr>
                <p:nvPr/>
              </p:nvSpPr>
              <p:spPr bwMode="auto">
                <a:xfrm flipV="1">
                  <a:off x="3483" y="759"/>
                  <a:ext cx="128" cy="183"/>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90" name="Line 70"/>
                <p:cNvSpPr>
                  <a:spLocks noChangeShapeType="1"/>
                </p:cNvSpPr>
                <p:nvPr/>
              </p:nvSpPr>
              <p:spPr bwMode="auto">
                <a:xfrm flipH="1" flipV="1">
                  <a:off x="3282" y="786"/>
                  <a:ext cx="164" cy="82"/>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91" name="Line 71"/>
                <p:cNvSpPr>
                  <a:spLocks noChangeShapeType="1"/>
                </p:cNvSpPr>
                <p:nvPr/>
              </p:nvSpPr>
              <p:spPr bwMode="auto">
                <a:xfrm flipH="1" flipV="1">
                  <a:off x="3867" y="979"/>
                  <a:ext cx="128" cy="228"/>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92" name="Line 72"/>
                <p:cNvSpPr>
                  <a:spLocks noChangeShapeType="1"/>
                </p:cNvSpPr>
                <p:nvPr/>
              </p:nvSpPr>
              <p:spPr bwMode="auto">
                <a:xfrm flipH="1" flipV="1">
                  <a:off x="3739" y="1016"/>
                  <a:ext cx="183" cy="100"/>
                </a:xfrm>
                <a:prstGeom prst="line">
                  <a:avLst/>
                </a:prstGeom>
                <a:noFill/>
                <a:ln w="12700" cap="sq">
                  <a:solidFill>
                    <a:schemeClr val="tx1"/>
                  </a:solidFill>
                  <a:round/>
                  <a:headEnd type="none" w="sm" len="sm"/>
                  <a:tailEnd type="none" w="sm" len="sm"/>
                </a:ln>
                <a:effectLst/>
              </p:spPr>
              <p:txBody>
                <a:bodyPr wrap="none"/>
                <a:lstStyle/>
                <a:p>
                  <a:endParaRPr lang="en-US" dirty="0"/>
                </a:p>
              </p:txBody>
            </p:sp>
            <p:sp>
              <p:nvSpPr>
                <p:cNvPr id="1515593" name="Line 73"/>
                <p:cNvSpPr>
                  <a:spLocks noChangeShapeType="1"/>
                </p:cNvSpPr>
                <p:nvPr/>
              </p:nvSpPr>
              <p:spPr bwMode="auto">
                <a:xfrm flipH="1">
                  <a:off x="3940" y="1225"/>
                  <a:ext cx="183" cy="229"/>
                </a:xfrm>
                <a:prstGeom prst="line">
                  <a:avLst/>
                </a:prstGeom>
                <a:noFill/>
                <a:ln w="12700" cap="sq">
                  <a:solidFill>
                    <a:schemeClr val="tx1"/>
                  </a:solidFill>
                  <a:round/>
                  <a:headEnd type="none" w="sm" len="sm"/>
                  <a:tailEnd type="none" w="sm" len="sm"/>
                </a:ln>
                <a:effectLst/>
              </p:spPr>
              <p:txBody>
                <a:bodyPr wrap="none"/>
                <a:lstStyle/>
                <a:p>
                  <a:endParaRPr lang="en-US" dirty="0"/>
                </a:p>
              </p:txBody>
            </p:sp>
          </p:grpSp>
          <p:sp>
            <p:nvSpPr>
              <p:cNvPr id="1515594" name="Rectangle 74"/>
              <p:cNvSpPr>
                <a:spLocks noChangeArrowheads="1"/>
              </p:cNvSpPr>
              <p:nvPr/>
            </p:nvSpPr>
            <p:spPr bwMode="auto">
              <a:xfrm>
                <a:off x="3666" y="1079"/>
                <a:ext cx="119" cy="119"/>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grpSp>
        <p:grpSp>
          <p:nvGrpSpPr>
            <p:cNvPr id="1515595" name="Group 75"/>
            <p:cNvGrpSpPr>
              <a:grpSpLocks/>
            </p:cNvGrpSpPr>
            <p:nvPr/>
          </p:nvGrpSpPr>
          <p:grpSpPr bwMode="auto">
            <a:xfrm flipH="1">
              <a:off x="7391633" y="2039026"/>
              <a:ext cx="1066800" cy="600075"/>
              <a:chOff x="873" y="3332"/>
              <a:chExt cx="840" cy="488"/>
            </a:xfrm>
          </p:grpSpPr>
          <p:sp>
            <p:nvSpPr>
              <p:cNvPr id="1515596" name="Rectangle 76"/>
              <p:cNvSpPr>
                <a:spLocks noChangeArrowheads="1"/>
              </p:cNvSpPr>
              <p:nvPr/>
            </p:nvSpPr>
            <p:spPr bwMode="auto">
              <a:xfrm>
                <a:off x="1215" y="3729"/>
                <a:ext cx="81" cy="91"/>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97" name="Rectangle 77"/>
              <p:cNvSpPr>
                <a:spLocks noChangeArrowheads="1"/>
              </p:cNvSpPr>
              <p:nvPr/>
            </p:nvSpPr>
            <p:spPr bwMode="auto">
              <a:xfrm>
                <a:off x="1319" y="3674"/>
                <a:ext cx="82" cy="14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98" name="Rectangle 78"/>
              <p:cNvSpPr>
                <a:spLocks noChangeArrowheads="1"/>
              </p:cNvSpPr>
              <p:nvPr/>
            </p:nvSpPr>
            <p:spPr bwMode="auto">
              <a:xfrm>
                <a:off x="1423" y="3558"/>
                <a:ext cx="82" cy="261"/>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599" name="Rectangle 79"/>
              <p:cNvSpPr>
                <a:spLocks noChangeArrowheads="1"/>
              </p:cNvSpPr>
              <p:nvPr/>
            </p:nvSpPr>
            <p:spPr bwMode="auto">
              <a:xfrm>
                <a:off x="1528" y="3437"/>
                <a:ext cx="81" cy="382"/>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600" name="Rectangle 80"/>
              <p:cNvSpPr>
                <a:spLocks noChangeArrowheads="1"/>
              </p:cNvSpPr>
              <p:nvPr/>
            </p:nvSpPr>
            <p:spPr bwMode="auto">
              <a:xfrm>
                <a:off x="1631" y="3332"/>
                <a:ext cx="82" cy="486"/>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601" name="Rectangle 81"/>
              <p:cNvSpPr>
                <a:spLocks noChangeArrowheads="1"/>
              </p:cNvSpPr>
              <p:nvPr/>
            </p:nvSpPr>
            <p:spPr bwMode="auto">
              <a:xfrm>
                <a:off x="1104" y="3764"/>
                <a:ext cx="81" cy="5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602" name="Rectangle 82"/>
              <p:cNvSpPr>
                <a:spLocks noChangeArrowheads="1"/>
              </p:cNvSpPr>
              <p:nvPr/>
            </p:nvSpPr>
            <p:spPr bwMode="auto">
              <a:xfrm>
                <a:off x="984" y="3772"/>
                <a:ext cx="81" cy="45"/>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sp>
            <p:nvSpPr>
              <p:cNvPr id="1515603" name="Rectangle 83"/>
              <p:cNvSpPr>
                <a:spLocks noChangeArrowheads="1"/>
              </p:cNvSpPr>
              <p:nvPr/>
            </p:nvSpPr>
            <p:spPr bwMode="auto">
              <a:xfrm>
                <a:off x="873" y="3790"/>
                <a:ext cx="81" cy="27"/>
              </a:xfrm>
              <a:prstGeom prst="rect">
                <a:avLst/>
              </a:prstGeom>
              <a:solidFill>
                <a:schemeClr val="bg1"/>
              </a:solidFill>
              <a:ln w="12700" cap="sq">
                <a:solidFill>
                  <a:schemeClr val="tx1"/>
                </a:solidFill>
                <a:miter lim="800000"/>
                <a:headEnd type="none" w="sm" len="sm"/>
                <a:tailEnd type="none" w="sm" len="sm"/>
              </a:ln>
              <a:effectLst/>
            </p:spPr>
            <p:txBody>
              <a:bodyPr wrap="none" anchor="ctr"/>
              <a:lstStyle/>
              <a:p>
                <a:endParaRPr lang="en-US" dirty="0"/>
              </a:p>
            </p:txBody>
          </p:sp>
        </p:grpSp>
      </p:grpSp>
      <p:sp>
        <p:nvSpPr>
          <p:cNvPr id="87" name="Rectangular Callout 86"/>
          <p:cNvSpPr/>
          <p:nvPr/>
        </p:nvSpPr>
        <p:spPr>
          <a:xfrm>
            <a:off x="7131783" y="4276048"/>
            <a:ext cx="1414780" cy="1028700"/>
          </a:xfrm>
          <a:prstGeom prst="wedgeRectCallout">
            <a:avLst>
              <a:gd name="adj1" fmla="val -121014"/>
              <a:gd name="adj2" fmla="val 1080"/>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A P5 Matrix is a Control Chart</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102</a:t>
            </a:fld>
            <a:endParaRPr lang="en-US" dirty="0"/>
          </a:p>
        </p:txBody>
      </p:sp>
    </p:spTree>
    <p:extLst>
      <p:ext uri="{BB962C8B-B14F-4D97-AF65-F5344CB8AC3E}">
        <p14:creationId xmlns:p14="http://schemas.microsoft.com/office/powerpoint/2010/main" val="1058606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103</a:t>
            </a:fld>
            <a:endParaRPr lang="en-US" dirty="0"/>
          </a:p>
        </p:txBody>
      </p:sp>
      <p:sp>
        <p:nvSpPr>
          <p:cNvPr id="6" name="Content Placeholder 5"/>
          <p:cNvSpPr>
            <a:spLocks noGrp="1"/>
          </p:cNvSpPr>
          <p:nvPr>
            <p:ph idx="1"/>
          </p:nvPr>
        </p:nvSpPr>
        <p:spPr/>
        <p:txBody>
          <a:bodyPr>
            <a:normAutofit fontScale="85000" lnSpcReduction="20000"/>
          </a:bodyPr>
          <a:lstStyle/>
          <a:p>
            <a:pPr marL="285750" indent="-285750">
              <a:lnSpc>
                <a:spcPct val="114000"/>
              </a:lnSpc>
              <a:spcBef>
                <a:spcPts val="0"/>
              </a:spcBef>
              <a:spcAft>
                <a:spcPts val="0"/>
              </a:spcAft>
              <a:buFont typeface="Arial"/>
              <a:buChar char="•"/>
            </a:pPr>
            <a:r>
              <a:rPr lang="en-GB" dirty="0"/>
              <a:t>Quality planning, quality assurance, quality control and continuous improvement.</a:t>
            </a:r>
          </a:p>
          <a:p>
            <a:pPr marL="285750" indent="-285750">
              <a:lnSpc>
                <a:spcPct val="114000"/>
              </a:lnSpc>
              <a:spcBef>
                <a:spcPts val="0"/>
              </a:spcBef>
              <a:spcAft>
                <a:spcPts val="0"/>
              </a:spcAft>
              <a:buFont typeface="Arial"/>
              <a:buChar char="•"/>
            </a:pPr>
            <a:r>
              <a:rPr lang="en-GB" dirty="0"/>
              <a:t>The need to manage the quality of the deliverables (products) or service that a project delivers.</a:t>
            </a:r>
          </a:p>
          <a:p>
            <a:pPr marL="285750" indent="-285750">
              <a:lnSpc>
                <a:spcPct val="114000"/>
              </a:lnSpc>
              <a:spcBef>
                <a:spcPts val="0"/>
              </a:spcBef>
              <a:spcAft>
                <a:spcPts val="0"/>
              </a:spcAft>
              <a:buFont typeface="Arial"/>
              <a:buChar char="•"/>
            </a:pPr>
            <a:r>
              <a:rPr lang="en-GB" dirty="0"/>
              <a:t>The need to manage the quality of the project management process.</a:t>
            </a:r>
          </a:p>
          <a:p>
            <a:pPr marL="285750" indent="-285750">
              <a:lnSpc>
                <a:spcPct val="114000"/>
              </a:lnSpc>
              <a:spcBef>
                <a:spcPts val="0"/>
              </a:spcBef>
              <a:spcAft>
                <a:spcPts val="0"/>
              </a:spcAft>
              <a:buFont typeface="Arial"/>
              <a:buChar char="•"/>
            </a:pPr>
            <a:r>
              <a:rPr lang="en-GB" dirty="0"/>
              <a:t>Techniques used in quality planning and assurance such as quality plans, audit, procedures/checklists.</a:t>
            </a:r>
          </a:p>
          <a:p>
            <a:pPr marL="285750" indent="-285750">
              <a:lnSpc>
                <a:spcPct val="114000"/>
              </a:lnSpc>
              <a:spcBef>
                <a:spcPts val="0"/>
              </a:spcBef>
              <a:spcAft>
                <a:spcPts val="0"/>
              </a:spcAft>
              <a:buFont typeface="Arial"/>
              <a:buChar char="•"/>
            </a:pPr>
            <a:r>
              <a:rPr lang="en-GB" dirty="0"/>
              <a:t>Techniques used in quality control and improvement such as inspection, Ishikawa diagrams, Pareto analysis, control charts.</a:t>
            </a:r>
          </a:p>
          <a:p>
            <a:pPr marL="285750" indent="-285750">
              <a:lnSpc>
                <a:spcPct val="114000"/>
              </a:lnSpc>
              <a:spcBef>
                <a:spcPts val="0"/>
              </a:spcBef>
              <a:spcAft>
                <a:spcPts val="0"/>
              </a:spcAft>
              <a:buFont typeface="Arial"/>
              <a:buChar char="•"/>
            </a:pPr>
            <a:r>
              <a:rPr lang="en-GB" dirty="0"/>
              <a:t>The importance of acceptance criteria for each work package.</a:t>
            </a:r>
          </a:p>
          <a:p>
            <a:pPr marL="285750" indent="-285750">
              <a:lnSpc>
                <a:spcPct val="100000"/>
              </a:lnSpc>
              <a:spcBef>
                <a:spcPts val="0"/>
              </a:spcBef>
              <a:spcAft>
                <a:spcPts val="0"/>
              </a:spcAft>
              <a:buFont typeface="Arial"/>
              <a:buChar char="•"/>
            </a:pPr>
            <a:r>
              <a:rPr lang="en-GB" dirty="0"/>
              <a:t>Benefits and costs of project quality management.</a:t>
            </a:r>
            <a:endParaRPr lang="en-US" dirty="0"/>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Tree>
    <p:extLst>
      <p:ext uri="{BB962C8B-B14F-4D97-AF65-F5344CB8AC3E}">
        <p14:creationId xmlns:p14="http://schemas.microsoft.com/office/powerpoint/2010/main" val="82681742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lstStyle/>
          <a:p>
            <a:r>
              <a:rPr lang="en-GB" dirty="0" smtClean="0"/>
              <a:t>Responsibility Matrix</a:t>
            </a:r>
            <a:endParaRPr lang="en-GB" dirty="0"/>
          </a:p>
        </p:txBody>
      </p:sp>
      <p:grpSp>
        <p:nvGrpSpPr>
          <p:cNvPr id="62" name="Group 61"/>
          <p:cNvGrpSpPr/>
          <p:nvPr/>
        </p:nvGrpSpPr>
        <p:grpSpPr>
          <a:xfrm>
            <a:off x="304800" y="914400"/>
            <a:ext cx="8305800" cy="4997220"/>
            <a:chOff x="1071891" y="1343025"/>
            <a:chExt cx="8997949" cy="4997220"/>
          </a:xfrm>
        </p:grpSpPr>
        <p:sp>
          <p:nvSpPr>
            <p:cNvPr id="811011" name="Rectangle 3"/>
            <p:cNvSpPr>
              <a:spLocks noChangeArrowheads="1"/>
            </p:cNvSpPr>
            <p:nvPr/>
          </p:nvSpPr>
          <p:spPr bwMode="auto">
            <a:xfrm>
              <a:off x="3069760" y="3687763"/>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1.1.1</a:t>
              </a:r>
              <a:endParaRPr lang="en-US" b="1" dirty="0"/>
            </a:p>
          </p:txBody>
        </p:sp>
        <p:sp>
          <p:nvSpPr>
            <p:cNvPr id="811012" name="Rectangle 4"/>
            <p:cNvSpPr>
              <a:spLocks noChangeArrowheads="1"/>
            </p:cNvSpPr>
            <p:nvPr/>
          </p:nvSpPr>
          <p:spPr bwMode="auto">
            <a:xfrm>
              <a:off x="3091985" y="4362450"/>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1.1.2</a:t>
              </a:r>
              <a:endParaRPr lang="en-US" b="1" dirty="0"/>
            </a:p>
          </p:txBody>
        </p:sp>
        <p:sp>
          <p:nvSpPr>
            <p:cNvPr id="811013" name="Rectangle 5"/>
            <p:cNvSpPr>
              <a:spLocks noChangeArrowheads="1"/>
            </p:cNvSpPr>
            <p:nvPr/>
          </p:nvSpPr>
          <p:spPr bwMode="auto">
            <a:xfrm>
              <a:off x="3098335" y="5086350"/>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1.1.3</a:t>
              </a:r>
              <a:endParaRPr lang="en-US" b="1" dirty="0"/>
            </a:p>
          </p:txBody>
        </p:sp>
        <p:sp>
          <p:nvSpPr>
            <p:cNvPr id="811014" name="Rectangle 6"/>
            <p:cNvSpPr>
              <a:spLocks noChangeArrowheads="1"/>
            </p:cNvSpPr>
            <p:nvPr/>
          </p:nvSpPr>
          <p:spPr bwMode="auto">
            <a:xfrm>
              <a:off x="2172823" y="3482975"/>
              <a:ext cx="565150"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1.1</a:t>
              </a:r>
              <a:endParaRPr lang="en-US" b="1" dirty="0"/>
            </a:p>
          </p:txBody>
        </p:sp>
        <p:sp>
          <p:nvSpPr>
            <p:cNvPr id="811015" name="Rectangle 7"/>
            <p:cNvSpPr>
              <a:spLocks noChangeArrowheads="1"/>
            </p:cNvSpPr>
            <p:nvPr/>
          </p:nvSpPr>
          <p:spPr bwMode="auto">
            <a:xfrm>
              <a:off x="1610848" y="3205163"/>
              <a:ext cx="468312" cy="2413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1</a:t>
              </a:r>
              <a:endParaRPr lang="en-US" b="1" dirty="0"/>
            </a:p>
          </p:txBody>
        </p:sp>
        <p:sp>
          <p:nvSpPr>
            <p:cNvPr id="811016" name="Freeform 8"/>
            <p:cNvSpPr>
              <a:spLocks/>
            </p:cNvSpPr>
            <p:nvPr/>
          </p:nvSpPr>
          <p:spPr bwMode="auto">
            <a:xfrm>
              <a:off x="2698285" y="3751263"/>
              <a:ext cx="384175" cy="1485900"/>
            </a:xfrm>
            <a:custGeom>
              <a:avLst/>
              <a:gdLst/>
              <a:ahLst/>
              <a:cxnLst>
                <a:cxn ang="0">
                  <a:pos x="224" y="576"/>
                </a:cxn>
                <a:cxn ang="0">
                  <a:pos x="0" y="576"/>
                </a:cxn>
                <a:cxn ang="0">
                  <a:pos x="0" y="0"/>
                </a:cxn>
              </a:cxnLst>
              <a:rect l="0" t="0" r="r" b="b"/>
              <a:pathLst>
                <a:path w="224" h="576">
                  <a:moveTo>
                    <a:pt x="224" y="576"/>
                  </a:moveTo>
                  <a:lnTo>
                    <a:pt x="0" y="576"/>
                  </a:lnTo>
                  <a:lnTo>
                    <a:pt x="0" y="0"/>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1017" name="Line 9"/>
            <p:cNvSpPr>
              <a:spLocks noChangeShapeType="1"/>
            </p:cNvSpPr>
            <p:nvPr/>
          </p:nvSpPr>
          <p:spPr bwMode="auto">
            <a:xfrm flipH="1">
              <a:off x="2698285" y="3852863"/>
              <a:ext cx="342900" cy="0"/>
            </a:xfrm>
            <a:prstGeom prst="line">
              <a:avLst/>
            </a:prstGeom>
            <a:noFill/>
            <a:ln w="9525">
              <a:solidFill>
                <a:srgbClr val="6699FF"/>
              </a:solidFill>
              <a:round/>
              <a:headEnd/>
              <a:tailEnd/>
            </a:ln>
            <a:effectLst/>
          </p:spPr>
          <p:txBody>
            <a:bodyPr wrap="none" anchor="ctr"/>
            <a:lstStyle/>
            <a:p>
              <a:endParaRPr lang="en-US" b="1" dirty="0"/>
            </a:p>
          </p:txBody>
        </p:sp>
        <p:sp>
          <p:nvSpPr>
            <p:cNvPr id="811018" name="Line 10"/>
            <p:cNvSpPr>
              <a:spLocks noChangeShapeType="1"/>
            </p:cNvSpPr>
            <p:nvPr/>
          </p:nvSpPr>
          <p:spPr bwMode="auto">
            <a:xfrm flipH="1">
              <a:off x="2726860" y="4502150"/>
              <a:ext cx="344488" cy="0"/>
            </a:xfrm>
            <a:prstGeom prst="line">
              <a:avLst/>
            </a:prstGeom>
            <a:noFill/>
            <a:ln w="9525">
              <a:solidFill>
                <a:srgbClr val="6699FF"/>
              </a:solidFill>
              <a:round/>
              <a:headEnd/>
              <a:tailEnd/>
            </a:ln>
            <a:effectLst/>
          </p:spPr>
          <p:txBody>
            <a:bodyPr wrap="none" anchor="ctr"/>
            <a:lstStyle/>
            <a:p>
              <a:endParaRPr lang="en-US" b="1" dirty="0"/>
            </a:p>
          </p:txBody>
        </p:sp>
        <p:sp>
          <p:nvSpPr>
            <p:cNvPr id="811019" name="Freeform 11"/>
            <p:cNvSpPr>
              <a:spLocks/>
            </p:cNvSpPr>
            <p:nvPr/>
          </p:nvSpPr>
          <p:spPr bwMode="auto">
            <a:xfrm>
              <a:off x="1874373" y="3460750"/>
              <a:ext cx="315912" cy="139700"/>
            </a:xfrm>
            <a:custGeom>
              <a:avLst/>
              <a:gdLst/>
              <a:ahLst/>
              <a:cxnLst>
                <a:cxn ang="0">
                  <a:pos x="224" y="576"/>
                </a:cxn>
                <a:cxn ang="0">
                  <a:pos x="0" y="576"/>
                </a:cxn>
                <a:cxn ang="0">
                  <a:pos x="0" y="0"/>
                </a:cxn>
              </a:cxnLst>
              <a:rect l="0" t="0" r="r" b="b"/>
              <a:pathLst>
                <a:path w="224" h="576">
                  <a:moveTo>
                    <a:pt x="224" y="576"/>
                  </a:moveTo>
                  <a:lnTo>
                    <a:pt x="0" y="576"/>
                  </a:lnTo>
                  <a:lnTo>
                    <a:pt x="0" y="0"/>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1020" name="Text Box 12"/>
            <p:cNvSpPr txBox="1">
              <a:spLocks noChangeArrowheads="1"/>
            </p:cNvSpPr>
            <p:nvPr/>
          </p:nvSpPr>
          <p:spPr bwMode="auto">
            <a:xfrm>
              <a:off x="1071891" y="1647825"/>
              <a:ext cx="4540251" cy="369332"/>
            </a:xfrm>
            <a:prstGeom prst="rect">
              <a:avLst/>
            </a:prstGeom>
            <a:noFill/>
            <a:ln w="9525" algn="ctr">
              <a:noFill/>
              <a:miter lim="800000"/>
              <a:headEnd/>
              <a:tailEnd/>
            </a:ln>
            <a:effectLst/>
          </p:spPr>
          <p:txBody>
            <a:bodyPr wrap="square">
              <a:spAutoFit/>
            </a:bodyPr>
            <a:lstStyle/>
            <a:p>
              <a:pPr eaLnBrk="1" hangingPunct="1"/>
              <a:r>
                <a:rPr lang="en-GB" b="1" dirty="0">
                  <a:solidFill>
                    <a:schemeClr val="bg2">
                      <a:lumMod val="50000"/>
                    </a:schemeClr>
                  </a:solidFill>
                </a:rPr>
                <a:t>Product or Work Breakdown Structure</a:t>
              </a:r>
              <a:endParaRPr lang="en-US" b="1" dirty="0">
                <a:solidFill>
                  <a:schemeClr val="bg2">
                    <a:lumMod val="50000"/>
                  </a:schemeClr>
                </a:solidFill>
              </a:endParaRPr>
            </a:p>
          </p:txBody>
        </p:sp>
        <p:sp>
          <p:nvSpPr>
            <p:cNvPr id="811022" name="Rectangle 14"/>
            <p:cNvSpPr>
              <a:spLocks noChangeArrowheads="1"/>
            </p:cNvSpPr>
            <p:nvPr/>
          </p:nvSpPr>
          <p:spPr bwMode="auto">
            <a:xfrm>
              <a:off x="7039417" y="2133600"/>
              <a:ext cx="1494972" cy="48736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a:t>Team Manager</a:t>
              </a:r>
              <a:endParaRPr lang="en-US" b="1" dirty="0"/>
            </a:p>
          </p:txBody>
        </p:sp>
        <p:sp>
          <p:nvSpPr>
            <p:cNvPr id="811023" name="Rectangle 15"/>
            <p:cNvSpPr>
              <a:spLocks noChangeArrowheads="1"/>
            </p:cNvSpPr>
            <p:nvPr/>
          </p:nvSpPr>
          <p:spPr bwMode="auto">
            <a:xfrm>
              <a:off x="5989173" y="1362075"/>
              <a:ext cx="2138816" cy="393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Project Manager</a:t>
              </a:r>
              <a:endParaRPr lang="en-US" b="1" dirty="0"/>
            </a:p>
          </p:txBody>
        </p:sp>
        <p:sp>
          <p:nvSpPr>
            <p:cNvPr id="811024" name="Rectangle 16"/>
            <p:cNvSpPr>
              <a:spLocks noChangeArrowheads="1"/>
            </p:cNvSpPr>
            <p:nvPr/>
          </p:nvSpPr>
          <p:spPr bwMode="auto">
            <a:xfrm>
              <a:off x="4114335" y="3078163"/>
              <a:ext cx="688975"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Jane</a:t>
              </a:r>
              <a:endParaRPr lang="en-US" b="1" dirty="0"/>
            </a:p>
          </p:txBody>
        </p:sp>
        <p:sp>
          <p:nvSpPr>
            <p:cNvPr id="811025" name="Rectangle 17"/>
            <p:cNvSpPr>
              <a:spLocks noChangeArrowheads="1"/>
            </p:cNvSpPr>
            <p:nvPr/>
          </p:nvSpPr>
          <p:spPr bwMode="auto">
            <a:xfrm>
              <a:off x="5073185" y="3079750"/>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Sam</a:t>
              </a:r>
              <a:endParaRPr lang="en-US" b="1" dirty="0"/>
            </a:p>
          </p:txBody>
        </p:sp>
        <p:sp>
          <p:nvSpPr>
            <p:cNvPr id="811026" name="Rectangle 18"/>
            <p:cNvSpPr>
              <a:spLocks noChangeArrowheads="1"/>
            </p:cNvSpPr>
            <p:nvPr/>
          </p:nvSpPr>
          <p:spPr bwMode="auto">
            <a:xfrm>
              <a:off x="6028860" y="3079750"/>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Joe</a:t>
              </a:r>
              <a:endParaRPr lang="en-US" b="1" dirty="0"/>
            </a:p>
          </p:txBody>
        </p:sp>
        <p:sp>
          <p:nvSpPr>
            <p:cNvPr id="811027" name="Freeform 19"/>
            <p:cNvSpPr>
              <a:spLocks/>
            </p:cNvSpPr>
            <p:nvPr/>
          </p:nvSpPr>
          <p:spPr bwMode="auto">
            <a:xfrm>
              <a:off x="4471523" y="2847975"/>
              <a:ext cx="1884362" cy="228600"/>
            </a:xfrm>
            <a:custGeom>
              <a:avLst/>
              <a:gdLst/>
              <a:ahLst/>
              <a:cxnLst>
                <a:cxn ang="0">
                  <a:pos x="0" y="144"/>
                </a:cxn>
                <a:cxn ang="0">
                  <a:pos x="0" y="0"/>
                </a:cxn>
                <a:cxn ang="0">
                  <a:pos x="1096" y="0"/>
                </a:cxn>
                <a:cxn ang="0">
                  <a:pos x="1096" y="136"/>
                </a:cxn>
              </a:cxnLst>
              <a:rect l="0" t="0" r="r" b="b"/>
              <a:pathLst>
                <a:path w="1096" h="144">
                  <a:moveTo>
                    <a:pt x="0" y="144"/>
                  </a:moveTo>
                  <a:lnTo>
                    <a:pt x="0" y="0"/>
                  </a:lnTo>
                  <a:lnTo>
                    <a:pt x="1096" y="0"/>
                  </a:lnTo>
                  <a:lnTo>
                    <a:pt x="1096" y="136"/>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1028" name="Line 20"/>
            <p:cNvSpPr>
              <a:spLocks noChangeShapeType="1"/>
            </p:cNvSpPr>
            <p:nvPr/>
          </p:nvSpPr>
          <p:spPr bwMode="auto">
            <a:xfrm flipV="1">
              <a:off x="5420848" y="2606675"/>
              <a:ext cx="0" cy="469900"/>
            </a:xfrm>
            <a:prstGeom prst="line">
              <a:avLst/>
            </a:prstGeom>
            <a:noFill/>
            <a:ln w="9525">
              <a:solidFill>
                <a:srgbClr val="6699FF"/>
              </a:solidFill>
              <a:round/>
              <a:headEnd/>
              <a:tailEnd/>
            </a:ln>
            <a:effectLst/>
          </p:spPr>
          <p:txBody>
            <a:bodyPr wrap="none" anchor="ctr"/>
            <a:lstStyle/>
            <a:p>
              <a:endParaRPr lang="en-US" b="1" dirty="0"/>
            </a:p>
          </p:txBody>
        </p:sp>
        <p:sp>
          <p:nvSpPr>
            <p:cNvPr id="811029" name="Freeform 21"/>
            <p:cNvSpPr>
              <a:spLocks/>
            </p:cNvSpPr>
            <p:nvPr/>
          </p:nvSpPr>
          <p:spPr bwMode="auto">
            <a:xfrm>
              <a:off x="5422435" y="1919288"/>
              <a:ext cx="3759200" cy="1187450"/>
            </a:xfrm>
            <a:custGeom>
              <a:avLst/>
              <a:gdLst/>
              <a:ahLst/>
              <a:cxnLst>
                <a:cxn ang="0">
                  <a:pos x="0" y="727"/>
                </a:cxn>
                <a:cxn ang="0">
                  <a:pos x="0" y="0"/>
                </a:cxn>
                <a:cxn ang="0">
                  <a:pos x="2186" y="0"/>
                </a:cxn>
                <a:cxn ang="0">
                  <a:pos x="2186" y="748"/>
                </a:cxn>
              </a:cxnLst>
              <a:rect l="0" t="0" r="r" b="b"/>
              <a:pathLst>
                <a:path w="2186" h="748">
                  <a:moveTo>
                    <a:pt x="0" y="727"/>
                  </a:moveTo>
                  <a:lnTo>
                    <a:pt x="0" y="0"/>
                  </a:lnTo>
                  <a:lnTo>
                    <a:pt x="2186" y="0"/>
                  </a:lnTo>
                  <a:lnTo>
                    <a:pt x="2186" y="748"/>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1030" name="Line 22"/>
            <p:cNvSpPr>
              <a:spLocks noChangeShapeType="1"/>
            </p:cNvSpPr>
            <p:nvPr/>
          </p:nvSpPr>
          <p:spPr bwMode="auto">
            <a:xfrm flipV="1">
              <a:off x="6876585" y="1751013"/>
              <a:ext cx="0" cy="152400"/>
            </a:xfrm>
            <a:prstGeom prst="line">
              <a:avLst/>
            </a:prstGeom>
            <a:noFill/>
            <a:ln w="9525">
              <a:solidFill>
                <a:srgbClr val="6699FF"/>
              </a:solidFill>
              <a:round/>
              <a:headEnd/>
              <a:tailEnd/>
            </a:ln>
            <a:effectLst/>
          </p:spPr>
          <p:txBody>
            <a:bodyPr wrap="none" anchor="ctr"/>
            <a:lstStyle/>
            <a:p>
              <a:endParaRPr lang="en-US" b="1" dirty="0"/>
            </a:p>
          </p:txBody>
        </p:sp>
        <p:sp>
          <p:nvSpPr>
            <p:cNvPr id="811031" name="Rectangle 23"/>
            <p:cNvSpPr>
              <a:spLocks noChangeArrowheads="1"/>
            </p:cNvSpPr>
            <p:nvPr/>
          </p:nvSpPr>
          <p:spPr bwMode="auto">
            <a:xfrm>
              <a:off x="6895635" y="3092450"/>
              <a:ext cx="687388"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Mary</a:t>
              </a:r>
              <a:endParaRPr lang="en-US" b="1" dirty="0"/>
            </a:p>
          </p:txBody>
        </p:sp>
        <p:sp>
          <p:nvSpPr>
            <p:cNvPr id="811032" name="Rectangle 24"/>
            <p:cNvSpPr>
              <a:spLocks noChangeArrowheads="1"/>
            </p:cNvSpPr>
            <p:nvPr/>
          </p:nvSpPr>
          <p:spPr bwMode="auto">
            <a:xfrm>
              <a:off x="7852898" y="3094038"/>
              <a:ext cx="688975"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Dave</a:t>
              </a:r>
              <a:endParaRPr lang="en-US" b="1" dirty="0"/>
            </a:p>
          </p:txBody>
        </p:sp>
        <p:sp>
          <p:nvSpPr>
            <p:cNvPr id="811033" name="Rectangle 25"/>
            <p:cNvSpPr>
              <a:spLocks noChangeArrowheads="1"/>
            </p:cNvSpPr>
            <p:nvPr/>
          </p:nvSpPr>
          <p:spPr bwMode="auto">
            <a:xfrm>
              <a:off x="8746660" y="3094038"/>
              <a:ext cx="1230471" cy="266700"/>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n-GB" b="1" dirty="0"/>
                <a:t>Contractor</a:t>
              </a:r>
              <a:endParaRPr lang="en-US" b="1" dirty="0"/>
            </a:p>
          </p:txBody>
        </p:sp>
        <p:sp>
          <p:nvSpPr>
            <p:cNvPr id="811034" name="Freeform 26"/>
            <p:cNvSpPr>
              <a:spLocks/>
            </p:cNvSpPr>
            <p:nvPr/>
          </p:nvSpPr>
          <p:spPr bwMode="auto">
            <a:xfrm>
              <a:off x="7251235" y="2862263"/>
              <a:ext cx="941388" cy="228600"/>
            </a:xfrm>
            <a:custGeom>
              <a:avLst/>
              <a:gdLst/>
              <a:ahLst/>
              <a:cxnLst>
                <a:cxn ang="0">
                  <a:pos x="0" y="144"/>
                </a:cxn>
                <a:cxn ang="0">
                  <a:pos x="0" y="0"/>
                </a:cxn>
                <a:cxn ang="0">
                  <a:pos x="1096" y="0"/>
                </a:cxn>
                <a:cxn ang="0">
                  <a:pos x="1096" y="136"/>
                </a:cxn>
              </a:cxnLst>
              <a:rect l="0" t="0" r="r" b="b"/>
              <a:pathLst>
                <a:path w="1096" h="144">
                  <a:moveTo>
                    <a:pt x="0" y="144"/>
                  </a:moveTo>
                  <a:lnTo>
                    <a:pt x="0" y="0"/>
                  </a:lnTo>
                  <a:lnTo>
                    <a:pt x="1096" y="0"/>
                  </a:lnTo>
                  <a:lnTo>
                    <a:pt x="1096" y="136"/>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1035" name="Line 27"/>
            <p:cNvSpPr>
              <a:spLocks noChangeShapeType="1"/>
            </p:cNvSpPr>
            <p:nvPr/>
          </p:nvSpPr>
          <p:spPr bwMode="auto">
            <a:xfrm flipV="1">
              <a:off x="7744948" y="2620963"/>
              <a:ext cx="0" cy="222250"/>
            </a:xfrm>
            <a:prstGeom prst="line">
              <a:avLst/>
            </a:prstGeom>
            <a:noFill/>
            <a:ln w="9525">
              <a:solidFill>
                <a:srgbClr val="6699FF"/>
              </a:solidFill>
              <a:round/>
              <a:headEnd/>
              <a:tailEnd/>
            </a:ln>
            <a:effectLst/>
          </p:spPr>
          <p:txBody>
            <a:bodyPr wrap="none" anchor="ctr"/>
            <a:lstStyle/>
            <a:p>
              <a:endParaRPr lang="en-US" b="1" dirty="0"/>
            </a:p>
          </p:txBody>
        </p:sp>
        <p:sp>
          <p:nvSpPr>
            <p:cNvPr id="811036" name="Text Box 28"/>
            <p:cNvSpPr txBox="1">
              <a:spLocks noChangeArrowheads="1"/>
            </p:cNvSpPr>
            <p:nvPr/>
          </p:nvSpPr>
          <p:spPr bwMode="auto">
            <a:xfrm>
              <a:off x="1071891" y="1343025"/>
              <a:ext cx="2971800" cy="369332"/>
            </a:xfrm>
            <a:prstGeom prst="rect">
              <a:avLst/>
            </a:prstGeom>
            <a:noFill/>
            <a:ln w="9525" algn="ctr">
              <a:noFill/>
              <a:miter lim="800000"/>
              <a:headEnd/>
              <a:tailEnd/>
            </a:ln>
            <a:effectLst/>
          </p:spPr>
          <p:txBody>
            <a:bodyPr wrap="square">
              <a:spAutoFit/>
            </a:bodyPr>
            <a:lstStyle/>
            <a:p>
              <a:pPr eaLnBrk="1" hangingPunct="1"/>
              <a:r>
                <a:rPr lang="en-GB" b="1" dirty="0" smtClean="0">
                  <a:solidFill>
                    <a:schemeClr val="bg2">
                      <a:lumMod val="50000"/>
                    </a:schemeClr>
                  </a:solidFill>
                </a:rPr>
                <a:t>Organization </a:t>
              </a:r>
              <a:r>
                <a:rPr lang="en-GB" b="1" dirty="0">
                  <a:solidFill>
                    <a:schemeClr val="bg2">
                      <a:lumMod val="50000"/>
                    </a:schemeClr>
                  </a:solidFill>
                </a:rPr>
                <a:t>Structure</a:t>
              </a:r>
              <a:endParaRPr lang="en-US" b="1" dirty="0">
                <a:solidFill>
                  <a:schemeClr val="bg2">
                    <a:lumMod val="50000"/>
                  </a:schemeClr>
                </a:solidFill>
              </a:endParaRPr>
            </a:p>
          </p:txBody>
        </p:sp>
        <p:sp>
          <p:nvSpPr>
            <p:cNvPr id="811037" name="Text Box 29"/>
            <p:cNvSpPr txBox="1">
              <a:spLocks noChangeArrowheads="1"/>
            </p:cNvSpPr>
            <p:nvPr/>
          </p:nvSpPr>
          <p:spPr bwMode="auto">
            <a:xfrm>
              <a:off x="2036525" y="5693914"/>
              <a:ext cx="2143579" cy="646331"/>
            </a:xfrm>
            <a:prstGeom prst="rect">
              <a:avLst/>
            </a:prstGeom>
            <a:noFill/>
            <a:ln w="9525" algn="ctr">
              <a:noFill/>
              <a:miter lim="800000"/>
              <a:headEnd/>
              <a:tailEnd/>
            </a:ln>
            <a:effectLst/>
          </p:spPr>
          <p:txBody>
            <a:bodyPr wrap="square">
              <a:spAutoFit/>
            </a:bodyPr>
            <a:lstStyle/>
            <a:p>
              <a:pPr eaLnBrk="1" hangingPunct="1"/>
              <a:r>
                <a:rPr lang="en-GB" b="1" dirty="0">
                  <a:solidFill>
                    <a:schemeClr val="bg2">
                      <a:lumMod val="50000"/>
                    </a:schemeClr>
                  </a:solidFill>
                </a:rPr>
                <a:t>Products or Work Packages</a:t>
              </a:r>
              <a:endParaRPr lang="en-US" b="1" dirty="0">
                <a:solidFill>
                  <a:schemeClr val="bg2">
                    <a:lumMod val="50000"/>
                  </a:schemeClr>
                </a:solidFill>
              </a:endParaRPr>
            </a:p>
          </p:txBody>
        </p:sp>
        <p:sp>
          <p:nvSpPr>
            <p:cNvPr id="811038" name="Line 30"/>
            <p:cNvSpPr>
              <a:spLocks noChangeShapeType="1"/>
            </p:cNvSpPr>
            <p:nvPr/>
          </p:nvSpPr>
          <p:spPr bwMode="auto">
            <a:xfrm flipV="1">
              <a:off x="3379641" y="5400675"/>
              <a:ext cx="45719" cy="201839"/>
            </a:xfrm>
            <a:prstGeom prst="line">
              <a:avLst/>
            </a:prstGeom>
            <a:noFill/>
            <a:ln w="9525">
              <a:solidFill>
                <a:srgbClr val="6699FF"/>
              </a:solidFill>
              <a:round/>
              <a:headEnd/>
              <a:tailEnd type="triangle" w="med" len="med"/>
            </a:ln>
            <a:effectLst/>
          </p:spPr>
          <p:txBody>
            <a:bodyPr wrap="none" anchor="ctr"/>
            <a:lstStyle/>
            <a:p>
              <a:endParaRPr lang="en-US" b="1" dirty="0"/>
            </a:p>
          </p:txBody>
        </p:sp>
        <p:sp>
          <p:nvSpPr>
            <p:cNvPr id="811039" name="Rectangle 31"/>
            <p:cNvSpPr>
              <a:spLocks noChangeArrowheads="1"/>
            </p:cNvSpPr>
            <p:nvPr/>
          </p:nvSpPr>
          <p:spPr bwMode="auto">
            <a:xfrm>
              <a:off x="4003210" y="3495675"/>
              <a:ext cx="5572125" cy="20955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1" hangingPunct="1"/>
              <a:endParaRPr lang="en-US" b="1" dirty="0"/>
            </a:p>
          </p:txBody>
        </p:sp>
        <p:sp>
          <p:nvSpPr>
            <p:cNvPr id="811040" name="Line 32"/>
            <p:cNvSpPr>
              <a:spLocks noChangeShapeType="1"/>
            </p:cNvSpPr>
            <p:nvPr/>
          </p:nvSpPr>
          <p:spPr bwMode="auto">
            <a:xfrm>
              <a:off x="4952535" y="3508375"/>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1041" name="Line 33"/>
            <p:cNvSpPr>
              <a:spLocks noChangeShapeType="1"/>
            </p:cNvSpPr>
            <p:nvPr/>
          </p:nvSpPr>
          <p:spPr bwMode="auto">
            <a:xfrm>
              <a:off x="5930435" y="3509963"/>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1042" name="Line 34"/>
            <p:cNvSpPr>
              <a:spLocks noChangeShapeType="1"/>
            </p:cNvSpPr>
            <p:nvPr/>
          </p:nvSpPr>
          <p:spPr bwMode="auto">
            <a:xfrm>
              <a:off x="6825785" y="3509963"/>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1043" name="Line 35"/>
            <p:cNvSpPr>
              <a:spLocks noChangeShapeType="1"/>
            </p:cNvSpPr>
            <p:nvPr/>
          </p:nvSpPr>
          <p:spPr bwMode="auto">
            <a:xfrm>
              <a:off x="7733835" y="3509963"/>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1044" name="Line 36"/>
            <p:cNvSpPr>
              <a:spLocks noChangeShapeType="1"/>
            </p:cNvSpPr>
            <p:nvPr/>
          </p:nvSpPr>
          <p:spPr bwMode="auto">
            <a:xfrm>
              <a:off x="8695860" y="3509963"/>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1045" name="Line 37"/>
            <p:cNvSpPr>
              <a:spLocks noChangeShapeType="1"/>
            </p:cNvSpPr>
            <p:nvPr/>
          </p:nvSpPr>
          <p:spPr bwMode="auto">
            <a:xfrm>
              <a:off x="4003210" y="4168775"/>
              <a:ext cx="5572125" cy="0"/>
            </a:xfrm>
            <a:prstGeom prst="line">
              <a:avLst/>
            </a:prstGeom>
            <a:noFill/>
            <a:ln w="9525">
              <a:solidFill>
                <a:srgbClr val="6699FF"/>
              </a:solidFill>
              <a:round/>
              <a:headEnd/>
              <a:tailEnd/>
            </a:ln>
            <a:effectLst/>
          </p:spPr>
          <p:txBody>
            <a:bodyPr wrap="none" anchor="ctr"/>
            <a:lstStyle/>
            <a:p>
              <a:endParaRPr lang="en-US" b="1" dirty="0"/>
            </a:p>
          </p:txBody>
        </p:sp>
        <p:sp>
          <p:nvSpPr>
            <p:cNvPr id="811046" name="Text Box 38"/>
            <p:cNvSpPr txBox="1">
              <a:spLocks noChangeArrowheads="1"/>
            </p:cNvSpPr>
            <p:nvPr/>
          </p:nvSpPr>
          <p:spPr bwMode="auto">
            <a:xfrm>
              <a:off x="4338266" y="3684588"/>
              <a:ext cx="340719" cy="369332"/>
            </a:xfrm>
            <a:prstGeom prst="rect">
              <a:avLst/>
            </a:prstGeom>
            <a:noFill/>
            <a:ln w="9525" algn="ctr">
              <a:noFill/>
              <a:miter lim="800000"/>
              <a:headEnd/>
              <a:tailEnd/>
            </a:ln>
            <a:effectLst/>
          </p:spPr>
          <p:txBody>
            <a:bodyPr wrap="none">
              <a:spAutoFit/>
            </a:bodyPr>
            <a:lstStyle/>
            <a:p>
              <a:pPr eaLnBrk="1" hangingPunct="1"/>
              <a:r>
                <a:rPr lang="en-GB" b="1" dirty="0"/>
                <a:t>R</a:t>
              </a:r>
              <a:endParaRPr lang="en-US" b="1" dirty="0"/>
            </a:p>
          </p:txBody>
        </p:sp>
        <p:sp>
          <p:nvSpPr>
            <p:cNvPr id="811047" name="Text Box 39"/>
            <p:cNvSpPr txBox="1">
              <a:spLocks noChangeArrowheads="1"/>
            </p:cNvSpPr>
            <p:nvPr/>
          </p:nvSpPr>
          <p:spPr bwMode="auto">
            <a:xfrm>
              <a:off x="5301878" y="3684588"/>
              <a:ext cx="351139" cy="369332"/>
            </a:xfrm>
            <a:prstGeom prst="rect">
              <a:avLst/>
            </a:prstGeom>
            <a:noFill/>
            <a:ln w="9525" algn="ctr">
              <a:noFill/>
              <a:miter lim="800000"/>
              <a:headEnd/>
              <a:tailEnd/>
            </a:ln>
            <a:effectLst/>
          </p:spPr>
          <p:txBody>
            <a:bodyPr wrap="none">
              <a:spAutoFit/>
            </a:bodyPr>
            <a:lstStyle/>
            <a:p>
              <a:pPr eaLnBrk="1" hangingPunct="1"/>
              <a:r>
                <a:rPr lang="en-GB" b="1" dirty="0"/>
                <a:t>A</a:t>
              </a:r>
              <a:endParaRPr lang="en-US" b="1" dirty="0"/>
            </a:p>
          </p:txBody>
        </p:sp>
        <p:sp>
          <p:nvSpPr>
            <p:cNvPr id="811049" name="Text Box 41"/>
            <p:cNvSpPr txBox="1">
              <a:spLocks noChangeArrowheads="1"/>
            </p:cNvSpPr>
            <p:nvPr/>
          </p:nvSpPr>
          <p:spPr bwMode="auto">
            <a:xfrm>
              <a:off x="7097341" y="3684588"/>
              <a:ext cx="332035" cy="369332"/>
            </a:xfrm>
            <a:prstGeom prst="rect">
              <a:avLst/>
            </a:prstGeom>
            <a:noFill/>
            <a:ln w="9525" algn="ctr">
              <a:noFill/>
              <a:miter lim="800000"/>
              <a:headEnd/>
              <a:tailEnd/>
            </a:ln>
            <a:effectLst/>
          </p:spPr>
          <p:txBody>
            <a:bodyPr wrap="none">
              <a:spAutoFit/>
            </a:bodyPr>
            <a:lstStyle/>
            <a:p>
              <a:pPr eaLnBrk="1" hangingPunct="1"/>
              <a:r>
                <a:rPr lang="en-GB" b="1" dirty="0"/>
                <a:t>C</a:t>
              </a:r>
              <a:endParaRPr lang="en-US" b="1" dirty="0"/>
            </a:p>
          </p:txBody>
        </p:sp>
        <p:sp>
          <p:nvSpPr>
            <p:cNvPr id="811050" name="Text Box 42"/>
            <p:cNvSpPr txBox="1">
              <a:spLocks noChangeArrowheads="1"/>
            </p:cNvSpPr>
            <p:nvPr/>
          </p:nvSpPr>
          <p:spPr bwMode="auto">
            <a:xfrm>
              <a:off x="5268674" y="5659668"/>
              <a:ext cx="4801166" cy="646331"/>
            </a:xfrm>
            <a:prstGeom prst="rect">
              <a:avLst/>
            </a:prstGeom>
            <a:noFill/>
            <a:ln w="9525" algn="ctr">
              <a:noFill/>
              <a:miter lim="800000"/>
              <a:headEnd/>
              <a:tailEnd/>
            </a:ln>
            <a:effectLst/>
          </p:spPr>
          <p:txBody>
            <a:bodyPr wrap="square">
              <a:spAutoFit/>
            </a:bodyPr>
            <a:lstStyle/>
            <a:p>
              <a:pPr algn="l" eaLnBrk="1" hangingPunct="1"/>
              <a:r>
                <a:rPr lang="en-GB" b="1" dirty="0"/>
                <a:t>R </a:t>
              </a:r>
              <a:r>
                <a:rPr lang="en-GB" b="1" dirty="0" smtClean="0"/>
                <a:t>– Responsible	A </a:t>
              </a:r>
              <a:r>
                <a:rPr lang="en-GB" b="1" dirty="0"/>
                <a:t>-</a:t>
              </a:r>
              <a:r>
                <a:rPr lang="en-GB" b="1" dirty="0" smtClean="0"/>
                <a:t>Accountable </a:t>
              </a:r>
              <a:br>
                <a:rPr lang="en-GB" b="1" dirty="0" smtClean="0"/>
              </a:br>
              <a:r>
                <a:rPr lang="en-GB" b="1" dirty="0" smtClean="0"/>
                <a:t>C </a:t>
              </a:r>
              <a:r>
                <a:rPr lang="en-GB" b="1" dirty="0"/>
                <a:t>- Consult </a:t>
              </a:r>
              <a:r>
                <a:rPr lang="en-GB" b="1" dirty="0" smtClean="0"/>
                <a:t>	I </a:t>
              </a:r>
              <a:r>
                <a:rPr lang="en-GB" b="1" dirty="0"/>
                <a:t>- Inform</a:t>
              </a:r>
              <a:endParaRPr lang="en-US" b="1" dirty="0"/>
            </a:p>
          </p:txBody>
        </p:sp>
        <p:sp>
          <p:nvSpPr>
            <p:cNvPr id="811051" name="Text Box 43"/>
            <p:cNvSpPr txBox="1">
              <a:spLocks noChangeArrowheads="1"/>
            </p:cNvSpPr>
            <p:nvPr/>
          </p:nvSpPr>
          <p:spPr bwMode="auto">
            <a:xfrm>
              <a:off x="8088711" y="3697288"/>
              <a:ext cx="266045" cy="369332"/>
            </a:xfrm>
            <a:prstGeom prst="rect">
              <a:avLst/>
            </a:prstGeom>
            <a:noFill/>
            <a:ln w="9525" algn="ctr">
              <a:noFill/>
              <a:miter lim="800000"/>
              <a:headEnd/>
              <a:tailEnd/>
            </a:ln>
            <a:effectLst/>
          </p:spPr>
          <p:txBody>
            <a:bodyPr wrap="none">
              <a:spAutoFit/>
            </a:bodyPr>
            <a:lstStyle/>
            <a:p>
              <a:pPr eaLnBrk="1" hangingPunct="1"/>
              <a:r>
                <a:rPr lang="en-GB" b="1" dirty="0"/>
                <a:t>I</a:t>
              </a:r>
              <a:endParaRPr lang="en-US" b="1" dirty="0"/>
            </a:p>
          </p:txBody>
        </p:sp>
        <p:sp>
          <p:nvSpPr>
            <p:cNvPr id="811052" name="Line 44"/>
            <p:cNvSpPr>
              <a:spLocks noChangeShapeType="1"/>
            </p:cNvSpPr>
            <p:nvPr/>
          </p:nvSpPr>
          <p:spPr bwMode="auto">
            <a:xfrm>
              <a:off x="3988923" y="4879975"/>
              <a:ext cx="5586412" cy="0"/>
            </a:xfrm>
            <a:prstGeom prst="line">
              <a:avLst/>
            </a:prstGeom>
            <a:noFill/>
            <a:ln w="9525">
              <a:solidFill>
                <a:srgbClr val="6699FF"/>
              </a:solidFill>
              <a:round/>
              <a:headEnd/>
              <a:tailEnd/>
            </a:ln>
            <a:effectLst/>
          </p:spPr>
          <p:txBody>
            <a:bodyPr wrap="none" anchor="ctr"/>
            <a:lstStyle/>
            <a:p>
              <a:endParaRPr lang="en-US" b="1" dirty="0"/>
            </a:p>
          </p:txBody>
        </p:sp>
        <p:grpSp>
          <p:nvGrpSpPr>
            <p:cNvPr id="811053" name="Group 45"/>
            <p:cNvGrpSpPr>
              <a:grpSpLocks/>
            </p:cNvGrpSpPr>
            <p:nvPr/>
          </p:nvGrpSpPr>
          <p:grpSpPr bwMode="auto">
            <a:xfrm>
              <a:off x="4379448" y="4362454"/>
              <a:ext cx="3978144" cy="384176"/>
              <a:chOff x="2209" y="2748"/>
              <a:chExt cx="2313" cy="242"/>
            </a:xfrm>
          </p:grpSpPr>
          <p:grpSp>
            <p:nvGrpSpPr>
              <p:cNvPr id="811054" name="Group 46"/>
              <p:cNvGrpSpPr>
                <a:grpSpLocks/>
              </p:cNvGrpSpPr>
              <p:nvPr/>
            </p:nvGrpSpPr>
            <p:grpSpPr bwMode="auto">
              <a:xfrm>
                <a:off x="2209" y="2748"/>
                <a:ext cx="2313" cy="242"/>
                <a:chOff x="1955" y="2712"/>
                <a:chExt cx="2313" cy="242"/>
              </a:xfrm>
            </p:grpSpPr>
            <p:sp>
              <p:nvSpPr>
                <p:cNvPr id="811055" name="Text Box 47"/>
                <p:cNvSpPr txBox="1">
                  <a:spLocks noChangeArrowheads="1"/>
                </p:cNvSpPr>
                <p:nvPr/>
              </p:nvSpPr>
              <p:spPr bwMode="auto">
                <a:xfrm>
                  <a:off x="2508" y="2712"/>
                  <a:ext cx="198" cy="233"/>
                </a:xfrm>
                <a:prstGeom prst="rect">
                  <a:avLst/>
                </a:prstGeom>
                <a:noFill/>
                <a:ln w="9525" algn="ctr">
                  <a:noFill/>
                  <a:miter lim="800000"/>
                  <a:headEnd/>
                  <a:tailEnd/>
                </a:ln>
                <a:effectLst/>
              </p:spPr>
              <p:txBody>
                <a:bodyPr wrap="none">
                  <a:spAutoFit/>
                </a:bodyPr>
                <a:lstStyle/>
                <a:p>
                  <a:pPr eaLnBrk="1" hangingPunct="1"/>
                  <a:r>
                    <a:rPr lang="en-GB" b="1" dirty="0"/>
                    <a:t>R</a:t>
                  </a:r>
                  <a:endParaRPr lang="en-US" b="1" dirty="0"/>
                </a:p>
              </p:txBody>
            </p:sp>
            <p:sp>
              <p:nvSpPr>
                <p:cNvPr id="811056" name="Text Box 48"/>
                <p:cNvSpPr txBox="1">
                  <a:spLocks noChangeArrowheads="1"/>
                </p:cNvSpPr>
                <p:nvPr/>
              </p:nvSpPr>
              <p:spPr bwMode="auto">
                <a:xfrm>
                  <a:off x="1955" y="2712"/>
                  <a:ext cx="116" cy="233"/>
                </a:xfrm>
                <a:prstGeom prst="rect">
                  <a:avLst/>
                </a:prstGeom>
                <a:noFill/>
                <a:ln w="9525" algn="ctr">
                  <a:noFill/>
                  <a:miter lim="800000"/>
                  <a:headEnd/>
                  <a:tailEnd/>
                </a:ln>
                <a:effectLst/>
              </p:spPr>
              <p:txBody>
                <a:bodyPr wrap="none">
                  <a:spAutoFit/>
                </a:bodyPr>
                <a:lstStyle/>
                <a:p>
                  <a:pPr eaLnBrk="1" hangingPunct="1"/>
                  <a:endParaRPr lang="en-US" b="1" dirty="0"/>
                </a:p>
              </p:txBody>
            </p:sp>
            <p:sp>
              <p:nvSpPr>
                <p:cNvPr id="811057" name="Text Box 49"/>
                <p:cNvSpPr txBox="1">
                  <a:spLocks noChangeArrowheads="1"/>
                </p:cNvSpPr>
                <p:nvPr/>
              </p:nvSpPr>
              <p:spPr bwMode="auto">
                <a:xfrm>
                  <a:off x="4113" y="2721"/>
                  <a:ext cx="155" cy="233"/>
                </a:xfrm>
                <a:prstGeom prst="rect">
                  <a:avLst/>
                </a:prstGeom>
                <a:noFill/>
                <a:ln w="9525" algn="ctr">
                  <a:noFill/>
                  <a:miter lim="800000"/>
                  <a:headEnd/>
                  <a:tailEnd/>
                </a:ln>
                <a:effectLst/>
              </p:spPr>
              <p:txBody>
                <a:bodyPr wrap="none">
                  <a:spAutoFit/>
                </a:bodyPr>
                <a:lstStyle/>
                <a:p>
                  <a:pPr eaLnBrk="1" hangingPunct="1"/>
                  <a:r>
                    <a:rPr lang="en-GB" b="1" dirty="0"/>
                    <a:t>I</a:t>
                  </a:r>
                  <a:endParaRPr lang="en-US" b="1" dirty="0"/>
                </a:p>
              </p:txBody>
            </p:sp>
          </p:grpSp>
          <p:sp>
            <p:nvSpPr>
              <p:cNvPr id="811058" name="Text Box 50"/>
              <p:cNvSpPr txBox="1">
                <a:spLocks noChangeArrowheads="1"/>
              </p:cNvSpPr>
              <p:nvPr/>
            </p:nvSpPr>
            <p:spPr bwMode="auto">
              <a:xfrm>
                <a:off x="3303" y="2757"/>
                <a:ext cx="204" cy="233"/>
              </a:xfrm>
              <a:prstGeom prst="rect">
                <a:avLst/>
              </a:prstGeom>
              <a:noFill/>
              <a:ln w="9525" algn="ctr">
                <a:noFill/>
                <a:miter lim="800000"/>
                <a:headEnd/>
                <a:tailEnd/>
              </a:ln>
              <a:effectLst/>
            </p:spPr>
            <p:txBody>
              <a:bodyPr wrap="none">
                <a:spAutoFit/>
              </a:bodyPr>
              <a:lstStyle/>
              <a:p>
                <a:pPr eaLnBrk="1" hangingPunct="1"/>
                <a:r>
                  <a:rPr lang="en-GB" b="1" dirty="0"/>
                  <a:t>A</a:t>
                </a:r>
                <a:endParaRPr lang="en-US" b="1" dirty="0"/>
              </a:p>
            </p:txBody>
          </p:sp>
          <p:sp>
            <p:nvSpPr>
              <p:cNvPr id="811059" name="Text Box 51"/>
              <p:cNvSpPr txBox="1">
                <a:spLocks noChangeArrowheads="1"/>
              </p:cNvSpPr>
              <p:nvPr/>
            </p:nvSpPr>
            <p:spPr bwMode="auto">
              <a:xfrm>
                <a:off x="3832" y="2749"/>
                <a:ext cx="193" cy="233"/>
              </a:xfrm>
              <a:prstGeom prst="rect">
                <a:avLst/>
              </a:prstGeom>
              <a:noFill/>
              <a:ln w="9525" algn="ctr">
                <a:noFill/>
                <a:miter lim="800000"/>
                <a:headEnd/>
                <a:tailEnd/>
              </a:ln>
              <a:effectLst/>
            </p:spPr>
            <p:txBody>
              <a:bodyPr wrap="none">
                <a:spAutoFit/>
              </a:bodyPr>
              <a:lstStyle/>
              <a:p>
                <a:pPr eaLnBrk="1" hangingPunct="1"/>
                <a:r>
                  <a:rPr lang="en-GB" b="1" dirty="0"/>
                  <a:t>C</a:t>
                </a:r>
                <a:endParaRPr lang="en-US" b="1" dirty="0"/>
              </a:p>
            </p:txBody>
          </p:sp>
        </p:grpSp>
        <p:sp>
          <p:nvSpPr>
            <p:cNvPr id="811061" name="Line 53"/>
            <p:cNvSpPr>
              <a:spLocks noChangeShapeType="1"/>
            </p:cNvSpPr>
            <p:nvPr/>
          </p:nvSpPr>
          <p:spPr bwMode="auto">
            <a:xfrm flipV="1">
              <a:off x="7743360" y="1938338"/>
              <a:ext cx="0" cy="222250"/>
            </a:xfrm>
            <a:prstGeom prst="line">
              <a:avLst/>
            </a:prstGeom>
            <a:noFill/>
            <a:ln w="9525">
              <a:solidFill>
                <a:srgbClr val="6699FF"/>
              </a:solidFill>
              <a:round/>
              <a:headEnd/>
              <a:tailEnd/>
            </a:ln>
            <a:effectLst/>
          </p:spPr>
          <p:txBody>
            <a:bodyPr wrap="none" anchor="ctr"/>
            <a:lstStyle/>
            <a:p>
              <a:endParaRPr lang="en-US" b="1" dirty="0"/>
            </a:p>
          </p:txBody>
        </p:sp>
        <p:grpSp>
          <p:nvGrpSpPr>
            <p:cNvPr id="811063" name="Group 55"/>
            <p:cNvGrpSpPr>
              <a:grpSpLocks/>
            </p:cNvGrpSpPr>
            <p:nvPr/>
          </p:nvGrpSpPr>
          <p:grpSpPr bwMode="auto">
            <a:xfrm>
              <a:off x="5394390" y="5083182"/>
              <a:ext cx="3949694" cy="392113"/>
              <a:chOff x="2799" y="3202"/>
              <a:chExt cx="2297" cy="247"/>
            </a:xfrm>
          </p:grpSpPr>
          <p:grpSp>
            <p:nvGrpSpPr>
              <p:cNvPr id="811064" name="Group 56"/>
              <p:cNvGrpSpPr>
                <a:grpSpLocks/>
              </p:cNvGrpSpPr>
              <p:nvPr/>
            </p:nvGrpSpPr>
            <p:grpSpPr bwMode="auto">
              <a:xfrm>
                <a:off x="2799" y="3202"/>
                <a:ext cx="1243" cy="241"/>
                <a:chOff x="3066" y="3184"/>
                <a:chExt cx="1243" cy="241"/>
              </a:xfrm>
            </p:grpSpPr>
            <p:sp>
              <p:nvSpPr>
                <p:cNvPr id="811065" name="Text Box 57"/>
                <p:cNvSpPr txBox="1">
                  <a:spLocks noChangeArrowheads="1"/>
                </p:cNvSpPr>
                <p:nvPr/>
              </p:nvSpPr>
              <p:spPr bwMode="auto">
                <a:xfrm>
                  <a:off x="3572" y="3192"/>
                  <a:ext cx="198" cy="233"/>
                </a:xfrm>
                <a:prstGeom prst="rect">
                  <a:avLst/>
                </a:prstGeom>
                <a:noFill/>
                <a:ln w="9525" algn="ctr">
                  <a:noFill/>
                  <a:miter lim="800000"/>
                  <a:headEnd/>
                  <a:tailEnd/>
                </a:ln>
                <a:effectLst/>
              </p:spPr>
              <p:txBody>
                <a:bodyPr wrap="none">
                  <a:spAutoFit/>
                </a:bodyPr>
                <a:lstStyle/>
                <a:p>
                  <a:pPr eaLnBrk="1" hangingPunct="1"/>
                  <a:r>
                    <a:rPr lang="en-GB" b="1" dirty="0"/>
                    <a:t>R</a:t>
                  </a:r>
                  <a:endParaRPr lang="en-US" b="1" dirty="0"/>
                </a:p>
              </p:txBody>
            </p:sp>
            <p:sp>
              <p:nvSpPr>
                <p:cNvPr id="811066" name="Text Box 58"/>
                <p:cNvSpPr txBox="1">
                  <a:spLocks noChangeArrowheads="1"/>
                </p:cNvSpPr>
                <p:nvPr/>
              </p:nvSpPr>
              <p:spPr bwMode="auto">
                <a:xfrm>
                  <a:off x="4116" y="3184"/>
                  <a:ext cx="193" cy="233"/>
                </a:xfrm>
                <a:prstGeom prst="rect">
                  <a:avLst/>
                </a:prstGeom>
                <a:noFill/>
                <a:ln w="9525" algn="ctr">
                  <a:noFill/>
                  <a:miter lim="800000"/>
                  <a:headEnd/>
                  <a:tailEnd/>
                </a:ln>
                <a:effectLst/>
              </p:spPr>
              <p:txBody>
                <a:bodyPr wrap="none">
                  <a:spAutoFit/>
                </a:bodyPr>
                <a:lstStyle/>
                <a:p>
                  <a:pPr eaLnBrk="1" hangingPunct="1"/>
                  <a:r>
                    <a:rPr lang="en-GB" b="1" dirty="0"/>
                    <a:t>C</a:t>
                  </a:r>
                  <a:endParaRPr lang="en-US" b="1" dirty="0"/>
                </a:p>
              </p:txBody>
            </p:sp>
            <p:sp>
              <p:nvSpPr>
                <p:cNvPr id="811067" name="Text Box 59"/>
                <p:cNvSpPr txBox="1">
                  <a:spLocks noChangeArrowheads="1"/>
                </p:cNvSpPr>
                <p:nvPr/>
              </p:nvSpPr>
              <p:spPr bwMode="auto">
                <a:xfrm>
                  <a:off x="3066" y="3185"/>
                  <a:ext cx="155" cy="233"/>
                </a:xfrm>
                <a:prstGeom prst="rect">
                  <a:avLst/>
                </a:prstGeom>
                <a:noFill/>
                <a:ln w="9525" algn="ctr">
                  <a:noFill/>
                  <a:miter lim="800000"/>
                  <a:headEnd/>
                  <a:tailEnd/>
                </a:ln>
                <a:effectLst/>
              </p:spPr>
              <p:txBody>
                <a:bodyPr wrap="none">
                  <a:spAutoFit/>
                </a:bodyPr>
                <a:lstStyle/>
                <a:p>
                  <a:pPr eaLnBrk="1" hangingPunct="1"/>
                  <a:r>
                    <a:rPr lang="en-GB" b="1" dirty="0"/>
                    <a:t>I</a:t>
                  </a:r>
                  <a:endParaRPr lang="en-US" b="1" dirty="0"/>
                </a:p>
              </p:txBody>
            </p:sp>
          </p:grpSp>
          <p:sp>
            <p:nvSpPr>
              <p:cNvPr id="811068" name="Text Box 60"/>
              <p:cNvSpPr txBox="1">
                <a:spLocks noChangeArrowheads="1"/>
              </p:cNvSpPr>
              <p:nvPr/>
            </p:nvSpPr>
            <p:spPr bwMode="auto">
              <a:xfrm>
                <a:off x="4892" y="3216"/>
                <a:ext cx="204" cy="233"/>
              </a:xfrm>
              <a:prstGeom prst="rect">
                <a:avLst/>
              </a:prstGeom>
              <a:noFill/>
              <a:ln w="9525" algn="ctr">
                <a:noFill/>
                <a:miter lim="800000"/>
                <a:headEnd/>
                <a:tailEnd/>
              </a:ln>
              <a:effectLst/>
            </p:spPr>
            <p:txBody>
              <a:bodyPr wrap="none">
                <a:spAutoFit/>
              </a:bodyPr>
              <a:lstStyle/>
              <a:p>
                <a:pPr eaLnBrk="1" hangingPunct="1"/>
                <a:r>
                  <a:rPr lang="en-GB" b="1" dirty="0"/>
                  <a:t>A</a:t>
                </a:r>
                <a:endParaRPr lang="en-US" b="1" dirty="0"/>
              </a:p>
            </p:txBody>
          </p:sp>
          <p:sp>
            <p:nvSpPr>
              <p:cNvPr id="811069" name="Text Box 61"/>
              <p:cNvSpPr txBox="1">
                <a:spLocks noChangeArrowheads="1"/>
              </p:cNvSpPr>
              <p:nvPr/>
            </p:nvSpPr>
            <p:spPr bwMode="auto">
              <a:xfrm>
                <a:off x="4364" y="3215"/>
                <a:ext cx="116" cy="233"/>
              </a:xfrm>
              <a:prstGeom prst="rect">
                <a:avLst/>
              </a:prstGeom>
              <a:noFill/>
              <a:ln w="9525" algn="ctr">
                <a:noFill/>
                <a:miter lim="800000"/>
                <a:headEnd/>
                <a:tailEnd/>
              </a:ln>
              <a:effectLst/>
            </p:spPr>
            <p:txBody>
              <a:bodyPr wrap="none">
                <a:spAutoFit/>
              </a:bodyPr>
              <a:lstStyle/>
              <a:p>
                <a:pPr eaLnBrk="1" hangingPunct="1"/>
                <a:endParaRPr lang="en-US" b="1" dirty="0"/>
              </a:p>
            </p:txBody>
          </p:sp>
        </p:grpSp>
        <p:sp>
          <p:nvSpPr>
            <p:cNvPr id="61" name="Rectangle 14"/>
            <p:cNvSpPr>
              <a:spLocks noChangeArrowheads="1"/>
            </p:cNvSpPr>
            <p:nvPr/>
          </p:nvSpPr>
          <p:spPr bwMode="auto">
            <a:xfrm>
              <a:off x="4680895" y="2126346"/>
              <a:ext cx="1494972" cy="48736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a:t>Team Manager</a:t>
              </a:r>
              <a:endParaRPr lang="en-US" b="1" dirty="0"/>
            </a:p>
          </p:txBody>
        </p:sp>
      </p:gr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11</a:t>
            </a:fld>
            <a:endParaRPr lang="en-US" dirty="0"/>
          </a:p>
        </p:txBody>
      </p:sp>
    </p:spTree>
    <p:extLst>
      <p:ext uri="{BB962C8B-B14F-4D97-AF65-F5344CB8AC3E}">
        <p14:creationId xmlns:p14="http://schemas.microsoft.com/office/powerpoint/2010/main" val="22329174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en-GB" dirty="0"/>
              <a:t>Cost Breakdown</a:t>
            </a:r>
          </a:p>
        </p:txBody>
      </p:sp>
      <p:grpSp>
        <p:nvGrpSpPr>
          <p:cNvPr id="54" name="Group 53"/>
          <p:cNvGrpSpPr/>
          <p:nvPr/>
        </p:nvGrpSpPr>
        <p:grpSpPr>
          <a:xfrm>
            <a:off x="456766" y="1213305"/>
            <a:ext cx="8153401" cy="4979988"/>
            <a:chOff x="1113459" y="1285875"/>
            <a:chExt cx="8832851" cy="4979988"/>
          </a:xfrm>
        </p:grpSpPr>
        <p:grpSp>
          <p:nvGrpSpPr>
            <p:cNvPr id="813059" name="Group 3"/>
            <p:cNvGrpSpPr>
              <a:grpSpLocks/>
            </p:cNvGrpSpPr>
            <p:nvPr/>
          </p:nvGrpSpPr>
          <p:grpSpPr bwMode="auto">
            <a:xfrm>
              <a:off x="1114295" y="1673225"/>
              <a:ext cx="4364682" cy="4592638"/>
              <a:chOff x="530" y="1054"/>
              <a:chExt cx="2537" cy="2893"/>
            </a:xfrm>
          </p:grpSpPr>
          <p:sp>
            <p:nvSpPr>
              <p:cNvPr id="813060" name="Rectangle 4"/>
              <p:cNvSpPr>
                <a:spLocks noChangeArrowheads="1"/>
              </p:cNvSpPr>
              <p:nvPr/>
            </p:nvSpPr>
            <p:spPr bwMode="auto">
              <a:xfrm>
                <a:off x="1760" y="2332"/>
                <a:ext cx="400" cy="16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a:t>1.1.1</a:t>
                </a:r>
                <a:endParaRPr lang="en-US" b="1" dirty="0"/>
              </a:p>
            </p:txBody>
          </p:sp>
          <p:sp>
            <p:nvSpPr>
              <p:cNvPr id="813061" name="Rectangle 5"/>
              <p:cNvSpPr>
                <a:spLocks noChangeArrowheads="1"/>
              </p:cNvSpPr>
              <p:nvPr/>
            </p:nvSpPr>
            <p:spPr bwMode="auto">
              <a:xfrm>
                <a:off x="1773" y="2757"/>
                <a:ext cx="400" cy="16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a:t>1.1.2</a:t>
                </a:r>
                <a:endParaRPr lang="en-US" b="1" dirty="0"/>
              </a:p>
            </p:txBody>
          </p:sp>
          <p:sp>
            <p:nvSpPr>
              <p:cNvPr id="813062" name="Rectangle 6"/>
              <p:cNvSpPr>
                <a:spLocks noChangeArrowheads="1"/>
              </p:cNvSpPr>
              <p:nvPr/>
            </p:nvSpPr>
            <p:spPr bwMode="auto">
              <a:xfrm>
                <a:off x="1777" y="3213"/>
                <a:ext cx="400" cy="16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a:t>1.1.3</a:t>
                </a:r>
                <a:endParaRPr lang="en-US" b="1" dirty="0"/>
              </a:p>
            </p:txBody>
          </p:sp>
          <p:sp>
            <p:nvSpPr>
              <p:cNvPr id="813063" name="Rectangle 7"/>
              <p:cNvSpPr>
                <a:spLocks noChangeArrowheads="1"/>
              </p:cNvSpPr>
              <p:nvPr/>
            </p:nvSpPr>
            <p:spPr bwMode="auto">
              <a:xfrm>
                <a:off x="1239" y="2203"/>
                <a:ext cx="328" cy="16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a:t>1.1</a:t>
                </a:r>
                <a:endParaRPr lang="en-US" b="1" dirty="0"/>
              </a:p>
            </p:txBody>
          </p:sp>
          <p:sp>
            <p:nvSpPr>
              <p:cNvPr id="813064" name="Rectangle 8"/>
              <p:cNvSpPr>
                <a:spLocks noChangeArrowheads="1"/>
              </p:cNvSpPr>
              <p:nvPr/>
            </p:nvSpPr>
            <p:spPr bwMode="auto">
              <a:xfrm>
                <a:off x="912" y="2028"/>
                <a:ext cx="272" cy="152"/>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a:t>1</a:t>
                </a:r>
                <a:endParaRPr lang="en-US" b="1" dirty="0"/>
              </a:p>
            </p:txBody>
          </p:sp>
          <p:sp>
            <p:nvSpPr>
              <p:cNvPr id="813065" name="Freeform 9"/>
              <p:cNvSpPr>
                <a:spLocks/>
              </p:cNvSpPr>
              <p:nvPr/>
            </p:nvSpPr>
            <p:spPr bwMode="auto">
              <a:xfrm>
                <a:off x="1544" y="2372"/>
                <a:ext cx="224" cy="936"/>
              </a:xfrm>
              <a:custGeom>
                <a:avLst/>
                <a:gdLst/>
                <a:ahLst/>
                <a:cxnLst>
                  <a:cxn ang="0">
                    <a:pos x="224" y="576"/>
                  </a:cxn>
                  <a:cxn ang="0">
                    <a:pos x="0" y="576"/>
                  </a:cxn>
                  <a:cxn ang="0">
                    <a:pos x="0" y="0"/>
                  </a:cxn>
                </a:cxnLst>
                <a:rect l="0" t="0" r="r" b="b"/>
                <a:pathLst>
                  <a:path w="224" h="576">
                    <a:moveTo>
                      <a:pt x="224" y="576"/>
                    </a:moveTo>
                    <a:lnTo>
                      <a:pt x="0" y="576"/>
                    </a:lnTo>
                    <a:lnTo>
                      <a:pt x="0" y="0"/>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3066" name="Line 10"/>
              <p:cNvSpPr>
                <a:spLocks noChangeShapeType="1"/>
              </p:cNvSpPr>
              <p:nvPr/>
            </p:nvSpPr>
            <p:spPr bwMode="auto">
              <a:xfrm flipH="1">
                <a:off x="1544" y="2436"/>
                <a:ext cx="200" cy="0"/>
              </a:xfrm>
              <a:prstGeom prst="line">
                <a:avLst/>
              </a:prstGeom>
              <a:noFill/>
              <a:ln w="9525">
                <a:solidFill>
                  <a:srgbClr val="6699FF"/>
                </a:solidFill>
                <a:round/>
                <a:headEnd/>
                <a:tailEnd/>
              </a:ln>
              <a:effectLst/>
            </p:spPr>
            <p:txBody>
              <a:bodyPr wrap="none" anchor="ctr"/>
              <a:lstStyle/>
              <a:p>
                <a:endParaRPr lang="en-US" b="1" dirty="0"/>
              </a:p>
            </p:txBody>
          </p:sp>
          <p:sp>
            <p:nvSpPr>
              <p:cNvPr id="813067" name="Line 11"/>
              <p:cNvSpPr>
                <a:spLocks noChangeShapeType="1"/>
              </p:cNvSpPr>
              <p:nvPr/>
            </p:nvSpPr>
            <p:spPr bwMode="auto">
              <a:xfrm flipH="1">
                <a:off x="1561" y="2845"/>
                <a:ext cx="200" cy="0"/>
              </a:xfrm>
              <a:prstGeom prst="line">
                <a:avLst/>
              </a:prstGeom>
              <a:noFill/>
              <a:ln w="9525">
                <a:solidFill>
                  <a:srgbClr val="6699FF"/>
                </a:solidFill>
                <a:round/>
                <a:headEnd/>
                <a:tailEnd/>
              </a:ln>
              <a:effectLst/>
            </p:spPr>
            <p:txBody>
              <a:bodyPr wrap="none" anchor="ctr"/>
              <a:lstStyle/>
              <a:p>
                <a:endParaRPr lang="en-US" b="1" dirty="0"/>
              </a:p>
            </p:txBody>
          </p:sp>
          <p:sp>
            <p:nvSpPr>
              <p:cNvPr id="813068" name="Freeform 12"/>
              <p:cNvSpPr>
                <a:spLocks/>
              </p:cNvSpPr>
              <p:nvPr/>
            </p:nvSpPr>
            <p:spPr bwMode="auto">
              <a:xfrm>
                <a:off x="1065" y="2189"/>
                <a:ext cx="184" cy="88"/>
              </a:xfrm>
              <a:custGeom>
                <a:avLst/>
                <a:gdLst/>
                <a:ahLst/>
                <a:cxnLst>
                  <a:cxn ang="0">
                    <a:pos x="224" y="576"/>
                  </a:cxn>
                  <a:cxn ang="0">
                    <a:pos x="0" y="576"/>
                  </a:cxn>
                  <a:cxn ang="0">
                    <a:pos x="0" y="0"/>
                  </a:cxn>
                </a:cxnLst>
                <a:rect l="0" t="0" r="r" b="b"/>
                <a:pathLst>
                  <a:path w="224" h="576">
                    <a:moveTo>
                      <a:pt x="224" y="576"/>
                    </a:moveTo>
                    <a:lnTo>
                      <a:pt x="0" y="576"/>
                    </a:lnTo>
                    <a:lnTo>
                      <a:pt x="0" y="0"/>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3069" name="Text Box 13"/>
              <p:cNvSpPr txBox="1">
                <a:spLocks noChangeArrowheads="1"/>
              </p:cNvSpPr>
              <p:nvPr/>
            </p:nvSpPr>
            <p:spPr bwMode="auto">
              <a:xfrm>
                <a:off x="530" y="1054"/>
                <a:ext cx="2537" cy="233"/>
              </a:xfrm>
              <a:prstGeom prst="rect">
                <a:avLst/>
              </a:prstGeom>
              <a:noFill/>
              <a:ln w="9525" algn="ctr">
                <a:noFill/>
                <a:miter lim="800000"/>
                <a:headEnd/>
                <a:tailEnd/>
              </a:ln>
              <a:effectLst/>
            </p:spPr>
            <p:txBody>
              <a:bodyPr wrap="square">
                <a:spAutoFit/>
              </a:bodyPr>
              <a:lstStyle/>
              <a:p>
                <a:pPr eaLnBrk="1" hangingPunct="1"/>
                <a:r>
                  <a:rPr lang="en-GB" b="1" dirty="0"/>
                  <a:t>Project Work Breakdown Structure</a:t>
                </a:r>
                <a:endParaRPr lang="en-US" b="1" dirty="0"/>
              </a:p>
            </p:txBody>
          </p:sp>
          <p:sp>
            <p:nvSpPr>
              <p:cNvPr id="813070" name="Line 14"/>
              <p:cNvSpPr>
                <a:spLocks noChangeShapeType="1"/>
              </p:cNvSpPr>
              <p:nvPr/>
            </p:nvSpPr>
            <p:spPr bwMode="auto">
              <a:xfrm>
                <a:off x="1063" y="2187"/>
                <a:ext cx="0" cy="1232"/>
              </a:xfrm>
              <a:prstGeom prst="line">
                <a:avLst/>
              </a:prstGeom>
              <a:noFill/>
              <a:ln w="9525">
                <a:solidFill>
                  <a:srgbClr val="6699FF"/>
                </a:solidFill>
                <a:round/>
                <a:headEnd/>
                <a:tailEnd/>
              </a:ln>
              <a:effectLst/>
            </p:spPr>
            <p:txBody>
              <a:bodyPr wrap="none" anchor="ctr"/>
              <a:lstStyle/>
              <a:p>
                <a:endParaRPr lang="en-US" b="1" dirty="0"/>
              </a:p>
            </p:txBody>
          </p:sp>
          <p:sp>
            <p:nvSpPr>
              <p:cNvPr id="813071" name="Text Box 15"/>
              <p:cNvSpPr txBox="1">
                <a:spLocks noChangeArrowheads="1"/>
              </p:cNvSpPr>
              <p:nvPr/>
            </p:nvSpPr>
            <p:spPr bwMode="auto">
              <a:xfrm>
                <a:off x="1518" y="3714"/>
                <a:ext cx="1019" cy="233"/>
              </a:xfrm>
              <a:prstGeom prst="rect">
                <a:avLst/>
              </a:prstGeom>
              <a:noFill/>
              <a:ln w="9525" algn="ctr">
                <a:noFill/>
                <a:miter lim="800000"/>
                <a:headEnd/>
                <a:tailEnd/>
              </a:ln>
              <a:effectLst/>
            </p:spPr>
            <p:txBody>
              <a:bodyPr wrap="none">
                <a:spAutoFit/>
              </a:bodyPr>
              <a:lstStyle/>
              <a:p>
                <a:pPr eaLnBrk="1" hangingPunct="1"/>
                <a:r>
                  <a:rPr lang="en-GB" b="1" dirty="0"/>
                  <a:t>Work Packages</a:t>
                </a:r>
                <a:endParaRPr lang="en-US" b="1" dirty="0"/>
              </a:p>
            </p:txBody>
          </p:sp>
          <p:sp>
            <p:nvSpPr>
              <p:cNvPr id="813072" name="Line 16"/>
              <p:cNvSpPr>
                <a:spLocks noChangeShapeType="1"/>
              </p:cNvSpPr>
              <p:nvPr/>
            </p:nvSpPr>
            <p:spPr bwMode="auto">
              <a:xfrm flipV="1">
                <a:off x="1967" y="3475"/>
                <a:ext cx="0" cy="208"/>
              </a:xfrm>
              <a:prstGeom prst="line">
                <a:avLst/>
              </a:prstGeom>
              <a:noFill/>
              <a:ln w="9525">
                <a:solidFill>
                  <a:srgbClr val="6699FF"/>
                </a:solidFill>
                <a:round/>
                <a:headEnd/>
                <a:tailEnd type="triangle" w="med" len="med"/>
              </a:ln>
              <a:effectLst/>
            </p:spPr>
            <p:txBody>
              <a:bodyPr wrap="none" anchor="ctr"/>
              <a:lstStyle/>
              <a:p>
                <a:endParaRPr lang="en-US" b="1" dirty="0"/>
              </a:p>
            </p:txBody>
          </p:sp>
          <p:sp>
            <p:nvSpPr>
              <p:cNvPr id="813073" name="Text Box 17"/>
              <p:cNvSpPr txBox="1">
                <a:spLocks noChangeArrowheads="1"/>
              </p:cNvSpPr>
              <p:nvPr/>
            </p:nvSpPr>
            <p:spPr bwMode="auto">
              <a:xfrm>
                <a:off x="697" y="3450"/>
                <a:ext cx="839" cy="233"/>
              </a:xfrm>
              <a:prstGeom prst="rect">
                <a:avLst/>
              </a:prstGeom>
              <a:noFill/>
              <a:ln w="9525" algn="ctr">
                <a:noFill/>
                <a:miter lim="800000"/>
                <a:headEnd/>
                <a:tailEnd/>
              </a:ln>
              <a:effectLst/>
            </p:spPr>
            <p:txBody>
              <a:bodyPr wrap="none">
                <a:spAutoFit/>
              </a:bodyPr>
              <a:lstStyle/>
              <a:p>
                <a:pPr eaLnBrk="1" hangingPunct="1"/>
                <a:r>
                  <a:rPr lang="en-GB" b="1" dirty="0"/>
                  <a:t>Other Areas</a:t>
                </a:r>
                <a:endParaRPr lang="en-US" b="1" dirty="0"/>
              </a:p>
            </p:txBody>
          </p:sp>
        </p:grpSp>
        <p:sp>
          <p:nvSpPr>
            <p:cNvPr id="813074" name="Rectangle 18"/>
            <p:cNvSpPr>
              <a:spLocks noChangeArrowheads="1"/>
            </p:cNvSpPr>
            <p:nvPr/>
          </p:nvSpPr>
          <p:spPr bwMode="auto">
            <a:xfrm>
              <a:off x="4075337" y="3509963"/>
              <a:ext cx="5586413" cy="20955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eaLnBrk="1" hangingPunct="1"/>
              <a:endParaRPr lang="en-US" b="1" dirty="0"/>
            </a:p>
          </p:txBody>
        </p:sp>
        <p:sp>
          <p:nvSpPr>
            <p:cNvPr id="813075" name="Line 19"/>
            <p:cNvSpPr>
              <a:spLocks noChangeShapeType="1"/>
            </p:cNvSpPr>
            <p:nvPr/>
          </p:nvSpPr>
          <p:spPr bwMode="auto">
            <a:xfrm>
              <a:off x="4973862" y="3535363"/>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3076" name="Line 20"/>
            <p:cNvSpPr>
              <a:spLocks noChangeShapeType="1"/>
            </p:cNvSpPr>
            <p:nvPr/>
          </p:nvSpPr>
          <p:spPr bwMode="auto">
            <a:xfrm>
              <a:off x="5939062" y="3524250"/>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3077" name="Line 21"/>
            <p:cNvSpPr>
              <a:spLocks noChangeShapeType="1"/>
            </p:cNvSpPr>
            <p:nvPr/>
          </p:nvSpPr>
          <p:spPr bwMode="auto">
            <a:xfrm>
              <a:off x="6912200" y="3524250"/>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3078" name="Line 22"/>
            <p:cNvSpPr>
              <a:spLocks noChangeShapeType="1"/>
            </p:cNvSpPr>
            <p:nvPr/>
          </p:nvSpPr>
          <p:spPr bwMode="auto">
            <a:xfrm>
              <a:off x="7899625" y="3524250"/>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3079" name="Line 23"/>
            <p:cNvSpPr>
              <a:spLocks noChangeShapeType="1"/>
            </p:cNvSpPr>
            <p:nvPr/>
          </p:nvSpPr>
          <p:spPr bwMode="auto">
            <a:xfrm>
              <a:off x="8812437" y="3524250"/>
              <a:ext cx="0" cy="2095500"/>
            </a:xfrm>
            <a:prstGeom prst="line">
              <a:avLst/>
            </a:prstGeom>
            <a:noFill/>
            <a:ln w="9525">
              <a:solidFill>
                <a:srgbClr val="6699FF"/>
              </a:solidFill>
              <a:round/>
              <a:headEnd/>
              <a:tailEnd/>
            </a:ln>
            <a:effectLst/>
          </p:spPr>
          <p:txBody>
            <a:bodyPr wrap="none" anchor="ctr"/>
            <a:lstStyle/>
            <a:p>
              <a:endParaRPr lang="en-US" b="1" dirty="0"/>
            </a:p>
          </p:txBody>
        </p:sp>
        <p:sp>
          <p:nvSpPr>
            <p:cNvPr id="813080" name="Line 24"/>
            <p:cNvSpPr>
              <a:spLocks noChangeShapeType="1"/>
            </p:cNvSpPr>
            <p:nvPr/>
          </p:nvSpPr>
          <p:spPr bwMode="auto">
            <a:xfrm>
              <a:off x="4075337" y="4183063"/>
              <a:ext cx="5559425" cy="1587"/>
            </a:xfrm>
            <a:prstGeom prst="line">
              <a:avLst/>
            </a:prstGeom>
            <a:noFill/>
            <a:ln w="9525">
              <a:solidFill>
                <a:srgbClr val="6699FF"/>
              </a:solidFill>
              <a:round/>
              <a:headEnd/>
              <a:tailEnd/>
            </a:ln>
            <a:effectLst/>
          </p:spPr>
          <p:txBody>
            <a:bodyPr wrap="none" anchor="ctr"/>
            <a:lstStyle/>
            <a:p>
              <a:endParaRPr lang="en-US" b="1" dirty="0"/>
            </a:p>
          </p:txBody>
        </p:sp>
        <p:sp>
          <p:nvSpPr>
            <p:cNvPr id="813081" name="Line 25"/>
            <p:cNvSpPr>
              <a:spLocks noChangeShapeType="1"/>
            </p:cNvSpPr>
            <p:nvPr/>
          </p:nvSpPr>
          <p:spPr bwMode="auto">
            <a:xfrm>
              <a:off x="4062637" y="4894263"/>
              <a:ext cx="5599113" cy="1587"/>
            </a:xfrm>
            <a:prstGeom prst="line">
              <a:avLst/>
            </a:prstGeom>
            <a:noFill/>
            <a:ln w="9525">
              <a:solidFill>
                <a:srgbClr val="6699FF"/>
              </a:solidFill>
              <a:round/>
              <a:headEnd/>
              <a:tailEnd/>
            </a:ln>
            <a:effectLst/>
          </p:spPr>
          <p:txBody>
            <a:bodyPr wrap="none" anchor="ctr"/>
            <a:lstStyle/>
            <a:p>
              <a:endParaRPr lang="en-US" b="1" dirty="0"/>
            </a:p>
          </p:txBody>
        </p:sp>
        <p:grpSp>
          <p:nvGrpSpPr>
            <p:cNvPr id="813086" name="Group 30"/>
            <p:cNvGrpSpPr>
              <a:grpSpLocks/>
            </p:cNvGrpSpPr>
            <p:nvPr/>
          </p:nvGrpSpPr>
          <p:grpSpPr bwMode="auto">
            <a:xfrm>
              <a:off x="1113459" y="1285875"/>
              <a:ext cx="8832851" cy="2254251"/>
              <a:chOff x="580" y="810"/>
              <a:chExt cx="5136" cy="1420"/>
            </a:xfrm>
          </p:grpSpPr>
          <p:sp>
            <p:nvSpPr>
              <p:cNvPr id="813087" name="Rectangle 31"/>
              <p:cNvSpPr>
                <a:spLocks noChangeArrowheads="1"/>
              </p:cNvSpPr>
              <p:nvPr/>
            </p:nvSpPr>
            <p:spPr bwMode="auto">
              <a:xfrm>
                <a:off x="3940" y="1966"/>
                <a:ext cx="524" cy="264"/>
              </a:xfrm>
              <a:prstGeom prst="rect">
                <a:avLst/>
              </a:prstGeom>
              <a:noFill/>
              <a:ln w="9525" algn="ctr">
                <a:noFill/>
                <a:miter lim="800000"/>
                <a:headEnd/>
                <a:tailEnd/>
              </a:ln>
              <a:effectLst/>
            </p:spPr>
            <p:txBody>
              <a:bodyPr wrap="none" anchor="ctr"/>
              <a:lstStyle/>
              <a:p>
                <a:pPr eaLnBrk="1" hangingPunct="1"/>
                <a:r>
                  <a:rPr lang="en-GB" b="1" dirty="0"/>
                  <a:t>Material</a:t>
                </a:r>
                <a:endParaRPr lang="en-US" b="1" dirty="0"/>
              </a:p>
            </p:txBody>
          </p:sp>
          <p:sp>
            <p:nvSpPr>
              <p:cNvPr id="813088" name="Rectangle 32"/>
              <p:cNvSpPr>
                <a:spLocks noChangeArrowheads="1"/>
              </p:cNvSpPr>
              <p:nvPr/>
            </p:nvSpPr>
            <p:spPr bwMode="auto">
              <a:xfrm>
                <a:off x="2774" y="1395"/>
                <a:ext cx="523" cy="264"/>
              </a:xfrm>
              <a:prstGeom prst="rect">
                <a:avLst/>
              </a:prstGeom>
              <a:noFill/>
              <a:ln w="9525" algn="ctr">
                <a:noFill/>
                <a:miter lim="800000"/>
                <a:headEnd/>
                <a:tailEnd/>
              </a:ln>
              <a:effectLst/>
            </p:spPr>
            <p:txBody>
              <a:bodyPr wrap="none" anchor="ctr"/>
              <a:lstStyle/>
              <a:p>
                <a:pPr eaLnBrk="1" hangingPunct="1"/>
                <a:r>
                  <a:rPr lang="en-GB" b="1" dirty="0" smtClean="0"/>
                  <a:t>Labor</a:t>
                </a:r>
                <a:endParaRPr lang="en-US" b="1" dirty="0"/>
              </a:p>
            </p:txBody>
          </p:sp>
          <p:sp>
            <p:nvSpPr>
              <p:cNvPr id="813089" name="Rectangle 33"/>
              <p:cNvSpPr>
                <a:spLocks noChangeArrowheads="1"/>
              </p:cNvSpPr>
              <p:nvPr/>
            </p:nvSpPr>
            <p:spPr bwMode="auto">
              <a:xfrm>
                <a:off x="3640" y="852"/>
                <a:ext cx="821" cy="248"/>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r>
                  <a:rPr lang="en-GB" b="1" dirty="0"/>
                  <a:t>Accounts</a:t>
                </a:r>
                <a:endParaRPr lang="en-US" b="1" dirty="0"/>
              </a:p>
            </p:txBody>
          </p:sp>
          <p:sp>
            <p:nvSpPr>
              <p:cNvPr id="813090" name="Freeform 34"/>
              <p:cNvSpPr>
                <a:spLocks/>
              </p:cNvSpPr>
              <p:nvPr/>
            </p:nvSpPr>
            <p:spPr bwMode="auto">
              <a:xfrm>
                <a:off x="2549" y="1803"/>
                <a:ext cx="995" cy="144"/>
              </a:xfrm>
              <a:custGeom>
                <a:avLst/>
                <a:gdLst/>
                <a:ahLst/>
                <a:cxnLst>
                  <a:cxn ang="0">
                    <a:pos x="0" y="144"/>
                  </a:cxn>
                  <a:cxn ang="0">
                    <a:pos x="0" y="0"/>
                  </a:cxn>
                  <a:cxn ang="0">
                    <a:pos x="1096" y="0"/>
                  </a:cxn>
                  <a:cxn ang="0">
                    <a:pos x="1096" y="136"/>
                  </a:cxn>
                </a:cxnLst>
                <a:rect l="0" t="0" r="r" b="b"/>
                <a:pathLst>
                  <a:path w="1096" h="144">
                    <a:moveTo>
                      <a:pt x="0" y="144"/>
                    </a:moveTo>
                    <a:lnTo>
                      <a:pt x="0" y="0"/>
                    </a:lnTo>
                    <a:lnTo>
                      <a:pt x="1096" y="0"/>
                    </a:lnTo>
                    <a:lnTo>
                      <a:pt x="1096" y="136"/>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3091" name="Line 35"/>
              <p:cNvSpPr>
                <a:spLocks noChangeShapeType="1"/>
              </p:cNvSpPr>
              <p:nvPr/>
            </p:nvSpPr>
            <p:spPr bwMode="auto">
              <a:xfrm flipV="1">
                <a:off x="3050" y="1651"/>
                <a:ext cx="0" cy="296"/>
              </a:xfrm>
              <a:prstGeom prst="line">
                <a:avLst/>
              </a:prstGeom>
              <a:noFill/>
              <a:ln w="9525">
                <a:solidFill>
                  <a:srgbClr val="6699FF"/>
                </a:solidFill>
                <a:round/>
                <a:headEnd/>
                <a:tailEnd/>
              </a:ln>
              <a:effectLst/>
            </p:spPr>
            <p:txBody>
              <a:bodyPr wrap="none" anchor="ctr"/>
              <a:lstStyle/>
              <a:p>
                <a:endParaRPr lang="en-US" b="1" dirty="0"/>
              </a:p>
            </p:txBody>
          </p:sp>
          <p:sp>
            <p:nvSpPr>
              <p:cNvPr id="813092" name="Freeform 36"/>
              <p:cNvSpPr>
                <a:spLocks/>
              </p:cNvSpPr>
              <p:nvPr/>
            </p:nvSpPr>
            <p:spPr bwMode="auto">
              <a:xfrm>
                <a:off x="3051" y="1260"/>
                <a:ext cx="1686" cy="128"/>
              </a:xfrm>
              <a:custGeom>
                <a:avLst/>
                <a:gdLst/>
                <a:ahLst/>
                <a:cxnLst>
                  <a:cxn ang="0">
                    <a:pos x="0" y="144"/>
                  </a:cxn>
                  <a:cxn ang="0">
                    <a:pos x="0" y="0"/>
                  </a:cxn>
                  <a:cxn ang="0">
                    <a:pos x="1096" y="0"/>
                  </a:cxn>
                  <a:cxn ang="0">
                    <a:pos x="1096" y="136"/>
                  </a:cxn>
                </a:cxnLst>
                <a:rect l="0" t="0" r="r" b="b"/>
                <a:pathLst>
                  <a:path w="1096" h="144">
                    <a:moveTo>
                      <a:pt x="0" y="144"/>
                    </a:moveTo>
                    <a:lnTo>
                      <a:pt x="0" y="0"/>
                    </a:lnTo>
                    <a:lnTo>
                      <a:pt x="1096" y="0"/>
                    </a:lnTo>
                    <a:lnTo>
                      <a:pt x="1096" y="136"/>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3093" name="Line 37"/>
              <p:cNvSpPr>
                <a:spLocks noChangeShapeType="1"/>
              </p:cNvSpPr>
              <p:nvPr/>
            </p:nvSpPr>
            <p:spPr bwMode="auto">
              <a:xfrm flipV="1">
                <a:off x="4039" y="1108"/>
                <a:ext cx="0" cy="152"/>
              </a:xfrm>
              <a:prstGeom prst="line">
                <a:avLst/>
              </a:prstGeom>
              <a:noFill/>
              <a:ln w="9525">
                <a:solidFill>
                  <a:srgbClr val="6699FF"/>
                </a:solidFill>
                <a:round/>
                <a:headEnd/>
                <a:tailEnd/>
              </a:ln>
              <a:effectLst/>
            </p:spPr>
            <p:txBody>
              <a:bodyPr wrap="none" anchor="ctr"/>
              <a:lstStyle/>
              <a:p>
                <a:endParaRPr lang="en-US" b="1" dirty="0"/>
              </a:p>
            </p:txBody>
          </p:sp>
          <p:sp>
            <p:nvSpPr>
              <p:cNvPr id="813094" name="Text Box 38"/>
              <p:cNvSpPr txBox="1">
                <a:spLocks noChangeArrowheads="1"/>
              </p:cNvSpPr>
              <p:nvPr/>
            </p:nvSpPr>
            <p:spPr bwMode="auto">
              <a:xfrm>
                <a:off x="580" y="810"/>
                <a:ext cx="2842" cy="233"/>
              </a:xfrm>
              <a:prstGeom prst="rect">
                <a:avLst/>
              </a:prstGeom>
              <a:noFill/>
              <a:ln w="9525" algn="ctr">
                <a:noFill/>
                <a:miter lim="800000"/>
                <a:headEnd/>
                <a:tailEnd/>
              </a:ln>
              <a:effectLst/>
            </p:spPr>
            <p:txBody>
              <a:bodyPr wrap="square">
                <a:spAutoFit/>
              </a:bodyPr>
              <a:lstStyle/>
              <a:p>
                <a:pPr eaLnBrk="1" hangingPunct="1"/>
                <a:r>
                  <a:rPr lang="en-GB" b="1" dirty="0"/>
                  <a:t>Company Cost Accounting System</a:t>
                </a:r>
                <a:endParaRPr lang="en-US" b="1" dirty="0"/>
              </a:p>
            </p:txBody>
          </p:sp>
          <p:sp>
            <p:nvSpPr>
              <p:cNvPr id="813095" name="Text Box 39"/>
              <p:cNvSpPr txBox="1">
                <a:spLocks noChangeArrowheads="1"/>
              </p:cNvSpPr>
              <p:nvPr/>
            </p:nvSpPr>
            <p:spPr bwMode="auto">
              <a:xfrm>
                <a:off x="2315" y="1969"/>
                <a:ext cx="518" cy="233"/>
              </a:xfrm>
              <a:prstGeom prst="rect">
                <a:avLst/>
              </a:prstGeom>
              <a:noFill/>
              <a:ln w="9525" algn="ctr">
                <a:noFill/>
                <a:miter lim="800000"/>
                <a:headEnd/>
                <a:tailEnd/>
              </a:ln>
              <a:effectLst/>
            </p:spPr>
            <p:txBody>
              <a:bodyPr wrap="none">
                <a:spAutoFit/>
              </a:bodyPr>
              <a:lstStyle/>
              <a:p>
                <a:pPr eaLnBrk="1" hangingPunct="1"/>
                <a:r>
                  <a:rPr lang="en-GB" b="1" dirty="0" smtClean="0"/>
                  <a:t>Mgmt.</a:t>
                </a:r>
                <a:endParaRPr lang="en-US" b="1" dirty="0"/>
              </a:p>
            </p:txBody>
          </p:sp>
          <p:sp>
            <p:nvSpPr>
              <p:cNvPr id="813096" name="Text Box 40"/>
              <p:cNvSpPr txBox="1">
                <a:spLocks noChangeArrowheads="1"/>
              </p:cNvSpPr>
              <p:nvPr/>
            </p:nvSpPr>
            <p:spPr bwMode="auto">
              <a:xfrm>
                <a:off x="2811" y="1978"/>
                <a:ext cx="520" cy="233"/>
              </a:xfrm>
              <a:prstGeom prst="rect">
                <a:avLst/>
              </a:prstGeom>
              <a:noFill/>
              <a:ln w="9525" algn="ctr">
                <a:noFill/>
                <a:miter lim="800000"/>
                <a:headEnd/>
                <a:tailEnd/>
              </a:ln>
              <a:effectLst/>
            </p:spPr>
            <p:txBody>
              <a:bodyPr wrap="none">
                <a:spAutoFit/>
              </a:bodyPr>
              <a:lstStyle/>
              <a:p>
                <a:pPr eaLnBrk="1" hangingPunct="1"/>
                <a:r>
                  <a:rPr lang="en-GB" b="1" dirty="0"/>
                  <a:t>Design</a:t>
                </a:r>
                <a:endParaRPr lang="en-US" b="1" dirty="0"/>
              </a:p>
            </p:txBody>
          </p:sp>
          <p:sp>
            <p:nvSpPr>
              <p:cNvPr id="813097" name="Text Box 41"/>
              <p:cNvSpPr txBox="1">
                <a:spLocks noChangeArrowheads="1"/>
              </p:cNvSpPr>
              <p:nvPr/>
            </p:nvSpPr>
            <p:spPr bwMode="auto">
              <a:xfrm>
                <a:off x="3311" y="1980"/>
                <a:ext cx="469" cy="233"/>
              </a:xfrm>
              <a:prstGeom prst="rect">
                <a:avLst/>
              </a:prstGeom>
              <a:noFill/>
              <a:ln w="9525" algn="ctr">
                <a:noFill/>
                <a:miter lim="800000"/>
                <a:headEnd/>
                <a:tailEnd/>
              </a:ln>
              <a:effectLst/>
            </p:spPr>
            <p:txBody>
              <a:bodyPr wrap="none">
                <a:spAutoFit/>
              </a:bodyPr>
              <a:lstStyle/>
              <a:p>
                <a:pPr eaLnBrk="1" hangingPunct="1"/>
                <a:r>
                  <a:rPr lang="en-GB" b="1" dirty="0" smtClean="0"/>
                  <a:t>Manf.</a:t>
                </a:r>
                <a:endParaRPr lang="en-US" b="1" dirty="0"/>
              </a:p>
            </p:txBody>
          </p:sp>
          <p:sp>
            <p:nvSpPr>
              <p:cNvPr id="813098" name="Text Box 42"/>
              <p:cNvSpPr txBox="1">
                <a:spLocks noChangeArrowheads="1"/>
              </p:cNvSpPr>
              <p:nvPr/>
            </p:nvSpPr>
            <p:spPr bwMode="auto">
              <a:xfrm>
                <a:off x="4511" y="1973"/>
                <a:ext cx="629" cy="233"/>
              </a:xfrm>
              <a:prstGeom prst="rect">
                <a:avLst/>
              </a:prstGeom>
              <a:noFill/>
              <a:ln w="9525" algn="ctr">
                <a:noFill/>
                <a:miter lim="800000"/>
                <a:headEnd/>
                <a:tailEnd/>
              </a:ln>
              <a:effectLst/>
            </p:spPr>
            <p:txBody>
              <a:bodyPr wrap="none">
                <a:spAutoFit/>
              </a:bodyPr>
              <a:lstStyle/>
              <a:p>
                <a:pPr eaLnBrk="1" hangingPunct="1"/>
                <a:r>
                  <a:rPr lang="en-GB" b="1" dirty="0"/>
                  <a:t>Contract</a:t>
                </a:r>
                <a:endParaRPr lang="en-US" b="1" dirty="0"/>
              </a:p>
            </p:txBody>
          </p:sp>
          <p:sp>
            <p:nvSpPr>
              <p:cNvPr id="813099" name="Text Box 43"/>
              <p:cNvSpPr txBox="1">
                <a:spLocks noChangeArrowheads="1"/>
              </p:cNvSpPr>
              <p:nvPr/>
            </p:nvSpPr>
            <p:spPr bwMode="auto">
              <a:xfrm>
                <a:off x="5104" y="1977"/>
                <a:ext cx="612" cy="233"/>
              </a:xfrm>
              <a:prstGeom prst="rect">
                <a:avLst/>
              </a:prstGeom>
              <a:noFill/>
              <a:ln w="9525" algn="ctr">
                <a:noFill/>
                <a:miter lim="800000"/>
                <a:headEnd/>
                <a:tailEnd/>
              </a:ln>
              <a:effectLst/>
            </p:spPr>
            <p:txBody>
              <a:bodyPr wrap="none">
                <a:spAutoFit/>
              </a:bodyPr>
              <a:lstStyle/>
              <a:p>
                <a:pPr eaLnBrk="1" hangingPunct="1"/>
                <a:r>
                  <a:rPr lang="en-GB" b="1" dirty="0"/>
                  <a:t>Expense</a:t>
                </a:r>
                <a:endParaRPr lang="en-US" b="1" dirty="0"/>
              </a:p>
            </p:txBody>
          </p:sp>
          <p:sp>
            <p:nvSpPr>
              <p:cNvPr id="813100" name="Rectangle 44"/>
              <p:cNvSpPr>
                <a:spLocks noChangeArrowheads="1"/>
              </p:cNvSpPr>
              <p:nvPr/>
            </p:nvSpPr>
            <p:spPr bwMode="auto">
              <a:xfrm>
                <a:off x="4519" y="1412"/>
                <a:ext cx="523" cy="264"/>
              </a:xfrm>
              <a:prstGeom prst="rect">
                <a:avLst/>
              </a:prstGeom>
              <a:noFill/>
              <a:ln w="9525" algn="ctr">
                <a:noFill/>
                <a:miter lim="800000"/>
                <a:headEnd/>
                <a:tailEnd/>
              </a:ln>
              <a:effectLst/>
            </p:spPr>
            <p:txBody>
              <a:bodyPr wrap="none" anchor="ctr"/>
              <a:lstStyle/>
              <a:p>
                <a:pPr eaLnBrk="1" hangingPunct="1"/>
                <a:r>
                  <a:rPr lang="en-GB" b="1" dirty="0"/>
                  <a:t>Purchases</a:t>
                </a:r>
                <a:endParaRPr lang="en-US" b="1" dirty="0"/>
              </a:p>
            </p:txBody>
          </p:sp>
          <p:sp>
            <p:nvSpPr>
              <p:cNvPr id="813101" name="Freeform 45"/>
              <p:cNvSpPr>
                <a:spLocks/>
              </p:cNvSpPr>
              <p:nvPr/>
            </p:nvSpPr>
            <p:spPr bwMode="auto">
              <a:xfrm>
                <a:off x="4257" y="1788"/>
                <a:ext cx="996" cy="144"/>
              </a:xfrm>
              <a:custGeom>
                <a:avLst/>
                <a:gdLst/>
                <a:ahLst/>
                <a:cxnLst>
                  <a:cxn ang="0">
                    <a:pos x="0" y="144"/>
                  </a:cxn>
                  <a:cxn ang="0">
                    <a:pos x="0" y="0"/>
                  </a:cxn>
                  <a:cxn ang="0">
                    <a:pos x="1096" y="0"/>
                  </a:cxn>
                  <a:cxn ang="0">
                    <a:pos x="1096" y="136"/>
                  </a:cxn>
                </a:cxnLst>
                <a:rect l="0" t="0" r="r" b="b"/>
                <a:pathLst>
                  <a:path w="1096" h="144">
                    <a:moveTo>
                      <a:pt x="0" y="144"/>
                    </a:moveTo>
                    <a:lnTo>
                      <a:pt x="0" y="0"/>
                    </a:lnTo>
                    <a:lnTo>
                      <a:pt x="1096" y="0"/>
                    </a:lnTo>
                    <a:lnTo>
                      <a:pt x="1096" y="136"/>
                    </a:lnTo>
                  </a:path>
                </a:pathLst>
              </a:custGeom>
              <a:noFill/>
              <a:ln w="9525" cap="flat" cmpd="sng">
                <a:solidFill>
                  <a:srgbClr val="6699FF"/>
                </a:solidFill>
                <a:prstDash val="solid"/>
                <a:round/>
                <a:headEnd type="none" w="med" len="med"/>
                <a:tailEnd type="none" w="med" len="med"/>
              </a:ln>
              <a:effectLst/>
            </p:spPr>
            <p:txBody>
              <a:bodyPr wrap="none" anchor="ctr"/>
              <a:lstStyle/>
              <a:p>
                <a:endParaRPr lang="en-US" b="1" dirty="0"/>
              </a:p>
            </p:txBody>
          </p:sp>
          <p:sp>
            <p:nvSpPr>
              <p:cNvPr id="813102" name="Line 46"/>
              <p:cNvSpPr>
                <a:spLocks noChangeShapeType="1"/>
              </p:cNvSpPr>
              <p:nvPr/>
            </p:nvSpPr>
            <p:spPr bwMode="auto">
              <a:xfrm flipV="1">
                <a:off x="4759" y="1636"/>
                <a:ext cx="0" cy="296"/>
              </a:xfrm>
              <a:prstGeom prst="line">
                <a:avLst/>
              </a:prstGeom>
              <a:noFill/>
              <a:ln w="9525">
                <a:solidFill>
                  <a:srgbClr val="6699FF"/>
                </a:solidFill>
                <a:round/>
                <a:headEnd/>
                <a:tailEnd/>
              </a:ln>
              <a:effectLst/>
            </p:spPr>
            <p:txBody>
              <a:bodyPr wrap="none" anchor="ctr"/>
              <a:lstStyle/>
              <a:p>
                <a:endParaRPr lang="en-US" b="1" dirty="0"/>
              </a:p>
            </p:txBody>
          </p:sp>
        </p:grpSp>
        <p:sp>
          <p:nvSpPr>
            <p:cNvPr id="813103" name="Text Box 47"/>
            <p:cNvSpPr txBox="1">
              <a:spLocks noChangeArrowheads="1"/>
            </p:cNvSpPr>
            <p:nvPr/>
          </p:nvSpPr>
          <p:spPr bwMode="auto">
            <a:xfrm>
              <a:off x="4135053" y="3744913"/>
              <a:ext cx="766182" cy="36933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1.25k</a:t>
              </a:r>
            </a:p>
          </p:txBody>
        </p:sp>
        <p:sp>
          <p:nvSpPr>
            <p:cNvPr id="813104" name="Text Box 48"/>
            <p:cNvSpPr txBox="1">
              <a:spLocks noChangeArrowheads="1"/>
            </p:cNvSpPr>
            <p:nvPr/>
          </p:nvSpPr>
          <p:spPr bwMode="auto">
            <a:xfrm>
              <a:off x="6036878" y="3744913"/>
              <a:ext cx="766182" cy="36933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0.25k</a:t>
              </a:r>
            </a:p>
          </p:txBody>
        </p:sp>
        <p:sp>
          <p:nvSpPr>
            <p:cNvPr id="813105" name="Text Box 49"/>
            <p:cNvSpPr txBox="1">
              <a:spLocks noChangeArrowheads="1"/>
            </p:cNvSpPr>
            <p:nvPr/>
          </p:nvSpPr>
          <p:spPr bwMode="auto">
            <a:xfrm>
              <a:off x="7010015" y="3744913"/>
              <a:ext cx="766182" cy="36933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3.25k</a:t>
              </a:r>
            </a:p>
          </p:txBody>
        </p:sp>
        <p:grpSp>
          <p:nvGrpSpPr>
            <p:cNvPr id="813109" name="Group 53"/>
            <p:cNvGrpSpPr>
              <a:grpSpLocks/>
            </p:cNvGrpSpPr>
            <p:nvPr/>
          </p:nvGrpSpPr>
          <p:grpSpPr bwMode="auto">
            <a:xfrm>
              <a:off x="5062991" y="4413256"/>
              <a:ext cx="3670300" cy="369888"/>
              <a:chOff x="3171" y="2780"/>
              <a:chExt cx="2312" cy="233"/>
            </a:xfrm>
          </p:grpSpPr>
          <p:sp>
            <p:nvSpPr>
              <p:cNvPr id="813106" name="Text Box 50"/>
              <p:cNvSpPr txBox="1">
                <a:spLocks noChangeArrowheads="1"/>
              </p:cNvSpPr>
              <p:nvPr/>
            </p:nvSpPr>
            <p:spPr bwMode="auto">
              <a:xfrm>
                <a:off x="3171" y="2780"/>
                <a:ext cx="483" cy="23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1.15k</a:t>
                </a:r>
              </a:p>
            </p:txBody>
          </p:sp>
          <p:sp>
            <p:nvSpPr>
              <p:cNvPr id="813107" name="Text Box 51"/>
              <p:cNvSpPr txBox="1">
                <a:spLocks noChangeArrowheads="1"/>
              </p:cNvSpPr>
              <p:nvPr/>
            </p:nvSpPr>
            <p:spPr bwMode="auto">
              <a:xfrm>
                <a:off x="5000" y="2780"/>
                <a:ext cx="483" cy="23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2.75k</a:t>
                </a:r>
              </a:p>
            </p:txBody>
          </p:sp>
          <p:sp>
            <p:nvSpPr>
              <p:cNvPr id="813108" name="Text Box 52"/>
              <p:cNvSpPr txBox="1">
                <a:spLocks noChangeArrowheads="1"/>
              </p:cNvSpPr>
              <p:nvPr/>
            </p:nvSpPr>
            <p:spPr bwMode="auto">
              <a:xfrm>
                <a:off x="4387" y="2780"/>
                <a:ext cx="483" cy="23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5.00k</a:t>
                </a:r>
              </a:p>
            </p:txBody>
          </p:sp>
        </p:grpSp>
        <p:grpSp>
          <p:nvGrpSpPr>
            <p:cNvPr id="813112" name="Group 56"/>
            <p:cNvGrpSpPr>
              <a:grpSpLocks/>
            </p:cNvGrpSpPr>
            <p:nvPr/>
          </p:nvGrpSpPr>
          <p:grpSpPr bwMode="auto">
            <a:xfrm>
              <a:off x="4104141" y="5122870"/>
              <a:ext cx="5511800" cy="369888"/>
              <a:chOff x="2567" y="3227"/>
              <a:chExt cx="3472" cy="233"/>
            </a:xfrm>
          </p:grpSpPr>
          <p:sp>
            <p:nvSpPr>
              <p:cNvPr id="813110" name="Text Box 54"/>
              <p:cNvSpPr txBox="1">
                <a:spLocks noChangeArrowheads="1"/>
              </p:cNvSpPr>
              <p:nvPr/>
            </p:nvSpPr>
            <p:spPr bwMode="auto">
              <a:xfrm>
                <a:off x="2567" y="3227"/>
                <a:ext cx="483" cy="23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0.25k</a:t>
                </a:r>
              </a:p>
            </p:txBody>
          </p:sp>
          <p:sp>
            <p:nvSpPr>
              <p:cNvPr id="813111" name="Text Box 55"/>
              <p:cNvSpPr txBox="1">
                <a:spLocks noChangeArrowheads="1"/>
              </p:cNvSpPr>
              <p:nvPr/>
            </p:nvSpPr>
            <p:spPr bwMode="auto">
              <a:xfrm>
                <a:off x="5556" y="3227"/>
                <a:ext cx="483" cy="23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eaLnBrk="1" hangingPunct="1"/>
                <a:r>
                  <a:rPr lang="en-GB" b="1" dirty="0"/>
                  <a:t>0.25k</a:t>
                </a:r>
              </a:p>
            </p:txBody>
          </p:sp>
        </p:grpSp>
      </p:grpSp>
      <p:sp>
        <p:nvSpPr>
          <p:cNvPr id="3" name="Slide Number Placeholder 2"/>
          <p:cNvSpPr>
            <a:spLocks noGrp="1"/>
          </p:cNvSpPr>
          <p:nvPr>
            <p:ph type="sldNum" sz="quarter" idx="12"/>
          </p:nvPr>
        </p:nvSpPr>
        <p:spPr/>
        <p:txBody>
          <a:bodyPr/>
          <a:lstStyle/>
          <a:p>
            <a:fld id="{4BE819A1-3DD8-4179-BFD0-BF7D359F8DBD}" type="slidenum">
              <a:rPr lang="en-US" smtClean="0"/>
              <a:pPr/>
              <a:t>12</a:t>
            </a:fld>
            <a:endParaRPr lang="en-US" dirty="0"/>
          </a:p>
        </p:txBody>
      </p:sp>
    </p:spTree>
    <p:extLst>
      <p:ext uri="{BB962C8B-B14F-4D97-AF65-F5344CB8AC3E}">
        <p14:creationId xmlns:p14="http://schemas.microsoft.com/office/powerpoint/2010/main" val="10649576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r>
              <a:rPr lang="en-GB" dirty="0"/>
              <a:t>Procurement Terms</a:t>
            </a:r>
          </a:p>
        </p:txBody>
      </p:sp>
      <p:sp>
        <p:nvSpPr>
          <p:cNvPr id="1695747" name="Rectangle 3"/>
          <p:cNvSpPr>
            <a:spLocks noGrp="1" noChangeArrowheads="1"/>
          </p:cNvSpPr>
          <p:nvPr>
            <p:ph type="body" idx="1"/>
          </p:nvPr>
        </p:nvSpPr>
        <p:spPr>
          <a:xfrm>
            <a:off x="457200" y="1447800"/>
            <a:ext cx="8229600" cy="4114800"/>
          </a:xfrm>
        </p:spPr>
        <p:txBody>
          <a:bodyPr>
            <a:noAutofit/>
          </a:bodyPr>
          <a:lstStyle/>
          <a:p>
            <a:pPr marL="0" indent="0">
              <a:buNone/>
            </a:pPr>
            <a:r>
              <a:rPr lang="en-US" sz="1600" b="1" dirty="0" smtClean="0"/>
              <a:t>Sustainable </a:t>
            </a:r>
            <a:r>
              <a:rPr lang="en-US" sz="1600" b="1" dirty="0"/>
              <a:t>Procurement </a:t>
            </a:r>
            <a:endParaRPr lang="en-US" sz="1600" dirty="0"/>
          </a:p>
          <a:p>
            <a:pPr marL="0" indent="0">
              <a:buNone/>
            </a:pPr>
            <a:r>
              <a:rPr lang="en-US" sz="1600" dirty="0"/>
              <a:t>A</a:t>
            </a:r>
            <a:r>
              <a:rPr lang="en-US" sz="1600" dirty="0" smtClean="0"/>
              <a:t> </a:t>
            </a:r>
            <a:r>
              <a:rPr lang="en-US" sz="1600" dirty="0"/>
              <a:t>process whereby </a:t>
            </a:r>
            <a:r>
              <a:rPr lang="en-US" sz="1600" dirty="0" smtClean="0"/>
              <a:t>organizations </a:t>
            </a:r>
            <a:r>
              <a:rPr lang="en-US" sz="1600" dirty="0"/>
              <a:t>meet their needs for goods, services, works and utilities in a way that achieves value for money on a whole life basis in terms of generating benefits not only to the </a:t>
            </a:r>
            <a:r>
              <a:rPr lang="en-US" sz="1600" dirty="0" smtClean="0"/>
              <a:t>organization, </a:t>
            </a:r>
            <a:r>
              <a:rPr lang="en-US" sz="1600" dirty="0"/>
              <a:t>but also to society and the economy, whilst </a:t>
            </a:r>
            <a:r>
              <a:rPr lang="en-US" sz="1600" dirty="0" smtClean="0"/>
              <a:t>minimizing </a:t>
            </a:r>
            <a:r>
              <a:rPr lang="en-US" sz="1600" dirty="0"/>
              <a:t>damage to the environment</a:t>
            </a:r>
            <a:r>
              <a:rPr lang="en-US" sz="1600" dirty="0" smtClean="0"/>
              <a:t>.</a:t>
            </a:r>
            <a:endParaRPr lang="en-US" sz="1600" dirty="0"/>
          </a:p>
          <a:p>
            <a:pPr marL="0" indent="0">
              <a:buNone/>
            </a:pPr>
            <a:endParaRPr lang="en-US" sz="1600" dirty="0" smtClean="0"/>
          </a:p>
          <a:p>
            <a:pPr marL="0" indent="0">
              <a:buNone/>
            </a:pPr>
            <a:r>
              <a:rPr lang="en-US" sz="1600" dirty="0" smtClean="0"/>
              <a:t>Sustainable </a:t>
            </a:r>
            <a:r>
              <a:rPr lang="en-US" sz="1600" dirty="0"/>
              <a:t>Procurement seeks to achieve the appropriate balance between the three pillars of sustainable development i.e. economic, social and environmental.</a:t>
            </a:r>
          </a:p>
          <a:p>
            <a:pPr lvl="0"/>
            <a:r>
              <a:rPr lang="en-US" sz="1600" dirty="0"/>
              <a:t>Economic factors include the costs of products and services over their entire life cycle, such as: acquisition, maintenance, operations and end-of-life management costs (including waste disposal) in line with good financial management;</a:t>
            </a:r>
          </a:p>
          <a:p>
            <a:pPr lvl="0"/>
            <a:r>
              <a:rPr lang="en-US" sz="1600" dirty="0"/>
              <a:t>Social factors include social justice and equity; safety and security; human rights and employment conditions;</a:t>
            </a:r>
          </a:p>
          <a:p>
            <a:pPr lvl="0"/>
            <a:r>
              <a:rPr lang="en-US" sz="1600" dirty="0"/>
              <a:t>Environmental factors include emissions to air, land and water, climate change, biodiversity, natural resource use and water scarcity over the whole product life cycle.</a:t>
            </a:r>
          </a:p>
          <a:p>
            <a:endParaRPr lang="en-US" dirty="0"/>
          </a:p>
          <a:p>
            <a:pPr marL="0" indent="0">
              <a:lnSpc>
                <a:spcPct val="110000"/>
              </a:lnSpc>
              <a:buNone/>
            </a:pPr>
            <a:r>
              <a:rPr lang="en-US" sz="900" dirty="0" smtClean="0"/>
              <a:t/>
            </a:r>
            <a:br>
              <a:rPr lang="en-US" sz="900" dirty="0" smtClean="0"/>
            </a:br>
            <a:r>
              <a:rPr lang="en-US" sz="900" dirty="0" smtClean="0">
                <a:solidFill>
                  <a:srgbClr val="7F7F7F"/>
                </a:solidFill>
              </a:rPr>
              <a:t>http</a:t>
            </a:r>
            <a:r>
              <a:rPr lang="en-US" sz="900" dirty="0">
                <a:solidFill>
                  <a:srgbClr val="7F7F7F"/>
                </a:solidFill>
              </a:rPr>
              <a:t>://</a:t>
            </a:r>
            <a:r>
              <a:rPr lang="en-US" sz="900" dirty="0" err="1">
                <a:solidFill>
                  <a:srgbClr val="7F7F7F"/>
                </a:solidFill>
              </a:rPr>
              <a:t>www.unep.org</a:t>
            </a:r>
            <a:r>
              <a:rPr lang="en-US" sz="900" dirty="0">
                <a:solidFill>
                  <a:srgbClr val="7F7F7F"/>
                </a:solidFill>
              </a:rPr>
              <a:t>/</a:t>
            </a:r>
            <a:r>
              <a:rPr lang="en-US" sz="900" dirty="0" err="1">
                <a:solidFill>
                  <a:srgbClr val="7F7F7F"/>
                </a:solidFill>
              </a:rPr>
              <a:t>resourceefficiency</a:t>
            </a:r>
            <a:r>
              <a:rPr lang="en-US" sz="900" dirty="0">
                <a:solidFill>
                  <a:srgbClr val="7F7F7F"/>
                </a:solidFill>
              </a:rPr>
              <a:t>/Consumption/</a:t>
            </a:r>
            <a:r>
              <a:rPr lang="en-US" sz="900" dirty="0" err="1">
                <a:solidFill>
                  <a:srgbClr val="7F7F7F"/>
                </a:solidFill>
              </a:rPr>
              <a:t>SustainableProcurement</a:t>
            </a:r>
            <a:r>
              <a:rPr lang="en-US" sz="900" dirty="0">
                <a:solidFill>
                  <a:srgbClr val="7F7F7F"/>
                </a:solidFill>
              </a:rPr>
              <a:t>/</a:t>
            </a:r>
            <a:r>
              <a:rPr lang="en-US" sz="900" dirty="0" err="1">
                <a:solidFill>
                  <a:srgbClr val="7F7F7F"/>
                </a:solidFill>
              </a:rPr>
              <a:t>WhatisSustainablePublicProcurement</a:t>
            </a:r>
            <a:r>
              <a:rPr lang="en-US" sz="900" dirty="0">
                <a:solidFill>
                  <a:srgbClr val="7F7F7F"/>
                </a:solidFill>
              </a:rPr>
              <a:t>/</a:t>
            </a:r>
            <a:r>
              <a:rPr lang="en-US" sz="900" dirty="0" err="1">
                <a:solidFill>
                  <a:srgbClr val="7F7F7F"/>
                </a:solidFill>
              </a:rPr>
              <a:t>tabid</a:t>
            </a:r>
            <a:r>
              <a:rPr lang="en-US" sz="900" dirty="0">
                <a:solidFill>
                  <a:srgbClr val="7F7F7F"/>
                </a:solidFill>
              </a:rPr>
              <a:t>/101245/</a:t>
            </a:r>
            <a:r>
              <a:rPr lang="en-US" sz="900" dirty="0" err="1">
                <a:solidFill>
                  <a:srgbClr val="7F7F7F"/>
                </a:solidFill>
              </a:rPr>
              <a:t>Default.aspx</a:t>
            </a:r>
            <a:endParaRPr lang="en-GB" sz="900" dirty="0">
              <a:solidFill>
                <a:srgbClr val="7F7F7F"/>
              </a:solidFill>
            </a:endParaRPr>
          </a:p>
        </p:txBody>
      </p:sp>
      <p:sp>
        <p:nvSpPr>
          <p:cNvPr id="3" name="Slide Number Placeholder 2"/>
          <p:cNvSpPr>
            <a:spLocks noGrp="1"/>
          </p:cNvSpPr>
          <p:nvPr>
            <p:ph type="sldNum" sz="quarter" idx="12"/>
          </p:nvPr>
        </p:nvSpPr>
        <p:spPr/>
        <p:txBody>
          <a:bodyPr/>
          <a:lstStyle/>
          <a:p>
            <a:fld id="{4BE819A1-3DD8-4179-BFD0-BF7D359F8DBD}" type="slidenum">
              <a:rPr lang="en-US" smtClean="0"/>
              <a:pPr/>
              <a:t>13</a:t>
            </a:fld>
            <a:endParaRPr lang="en-US" dirty="0"/>
          </a:p>
        </p:txBody>
      </p:sp>
    </p:spTree>
    <p:extLst>
      <p:ext uri="{BB962C8B-B14F-4D97-AF65-F5344CB8AC3E}">
        <p14:creationId xmlns:p14="http://schemas.microsoft.com/office/powerpoint/2010/main" val="239373490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GB"/>
              <a:t>A risk based approach</a:t>
            </a:r>
            <a:endParaRPr lang="en-US"/>
          </a:p>
        </p:txBody>
      </p:sp>
      <p:sp>
        <p:nvSpPr>
          <p:cNvPr id="287747" name="Rectangle 3"/>
          <p:cNvSpPr>
            <a:spLocks noGrp="1" noChangeArrowheads="1"/>
          </p:cNvSpPr>
          <p:nvPr>
            <p:ph type="body" idx="1"/>
          </p:nvPr>
        </p:nvSpPr>
        <p:spPr>
          <a:xfrm>
            <a:off x="457200" y="1600201"/>
            <a:ext cx="3048000" cy="2971799"/>
          </a:xfrm>
        </p:spPr>
        <p:txBody>
          <a:bodyPr>
            <a:normAutofit/>
          </a:bodyPr>
          <a:lstStyle/>
          <a:p>
            <a:r>
              <a:rPr lang="en-GB" sz="2000" dirty="0"/>
              <a:t>Best practice on the development and implementation of </a:t>
            </a:r>
            <a:r>
              <a:rPr lang="en-GB" sz="2000" dirty="0" smtClean="0"/>
              <a:t>sustainable </a:t>
            </a:r>
            <a:r>
              <a:rPr lang="en-GB" sz="2000" dirty="0"/>
              <a:t>procurement is based on </a:t>
            </a:r>
            <a:r>
              <a:rPr lang="en-GB" sz="2000" dirty="0" smtClean="0"/>
              <a:t>risk.</a:t>
            </a:r>
          </a:p>
          <a:p>
            <a:r>
              <a:rPr lang="en-GB" sz="2000" dirty="0" smtClean="0"/>
              <a:t>Utilize a flexible framework</a:t>
            </a:r>
            <a:endParaRPr lang="en-GB" sz="2000" dirty="0"/>
          </a:p>
        </p:txBody>
      </p:sp>
      <p:graphicFrame>
        <p:nvGraphicFramePr>
          <p:cNvPr id="2" name="Diagram 1"/>
          <p:cNvGraphicFramePr/>
          <p:nvPr>
            <p:extLst>
              <p:ext uri="{D42A27DB-BD31-4B8C-83A1-F6EECF244321}">
                <p14:modId xmlns:p14="http://schemas.microsoft.com/office/powerpoint/2010/main" val="1020781539"/>
              </p:ext>
            </p:extLst>
          </p:nvPr>
        </p:nvGraphicFramePr>
        <p:xfrm>
          <a:off x="2438400" y="1447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562600" y="5791200"/>
            <a:ext cx="3417779" cy="261610"/>
          </a:xfrm>
          <a:prstGeom prst="rect">
            <a:avLst/>
          </a:prstGeom>
          <a:noFill/>
        </p:spPr>
        <p:txBody>
          <a:bodyPr wrap="none" rtlCol="0">
            <a:spAutoFit/>
          </a:bodyPr>
          <a:lstStyle/>
          <a:p>
            <a:r>
              <a:rPr lang="en-US" sz="1100" dirty="0" err="1" smtClean="0">
                <a:solidFill>
                  <a:srgbClr val="7F7F7F"/>
                </a:solidFill>
              </a:rPr>
              <a:t>Src</a:t>
            </a:r>
            <a:r>
              <a:rPr lang="en-US" sz="1100" dirty="0" smtClean="0">
                <a:solidFill>
                  <a:srgbClr val="7F7F7F"/>
                </a:solidFill>
              </a:rPr>
              <a:t>: UK Government Flexible Framework  Guidance Pg. 3 </a:t>
            </a:r>
            <a:endParaRPr lang="en-US" sz="1100" dirty="0">
              <a:solidFill>
                <a:srgbClr val="7F7F7F"/>
              </a:solidFill>
            </a:endParaRPr>
          </a:p>
        </p:txBody>
      </p:sp>
    </p:spTree>
    <p:extLst>
      <p:ext uri="{BB962C8B-B14F-4D97-AF65-F5344CB8AC3E}">
        <p14:creationId xmlns:p14="http://schemas.microsoft.com/office/powerpoint/2010/main" val="2391524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609600"/>
            <a:ext cx="5761038" cy="719138"/>
          </a:xfrm>
        </p:spPr>
        <p:txBody>
          <a:bodyPr/>
          <a:lstStyle/>
          <a:p>
            <a:r>
              <a:rPr lang="en-GB" sz="3200" b="1" dirty="0">
                <a:solidFill>
                  <a:schemeClr val="accent2"/>
                </a:solidFill>
              </a:rPr>
              <a:t> </a:t>
            </a:r>
            <a:r>
              <a:rPr lang="en-GB" sz="2200" b="1" dirty="0"/>
              <a:t>Foundation </a:t>
            </a:r>
            <a:r>
              <a:rPr lang="en-GB" sz="2200" dirty="0"/>
              <a:t>:Level 1, People</a:t>
            </a:r>
          </a:p>
        </p:txBody>
      </p:sp>
      <p:sp>
        <p:nvSpPr>
          <p:cNvPr id="32771" name="Rectangle 3"/>
          <p:cNvSpPr>
            <a:spLocks noGrp="1" noChangeArrowheads="1"/>
          </p:cNvSpPr>
          <p:nvPr>
            <p:ph type="body" idx="1"/>
          </p:nvPr>
        </p:nvSpPr>
        <p:spPr>
          <a:xfrm>
            <a:off x="685800" y="1447800"/>
            <a:ext cx="7848600" cy="1779587"/>
          </a:xfrm>
        </p:spPr>
        <p:txBody>
          <a:bodyPr/>
          <a:lstStyle/>
          <a:p>
            <a:pPr>
              <a:lnSpc>
                <a:spcPct val="90000"/>
              </a:lnSpc>
            </a:pPr>
            <a:r>
              <a:rPr lang="en-GB" sz="1800" dirty="0"/>
              <a:t>Sustainable procurement Champion </a:t>
            </a:r>
            <a:r>
              <a:rPr lang="en-GB" sz="1800" dirty="0" smtClean="0"/>
              <a:t>identified</a:t>
            </a:r>
            <a:endParaRPr lang="en-GB" sz="1800" dirty="0"/>
          </a:p>
          <a:p>
            <a:pPr>
              <a:lnSpc>
                <a:spcPct val="90000"/>
              </a:lnSpc>
            </a:pPr>
            <a:r>
              <a:rPr lang="en-GB" sz="1800" dirty="0"/>
              <a:t>Key procurement staff have received basic training in sustainable procurement </a:t>
            </a:r>
            <a:r>
              <a:rPr lang="en-GB" sz="1800" dirty="0" smtClean="0"/>
              <a:t>principles</a:t>
            </a:r>
            <a:endParaRPr lang="en-GB" sz="1800" dirty="0"/>
          </a:p>
          <a:p>
            <a:pPr>
              <a:lnSpc>
                <a:spcPct val="90000"/>
              </a:lnSpc>
            </a:pPr>
            <a:r>
              <a:rPr lang="en-GB" sz="1800" dirty="0"/>
              <a:t>Sustainable procurement is included as part of a key employee induction </a:t>
            </a:r>
            <a:r>
              <a:rPr lang="en-GB" sz="1800" dirty="0" smtClean="0"/>
              <a:t>program</a:t>
            </a:r>
            <a:endParaRPr lang="en-GB" sz="1800" dirty="0"/>
          </a:p>
          <a:p>
            <a:pPr>
              <a:lnSpc>
                <a:spcPct val="90000"/>
              </a:lnSpc>
            </a:pPr>
            <a:endParaRPr lang="en-GB" sz="1800" dirty="0"/>
          </a:p>
        </p:txBody>
      </p:sp>
      <p:sp>
        <p:nvSpPr>
          <p:cNvPr id="32772" name="Rectangle 4"/>
          <p:cNvSpPr>
            <a:spLocks noChangeArrowheads="1"/>
          </p:cNvSpPr>
          <p:nvPr/>
        </p:nvSpPr>
        <p:spPr bwMode="auto">
          <a:xfrm>
            <a:off x="179388" y="3200400"/>
            <a:ext cx="87852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r>
              <a:rPr lang="en-GB" sz="3200" b="1" dirty="0">
                <a:solidFill>
                  <a:schemeClr val="accent2"/>
                </a:solidFill>
              </a:rPr>
              <a:t> </a:t>
            </a:r>
            <a:r>
              <a:rPr lang="en-GB" sz="3200" b="1" dirty="0" smtClean="0">
                <a:solidFill>
                  <a:schemeClr val="accent2"/>
                </a:solidFill>
              </a:rPr>
              <a:t>    </a:t>
            </a:r>
            <a:r>
              <a:rPr lang="en-GB" sz="2200" b="1" dirty="0" smtClean="0">
                <a:latin typeface="Helvetica"/>
                <a:cs typeface="Helvetica"/>
              </a:rPr>
              <a:t>Embed </a:t>
            </a:r>
            <a:r>
              <a:rPr lang="en-GB" sz="2200" dirty="0">
                <a:latin typeface="Helvetica"/>
                <a:cs typeface="Helvetica"/>
              </a:rPr>
              <a:t>:Level 2, Policy Strategy &amp; </a:t>
            </a:r>
            <a:r>
              <a:rPr lang="en-GB" sz="2200" dirty="0" err="1">
                <a:latin typeface="Helvetica"/>
                <a:cs typeface="Helvetica"/>
              </a:rPr>
              <a:t>Comm</a:t>
            </a:r>
            <a:r>
              <a:rPr lang="ja-JP" altLang="en-GB" sz="2200" dirty="0">
                <a:latin typeface="Helvetica"/>
                <a:cs typeface="Helvetica"/>
              </a:rPr>
              <a:t>’</a:t>
            </a:r>
            <a:r>
              <a:rPr lang="en-GB" sz="2200" dirty="0">
                <a:latin typeface="Helvetica"/>
                <a:cs typeface="Helvetica"/>
              </a:rPr>
              <a:t>s </a:t>
            </a:r>
          </a:p>
        </p:txBody>
      </p:sp>
      <p:sp>
        <p:nvSpPr>
          <p:cNvPr id="32773" name="Text Box 5"/>
          <p:cNvSpPr txBox="1">
            <a:spLocks noChangeArrowheads="1"/>
          </p:cNvSpPr>
          <p:nvPr/>
        </p:nvSpPr>
        <p:spPr bwMode="auto">
          <a:xfrm>
            <a:off x="179388" y="4149725"/>
            <a:ext cx="8496300" cy="1477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742950" lvl="1" indent="-285750">
              <a:buFont typeface="Courier New"/>
              <a:buChar char="o"/>
            </a:pPr>
            <a:r>
              <a:rPr lang="en-GB" dirty="0" smtClean="0">
                <a:latin typeface="Helvetica"/>
                <a:cs typeface="Helvetica"/>
              </a:rPr>
              <a:t>Review </a:t>
            </a:r>
            <a:r>
              <a:rPr lang="en-GB" dirty="0">
                <a:latin typeface="Helvetica"/>
                <a:cs typeface="Helvetica"/>
              </a:rPr>
              <a:t>and enhance sustainable procurement policy, in </a:t>
            </a:r>
            <a:r>
              <a:rPr lang="en-GB" dirty="0" smtClean="0">
                <a:latin typeface="Helvetica"/>
                <a:cs typeface="Helvetica"/>
              </a:rPr>
              <a:t>particular consider </a:t>
            </a:r>
            <a:r>
              <a:rPr lang="en-GB" dirty="0">
                <a:latin typeface="Helvetica"/>
                <a:cs typeface="Helvetica"/>
              </a:rPr>
              <a:t>supplier engagement</a:t>
            </a:r>
          </a:p>
          <a:p>
            <a:pPr marL="742950" lvl="1" indent="-285750">
              <a:spcBef>
                <a:spcPct val="50000"/>
              </a:spcBef>
              <a:buFont typeface="Courier New"/>
              <a:buChar char="o"/>
            </a:pPr>
            <a:r>
              <a:rPr lang="en-GB" dirty="0" smtClean="0">
                <a:latin typeface="Helvetica"/>
                <a:cs typeface="Helvetica"/>
              </a:rPr>
              <a:t>Ensure </a:t>
            </a:r>
            <a:r>
              <a:rPr lang="en-GB" dirty="0">
                <a:latin typeface="Helvetica"/>
                <a:cs typeface="Helvetica"/>
              </a:rPr>
              <a:t>it is part of a wider sustainable development </a:t>
            </a:r>
            <a:r>
              <a:rPr lang="en-GB" dirty="0" smtClean="0">
                <a:latin typeface="Helvetica"/>
                <a:cs typeface="Helvetica"/>
              </a:rPr>
              <a:t>strategy</a:t>
            </a:r>
          </a:p>
          <a:p>
            <a:pPr marL="742950" lvl="1" indent="-285750">
              <a:spcBef>
                <a:spcPct val="50000"/>
              </a:spcBef>
              <a:buFont typeface="Courier New"/>
              <a:buChar char="o"/>
            </a:pPr>
            <a:r>
              <a:rPr lang="en-GB" dirty="0" smtClean="0">
                <a:latin typeface="Helvetica"/>
                <a:cs typeface="Helvetica"/>
              </a:rPr>
              <a:t>Communicate </a:t>
            </a:r>
            <a:r>
              <a:rPr lang="en-GB" dirty="0">
                <a:latin typeface="Helvetica"/>
                <a:cs typeface="Helvetica"/>
              </a:rPr>
              <a:t>to staff, suppliers and key </a:t>
            </a:r>
            <a:r>
              <a:rPr lang="en-GB" dirty="0" smtClean="0">
                <a:latin typeface="Helvetica"/>
                <a:cs typeface="Helvetica"/>
              </a:rPr>
              <a:t>stakeholders</a:t>
            </a:r>
            <a:endParaRPr lang="en-GB" dirty="0"/>
          </a:p>
        </p:txBody>
      </p:sp>
      <p:sp>
        <p:nvSpPr>
          <p:cNvPr id="7" name="TextBox 6"/>
          <p:cNvSpPr txBox="1"/>
          <p:nvPr/>
        </p:nvSpPr>
        <p:spPr>
          <a:xfrm>
            <a:off x="609600" y="76200"/>
            <a:ext cx="3764773" cy="584776"/>
          </a:xfrm>
          <a:prstGeom prst="rect">
            <a:avLst/>
          </a:prstGeom>
          <a:noFill/>
        </p:spPr>
        <p:txBody>
          <a:bodyPr wrap="none" rtlCol="0">
            <a:spAutoFit/>
          </a:bodyPr>
          <a:lstStyle/>
          <a:p>
            <a:r>
              <a:rPr lang="en-US" sz="3200" dirty="0" smtClean="0">
                <a:latin typeface="Helvetica"/>
                <a:cs typeface="Helvetica"/>
              </a:rPr>
              <a:t>Flexible Framework</a:t>
            </a:r>
            <a:endParaRPr lang="en-US" sz="3200" dirty="0">
              <a:latin typeface="Helvetica"/>
              <a:cs typeface="Helvetica"/>
            </a:endParaRPr>
          </a:p>
        </p:txBody>
      </p:sp>
    </p:spTree>
    <p:extLst>
      <p:ext uri="{BB962C8B-B14F-4D97-AF65-F5344CB8AC3E}">
        <p14:creationId xmlns:p14="http://schemas.microsoft.com/office/powerpoint/2010/main" val="18900625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533400" y="576262"/>
            <a:ext cx="7127875" cy="719138"/>
          </a:xfrm>
        </p:spPr>
        <p:txBody>
          <a:bodyPr/>
          <a:lstStyle/>
          <a:p>
            <a:r>
              <a:rPr lang="en-GB" sz="3200" b="1" dirty="0"/>
              <a:t> </a:t>
            </a:r>
            <a:r>
              <a:rPr lang="en-GB" sz="2200" b="1" dirty="0"/>
              <a:t>Practice: </a:t>
            </a:r>
            <a:r>
              <a:rPr lang="en-GB" sz="2200" dirty="0"/>
              <a:t>level 3, </a:t>
            </a:r>
            <a:r>
              <a:rPr lang="en-GB" sz="2200" dirty="0" smtClean="0"/>
              <a:t>Procurement </a:t>
            </a:r>
            <a:r>
              <a:rPr lang="en-GB" sz="2200" dirty="0"/>
              <a:t>P</a:t>
            </a:r>
            <a:r>
              <a:rPr lang="en-GB" sz="2200" dirty="0" smtClean="0"/>
              <a:t>rocess</a:t>
            </a:r>
            <a:endParaRPr lang="en-GB" sz="2200" dirty="0"/>
          </a:p>
        </p:txBody>
      </p:sp>
      <p:sp>
        <p:nvSpPr>
          <p:cNvPr id="172035" name="Rectangle 3"/>
          <p:cNvSpPr>
            <a:spLocks noGrp="1" noChangeArrowheads="1"/>
          </p:cNvSpPr>
          <p:nvPr>
            <p:ph type="body" idx="1"/>
          </p:nvPr>
        </p:nvSpPr>
        <p:spPr>
          <a:xfrm>
            <a:off x="685800" y="1268413"/>
            <a:ext cx="7848600" cy="2232025"/>
          </a:xfrm>
        </p:spPr>
        <p:txBody>
          <a:bodyPr>
            <a:normAutofit fontScale="92500" lnSpcReduction="20000"/>
          </a:bodyPr>
          <a:lstStyle/>
          <a:p>
            <a:r>
              <a:rPr lang="en-GB" dirty="0"/>
              <a:t>All contracts are assessed for general sustainability risks and management actions identified</a:t>
            </a:r>
          </a:p>
          <a:p>
            <a:r>
              <a:rPr lang="en-GB" dirty="0"/>
              <a:t>Risks managed throughout all stages of the procurement process</a:t>
            </a:r>
          </a:p>
          <a:p>
            <a:r>
              <a:rPr lang="en-GB" dirty="0"/>
              <a:t>Targets to improve sustainability are agreed with key suppliers.</a:t>
            </a:r>
          </a:p>
          <a:p>
            <a:endParaRPr lang="en-GB" dirty="0"/>
          </a:p>
          <a:p>
            <a:endParaRPr lang="en-GB" dirty="0"/>
          </a:p>
        </p:txBody>
      </p:sp>
      <p:sp>
        <p:nvSpPr>
          <p:cNvPr id="172036" name="Rectangle 4"/>
          <p:cNvSpPr>
            <a:spLocks noChangeArrowheads="1"/>
          </p:cNvSpPr>
          <p:nvPr/>
        </p:nvSpPr>
        <p:spPr bwMode="auto">
          <a:xfrm>
            <a:off x="663575" y="3284538"/>
            <a:ext cx="87852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r>
              <a:rPr lang="en-GB" sz="3200" b="1" dirty="0">
                <a:solidFill>
                  <a:schemeClr val="accent2"/>
                </a:solidFill>
                <a:latin typeface="Helvetica"/>
                <a:cs typeface="Helvetica"/>
              </a:rPr>
              <a:t> </a:t>
            </a:r>
            <a:r>
              <a:rPr lang="en-GB" sz="2200" b="1" dirty="0">
                <a:solidFill>
                  <a:srgbClr val="000000"/>
                </a:solidFill>
                <a:latin typeface="Helvetica"/>
                <a:cs typeface="Helvetica"/>
              </a:rPr>
              <a:t>Enhance</a:t>
            </a:r>
            <a:r>
              <a:rPr lang="en-GB" sz="2200" dirty="0">
                <a:solidFill>
                  <a:srgbClr val="000000"/>
                </a:solidFill>
                <a:latin typeface="Helvetica"/>
                <a:cs typeface="Helvetica"/>
              </a:rPr>
              <a:t>: level 4, Engaging Suppliers</a:t>
            </a:r>
          </a:p>
        </p:txBody>
      </p:sp>
      <p:sp>
        <p:nvSpPr>
          <p:cNvPr id="172037" name="Text Box 5"/>
          <p:cNvSpPr txBox="1">
            <a:spLocks noChangeArrowheads="1"/>
          </p:cNvSpPr>
          <p:nvPr/>
        </p:nvSpPr>
        <p:spPr bwMode="auto">
          <a:xfrm>
            <a:off x="250825" y="4149725"/>
            <a:ext cx="84963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742950" lvl="1" indent="-285750">
              <a:buFont typeface="Courier New"/>
              <a:buChar char="o"/>
            </a:pPr>
            <a:r>
              <a:rPr lang="en-GB" sz="2000" dirty="0" smtClean="0">
                <a:latin typeface="Helvetica"/>
                <a:cs typeface="Helvetica"/>
              </a:rPr>
              <a:t>Key </a:t>
            </a:r>
            <a:r>
              <a:rPr lang="en-GB" sz="2000" dirty="0">
                <a:latin typeface="Helvetica"/>
                <a:cs typeface="Helvetica"/>
              </a:rPr>
              <a:t>suppliers targeted for intensive </a:t>
            </a:r>
            <a:r>
              <a:rPr lang="en-GB" sz="2000" dirty="0" smtClean="0">
                <a:latin typeface="Helvetica"/>
                <a:cs typeface="Helvetica"/>
              </a:rPr>
              <a:t>development</a:t>
            </a:r>
          </a:p>
          <a:p>
            <a:pPr marL="742950" lvl="1" indent="-285750">
              <a:buFont typeface="Courier New"/>
              <a:buChar char="o"/>
            </a:pPr>
            <a:r>
              <a:rPr lang="en-GB" sz="2000" dirty="0" smtClean="0">
                <a:latin typeface="Helvetica"/>
                <a:cs typeface="Helvetica"/>
              </a:rPr>
              <a:t>Sustainability </a:t>
            </a:r>
            <a:r>
              <a:rPr lang="en-GB" sz="2000" dirty="0">
                <a:latin typeface="Helvetica"/>
                <a:cs typeface="Helvetica"/>
              </a:rPr>
              <a:t>audits and supply chain improvement </a:t>
            </a:r>
            <a:r>
              <a:rPr lang="en-GB" sz="2000" dirty="0" smtClean="0">
                <a:latin typeface="Helvetica"/>
                <a:cs typeface="Helvetica"/>
              </a:rPr>
              <a:t>programs in place</a:t>
            </a:r>
          </a:p>
          <a:p>
            <a:pPr marL="742950" lvl="1" indent="-285750">
              <a:buFont typeface="Courier New"/>
              <a:buChar char="o"/>
            </a:pPr>
            <a:r>
              <a:rPr lang="en-GB" sz="2000" dirty="0" smtClean="0">
                <a:latin typeface="Helvetica"/>
                <a:cs typeface="Helvetica"/>
              </a:rPr>
              <a:t>Achievements </a:t>
            </a:r>
            <a:r>
              <a:rPr lang="en-GB" sz="2000" dirty="0">
                <a:latin typeface="Helvetica"/>
                <a:cs typeface="Helvetica"/>
              </a:rPr>
              <a:t>are formally </a:t>
            </a:r>
            <a:r>
              <a:rPr lang="en-GB" sz="2000" dirty="0" smtClean="0">
                <a:latin typeface="Helvetica"/>
                <a:cs typeface="Helvetica"/>
              </a:rPr>
              <a:t>recorded</a:t>
            </a:r>
          </a:p>
          <a:p>
            <a:pPr marL="742950" lvl="1" indent="-285750">
              <a:buFont typeface="Courier New"/>
              <a:buChar char="o"/>
            </a:pPr>
            <a:r>
              <a:rPr lang="en-GB" sz="2000" dirty="0" smtClean="0">
                <a:latin typeface="Helvetica"/>
                <a:cs typeface="Helvetica"/>
              </a:rPr>
              <a:t>Executive </a:t>
            </a:r>
            <a:r>
              <a:rPr lang="en-GB" sz="2000" dirty="0">
                <a:latin typeface="Helvetica"/>
                <a:cs typeface="Helvetica"/>
              </a:rPr>
              <a:t>involved in the supplier engagement </a:t>
            </a:r>
            <a:r>
              <a:rPr lang="en-GB" sz="2000" dirty="0" smtClean="0">
                <a:latin typeface="Helvetica"/>
                <a:cs typeface="Helvetica"/>
              </a:rPr>
              <a:t>program.</a:t>
            </a:r>
            <a:endParaRPr lang="en-GB" sz="2000" dirty="0">
              <a:latin typeface="Helvetica"/>
              <a:cs typeface="Helvetica"/>
            </a:endParaRPr>
          </a:p>
          <a:p>
            <a:pPr lvl="1">
              <a:buFontTx/>
              <a:buChar char="•"/>
            </a:pPr>
            <a:endParaRPr lang="en-GB" sz="2000" dirty="0">
              <a:latin typeface="Helvetica"/>
              <a:cs typeface="Helvetica"/>
            </a:endParaRPr>
          </a:p>
          <a:p>
            <a:pPr lvl="1">
              <a:buFontTx/>
              <a:buChar char="•"/>
            </a:pPr>
            <a:endParaRPr lang="en-GB" sz="2000" dirty="0">
              <a:latin typeface="Helvetica"/>
              <a:cs typeface="Helvetica"/>
            </a:endParaRPr>
          </a:p>
          <a:p>
            <a:pPr lvl="1">
              <a:buFontTx/>
              <a:buChar char="•"/>
            </a:pPr>
            <a:endParaRPr lang="en-GB" dirty="0">
              <a:latin typeface="Helvetica"/>
              <a:cs typeface="Helvetica"/>
            </a:endParaRPr>
          </a:p>
          <a:p>
            <a:pPr lvl="1">
              <a:buFontTx/>
              <a:buChar char="•"/>
            </a:pPr>
            <a:endParaRPr lang="en-GB" dirty="0">
              <a:latin typeface="Helvetica"/>
              <a:cs typeface="Helvetica"/>
            </a:endParaRPr>
          </a:p>
          <a:p>
            <a:pPr lvl="1">
              <a:buFontTx/>
              <a:buChar char="•"/>
            </a:pPr>
            <a:endParaRPr lang="en-GB" dirty="0">
              <a:latin typeface="Helvetica"/>
              <a:cs typeface="Helvetica"/>
            </a:endParaRPr>
          </a:p>
        </p:txBody>
      </p:sp>
      <p:sp>
        <p:nvSpPr>
          <p:cNvPr id="6" name="TextBox 5"/>
          <p:cNvSpPr txBox="1"/>
          <p:nvPr/>
        </p:nvSpPr>
        <p:spPr>
          <a:xfrm>
            <a:off x="609600" y="76200"/>
            <a:ext cx="3449782" cy="584776"/>
          </a:xfrm>
          <a:prstGeom prst="rect">
            <a:avLst/>
          </a:prstGeom>
          <a:noFill/>
        </p:spPr>
        <p:txBody>
          <a:bodyPr wrap="none" rtlCol="0">
            <a:spAutoFit/>
          </a:bodyPr>
          <a:lstStyle/>
          <a:p>
            <a:r>
              <a:rPr lang="en-US" sz="3200" dirty="0" smtClean="0"/>
              <a:t>Flexible Framework</a:t>
            </a:r>
            <a:endParaRPr lang="en-US" sz="3200" dirty="0"/>
          </a:p>
        </p:txBody>
      </p:sp>
    </p:spTree>
    <p:extLst>
      <p:ext uri="{BB962C8B-B14F-4D97-AF65-F5344CB8AC3E}">
        <p14:creationId xmlns:p14="http://schemas.microsoft.com/office/powerpoint/2010/main" val="1299759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62000" y="1125538"/>
            <a:ext cx="7265988" cy="719137"/>
          </a:xfrm>
        </p:spPr>
        <p:txBody>
          <a:bodyPr/>
          <a:lstStyle/>
          <a:p>
            <a:r>
              <a:rPr lang="en-GB" sz="2200" b="1" dirty="0" smtClean="0"/>
              <a:t>Lead: </a:t>
            </a:r>
            <a:r>
              <a:rPr lang="en-GB" sz="2200" dirty="0"/>
              <a:t>Level 5 </a:t>
            </a:r>
            <a:r>
              <a:rPr lang="en-GB" sz="2200" dirty="0" smtClean="0"/>
              <a:t>Measurements </a:t>
            </a:r>
            <a:r>
              <a:rPr lang="en-GB" sz="2200" dirty="0"/>
              <a:t>and Results</a:t>
            </a:r>
          </a:p>
        </p:txBody>
      </p:sp>
      <p:sp>
        <p:nvSpPr>
          <p:cNvPr id="173059" name="Rectangle 3"/>
          <p:cNvSpPr>
            <a:spLocks noGrp="1" noChangeArrowheads="1"/>
          </p:cNvSpPr>
          <p:nvPr>
            <p:ph type="body" idx="1"/>
          </p:nvPr>
        </p:nvSpPr>
        <p:spPr>
          <a:xfrm>
            <a:off x="762000" y="1981200"/>
            <a:ext cx="7848600" cy="3240088"/>
          </a:xfrm>
        </p:spPr>
        <p:txBody>
          <a:bodyPr>
            <a:normAutofit/>
          </a:bodyPr>
          <a:lstStyle/>
          <a:p>
            <a:r>
              <a:rPr lang="en-GB" sz="2200" dirty="0"/>
              <a:t>Measures used to drive </a:t>
            </a:r>
            <a:r>
              <a:rPr lang="en-GB" sz="2200" dirty="0" smtClean="0"/>
              <a:t>organizational </a:t>
            </a:r>
            <a:r>
              <a:rPr lang="en-GB" sz="2200" dirty="0"/>
              <a:t>sustainable development strategy </a:t>
            </a:r>
            <a:r>
              <a:rPr lang="en-GB" sz="2200" dirty="0" smtClean="0"/>
              <a:t>direction</a:t>
            </a:r>
            <a:endParaRPr lang="en-GB" sz="2200" dirty="0"/>
          </a:p>
          <a:p>
            <a:r>
              <a:rPr lang="en-GB" sz="2200" dirty="0"/>
              <a:t>Progress formally benchmarked with peer </a:t>
            </a:r>
            <a:r>
              <a:rPr lang="en-GB" sz="2200" dirty="0" smtClean="0"/>
              <a:t>organisations</a:t>
            </a:r>
            <a:endParaRPr lang="en-GB" sz="2200" dirty="0"/>
          </a:p>
          <a:p>
            <a:r>
              <a:rPr lang="en-GB" sz="2200" dirty="0"/>
              <a:t>Benefits from sustainable procurement are clearly </a:t>
            </a:r>
            <a:r>
              <a:rPr lang="en-GB" sz="2200" dirty="0" smtClean="0"/>
              <a:t>evidenced</a:t>
            </a:r>
            <a:endParaRPr lang="en-GB" sz="2200" dirty="0"/>
          </a:p>
          <a:p>
            <a:r>
              <a:rPr lang="en-GB" sz="2200" dirty="0"/>
              <a:t>Independent audit reports available in the public domain.</a:t>
            </a:r>
          </a:p>
        </p:txBody>
      </p:sp>
      <p:sp>
        <p:nvSpPr>
          <p:cNvPr id="4" name="TextBox 3"/>
          <p:cNvSpPr txBox="1"/>
          <p:nvPr/>
        </p:nvSpPr>
        <p:spPr>
          <a:xfrm>
            <a:off x="609600" y="76200"/>
            <a:ext cx="3449782" cy="584776"/>
          </a:xfrm>
          <a:prstGeom prst="rect">
            <a:avLst/>
          </a:prstGeom>
          <a:noFill/>
        </p:spPr>
        <p:txBody>
          <a:bodyPr wrap="none" rtlCol="0">
            <a:spAutoFit/>
          </a:bodyPr>
          <a:lstStyle/>
          <a:p>
            <a:r>
              <a:rPr lang="en-US" sz="3200" dirty="0" smtClean="0"/>
              <a:t>Flexible Framework</a:t>
            </a:r>
            <a:endParaRPr lang="en-US" sz="3200" dirty="0"/>
          </a:p>
        </p:txBody>
      </p:sp>
    </p:spTree>
    <p:extLst>
      <p:ext uri="{BB962C8B-B14F-4D97-AF65-F5344CB8AC3E}">
        <p14:creationId xmlns:p14="http://schemas.microsoft.com/office/powerpoint/2010/main" val="37016026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a:xfrm>
            <a:off x="381000" y="228600"/>
            <a:ext cx="6400800" cy="838200"/>
          </a:xfrm>
        </p:spPr>
        <p:txBody>
          <a:bodyPr/>
          <a:lstStyle/>
          <a:p>
            <a:r>
              <a:rPr lang="en-GB" dirty="0" smtClean="0"/>
              <a:t>Common Project Procurement Terminology</a:t>
            </a:r>
            <a:endParaRPr lang="en-GB" dirty="0"/>
          </a:p>
        </p:txBody>
      </p:sp>
      <p:sp>
        <p:nvSpPr>
          <p:cNvPr id="1695747" name="Rectangle 3"/>
          <p:cNvSpPr>
            <a:spLocks noGrp="1" noChangeArrowheads="1"/>
          </p:cNvSpPr>
          <p:nvPr>
            <p:ph type="body" idx="1"/>
          </p:nvPr>
        </p:nvSpPr>
        <p:spPr/>
        <p:txBody>
          <a:bodyPr/>
          <a:lstStyle/>
          <a:p>
            <a:pPr>
              <a:lnSpc>
                <a:spcPct val="110000"/>
              </a:lnSpc>
            </a:pPr>
            <a:r>
              <a:rPr lang="en-GB" dirty="0"/>
              <a:t>Acquisition</a:t>
            </a:r>
          </a:p>
          <a:p>
            <a:pPr>
              <a:lnSpc>
                <a:spcPct val="110000"/>
              </a:lnSpc>
            </a:pPr>
            <a:r>
              <a:rPr lang="en-GB" dirty="0"/>
              <a:t>Contracts</a:t>
            </a:r>
          </a:p>
          <a:p>
            <a:pPr lvl="1">
              <a:lnSpc>
                <a:spcPct val="115000"/>
              </a:lnSpc>
            </a:pPr>
            <a:r>
              <a:rPr lang="en-GB" sz="2200" dirty="0"/>
              <a:t>Firm Fixed Price, Fixed Price</a:t>
            </a:r>
          </a:p>
          <a:p>
            <a:pPr lvl="1">
              <a:lnSpc>
                <a:spcPct val="115000"/>
              </a:lnSpc>
            </a:pPr>
            <a:r>
              <a:rPr lang="en-GB" sz="2200" dirty="0"/>
              <a:t>Cost plus Incentive</a:t>
            </a:r>
          </a:p>
          <a:p>
            <a:pPr lvl="1">
              <a:lnSpc>
                <a:spcPct val="115000"/>
              </a:lnSpc>
            </a:pPr>
            <a:r>
              <a:rPr lang="en-GB" sz="2200" dirty="0"/>
              <a:t>Cost plus Fixed Fee</a:t>
            </a:r>
          </a:p>
          <a:p>
            <a:pPr lvl="1">
              <a:lnSpc>
                <a:spcPct val="115000"/>
              </a:lnSpc>
            </a:pPr>
            <a:r>
              <a:rPr lang="en-GB" sz="2200" dirty="0"/>
              <a:t>Cost - reimbursable</a:t>
            </a:r>
          </a:p>
          <a:p>
            <a:pPr>
              <a:lnSpc>
                <a:spcPct val="110000"/>
              </a:lnSpc>
            </a:pPr>
            <a:r>
              <a:rPr lang="en-GB" dirty="0"/>
              <a:t>Changes &amp; Variation Orders</a:t>
            </a:r>
          </a:p>
        </p:txBody>
      </p:sp>
      <p:sp>
        <p:nvSpPr>
          <p:cNvPr id="3" name="Slide Number Placeholder 2"/>
          <p:cNvSpPr>
            <a:spLocks noGrp="1"/>
          </p:cNvSpPr>
          <p:nvPr>
            <p:ph type="sldNum" sz="quarter" idx="12"/>
          </p:nvPr>
        </p:nvSpPr>
        <p:spPr/>
        <p:txBody>
          <a:bodyPr/>
          <a:lstStyle/>
          <a:p>
            <a:fld id="{4BE819A1-3DD8-4179-BFD0-BF7D359F8DBD}" type="slidenum">
              <a:rPr lang="en-US" smtClean="0"/>
              <a:pPr/>
              <a:t>18</a:t>
            </a:fld>
            <a:endParaRPr lang="en-US" dirty="0"/>
          </a:p>
        </p:txBody>
      </p:sp>
    </p:spTree>
    <p:extLst>
      <p:ext uri="{BB962C8B-B14F-4D97-AF65-F5344CB8AC3E}">
        <p14:creationId xmlns:p14="http://schemas.microsoft.com/office/powerpoint/2010/main" val="20016582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Rectangle 2"/>
          <p:cNvSpPr>
            <a:spLocks noGrp="1" noChangeArrowheads="1"/>
          </p:cNvSpPr>
          <p:nvPr>
            <p:ph type="title" sz="quarter" idx="4294967295"/>
          </p:nvPr>
        </p:nvSpPr>
        <p:spPr>
          <a:xfrm>
            <a:off x="609600" y="1"/>
            <a:ext cx="8400425" cy="870857"/>
          </a:xfrm>
        </p:spPr>
        <p:txBody>
          <a:bodyPr/>
          <a:lstStyle/>
          <a:p>
            <a:r>
              <a:rPr lang="en-US" dirty="0" smtClean="0"/>
              <a:t>Evaluation and Selection </a:t>
            </a:r>
            <a:r>
              <a:rPr lang="en-US" dirty="0"/>
              <a:t>Criteria</a:t>
            </a:r>
          </a:p>
        </p:txBody>
      </p:sp>
      <p:sp>
        <p:nvSpPr>
          <p:cNvPr id="1703940" name="Text Box 4"/>
          <p:cNvSpPr txBox="1">
            <a:spLocks noChangeArrowheads="1"/>
          </p:cNvSpPr>
          <p:nvPr/>
        </p:nvSpPr>
        <p:spPr bwMode="auto">
          <a:xfrm>
            <a:off x="4339743" y="1978406"/>
            <a:ext cx="3316614" cy="3293209"/>
          </a:xfrm>
          <a:prstGeom prst="rect">
            <a:avLst/>
          </a:prstGeom>
          <a:noFill/>
          <a:ln w="12700" algn="ctr">
            <a:noFill/>
            <a:miter lim="800000"/>
            <a:headEnd/>
            <a:tailEnd/>
          </a:ln>
          <a:effectLst/>
        </p:spPr>
        <p:txBody>
          <a:bodyPr wrap="none">
            <a:spAutoFit/>
          </a:bodyPr>
          <a:lstStyle/>
          <a:p>
            <a:pPr marL="266700" indent="-266700" algn="l" eaLnBrk="1" hangingPunct="1">
              <a:spcAft>
                <a:spcPct val="50000"/>
              </a:spcAft>
              <a:buFontTx/>
              <a:buChar char="•"/>
            </a:pPr>
            <a:r>
              <a:rPr lang="en-GB" sz="1600" b="1" dirty="0"/>
              <a:t>Price</a:t>
            </a:r>
          </a:p>
          <a:p>
            <a:pPr marL="266700" indent="-266700" algn="l" eaLnBrk="1" hangingPunct="1">
              <a:spcAft>
                <a:spcPct val="50000"/>
              </a:spcAft>
              <a:buFontTx/>
              <a:buChar char="•"/>
            </a:pPr>
            <a:r>
              <a:rPr lang="en-GB" sz="1600" b="1" dirty="0"/>
              <a:t>Quality</a:t>
            </a:r>
          </a:p>
          <a:p>
            <a:pPr marL="266700" indent="-266700" algn="l" eaLnBrk="1" hangingPunct="1">
              <a:spcAft>
                <a:spcPct val="50000"/>
              </a:spcAft>
              <a:buFontTx/>
              <a:buChar char="•"/>
            </a:pPr>
            <a:r>
              <a:rPr lang="en-GB" sz="1600" b="1" dirty="0"/>
              <a:t>Timescales – </a:t>
            </a:r>
            <a:r>
              <a:rPr lang="en-GB" sz="1600" b="1" dirty="0" smtClean="0"/>
              <a:t>Delivery </a:t>
            </a:r>
            <a:r>
              <a:rPr lang="en-GB" sz="1600" b="1" dirty="0"/>
              <a:t>D</a:t>
            </a:r>
            <a:r>
              <a:rPr lang="en-GB" sz="1600" b="1" dirty="0" smtClean="0"/>
              <a:t>ates</a:t>
            </a:r>
            <a:endParaRPr lang="en-GB" sz="1600" b="1" dirty="0"/>
          </a:p>
          <a:p>
            <a:pPr marL="266700" indent="-266700" algn="l" eaLnBrk="1" hangingPunct="1">
              <a:spcAft>
                <a:spcPct val="50000"/>
              </a:spcAft>
              <a:buFontTx/>
              <a:buChar char="•"/>
            </a:pPr>
            <a:r>
              <a:rPr lang="en-GB" sz="1600" b="1" dirty="0"/>
              <a:t>Contract </a:t>
            </a:r>
            <a:r>
              <a:rPr lang="en-GB" sz="1600" b="1" dirty="0" smtClean="0"/>
              <a:t>Terms </a:t>
            </a:r>
            <a:r>
              <a:rPr lang="en-GB" sz="1600" b="1" dirty="0"/>
              <a:t>– </a:t>
            </a:r>
            <a:r>
              <a:rPr lang="en-GB" sz="1600" b="1" dirty="0" smtClean="0"/>
              <a:t>Guarantees</a:t>
            </a:r>
            <a:r>
              <a:rPr lang="en-GB" sz="1600" b="1" dirty="0"/>
              <a:t>, etc.</a:t>
            </a:r>
          </a:p>
          <a:p>
            <a:pPr marL="266700" indent="-266700" algn="l" eaLnBrk="1" hangingPunct="1">
              <a:spcAft>
                <a:spcPct val="50000"/>
              </a:spcAft>
              <a:buFontTx/>
              <a:buChar char="•"/>
            </a:pPr>
            <a:r>
              <a:rPr lang="en-GB" sz="1600" b="1" dirty="0"/>
              <a:t>Support </a:t>
            </a:r>
            <a:r>
              <a:rPr lang="en-GB" sz="1600" b="1" dirty="0" smtClean="0"/>
              <a:t>Costs/Arrangements</a:t>
            </a:r>
            <a:endParaRPr lang="en-GB" sz="1600" b="1" dirty="0"/>
          </a:p>
          <a:p>
            <a:pPr marL="266700" indent="-266700" algn="l" eaLnBrk="1" hangingPunct="1">
              <a:spcAft>
                <a:spcPct val="50000"/>
              </a:spcAft>
              <a:buFontTx/>
              <a:buChar char="•"/>
            </a:pPr>
            <a:r>
              <a:rPr lang="en-GB" sz="1600" b="1" dirty="0"/>
              <a:t>Risk Management</a:t>
            </a:r>
          </a:p>
          <a:p>
            <a:pPr marL="266700" indent="-266700" algn="l" eaLnBrk="1" hangingPunct="1">
              <a:spcAft>
                <a:spcPct val="50000"/>
              </a:spcAft>
              <a:buFontTx/>
              <a:buChar char="•"/>
            </a:pPr>
            <a:r>
              <a:rPr lang="en-GB" sz="1600" b="1" dirty="0"/>
              <a:t>Quality Management</a:t>
            </a:r>
          </a:p>
          <a:p>
            <a:pPr marL="266700" indent="-266700" algn="l" eaLnBrk="1" hangingPunct="1">
              <a:spcAft>
                <a:spcPct val="50000"/>
              </a:spcAft>
              <a:buFontTx/>
              <a:buChar char="•"/>
            </a:pPr>
            <a:r>
              <a:rPr lang="en-GB" sz="1600" b="1" dirty="0"/>
              <a:t>Responsiveness to </a:t>
            </a:r>
            <a:r>
              <a:rPr lang="en-GB" sz="1600" b="1" dirty="0" smtClean="0"/>
              <a:t>Changes</a:t>
            </a:r>
          </a:p>
          <a:p>
            <a:pPr marL="266700" indent="-266700" algn="l" eaLnBrk="1" hangingPunct="1">
              <a:spcAft>
                <a:spcPct val="50000"/>
              </a:spcAft>
              <a:buFontTx/>
              <a:buChar char="•"/>
            </a:pPr>
            <a:r>
              <a:rPr lang="en-GB" sz="1600" b="1" dirty="0" smtClean="0">
                <a:solidFill>
                  <a:srgbClr val="1D6D47"/>
                </a:solidFill>
              </a:rPr>
              <a:t>Sustainability Factor*</a:t>
            </a:r>
            <a:endParaRPr lang="en-US" sz="1600" b="1" dirty="0">
              <a:solidFill>
                <a:srgbClr val="1D6D47"/>
              </a:solidFill>
            </a:endParaRPr>
          </a:p>
        </p:txBody>
      </p:sp>
      <p:pic>
        <p:nvPicPr>
          <p:cNvPr id="1900546" name="Picture 2" descr="C:\Users\Joel\AppData\Local\Microsoft\Windows\Temporary Internet Files\Content.IE5\HZXSKWCP\MC90043266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675" y="1705881"/>
            <a:ext cx="3121688" cy="338182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BE819A1-3DD8-4179-BFD0-BF7D359F8DBD}" type="slidenum">
              <a:rPr lang="en-US" smtClean="0"/>
              <a:pPr/>
              <a:t>19</a:t>
            </a:fld>
            <a:endParaRPr lang="en-US" dirty="0"/>
          </a:p>
        </p:txBody>
      </p:sp>
    </p:spTree>
    <p:extLst>
      <p:ext uri="{BB962C8B-B14F-4D97-AF65-F5344CB8AC3E}">
        <p14:creationId xmlns:p14="http://schemas.microsoft.com/office/powerpoint/2010/main" val="2146171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1"/>
            <a:ext cx="3733800" cy="3733799"/>
          </a:xfrm>
        </p:spPr>
        <p:txBody>
          <a:bodyPr>
            <a:normAutofit/>
          </a:bodyPr>
          <a:lstStyle/>
          <a:p>
            <a:pPr marL="0" indent="0">
              <a:buNone/>
            </a:pPr>
            <a:r>
              <a:rPr lang="en-US" sz="2000" dirty="0" smtClean="0"/>
              <a:t>Project </a:t>
            </a:r>
            <a:r>
              <a:rPr lang="en-US" sz="2000" b="1" dirty="0" smtClean="0"/>
              <a:t>controls</a:t>
            </a:r>
            <a:r>
              <a:rPr lang="en-US" sz="2000" dirty="0" smtClean="0"/>
              <a:t> ensure that actual project performance aligns with the business case through analyzing variances in scope, costing, and activities, and taking appropriate corrective and preventive action with regard to risk as needed in order to realize benefits.</a:t>
            </a:r>
            <a:endParaRPr lang="en-US" sz="2000"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a:t>
            </a:fld>
            <a:endParaRPr lang="en-US" dirty="0"/>
          </a:p>
        </p:txBody>
      </p:sp>
      <p:sp>
        <p:nvSpPr>
          <p:cNvPr id="4" name="Title 3"/>
          <p:cNvSpPr>
            <a:spLocks noGrp="1"/>
          </p:cNvSpPr>
          <p:nvPr>
            <p:ph type="title"/>
          </p:nvPr>
        </p:nvSpPr>
        <p:spPr/>
        <p:txBody>
          <a:bodyPr/>
          <a:lstStyle/>
          <a:p>
            <a:r>
              <a:rPr lang="en-US" dirty="0" smtClean="0"/>
              <a:t>What is Project Control?</a:t>
            </a:r>
            <a:endParaRPr lang="en-US" dirty="0"/>
          </a:p>
        </p:txBody>
      </p:sp>
      <p:pic>
        <p:nvPicPr>
          <p:cNvPr id="5" name="Picture 4" descr="Screen Shot 2014-11-19 at 9.37.19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1726210"/>
            <a:ext cx="4717204" cy="2086329"/>
          </a:xfrm>
          <a:prstGeom prst="rect">
            <a:avLst/>
          </a:prstGeom>
        </p:spPr>
      </p:pic>
      <p:sp>
        <p:nvSpPr>
          <p:cNvPr id="6" name="TextBox 5"/>
          <p:cNvSpPr txBox="1"/>
          <p:nvPr/>
        </p:nvSpPr>
        <p:spPr>
          <a:xfrm>
            <a:off x="4800600" y="3962400"/>
            <a:ext cx="3608680" cy="369332"/>
          </a:xfrm>
          <a:prstGeom prst="rect">
            <a:avLst/>
          </a:prstGeom>
          <a:noFill/>
        </p:spPr>
        <p:txBody>
          <a:bodyPr wrap="none" rtlCol="0">
            <a:spAutoFit/>
          </a:bodyPr>
          <a:lstStyle/>
          <a:p>
            <a:r>
              <a:rPr lang="en-US" dirty="0" smtClean="0"/>
              <a:t>Can sometimes feel like herding cats</a:t>
            </a:r>
            <a:endParaRPr lang="en-US" dirty="0"/>
          </a:p>
        </p:txBody>
      </p:sp>
      <p:sp>
        <p:nvSpPr>
          <p:cNvPr id="7" name="TextBox 6"/>
          <p:cNvSpPr txBox="1"/>
          <p:nvPr/>
        </p:nvSpPr>
        <p:spPr>
          <a:xfrm>
            <a:off x="5334000" y="5867400"/>
            <a:ext cx="3592594" cy="261610"/>
          </a:xfrm>
          <a:prstGeom prst="rect">
            <a:avLst/>
          </a:prstGeom>
          <a:noFill/>
        </p:spPr>
        <p:txBody>
          <a:bodyPr wrap="none" rtlCol="0">
            <a:spAutoFit/>
          </a:bodyPr>
          <a:lstStyle/>
          <a:p>
            <a:r>
              <a:rPr lang="en-US" sz="1100" dirty="0" err="1" smtClean="0">
                <a:solidFill>
                  <a:srgbClr val="7F7F7F"/>
                </a:solidFill>
              </a:rPr>
              <a:t>Img</a:t>
            </a:r>
            <a:r>
              <a:rPr lang="en-US" sz="1100" dirty="0" smtClean="0">
                <a:solidFill>
                  <a:srgbClr val="7F7F7F"/>
                </a:solidFill>
              </a:rPr>
              <a:t> </a:t>
            </a:r>
            <a:r>
              <a:rPr lang="en-US" sz="1100" dirty="0" err="1" smtClean="0">
                <a:solidFill>
                  <a:srgbClr val="7F7F7F"/>
                </a:solidFill>
              </a:rPr>
              <a:t>src</a:t>
            </a:r>
            <a:r>
              <a:rPr lang="en-US" sz="1100" dirty="0">
                <a:solidFill>
                  <a:srgbClr val="7F7F7F"/>
                </a:solidFill>
              </a:rPr>
              <a:t>: https://</a:t>
            </a:r>
            <a:r>
              <a:rPr lang="en-US" sz="1100" dirty="0" err="1">
                <a:solidFill>
                  <a:srgbClr val="7F7F7F"/>
                </a:solidFill>
              </a:rPr>
              <a:t>www.youtube.com</a:t>
            </a:r>
            <a:r>
              <a:rPr lang="en-US" sz="1100" dirty="0">
                <a:solidFill>
                  <a:srgbClr val="7F7F7F"/>
                </a:solidFill>
              </a:rPr>
              <a:t>/</a:t>
            </a:r>
            <a:r>
              <a:rPr lang="en-US" sz="1100" dirty="0" err="1">
                <a:solidFill>
                  <a:srgbClr val="7F7F7F"/>
                </a:solidFill>
              </a:rPr>
              <a:t>watch?v</a:t>
            </a:r>
            <a:r>
              <a:rPr lang="en-US" sz="1100" dirty="0">
                <a:solidFill>
                  <a:srgbClr val="7F7F7F"/>
                </a:solidFill>
              </a:rPr>
              <a:t>=FEU1lPzD5RQ</a:t>
            </a:r>
          </a:p>
        </p:txBody>
      </p:sp>
    </p:spTree>
    <p:extLst>
      <p:ext uri="{BB962C8B-B14F-4D97-AF65-F5344CB8AC3E}">
        <p14:creationId xmlns:p14="http://schemas.microsoft.com/office/powerpoint/2010/main" val="4053648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49" y="1268762"/>
            <a:ext cx="9036496" cy="143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2852936"/>
            <a:ext cx="3612972" cy="330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5972" y="4724400"/>
            <a:ext cx="1354824" cy="1222946"/>
          </a:xfrm>
          <a:prstGeom prst="rect">
            <a:avLst/>
          </a:prstGeom>
        </p:spPr>
      </p:pic>
      <p:sp>
        <p:nvSpPr>
          <p:cNvPr id="2" name="Title 1"/>
          <p:cNvSpPr>
            <a:spLocks noGrp="1"/>
          </p:cNvSpPr>
          <p:nvPr>
            <p:ph type="title" idx="4294967295"/>
          </p:nvPr>
        </p:nvSpPr>
        <p:spPr/>
        <p:txBody>
          <a:bodyPr/>
          <a:lstStyle/>
          <a:p>
            <a:r>
              <a:rPr lang="en-US" dirty="0" smtClean="0"/>
              <a:t>Green Vendor Scorecard</a:t>
            </a:r>
            <a:endParaRPr lang="en-US" dirty="0"/>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20</a:t>
            </a:fld>
            <a:endParaRPr lang="en-US" dirty="0"/>
          </a:p>
        </p:txBody>
      </p:sp>
    </p:spTree>
    <p:extLst>
      <p:ext uri="{BB962C8B-B14F-4D97-AF65-F5344CB8AC3E}">
        <p14:creationId xmlns:p14="http://schemas.microsoft.com/office/powerpoint/2010/main" val="2865232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ChangeArrowheads="1"/>
          </p:cNvSpPr>
          <p:nvPr>
            <p:ph type="title"/>
          </p:nvPr>
        </p:nvSpPr>
        <p:spPr/>
        <p:txBody>
          <a:bodyPr/>
          <a:lstStyle/>
          <a:p>
            <a:r>
              <a:rPr lang="en-GB" dirty="0"/>
              <a:t>Benefits of Cost Management</a:t>
            </a:r>
            <a:endParaRPr lang="en-US" dirty="0"/>
          </a:p>
        </p:txBody>
      </p:sp>
      <p:sp>
        <p:nvSpPr>
          <p:cNvPr id="972803" name="Rectangle 3"/>
          <p:cNvSpPr>
            <a:spLocks noGrp="1" noChangeArrowheads="1"/>
          </p:cNvSpPr>
          <p:nvPr>
            <p:ph type="body" idx="1"/>
          </p:nvPr>
        </p:nvSpPr>
        <p:spPr/>
        <p:txBody>
          <a:bodyPr/>
          <a:lstStyle/>
          <a:p>
            <a:r>
              <a:rPr lang="en-GB" dirty="0"/>
              <a:t>M</a:t>
            </a:r>
            <a:r>
              <a:rPr lang="en-GB" dirty="0" smtClean="0"/>
              <a:t>ore </a:t>
            </a:r>
            <a:r>
              <a:rPr lang="en-GB" dirty="0"/>
              <a:t>likely to achieve </a:t>
            </a:r>
            <a:r>
              <a:rPr lang="en-GB" dirty="0" smtClean="0"/>
              <a:t>Budget</a:t>
            </a:r>
            <a:endParaRPr lang="en-GB" dirty="0"/>
          </a:p>
          <a:p>
            <a:r>
              <a:rPr lang="en-GB" dirty="0"/>
              <a:t>C</a:t>
            </a:r>
            <a:r>
              <a:rPr lang="en-GB" dirty="0" smtClean="0"/>
              <a:t>ontrol </a:t>
            </a:r>
            <a:r>
              <a:rPr lang="en-GB" dirty="0"/>
              <a:t>expenditure within </a:t>
            </a:r>
            <a:r>
              <a:rPr lang="en-GB" dirty="0" smtClean="0"/>
              <a:t>Ability </a:t>
            </a:r>
            <a:r>
              <a:rPr lang="en-GB" dirty="0"/>
              <a:t>to </a:t>
            </a:r>
            <a:r>
              <a:rPr lang="en-GB" dirty="0" smtClean="0"/>
              <a:t>Pay</a:t>
            </a:r>
            <a:endParaRPr lang="en-GB" dirty="0"/>
          </a:p>
          <a:p>
            <a:r>
              <a:rPr lang="en-GB" dirty="0"/>
              <a:t>C</a:t>
            </a:r>
            <a:r>
              <a:rPr lang="en-GB" dirty="0" smtClean="0"/>
              <a:t>ontrol </a:t>
            </a:r>
            <a:r>
              <a:rPr lang="en-GB" dirty="0"/>
              <a:t>cash flow</a:t>
            </a:r>
          </a:p>
          <a:p>
            <a:r>
              <a:rPr lang="en-GB" dirty="0"/>
              <a:t>L</a:t>
            </a:r>
            <a:r>
              <a:rPr lang="en-GB" dirty="0" smtClean="0"/>
              <a:t>earn </a:t>
            </a:r>
            <a:r>
              <a:rPr lang="en-GB" dirty="0"/>
              <a:t>L</a:t>
            </a:r>
            <a:r>
              <a:rPr lang="en-GB" dirty="0" smtClean="0"/>
              <a:t>essons</a:t>
            </a:r>
            <a:endParaRPr lang="en-GB" dirty="0"/>
          </a:p>
          <a:p>
            <a:r>
              <a:rPr lang="en-GB" dirty="0"/>
              <a:t>I</a:t>
            </a:r>
            <a:r>
              <a:rPr lang="en-GB" dirty="0" smtClean="0"/>
              <a:t>mprove </a:t>
            </a:r>
            <a:r>
              <a:rPr lang="en-GB" dirty="0"/>
              <a:t>E</a:t>
            </a:r>
            <a:r>
              <a:rPr lang="en-GB" dirty="0" smtClean="0"/>
              <a:t>stimating </a:t>
            </a:r>
            <a:r>
              <a:rPr lang="en-GB" dirty="0"/>
              <a:t>A</a:t>
            </a:r>
            <a:r>
              <a:rPr lang="en-GB" dirty="0" smtClean="0"/>
              <a:t>ccuracy  </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21</a:t>
            </a:fld>
            <a:endParaRPr lang="en-US" dirty="0"/>
          </a:p>
        </p:txBody>
      </p:sp>
    </p:spTree>
    <p:extLst>
      <p:ext uri="{BB962C8B-B14F-4D97-AF65-F5344CB8AC3E}">
        <p14:creationId xmlns:p14="http://schemas.microsoft.com/office/powerpoint/2010/main" val="3370565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2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p:txBody>
          <a:bodyPr/>
          <a:lstStyle/>
          <a:p>
            <a:r>
              <a:rPr lang="en-GB" dirty="0" smtClean="0"/>
              <a:t>Project Costs</a:t>
            </a:r>
            <a:endParaRPr lang="en-US" dirty="0"/>
          </a:p>
        </p:txBody>
      </p:sp>
      <p:sp>
        <p:nvSpPr>
          <p:cNvPr id="1208323" name="Rectangle 3"/>
          <p:cNvSpPr>
            <a:spLocks noGrp="1" noChangeArrowheads="1"/>
          </p:cNvSpPr>
          <p:nvPr>
            <p:ph type="body" idx="1"/>
          </p:nvPr>
        </p:nvSpPr>
        <p:spPr>
          <a:xfrm>
            <a:off x="644374" y="1338948"/>
            <a:ext cx="7195038" cy="4495800"/>
          </a:xfrm>
        </p:spPr>
        <p:txBody>
          <a:bodyPr>
            <a:normAutofit fontScale="92500" lnSpcReduction="10000"/>
          </a:bodyPr>
          <a:lstStyle/>
          <a:p>
            <a:pPr>
              <a:lnSpc>
                <a:spcPct val="110000"/>
              </a:lnSpc>
            </a:pPr>
            <a:r>
              <a:rPr lang="en-GB" dirty="0"/>
              <a:t>Committed – Placement of an order for work to be done.  The money has already been allocated to the resource.</a:t>
            </a:r>
          </a:p>
          <a:p>
            <a:pPr>
              <a:lnSpc>
                <a:spcPct val="110000"/>
              </a:lnSpc>
            </a:pPr>
            <a:r>
              <a:rPr lang="en-GB" dirty="0"/>
              <a:t>Accrual – Work that has been done but for which payment has not yet been </a:t>
            </a:r>
            <a:r>
              <a:rPr lang="en-GB" dirty="0" smtClean="0"/>
              <a:t>made</a:t>
            </a:r>
          </a:p>
          <a:p>
            <a:r>
              <a:rPr lang="en-GB" dirty="0" smtClean="0"/>
              <a:t>Actual – Real expenditure that has left the budget and has already been spent.</a:t>
            </a:r>
          </a:p>
          <a:p>
            <a:r>
              <a:rPr lang="en-GB" dirty="0" smtClean="0"/>
              <a:t>Forecast Out-turn – The total of Committed Costs, Accruals and Actual costs plus the estimate of the costs remaining in the work packages left to complete the project</a:t>
            </a:r>
            <a:endParaRPr lang="en-US" dirty="0" smtClean="0"/>
          </a:p>
        </p:txBody>
      </p:sp>
      <p:sp>
        <p:nvSpPr>
          <p:cNvPr id="3" name="Slide Number Placeholder 2"/>
          <p:cNvSpPr>
            <a:spLocks noGrp="1"/>
          </p:cNvSpPr>
          <p:nvPr>
            <p:ph type="sldNum" sz="quarter" idx="12"/>
          </p:nvPr>
        </p:nvSpPr>
        <p:spPr/>
        <p:txBody>
          <a:bodyPr/>
          <a:lstStyle/>
          <a:p>
            <a:fld id="{4BE819A1-3DD8-4179-BFD0-BF7D359F8DBD}" type="slidenum">
              <a:rPr lang="en-US" smtClean="0"/>
              <a:pPr/>
              <a:t>22</a:t>
            </a:fld>
            <a:endParaRPr lang="en-US" dirty="0"/>
          </a:p>
        </p:txBody>
      </p:sp>
    </p:spTree>
    <p:extLst>
      <p:ext uri="{BB962C8B-B14F-4D97-AF65-F5344CB8AC3E}">
        <p14:creationId xmlns:p14="http://schemas.microsoft.com/office/powerpoint/2010/main" val="386669460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a:xfrm>
            <a:off x="533400" y="1"/>
            <a:ext cx="8476625" cy="1108075"/>
          </a:xfrm>
        </p:spPr>
        <p:txBody>
          <a:bodyPr/>
          <a:lstStyle/>
          <a:p>
            <a:r>
              <a:rPr lang="en-GB" dirty="0" smtClean="0"/>
              <a:t>Pre-Requisites to EVM</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23</a:t>
            </a:fld>
            <a:endParaRPr lang="en-US" dirty="0"/>
          </a:p>
        </p:txBody>
      </p:sp>
      <p:sp>
        <p:nvSpPr>
          <p:cNvPr id="4" name="TextBox 3"/>
          <p:cNvSpPr txBox="1"/>
          <p:nvPr/>
        </p:nvSpPr>
        <p:spPr>
          <a:xfrm>
            <a:off x="381000" y="1447800"/>
            <a:ext cx="6058069" cy="3139321"/>
          </a:xfrm>
          <a:prstGeom prst="rect">
            <a:avLst/>
          </a:prstGeom>
          <a:noFill/>
        </p:spPr>
        <p:txBody>
          <a:bodyPr wrap="none" rtlCol="0">
            <a:spAutoFit/>
          </a:bodyPr>
          <a:lstStyle/>
          <a:p>
            <a:pPr marL="285750" indent="-285750">
              <a:buFont typeface="Arial"/>
              <a:buChar char="•"/>
            </a:pPr>
            <a:r>
              <a:rPr lang="en-US" dirty="0" smtClean="0"/>
              <a:t>Define the Work Breakdown Structure (WBS)</a:t>
            </a:r>
          </a:p>
          <a:p>
            <a:pPr marL="285750" indent="-285750">
              <a:buFont typeface="Arial"/>
              <a:buChar char="•"/>
            </a:pPr>
            <a:r>
              <a:rPr lang="en-US" dirty="0" smtClean="0"/>
              <a:t>Identify the Organization / Who is on the team</a:t>
            </a:r>
          </a:p>
          <a:p>
            <a:pPr marL="285750" indent="-285750">
              <a:buFont typeface="Arial"/>
              <a:buChar char="•"/>
            </a:pPr>
            <a:r>
              <a:rPr lang="en-US" dirty="0" smtClean="0"/>
              <a:t>Integrate the WBS and OBS (Who will do what)</a:t>
            </a:r>
          </a:p>
          <a:p>
            <a:pPr marL="285750" indent="-285750">
              <a:buFont typeface="Arial"/>
              <a:buChar char="•"/>
            </a:pPr>
            <a:r>
              <a:rPr lang="en-US" dirty="0" smtClean="0"/>
              <a:t>Schedule the work / When to do the what</a:t>
            </a:r>
          </a:p>
          <a:p>
            <a:pPr marL="285750" indent="-285750">
              <a:buFont typeface="Arial"/>
              <a:buChar char="•"/>
            </a:pPr>
            <a:r>
              <a:rPr lang="en-US" dirty="0" smtClean="0"/>
              <a:t>Identify milestones / When will we know we are there</a:t>
            </a:r>
          </a:p>
          <a:p>
            <a:pPr marL="285750" indent="-285750">
              <a:buFont typeface="Arial"/>
              <a:buChar char="•"/>
            </a:pPr>
            <a:r>
              <a:rPr lang="en-US" dirty="0" smtClean="0"/>
              <a:t>Set time phased Budget / How much can we spend</a:t>
            </a:r>
          </a:p>
          <a:p>
            <a:pPr marL="285750" indent="-285750">
              <a:buFont typeface="Arial"/>
              <a:buChar char="•"/>
            </a:pPr>
            <a:r>
              <a:rPr lang="en-US" dirty="0" smtClean="0"/>
              <a:t>Record direct costs / Maintain the budget</a:t>
            </a:r>
          </a:p>
          <a:p>
            <a:pPr marL="285750" indent="-285750">
              <a:buFont typeface="Arial"/>
              <a:buChar char="•"/>
            </a:pPr>
            <a:r>
              <a:rPr lang="en-US" dirty="0" smtClean="0"/>
              <a:t>Determine variances / What are the differences</a:t>
            </a:r>
          </a:p>
          <a:p>
            <a:pPr marL="285750" indent="-285750">
              <a:buFont typeface="Arial"/>
              <a:buChar char="•"/>
            </a:pPr>
            <a:r>
              <a:rPr lang="en-US" dirty="0" smtClean="0"/>
              <a:t>Sum Data and Variance / What is the impact of the variance</a:t>
            </a:r>
          </a:p>
          <a:p>
            <a:pPr marL="285750" indent="-285750">
              <a:buFont typeface="Arial"/>
              <a:buChar char="•"/>
            </a:pPr>
            <a:r>
              <a:rPr lang="en-US" dirty="0" smtClean="0"/>
              <a:t>Manage Action Plans / Determine action items</a:t>
            </a:r>
          </a:p>
          <a:p>
            <a:pPr marL="285750" indent="-285750">
              <a:buFont typeface="Arial"/>
              <a:buChar char="•"/>
            </a:pPr>
            <a:r>
              <a:rPr lang="en-US" dirty="0" smtClean="0"/>
              <a:t>Incorporate Changes / …</a:t>
            </a:r>
            <a:endParaRPr lang="en-US" dirty="0"/>
          </a:p>
        </p:txBody>
      </p:sp>
    </p:spTree>
    <p:extLst>
      <p:ext uri="{BB962C8B-B14F-4D97-AF65-F5344CB8AC3E}">
        <p14:creationId xmlns:p14="http://schemas.microsoft.com/office/powerpoint/2010/main" val="263520782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Grp="1" noChangeArrowheads="1"/>
          </p:cNvSpPr>
          <p:nvPr>
            <p:ph type="title" idx="4294967295"/>
          </p:nvPr>
        </p:nvSpPr>
        <p:spPr>
          <a:xfrm>
            <a:off x="304800" y="1"/>
            <a:ext cx="8705225" cy="1108075"/>
          </a:xfrm>
        </p:spPr>
        <p:txBody>
          <a:bodyPr/>
          <a:lstStyle/>
          <a:p>
            <a:r>
              <a:rPr lang="en-GB" dirty="0"/>
              <a:t>Earned Value Parameters</a:t>
            </a:r>
            <a:endParaRPr lang="en-US" dirty="0"/>
          </a:p>
        </p:txBody>
      </p:sp>
      <p:grpSp>
        <p:nvGrpSpPr>
          <p:cNvPr id="12" name="Group 11"/>
          <p:cNvGrpSpPr/>
          <p:nvPr/>
        </p:nvGrpSpPr>
        <p:grpSpPr>
          <a:xfrm>
            <a:off x="1066800" y="1751014"/>
            <a:ext cx="7086954" cy="3395664"/>
            <a:chOff x="1754188" y="1751013"/>
            <a:chExt cx="7677532" cy="3395664"/>
          </a:xfrm>
        </p:grpSpPr>
        <p:sp>
          <p:nvSpPr>
            <p:cNvPr id="991235" name="Oval 3"/>
            <p:cNvSpPr>
              <a:spLocks noChangeArrowheads="1"/>
            </p:cNvSpPr>
            <p:nvPr/>
          </p:nvSpPr>
          <p:spPr bwMode="auto">
            <a:xfrm>
              <a:off x="1754188" y="3871912"/>
              <a:ext cx="3525838" cy="11684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eaLnBrk="1" hangingPunct="1"/>
              <a:r>
                <a:rPr lang="en-GB" sz="1200" b="1" dirty="0">
                  <a:latin typeface="+mn-lt"/>
                </a:rPr>
                <a:t>Value of work planned at specific time taken from baseline estimates and schedules</a:t>
              </a:r>
              <a:endParaRPr lang="en-US" sz="1200" b="1" dirty="0">
                <a:latin typeface="+mn-lt"/>
              </a:endParaRPr>
            </a:p>
          </p:txBody>
        </p:sp>
        <p:sp>
          <p:nvSpPr>
            <p:cNvPr id="991236" name="Text Box 4"/>
            <p:cNvSpPr txBox="1">
              <a:spLocks noChangeArrowheads="1"/>
            </p:cNvSpPr>
            <p:nvPr/>
          </p:nvSpPr>
          <p:spPr bwMode="auto">
            <a:xfrm>
              <a:off x="2579688" y="3505200"/>
              <a:ext cx="1258887" cy="276999"/>
            </a:xfrm>
            <a:prstGeom prst="rect">
              <a:avLst/>
            </a:prstGeom>
            <a:noFill/>
            <a:ln w="9525" algn="ctr">
              <a:noFill/>
              <a:miter lim="800000"/>
              <a:headEnd/>
              <a:tailEnd/>
            </a:ln>
            <a:effectLst/>
          </p:spPr>
          <p:txBody>
            <a:bodyPr wrap="square">
              <a:spAutoFit/>
            </a:bodyPr>
            <a:lstStyle/>
            <a:p>
              <a:pPr eaLnBrk="1" hangingPunct="1"/>
              <a:r>
                <a:rPr lang="en-GB" sz="1200" b="1" dirty="0">
                  <a:latin typeface="+mn-lt"/>
                </a:rPr>
                <a:t>Planned Value </a:t>
              </a:r>
            </a:p>
          </p:txBody>
        </p:sp>
        <p:grpSp>
          <p:nvGrpSpPr>
            <p:cNvPr id="2" name="Group 5"/>
            <p:cNvGrpSpPr>
              <a:grpSpLocks/>
            </p:cNvGrpSpPr>
            <p:nvPr/>
          </p:nvGrpSpPr>
          <p:grpSpPr bwMode="auto">
            <a:xfrm>
              <a:off x="6573774" y="3505202"/>
              <a:ext cx="2857946" cy="1641475"/>
              <a:chOff x="3822" y="2208"/>
              <a:chExt cx="1662" cy="1034"/>
            </a:xfrm>
          </p:grpSpPr>
          <p:sp>
            <p:nvSpPr>
              <p:cNvPr id="991238" name="Oval 6"/>
              <p:cNvSpPr>
                <a:spLocks noChangeArrowheads="1"/>
              </p:cNvSpPr>
              <p:nvPr/>
            </p:nvSpPr>
            <p:spPr bwMode="auto">
              <a:xfrm>
                <a:off x="3822" y="2400"/>
                <a:ext cx="1662" cy="842"/>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eaLnBrk="1" hangingPunct="1"/>
                <a:r>
                  <a:rPr lang="en-GB" sz="1200" b="1" dirty="0"/>
                  <a:t>Costs for work accomplished – i.e. bills, invoices, etc.</a:t>
                </a:r>
                <a:endParaRPr lang="en-US" sz="1200" b="1" dirty="0"/>
              </a:p>
            </p:txBody>
          </p:sp>
          <p:sp>
            <p:nvSpPr>
              <p:cNvPr id="991239" name="Text Box 7"/>
              <p:cNvSpPr txBox="1">
                <a:spLocks noChangeArrowheads="1"/>
              </p:cNvSpPr>
              <p:nvPr/>
            </p:nvSpPr>
            <p:spPr bwMode="auto">
              <a:xfrm>
                <a:off x="4164" y="2208"/>
                <a:ext cx="624" cy="174"/>
              </a:xfrm>
              <a:prstGeom prst="rect">
                <a:avLst/>
              </a:prstGeom>
              <a:noFill/>
              <a:ln w="9525" algn="ctr">
                <a:noFill/>
                <a:miter lim="800000"/>
                <a:headEnd/>
                <a:tailEnd/>
              </a:ln>
              <a:effectLst/>
            </p:spPr>
            <p:txBody>
              <a:bodyPr wrap="square">
                <a:spAutoFit/>
              </a:bodyPr>
              <a:lstStyle/>
              <a:p>
                <a:pPr eaLnBrk="1" hangingPunct="1"/>
                <a:r>
                  <a:rPr lang="en-GB" sz="1200" b="1" dirty="0">
                    <a:latin typeface="+mn-lt"/>
                  </a:rPr>
                  <a:t>Actual Cost</a:t>
                </a:r>
              </a:p>
            </p:txBody>
          </p:sp>
        </p:grpSp>
        <p:grpSp>
          <p:nvGrpSpPr>
            <p:cNvPr id="3" name="Group 8"/>
            <p:cNvGrpSpPr>
              <a:grpSpLocks/>
            </p:cNvGrpSpPr>
            <p:nvPr/>
          </p:nvGrpSpPr>
          <p:grpSpPr bwMode="auto">
            <a:xfrm>
              <a:off x="3990976" y="1751013"/>
              <a:ext cx="3467100" cy="1449387"/>
              <a:chOff x="2321" y="1103"/>
              <a:chExt cx="2016" cy="913"/>
            </a:xfrm>
          </p:grpSpPr>
          <p:sp>
            <p:nvSpPr>
              <p:cNvPr id="991241" name="Oval 9"/>
              <p:cNvSpPr>
                <a:spLocks noChangeArrowheads="1"/>
              </p:cNvSpPr>
              <p:nvPr/>
            </p:nvSpPr>
            <p:spPr bwMode="auto">
              <a:xfrm>
                <a:off x="2321" y="1296"/>
                <a:ext cx="2016" cy="72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eaLnBrk="1" hangingPunct="1"/>
                <a:r>
                  <a:rPr lang="en-GB" sz="1200" b="1" dirty="0">
                    <a:latin typeface="+mn-lt"/>
                  </a:rPr>
                  <a:t>Value of useful work achieved at specific time based on performance measurements</a:t>
                </a:r>
                <a:endParaRPr lang="en-US" sz="1200" b="1" dirty="0">
                  <a:latin typeface="+mn-lt"/>
                </a:endParaRPr>
              </a:p>
            </p:txBody>
          </p:sp>
          <p:sp>
            <p:nvSpPr>
              <p:cNvPr id="991242" name="Text Box 10"/>
              <p:cNvSpPr txBox="1">
                <a:spLocks noChangeArrowheads="1"/>
              </p:cNvSpPr>
              <p:nvPr/>
            </p:nvSpPr>
            <p:spPr bwMode="auto">
              <a:xfrm>
                <a:off x="2989" y="1103"/>
                <a:ext cx="679" cy="174"/>
              </a:xfrm>
              <a:prstGeom prst="rect">
                <a:avLst/>
              </a:prstGeom>
              <a:noFill/>
              <a:ln w="9525" algn="ctr">
                <a:noFill/>
                <a:miter lim="800000"/>
                <a:headEnd/>
                <a:tailEnd/>
              </a:ln>
              <a:effectLst/>
            </p:spPr>
            <p:txBody>
              <a:bodyPr wrap="square">
                <a:spAutoFit/>
              </a:bodyPr>
              <a:lstStyle/>
              <a:p>
                <a:pPr eaLnBrk="1" hangingPunct="1"/>
                <a:r>
                  <a:rPr lang="en-GB" sz="1200" b="1" dirty="0">
                    <a:latin typeface="+mn-lt"/>
                  </a:rPr>
                  <a:t>Earned Value</a:t>
                </a:r>
              </a:p>
            </p:txBody>
          </p:sp>
        </p:grpSp>
      </p:grpSp>
      <p:sp>
        <p:nvSpPr>
          <p:cNvPr id="5" name="Slide Number Placeholder 4"/>
          <p:cNvSpPr>
            <a:spLocks noGrp="1"/>
          </p:cNvSpPr>
          <p:nvPr>
            <p:ph type="sldNum" sz="quarter" idx="12"/>
          </p:nvPr>
        </p:nvSpPr>
        <p:spPr/>
        <p:txBody>
          <a:bodyPr/>
          <a:lstStyle/>
          <a:p>
            <a:fld id="{4BE819A1-3DD8-4179-BFD0-BF7D359F8DBD}" type="slidenum">
              <a:rPr lang="en-US" smtClean="0"/>
              <a:pPr/>
              <a:t>24</a:t>
            </a:fld>
            <a:endParaRPr lang="en-US" dirty="0"/>
          </a:p>
        </p:txBody>
      </p:sp>
    </p:spTree>
    <p:extLst>
      <p:ext uri="{BB962C8B-B14F-4D97-AF65-F5344CB8AC3E}">
        <p14:creationId xmlns:p14="http://schemas.microsoft.com/office/powerpoint/2010/main" val="137207356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Grp="1" noChangeArrowheads="1"/>
          </p:cNvSpPr>
          <p:nvPr>
            <p:ph type="title"/>
          </p:nvPr>
        </p:nvSpPr>
        <p:spPr/>
        <p:txBody>
          <a:bodyPr/>
          <a:lstStyle/>
          <a:p>
            <a:r>
              <a:rPr lang="en-GB" dirty="0"/>
              <a:t>Earned Value Principles</a:t>
            </a:r>
            <a:endParaRPr lang="en-US" dirty="0"/>
          </a:p>
        </p:txBody>
      </p:sp>
      <p:grpSp>
        <p:nvGrpSpPr>
          <p:cNvPr id="71" name="Group 70"/>
          <p:cNvGrpSpPr/>
          <p:nvPr/>
        </p:nvGrpSpPr>
        <p:grpSpPr>
          <a:xfrm>
            <a:off x="3869256" y="2083853"/>
            <a:ext cx="3611929" cy="2628900"/>
            <a:chOff x="4757738" y="3333750"/>
            <a:chExt cx="3912923" cy="2628900"/>
          </a:xfrm>
        </p:grpSpPr>
        <p:grpSp>
          <p:nvGrpSpPr>
            <p:cNvPr id="978949" name="Group 5"/>
            <p:cNvGrpSpPr>
              <a:grpSpLocks/>
            </p:cNvGrpSpPr>
            <p:nvPr/>
          </p:nvGrpSpPr>
          <p:grpSpPr bwMode="auto">
            <a:xfrm>
              <a:off x="5056982" y="4802188"/>
              <a:ext cx="510778" cy="276225"/>
              <a:chOff x="2300" y="1689"/>
              <a:chExt cx="297" cy="174"/>
            </a:xfrm>
          </p:grpSpPr>
          <p:sp>
            <p:nvSpPr>
              <p:cNvPr id="978950" name="Rectangle 6"/>
              <p:cNvSpPr>
                <a:spLocks noChangeArrowheads="1"/>
              </p:cNvSpPr>
              <p:nvPr/>
            </p:nvSpPr>
            <p:spPr bwMode="auto">
              <a:xfrm>
                <a:off x="2300" y="1689"/>
                <a:ext cx="297" cy="174"/>
              </a:xfrm>
              <a:prstGeom prst="rect">
                <a:avLst/>
              </a:prstGeom>
              <a:solidFill>
                <a:srgbClr val="BBE0E3"/>
              </a:solidFill>
              <a:ln w="9525">
                <a:noFill/>
                <a:miter lim="800000"/>
                <a:headEnd/>
                <a:tailEnd/>
              </a:ln>
            </p:spPr>
            <p:txBody>
              <a:bodyPr/>
              <a:lstStyle/>
              <a:p>
                <a:endParaRPr lang="en-US" dirty="0"/>
              </a:p>
            </p:txBody>
          </p:sp>
          <p:sp>
            <p:nvSpPr>
              <p:cNvPr id="978951" name="Rectangle 7"/>
              <p:cNvSpPr>
                <a:spLocks noChangeArrowheads="1"/>
              </p:cNvSpPr>
              <p:nvPr/>
            </p:nvSpPr>
            <p:spPr bwMode="auto">
              <a:xfrm>
                <a:off x="2300" y="1689"/>
                <a:ext cx="297" cy="174"/>
              </a:xfrm>
              <a:prstGeom prst="rect">
                <a:avLst/>
              </a:prstGeom>
              <a:noFill/>
              <a:ln w="12700" cap="rnd">
                <a:solidFill>
                  <a:srgbClr val="000000"/>
                </a:solidFill>
                <a:miter lim="800000"/>
                <a:headEnd/>
                <a:tailEnd/>
              </a:ln>
            </p:spPr>
            <p:txBody>
              <a:bodyPr/>
              <a:lstStyle/>
              <a:p>
                <a:endParaRPr lang="en-US" dirty="0"/>
              </a:p>
            </p:txBody>
          </p:sp>
        </p:grpSp>
        <p:grpSp>
          <p:nvGrpSpPr>
            <p:cNvPr id="978952" name="Group 8"/>
            <p:cNvGrpSpPr>
              <a:grpSpLocks/>
            </p:cNvGrpSpPr>
            <p:nvPr/>
          </p:nvGrpSpPr>
          <p:grpSpPr bwMode="auto">
            <a:xfrm>
              <a:off x="6016626" y="4802188"/>
              <a:ext cx="512498" cy="276225"/>
              <a:chOff x="2858" y="1689"/>
              <a:chExt cx="298" cy="174"/>
            </a:xfrm>
          </p:grpSpPr>
          <p:sp>
            <p:nvSpPr>
              <p:cNvPr id="978953" name="Rectangle 9"/>
              <p:cNvSpPr>
                <a:spLocks noChangeArrowheads="1"/>
              </p:cNvSpPr>
              <p:nvPr/>
            </p:nvSpPr>
            <p:spPr bwMode="auto">
              <a:xfrm>
                <a:off x="2858" y="1689"/>
                <a:ext cx="298" cy="174"/>
              </a:xfrm>
              <a:prstGeom prst="rect">
                <a:avLst/>
              </a:prstGeom>
              <a:solidFill>
                <a:srgbClr val="BBE0E3"/>
              </a:solidFill>
              <a:ln w="9525">
                <a:noFill/>
                <a:miter lim="800000"/>
                <a:headEnd/>
                <a:tailEnd/>
              </a:ln>
            </p:spPr>
            <p:txBody>
              <a:bodyPr/>
              <a:lstStyle/>
              <a:p>
                <a:endParaRPr lang="en-US" dirty="0"/>
              </a:p>
            </p:txBody>
          </p:sp>
          <p:sp>
            <p:nvSpPr>
              <p:cNvPr id="978954" name="Rectangle 10"/>
              <p:cNvSpPr>
                <a:spLocks noChangeArrowheads="1"/>
              </p:cNvSpPr>
              <p:nvPr/>
            </p:nvSpPr>
            <p:spPr bwMode="auto">
              <a:xfrm>
                <a:off x="2858" y="1689"/>
                <a:ext cx="298" cy="174"/>
              </a:xfrm>
              <a:prstGeom prst="rect">
                <a:avLst/>
              </a:prstGeom>
              <a:noFill/>
              <a:ln w="12700" cap="rnd">
                <a:solidFill>
                  <a:srgbClr val="000000"/>
                </a:solidFill>
                <a:miter lim="800000"/>
                <a:headEnd/>
                <a:tailEnd/>
              </a:ln>
            </p:spPr>
            <p:txBody>
              <a:bodyPr/>
              <a:lstStyle/>
              <a:p>
                <a:endParaRPr lang="en-US" dirty="0"/>
              </a:p>
            </p:txBody>
          </p:sp>
        </p:grpSp>
        <p:grpSp>
          <p:nvGrpSpPr>
            <p:cNvPr id="978955" name="Group 11"/>
            <p:cNvGrpSpPr>
              <a:grpSpLocks/>
            </p:cNvGrpSpPr>
            <p:nvPr/>
          </p:nvGrpSpPr>
          <p:grpSpPr bwMode="auto">
            <a:xfrm>
              <a:off x="7179205" y="4802188"/>
              <a:ext cx="510778" cy="276225"/>
              <a:chOff x="3534" y="1689"/>
              <a:chExt cx="297" cy="174"/>
            </a:xfrm>
          </p:grpSpPr>
          <p:sp>
            <p:nvSpPr>
              <p:cNvPr id="978956" name="Rectangle 12"/>
              <p:cNvSpPr>
                <a:spLocks noChangeArrowheads="1"/>
              </p:cNvSpPr>
              <p:nvPr/>
            </p:nvSpPr>
            <p:spPr bwMode="auto">
              <a:xfrm>
                <a:off x="3534" y="1689"/>
                <a:ext cx="297" cy="174"/>
              </a:xfrm>
              <a:prstGeom prst="rect">
                <a:avLst/>
              </a:prstGeom>
              <a:solidFill>
                <a:srgbClr val="BBE0E3"/>
              </a:solidFill>
              <a:ln w="9525">
                <a:noFill/>
                <a:miter lim="800000"/>
                <a:headEnd/>
                <a:tailEnd/>
              </a:ln>
            </p:spPr>
            <p:txBody>
              <a:bodyPr/>
              <a:lstStyle/>
              <a:p>
                <a:endParaRPr lang="en-US" dirty="0"/>
              </a:p>
            </p:txBody>
          </p:sp>
          <p:sp>
            <p:nvSpPr>
              <p:cNvPr id="978957" name="Rectangle 13"/>
              <p:cNvSpPr>
                <a:spLocks noChangeArrowheads="1"/>
              </p:cNvSpPr>
              <p:nvPr/>
            </p:nvSpPr>
            <p:spPr bwMode="auto">
              <a:xfrm>
                <a:off x="3534" y="1689"/>
                <a:ext cx="297" cy="174"/>
              </a:xfrm>
              <a:prstGeom prst="rect">
                <a:avLst/>
              </a:prstGeom>
              <a:noFill/>
              <a:ln w="12700" cap="rnd">
                <a:solidFill>
                  <a:srgbClr val="000000"/>
                </a:solidFill>
                <a:miter lim="800000"/>
                <a:headEnd/>
                <a:tailEnd/>
              </a:ln>
            </p:spPr>
            <p:txBody>
              <a:bodyPr/>
              <a:lstStyle/>
              <a:p>
                <a:endParaRPr lang="en-US" dirty="0"/>
              </a:p>
            </p:txBody>
          </p:sp>
        </p:grpSp>
        <p:grpSp>
          <p:nvGrpSpPr>
            <p:cNvPr id="978958" name="Group 14"/>
            <p:cNvGrpSpPr>
              <a:grpSpLocks/>
            </p:cNvGrpSpPr>
            <p:nvPr/>
          </p:nvGrpSpPr>
          <p:grpSpPr bwMode="auto">
            <a:xfrm>
              <a:off x="7985787" y="4802188"/>
              <a:ext cx="512498" cy="276225"/>
              <a:chOff x="4003" y="1689"/>
              <a:chExt cx="298" cy="174"/>
            </a:xfrm>
          </p:grpSpPr>
          <p:sp>
            <p:nvSpPr>
              <p:cNvPr id="978959" name="Rectangle 15"/>
              <p:cNvSpPr>
                <a:spLocks noChangeArrowheads="1"/>
              </p:cNvSpPr>
              <p:nvPr/>
            </p:nvSpPr>
            <p:spPr bwMode="auto">
              <a:xfrm>
                <a:off x="4003" y="1689"/>
                <a:ext cx="298" cy="174"/>
              </a:xfrm>
              <a:prstGeom prst="rect">
                <a:avLst/>
              </a:prstGeom>
              <a:solidFill>
                <a:srgbClr val="BBE0E3"/>
              </a:solidFill>
              <a:ln w="9525">
                <a:noFill/>
                <a:miter lim="800000"/>
                <a:headEnd/>
                <a:tailEnd/>
              </a:ln>
            </p:spPr>
            <p:txBody>
              <a:bodyPr/>
              <a:lstStyle/>
              <a:p>
                <a:endParaRPr lang="en-US" dirty="0"/>
              </a:p>
            </p:txBody>
          </p:sp>
          <p:sp>
            <p:nvSpPr>
              <p:cNvPr id="978960" name="Rectangle 16"/>
              <p:cNvSpPr>
                <a:spLocks noChangeArrowheads="1"/>
              </p:cNvSpPr>
              <p:nvPr/>
            </p:nvSpPr>
            <p:spPr bwMode="auto">
              <a:xfrm>
                <a:off x="4003" y="1689"/>
                <a:ext cx="298" cy="174"/>
              </a:xfrm>
              <a:prstGeom prst="rect">
                <a:avLst/>
              </a:prstGeom>
              <a:noFill/>
              <a:ln w="12700" cap="rnd">
                <a:solidFill>
                  <a:srgbClr val="000000"/>
                </a:solidFill>
                <a:miter lim="800000"/>
                <a:headEnd/>
                <a:tailEnd/>
              </a:ln>
            </p:spPr>
            <p:txBody>
              <a:bodyPr/>
              <a:lstStyle/>
              <a:p>
                <a:endParaRPr lang="en-US" dirty="0"/>
              </a:p>
            </p:txBody>
          </p:sp>
        </p:grpSp>
        <p:grpSp>
          <p:nvGrpSpPr>
            <p:cNvPr id="978961" name="Group 17"/>
            <p:cNvGrpSpPr>
              <a:grpSpLocks/>
            </p:cNvGrpSpPr>
            <p:nvPr/>
          </p:nvGrpSpPr>
          <p:grpSpPr bwMode="auto">
            <a:xfrm>
              <a:off x="5622793" y="4151313"/>
              <a:ext cx="510778" cy="276225"/>
              <a:chOff x="2629" y="1279"/>
              <a:chExt cx="297" cy="174"/>
            </a:xfrm>
          </p:grpSpPr>
          <p:sp>
            <p:nvSpPr>
              <p:cNvPr id="978962" name="Rectangle 18"/>
              <p:cNvSpPr>
                <a:spLocks noChangeArrowheads="1"/>
              </p:cNvSpPr>
              <p:nvPr/>
            </p:nvSpPr>
            <p:spPr bwMode="auto">
              <a:xfrm>
                <a:off x="2629" y="1279"/>
                <a:ext cx="297" cy="174"/>
              </a:xfrm>
              <a:prstGeom prst="rect">
                <a:avLst/>
              </a:prstGeom>
              <a:solidFill>
                <a:srgbClr val="BBE0E3"/>
              </a:solidFill>
              <a:ln w="9525">
                <a:noFill/>
                <a:miter lim="800000"/>
                <a:headEnd/>
                <a:tailEnd/>
              </a:ln>
            </p:spPr>
            <p:txBody>
              <a:bodyPr/>
              <a:lstStyle/>
              <a:p>
                <a:endParaRPr lang="en-US" dirty="0"/>
              </a:p>
            </p:txBody>
          </p:sp>
          <p:sp>
            <p:nvSpPr>
              <p:cNvPr id="978963" name="Rectangle 19"/>
              <p:cNvSpPr>
                <a:spLocks noChangeArrowheads="1"/>
              </p:cNvSpPr>
              <p:nvPr/>
            </p:nvSpPr>
            <p:spPr bwMode="auto">
              <a:xfrm>
                <a:off x="2629" y="1279"/>
                <a:ext cx="297" cy="174"/>
              </a:xfrm>
              <a:prstGeom prst="rect">
                <a:avLst/>
              </a:prstGeom>
              <a:noFill/>
              <a:ln w="12700" cap="rnd">
                <a:solidFill>
                  <a:srgbClr val="000000"/>
                </a:solidFill>
                <a:miter lim="800000"/>
                <a:headEnd/>
                <a:tailEnd/>
              </a:ln>
            </p:spPr>
            <p:txBody>
              <a:bodyPr/>
              <a:lstStyle/>
              <a:p>
                <a:endParaRPr lang="en-US" dirty="0"/>
              </a:p>
            </p:txBody>
          </p:sp>
        </p:grpSp>
        <p:grpSp>
          <p:nvGrpSpPr>
            <p:cNvPr id="978964" name="Group 20"/>
            <p:cNvGrpSpPr>
              <a:grpSpLocks/>
            </p:cNvGrpSpPr>
            <p:nvPr/>
          </p:nvGrpSpPr>
          <p:grpSpPr bwMode="auto">
            <a:xfrm>
              <a:off x="7559279" y="4149725"/>
              <a:ext cx="510778" cy="274638"/>
              <a:chOff x="3755" y="1278"/>
              <a:chExt cx="297" cy="173"/>
            </a:xfrm>
          </p:grpSpPr>
          <p:sp>
            <p:nvSpPr>
              <p:cNvPr id="978965" name="Rectangle 21"/>
              <p:cNvSpPr>
                <a:spLocks noChangeArrowheads="1"/>
              </p:cNvSpPr>
              <p:nvPr/>
            </p:nvSpPr>
            <p:spPr bwMode="auto">
              <a:xfrm>
                <a:off x="3755" y="1278"/>
                <a:ext cx="297" cy="173"/>
              </a:xfrm>
              <a:prstGeom prst="rect">
                <a:avLst/>
              </a:prstGeom>
              <a:solidFill>
                <a:srgbClr val="BBE0E3"/>
              </a:solidFill>
              <a:ln w="9525">
                <a:noFill/>
                <a:miter lim="800000"/>
                <a:headEnd/>
                <a:tailEnd/>
              </a:ln>
            </p:spPr>
            <p:txBody>
              <a:bodyPr/>
              <a:lstStyle/>
              <a:p>
                <a:endParaRPr lang="en-US" dirty="0"/>
              </a:p>
            </p:txBody>
          </p:sp>
          <p:sp>
            <p:nvSpPr>
              <p:cNvPr id="978966" name="Rectangle 22"/>
              <p:cNvSpPr>
                <a:spLocks noChangeArrowheads="1"/>
              </p:cNvSpPr>
              <p:nvPr/>
            </p:nvSpPr>
            <p:spPr bwMode="auto">
              <a:xfrm>
                <a:off x="3755" y="1278"/>
                <a:ext cx="297" cy="173"/>
              </a:xfrm>
              <a:prstGeom prst="rect">
                <a:avLst/>
              </a:prstGeom>
              <a:noFill/>
              <a:ln w="12700" cap="rnd">
                <a:solidFill>
                  <a:srgbClr val="000000"/>
                </a:solidFill>
                <a:miter lim="800000"/>
                <a:headEnd/>
                <a:tailEnd/>
              </a:ln>
            </p:spPr>
            <p:txBody>
              <a:bodyPr/>
              <a:lstStyle/>
              <a:p>
                <a:endParaRPr lang="en-US" dirty="0"/>
              </a:p>
            </p:txBody>
          </p:sp>
        </p:grpSp>
        <p:grpSp>
          <p:nvGrpSpPr>
            <p:cNvPr id="978967" name="Group 23"/>
            <p:cNvGrpSpPr>
              <a:grpSpLocks/>
            </p:cNvGrpSpPr>
            <p:nvPr/>
          </p:nvGrpSpPr>
          <p:grpSpPr bwMode="auto">
            <a:xfrm>
              <a:off x="6582437" y="3648075"/>
              <a:ext cx="512498" cy="274638"/>
              <a:chOff x="3187" y="962"/>
              <a:chExt cx="298" cy="173"/>
            </a:xfrm>
          </p:grpSpPr>
          <p:sp>
            <p:nvSpPr>
              <p:cNvPr id="978968" name="Rectangle 24"/>
              <p:cNvSpPr>
                <a:spLocks noChangeArrowheads="1"/>
              </p:cNvSpPr>
              <p:nvPr/>
            </p:nvSpPr>
            <p:spPr bwMode="auto">
              <a:xfrm>
                <a:off x="3187" y="962"/>
                <a:ext cx="298" cy="173"/>
              </a:xfrm>
              <a:prstGeom prst="rect">
                <a:avLst/>
              </a:prstGeom>
              <a:solidFill>
                <a:srgbClr val="BBE0E3"/>
              </a:solidFill>
              <a:ln w="9525">
                <a:noFill/>
                <a:miter lim="800000"/>
                <a:headEnd/>
                <a:tailEnd/>
              </a:ln>
            </p:spPr>
            <p:txBody>
              <a:bodyPr/>
              <a:lstStyle/>
              <a:p>
                <a:endParaRPr lang="en-US" dirty="0"/>
              </a:p>
            </p:txBody>
          </p:sp>
          <p:sp>
            <p:nvSpPr>
              <p:cNvPr id="978969" name="Rectangle 25"/>
              <p:cNvSpPr>
                <a:spLocks noChangeArrowheads="1"/>
              </p:cNvSpPr>
              <p:nvPr/>
            </p:nvSpPr>
            <p:spPr bwMode="auto">
              <a:xfrm>
                <a:off x="3187" y="962"/>
                <a:ext cx="298" cy="173"/>
              </a:xfrm>
              <a:prstGeom prst="rect">
                <a:avLst/>
              </a:prstGeom>
              <a:noFill/>
              <a:ln w="12700" cap="rnd">
                <a:solidFill>
                  <a:srgbClr val="000000"/>
                </a:solidFill>
                <a:miter lim="800000"/>
                <a:headEnd/>
                <a:tailEnd/>
              </a:ln>
            </p:spPr>
            <p:txBody>
              <a:bodyPr/>
              <a:lstStyle/>
              <a:p>
                <a:endParaRPr lang="en-US" dirty="0"/>
              </a:p>
            </p:txBody>
          </p:sp>
        </p:grpSp>
        <p:sp>
          <p:nvSpPr>
            <p:cNvPr id="978970" name="Freeform 26"/>
            <p:cNvSpPr>
              <a:spLocks/>
            </p:cNvSpPr>
            <p:nvPr/>
          </p:nvSpPr>
          <p:spPr bwMode="auto">
            <a:xfrm>
              <a:off x="5879042" y="3922713"/>
              <a:ext cx="961364" cy="228600"/>
            </a:xfrm>
            <a:custGeom>
              <a:avLst/>
              <a:gdLst/>
              <a:ahLst/>
              <a:cxnLst>
                <a:cxn ang="0">
                  <a:pos x="559" y="0"/>
                </a:cxn>
                <a:cxn ang="0">
                  <a:pos x="559" y="72"/>
                </a:cxn>
                <a:cxn ang="0">
                  <a:pos x="0" y="72"/>
                </a:cxn>
                <a:cxn ang="0">
                  <a:pos x="0" y="144"/>
                </a:cxn>
              </a:cxnLst>
              <a:rect l="0" t="0" r="r" b="b"/>
              <a:pathLst>
                <a:path w="559" h="144">
                  <a:moveTo>
                    <a:pt x="559" y="0"/>
                  </a:moveTo>
                  <a:lnTo>
                    <a:pt x="559" y="72"/>
                  </a:lnTo>
                  <a:lnTo>
                    <a:pt x="0" y="72"/>
                  </a:lnTo>
                  <a:lnTo>
                    <a:pt x="0" y="144"/>
                  </a:lnTo>
                </a:path>
              </a:pathLst>
            </a:custGeom>
            <a:noFill/>
            <a:ln w="12700" cap="rnd">
              <a:solidFill>
                <a:srgbClr val="000000"/>
              </a:solidFill>
              <a:prstDash val="solid"/>
              <a:round/>
              <a:headEnd/>
              <a:tailEnd/>
            </a:ln>
          </p:spPr>
          <p:txBody>
            <a:bodyPr/>
            <a:lstStyle/>
            <a:p>
              <a:endParaRPr lang="en-US" dirty="0"/>
            </a:p>
          </p:txBody>
        </p:sp>
        <p:sp>
          <p:nvSpPr>
            <p:cNvPr id="978971" name="Freeform 27"/>
            <p:cNvSpPr>
              <a:spLocks/>
            </p:cNvSpPr>
            <p:nvPr/>
          </p:nvSpPr>
          <p:spPr bwMode="auto">
            <a:xfrm>
              <a:off x="6840406" y="3922713"/>
              <a:ext cx="973402" cy="227013"/>
            </a:xfrm>
            <a:custGeom>
              <a:avLst/>
              <a:gdLst/>
              <a:ahLst/>
              <a:cxnLst>
                <a:cxn ang="0">
                  <a:pos x="0" y="0"/>
                </a:cxn>
                <a:cxn ang="0">
                  <a:pos x="0" y="72"/>
                </a:cxn>
                <a:cxn ang="0">
                  <a:pos x="566" y="72"/>
                </a:cxn>
                <a:cxn ang="0">
                  <a:pos x="566" y="143"/>
                </a:cxn>
              </a:cxnLst>
              <a:rect l="0" t="0" r="r" b="b"/>
              <a:pathLst>
                <a:path w="566" h="143">
                  <a:moveTo>
                    <a:pt x="0" y="0"/>
                  </a:moveTo>
                  <a:lnTo>
                    <a:pt x="0" y="72"/>
                  </a:lnTo>
                  <a:lnTo>
                    <a:pt x="566" y="72"/>
                  </a:lnTo>
                  <a:lnTo>
                    <a:pt x="566" y="143"/>
                  </a:lnTo>
                </a:path>
              </a:pathLst>
            </a:custGeom>
            <a:noFill/>
            <a:ln w="12700" cap="rnd">
              <a:solidFill>
                <a:srgbClr val="000000"/>
              </a:solidFill>
              <a:prstDash val="solid"/>
              <a:round/>
              <a:headEnd/>
              <a:tailEnd/>
            </a:ln>
          </p:spPr>
          <p:txBody>
            <a:bodyPr/>
            <a:lstStyle/>
            <a:p>
              <a:endParaRPr lang="en-US" dirty="0"/>
            </a:p>
          </p:txBody>
        </p:sp>
        <p:sp>
          <p:nvSpPr>
            <p:cNvPr id="978972" name="Freeform 28"/>
            <p:cNvSpPr>
              <a:spLocks/>
            </p:cNvSpPr>
            <p:nvPr/>
          </p:nvSpPr>
          <p:spPr bwMode="auto">
            <a:xfrm>
              <a:off x="5311511" y="4427538"/>
              <a:ext cx="567531" cy="374650"/>
            </a:xfrm>
            <a:custGeom>
              <a:avLst/>
              <a:gdLst/>
              <a:ahLst/>
              <a:cxnLst>
                <a:cxn ang="0">
                  <a:pos x="330" y="0"/>
                </a:cxn>
                <a:cxn ang="0">
                  <a:pos x="330" y="118"/>
                </a:cxn>
                <a:cxn ang="0">
                  <a:pos x="0" y="118"/>
                </a:cxn>
                <a:cxn ang="0">
                  <a:pos x="0" y="236"/>
                </a:cxn>
              </a:cxnLst>
              <a:rect l="0" t="0" r="r" b="b"/>
              <a:pathLst>
                <a:path w="330" h="236">
                  <a:moveTo>
                    <a:pt x="330" y="0"/>
                  </a:moveTo>
                  <a:lnTo>
                    <a:pt x="330" y="118"/>
                  </a:lnTo>
                  <a:lnTo>
                    <a:pt x="0" y="118"/>
                  </a:lnTo>
                  <a:lnTo>
                    <a:pt x="0" y="236"/>
                  </a:lnTo>
                </a:path>
              </a:pathLst>
            </a:custGeom>
            <a:noFill/>
            <a:ln w="12700" cap="rnd">
              <a:solidFill>
                <a:srgbClr val="000000"/>
              </a:solidFill>
              <a:prstDash val="solid"/>
              <a:round/>
              <a:headEnd/>
              <a:tailEnd/>
            </a:ln>
          </p:spPr>
          <p:txBody>
            <a:bodyPr/>
            <a:lstStyle/>
            <a:p>
              <a:endParaRPr lang="en-US" dirty="0"/>
            </a:p>
          </p:txBody>
        </p:sp>
        <p:sp>
          <p:nvSpPr>
            <p:cNvPr id="978973" name="Freeform 29"/>
            <p:cNvSpPr>
              <a:spLocks/>
            </p:cNvSpPr>
            <p:nvPr/>
          </p:nvSpPr>
          <p:spPr bwMode="auto">
            <a:xfrm>
              <a:off x="5879042" y="4427538"/>
              <a:ext cx="392113" cy="374650"/>
            </a:xfrm>
            <a:custGeom>
              <a:avLst/>
              <a:gdLst/>
              <a:ahLst/>
              <a:cxnLst>
                <a:cxn ang="0">
                  <a:pos x="0" y="0"/>
                </a:cxn>
                <a:cxn ang="0">
                  <a:pos x="0" y="118"/>
                </a:cxn>
                <a:cxn ang="0">
                  <a:pos x="228" y="118"/>
                </a:cxn>
                <a:cxn ang="0">
                  <a:pos x="228" y="236"/>
                </a:cxn>
              </a:cxnLst>
              <a:rect l="0" t="0" r="r" b="b"/>
              <a:pathLst>
                <a:path w="228" h="236">
                  <a:moveTo>
                    <a:pt x="0" y="0"/>
                  </a:moveTo>
                  <a:lnTo>
                    <a:pt x="0" y="118"/>
                  </a:lnTo>
                  <a:lnTo>
                    <a:pt x="228" y="118"/>
                  </a:lnTo>
                  <a:lnTo>
                    <a:pt x="228" y="236"/>
                  </a:lnTo>
                </a:path>
              </a:pathLst>
            </a:custGeom>
            <a:noFill/>
            <a:ln w="12700" cap="rnd">
              <a:solidFill>
                <a:srgbClr val="000000"/>
              </a:solidFill>
              <a:prstDash val="solid"/>
              <a:round/>
              <a:headEnd/>
              <a:tailEnd/>
            </a:ln>
          </p:spPr>
          <p:txBody>
            <a:bodyPr/>
            <a:lstStyle/>
            <a:p>
              <a:endParaRPr lang="en-US" dirty="0"/>
            </a:p>
          </p:txBody>
        </p:sp>
        <p:sp>
          <p:nvSpPr>
            <p:cNvPr id="978974" name="Freeform 30"/>
            <p:cNvSpPr>
              <a:spLocks/>
            </p:cNvSpPr>
            <p:nvPr/>
          </p:nvSpPr>
          <p:spPr bwMode="auto">
            <a:xfrm>
              <a:off x="7433734" y="4424363"/>
              <a:ext cx="380074" cy="377825"/>
            </a:xfrm>
            <a:custGeom>
              <a:avLst/>
              <a:gdLst/>
              <a:ahLst/>
              <a:cxnLst>
                <a:cxn ang="0">
                  <a:pos x="221" y="0"/>
                </a:cxn>
                <a:cxn ang="0">
                  <a:pos x="221" y="119"/>
                </a:cxn>
                <a:cxn ang="0">
                  <a:pos x="0" y="119"/>
                </a:cxn>
                <a:cxn ang="0">
                  <a:pos x="0" y="238"/>
                </a:cxn>
              </a:cxnLst>
              <a:rect l="0" t="0" r="r" b="b"/>
              <a:pathLst>
                <a:path w="221" h="238">
                  <a:moveTo>
                    <a:pt x="221" y="0"/>
                  </a:moveTo>
                  <a:lnTo>
                    <a:pt x="221" y="119"/>
                  </a:lnTo>
                  <a:lnTo>
                    <a:pt x="0" y="119"/>
                  </a:lnTo>
                  <a:lnTo>
                    <a:pt x="0" y="238"/>
                  </a:lnTo>
                </a:path>
              </a:pathLst>
            </a:custGeom>
            <a:noFill/>
            <a:ln w="12700" cap="rnd">
              <a:solidFill>
                <a:srgbClr val="000000"/>
              </a:solidFill>
              <a:prstDash val="solid"/>
              <a:round/>
              <a:headEnd/>
              <a:tailEnd/>
            </a:ln>
          </p:spPr>
          <p:txBody>
            <a:bodyPr/>
            <a:lstStyle/>
            <a:p>
              <a:endParaRPr lang="en-US" dirty="0"/>
            </a:p>
          </p:txBody>
        </p:sp>
        <p:sp>
          <p:nvSpPr>
            <p:cNvPr id="978975" name="Freeform 31"/>
            <p:cNvSpPr>
              <a:spLocks/>
            </p:cNvSpPr>
            <p:nvPr/>
          </p:nvSpPr>
          <p:spPr bwMode="auto">
            <a:xfrm>
              <a:off x="7813808" y="4424363"/>
              <a:ext cx="429948" cy="377825"/>
            </a:xfrm>
            <a:custGeom>
              <a:avLst/>
              <a:gdLst/>
              <a:ahLst/>
              <a:cxnLst>
                <a:cxn ang="0">
                  <a:pos x="0" y="0"/>
                </a:cxn>
                <a:cxn ang="0">
                  <a:pos x="0" y="119"/>
                </a:cxn>
                <a:cxn ang="0">
                  <a:pos x="250" y="119"/>
                </a:cxn>
                <a:cxn ang="0">
                  <a:pos x="250" y="238"/>
                </a:cxn>
              </a:cxnLst>
              <a:rect l="0" t="0" r="r" b="b"/>
              <a:pathLst>
                <a:path w="250" h="238">
                  <a:moveTo>
                    <a:pt x="0" y="0"/>
                  </a:moveTo>
                  <a:lnTo>
                    <a:pt x="0" y="119"/>
                  </a:lnTo>
                  <a:lnTo>
                    <a:pt x="250" y="119"/>
                  </a:lnTo>
                  <a:lnTo>
                    <a:pt x="250" y="238"/>
                  </a:lnTo>
                </a:path>
              </a:pathLst>
            </a:custGeom>
            <a:noFill/>
            <a:ln w="12700" cap="rnd">
              <a:solidFill>
                <a:srgbClr val="000000"/>
              </a:solidFill>
              <a:prstDash val="solid"/>
              <a:round/>
              <a:headEnd/>
              <a:tailEnd/>
            </a:ln>
          </p:spPr>
          <p:txBody>
            <a:bodyPr/>
            <a:lstStyle/>
            <a:p>
              <a:endParaRPr lang="en-US" dirty="0"/>
            </a:p>
          </p:txBody>
        </p:sp>
        <p:grpSp>
          <p:nvGrpSpPr>
            <p:cNvPr id="978976" name="Group 32"/>
            <p:cNvGrpSpPr>
              <a:grpSpLocks/>
            </p:cNvGrpSpPr>
            <p:nvPr/>
          </p:nvGrpSpPr>
          <p:grpSpPr bwMode="auto">
            <a:xfrm>
              <a:off x="5056982" y="4802188"/>
              <a:ext cx="510778" cy="454025"/>
              <a:chOff x="2300" y="1689"/>
              <a:chExt cx="297" cy="174"/>
            </a:xfrm>
          </p:grpSpPr>
          <p:sp>
            <p:nvSpPr>
              <p:cNvPr id="978977" name="Rectangle 33"/>
              <p:cNvSpPr>
                <a:spLocks noChangeArrowheads="1"/>
              </p:cNvSpPr>
              <p:nvPr/>
            </p:nvSpPr>
            <p:spPr bwMode="auto">
              <a:xfrm>
                <a:off x="2300" y="1689"/>
                <a:ext cx="297" cy="174"/>
              </a:xfrm>
              <a:prstGeom prst="rect">
                <a:avLst/>
              </a:prstGeom>
              <a:solidFill>
                <a:srgbClr val="0033CC"/>
              </a:solidFill>
              <a:ln w="9525">
                <a:noFill/>
                <a:miter lim="800000"/>
                <a:headEnd/>
                <a:tailEnd/>
              </a:ln>
            </p:spPr>
            <p:txBody>
              <a:bodyPr/>
              <a:lstStyle/>
              <a:p>
                <a:endParaRPr lang="en-US" dirty="0"/>
              </a:p>
            </p:txBody>
          </p:sp>
          <p:sp>
            <p:nvSpPr>
              <p:cNvPr id="978978" name="Rectangle 34"/>
              <p:cNvSpPr>
                <a:spLocks noChangeArrowheads="1"/>
              </p:cNvSpPr>
              <p:nvPr/>
            </p:nvSpPr>
            <p:spPr bwMode="auto">
              <a:xfrm>
                <a:off x="2300" y="1689"/>
                <a:ext cx="297" cy="17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endParaRPr lang="en-US" dirty="0"/>
              </a:p>
            </p:txBody>
          </p:sp>
        </p:grpSp>
        <p:grpSp>
          <p:nvGrpSpPr>
            <p:cNvPr id="978979" name="Group 35"/>
            <p:cNvGrpSpPr>
              <a:grpSpLocks/>
            </p:cNvGrpSpPr>
            <p:nvPr/>
          </p:nvGrpSpPr>
          <p:grpSpPr bwMode="auto">
            <a:xfrm>
              <a:off x="6016626" y="4802188"/>
              <a:ext cx="512498" cy="441325"/>
              <a:chOff x="2858" y="1689"/>
              <a:chExt cx="298" cy="174"/>
            </a:xfrm>
          </p:grpSpPr>
          <p:sp>
            <p:nvSpPr>
              <p:cNvPr id="978980" name="Rectangle 36"/>
              <p:cNvSpPr>
                <a:spLocks noChangeArrowheads="1"/>
              </p:cNvSpPr>
              <p:nvPr/>
            </p:nvSpPr>
            <p:spPr bwMode="auto">
              <a:xfrm>
                <a:off x="2858" y="1689"/>
                <a:ext cx="298" cy="174"/>
              </a:xfrm>
              <a:prstGeom prst="rect">
                <a:avLst/>
              </a:prstGeom>
              <a:solidFill>
                <a:srgbClr val="0033CC"/>
              </a:solidFill>
              <a:ln w="9525">
                <a:noFill/>
                <a:miter lim="800000"/>
                <a:headEnd/>
                <a:tailEnd/>
              </a:ln>
            </p:spPr>
            <p:txBody>
              <a:bodyPr/>
              <a:lstStyle/>
              <a:p>
                <a:endParaRPr lang="en-US" dirty="0"/>
              </a:p>
            </p:txBody>
          </p:sp>
          <p:sp>
            <p:nvSpPr>
              <p:cNvPr id="978981" name="Rectangle 37"/>
              <p:cNvSpPr>
                <a:spLocks noChangeArrowheads="1"/>
              </p:cNvSpPr>
              <p:nvPr/>
            </p:nvSpPr>
            <p:spPr bwMode="auto">
              <a:xfrm>
                <a:off x="2858" y="1689"/>
                <a:ext cx="298" cy="17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endParaRPr lang="en-US" dirty="0"/>
              </a:p>
            </p:txBody>
          </p:sp>
        </p:grpSp>
        <p:grpSp>
          <p:nvGrpSpPr>
            <p:cNvPr id="978982" name="Group 38"/>
            <p:cNvGrpSpPr>
              <a:grpSpLocks/>
            </p:cNvGrpSpPr>
            <p:nvPr/>
          </p:nvGrpSpPr>
          <p:grpSpPr bwMode="auto">
            <a:xfrm>
              <a:off x="7110413" y="4802188"/>
              <a:ext cx="579570" cy="441325"/>
              <a:chOff x="3534" y="1689"/>
              <a:chExt cx="297" cy="174"/>
            </a:xfrm>
          </p:grpSpPr>
          <p:sp>
            <p:nvSpPr>
              <p:cNvPr id="978983" name="Rectangle 39"/>
              <p:cNvSpPr>
                <a:spLocks noChangeArrowheads="1"/>
              </p:cNvSpPr>
              <p:nvPr/>
            </p:nvSpPr>
            <p:spPr bwMode="auto">
              <a:xfrm>
                <a:off x="3534" y="1689"/>
                <a:ext cx="297" cy="174"/>
              </a:xfrm>
              <a:prstGeom prst="rect">
                <a:avLst/>
              </a:prstGeom>
              <a:solidFill>
                <a:srgbClr val="FFFF99"/>
              </a:solidFill>
              <a:ln w="9525">
                <a:noFill/>
                <a:miter lim="800000"/>
                <a:headEnd/>
                <a:tailEnd/>
              </a:ln>
            </p:spPr>
            <p:txBody>
              <a:bodyPr/>
              <a:lstStyle/>
              <a:p>
                <a:endParaRPr lang="en-US" dirty="0"/>
              </a:p>
            </p:txBody>
          </p:sp>
          <p:sp>
            <p:nvSpPr>
              <p:cNvPr id="978984" name="Rectangle 40"/>
              <p:cNvSpPr>
                <a:spLocks noChangeArrowheads="1"/>
              </p:cNvSpPr>
              <p:nvPr/>
            </p:nvSpPr>
            <p:spPr bwMode="auto">
              <a:xfrm>
                <a:off x="3534" y="1689"/>
                <a:ext cx="297" cy="174"/>
              </a:xfrm>
              <a:prstGeom prst="rect">
                <a:avLst/>
              </a:prstGeom>
              <a:solidFill>
                <a:srgbClr val="FFFF99"/>
              </a:solidFill>
              <a:ln w="12700" cap="rnd">
                <a:solidFill>
                  <a:srgbClr val="000000"/>
                </a:solidFill>
                <a:miter lim="800000"/>
                <a:headEnd/>
                <a:tailEnd/>
              </a:ln>
            </p:spPr>
            <p:txBody>
              <a:bodyPr/>
              <a:lstStyle/>
              <a:p>
                <a:endParaRPr lang="en-US" dirty="0"/>
              </a:p>
            </p:txBody>
          </p:sp>
        </p:grpSp>
        <p:grpSp>
          <p:nvGrpSpPr>
            <p:cNvPr id="978985" name="Group 41"/>
            <p:cNvGrpSpPr>
              <a:grpSpLocks/>
            </p:cNvGrpSpPr>
            <p:nvPr/>
          </p:nvGrpSpPr>
          <p:grpSpPr bwMode="auto">
            <a:xfrm>
              <a:off x="7958270" y="4802188"/>
              <a:ext cx="567531" cy="466725"/>
              <a:chOff x="4003" y="1689"/>
              <a:chExt cx="298" cy="174"/>
            </a:xfrm>
          </p:grpSpPr>
          <p:sp>
            <p:nvSpPr>
              <p:cNvPr id="978986" name="Rectangle 42"/>
              <p:cNvSpPr>
                <a:spLocks noChangeArrowheads="1"/>
              </p:cNvSpPr>
              <p:nvPr/>
            </p:nvSpPr>
            <p:spPr bwMode="auto">
              <a:xfrm>
                <a:off x="4003" y="1689"/>
                <a:ext cx="298" cy="174"/>
              </a:xfrm>
              <a:prstGeom prst="rect">
                <a:avLst/>
              </a:prstGeom>
              <a:solidFill>
                <a:srgbClr val="01FFC9"/>
              </a:solidFill>
              <a:ln w="9525">
                <a:noFill/>
                <a:miter lim="800000"/>
                <a:headEnd/>
                <a:tailEnd/>
              </a:ln>
            </p:spPr>
            <p:txBody>
              <a:bodyPr/>
              <a:lstStyle/>
              <a:p>
                <a:endParaRPr lang="en-US" dirty="0"/>
              </a:p>
            </p:txBody>
          </p:sp>
          <p:sp>
            <p:nvSpPr>
              <p:cNvPr id="978987" name="Rectangle 43"/>
              <p:cNvSpPr>
                <a:spLocks noChangeArrowheads="1"/>
              </p:cNvSpPr>
              <p:nvPr/>
            </p:nvSpPr>
            <p:spPr bwMode="auto">
              <a:xfrm>
                <a:off x="4003" y="1689"/>
                <a:ext cx="298" cy="174"/>
              </a:xfrm>
              <a:prstGeom prst="rect">
                <a:avLst/>
              </a:prstGeom>
              <a:solidFill>
                <a:srgbClr val="01FFC9"/>
              </a:solidFill>
              <a:ln w="12700" cap="rnd">
                <a:solidFill>
                  <a:srgbClr val="000000"/>
                </a:solidFill>
                <a:miter lim="800000"/>
                <a:headEnd/>
                <a:tailEnd/>
              </a:ln>
            </p:spPr>
            <p:txBody>
              <a:bodyPr/>
              <a:lstStyle/>
              <a:p>
                <a:endParaRPr lang="en-US" dirty="0"/>
              </a:p>
            </p:txBody>
          </p:sp>
        </p:grpSp>
        <p:grpSp>
          <p:nvGrpSpPr>
            <p:cNvPr id="978988" name="Group 44"/>
            <p:cNvGrpSpPr>
              <a:grpSpLocks/>
            </p:cNvGrpSpPr>
            <p:nvPr/>
          </p:nvGrpSpPr>
          <p:grpSpPr bwMode="auto">
            <a:xfrm>
              <a:off x="5622793" y="4151313"/>
              <a:ext cx="510778" cy="276225"/>
              <a:chOff x="2629" y="1279"/>
              <a:chExt cx="297" cy="174"/>
            </a:xfrm>
          </p:grpSpPr>
          <p:sp>
            <p:nvSpPr>
              <p:cNvPr id="978989" name="Rectangle 45"/>
              <p:cNvSpPr>
                <a:spLocks noChangeArrowheads="1"/>
              </p:cNvSpPr>
              <p:nvPr/>
            </p:nvSpPr>
            <p:spPr bwMode="auto">
              <a:xfrm>
                <a:off x="2629" y="1279"/>
                <a:ext cx="297" cy="174"/>
              </a:xfrm>
              <a:prstGeom prst="rect">
                <a:avLst/>
              </a:prstGeom>
              <a:solidFill>
                <a:srgbClr val="0033CC"/>
              </a:solidFill>
              <a:ln w="9525">
                <a:noFill/>
                <a:miter lim="800000"/>
                <a:headEnd/>
                <a:tailEnd/>
              </a:ln>
            </p:spPr>
            <p:txBody>
              <a:bodyPr/>
              <a:lstStyle/>
              <a:p>
                <a:endParaRPr lang="en-US" dirty="0"/>
              </a:p>
            </p:txBody>
          </p:sp>
          <p:sp>
            <p:nvSpPr>
              <p:cNvPr id="978990" name="Rectangle 46"/>
              <p:cNvSpPr>
                <a:spLocks noChangeArrowheads="1"/>
              </p:cNvSpPr>
              <p:nvPr/>
            </p:nvSpPr>
            <p:spPr bwMode="auto">
              <a:xfrm>
                <a:off x="2629" y="1279"/>
                <a:ext cx="297" cy="17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endParaRPr lang="en-US" dirty="0"/>
              </a:p>
            </p:txBody>
          </p:sp>
        </p:grpSp>
        <p:grpSp>
          <p:nvGrpSpPr>
            <p:cNvPr id="978991" name="Group 47"/>
            <p:cNvGrpSpPr>
              <a:grpSpLocks/>
            </p:cNvGrpSpPr>
            <p:nvPr/>
          </p:nvGrpSpPr>
          <p:grpSpPr bwMode="auto">
            <a:xfrm>
              <a:off x="7559279" y="4149725"/>
              <a:ext cx="510778" cy="274638"/>
              <a:chOff x="3755" y="1278"/>
              <a:chExt cx="297" cy="173"/>
            </a:xfrm>
          </p:grpSpPr>
          <p:sp>
            <p:nvSpPr>
              <p:cNvPr id="978992" name="Rectangle 48"/>
              <p:cNvSpPr>
                <a:spLocks noChangeArrowheads="1"/>
              </p:cNvSpPr>
              <p:nvPr/>
            </p:nvSpPr>
            <p:spPr bwMode="auto">
              <a:xfrm>
                <a:off x="3755" y="1278"/>
                <a:ext cx="297" cy="173"/>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endParaRPr lang="en-US" dirty="0"/>
              </a:p>
            </p:txBody>
          </p:sp>
          <p:sp>
            <p:nvSpPr>
              <p:cNvPr id="978993" name="Rectangle 49"/>
              <p:cNvSpPr>
                <a:spLocks noChangeArrowheads="1"/>
              </p:cNvSpPr>
              <p:nvPr/>
            </p:nvSpPr>
            <p:spPr bwMode="auto">
              <a:xfrm>
                <a:off x="3755" y="1278"/>
                <a:ext cx="297" cy="173"/>
              </a:xfrm>
              <a:prstGeom prst="rect">
                <a:avLst/>
              </a:prstGeom>
              <a:noFill/>
              <a:ln w="12700" cap="rnd">
                <a:solidFill>
                  <a:srgbClr val="000000"/>
                </a:solidFill>
                <a:miter lim="800000"/>
                <a:headEnd/>
                <a:tailEnd/>
              </a:ln>
            </p:spPr>
            <p:txBody>
              <a:bodyPr/>
              <a:lstStyle/>
              <a:p>
                <a:endParaRPr lang="en-US" dirty="0"/>
              </a:p>
            </p:txBody>
          </p:sp>
        </p:grpSp>
        <p:grpSp>
          <p:nvGrpSpPr>
            <p:cNvPr id="978994" name="Group 50"/>
            <p:cNvGrpSpPr>
              <a:grpSpLocks/>
            </p:cNvGrpSpPr>
            <p:nvPr/>
          </p:nvGrpSpPr>
          <p:grpSpPr bwMode="auto">
            <a:xfrm>
              <a:off x="6582437" y="3648075"/>
              <a:ext cx="512498" cy="274638"/>
              <a:chOff x="3187" y="962"/>
              <a:chExt cx="298" cy="173"/>
            </a:xfrm>
          </p:grpSpPr>
          <p:sp>
            <p:nvSpPr>
              <p:cNvPr id="978995" name="Rectangle 51"/>
              <p:cNvSpPr>
                <a:spLocks noChangeArrowheads="1"/>
              </p:cNvSpPr>
              <p:nvPr/>
            </p:nvSpPr>
            <p:spPr bwMode="auto">
              <a:xfrm>
                <a:off x="3187" y="962"/>
                <a:ext cx="298" cy="173"/>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endParaRPr lang="en-US" dirty="0"/>
              </a:p>
            </p:txBody>
          </p:sp>
          <p:sp>
            <p:nvSpPr>
              <p:cNvPr id="978996" name="Rectangle 52"/>
              <p:cNvSpPr>
                <a:spLocks noChangeArrowheads="1"/>
              </p:cNvSpPr>
              <p:nvPr/>
            </p:nvSpPr>
            <p:spPr bwMode="auto">
              <a:xfrm>
                <a:off x="3187" y="962"/>
                <a:ext cx="298" cy="173"/>
              </a:xfrm>
              <a:prstGeom prst="rect">
                <a:avLst/>
              </a:prstGeom>
              <a:noFill/>
              <a:ln w="12700" cap="rnd">
                <a:solidFill>
                  <a:srgbClr val="000000"/>
                </a:solidFill>
                <a:miter lim="800000"/>
                <a:headEnd/>
                <a:tailEnd/>
              </a:ln>
            </p:spPr>
            <p:txBody>
              <a:bodyPr/>
              <a:lstStyle/>
              <a:p>
                <a:endParaRPr lang="en-US" dirty="0"/>
              </a:p>
            </p:txBody>
          </p:sp>
        </p:grpSp>
        <p:sp>
          <p:nvSpPr>
            <p:cNvPr id="978997" name="Freeform 53"/>
            <p:cNvSpPr>
              <a:spLocks/>
            </p:cNvSpPr>
            <p:nvPr/>
          </p:nvSpPr>
          <p:spPr bwMode="auto">
            <a:xfrm>
              <a:off x="5879042" y="3922713"/>
              <a:ext cx="961364" cy="228600"/>
            </a:xfrm>
            <a:custGeom>
              <a:avLst/>
              <a:gdLst/>
              <a:ahLst/>
              <a:cxnLst>
                <a:cxn ang="0">
                  <a:pos x="559" y="0"/>
                </a:cxn>
                <a:cxn ang="0">
                  <a:pos x="559" y="72"/>
                </a:cxn>
                <a:cxn ang="0">
                  <a:pos x="0" y="72"/>
                </a:cxn>
                <a:cxn ang="0">
                  <a:pos x="0" y="144"/>
                </a:cxn>
              </a:cxnLst>
              <a:rect l="0" t="0" r="r" b="b"/>
              <a:pathLst>
                <a:path w="559" h="144">
                  <a:moveTo>
                    <a:pt x="559" y="0"/>
                  </a:moveTo>
                  <a:lnTo>
                    <a:pt x="559" y="72"/>
                  </a:lnTo>
                  <a:lnTo>
                    <a:pt x="0" y="72"/>
                  </a:lnTo>
                  <a:lnTo>
                    <a:pt x="0" y="144"/>
                  </a:lnTo>
                </a:path>
              </a:pathLst>
            </a:custGeom>
            <a:noFill/>
            <a:ln w="12700" cap="rnd">
              <a:solidFill>
                <a:srgbClr val="000000"/>
              </a:solidFill>
              <a:prstDash val="solid"/>
              <a:round/>
              <a:headEnd/>
              <a:tailEnd/>
            </a:ln>
          </p:spPr>
          <p:txBody>
            <a:bodyPr/>
            <a:lstStyle/>
            <a:p>
              <a:endParaRPr lang="en-US" dirty="0"/>
            </a:p>
          </p:txBody>
        </p:sp>
        <p:sp>
          <p:nvSpPr>
            <p:cNvPr id="978998" name="Freeform 54"/>
            <p:cNvSpPr>
              <a:spLocks/>
            </p:cNvSpPr>
            <p:nvPr/>
          </p:nvSpPr>
          <p:spPr bwMode="auto">
            <a:xfrm>
              <a:off x="6840406" y="3922713"/>
              <a:ext cx="973402" cy="227013"/>
            </a:xfrm>
            <a:custGeom>
              <a:avLst/>
              <a:gdLst/>
              <a:ahLst/>
              <a:cxnLst>
                <a:cxn ang="0">
                  <a:pos x="0" y="0"/>
                </a:cxn>
                <a:cxn ang="0">
                  <a:pos x="0" y="72"/>
                </a:cxn>
                <a:cxn ang="0">
                  <a:pos x="566" y="72"/>
                </a:cxn>
                <a:cxn ang="0">
                  <a:pos x="566" y="143"/>
                </a:cxn>
              </a:cxnLst>
              <a:rect l="0" t="0" r="r" b="b"/>
              <a:pathLst>
                <a:path w="566" h="143">
                  <a:moveTo>
                    <a:pt x="0" y="0"/>
                  </a:moveTo>
                  <a:lnTo>
                    <a:pt x="0" y="72"/>
                  </a:lnTo>
                  <a:lnTo>
                    <a:pt x="566" y="72"/>
                  </a:lnTo>
                  <a:lnTo>
                    <a:pt x="566" y="143"/>
                  </a:lnTo>
                </a:path>
              </a:pathLst>
            </a:custGeom>
            <a:noFill/>
            <a:ln w="12700" cap="rnd">
              <a:solidFill>
                <a:srgbClr val="000000"/>
              </a:solidFill>
              <a:prstDash val="solid"/>
              <a:round/>
              <a:headEnd/>
              <a:tailEnd/>
            </a:ln>
          </p:spPr>
          <p:txBody>
            <a:bodyPr/>
            <a:lstStyle/>
            <a:p>
              <a:endParaRPr lang="en-US" dirty="0"/>
            </a:p>
          </p:txBody>
        </p:sp>
        <p:sp>
          <p:nvSpPr>
            <p:cNvPr id="978999" name="Freeform 55"/>
            <p:cNvSpPr>
              <a:spLocks/>
            </p:cNvSpPr>
            <p:nvPr/>
          </p:nvSpPr>
          <p:spPr bwMode="auto">
            <a:xfrm>
              <a:off x="5311511" y="4427538"/>
              <a:ext cx="567531" cy="374650"/>
            </a:xfrm>
            <a:custGeom>
              <a:avLst/>
              <a:gdLst/>
              <a:ahLst/>
              <a:cxnLst>
                <a:cxn ang="0">
                  <a:pos x="330" y="0"/>
                </a:cxn>
                <a:cxn ang="0">
                  <a:pos x="330" y="118"/>
                </a:cxn>
                <a:cxn ang="0">
                  <a:pos x="0" y="118"/>
                </a:cxn>
                <a:cxn ang="0">
                  <a:pos x="0" y="236"/>
                </a:cxn>
              </a:cxnLst>
              <a:rect l="0" t="0" r="r" b="b"/>
              <a:pathLst>
                <a:path w="330" h="236">
                  <a:moveTo>
                    <a:pt x="330" y="0"/>
                  </a:moveTo>
                  <a:lnTo>
                    <a:pt x="330" y="118"/>
                  </a:lnTo>
                  <a:lnTo>
                    <a:pt x="0" y="118"/>
                  </a:lnTo>
                  <a:lnTo>
                    <a:pt x="0" y="236"/>
                  </a:lnTo>
                </a:path>
              </a:pathLst>
            </a:custGeom>
            <a:noFill/>
            <a:ln w="12700" cap="rnd">
              <a:solidFill>
                <a:srgbClr val="000000"/>
              </a:solidFill>
              <a:prstDash val="solid"/>
              <a:round/>
              <a:headEnd/>
              <a:tailEnd/>
            </a:ln>
          </p:spPr>
          <p:txBody>
            <a:bodyPr/>
            <a:lstStyle/>
            <a:p>
              <a:endParaRPr lang="en-US" dirty="0"/>
            </a:p>
          </p:txBody>
        </p:sp>
        <p:sp>
          <p:nvSpPr>
            <p:cNvPr id="979000" name="Freeform 56"/>
            <p:cNvSpPr>
              <a:spLocks/>
            </p:cNvSpPr>
            <p:nvPr/>
          </p:nvSpPr>
          <p:spPr bwMode="auto">
            <a:xfrm>
              <a:off x="5879042" y="4427538"/>
              <a:ext cx="392113" cy="374650"/>
            </a:xfrm>
            <a:custGeom>
              <a:avLst/>
              <a:gdLst/>
              <a:ahLst/>
              <a:cxnLst>
                <a:cxn ang="0">
                  <a:pos x="0" y="0"/>
                </a:cxn>
                <a:cxn ang="0">
                  <a:pos x="0" y="118"/>
                </a:cxn>
                <a:cxn ang="0">
                  <a:pos x="228" y="118"/>
                </a:cxn>
                <a:cxn ang="0">
                  <a:pos x="228" y="236"/>
                </a:cxn>
              </a:cxnLst>
              <a:rect l="0" t="0" r="r" b="b"/>
              <a:pathLst>
                <a:path w="228" h="236">
                  <a:moveTo>
                    <a:pt x="0" y="0"/>
                  </a:moveTo>
                  <a:lnTo>
                    <a:pt x="0" y="118"/>
                  </a:lnTo>
                  <a:lnTo>
                    <a:pt x="228" y="118"/>
                  </a:lnTo>
                  <a:lnTo>
                    <a:pt x="228" y="236"/>
                  </a:lnTo>
                </a:path>
              </a:pathLst>
            </a:custGeom>
            <a:noFill/>
            <a:ln w="12700" cap="rnd">
              <a:solidFill>
                <a:srgbClr val="000000"/>
              </a:solidFill>
              <a:prstDash val="solid"/>
              <a:round/>
              <a:headEnd/>
              <a:tailEnd/>
            </a:ln>
          </p:spPr>
          <p:txBody>
            <a:bodyPr/>
            <a:lstStyle/>
            <a:p>
              <a:endParaRPr lang="en-US" dirty="0"/>
            </a:p>
          </p:txBody>
        </p:sp>
        <p:sp>
          <p:nvSpPr>
            <p:cNvPr id="979001" name="Freeform 57"/>
            <p:cNvSpPr>
              <a:spLocks/>
            </p:cNvSpPr>
            <p:nvPr/>
          </p:nvSpPr>
          <p:spPr bwMode="auto">
            <a:xfrm>
              <a:off x="7433734" y="4424363"/>
              <a:ext cx="380074" cy="377825"/>
            </a:xfrm>
            <a:custGeom>
              <a:avLst/>
              <a:gdLst/>
              <a:ahLst/>
              <a:cxnLst>
                <a:cxn ang="0">
                  <a:pos x="221" y="0"/>
                </a:cxn>
                <a:cxn ang="0">
                  <a:pos x="221" y="119"/>
                </a:cxn>
                <a:cxn ang="0">
                  <a:pos x="0" y="119"/>
                </a:cxn>
                <a:cxn ang="0">
                  <a:pos x="0" y="238"/>
                </a:cxn>
              </a:cxnLst>
              <a:rect l="0" t="0" r="r" b="b"/>
              <a:pathLst>
                <a:path w="221" h="238">
                  <a:moveTo>
                    <a:pt x="221" y="0"/>
                  </a:moveTo>
                  <a:lnTo>
                    <a:pt x="221" y="119"/>
                  </a:lnTo>
                  <a:lnTo>
                    <a:pt x="0" y="119"/>
                  </a:lnTo>
                  <a:lnTo>
                    <a:pt x="0" y="238"/>
                  </a:lnTo>
                </a:path>
              </a:pathLst>
            </a:custGeom>
            <a:noFill/>
            <a:ln w="12700" cap="rnd">
              <a:solidFill>
                <a:srgbClr val="000000"/>
              </a:solidFill>
              <a:prstDash val="solid"/>
              <a:round/>
              <a:headEnd/>
              <a:tailEnd/>
            </a:ln>
          </p:spPr>
          <p:txBody>
            <a:bodyPr/>
            <a:lstStyle/>
            <a:p>
              <a:endParaRPr lang="en-US" dirty="0"/>
            </a:p>
          </p:txBody>
        </p:sp>
        <p:sp>
          <p:nvSpPr>
            <p:cNvPr id="979002" name="Freeform 58"/>
            <p:cNvSpPr>
              <a:spLocks/>
            </p:cNvSpPr>
            <p:nvPr/>
          </p:nvSpPr>
          <p:spPr bwMode="auto">
            <a:xfrm>
              <a:off x="7813808" y="4424363"/>
              <a:ext cx="429948" cy="377825"/>
            </a:xfrm>
            <a:custGeom>
              <a:avLst/>
              <a:gdLst/>
              <a:ahLst/>
              <a:cxnLst>
                <a:cxn ang="0">
                  <a:pos x="0" y="0"/>
                </a:cxn>
                <a:cxn ang="0">
                  <a:pos x="0" y="119"/>
                </a:cxn>
                <a:cxn ang="0">
                  <a:pos x="250" y="119"/>
                </a:cxn>
                <a:cxn ang="0">
                  <a:pos x="250" y="238"/>
                </a:cxn>
              </a:cxnLst>
              <a:rect l="0" t="0" r="r" b="b"/>
              <a:pathLst>
                <a:path w="250" h="238">
                  <a:moveTo>
                    <a:pt x="0" y="0"/>
                  </a:moveTo>
                  <a:lnTo>
                    <a:pt x="0" y="119"/>
                  </a:lnTo>
                  <a:lnTo>
                    <a:pt x="250" y="119"/>
                  </a:lnTo>
                  <a:lnTo>
                    <a:pt x="250" y="238"/>
                  </a:lnTo>
                </a:path>
              </a:pathLst>
            </a:custGeom>
            <a:noFill/>
            <a:ln w="12700" cap="rnd">
              <a:solidFill>
                <a:srgbClr val="000000"/>
              </a:solidFill>
              <a:prstDash val="solid"/>
              <a:round/>
              <a:headEnd/>
              <a:tailEnd/>
            </a:ln>
          </p:spPr>
          <p:txBody>
            <a:bodyPr/>
            <a:lstStyle/>
            <a:p>
              <a:endParaRPr lang="en-US" dirty="0"/>
            </a:p>
          </p:txBody>
        </p:sp>
        <p:sp>
          <p:nvSpPr>
            <p:cNvPr id="979003" name="Text Box 59"/>
            <p:cNvSpPr txBox="1">
              <a:spLocks noChangeArrowheads="1"/>
            </p:cNvSpPr>
            <p:nvPr/>
          </p:nvSpPr>
          <p:spPr bwMode="auto">
            <a:xfrm>
              <a:off x="8032221" y="3930650"/>
              <a:ext cx="638440" cy="461665"/>
            </a:xfrm>
            <a:prstGeom prst="rect">
              <a:avLst/>
            </a:prstGeom>
            <a:noFill/>
            <a:ln w="12700" cap="sq">
              <a:noFill/>
              <a:miter lim="800000"/>
              <a:headEnd type="none" w="sm" len="sm"/>
              <a:tailEnd type="none" w="sm" len="sm"/>
            </a:ln>
            <a:effectLst/>
          </p:spPr>
          <p:txBody>
            <a:bodyPr wrap="none">
              <a:spAutoFit/>
            </a:bodyPr>
            <a:lstStyle/>
            <a:p>
              <a:pPr algn="l" eaLnBrk="1" hangingPunct="1"/>
              <a:r>
                <a:rPr lang="en-GB" sz="1200" b="1" dirty="0"/>
                <a:t>Pipe</a:t>
              </a:r>
            </a:p>
            <a:p>
              <a:pPr algn="l" eaLnBrk="1" hangingPunct="1"/>
              <a:r>
                <a:rPr lang="en-GB" sz="1200" b="1" dirty="0"/>
                <a:t>Works</a:t>
              </a:r>
              <a:endParaRPr lang="en-US" sz="1200" b="1" dirty="0"/>
            </a:p>
          </p:txBody>
        </p:sp>
        <p:sp>
          <p:nvSpPr>
            <p:cNvPr id="979004" name="Text Box 60"/>
            <p:cNvSpPr txBox="1">
              <a:spLocks noChangeArrowheads="1"/>
            </p:cNvSpPr>
            <p:nvPr/>
          </p:nvSpPr>
          <p:spPr bwMode="auto">
            <a:xfrm>
              <a:off x="4757738" y="3894138"/>
              <a:ext cx="1016397" cy="457200"/>
            </a:xfrm>
            <a:prstGeom prst="rect">
              <a:avLst/>
            </a:prstGeom>
            <a:noFill/>
            <a:ln w="12700" cap="sq">
              <a:noFill/>
              <a:miter lim="800000"/>
              <a:headEnd type="none" w="sm" len="sm"/>
              <a:tailEnd type="none" w="sm" len="sm"/>
            </a:ln>
            <a:effectLst/>
          </p:spPr>
          <p:txBody>
            <a:bodyPr>
              <a:spAutoFit/>
            </a:bodyPr>
            <a:lstStyle/>
            <a:p>
              <a:pPr algn="l" eaLnBrk="1" hangingPunct="1"/>
              <a:r>
                <a:rPr lang="en-GB" sz="1200" b="1" dirty="0"/>
                <a:t>Ground Works</a:t>
              </a:r>
              <a:endParaRPr lang="en-US" sz="1200" b="1" dirty="0"/>
            </a:p>
          </p:txBody>
        </p:sp>
        <p:sp>
          <p:nvSpPr>
            <p:cNvPr id="979005" name="Text Box 61"/>
            <p:cNvSpPr txBox="1">
              <a:spLocks noChangeArrowheads="1"/>
            </p:cNvSpPr>
            <p:nvPr/>
          </p:nvSpPr>
          <p:spPr bwMode="auto">
            <a:xfrm>
              <a:off x="7151688" y="5645150"/>
              <a:ext cx="1349606" cy="276999"/>
            </a:xfrm>
            <a:prstGeom prst="rect">
              <a:avLst/>
            </a:prstGeom>
            <a:noFill/>
            <a:ln w="12700" cap="sq">
              <a:noFill/>
              <a:miter lim="800000"/>
              <a:headEnd type="none" w="sm" len="sm"/>
              <a:tailEnd type="none" w="sm" len="sm"/>
            </a:ln>
            <a:effectLst/>
          </p:spPr>
          <p:txBody>
            <a:bodyPr wrap="none">
              <a:spAutoFit/>
            </a:bodyPr>
            <a:lstStyle/>
            <a:p>
              <a:pPr algn="l" eaLnBrk="1" hangingPunct="1"/>
              <a:r>
                <a:rPr lang="en-GB" sz="1200" b="1" dirty="0"/>
                <a:t>Work completed</a:t>
              </a:r>
              <a:endParaRPr lang="en-US" sz="1200" b="1" dirty="0"/>
            </a:p>
          </p:txBody>
        </p:sp>
        <p:sp>
          <p:nvSpPr>
            <p:cNvPr id="979006" name="Text Box 62"/>
            <p:cNvSpPr txBox="1">
              <a:spLocks noChangeArrowheads="1"/>
            </p:cNvSpPr>
            <p:nvPr/>
          </p:nvSpPr>
          <p:spPr bwMode="auto">
            <a:xfrm>
              <a:off x="5971911" y="4318000"/>
              <a:ext cx="371475" cy="3365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pPr>
              <a:r>
                <a:rPr lang="en-US" sz="1600" b="1" dirty="0">
                  <a:sym typeface="Wingdings 2" pitchFamily="18" charset="2"/>
                </a:rPr>
                <a:t></a:t>
              </a:r>
            </a:p>
          </p:txBody>
        </p:sp>
        <p:sp>
          <p:nvSpPr>
            <p:cNvPr id="979007" name="Text Box 63"/>
            <p:cNvSpPr txBox="1">
              <a:spLocks noChangeArrowheads="1"/>
            </p:cNvSpPr>
            <p:nvPr/>
          </p:nvSpPr>
          <p:spPr bwMode="auto">
            <a:xfrm>
              <a:off x="6921236" y="5626100"/>
              <a:ext cx="371475" cy="3365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pPr>
              <a:r>
                <a:rPr lang="en-US" sz="1600" b="1" dirty="0">
                  <a:sym typeface="Wingdings 2" pitchFamily="18" charset="2"/>
                </a:rPr>
                <a:t></a:t>
              </a:r>
            </a:p>
          </p:txBody>
        </p:sp>
        <p:sp>
          <p:nvSpPr>
            <p:cNvPr id="979008" name="Text Box 64"/>
            <p:cNvSpPr txBox="1">
              <a:spLocks noChangeArrowheads="1"/>
            </p:cNvSpPr>
            <p:nvPr/>
          </p:nvSpPr>
          <p:spPr bwMode="auto">
            <a:xfrm>
              <a:off x="5407819" y="5130800"/>
              <a:ext cx="371475" cy="3365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pPr>
              <a:r>
                <a:rPr lang="en-US" sz="1600" b="1" dirty="0">
                  <a:sym typeface="Wingdings 2" pitchFamily="18" charset="2"/>
                </a:rPr>
                <a:t></a:t>
              </a:r>
            </a:p>
          </p:txBody>
        </p:sp>
        <p:sp>
          <p:nvSpPr>
            <p:cNvPr id="979009" name="Text Box 65"/>
            <p:cNvSpPr txBox="1">
              <a:spLocks noChangeArrowheads="1"/>
            </p:cNvSpPr>
            <p:nvPr/>
          </p:nvSpPr>
          <p:spPr bwMode="auto">
            <a:xfrm>
              <a:off x="6398419" y="5118100"/>
              <a:ext cx="371475" cy="3365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pPr>
              <a:r>
                <a:rPr lang="en-US" sz="1600" b="1" dirty="0">
                  <a:sym typeface="Wingdings 2" pitchFamily="18" charset="2"/>
                </a:rPr>
                <a:t></a:t>
              </a:r>
            </a:p>
          </p:txBody>
        </p:sp>
        <p:sp>
          <p:nvSpPr>
            <p:cNvPr id="979010" name="Text Box 66"/>
            <p:cNvSpPr txBox="1">
              <a:spLocks noChangeArrowheads="1"/>
            </p:cNvSpPr>
            <p:nvPr/>
          </p:nvSpPr>
          <p:spPr bwMode="auto">
            <a:xfrm>
              <a:off x="7499086" y="5143500"/>
              <a:ext cx="371475" cy="336550"/>
            </a:xfrm>
            <a:prstGeom prst="rect">
              <a:avLst/>
            </a:prstGeom>
            <a:noFill/>
            <a:ln w="12700" cap="sq">
              <a:noFill/>
              <a:miter lim="800000"/>
              <a:headEnd type="none" w="sm" len="sm"/>
              <a:tailEnd type="none" w="sm" len="sm"/>
            </a:ln>
            <a:effectLst/>
          </p:spPr>
          <p:txBody>
            <a:bodyPr>
              <a:spAutoFit/>
            </a:bodyPr>
            <a:lstStyle/>
            <a:p>
              <a:pPr algn="l" eaLnBrk="1" hangingPunct="1">
                <a:spcBef>
                  <a:spcPct val="50000"/>
                </a:spcBef>
              </a:pPr>
              <a:r>
                <a:rPr lang="en-US" sz="1600" b="1" dirty="0">
                  <a:sym typeface="Wingdings 2" pitchFamily="18" charset="2"/>
                </a:rPr>
                <a:t></a:t>
              </a:r>
            </a:p>
          </p:txBody>
        </p:sp>
        <p:sp>
          <p:nvSpPr>
            <p:cNvPr id="979011" name="Text Box 67"/>
            <p:cNvSpPr txBox="1">
              <a:spLocks noChangeArrowheads="1"/>
            </p:cNvSpPr>
            <p:nvPr/>
          </p:nvSpPr>
          <p:spPr bwMode="auto">
            <a:xfrm>
              <a:off x="7096655" y="4781550"/>
              <a:ext cx="634603" cy="457200"/>
            </a:xfrm>
            <a:prstGeom prst="rect">
              <a:avLst/>
            </a:prstGeom>
            <a:ln>
              <a:headEnd type="none" w="sm" len="sm"/>
              <a:tailEnd type="none" w="sm" len="sm"/>
            </a:ln>
          </p:spPr>
          <p:style>
            <a:lnRef idx="3">
              <a:schemeClr val="lt1"/>
            </a:lnRef>
            <a:fillRef idx="1">
              <a:schemeClr val="accent5"/>
            </a:fillRef>
            <a:effectRef idx="1">
              <a:schemeClr val="accent5"/>
            </a:effectRef>
            <a:fontRef idx="minor">
              <a:schemeClr val="lt1"/>
            </a:fontRef>
          </p:style>
          <p:txBody>
            <a:bodyPr>
              <a:spAutoFit/>
            </a:bodyPr>
            <a:lstStyle/>
            <a:p>
              <a:pPr algn="l" eaLnBrk="1" hangingPunct="1"/>
              <a:r>
                <a:rPr lang="en-GB" sz="1200" b="1" dirty="0"/>
                <a:t>buy pipe</a:t>
              </a:r>
              <a:endParaRPr lang="en-US" sz="1200" b="1" dirty="0"/>
            </a:p>
          </p:txBody>
        </p:sp>
        <p:sp>
          <p:nvSpPr>
            <p:cNvPr id="979012" name="Text Box 68"/>
            <p:cNvSpPr txBox="1">
              <a:spLocks noChangeArrowheads="1"/>
            </p:cNvSpPr>
            <p:nvPr/>
          </p:nvSpPr>
          <p:spPr bwMode="auto">
            <a:xfrm>
              <a:off x="7963430" y="4794250"/>
              <a:ext cx="624284" cy="457200"/>
            </a:xfrm>
            <a:prstGeom prst="rect">
              <a:avLst/>
            </a:prstGeom>
            <a:ln>
              <a:headEnd type="none" w="sm" len="sm"/>
              <a:tailEnd type="none" w="sm" len="sm"/>
            </a:ln>
          </p:spPr>
          <p:style>
            <a:lnRef idx="3">
              <a:schemeClr val="lt1"/>
            </a:lnRef>
            <a:fillRef idx="1">
              <a:schemeClr val="accent6"/>
            </a:fillRef>
            <a:effectRef idx="1">
              <a:schemeClr val="accent6"/>
            </a:effectRef>
            <a:fontRef idx="minor">
              <a:schemeClr val="lt1"/>
            </a:fontRef>
          </p:style>
          <p:txBody>
            <a:bodyPr>
              <a:spAutoFit/>
            </a:bodyPr>
            <a:lstStyle/>
            <a:p>
              <a:pPr algn="l" eaLnBrk="1" hangingPunct="1"/>
              <a:r>
                <a:rPr lang="en-GB" sz="1200" b="1" dirty="0"/>
                <a:t>lay pipe</a:t>
              </a:r>
              <a:endParaRPr lang="en-US" sz="1200" b="1" dirty="0"/>
            </a:p>
          </p:txBody>
        </p:sp>
        <p:sp>
          <p:nvSpPr>
            <p:cNvPr id="979013" name="Text Box 69"/>
            <p:cNvSpPr txBox="1">
              <a:spLocks noChangeArrowheads="1"/>
            </p:cNvSpPr>
            <p:nvPr/>
          </p:nvSpPr>
          <p:spPr bwMode="auto">
            <a:xfrm>
              <a:off x="6078538" y="3333750"/>
              <a:ext cx="1116139" cy="276999"/>
            </a:xfrm>
            <a:prstGeom prst="rect">
              <a:avLst/>
            </a:prstGeom>
            <a:noFill/>
            <a:ln w="12700" cap="sq">
              <a:noFill/>
              <a:miter lim="800000"/>
              <a:headEnd type="none" w="sm" len="sm"/>
              <a:tailEnd type="none" w="sm" len="sm"/>
            </a:ln>
            <a:effectLst/>
          </p:spPr>
          <p:txBody>
            <a:bodyPr wrap="none">
              <a:spAutoFit/>
            </a:bodyPr>
            <a:lstStyle/>
            <a:p>
              <a:pPr algn="l" eaLnBrk="1" hangingPunct="1"/>
              <a:r>
                <a:rPr lang="en-GB" sz="1200" b="1" dirty="0"/>
                <a:t>New Pipeline</a:t>
              </a:r>
              <a:endParaRPr lang="en-US" sz="1200" b="1" dirty="0"/>
            </a:p>
          </p:txBody>
        </p:sp>
      </p:grpSp>
      <p:pic>
        <p:nvPicPr>
          <p:cNvPr id="19015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09" y="1670728"/>
            <a:ext cx="235633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9902" y="4947329"/>
            <a:ext cx="1688123" cy="369332"/>
          </a:xfrm>
          <a:prstGeom prst="rect">
            <a:avLst/>
          </a:prstGeom>
          <a:noFill/>
        </p:spPr>
        <p:txBody>
          <a:bodyPr wrap="square" rtlCol="0">
            <a:spAutoFit/>
          </a:bodyPr>
          <a:lstStyle/>
          <a:p>
            <a:r>
              <a:rPr lang="en-US" dirty="0" smtClean="0"/>
              <a:t>Alaska Pipeline</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25</a:t>
            </a:fld>
            <a:endParaRPr lang="en-US" dirty="0"/>
          </a:p>
        </p:txBody>
      </p:sp>
    </p:spTree>
    <p:extLst>
      <p:ext uri="{BB962C8B-B14F-4D97-AF65-F5344CB8AC3E}">
        <p14:creationId xmlns:p14="http://schemas.microsoft.com/office/powerpoint/2010/main" val="322037159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8034" name="Text Box 2"/>
          <p:cNvSpPr txBox="1">
            <a:spLocks noChangeArrowheads="1"/>
          </p:cNvSpPr>
          <p:nvPr/>
        </p:nvSpPr>
        <p:spPr bwMode="auto">
          <a:xfrm>
            <a:off x="682051" y="1287463"/>
            <a:ext cx="7058758" cy="4994275"/>
          </a:xfrm>
          <a:prstGeom prst="rect">
            <a:avLst/>
          </a:prstGeom>
          <a:noFill/>
          <a:ln w="12700" cap="sq" algn="ctr">
            <a:noFill/>
            <a:miter lim="800000"/>
            <a:headEnd/>
            <a:tailEnd/>
          </a:ln>
          <a:effectLst/>
        </p:spPr>
        <p:txBody>
          <a:bodyPr lIns="91433" tIns="45717" rIns="91433" bIns="45717"/>
          <a:lstStyle/>
          <a:p>
            <a:pPr marL="342900" indent="-342900" algn="l" eaLnBrk="1" hangingPunct="1">
              <a:lnSpc>
                <a:spcPct val="110000"/>
              </a:lnSpc>
              <a:spcAft>
                <a:spcPct val="50000"/>
              </a:spcAft>
              <a:buFont typeface="Courier New" pitchFamily="49" charset="0"/>
              <a:buChar char="o"/>
            </a:pPr>
            <a:r>
              <a:rPr lang="en-GB" sz="2200" dirty="0">
                <a:solidFill>
                  <a:schemeClr val="accent6">
                    <a:lumMod val="10000"/>
                  </a:schemeClr>
                </a:solidFill>
                <a:latin typeface="Helvetica"/>
                <a:cs typeface="Helvetica"/>
              </a:rPr>
              <a:t>Measures the efficiency of work in progress</a:t>
            </a:r>
          </a:p>
          <a:p>
            <a:pPr marL="342900" indent="-342900" algn="l" eaLnBrk="1" hangingPunct="1">
              <a:lnSpc>
                <a:spcPct val="110000"/>
              </a:lnSpc>
              <a:spcAft>
                <a:spcPct val="50000"/>
              </a:spcAft>
              <a:buFont typeface="Courier New" pitchFamily="49" charset="0"/>
              <a:buChar char="o"/>
            </a:pPr>
            <a:r>
              <a:rPr lang="en-GB" sz="2200" dirty="0">
                <a:solidFill>
                  <a:schemeClr val="accent6">
                    <a:lumMod val="10000"/>
                  </a:schemeClr>
                </a:solidFill>
                <a:latin typeface="Helvetica"/>
                <a:cs typeface="Helvetica"/>
              </a:rPr>
              <a:t>Provides auditable and repeatable answers to:</a:t>
            </a:r>
          </a:p>
          <a:p>
            <a:pPr marL="800100" lvl="1" indent="-342900" algn="l" eaLnBrk="1" hangingPunct="1">
              <a:lnSpc>
                <a:spcPct val="110000"/>
              </a:lnSpc>
              <a:spcAft>
                <a:spcPct val="50000"/>
              </a:spcAft>
              <a:buFont typeface="Courier New" pitchFamily="49" charset="0"/>
              <a:buChar char="o"/>
            </a:pPr>
            <a:r>
              <a:rPr lang="en-GB" sz="2200" dirty="0">
                <a:solidFill>
                  <a:schemeClr val="accent6">
                    <a:lumMod val="10000"/>
                  </a:schemeClr>
                </a:solidFill>
                <a:latin typeface="Helvetica"/>
                <a:cs typeface="Helvetica"/>
              </a:rPr>
              <a:t>Current performance </a:t>
            </a:r>
          </a:p>
          <a:p>
            <a:pPr marL="800100" lvl="1" indent="-342900" algn="l" eaLnBrk="1" hangingPunct="1">
              <a:lnSpc>
                <a:spcPct val="110000"/>
              </a:lnSpc>
              <a:spcAft>
                <a:spcPct val="50000"/>
              </a:spcAft>
              <a:buFont typeface="Courier New" pitchFamily="49" charset="0"/>
              <a:buChar char="o"/>
            </a:pPr>
            <a:r>
              <a:rPr lang="en-GB" sz="2200" dirty="0">
                <a:solidFill>
                  <a:schemeClr val="accent6">
                    <a:lumMod val="10000"/>
                  </a:schemeClr>
                </a:solidFill>
                <a:latin typeface="Helvetica"/>
                <a:cs typeface="Helvetica"/>
              </a:rPr>
              <a:t>Future out-turn predictions</a:t>
            </a:r>
          </a:p>
          <a:p>
            <a:pPr marL="800100" lvl="1" indent="-342900" algn="l" eaLnBrk="1" hangingPunct="1">
              <a:lnSpc>
                <a:spcPct val="110000"/>
              </a:lnSpc>
              <a:spcAft>
                <a:spcPct val="50000"/>
              </a:spcAft>
              <a:buFont typeface="Courier New" pitchFamily="49" charset="0"/>
              <a:buChar char="o"/>
            </a:pPr>
            <a:r>
              <a:rPr lang="en-GB" sz="2200" dirty="0">
                <a:solidFill>
                  <a:schemeClr val="accent6">
                    <a:lumMod val="10000"/>
                  </a:schemeClr>
                </a:solidFill>
                <a:latin typeface="Helvetica"/>
                <a:cs typeface="Helvetica"/>
              </a:rPr>
              <a:t>Future performance improvement </a:t>
            </a:r>
            <a:r>
              <a:rPr lang="en-GB" sz="2200" dirty="0" smtClean="0">
                <a:solidFill>
                  <a:schemeClr val="accent6">
                    <a:lumMod val="10000"/>
                  </a:schemeClr>
                </a:solidFill>
                <a:latin typeface="Helvetica"/>
                <a:cs typeface="Helvetica"/>
              </a:rPr>
              <a:t>needs</a:t>
            </a:r>
          </a:p>
          <a:p>
            <a:pPr marL="342900" indent="-342900" algn="l" eaLnBrk="1" hangingPunct="1">
              <a:lnSpc>
                <a:spcPct val="110000"/>
              </a:lnSpc>
              <a:spcAft>
                <a:spcPct val="50000"/>
              </a:spcAft>
              <a:buFont typeface="Courier New" pitchFamily="49" charset="0"/>
              <a:buChar char="o"/>
            </a:pPr>
            <a:r>
              <a:rPr lang="en-GB" sz="2200" dirty="0" smtClean="0">
                <a:solidFill>
                  <a:schemeClr val="accent6">
                    <a:lumMod val="10000"/>
                  </a:schemeClr>
                </a:solidFill>
                <a:latin typeface="Helvetica"/>
                <a:cs typeface="Helvetica"/>
              </a:rPr>
              <a:t>Provides reliable information to aid decision making</a:t>
            </a:r>
          </a:p>
          <a:p>
            <a:pPr marL="342900" indent="-342900" algn="l" eaLnBrk="1" hangingPunct="1">
              <a:lnSpc>
                <a:spcPct val="110000"/>
              </a:lnSpc>
              <a:spcAft>
                <a:spcPct val="50000"/>
              </a:spcAft>
              <a:buFont typeface="Courier New" pitchFamily="49" charset="0"/>
              <a:buChar char="o"/>
            </a:pPr>
            <a:r>
              <a:rPr lang="en-GB" sz="2200" dirty="0" smtClean="0">
                <a:solidFill>
                  <a:schemeClr val="accent6">
                    <a:lumMod val="10000"/>
                  </a:schemeClr>
                </a:solidFill>
                <a:latin typeface="Helvetica"/>
                <a:cs typeface="Helvetica"/>
              </a:rPr>
              <a:t>Facilitates trend analysis</a:t>
            </a:r>
          </a:p>
          <a:p>
            <a:pPr marL="342900" indent="-342900" algn="l" eaLnBrk="1" hangingPunct="1">
              <a:lnSpc>
                <a:spcPct val="110000"/>
              </a:lnSpc>
              <a:spcAft>
                <a:spcPct val="50000"/>
              </a:spcAft>
              <a:buFont typeface="Courier New" pitchFamily="49" charset="0"/>
              <a:buChar char="o"/>
            </a:pPr>
            <a:r>
              <a:rPr lang="en-GB" sz="2200" dirty="0" smtClean="0">
                <a:solidFill>
                  <a:schemeClr val="accent6">
                    <a:lumMod val="10000"/>
                  </a:schemeClr>
                </a:solidFill>
                <a:latin typeface="Helvetica"/>
                <a:cs typeface="Helvetica"/>
              </a:rPr>
              <a:t>Provides data for future estimates of similar work </a:t>
            </a:r>
            <a:endParaRPr lang="en-GB" sz="2200" dirty="0">
              <a:solidFill>
                <a:schemeClr val="accent6">
                  <a:lumMod val="10000"/>
                </a:schemeClr>
              </a:solidFill>
              <a:latin typeface="Helvetica"/>
              <a:cs typeface="Helvetica"/>
            </a:endParaRPr>
          </a:p>
        </p:txBody>
      </p:sp>
      <p:sp>
        <p:nvSpPr>
          <p:cNvPr id="1708035" name="Text Box 3"/>
          <p:cNvSpPr txBox="1">
            <a:spLocks noChangeArrowheads="1"/>
          </p:cNvSpPr>
          <p:nvPr/>
        </p:nvSpPr>
        <p:spPr bwMode="auto">
          <a:xfrm>
            <a:off x="621323" y="5694363"/>
            <a:ext cx="183174" cy="336550"/>
          </a:xfrm>
          <a:prstGeom prst="rect">
            <a:avLst/>
          </a:prstGeom>
          <a:noFill/>
          <a:ln w="9525">
            <a:noFill/>
            <a:miter lim="800000"/>
            <a:headEnd/>
            <a:tailEnd/>
          </a:ln>
          <a:effectLst/>
        </p:spPr>
        <p:txBody>
          <a:bodyPr wrap="none">
            <a:spAutoFit/>
          </a:bodyPr>
          <a:lstStyle/>
          <a:p>
            <a:pPr algn="l"/>
            <a:endParaRPr lang="en-US" sz="1600" dirty="0">
              <a:latin typeface="Times New Roman" pitchFamily="18" charset="0"/>
            </a:endParaRPr>
          </a:p>
        </p:txBody>
      </p:sp>
      <p:sp>
        <p:nvSpPr>
          <p:cNvPr id="1708036" name="Rectangle 4"/>
          <p:cNvSpPr>
            <a:spLocks noGrp="1" noChangeArrowheads="1"/>
          </p:cNvSpPr>
          <p:nvPr>
            <p:ph type="title"/>
          </p:nvPr>
        </p:nvSpPr>
        <p:spPr>
          <a:xfrm>
            <a:off x="621323" y="1"/>
            <a:ext cx="8522677" cy="1108075"/>
          </a:xfrm>
        </p:spPr>
        <p:txBody>
          <a:bodyPr/>
          <a:lstStyle/>
          <a:p>
            <a:r>
              <a:rPr lang="en-GB" dirty="0"/>
              <a:t>Advantages </a:t>
            </a:r>
            <a:r>
              <a:rPr lang="en-GB" dirty="0" smtClean="0"/>
              <a:t>of Earned Value</a:t>
            </a:r>
            <a:endParaRPr lang="en-GB" dirty="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26</a:t>
            </a:fld>
            <a:endParaRPr lang="en-US" dirty="0"/>
          </a:p>
        </p:txBody>
      </p:sp>
    </p:spTree>
    <p:extLst>
      <p:ext uri="{BB962C8B-B14F-4D97-AF65-F5344CB8AC3E}">
        <p14:creationId xmlns:p14="http://schemas.microsoft.com/office/powerpoint/2010/main" val="33378460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8034" name="Text Box 2"/>
          <p:cNvSpPr txBox="1">
            <a:spLocks noChangeArrowheads="1"/>
          </p:cNvSpPr>
          <p:nvPr/>
        </p:nvSpPr>
        <p:spPr bwMode="auto">
          <a:xfrm>
            <a:off x="647827" y="1676401"/>
            <a:ext cx="7058758" cy="3429000"/>
          </a:xfrm>
          <a:prstGeom prst="rect">
            <a:avLst/>
          </a:prstGeom>
          <a:noFill/>
          <a:ln w="12700" cap="sq" algn="ctr">
            <a:noFill/>
            <a:miter lim="800000"/>
            <a:headEnd/>
            <a:tailEnd/>
          </a:ln>
          <a:effectLst/>
        </p:spPr>
        <p:txBody>
          <a:bodyPr lIns="91433" tIns="45717" rIns="91433" bIns="45717"/>
          <a:lstStyle/>
          <a:p>
            <a:pPr marL="342900" indent="-342900" algn="l" eaLnBrk="1" hangingPunct="1">
              <a:lnSpc>
                <a:spcPct val="110000"/>
              </a:lnSpc>
              <a:spcAft>
                <a:spcPct val="50000"/>
              </a:spcAft>
              <a:buFont typeface="Courier New" pitchFamily="49" charset="0"/>
              <a:buChar char="o"/>
            </a:pPr>
            <a:r>
              <a:rPr lang="en-GB" sz="2200" dirty="0" smtClean="0">
                <a:solidFill>
                  <a:schemeClr val="accent6">
                    <a:lumMod val="10000"/>
                  </a:schemeClr>
                </a:solidFill>
                <a:latin typeface="Helvetica"/>
                <a:cs typeface="Helvetica"/>
              </a:rPr>
              <a:t>Because </a:t>
            </a:r>
            <a:r>
              <a:rPr lang="en-GB" sz="2200" dirty="0">
                <a:solidFill>
                  <a:schemeClr val="accent6">
                    <a:lumMod val="10000"/>
                  </a:schemeClr>
                </a:solidFill>
                <a:latin typeface="Helvetica"/>
                <a:cs typeface="Helvetica"/>
              </a:rPr>
              <a:t>the technique takes a whole view, over-performance in one area may hide under-performance in another</a:t>
            </a:r>
          </a:p>
          <a:p>
            <a:pPr marL="342900" indent="-342900" algn="l" eaLnBrk="1" hangingPunct="1">
              <a:lnSpc>
                <a:spcPct val="110000"/>
              </a:lnSpc>
              <a:spcAft>
                <a:spcPct val="50000"/>
              </a:spcAft>
              <a:buFont typeface="Courier New" pitchFamily="49" charset="0"/>
              <a:buChar char="o"/>
            </a:pPr>
            <a:r>
              <a:rPr lang="en-GB" sz="2200" dirty="0">
                <a:solidFill>
                  <a:schemeClr val="accent6">
                    <a:lumMod val="10000"/>
                  </a:schemeClr>
                </a:solidFill>
                <a:latin typeface="Helvetica"/>
                <a:cs typeface="Helvetica"/>
              </a:rPr>
              <a:t>EVM requires considerable data administration and effort</a:t>
            </a:r>
          </a:p>
        </p:txBody>
      </p:sp>
      <p:sp>
        <p:nvSpPr>
          <p:cNvPr id="1708035" name="Text Box 3"/>
          <p:cNvSpPr txBox="1">
            <a:spLocks noChangeArrowheads="1"/>
          </p:cNvSpPr>
          <p:nvPr/>
        </p:nvSpPr>
        <p:spPr bwMode="auto">
          <a:xfrm>
            <a:off x="621323" y="5694363"/>
            <a:ext cx="183174" cy="336550"/>
          </a:xfrm>
          <a:prstGeom prst="rect">
            <a:avLst/>
          </a:prstGeom>
          <a:noFill/>
          <a:ln w="9525">
            <a:noFill/>
            <a:miter lim="800000"/>
            <a:headEnd/>
            <a:tailEnd/>
          </a:ln>
          <a:effectLst/>
        </p:spPr>
        <p:txBody>
          <a:bodyPr wrap="none">
            <a:spAutoFit/>
          </a:bodyPr>
          <a:lstStyle/>
          <a:p>
            <a:pPr algn="l"/>
            <a:endParaRPr lang="en-US" sz="1600" dirty="0">
              <a:latin typeface="Times New Roman" pitchFamily="18" charset="0"/>
            </a:endParaRPr>
          </a:p>
        </p:txBody>
      </p:sp>
      <p:sp>
        <p:nvSpPr>
          <p:cNvPr id="1708036" name="Rectangle 4"/>
          <p:cNvSpPr>
            <a:spLocks noGrp="1" noChangeArrowheads="1"/>
          </p:cNvSpPr>
          <p:nvPr>
            <p:ph type="title"/>
          </p:nvPr>
        </p:nvSpPr>
        <p:spPr/>
        <p:txBody>
          <a:bodyPr/>
          <a:lstStyle/>
          <a:p>
            <a:r>
              <a:rPr lang="en-GB" dirty="0" smtClean="0"/>
              <a:t>Disadvantages of EVM</a:t>
            </a:r>
            <a:endParaRPr lang="en-GB" dirty="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27</a:t>
            </a:fld>
            <a:endParaRPr lang="en-US" dirty="0"/>
          </a:p>
        </p:txBody>
      </p:sp>
    </p:spTree>
    <p:extLst>
      <p:ext uri="{BB962C8B-B14F-4D97-AF65-F5344CB8AC3E}">
        <p14:creationId xmlns:p14="http://schemas.microsoft.com/office/powerpoint/2010/main" val="1914082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p:nvPr>
        </p:nvSpPr>
        <p:spPr/>
        <p:txBody>
          <a:bodyPr/>
          <a:lstStyle/>
          <a:p>
            <a:r>
              <a:rPr lang="en-GB" dirty="0"/>
              <a:t>Need for Change Control</a:t>
            </a:r>
            <a:endParaRPr lang="en-US" dirty="0"/>
          </a:p>
        </p:txBody>
      </p:sp>
      <p:sp>
        <p:nvSpPr>
          <p:cNvPr id="1001475" name="Rectangle 3"/>
          <p:cNvSpPr>
            <a:spLocks noGrp="1" noChangeArrowheads="1"/>
          </p:cNvSpPr>
          <p:nvPr>
            <p:ph type="body" idx="1"/>
          </p:nvPr>
        </p:nvSpPr>
        <p:spPr/>
        <p:txBody>
          <a:bodyPr/>
          <a:lstStyle/>
          <a:p>
            <a:r>
              <a:rPr lang="en-GB" dirty="0"/>
              <a:t>T</a:t>
            </a:r>
            <a:r>
              <a:rPr lang="en-GB" dirty="0" smtClean="0"/>
              <a:t>o </a:t>
            </a:r>
            <a:r>
              <a:rPr lang="en-GB" dirty="0"/>
              <a:t>control adverse impact of uncontrolled changes</a:t>
            </a:r>
          </a:p>
          <a:p>
            <a:r>
              <a:rPr lang="en-GB" dirty="0"/>
              <a:t>T</a:t>
            </a:r>
            <a:r>
              <a:rPr lang="en-GB" dirty="0" smtClean="0"/>
              <a:t>o </a:t>
            </a:r>
            <a:r>
              <a:rPr lang="en-GB" dirty="0"/>
              <a:t>enable beneficial changes </a:t>
            </a:r>
          </a:p>
          <a:p>
            <a:r>
              <a:rPr lang="en-GB" dirty="0"/>
              <a:t>T</a:t>
            </a:r>
            <a:r>
              <a:rPr lang="en-GB" dirty="0" smtClean="0"/>
              <a:t>o </a:t>
            </a:r>
            <a:r>
              <a:rPr lang="en-GB" dirty="0"/>
              <a:t>communicate changes to stakeholders</a:t>
            </a:r>
          </a:p>
          <a:p>
            <a:r>
              <a:rPr lang="en-GB" dirty="0"/>
              <a:t>T</a:t>
            </a:r>
            <a:r>
              <a:rPr lang="en-GB" dirty="0" smtClean="0"/>
              <a:t>o </a:t>
            </a:r>
            <a:r>
              <a:rPr lang="en-GB" dirty="0"/>
              <a:t>maintain baselines for effective control</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28</a:t>
            </a:fld>
            <a:endParaRPr lang="en-US" dirty="0"/>
          </a:p>
        </p:txBody>
      </p:sp>
    </p:spTree>
    <p:extLst>
      <p:ext uri="{BB962C8B-B14F-4D97-AF65-F5344CB8AC3E}">
        <p14:creationId xmlns:p14="http://schemas.microsoft.com/office/powerpoint/2010/main" val="11519038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p:txBody>
          <a:bodyPr/>
          <a:lstStyle/>
          <a:p>
            <a:pPr algn="r"/>
            <a:r>
              <a:rPr lang="en-GB" dirty="0"/>
              <a:t>Roles</a:t>
            </a:r>
          </a:p>
        </p:txBody>
      </p:sp>
      <p:grpSp>
        <p:nvGrpSpPr>
          <p:cNvPr id="1003547" name="Group 27"/>
          <p:cNvGrpSpPr>
            <a:grpSpLocks/>
          </p:cNvGrpSpPr>
          <p:nvPr/>
        </p:nvGrpSpPr>
        <p:grpSpPr bwMode="auto">
          <a:xfrm>
            <a:off x="1029433" y="1463902"/>
            <a:ext cx="7085134" cy="4433888"/>
            <a:chOff x="1187" y="913"/>
            <a:chExt cx="4835" cy="2793"/>
          </a:xfrm>
        </p:grpSpPr>
        <p:sp>
          <p:nvSpPr>
            <p:cNvPr id="1003523" name="Text Box 3"/>
            <p:cNvSpPr txBox="1">
              <a:spLocks noChangeArrowheads="1"/>
            </p:cNvSpPr>
            <p:nvPr/>
          </p:nvSpPr>
          <p:spPr bwMode="auto">
            <a:xfrm>
              <a:off x="1187" y="913"/>
              <a:ext cx="1552" cy="63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marL="266700" indent="-266700" algn="l" eaLnBrk="1" hangingPunct="1"/>
              <a:r>
                <a:rPr lang="en-GB" sz="1200" b="1" dirty="0">
                  <a:solidFill>
                    <a:schemeClr val="tx1"/>
                  </a:solidFill>
                </a:rPr>
                <a:t>External Stakeholders</a:t>
              </a:r>
            </a:p>
            <a:p>
              <a:pPr marL="622300" lvl="1" indent="-165100" algn="l" eaLnBrk="1" hangingPunct="1">
                <a:buFontTx/>
                <a:buChar char="•"/>
              </a:pPr>
              <a:r>
                <a:rPr lang="en-GB" sz="1200" b="1" dirty="0">
                  <a:solidFill>
                    <a:schemeClr val="tx1"/>
                  </a:solidFill>
                </a:rPr>
                <a:t>Customers</a:t>
              </a:r>
            </a:p>
            <a:p>
              <a:pPr marL="622300" lvl="1" indent="-165100" algn="l" eaLnBrk="1" hangingPunct="1">
                <a:buFontTx/>
                <a:buChar char="•"/>
              </a:pPr>
              <a:r>
                <a:rPr lang="en-GB" sz="1200" b="1" dirty="0">
                  <a:solidFill>
                    <a:schemeClr val="tx1"/>
                  </a:solidFill>
                </a:rPr>
                <a:t>Users</a:t>
              </a:r>
            </a:p>
            <a:p>
              <a:pPr marL="622300" lvl="1" indent="-165100" algn="l" eaLnBrk="1" hangingPunct="1">
                <a:buFontTx/>
                <a:buChar char="•"/>
              </a:pPr>
              <a:r>
                <a:rPr lang="en-GB" sz="1200" b="1" dirty="0">
                  <a:solidFill>
                    <a:schemeClr val="tx1"/>
                  </a:solidFill>
                </a:rPr>
                <a:t>Experts</a:t>
              </a:r>
            </a:p>
            <a:p>
              <a:pPr marL="622300" lvl="1" indent="-165100" algn="l" eaLnBrk="1" hangingPunct="1">
                <a:buFontTx/>
                <a:buChar char="•"/>
              </a:pPr>
              <a:r>
                <a:rPr lang="en-GB" sz="1200" b="1" dirty="0">
                  <a:solidFill>
                    <a:schemeClr val="tx1"/>
                  </a:solidFill>
                </a:rPr>
                <a:t>Regulators</a:t>
              </a:r>
              <a:endParaRPr lang="en-US" sz="1200" b="1" dirty="0">
                <a:solidFill>
                  <a:schemeClr val="tx1"/>
                </a:solidFill>
              </a:endParaRPr>
            </a:p>
          </p:txBody>
        </p:sp>
        <p:cxnSp>
          <p:nvCxnSpPr>
            <p:cNvPr id="1003524" name="AutoShape 4"/>
            <p:cNvCxnSpPr>
              <a:cxnSpLocks noChangeShapeType="1"/>
            </p:cNvCxnSpPr>
            <p:nvPr/>
          </p:nvCxnSpPr>
          <p:spPr bwMode="auto">
            <a:xfrm>
              <a:off x="2767" y="1233"/>
              <a:ext cx="588" cy="590"/>
            </a:xfrm>
            <a:prstGeom prst="bentConnector2">
              <a:avLst/>
            </a:prstGeom>
            <a:noFill/>
            <a:ln w="28575">
              <a:solidFill>
                <a:srgbClr val="FF3300"/>
              </a:solidFill>
              <a:miter lim="800000"/>
              <a:headEnd type="triangle" w="med" len="med"/>
              <a:tailEnd type="triangle" w="med" len="med"/>
            </a:ln>
            <a:effectLst/>
          </p:spPr>
        </p:cxnSp>
        <p:sp>
          <p:nvSpPr>
            <p:cNvPr id="1003525" name="Text Box 5"/>
            <p:cNvSpPr txBox="1">
              <a:spLocks noChangeArrowheads="1"/>
            </p:cNvSpPr>
            <p:nvPr/>
          </p:nvSpPr>
          <p:spPr bwMode="auto">
            <a:xfrm>
              <a:off x="4770" y="1151"/>
              <a:ext cx="944" cy="29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eaLnBrk="1" hangingPunct="1"/>
              <a:r>
                <a:rPr lang="en-GB" sz="1200" b="1" dirty="0">
                  <a:solidFill>
                    <a:schemeClr val="tx1"/>
                  </a:solidFill>
                </a:rPr>
                <a:t>Corporate Management</a:t>
              </a:r>
              <a:endParaRPr lang="en-US" sz="1200" b="1" dirty="0">
                <a:solidFill>
                  <a:schemeClr val="tx1"/>
                </a:solidFill>
              </a:endParaRPr>
            </a:p>
          </p:txBody>
        </p:sp>
        <p:cxnSp>
          <p:nvCxnSpPr>
            <p:cNvPr id="1003526" name="AutoShape 6"/>
            <p:cNvCxnSpPr>
              <a:cxnSpLocks noChangeShapeType="1"/>
              <a:stCxn id="1003527" idx="3"/>
              <a:endCxn id="1003525" idx="1"/>
            </p:cNvCxnSpPr>
            <p:nvPr/>
          </p:nvCxnSpPr>
          <p:spPr bwMode="auto">
            <a:xfrm flipV="1">
              <a:off x="3918" y="1298"/>
              <a:ext cx="852" cy="615"/>
            </a:xfrm>
            <a:prstGeom prst="bentConnector3">
              <a:avLst>
                <a:gd name="adj1" fmla="val 49884"/>
              </a:avLst>
            </a:prstGeom>
            <a:noFill/>
            <a:ln w="28575">
              <a:solidFill>
                <a:srgbClr val="FF3300"/>
              </a:solidFill>
              <a:miter lim="800000"/>
              <a:headEnd type="triangle" w="med" len="med"/>
              <a:tailEnd/>
            </a:ln>
            <a:effectLst/>
          </p:spPr>
        </p:cxnSp>
        <p:sp>
          <p:nvSpPr>
            <p:cNvPr id="1003527" name="Text Box 7"/>
            <p:cNvSpPr txBox="1">
              <a:spLocks noChangeArrowheads="1"/>
            </p:cNvSpPr>
            <p:nvPr/>
          </p:nvSpPr>
          <p:spPr bwMode="auto">
            <a:xfrm>
              <a:off x="2833" y="1823"/>
              <a:ext cx="1085" cy="17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l" eaLnBrk="1" hangingPunct="1"/>
              <a:r>
                <a:rPr lang="en-GB" sz="1200" b="1" dirty="0"/>
                <a:t>Project Sponsor</a:t>
              </a:r>
              <a:endParaRPr lang="en-US" sz="1200" b="1" dirty="0"/>
            </a:p>
          </p:txBody>
        </p:sp>
        <p:sp>
          <p:nvSpPr>
            <p:cNvPr id="1003528" name="Text Box 8"/>
            <p:cNvSpPr txBox="1">
              <a:spLocks noChangeArrowheads="1"/>
            </p:cNvSpPr>
            <p:nvPr/>
          </p:nvSpPr>
          <p:spPr bwMode="auto">
            <a:xfrm>
              <a:off x="2833" y="2780"/>
              <a:ext cx="849" cy="1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l" eaLnBrk="1" hangingPunct="1"/>
              <a:r>
                <a:rPr lang="en-GB" sz="1200" b="1" dirty="0"/>
                <a:t>Project Manager</a:t>
              </a:r>
              <a:endParaRPr lang="en-US" sz="1200" b="1" dirty="0"/>
            </a:p>
          </p:txBody>
        </p:sp>
        <p:cxnSp>
          <p:nvCxnSpPr>
            <p:cNvPr id="1003529" name="AutoShape 9"/>
            <p:cNvCxnSpPr>
              <a:cxnSpLocks noChangeShapeType="1"/>
            </p:cNvCxnSpPr>
            <p:nvPr/>
          </p:nvCxnSpPr>
          <p:spPr bwMode="auto">
            <a:xfrm rot="16200000" flipH="1">
              <a:off x="2968" y="2389"/>
              <a:ext cx="778" cy="3"/>
            </a:xfrm>
            <a:prstGeom prst="bentConnector3">
              <a:avLst>
                <a:gd name="adj1" fmla="val 50000"/>
              </a:avLst>
            </a:prstGeom>
            <a:noFill/>
            <a:ln w="28575">
              <a:solidFill>
                <a:srgbClr val="FF3300"/>
              </a:solidFill>
              <a:miter lim="800000"/>
              <a:headEnd type="triangle" w="med" len="med"/>
              <a:tailEnd type="triangle" w="med" len="med"/>
            </a:ln>
            <a:effectLst/>
          </p:spPr>
        </p:cxnSp>
        <p:grpSp>
          <p:nvGrpSpPr>
            <p:cNvPr id="1003530" name="Group 10"/>
            <p:cNvGrpSpPr>
              <a:grpSpLocks/>
            </p:cNvGrpSpPr>
            <p:nvPr/>
          </p:nvGrpSpPr>
          <p:grpSpPr bwMode="auto">
            <a:xfrm>
              <a:off x="1906" y="2954"/>
              <a:ext cx="2726" cy="752"/>
              <a:chOff x="1310" y="2954"/>
              <a:chExt cx="2516" cy="752"/>
            </a:xfrm>
          </p:grpSpPr>
          <p:sp>
            <p:nvSpPr>
              <p:cNvPr id="1003531" name="Text Box 11"/>
              <p:cNvSpPr txBox="1">
                <a:spLocks noChangeArrowheads="1"/>
              </p:cNvSpPr>
              <p:nvPr/>
            </p:nvSpPr>
            <p:spPr bwMode="auto">
              <a:xfrm>
                <a:off x="1310" y="3532"/>
                <a:ext cx="626" cy="1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l" eaLnBrk="1" hangingPunct="1"/>
                <a:r>
                  <a:rPr lang="en-GB" sz="1200" b="1" dirty="0"/>
                  <a:t>Team Leader</a:t>
                </a:r>
                <a:endParaRPr lang="en-US" sz="1200" b="1" dirty="0"/>
              </a:p>
            </p:txBody>
          </p:sp>
          <p:sp>
            <p:nvSpPr>
              <p:cNvPr id="1003532" name="Text Box 12"/>
              <p:cNvSpPr txBox="1">
                <a:spLocks noChangeArrowheads="1"/>
              </p:cNvSpPr>
              <p:nvPr/>
            </p:nvSpPr>
            <p:spPr bwMode="auto">
              <a:xfrm>
                <a:off x="2256" y="3526"/>
                <a:ext cx="626" cy="1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l" eaLnBrk="1" hangingPunct="1"/>
                <a:r>
                  <a:rPr lang="en-GB" sz="1200" b="1" dirty="0"/>
                  <a:t>Team Leader</a:t>
                </a:r>
                <a:endParaRPr lang="en-US" sz="1200" b="1" dirty="0"/>
              </a:p>
            </p:txBody>
          </p:sp>
          <p:sp>
            <p:nvSpPr>
              <p:cNvPr id="1003533" name="Text Box 13"/>
              <p:cNvSpPr txBox="1">
                <a:spLocks noChangeArrowheads="1"/>
              </p:cNvSpPr>
              <p:nvPr/>
            </p:nvSpPr>
            <p:spPr bwMode="auto">
              <a:xfrm>
                <a:off x="3200" y="3526"/>
                <a:ext cx="626" cy="1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l" eaLnBrk="1" hangingPunct="1"/>
                <a:r>
                  <a:rPr lang="en-GB" sz="1200" b="1" dirty="0"/>
                  <a:t>Team Leader</a:t>
                </a:r>
                <a:endParaRPr lang="en-US" sz="1200" b="1" dirty="0"/>
              </a:p>
            </p:txBody>
          </p:sp>
          <p:cxnSp>
            <p:nvCxnSpPr>
              <p:cNvPr id="1003534" name="AutoShape 14"/>
              <p:cNvCxnSpPr>
                <a:cxnSpLocks noChangeShapeType="1"/>
                <a:stCxn id="1003531" idx="0"/>
                <a:endCxn id="1003528" idx="2"/>
              </p:cNvCxnSpPr>
              <p:nvPr/>
            </p:nvCxnSpPr>
            <p:spPr bwMode="auto">
              <a:xfrm rot="5400000" flipH="1" flipV="1">
                <a:off x="1801" y="2776"/>
                <a:ext cx="578" cy="934"/>
              </a:xfrm>
              <a:prstGeom prst="bentConnector3">
                <a:avLst>
                  <a:gd name="adj1" fmla="val 50000"/>
                </a:avLst>
              </a:prstGeom>
              <a:noFill/>
              <a:ln w="28575">
                <a:solidFill>
                  <a:schemeClr val="tx2"/>
                </a:solidFill>
                <a:miter lim="800000"/>
                <a:headEnd type="triangle" w="med" len="med"/>
                <a:tailEnd type="triangle" w="med" len="med"/>
              </a:ln>
              <a:effectLst/>
            </p:spPr>
          </p:cxnSp>
          <p:cxnSp>
            <p:nvCxnSpPr>
              <p:cNvPr id="1003535" name="AutoShape 15"/>
              <p:cNvCxnSpPr>
                <a:cxnSpLocks noChangeShapeType="1"/>
                <a:stCxn id="1003528" idx="2"/>
                <a:endCxn id="1003532" idx="0"/>
              </p:cNvCxnSpPr>
              <p:nvPr/>
            </p:nvCxnSpPr>
            <p:spPr bwMode="auto">
              <a:xfrm>
                <a:off x="2557" y="2954"/>
                <a:ext cx="12" cy="572"/>
              </a:xfrm>
              <a:prstGeom prst="straightConnector1">
                <a:avLst/>
              </a:prstGeom>
              <a:noFill/>
              <a:ln w="28575">
                <a:solidFill>
                  <a:schemeClr val="tx2"/>
                </a:solidFill>
                <a:round/>
                <a:headEnd type="triangle" w="med" len="med"/>
                <a:tailEnd type="triangle" w="med" len="med"/>
              </a:ln>
              <a:effectLst/>
            </p:spPr>
          </p:cxnSp>
          <p:cxnSp>
            <p:nvCxnSpPr>
              <p:cNvPr id="1003536" name="AutoShape 16"/>
              <p:cNvCxnSpPr>
                <a:cxnSpLocks noChangeShapeType="1"/>
                <a:stCxn id="1003528" idx="2"/>
                <a:endCxn id="1003533" idx="0"/>
              </p:cNvCxnSpPr>
              <p:nvPr/>
            </p:nvCxnSpPr>
            <p:spPr bwMode="auto">
              <a:xfrm rot="16200000" flipH="1">
                <a:off x="2749" y="2762"/>
                <a:ext cx="572" cy="956"/>
              </a:xfrm>
              <a:prstGeom prst="bentConnector3">
                <a:avLst>
                  <a:gd name="adj1" fmla="val 50000"/>
                </a:avLst>
              </a:prstGeom>
              <a:noFill/>
              <a:ln w="28575">
                <a:solidFill>
                  <a:schemeClr val="tx2"/>
                </a:solidFill>
                <a:miter lim="800000"/>
                <a:headEnd type="triangle" w="med" len="med"/>
                <a:tailEnd type="triangle" w="med" len="med"/>
              </a:ln>
              <a:effectLst/>
            </p:spPr>
          </p:cxnSp>
        </p:grpSp>
        <p:sp>
          <p:nvSpPr>
            <p:cNvPr id="1003537" name="Text Box 17"/>
            <p:cNvSpPr txBox="1">
              <a:spLocks noChangeArrowheads="1"/>
            </p:cNvSpPr>
            <p:nvPr/>
          </p:nvSpPr>
          <p:spPr bwMode="auto">
            <a:xfrm>
              <a:off x="1265" y="2991"/>
              <a:ext cx="655" cy="40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eaLnBrk="1" hangingPunct="1"/>
              <a:r>
                <a:rPr lang="en-GB" sz="1200" b="1" dirty="0"/>
                <a:t>Project Support Office</a:t>
              </a:r>
              <a:endParaRPr lang="en-US" sz="1200" b="1" dirty="0"/>
            </a:p>
          </p:txBody>
        </p:sp>
        <p:cxnSp>
          <p:nvCxnSpPr>
            <p:cNvPr id="1003538" name="AutoShape 18"/>
            <p:cNvCxnSpPr>
              <a:cxnSpLocks noChangeShapeType="1"/>
            </p:cNvCxnSpPr>
            <p:nvPr/>
          </p:nvCxnSpPr>
          <p:spPr bwMode="auto">
            <a:xfrm rot="10800000" flipV="1">
              <a:off x="1677" y="2870"/>
              <a:ext cx="1145" cy="121"/>
            </a:xfrm>
            <a:prstGeom prst="bentConnector2">
              <a:avLst/>
            </a:prstGeom>
            <a:noFill/>
            <a:ln w="28575">
              <a:solidFill>
                <a:srgbClr val="FF3300"/>
              </a:solidFill>
              <a:miter lim="800000"/>
              <a:headEnd type="triangle" w="med" len="med"/>
              <a:tailEnd type="triangle" w="med" len="med"/>
            </a:ln>
            <a:effectLst/>
          </p:spPr>
        </p:cxnSp>
        <p:sp>
          <p:nvSpPr>
            <p:cNvPr id="1003539" name="Freeform 19"/>
            <p:cNvSpPr>
              <a:spLocks/>
            </p:cNvSpPr>
            <p:nvPr/>
          </p:nvSpPr>
          <p:spPr bwMode="auto">
            <a:xfrm flipH="1">
              <a:off x="1605" y="3456"/>
              <a:ext cx="242" cy="174"/>
            </a:xfrm>
            <a:custGeom>
              <a:avLst/>
              <a:gdLst/>
              <a:ahLst/>
              <a:cxnLst>
                <a:cxn ang="0">
                  <a:pos x="192" y="0"/>
                </a:cxn>
                <a:cxn ang="0">
                  <a:pos x="192" y="184"/>
                </a:cxn>
                <a:cxn ang="0">
                  <a:pos x="0" y="184"/>
                </a:cxn>
              </a:cxnLst>
              <a:rect l="0" t="0" r="r" b="b"/>
              <a:pathLst>
                <a:path w="192" h="184">
                  <a:moveTo>
                    <a:pt x="192" y="0"/>
                  </a:moveTo>
                  <a:lnTo>
                    <a:pt x="192" y="184"/>
                  </a:lnTo>
                  <a:lnTo>
                    <a:pt x="0" y="184"/>
                  </a:lnTo>
                </a:path>
              </a:pathLst>
            </a:custGeom>
            <a:noFill/>
            <a:ln w="28575" cap="flat" cmpd="sng">
              <a:solidFill>
                <a:srgbClr val="FF3300"/>
              </a:solidFill>
              <a:prstDash val="dash"/>
              <a:round/>
              <a:headEnd type="triangle" w="lg" len="med"/>
              <a:tailEnd type="triangle" w="lg" len="med"/>
            </a:ln>
            <a:effectLst/>
          </p:spPr>
          <p:txBody>
            <a:bodyPr>
              <a:spAutoFit/>
            </a:bodyPr>
            <a:lstStyle/>
            <a:p>
              <a:endParaRPr lang="en-US" sz="1200" b="1" dirty="0"/>
            </a:p>
          </p:txBody>
        </p:sp>
        <p:grpSp>
          <p:nvGrpSpPr>
            <p:cNvPr id="1003540" name="Group 20"/>
            <p:cNvGrpSpPr>
              <a:grpSpLocks/>
            </p:cNvGrpSpPr>
            <p:nvPr/>
          </p:nvGrpSpPr>
          <p:grpSpPr bwMode="auto">
            <a:xfrm>
              <a:off x="1367" y="1617"/>
              <a:ext cx="1556" cy="1096"/>
              <a:chOff x="1085" y="1617"/>
              <a:chExt cx="1436" cy="1096"/>
            </a:xfrm>
          </p:grpSpPr>
          <p:sp>
            <p:nvSpPr>
              <p:cNvPr id="1003541" name="Text Box 21"/>
              <p:cNvSpPr txBox="1">
                <a:spLocks noChangeArrowheads="1"/>
              </p:cNvSpPr>
              <p:nvPr/>
            </p:nvSpPr>
            <p:spPr bwMode="auto">
              <a:xfrm>
                <a:off x="1085" y="2097"/>
                <a:ext cx="941" cy="291"/>
              </a:xfrm>
              <a:prstGeom prst="rect">
                <a:avLst/>
              </a:prstGeom>
              <a:noFill/>
              <a:ln w="28575" algn="ctr">
                <a:solidFill>
                  <a:schemeClr val="tx2"/>
                </a:solidFill>
                <a:prstDash val="dash"/>
                <a:miter lim="800000"/>
                <a:headEnd type="none" w="lg" len="med"/>
                <a:tailEnd type="none" w="lg" len="med"/>
              </a:ln>
              <a:effectLst/>
            </p:spPr>
            <p:txBody>
              <a:bodyPr>
                <a:spAutoFit/>
              </a:bodyPr>
              <a:lstStyle/>
              <a:p>
                <a:pPr eaLnBrk="1" hangingPunct="1"/>
                <a:r>
                  <a:rPr lang="en-GB" sz="1200" b="1" dirty="0"/>
                  <a:t>Change Control Board</a:t>
                </a:r>
                <a:endParaRPr lang="en-US" sz="1200" b="1" dirty="0"/>
              </a:p>
            </p:txBody>
          </p:sp>
          <p:sp>
            <p:nvSpPr>
              <p:cNvPr id="1003542" name="Line 22"/>
              <p:cNvSpPr>
                <a:spLocks noChangeShapeType="1"/>
              </p:cNvSpPr>
              <p:nvPr/>
            </p:nvSpPr>
            <p:spPr bwMode="auto">
              <a:xfrm flipH="1">
                <a:off x="2104" y="1875"/>
                <a:ext cx="344" cy="214"/>
              </a:xfrm>
              <a:prstGeom prst="line">
                <a:avLst/>
              </a:prstGeom>
              <a:noFill/>
              <a:ln w="28575">
                <a:solidFill>
                  <a:schemeClr val="tx2"/>
                </a:solidFill>
                <a:prstDash val="dash"/>
                <a:round/>
                <a:headEnd type="triangle" w="lg" len="med"/>
                <a:tailEnd type="triangle" w="lg" len="med"/>
              </a:ln>
              <a:effectLst/>
            </p:spPr>
            <p:txBody>
              <a:bodyPr>
                <a:spAutoFit/>
              </a:bodyPr>
              <a:lstStyle/>
              <a:p>
                <a:endParaRPr lang="en-US" sz="1200" b="1" dirty="0"/>
              </a:p>
            </p:txBody>
          </p:sp>
          <p:sp>
            <p:nvSpPr>
              <p:cNvPr id="1003543" name="Line 23"/>
              <p:cNvSpPr>
                <a:spLocks noChangeShapeType="1"/>
              </p:cNvSpPr>
              <p:nvPr/>
            </p:nvSpPr>
            <p:spPr bwMode="auto">
              <a:xfrm flipH="1">
                <a:off x="1577" y="1617"/>
                <a:ext cx="8" cy="428"/>
              </a:xfrm>
              <a:prstGeom prst="line">
                <a:avLst/>
              </a:prstGeom>
              <a:noFill/>
              <a:ln w="28575">
                <a:solidFill>
                  <a:schemeClr val="tx2"/>
                </a:solidFill>
                <a:prstDash val="dash"/>
                <a:round/>
                <a:headEnd type="triangle" w="lg" len="med"/>
                <a:tailEnd type="triangle" w="lg" len="med"/>
              </a:ln>
              <a:effectLst/>
            </p:spPr>
            <p:txBody>
              <a:bodyPr>
                <a:spAutoFit/>
              </a:bodyPr>
              <a:lstStyle/>
              <a:p>
                <a:endParaRPr lang="en-US" sz="1200" b="1" dirty="0"/>
              </a:p>
            </p:txBody>
          </p:sp>
          <p:sp>
            <p:nvSpPr>
              <p:cNvPr id="1003544" name="Line 24"/>
              <p:cNvSpPr>
                <a:spLocks noChangeShapeType="1"/>
              </p:cNvSpPr>
              <p:nvPr/>
            </p:nvSpPr>
            <p:spPr bwMode="auto">
              <a:xfrm flipH="1" flipV="1">
                <a:off x="2145" y="2431"/>
                <a:ext cx="376" cy="282"/>
              </a:xfrm>
              <a:prstGeom prst="line">
                <a:avLst/>
              </a:prstGeom>
              <a:noFill/>
              <a:ln w="28575">
                <a:solidFill>
                  <a:schemeClr val="tx2"/>
                </a:solidFill>
                <a:prstDash val="dash"/>
                <a:round/>
                <a:headEnd type="triangle" w="lg" len="med"/>
                <a:tailEnd type="triangle" w="lg" len="med"/>
              </a:ln>
              <a:effectLst/>
            </p:spPr>
            <p:txBody>
              <a:bodyPr>
                <a:spAutoFit/>
              </a:bodyPr>
              <a:lstStyle/>
              <a:p>
                <a:endParaRPr lang="en-US" sz="1200" b="1" dirty="0"/>
              </a:p>
            </p:txBody>
          </p:sp>
        </p:grpSp>
        <p:sp>
          <p:nvSpPr>
            <p:cNvPr id="1003545" name="Text Box 25"/>
            <p:cNvSpPr txBox="1">
              <a:spLocks noChangeArrowheads="1"/>
            </p:cNvSpPr>
            <p:nvPr/>
          </p:nvSpPr>
          <p:spPr bwMode="auto">
            <a:xfrm>
              <a:off x="5068" y="2001"/>
              <a:ext cx="954" cy="756"/>
            </a:xfrm>
            <a:prstGeom prst="rect">
              <a:avLst/>
            </a:prstGeom>
            <a:ln>
              <a:headEnd type="none" w="lg" len="med"/>
              <a:tailEnd type="none" w="lg" len="med"/>
            </a:ln>
          </p:spPr>
          <p:style>
            <a:lnRef idx="0">
              <a:schemeClr val="accent1"/>
            </a:lnRef>
            <a:fillRef idx="3">
              <a:schemeClr val="accent1"/>
            </a:fillRef>
            <a:effectRef idx="3">
              <a:schemeClr val="accent1"/>
            </a:effectRef>
            <a:fontRef idx="minor">
              <a:schemeClr val="lt1"/>
            </a:fontRef>
          </p:style>
          <p:txBody>
            <a:bodyPr>
              <a:spAutoFit/>
            </a:bodyPr>
            <a:lstStyle/>
            <a:p>
              <a:pPr eaLnBrk="1" hangingPunct="1"/>
              <a:r>
                <a:rPr lang="en-GB" sz="1200" b="1" dirty="0" smtClean="0">
                  <a:solidFill>
                    <a:schemeClr val="tx1"/>
                  </a:solidFill>
                </a:rPr>
                <a:t>Sustainability Manager</a:t>
              </a:r>
              <a:endParaRPr lang="en-GB" sz="1200" b="1" dirty="0">
                <a:solidFill>
                  <a:schemeClr val="tx1"/>
                </a:solidFill>
              </a:endParaRPr>
            </a:p>
            <a:p>
              <a:pPr eaLnBrk="1" hangingPunct="1"/>
              <a:endParaRPr lang="en-GB" sz="1200" b="1" dirty="0">
                <a:solidFill>
                  <a:schemeClr val="tx1"/>
                </a:solidFill>
              </a:endParaRPr>
            </a:p>
            <a:p>
              <a:pPr eaLnBrk="1" hangingPunct="1"/>
              <a:r>
                <a:rPr lang="en-GB" sz="1200" b="1" dirty="0">
                  <a:solidFill>
                    <a:schemeClr val="tx1"/>
                  </a:solidFill>
                </a:rPr>
                <a:t>Functions</a:t>
              </a:r>
            </a:p>
            <a:p>
              <a:pPr eaLnBrk="1" hangingPunct="1"/>
              <a:endParaRPr lang="en-GB" sz="1200" b="1" dirty="0">
                <a:solidFill>
                  <a:schemeClr val="tx1"/>
                </a:solidFill>
              </a:endParaRPr>
            </a:p>
            <a:p>
              <a:pPr eaLnBrk="1" hangingPunct="1"/>
              <a:r>
                <a:rPr lang="en-GB" sz="1200" b="1" dirty="0">
                  <a:solidFill>
                    <a:schemeClr val="tx1"/>
                  </a:solidFill>
                </a:rPr>
                <a:t>Quality Assurance</a:t>
              </a:r>
              <a:endParaRPr lang="en-US" sz="1200" b="1" dirty="0">
                <a:solidFill>
                  <a:schemeClr val="tx1"/>
                </a:solidFill>
              </a:endParaRPr>
            </a:p>
          </p:txBody>
        </p:sp>
        <p:cxnSp>
          <p:nvCxnSpPr>
            <p:cNvPr id="1003546" name="AutoShape 26"/>
            <p:cNvCxnSpPr>
              <a:cxnSpLocks noChangeShapeType="1"/>
            </p:cNvCxnSpPr>
            <p:nvPr/>
          </p:nvCxnSpPr>
          <p:spPr bwMode="auto">
            <a:xfrm rot="10800000" flipV="1">
              <a:off x="3942" y="2446"/>
              <a:ext cx="1092" cy="424"/>
            </a:xfrm>
            <a:prstGeom prst="bentConnector3">
              <a:avLst>
                <a:gd name="adj1" fmla="val 50000"/>
              </a:avLst>
            </a:prstGeom>
            <a:noFill/>
            <a:ln w="28575">
              <a:solidFill>
                <a:srgbClr val="FF3300"/>
              </a:solidFill>
              <a:miter lim="800000"/>
              <a:headEnd type="triangle" w="med" len="med"/>
              <a:tailEnd type="triangle" w="med" len="med"/>
            </a:ln>
            <a:effectLst/>
          </p:spPr>
        </p:cxnSp>
      </p:grpSp>
      <p:sp>
        <p:nvSpPr>
          <p:cNvPr id="3" name="Slide Number Placeholder 2"/>
          <p:cNvSpPr>
            <a:spLocks noGrp="1"/>
          </p:cNvSpPr>
          <p:nvPr>
            <p:ph type="sldNum" sz="quarter" idx="12"/>
          </p:nvPr>
        </p:nvSpPr>
        <p:spPr/>
        <p:txBody>
          <a:bodyPr/>
          <a:lstStyle/>
          <a:p>
            <a:fld id="{4BE819A1-3DD8-4179-BFD0-BF7D359F8DBD}" type="slidenum">
              <a:rPr lang="en-US" smtClean="0"/>
              <a:pPr/>
              <a:t>29</a:t>
            </a:fld>
            <a:endParaRPr lang="en-US" dirty="0"/>
          </a:p>
        </p:txBody>
      </p:sp>
    </p:spTree>
    <p:extLst>
      <p:ext uri="{BB962C8B-B14F-4D97-AF65-F5344CB8AC3E}">
        <p14:creationId xmlns:p14="http://schemas.microsoft.com/office/powerpoint/2010/main" val="4221557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solidFill>
                  <a:srgbClr val="000000"/>
                </a:solidFill>
              </a:rPr>
              <a:t>Project Controls Breakdown</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3</a:t>
            </a:fld>
            <a:endParaRPr lang="en-US" dirty="0"/>
          </a:p>
        </p:txBody>
      </p:sp>
      <p:sp>
        <p:nvSpPr>
          <p:cNvPr id="5" name="Content Placeholder 4"/>
          <p:cNvSpPr>
            <a:spLocks noGrp="1"/>
          </p:cNvSpPr>
          <p:nvPr>
            <p:ph idx="1"/>
          </p:nvPr>
        </p:nvSpPr>
        <p:spPr>
          <a:xfrm>
            <a:off x="457200" y="1600201"/>
            <a:ext cx="4267200" cy="4343400"/>
          </a:xfrm>
        </p:spPr>
        <p:txBody>
          <a:bodyPr>
            <a:normAutofit fontScale="77500" lnSpcReduction="20000"/>
          </a:bodyPr>
          <a:lstStyle/>
          <a:p>
            <a:r>
              <a:rPr lang="en-US" b="1" dirty="0" smtClean="0"/>
              <a:t>Project</a:t>
            </a:r>
          </a:p>
          <a:p>
            <a:pPr lvl="1"/>
            <a:r>
              <a:rPr lang="en-US" b="1" dirty="0" smtClean="0"/>
              <a:t>Planning </a:t>
            </a:r>
          </a:p>
          <a:p>
            <a:pPr lvl="1"/>
            <a:r>
              <a:rPr lang="en-US" b="1" dirty="0" smtClean="0"/>
              <a:t>Costing/Procurement</a:t>
            </a:r>
          </a:p>
          <a:p>
            <a:pPr lvl="1"/>
            <a:r>
              <a:rPr lang="en-US" b="1" dirty="0" smtClean="0"/>
              <a:t>Scheduling</a:t>
            </a:r>
          </a:p>
          <a:p>
            <a:pPr lvl="1"/>
            <a:r>
              <a:rPr lang="en-US" b="1" dirty="0" smtClean="0"/>
              <a:t>Reporting</a:t>
            </a:r>
          </a:p>
          <a:p>
            <a:pPr lvl="1"/>
            <a:r>
              <a:rPr lang="en-US" b="1" dirty="0" smtClean="0"/>
              <a:t>Analyzing</a:t>
            </a:r>
          </a:p>
          <a:p>
            <a:pPr lvl="1"/>
            <a:endParaRPr lang="en-US" dirty="0" smtClean="0"/>
          </a:p>
          <a:p>
            <a:r>
              <a:rPr lang="en-US" dirty="0" smtClean="0">
                <a:solidFill>
                  <a:srgbClr val="7F7F7F"/>
                </a:solidFill>
              </a:rPr>
              <a:t>Also includes management of:</a:t>
            </a:r>
          </a:p>
          <a:p>
            <a:pPr lvl="1"/>
            <a:r>
              <a:rPr lang="en-US" dirty="0" smtClean="0">
                <a:solidFill>
                  <a:srgbClr val="7F7F7F"/>
                </a:solidFill>
              </a:rPr>
              <a:t>Change</a:t>
            </a:r>
          </a:p>
          <a:p>
            <a:pPr lvl="1"/>
            <a:r>
              <a:rPr lang="en-US" dirty="0" smtClean="0">
                <a:solidFill>
                  <a:srgbClr val="7F7F7F"/>
                </a:solidFill>
              </a:rPr>
              <a:t>Risk</a:t>
            </a:r>
          </a:p>
          <a:p>
            <a:pPr lvl="1"/>
            <a:r>
              <a:rPr lang="en-US" dirty="0" smtClean="0">
                <a:solidFill>
                  <a:srgbClr val="7F7F7F"/>
                </a:solidFill>
              </a:rPr>
              <a:t>Issues</a:t>
            </a:r>
          </a:p>
          <a:p>
            <a:pPr lvl="1"/>
            <a:r>
              <a:rPr lang="en-US" dirty="0" smtClean="0">
                <a:solidFill>
                  <a:srgbClr val="7F7F7F"/>
                </a:solidFill>
              </a:rPr>
              <a:t>Benefits</a:t>
            </a:r>
          </a:p>
          <a:p>
            <a:pPr lvl="1"/>
            <a:r>
              <a:rPr lang="en-US" dirty="0" smtClean="0">
                <a:solidFill>
                  <a:srgbClr val="7F7F7F"/>
                </a:solidFill>
              </a:rPr>
              <a:t>Sustainability</a:t>
            </a:r>
          </a:p>
        </p:txBody>
      </p:sp>
      <p:sp>
        <p:nvSpPr>
          <p:cNvPr id="20" name="TextBox 19"/>
          <p:cNvSpPr txBox="1"/>
          <p:nvPr/>
        </p:nvSpPr>
        <p:spPr>
          <a:xfrm>
            <a:off x="5181600" y="4419600"/>
            <a:ext cx="3535794" cy="646331"/>
          </a:xfrm>
          <a:prstGeom prst="rect">
            <a:avLst/>
          </a:prstGeom>
          <a:noFill/>
        </p:spPr>
        <p:txBody>
          <a:bodyPr wrap="none" rtlCol="0">
            <a:spAutoFit/>
          </a:bodyPr>
          <a:lstStyle/>
          <a:p>
            <a:r>
              <a:rPr lang="en-US" dirty="0" smtClean="0">
                <a:solidFill>
                  <a:srgbClr val="7F7F7F"/>
                </a:solidFill>
              </a:rPr>
              <a:t>Also part of project controls but are</a:t>
            </a:r>
          </a:p>
          <a:p>
            <a:r>
              <a:rPr lang="en-US" dirty="0" smtClean="0">
                <a:solidFill>
                  <a:srgbClr val="7F7F7F"/>
                </a:solidFill>
              </a:rPr>
              <a:t>Covered</a:t>
            </a:r>
            <a:r>
              <a:rPr lang="en-US" dirty="0" smtClean="0">
                <a:solidFill>
                  <a:schemeClr val="tx1">
                    <a:lumMod val="50000"/>
                    <a:lumOff val="50000"/>
                  </a:schemeClr>
                </a:solidFill>
              </a:rPr>
              <a:t> in other areas</a:t>
            </a:r>
            <a:endParaRPr lang="en-US" dirty="0">
              <a:solidFill>
                <a:schemeClr val="tx1">
                  <a:lumMod val="50000"/>
                  <a:lumOff val="50000"/>
                </a:schemeClr>
              </a:solidFill>
            </a:endParaRPr>
          </a:p>
        </p:txBody>
      </p:sp>
      <p:sp>
        <p:nvSpPr>
          <p:cNvPr id="3" name="TextBox 2"/>
          <p:cNvSpPr txBox="1"/>
          <p:nvPr/>
        </p:nvSpPr>
        <p:spPr>
          <a:xfrm>
            <a:off x="5486400" y="1981200"/>
            <a:ext cx="2824480" cy="646331"/>
          </a:xfrm>
          <a:prstGeom prst="rect">
            <a:avLst/>
          </a:prstGeom>
          <a:noFill/>
        </p:spPr>
        <p:txBody>
          <a:bodyPr wrap="square" rtlCol="0" anchor="ctr">
            <a:spAutoFit/>
          </a:bodyPr>
          <a:lstStyle/>
          <a:p>
            <a:r>
              <a:rPr lang="en-US" b="1" dirty="0" smtClean="0"/>
              <a:t>Covered in this module</a:t>
            </a:r>
            <a:endParaRPr lang="en-US" dirty="0"/>
          </a:p>
          <a:p>
            <a:endParaRPr lang="en-US" dirty="0" smtClean="0"/>
          </a:p>
        </p:txBody>
      </p:sp>
      <p:cxnSp>
        <p:nvCxnSpPr>
          <p:cNvPr id="8" name="Straight Connector 7"/>
          <p:cNvCxnSpPr/>
          <p:nvPr/>
        </p:nvCxnSpPr>
        <p:spPr>
          <a:xfrm flipH="1">
            <a:off x="304800" y="3581400"/>
            <a:ext cx="8610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63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Best Practice</a:t>
            </a:r>
            <a:endParaRPr lang="en-US" sz="2800" dirty="0"/>
          </a:p>
        </p:txBody>
      </p:sp>
      <p:sp>
        <p:nvSpPr>
          <p:cNvPr id="4" name="Content Placeholder 3"/>
          <p:cNvSpPr>
            <a:spLocks noGrp="1"/>
          </p:cNvSpPr>
          <p:nvPr>
            <p:ph idx="1"/>
          </p:nvPr>
        </p:nvSpPr>
        <p:spPr/>
        <p:txBody>
          <a:bodyPr/>
          <a:lstStyle/>
          <a:p>
            <a:r>
              <a:rPr lang="en-GB" dirty="0" smtClean="0"/>
              <a:t>Review what the original requirement was</a:t>
            </a:r>
          </a:p>
          <a:p>
            <a:r>
              <a:rPr lang="en-GB" dirty="0" smtClean="0"/>
              <a:t>Assess the Impact on the Sustainability Measures</a:t>
            </a:r>
          </a:p>
          <a:p>
            <a:r>
              <a:rPr lang="en-GB" dirty="0" smtClean="0"/>
              <a:t>Look for additional benefits within the change request</a:t>
            </a:r>
          </a:p>
          <a:p>
            <a:r>
              <a:rPr lang="en-GB" dirty="0" smtClean="0"/>
              <a:t>Recommend action or actions to be taken with summarised impact</a:t>
            </a:r>
          </a:p>
          <a:p>
            <a:r>
              <a:rPr lang="en-GB" dirty="0" smtClean="0"/>
              <a:t>Await Authorization</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8395" y="4788976"/>
            <a:ext cx="1257524" cy="1362318"/>
          </a:xfrm>
          <a:prstGeom prst="rect">
            <a:avLst/>
          </a:prstGeom>
        </p:spPr>
      </p:pic>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30</a:t>
            </a:fld>
            <a:endParaRPr lang="en-US" dirty="0"/>
          </a:p>
        </p:txBody>
      </p:sp>
    </p:spTree>
    <p:extLst>
      <p:ext uri="{BB962C8B-B14F-4D97-AF65-F5344CB8AC3E}">
        <p14:creationId xmlns:p14="http://schemas.microsoft.com/office/powerpoint/2010/main" val="251214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31</a:t>
            </a:fld>
            <a:endParaRPr lang="en-US" dirty="0"/>
          </a:p>
        </p:txBody>
      </p:sp>
      <p:sp>
        <p:nvSpPr>
          <p:cNvPr id="6" name="Content Placeholder 5"/>
          <p:cNvSpPr>
            <a:spLocks noGrp="1"/>
          </p:cNvSpPr>
          <p:nvPr>
            <p:ph idx="1"/>
          </p:nvPr>
        </p:nvSpPr>
        <p:spPr/>
        <p:txBody>
          <a:bodyPr>
            <a:normAutofit/>
          </a:bodyPr>
          <a:lstStyle/>
          <a:p>
            <a:pPr>
              <a:lnSpc>
                <a:spcPct val="115000"/>
              </a:lnSpc>
            </a:pPr>
            <a:r>
              <a:rPr lang="en-GB" sz="2000" dirty="0">
                <a:ea typeface="Calibri"/>
              </a:rPr>
              <a:t>What is Project Control?</a:t>
            </a:r>
          </a:p>
          <a:p>
            <a:pPr>
              <a:lnSpc>
                <a:spcPct val="115000"/>
              </a:lnSpc>
            </a:pPr>
            <a:r>
              <a:rPr lang="en-GB" sz="2000" dirty="0">
                <a:ea typeface="Calibri"/>
              </a:rPr>
              <a:t>Managing Project Control</a:t>
            </a:r>
          </a:p>
          <a:p>
            <a:pPr>
              <a:lnSpc>
                <a:spcPct val="115000"/>
              </a:lnSpc>
            </a:pPr>
            <a:r>
              <a:rPr lang="en-GB" sz="2000" dirty="0">
                <a:ea typeface="Calibri"/>
              </a:rPr>
              <a:t>PBS/WBS/OBS</a:t>
            </a:r>
          </a:p>
          <a:p>
            <a:pPr>
              <a:lnSpc>
                <a:spcPct val="115000"/>
              </a:lnSpc>
            </a:pPr>
            <a:r>
              <a:rPr lang="en-GB" sz="2000" dirty="0">
                <a:ea typeface="Calibri"/>
              </a:rPr>
              <a:t>Estimating Accuracy</a:t>
            </a:r>
          </a:p>
          <a:p>
            <a:pPr>
              <a:lnSpc>
                <a:spcPct val="115000"/>
              </a:lnSpc>
            </a:pPr>
            <a:r>
              <a:rPr lang="en-GB" sz="2000" dirty="0">
                <a:ea typeface="Calibri"/>
              </a:rPr>
              <a:t>Procurement</a:t>
            </a:r>
          </a:p>
          <a:p>
            <a:pPr>
              <a:lnSpc>
                <a:spcPct val="115000"/>
              </a:lnSpc>
            </a:pPr>
            <a:r>
              <a:rPr lang="en-GB" sz="2000" dirty="0">
                <a:ea typeface="Calibri"/>
              </a:rPr>
              <a:t>Estimating/ Budgeting/ Costing</a:t>
            </a:r>
          </a:p>
          <a:p>
            <a:pPr>
              <a:lnSpc>
                <a:spcPct val="115000"/>
              </a:lnSpc>
            </a:pPr>
            <a:r>
              <a:rPr lang="en-GB" sz="2000" dirty="0">
                <a:ea typeface="Calibri"/>
              </a:rPr>
              <a:t>Earned Value Management</a:t>
            </a:r>
          </a:p>
          <a:p>
            <a:pPr>
              <a:lnSpc>
                <a:spcPct val="115000"/>
              </a:lnSpc>
            </a:pPr>
            <a:r>
              <a:rPr lang="en-GB" sz="2000" dirty="0">
                <a:ea typeface="Calibri"/>
              </a:rPr>
              <a:t>Analysis and </a:t>
            </a:r>
            <a:r>
              <a:rPr lang="en-GB" sz="2000" dirty="0" smtClean="0">
                <a:ea typeface="Calibri"/>
              </a:rPr>
              <a:t>Reporting</a:t>
            </a:r>
          </a:p>
          <a:p>
            <a:pPr>
              <a:lnSpc>
                <a:spcPct val="115000"/>
              </a:lnSpc>
            </a:pPr>
            <a:r>
              <a:rPr lang="en-GB" sz="2000" dirty="0" smtClean="0">
                <a:ea typeface="Calibri"/>
              </a:rPr>
              <a:t>Change Control</a:t>
            </a:r>
            <a:endParaRPr lang="en-GB" sz="2000" dirty="0">
              <a:ea typeface="Calibri"/>
            </a:endParaRPr>
          </a:p>
          <a:p>
            <a:pPr marL="0" indent="0">
              <a:buNone/>
            </a:pPr>
            <a:endParaRPr lang="en-US" dirty="0"/>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Tree>
    <p:extLst>
      <p:ext uri="{BB962C8B-B14F-4D97-AF65-F5344CB8AC3E}">
        <p14:creationId xmlns:p14="http://schemas.microsoft.com/office/powerpoint/2010/main" val="289680294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solidFill>
                  <a:srgbClr val="000000"/>
                </a:solidFill>
              </a:rPr>
              <a:t>Issue and Risk Management</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22165978"/>
              </p:ext>
            </p:extLst>
          </p:nvPr>
        </p:nvGraphicFramePr>
        <p:xfrm>
          <a:off x="179512" y="1268760"/>
          <a:ext cx="8784976" cy="4322256"/>
        </p:xfrm>
        <a:graphic>
          <a:graphicData uri="http://schemas.openxmlformats.org/drawingml/2006/table">
            <a:tbl>
              <a:tblPr/>
              <a:tblGrid>
                <a:gridCol w="1649288"/>
                <a:gridCol w="3505200"/>
                <a:gridCol w="3630488"/>
              </a:tblGrid>
              <a:tr h="311661">
                <a:tc>
                  <a:txBody>
                    <a:bodyPr/>
                    <a:lstStyle/>
                    <a:p>
                      <a:pPr>
                        <a:lnSpc>
                          <a:spcPct val="115000"/>
                        </a:lnSpc>
                        <a:spcAft>
                          <a:spcPts val="0"/>
                        </a:spcAft>
                      </a:pPr>
                      <a:r>
                        <a:rPr lang="en-GB" sz="1600" b="1" dirty="0" smtClean="0">
                          <a:solidFill>
                            <a:schemeClr val="bg1"/>
                          </a:solidFill>
                          <a:latin typeface="Helvetica"/>
                          <a:ea typeface="Calibri"/>
                          <a:cs typeface="Helvetica"/>
                        </a:rPr>
                        <a:t>Module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17819">
                <a:tc>
                  <a:txBody>
                    <a:bodyPr/>
                    <a:lstStyle/>
                    <a:p>
                      <a:pPr>
                        <a:lnSpc>
                          <a:spcPct val="100000"/>
                        </a:lnSpc>
                        <a:spcAft>
                          <a:spcPts val="0"/>
                        </a:spcAft>
                      </a:pPr>
                      <a:r>
                        <a:rPr lang="en-GB" sz="1600" dirty="0" smtClean="0">
                          <a:solidFill>
                            <a:schemeClr val="tx1"/>
                          </a:solidFill>
                          <a:latin typeface="Helvetica"/>
                          <a:ea typeface="Calibri"/>
                          <a:cs typeface="Helvetica"/>
                        </a:rPr>
                        <a:t>12</a:t>
                      </a:r>
                    </a:p>
                    <a:p>
                      <a:pPr>
                        <a:lnSpc>
                          <a:spcPct val="100000"/>
                        </a:lnSpc>
                        <a:spcAft>
                          <a:spcPts val="0"/>
                        </a:spcAft>
                      </a:pPr>
                      <a:r>
                        <a:rPr lang="en-GB" sz="1600" baseline="0" dirty="0" smtClean="0">
                          <a:solidFill>
                            <a:schemeClr val="tx1"/>
                          </a:solidFill>
                          <a:latin typeface="Helvetica"/>
                          <a:ea typeface="Calibri"/>
                          <a:cs typeface="Helvetica"/>
                        </a:rPr>
                        <a:t>Issue and Risk Management</a:t>
                      </a: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5">
                  <a:txBody>
                    <a:bodyPr/>
                    <a:lstStyle/>
                    <a:p>
                      <a:pPr marL="355600" indent="-355600">
                        <a:buFont typeface="Arial"/>
                        <a:buChar char="•"/>
                      </a:pPr>
                      <a:r>
                        <a:rPr lang="en-GB" dirty="0" smtClean="0"/>
                        <a:t>What is the definition of a risk?</a:t>
                      </a:r>
                    </a:p>
                    <a:p>
                      <a:pPr marL="355600" indent="-355600">
                        <a:buFont typeface="Arial"/>
                        <a:buChar char="•"/>
                      </a:pPr>
                      <a:r>
                        <a:rPr lang="en-GB" dirty="0" smtClean="0"/>
                        <a:t>Both positive and negative effects on project objectives</a:t>
                      </a:r>
                    </a:p>
                    <a:p>
                      <a:pPr marL="355600" indent="-355600">
                        <a:buFont typeface="Arial"/>
                        <a:buChar char="•"/>
                      </a:pPr>
                      <a:r>
                        <a:rPr lang="en-GB" dirty="0" smtClean="0"/>
                        <a:t>Threats and Opportunities</a:t>
                      </a:r>
                    </a:p>
                    <a:p>
                      <a:pPr marL="355600" indent="-355600">
                        <a:buFont typeface="Arial"/>
                        <a:buChar char="•"/>
                      </a:pPr>
                      <a:r>
                        <a:rPr lang="en-GB" dirty="0" smtClean="0"/>
                        <a:t>What are Issues?</a:t>
                      </a:r>
                    </a:p>
                    <a:p>
                      <a:pPr marL="355600" indent="-355600">
                        <a:buFont typeface="Arial"/>
                        <a:buChar char="•"/>
                      </a:pPr>
                      <a:r>
                        <a:rPr lang="en-GB" dirty="0" smtClean="0"/>
                        <a:t>How to</a:t>
                      </a:r>
                      <a:r>
                        <a:rPr lang="en-GB" baseline="0" dirty="0" smtClean="0"/>
                        <a:t> manage Risk and Issues</a:t>
                      </a:r>
                      <a:endParaRPr lang="en-GB" dirty="0"/>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00000"/>
                        </a:lnSpc>
                        <a:spcAft>
                          <a:spcPts val="0"/>
                        </a:spcAft>
                      </a:pPr>
                      <a:r>
                        <a:rPr lang="en-GB" sz="1600" dirty="0" smtClean="0">
                          <a:solidFill>
                            <a:schemeClr val="tx2"/>
                          </a:solidFill>
                          <a:latin typeface="Helvetica"/>
                          <a:ea typeface="Calibri"/>
                          <a:cs typeface="Helvetica"/>
                        </a:rPr>
                        <a:t>Gain an understanding of</a:t>
                      </a:r>
                      <a:r>
                        <a:rPr lang="en-GB" sz="1600" baseline="0" dirty="0" smtClean="0">
                          <a:solidFill>
                            <a:schemeClr val="tx2"/>
                          </a:solidFill>
                          <a:latin typeface="Helvetica"/>
                          <a:ea typeface="Calibri"/>
                          <a:cs typeface="Helvetica"/>
                        </a:rPr>
                        <a:t> risks, issues and how </a:t>
                      </a:r>
                      <a:r>
                        <a:rPr lang="en-GB" sz="1600" baseline="0" smtClean="0">
                          <a:solidFill>
                            <a:schemeClr val="tx2"/>
                          </a:solidFill>
                          <a:latin typeface="Helvetica"/>
                          <a:ea typeface="Calibri"/>
                          <a:cs typeface="Helvetica"/>
                        </a:rPr>
                        <a:t>to manage them.</a:t>
                      </a: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chemeClr val="bg1"/>
                          </a:solidFill>
                          <a:latin typeface="Helvetica"/>
                          <a:ea typeface="Calibri"/>
                          <a:cs typeface="Helvetica"/>
                        </a:rPr>
                        <a:t>Language</a:t>
                      </a:r>
                      <a:endParaRPr lang="en-GB" sz="1600" b="1"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650240">
                <a:tc>
                  <a:txBody>
                    <a:bodyPr/>
                    <a:lstStyle/>
                    <a:p>
                      <a:pPr>
                        <a:lnSpc>
                          <a:spcPct val="100000"/>
                        </a:lnSpc>
                        <a:spcAft>
                          <a:spcPts val="0"/>
                        </a:spcAft>
                      </a:pPr>
                      <a:r>
                        <a:rPr lang="en-GB" sz="1600" dirty="0" smtClean="0">
                          <a:solidFill>
                            <a:schemeClr val="tx1"/>
                          </a:solidFill>
                          <a:latin typeface="Helvetica"/>
                          <a:ea typeface="Calibri"/>
                          <a:cs typeface="Helvetica"/>
                        </a:rPr>
                        <a:t>English</a:t>
                      </a: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ctr">
                        <a:lnSpc>
                          <a:spcPct val="100000"/>
                        </a:lnSpc>
                        <a:spcAft>
                          <a:spcPts val="0"/>
                        </a:spcAft>
                      </a:pPr>
                      <a:r>
                        <a:rPr lang="en-GB" sz="1600" dirty="0" smtClean="0">
                          <a:solidFill>
                            <a:schemeClr val="tx1"/>
                          </a:solidFill>
                          <a:latin typeface="Helvetica"/>
                          <a:ea typeface="Calibri"/>
                          <a:cs typeface="Helvetica"/>
                        </a:rPr>
                        <a:t>5.0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4205456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idx="1"/>
          </p:nvPr>
        </p:nvSpPr>
        <p:spPr>
          <a:xfrm>
            <a:off x="457200" y="1219200"/>
            <a:ext cx="8229600" cy="4343400"/>
          </a:xfrm>
        </p:spPr>
        <p:txBody>
          <a:bodyPr>
            <a:normAutofit/>
          </a:bodyPr>
          <a:lstStyle/>
          <a:p>
            <a:r>
              <a:rPr lang="en-GB" sz="2000" dirty="0" smtClean="0"/>
              <a:t>External context can include:</a:t>
            </a:r>
          </a:p>
          <a:p>
            <a:pPr lvl="1"/>
            <a:r>
              <a:rPr lang="en-GB" sz="1600" dirty="0" smtClean="0"/>
              <a:t>Social and cultural, political, legal, regulatory, financial, technological, economic, natural and competitive environment whether international, national, regional or local</a:t>
            </a:r>
          </a:p>
          <a:p>
            <a:pPr lvl="1"/>
            <a:r>
              <a:rPr lang="en-GB" sz="1600" dirty="0" smtClean="0"/>
              <a:t>Key drivers and trends</a:t>
            </a:r>
          </a:p>
          <a:p>
            <a:pPr lvl="1"/>
            <a:r>
              <a:rPr lang="en-GB" sz="1600" dirty="0" smtClean="0"/>
              <a:t>Relationships with, perceptions and values of external stakeholders</a:t>
            </a:r>
          </a:p>
          <a:p>
            <a:r>
              <a:rPr lang="en-GB" sz="2000" dirty="0" smtClean="0"/>
              <a:t>Internal context can include:</a:t>
            </a:r>
          </a:p>
          <a:p>
            <a:pPr lvl="1"/>
            <a:r>
              <a:rPr lang="en-GB" sz="1600" dirty="0" smtClean="0"/>
              <a:t>Governance, organizational structures, roles and accountabilities</a:t>
            </a:r>
          </a:p>
          <a:p>
            <a:pPr lvl="1"/>
            <a:r>
              <a:rPr lang="en-GB" sz="1600" dirty="0" smtClean="0"/>
              <a:t>Policies, objectives and strategies</a:t>
            </a:r>
          </a:p>
          <a:p>
            <a:pPr lvl="1"/>
            <a:r>
              <a:rPr lang="en-GB" sz="1600" dirty="0" smtClean="0"/>
              <a:t>Capabilities</a:t>
            </a:r>
            <a:endParaRPr lang="en-GB" dirty="0" smtClean="0"/>
          </a:p>
          <a:p>
            <a:pPr lvl="1"/>
            <a:r>
              <a:rPr lang="en-GB" sz="1600" dirty="0" smtClean="0"/>
              <a:t>Relationships with, perceptions and values of internal stakeholders</a:t>
            </a:r>
          </a:p>
          <a:p>
            <a:pPr lvl="1"/>
            <a:r>
              <a:rPr lang="en-GB" sz="1600" dirty="0" smtClean="0"/>
              <a:t>The organization’s culture</a:t>
            </a:r>
          </a:p>
          <a:p>
            <a:pPr lvl="1"/>
            <a:r>
              <a:rPr lang="en-GB" sz="1600" dirty="0" smtClean="0"/>
              <a:t>Information systems, information flows and decision making processes</a:t>
            </a:r>
          </a:p>
          <a:p>
            <a:pPr lvl="1"/>
            <a:r>
              <a:rPr lang="en-GB" sz="1600" dirty="0" smtClean="0"/>
              <a:t>Standards, guidelines and models</a:t>
            </a:r>
          </a:p>
          <a:p>
            <a:pPr lvl="1"/>
            <a:r>
              <a:rPr lang="en-GB" sz="1600" dirty="0" smtClean="0"/>
              <a:t>Contractual relationships</a:t>
            </a:r>
          </a:p>
        </p:txBody>
      </p:sp>
    </p:spTree>
    <p:extLst>
      <p:ext uri="{BB962C8B-B14F-4D97-AF65-F5344CB8AC3E}">
        <p14:creationId xmlns:p14="http://schemas.microsoft.com/office/powerpoint/2010/main" val="1778613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8600"/>
            <a:ext cx="7024744" cy="722864"/>
          </a:xfrm>
        </p:spPr>
        <p:txBody>
          <a:bodyPr/>
          <a:lstStyle/>
          <a:p>
            <a:r>
              <a:rPr lang="en-US" dirty="0" smtClean="0"/>
              <a:t>Terminology</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34</a:t>
            </a:fld>
            <a:endParaRPr lang="en-US" dirty="0"/>
          </a:p>
        </p:txBody>
      </p:sp>
      <p:sp>
        <p:nvSpPr>
          <p:cNvPr id="6" name="Content Placeholder 2"/>
          <p:cNvSpPr>
            <a:spLocks noGrp="1"/>
          </p:cNvSpPr>
          <p:nvPr>
            <p:ph idx="1"/>
          </p:nvPr>
        </p:nvSpPr>
        <p:spPr>
          <a:xfrm>
            <a:off x="381000" y="1295400"/>
            <a:ext cx="8229600" cy="4343400"/>
          </a:xfrm>
        </p:spPr>
        <p:txBody>
          <a:bodyPr>
            <a:normAutofit fontScale="92500" lnSpcReduction="10000"/>
          </a:bodyPr>
          <a:lstStyle/>
          <a:p>
            <a:r>
              <a:rPr lang="en-GB" sz="1800" dirty="0" smtClean="0"/>
              <a:t>Risk Event</a:t>
            </a:r>
          </a:p>
          <a:p>
            <a:pPr lvl="1"/>
            <a:r>
              <a:rPr lang="en-GB" sz="1400" dirty="0" smtClean="0"/>
              <a:t>What might happen – Opportunity or </a:t>
            </a:r>
            <a:br>
              <a:rPr lang="en-GB" sz="1400" dirty="0" smtClean="0"/>
            </a:br>
            <a:r>
              <a:rPr lang="en-GB" sz="1400" dirty="0" smtClean="0"/>
              <a:t>Threat</a:t>
            </a:r>
          </a:p>
          <a:p>
            <a:r>
              <a:rPr lang="en-GB" sz="1800" dirty="0" smtClean="0"/>
              <a:t>Risk Probability</a:t>
            </a:r>
          </a:p>
          <a:p>
            <a:pPr lvl="1"/>
            <a:r>
              <a:rPr lang="en-GB" sz="1400" dirty="0" smtClean="0"/>
              <a:t>What is the chance of it happening</a:t>
            </a:r>
          </a:p>
          <a:p>
            <a:r>
              <a:rPr lang="en-GB" sz="1800" dirty="0" smtClean="0"/>
              <a:t>Risk Impact</a:t>
            </a:r>
          </a:p>
          <a:p>
            <a:pPr lvl="1"/>
            <a:r>
              <a:rPr lang="en-GB" sz="1400" dirty="0" smtClean="0"/>
              <a:t>If it happens, what are the consequences</a:t>
            </a:r>
          </a:p>
          <a:p>
            <a:r>
              <a:rPr lang="en-GB" sz="1800" dirty="0" smtClean="0"/>
              <a:t>Risk Planning</a:t>
            </a:r>
          </a:p>
          <a:p>
            <a:pPr lvl="1"/>
            <a:r>
              <a:rPr lang="en-GB" sz="1400" dirty="0" smtClean="0"/>
              <a:t>What can we do about it</a:t>
            </a:r>
          </a:p>
          <a:p>
            <a:r>
              <a:rPr lang="en-GB" sz="1800" dirty="0" smtClean="0"/>
              <a:t>Risk Management</a:t>
            </a:r>
          </a:p>
          <a:p>
            <a:pPr lvl="1"/>
            <a:r>
              <a:rPr lang="en-GB" sz="1400" dirty="0" smtClean="0"/>
              <a:t>How do we stay on top of it</a:t>
            </a:r>
          </a:p>
          <a:p>
            <a:r>
              <a:rPr lang="en-GB" sz="1800" dirty="0" smtClean="0"/>
              <a:t>Inherent risk</a:t>
            </a:r>
          </a:p>
          <a:p>
            <a:pPr lvl="1"/>
            <a:r>
              <a:rPr lang="en-GB" sz="1400" dirty="0" smtClean="0"/>
              <a:t>The exposure arising from a specific risk before any action has been taken to manage it</a:t>
            </a:r>
          </a:p>
          <a:p>
            <a:r>
              <a:rPr lang="en-GB" sz="1800" dirty="0" smtClean="0"/>
              <a:t>Residual risk</a:t>
            </a:r>
          </a:p>
          <a:p>
            <a:pPr lvl="1"/>
            <a:r>
              <a:rPr lang="en-GB" sz="1400" dirty="0" smtClean="0"/>
              <a:t>The risk remaining after the risk response has been applied</a:t>
            </a:r>
          </a:p>
          <a:p>
            <a:r>
              <a:rPr lang="en-GB" sz="1800" dirty="0" smtClean="0"/>
              <a:t>Secondary risk</a:t>
            </a:r>
          </a:p>
          <a:p>
            <a:pPr lvl="1"/>
            <a:r>
              <a:rPr lang="en-GB" sz="1400" dirty="0" smtClean="0"/>
              <a:t>A risk event that may occur as a result of invoking a risk response or fallback plan</a:t>
            </a:r>
            <a:endParaRPr lang="en-GB" sz="1400" dirty="0"/>
          </a:p>
        </p:txBody>
      </p:sp>
      <p:pic>
        <p:nvPicPr>
          <p:cNvPr id="3" name="Picture 2"/>
          <p:cNvPicPr>
            <a:picLocks noChangeAspect="1"/>
          </p:cNvPicPr>
          <p:nvPr/>
        </p:nvPicPr>
        <p:blipFill>
          <a:blip r:embed="rId3" cstate="print"/>
          <a:stretch>
            <a:fillRect/>
          </a:stretch>
        </p:blipFill>
        <p:spPr>
          <a:xfrm>
            <a:off x="4343400" y="1371600"/>
            <a:ext cx="4582160" cy="1388394"/>
          </a:xfrm>
          <a:prstGeom prst="rect">
            <a:avLst/>
          </a:prstGeom>
        </p:spPr>
      </p:pic>
      <p:sp>
        <p:nvSpPr>
          <p:cNvPr id="7" name="TextBox 6"/>
          <p:cNvSpPr txBox="1"/>
          <p:nvPr/>
        </p:nvSpPr>
        <p:spPr>
          <a:xfrm>
            <a:off x="4343400" y="5867400"/>
            <a:ext cx="4493538" cy="261610"/>
          </a:xfrm>
          <a:prstGeom prst="rect">
            <a:avLst/>
          </a:prstGeom>
          <a:noFill/>
        </p:spPr>
        <p:txBody>
          <a:bodyPr wrap="none" rtlCol="0">
            <a:spAutoFit/>
          </a:bodyPr>
          <a:lstStyle/>
          <a:p>
            <a:r>
              <a:rPr lang="en-US" sz="1100" dirty="0">
                <a:solidFill>
                  <a:schemeClr val="bg1">
                    <a:lumMod val="50000"/>
                  </a:schemeClr>
                </a:solidFill>
              </a:rPr>
              <a:t>https://</a:t>
            </a:r>
            <a:r>
              <a:rPr lang="en-US" sz="1100" dirty="0" err="1">
                <a:solidFill>
                  <a:schemeClr val="bg1">
                    <a:lumMod val="50000"/>
                  </a:schemeClr>
                </a:solidFill>
              </a:rPr>
              <a:t>stancarey.files.wordpress.com</a:t>
            </a:r>
            <a:r>
              <a:rPr lang="en-US" sz="1100" dirty="0">
                <a:solidFill>
                  <a:schemeClr val="bg1">
                    <a:lumMod val="50000"/>
                  </a:schemeClr>
                </a:solidFill>
              </a:rPr>
              <a:t>/2013/01/</a:t>
            </a:r>
            <a:r>
              <a:rPr lang="en-US" sz="1100" dirty="0" err="1">
                <a:solidFill>
                  <a:schemeClr val="bg1">
                    <a:lumMod val="50000"/>
                  </a:schemeClr>
                </a:solidFill>
              </a:rPr>
              <a:t>dilbert</a:t>
            </a:r>
            <a:r>
              <a:rPr lang="en-US" sz="1100" dirty="0">
                <a:solidFill>
                  <a:schemeClr val="bg1">
                    <a:lumMod val="50000"/>
                  </a:schemeClr>
                </a:solidFill>
              </a:rPr>
              <a:t>-buzzword-</a:t>
            </a:r>
            <a:r>
              <a:rPr lang="en-US" sz="1100" dirty="0" err="1">
                <a:solidFill>
                  <a:schemeClr val="bg1">
                    <a:lumMod val="50000"/>
                  </a:schemeClr>
                </a:solidFill>
              </a:rPr>
              <a:t>bingo.gif</a:t>
            </a:r>
            <a:endParaRPr lang="en-US" sz="1100" dirty="0">
              <a:solidFill>
                <a:schemeClr val="bg1">
                  <a:lumMod val="50000"/>
                </a:schemeClr>
              </a:solidFill>
            </a:endParaRPr>
          </a:p>
        </p:txBody>
      </p:sp>
    </p:spTree>
    <p:extLst>
      <p:ext uri="{BB962C8B-B14F-4D97-AF65-F5344CB8AC3E}">
        <p14:creationId xmlns:p14="http://schemas.microsoft.com/office/powerpoint/2010/main" val="600608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Rectangle 2"/>
          <p:cNvSpPr>
            <a:spLocks noGrp="1" noChangeArrowheads="1"/>
          </p:cNvSpPr>
          <p:nvPr>
            <p:ph type="title"/>
          </p:nvPr>
        </p:nvSpPr>
        <p:spPr/>
        <p:txBody>
          <a:bodyPr/>
          <a:lstStyle/>
          <a:p>
            <a:r>
              <a:rPr lang="en-GB" dirty="0"/>
              <a:t>Levels of Risk</a:t>
            </a:r>
            <a:endParaRPr lang="en-GB" sz="2400"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35</a:t>
            </a:fld>
            <a:endParaRPr lang="en-US" dirty="0"/>
          </a:p>
        </p:txBody>
      </p:sp>
      <p:graphicFrame>
        <p:nvGraphicFramePr>
          <p:cNvPr id="4" name="Diagram 3"/>
          <p:cNvGraphicFramePr/>
          <p:nvPr>
            <p:extLst>
              <p:ext uri="{D42A27DB-BD31-4B8C-83A1-F6EECF244321}">
                <p14:modId xmlns:p14="http://schemas.microsoft.com/office/powerpoint/2010/main" val="193557501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22"/>
          <p:cNvGrpSpPr/>
          <p:nvPr/>
        </p:nvGrpSpPr>
        <p:grpSpPr>
          <a:xfrm rot="17823419">
            <a:off x="816582" y="3128269"/>
            <a:ext cx="4532456" cy="369501"/>
            <a:chOff x="2743199" y="406796"/>
            <a:chExt cx="2641600" cy="722312"/>
          </a:xfrm>
        </p:grpSpPr>
        <p:sp>
          <p:nvSpPr>
            <p:cNvPr id="24" name="Rounded Rectangle 23"/>
            <p:cNvSpPr/>
            <p:nvPr/>
          </p:nvSpPr>
          <p:spPr>
            <a:xfrm>
              <a:off x="2743199" y="406796"/>
              <a:ext cx="2641600" cy="722312"/>
            </a:xfrm>
            <a:prstGeom prst="roundRect">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4"/>
            <p:cNvSpPr/>
            <p:nvPr/>
          </p:nvSpPr>
          <p:spPr>
            <a:xfrm>
              <a:off x="2778459" y="442056"/>
              <a:ext cx="2571080" cy="6517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2000" kern="1200" dirty="0" smtClean="0"/>
                <a:t>Social | Environmental | Economic</a:t>
              </a:r>
              <a:endParaRPr lang="en-US" sz="2000" kern="1200" dirty="0"/>
            </a:p>
          </p:txBody>
        </p:sp>
      </p:grpSp>
    </p:spTree>
    <p:extLst>
      <p:ext uri="{BB962C8B-B14F-4D97-AF65-F5344CB8AC3E}">
        <p14:creationId xmlns:p14="http://schemas.microsoft.com/office/powerpoint/2010/main" val="1606616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Sustainability in Risk Management</a:t>
            </a:r>
            <a:endParaRPr lang="en-US" dirty="0"/>
          </a:p>
        </p:txBody>
      </p:sp>
      <p:pic>
        <p:nvPicPr>
          <p:cNvPr id="6146" name="Picture 2" descr="http://www.asiaforexmentor.com/webpages/risk.jpg"/>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5800" y="1905000"/>
            <a:ext cx="4932040" cy="369903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4" name="Slide Number Placeholder 3"/>
          <p:cNvSpPr>
            <a:spLocks noGrp="1"/>
          </p:cNvSpPr>
          <p:nvPr>
            <p:ph type="sldNum" sz="quarter" idx="12"/>
          </p:nvPr>
        </p:nvSpPr>
        <p:spPr/>
        <p:txBody>
          <a:bodyPr/>
          <a:lstStyle/>
          <a:p>
            <a:fld id="{4BE819A1-3DD8-4179-BFD0-BF7D359F8DBD}" type="slidenum">
              <a:rPr lang="en-US" smtClean="0"/>
              <a:pPr/>
              <a:t>36</a:t>
            </a:fld>
            <a:endParaRPr lang="en-US" dirty="0"/>
          </a:p>
        </p:txBody>
      </p:sp>
      <p:sp>
        <p:nvSpPr>
          <p:cNvPr id="5" name="TextBox 4"/>
          <p:cNvSpPr txBox="1"/>
          <p:nvPr/>
        </p:nvSpPr>
        <p:spPr>
          <a:xfrm>
            <a:off x="3048000" y="1981200"/>
            <a:ext cx="5410200" cy="3046988"/>
          </a:xfrm>
          <a:prstGeom prst="rect">
            <a:avLst/>
          </a:prstGeom>
          <a:noFill/>
        </p:spPr>
        <p:txBody>
          <a:bodyPr wrap="square" rtlCol="0">
            <a:spAutoFit/>
          </a:bodyPr>
          <a:lstStyle/>
          <a:p>
            <a:r>
              <a:rPr lang="en-US" sz="2400" dirty="0" smtClean="0"/>
              <a:t>“Project Managers </a:t>
            </a:r>
            <a:r>
              <a:rPr lang="en-US" sz="2400" dirty="0"/>
              <a:t>need to evaluate all risk exposures relative </a:t>
            </a:r>
            <a:r>
              <a:rPr lang="en-US" sz="2400" dirty="0" smtClean="0"/>
              <a:t>to </a:t>
            </a:r>
            <a:r>
              <a:rPr lang="en-US" sz="2400" dirty="0"/>
              <a:t>potential sustainability issues, as well as how those </a:t>
            </a:r>
            <a:r>
              <a:rPr lang="en-US" sz="2400" dirty="0" smtClean="0"/>
              <a:t>sustainability </a:t>
            </a:r>
            <a:r>
              <a:rPr lang="en-US" sz="2400" dirty="0"/>
              <a:t>issues may impact other risks present within </a:t>
            </a:r>
            <a:r>
              <a:rPr lang="en-US" sz="2400" dirty="0" smtClean="0"/>
              <a:t>the </a:t>
            </a:r>
            <a:r>
              <a:rPr lang="en-US" sz="2400" dirty="0"/>
              <a:t>organization. Organizations can then prioritize the issues </a:t>
            </a:r>
            <a:r>
              <a:rPr lang="en-US" sz="2400" dirty="0" smtClean="0"/>
              <a:t>within </a:t>
            </a:r>
            <a:r>
              <a:rPr lang="en-US" sz="2400" dirty="0"/>
              <a:t>traditional considerations of impact </a:t>
            </a:r>
            <a:r>
              <a:rPr lang="en-US" sz="2400" dirty="0" smtClean="0"/>
              <a:t>and probability.” </a:t>
            </a:r>
            <a:endParaRPr lang="en-US" sz="2400" dirty="0"/>
          </a:p>
        </p:txBody>
      </p:sp>
    </p:spTree>
    <p:extLst>
      <p:ext uri="{BB962C8B-B14F-4D97-AF65-F5344CB8AC3E}">
        <p14:creationId xmlns:p14="http://schemas.microsoft.com/office/powerpoint/2010/main" val="3466834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0" y="1676400"/>
            <a:ext cx="2971800" cy="3046988"/>
          </a:xfrm>
          <a:prstGeom prst="rect">
            <a:avLst/>
          </a:prstGeom>
          <a:noFill/>
        </p:spPr>
        <p:txBody>
          <a:bodyPr wrap="square" rtlCol="0">
            <a:spAutoFit/>
          </a:bodyPr>
          <a:lstStyle/>
          <a:p>
            <a:r>
              <a:rPr lang="en-US" sz="3200" dirty="0" smtClean="0"/>
              <a:t>The project to deploy the the </a:t>
            </a:r>
            <a:r>
              <a:rPr lang="en-US" sz="3200" dirty="0" err="1" smtClean="0"/>
              <a:t>Deepwater</a:t>
            </a:r>
            <a:r>
              <a:rPr lang="en-US" sz="3200" dirty="0" smtClean="0"/>
              <a:t> Horizon did </a:t>
            </a:r>
            <a:r>
              <a:rPr lang="en-US" sz="3200" u="sng" dirty="0" smtClean="0"/>
              <a:t>not</a:t>
            </a:r>
            <a:r>
              <a:rPr lang="en-US" sz="3200" dirty="0" smtClean="0"/>
              <a:t> include an SMP or Risk Register.</a:t>
            </a:r>
            <a:endParaRPr lang="en-US" sz="3200" dirty="0"/>
          </a:p>
        </p:txBody>
      </p:sp>
      <p:pic>
        <p:nvPicPr>
          <p:cNvPr id="1031" name="Picture 7" descr="http://media.treehugger.com/assets/images/2012/02/20120227-gulf-oil-spill.jpg.492x0_q85_crop-sm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899" y="1600200"/>
            <a:ext cx="2241269" cy="1598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1000" y="266700"/>
            <a:ext cx="4519110" cy="838200"/>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accent1">
                    <a:lumMod val="50000"/>
                  </a:schemeClr>
                </a:solidFill>
              </a:rPr>
              <a:t>Oil and Water</a:t>
            </a:r>
            <a:endParaRPr lang="en-US" b="1" dirty="0">
              <a:solidFill>
                <a:schemeClr val="accent1">
                  <a:lumMod val="50000"/>
                </a:schemeClr>
              </a:solidFill>
            </a:endParaRPr>
          </a:p>
        </p:txBody>
      </p:sp>
      <p:pic>
        <p:nvPicPr>
          <p:cNvPr id="6" name="Picture 2" descr="http://static.guim.co.uk/sys-images/Guardian/Pix/pictures/2010/2/2/1265134018292/BP-Chief-Executive-Tony-H-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00" y="1625600"/>
            <a:ext cx="2262188" cy="1573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inapcache.boston.com/universal/site_graphics/blogs/bigpicture/oilspill_05_12/o31_233037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400" y="3352800"/>
            <a:ext cx="2217503" cy="1525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greenpeace-stopped-the-dump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4432" y="3352800"/>
            <a:ext cx="2253368" cy="14883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388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ChangeArrowheads="1"/>
          </p:cNvSpPr>
          <p:nvPr>
            <p:ph type="title"/>
          </p:nvPr>
        </p:nvSpPr>
        <p:spPr>
          <a:xfrm>
            <a:off x="381000" y="1"/>
            <a:ext cx="8541727" cy="1108075"/>
          </a:xfrm>
        </p:spPr>
        <p:txBody>
          <a:bodyPr/>
          <a:lstStyle/>
          <a:p>
            <a:r>
              <a:rPr lang="en-GB" dirty="0" smtClean="0"/>
              <a:t>Risk Balance vs. Sustainability</a:t>
            </a:r>
            <a:endParaRPr lang="en-GB" sz="2400" dirty="0"/>
          </a:p>
        </p:txBody>
      </p:sp>
      <p:grpSp>
        <p:nvGrpSpPr>
          <p:cNvPr id="1611779" name="Group 3"/>
          <p:cNvGrpSpPr>
            <a:grpSpLocks/>
          </p:cNvGrpSpPr>
          <p:nvPr/>
        </p:nvGrpSpPr>
        <p:grpSpPr bwMode="auto">
          <a:xfrm>
            <a:off x="1724991" y="1866904"/>
            <a:ext cx="5721005" cy="3727450"/>
            <a:chOff x="1393" y="1304"/>
            <a:chExt cx="3604" cy="2348"/>
          </a:xfrm>
        </p:grpSpPr>
        <p:sp>
          <p:nvSpPr>
            <p:cNvPr id="1611780" name="Freeform 4"/>
            <p:cNvSpPr>
              <a:spLocks/>
            </p:cNvSpPr>
            <p:nvPr/>
          </p:nvSpPr>
          <p:spPr bwMode="auto">
            <a:xfrm rot="-1016066">
              <a:off x="2092" y="1395"/>
              <a:ext cx="2118" cy="303"/>
            </a:xfrm>
            <a:custGeom>
              <a:avLst/>
              <a:gdLst/>
              <a:ahLst/>
              <a:cxnLst>
                <a:cxn ang="0">
                  <a:pos x="0" y="303"/>
                </a:cxn>
                <a:cxn ang="0">
                  <a:pos x="2118" y="303"/>
                </a:cxn>
                <a:cxn ang="0">
                  <a:pos x="2118" y="196"/>
                </a:cxn>
                <a:cxn ang="0">
                  <a:pos x="1155" y="0"/>
                </a:cxn>
                <a:cxn ang="0">
                  <a:pos x="998" y="0"/>
                </a:cxn>
                <a:cxn ang="0">
                  <a:pos x="0" y="178"/>
                </a:cxn>
                <a:cxn ang="0">
                  <a:pos x="0" y="303"/>
                </a:cxn>
              </a:cxnLst>
              <a:rect l="0" t="0" r="r" b="b"/>
              <a:pathLst>
                <a:path w="2118" h="303">
                  <a:moveTo>
                    <a:pt x="0" y="303"/>
                  </a:moveTo>
                  <a:lnTo>
                    <a:pt x="2118" y="303"/>
                  </a:lnTo>
                  <a:lnTo>
                    <a:pt x="2118" y="196"/>
                  </a:lnTo>
                  <a:lnTo>
                    <a:pt x="1155" y="0"/>
                  </a:lnTo>
                  <a:lnTo>
                    <a:pt x="998" y="0"/>
                  </a:lnTo>
                  <a:lnTo>
                    <a:pt x="0" y="178"/>
                  </a:lnTo>
                  <a:lnTo>
                    <a:pt x="0" y="303"/>
                  </a:lnTo>
                  <a:close/>
                </a:path>
              </a:pathLst>
            </a:custGeom>
            <a:gradFill rotWithShape="1">
              <a:gsLst>
                <a:gs pos="0">
                  <a:schemeClr val="accent1"/>
                </a:gs>
                <a:gs pos="100000">
                  <a:schemeClr val="accent1">
                    <a:gamma/>
                    <a:shade val="76471"/>
                    <a:invGamma/>
                  </a:schemeClr>
                </a:gs>
              </a:gsLst>
              <a:lin ang="0" scaled="1"/>
            </a:gradFill>
            <a:ln w="9525">
              <a:solidFill>
                <a:srgbClr val="777777"/>
              </a:solidFill>
              <a:round/>
              <a:headEnd/>
              <a:tailEnd/>
            </a:ln>
            <a:effectLst>
              <a:outerShdw dist="107763" dir="2700000" algn="ctr" rotWithShape="0">
                <a:srgbClr val="DDDDDD">
                  <a:alpha val="50000"/>
                </a:srgbClr>
              </a:outerShdw>
            </a:effectLst>
          </p:spPr>
          <p:txBody>
            <a:bodyPr/>
            <a:lstStyle/>
            <a:p>
              <a:endParaRPr lang="en-US" b="1" dirty="0">
                <a:latin typeface="+mn-lt"/>
              </a:endParaRPr>
            </a:p>
          </p:txBody>
        </p:sp>
        <p:sp>
          <p:nvSpPr>
            <p:cNvPr id="1611781" name="Freeform 5"/>
            <p:cNvSpPr>
              <a:spLocks/>
            </p:cNvSpPr>
            <p:nvPr/>
          </p:nvSpPr>
          <p:spPr bwMode="auto">
            <a:xfrm>
              <a:off x="3523" y="2632"/>
              <a:ext cx="1214" cy="422"/>
            </a:xfrm>
            <a:custGeom>
              <a:avLst/>
              <a:gdLst/>
              <a:ahLst/>
              <a:cxnLst>
                <a:cxn ang="0">
                  <a:pos x="6" y="0"/>
                </a:cxn>
                <a:cxn ang="0">
                  <a:pos x="0" y="43"/>
                </a:cxn>
                <a:cxn ang="0">
                  <a:pos x="6" y="98"/>
                </a:cxn>
                <a:cxn ang="0">
                  <a:pos x="24" y="153"/>
                </a:cxn>
                <a:cxn ang="0">
                  <a:pos x="57" y="208"/>
                </a:cxn>
                <a:cxn ang="0">
                  <a:pos x="109" y="257"/>
                </a:cxn>
                <a:cxn ang="0">
                  <a:pos x="172" y="303"/>
                </a:cxn>
                <a:cxn ang="0">
                  <a:pos x="236" y="334"/>
                </a:cxn>
                <a:cxn ang="0">
                  <a:pos x="290" y="355"/>
                </a:cxn>
                <a:cxn ang="0">
                  <a:pos x="350" y="376"/>
                </a:cxn>
                <a:cxn ang="0">
                  <a:pos x="408" y="389"/>
                </a:cxn>
                <a:cxn ang="0">
                  <a:pos x="465" y="398"/>
                </a:cxn>
                <a:cxn ang="0">
                  <a:pos x="519" y="404"/>
                </a:cxn>
                <a:cxn ang="0">
                  <a:pos x="589" y="410"/>
                </a:cxn>
                <a:cxn ang="0">
                  <a:pos x="655" y="407"/>
                </a:cxn>
                <a:cxn ang="0">
                  <a:pos x="719" y="404"/>
                </a:cxn>
                <a:cxn ang="0">
                  <a:pos x="794" y="395"/>
                </a:cxn>
                <a:cxn ang="0">
                  <a:pos x="849" y="382"/>
                </a:cxn>
                <a:cxn ang="0">
                  <a:pos x="909" y="364"/>
                </a:cxn>
                <a:cxn ang="0">
                  <a:pos x="966" y="343"/>
                </a:cxn>
                <a:cxn ang="0">
                  <a:pos x="1006" y="327"/>
                </a:cxn>
                <a:cxn ang="0">
                  <a:pos x="1048" y="300"/>
                </a:cxn>
                <a:cxn ang="0">
                  <a:pos x="1081" y="278"/>
                </a:cxn>
                <a:cxn ang="0">
                  <a:pos x="1117" y="248"/>
                </a:cxn>
                <a:cxn ang="0">
                  <a:pos x="1151" y="220"/>
                </a:cxn>
                <a:cxn ang="0">
                  <a:pos x="1172" y="187"/>
                </a:cxn>
                <a:cxn ang="0">
                  <a:pos x="1193" y="150"/>
                </a:cxn>
                <a:cxn ang="0">
                  <a:pos x="1208" y="110"/>
                </a:cxn>
                <a:cxn ang="0">
                  <a:pos x="1214" y="61"/>
                </a:cxn>
                <a:cxn ang="0">
                  <a:pos x="1211" y="3"/>
                </a:cxn>
                <a:cxn ang="0">
                  <a:pos x="6" y="0"/>
                </a:cxn>
              </a:cxnLst>
              <a:rect l="0" t="0" r="r" b="b"/>
              <a:pathLst>
                <a:path w="1214" h="410">
                  <a:moveTo>
                    <a:pt x="6" y="0"/>
                  </a:moveTo>
                  <a:lnTo>
                    <a:pt x="0" y="43"/>
                  </a:lnTo>
                  <a:lnTo>
                    <a:pt x="6" y="98"/>
                  </a:lnTo>
                  <a:lnTo>
                    <a:pt x="24" y="153"/>
                  </a:lnTo>
                  <a:lnTo>
                    <a:pt x="57" y="208"/>
                  </a:lnTo>
                  <a:lnTo>
                    <a:pt x="109" y="257"/>
                  </a:lnTo>
                  <a:lnTo>
                    <a:pt x="172" y="303"/>
                  </a:lnTo>
                  <a:lnTo>
                    <a:pt x="236" y="334"/>
                  </a:lnTo>
                  <a:lnTo>
                    <a:pt x="290" y="355"/>
                  </a:lnTo>
                  <a:lnTo>
                    <a:pt x="350" y="376"/>
                  </a:lnTo>
                  <a:lnTo>
                    <a:pt x="408" y="389"/>
                  </a:lnTo>
                  <a:lnTo>
                    <a:pt x="465" y="398"/>
                  </a:lnTo>
                  <a:lnTo>
                    <a:pt x="519" y="404"/>
                  </a:lnTo>
                  <a:lnTo>
                    <a:pt x="589" y="410"/>
                  </a:lnTo>
                  <a:lnTo>
                    <a:pt x="655" y="407"/>
                  </a:lnTo>
                  <a:lnTo>
                    <a:pt x="719" y="404"/>
                  </a:lnTo>
                  <a:lnTo>
                    <a:pt x="794" y="395"/>
                  </a:lnTo>
                  <a:lnTo>
                    <a:pt x="849" y="382"/>
                  </a:lnTo>
                  <a:lnTo>
                    <a:pt x="909" y="364"/>
                  </a:lnTo>
                  <a:lnTo>
                    <a:pt x="966" y="343"/>
                  </a:lnTo>
                  <a:lnTo>
                    <a:pt x="1006" y="327"/>
                  </a:lnTo>
                  <a:lnTo>
                    <a:pt x="1048" y="300"/>
                  </a:lnTo>
                  <a:lnTo>
                    <a:pt x="1081" y="278"/>
                  </a:lnTo>
                  <a:lnTo>
                    <a:pt x="1117" y="248"/>
                  </a:lnTo>
                  <a:lnTo>
                    <a:pt x="1151" y="220"/>
                  </a:lnTo>
                  <a:lnTo>
                    <a:pt x="1172" y="187"/>
                  </a:lnTo>
                  <a:lnTo>
                    <a:pt x="1193" y="150"/>
                  </a:lnTo>
                  <a:lnTo>
                    <a:pt x="1208" y="110"/>
                  </a:lnTo>
                  <a:lnTo>
                    <a:pt x="1214" y="61"/>
                  </a:lnTo>
                  <a:lnTo>
                    <a:pt x="1211" y="3"/>
                  </a:lnTo>
                  <a:lnTo>
                    <a:pt x="6" y="0"/>
                  </a:lnTo>
                  <a:close/>
                </a:path>
              </a:pathLst>
            </a:custGeom>
            <a:ln>
              <a:headEnd/>
              <a:tailEnd/>
            </a:ln>
          </p:spPr>
          <p:style>
            <a:lnRef idx="1">
              <a:schemeClr val="accent3"/>
            </a:lnRef>
            <a:fillRef idx="3">
              <a:schemeClr val="accent3"/>
            </a:fillRef>
            <a:effectRef idx="2">
              <a:schemeClr val="accent3"/>
            </a:effectRef>
            <a:fontRef idx="minor">
              <a:schemeClr val="lt1"/>
            </a:fontRef>
          </p:style>
          <p:txBody>
            <a:bodyPr/>
            <a:lstStyle/>
            <a:p>
              <a:endParaRPr lang="en-US" b="1" dirty="0">
                <a:latin typeface="+mn-lt"/>
              </a:endParaRPr>
            </a:p>
          </p:txBody>
        </p:sp>
        <p:sp>
          <p:nvSpPr>
            <p:cNvPr id="1611782" name="Rectangle 6"/>
            <p:cNvSpPr>
              <a:spLocks noChangeArrowheads="1"/>
            </p:cNvSpPr>
            <p:nvPr/>
          </p:nvSpPr>
          <p:spPr bwMode="auto">
            <a:xfrm>
              <a:off x="3533" y="2610"/>
              <a:ext cx="1194" cy="60"/>
            </a:xfrm>
            <a:prstGeom prst="rect">
              <a:avLst/>
            </a:prstGeom>
            <a:solidFill>
              <a:schemeClr val="bg1"/>
            </a:solidFill>
            <a:ln w="9525">
              <a:noFill/>
              <a:miter lim="800000"/>
              <a:headEnd/>
              <a:tailEnd/>
            </a:ln>
            <a:effectLst/>
          </p:spPr>
          <p:txBody>
            <a:bodyPr wrap="none" anchor="ctr"/>
            <a:lstStyle/>
            <a:p>
              <a:endParaRPr lang="en-US" b="1" dirty="0">
                <a:latin typeface="+mn-lt"/>
              </a:endParaRPr>
            </a:p>
          </p:txBody>
        </p:sp>
        <p:sp>
          <p:nvSpPr>
            <p:cNvPr id="1611783" name="Line 7"/>
            <p:cNvSpPr>
              <a:spLocks noChangeShapeType="1"/>
            </p:cNvSpPr>
            <p:nvPr/>
          </p:nvSpPr>
          <p:spPr bwMode="auto">
            <a:xfrm>
              <a:off x="4137" y="1351"/>
              <a:ext cx="587" cy="1296"/>
            </a:xfrm>
            <a:prstGeom prst="line">
              <a:avLst/>
            </a:prstGeom>
            <a:noFill/>
            <a:ln w="38100" cmpd="dbl">
              <a:solidFill>
                <a:srgbClr val="000000"/>
              </a:solidFill>
              <a:round/>
              <a:headEnd/>
              <a:tailEnd/>
            </a:ln>
          </p:spPr>
          <p:txBody>
            <a:bodyPr/>
            <a:lstStyle/>
            <a:p>
              <a:endParaRPr lang="en-US" b="1" dirty="0">
                <a:latin typeface="+mn-lt"/>
              </a:endParaRPr>
            </a:p>
          </p:txBody>
        </p:sp>
        <p:sp>
          <p:nvSpPr>
            <p:cNvPr id="1611784" name="Line 8"/>
            <p:cNvSpPr>
              <a:spLocks noChangeShapeType="1"/>
            </p:cNvSpPr>
            <p:nvPr/>
          </p:nvSpPr>
          <p:spPr bwMode="auto">
            <a:xfrm flipH="1">
              <a:off x="3531" y="1351"/>
              <a:ext cx="606" cy="1314"/>
            </a:xfrm>
            <a:prstGeom prst="line">
              <a:avLst/>
            </a:prstGeom>
            <a:noFill/>
            <a:ln w="38100" cmpd="dbl">
              <a:solidFill>
                <a:srgbClr val="000000"/>
              </a:solidFill>
              <a:round/>
              <a:headEnd/>
              <a:tailEnd/>
            </a:ln>
          </p:spPr>
          <p:txBody>
            <a:bodyPr/>
            <a:lstStyle/>
            <a:p>
              <a:endParaRPr lang="en-US" b="1" dirty="0">
                <a:latin typeface="+mn-lt"/>
              </a:endParaRPr>
            </a:p>
          </p:txBody>
        </p:sp>
        <p:sp>
          <p:nvSpPr>
            <p:cNvPr id="1611785" name="Text Box 9"/>
            <p:cNvSpPr txBox="1">
              <a:spLocks noChangeArrowheads="1"/>
            </p:cNvSpPr>
            <p:nvPr/>
          </p:nvSpPr>
          <p:spPr bwMode="auto">
            <a:xfrm>
              <a:off x="1393" y="1874"/>
              <a:ext cx="610" cy="233"/>
            </a:xfrm>
            <a:prstGeom prst="rect">
              <a:avLst/>
            </a:prstGeom>
            <a:noFill/>
            <a:ln w="9525">
              <a:noFill/>
              <a:miter lim="800000"/>
              <a:headEnd/>
              <a:tailEnd/>
            </a:ln>
            <a:effectLst/>
          </p:spPr>
          <p:txBody>
            <a:bodyPr wrap="none">
              <a:spAutoFit/>
            </a:bodyPr>
            <a:lstStyle/>
            <a:p>
              <a:pPr algn="l"/>
              <a:r>
                <a:rPr lang="en-GB" b="1" dirty="0">
                  <a:latin typeface="+mn-lt"/>
                </a:rPr>
                <a:t>Benefits</a:t>
              </a:r>
            </a:p>
          </p:txBody>
        </p:sp>
        <p:sp>
          <p:nvSpPr>
            <p:cNvPr id="1611786" name="Text Box 10"/>
            <p:cNvSpPr txBox="1">
              <a:spLocks noChangeArrowheads="1"/>
            </p:cNvSpPr>
            <p:nvPr/>
          </p:nvSpPr>
          <p:spPr bwMode="auto">
            <a:xfrm>
              <a:off x="4226" y="1330"/>
              <a:ext cx="771" cy="233"/>
            </a:xfrm>
            <a:prstGeom prst="rect">
              <a:avLst/>
            </a:prstGeom>
            <a:noFill/>
            <a:ln w="9525">
              <a:noFill/>
              <a:miter lim="800000"/>
              <a:headEnd/>
              <a:tailEnd/>
            </a:ln>
            <a:effectLst/>
          </p:spPr>
          <p:txBody>
            <a:bodyPr wrap="none">
              <a:spAutoFit/>
            </a:bodyPr>
            <a:lstStyle/>
            <a:p>
              <a:pPr algn="l"/>
              <a:r>
                <a:rPr lang="en-GB" b="1" dirty="0">
                  <a:latin typeface="+mn-lt"/>
                </a:rPr>
                <a:t>Drawbacks</a:t>
              </a:r>
            </a:p>
          </p:txBody>
        </p:sp>
        <p:sp>
          <p:nvSpPr>
            <p:cNvPr id="1611787" name="Text Box 11"/>
            <p:cNvSpPr txBox="1">
              <a:spLocks noChangeArrowheads="1"/>
            </p:cNvSpPr>
            <p:nvPr/>
          </p:nvSpPr>
          <p:spPr bwMode="auto">
            <a:xfrm>
              <a:off x="3807" y="2813"/>
              <a:ext cx="633" cy="233"/>
            </a:xfrm>
            <a:prstGeom prst="rect">
              <a:avLst/>
            </a:prstGeom>
            <a:noFill/>
            <a:ln w="9525">
              <a:noFill/>
              <a:miter lim="800000"/>
              <a:headEnd/>
              <a:tailEnd/>
            </a:ln>
            <a:effectLst/>
          </p:spPr>
          <p:txBody>
            <a:bodyPr wrap="none">
              <a:spAutoFit/>
            </a:bodyPr>
            <a:lstStyle/>
            <a:p>
              <a:pPr algn="l"/>
              <a:r>
                <a:rPr lang="en-GB" b="1" dirty="0">
                  <a:latin typeface="+mn-lt"/>
                </a:rPr>
                <a:t>Visibility</a:t>
              </a:r>
            </a:p>
          </p:txBody>
        </p:sp>
        <p:sp>
          <p:nvSpPr>
            <p:cNvPr id="1611788" name="Text Box 12"/>
            <p:cNvSpPr txBox="1">
              <a:spLocks noChangeArrowheads="1"/>
            </p:cNvSpPr>
            <p:nvPr/>
          </p:nvSpPr>
          <p:spPr bwMode="auto">
            <a:xfrm>
              <a:off x="3770" y="2638"/>
              <a:ext cx="706" cy="233"/>
            </a:xfrm>
            <a:prstGeom prst="rect">
              <a:avLst/>
            </a:prstGeom>
            <a:noFill/>
            <a:ln w="9525">
              <a:noFill/>
              <a:miter lim="800000"/>
              <a:headEnd/>
              <a:tailEnd/>
            </a:ln>
            <a:effectLst/>
          </p:spPr>
          <p:txBody>
            <a:bodyPr wrap="none">
              <a:spAutoFit/>
            </a:bodyPr>
            <a:lstStyle/>
            <a:p>
              <a:pPr algn="l"/>
              <a:r>
                <a:rPr lang="en-GB" b="1" dirty="0">
                  <a:latin typeface="+mn-lt"/>
                </a:rPr>
                <a:t>Overhead</a:t>
              </a:r>
            </a:p>
          </p:txBody>
        </p:sp>
        <p:sp>
          <p:nvSpPr>
            <p:cNvPr id="1611789" name="Line 13"/>
            <p:cNvSpPr>
              <a:spLocks noChangeShapeType="1"/>
            </p:cNvSpPr>
            <p:nvPr/>
          </p:nvSpPr>
          <p:spPr bwMode="auto">
            <a:xfrm>
              <a:off x="4137" y="1351"/>
              <a:ext cx="1" cy="1316"/>
            </a:xfrm>
            <a:prstGeom prst="line">
              <a:avLst/>
            </a:prstGeom>
            <a:noFill/>
            <a:ln w="38100" cmpd="dbl">
              <a:solidFill>
                <a:srgbClr val="000000"/>
              </a:solidFill>
              <a:round/>
              <a:headEnd/>
              <a:tailEnd/>
            </a:ln>
          </p:spPr>
          <p:txBody>
            <a:bodyPr/>
            <a:lstStyle/>
            <a:p>
              <a:endParaRPr lang="en-US" b="1" dirty="0">
                <a:latin typeface="+mn-lt"/>
              </a:endParaRPr>
            </a:p>
          </p:txBody>
        </p:sp>
        <p:grpSp>
          <p:nvGrpSpPr>
            <p:cNvPr id="1611790" name="Group 14"/>
            <p:cNvGrpSpPr>
              <a:grpSpLocks/>
            </p:cNvGrpSpPr>
            <p:nvPr/>
          </p:nvGrpSpPr>
          <p:grpSpPr bwMode="auto">
            <a:xfrm>
              <a:off x="2653" y="1615"/>
              <a:ext cx="1045" cy="2037"/>
              <a:chOff x="2653" y="1615"/>
              <a:chExt cx="1045" cy="2005"/>
            </a:xfrm>
          </p:grpSpPr>
          <p:sp>
            <p:nvSpPr>
              <p:cNvPr id="1611791" name="Freeform 15"/>
              <p:cNvSpPr>
                <a:spLocks/>
              </p:cNvSpPr>
              <p:nvPr/>
            </p:nvSpPr>
            <p:spPr bwMode="auto">
              <a:xfrm>
                <a:off x="2653" y="1615"/>
                <a:ext cx="1045" cy="2005"/>
              </a:xfrm>
              <a:custGeom>
                <a:avLst/>
                <a:gdLst/>
                <a:ahLst/>
                <a:cxnLst>
                  <a:cxn ang="0">
                    <a:pos x="507" y="0"/>
                  </a:cxn>
                  <a:cxn ang="0">
                    <a:pos x="679" y="876"/>
                  </a:cxn>
                  <a:cxn ang="0">
                    <a:pos x="682" y="1641"/>
                  </a:cxn>
                  <a:cxn ang="0">
                    <a:pos x="821" y="1641"/>
                  </a:cxn>
                  <a:cxn ang="0">
                    <a:pos x="1045" y="1749"/>
                  </a:cxn>
                  <a:cxn ang="0">
                    <a:pos x="1045" y="1927"/>
                  </a:cxn>
                  <a:cxn ang="0">
                    <a:pos x="0" y="1927"/>
                  </a:cxn>
                  <a:cxn ang="0">
                    <a:pos x="0" y="1767"/>
                  </a:cxn>
                  <a:cxn ang="0">
                    <a:pos x="209" y="1642"/>
                  </a:cxn>
                  <a:cxn ang="0">
                    <a:pos x="331" y="1642"/>
                  </a:cxn>
                  <a:cxn ang="0">
                    <a:pos x="331" y="876"/>
                  </a:cxn>
                  <a:cxn ang="0">
                    <a:pos x="507" y="0"/>
                  </a:cxn>
                </a:cxnLst>
                <a:rect l="0" t="0" r="r" b="b"/>
                <a:pathLst>
                  <a:path w="1045" h="1927">
                    <a:moveTo>
                      <a:pt x="507" y="0"/>
                    </a:moveTo>
                    <a:lnTo>
                      <a:pt x="679" y="876"/>
                    </a:lnTo>
                    <a:lnTo>
                      <a:pt x="682" y="1641"/>
                    </a:lnTo>
                    <a:lnTo>
                      <a:pt x="821" y="1641"/>
                    </a:lnTo>
                    <a:lnTo>
                      <a:pt x="1045" y="1749"/>
                    </a:lnTo>
                    <a:lnTo>
                      <a:pt x="1045" y="1927"/>
                    </a:lnTo>
                    <a:lnTo>
                      <a:pt x="0" y="1927"/>
                    </a:lnTo>
                    <a:lnTo>
                      <a:pt x="0" y="1767"/>
                    </a:lnTo>
                    <a:lnTo>
                      <a:pt x="209" y="1642"/>
                    </a:lnTo>
                    <a:lnTo>
                      <a:pt x="331" y="1642"/>
                    </a:lnTo>
                    <a:lnTo>
                      <a:pt x="331" y="876"/>
                    </a:lnTo>
                    <a:lnTo>
                      <a:pt x="507" y="0"/>
                    </a:lnTo>
                    <a:close/>
                  </a:path>
                </a:pathLst>
              </a:custGeom>
              <a:solidFill>
                <a:schemeClr val="accent1"/>
              </a:solidFill>
              <a:ln w="12700">
                <a:solidFill>
                  <a:srgbClr val="777777"/>
                </a:solidFill>
                <a:prstDash val="solid"/>
                <a:round/>
                <a:headEnd/>
                <a:tailEnd/>
              </a:ln>
              <a:effectLst>
                <a:outerShdw dist="107763" dir="2700000" algn="ctr" rotWithShape="0">
                  <a:srgbClr val="DDDDDD">
                    <a:alpha val="50000"/>
                  </a:srgbClr>
                </a:outerShdw>
              </a:effectLst>
            </p:spPr>
            <p:txBody>
              <a:bodyPr/>
              <a:lstStyle/>
              <a:p>
                <a:endParaRPr lang="en-US" b="1" dirty="0">
                  <a:latin typeface="+mn-lt"/>
                </a:endParaRPr>
              </a:p>
            </p:txBody>
          </p:sp>
          <p:sp>
            <p:nvSpPr>
              <p:cNvPr id="1611792" name="Freeform 16"/>
              <p:cNvSpPr>
                <a:spLocks/>
              </p:cNvSpPr>
              <p:nvPr/>
            </p:nvSpPr>
            <p:spPr bwMode="auto">
              <a:xfrm>
                <a:off x="3142" y="1676"/>
                <a:ext cx="551" cy="1938"/>
              </a:xfrm>
              <a:custGeom>
                <a:avLst/>
                <a:gdLst/>
                <a:ahLst/>
                <a:cxnLst>
                  <a:cxn ang="0">
                    <a:pos x="13" y="0"/>
                  </a:cxn>
                  <a:cxn ang="0">
                    <a:pos x="185" y="911"/>
                  </a:cxn>
                  <a:cxn ang="0">
                    <a:pos x="188" y="1707"/>
                  </a:cxn>
                  <a:cxn ang="0">
                    <a:pos x="327" y="1707"/>
                  </a:cxn>
                  <a:cxn ang="0">
                    <a:pos x="551" y="1820"/>
                  </a:cxn>
                  <a:cxn ang="0">
                    <a:pos x="551" y="2005"/>
                  </a:cxn>
                  <a:cxn ang="0">
                    <a:pos x="0" y="2002"/>
                  </a:cxn>
                  <a:cxn ang="0">
                    <a:pos x="10" y="1896"/>
                  </a:cxn>
                  <a:cxn ang="0">
                    <a:pos x="10" y="1800"/>
                  </a:cxn>
                  <a:cxn ang="0">
                    <a:pos x="10" y="1695"/>
                  </a:cxn>
                  <a:cxn ang="0">
                    <a:pos x="10" y="927"/>
                  </a:cxn>
                  <a:cxn ang="0">
                    <a:pos x="13" y="0"/>
                  </a:cxn>
                </a:cxnLst>
                <a:rect l="0" t="0" r="r" b="b"/>
                <a:pathLst>
                  <a:path w="551" h="2005">
                    <a:moveTo>
                      <a:pt x="13" y="0"/>
                    </a:moveTo>
                    <a:lnTo>
                      <a:pt x="185" y="911"/>
                    </a:lnTo>
                    <a:lnTo>
                      <a:pt x="188" y="1707"/>
                    </a:lnTo>
                    <a:lnTo>
                      <a:pt x="327" y="1707"/>
                    </a:lnTo>
                    <a:lnTo>
                      <a:pt x="551" y="1820"/>
                    </a:lnTo>
                    <a:lnTo>
                      <a:pt x="551" y="2005"/>
                    </a:lnTo>
                    <a:lnTo>
                      <a:pt x="0" y="2002"/>
                    </a:lnTo>
                    <a:lnTo>
                      <a:pt x="10" y="1896"/>
                    </a:lnTo>
                    <a:lnTo>
                      <a:pt x="10" y="1800"/>
                    </a:lnTo>
                    <a:lnTo>
                      <a:pt x="10" y="1695"/>
                    </a:lnTo>
                    <a:lnTo>
                      <a:pt x="10" y="927"/>
                    </a:lnTo>
                    <a:lnTo>
                      <a:pt x="13" y="0"/>
                    </a:lnTo>
                    <a:close/>
                  </a:path>
                </a:pathLst>
              </a:custGeom>
              <a:gradFill rotWithShape="1">
                <a:gsLst>
                  <a:gs pos="0">
                    <a:schemeClr val="accent1"/>
                  </a:gs>
                  <a:gs pos="100000">
                    <a:schemeClr val="accent1">
                      <a:gamma/>
                      <a:shade val="49020"/>
                      <a:invGamma/>
                    </a:schemeClr>
                  </a:gs>
                </a:gsLst>
                <a:lin ang="0" scaled="1"/>
              </a:gradFill>
              <a:ln w="12700">
                <a:noFill/>
                <a:prstDash val="solid"/>
                <a:round/>
                <a:headEnd/>
                <a:tailEnd/>
              </a:ln>
              <a:effectLst/>
            </p:spPr>
            <p:txBody>
              <a:bodyPr/>
              <a:lstStyle/>
              <a:p>
                <a:endParaRPr lang="en-US" b="1" dirty="0">
                  <a:latin typeface="+mn-lt"/>
                </a:endParaRPr>
              </a:p>
            </p:txBody>
          </p:sp>
        </p:grpSp>
        <p:sp>
          <p:nvSpPr>
            <p:cNvPr id="1611793" name="Oval 17"/>
            <p:cNvSpPr>
              <a:spLocks noChangeArrowheads="1"/>
            </p:cNvSpPr>
            <p:nvPr/>
          </p:nvSpPr>
          <p:spPr bwMode="auto">
            <a:xfrm>
              <a:off x="4095" y="1304"/>
              <a:ext cx="76" cy="76"/>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b="1" dirty="0">
                <a:latin typeface="+mn-lt"/>
              </a:endParaRPr>
            </a:p>
          </p:txBody>
        </p:sp>
        <p:sp>
          <p:nvSpPr>
            <p:cNvPr id="1611794" name="Oval 18"/>
            <p:cNvSpPr>
              <a:spLocks noChangeArrowheads="1"/>
            </p:cNvSpPr>
            <p:nvPr/>
          </p:nvSpPr>
          <p:spPr bwMode="auto">
            <a:xfrm>
              <a:off x="3091" y="1492"/>
              <a:ext cx="141" cy="141"/>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b="1" dirty="0">
                <a:latin typeface="+mn-lt"/>
              </a:endParaRPr>
            </a:p>
          </p:txBody>
        </p:sp>
        <p:sp>
          <p:nvSpPr>
            <p:cNvPr id="1611795" name="Rectangle 19"/>
            <p:cNvSpPr>
              <a:spLocks noChangeArrowheads="1"/>
            </p:cNvSpPr>
            <p:nvPr/>
          </p:nvSpPr>
          <p:spPr bwMode="auto">
            <a:xfrm>
              <a:off x="1624" y="3147"/>
              <a:ext cx="1194" cy="60"/>
            </a:xfrm>
            <a:prstGeom prst="rect">
              <a:avLst/>
            </a:prstGeom>
            <a:solidFill>
              <a:schemeClr val="bg1"/>
            </a:solidFill>
            <a:ln w="9525">
              <a:noFill/>
              <a:miter lim="800000"/>
              <a:headEnd/>
              <a:tailEnd/>
            </a:ln>
            <a:effectLst/>
          </p:spPr>
          <p:txBody>
            <a:bodyPr wrap="none" anchor="ctr"/>
            <a:lstStyle/>
            <a:p>
              <a:endParaRPr lang="en-US" b="1" dirty="0">
                <a:latin typeface="+mn-lt"/>
              </a:endParaRPr>
            </a:p>
          </p:txBody>
        </p:sp>
        <p:sp>
          <p:nvSpPr>
            <p:cNvPr id="1611796" name="Freeform 20"/>
            <p:cNvSpPr>
              <a:spLocks/>
            </p:cNvSpPr>
            <p:nvPr/>
          </p:nvSpPr>
          <p:spPr bwMode="auto">
            <a:xfrm>
              <a:off x="1614" y="3157"/>
              <a:ext cx="1214" cy="410"/>
            </a:xfrm>
            <a:custGeom>
              <a:avLst/>
              <a:gdLst/>
              <a:ahLst/>
              <a:cxnLst>
                <a:cxn ang="0">
                  <a:pos x="6" y="0"/>
                </a:cxn>
                <a:cxn ang="0">
                  <a:pos x="0" y="43"/>
                </a:cxn>
                <a:cxn ang="0">
                  <a:pos x="6" y="98"/>
                </a:cxn>
                <a:cxn ang="0">
                  <a:pos x="24" y="153"/>
                </a:cxn>
                <a:cxn ang="0">
                  <a:pos x="57" y="208"/>
                </a:cxn>
                <a:cxn ang="0">
                  <a:pos x="109" y="257"/>
                </a:cxn>
                <a:cxn ang="0">
                  <a:pos x="172" y="303"/>
                </a:cxn>
                <a:cxn ang="0">
                  <a:pos x="236" y="334"/>
                </a:cxn>
                <a:cxn ang="0">
                  <a:pos x="290" y="355"/>
                </a:cxn>
                <a:cxn ang="0">
                  <a:pos x="350" y="376"/>
                </a:cxn>
                <a:cxn ang="0">
                  <a:pos x="408" y="389"/>
                </a:cxn>
                <a:cxn ang="0">
                  <a:pos x="465" y="398"/>
                </a:cxn>
                <a:cxn ang="0">
                  <a:pos x="519" y="404"/>
                </a:cxn>
                <a:cxn ang="0">
                  <a:pos x="589" y="410"/>
                </a:cxn>
                <a:cxn ang="0">
                  <a:pos x="655" y="407"/>
                </a:cxn>
                <a:cxn ang="0">
                  <a:pos x="719" y="404"/>
                </a:cxn>
                <a:cxn ang="0">
                  <a:pos x="794" y="395"/>
                </a:cxn>
                <a:cxn ang="0">
                  <a:pos x="849" y="382"/>
                </a:cxn>
                <a:cxn ang="0">
                  <a:pos x="909" y="364"/>
                </a:cxn>
                <a:cxn ang="0">
                  <a:pos x="966" y="343"/>
                </a:cxn>
                <a:cxn ang="0">
                  <a:pos x="1006" y="327"/>
                </a:cxn>
                <a:cxn ang="0">
                  <a:pos x="1048" y="300"/>
                </a:cxn>
                <a:cxn ang="0">
                  <a:pos x="1081" y="278"/>
                </a:cxn>
                <a:cxn ang="0">
                  <a:pos x="1117" y="248"/>
                </a:cxn>
                <a:cxn ang="0">
                  <a:pos x="1151" y="220"/>
                </a:cxn>
                <a:cxn ang="0">
                  <a:pos x="1172" y="187"/>
                </a:cxn>
                <a:cxn ang="0">
                  <a:pos x="1193" y="150"/>
                </a:cxn>
                <a:cxn ang="0">
                  <a:pos x="1208" y="110"/>
                </a:cxn>
                <a:cxn ang="0">
                  <a:pos x="1214" y="61"/>
                </a:cxn>
                <a:cxn ang="0">
                  <a:pos x="1211" y="3"/>
                </a:cxn>
                <a:cxn ang="0">
                  <a:pos x="6" y="0"/>
                </a:cxn>
              </a:cxnLst>
              <a:rect l="0" t="0" r="r" b="b"/>
              <a:pathLst>
                <a:path w="1214" h="410">
                  <a:moveTo>
                    <a:pt x="6" y="0"/>
                  </a:moveTo>
                  <a:lnTo>
                    <a:pt x="0" y="43"/>
                  </a:lnTo>
                  <a:lnTo>
                    <a:pt x="6" y="98"/>
                  </a:lnTo>
                  <a:lnTo>
                    <a:pt x="24" y="153"/>
                  </a:lnTo>
                  <a:lnTo>
                    <a:pt x="57" y="208"/>
                  </a:lnTo>
                  <a:lnTo>
                    <a:pt x="109" y="257"/>
                  </a:lnTo>
                  <a:lnTo>
                    <a:pt x="172" y="303"/>
                  </a:lnTo>
                  <a:lnTo>
                    <a:pt x="236" y="334"/>
                  </a:lnTo>
                  <a:lnTo>
                    <a:pt x="290" y="355"/>
                  </a:lnTo>
                  <a:lnTo>
                    <a:pt x="350" y="376"/>
                  </a:lnTo>
                  <a:lnTo>
                    <a:pt x="408" y="389"/>
                  </a:lnTo>
                  <a:lnTo>
                    <a:pt x="465" y="398"/>
                  </a:lnTo>
                  <a:lnTo>
                    <a:pt x="519" y="404"/>
                  </a:lnTo>
                  <a:lnTo>
                    <a:pt x="589" y="410"/>
                  </a:lnTo>
                  <a:lnTo>
                    <a:pt x="655" y="407"/>
                  </a:lnTo>
                  <a:lnTo>
                    <a:pt x="719" y="404"/>
                  </a:lnTo>
                  <a:lnTo>
                    <a:pt x="794" y="395"/>
                  </a:lnTo>
                  <a:lnTo>
                    <a:pt x="849" y="382"/>
                  </a:lnTo>
                  <a:lnTo>
                    <a:pt x="909" y="364"/>
                  </a:lnTo>
                  <a:lnTo>
                    <a:pt x="966" y="343"/>
                  </a:lnTo>
                  <a:lnTo>
                    <a:pt x="1006" y="327"/>
                  </a:lnTo>
                  <a:lnTo>
                    <a:pt x="1048" y="300"/>
                  </a:lnTo>
                  <a:lnTo>
                    <a:pt x="1081" y="278"/>
                  </a:lnTo>
                  <a:lnTo>
                    <a:pt x="1117" y="248"/>
                  </a:lnTo>
                  <a:lnTo>
                    <a:pt x="1151" y="220"/>
                  </a:lnTo>
                  <a:lnTo>
                    <a:pt x="1172" y="187"/>
                  </a:lnTo>
                  <a:lnTo>
                    <a:pt x="1193" y="150"/>
                  </a:lnTo>
                  <a:lnTo>
                    <a:pt x="1208" y="110"/>
                  </a:lnTo>
                  <a:lnTo>
                    <a:pt x="1214" y="61"/>
                  </a:lnTo>
                  <a:lnTo>
                    <a:pt x="1211" y="3"/>
                  </a:lnTo>
                  <a:lnTo>
                    <a:pt x="6"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b="1" dirty="0">
                <a:latin typeface="+mn-lt"/>
              </a:endParaRPr>
            </a:p>
          </p:txBody>
        </p:sp>
        <p:sp>
          <p:nvSpPr>
            <p:cNvPr id="1611797" name="Text Box 21"/>
            <p:cNvSpPr txBox="1">
              <a:spLocks noChangeArrowheads="1"/>
            </p:cNvSpPr>
            <p:nvPr/>
          </p:nvSpPr>
          <p:spPr bwMode="auto">
            <a:xfrm>
              <a:off x="1747" y="3232"/>
              <a:ext cx="407" cy="233"/>
            </a:xfrm>
            <a:prstGeom prst="rect">
              <a:avLst/>
            </a:prstGeom>
            <a:noFill/>
            <a:ln w="9525">
              <a:noFill/>
              <a:miter lim="800000"/>
              <a:headEnd/>
              <a:tailEnd/>
            </a:ln>
            <a:effectLst/>
          </p:spPr>
          <p:txBody>
            <a:bodyPr wrap="none">
              <a:spAutoFit/>
            </a:bodyPr>
            <a:lstStyle/>
            <a:p>
              <a:pPr algn="l"/>
              <a:r>
                <a:rPr lang="en-GB" b="1" dirty="0">
                  <a:latin typeface="+mn-lt"/>
                </a:rPr>
                <a:t>Hard</a:t>
              </a:r>
            </a:p>
          </p:txBody>
        </p:sp>
        <p:sp>
          <p:nvSpPr>
            <p:cNvPr id="1611798" name="Text Box 22"/>
            <p:cNvSpPr txBox="1">
              <a:spLocks noChangeArrowheads="1"/>
            </p:cNvSpPr>
            <p:nvPr/>
          </p:nvSpPr>
          <p:spPr bwMode="auto">
            <a:xfrm>
              <a:off x="2313" y="3200"/>
              <a:ext cx="360" cy="233"/>
            </a:xfrm>
            <a:prstGeom prst="rect">
              <a:avLst/>
            </a:prstGeom>
            <a:noFill/>
            <a:ln w="9525">
              <a:noFill/>
              <a:miter lim="800000"/>
              <a:headEnd/>
              <a:tailEnd/>
            </a:ln>
            <a:effectLst/>
          </p:spPr>
          <p:txBody>
            <a:bodyPr wrap="none">
              <a:spAutoFit/>
            </a:bodyPr>
            <a:lstStyle/>
            <a:p>
              <a:pPr algn="l"/>
              <a:r>
                <a:rPr lang="en-GB" b="1" dirty="0">
                  <a:latin typeface="+mn-lt"/>
                </a:rPr>
                <a:t>Soft</a:t>
              </a:r>
            </a:p>
          </p:txBody>
        </p:sp>
        <p:sp>
          <p:nvSpPr>
            <p:cNvPr id="1611799" name="Rectangle 23"/>
            <p:cNvSpPr>
              <a:spLocks noChangeArrowheads="1"/>
            </p:cNvSpPr>
            <p:nvPr/>
          </p:nvSpPr>
          <p:spPr bwMode="auto">
            <a:xfrm>
              <a:off x="1622" y="3138"/>
              <a:ext cx="1194" cy="60"/>
            </a:xfrm>
            <a:prstGeom prst="rect">
              <a:avLst/>
            </a:prstGeom>
            <a:solidFill>
              <a:schemeClr val="bg1"/>
            </a:solidFill>
            <a:ln w="9525">
              <a:noFill/>
              <a:miter lim="800000"/>
              <a:headEnd/>
              <a:tailEnd/>
            </a:ln>
            <a:effectLst/>
          </p:spPr>
          <p:txBody>
            <a:bodyPr wrap="none" anchor="ctr"/>
            <a:lstStyle/>
            <a:p>
              <a:endParaRPr lang="en-US" b="1" dirty="0">
                <a:latin typeface="+mn-lt"/>
              </a:endParaRPr>
            </a:p>
          </p:txBody>
        </p:sp>
        <p:sp>
          <p:nvSpPr>
            <p:cNvPr id="1611800" name="Line 24"/>
            <p:cNvSpPr>
              <a:spLocks noChangeShapeType="1"/>
            </p:cNvSpPr>
            <p:nvPr/>
          </p:nvSpPr>
          <p:spPr bwMode="auto">
            <a:xfrm flipH="1">
              <a:off x="1623" y="1879"/>
              <a:ext cx="614" cy="1323"/>
            </a:xfrm>
            <a:prstGeom prst="line">
              <a:avLst/>
            </a:prstGeom>
            <a:noFill/>
            <a:ln w="38100" cmpd="dbl">
              <a:solidFill>
                <a:srgbClr val="000000"/>
              </a:solidFill>
              <a:round/>
              <a:headEnd/>
              <a:tailEnd/>
            </a:ln>
          </p:spPr>
          <p:txBody>
            <a:bodyPr/>
            <a:lstStyle/>
            <a:p>
              <a:endParaRPr lang="en-US" b="1" dirty="0">
                <a:latin typeface="+mn-lt"/>
              </a:endParaRPr>
            </a:p>
          </p:txBody>
        </p:sp>
        <p:sp>
          <p:nvSpPr>
            <p:cNvPr id="1611801" name="Line 25"/>
            <p:cNvSpPr>
              <a:spLocks noChangeShapeType="1"/>
            </p:cNvSpPr>
            <p:nvPr/>
          </p:nvSpPr>
          <p:spPr bwMode="auto">
            <a:xfrm flipH="1">
              <a:off x="2221" y="1900"/>
              <a:ext cx="7" cy="1299"/>
            </a:xfrm>
            <a:prstGeom prst="line">
              <a:avLst/>
            </a:prstGeom>
            <a:noFill/>
            <a:ln w="38100" cmpd="dbl">
              <a:solidFill>
                <a:srgbClr val="000000"/>
              </a:solidFill>
              <a:round/>
              <a:headEnd/>
              <a:tailEnd/>
            </a:ln>
          </p:spPr>
          <p:txBody>
            <a:bodyPr/>
            <a:lstStyle/>
            <a:p>
              <a:endParaRPr lang="en-US" b="1" dirty="0">
                <a:latin typeface="+mn-lt"/>
              </a:endParaRPr>
            </a:p>
          </p:txBody>
        </p:sp>
        <p:sp>
          <p:nvSpPr>
            <p:cNvPr id="1611802" name="Line 26"/>
            <p:cNvSpPr>
              <a:spLocks noChangeShapeType="1"/>
            </p:cNvSpPr>
            <p:nvPr/>
          </p:nvSpPr>
          <p:spPr bwMode="auto">
            <a:xfrm>
              <a:off x="2228" y="1888"/>
              <a:ext cx="587" cy="1300"/>
            </a:xfrm>
            <a:prstGeom prst="line">
              <a:avLst/>
            </a:prstGeom>
            <a:noFill/>
            <a:ln w="38100" cmpd="dbl">
              <a:solidFill>
                <a:srgbClr val="000000"/>
              </a:solidFill>
              <a:round/>
              <a:headEnd/>
              <a:tailEnd/>
            </a:ln>
          </p:spPr>
          <p:txBody>
            <a:bodyPr/>
            <a:lstStyle/>
            <a:p>
              <a:endParaRPr lang="en-US" b="1" dirty="0">
                <a:latin typeface="+mn-lt"/>
              </a:endParaRPr>
            </a:p>
          </p:txBody>
        </p:sp>
        <p:sp>
          <p:nvSpPr>
            <p:cNvPr id="1611803" name="Oval 27"/>
            <p:cNvSpPr>
              <a:spLocks noChangeArrowheads="1"/>
            </p:cNvSpPr>
            <p:nvPr/>
          </p:nvSpPr>
          <p:spPr bwMode="auto">
            <a:xfrm>
              <a:off x="2190" y="1875"/>
              <a:ext cx="76" cy="76"/>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b="1" dirty="0">
                <a:latin typeface="+mn-lt"/>
              </a:endParaRPr>
            </a:p>
          </p:txBody>
        </p:sp>
      </p:grpSp>
      <p:sp>
        <p:nvSpPr>
          <p:cNvPr id="3" name="Slide Number Placeholder 2"/>
          <p:cNvSpPr>
            <a:spLocks noGrp="1"/>
          </p:cNvSpPr>
          <p:nvPr>
            <p:ph type="sldNum" sz="quarter" idx="12"/>
          </p:nvPr>
        </p:nvSpPr>
        <p:spPr/>
        <p:txBody>
          <a:bodyPr/>
          <a:lstStyle/>
          <a:p>
            <a:fld id="{4BE819A1-3DD8-4179-BFD0-BF7D359F8DBD}" type="slidenum">
              <a:rPr lang="en-US" smtClean="0"/>
              <a:pPr/>
              <a:t>38</a:t>
            </a:fld>
            <a:endParaRPr lang="en-US" dirty="0"/>
          </a:p>
        </p:txBody>
      </p:sp>
    </p:spTree>
    <p:extLst>
      <p:ext uri="{BB962C8B-B14F-4D97-AF65-F5344CB8AC3E}">
        <p14:creationId xmlns:p14="http://schemas.microsoft.com/office/powerpoint/2010/main" val="1492610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9" name="Rectangle 3"/>
          <p:cNvSpPr>
            <a:spLocks noGrp="1" noChangeArrowheads="1"/>
          </p:cNvSpPr>
          <p:nvPr>
            <p:ph type="title"/>
          </p:nvPr>
        </p:nvSpPr>
        <p:spPr/>
        <p:txBody>
          <a:bodyPr/>
          <a:lstStyle/>
          <a:p>
            <a:r>
              <a:rPr lang="en-GB" dirty="0" smtClean="0"/>
              <a:t>Risk Management Process</a:t>
            </a:r>
            <a:endParaRPr lang="en-GB" dirty="0"/>
          </a:p>
        </p:txBody>
      </p:sp>
      <p:sp>
        <p:nvSpPr>
          <p:cNvPr id="21" name="Freeform 2"/>
          <p:cNvSpPr>
            <a:spLocks/>
          </p:cNvSpPr>
          <p:nvPr/>
        </p:nvSpPr>
        <p:spPr bwMode="auto">
          <a:xfrm>
            <a:off x="2133600" y="990600"/>
            <a:ext cx="2361155" cy="736289"/>
          </a:xfrm>
          <a:custGeom>
            <a:avLst/>
            <a:gdLst/>
            <a:ahLst/>
            <a:cxnLst>
              <a:cxn ang="0">
                <a:pos x="67" y="487"/>
              </a:cxn>
              <a:cxn ang="0">
                <a:pos x="52" y="484"/>
              </a:cxn>
              <a:cxn ang="0">
                <a:pos x="38" y="478"/>
              </a:cxn>
              <a:cxn ang="0">
                <a:pos x="26" y="469"/>
              </a:cxn>
              <a:cxn ang="0">
                <a:pos x="16" y="459"/>
              </a:cxn>
              <a:cxn ang="0">
                <a:pos x="9" y="447"/>
              </a:cxn>
              <a:cxn ang="0">
                <a:pos x="3" y="434"/>
              </a:cxn>
              <a:cxn ang="0">
                <a:pos x="0" y="419"/>
              </a:cxn>
              <a:cxn ang="0">
                <a:pos x="0" y="74"/>
              </a:cxn>
              <a:cxn ang="0">
                <a:pos x="1" y="60"/>
              </a:cxn>
              <a:cxn ang="0">
                <a:pos x="6" y="45"/>
              </a:cxn>
              <a:cxn ang="0">
                <a:pos x="11" y="33"/>
              </a:cxn>
              <a:cxn ang="0">
                <a:pos x="22" y="22"/>
              </a:cxn>
              <a:cxn ang="0">
                <a:pos x="32" y="13"/>
              </a:cxn>
              <a:cxn ang="0">
                <a:pos x="45" y="6"/>
              </a:cxn>
              <a:cxn ang="0">
                <a:pos x="60" y="1"/>
              </a:cxn>
              <a:cxn ang="0">
                <a:pos x="74" y="0"/>
              </a:cxn>
              <a:cxn ang="0">
                <a:pos x="1780" y="0"/>
              </a:cxn>
              <a:cxn ang="0">
                <a:pos x="1795" y="3"/>
              </a:cxn>
              <a:cxn ang="0">
                <a:pos x="1810" y="9"/>
              </a:cxn>
              <a:cxn ang="0">
                <a:pos x="1821" y="17"/>
              </a:cxn>
              <a:cxn ang="0">
                <a:pos x="1832" y="28"/>
              </a:cxn>
              <a:cxn ang="0">
                <a:pos x="1839" y="39"/>
              </a:cxn>
              <a:cxn ang="0">
                <a:pos x="1845" y="52"/>
              </a:cxn>
              <a:cxn ang="0">
                <a:pos x="1848" y="67"/>
              </a:cxn>
              <a:cxn ang="0">
                <a:pos x="1849" y="412"/>
              </a:cxn>
              <a:cxn ang="0">
                <a:pos x="1846" y="427"/>
              </a:cxn>
              <a:cxn ang="0">
                <a:pos x="1842" y="441"/>
              </a:cxn>
              <a:cxn ang="0">
                <a:pos x="1836" y="453"/>
              </a:cxn>
              <a:cxn ang="0">
                <a:pos x="1827" y="465"/>
              </a:cxn>
              <a:cxn ang="0">
                <a:pos x="1815" y="473"/>
              </a:cxn>
              <a:cxn ang="0">
                <a:pos x="1802" y="481"/>
              </a:cxn>
              <a:cxn ang="0">
                <a:pos x="1789" y="485"/>
              </a:cxn>
              <a:cxn ang="0">
                <a:pos x="1773" y="487"/>
              </a:cxn>
            </a:cxnLst>
            <a:rect l="0" t="0" r="r" b="b"/>
            <a:pathLst>
              <a:path w="1849" h="487">
                <a:moveTo>
                  <a:pt x="74" y="487"/>
                </a:moveTo>
                <a:lnTo>
                  <a:pt x="67" y="487"/>
                </a:lnTo>
                <a:lnTo>
                  <a:pt x="60" y="485"/>
                </a:lnTo>
                <a:lnTo>
                  <a:pt x="52" y="484"/>
                </a:lnTo>
                <a:lnTo>
                  <a:pt x="45" y="481"/>
                </a:lnTo>
                <a:lnTo>
                  <a:pt x="38" y="478"/>
                </a:lnTo>
                <a:lnTo>
                  <a:pt x="32" y="473"/>
                </a:lnTo>
                <a:lnTo>
                  <a:pt x="26" y="469"/>
                </a:lnTo>
                <a:lnTo>
                  <a:pt x="22" y="465"/>
                </a:lnTo>
                <a:lnTo>
                  <a:pt x="16" y="459"/>
                </a:lnTo>
                <a:lnTo>
                  <a:pt x="11" y="453"/>
                </a:lnTo>
                <a:lnTo>
                  <a:pt x="9" y="447"/>
                </a:lnTo>
                <a:lnTo>
                  <a:pt x="6" y="441"/>
                </a:lnTo>
                <a:lnTo>
                  <a:pt x="3" y="434"/>
                </a:lnTo>
                <a:lnTo>
                  <a:pt x="1" y="427"/>
                </a:lnTo>
                <a:lnTo>
                  <a:pt x="0" y="419"/>
                </a:lnTo>
                <a:lnTo>
                  <a:pt x="0" y="412"/>
                </a:lnTo>
                <a:lnTo>
                  <a:pt x="0" y="74"/>
                </a:lnTo>
                <a:lnTo>
                  <a:pt x="0" y="67"/>
                </a:lnTo>
                <a:lnTo>
                  <a:pt x="1" y="60"/>
                </a:lnTo>
                <a:lnTo>
                  <a:pt x="3" y="52"/>
                </a:lnTo>
                <a:lnTo>
                  <a:pt x="6" y="45"/>
                </a:lnTo>
                <a:lnTo>
                  <a:pt x="9" y="39"/>
                </a:lnTo>
                <a:lnTo>
                  <a:pt x="11" y="33"/>
                </a:lnTo>
                <a:lnTo>
                  <a:pt x="16" y="28"/>
                </a:lnTo>
                <a:lnTo>
                  <a:pt x="22" y="22"/>
                </a:lnTo>
                <a:lnTo>
                  <a:pt x="26" y="17"/>
                </a:lnTo>
                <a:lnTo>
                  <a:pt x="32" y="13"/>
                </a:lnTo>
                <a:lnTo>
                  <a:pt x="38" y="9"/>
                </a:lnTo>
                <a:lnTo>
                  <a:pt x="45" y="6"/>
                </a:lnTo>
                <a:lnTo>
                  <a:pt x="52" y="3"/>
                </a:lnTo>
                <a:lnTo>
                  <a:pt x="60" y="1"/>
                </a:lnTo>
                <a:lnTo>
                  <a:pt x="67" y="0"/>
                </a:lnTo>
                <a:lnTo>
                  <a:pt x="74" y="0"/>
                </a:lnTo>
                <a:lnTo>
                  <a:pt x="1773" y="0"/>
                </a:lnTo>
                <a:lnTo>
                  <a:pt x="1780" y="0"/>
                </a:lnTo>
                <a:lnTo>
                  <a:pt x="1789" y="1"/>
                </a:lnTo>
                <a:lnTo>
                  <a:pt x="1795" y="3"/>
                </a:lnTo>
                <a:lnTo>
                  <a:pt x="1802" y="6"/>
                </a:lnTo>
                <a:lnTo>
                  <a:pt x="1810" y="9"/>
                </a:lnTo>
                <a:lnTo>
                  <a:pt x="1815" y="13"/>
                </a:lnTo>
                <a:lnTo>
                  <a:pt x="1821" y="17"/>
                </a:lnTo>
                <a:lnTo>
                  <a:pt x="1827" y="22"/>
                </a:lnTo>
                <a:lnTo>
                  <a:pt x="1832" y="28"/>
                </a:lnTo>
                <a:lnTo>
                  <a:pt x="1836" y="33"/>
                </a:lnTo>
                <a:lnTo>
                  <a:pt x="1839" y="39"/>
                </a:lnTo>
                <a:lnTo>
                  <a:pt x="1842" y="45"/>
                </a:lnTo>
                <a:lnTo>
                  <a:pt x="1845" y="52"/>
                </a:lnTo>
                <a:lnTo>
                  <a:pt x="1846" y="60"/>
                </a:lnTo>
                <a:lnTo>
                  <a:pt x="1848" y="67"/>
                </a:lnTo>
                <a:lnTo>
                  <a:pt x="1849" y="74"/>
                </a:lnTo>
                <a:lnTo>
                  <a:pt x="1849" y="412"/>
                </a:lnTo>
                <a:lnTo>
                  <a:pt x="1848" y="419"/>
                </a:lnTo>
                <a:lnTo>
                  <a:pt x="1846" y="427"/>
                </a:lnTo>
                <a:lnTo>
                  <a:pt x="1845" y="434"/>
                </a:lnTo>
                <a:lnTo>
                  <a:pt x="1842" y="441"/>
                </a:lnTo>
                <a:lnTo>
                  <a:pt x="1839" y="447"/>
                </a:lnTo>
                <a:lnTo>
                  <a:pt x="1836" y="453"/>
                </a:lnTo>
                <a:lnTo>
                  <a:pt x="1832" y="459"/>
                </a:lnTo>
                <a:lnTo>
                  <a:pt x="1827" y="465"/>
                </a:lnTo>
                <a:lnTo>
                  <a:pt x="1821" y="469"/>
                </a:lnTo>
                <a:lnTo>
                  <a:pt x="1815" y="473"/>
                </a:lnTo>
                <a:lnTo>
                  <a:pt x="1810" y="478"/>
                </a:lnTo>
                <a:lnTo>
                  <a:pt x="1802" y="481"/>
                </a:lnTo>
                <a:lnTo>
                  <a:pt x="1795" y="484"/>
                </a:lnTo>
                <a:lnTo>
                  <a:pt x="1789" y="485"/>
                </a:lnTo>
                <a:lnTo>
                  <a:pt x="1780" y="487"/>
                </a:lnTo>
                <a:lnTo>
                  <a:pt x="1773" y="487"/>
                </a:lnTo>
                <a:lnTo>
                  <a:pt x="74" y="487"/>
                </a:lnTo>
                <a:close/>
              </a:path>
            </a:pathLst>
          </a:custGeom>
          <a:solidFill>
            <a:schemeClr val="accent5">
              <a:lumMod val="20000"/>
              <a:lumOff val="80000"/>
            </a:schemeClr>
          </a:solidFill>
          <a:ln w="9525">
            <a:noFill/>
            <a:round/>
            <a:headEnd/>
            <a:tailEnd/>
          </a:ln>
        </p:spPr>
        <p:txBody>
          <a:bodyPr/>
          <a:lstStyle/>
          <a:p>
            <a:endParaRPr lang="en-GB" dirty="0"/>
          </a:p>
        </p:txBody>
      </p:sp>
      <p:sp>
        <p:nvSpPr>
          <p:cNvPr id="22" name="Freeform 3"/>
          <p:cNvSpPr>
            <a:spLocks/>
          </p:cNvSpPr>
          <p:nvPr/>
        </p:nvSpPr>
        <p:spPr bwMode="auto">
          <a:xfrm>
            <a:off x="2133600" y="990600"/>
            <a:ext cx="2361155" cy="736289"/>
          </a:xfrm>
          <a:custGeom>
            <a:avLst/>
            <a:gdLst/>
            <a:ahLst/>
            <a:cxnLst>
              <a:cxn ang="0">
                <a:pos x="67" y="487"/>
              </a:cxn>
              <a:cxn ang="0">
                <a:pos x="52" y="484"/>
              </a:cxn>
              <a:cxn ang="0">
                <a:pos x="38" y="478"/>
              </a:cxn>
              <a:cxn ang="0">
                <a:pos x="26" y="469"/>
              </a:cxn>
              <a:cxn ang="0">
                <a:pos x="16" y="459"/>
              </a:cxn>
              <a:cxn ang="0">
                <a:pos x="9" y="447"/>
              </a:cxn>
              <a:cxn ang="0">
                <a:pos x="3" y="434"/>
              </a:cxn>
              <a:cxn ang="0">
                <a:pos x="0" y="419"/>
              </a:cxn>
              <a:cxn ang="0">
                <a:pos x="0" y="74"/>
              </a:cxn>
              <a:cxn ang="0">
                <a:pos x="1" y="60"/>
              </a:cxn>
              <a:cxn ang="0">
                <a:pos x="6" y="45"/>
              </a:cxn>
              <a:cxn ang="0">
                <a:pos x="11" y="33"/>
              </a:cxn>
              <a:cxn ang="0">
                <a:pos x="22" y="22"/>
              </a:cxn>
              <a:cxn ang="0">
                <a:pos x="32" y="13"/>
              </a:cxn>
              <a:cxn ang="0">
                <a:pos x="45" y="6"/>
              </a:cxn>
              <a:cxn ang="0">
                <a:pos x="60" y="1"/>
              </a:cxn>
              <a:cxn ang="0">
                <a:pos x="74" y="0"/>
              </a:cxn>
              <a:cxn ang="0">
                <a:pos x="1780" y="0"/>
              </a:cxn>
              <a:cxn ang="0">
                <a:pos x="1795" y="3"/>
              </a:cxn>
              <a:cxn ang="0">
                <a:pos x="1810" y="9"/>
              </a:cxn>
              <a:cxn ang="0">
                <a:pos x="1821" y="17"/>
              </a:cxn>
              <a:cxn ang="0">
                <a:pos x="1832" y="28"/>
              </a:cxn>
              <a:cxn ang="0">
                <a:pos x="1839" y="39"/>
              </a:cxn>
              <a:cxn ang="0">
                <a:pos x="1845" y="52"/>
              </a:cxn>
              <a:cxn ang="0">
                <a:pos x="1848" y="67"/>
              </a:cxn>
              <a:cxn ang="0">
                <a:pos x="1849" y="412"/>
              </a:cxn>
              <a:cxn ang="0">
                <a:pos x="1846" y="427"/>
              </a:cxn>
              <a:cxn ang="0">
                <a:pos x="1843" y="441"/>
              </a:cxn>
              <a:cxn ang="0">
                <a:pos x="1836" y="453"/>
              </a:cxn>
              <a:cxn ang="0">
                <a:pos x="1827" y="465"/>
              </a:cxn>
              <a:cxn ang="0">
                <a:pos x="1815" y="473"/>
              </a:cxn>
              <a:cxn ang="0">
                <a:pos x="1802" y="481"/>
              </a:cxn>
              <a:cxn ang="0">
                <a:pos x="1789" y="485"/>
              </a:cxn>
              <a:cxn ang="0">
                <a:pos x="1773" y="487"/>
              </a:cxn>
            </a:cxnLst>
            <a:rect l="0" t="0" r="r" b="b"/>
            <a:pathLst>
              <a:path w="1849" h="487">
                <a:moveTo>
                  <a:pt x="74" y="487"/>
                </a:moveTo>
                <a:lnTo>
                  <a:pt x="67" y="487"/>
                </a:lnTo>
                <a:lnTo>
                  <a:pt x="60" y="485"/>
                </a:lnTo>
                <a:lnTo>
                  <a:pt x="52" y="484"/>
                </a:lnTo>
                <a:lnTo>
                  <a:pt x="45" y="481"/>
                </a:lnTo>
                <a:lnTo>
                  <a:pt x="38" y="478"/>
                </a:lnTo>
                <a:lnTo>
                  <a:pt x="32" y="473"/>
                </a:lnTo>
                <a:lnTo>
                  <a:pt x="26" y="469"/>
                </a:lnTo>
                <a:lnTo>
                  <a:pt x="22" y="465"/>
                </a:lnTo>
                <a:lnTo>
                  <a:pt x="16" y="459"/>
                </a:lnTo>
                <a:lnTo>
                  <a:pt x="11" y="453"/>
                </a:lnTo>
                <a:lnTo>
                  <a:pt x="9" y="447"/>
                </a:lnTo>
                <a:lnTo>
                  <a:pt x="6" y="441"/>
                </a:lnTo>
                <a:lnTo>
                  <a:pt x="3" y="434"/>
                </a:lnTo>
                <a:lnTo>
                  <a:pt x="1" y="427"/>
                </a:lnTo>
                <a:lnTo>
                  <a:pt x="0" y="419"/>
                </a:lnTo>
                <a:lnTo>
                  <a:pt x="0" y="412"/>
                </a:lnTo>
                <a:lnTo>
                  <a:pt x="0" y="74"/>
                </a:lnTo>
                <a:lnTo>
                  <a:pt x="0" y="67"/>
                </a:lnTo>
                <a:lnTo>
                  <a:pt x="1" y="60"/>
                </a:lnTo>
                <a:lnTo>
                  <a:pt x="3" y="52"/>
                </a:lnTo>
                <a:lnTo>
                  <a:pt x="6" y="45"/>
                </a:lnTo>
                <a:lnTo>
                  <a:pt x="9" y="39"/>
                </a:lnTo>
                <a:lnTo>
                  <a:pt x="11" y="33"/>
                </a:lnTo>
                <a:lnTo>
                  <a:pt x="16" y="28"/>
                </a:lnTo>
                <a:lnTo>
                  <a:pt x="22" y="22"/>
                </a:lnTo>
                <a:lnTo>
                  <a:pt x="26" y="17"/>
                </a:lnTo>
                <a:lnTo>
                  <a:pt x="32" y="13"/>
                </a:lnTo>
                <a:lnTo>
                  <a:pt x="38" y="9"/>
                </a:lnTo>
                <a:lnTo>
                  <a:pt x="45" y="6"/>
                </a:lnTo>
                <a:lnTo>
                  <a:pt x="52" y="3"/>
                </a:lnTo>
                <a:lnTo>
                  <a:pt x="60" y="1"/>
                </a:lnTo>
                <a:lnTo>
                  <a:pt x="67" y="0"/>
                </a:lnTo>
                <a:lnTo>
                  <a:pt x="74" y="0"/>
                </a:lnTo>
                <a:lnTo>
                  <a:pt x="1773" y="0"/>
                </a:lnTo>
                <a:lnTo>
                  <a:pt x="1780" y="0"/>
                </a:lnTo>
                <a:lnTo>
                  <a:pt x="1789" y="1"/>
                </a:lnTo>
                <a:lnTo>
                  <a:pt x="1795" y="3"/>
                </a:lnTo>
                <a:lnTo>
                  <a:pt x="1802" y="6"/>
                </a:lnTo>
                <a:lnTo>
                  <a:pt x="1810" y="9"/>
                </a:lnTo>
                <a:lnTo>
                  <a:pt x="1815" y="13"/>
                </a:lnTo>
                <a:lnTo>
                  <a:pt x="1821" y="17"/>
                </a:lnTo>
                <a:lnTo>
                  <a:pt x="1827" y="22"/>
                </a:lnTo>
                <a:lnTo>
                  <a:pt x="1832" y="28"/>
                </a:lnTo>
                <a:lnTo>
                  <a:pt x="1836" y="33"/>
                </a:lnTo>
                <a:lnTo>
                  <a:pt x="1839" y="39"/>
                </a:lnTo>
                <a:lnTo>
                  <a:pt x="1843" y="45"/>
                </a:lnTo>
                <a:lnTo>
                  <a:pt x="1845" y="52"/>
                </a:lnTo>
                <a:lnTo>
                  <a:pt x="1846" y="60"/>
                </a:lnTo>
                <a:lnTo>
                  <a:pt x="1848" y="67"/>
                </a:lnTo>
                <a:lnTo>
                  <a:pt x="1849" y="74"/>
                </a:lnTo>
                <a:lnTo>
                  <a:pt x="1849" y="412"/>
                </a:lnTo>
                <a:lnTo>
                  <a:pt x="1848" y="419"/>
                </a:lnTo>
                <a:lnTo>
                  <a:pt x="1846" y="427"/>
                </a:lnTo>
                <a:lnTo>
                  <a:pt x="1845" y="434"/>
                </a:lnTo>
                <a:lnTo>
                  <a:pt x="1843" y="441"/>
                </a:lnTo>
                <a:lnTo>
                  <a:pt x="1839" y="447"/>
                </a:lnTo>
                <a:lnTo>
                  <a:pt x="1836" y="453"/>
                </a:lnTo>
                <a:lnTo>
                  <a:pt x="1832" y="459"/>
                </a:lnTo>
                <a:lnTo>
                  <a:pt x="1827" y="465"/>
                </a:lnTo>
                <a:lnTo>
                  <a:pt x="1821" y="469"/>
                </a:lnTo>
                <a:lnTo>
                  <a:pt x="1815" y="473"/>
                </a:lnTo>
                <a:lnTo>
                  <a:pt x="1810" y="478"/>
                </a:lnTo>
                <a:lnTo>
                  <a:pt x="1802" y="481"/>
                </a:lnTo>
                <a:lnTo>
                  <a:pt x="1795" y="484"/>
                </a:lnTo>
                <a:lnTo>
                  <a:pt x="1789" y="485"/>
                </a:lnTo>
                <a:lnTo>
                  <a:pt x="1780" y="487"/>
                </a:lnTo>
                <a:lnTo>
                  <a:pt x="1773" y="487"/>
                </a:lnTo>
                <a:lnTo>
                  <a:pt x="74" y="487"/>
                </a:lnTo>
              </a:path>
            </a:pathLst>
          </a:custGeom>
          <a:noFill/>
          <a:ln w="28575">
            <a:solidFill>
              <a:srgbClr val="000000"/>
            </a:solidFill>
            <a:prstDash val="solid"/>
            <a:round/>
            <a:headEnd/>
            <a:tailEnd/>
          </a:ln>
        </p:spPr>
        <p:txBody>
          <a:bodyPr/>
          <a:lstStyle/>
          <a:p>
            <a:endParaRPr lang="en-GB" dirty="0"/>
          </a:p>
        </p:txBody>
      </p:sp>
      <p:sp>
        <p:nvSpPr>
          <p:cNvPr id="23" name="Rectangle 4"/>
          <p:cNvSpPr>
            <a:spLocks noChangeArrowheads="1"/>
          </p:cNvSpPr>
          <p:nvPr/>
        </p:nvSpPr>
        <p:spPr bwMode="auto">
          <a:xfrm>
            <a:off x="3097728" y="1057123"/>
            <a:ext cx="512074" cy="173867"/>
          </a:xfrm>
          <a:prstGeom prst="rect">
            <a:avLst/>
          </a:prstGeom>
          <a:noFill/>
          <a:ln w="9525">
            <a:noFill/>
            <a:miter lim="800000"/>
            <a:headEnd/>
            <a:tailEnd/>
          </a:ln>
        </p:spPr>
        <p:txBody>
          <a:bodyPr wrap="none" lIns="0" tIns="0" rIns="0" bIns="0">
            <a:spAutoFit/>
          </a:bodyPr>
          <a:lstStyle/>
          <a:p>
            <a:pPr algn="ctr" eaLnBrk="0" hangingPunct="0">
              <a:spcAft>
                <a:spcPct val="0"/>
              </a:spcAft>
              <a:buClrTx/>
              <a:buSzTx/>
              <a:buFontTx/>
              <a:buNone/>
            </a:pPr>
            <a:r>
              <a:rPr lang="en-GB" sz="1200" b="1" dirty="0"/>
              <a:t>INITIATE</a:t>
            </a:r>
            <a:endParaRPr lang="en-GB" sz="1800" dirty="0">
              <a:solidFill>
                <a:schemeClr val="tx1"/>
              </a:solidFill>
            </a:endParaRPr>
          </a:p>
        </p:txBody>
      </p:sp>
      <p:sp>
        <p:nvSpPr>
          <p:cNvPr id="24" name="Rectangle 5"/>
          <p:cNvSpPr>
            <a:spLocks noChangeArrowheads="1"/>
          </p:cNvSpPr>
          <p:nvPr/>
        </p:nvSpPr>
        <p:spPr bwMode="auto">
          <a:xfrm>
            <a:off x="2644396" y="1274835"/>
            <a:ext cx="1408520" cy="347734"/>
          </a:xfrm>
          <a:prstGeom prst="rect">
            <a:avLst/>
          </a:prstGeom>
          <a:noFill/>
          <a:ln w="9525">
            <a:noFill/>
            <a:miter lim="800000"/>
            <a:headEnd/>
            <a:tailEnd/>
          </a:ln>
        </p:spPr>
        <p:txBody>
          <a:bodyPr wrap="none" lIns="0" tIns="0" rIns="0" bIns="0">
            <a:spAutoFit/>
          </a:bodyPr>
          <a:lstStyle/>
          <a:p>
            <a:pPr algn="ctr" eaLnBrk="0" hangingPunct="0">
              <a:spcAft>
                <a:spcPct val="0"/>
              </a:spcAft>
              <a:buClrTx/>
              <a:buSzTx/>
              <a:buFontTx/>
              <a:buNone/>
            </a:pPr>
            <a:r>
              <a:rPr lang="en-GB" sz="1200" b="1" dirty="0"/>
              <a:t>Project definition</a:t>
            </a:r>
          </a:p>
          <a:p>
            <a:pPr algn="ctr" eaLnBrk="0" hangingPunct="0">
              <a:spcAft>
                <a:spcPct val="0"/>
              </a:spcAft>
              <a:buClrTx/>
              <a:buSzTx/>
              <a:buFontTx/>
              <a:buNone/>
            </a:pPr>
            <a:r>
              <a:rPr lang="en-GB" sz="1200" b="1" dirty="0"/>
              <a:t>Risk management focus</a:t>
            </a:r>
            <a:endParaRPr lang="en-GB" sz="1800" dirty="0">
              <a:solidFill>
                <a:schemeClr val="tx1"/>
              </a:solidFill>
            </a:endParaRPr>
          </a:p>
        </p:txBody>
      </p:sp>
      <p:sp>
        <p:nvSpPr>
          <p:cNvPr id="25" name="Freeform 6"/>
          <p:cNvSpPr>
            <a:spLocks/>
          </p:cNvSpPr>
          <p:nvPr/>
        </p:nvSpPr>
        <p:spPr bwMode="auto">
          <a:xfrm>
            <a:off x="2133600" y="2020196"/>
            <a:ext cx="2361155" cy="736290"/>
          </a:xfrm>
          <a:custGeom>
            <a:avLst/>
            <a:gdLst/>
            <a:ahLst/>
            <a:cxnLst>
              <a:cxn ang="0">
                <a:pos x="67" y="487"/>
              </a:cxn>
              <a:cxn ang="0">
                <a:pos x="52" y="484"/>
              </a:cxn>
              <a:cxn ang="0">
                <a:pos x="38" y="478"/>
              </a:cxn>
              <a:cxn ang="0">
                <a:pos x="26" y="471"/>
              </a:cxn>
              <a:cxn ang="0">
                <a:pos x="16" y="460"/>
              </a:cxn>
              <a:cxn ang="0">
                <a:pos x="9" y="447"/>
              </a:cxn>
              <a:cxn ang="0">
                <a:pos x="3" y="434"/>
              </a:cxn>
              <a:cxn ang="0">
                <a:pos x="0" y="419"/>
              </a:cxn>
              <a:cxn ang="0">
                <a:pos x="0" y="76"/>
              </a:cxn>
              <a:cxn ang="0">
                <a:pos x="1" y="60"/>
              </a:cxn>
              <a:cxn ang="0">
                <a:pos x="6" y="47"/>
              </a:cxn>
              <a:cxn ang="0">
                <a:pos x="11" y="34"/>
              </a:cxn>
              <a:cxn ang="0">
                <a:pos x="22" y="22"/>
              </a:cxn>
              <a:cxn ang="0">
                <a:pos x="32" y="13"/>
              </a:cxn>
              <a:cxn ang="0">
                <a:pos x="45" y="6"/>
              </a:cxn>
              <a:cxn ang="0">
                <a:pos x="60" y="1"/>
              </a:cxn>
              <a:cxn ang="0">
                <a:pos x="74" y="0"/>
              </a:cxn>
              <a:cxn ang="0">
                <a:pos x="1780" y="0"/>
              </a:cxn>
              <a:cxn ang="0">
                <a:pos x="1795" y="3"/>
              </a:cxn>
              <a:cxn ang="0">
                <a:pos x="1810" y="9"/>
              </a:cxn>
              <a:cxn ang="0">
                <a:pos x="1821" y="17"/>
              </a:cxn>
              <a:cxn ang="0">
                <a:pos x="1832" y="28"/>
              </a:cxn>
              <a:cxn ang="0">
                <a:pos x="1839" y="39"/>
              </a:cxn>
              <a:cxn ang="0">
                <a:pos x="1845" y="53"/>
              </a:cxn>
              <a:cxn ang="0">
                <a:pos x="1848" y="67"/>
              </a:cxn>
              <a:cxn ang="0">
                <a:pos x="1849" y="412"/>
              </a:cxn>
              <a:cxn ang="0">
                <a:pos x="1846" y="427"/>
              </a:cxn>
              <a:cxn ang="0">
                <a:pos x="1842" y="441"/>
              </a:cxn>
              <a:cxn ang="0">
                <a:pos x="1836" y="454"/>
              </a:cxn>
              <a:cxn ang="0">
                <a:pos x="1827" y="465"/>
              </a:cxn>
              <a:cxn ang="0">
                <a:pos x="1815" y="475"/>
              </a:cxn>
              <a:cxn ang="0">
                <a:pos x="1802" y="481"/>
              </a:cxn>
              <a:cxn ang="0">
                <a:pos x="1789" y="485"/>
              </a:cxn>
              <a:cxn ang="0">
                <a:pos x="1773" y="487"/>
              </a:cxn>
            </a:cxnLst>
            <a:rect l="0" t="0" r="r" b="b"/>
            <a:pathLst>
              <a:path w="1849" h="487">
                <a:moveTo>
                  <a:pt x="74" y="487"/>
                </a:moveTo>
                <a:lnTo>
                  <a:pt x="67" y="487"/>
                </a:lnTo>
                <a:lnTo>
                  <a:pt x="60" y="485"/>
                </a:lnTo>
                <a:lnTo>
                  <a:pt x="52" y="484"/>
                </a:lnTo>
                <a:lnTo>
                  <a:pt x="45" y="481"/>
                </a:lnTo>
                <a:lnTo>
                  <a:pt x="38" y="478"/>
                </a:lnTo>
                <a:lnTo>
                  <a:pt x="32" y="475"/>
                </a:lnTo>
                <a:lnTo>
                  <a:pt x="26" y="471"/>
                </a:lnTo>
                <a:lnTo>
                  <a:pt x="22" y="465"/>
                </a:lnTo>
                <a:lnTo>
                  <a:pt x="16" y="460"/>
                </a:lnTo>
                <a:lnTo>
                  <a:pt x="11" y="454"/>
                </a:lnTo>
                <a:lnTo>
                  <a:pt x="9" y="447"/>
                </a:lnTo>
                <a:lnTo>
                  <a:pt x="6" y="441"/>
                </a:lnTo>
                <a:lnTo>
                  <a:pt x="3" y="434"/>
                </a:lnTo>
                <a:lnTo>
                  <a:pt x="1" y="427"/>
                </a:lnTo>
                <a:lnTo>
                  <a:pt x="0" y="419"/>
                </a:lnTo>
                <a:lnTo>
                  <a:pt x="0" y="412"/>
                </a:lnTo>
                <a:lnTo>
                  <a:pt x="0" y="76"/>
                </a:lnTo>
                <a:lnTo>
                  <a:pt x="0" y="67"/>
                </a:lnTo>
                <a:lnTo>
                  <a:pt x="1" y="60"/>
                </a:lnTo>
                <a:lnTo>
                  <a:pt x="3" y="53"/>
                </a:lnTo>
                <a:lnTo>
                  <a:pt x="6" y="47"/>
                </a:lnTo>
                <a:lnTo>
                  <a:pt x="9" y="39"/>
                </a:lnTo>
                <a:lnTo>
                  <a:pt x="11" y="34"/>
                </a:lnTo>
                <a:lnTo>
                  <a:pt x="16" y="28"/>
                </a:lnTo>
                <a:lnTo>
                  <a:pt x="22" y="22"/>
                </a:lnTo>
                <a:lnTo>
                  <a:pt x="26" y="17"/>
                </a:lnTo>
                <a:lnTo>
                  <a:pt x="32" y="13"/>
                </a:lnTo>
                <a:lnTo>
                  <a:pt x="38" y="9"/>
                </a:lnTo>
                <a:lnTo>
                  <a:pt x="45" y="6"/>
                </a:lnTo>
                <a:lnTo>
                  <a:pt x="52" y="3"/>
                </a:lnTo>
                <a:lnTo>
                  <a:pt x="60" y="1"/>
                </a:lnTo>
                <a:lnTo>
                  <a:pt x="67" y="0"/>
                </a:lnTo>
                <a:lnTo>
                  <a:pt x="74" y="0"/>
                </a:lnTo>
                <a:lnTo>
                  <a:pt x="1773" y="0"/>
                </a:lnTo>
                <a:lnTo>
                  <a:pt x="1780" y="0"/>
                </a:lnTo>
                <a:lnTo>
                  <a:pt x="1789" y="1"/>
                </a:lnTo>
                <a:lnTo>
                  <a:pt x="1795" y="3"/>
                </a:lnTo>
                <a:lnTo>
                  <a:pt x="1802" y="6"/>
                </a:lnTo>
                <a:lnTo>
                  <a:pt x="1810" y="9"/>
                </a:lnTo>
                <a:lnTo>
                  <a:pt x="1815" y="13"/>
                </a:lnTo>
                <a:lnTo>
                  <a:pt x="1821" y="17"/>
                </a:lnTo>
                <a:lnTo>
                  <a:pt x="1827" y="22"/>
                </a:lnTo>
                <a:lnTo>
                  <a:pt x="1832" y="28"/>
                </a:lnTo>
                <a:lnTo>
                  <a:pt x="1836" y="34"/>
                </a:lnTo>
                <a:lnTo>
                  <a:pt x="1839" y="39"/>
                </a:lnTo>
                <a:lnTo>
                  <a:pt x="1842" y="47"/>
                </a:lnTo>
                <a:lnTo>
                  <a:pt x="1845" y="53"/>
                </a:lnTo>
                <a:lnTo>
                  <a:pt x="1846" y="60"/>
                </a:lnTo>
                <a:lnTo>
                  <a:pt x="1848" y="67"/>
                </a:lnTo>
                <a:lnTo>
                  <a:pt x="1849" y="76"/>
                </a:lnTo>
                <a:lnTo>
                  <a:pt x="1849" y="412"/>
                </a:lnTo>
                <a:lnTo>
                  <a:pt x="1848" y="419"/>
                </a:lnTo>
                <a:lnTo>
                  <a:pt x="1846" y="427"/>
                </a:lnTo>
                <a:lnTo>
                  <a:pt x="1845" y="434"/>
                </a:lnTo>
                <a:lnTo>
                  <a:pt x="1842" y="441"/>
                </a:lnTo>
                <a:lnTo>
                  <a:pt x="1839" y="447"/>
                </a:lnTo>
                <a:lnTo>
                  <a:pt x="1836" y="454"/>
                </a:lnTo>
                <a:lnTo>
                  <a:pt x="1832" y="460"/>
                </a:lnTo>
                <a:lnTo>
                  <a:pt x="1827" y="465"/>
                </a:lnTo>
                <a:lnTo>
                  <a:pt x="1821" y="471"/>
                </a:lnTo>
                <a:lnTo>
                  <a:pt x="1815" y="475"/>
                </a:lnTo>
                <a:lnTo>
                  <a:pt x="1810" y="478"/>
                </a:lnTo>
                <a:lnTo>
                  <a:pt x="1802" y="481"/>
                </a:lnTo>
                <a:lnTo>
                  <a:pt x="1795" y="484"/>
                </a:lnTo>
                <a:lnTo>
                  <a:pt x="1789" y="485"/>
                </a:lnTo>
                <a:lnTo>
                  <a:pt x="1780" y="487"/>
                </a:lnTo>
                <a:lnTo>
                  <a:pt x="1773" y="487"/>
                </a:lnTo>
                <a:lnTo>
                  <a:pt x="74" y="487"/>
                </a:lnTo>
                <a:close/>
              </a:path>
            </a:pathLst>
          </a:custGeom>
          <a:solidFill>
            <a:srgbClr val="FFFF5B"/>
          </a:solidFill>
          <a:ln w="9525">
            <a:noFill/>
            <a:round/>
            <a:headEnd/>
            <a:tailEnd/>
          </a:ln>
        </p:spPr>
        <p:txBody>
          <a:bodyPr/>
          <a:lstStyle/>
          <a:p>
            <a:endParaRPr lang="en-GB" dirty="0"/>
          </a:p>
        </p:txBody>
      </p:sp>
      <p:sp>
        <p:nvSpPr>
          <p:cNvPr id="26" name="Freeform 7"/>
          <p:cNvSpPr>
            <a:spLocks/>
          </p:cNvSpPr>
          <p:nvPr/>
        </p:nvSpPr>
        <p:spPr bwMode="auto">
          <a:xfrm>
            <a:off x="2133600" y="2020196"/>
            <a:ext cx="2361155" cy="736290"/>
          </a:xfrm>
          <a:custGeom>
            <a:avLst/>
            <a:gdLst/>
            <a:ahLst/>
            <a:cxnLst>
              <a:cxn ang="0">
                <a:pos x="67" y="487"/>
              </a:cxn>
              <a:cxn ang="0">
                <a:pos x="52" y="484"/>
              </a:cxn>
              <a:cxn ang="0">
                <a:pos x="38" y="478"/>
              </a:cxn>
              <a:cxn ang="0">
                <a:pos x="26" y="471"/>
              </a:cxn>
              <a:cxn ang="0">
                <a:pos x="16" y="460"/>
              </a:cxn>
              <a:cxn ang="0">
                <a:pos x="9" y="447"/>
              </a:cxn>
              <a:cxn ang="0">
                <a:pos x="3" y="434"/>
              </a:cxn>
              <a:cxn ang="0">
                <a:pos x="0" y="419"/>
              </a:cxn>
              <a:cxn ang="0">
                <a:pos x="0" y="76"/>
              </a:cxn>
              <a:cxn ang="0">
                <a:pos x="1" y="60"/>
              </a:cxn>
              <a:cxn ang="0">
                <a:pos x="6" y="47"/>
              </a:cxn>
              <a:cxn ang="0">
                <a:pos x="11" y="34"/>
              </a:cxn>
              <a:cxn ang="0">
                <a:pos x="22" y="22"/>
              </a:cxn>
              <a:cxn ang="0">
                <a:pos x="32" y="13"/>
              </a:cxn>
              <a:cxn ang="0">
                <a:pos x="45" y="6"/>
              </a:cxn>
              <a:cxn ang="0">
                <a:pos x="60" y="1"/>
              </a:cxn>
              <a:cxn ang="0">
                <a:pos x="74" y="0"/>
              </a:cxn>
              <a:cxn ang="0">
                <a:pos x="1780" y="0"/>
              </a:cxn>
              <a:cxn ang="0">
                <a:pos x="1795" y="3"/>
              </a:cxn>
              <a:cxn ang="0">
                <a:pos x="1810" y="9"/>
              </a:cxn>
              <a:cxn ang="0">
                <a:pos x="1821" y="17"/>
              </a:cxn>
              <a:cxn ang="0">
                <a:pos x="1832" y="28"/>
              </a:cxn>
              <a:cxn ang="0">
                <a:pos x="1839" y="39"/>
              </a:cxn>
              <a:cxn ang="0">
                <a:pos x="1845" y="53"/>
              </a:cxn>
              <a:cxn ang="0">
                <a:pos x="1848" y="67"/>
              </a:cxn>
              <a:cxn ang="0">
                <a:pos x="1849" y="412"/>
              </a:cxn>
              <a:cxn ang="0">
                <a:pos x="1846" y="427"/>
              </a:cxn>
              <a:cxn ang="0">
                <a:pos x="1843" y="441"/>
              </a:cxn>
              <a:cxn ang="0">
                <a:pos x="1836" y="454"/>
              </a:cxn>
              <a:cxn ang="0">
                <a:pos x="1827" y="465"/>
              </a:cxn>
              <a:cxn ang="0">
                <a:pos x="1815" y="475"/>
              </a:cxn>
              <a:cxn ang="0">
                <a:pos x="1802" y="481"/>
              </a:cxn>
              <a:cxn ang="0">
                <a:pos x="1789" y="485"/>
              </a:cxn>
              <a:cxn ang="0">
                <a:pos x="1773" y="487"/>
              </a:cxn>
            </a:cxnLst>
            <a:rect l="0" t="0" r="r" b="b"/>
            <a:pathLst>
              <a:path w="1849" h="487">
                <a:moveTo>
                  <a:pt x="74" y="487"/>
                </a:moveTo>
                <a:lnTo>
                  <a:pt x="67" y="487"/>
                </a:lnTo>
                <a:lnTo>
                  <a:pt x="60" y="485"/>
                </a:lnTo>
                <a:lnTo>
                  <a:pt x="52" y="484"/>
                </a:lnTo>
                <a:lnTo>
                  <a:pt x="45" y="481"/>
                </a:lnTo>
                <a:lnTo>
                  <a:pt x="38" y="478"/>
                </a:lnTo>
                <a:lnTo>
                  <a:pt x="32" y="475"/>
                </a:lnTo>
                <a:lnTo>
                  <a:pt x="26" y="471"/>
                </a:lnTo>
                <a:lnTo>
                  <a:pt x="22" y="465"/>
                </a:lnTo>
                <a:lnTo>
                  <a:pt x="16" y="460"/>
                </a:lnTo>
                <a:lnTo>
                  <a:pt x="11" y="454"/>
                </a:lnTo>
                <a:lnTo>
                  <a:pt x="9" y="447"/>
                </a:lnTo>
                <a:lnTo>
                  <a:pt x="6" y="441"/>
                </a:lnTo>
                <a:lnTo>
                  <a:pt x="3" y="434"/>
                </a:lnTo>
                <a:lnTo>
                  <a:pt x="1" y="427"/>
                </a:lnTo>
                <a:lnTo>
                  <a:pt x="0" y="419"/>
                </a:lnTo>
                <a:lnTo>
                  <a:pt x="0" y="412"/>
                </a:lnTo>
                <a:lnTo>
                  <a:pt x="0" y="76"/>
                </a:lnTo>
                <a:lnTo>
                  <a:pt x="0" y="67"/>
                </a:lnTo>
                <a:lnTo>
                  <a:pt x="1" y="60"/>
                </a:lnTo>
                <a:lnTo>
                  <a:pt x="3" y="53"/>
                </a:lnTo>
                <a:lnTo>
                  <a:pt x="6" y="47"/>
                </a:lnTo>
                <a:lnTo>
                  <a:pt x="9" y="39"/>
                </a:lnTo>
                <a:lnTo>
                  <a:pt x="11" y="34"/>
                </a:lnTo>
                <a:lnTo>
                  <a:pt x="16" y="28"/>
                </a:lnTo>
                <a:lnTo>
                  <a:pt x="22" y="22"/>
                </a:lnTo>
                <a:lnTo>
                  <a:pt x="26" y="17"/>
                </a:lnTo>
                <a:lnTo>
                  <a:pt x="32" y="13"/>
                </a:lnTo>
                <a:lnTo>
                  <a:pt x="38" y="9"/>
                </a:lnTo>
                <a:lnTo>
                  <a:pt x="45" y="6"/>
                </a:lnTo>
                <a:lnTo>
                  <a:pt x="52" y="3"/>
                </a:lnTo>
                <a:lnTo>
                  <a:pt x="60" y="1"/>
                </a:lnTo>
                <a:lnTo>
                  <a:pt x="67" y="0"/>
                </a:lnTo>
                <a:lnTo>
                  <a:pt x="74" y="0"/>
                </a:lnTo>
                <a:lnTo>
                  <a:pt x="1773" y="0"/>
                </a:lnTo>
                <a:lnTo>
                  <a:pt x="1780" y="0"/>
                </a:lnTo>
                <a:lnTo>
                  <a:pt x="1789" y="1"/>
                </a:lnTo>
                <a:lnTo>
                  <a:pt x="1795" y="3"/>
                </a:lnTo>
                <a:lnTo>
                  <a:pt x="1802" y="6"/>
                </a:lnTo>
                <a:lnTo>
                  <a:pt x="1810" y="9"/>
                </a:lnTo>
                <a:lnTo>
                  <a:pt x="1815" y="13"/>
                </a:lnTo>
                <a:lnTo>
                  <a:pt x="1821" y="17"/>
                </a:lnTo>
                <a:lnTo>
                  <a:pt x="1827" y="22"/>
                </a:lnTo>
                <a:lnTo>
                  <a:pt x="1832" y="28"/>
                </a:lnTo>
                <a:lnTo>
                  <a:pt x="1836" y="34"/>
                </a:lnTo>
                <a:lnTo>
                  <a:pt x="1839" y="39"/>
                </a:lnTo>
                <a:lnTo>
                  <a:pt x="1843" y="47"/>
                </a:lnTo>
                <a:lnTo>
                  <a:pt x="1845" y="53"/>
                </a:lnTo>
                <a:lnTo>
                  <a:pt x="1846" y="60"/>
                </a:lnTo>
                <a:lnTo>
                  <a:pt x="1848" y="67"/>
                </a:lnTo>
                <a:lnTo>
                  <a:pt x="1849" y="76"/>
                </a:lnTo>
                <a:lnTo>
                  <a:pt x="1849" y="412"/>
                </a:lnTo>
                <a:lnTo>
                  <a:pt x="1848" y="419"/>
                </a:lnTo>
                <a:lnTo>
                  <a:pt x="1846" y="427"/>
                </a:lnTo>
                <a:lnTo>
                  <a:pt x="1845" y="434"/>
                </a:lnTo>
                <a:lnTo>
                  <a:pt x="1843" y="441"/>
                </a:lnTo>
                <a:lnTo>
                  <a:pt x="1839" y="447"/>
                </a:lnTo>
                <a:lnTo>
                  <a:pt x="1836" y="454"/>
                </a:lnTo>
                <a:lnTo>
                  <a:pt x="1832" y="460"/>
                </a:lnTo>
                <a:lnTo>
                  <a:pt x="1827" y="465"/>
                </a:lnTo>
                <a:lnTo>
                  <a:pt x="1821" y="471"/>
                </a:lnTo>
                <a:lnTo>
                  <a:pt x="1815" y="475"/>
                </a:lnTo>
                <a:lnTo>
                  <a:pt x="1810" y="478"/>
                </a:lnTo>
                <a:lnTo>
                  <a:pt x="1802" y="481"/>
                </a:lnTo>
                <a:lnTo>
                  <a:pt x="1795" y="484"/>
                </a:lnTo>
                <a:lnTo>
                  <a:pt x="1789" y="485"/>
                </a:lnTo>
                <a:lnTo>
                  <a:pt x="1780" y="487"/>
                </a:lnTo>
                <a:lnTo>
                  <a:pt x="1773" y="487"/>
                </a:lnTo>
                <a:lnTo>
                  <a:pt x="74" y="487"/>
                </a:lnTo>
              </a:path>
            </a:pathLst>
          </a:custGeom>
          <a:solidFill>
            <a:schemeClr val="accent5">
              <a:lumMod val="40000"/>
              <a:lumOff val="60000"/>
            </a:schemeClr>
          </a:solidFill>
          <a:ln w="28575">
            <a:solidFill>
              <a:srgbClr val="000000"/>
            </a:solidFill>
            <a:prstDash val="solid"/>
            <a:round/>
            <a:headEnd/>
            <a:tailEnd/>
          </a:ln>
        </p:spPr>
        <p:txBody>
          <a:bodyPr/>
          <a:lstStyle/>
          <a:p>
            <a:endParaRPr lang="en-GB" dirty="0"/>
          </a:p>
        </p:txBody>
      </p:sp>
      <p:sp>
        <p:nvSpPr>
          <p:cNvPr id="27" name="Freeform 8"/>
          <p:cNvSpPr>
            <a:spLocks/>
          </p:cNvSpPr>
          <p:nvPr/>
        </p:nvSpPr>
        <p:spPr bwMode="auto">
          <a:xfrm>
            <a:off x="2133600" y="3049792"/>
            <a:ext cx="2361155" cy="736289"/>
          </a:xfrm>
          <a:custGeom>
            <a:avLst/>
            <a:gdLst/>
            <a:ahLst/>
            <a:cxnLst>
              <a:cxn ang="0">
                <a:pos x="67" y="487"/>
              </a:cxn>
              <a:cxn ang="0">
                <a:pos x="52" y="484"/>
              </a:cxn>
              <a:cxn ang="0">
                <a:pos x="38" y="478"/>
              </a:cxn>
              <a:cxn ang="0">
                <a:pos x="26" y="469"/>
              </a:cxn>
              <a:cxn ang="0">
                <a:pos x="16" y="459"/>
              </a:cxn>
              <a:cxn ang="0">
                <a:pos x="9" y="447"/>
              </a:cxn>
              <a:cxn ang="0">
                <a:pos x="3" y="434"/>
              </a:cxn>
              <a:cxn ang="0">
                <a:pos x="0" y="420"/>
              </a:cxn>
              <a:cxn ang="0">
                <a:pos x="0" y="76"/>
              </a:cxn>
              <a:cxn ang="0">
                <a:pos x="1" y="60"/>
              </a:cxn>
              <a:cxn ang="0">
                <a:pos x="6" y="47"/>
              </a:cxn>
              <a:cxn ang="0">
                <a:pos x="11" y="34"/>
              </a:cxn>
              <a:cxn ang="0">
                <a:pos x="22" y="22"/>
              </a:cxn>
              <a:cxn ang="0">
                <a:pos x="32" y="13"/>
              </a:cxn>
              <a:cxn ang="0">
                <a:pos x="45" y="6"/>
              </a:cxn>
              <a:cxn ang="0">
                <a:pos x="60" y="2"/>
              </a:cxn>
              <a:cxn ang="0">
                <a:pos x="74" y="0"/>
              </a:cxn>
              <a:cxn ang="0">
                <a:pos x="1782" y="2"/>
              </a:cxn>
              <a:cxn ang="0">
                <a:pos x="1796" y="4"/>
              </a:cxn>
              <a:cxn ang="0">
                <a:pos x="1810" y="10"/>
              </a:cxn>
              <a:cxn ang="0">
                <a:pos x="1821" y="18"/>
              </a:cxn>
              <a:cxn ang="0">
                <a:pos x="1832" y="28"/>
              </a:cxn>
              <a:cxn ang="0">
                <a:pos x="1839" y="40"/>
              </a:cxn>
              <a:cxn ang="0">
                <a:pos x="1845" y="53"/>
              </a:cxn>
              <a:cxn ang="0">
                <a:pos x="1848" y="67"/>
              </a:cxn>
              <a:cxn ang="0">
                <a:pos x="1849" y="412"/>
              </a:cxn>
              <a:cxn ang="0">
                <a:pos x="1846" y="427"/>
              </a:cxn>
              <a:cxn ang="0">
                <a:pos x="1842" y="441"/>
              </a:cxn>
              <a:cxn ang="0">
                <a:pos x="1836" y="453"/>
              </a:cxn>
              <a:cxn ang="0">
                <a:pos x="1827" y="465"/>
              </a:cxn>
              <a:cxn ang="0">
                <a:pos x="1815" y="474"/>
              </a:cxn>
              <a:cxn ang="0">
                <a:pos x="1802" y="481"/>
              </a:cxn>
              <a:cxn ang="0">
                <a:pos x="1789" y="485"/>
              </a:cxn>
              <a:cxn ang="0">
                <a:pos x="1773" y="487"/>
              </a:cxn>
            </a:cxnLst>
            <a:rect l="0" t="0" r="r" b="b"/>
            <a:pathLst>
              <a:path w="1849" h="487">
                <a:moveTo>
                  <a:pt x="74" y="487"/>
                </a:moveTo>
                <a:lnTo>
                  <a:pt x="67" y="487"/>
                </a:lnTo>
                <a:lnTo>
                  <a:pt x="60" y="485"/>
                </a:lnTo>
                <a:lnTo>
                  <a:pt x="52" y="484"/>
                </a:lnTo>
                <a:lnTo>
                  <a:pt x="45" y="481"/>
                </a:lnTo>
                <a:lnTo>
                  <a:pt x="38" y="478"/>
                </a:lnTo>
                <a:lnTo>
                  <a:pt x="32" y="474"/>
                </a:lnTo>
                <a:lnTo>
                  <a:pt x="26" y="469"/>
                </a:lnTo>
                <a:lnTo>
                  <a:pt x="22" y="465"/>
                </a:lnTo>
                <a:lnTo>
                  <a:pt x="16" y="459"/>
                </a:lnTo>
                <a:lnTo>
                  <a:pt x="11" y="453"/>
                </a:lnTo>
                <a:lnTo>
                  <a:pt x="9" y="447"/>
                </a:lnTo>
                <a:lnTo>
                  <a:pt x="6" y="441"/>
                </a:lnTo>
                <a:lnTo>
                  <a:pt x="3" y="434"/>
                </a:lnTo>
                <a:lnTo>
                  <a:pt x="1" y="427"/>
                </a:lnTo>
                <a:lnTo>
                  <a:pt x="0" y="420"/>
                </a:lnTo>
                <a:lnTo>
                  <a:pt x="0" y="412"/>
                </a:lnTo>
                <a:lnTo>
                  <a:pt x="0" y="76"/>
                </a:lnTo>
                <a:lnTo>
                  <a:pt x="0" y="67"/>
                </a:lnTo>
                <a:lnTo>
                  <a:pt x="1" y="60"/>
                </a:lnTo>
                <a:lnTo>
                  <a:pt x="3" y="53"/>
                </a:lnTo>
                <a:lnTo>
                  <a:pt x="6" y="47"/>
                </a:lnTo>
                <a:lnTo>
                  <a:pt x="9" y="40"/>
                </a:lnTo>
                <a:lnTo>
                  <a:pt x="11" y="34"/>
                </a:lnTo>
                <a:lnTo>
                  <a:pt x="16" y="28"/>
                </a:lnTo>
                <a:lnTo>
                  <a:pt x="22" y="22"/>
                </a:lnTo>
                <a:lnTo>
                  <a:pt x="26" y="18"/>
                </a:lnTo>
                <a:lnTo>
                  <a:pt x="32" y="13"/>
                </a:lnTo>
                <a:lnTo>
                  <a:pt x="38" y="10"/>
                </a:lnTo>
                <a:lnTo>
                  <a:pt x="45" y="6"/>
                </a:lnTo>
                <a:lnTo>
                  <a:pt x="52" y="4"/>
                </a:lnTo>
                <a:lnTo>
                  <a:pt x="60" y="2"/>
                </a:lnTo>
                <a:lnTo>
                  <a:pt x="67" y="2"/>
                </a:lnTo>
                <a:lnTo>
                  <a:pt x="74" y="0"/>
                </a:lnTo>
                <a:lnTo>
                  <a:pt x="1773" y="0"/>
                </a:lnTo>
                <a:lnTo>
                  <a:pt x="1782" y="2"/>
                </a:lnTo>
                <a:lnTo>
                  <a:pt x="1789" y="2"/>
                </a:lnTo>
                <a:lnTo>
                  <a:pt x="1796" y="4"/>
                </a:lnTo>
                <a:lnTo>
                  <a:pt x="1802" y="6"/>
                </a:lnTo>
                <a:lnTo>
                  <a:pt x="1810" y="10"/>
                </a:lnTo>
                <a:lnTo>
                  <a:pt x="1815" y="13"/>
                </a:lnTo>
                <a:lnTo>
                  <a:pt x="1821" y="18"/>
                </a:lnTo>
                <a:lnTo>
                  <a:pt x="1827" y="22"/>
                </a:lnTo>
                <a:lnTo>
                  <a:pt x="1832" y="28"/>
                </a:lnTo>
                <a:lnTo>
                  <a:pt x="1836" y="34"/>
                </a:lnTo>
                <a:lnTo>
                  <a:pt x="1839" y="40"/>
                </a:lnTo>
                <a:lnTo>
                  <a:pt x="1842" y="47"/>
                </a:lnTo>
                <a:lnTo>
                  <a:pt x="1845" y="53"/>
                </a:lnTo>
                <a:lnTo>
                  <a:pt x="1846" y="60"/>
                </a:lnTo>
                <a:lnTo>
                  <a:pt x="1848" y="67"/>
                </a:lnTo>
                <a:lnTo>
                  <a:pt x="1849" y="76"/>
                </a:lnTo>
                <a:lnTo>
                  <a:pt x="1849" y="412"/>
                </a:lnTo>
                <a:lnTo>
                  <a:pt x="1848" y="420"/>
                </a:lnTo>
                <a:lnTo>
                  <a:pt x="1846" y="427"/>
                </a:lnTo>
                <a:lnTo>
                  <a:pt x="1845" y="434"/>
                </a:lnTo>
                <a:lnTo>
                  <a:pt x="1842" y="441"/>
                </a:lnTo>
                <a:lnTo>
                  <a:pt x="1839" y="447"/>
                </a:lnTo>
                <a:lnTo>
                  <a:pt x="1836" y="453"/>
                </a:lnTo>
                <a:lnTo>
                  <a:pt x="1832" y="459"/>
                </a:lnTo>
                <a:lnTo>
                  <a:pt x="1827" y="465"/>
                </a:lnTo>
                <a:lnTo>
                  <a:pt x="1821" y="469"/>
                </a:lnTo>
                <a:lnTo>
                  <a:pt x="1815" y="474"/>
                </a:lnTo>
                <a:lnTo>
                  <a:pt x="1810" y="478"/>
                </a:lnTo>
                <a:lnTo>
                  <a:pt x="1802" y="481"/>
                </a:lnTo>
                <a:lnTo>
                  <a:pt x="1796" y="484"/>
                </a:lnTo>
                <a:lnTo>
                  <a:pt x="1789" y="485"/>
                </a:lnTo>
                <a:lnTo>
                  <a:pt x="1782" y="487"/>
                </a:lnTo>
                <a:lnTo>
                  <a:pt x="1773" y="487"/>
                </a:lnTo>
                <a:lnTo>
                  <a:pt x="74" y="487"/>
                </a:lnTo>
                <a:close/>
              </a:path>
            </a:pathLst>
          </a:custGeom>
          <a:solidFill>
            <a:schemeClr val="accent5">
              <a:lumMod val="60000"/>
              <a:lumOff val="40000"/>
            </a:schemeClr>
          </a:solidFill>
          <a:ln w="9525">
            <a:noFill/>
            <a:round/>
            <a:headEnd/>
            <a:tailEnd/>
          </a:ln>
        </p:spPr>
        <p:txBody>
          <a:bodyPr/>
          <a:lstStyle/>
          <a:p>
            <a:endParaRPr lang="en-GB" dirty="0"/>
          </a:p>
        </p:txBody>
      </p:sp>
      <p:sp>
        <p:nvSpPr>
          <p:cNvPr id="28" name="Freeform 9"/>
          <p:cNvSpPr>
            <a:spLocks/>
          </p:cNvSpPr>
          <p:nvPr/>
        </p:nvSpPr>
        <p:spPr bwMode="auto">
          <a:xfrm>
            <a:off x="2133600" y="3049792"/>
            <a:ext cx="2361155" cy="736289"/>
          </a:xfrm>
          <a:custGeom>
            <a:avLst/>
            <a:gdLst/>
            <a:ahLst/>
            <a:cxnLst>
              <a:cxn ang="0">
                <a:pos x="67" y="487"/>
              </a:cxn>
              <a:cxn ang="0">
                <a:pos x="52" y="484"/>
              </a:cxn>
              <a:cxn ang="0">
                <a:pos x="38" y="478"/>
              </a:cxn>
              <a:cxn ang="0">
                <a:pos x="26" y="469"/>
              </a:cxn>
              <a:cxn ang="0">
                <a:pos x="16" y="459"/>
              </a:cxn>
              <a:cxn ang="0">
                <a:pos x="9" y="447"/>
              </a:cxn>
              <a:cxn ang="0">
                <a:pos x="3" y="434"/>
              </a:cxn>
              <a:cxn ang="0">
                <a:pos x="0" y="420"/>
              </a:cxn>
              <a:cxn ang="0">
                <a:pos x="0" y="76"/>
              </a:cxn>
              <a:cxn ang="0">
                <a:pos x="1" y="60"/>
              </a:cxn>
              <a:cxn ang="0">
                <a:pos x="6" y="47"/>
              </a:cxn>
              <a:cxn ang="0">
                <a:pos x="11" y="34"/>
              </a:cxn>
              <a:cxn ang="0">
                <a:pos x="22" y="22"/>
              </a:cxn>
              <a:cxn ang="0">
                <a:pos x="32" y="13"/>
              </a:cxn>
              <a:cxn ang="0">
                <a:pos x="45" y="6"/>
              </a:cxn>
              <a:cxn ang="0">
                <a:pos x="60" y="2"/>
              </a:cxn>
              <a:cxn ang="0">
                <a:pos x="74" y="0"/>
              </a:cxn>
              <a:cxn ang="0">
                <a:pos x="1782" y="2"/>
              </a:cxn>
              <a:cxn ang="0">
                <a:pos x="1796" y="4"/>
              </a:cxn>
              <a:cxn ang="0">
                <a:pos x="1810" y="10"/>
              </a:cxn>
              <a:cxn ang="0">
                <a:pos x="1821" y="18"/>
              </a:cxn>
              <a:cxn ang="0">
                <a:pos x="1832" y="28"/>
              </a:cxn>
              <a:cxn ang="0">
                <a:pos x="1839" y="40"/>
              </a:cxn>
              <a:cxn ang="0">
                <a:pos x="1845" y="53"/>
              </a:cxn>
              <a:cxn ang="0">
                <a:pos x="1848" y="69"/>
              </a:cxn>
              <a:cxn ang="0">
                <a:pos x="1849" y="412"/>
              </a:cxn>
              <a:cxn ang="0">
                <a:pos x="1846" y="427"/>
              </a:cxn>
              <a:cxn ang="0">
                <a:pos x="1843" y="441"/>
              </a:cxn>
              <a:cxn ang="0">
                <a:pos x="1836" y="453"/>
              </a:cxn>
              <a:cxn ang="0">
                <a:pos x="1827" y="465"/>
              </a:cxn>
              <a:cxn ang="0">
                <a:pos x="1815" y="474"/>
              </a:cxn>
              <a:cxn ang="0">
                <a:pos x="1802" y="481"/>
              </a:cxn>
              <a:cxn ang="0">
                <a:pos x="1789" y="485"/>
              </a:cxn>
              <a:cxn ang="0">
                <a:pos x="1773" y="487"/>
              </a:cxn>
            </a:cxnLst>
            <a:rect l="0" t="0" r="r" b="b"/>
            <a:pathLst>
              <a:path w="1849" h="487">
                <a:moveTo>
                  <a:pt x="74" y="487"/>
                </a:moveTo>
                <a:lnTo>
                  <a:pt x="67" y="487"/>
                </a:lnTo>
                <a:lnTo>
                  <a:pt x="60" y="485"/>
                </a:lnTo>
                <a:lnTo>
                  <a:pt x="52" y="484"/>
                </a:lnTo>
                <a:lnTo>
                  <a:pt x="45" y="481"/>
                </a:lnTo>
                <a:lnTo>
                  <a:pt x="38" y="478"/>
                </a:lnTo>
                <a:lnTo>
                  <a:pt x="32" y="474"/>
                </a:lnTo>
                <a:lnTo>
                  <a:pt x="26" y="469"/>
                </a:lnTo>
                <a:lnTo>
                  <a:pt x="22" y="465"/>
                </a:lnTo>
                <a:lnTo>
                  <a:pt x="16" y="459"/>
                </a:lnTo>
                <a:lnTo>
                  <a:pt x="11" y="453"/>
                </a:lnTo>
                <a:lnTo>
                  <a:pt x="9" y="447"/>
                </a:lnTo>
                <a:lnTo>
                  <a:pt x="6" y="441"/>
                </a:lnTo>
                <a:lnTo>
                  <a:pt x="3" y="434"/>
                </a:lnTo>
                <a:lnTo>
                  <a:pt x="1" y="427"/>
                </a:lnTo>
                <a:lnTo>
                  <a:pt x="0" y="420"/>
                </a:lnTo>
                <a:lnTo>
                  <a:pt x="0" y="412"/>
                </a:lnTo>
                <a:lnTo>
                  <a:pt x="0" y="76"/>
                </a:lnTo>
                <a:lnTo>
                  <a:pt x="0" y="69"/>
                </a:lnTo>
                <a:lnTo>
                  <a:pt x="1" y="60"/>
                </a:lnTo>
                <a:lnTo>
                  <a:pt x="3" y="53"/>
                </a:lnTo>
                <a:lnTo>
                  <a:pt x="6" y="47"/>
                </a:lnTo>
                <a:lnTo>
                  <a:pt x="9" y="40"/>
                </a:lnTo>
                <a:lnTo>
                  <a:pt x="11" y="34"/>
                </a:lnTo>
                <a:lnTo>
                  <a:pt x="16" y="28"/>
                </a:lnTo>
                <a:lnTo>
                  <a:pt x="22" y="22"/>
                </a:lnTo>
                <a:lnTo>
                  <a:pt x="26" y="18"/>
                </a:lnTo>
                <a:lnTo>
                  <a:pt x="32" y="13"/>
                </a:lnTo>
                <a:lnTo>
                  <a:pt x="38" y="10"/>
                </a:lnTo>
                <a:lnTo>
                  <a:pt x="45" y="6"/>
                </a:lnTo>
                <a:lnTo>
                  <a:pt x="52" y="4"/>
                </a:lnTo>
                <a:lnTo>
                  <a:pt x="60" y="2"/>
                </a:lnTo>
                <a:lnTo>
                  <a:pt x="67" y="2"/>
                </a:lnTo>
                <a:lnTo>
                  <a:pt x="74" y="0"/>
                </a:lnTo>
                <a:lnTo>
                  <a:pt x="1773" y="0"/>
                </a:lnTo>
                <a:lnTo>
                  <a:pt x="1782" y="2"/>
                </a:lnTo>
                <a:lnTo>
                  <a:pt x="1789" y="2"/>
                </a:lnTo>
                <a:lnTo>
                  <a:pt x="1796" y="4"/>
                </a:lnTo>
                <a:lnTo>
                  <a:pt x="1802" y="6"/>
                </a:lnTo>
                <a:lnTo>
                  <a:pt x="1810" y="10"/>
                </a:lnTo>
                <a:lnTo>
                  <a:pt x="1815" y="13"/>
                </a:lnTo>
                <a:lnTo>
                  <a:pt x="1821" y="18"/>
                </a:lnTo>
                <a:lnTo>
                  <a:pt x="1827" y="22"/>
                </a:lnTo>
                <a:lnTo>
                  <a:pt x="1832" y="28"/>
                </a:lnTo>
                <a:lnTo>
                  <a:pt x="1836" y="34"/>
                </a:lnTo>
                <a:lnTo>
                  <a:pt x="1839" y="40"/>
                </a:lnTo>
                <a:lnTo>
                  <a:pt x="1843" y="47"/>
                </a:lnTo>
                <a:lnTo>
                  <a:pt x="1845" y="53"/>
                </a:lnTo>
                <a:lnTo>
                  <a:pt x="1846" y="60"/>
                </a:lnTo>
                <a:lnTo>
                  <a:pt x="1848" y="69"/>
                </a:lnTo>
                <a:lnTo>
                  <a:pt x="1849" y="76"/>
                </a:lnTo>
                <a:lnTo>
                  <a:pt x="1849" y="412"/>
                </a:lnTo>
                <a:lnTo>
                  <a:pt x="1848" y="420"/>
                </a:lnTo>
                <a:lnTo>
                  <a:pt x="1846" y="427"/>
                </a:lnTo>
                <a:lnTo>
                  <a:pt x="1845" y="434"/>
                </a:lnTo>
                <a:lnTo>
                  <a:pt x="1843" y="441"/>
                </a:lnTo>
                <a:lnTo>
                  <a:pt x="1839" y="447"/>
                </a:lnTo>
                <a:lnTo>
                  <a:pt x="1836" y="453"/>
                </a:lnTo>
                <a:lnTo>
                  <a:pt x="1832" y="459"/>
                </a:lnTo>
                <a:lnTo>
                  <a:pt x="1827" y="465"/>
                </a:lnTo>
                <a:lnTo>
                  <a:pt x="1821" y="469"/>
                </a:lnTo>
                <a:lnTo>
                  <a:pt x="1815" y="474"/>
                </a:lnTo>
                <a:lnTo>
                  <a:pt x="1810" y="478"/>
                </a:lnTo>
                <a:lnTo>
                  <a:pt x="1802" y="481"/>
                </a:lnTo>
                <a:lnTo>
                  <a:pt x="1796" y="484"/>
                </a:lnTo>
                <a:lnTo>
                  <a:pt x="1789" y="485"/>
                </a:lnTo>
                <a:lnTo>
                  <a:pt x="1782" y="487"/>
                </a:lnTo>
                <a:lnTo>
                  <a:pt x="1773" y="487"/>
                </a:lnTo>
                <a:lnTo>
                  <a:pt x="74" y="487"/>
                </a:lnTo>
              </a:path>
            </a:pathLst>
          </a:custGeom>
          <a:noFill/>
          <a:ln w="28575">
            <a:solidFill>
              <a:srgbClr val="000000"/>
            </a:solidFill>
            <a:prstDash val="solid"/>
            <a:round/>
            <a:headEnd/>
            <a:tailEnd/>
          </a:ln>
        </p:spPr>
        <p:txBody>
          <a:bodyPr/>
          <a:lstStyle/>
          <a:p>
            <a:endParaRPr lang="en-GB" dirty="0"/>
          </a:p>
        </p:txBody>
      </p:sp>
      <p:sp>
        <p:nvSpPr>
          <p:cNvPr id="29" name="Freeform 10"/>
          <p:cNvSpPr>
            <a:spLocks/>
          </p:cNvSpPr>
          <p:nvPr/>
        </p:nvSpPr>
        <p:spPr bwMode="auto">
          <a:xfrm>
            <a:off x="2133600" y="4082412"/>
            <a:ext cx="2361155" cy="733266"/>
          </a:xfrm>
          <a:custGeom>
            <a:avLst/>
            <a:gdLst/>
            <a:ahLst/>
            <a:cxnLst>
              <a:cxn ang="0">
                <a:pos x="67" y="485"/>
              </a:cxn>
              <a:cxn ang="0">
                <a:pos x="52" y="482"/>
              </a:cxn>
              <a:cxn ang="0">
                <a:pos x="38" y="476"/>
              </a:cxn>
              <a:cxn ang="0">
                <a:pos x="26" y="467"/>
              </a:cxn>
              <a:cxn ang="0">
                <a:pos x="16" y="459"/>
              </a:cxn>
              <a:cxn ang="0">
                <a:pos x="9" y="445"/>
              </a:cxn>
              <a:cxn ang="0">
                <a:pos x="3" y="432"/>
              </a:cxn>
              <a:cxn ang="0">
                <a:pos x="0" y="418"/>
              </a:cxn>
              <a:cxn ang="0">
                <a:pos x="0" y="74"/>
              </a:cxn>
              <a:cxn ang="0">
                <a:pos x="1" y="60"/>
              </a:cxn>
              <a:cxn ang="0">
                <a:pos x="6" y="45"/>
              </a:cxn>
              <a:cxn ang="0">
                <a:pos x="11" y="32"/>
              </a:cxn>
              <a:cxn ang="0">
                <a:pos x="22" y="22"/>
              </a:cxn>
              <a:cxn ang="0">
                <a:pos x="32" y="11"/>
              </a:cxn>
              <a:cxn ang="0">
                <a:pos x="45" y="6"/>
              </a:cxn>
              <a:cxn ang="0">
                <a:pos x="60" y="1"/>
              </a:cxn>
              <a:cxn ang="0">
                <a:pos x="74" y="0"/>
              </a:cxn>
              <a:cxn ang="0">
                <a:pos x="1782" y="0"/>
              </a:cxn>
              <a:cxn ang="0">
                <a:pos x="1796" y="3"/>
              </a:cxn>
              <a:cxn ang="0">
                <a:pos x="1810" y="8"/>
              </a:cxn>
              <a:cxn ang="0">
                <a:pos x="1821" y="16"/>
              </a:cxn>
              <a:cxn ang="0">
                <a:pos x="1832" y="26"/>
              </a:cxn>
              <a:cxn ang="0">
                <a:pos x="1839" y="39"/>
              </a:cxn>
              <a:cxn ang="0">
                <a:pos x="1845" y="52"/>
              </a:cxn>
              <a:cxn ang="0">
                <a:pos x="1848" y="67"/>
              </a:cxn>
              <a:cxn ang="0">
                <a:pos x="1849" y="410"/>
              </a:cxn>
              <a:cxn ang="0">
                <a:pos x="1846" y="425"/>
              </a:cxn>
              <a:cxn ang="0">
                <a:pos x="1843" y="440"/>
              </a:cxn>
              <a:cxn ang="0">
                <a:pos x="1836" y="453"/>
              </a:cxn>
              <a:cxn ang="0">
                <a:pos x="1827" y="463"/>
              </a:cxn>
              <a:cxn ang="0">
                <a:pos x="1815" y="472"/>
              </a:cxn>
              <a:cxn ang="0">
                <a:pos x="1802" y="479"/>
              </a:cxn>
              <a:cxn ang="0">
                <a:pos x="1789" y="483"/>
              </a:cxn>
              <a:cxn ang="0">
                <a:pos x="1773" y="485"/>
              </a:cxn>
            </a:cxnLst>
            <a:rect l="0" t="0" r="r" b="b"/>
            <a:pathLst>
              <a:path w="1849" h="485">
                <a:moveTo>
                  <a:pt x="74" y="485"/>
                </a:moveTo>
                <a:lnTo>
                  <a:pt x="67" y="485"/>
                </a:lnTo>
                <a:lnTo>
                  <a:pt x="60" y="483"/>
                </a:lnTo>
                <a:lnTo>
                  <a:pt x="52" y="482"/>
                </a:lnTo>
                <a:lnTo>
                  <a:pt x="45" y="479"/>
                </a:lnTo>
                <a:lnTo>
                  <a:pt x="38" y="476"/>
                </a:lnTo>
                <a:lnTo>
                  <a:pt x="32" y="472"/>
                </a:lnTo>
                <a:lnTo>
                  <a:pt x="26" y="467"/>
                </a:lnTo>
                <a:lnTo>
                  <a:pt x="22" y="463"/>
                </a:lnTo>
                <a:lnTo>
                  <a:pt x="16" y="459"/>
                </a:lnTo>
                <a:lnTo>
                  <a:pt x="11" y="453"/>
                </a:lnTo>
                <a:lnTo>
                  <a:pt x="9" y="445"/>
                </a:lnTo>
                <a:lnTo>
                  <a:pt x="6" y="440"/>
                </a:lnTo>
                <a:lnTo>
                  <a:pt x="3" y="432"/>
                </a:lnTo>
                <a:lnTo>
                  <a:pt x="1" y="425"/>
                </a:lnTo>
                <a:lnTo>
                  <a:pt x="0" y="418"/>
                </a:lnTo>
                <a:lnTo>
                  <a:pt x="0" y="410"/>
                </a:lnTo>
                <a:lnTo>
                  <a:pt x="0" y="74"/>
                </a:lnTo>
                <a:lnTo>
                  <a:pt x="0" y="67"/>
                </a:lnTo>
                <a:lnTo>
                  <a:pt x="1" y="60"/>
                </a:lnTo>
                <a:lnTo>
                  <a:pt x="3" y="52"/>
                </a:lnTo>
                <a:lnTo>
                  <a:pt x="6" y="45"/>
                </a:lnTo>
                <a:lnTo>
                  <a:pt x="9" y="39"/>
                </a:lnTo>
                <a:lnTo>
                  <a:pt x="11" y="32"/>
                </a:lnTo>
                <a:lnTo>
                  <a:pt x="16" y="26"/>
                </a:lnTo>
                <a:lnTo>
                  <a:pt x="22" y="22"/>
                </a:lnTo>
                <a:lnTo>
                  <a:pt x="26" y="16"/>
                </a:lnTo>
                <a:lnTo>
                  <a:pt x="32" y="11"/>
                </a:lnTo>
                <a:lnTo>
                  <a:pt x="38" y="8"/>
                </a:lnTo>
                <a:lnTo>
                  <a:pt x="45" y="6"/>
                </a:lnTo>
                <a:lnTo>
                  <a:pt x="52" y="3"/>
                </a:lnTo>
                <a:lnTo>
                  <a:pt x="60" y="1"/>
                </a:lnTo>
                <a:lnTo>
                  <a:pt x="67" y="0"/>
                </a:lnTo>
                <a:lnTo>
                  <a:pt x="74" y="0"/>
                </a:lnTo>
                <a:lnTo>
                  <a:pt x="1773" y="0"/>
                </a:lnTo>
                <a:lnTo>
                  <a:pt x="1782" y="0"/>
                </a:lnTo>
                <a:lnTo>
                  <a:pt x="1789" y="1"/>
                </a:lnTo>
                <a:lnTo>
                  <a:pt x="1796" y="3"/>
                </a:lnTo>
                <a:lnTo>
                  <a:pt x="1802" y="6"/>
                </a:lnTo>
                <a:lnTo>
                  <a:pt x="1810" y="8"/>
                </a:lnTo>
                <a:lnTo>
                  <a:pt x="1815" y="11"/>
                </a:lnTo>
                <a:lnTo>
                  <a:pt x="1821" y="16"/>
                </a:lnTo>
                <a:lnTo>
                  <a:pt x="1827" y="22"/>
                </a:lnTo>
                <a:lnTo>
                  <a:pt x="1832" y="26"/>
                </a:lnTo>
                <a:lnTo>
                  <a:pt x="1836" y="32"/>
                </a:lnTo>
                <a:lnTo>
                  <a:pt x="1839" y="39"/>
                </a:lnTo>
                <a:lnTo>
                  <a:pt x="1843" y="45"/>
                </a:lnTo>
                <a:lnTo>
                  <a:pt x="1845" y="52"/>
                </a:lnTo>
                <a:lnTo>
                  <a:pt x="1846" y="60"/>
                </a:lnTo>
                <a:lnTo>
                  <a:pt x="1848" y="67"/>
                </a:lnTo>
                <a:lnTo>
                  <a:pt x="1849" y="74"/>
                </a:lnTo>
                <a:lnTo>
                  <a:pt x="1849" y="410"/>
                </a:lnTo>
                <a:lnTo>
                  <a:pt x="1848" y="418"/>
                </a:lnTo>
                <a:lnTo>
                  <a:pt x="1846" y="425"/>
                </a:lnTo>
                <a:lnTo>
                  <a:pt x="1845" y="432"/>
                </a:lnTo>
                <a:lnTo>
                  <a:pt x="1843" y="440"/>
                </a:lnTo>
                <a:lnTo>
                  <a:pt x="1839" y="445"/>
                </a:lnTo>
                <a:lnTo>
                  <a:pt x="1836" y="453"/>
                </a:lnTo>
                <a:lnTo>
                  <a:pt x="1832" y="459"/>
                </a:lnTo>
                <a:lnTo>
                  <a:pt x="1827" y="463"/>
                </a:lnTo>
                <a:lnTo>
                  <a:pt x="1821" y="467"/>
                </a:lnTo>
                <a:lnTo>
                  <a:pt x="1815" y="472"/>
                </a:lnTo>
                <a:lnTo>
                  <a:pt x="1810" y="476"/>
                </a:lnTo>
                <a:lnTo>
                  <a:pt x="1802" y="479"/>
                </a:lnTo>
                <a:lnTo>
                  <a:pt x="1796" y="482"/>
                </a:lnTo>
                <a:lnTo>
                  <a:pt x="1789" y="483"/>
                </a:lnTo>
                <a:lnTo>
                  <a:pt x="1782" y="485"/>
                </a:lnTo>
                <a:lnTo>
                  <a:pt x="1773" y="485"/>
                </a:lnTo>
                <a:lnTo>
                  <a:pt x="74" y="485"/>
                </a:lnTo>
                <a:close/>
              </a:path>
            </a:pathLst>
          </a:custGeom>
          <a:solidFill>
            <a:srgbClr val="FFCC00"/>
          </a:solidFill>
          <a:ln w="9525">
            <a:noFill/>
            <a:round/>
            <a:headEnd/>
            <a:tailEnd/>
          </a:ln>
        </p:spPr>
        <p:txBody>
          <a:bodyPr/>
          <a:lstStyle/>
          <a:p>
            <a:endParaRPr lang="en-GB" dirty="0"/>
          </a:p>
        </p:txBody>
      </p:sp>
      <p:sp>
        <p:nvSpPr>
          <p:cNvPr id="30" name="Freeform 11"/>
          <p:cNvSpPr>
            <a:spLocks/>
          </p:cNvSpPr>
          <p:nvPr/>
        </p:nvSpPr>
        <p:spPr bwMode="auto">
          <a:xfrm>
            <a:off x="2133600" y="4082412"/>
            <a:ext cx="2361155" cy="733266"/>
          </a:xfrm>
          <a:custGeom>
            <a:avLst/>
            <a:gdLst/>
            <a:ahLst/>
            <a:cxnLst>
              <a:cxn ang="0">
                <a:pos x="67" y="485"/>
              </a:cxn>
              <a:cxn ang="0">
                <a:pos x="52" y="482"/>
              </a:cxn>
              <a:cxn ang="0">
                <a:pos x="38" y="476"/>
              </a:cxn>
              <a:cxn ang="0">
                <a:pos x="26" y="467"/>
              </a:cxn>
              <a:cxn ang="0">
                <a:pos x="16" y="459"/>
              </a:cxn>
              <a:cxn ang="0">
                <a:pos x="9" y="445"/>
              </a:cxn>
              <a:cxn ang="0">
                <a:pos x="3" y="432"/>
              </a:cxn>
              <a:cxn ang="0">
                <a:pos x="0" y="418"/>
              </a:cxn>
              <a:cxn ang="0">
                <a:pos x="0" y="74"/>
              </a:cxn>
              <a:cxn ang="0">
                <a:pos x="1" y="60"/>
              </a:cxn>
              <a:cxn ang="0">
                <a:pos x="6" y="45"/>
              </a:cxn>
              <a:cxn ang="0">
                <a:pos x="11" y="32"/>
              </a:cxn>
              <a:cxn ang="0">
                <a:pos x="22" y="22"/>
              </a:cxn>
              <a:cxn ang="0">
                <a:pos x="32" y="11"/>
              </a:cxn>
              <a:cxn ang="0">
                <a:pos x="45" y="6"/>
              </a:cxn>
              <a:cxn ang="0">
                <a:pos x="60" y="1"/>
              </a:cxn>
              <a:cxn ang="0">
                <a:pos x="74" y="0"/>
              </a:cxn>
              <a:cxn ang="0">
                <a:pos x="1782" y="0"/>
              </a:cxn>
              <a:cxn ang="0">
                <a:pos x="1796" y="3"/>
              </a:cxn>
              <a:cxn ang="0">
                <a:pos x="1810" y="8"/>
              </a:cxn>
              <a:cxn ang="0">
                <a:pos x="1821" y="16"/>
              </a:cxn>
              <a:cxn ang="0">
                <a:pos x="1832" y="26"/>
              </a:cxn>
              <a:cxn ang="0">
                <a:pos x="1839" y="39"/>
              </a:cxn>
              <a:cxn ang="0">
                <a:pos x="1845" y="52"/>
              </a:cxn>
              <a:cxn ang="0">
                <a:pos x="1848" y="67"/>
              </a:cxn>
              <a:cxn ang="0">
                <a:pos x="1849" y="410"/>
              </a:cxn>
              <a:cxn ang="0">
                <a:pos x="1846" y="425"/>
              </a:cxn>
              <a:cxn ang="0">
                <a:pos x="1843" y="440"/>
              </a:cxn>
              <a:cxn ang="0">
                <a:pos x="1836" y="453"/>
              </a:cxn>
              <a:cxn ang="0">
                <a:pos x="1827" y="463"/>
              </a:cxn>
              <a:cxn ang="0">
                <a:pos x="1815" y="472"/>
              </a:cxn>
              <a:cxn ang="0">
                <a:pos x="1802" y="479"/>
              </a:cxn>
              <a:cxn ang="0">
                <a:pos x="1789" y="483"/>
              </a:cxn>
              <a:cxn ang="0">
                <a:pos x="1773" y="485"/>
              </a:cxn>
            </a:cxnLst>
            <a:rect l="0" t="0" r="r" b="b"/>
            <a:pathLst>
              <a:path w="1849" h="485">
                <a:moveTo>
                  <a:pt x="74" y="485"/>
                </a:moveTo>
                <a:lnTo>
                  <a:pt x="67" y="485"/>
                </a:lnTo>
                <a:lnTo>
                  <a:pt x="60" y="483"/>
                </a:lnTo>
                <a:lnTo>
                  <a:pt x="52" y="482"/>
                </a:lnTo>
                <a:lnTo>
                  <a:pt x="45" y="479"/>
                </a:lnTo>
                <a:lnTo>
                  <a:pt x="38" y="476"/>
                </a:lnTo>
                <a:lnTo>
                  <a:pt x="32" y="472"/>
                </a:lnTo>
                <a:lnTo>
                  <a:pt x="26" y="467"/>
                </a:lnTo>
                <a:lnTo>
                  <a:pt x="22" y="463"/>
                </a:lnTo>
                <a:lnTo>
                  <a:pt x="16" y="459"/>
                </a:lnTo>
                <a:lnTo>
                  <a:pt x="11" y="453"/>
                </a:lnTo>
                <a:lnTo>
                  <a:pt x="9" y="445"/>
                </a:lnTo>
                <a:lnTo>
                  <a:pt x="6" y="440"/>
                </a:lnTo>
                <a:lnTo>
                  <a:pt x="3" y="432"/>
                </a:lnTo>
                <a:lnTo>
                  <a:pt x="1" y="425"/>
                </a:lnTo>
                <a:lnTo>
                  <a:pt x="0" y="418"/>
                </a:lnTo>
                <a:lnTo>
                  <a:pt x="0" y="410"/>
                </a:lnTo>
                <a:lnTo>
                  <a:pt x="0" y="74"/>
                </a:lnTo>
                <a:lnTo>
                  <a:pt x="0" y="67"/>
                </a:lnTo>
                <a:lnTo>
                  <a:pt x="1" y="60"/>
                </a:lnTo>
                <a:lnTo>
                  <a:pt x="3" y="52"/>
                </a:lnTo>
                <a:lnTo>
                  <a:pt x="6" y="45"/>
                </a:lnTo>
                <a:lnTo>
                  <a:pt x="9" y="39"/>
                </a:lnTo>
                <a:lnTo>
                  <a:pt x="11" y="32"/>
                </a:lnTo>
                <a:lnTo>
                  <a:pt x="16" y="26"/>
                </a:lnTo>
                <a:lnTo>
                  <a:pt x="22" y="22"/>
                </a:lnTo>
                <a:lnTo>
                  <a:pt x="26" y="16"/>
                </a:lnTo>
                <a:lnTo>
                  <a:pt x="32" y="11"/>
                </a:lnTo>
                <a:lnTo>
                  <a:pt x="38" y="8"/>
                </a:lnTo>
                <a:lnTo>
                  <a:pt x="45" y="6"/>
                </a:lnTo>
                <a:lnTo>
                  <a:pt x="52" y="3"/>
                </a:lnTo>
                <a:lnTo>
                  <a:pt x="60" y="1"/>
                </a:lnTo>
                <a:lnTo>
                  <a:pt x="67" y="0"/>
                </a:lnTo>
                <a:lnTo>
                  <a:pt x="74" y="0"/>
                </a:lnTo>
                <a:lnTo>
                  <a:pt x="1773" y="0"/>
                </a:lnTo>
                <a:lnTo>
                  <a:pt x="1782" y="0"/>
                </a:lnTo>
                <a:lnTo>
                  <a:pt x="1789" y="1"/>
                </a:lnTo>
                <a:lnTo>
                  <a:pt x="1796" y="3"/>
                </a:lnTo>
                <a:lnTo>
                  <a:pt x="1802" y="6"/>
                </a:lnTo>
                <a:lnTo>
                  <a:pt x="1810" y="8"/>
                </a:lnTo>
                <a:lnTo>
                  <a:pt x="1815" y="11"/>
                </a:lnTo>
                <a:lnTo>
                  <a:pt x="1821" y="16"/>
                </a:lnTo>
                <a:lnTo>
                  <a:pt x="1827" y="22"/>
                </a:lnTo>
                <a:lnTo>
                  <a:pt x="1832" y="26"/>
                </a:lnTo>
                <a:lnTo>
                  <a:pt x="1836" y="32"/>
                </a:lnTo>
                <a:lnTo>
                  <a:pt x="1839" y="39"/>
                </a:lnTo>
                <a:lnTo>
                  <a:pt x="1843" y="45"/>
                </a:lnTo>
                <a:lnTo>
                  <a:pt x="1845" y="52"/>
                </a:lnTo>
                <a:lnTo>
                  <a:pt x="1846" y="60"/>
                </a:lnTo>
                <a:lnTo>
                  <a:pt x="1848" y="67"/>
                </a:lnTo>
                <a:lnTo>
                  <a:pt x="1849" y="74"/>
                </a:lnTo>
                <a:lnTo>
                  <a:pt x="1849" y="410"/>
                </a:lnTo>
                <a:lnTo>
                  <a:pt x="1848" y="418"/>
                </a:lnTo>
                <a:lnTo>
                  <a:pt x="1846" y="425"/>
                </a:lnTo>
                <a:lnTo>
                  <a:pt x="1845" y="432"/>
                </a:lnTo>
                <a:lnTo>
                  <a:pt x="1843" y="440"/>
                </a:lnTo>
                <a:lnTo>
                  <a:pt x="1839" y="445"/>
                </a:lnTo>
                <a:lnTo>
                  <a:pt x="1836" y="453"/>
                </a:lnTo>
                <a:lnTo>
                  <a:pt x="1832" y="459"/>
                </a:lnTo>
                <a:lnTo>
                  <a:pt x="1827" y="463"/>
                </a:lnTo>
                <a:lnTo>
                  <a:pt x="1821" y="467"/>
                </a:lnTo>
                <a:lnTo>
                  <a:pt x="1815" y="472"/>
                </a:lnTo>
                <a:lnTo>
                  <a:pt x="1810" y="476"/>
                </a:lnTo>
                <a:lnTo>
                  <a:pt x="1802" y="479"/>
                </a:lnTo>
                <a:lnTo>
                  <a:pt x="1796" y="482"/>
                </a:lnTo>
                <a:lnTo>
                  <a:pt x="1789" y="483"/>
                </a:lnTo>
                <a:lnTo>
                  <a:pt x="1782" y="485"/>
                </a:lnTo>
                <a:lnTo>
                  <a:pt x="1773" y="485"/>
                </a:lnTo>
                <a:lnTo>
                  <a:pt x="74" y="485"/>
                </a:lnTo>
              </a:path>
            </a:pathLst>
          </a:custGeom>
          <a:solidFill>
            <a:schemeClr val="accent5">
              <a:lumMod val="75000"/>
            </a:schemeClr>
          </a:solidFill>
          <a:ln w="28575">
            <a:solidFill>
              <a:srgbClr val="000000"/>
            </a:solidFill>
            <a:prstDash val="solid"/>
            <a:round/>
            <a:headEnd/>
            <a:tailEnd/>
          </a:ln>
        </p:spPr>
        <p:txBody>
          <a:bodyPr/>
          <a:lstStyle/>
          <a:p>
            <a:endParaRPr lang="en-GB" dirty="0"/>
          </a:p>
        </p:txBody>
      </p:sp>
      <p:sp>
        <p:nvSpPr>
          <p:cNvPr id="31" name="Freeform 12"/>
          <p:cNvSpPr>
            <a:spLocks/>
          </p:cNvSpPr>
          <p:nvPr/>
        </p:nvSpPr>
        <p:spPr bwMode="auto">
          <a:xfrm>
            <a:off x="2133600" y="5108985"/>
            <a:ext cx="2361155" cy="736289"/>
          </a:xfrm>
          <a:custGeom>
            <a:avLst/>
            <a:gdLst/>
            <a:ahLst/>
            <a:cxnLst>
              <a:cxn ang="0">
                <a:pos x="67" y="487"/>
              </a:cxn>
              <a:cxn ang="0">
                <a:pos x="52" y="484"/>
              </a:cxn>
              <a:cxn ang="0">
                <a:pos x="38" y="478"/>
              </a:cxn>
              <a:cxn ang="0">
                <a:pos x="26" y="471"/>
              </a:cxn>
              <a:cxn ang="0">
                <a:pos x="16" y="461"/>
              </a:cxn>
              <a:cxn ang="0">
                <a:pos x="9" y="449"/>
              </a:cxn>
              <a:cxn ang="0">
                <a:pos x="3" y="434"/>
              </a:cxn>
              <a:cxn ang="0">
                <a:pos x="0" y="420"/>
              </a:cxn>
              <a:cxn ang="0">
                <a:pos x="0" y="76"/>
              </a:cxn>
              <a:cxn ang="0">
                <a:pos x="1" y="60"/>
              </a:cxn>
              <a:cxn ang="0">
                <a:pos x="6" y="47"/>
              </a:cxn>
              <a:cxn ang="0">
                <a:pos x="11" y="34"/>
              </a:cxn>
              <a:cxn ang="0">
                <a:pos x="22" y="22"/>
              </a:cxn>
              <a:cxn ang="0">
                <a:pos x="32" y="13"/>
              </a:cxn>
              <a:cxn ang="0">
                <a:pos x="45" y="6"/>
              </a:cxn>
              <a:cxn ang="0">
                <a:pos x="60" y="2"/>
              </a:cxn>
              <a:cxn ang="0">
                <a:pos x="74" y="0"/>
              </a:cxn>
              <a:cxn ang="0">
                <a:pos x="1780" y="2"/>
              </a:cxn>
              <a:cxn ang="0">
                <a:pos x="1795" y="5"/>
              </a:cxn>
              <a:cxn ang="0">
                <a:pos x="1810" y="9"/>
              </a:cxn>
              <a:cxn ang="0">
                <a:pos x="1821" y="18"/>
              </a:cxn>
              <a:cxn ang="0">
                <a:pos x="1832" y="28"/>
              </a:cxn>
              <a:cxn ang="0">
                <a:pos x="1839" y="40"/>
              </a:cxn>
              <a:cxn ang="0">
                <a:pos x="1845" y="53"/>
              </a:cxn>
              <a:cxn ang="0">
                <a:pos x="1848" y="68"/>
              </a:cxn>
              <a:cxn ang="0">
                <a:pos x="1849" y="413"/>
              </a:cxn>
              <a:cxn ang="0">
                <a:pos x="1846" y="427"/>
              </a:cxn>
              <a:cxn ang="0">
                <a:pos x="1843" y="442"/>
              </a:cxn>
              <a:cxn ang="0">
                <a:pos x="1836" y="455"/>
              </a:cxn>
              <a:cxn ang="0">
                <a:pos x="1827" y="465"/>
              </a:cxn>
              <a:cxn ang="0">
                <a:pos x="1815" y="475"/>
              </a:cxn>
              <a:cxn ang="0">
                <a:pos x="1802" y="481"/>
              </a:cxn>
              <a:cxn ang="0">
                <a:pos x="1789" y="486"/>
              </a:cxn>
              <a:cxn ang="0">
                <a:pos x="1773" y="487"/>
              </a:cxn>
            </a:cxnLst>
            <a:rect l="0" t="0" r="r" b="b"/>
            <a:pathLst>
              <a:path w="1849" h="487">
                <a:moveTo>
                  <a:pt x="74" y="487"/>
                </a:moveTo>
                <a:lnTo>
                  <a:pt x="67" y="487"/>
                </a:lnTo>
                <a:lnTo>
                  <a:pt x="60" y="486"/>
                </a:lnTo>
                <a:lnTo>
                  <a:pt x="52" y="484"/>
                </a:lnTo>
                <a:lnTo>
                  <a:pt x="45" y="481"/>
                </a:lnTo>
                <a:lnTo>
                  <a:pt x="38" y="478"/>
                </a:lnTo>
                <a:lnTo>
                  <a:pt x="32" y="475"/>
                </a:lnTo>
                <a:lnTo>
                  <a:pt x="26" y="471"/>
                </a:lnTo>
                <a:lnTo>
                  <a:pt x="22" y="465"/>
                </a:lnTo>
                <a:lnTo>
                  <a:pt x="16" y="461"/>
                </a:lnTo>
                <a:lnTo>
                  <a:pt x="11" y="455"/>
                </a:lnTo>
                <a:lnTo>
                  <a:pt x="9" y="449"/>
                </a:lnTo>
                <a:lnTo>
                  <a:pt x="6" y="442"/>
                </a:lnTo>
                <a:lnTo>
                  <a:pt x="3" y="434"/>
                </a:lnTo>
                <a:lnTo>
                  <a:pt x="1" y="427"/>
                </a:lnTo>
                <a:lnTo>
                  <a:pt x="0" y="420"/>
                </a:lnTo>
                <a:lnTo>
                  <a:pt x="0" y="413"/>
                </a:lnTo>
                <a:lnTo>
                  <a:pt x="0" y="76"/>
                </a:lnTo>
                <a:lnTo>
                  <a:pt x="0" y="68"/>
                </a:lnTo>
                <a:lnTo>
                  <a:pt x="1" y="60"/>
                </a:lnTo>
                <a:lnTo>
                  <a:pt x="3" y="53"/>
                </a:lnTo>
                <a:lnTo>
                  <a:pt x="6" y="47"/>
                </a:lnTo>
                <a:lnTo>
                  <a:pt x="9" y="40"/>
                </a:lnTo>
                <a:lnTo>
                  <a:pt x="11" y="34"/>
                </a:lnTo>
                <a:lnTo>
                  <a:pt x="16" y="28"/>
                </a:lnTo>
                <a:lnTo>
                  <a:pt x="22" y="22"/>
                </a:lnTo>
                <a:lnTo>
                  <a:pt x="26" y="18"/>
                </a:lnTo>
                <a:lnTo>
                  <a:pt x="32" y="13"/>
                </a:lnTo>
                <a:lnTo>
                  <a:pt x="38" y="9"/>
                </a:lnTo>
                <a:lnTo>
                  <a:pt x="45" y="6"/>
                </a:lnTo>
                <a:lnTo>
                  <a:pt x="52" y="5"/>
                </a:lnTo>
                <a:lnTo>
                  <a:pt x="60" y="2"/>
                </a:lnTo>
                <a:lnTo>
                  <a:pt x="67" y="2"/>
                </a:lnTo>
                <a:lnTo>
                  <a:pt x="74" y="0"/>
                </a:lnTo>
                <a:lnTo>
                  <a:pt x="1773" y="0"/>
                </a:lnTo>
                <a:lnTo>
                  <a:pt x="1780" y="2"/>
                </a:lnTo>
                <a:lnTo>
                  <a:pt x="1789" y="2"/>
                </a:lnTo>
                <a:lnTo>
                  <a:pt x="1795" y="5"/>
                </a:lnTo>
                <a:lnTo>
                  <a:pt x="1802" y="6"/>
                </a:lnTo>
                <a:lnTo>
                  <a:pt x="1810" y="9"/>
                </a:lnTo>
                <a:lnTo>
                  <a:pt x="1815" y="13"/>
                </a:lnTo>
                <a:lnTo>
                  <a:pt x="1821" y="18"/>
                </a:lnTo>
                <a:lnTo>
                  <a:pt x="1827" y="22"/>
                </a:lnTo>
                <a:lnTo>
                  <a:pt x="1832" y="28"/>
                </a:lnTo>
                <a:lnTo>
                  <a:pt x="1836" y="34"/>
                </a:lnTo>
                <a:lnTo>
                  <a:pt x="1839" y="40"/>
                </a:lnTo>
                <a:lnTo>
                  <a:pt x="1843" y="47"/>
                </a:lnTo>
                <a:lnTo>
                  <a:pt x="1845" y="53"/>
                </a:lnTo>
                <a:lnTo>
                  <a:pt x="1846" y="60"/>
                </a:lnTo>
                <a:lnTo>
                  <a:pt x="1848" y="68"/>
                </a:lnTo>
                <a:lnTo>
                  <a:pt x="1849" y="76"/>
                </a:lnTo>
                <a:lnTo>
                  <a:pt x="1849" y="413"/>
                </a:lnTo>
                <a:lnTo>
                  <a:pt x="1848" y="420"/>
                </a:lnTo>
                <a:lnTo>
                  <a:pt x="1846" y="427"/>
                </a:lnTo>
                <a:lnTo>
                  <a:pt x="1845" y="434"/>
                </a:lnTo>
                <a:lnTo>
                  <a:pt x="1843" y="442"/>
                </a:lnTo>
                <a:lnTo>
                  <a:pt x="1839" y="449"/>
                </a:lnTo>
                <a:lnTo>
                  <a:pt x="1836" y="455"/>
                </a:lnTo>
                <a:lnTo>
                  <a:pt x="1832" y="461"/>
                </a:lnTo>
                <a:lnTo>
                  <a:pt x="1827" y="465"/>
                </a:lnTo>
                <a:lnTo>
                  <a:pt x="1821" y="471"/>
                </a:lnTo>
                <a:lnTo>
                  <a:pt x="1815" y="475"/>
                </a:lnTo>
                <a:lnTo>
                  <a:pt x="1810" y="478"/>
                </a:lnTo>
                <a:lnTo>
                  <a:pt x="1802" y="481"/>
                </a:lnTo>
                <a:lnTo>
                  <a:pt x="1795" y="484"/>
                </a:lnTo>
                <a:lnTo>
                  <a:pt x="1789" y="486"/>
                </a:lnTo>
                <a:lnTo>
                  <a:pt x="1780" y="487"/>
                </a:lnTo>
                <a:lnTo>
                  <a:pt x="1773" y="487"/>
                </a:lnTo>
                <a:lnTo>
                  <a:pt x="74" y="487"/>
                </a:lnTo>
                <a:close/>
              </a:path>
            </a:pathLst>
          </a:custGeom>
          <a:solidFill>
            <a:schemeClr val="accent5">
              <a:lumMod val="50000"/>
            </a:schemeClr>
          </a:solidFill>
          <a:ln w="9525">
            <a:noFill/>
            <a:round/>
            <a:headEnd/>
            <a:tailEnd/>
          </a:ln>
        </p:spPr>
        <p:txBody>
          <a:bodyPr/>
          <a:lstStyle/>
          <a:p>
            <a:endParaRPr lang="en-GB" dirty="0"/>
          </a:p>
        </p:txBody>
      </p:sp>
      <p:sp>
        <p:nvSpPr>
          <p:cNvPr id="32" name="Freeform 13"/>
          <p:cNvSpPr>
            <a:spLocks/>
          </p:cNvSpPr>
          <p:nvPr/>
        </p:nvSpPr>
        <p:spPr bwMode="auto">
          <a:xfrm>
            <a:off x="2133600" y="5108985"/>
            <a:ext cx="2361155" cy="736289"/>
          </a:xfrm>
          <a:custGeom>
            <a:avLst/>
            <a:gdLst/>
            <a:ahLst/>
            <a:cxnLst>
              <a:cxn ang="0">
                <a:pos x="67" y="487"/>
              </a:cxn>
              <a:cxn ang="0">
                <a:pos x="52" y="484"/>
              </a:cxn>
              <a:cxn ang="0">
                <a:pos x="38" y="478"/>
              </a:cxn>
              <a:cxn ang="0">
                <a:pos x="26" y="471"/>
              </a:cxn>
              <a:cxn ang="0">
                <a:pos x="16" y="461"/>
              </a:cxn>
              <a:cxn ang="0">
                <a:pos x="9" y="449"/>
              </a:cxn>
              <a:cxn ang="0">
                <a:pos x="3" y="434"/>
              </a:cxn>
              <a:cxn ang="0">
                <a:pos x="0" y="420"/>
              </a:cxn>
              <a:cxn ang="0">
                <a:pos x="0" y="76"/>
              </a:cxn>
              <a:cxn ang="0">
                <a:pos x="1" y="60"/>
              </a:cxn>
              <a:cxn ang="0">
                <a:pos x="6" y="47"/>
              </a:cxn>
              <a:cxn ang="0">
                <a:pos x="11" y="34"/>
              </a:cxn>
              <a:cxn ang="0">
                <a:pos x="22" y="22"/>
              </a:cxn>
              <a:cxn ang="0">
                <a:pos x="32" y="13"/>
              </a:cxn>
              <a:cxn ang="0">
                <a:pos x="45" y="6"/>
              </a:cxn>
              <a:cxn ang="0">
                <a:pos x="60" y="2"/>
              </a:cxn>
              <a:cxn ang="0">
                <a:pos x="74" y="0"/>
              </a:cxn>
              <a:cxn ang="0">
                <a:pos x="1780" y="2"/>
              </a:cxn>
              <a:cxn ang="0">
                <a:pos x="1795" y="5"/>
              </a:cxn>
              <a:cxn ang="0">
                <a:pos x="1810" y="9"/>
              </a:cxn>
              <a:cxn ang="0">
                <a:pos x="1821" y="18"/>
              </a:cxn>
              <a:cxn ang="0">
                <a:pos x="1832" y="28"/>
              </a:cxn>
              <a:cxn ang="0">
                <a:pos x="1839" y="40"/>
              </a:cxn>
              <a:cxn ang="0">
                <a:pos x="1845" y="53"/>
              </a:cxn>
              <a:cxn ang="0">
                <a:pos x="1848" y="68"/>
              </a:cxn>
              <a:cxn ang="0">
                <a:pos x="1849" y="413"/>
              </a:cxn>
              <a:cxn ang="0">
                <a:pos x="1846" y="427"/>
              </a:cxn>
              <a:cxn ang="0">
                <a:pos x="1843" y="442"/>
              </a:cxn>
              <a:cxn ang="0">
                <a:pos x="1836" y="455"/>
              </a:cxn>
              <a:cxn ang="0">
                <a:pos x="1827" y="465"/>
              </a:cxn>
              <a:cxn ang="0">
                <a:pos x="1815" y="475"/>
              </a:cxn>
              <a:cxn ang="0">
                <a:pos x="1802" y="481"/>
              </a:cxn>
              <a:cxn ang="0">
                <a:pos x="1789" y="486"/>
              </a:cxn>
              <a:cxn ang="0">
                <a:pos x="1773" y="487"/>
              </a:cxn>
            </a:cxnLst>
            <a:rect l="0" t="0" r="r" b="b"/>
            <a:pathLst>
              <a:path w="1849" h="487">
                <a:moveTo>
                  <a:pt x="74" y="487"/>
                </a:moveTo>
                <a:lnTo>
                  <a:pt x="67" y="487"/>
                </a:lnTo>
                <a:lnTo>
                  <a:pt x="60" y="486"/>
                </a:lnTo>
                <a:lnTo>
                  <a:pt x="52" y="484"/>
                </a:lnTo>
                <a:lnTo>
                  <a:pt x="45" y="481"/>
                </a:lnTo>
                <a:lnTo>
                  <a:pt x="38" y="478"/>
                </a:lnTo>
                <a:lnTo>
                  <a:pt x="32" y="475"/>
                </a:lnTo>
                <a:lnTo>
                  <a:pt x="26" y="471"/>
                </a:lnTo>
                <a:lnTo>
                  <a:pt x="22" y="465"/>
                </a:lnTo>
                <a:lnTo>
                  <a:pt x="16" y="461"/>
                </a:lnTo>
                <a:lnTo>
                  <a:pt x="11" y="455"/>
                </a:lnTo>
                <a:lnTo>
                  <a:pt x="9" y="449"/>
                </a:lnTo>
                <a:lnTo>
                  <a:pt x="6" y="442"/>
                </a:lnTo>
                <a:lnTo>
                  <a:pt x="3" y="434"/>
                </a:lnTo>
                <a:lnTo>
                  <a:pt x="1" y="427"/>
                </a:lnTo>
                <a:lnTo>
                  <a:pt x="0" y="420"/>
                </a:lnTo>
                <a:lnTo>
                  <a:pt x="0" y="413"/>
                </a:lnTo>
                <a:lnTo>
                  <a:pt x="0" y="76"/>
                </a:lnTo>
                <a:lnTo>
                  <a:pt x="0" y="68"/>
                </a:lnTo>
                <a:lnTo>
                  <a:pt x="1" y="60"/>
                </a:lnTo>
                <a:lnTo>
                  <a:pt x="3" y="53"/>
                </a:lnTo>
                <a:lnTo>
                  <a:pt x="6" y="47"/>
                </a:lnTo>
                <a:lnTo>
                  <a:pt x="9" y="40"/>
                </a:lnTo>
                <a:lnTo>
                  <a:pt x="11" y="34"/>
                </a:lnTo>
                <a:lnTo>
                  <a:pt x="16" y="28"/>
                </a:lnTo>
                <a:lnTo>
                  <a:pt x="22" y="22"/>
                </a:lnTo>
                <a:lnTo>
                  <a:pt x="26" y="18"/>
                </a:lnTo>
                <a:lnTo>
                  <a:pt x="32" y="13"/>
                </a:lnTo>
                <a:lnTo>
                  <a:pt x="38" y="9"/>
                </a:lnTo>
                <a:lnTo>
                  <a:pt x="45" y="6"/>
                </a:lnTo>
                <a:lnTo>
                  <a:pt x="52" y="5"/>
                </a:lnTo>
                <a:lnTo>
                  <a:pt x="60" y="2"/>
                </a:lnTo>
                <a:lnTo>
                  <a:pt x="67" y="2"/>
                </a:lnTo>
                <a:lnTo>
                  <a:pt x="74" y="0"/>
                </a:lnTo>
                <a:lnTo>
                  <a:pt x="1773" y="0"/>
                </a:lnTo>
                <a:lnTo>
                  <a:pt x="1780" y="2"/>
                </a:lnTo>
                <a:lnTo>
                  <a:pt x="1789" y="2"/>
                </a:lnTo>
                <a:lnTo>
                  <a:pt x="1795" y="5"/>
                </a:lnTo>
                <a:lnTo>
                  <a:pt x="1802" y="6"/>
                </a:lnTo>
                <a:lnTo>
                  <a:pt x="1810" y="9"/>
                </a:lnTo>
                <a:lnTo>
                  <a:pt x="1815" y="13"/>
                </a:lnTo>
                <a:lnTo>
                  <a:pt x="1821" y="18"/>
                </a:lnTo>
                <a:lnTo>
                  <a:pt x="1827" y="22"/>
                </a:lnTo>
                <a:lnTo>
                  <a:pt x="1832" y="28"/>
                </a:lnTo>
                <a:lnTo>
                  <a:pt x="1836" y="34"/>
                </a:lnTo>
                <a:lnTo>
                  <a:pt x="1839" y="40"/>
                </a:lnTo>
                <a:lnTo>
                  <a:pt x="1843" y="47"/>
                </a:lnTo>
                <a:lnTo>
                  <a:pt x="1845" y="53"/>
                </a:lnTo>
                <a:lnTo>
                  <a:pt x="1846" y="60"/>
                </a:lnTo>
                <a:lnTo>
                  <a:pt x="1848" y="68"/>
                </a:lnTo>
                <a:lnTo>
                  <a:pt x="1849" y="76"/>
                </a:lnTo>
                <a:lnTo>
                  <a:pt x="1849" y="413"/>
                </a:lnTo>
                <a:lnTo>
                  <a:pt x="1848" y="420"/>
                </a:lnTo>
                <a:lnTo>
                  <a:pt x="1846" y="427"/>
                </a:lnTo>
                <a:lnTo>
                  <a:pt x="1845" y="434"/>
                </a:lnTo>
                <a:lnTo>
                  <a:pt x="1843" y="442"/>
                </a:lnTo>
                <a:lnTo>
                  <a:pt x="1839" y="449"/>
                </a:lnTo>
                <a:lnTo>
                  <a:pt x="1836" y="455"/>
                </a:lnTo>
                <a:lnTo>
                  <a:pt x="1832" y="461"/>
                </a:lnTo>
                <a:lnTo>
                  <a:pt x="1827" y="465"/>
                </a:lnTo>
                <a:lnTo>
                  <a:pt x="1821" y="471"/>
                </a:lnTo>
                <a:lnTo>
                  <a:pt x="1815" y="475"/>
                </a:lnTo>
                <a:lnTo>
                  <a:pt x="1810" y="478"/>
                </a:lnTo>
                <a:lnTo>
                  <a:pt x="1802" y="481"/>
                </a:lnTo>
                <a:lnTo>
                  <a:pt x="1795" y="484"/>
                </a:lnTo>
                <a:lnTo>
                  <a:pt x="1789" y="486"/>
                </a:lnTo>
                <a:lnTo>
                  <a:pt x="1780" y="487"/>
                </a:lnTo>
                <a:lnTo>
                  <a:pt x="1773" y="487"/>
                </a:lnTo>
                <a:lnTo>
                  <a:pt x="74" y="487"/>
                </a:lnTo>
              </a:path>
            </a:pathLst>
          </a:custGeom>
          <a:noFill/>
          <a:ln w="28575">
            <a:solidFill>
              <a:srgbClr val="000000"/>
            </a:solidFill>
            <a:prstDash val="solid"/>
            <a:round/>
            <a:headEnd/>
            <a:tailEnd/>
          </a:ln>
        </p:spPr>
        <p:txBody>
          <a:bodyPr/>
          <a:lstStyle/>
          <a:p>
            <a:endParaRPr lang="en-GB" dirty="0"/>
          </a:p>
        </p:txBody>
      </p:sp>
      <p:sp>
        <p:nvSpPr>
          <p:cNvPr id="33" name="Rectangle 14"/>
          <p:cNvSpPr>
            <a:spLocks noChangeArrowheads="1"/>
          </p:cNvSpPr>
          <p:nvPr/>
        </p:nvSpPr>
        <p:spPr bwMode="auto">
          <a:xfrm>
            <a:off x="3078573" y="2092766"/>
            <a:ext cx="559322" cy="173868"/>
          </a:xfrm>
          <a:prstGeom prst="rect">
            <a:avLst/>
          </a:prstGeom>
          <a:noFill/>
          <a:ln w="9525">
            <a:noFill/>
            <a:miter lim="800000"/>
            <a:headEnd/>
            <a:tailEnd/>
          </a:ln>
        </p:spPr>
        <p:txBody>
          <a:bodyPr wrap="none" lIns="0" tIns="0" rIns="0" bIns="0">
            <a:spAutoFit/>
          </a:bodyPr>
          <a:lstStyle/>
          <a:p>
            <a:pPr algn="ctr" eaLnBrk="0" hangingPunct="0">
              <a:spcAft>
                <a:spcPct val="0"/>
              </a:spcAft>
              <a:buClrTx/>
              <a:buSzTx/>
              <a:buFontTx/>
              <a:buNone/>
            </a:pPr>
            <a:r>
              <a:rPr lang="en-GB" sz="1200" b="1" dirty="0"/>
              <a:t>IDENTIFY</a:t>
            </a:r>
            <a:endParaRPr lang="en-GB" sz="1800" b="1" dirty="0">
              <a:solidFill>
                <a:schemeClr val="tx1"/>
              </a:solidFill>
            </a:endParaRPr>
          </a:p>
        </p:txBody>
      </p:sp>
      <p:sp>
        <p:nvSpPr>
          <p:cNvPr id="34" name="Rectangle 15"/>
          <p:cNvSpPr>
            <a:spLocks noChangeArrowheads="1"/>
          </p:cNvSpPr>
          <p:nvPr/>
        </p:nvSpPr>
        <p:spPr bwMode="auto">
          <a:xfrm>
            <a:off x="2825729" y="2292336"/>
            <a:ext cx="1054794" cy="173868"/>
          </a:xfrm>
          <a:prstGeom prst="rect">
            <a:avLst/>
          </a:prstGeom>
          <a:noFill/>
          <a:ln w="9525">
            <a:noFill/>
            <a:miter lim="800000"/>
            <a:headEnd/>
            <a:tailEnd/>
          </a:ln>
        </p:spPr>
        <p:txBody>
          <a:bodyPr wrap="none" lIns="0" tIns="0" rIns="0" bIns="0">
            <a:spAutoFit/>
          </a:bodyPr>
          <a:lstStyle/>
          <a:p>
            <a:pPr eaLnBrk="0" hangingPunct="0">
              <a:spcAft>
                <a:spcPct val="0"/>
              </a:spcAft>
              <a:buClrTx/>
              <a:buSzTx/>
              <a:buFontTx/>
              <a:buNone/>
            </a:pPr>
            <a:r>
              <a:rPr lang="en-GB" sz="1200" b="1" dirty="0"/>
              <a:t>What are the risks</a:t>
            </a:r>
            <a:endParaRPr lang="en-GB" sz="1800" dirty="0">
              <a:solidFill>
                <a:schemeClr val="tx1"/>
              </a:solidFill>
            </a:endParaRPr>
          </a:p>
        </p:txBody>
      </p:sp>
      <p:sp>
        <p:nvSpPr>
          <p:cNvPr id="35" name="Rectangle 16"/>
          <p:cNvSpPr>
            <a:spLocks noChangeArrowheads="1"/>
          </p:cNvSpPr>
          <p:nvPr/>
        </p:nvSpPr>
        <p:spPr bwMode="auto">
          <a:xfrm>
            <a:off x="2910011" y="2464691"/>
            <a:ext cx="884954" cy="173868"/>
          </a:xfrm>
          <a:prstGeom prst="rect">
            <a:avLst/>
          </a:prstGeom>
          <a:noFill/>
          <a:ln w="9525">
            <a:noFill/>
            <a:miter lim="800000"/>
            <a:headEnd/>
            <a:tailEnd/>
          </a:ln>
        </p:spPr>
        <p:txBody>
          <a:bodyPr wrap="none" lIns="0" tIns="0" rIns="0" bIns="0">
            <a:spAutoFit/>
          </a:bodyPr>
          <a:lstStyle/>
          <a:p>
            <a:pPr eaLnBrk="0" hangingPunct="0">
              <a:spcAft>
                <a:spcPct val="0"/>
              </a:spcAft>
              <a:buClrTx/>
              <a:buSzTx/>
              <a:buFontTx/>
              <a:buNone/>
            </a:pPr>
            <a:r>
              <a:rPr lang="en-GB" sz="1200" b="1" dirty="0"/>
              <a:t>Sources of risk</a:t>
            </a:r>
            <a:endParaRPr lang="en-GB" sz="1800" dirty="0">
              <a:solidFill>
                <a:schemeClr val="tx1"/>
              </a:solidFill>
            </a:endParaRPr>
          </a:p>
        </p:txBody>
      </p:sp>
      <p:sp>
        <p:nvSpPr>
          <p:cNvPr id="36" name="Rectangle 17"/>
          <p:cNvSpPr>
            <a:spLocks noChangeArrowheads="1"/>
          </p:cNvSpPr>
          <p:nvPr/>
        </p:nvSpPr>
        <p:spPr bwMode="auto">
          <a:xfrm>
            <a:off x="3104113" y="3132946"/>
            <a:ext cx="496749" cy="173868"/>
          </a:xfrm>
          <a:prstGeom prst="rect">
            <a:avLst/>
          </a:prstGeom>
          <a:noFill/>
          <a:ln w="9525">
            <a:noFill/>
            <a:miter lim="800000"/>
            <a:headEnd/>
            <a:tailEnd/>
          </a:ln>
        </p:spPr>
        <p:txBody>
          <a:bodyPr wrap="none" lIns="0" tIns="0" rIns="0" bIns="0">
            <a:spAutoFit/>
          </a:bodyPr>
          <a:lstStyle/>
          <a:p>
            <a:pPr algn="ctr" eaLnBrk="0" hangingPunct="0">
              <a:spcAft>
                <a:spcPct val="0"/>
              </a:spcAft>
              <a:buClrTx/>
              <a:buSzTx/>
              <a:buFontTx/>
              <a:buNone/>
            </a:pPr>
            <a:r>
              <a:rPr lang="en-GB" sz="1200" b="1" dirty="0"/>
              <a:t>ASSESS</a:t>
            </a:r>
            <a:endParaRPr lang="en-GB" sz="1800" dirty="0">
              <a:solidFill>
                <a:schemeClr val="tx1"/>
              </a:solidFill>
            </a:endParaRPr>
          </a:p>
        </p:txBody>
      </p:sp>
      <p:sp>
        <p:nvSpPr>
          <p:cNvPr id="37" name="Rectangle 18"/>
          <p:cNvSpPr>
            <a:spLocks noChangeArrowheads="1"/>
          </p:cNvSpPr>
          <p:nvPr/>
        </p:nvSpPr>
        <p:spPr bwMode="auto">
          <a:xfrm>
            <a:off x="2683983" y="3334027"/>
            <a:ext cx="1344671" cy="347734"/>
          </a:xfrm>
          <a:prstGeom prst="rect">
            <a:avLst/>
          </a:prstGeom>
          <a:noFill/>
          <a:ln w="9525">
            <a:noFill/>
            <a:miter lim="800000"/>
            <a:headEnd/>
            <a:tailEnd/>
          </a:ln>
        </p:spPr>
        <p:txBody>
          <a:bodyPr wrap="none" lIns="0" tIns="0" rIns="0" bIns="0">
            <a:spAutoFit/>
          </a:bodyPr>
          <a:lstStyle/>
          <a:p>
            <a:pPr algn="ctr" eaLnBrk="0" hangingPunct="0">
              <a:spcAft>
                <a:spcPct val="0"/>
              </a:spcAft>
              <a:buClrTx/>
              <a:buSzTx/>
              <a:buFontTx/>
              <a:buNone/>
            </a:pPr>
            <a:r>
              <a:rPr lang="en-GB" sz="1200" b="1" dirty="0"/>
              <a:t>Likelihood / Impact</a:t>
            </a:r>
          </a:p>
          <a:p>
            <a:pPr algn="ctr" eaLnBrk="0" hangingPunct="0">
              <a:spcAft>
                <a:spcPct val="0"/>
              </a:spcAft>
              <a:buClrTx/>
              <a:buSzTx/>
              <a:buFontTx/>
              <a:buNone/>
            </a:pPr>
            <a:r>
              <a:rPr lang="en-GB" sz="1200" b="1" dirty="0"/>
              <a:t>Ranking / Prioritisation</a:t>
            </a:r>
            <a:endParaRPr lang="en-GB" sz="1800" dirty="0">
              <a:solidFill>
                <a:schemeClr val="tx1"/>
              </a:solidFill>
            </a:endParaRPr>
          </a:p>
        </p:txBody>
      </p:sp>
      <p:sp>
        <p:nvSpPr>
          <p:cNvPr id="38" name="Rectangle 19"/>
          <p:cNvSpPr>
            <a:spLocks noChangeArrowheads="1"/>
          </p:cNvSpPr>
          <p:nvPr/>
        </p:nvSpPr>
        <p:spPr bwMode="auto">
          <a:xfrm>
            <a:off x="2593317" y="5198186"/>
            <a:ext cx="1519619" cy="173868"/>
          </a:xfrm>
          <a:prstGeom prst="rect">
            <a:avLst/>
          </a:prstGeom>
          <a:noFill/>
          <a:ln w="9525">
            <a:noFill/>
            <a:miter lim="800000"/>
            <a:headEnd/>
            <a:tailEnd/>
          </a:ln>
        </p:spPr>
        <p:txBody>
          <a:bodyPr wrap="none" lIns="0" tIns="0" rIns="0" bIns="0">
            <a:spAutoFit/>
          </a:bodyPr>
          <a:lstStyle/>
          <a:p>
            <a:pPr algn="ctr" eaLnBrk="0" hangingPunct="0">
              <a:spcAft>
                <a:spcPct val="0"/>
              </a:spcAft>
              <a:buClrTx/>
              <a:buSzTx/>
              <a:buFontTx/>
              <a:buNone/>
            </a:pPr>
            <a:r>
              <a:rPr lang="en-GB" sz="1200" b="1" dirty="0"/>
              <a:t>IMPLEMENT RESPONSES</a:t>
            </a:r>
            <a:endParaRPr lang="en-GB" sz="1800" dirty="0">
              <a:solidFill>
                <a:schemeClr val="tx1"/>
              </a:solidFill>
            </a:endParaRPr>
          </a:p>
        </p:txBody>
      </p:sp>
      <p:sp>
        <p:nvSpPr>
          <p:cNvPr id="39" name="Rectangle 20"/>
          <p:cNvSpPr>
            <a:spLocks noChangeArrowheads="1"/>
          </p:cNvSpPr>
          <p:nvPr/>
        </p:nvSpPr>
        <p:spPr bwMode="auto">
          <a:xfrm>
            <a:off x="2627795" y="5403803"/>
            <a:ext cx="1486417" cy="347734"/>
          </a:xfrm>
          <a:prstGeom prst="rect">
            <a:avLst/>
          </a:prstGeom>
          <a:noFill/>
          <a:ln w="9525">
            <a:noFill/>
            <a:miter lim="800000"/>
            <a:headEnd/>
            <a:tailEnd/>
          </a:ln>
        </p:spPr>
        <p:txBody>
          <a:bodyPr wrap="none" lIns="0" tIns="0" rIns="0" bIns="0">
            <a:spAutoFit/>
          </a:bodyPr>
          <a:lstStyle/>
          <a:p>
            <a:pPr algn="ctr" eaLnBrk="0" hangingPunct="0">
              <a:spcAft>
                <a:spcPct val="0"/>
              </a:spcAft>
              <a:buClrTx/>
              <a:buSzTx/>
              <a:buFontTx/>
              <a:buNone/>
            </a:pPr>
            <a:r>
              <a:rPr lang="en-GB" sz="1200" b="1" dirty="0"/>
              <a:t>Assigned responsibilities</a:t>
            </a:r>
          </a:p>
          <a:p>
            <a:pPr algn="ctr" eaLnBrk="0" hangingPunct="0">
              <a:spcAft>
                <a:spcPct val="0"/>
              </a:spcAft>
              <a:buClrTx/>
              <a:buSzTx/>
              <a:buFontTx/>
              <a:buNone/>
            </a:pPr>
            <a:r>
              <a:rPr lang="en-GB" sz="1200" b="1" dirty="0"/>
              <a:t>Monitor &amp; review</a:t>
            </a:r>
            <a:endParaRPr lang="en-GB" sz="1800" dirty="0">
              <a:solidFill>
                <a:schemeClr val="tx1"/>
              </a:solidFill>
            </a:endParaRPr>
          </a:p>
        </p:txBody>
      </p:sp>
      <p:sp>
        <p:nvSpPr>
          <p:cNvPr id="40" name="Freeform 21"/>
          <p:cNvSpPr>
            <a:spLocks noEditPoints="1"/>
          </p:cNvSpPr>
          <p:nvPr/>
        </p:nvSpPr>
        <p:spPr bwMode="auto">
          <a:xfrm>
            <a:off x="3296938" y="1764687"/>
            <a:ext cx="130253" cy="222247"/>
          </a:xfrm>
          <a:custGeom>
            <a:avLst/>
            <a:gdLst/>
            <a:ahLst/>
            <a:cxnLst>
              <a:cxn ang="0">
                <a:pos x="36" y="0"/>
              </a:cxn>
              <a:cxn ang="0">
                <a:pos x="36" y="102"/>
              </a:cxn>
              <a:cxn ang="0">
                <a:pos x="17" y="102"/>
              </a:cxn>
              <a:cxn ang="0">
                <a:pos x="17" y="0"/>
              </a:cxn>
              <a:cxn ang="0">
                <a:pos x="36" y="0"/>
              </a:cxn>
              <a:cxn ang="0">
                <a:pos x="54" y="93"/>
              </a:cxn>
              <a:cxn ang="0">
                <a:pos x="26" y="147"/>
              </a:cxn>
              <a:cxn ang="0">
                <a:pos x="0" y="93"/>
              </a:cxn>
              <a:cxn ang="0">
                <a:pos x="54" y="93"/>
              </a:cxn>
            </a:cxnLst>
            <a:rect l="0" t="0" r="r" b="b"/>
            <a:pathLst>
              <a:path w="54" h="147">
                <a:moveTo>
                  <a:pt x="36" y="0"/>
                </a:moveTo>
                <a:lnTo>
                  <a:pt x="36" y="102"/>
                </a:lnTo>
                <a:lnTo>
                  <a:pt x="17" y="102"/>
                </a:lnTo>
                <a:lnTo>
                  <a:pt x="17" y="0"/>
                </a:lnTo>
                <a:lnTo>
                  <a:pt x="36" y="0"/>
                </a:lnTo>
                <a:close/>
                <a:moveTo>
                  <a:pt x="54" y="93"/>
                </a:moveTo>
                <a:lnTo>
                  <a:pt x="26" y="147"/>
                </a:lnTo>
                <a:lnTo>
                  <a:pt x="0" y="93"/>
                </a:lnTo>
                <a:lnTo>
                  <a:pt x="54" y="93"/>
                </a:lnTo>
                <a:close/>
              </a:path>
            </a:pathLst>
          </a:custGeom>
          <a:solidFill>
            <a:srgbClr val="808080"/>
          </a:solidFill>
          <a:ln w="14351">
            <a:solidFill>
              <a:srgbClr val="000000"/>
            </a:solidFill>
            <a:prstDash val="solid"/>
            <a:round/>
            <a:headEnd/>
            <a:tailEnd/>
          </a:ln>
        </p:spPr>
        <p:txBody>
          <a:bodyPr/>
          <a:lstStyle/>
          <a:p>
            <a:endParaRPr lang="en-GB" dirty="0"/>
          </a:p>
        </p:txBody>
      </p:sp>
      <p:sp>
        <p:nvSpPr>
          <p:cNvPr id="41" name="Freeform 22"/>
          <p:cNvSpPr>
            <a:spLocks noEditPoints="1"/>
          </p:cNvSpPr>
          <p:nvPr/>
        </p:nvSpPr>
        <p:spPr bwMode="auto">
          <a:xfrm>
            <a:off x="3296938" y="2804866"/>
            <a:ext cx="130253" cy="225271"/>
          </a:xfrm>
          <a:custGeom>
            <a:avLst/>
            <a:gdLst/>
            <a:ahLst/>
            <a:cxnLst>
              <a:cxn ang="0">
                <a:pos x="36" y="0"/>
              </a:cxn>
              <a:cxn ang="0">
                <a:pos x="36" y="104"/>
              </a:cxn>
              <a:cxn ang="0">
                <a:pos x="17" y="104"/>
              </a:cxn>
              <a:cxn ang="0">
                <a:pos x="17" y="0"/>
              </a:cxn>
              <a:cxn ang="0">
                <a:pos x="36" y="0"/>
              </a:cxn>
              <a:cxn ang="0">
                <a:pos x="54" y="95"/>
              </a:cxn>
              <a:cxn ang="0">
                <a:pos x="26" y="149"/>
              </a:cxn>
              <a:cxn ang="0">
                <a:pos x="0" y="95"/>
              </a:cxn>
              <a:cxn ang="0">
                <a:pos x="54" y="95"/>
              </a:cxn>
            </a:cxnLst>
            <a:rect l="0" t="0" r="r" b="b"/>
            <a:pathLst>
              <a:path w="54" h="149">
                <a:moveTo>
                  <a:pt x="36" y="0"/>
                </a:moveTo>
                <a:lnTo>
                  <a:pt x="36" y="104"/>
                </a:lnTo>
                <a:lnTo>
                  <a:pt x="17" y="104"/>
                </a:lnTo>
                <a:lnTo>
                  <a:pt x="17" y="0"/>
                </a:lnTo>
                <a:lnTo>
                  <a:pt x="36" y="0"/>
                </a:lnTo>
                <a:close/>
                <a:moveTo>
                  <a:pt x="54" y="95"/>
                </a:moveTo>
                <a:lnTo>
                  <a:pt x="26" y="149"/>
                </a:lnTo>
                <a:lnTo>
                  <a:pt x="0" y="95"/>
                </a:lnTo>
                <a:lnTo>
                  <a:pt x="54" y="95"/>
                </a:lnTo>
                <a:close/>
              </a:path>
            </a:pathLst>
          </a:custGeom>
          <a:solidFill>
            <a:srgbClr val="808080"/>
          </a:solidFill>
          <a:ln w="14351">
            <a:solidFill>
              <a:srgbClr val="000000"/>
            </a:solidFill>
            <a:prstDash val="solid"/>
            <a:round/>
            <a:headEnd/>
            <a:tailEnd/>
          </a:ln>
        </p:spPr>
        <p:txBody>
          <a:bodyPr/>
          <a:lstStyle/>
          <a:p>
            <a:endParaRPr lang="en-GB" dirty="0"/>
          </a:p>
        </p:txBody>
      </p:sp>
      <p:sp>
        <p:nvSpPr>
          <p:cNvPr id="42" name="Freeform 23"/>
          <p:cNvSpPr>
            <a:spLocks noEditPoints="1"/>
          </p:cNvSpPr>
          <p:nvPr/>
        </p:nvSpPr>
        <p:spPr bwMode="auto">
          <a:xfrm>
            <a:off x="3296938" y="3828415"/>
            <a:ext cx="130253" cy="222248"/>
          </a:xfrm>
          <a:custGeom>
            <a:avLst/>
            <a:gdLst/>
            <a:ahLst/>
            <a:cxnLst>
              <a:cxn ang="0">
                <a:pos x="36" y="0"/>
              </a:cxn>
              <a:cxn ang="0">
                <a:pos x="36" y="102"/>
              </a:cxn>
              <a:cxn ang="0">
                <a:pos x="17" y="102"/>
              </a:cxn>
              <a:cxn ang="0">
                <a:pos x="17" y="0"/>
              </a:cxn>
              <a:cxn ang="0">
                <a:pos x="36" y="0"/>
              </a:cxn>
              <a:cxn ang="0">
                <a:pos x="54" y="93"/>
              </a:cxn>
              <a:cxn ang="0">
                <a:pos x="26" y="147"/>
              </a:cxn>
              <a:cxn ang="0">
                <a:pos x="0" y="93"/>
              </a:cxn>
              <a:cxn ang="0">
                <a:pos x="54" y="93"/>
              </a:cxn>
            </a:cxnLst>
            <a:rect l="0" t="0" r="r" b="b"/>
            <a:pathLst>
              <a:path w="54" h="147">
                <a:moveTo>
                  <a:pt x="36" y="0"/>
                </a:moveTo>
                <a:lnTo>
                  <a:pt x="36" y="102"/>
                </a:lnTo>
                <a:lnTo>
                  <a:pt x="17" y="102"/>
                </a:lnTo>
                <a:lnTo>
                  <a:pt x="17" y="0"/>
                </a:lnTo>
                <a:lnTo>
                  <a:pt x="36" y="0"/>
                </a:lnTo>
                <a:close/>
                <a:moveTo>
                  <a:pt x="54" y="93"/>
                </a:moveTo>
                <a:lnTo>
                  <a:pt x="26" y="147"/>
                </a:lnTo>
                <a:lnTo>
                  <a:pt x="0" y="93"/>
                </a:lnTo>
                <a:lnTo>
                  <a:pt x="54" y="93"/>
                </a:lnTo>
                <a:close/>
              </a:path>
            </a:pathLst>
          </a:custGeom>
          <a:solidFill>
            <a:srgbClr val="808080"/>
          </a:solidFill>
          <a:ln w="14351">
            <a:solidFill>
              <a:srgbClr val="000000"/>
            </a:solidFill>
            <a:prstDash val="solid"/>
            <a:round/>
            <a:headEnd/>
            <a:tailEnd/>
          </a:ln>
        </p:spPr>
        <p:txBody>
          <a:bodyPr/>
          <a:lstStyle/>
          <a:p>
            <a:endParaRPr lang="en-GB" dirty="0"/>
          </a:p>
        </p:txBody>
      </p:sp>
      <p:sp>
        <p:nvSpPr>
          <p:cNvPr id="43" name="Freeform 24"/>
          <p:cNvSpPr>
            <a:spLocks noEditPoints="1"/>
          </p:cNvSpPr>
          <p:nvPr/>
        </p:nvSpPr>
        <p:spPr bwMode="auto">
          <a:xfrm>
            <a:off x="3296938" y="4867083"/>
            <a:ext cx="130253" cy="222247"/>
          </a:xfrm>
          <a:custGeom>
            <a:avLst/>
            <a:gdLst/>
            <a:ahLst/>
            <a:cxnLst>
              <a:cxn ang="0">
                <a:pos x="36" y="0"/>
              </a:cxn>
              <a:cxn ang="0">
                <a:pos x="36" y="102"/>
              </a:cxn>
              <a:cxn ang="0">
                <a:pos x="17" y="102"/>
              </a:cxn>
              <a:cxn ang="0">
                <a:pos x="17" y="0"/>
              </a:cxn>
              <a:cxn ang="0">
                <a:pos x="36" y="0"/>
              </a:cxn>
              <a:cxn ang="0">
                <a:pos x="54" y="93"/>
              </a:cxn>
              <a:cxn ang="0">
                <a:pos x="26" y="147"/>
              </a:cxn>
              <a:cxn ang="0">
                <a:pos x="0" y="93"/>
              </a:cxn>
              <a:cxn ang="0">
                <a:pos x="54" y="93"/>
              </a:cxn>
            </a:cxnLst>
            <a:rect l="0" t="0" r="r" b="b"/>
            <a:pathLst>
              <a:path w="54" h="147">
                <a:moveTo>
                  <a:pt x="36" y="0"/>
                </a:moveTo>
                <a:lnTo>
                  <a:pt x="36" y="102"/>
                </a:lnTo>
                <a:lnTo>
                  <a:pt x="17" y="102"/>
                </a:lnTo>
                <a:lnTo>
                  <a:pt x="17" y="0"/>
                </a:lnTo>
                <a:lnTo>
                  <a:pt x="36" y="0"/>
                </a:lnTo>
                <a:close/>
                <a:moveTo>
                  <a:pt x="54" y="93"/>
                </a:moveTo>
                <a:lnTo>
                  <a:pt x="26" y="147"/>
                </a:lnTo>
                <a:lnTo>
                  <a:pt x="0" y="93"/>
                </a:lnTo>
                <a:lnTo>
                  <a:pt x="54" y="93"/>
                </a:lnTo>
                <a:close/>
              </a:path>
            </a:pathLst>
          </a:custGeom>
          <a:solidFill>
            <a:srgbClr val="808080"/>
          </a:solidFill>
          <a:ln w="14351">
            <a:solidFill>
              <a:srgbClr val="000000"/>
            </a:solidFill>
            <a:prstDash val="solid"/>
            <a:round/>
            <a:headEnd/>
            <a:tailEnd/>
          </a:ln>
        </p:spPr>
        <p:txBody>
          <a:bodyPr/>
          <a:lstStyle/>
          <a:p>
            <a:endParaRPr lang="en-GB" dirty="0"/>
          </a:p>
        </p:txBody>
      </p:sp>
      <p:sp>
        <p:nvSpPr>
          <p:cNvPr id="44" name="Freeform 25"/>
          <p:cNvSpPr>
            <a:spLocks/>
          </p:cNvSpPr>
          <p:nvPr/>
        </p:nvSpPr>
        <p:spPr bwMode="auto">
          <a:xfrm>
            <a:off x="6221246" y="1007230"/>
            <a:ext cx="501858" cy="4827461"/>
          </a:xfrm>
          <a:custGeom>
            <a:avLst/>
            <a:gdLst/>
            <a:ahLst/>
            <a:cxnLst>
              <a:cxn ang="0">
                <a:pos x="122" y="1657"/>
              </a:cxn>
              <a:cxn ang="0">
                <a:pos x="95" y="1653"/>
              </a:cxn>
              <a:cxn ang="0">
                <a:pos x="72" y="1643"/>
              </a:cxn>
              <a:cxn ang="0">
                <a:pos x="50" y="1628"/>
              </a:cxn>
              <a:cxn ang="0">
                <a:pos x="31" y="1609"/>
              </a:cxn>
              <a:cxn ang="0">
                <a:pos x="16" y="1587"/>
              </a:cxn>
              <a:cxn ang="0">
                <a:pos x="6" y="1562"/>
              </a:cxn>
              <a:cxn ang="0">
                <a:pos x="0" y="1536"/>
              </a:cxn>
              <a:cxn ang="0">
                <a:pos x="0" y="137"/>
              </a:cxn>
              <a:cxn ang="0">
                <a:pos x="3" y="109"/>
              </a:cxn>
              <a:cxn ang="0">
                <a:pos x="11" y="83"/>
              </a:cxn>
              <a:cxn ang="0">
                <a:pos x="24" y="61"/>
              </a:cxn>
              <a:cxn ang="0">
                <a:pos x="40" y="41"/>
              </a:cxn>
              <a:cxn ang="0">
                <a:pos x="60" y="23"/>
              </a:cxn>
              <a:cxn ang="0">
                <a:pos x="84" y="11"/>
              </a:cxn>
              <a:cxn ang="0">
                <a:pos x="108" y="3"/>
              </a:cxn>
              <a:cxn ang="0">
                <a:pos x="136" y="0"/>
              </a:cxn>
              <a:cxn ang="0">
                <a:pos x="1041" y="1"/>
              </a:cxn>
              <a:cxn ang="0">
                <a:pos x="1069" y="7"/>
              </a:cxn>
              <a:cxn ang="0">
                <a:pos x="1092" y="17"/>
              </a:cxn>
              <a:cxn ang="0">
                <a:pos x="1114" y="32"/>
              </a:cxn>
              <a:cxn ang="0">
                <a:pos x="1133" y="49"/>
              </a:cxn>
              <a:cxn ang="0">
                <a:pos x="1148" y="71"/>
              </a:cxn>
              <a:cxn ang="0">
                <a:pos x="1158" y="96"/>
              </a:cxn>
              <a:cxn ang="0">
                <a:pos x="1164" y="122"/>
              </a:cxn>
              <a:cxn ang="0">
                <a:pos x="1164" y="1523"/>
              </a:cxn>
              <a:cxn ang="0">
                <a:pos x="1161" y="1549"/>
              </a:cxn>
              <a:cxn ang="0">
                <a:pos x="1154" y="1575"/>
              </a:cxn>
              <a:cxn ang="0">
                <a:pos x="1141" y="1599"/>
              </a:cxn>
              <a:cxn ang="0">
                <a:pos x="1125" y="1619"/>
              </a:cxn>
              <a:cxn ang="0">
                <a:pos x="1104" y="1635"/>
              </a:cxn>
              <a:cxn ang="0">
                <a:pos x="1081" y="1647"/>
              </a:cxn>
              <a:cxn ang="0">
                <a:pos x="1056" y="1656"/>
              </a:cxn>
              <a:cxn ang="0">
                <a:pos x="1028" y="1659"/>
              </a:cxn>
            </a:cxnLst>
            <a:rect l="0" t="0" r="r" b="b"/>
            <a:pathLst>
              <a:path w="1164" h="1659">
                <a:moveTo>
                  <a:pt x="136" y="1659"/>
                </a:moveTo>
                <a:lnTo>
                  <a:pt x="122" y="1657"/>
                </a:lnTo>
                <a:lnTo>
                  <a:pt x="108" y="1656"/>
                </a:lnTo>
                <a:lnTo>
                  <a:pt x="95" y="1653"/>
                </a:lnTo>
                <a:lnTo>
                  <a:pt x="84" y="1647"/>
                </a:lnTo>
                <a:lnTo>
                  <a:pt x="72" y="1643"/>
                </a:lnTo>
                <a:lnTo>
                  <a:pt x="60" y="1635"/>
                </a:lnTo>
                <a:lnTo>
                  <a:pt x="50" y="1628"/>
                </a:lnTo>
                <a:lnTo>
                  <a:pt x="40" y="1619"/>
                </a:lnTo>
                <a:lnTo>
                  <a:pt x="31" y="1609"/>
                </a:lnTo>
                <a:lnTo>
                  <a:pt x="24" y="1599"/>
                </a:lnTo>
                <a:lnTo>
                  <a:pt x="16" y="1587"/>
                </a:lnTo>
                <a:lnTo>
                  <a:pt x="11" y="1575"/>
                </a:lnTo>
                <a:lnTo>
                  <a:pt x="6" y="1562"/>
                </a:lnTo>
                <a:lnTo>
                  <a:pt x="3" y="1549"/>
                </a:lnTo>
                <a:lnTo>
                  <a:pt x="0" y="1536"/>
                </a:lnTo>
                <a:lnTo>
                  <a:pt x="0" y="1523"/>
                </a:lnTo>
                <a:lnTo>
                  <a:pt x="0" y="137"/>
                </a:lnTo>
                <a:lnTo>
                  <a:pt x="0" y="122"/>
                </a:lnTo>
                <a:lnTo>
                  <a:pt x="3" y="109"/>
                </a:lnTo>
                <a:lnTo>
                  <a:pt x="6" y="96"/>
                </a:lnTo>
                <a:lnTo>
                  <a:pt x="11" y="83"/>
                </a:lnTo>
                <a:lnTo>
                  <a:pt x="16" y="71"/>
                </a:lnTo>
                <a:lnTo>
                  <a:pt x="24" y="61"/>
                </a:lnTo>
                <a:lnTo>
                  <a:pt x="31" y="49"/>
                </a:lnTo>
                <a:lnTo>
                  <a:pt x="40" y="41"/>
                </a:lnTo>
                <a:lnTo>
                  <a:pt x="50" y="32"/>
                </a:lnTo>
                <a:lnTo>
                  <a:pt x="60" y="23"/>
                </a:lnTo>
                <a:lnTo>
                  <a:pt x="72" y="17"/>
                </a:lnTo>
                <a:lnTo>
                  <a:pt x="84" y="11"/>
                </a:lnTo>
                <a:lnTo>
                  <a:pt x="95" y="7"/>
                </a:lnTo>
                <a:lnTo>
                  <a:pt x="108" y="3"/>
                </a:lnTo>
                <a:lnTo>
                  <a:pt x="122" y="1"/>
                </a:lnTo>
                <a:lnTo>
                  <a:pt x="136" y="0"/>
                </a:lnTo>
                <a:lnTo>
                  <a:pt x="1028" y="0"/>
                </a:lnTo>
                <a:lnTo>
                  <a:pt x="1041" y="1"/>
                </a:lnTo>
                <a:lnTo>
                  <a:pt x="1056" y="3"/>
                </a:lnTo>
                <a:lnTo>
                  <a:pt x="1069" y="7"/>
                </a:lnTo>
                <a:lnTo>
                  <a:pt x="1081" y="11"/>
                </a:lnTo>
                <a:lnTo>
                  <a:pt x="1092" y="17"/>
                </a:lnTo>
                <a:lnTo>
                  <a:pt x="1104" y="23"/>
                </a:lnTo>
                <a:lnTo>
                  <a:pt x="1114" y="32"/>
                </a:lnTo>
                <a:lnTo>
                  <a:pt x="1125" y="41"/>
                </a:lnTo>
                <a:lnTo>
                  <a:pt x="1133" y="49"/>
                </a:lnTo>
                <a:lnTo>
                  <a:pt x="1141" y="61"/>
                </a:lnTo>
                <a:lnTo>
                  <a:pt x="1148" y="71"/>
                </a:lnTo>
                <a:lnTo>
                  <a:pt x="1154" y="83"/>
                </a:lnTo>
                <a:lnTo>
                  <a:pt x="1158" y="96"/>
                </a:lnTo>
                <a:lnTo>
                  <a:pt x="1161" y="109"/>
                </a:lnTo>
                <a:lnTo>
                  <a:pt x="1164" y="122"/>
                </a:lnTo>
                <a:lnTo>
                  <a:pt x="1164" y="137"/>
                </a:lnTo>
                <a:lnTo>
                  <a:pt x="1164" y="1523"/>
                </a:lnTo>
                <a:lnTo>
                  <a:pt x="1164" y="1536"/>
                </a:lnTo>
                <a:lnTo>
                  <a:pt x="1161" y="1549"/>
                </a:lnTo>
                <a:lnTo>
                  <a:pt x="1158" y="1562"/>
                </a:lnTo>
                <a:lnTo>
                  <a:pt x="1154" y="1575"/>
                </a:lnTo>
                <a:lnTo>
                  <a:pt x="1148" y="1587"/>
                </a:lnTo>
                <a:lnTo>
                  <a:pt x="1141" y="1599"/>
                </a:lnTo>
                <a:lnTo>
                  <a:pt x="1133" y="1609"/>
                </a:lnTo>
                <a:lnTo>
                  <a:pt x="1125" y="1619"/>
                </a:lnTo>
                <a:lnTo>
                  <a:pt x="1114" y="1628"/>
                </a:lnTo>
                <a:lnTo>
                  <a:pt x="1104" y="1635"/>
                </a:lnTo>
                <a:lnTo>
                  <a:pt x="1092" y="1643"/>
                </a:lnTo>
                <a:lnTo>
                  <a:pt x="1081" y="1647"/>
                </a:lnTo>
                <a:lnTo>
                  <a:pt x="1069" y="1653"/>
                </a:lnTo>
                <a:lnTo>
                  <a:pt x="1056" y="1656"/>
                </a:lnTo>
                <a:lnTo>
                  <a:pt x="1041" y="1657"/>
                </a:lnTo>
                <a:lnTo>
                  <a:pt x="1028" y="1659"/>
                </a:lnTo>
                <a:lnTo>
                  <a:pt x="136" y="1659"/>
                </a:lnTo>
              </a:path>
            </a:pathLst>
          </a:custGeom>
          <a:solidFill>
            <a:srgbClr val="B6A4A7"/>
          </a:solidFill>
          <a:ln w="28575">
            <a:solidFill>
              <a:srgbClr val="000000"/>
            </a:solidFill>
            <a:prstDash val="solid"/>
            <a:round/>
            <a:headEnd/>
            <a:tailEnd/>
          </a:ln>
        </p:spPr>
        <p:txBody>
          <a:bodyPr/>
          <a:lstStyle/>
          <a:p>
            <a:endParaRPr lang="en-GB" dirty="0"/>
          </a:p>
        </p:txBody>
      </p:sp>
      <p:sp>
        <p:nvSpPr>
          <p:cNvPr id="45" name="Rectangle 26"/>
          <p:cNvSpPr>
            <a:spLocks noChangeArrowheads="1"/>
          </p:cNvSpPr>
          <p:nvPr/>
        </p:nvSpPr>
        <p:spPr bwMode="auto">
          <a:xfrm rot="5400000">
            <a:off x="5750953" y="3417080"/>
            <a:ext cx="1434783" cy="146854"/>
          </a:xfrm>
          <a:prstGeom prst="rect">
            <a:avLst/>
          </a:prstGeom>
          <a:noFill/>
          <a:ln w="9525">
            <a:noFill/>
            <a:miter lim="800000"/>
            <a:headEnd/>
            <a:tailEnd/>
          </a:ln>
        </p:spPr>
        <p:txBody>
          <a:bodyPr wrap="none" lIns="0" tIns="0" rIns="0" bIns="0">
            <a:spAutoFit/>
          </a:bodyPr>
          <a:lstStyle/>
          <a:p>
            <a:pPr algn="ctr" eaLnBrk="0" hangingPunct="0">
              <a:spcAft>
                <a:spcPct val="0"/>
              </a:spcAft>
              <a:buClrTx/>
              <a:buSzTx/>
              <a:buFontTx/>
              <a:buNone/>
            </a:pPr>
            <a:r>
              <a:rPr lang="en-GB" sz="1200" b="1" dirty="0"/>
              <a:t>MANAGE  PROCESS</a:t>
            </a:r>
            <a:endParaRPr lang="en-GB" sz="1800" dirty="0">
              <a:solidFill>
                <a:schemeClr val="tx1"/>
              </a:solidFill>
            </a:endParaRPr>
          </a:p>
        </p:txBody>
      </p:sp>
      <p:sp>
        <p:nvSpPr>
          <p:cNvPr id="46" name="Rectangle 27"/>
          <p:cNvSpPr>
            <a:spLocks noChangeArrowheads="1"/>
          </p:cNvSpPr>
          <p:nvPr/>
        </p:nvSpPr>
        <p:spPr bwMode="auto">
          <a:xfrm>
            <a:off x="2798912" y="4182196"/>
            <a:ext cx="1130137" cy="173868"/>
          </a:xfrm>
          <a:prstGeom prst="rect">
            <a:avLst/>
          </a:prstGeom>
          <a:noFill/>
          <a:ln w="9525">
            <a:noFill/>
            <a:miter lim="800000"/>
            <a:headEnd/>
            <a:tailEnd/>
          </a:ln>
        </p:spPr>
        <p:txBody>
          <a:bodyPr wrap="none" lIns="0" tIns="0" rIns="0" bIns="0">
            <a:spAutoFit/>
          </a:bodyPr>
          <a:lstStyle/>
          <a:p>
            <a:pPr algn="ctr" eaLnBrk="0" hangingPunct="0">
              <a:spcAft>
                <a:spcPct val="0"/>
              </a:spcAft>
              <a:buClrTx/>
              <a:buSzTx/>
              <a:buFontTx/>
              <a:buNone/>
            </a:pPr>
            <a:r>
              <a:rPr lang="en-GB" sz="1200" b="1" dirty="0"/>
              <a:t>PLAN RESPONSES</a:t>
            </a:r>
            <a:endParaRPr lang="en-GB" sz="1800" dirty="0">
              <a:solidFill>
                <a:schemeClr val="tx1"/>
              </a:solidFill>
            </a:endParaRPr>
          </a:p>
        </p:txBody>
      </p:sp>
      <p:sp>
        <p:nvSpPr>
          <p:cNvPr id="47" name="Rectangle 28"/>
          <p:cNvSpPr>
            <a:spLocks noChangeArrowheads="1"/>
          </p:cNvSpPr>
          <p:nvPr/>
        </p:nvSpPr>
        <p:spPr bwMode="auto">
          <a:xfrm>
            <a:off x="2586932" y="4375718"/>
            <a:ext cx="1561760" cy="347734"/>
          </a:xfrm>
          <a:prstGeom prst="rect">
            <a:avLst/>
          </a:prstGeom>
          <a:noFill/>
          <a:ln w="9525">
            <a:noFill/>
            <a:miter lim="800000"/>
            <a:headEnd/>
            <a:tailEnd/>
          </a:ln>
        </p:spPr>
        <p:txBody>
          <a:bodyPr wrap="none" lIns="0" tIns="0" rIns="0" bIns="0">
            <a:spAutoFit/>
          </a:bodyPr>
          <a:lstStyle/>
          <a:p>
            <a:pPr algn="ctr" eaLnBrk="0" hangingPunct="0">
              <a:spcAft>
                <a:spcPct val="0"/>
              </a:spcAft>
              <a:buClrTx/>
              <a:buSzTx/>
              <a:buFontTx/>
              <a:buNone/>
            </a:pPr>
            <a:r>
              <a:rPr lang="en-GB" sz="1200" b="1" dirty="0"/>
              <a:t>Identify &amp; evaluate options</a:t>
            </a:r>
          </a:p>
          <a:p>
            <a:pPr algn="ctr" eaLnBrk="0" hangingPunct="0">
              <a:spcAft>
                <a:spcPct val="0"/>
              </a:spcAft>
              <a:buClrTx/>
              <a:buSzTx/>
              <a:buFontTx/>
              <a:buNone/>
            </a:pPr>
            <a:r>
              <a:rPr lang="en-GB" sz="1200" b="1" dirty="0"/>
              <a:t>Plan mitigation strategies</a:t>
            </a:r>
            <a:endParaRPr lang="en-GB" sz="1800" dirty="0">
              <a:solidFill>
                <a:schemeClr val="tx1"/>
              </a:solidFill>
            </a:endParaRPr>
          </a:p>
        </p:txBody>
      </p:sp>
      <p:sp>
        <p:nvSpPr>
          <p:cNvPr id="48" name="Line 30"/>
          <p:cNvSpPr>
            <a:spLocks noChangeShapeType="1"/>
          </p:cNvSpPr>
          <p:nvPr/>
        </p:nvSpPr>
        <p:spPr bwMode="auto">
          <a:xfrm flipH="1">
            <a:off x="4511357" y="1333798"/>
            <a:ext cx="1704782" cy="0"/>
          </a:xfrm>
          <a:prstGeom prst="line">
            <a:avLst/>
          </a:prstGeom>
          <a:noFill/>
          <a:ln w="31750">
            <a:solidFill>
              <a:srgbClr val="808080"/>
            </a:solidFill>
            <a:prstDash val="dash"/>
            <a:round/>
            <a:headEnd/>
            <a:tailEnd type="triangle" w="lg" len="med"/>
          </a:ln>
          <a:effectLst/>
        </p:spPr>
        <p:txBody>
          <a:bodyPr lIns="0" tIns="0" rIns="0" bIns="0"/>
          <a:lstStyle/>
          <a:p>
            <a:endParaRPr lang="en-GB" dirty="0"/>
          </a:p>
        </p:txBody>
      </p:sp>
      <p:cxnSp>
        <p:nvCxnSpPr>
          <p:cNvPr id="49" name="AutoShape 31"/>
          <p:cNvCxnSpPr>
            <a:cxnSpLocks noChangeShapeType="1"/>
            <a:stCxn id="30" idx="24"/>
            <a:endCxn id="28" idx="25"/>
          </p:cNvCxnSpPr>
          <p:nvPr/>
        </p:nvCxnSpPr>
        <p:spPr bwMode="auto">
          <a:xfrm flipV="1">
            <a:off x="4504971" y="3672690"/>
            <a:ext cx="1277" cy="511018"/>
          </a:xfrm>
          <a:prstGeom prst="bentConnector3">
            <a:avLst>
              <a:gd name="adj1" fmla="val 17600000"/>
            </a:avLst>
          </a:prstGeom>
          <a:noFill/>
          <a:ln w="31750">
            <a:solidFill>
              <a:srgbClr val="5F5F5F"/>
            </a:solidFill>
            <a:miter lim="800000"/>
            <a:headEnd/>
            <a:tailEnd type="triangle" w="lg" len="med"/>
          </a:ln>
          <a:effectLst/>
        </p:spPr>
      </p:cxnSp>
      <p:cxnSp>
        <p:nvCxnSpPr>
          <p:cNvPr id="50" name="AutoShape 32"/>
          <p:cNvCxnSpPr>
            <a:cxnSpLocks noChangeShapeType="1"/>
            <a:stCxn id="28" idx="24"/>
            <a:endCxn id="26" idx="25"/>
          </p:cNvCxnSpPr>
          <p:nvPr/>
        </p:nvCxnSpPr>
        <p:spPr bwMode="auto">
          <a:xfrm flipV="1">
            <a:off x="4504971" y="2643094"/>
            <a:ext cx="1277" cy="511018"/>
          </a:xfrm>
          <a:prstGeom prst="bentConnector3">
            <a:avLst>
              <a:gd name="adj1" fmla="val 17600000"/>
            </a:avLst>
          </a:prstGeom>
          <a:noFill/>
          <a:ln w="31750">
            <a:solidFill>
              <a:srgbClr val="5F5F5F"/>
            </a:solidFill>
            <a:miter lim="800000"/>
            <a:headEnd/>
            <a:tailEnd type="triangle" w="lg" len="med"/>
          </a:ln>
          <a:effectLst/>
        </p:spPr>
      </p:cxnSp>
      <p:cxnSp>
        <p:nvCxnSpPr>
          <p:cNvPr id="51" name="AutoShape 33"/>
          <p:cNvCxnSpPr>
            <a:cxnSpLocks noChangeShapeType="1"/>
            <a:stCxn id="30" idx="24"/>
          </p:cNvCxnSpPr>
          <p:nvPr/>
        </p:nvCxnSpPr>
        <p:spPr bwMode="auto">
          <a:xfrm flipV="1">
            <a:off x="4504971" y="2497953"/>
            <a:ext cx="360111" cy="1685756"/>
          </a:xfrm>
          <a:prstGeom prst="bentConnector2">
            <a:avLst/>
          </a:prstGeom>
          <a:noFill/>
          <a:ln w="9525">
            <a:noFill/>
            <a:miter lim="800000"/>
            <a:headEnd/>
            <a:tailEnd type="triangle" w="med" len="med"/>
          </a:ln>
          <a:effectLst/>
        </p:spPr>
      </p:cxnSp>
      <p:cxnSp>
        <p:nvCxnSpPr>
          <p:cNvPr id="52" name="AutoShape 34"/>
          <p:cNvCxnSpPr>
            <a:cxnSpLocks noChangeShapeType="1"/>
            <a:stCxn id="30" idx="26"/>
            <a:endCxn id="26" idx="24"/>
          </p:cNvCxnSpPr>
          <p:nvPr/>
        </p:nvCxnSpPr>
        <p:spPr bwMode="auto">
          <a:xfrm flipV="1">
            <a:off x="4502417" y="2121493"/>
            <a:ext cx="2554" cy="2603472"/>
          </a:xfrm>
          <a:prstGeom prst="bentConnector3">
            <a:avLst>
              <a:gd name="adj1" fmla="val 19200000"/>
            </a:avLst>
          </a:prstGeom>
          <a:noFill/>
          <a:ln w="31750">
            <a:solidFill>
              <a:srgbClr val="5F5F5F"/>
            </a:solidFill>
            <a:miter lim="800000"/>
            <a:headEnd/>
            <a:tailEnd type="triangle" w="med" len="med"/>
          </a:ln>
          <a:effectLst/>
        </p:spPr>
      </p:cxnSp>
      <p:sp>
        <p:nvSpPr>
          <p:cNvPr id="53" name="Line 35"/>
          <p:cNvSpPr>
            <a:spLocks noChangeShapeType="1"/>
          </p:cNvSpPr>
          <p:nvPr/>
        </p:nvSpPr>
        <p:spPr bwMode="auto">
          <a:xfrm flipH="1">
            <a:off x="4510079" y="2393633"/>
            <a:ext cx="1704783" cy="0"/>
          </a:xfrm>
          <a:prstGeom prst="line">
            <a:avLst/>
          </a:prstGeom>
          <a:noFill/>
          <a:ln w="31750">
            <a:solidFill>
              <a:srgbClr val="808080"/>
            </a:solidFill>
            <a:prstDash val="dash"/>
            <a:round/>
            <a:headEnd type="triangle" w="lg" len="med"/>
            <a:tailEnd type="triangle" w="lg" len="med"/>
          </a:ln>
          <a:effectLst/>
        </p:spPr>
        <p:txBody>
          <a:bodyPr lIns="0" tIns="0" rIns="0" bIns="0"/>
          <a:lstStyle/>
          <a:p>
            <a:endParaRPr lang="en-GB" dirty="0"/>
          </a:p>
        </p:txBody>
      </p:sp>
      <p:sp>
        <p:nvSpPr>
          <p:cNvPr id="54" name="Line 36"/>
          <p:cNvSpPr>
            <a:spLocks noChangeShapeType="1"/>
          </p:cNvSpPr>
          <p:nvPr/>
        </p:nvSpPr>
        <p:spPr bwMode="auto">
          <a:xfrm flipH="1">
            <a:off x="4510079" y="3409622"/>
            <a:ext cx="1704783" cy="0"/>
          </a:xfrm>
          <a:prstGeom prst="line">
            <a:avLst/>
          </a:prstGeom>
          <a:noFill/>
          <a:ln w="31750">
            <a:solidFill>
              <a:srgbClr val="808080"/>
            </a:solidFill>
            <a:prstDash val="dash"/>
            <a:round/>
            <a:headEnd type="triangle" w="lg" len="med"/>
            <a:tailEnd type="triangle" w="lg" len="med"/>
          </a:ln>
          <a:effectLst/>
        </p:spPr>
        <p:txBody>
          <a:bodyPr lIns="0" tIns="0" rIns="0" bIns="0"/>
          <a:lstStyle/>
          <a:p>
            <a:endParaRPr lang="en-GB" dirty="0"/>
          </a:p>
        </p:txBody>
      </p:sp>
      <p:sp>
        <p:nvSpPr>
          <p:cNvPr id="55" name="Line 37"/>
          <p:cNvSpPr>
            <a:spLocks noChangeShapeType="1"/>
          </p:cNvSpPr>
          <p:nvPr/>
        </p:nvSpPr>
        <p:spPr bwMode="auto">
          <a:xfrm flipH="1">
            <a:off x="4510079" y="4434682"/>
            <a:ext cx="1704783" cy="0"/>
          </a:xfrm>
          <a:prstGeom prst="line">
            <a:avLst/>
          </a:prstGeom>
          <a:noFill/>
          <a:ln w="31750">
            <a:solidFill>
              <a:srgbClr val="808080"/>
            </a:solidFill>
            <a:prstDash val="dash"/>
            <a:round/>
            <a:headEnd type="triangle" w="lg" len="med"/>
            <a:tailEnd type="triangle" w="lg" len="med"/>
          </a:ln>
          <a:effectLst/>
        </p:spPr>
        <p:txBody>
          <a:bodyPr lIns="0" tIns="0" rIns="0" bIns="0"/>
          <a:lstStyle/>
          <a:p>
            <a:endParaRPr lang="en-GB" dirty="0"/>
          </a:p>
        </p:txBody>
      </p:sp>
      <p:sp>
        <p:nvSpPr>
          <p:cNvPr id="56" name="Line 38"/>
          <p:cNvSpPr>
            <a:spLocks noChangeShapeType="1"/>
          </p:cNvSpPr>
          <p:nvPr/>
        </p:nvSpPr>
        <p:spPr bwMode="auto">
          <a:xfrm flipH="1">
            <a:off x="4510079" y="5496028"/>
            <a:ext cx="1704783" cy="0"/>
          </a:xfrm>
          <a:prstGeom prst="line">
            <a:avLst/>
          </a:prstGeom>
          <a:noFill/>
          <a:ln w="31750">
            <a:solidFill>
              <a:srgbClr val="808080"/>
            </a:solidFill>
            <a:prstDash val="dash"/>
            <a:round/>
            <a:headEnd type="triangle" w="lg" len="med"/>
            <a:tailEnd type="triangle" w="lg" len="med"/>
          </a:ln>
          <a:effectLst/>
        </p:spPr>
        <p:txBody>
          <a:bodyPr lIns="0" tIns="0" rIns="0" bIns="0"/>
          <a:lstStyle/>
          <a:p>
            <a:endParaRPr lang="en-GB" dirty="0"/>
          </a:p>
        </p:txBody>
      </p:sp>
      <p:cxnSp>
        <p:nvCxnSpPr>
          <p:cNvPr id="57" name="AutoShape 39"/>
          <p:cNvCxnSpPr>
            <a:cxnSpLocks noChangeShapeType="1"/>
            <a:stCxn id="32" idx="7"/>
            <a:endCxn id="26" idx="7"/>
          </p:cNvCxnSpPr>
          <p:nvPr/>
        </p:nvCxnSpPr>
        <p:spPr bwMode="auto">
          <a:xfrm rot="10800000" flipH="1">
            <a:off x="2122107" y="2653678"/>
            <a:ext cx="1277" cy="3090300"/>
          </a:xfrm>
          <a:prstGeom prst="bentConnector3">
            <a:avLst>
              <a:gd name="adj1" fmla="val -13500000"/>
            </a:avLst>
          </a:prstGeom>
          <a:noFill/>
          <a:ln w="9525">
            <a:noFill/>
            <a:miter lim="800000"/>
            <a:headEnd/>
            <a:tailEnd type="triangle" w="med" len="med"/>
          </a:ln>
          <a:effectLst/>
        </p:spPr>
      </p:cxnSp>
      <p:cxnSp>
        <p:nvCxnSpPr>
          <p:cNvPr id="58" name="AutoShape 40"/>
          <p:cNvCxnSpPr>
            <a:cxnSpLocks noChangeShapeType="1"/>
            <a:stCxn id="32" idx="8"/>
            <a:endCxn id="26" idx="7"/>
          </p:cNvCxnSpPr>
          <p:nvPr/>
        </p:nvCxnSpPr>
        <p:spPr bwMode="auto">
          <a:xfrm rot="10800000" flipH="1">
            <a:off x="2122107" y="2653678"/>
            <a:ext cx="1277" cy="2570211"/>
          </a:xfrm>
          <a:prstGeom prst="bentConnector3">
            <a:avLst>
              <a:gd name="adj1" fmla="val -33500000"/>
            </a:avLst>
          </a:prstGeom>
          <a:noFill/>
          <a:ln w="31750">
            <a:solidFill>
              <a:srgbClr val="5F5F5F"/>
            </a:solidFill>
            <a:miter lim="800000"/>
            <a:headEnd/>
            <a:tailEnd type="triangle" w="lg" len="med"/>
          </a:ln>
          <a:effectLst/>
        </p:spPr>
      </p:cxnSp>
      <p:cxnSp>
        <p:nvCxnSpPr>
          <p:cNvPr id="59" name="AutoShape 41"/>
          <p:cNvCxnSpPr>
            <a:cxnSpLocks noChangeShapeType="1"/>
            <a:stCxn id="32" idx="8"/>
            <a:endCxn id="28" idx="7"/>
          </p:cNvCxnSpPr>
          <p:nvPr/>
        </p:nvCxnSpPr>
        <p:spPr bwMode="auto">
          <a:xfrm rot="10800000" flipH="1">
            <a:off x="2122107" y="3684786"/>
            <a:ext cx="1277" cy="1539103"/>
          </a:xfrm>
          <a:prstGeom prst="bentConnector3">
            <a:avLst>
              <a:gd name="adj1" fmla="val -21700000"/>
            </a:avLst>
          </a:prstGeom>
          <a:noFill/>
          <a:ln w="31750">
            <a:solidFill>
              <a:srgbClr val="5F5F5F"/>
            </a:solidFill>
            <a:miter lim="800000"/>
            <a:headEnd/>
            <a:tailEnd type="triangle" w="lg" len="med"/>
          </a:ln>
          <a:effectLst/>
        </p:spPr>
      </p:cxnSp>
      <p:cxnSp>
        <p:nvCxnSpPr>
          <p:cNvPr id="60" name="AutoShape 42"/>
          <p:cNvCxnSpPr>
            <a:cxnSpLocks noChangeShapeType="1"/>
            <a:stCxn id="32" idx="8"/>
            <a:endCxn id="22" idx="7"/>
          </p:cNvCxnSpPr>
          <p:nvPr/>
        </p:nvCxnSpPr>
        <p:spPr bwMode="auto">
          <a:xfrm rot="10800000" flipH="1">
            <a:off x="2122107" y="1624081"/>
            <a:ext cx="1277" cy="3599807"/>
          </a:xfrm>
          <a:prstGeom prst="bentConnector3">
            <a:avLst>
              <a:gd name="adj1" fmla="val -46700000"/>
            </a:avLst>
          </a:prstGeom>
          <a:noFill/>
          <a:ln w="31750">
            <a:solidFill>
              <a:srgbClr val="5F5F5F"/>
            </a:solidFill>
            <a:miter lim="800000"/>
            <a:headEnd/>
            <a:tailEnd type="triangle" w="lg" len="med"/>
          </a:ln>
          <a:effectLst/>
        </p:spPr>
      </p:cxnSp>
    </p:spTree>
    <p:extLst>
      <p:ext uri="{BB962C8B-B14F-4D97-AF65-F5344CB8AC3E}">
        <p14:creationId xmlns:p14="http://schemas.microsoft.com/office/powerpoint/2010/main" val="26847233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8034" name="Text Box 2"/>
          <p:cNvSpPr txBox="1">
            <a:spLocks noChangeArrowheads="1"/>
          </p:cNvSpPr>
          <p:nvPr/>
        </p:nvSpPr>
        <p:spPr bwMode="auto">
          <a:xfrm>
            <a:off x="685800" y="1676400"/>
            <a:ext cx="7058758" cy="3741737"/>
          </a:xfrm>
          <a:prstGeom prst="rect">
            <a:avLst/>
          </a:prstGeom>
          <a:noFill/>
          <a:ln w="12700" cap="sq" algn="ctr">
            <a:noFill/>
            <a:miter lim="800000"/>
            <a:headEnd/>
            <a:tailEnd/>
          </a:ln>
          <a:effectLst/>
        </p:spPr>
        <p:txBody>
          <a:bodyPr lIns="91433" tIns="45717" rIns="91433" bIns="45717"/>
          <a:lstStyle/>
          <a:p>
            <a:pPr marL="342900" indent="-342900">
              <a:buFont typeface="Courier New"/>
              <a:buChar char="o"/>
            </a:pPr>
            <a:r>
              <a:rPr lang="en-US" sz="2400" dirty="0"/>
              <a:t>The first step in setting up </a:t>
            </a:r>
            <a:r>
              <a:rPr lang="en-US" sz="2400" dirty="0" smtClean="0"/>
              <a:t>analytics for project control is </a:t>
            </a:r>
            <a:r>
              <a:rPr lang="en-US" sz="2400" dirty="0"/>
              <a:t>to identify the key factors to be </a:t>
            </a:r>
            <a:r>
              <a:rPr lang="en-US" sz="2400" dirty="0" smtClean="0"/>
              <a:t>monitored</a:t>
            </a:r>
            <a:endParaRPr lang="en-US" sz="2400" dirty="0"/>
          </a:p>
          <a:p>
            <a:pPr marL="342900" indent="-342900">
              <a:buFont typeface="Courier New"/>
              <a:buChar char="o"/>
            </a:pPr>
            <a:r>
              <a:rPr lang="en-US" sz="2400" dirty="0"/>
              <a:t>The project manager must define precisely which specific characteristics of performance, cost, and </a:t>
            </a:r>
            <a:r>
              <a:rPr lang="en-US" sz="2400" dirty="0" smtClean="0"/>
              <a:t>time, risk, quality, and sustainability are in accordance with the business case and </a:t>
            </a:r>
            <a:r>
              <a:rPr lang="en-US" sz="2400" dirty="0"/>
              <a:t>should be controlled</a:t>
            </a:r>
          </a:p>
          <a:p>
            <a:pPr marL="342900" indent="-342900">
              <a:buFont typeface="Courier New"/>
              <a:buChar char="o"/>
            </a:pPr>
            <a:r>
              <a:rPr lang="en-US" sz="2400" dirty="0"/>
              <a:t>Exact boundaries must then be established, within which control should be maintained</a:t>
            </a:r>
          </a:p>
        </p:txBody>
      </p:sp>
      <p:sp>
        <p:nvSpPr>
          <p:cNvPr id="1708035" name="Text Box 3"/>
          <p:cNvSpPr txBox="1">
            <a:spLocks noChangeArrowheads="1"/>
          </p:cNvSpPr>
          <p:nvPr/>
        </p:nvSpPr>
        <p:spPr bwMode="auto">
          <a:xfrm>
            <a:off x="621323" y="5694363"/>
            <a:ext cx="183174" cy="336550"/>
          </a:xfrm>
          <a:prstGeom prst="rect">
            <a:avLst/>
          </a:prstGeom>
          <a:noFill/>
          <a:ln w="9525">
            <a:noFill/>
            <a:miter lim="800000"/>
            <a:headEnd/>
            <a:tailEnd/>
          </a:ln>
          <a:effectLst/>
        </p:spPr>
        <p:txBody>
          <a:bodyPr wrap="none">
            <a:spAutoFit/>
          </a:bodyPr>
          <a:lstStyle/>
          <a:p>
            <a:pPr algn="l"/>
            <a:endParaRPr lang="en-US" sz="1600" dirty="0">
              <a:latin typeface="Times New Roman" pitchFamily="18" charset="0"/>
            </a:endParaRPr>
          </a:p>
        </p:txBody>
      </p:sp>
      <p:sp>
        <p:nvSpPr>
          <p:cNvPr id="1708036" name="Rectangle 4"/>
          <p:cNvSpPr>
            <a:spLocks noGrp="1" noChangeArrowheads="1"/>
          </p:cNvSpPr>
          <p:nvPr>
            <p:ph type="title"/>
          </p:nvPr>
        </p:nvSpPr>
        <p:spPr>
          <a:xfrm>
            <a:off x="381000" y="228600"/>
            <a:ext cx="8522677" cy="1108075"/>
          </a:xfrm>
        </p:spPr>
        <p:txBody>
          <a:bodyPr/>
          <a:lstStyle/>
          <a:p>
            <a:r>
              <a:rPr lang="en-GB" dirty="0" smtClean="0"/>
              <a:t>Establishing Project Control</a:t>
            </a:r>
            <a:endParaRPr lang="en-GB" dirty="0"/>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a:t>
            </a:fld>
            <a:endParaRPr lang="en-US" dirty="0"/>
          </a:p>
        </p:txBody>
      </p:sp>
    </p:spTree>
    <p:extLst>
      <p:ext uri="{BB962C8B-B14F-4D97-AF65-F5344CB8AC3E}">
        <p14:creationId xmlns:p14="http://schemas.microsoft.com/office/powerpoint/2010/main" val="363931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r>
              <a:rPr lang="en-GB" dirty="0" smtClean="0"/>
              <a:t>Risk Identification Methods</a:t>
            </a:r>
            <a:endParaRPr lang="en-GB" dirty="0"/>
          </a:p>
        </p:txBody>
      </p:sp>
      <p:sp>
        <p:nvSpPr>
          <p:cNvPr id="919555" name="Rectangle 3"/>
          <p:cNvSpPr>
            <a:spLocks noGrp="1" noChangeArrowheads="1"/>
          </p:cNvSpPr>
          <p:nvPr>
            <p:ph type="body" idx="1"/>
          </p:nvPr>
        </p:nvSpPr>
        <p:spPr>
          <a:xfrm>
            <a:off x="644374" y="1411518"/>
            <a:ext cx="7195038" cy="4495800"/>
          </a:xfrm>
        </p:spPr>
        <p:txBody>
          <a:bodyPr>
            <a:normAutofit fontScale="92500" lnSpcReduction="10000"/>
          </a:bodyPr>
          <a:lstStyle/>
          <a:p>
            <a:r>
              <a:rPr lang="en-GB" dirty="0" smtClean="0"/>
              <a:t>P5 Impact Analysis</a:t>
            </a:r>
          </a:p>
          <a:p>
            <a:r>
              <a:rPr lang="en-GB" dirty="0"/>
              <a:t>Brainstorming </a:t>
            </a:r>
          </a:p>
          <a:p>
            <a:r>
              <a:rPr lang="en-GB" dirty="0"/>
              <a:t>Interviews</a:t>
            </a:r>
          </a:p>
          <a:p>
            <a:r>
              <a:rPr lang="en-GB" dirty="0"/>
              <a:t>Risk Identification workshops</a:t>
            </a:r>
          </a:p>
          <a:p>
            <a:r>
              <a:rPr lang="en-GB" dirty="0"/>
              <a:t>Checklists</a:t>
            </a:r>
          </a:p>
          <a:p>
            <a:r>
              <a:rPr lang="en-GB" dirty="0"/>
              <a:t>Questionnaires</a:t>
            </a:r>
          </a:p>
          <a:p>
            <a:r>
              <a:rPr lang="en-GB" dirty="0"/>
              <a:t>Expert facilitation</a:t>
            </a:r>
          </a:p>
          <a:p>
            <a:r>
              <a:rPr lang="en-GB" dirty="0" smtClean="0"/>
              <a:t>Lessons Learned (Previous Projects)</a:t>
            </a:r>
            <a:endParaRPr lang="en-GB" dirty="0"/>
          </a:p>
          <a:p>
            <a:r>
              <a:rPr lang="en-GB" dirty="0"/>
              <a:t>Assumption analysis</a:t>
            </a:r>
          </a:p>
          <a:p>
            <a:r>
              <a:rPr lang="en-GB" dirty="0"/>
              <a:t>SWOT analysis</a:t>
            </a:r>
          </a:p>
        </p:txBody>
      </p:sp>
      <p:sp>
        <p:nvSpPr>
          <p:cNvPr id="3" name="Slide Number Placeholder 2"/>
          <p:cNvSpPr>
            <a:spLocks noGrp="1"/>
          </p:cNvSpPr>
          <p:nvPr>
            <p:ph type="sldNum" sz="quarter" idx="12"/>
          </p:nvPr>
        </p:nvSpPr>
        <p:spPr/>
        <p:txBody>
          <a:bodyPr/>
          <a:lstStyle/>
          <a:p>
            <a:fld id="{4BE819A1-3DD8-4179-BFD0-BF7D359F8DBD}" type="slidenum">
              <a:rPr lang="en-US" smtClean="0"/>
              <a:pPr/>
              <a:t>40</a:t>
            </a:fld>
            <a:endParaRPr lang="en-US" dirty="0"/>
          </a:p>
        </p:txBody>
      </p:sp>
    </p:spTree>
    <p:extLst>
      <p:ext uri="{BB962C8B-B14F-4D97-AF65-F5344CB8AC3E}">
        <p14:creationId xmlns:p14="http://schemas.microsoft.com/office/powerpoint/2010/main" val="118824372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p:txBody>
          <a:bodyPr/>
          <a:lstStyle/>
          <a:p>
            <a:r>
              <a:rPr lang="en-GB" dirty="0"/>
              <a:t>Risk Register</a:t>
            </a:r>
            <a:endParaRPr lang="en-GB" sz="2400" dirty="0"/>
          </a:p>
        </p:txBody>
      </p:sp>
      <p:grpSp>
        <p:nvGrpSpPr>
          <p:cNvPr id="1622019" name="Group 3"/>
          <p:cNvGrpSpPr>
            <a:grpSpLocks/>
          </p:cNvGrpSpPr>
          <p:nvPr/>
        </p:nvGrpSpPr>
        <p:grpSpPr bwMode="auto">
          <a:xfrm>
            <a:off x="919160" y="1361981"/>
            <a:ext cx="6968886" cy="3808413"/>
            <a:chOff x="1086" y="1194"/>
            <a:chExt cx="4390" cy="2399"/>
          </a:xfrm>
        </p:grpSpPr>
        <p:sp>
          <p:nvSpPr>
            <p:cNvPr id="1622025" name="Rectangle 9"/>
            <p:cNvSpPr>
              <a:spLocks noChangeArrowheads="1"/>
            </p:cNvSpPr>
            <p:nvPr/>
          </p:nvSpPr>
          <p:spPr bwMode="auto">
            <a:xfrm>
              <a:off x="3156" y="1346"/>
              <a:ext cx="3" cy="3"/>
            </a:xfrm>
            <a:prstGeom prst="rect">
              <a:avLst/>
            </a:prstGeom>
            <a:solidFill>
              <a:srgbClr val="000000"/>
            </a:solidFill>
            <a:ln w="9525">
              <a:noFill/>
              <a:miter lim="800000"/>
              <a:headEnd/>
              <a:tailEnd/>
            </a:ln>
          </p:spPr>
          <p:txBody>
            <a:bodyPr/>
            <a:lstStyle/>
            <a:p>
              <a:endParaRPr lang="en-US" dirty="0"/>
            </a:p>
          </p:txBody>
        </p:sp>
        <p:sp>
          <p:nvSpPr>
            <p:cNvPr id="1622026" name="Rectangle 10"/>
            <p:cNvSpPr>
              <a:spLocks noChangeArrowheads="1"/>
            </p:cNvSpPr>
            <p:nvPr/>
          </p:nvSpPr>
          <p:spPr bwMode="auto">
            <a:xfrm>
              <a:off x="3156" y="1480"/>
              <a:ext cx="3" cy="3"/>
            </a:xfrm>
            <a:prstGeom prst="rect">
              <a:avLst/>
            </a:prstGeom>
            <a:solidFill>
              <a:srgbClr val="000000"/>
            </a:solidFill>
            <a:ln w="9525">
              <a:noFill/>
              <a:miter lim="800000"/>
              <a:headEnd/>
              <a:tailEnd/>
            </a:ln>
          </p:spPr>
          <p:txBody>
            <a:bodyPr/>
            <a:lstStyle/>
            <a:p>
              <a:endParaRPr lang="en-US" dirty="0"/>
            </a:p>
          </p:txBody>
        </p:sp>
        <p:sp>
          <p:nvSpPr>
            <p:cNvPr id="1622027" name="Rectangle 11"/>
            <p:cNvSpPr>
              <a:spLocks noChangeArrowheads="1"/>
            </p:cNvSpPr>
            <p:nvPr/>
          </p:nvSpPr>
          <p:spPr bwMode="auto">
            <a:xfrm>
              <a:off x="4332" y="1364"/>
              <a:ext cx="3" cy="131"/>
            </a:xfrm>
            <a:prstGeom prst="rect">
              <a:avLst/>
            </a:prstGeom>
            <a:solidFill>
              <a:srgbClr val="000000"/>
            </a:solidFill>
            <a:ln w="9525">
              <a:noFill/>
              <a:miter lim="800000"/>
              <a:headEnd/>
              <a:tailEnd/>
            </a:ln>
          </p:spPr>
          <p:txBody>
            <a:bodyPr/>
            <a:lstStyle/>
            <a:p>
              <a:endParaRPr lang="en-US" dirty="0"/>
            </a:p>
          </p:txBody>
        </p:sp>
        <p:sp>
          <p:nvSpPr>
            <p:cNvPr id="1622028" name="Rectangle 12"/>
            <p:cNvSpPr>
              <a:spLocks noChangeArrowheads="1"/>
            </p:cNvSpPr>
            <p:nvPr/>
          </p:nvSpPr>
          <p:spPr bwMode="auto">
            <a:xfrm>
              <a:off x="1096" y="1203"/>
              <a:ext cx="4378" cy="2385"/>
            </a:xfrm>
            <a:prstGeom prst="rect">
              <a:avLst/>
            </a:prstGeom>
            <a:solidFill>
              <a:schemeClr val="bg1"/>
            </a:solidFill>
            <a:ln w="9525">
              <a:noFill/>
              <a:miter lim="800000"/>
              <a:headEnd/>
              <a:tailEnd/>
            </a:ln>
            <a:effectLst/>
          </p:spPr>
          <p:txBody>
            <a:bodyPr wrap="none" anchor="ctr"/>
            <a:lstStyle/>
            <a:p>
              <a:endParaRPr lang="en-US" dirty="0"/>
            </a:p>
          </p:txBody>
        </p:sp>
        <p:sp>
          <p:nvSpPr>
            <p:cNvPr id="1622029" name="Rectangle 13"/>
            <p:cNvSpPr>
              <a:spLocks noChangeArrowheads="1"/>
            </p:cNvSpPr>
            <p:nvPr/>
          </p:nvSpPr>
          <p:spPr bwMode="auto">
            <a:xfrm>
              <a:off x="3059" y="1228"/>
              <a:ext cx="568" cy="107"/>
            </a:xfrm>
            <a:prstGeom prst="rect">
              <a:avLst/>
            </a:prstGeom>
            <a:noFill/>
            <a:ln w="9525">
              <a:noFill/>
              <a:miter lim="800000"/>
              <a:headEnd/>
              <a:tailEnd/>
            </a:ln>
          </p:spPr>
          <p:txBody>
            <a:bodyPr wrap="none" lIns="0" tIns="0" rIns="0" bIns="0">
              <a:spAutoFit/>
            </a:bodyPr>
            <a:lstStyle/>
            <a:p>
              <a:pPr algn="l"/>
              <a:r>
                <a:rPr lang="en-GB" sz="1100" b="1" i="1" dirty="0">
                  <a:solidFill>
                    <a:srgbClr val="000000"/>
                  </a:solidFill>
                  <a:latin typeface="Arial" pitchFamily="34" charset="0"/>
                </a:rPr>
                <a:t>Risk Register</a:t>
              </a:r>
              <a:endParaRPr lang="en-GB" sz="2000" dirty="0">
                <a:latin typeface="Arial" pitchFamily="34" charset="0"/>
              </a:endParaRPr>
            </a:p>
          </p:txBody>
        </p:sp>
        <p:sp>
          <p:nvSpPr>
            <p:cNvPr id="1622030" name="Rectangle 14"/>
            <p:cNvSpPr>
              <a:spLocks noChangeArrowheads="1"/>
            </p:cNvSpPr>
            <p:nvPr/>
          </p:nvSpPr>
          <p:spPr bwMode="auto">
            <a:xfrm>
              <a:off x="1134" y="1382"/>
              <a:ext cx="246" cy="87"/>
            </a:xfrm>
            <a:prstGeom prst="rect">
              <a:avLst/>
            </a:prstGeom>
            <a:noFill/>
            <a:ln w="9525">
              <a:noFill/>
              <a:miter lim="800000"/>
              <a:headEnd/>
              <a:tailEnd/>
            </a:ln>
          </p:spPr>
          <p:txBody>
            <a:bodyPr wrap="none" lIns="0" tIns="0" rIns="0" bIns="0">
              <a:spAutoFit/>
            </a:bodyPr>
            <a:lstStyle/>
            <a:p>
              <a:pPr algn="l"/>
              <a:r>
                <a:rPr lang="en-GB" sz="900" dirty="0">
                  <a:solidFill>
                    <a:srgbClr val="000000"/>
                  </a:solidFill>
                  <a:latin typeface="Arial" pitchFamily="34" charset="0"/>
                </a:rPr>
                <a:t>Project:</a:t>
              </a:r>
              <a:endParaRPr lang="en-GB" sz="2000" dirty="0">
                <a:latin typeface="Arial" pitchFamily="34" charset="0"/>
              </a:endParaRPr>
            </a:p>
          </p:txBody>
        </p:sp>
        <p:sp>
          <p:nvSpPr>
            <p:cNvPr id="1622031" name="Rectangle 15"/>
            <p:cNvSpPr>
              <a:spLocks noChangeArrowheads="1"/>
            </p:cNvSpPr>
            <p:nvPr/>
          </p:nvSpPr>
          <p:spPr bwMode="auto">
            <a:xfrm>
              <a:off x="2841" y="1382"/>
              <a:ext cx="493" cy="87"/>
            </a:xfrm>
            <a:prstGeom prst="rect">
              <a:avLst/>
            </a:prstGeom>
            <a:noFill/>
            <a:ln w="9525">
              <a:noFill/>
              <a:miter lim="800000"/>
              <a:headEnd/>
              <a:tailEnd/>
            </a:ln>
          </p:spPr>
          <p:txBody>
            <a:bodyPr wrap="none" lIns="0" tIns="0" rIns="0" bIns="0">
              <a:spAutoFit/>
            </a:bodyPr>
            <a:lstStyle/>
            <a:p>
              <a:pPr algn="l"/>
              <a:r>
                <a:rPr lang="en-GB" sz="900" dirty="0">
                  <a:solidFill>
                    <a:srgbClr val="000000"/>
                  </a:solidFill>
                  <a:latin typeface="Arial" pitchFamily="34" charset="0"/>
                </a:rPr>
                <a:t>Project number</a:t>
              </a:r>
              <a:endParaRPr lang="en-GB" sz="2000" dirty="0">
                <a:latin typeface="Arial" pitchFamily="34" charset="0"/>
              </a:endParaRPr>
            </a:p>
          </p:txBody>
        </p:sp>
        <p:sp>
          <p:nvSpPr>
            <p:cNvPr id="1622032" name="Rectangle 16"/>
            <p:cNvSpPr>
              <a:spLocks noChangeArrowheads="1"/>
            </p:cNvSpPr>
            <p:nvPr/>
          </p:nvSpPr>
          <p:spPr bwMode="auto">
            <a:xfrm>
              <a:off x="4368" y="1382"/>
              <a:ext cx="642" cy="87"/>
            </a:xfrm>
            <a:prstGeom prst="rect">
              <a:avLst/>
            </a:prstGeom>
            <a:noFill/>
            <a:ln w="9525">
              <a:noFill/>
              <a:miter lim="800000"/>
              <a:headEnd/>
              <a:tailEnd/>
            </a:ln>
          </p:spPr>
          <p:txBody>
            <a:bodyPr wrap="none" lIns="0" tIns="0" rIns="0" bIns="0">
              <a:spAutoFit/>
            </a:bodyPr>
            <a:lstStyle/>
            <a:p>
              <a:pPr algn="l"/>
              <a:r>
                <a:rPr lang="en-GB" sz="900" dirty="0">
                  <a:solidFill>
                    <a:srgbClr val="000000"/>
                  </a:solidFill>
                  <a:latin typeface="Arial" pitchFamily="34" charset="0"/>
                </a:rPr>
                <a:t>Page ……. of ……..</a:t>
              </a:r>
              <a:endParaRPr lang="en-GB" sz="2000" dirty="0">
                <a:latin typeface="Arial" pitchFamily="34" charset="0"/>
              </a:endParaRPr>
            </a:p>
          </p:txBody>
        </p:sp>
        <p:sp>
          <p:nvSpPr>
            <p:cNvPr id="1622033" name="Rectangle 17"/>
            <p:cNvSpPr>
              <a:spLocks noChangeArrowheads="1"/>
            </p:cNvSpPr>
            <p:nvPr/>
          </p:nvSpPr>
          <p:spPr bwMode="auto">
            <a:xfrm>
              <a:off x="1099" y="1496"/>
              <a:ext cx="273" cy="131"/>
            </a:xfrm>
            <a:prstGeom prst="rect">
              <a:avLst/>
            </a:prstGeom>
            <a:solidFill>
              <a:srgbClr val="E5E5E5"/>
            </a:solidFill>
            <a:ln w="9525">
              <a:noFill/>
              <a:miter lim="800000"/>
              <a:headEnd/>
              <a:tailEnd/>
            </a:ln>
          </p:spPr>
          <p:txBody>
            <a:bodyPr/>
            <a:lstStyle/>
            <a:p>
              <a:endParaRPr lang="en-US" dirty="0"/>
            </a:p>
          </p:txBody>
        </p:sp>
        <p:sp>
          <p:nvSpPr>
            <p:cNvPr id="1622034" name="Rectangle 18"/>
            <p:cNvSpPr>
              <a:spLocks noChangeArrowheads="1"/>
            </p:cNvSpPr>
            <p:nvPr/>
          </p:nvSpPr>
          <p:spPr bwMode="auto">
            <a:xfrm>
              <a:off x="1138" y="1513"/>
              <a:ext cx="13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Ref.</a:t>
              </a:r>
              <a:endParaRPr lang="en-GB" sz="2000" dirty="0">
                <a:latin typeface="Arial" pitchFamily="34" charset="0"/>
              </a:endParaRPr>
            </a:p>
          </p:txBody>
        </p:sp>
        <p:sp>
          <p:nvSpPr>
            <p:cNvPr id="1622035" name="Rectangle 19"/>
            <p:cNvSpPr>
              <a:spLocks noChangeArrowheads="1"/>
            </p:cNvSpPr>
            <p:nvPr/>
          </p:nvSpPr>
          <p:spPr bwMode="auto">
            <a:xfrm>
              <a:off x="1376" y="1496"/>
              <a:ext cx="1428" cy="131"/>
            </a:xfrm>
            <a:prstGeom prst="rect">
              <a:avLst/>
            </a:prstGeom>
            <a:solidFill>
              <a:srgbClr val="E5E5E5"/>
            </a:solidFill>
            <a:ln w="9525">
              <a:noFill/>
              <a:miter lim="800000"/>
              <a:headEnd/>
              <a:tailEnd/>
            </a:ln>
          </p:spPr>
          <p:txBody>
            <a:bodyPr/>
            <a:lstStyle/>
            <a:p>
              <a:endParaRPr lang="en-US" dirty="0"/>
            </a:p>
          </p:txBody>
        </p:sp>
        <p:sp>
          <p:nvSpPr>
            <p:cNvPr id="1622036" name="Rectangle 20"/>
            <p:cNvSpPr>
              <a:spLocks noChangeArrowheads="1"/>
            </p:cNvSpPr>
            <p:nvPr/>
          </p:nvSpPr>
          <p:spPr bwMode="auto">
            <a:xfrm>
              <a:off x="1413" y="1513"/>
              <a:ext cx="36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Description</a:t>
              </a:r>
              <a:endParaRPr lang="en-GB" sz="2000" dirty="0">
                <a:latin typeface="Arial" pitchFamily="34" charset="0"/>
              </a:endParaRPr>
            </a:p>
          </p:txBody>
        </p:sp>
        <p:sp>
          <p:nvSpPr>
            <p:cNvPr id="1622037" name="Rectangle 21"/>
            <p:cNvSpPr>
              <a:spLocks noChangeArrowheads="1"/>
            </p:cNvSpPr>
            <p:nvPr/>
          </p:nvSpPr>
          <p:spPr bwMode="auto">
            <a:xfrm>
              <a:off x="2807" y="1496"/>
              <a:ext cx="462" cy="131"/>
            </a:xfrm>
            <a:prstGeom prst="rect">
              <a:avLst/>
            </a:prstGeom>
            <a:solidFill>
              <a:srgbClr val="E5E5E5"/>
            </a:solidFill>
            <a:ln w="9525">
              <a:noFill/>
              <a:miter lim="800000"/>
              <a:headEnd/>
              <a:tailEnd/>
            </a:ln>
          </p:spPr>
          <p:txBody>
            <a:bodyPr/>
            <a:lstStyle/>
            <a:p>
              <a:endParaRPr lang="en-US" dirty="0"/>
            </a:p>
          </p:txBody>
        </p:sp>
        <p:sp>
          <p:nvSpPr>
            <p:cNvPr id="1622038" name="Rectangle 22"/>
            <p:cNvSpPr>
              <a:spLocks noChangeArrowheads="1"/>
            </p:cNvSpPr>
            <p:nvPr/>
          </p:nvSpPr>
          <p:spPr bwMode="auto">
            <a:xfrm>
              <a:off x="2858" y="1514"/>
              <a:ext cx="33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Probability</a:t>
              </a:r>
              <a:endParaRPr lang="en-GB" sz="2000" dirty="0">
                <a:latin typeface="Arial" pitchFamily="34" charset="0"/>
              </a:endParaRPr>
            </a:p>
          </p:txBody>
        </p:sp>
        <p:sp>
          <p:nvSpPr>
            <p:cNvPr id="1622039" name="Rectangle 23"/>
            <p:cNvSpPr>
              <a:spLocks noChangeArrowheads="1"/>
            </p:cNvSpPr>
            <p:nvPr/>
          </p:nvSpPr>
          <p:spPr bwMode="auto">
            <a:xfrm>
              <a:off x="3272" y="1496"/>
              <a:ext cx="332" cy="131"/>
            </a:xfrm>
            <a:prstGeom prst="rect">
              <a:avLst/>
            </a:prstGeom>
            <a:solidFill>
              <a:srgbClr val="E5E5E5"/>
            </a:solidFill>
            <a:ln w="9525">
              <a:noFill/>
              <a:miter lim="800000"/>
              <a:headEnd/>
              <a:tailEnd/>
            </a:ln>
          </p:spPr>
          <p:txBody>
            <a:bodyPr/>
            <a:lstStyle/>
            <a:p>
              <a:endParaRPr lang="en-US" dirty="0"/>
            </a:p>
          </p:txBody>
        </p:sp>
        <p:sp>
          <p:nvSpPr>
            <p:cNvPr id="1622040" name="Rectangle 24"/>
            <p:cNvSpPr>
              <a:spLocks noChangeArrowheads="1"/>
            </p:cNvSpPr>
            <p:nvPr/>
          </p:nvSpPr>
          <p:spPr bwMode="auto">
            <a:xfrm>
              <a:off x="3327" y="1514"/>
              <a:ext cx="218"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Impact</a:t>
              </a:r>
              <a:endParaRPr lang="en-GB" sz="2000" dirty="0">
                <a:latin typeface="Arial" pitchFamily="34" charset="0"/>
              </a:endParaRPr>
            </a:p>
          </p:txBody>
        </p:sp>
        <p:sp>
          <p:nvSpPr>
            <p:cNvPr id="1622041" name="Rectangle 25"/>
            <p:cNvSpPr>
              <a:spLocks noChangeArrowheads="1"/>
            </p:cNvSpPr>
            <p:nvPr/>
          </p:nvSpPr>
          <p:spPr bwMode="auto">
            <a:xfrm>
              <a:off x="3607" y="1496"/>
              <a:ext cx="1391" cy="131"/>
            </a:xfrm>
            <a:prstGeom prst="rect">
              <a:avLst/>
            </a:prstGeom>
            <a:solidFill>
              <a:srgbClr val="E5E5E5"/>
            </a:solidFill>
            <a:ln w="9525">
              <a:noFill/>
              <a:miter lim="800000"/>
              <a:headEnd/>
              <a:tailEnd/>
            </a:ln>
          </p:spPr>
          <p:txBody>
            <a:bodyPr/>
            <a:lstStyle/>
            <a:p>
              <a:endParaRPr lang="en-US" dirty="0"/>
            </a:p>
          </p:txBody>
        </p:sp>
        <p:sp>
          <p:nvSpPr>
            <p:cNvPr id="1622042" name="Rectangle 26"/>
            <p:cNvSpPr>
              <a:spLocks noChangeArrowheads="1"/>
            </p:cNvSpPr>
            <p:nvPr/>
          </p:nvSpPr>
          <p:spPr bwMode="auto">
            <a:xfrm>
              <a:off x="3644" y="1514"/>
              <a:ext cx="20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Action</a:t>
              </a:r>
              <a:endParaRPr lang="en-GB" sz="2000" dirty="0">
                <a:latin typeface="Arial" pitchFamily="34" charset="0"/>
              </a:endParaRPr>
            </a:p>
          </p:txBody>
        </p:sp>
        <p:sp>
          <p:nvSpPr>
            <p:cNvPr id="1622043" name="Rectangle 27"/>
            <p:cNvSpPr>
              <a:spLocks noChangeArrowheads="1"/>
            </p:cNvSpPr>
            <p:nvPr/>
          </p:nvSpPr>
          <p:spPr bwMode="auto">
            <a:xfrm>
              <a:off x="5002" y="1496"/>
              <a:ext cx="474" cy="131"/>
            </a:xfrm>
            <a:prstGeom prst="rect">
              <a:avLst/>
            </a:prstGeom>
            <a:solidFill>
              <a:srgbClr val="E5E5E5"/>
            </a:solidFill>
            <a:ln w="9525">
              <a:noFill/>
              <a:miter lim="800000"/>
              <a:headEnd/>
              <a:tailEnd/>
            </a:ln>
          </p:spPr>
          <p:txBody>
            <a:bodyPr/>
            <a:lstStyle/>
            <a:p>
              <a:endParaRPr lang="en-US" dirty="0"/>
            </a:p>
          </p:txBody>
        </p:sp>
        <p:sp>
          <p:nvSpPr>
            <p:cNvPr id="1622044" name="Rectangle 28"/>
            <p:cNvSpPr>
              <a:spLocks noChangeArrowheads="1"/>
            </p:cNvSpPr>
            <p:nvPr/>
          </p:nvSpPr>
          <p:spPr bwMode="auto">
            <a:xfrm>
              <a:off x="5131" y="1514"/>
              <a:ext cx="21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Owner</a:t>
              </a:r>
              <a:endParaRPr lang="en-GB" sz="2000" dirty="0">
                <a:latin typeface="Arial" pitchFamily="34" charset="0"/>
              </a:endParaRPr>
            </a:p>
          </p:txBody>
        </p:sp>
        <p:sp>
          <p:nvSpPr>
            <p:cNvPr id="1622045" name="Rectangle 29"/>
            <p:cNvSpPr>
              <a:spLocks noChangeArrowheads="1"/>
            </p:cNvSpPr>
            <p:nvPr/>
          </p:nvSpPr>
          <p:spPr bwMode="auto">
            <a:xfrm>
              <a:off x="1134" y="1649"/>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1273</a:t>
              </a:r>
              <a:endParaRPr lang="en-GB" sz="2000" dirty="0">
                <a:latin typeface="Arial" pitchFamily="34" charset="0"/>
              </a:endParaRPr>
            </a:p>
          </p:txBody>
        </p:sp>
        <p:sp>
          <p:nvSpPr>
            <p:cNvPr id="1622046" name="Rectangle 30"/>
            <p:cNvSpPr>
              <a:spLocks noChangeArrowheads="1"/>
            </p:cNvSpPr>
            <p:nvPr/>
          </p:nvSpPr>
          <p:spPr bwMode="auto">
            <a:xfrm>
              <a:off x="1413" y="1647"/>
              <a:ext cx="1297"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Residents object to planning submission</a:t>
              </a:r>
              <a:endParaRPr lang="en-GB" sz="2000" dirty="0">
                <a:latin typeface="Arial" pitchFamily="34" charset="0"/>
              </a:endParaRPr>
            </a:p>
          </p:txBody>
        </p:sp>
        <p:sp>
          <p:nvSpPr>
            <p:cNvPr id="1622047" name="Rectangle 31"/>
            <p:cNvSpPr>
              <a:spLocks noChangeArrowheads="1"/>
            </p:cNvSpPr>
            <p:nvPr/>
          </p:nvSpPr>
          <p:spPr bwMode="auto">
            <a:xfrm>
              <a:off x="3006" y="1649"/>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48" name="Rectangle 32"/>
            <p:cNvSpPr>
              <a:spLocks noChangeArrowheads="1"/>
            </p:cNvSpPr>
            <p:nvPr/>
          </p:nvSpPr>
          <p:spPr bwMode="auto">
            <a:xfrm>
              <a:off x="3385" y="1657"/>
              <a:ext cx="10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VH</a:t>
              </a:r>
              <a:endParaRPr lang="en-GB" sz="2000" dirty="0">
                <a:latin typeface="Arial" pitchFamily="34" charset="0"/>
              </a:endParaRPr>
            </a:p>
          </p:txBody>
        </p:sp>
        <p:sp>
          <p:nvSpPr>
            <p:cNvPr id="1622049" name="Rectangle 33"/>
            <p:cNvSpPr>
              <a:spLocks noChangeArrowheads="1"/>
            </p:cNvSpPr>
            <p:nvPr/>
          </p:nvSpPr>
          <p:spPr bwMode="auto">
            <a:xfrm>
              <a:off x="3644" y="1648"/>
              <a:ext cx="1236"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Agree to develop garden amenity area</a:t>
              </a:r>
              <a:endParaRPr lang="en-GB" sz="2000" dirty="0">
                <a:latin typeface="Arial" pitchFamily="34" charset="0"/>
              </a:endParaRPr>
            </a:p>
          </p:txBody>
        </p:sp>
        <p:sp>
          <p:nvSpPr>
            <p:cNvPr id="1622050" name="Rectangle 34"/>
            <p:cNvSpPr>
              <a:spLocks noChangeArrowheads="1"/>
            </p:cNvSpPr>
            <p:nvPr/>
          </p:nvSpPr>
          <p:spPr bwMode="auto">
            <a:xfrm>
              <a:off x="5174" y="1649"/>
              <a:ext cx="137"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DPJ</a:t>
              </a:r>
              <a:endParaRPr lang="en-GB" sz="2000" dirty="0">
                <a:latin typeface="Arial" pitchFamily="34" charset="0"/>
              </a:endParaRPr>
            </a:p>
          </p:txBody>
        </p:sp>
        <p:sp>
          <p:nvSpPr>
            <p:cNvPr id="1622051" name="Rectangle 35"/>
            <p:cNvSpPr>
              <a:spLocks noChangeArrowheads="1"/>
            </p:cNvSpPr>
            <p:nvPr/>
          </p:nvSpPr>
          <p:spPr bwMode="auto">
            <a:xfrm>
              <a:off x="1134" y="1828"/>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1274</a:t>
              </a:r>
              <a:endParaRPr lang="en-GB" sz="2000" dirty="0">
                <a:latin typeface="Arial" pitchFamily="34" charset="0"/>
              </a:endParaRPr>
            </a:p>
          </p:txBody>
        </p:sp>
        <p:sp>
          <p:nvSpPr>
            <p:cNvPr id="1622052" name="Rectangle 36"/>
            <p:cNvSpPr>
              <a:spLocks noChangeArrowheads="1"/>
            </p:cNvSpPr>
            <p:nvPr/>
          </p:nvSpPr>
          <p:spPr bwMode="auto">
            <a:xfrm>
              <a:off x="1413" y="1826"/>
              <a:ext cx="90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Furniture damaged en route</a:t>
              </a:r>
              <a:endParaRPr lang="en-GB" sz="2000" dirty="0">
                <a:latin typeface="Arial" pitchFamily="34" charset="0"/>
              </a:endParaRPr>
            </a:p>
          </p:txBody>
        </p:sp>
        <p:sp>
          <p:nvSpPr>
            <p:cNvPr id="1622053" name="Rectangle 37"/>
            <p:cNvSpPr>
              <a:spLocks noChangeArrowheads="1"/>
            </p:cNvSpPr>
            <p:nvPr/>
          </p:nvSpPr>
          <p:spPr bwMode="auto">
            <a:xfrm>
              <a:off x="3001" y="1828"/>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054" name="Rectangle 38"/>
            <p:cNvSpPr>
              <a:spLocks noChangeArrowheads="1"/>
            </p:cNvSpPr>
            <p:nvPr/>
          </p:nvSpPr>
          <p:spPr bwMode="auto">
            <a:xfrm>
              <a:off x="3406" y="1827"/>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055" name="Rectangle 39"/>
            <p:cNvSpPr>
              <a:spLocks noChangeArrowheads="1"/>
            </p:cNvSpPr>
            <p:nvPr/>
          </p:nvSpPr>
          <p:spPr bwMode="auto">
            <a:xfrm>
              <a:off x="3644" y="1781"/>
              <a:ext cx="120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Pay premium for high quality removal</a:t>
              </a:r>
              <a:endParaRPr lang="en-GB" sz="2000" dirty="0">
                <a:latin typeface="Arial" pitchFamily="34" charset="0"/>
              </a:endParaRPr>
            </a:p>
          </p:txBody>
        </p:sp>
        <p:sp>
          <p:nvSpPr>
            <p:cNvPr id="1622056" name="Rectangle 40"/>
            <p:cNvSpPr>
              <a:spLocks noChangeArrowheads="1"/>
            </p:cNvSpPr>
            <p:nvPr/>
          </p:nvSpPr>
          <p:spPr bwMode="auto">
            <a:xfrm>
              <a:off x="3646" y="1870"/>
              <a:ext cx="115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firm and agree packing specification</a:t>
              </a:r>
              <a:endParaRPr lang="en-GB" sz="2000" dirty="0">
                <a:latin typeface="Arial" pitchFamily="34" charset="0"/>
              </a:endParaRPr>
            </a:p>
          </p:txBody>
        </p:sp>
        <p:sp>
          <p:nvSpPr>
            <p:cNvPr id="1622057" name="Rectangle 41"/>
            <p:cNvSpPr>
              <a:spLocks noChangeArrowheads="1"/>
            </p:cNvSpPr>
            <p:nvPr/>
          </p:nvSpPr>
          <p:spPr bwMode="auto">
            <a:xfrm>
              <a:off x="5168" y="1782"/>
              <a:ext cx="137"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AJD</a:t>
              </a:r>
              <a:endParaRPr lang="en-GB" sz="2000" dirty="0">
                <a:latin typeface="Arial" pitchFamily="34" charset="0"/>
              </a:endParaRPr>
            </a:p>
          </p:txBody>
        </p:sp>
        <p:sp>
          <p:nvSpPr>
            <p:cNvPr id="1622058" name="Rectangle 42"/>
            <p:cNvSpPr>
              <a:spLocks noChangeArrowheads="1"/>
            </p:cNvSpPr>
            <p:nvPr/>
          </p:nvSpPr>
          <p:spPr bwMode="auto">
            <a:xfrm>
              <a:off x="1134" y="2051"/>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1275</a:t>
              </a:r>
              <a:endParaRPr lang="en-GB" sz="2000" dirty="0">
                <a:latin typeface="Arial" pitchFamily="34" charset="0"/>
              </a:endParaRPr>
            </a:p>
          </p:txBody>
        </p:sp>
        <p:sp>
          <p:nvSpPr>
            <p:cNvPr id="1622059" name="Rectangle 43"/>
            <p:cNvSpPr>
              <a:spLocks noChangeArrowheads="1"/>
            </p:cNvSpPr>
            <p:nvPr/>
          </p:nvSpPr>
          <p:spPr bwMode="auto">
            <a:xfrm>
              <a:off x="1413" y="2003"/>
              <a:ext cx="126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Production line equipment damaged en</a:t>
              </a:r>
              <a:endParaRPr lang="en-GB" sz="2000" dirty="0">
                <a:latin typeface="Arial" pitchFamily="34" charset="0"/>
              </a:endParaRPr>
            </a:p>
          </p:txBody>
        </p:sp>
        <p:sp>
          <p:nvSpPr>
            <p:cNvPr id="1622060" name="Rectangle 44"/>
            <p:cNvSpPr>
              <a:spLocks noChangeArrowheads="1"/>
            </p:cNvSpPr>
            <p:nvPr/>
          </p:nvSpPr>
          <p:spPr bwMode="auto">
            <a:xfrm>
              <a:off x="1410" y="2095"/>
              <a:ext cx="166"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route</a:t>
              </a:r>
              <a:endParaRPr lang="en-GB" sz="2000" dirty="0">
                <a:latin typeface="Arial" pitchFamily="34" charset="0"/>
              </a:endParaRPr>
            </a:p>
          </p:txBody>
        </p:sp>
        <p:sp>
          <p:nvSpPr>
            <p:cNvPr id="1622061" name="Rectangle 45"/>
            <p:cNvSpPr>
              <a:spLocks noChangeArrowheads="1"/>
            </p:cNvSpPr>
            <p:nvPr/>
          </p:nvSpPr>
          <p:spPr bwMode="auto">
            <a:xfrm>
              <a:off x="3006" y="2051"/>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62" name="Rectangle 46"/>
            <p:cNvSpPr>
              <a:spLocks noChangeArrowheads="1"/>
            </p:cNvSpPr>
            <p:nvPr/>
          </p:nvSpPr>
          <p:spPr bwMode="auto">
            <a:xfrm>
              <a:off x="3404" y="2051"/>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063" name="Rectangle 47"/>
            <p:cNvSpPr>
              <a:spLocks noChangeArrowheads="1"/>
            </p:cNvSpPr>
            <p:nvPr/>
          </p:nvSpPr>
          <p:spPr bwMode="auto">
            <a:xfrm>
              <a:off x="3646" y="2003"/>
              <a:ext cx="120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Pay premium for high quality removal</a:t>
              </a:r>
              <a:endParaRPr lang="en-GB" sz="2000" dirty="0">
                <a:latin typeface="Arial" pitchFamily="34" charset="0"/>
              </a:endParaRPr>
            </a:p>
          </p:txBody>
        </p:sp>
        <p:sp>
          <p:nvSpPr>
            <p:cNvPr id="1622064" name="Rectangle 48"/>
            <p:cNvSpPr>
              <a:spLocks noChangeArrowheads="1"/>
            </p:cNvSpPr>
            <p:nvPr/>
          </p:nvSpPr>
          <p:spPr bwMode="auto">
            <a:xfrm>
              <a:off x="3644" y="2094"/>
              <a:ext cx="115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firm and agree packing specification</a:t>
              </a:r>
              <a:endParaRPr lang="en-GB" sz="2000" dirty="0">
                <a:latin typeface="Arial" pitchFamily="34" charset="0"/>
              </a:endParaRPr>
            </a:p>
          </p:txBody>
        </p:sp>
        <p:sp>
          <p:nvSpPr>
            <p:cNvPr id="1622065" name="Rectangle 49"/>
            <p:cNvSpPr>
              <a:spLocks noChangeArrowheads="1"/>
            </p:cNvSpPr>
            <p:nvPr/>
          </p:nvSpPr>
          <p:spPr bwMode="auto">
            <a:xfrm>
              <a:off x="5168" y="2005"/>
              <a:ext cx="137"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AJD</a:t>
              </a:r>
              <a:endParaRPr lang="en-GB" sz="2000" dirty="0">
                <a:latin typeface="Arial" pitchFamily="34" charset="0"/>
              </a:endParaRPr>
            </a:p>
          </p:txBody>
        </p:sp>
        <p:sp>
          <p:nvSpPr>
            <p:cNvPr id="1622066" name="Rectangle 50"/>
            <p:cNvSpPr>
              <a:spLocks noChangeArrowheads="1"/>
            </p:cNvSpPr>
            <p:nvPr/>
          </p:nvSpPr>
          <p:spPr bwMode="auto">
            <a:xfrm>
              <a:off x="1134" y="2274"/>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1276</a:t>
              </a:r>
              <a:endParaRPr lang="en-GB" sz="2000" dirty="0">
                <a:latin typeface="Arial" pitchFamily="34" charset="0"/>
              </a:endParaRPr>
            </a:p>
          </p:txBody>
        </p:sp>
        <p:sp>
          <p:nvSpPr>
            <p:cNvPr id="1622067" name="Rectangle 51"/>
            <p:cNvSpPr>
              <a:spLocks noChangeArrowheads="1"/>
            </p:cNvSpPr>
            <p:nvPr/>
          </p:nvSpPr>
          <p:spPr bwMode="auto">
            <a:xfrm>
              <a:off x="1410" y="2228"/>
              <a:ext cx="1248"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Furniture supplier fails to meet delivery</a:t>
              </a:r>
              <a:endParaRPr lang="en-GB" sz="2000" dirty="0">
                <a:latin typeface="Arial" pitchFamily="34" charset="0"/>
              </a:endParaRPr>
            </a:p>
          </p:txBody>
        </p:sp>
        <p:sp>
          <p:nvSpPr>
            <p:cNvPr id="1622068" name="Rectangle 52"/>
            <p:cNvSpPr>
              <a:spLocks noChangeArrowheads="1"/>
            </p:cNvSpPr>
            <p:nvPr/>
          </p:nvSpPr>
          <p:spPr bwMode="auto">
            <a:xfrm>
              <a:off x="1410" y="2318"/>
              <a:ext cx="275"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deadline</a:t>
              </a:r>
              <a:endParaRPr lang="en-GB" sz="2000" dirty="0">
                <a:latin typeface="Arial" pitchFamily="34" charset="0"/>
              </a:endParaRPr>
            </a:p>
          </p:txBody>
        </p:sp>
        <p:sp>
          <p:nvSpPr>
            <p:cNvPr id="1622069" name="Rectangle 53"/>
            <p:cNvSpPr>
              <a:spLocks noChangeArrowheads="1"/>
            </p:cNvSpPr>
            <p:nvPr/>
          </p:nvSpPr>
          <p:spPr bwMode="auto">
            <a:xfrm>
              <a:off x="3006" y="2274"/>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70" name="Rectangle 54"/>
            <p:cNvSpPr>
              <a:spLocks noChangeArrowheads="1"/>
            </p:cNvSpPr>
            <p:nvPr/>
          </p:nvSpPr>
          <p:spPr bwMode="auto">
            <a:xfrm>
              <a:off x="3409" y="2274"/>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71" name="Rectangle 55"/>
            <p:cNvSpPr>
              <a:spLocks noChangeArrowheads="1"/>
            </p:cNvSpPr>
            <p:nvPr/>
          </p:nvSpPr>
          <p:spPr bwMode="auto">
            <a:xfrm>
              <a:off x="3644" y="2273"/>
              <a:ext cx="99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Retain old furniture temporarily</a:t>
              </a:r>
              <a:endParaRPr lang="en-GB" sz="2000" dirty="0">
                <a:latin typeface="Arial" pitchFamily="34" charset="0"/>
              </a:endParaRPr>
            </a:p>
          </p:txBody>
        </p:sp>
        <p:sp>
          <p:nvSpPr>
            <p:cNvPr id="1622072" name="Rectangle 56"/>
            <p:cNvSpPr>
              <a:spLocks noChangeArrowheads="1"/>
            </p:cNvSpPr>
            <p:nvPr/>
          </p:nvSpPr>
          <p:spPr bwMode="auto">
            <a:xfrm>
              <a:off x="5202" y="2227"/>
              <a:ext cx="85"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JK</a:t>
              </a:r>
              <a:endParaRPr lang="en-GB" sz="2000" dirty="0">
                <a:latin typeface="Arial" pitchFamily="34" charset="0"/>
              </a:endParaRPr>
            </a:p>
          </p:txBody>
        </p:sp>
        <p:sp>
          <p:nvSpPr>
            <p:cNvPr id="1622073" name="Rectangle 57"/>
            <p:cNvSpPr>
              <a:spLocks noChangeArrowheads="1"/>
            </p:cNvSpPr>
            <p:nvPr/>
          </p:nvSpPr>
          <p:spPr bwMode="auto">
            <a:xfrm>
              <a:off x="1134" y="2451"/>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1277</a:t>
              </a:r>
              <a:endParaRPr lang="en-GB" sz="2000" dirty="0">
                <a:latin typeface="Arial" pitchFamily="34" charset="0"/>
              </a:endParaRPr>
            </a:p>
          </p:txBody>
        </p:sp>
        <p:sp>
          <p:nvSpPr>
            <p:cNvPr id="1622074" name="Rectangle 58"/>
            <p:cNvSpPr>
              <a:spLocks noChangeArrowheads="1"/>
            </p:cNvSpPr>
            <p:nvPr/>
          </p:nvSpPr>
          <p:spPr bwMode="auto">
            <a:xfrm>
              <a:off x="1410" y="2451"/>
              <a:ext cx="90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Building company goes bust</a:t>
              </a:r>
              <a:endParaRPr lang="en-GB" sz="2000" dirty="0">
                <a:latin typeface="Arial" pitchFamily="34" charset="0"/>
              </a:endParaRPr>
            </a:p>
          </p:txBody>
        </p:sp>
        <p:sp>
          <p:nvSpPr>
            <p:cNvPr id="1622075" name="Rectangle 59"/>
            <p:cNvSpPr>
              <a:spLocks noChangeArrowheads="1"/>
            </p:cNvSpPr>
            <p:nvPr/>
          </p:nvSpPr>
          <p:spPr bwMode="auto">
            <a:xfrm>
              <a:off x="2998" y="2459"/>
              <a:ext cx="8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VL</a:t>
              </a:r>
              <a:endParaRPr lang="en-GB" sz="2000" dirty="0">
                <a:latin typeface="Arial" pitchFamily="34" charset="0"/>
              </a:endParaRPr>
            </a:p>
          </p:txBody>
        </p:sp>
        <p:sp>
          <p:nvSpPr>
            <p:cNvPr id="1622076" name="Rectangle 60"/>
            <p:cNvSpPr>
              <a:spLocks noChangeArrowheads="1"/>
            </p:cNvSpPr>
            <p:nvPr/>
          </p:nvSpPr>
          <p:spPr bwMode="auto">
            <a:xfrm>
              <a:off x="3392" y="2459"/>
              <a:ext cx="10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VH</a:t>
              </a:r>
              <a:endParaRPr lang="en-GB" sz="2000" dirty="0">
                <a:latin typeface="Arial" pitchFamily="34" charset="0"/>
              </a:endParaRPr>
            </a:p>
          </p:txBody>
        </p:sp>
        <p:sp>
          <p:nvSpPr>
            <p:cNvPr id="1622077" name="Rectangle 61"/>
            <p:cNvSpPr>
              <a:spLocks noChangeArrowheads="1"/>
            </p:cNvSpPr>
            <p:nvPr/>
          </p:nvSpPr>
          <p:spPr bwMode="auto">
            <a:xfrm>
              <a:off x="3644" y="2450"/>
              <a:ext cx="103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Perform detailed financial check</a:t>
              </a:r>
              <a:endParaRPr lang="en-GB" sz="2000" dirty="0">
                <a:latin typeface="Arial" pitchFamily="34" charset="0"/>
              </a:endParaRPr>
            </a:p>
          </p:txBody>
        </p:sp>
        <p:sp>
          <p:nvSpPr>
            <p:cNvPr id="1622078" name="Rectangle 62"/>
            <p:cNvSpPr>
              <a:spLocks noChangeArrowheads="1"/>
            </p:cNvSpPr>
            <p:nvPr/>
          </p:nvSpPr>
          <p:spPr bwMode="auto">
            <a:xfrm>
              <a:off x="5154" y="2451"/>
              <a:ext cx="158"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FDM</a:t>
              </a:r>
              <a:endParaRPr lang="en-GB" sz="2000" dirty="0">
                <a:latin typeface="Arial" pitchFamily="34" charset="0"/>
              </a:endParaRPr>
            </a:p>
          </p:txBody>
        </p:sp>
        <p:sp>
          <p:nvSpPr>
            <p:cNvPr id="1622079" name="Rectangle 63"/>
            <p:cNvSpPr>
              <a:spLocks noChangeArrowheads="1"/>
            </p:cNvSpPr>
            <p:nvPr/>
          </p:nvSpPr>
          <p:spPr bwMode="auto">
            <a:xfrm>
              <a:off x="1134" y="2673"/>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1278</a:t>
              </a:r>
              <a:endParaRPr lang="en-GB" sz="2000" dirty="0">
                <a:latin typeface="Arial" pitchFamily="34" charset="0"/>
              </a:endParaRPr>
            </a:p>
          </p:txBody>
        </p:sp>
        <p:sp>
          <p:nvSpPr>
            <p:cNvPr id="1622080" name="Rectangle 64"/>
            <p:cNvSpPr>
              <a:spLocks noChangeArrowheads="1"/>
            </p:cNvSpPr>
            <p:nvPr/>
          </p:nvSpPr>
          <p:spPr bwMode="auto">
            <a:xfrm>
              <a:off x="1410" y="2629"/>
              <a:ext cx="93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Poor weather during external</a:t>
              </a:r>
              <a:endParaRPr lang="en-GB" sz="2000" dirty="0">
                <a:latin typeface="Arial" pitchFamily="34" charset="0"/>
              </a:endParaRPr>
            </a:p>
          </p:txBody>
        </p:sp>
        <p:sp>
          <p:nvSpPr>
            <p:cNvPr id="1622081" name="Rectangle 65"/>
            <p:cNvSpPr>
              <a:spLocks noChangeArrowheads="1"/>
            </p:cNvSpPr>
            <p:nvPr/>
          </p:nvSpPr>
          <p:spPr bwMode="auto">
            <a:xfrm>
              <a:off x="1410" y="2718"/>
              <a:ext cx="44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refurbishment</a:t>
              </a:r>
              <a:endParaRPr lang="en-GB" sz="2000" dirty="0">
                <a:latin typeface="Arial" pitchFamily="34" charset="0"/>
              </a:endParaRPr>
            </a:p>
          </p:txBody>
        </p:sp>
        <p:sp>
          <p:nvSpPr>
            <p:cNvPr id="1622082" name="Rectangle 66"/>
            <p:cNvSpPr>
              <a:spLocks noChangeArrowheads="1"/>
            </p:cNvSpPr>
            <p:nvPr/>
          </p:nvSpPr>
          <p:spPr bwMode="auto">
            <a:xfrm>
              <a:off x="3014" y="2673"/>
              <a:ext cx="4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L</a:t>
              </a:r>
              <a:endParaRPr lang="en-GB" sz="2000" dirty="0">
                <a:latin typeface="Arial" pitchFamily="34" charset="0"/>
              </a:endParaRPr>
            </a:p>
          </p:txBody>
        </p:sp>
        <p:sp>
          <p:nvSpPr>
            <p:cNvPr id="1622083" name="Rectangle 67"/>
            <p:cNvSpPr>
              <a:spLocks noChangeArrowheads="1"/>
            </p:cNvSpPr>
            <p:nvPr/>
          </p:nvSpPr>
          <p:spPr bwMode="auto">
            <a:xfrm>
              <a:off x="3404" y="2673"/>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084" name="Rectangle 68"/>
            <p:cNvSpPr>
              <a:spLocks noChangeArrowheads="1"/>
            </p:cNvSpPr>
            <p:nvPr/>
          </p:nvSpPr>
          <p:spPr bwMode="auto">
            <a:xfrm>
              <a:off x="3644" y="2584"/>
              <a:ext cx="114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Plan external work when weather is</a:t>
              </a:r>
              <a:endParaRPr lang="en-GB" sz="2000" dirty="0">
                <a:latin typeface="Arial" pitchFamily="34" charset="0"/>
              </a:endParaRPr>
            </a:p>
          </p:txBody>
        </p:sp>
        <p:sp>
          <p:nvSpPr>
            <p:cNvPr id="1622085" name="Rectangle 69"/>
            <p:cNvSpPr>
              <a:spLocks noChangeArrowheads="1"/>
            </p:cNvSpPr>
            <p:nvPr/>
          </p:nvSpPr>
          <p:spPr bwMode="auto">
            <a:xfrm>
              <a:off x="3644" y="2673"/>
              <a:ext cx="111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favourable. May require short term</a:t>
              </a:r>
              <a:endParaRPr lang="en-GB" sz="2000" dirty="0">
                <a:latin typeface="Arial" pitchFamily="34" charset="0"/>
              </a:endParaRPr>
            </a:p>
          </p:txBody>
        </p:sp>
        <p:sp>
          <p:nvSpPr>
            <p:cNvPr id="1622086" name="Rectangle 70"/>
            <p:cNvSpPr>
              <a:spLocks noChangeArrowheads="1"/>
            </p:cNvSpPr>
            <p:nvPr/>
          </p:nvSpPr>
          <p:spPr bwMode="auto">
            <a:xfrm>
              <a:off x="3641" y="2764"/>
              <a:ext cx="666"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changes to schedule</a:t>
              </a:r>
              <a:endParaRPr lang="en-GB" sz="2000" dirty="0">
                <a:latin typeface="Arial" pitchFamily="34" charset="0"/>
              </a:endParaRPr>
            </a:p>
          </p:txBody>
        </p:sp>
        <p:sp>
          <p:nvSpPr>
            <p:cNvPr id="1622087" name="Rectangle 71"/>
            <p:cNvSpPr>
              <a:spLocks noChangeArrowheads="1"/>
            </p:cNvSpPr>
            <p:nvPr/>
          </p:nvSpPr>
          <p:spPr bwMode="auto">
            <a:xfrm>
              <a:off x="5187" y="2584"/>
              <a:ext cx="9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LD</a:t>
              </a:r>
              <a:endParaRPr lang="en-GB" sz="2000" dirty="0">
                <a:latin typeface="Arial" pitchFamily="34" charset="0"/>
              </a:endParaRPr>
            </a:p>
          </p:txBody>
        </p:sp>
        <p:sp>
          <p:nvSpPr>
            <p:cNvPr id="1622088" name="Rectangle 72"/>
            <p:cNvSpPr>
              <a:spLocks noChangeArrowheads="1"/>
            </p:cNvSpPr>
            <p:nvPr/>
          </p:nvSpPr>
          <p:spPr bwMode="auto">
            <a:xfrm>
              <a:off x="1134" y="2943"/>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1279</a:t>
              </a:r>
              <a:endParaRPr lang="en-GB" sz="2000" dirty="0">
                <a:latin typeface="Arial" pitchFamily="34" charset="0"/>
              </a:endParaRPr>
            </a:p>
          </p:txBody>
        </p:sp>
        <p:sp>
          <p:nvSpPr>
            <p:cNvPr id="1622089" name="Rectangle 73"/>
            <p:cNvSpPr>
              <a:spLocks noChangeArrowheads="1"/>
            </p:cNvSpPr>
            <p:nvPr/>
          </p:nvSpPr>
          <p:spPr bwMode="auto">
            <a:xfrm>
              <a:off x="1410" y="2943"/>
              <a:ext cx="124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Scope of refurbishment work extended</a:t>
              </a:r>
              <a:endParaRPr lang="en-GB" sz="2000" dirty="0">
                <a:latin typeface="Arial" pitchFamily="34" charset="0"/>
              </a:endParaRPr>
            </a:p>
          </p:txBody>
        </p:sp>
        <p:sp>
          <p:nvSpPr>
            <p:cNvPr id="1622090" name="Rectangle 74"/>
            <p:cNvSpPr>
              <a:spLocks noChangeArrowheads="1"/>
            </p:cNvSpPr>
            <p:nvPr/>
          </p:nvSpPr>
          <p:spPr bwMode="auto">
            <a:xfrm>
              <a:off x="3006" y="2943"/>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91" name="Rectangle 75"/>
            <p:cNvSpPr>
              <a:spLocks noChangeArrowheads="1"/>
            </p:cNvSpPr>
            <p:nvPr/>
          </p:nvSpPr>
          <p:spPr bwMode="auto">
            <a:xfrm>
              <a:off x="3409" y="2943"/>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092" name="Rectangle 76"/>
            <p:cNvSpPr>
              <a:spLocks noChangeArrowheads="1"/>
            </p:cNvSpPr>
            <p:nvPr/>
          </p:nvSpPr>
          <p:spPr bwMode="auto">
            <a:xfrm>
              <a:off x="3644" y="2896"/>
              <a:ext cx="977"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Maintain strict Change Control</a:t>
              </a:r>
              <a:endParaRPr lang="en-GB" sz="2000" dirty="0">
                <a:latin typeface="Arial" pitchFamily="34" charset="0"/>
              </a:endParaRPr>
            </a:p>
          </p:txBody>
        </p:sp>
        <p:sp>
          <p:nvSpPr>
            <p:cNvPr id="1622093" name="Rectangle 77"/>
            <p:cNvSpPr>
              <a:spLocks noChangeArrowheads="1"/>
            </p:cNvSpPr>
            <p:nvPr/>
          </p:nvSpPr>
          <p:spPr bwMode="auto">
            <a:xfrm>
              <a:off x="3641" y="2987"/>
              <a:ext cx="36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procedures</a:t>
              </a:r>
              <a:endParaRPr lang="en-GB" sz="2000" dirty="0">
                <a:latin typeface="Arial" pitchFamily="34" charset="0"/>
              </a:endParaRPr>
            </a:p>
          </p:txBody>
        </p:sp>
        <p:sp>
          <p:nvSpPr>
            <p:cNvPr id="1622094" name="Rectangle 78"/>
            <p:cNvSpPr>
              <a:spLocks noChangeArrowheads="1"/>
            </p:cNvSpPr>
            <p:nvPr/>
          </p:nvSpPr>
          <p:spPr bwMode="auto">
            <a:xfrm>
              <a:off x="5154" y="2897"/>
              <a:ext cx="158"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FDM</a:t>
              </a:r>
              <a:endParaRPr lang="en-GB" sz="2000" dirty="0">
                <a:latin typeface="Arial" pitchFamily="34" charset="0"/>
              </a:endParaRPr>
            </a:p>
          </p:txBody>
        </p:sp>
        <p:sp>
          <p:nvSpPr>
            <p:cNvPr id="1622095" name="Rectangle 79"/>
            <p:cNvSpPr>
              <a:spLocks noChangeArrowheads="1"/>
            </p:cNvSpPr>
            <p:nvPr/>
          </p:nvSpPr>
          <p:spPr bwMode="auto">
            <a:xfrm>
              <a:off x="1134" y="3142"/>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1280</a:t>
              </a:r>
              <a:endParaRPr lang="en-GB" sz="2000" dirty="0">
                <a:latin typeface="Arial" pitchFamily="34" charset="0"/>
              </a:endParaRPr>
            </a:p>
          </p:txBody>
        </p:sp>
        <p:sp>
          <p:nvSpPr>
            <p:cNvPr id="1622096" name="Rectangle 80"/>
            <p:cNvSpPr>
              <a:spLocks noChangeArrowheads="1"/>
            </p:cNvSpPr>
            <p:nvPr/>
          </p:nvSpPr>
          <p:spPr bwMode="auto">
            <a:xfrm>
              <a:off x="1410" y="3142"/>
              <a:ext cx="98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Injury during decommissioning</a:t>
              </a:r>
              <a:endParaRPr lang="en-GB" sz="2000" dirty="0">
                <a:latin typeface="Arial" pitchFamily="34" charset="0"/>
              </a:endParaRPr>
            </a:p>
          </p:txBody>
        </p:sp>
        <p:sp>
          <p:nvSpPr>
            <p:cNvPr id="1622097" name="Rectangle 81"/>
            <p:cNvSpPr>
              <a:spLocks noChangeArrowheads="1"/>
            </p:cNvSpPr>
            <p:nvPr/>
          </p:nvSpPr>
          <p:spPr bwMode="auto">
            <a:xfrm>
              <a:off x="3001" y="3166"/>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098" name="Rectangle 82"/>
            <p:cNvSpPr>
              <a:spLocks noChangeArrowheads="1"/>
            </p:cNvSpPr>
            <p:nvPr/>
          </p:nvSpPr>
          <p:spPr bwMode="auto">
            <a:xfrm>
              <a:off x="3416" y="3166"/>
              <a:ext cx="4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L</a:t>
              </a:r>
              <a:endParaRPr lang="en-GB" sz="2000" dirty="0">
                <a:latin typeface="Arial" pitchFamily="34" charset="0"/>
              </a:endParaRPr>
            </a:p>
          </p:txBody>
        </p:sp>
        <p:sp>
          <p:nvSpPr>
            <p:cNvPr id="1622099" name="Rectangle 83"/>
            <p:cNvSpPr>
              <a:spLocks noChangeArrowheads="1"/>
            </p:cNvSpPr>
            <p:nvPr/>
          </p:nvSpPr>
          <p:spPr bwMode="auto">
            <a:xfrm>
              <a:off x="3641" y="3105"/>
              <a:ext cx="117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Ensure safety regulations are strictly</a:t>
              </a:r>
              <a:endParaRPr lang="en-GB" sz="2000" dirty="0">
                <a:latin typeface="Arial" pitchFamily="34" charset="0"/>
              </a:endParaRPr>
            </a:p>
          </p:txBody>
        </p:sp>
        <p:sp>
          <p:nvSpPr>
            <p:cNvPr id="1622100" name="Rectangle 84"/>
            <p:cNvSpPr>
              <a:spLocks noChangeArrowheads="1"/>
            </p:cNvSpPr>
            <p:nvPr/>
          </p:nvSpPr>
          <p:spPr bwMode="auto">
            <a:xfrm>
              <a:off x="3641" y="3186"/>
              <a:ext cx="28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enforced</a:t>
              </a:r>
              <a:endParaRPr lang="en-GB" sz="2000" dirty="0">
                <a:latin typeface="Arial" pitchFamily="34" charset="0"/>
              </a:endParaRPr>
            </a:p>
          </p:txBody>
        </p:sp>
        <p:sp>
          <p:nvSpPr>
            <p:cNvPr id="1622101" name="Rectangle 85"/>
            <p:cNvSpPr>
              <a:spLocks noChangeArrowheads="1"/>
            </p:cNvSpPr>
            <p:nvPr/>
          </p:nvSpPr>
          <p:spPr bwMode="auto">
            <a:xfrm>
              <a:off x="5186" y="3121"/>
              <a:ext cx="10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PH</a:t>
              </a:r>
              <a:endParaRPr lang="en-GB" sz="2000" dirty="0">
                <a:latin typeface="Arial" pitchFamily="34" charset="0"/>
              </a:endParaRPr>
            </a:p>
          </p:txBody>
        </p:sp>
        <p:sp>
          <p:nvSpPr>
            <p:cNvPr id="1622102" name="Rectangle 86"/>
            <p:cNvSpPr>
              <a:spLocks noChangeArrowheads="1"/>
            </p:cNvSpPr>
            <p:nvPr/>
          </p:nvSpPr>
          <p:spPr bwMode="auto">
            <a:xfrm>
              <a:off x="1134" y="3328"/>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1281</a:t>
              </a:r>
              <a:endParaRPr lang="en-GB" sz="2000" dirty="0">
                <a:latin typeface="Arial" pitchFamily="34" charset="0"/>
              </a:endParaRPr>
            </a:p>
          </p:txBody>
        </p:sp>
        <p:sp>
          <p:nvSpPr>
            <p:cNvPr id="1622103" name="Rectangle 87"/>
            <p:cNvSpPr>
              <a:spLocks noChangeArrowheads="1"/>
            </p:cNvSpPr>
            <p:nvPr/>
          </p:nvSpPr>
          <p:spPr bwMode="auto">
            <a:xfrm>
              <a:off x="1410" y="3328"/>
              <a:ext cx="51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Petty vandalism</a:t>
              </a:r>
              <a:endParaRPr lang="en-GB" sz="2000" dirty="0">
                <a:latin typeface="Arial" pitchFamily="34" charset="0"/>
              </a:endParaRPr>
            </a:p>
          </p:txBody>
        </p:sp>
        <p:sp>
          <p:nvSpPr>
            <p:cNvPr id="1622104" name="Rectangle 88"/>
            <p:cNvSpPr>
              <a:spLocks noChangeArrowheads="1"/>
            </p:cNvSpPr>
            <p:nvPr/>
          </p:nvSpPr>
          <p:spPr bwMode="auto">
            <a:xfrm>
              <a:off x="3014" y="3328"/>
              <a:ext cx="40"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L</a:t>
              </a:r>
              <a:endParaRPr lang="en-GB" sz="2000" dirty="0">
                <a:latin typeface="Arial" pitchFamily="34" charset="0"/>
              </a:endParaRPr>
            </a:p>
          </p:txBody>
        </p:sp>
        <p:sp>
          <p:nvSpPr>
            <p:cNvPr id="1622105" name="Rectangle 89"/>
            <p:cNvSpPr>
              <a:spLocks noChangeArrowheads="1"/>
            </p:cNvSpPr>
            <p:nvPr/>
          </p:nvSpPr>
          <p:spPr bwMode="auto">
            <a:xfrm>
              <a:off x="3409" y="3328"/>
              <a:ext cx="53"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H</a:t>
              </a:r>
              <a:endParaRPr lang="en-GB" sz="2000" dirty="0">
                <a:latin typeface="Arial" pitchFamily="34" charset="0"/>
              </a:endParaRPr>
            </a:p>
          </p:txBody>
        </p:sp>
        <p:sp>
          <p:nvSpPr>
            <p:cNvPr id="1622106" name="Rectangle 90"/>
            <p:cNvSpPr>
              <a:spLocks noChangeArrowheads="1"/>
            </p:cNvSpPr>
            <p:nvPr/>
          </p:nvSpPr>
          <p:spPr bwMode="auto">
            <a:xfrm>
              <a:off x="3641" y="3328"/>
              <a:ext cx="679"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Cover with insurance</a:t>
              </a:r>
              <a:endParaRPr lang="en-GB" sz="2000" dirty="0">
                <a:latin typeface="Arial" pitchFamily="34" charset="0"/>
              </a:endParaRPr>
            </a:p>
          </p:txBody>
        </p:sp>
        <p:sp>
          <p:nvSpPr>
            <p:cNvPr id="1622107" name="Rectangle 91"/>
            <p:cNvSpPr>
              <a:spLocks noChangeArrowheads="1"/>
            </p:cNvSpPr>
            <p:nvPr/>
          </p:nvSpPr>
          <p:spPr bwMode="auto">
            <a:xfrm>
              <a:off x="5154" y="3328"/>
              <a:ext cx="158"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FDM</a:t>
              </a:r>
              <a:endParaRPr lang="en-GB" sz="2000" dirty="0">
                <a:latin typeface="Arial" pitchFamily="34" charset="0"/>
              </a:endParaRPr>
            </a:p>
          </p:txBody>
        </p:sp>
        <p:sp>
          <p:nvSpPr>
            <p:cNvPr id="1622108" name="Rectangle 92"/>
            <p:cNvSpPr>
              <a:spLocks noChangeArrowheads="1"/>
            </p:cNvSpPr>
            <p:nvPr/>
          </p:nvSpPr>
          <p:spPr bwMode="auto">
            <a:xfrm>
              <a:off x="1134" y="3476"/>
              <a:ext cx="162"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1282</a:t>
              </a:r>
              <a:endParaRPr lang="en-GB" sz="2000" dirty="0">
                <a:latin typeface="Arial" pitchFamily="34" charset="0"/>
              </a:endParaRPr>
            </a:p>
          </p:txBody>
        </p:sp>
        <p:sp>
          <p:nvSpPr>
            <p:cNvPr id="1622109" name="Rectangle 93"/>
            <p:cNvSpPr>
              <a:spLocks noChangeArrowheads="1"/>
            </p:cNvSpPr>
            <p:nvPr/>
          </p:nvSpPr>
          <p:spPr bwMode="auto">
            <a:xfrm>
              <a:off x="1410" y="3476"/>
              <a:ext cx="626"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New furniture faulty</a:t>
              </a:r>
              <a:endParaRPr lang="en-GB" sz="2000" dirty="0">
                <a:latin typeface="Arial" pitchFamily="34" charset="0"/>
              </a:endParaRPr>
            </a:p>
          </p:txBody>
        </p:sp>
        <p:sp>
          <p:nvSpPr>
            <p:cNvPr id="1622110" name="Rectangle 94"/>
            <p:cNvSpPr>
              <a:spLocks noChangeArrowheads="1"/>
            </p:cNvSpPr>
            <p:nvPr/>
          </p:nvSpPr>
          <p:spPr bwMode="auto">
            <a:xfrm>
              <a:off x="3001" y="3476"/>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111" name="Rectangle 95"/>
            <p:cNvSpPr>
              <a:spLocks noChangeArrowheads="1"/>
            </p:cNvSpPr>
            <p:nvPr/>
          </p:nvSpPr>
          <p:spPr bwMode="auto">
            <a:xfrm>
              <a:off x="3404" y="3476"/>
              <a:ext cx="61"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M</a:t>
              </a:r>
              <a:endParaRPr lang="en-GB" sz="2000" dirty="0">
                <a:latin typeface="Arial" pitchFamily="34" charset="0"/>
              </a:endParaRPr>
            </a:p>
          </p:txBody>
        </p:sp>
        <p:sp>
          <p:nvSpPr>
            <p:cNvPr id="1622112" name="Rectangle 96"/>
            <p:cNvSpPr>
              <a:spLocks noChangeArrowheads="1"/>
            </p:cNvSpPr>
            <p:nvPr/>
          </p:nvSpPr>
          <p:spPr bwMode="auto">
            <a:xfrm>
              <a:off x="3644" y="3475"/>
              <a:ext cx="994"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Retain old furniture temporarily</a:t>
              </a:r>
              <a:endParaRPr lang="en-GB" sz="2000" dirty="0">
                <a:latin typeface="Arial" pitchFamily="34" charset="0"/>
              </a:endParaRPr>
            </a:p>
          </p:txBody>
        </p:sp>
        <p:sp>
          <p:nvSpPr>
            <p:cNvPr id="1622113" name="Rectangle 97"/>
            <p:cNvSpPr>
              <a:spLocks noChangeArrowheads="1"/>
            </p:cNvSpPr>
            <p:nvPr/>
          </p:nvSpPr>
          <p:spPr bwMode="auto">
            <a:xfrm>
              <a:off x="5200" y="3476"/>
              <a:ext cx="85" cy="87"/>
            </a:xfrm>
            <a:prstGeom prst="rect">
              <a:avLst/>
            </a:prstGeom>
            <a:noFill/>
            <a:ln w="9525">
              <a:noFill/>
              <a:miter lim="800000"/>
              <a:headEnd/>
              <a:tailEnd/>
            </a:ln>
          </p:spPr>
          <p:txBody>
            <a:bodyPr wrap="none" lIns="0" tIns="0" rIns="0" bIns="0">
              <a:spAutoFit/>
            </a:bodyPr>
            <a:lstStyle/>
            <a:p>
              <a:pPr algn="l"/>
              <a:r>
                <a:rPr lang="en-GB" sz="900" dirty="0">
                  <a:solidFill>
                    <a:srgbClr val="010000"/>
                  </a:solidFill>
                  <a:latin typeface="Arial" pitchFamily="34" charset="0"/>
                </a:rPr>
                <a:t>JK</a:t>
              </a:r>
              <a:endParaRPr lang="en-GB" sz="2000" dirty="0">
                <a:latin typeface="Arial" pitchFamily="34" charset="0"/>
              </a:endParaRPr>
            </a:p>
          </p:txBody>
        </p:sp>
        <p:sp>
          <p:nvSpPr>
            <p:cNvPr id="1622114" name="Line 98"/>
            <p:cNvSpPr>
              <a:spLocks noChangeShapeType="1"/>
            </p:cNvSpPr>
            <p:nvPr/>
          </p:nvSpPr>
          <p:spPr bwMode="auto">
            <a:xfrm>
              <a:off x="1096" y="2865"/>
              <a:ext cx="4378" cy="0"/>
            </a:xfrm>
            <a:prstGeom prst="line">
              <a:avLst/>
            </a:prstGeom>
            <a:noFill/>
            <a:ln w="9525">
              <a:solidFill>
                <a:srgbClr val="969696"/>
              </a:solidFill>
              <a:round/>
              <a:headEnd/>
              <a:tailEnd/>
            </a:ln>
            <a:effectLst/>
          </p:spPr>
          <p:txBody>
            <a:bodyPr wrap="none" anchor="ctr"/>
            <a:lstStyle/>
            <a:p>
              <a:endParaRPr lang="en-US" dirty="0"/>
            </a:p>
          </p:txBody>
        </p:sp>
        <p:sp>
          <p:nvSpPr>
            <p:cNvPr id="1622115" name="Line 99"/>
            <p:cNvSpPr>
              <a:spLocks noChangeShapeType="1"/>
            </p:cNvSpPr>
            <p:nvPr/>
          </p:nvSpPr>
          <p:spPr bwMode="auto">
            <a:xfrm>
              <a:off x="1088" y="1960"/>
              <a:ext cx="4378" cy="0"/>
            </a:xfrm>
            <a:prstGeom prst="line">
              <a:avLst/>
            </a:prstGeom>
            <a:noFill/>
            <a:ln w="9525">
              <a:solidFill>
                <a:srgbClr val="969696"/>
              </a:solidFill>
              <a:round/>
              <a:headEnd/>
              <a:tailEnd/>
            </a:ln>
            <a:effectLst/>
          </p:spPr>
          <p:txBody>
            <a:bodyPr wrap="none" anchor="ctr"/>
            <a:lstStyle/>
            <a:p>
              <a:endParaRPr lang="en-US" dirty="0"/>
            </a:p>
          </p:txBody>
        </p:sp>
        <p:sp>
          <p:nvSpPr>
            <p:cNvPr id="1622116" name="Line 100"/>
            <p:cNvSpPr>
              <a:spLocks noChangeShapeType="1"/>
            </p:cNvSpPr>
            <p:nvPr/>
          </p:nvSpPr>
          <p:spPr bwMode="auto">
            <a:xfrm>
              <a:off x="4329" y="1359"/>
              <a:ext cx="0" cy="134"/>
            </a:xfrm>
            <a:prstGeom prst="line">
              <a:avLst/>
            </a:prstGeom>
            <a:noFill/>
            <a:ln w="9525">
              <a:solidFill>
                <a:schemeClr val="tx1"/>
              </a:solidFill>
              <a:round/>
              <a:headEnd/>
              <a:tailEnd/>
            </a:ln>
            <a:effectLst/>
          </p:spPr>
          <p:txBody>
            <a:bodyPr wrap="none" anchor="ctr"/>
            <a:lstStyle/>
            <a:p>
              <a:endParaRPr lang="en-US" dirty="0"/>
            </a:p>
          </p:txBody>
        </p:sp>
        <p:sp>
          <p:nvSpPr>
            <p:cNvPr id="1622117" name="Rectangle 101"/>
            <p:cNvSpPr>
              <a:spLocks noChangeArrowheads="1"/>
            </p:cNvSpPr>
            <p:nvPr/>
          </p:nvSpPr>
          <p:spPr bwMode="auto">
            <a:xfrm>
              <a:off x="4538" y="1254"/>
              <a:ext cx="618" cy="97"/>
            </a:xfrm>
            <a:prstGeom prst="rect">
              <a:avLst/>
            </a:prstGeom>
            <a:noFill/>
            <a:ln w="9525">
              <a:noFill/>
              <a:miter lim="800000"/>
              <a:headEnd/>
              <a:tailEnd/>
            </a:ln>
          </p:spPr>
          <p:txBody>
            <a:bodyPr wrap="none" lIns="0" tIns="0" rIns="0" bIns="0">
              <a:spAutoFit/>
            </a:bodyPr>
            <a:lstStyle/>
            <a:p>
              <a:pPr algn="l"/>
              <a:r>
                <a:rPr lang="en-GB" sz="1000" dirty="0">
                  <a:solidFill>
                    <a:srgbClr val="000000"/>
                  </a:solidFill>
                  <a:latin typeface="Arial" pitchFamily="34" charset="0"/>
                </a:rPr>
                <a:t>Version………….</a:t>
              </a:r>
              <a:endParaRPr lang="en-GB" sz="1800" dirty="0">
                <a:latin typeface="Arial" pitchFamily="34" charset="0"/>
              </a:endParaRPr>
            </a:p>
          </p:txBody>
        </p:sp>
        <p:sp>
          <p:nvSpPr>
            <p:cNvPr id="1622118" name="Line 102"/>
            <p:cNvSpPr>
              <a:spLocks noChangeShapeType="1"/>
            </p:cNvSpPr>
            <p:nvPr/>
          </p:nvSpPr>
          <p:spPr bwMode="auto">
            <a:xfrm>
              <a:off x="1091" y="1770"/>
              <a:ext cx="4381" cy="0"/>
            </a:xfrm>
            <a:prstGeom prst="line">
              <a:avLst/>
            </a:prstGeom>
            <a:noFill/>
            <a:ln w="9525">
              <a:solidFill>
                <a:srgbClr val="969696"/>
              </a:solidFill>
              <a:round/>
              <a:headEnd/>
              <a:tailEnd/>
            </a:ln>
            <a:effectLst/>
          </p:spPr>
          <p:txBody>
            <a:bodyPr wrap="none" anchor="ctr"/>
            <a:lstStyle/>
            <a:p>
              <a:endParaRPr lang="en-US" dirty="0"/>
            </a:p>
          </p:txBody>
        </p:sp>
        <p:sp>
          <p:nvSpPr>
            <p:cNvPr id="1622119" name="Line 103"/>
            <p:cNvSpPr>
              <a:spLocks noChangeShapeType="1"/>
            </p:cNvSpPr>
            <p:nvPr/>
          </p:nvSpPr>
          <p:spPr bwMode="auto">
            <a:xfrm>
              <a:off x="1086" y="2197"/>
              <a:ext cx="4379" cy="0"/>
            </a:xfrm>
            <a:prstGeom prst="line">
              <a:avLst/>
            </a:prstGeom>
            <a:noFill/>
            <a:ln w="9525">
              <a:solidFill>
                <a:srgbClr val="969696"/>
              </a:solidFill>
              <a:round/>
              <a:headEnd/>
              <a:tailEnd/>
            </a:ln>
            <a:effectLst/>
          </p:spPr>
          <p:txBody>
            <a:bodyPr wrap="none" anchor="ctr"/>
            <a:lstStyle/>
            <a:p>
              <a:endParaRPr lang="en-US" dirty="0"/>
            </a:p>
          </p:txBody>
        </p:sp>
        <p:sp>
          <p:nvSpPr>
            <p:cNvPr id="1622120" name="Line 104"/>
            <p:cNvSpPr>
              <a:spLocks noChangeShapeType="1"/>
            </p:cNvSpPr>
            <p:nvPr/>
          </p:nvSpPr>
          <p:spPr bwMode="auto">
            <a:xfrm>
              <a:off x="1097" y="2565"/>
              <a:ext cx="4378" cy="0"/>
            </a:xfrm>
            <a:prstGeom prst="line">
              <a:avLst/>
            </a:prstGeom>
            <a:noFill/>
            <a:ln w="9525">
              <a:solidFill>
                <a:srgbClr val="969696"/>
              </a:solidFill>
              <a:round/>
              <a:headEnd/>
              <a:tailEnd/>
            </a:ln>
            <a:effectLst/>
          </p:spPr>
          <p:txBody>
            <a:bodyPr wrap="none" anchor="ctr"/>
            <a:lstStyle/>
            <a:p>
              <a:endParaRPr lang="en-US" dirty="0"/>
            </a:p>
          </p:txBody>
        </p:sp>
        <p:sp>
          <p:nvSpPr>
            <p:cNvPr id="1622121" name="Line 105"/>
            <p:cNvSpPr>
              <a:spLocks noChangeShapeType="1"/>
            </p:cNvSpPr>
            <p:nvPr/>
          </p:nvSpPr>
          <p:spPr bwMode="auto">
            <a:xfrm>
              <a:off x="1088" y="3087"/>
              <a:ext cx="4378" cy="0"/>
            </a:xfrm>
            <a:prstGeom prst="line">
              <a:avLst/>
            </a:prstGeom>
            <a:noFill/>
            <a:ln w="9525">
              <a:solidFill>
                <a:srgbClr val="969696"/>
              </a:solidFill>
              <a:round/>
              <a:headEnd/>
              <a:tailEnd/>
            </a:ln>
            <a:effectLst/>
          </p:spPr>
          <p:txBody>
            <a:bodyPr wrap="none" anchor="ctr"/>
            <a:lstStyle/>
            <a:p>
              <a:endParaRPr lang="en-US" dirty="0"/>
            </a:p>
          </p:txBody>
        </p:sp>
        <p:sp>
          <p:nvSpPr>
            <p:cNvPr id="1622122" name="Rectangle 106"/>
            <p:cNvSpPr>
              <a:spLocks noChangeArrowheads="1"/>
            </p:cNvSpPr>
            <p:nvPr/>
          </p:nvSpPr>
          <p:spPr bwMode="auto">
            <a:xfrm>
              <a:off x="1090" y="1194"/>
              <a:ext cx="4380" cy="2396"/>
            </a:xfrm>
            <a:prstGeom prst="rect">
              <a:avLst/>
            </a:prstGeom>
            <a:noFill/>
            <a:ln w="9525">
              <a:solidFill>
                <a:srgbClr val="969696"/>
              </a:solidFill>
              <a:miter lim="800000"/>
              <a:headEnd/>
              <a:tailEnd/>
            </a:ln>
            <a:effectLst/>
          </p:spPr>
          <p:txBody>
            <a:bodyPr wrap="none" anchor="ctr"/>
            <a:lstStyle/>
            <a:p>
              <a:endParaRPr lang="en-US" dirty="0"/>
            </a:p>
          </p:txBody>
        </p:sp>
        <p:sp>
          <p:nvSpPr>
            <p:cNvPr id="1622123" name="Line 107"/>
            <p:cNvSpPr>
              <a:spLocks noChangeShapeType="1"/>
            </p:cNvSpPr>
            <p:nvPr/>
          </p:nvSpPr>
          <p:spPr bwMode="auto">
            <a:xfrm>
              <a:off x="1090" y="1360"/>
              <a:ext cx="4374" cy="0"/>
            </a:xfrm>
            <a:prstGeom prst="line">
              <a:avLst/>
            </a:prstGeom>
            <a:noFill/>
            <a:ln w="9525">
              <a:solidFill>
                <a:srgbClr val="969696"/>
              </a:solidFill>
              <a:round/>
              <a:headEnd/>
              <a:tailEnd/>
            </a:ln>
            <a:effectLst/>
          </p:spPr>
          <p:txBody>
            <a:bodyPr wrap="none" anchor="ctr"/>
            <a:lstStyle/>
            <a:p>
              <a:endParaRPr lang="en-US" dirty="0"/>
            </a:p>
          </p:txBody>
        </p:sp>
        <p:sp>
          <p:nvSpPr>
            <p:cNvPr id="1622124" name="Line 108"/>
            <p:cNvSpPr>
              <a:spLocks noChangeShapeType="1"/>
            </p:cNvSpPr>
            <p:nvPr/>
          </p:nvSpPr>
          <p:spPr bwMode="auto">
            <a:xfrm>
              <a:off x="1349" y="1489"/>
              <a:ext cx="0" cy="2099"/>
            </a:xfrm>
            <a:prstGeom prst="line">
              <a:avLst/>
            </a:prstGeom>
            <a:noFill/>
            <a:ln w="9525">
              <a:solidFill>
                <a:srgbClr val="969696"/>
              </a:solidFill>
              <a:round/>
              <a:headEnd/>
              <a:tailEnd/>
            </a:ln>
            <a:effectLst/>
          </p:spPr>
          <p:txBody>
            <a:bodyPr wrap="none">
              <a:spAutoFit/>
            </a:bodyPr>
            <a:lstStyle/>
            <a:p>
              <a:endParaRPr lang="en-US" dirty="0"/>
            </a:p>
          </p:txBody>
        </p:sp>
        <p:sp>
          <p:nvSpPr>
            <p:cNvPr id="1622125" name="Line 109"/>
            <p:cNvSpPr>
              <a:spLocks noChangeShapeType="1"/>
            </p:cNvSpPr>
            <p:nvPr/>
          </p:nvSpPr>
          <p:spPr bwMode="auto">
            <a:xfrm>
              <a:off x="3592" y="1493"/>
              <a:ext cx="0" cy="2099"/>
            </a:xfrm>
            <a:prstGeom prst="line">
              <a:avLst/>
            </a:prstGeom>
            <a:noFill/>
            <a:ln w="9525">
              <a:solidFill>
                <a:srgbClr val="969696"/>
              </a:solidFill>
              <a:round/>
              <a:headEnd/>
              <a:tailEnd/>
            </a:ln>
            <a:effectLst/>
          </p:spPr>
          <p:txBody>
            <a:bodyPr wrap="none">
              <a:spAutoFit/>
            </a:bodyPr>
            <a:lstStyle/>
            <a:p>
              <a:endParaRPr lang="en-US" dirty="0"/>
            </a:p>
          </p:txBody>
        </p:sp>
        <p:sp>
          <p:nvSpPr>
            <p:cNvPr id="1622126" name="Line 110"/>
            <p:cNvSpPr>
              <a:spLocks noChangeShapeType="1"/>
            </p:cNvSpPr>
            <p:nvPr/>
          </p:nvSpPr>
          <p:spPr bwMode="auto">
            <a:xfrm>
              <a:off x="2798" y="1490"/>
              <a:ext cx="0" cy="2099"/>
            </a:xfrm>
            <a:prstGeom prst="line">
              <a:avLst/>
            </a:prstGeom>
            <a:noFill/>
            <a:ln w="9525">
              <a:solidFill>
                <a:srgbClr val="969696"/>
              </a:solidFill>
              <a:round/>
              <a:headEnd/>
              <a:tailEnd/>
            </a:ln>
            <a:effectLst/>
          </p:spPr>
          <p:txBody>
            <a:bodyPr wrap="none">
              <a:spAutoFit/>
            </a:bodyPr>
            <a:lstStyle/>
            <a:p>
              <a:endParaRPr lang="en-US" dirty="0"/>
            </a:p>
          </p:txBody>
        </p:sp>
        <p:sp>
          <p:nvSpPr>
            <p:cNvPr id="1622127" name="Line 111"/>
            <p:cNvSpPr>
              <a:spLocks noChangeShapeType="1"/>
            </p:cNvSpPr>
            <p:nvPr/>
          </p:nvSpPr>
          <p:spPr bwMode="auto">
            <a:xfrm>
              <a:off x="3271" y="1494"/>
              <a:ext cx="0" cy="2099"/>
            </a:xfrm>
            <a:prstGeom prst="line">
              <a:avLst/>
            </a:prstGeom>
            <a:noFill/>
            <a:ln w="9525">
              <a:solidFill>
                <a:srgbClr val="969696"/>
              </a:solidFill>
              <a:round/>
              <a:headEnd/>
              <a:tailEnd/>
            </a:ln>
            <a:effectLst/>
          </p:spPr>
          <p:txBody>
            <a:bodyPr wrap="none">
              <a:spAutoFit/>
            </a:bodyPr>
            <a:lstStyle/>
            <a:p>
              <a:endParaRPr lang="en-US" dirty="0"/>
            </a:p>
          </p:txBody>
        </p:sp>
        <p:sp>
          <p:nvSpPr>
            <p:cNvPr id="1622128" name="Line 112"/>
            <p:cNvSpPr>
              <a:spLocks noChangeShapeType="1"/>
            </p:cNvSpPr>
            <p:nvPr/>
          </p:nvSpPr>
          <p:spPr bwMode="auto">
            <a:xfrm>
              <a:off x="4995" y="1491"/>
              <a:ext cx="0" cy="2099"/>
            </a:xfrm>
            <a:prstGeom prst="line">
              <a:avLst/>
            </a:prstGeom>
            <a:noFill/>
            <a:ln w="9525">
              <a:solidFill>
                <a:srgbClr val="969696"/>
              </a:solidFill>
              <a:round/>
              <a:headEnd/>
              <a:tailEnd/>
            </a:ln>
            <a:effectLst/>
          </p:spPr>
          <p:txBody>
            <a:bodyPr wrap="none">
              <a:spAutoFit/>
            </a:bodyPr>
            <a:lstStyle/>
            <a:p>
              <a:endParaRPr lang="en-US" dirty="0"/>
            </a:p>
          </p:txBody>
        </p:sp>
        <p:sp>
          <p:nvSpPr>
            <p:cNvPr id="1622129" name="Line 113"/>
            <p:cNvSpPr>
              <a:spLocks noChangeShapeType="1"/>
            </p:cNvSpPr>
            <p:nvPr/>
          </p:nvSpPr>
          <p:spPr bwMode="auto">
            <a:xfrm>
              <a:off x="1086" y="3456"/>
              <a:ext cx="4370" cy="0"/>
            </a:xfrm>
            <a:prstGeom prst="line">
              <a:avLst/>
            </a:prstGeom>
            <a:noFill/>
            <a:ln w="9525">
              <a:solidFill>
                <a:srgbClr val="969696"/>
              </a:solidFill>
              <a:round/>
              <a:headEnd/>
              <a:tailEnd/>
            </a:ln>
            <a:effectLst/>
          </p:spPr>
          <p:txBody>
            <a:bodyPr wrap="none">
              <a:spAutoFit/>
            </a:bodyPr>
            <a:lstStyle/>
            <a:p>
              <a:endParaRPr lang="en-US" dirty="0"/>
            </a:p>
          </p:txBody>
        </p:sp>
        <p:sp>
          <p:nvSpPr>
            <p:cNvPr id="1622130" name="Line 114"/>
            <p:cNvSpPr>
              <a:spLocks noChangeShapeType="1"/>
            </p:cNvSpPr>
            <p:nvPr/>
          </p:nvSpPr>
          <p:spPr bwMode="auto">
            <a:xfrm>
              <a:off x="1090" y="3287"/>
              <a:ext cx="4370" cy="0"/>
            </a:xfrm>
            <a:prstGeom prst="line">
              <a:avLst/>
            </a:prstGeom>
            <a:noFill/>
            <a:ln w="9525">
              <a:solidFill>
                <a:srgbClr val="969696"/>
              </a:solidFill>
              <a:round/>
              <a:headEnd/>
              <a:tailEnd/>
            </a:ln>
            <a:effectLst/>
          </p:spPr>
          <p:txBody>
            <a:bodyPr wrap="none">
              <a:spAutoFit/>
            </a:bodyPr>
            <a:lstStyle/>
            <a:p>
              <a:endParaRPr lang="en-US" dirty="0"/>
            </a:p>
          </p:txBody>
        </p:sp>
        <p:sp>
          <p:nvSpPr>
            <p:cNvPr id="1622131" name="Line 115"/>
            <p:cNvSpPr>
              <a:spLocks noChangeShapeType="1"/>
            </p:cNvSpPr>
            <p:nvPr/>
          </p:nvSpPr>
          <p:spPr bwMode="auto">
            <a:xfrm>
              <a:off x="1090" y="2415"/>
              <a:ext cx="4370" cy="0"/>
            </a:xfrm>
            <a:prstGeom prst="line">
              <a:avLst/>
            </a:prstGeom>
            <a:noFill/>
            <a:ln w="9525">
              <a:solidFill>
                <a:srgbClr val="969696"/>
              </a:solidFill>
              <a:round/>
              <a:headEnd/>
              <a:tailEnd/>
            </a:ln>
            <a:effectLst/>
          </p:spPr>
          <p:txBody>
            <a:bodyPr wrap="none">
              <a:spAutoFit/>
            </a:bodyPr>
            <a:lstStyle/>
            <a:p>
              <a:endParaRPr lang="en-US" dirty="0"/>
            </a:p>
          </p:txBody>
        </p:sp>
        <p:sp>
          <p:nvSpPr>
            <p:cNvPr id="1622132" name="Line 116"/>
            <p:cNvSpPr>
              <a:spLocks noChangeShapeType="1"/>
            </p:cNvSpPr>
            <p:nvPr/>
          </p:nvSpPr>
          <p:spPr bwMode="auto">
            <a:xfrm>
              <a:off x="1094" y="1621"/>
              <a:ext cx="4370" cy="0"/>
            </a:xfrm>
            <a:prstGeom prst="line">
              <a:avLst/>
            </a:prstGeom>
            <a:noFill/>
            <a:ln w="9525">
              <a:solidFill>
                <a:srgbClr val="969696"/>
              </a:solidFill>
              <a:round/>
              <a:headEnd/>
              <a:tailEnd/>
            </a:ln>
            <a:effectLst/>
          </p:spPr>
          <p:txBody>
            <a:bodyPr wrap="none">
              <a:spAutoFit/>
            </a:bodyPr>
            <a:lstStyle/>
            <a:p>
              <a:endParaRPr lang="en-US" dirty="0"/>
            </a:p>
          </p:txBody>
        </p:sp>
        <p:sp>
          <p:nvSpPr>
            <p:cNvPr id="1622133" name="Line 117"/>
            <p:cNvSpPr>
              <a:spLocks noChangeShapeType="1"/>
            </p:cNvSpPr>
            <p:nvPr/>
          </p:nvSpPr>
          <p:spPr bwMode="auto">
            <a:xfrm>
              <a:off x="1099" y="1493"/>
              <a:ext cx="4370" cy="0"/>
            </a:xfrm>
            <a:prstGeom prst="line">
              <a:avLst/>
            </a:prstGeom>
            <a:noFill/>
            <a:ln w="9525">
              <a:solidFill>
                <a:srgbClr val="969696"/>
              </a:solidFill>
              <a:round/>
              <a:headEnd/>
              <a:tailEnd/>
            </a:ln>
            <a:effectLst/>
          </p:spPr>
          <p:txBody>
            <a:bodyPr wrap="none">
              <a:spAutoFit/>
            </a:bodyPr>
            <a:lstStyle/>
            <a:p>
              <a:endParaRPr lang="en-US" dirty="0"/>
            </a:p>
          </p:txBody>
        </p:sp>
      </p:grpSp>
      <p:sp>
        <p:nvSpPr>
          <p:cNvPr id="1622134" name="Text Box 118"/>
          <p:cNvSpPr txBox="1">
            <a:spLocks noChangeArrowheads="1"/>
          </p:cNvSpPr>
          <p:nvPr/>
        </p:nvSpPr>
        <p:spPr bwMode="auto">
          <a:xfrm>
            <a:off x="1495307" y="5895201"/>
            <a:ext cx="6088783" cy="276999"/>
          </a:xfrm>
          <a:prstGeom prst="rect">
            <a:avLst/>
          </a:prstGeom>
          <a:noFill/>
          <a:ln w="9525" algn="ctr">
            <a:noFill/>
            <a:miter lim="800000"/>
            <a:headEnd/>
            <a:tailEnd/>
          </a:ln>
          <a:effectLst/>
        </p:spPr>
        <p:txBody>
          <a:bodyPr wrap="none">
            <a:spAutoFit/>
          </a:bodyPr>
          <a:lstStyle/>
          <a:p>
            <a:pPr algn="l" eaLnBrk="1" hangingPunct="1"/>
            <a:r>
              <a:rPr lang="en-GB" sz="1200" dirty="0" smtClean="0">
                <a:latin typeface="Arial" pitchFamily="34" charset="0"/>
              </a:rPr>
              <a:t>Other </a:t>
            </a:r>
            <a:r>
              <a:rPr lang="en-GB" sz="1200" dirty="0">
                <a:latin typeface="Arial" pitchFamily="34" charset="0"/>
              </a:rPr>
              <a:t>fields that may be </a:t>
            </a:r>
            <a:r>
              <a:rPr lang="en-GB" sz="1200" dirty="0" smtClean="0">
                <a:latin typeface="Arial" pitchFamily="34" charset="0"/>
              </a:rPr>
              <a:t>included:  Proximity/Status/Title/Associated </a:t>
            </a:r>
            <a:r>
              <a:rPr lang="en-GB" sz="1200" dirty="0">
                <a:latin typeface="Arial" pitchFamily="34" charset="0"/>
              </a:rPr>
              <a:t>Risks/Project Area</a:t>
            </a:r>
          </a:p>
        </p:txBody>
      </p:sp>
      <p:grpSp>
        <p:nvGrpSpPr>
          <p:cNvPr id="1622135" name="Group 119"/>
          <p:cNvGrpSpPr>
            <a:grpSpLocks/>
          </p:cNvGrpSpPr>
          <p:nvPr/>
        </p:nvGrpSpPr>
        <p:grpSpPr bwMode="auto">
          <a:xfrm>
            <a:off x="948104" y="5272222"/>
            <a:ext cx="2669931" cy="681038"/>
            <a:chOff x="720" y="3576"/>
            <a:chExt cx="1792" cy="429"/>
          </a:xfrm>
        </p:grpSpPr>
        <p:sp>
          <p:nvSpPr>
            <p:cNvPr id="1622136" name="AutoShape 120"/>
            <p:cNvSpPr>
              <a:spLocks/>
            </p:cNvSpPr>
            <p:nvPr/>
          </p:nvSpPr>
          <p:spPr bwMode="auto">
            <a:xfrm rot="5400000">
              <a:off x="1520" y="2776"/>
              <a:ext cx="192" cy="1792"/>
            </a:xfrm>
            <a:prstGeom prst="rightBrace">
              <a:avLst>
                <a:gd name="adj1" fmla="val 77778"/>
                <a:gd name="adj2" fmla="val 50000"/>
              </a:avLst>
            </a:prstGeom>
            <a:noFill/>
            <a:ln w="12700" cap="sq">
              <a:solidFill>
                <a:schemeClr val="tx1"/>
              </a:solidFill>
              <a:round/>
              <a:headEnd type="none" w="sm" len="sm"/>
              <a:tailEnd type="none" w="sm" len="sm"/>
            </a:ln>
            <a:effectLst/>
          </p:spPr>
          <p:txBody>
            <a:bodyPr wrap="none" anchor="ctr"/>
            <a:lstStyle/>
            <a:p>
              <a:endParaRPr lang="en-US" dirty="0"/>
            </a:p>
          </p:txBody>
        </p:sp>
        <p:sp>
          <p:nvSpPr>
            <p:cNvPr id="1622137" name="Text Box 121"/>
            <p:cNvSpPr txBox="1">
              <a:spLocks noChangeArrowheads="1"/>
            </p:cNvSpPr>
            <p:nvPr/>
          </p:nvSpPr>
          <p:spPr bwMode="auto">
            <a:xfrm>
              <a:off x="1142" y="3772"/>
              <a:ext cx="981" cy="233"/>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a:t>Identification</a:t>
              </a:r>
              <a:endParaRPr lang="en-US" b="1" dirty="0"/>
            </a:p>
          </p:txBody>
        </p:sp>
      </p:grpSp>
      <p:grpSp>
        <p:nvGrpSpPr>
          <p:cNvPr id="1622138" name="Group 122"/>
          <p:cNvGrpSpPr>
            <a:grpSpLocks/>
          </p:cNvGrpSpPr>
          <p:nvPr/>
        </p:nvGrpSpPr>
        <p:grpSpPr bwMode="auto">
          <a:xfrm>
            <a:off x="3623896" y="5259522"/>
            <a:ext cx="1467337" cy="693738"/>
            <a:chOff x="2536" y="3568"/>
            <a:chExt cx="1237" cy="437"/>
          </a:xfrm>
        </p:grpSpPr>
        <p:sp>
          <p:nvSpPr>
            <p:cNvPr id="1622139" name="AutoShape 123"/>
            <p:cNvSpPr>
              <a:spLocks/>
            </p:cNvSpPr>
            <p:nvPr/>
          </p:nvSpPr>
          <p:spPr bwMode="auto">
            <a:xfrm rot="5400000">
              <a:off x="2988" y="3116"/>
              <a:ext cx="192" cy="1096"/>
            </a:xfrm>
            <a:prstGeom prst="rightBrace">
              <a:avLst>
                <a:gd name="adj1" fmla="val 47569"/>
                <a:gd name="adj2" fmla="val 50000"/>
              </a:avLst>
            </a:prstGeom>
            <a:noFill/>
            <a:ln w="12700" cap="sq">
              <a:solidFill>
                <a:schemeClr val="tx1"/>
              </a:solidFill>
              <a:round/>
              <a:headEnd type="none" w="sm" len="sm"/>
              <a:tailEnd type="none" w="sm" len="sm"/>
            </a:ln>
            <a:effectLst/>
          </p:spPr>
          <p:txBody>
            <a:bodyPr wrap="none" anchor="ctr"/>
            <a:lstStyle/>
            <a:p>
              <a:endParaRPr lang="en-US" dirty="0"/>
            </a:p>
          </p:txBody>
        </p:sp>
        <p:sp>
          <p:nvSpPr>
            <p:cNvPr id="1622140" name="Text Box 124"/>
            <p:cNvSpPr txBox="1">
              <a:spLocks noChangeArrowheads="1"/>
            </p:cNvSpPr>
            <p:nvPr/>
          </p:nvSpPr>
          <p:spPr bwMode="auto">
            <a:xfrm>
              <a:off x="2669" y="3772"/>
              <a:ext cx="1104" cy="233"/>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a:t>Assessment</a:t>
              </a:r>
              <a:endParaRPr lang="en-US" b="1" dirty="0"/>
            </a:p>
          </p:txBody>
        </p:sp>
      </p:grpSp>
      <p:grpSp>
        <p:nvGrpSpPr>
          <p:cNvPr id="1622141" name="Group 125"/>
          <p:cNvGrpSpPr>
            <a:grpSpLocks/>
          </p:cNvGrpSpPr>
          <p:nvPr/>
        </p:nvGrpSpPr>
        <p:grpSpPr bwMode="auto">
          <a:xfrm>
            <a:off x="4947140" y="5283335"/>
            <a:ext cx="2902926" cy="655638"/>
            <a:chOff x="3648" y="3568"/>
            <a:chExt cx="1584" cy="413"/>
          </a:xfrm>
        </p:grpSpPr>
        <p:sp>
          <p:nvSpPr>
            <p:cNvPr id="1622142" name="AutoShape 126"/>
            <p:cNvSpPr>
              <a:spLocks/>
            </p:cNvSpPr>
            <p:nvPr/>
          </p:nvSpPr>
          <p:spPr bwMode="auto">
            <a:xfrm rot="5400000">
              <a:off x="4344" y="2872"/>
              <a:ext cx="192" cy="1584"/>
            </a:xfrm>
            <a:prstGeom prst="rightBrace">
              <a:avLst>
                <a:gd name="adj1" fmla="val 68750"/>
                <a:gd name="adj2" fmla="val 50000"/>
              </a:avLst>
            </a:prstGeom>
            <a:noFill/>
            <a:ln w="12700" cap="sq">
              <a:solidFill>
                <a:schemeClr val="tx1"/>
              </a:solidFill>
              <a:round/>
              <a:headEnd type="none" w="sm" len="sm"/>
              <a:tailEnd type="none" w="sm" len="sm"/>
            </a:ln>
            <a:effectLst/>
          </p:spPr>
          <p:txBody>
            <a:bodyPr wrap="none" anchor="ctr"/>
            <a:lstStyle/>
            <a:p>
              <a:endParaRPr lang="en-US" dirty="0"/>
            </a:p>
          </p:txBody>
        </p:sp>
        <p:sp>
          <p:nvSpPr>
            <p:cNvPr id="1622143" name="Text Box 127"/>
            <p:cNvSpPr txBox="1">
              <a:spLocks noChangeArrowheads="1"/>
            </p:cNvSpPr>
            <p:nvPr/>
          </p:nvSpPr>
          <p:spPr bwMode="auto">
            <a:xfrm>
              <a:off x="4102" y="3748"/>
              <a:ext cx="597" cy="233"/>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a:t>Response</a:t>
              </a:r>
              <a:endParaRPr lang="en-US" b="1" dirty="0"/>
            </a:p>
          </p:txBody>
        </p:sp>
      </p:grpSp>
      <p:sp>
        <p:nvSpPr>
          <p:cNvPr id="3" name="Slide Number Placeholder 2"/>
          <p:cNvSpPr>
            <a:spLocks noGrp="1"/>
          </p:cNvSpPr>
          <p:nvPr>
            <p:ph type="sldNum" sz="quarter" idx="12"/>
          </p:nvPr>
        </p:nvSpPr>
        <p:spPr/>
        <p:txBody>
          <a:bodyPr/>
          <a:lstStyle/>
          <a:p>
            <a:fld id="{4BE819A1-3DD8-4179-BFD0-BF7D359F8DBD}" type="slidenum">
              <a:rPr lang="en-US" smtClean="0"/>
              <a:pPr/>
              <a:t>41</a:t>
            </a:fld>
            <a:endParaRPr lang="en-US" dirty="0"/>
          </a:p>
        </p:txBody>
      </p:sp>
    </p:spTree>
    <p:extLst>
      <p:ext uri="{BB962C8B-B14F-4D97-AF65-F5344CB8AC3E}">
        <p14:creationId xmlns:p14="http://schemas.microsoft.com/office/powerpoint/2010/main" val="275937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22135"/>
                                        </p:tgtEl>
                                        <p:attrNameLst>
                                          <p:attrName>style.visibility</p:attrName>
                                        </p:attrNameLst>
                                      </p:cBhvr>
                                      <p:to>
                                        <p:strVal val="visible"/>
                                      </p:to>
                                    </p:set>
                                    <p:anim calcmode="lin" valueType="num">
                                      <p:cBhvr>
                                        <p:cTn id="7" dur="500" fill="hold"/>
                                        <p:tgtEl>
                                          <p:spTgt spid="1622135"/>
                                        </p:tgtEl>
                                        <p:attrNameLst>
                                          <p:attrName>ppt_w</p:attrName>
                                        </p:attrNameLst>
                                      </p:cBhvr>
                                      <p:tavLst>
                                        <p:tav tm="0">
                                          <p:val>
                                            <p:fltVal val="0"/>
                                          </p:val>
                                        </p:tav>
                                        <p:tav tm="100000">
                                          <p:val>
                                            <p:strVal val="#ppt_w"/>
                                          </p:val>
                                        </p:tav>
                                      </p:tavLst>
                                    </p:anim>
                                    <p:anim calcmode="lin" valueType="num">
                                      <p:cBhvr>
                                        <p:cTn id="8" dur="500" fill="hold"/>
                                        <p:tgtEl>
                                          <p:spTgt spid="162213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22138"/>
                                        </p:tgtEl>
                                        <p:attrNameLst>
                                          <p:attrName>style.visibility</p:attrName>
                                        </p:attrNameLst>
                                      </p:cBhvr>
                                      <p:to>
                                        <p:strVal val="visible"/>
                                      </p:to>
                                    </p:set>
                                    <p:anim calcmode="lin" valueType="num">
                                      <p:cBhvr>
                                        <p:cTn id="13" dur="500" fill="hold"/>
                                        <p:tgtEl>
                                          <p:spTgt spid="1622138"/>
                                        </p:tgtEl>
                                        <p:attrNameLst>
                                          <p:attrName>ppt_w</p:attrName>
                                        </p:attrNameLst>
                                      </p:cBhvr>
                                      <p:tavLst>
                                        <p:tav tm="0">
                                          <p:val>
                                            <p:fltVal val="0"/>
                                          </p:val>
                                        </p:tav>
                                        <p:tav tm="100000">
                                          <p:val>
                                            <p:strVal val="#ppt_w"/>
                                          </p:val>
                                        </p:tav>
                                      </p:tavLst>
                                    </p:anim>
                                    <p:anim calcmode="lin" valueType="num">
                                      <p:cBhvr>
                                        <p:cTn id="14" dur="500" fill="hold"/>
                                        <p:tgtEl>
                                          <p:spTgt spid="162213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22141"/>
                                        </p:tgtEl>
                                        <p:attrNameLst>
                                          <p:attrName>style.visibility</p:attrName>
                                        </p:attrNameLst>
                                      </p:cBhvr>
                                      <p:to>
                                        <p:strVal val="visible"/>
                                      </p:to>
                                    </p:set>
                                    <p:animEffect transition="in" filter="wipe(up)">
                                      <p:cBhvr>
                                        <p:cTn id="19" dur="500"/>
                                        <p:tgtEl>
                                          <p:spTgt spid="1622141"/>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622134"/>
                                        </p:tgtEl>
                                        <p:attrNameLst>
                                          <p:attrName>style.visibility</p:attrName>
                                        </p:attrNameLst>
                                      </p:cBhvr>
                                      <p:to>
                                        <p:strVal val="visible"/>
                                      </p:to>
                                    </p:set>
                                    <p:animEffect transition="in" filter="diamond(in)">
                                      <p:cBhvr>
                                        <p:cTn id="24" dur="2000"/>
                                        <p:tgtEl>
                                          <p:spTgt spid="1622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213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p:nvPr>
        </p:nvSpPr>
        <p:spPr/>
        <p:txBody>
          <a:bodyPr/>
          <a:lstStyle/>
          <a:p>
            <a:r>
              <a:rPr lang="en-GB" dirty="0"/>
              <a:t>Analysis (Assessment)</a:t>
            </a:r>
          </a:p>
        </p:txBody>
      </p:sp>
      <p:sp>
        <p:nvSpPr>
          <p:cNvPr id="923651" name="Rectangle 3"/>
          <p:cNvSpPr>
            <a:spLocks noGrp="1" noChangeArrowheads="1"/>
          </p:cNvSpPr>
          <p:nvPr>
            <p:ph type="body" idx="1"/>
          </p:nvPr>
        </p:nvSpPr>
        <p:spPr>
          <a:xfrm>
            <a:off x="671168" y="1411518"/>
            <a:ext cx="8015632" cy="4495800"/>
          </a:xfrm>
        </p:spPr>
        <p:txBody>
          <a:bodyPr/>
          <a:lstStyle/>
          <a:p>
            <a:r>
              <a:rPr lang="en-GB" dirty="0"/>
              <a:t>Two Techniques</a:t>
            </a:r>
          </a:p>
          <a:p>
            <a:pPr lvl="1"/>
            <a:r>
              <a:rPr lang="en-GB" dirty="0" smtClean="0"/>
              <a:t>Qualitative</a:t>
            </a:r>
            <a:endParaRPr lang="en-GB" dirty="0"/>
          </a:p>
          <a:p>
            <a:pPr lvl="2"/>
            <a:r>
              <a:rPr lang="en-GB" sz="1800" dirty="0" smtClean="0"/>
              <a:t>Subjective </a:t>
            </a:r>
            <a:r>
              <a:rPr lang="en-GB" sz="1800" dirty="0"/>
              <a:t>judgement of probability and </a:t>
            </a:r>
            <a:r>
              <a:rPr lang="en-GB" sz="1800" dirty="0" smtClean="0"/>
              <a:t>impact.</a:t>
            </a:r>
          </a:p>
          <a:p>
            <a:pPr lvl="2"/>
            <a:r>
              <a:rPr lang="en-GB" sz="1800" dirty="0"/>
              <a:t>These techniques will be used for the majority of risks identified.  They involve subjective assessments of the probability and impacts of risks.  The key element to this style of risk assessment is that it involves the need for judgement.</a:t>
            </a:r>
          </a:p>
          <a:p>
            <a:pPr lvl="1"/>
            <a:r>
              <a:rPr lang="en-GB" dirty="0" smtClean="0"/>
              <a:t>Quantitative</a:t>
            </a:r>
            <a:endParaRPr lang="en-GB" dirty="0"/>
          </a:p>
          <a:p>
            <a:pPr lvl="2"/>
            <a:r>
              <a:rPr lang="en-GB" sz="1800" dirty="0" smtClean="0"/>
              <a:t>Statistical </a:t>
            </a:r>
            <a:r>
              <a:rPr lang="en-GB" sz="1800" dirty="0"/>
              <a:t>assessment of variations. These focus on the numerical analysis of risk and range from statistical assessment of variations in activity duration or cost, to decision making tools.   </a:t>
            </a:r>
            <a:endParaRPr lang="en-GB" sz="1800" dirty="0" smtClean="0"/>
          </a:p>
        </p:txBody>
      </p:sp>
      <p:sp>
        <p:nvSpPr>
          <p:cNvPr id="3" name="Slide Number Placeholder 2"/>
          <p:cNvSpPr>
            <a:spLocks noGrp="1"/>
          </p:cNvSpPr>
          <p:nvPr>
            <p:ph type="sldNum" sz="quarter" idx="12"/>
          </p:nvPr>
        </p:nvSpPr>
        <p:spPr/>
        <p:txBody>
          <a:bodyPr/>
          <a:lstStyle/>
          <a:p>
            <a:fld id="{4BE819A1-3DD8-4179-BFD0-BF7D359F8DBD}" type="slidenum">
              <a:rPr lang="en-US" smtClean="0"/>
              <a:pPr/>
              <a:t>42</a:t>
            </a:fld>
            <a:endParaRPr lang="en-US" dirty="0"/>
          </a:p>
        </p:txBody>
      </p:sp>
    </p:spTree>
    <p:extLst>
      <p:ext uri="{BB962C8B-B14F-4D97-AF65-F5344CB8AC3E}">
        <p14:creationId xmlns:p14="http://schemas.microsoft.com/office/powerpoint/2010/main" val="120576007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p:txBody>
          <a:bodyPr/>
          <a:lstStyle/>
          <a:p>
            <a:r>
              <a:rPr lang="en-GB" sz="4000" dirty="0"/>
              <a:t>Probability &amp; Impact Grid</a:t>
            </a:r>
          </a:p>
        </p:txBody>
      </p:sp>
      <p:grpSp>
        <p:nvGrpSpPr>
          <p:cNvPr id="925724" name="Group 28"/>
          <p:cNvGrpSpPr>
            <a:grpSpLocks/>
          </p:cNvGrpSpPr>
          <p:nvPr/>
        </p:nvGrpSpPr>
        <p:grpSpPr bwMode="auto">
          <a:xfrm>
            <a:off x="1748205" y="1143000"/>
            <a:ext cx="5647592" cy="4789487"/>
            <a:chOff x="1008" y="720"/>
            <a:chExt cx="2688" cy="2688"/>
          </a:xfrm>
        </p:grpSpPr>
        <p:sp>
          <p:nvSpPr>
            <p:cNvPr id="925725" name="Rectangle 29"/>
            <p:cNvSpPr>
              <a:spLocks noChangeArrowheads="1"/>
            </p:cNvSpPr>
            <p:nvPr/>
          </p:nvSpPr>
          <p:spPr bwMode="auto">
            <a:xfrm>
              <a:off x="1392" y="3024"/>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a:t>Low</a:t>
              </a:r>
            </a:p>
          </p:txBody>
        </p:sp>
        <p:sp>
          <p:nvSpPr>
            <p:cNvPr id="925726" name="Rectangle 30"/>
            <p:cNvSpPr>
              <a:spLocks noChangeArrowheads="1"/>
            </p:cNvSpPr>
            <p:nvPr/>
          </p:nvSpPr>
          <p:spPr bwMode="auto">
            <a:xfrm>
              <a:off x="2160" y="3024"/>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a:t>Medium</a:t>
              </a:r>
            </a:p>
          </p:txBody>
        </p:sp>
        <p:sp>
          <p:nvSpPr>
            <p:cNvPr id="925727" name="Rectangle 31"/>
            <p:cNvSpPr>
              <a:spLocks noChangeArrowheads="1"/>
            </p:cNvSpPr>
            <p:nvPr/>
          </p:nvSpPr>
          <p:spPr bwMode="auto">
            <a:xfrm>
              <a:off x="2928" y="3024"/>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a:t>High</a:t>
              </a:r>
            </a:p>
          </p:txBody>
        </p:sp>
        <p:sp>
          <p:nvSpPr>
            <p:cNvPr id="925728" name="Rectangle 32"/>
            <p:cNvSpPr>
              <a:spLocks noChangeArrowheads="1"/>
            </p:cNvSpPr>
            <p:nvPr/>
          </p:nvSpPr>
          <p:spPr bwMode="auto">
            <a:xfrm>
              <a:off x="1392" y="3216"/>
              <a:ext cx="2304" cy="192"/>
            </a:xfrm>
            <a:prstGeom prst="rect">
              <a:avLst/>
            </a:prstGeom>
            <a:solidFill>
              <a:srgbClr val="E7ECED"/>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a:t>Impact</a:t>
              </a:r>
            </a:p>
          </p:txBody>
        </p:sp>
        <p:sp>
          <p:nvSpPr>
            <p:cNvPr id="925729" name="Rectangle 33"/>
            <p:cNvSpPr>
              <a:spLocks noChangeArrowheads="1"/>
            </p:cNvSpPr>
            <p:nvPr/>
          </p:nvSpPr>
          <p:spPr bwMode="auto">
            <a:xfrm rot="-5400000">
              <a:off x="912" y="2544"/>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a:t>Low</a:t>
              </a:r>
            </a:p>
          </p:txBody>
        </p:sp>
        <p:sp>
          <p:nvSpPr>
            <p:cNvPr id="925730" name="Rectangle 34"/>
            <p:cNvSpPr>
              <a:spLocks noChangeArrowheads="1"/>
            </p:cNvSpPr>
            <p:nvPr/>
          </p:nvSpPr>
          <p:spPr bwMode="auto">
            <a:xfrm rot="-5400000">
              <a:off x="912" y="1776"/>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a:t>Medium</a:t>
              </a:r>
            </a:p>
          </p:txBody>
        </p:sp>
        <p:sp>
          <p:nvSpPr>
            <p:cNvPr id="925731" name="Rectangle 35"/>
            <p:cNvSpPr>
              <a:spLocks noChangeArrowheads="1"/>
            </p:cNvSpPr>
            <p:nvPr/>
          </p:nvSpPr>
          <p:spPr bwMode="auto">
            <a:xfrm rot="-5400000">
              <a:off x="912" y="1008"/>
              <a:ext cx="768" cy="192"/>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a:t>High</a:t>
              </a:r>
            </a:p>
          </p:txBody>
        </p:sp>
        <p:sp>
          <p:nvSpPr>
            <p:cNvPr id="925732" name="Rectangle 36"/>
            <p:cNvSpPr>
              <a:spLocks noChangeArrowheads="1"/>
            </p:cNvSpPr>
            <p:nvPr/>
          </p:nvSpPr>
          <p:spPr bwMode="auto">
            <a:xfrm rot="-5400000">
              <a:off x="-48" y="1776"/>
              <a:ext cx="2304" cy="192"/>
            </a:xfrm>
            <a:prstGeom prst="rect">
              <a:avLst/>
            </a:prstGeom>
            <a:solidFill>
              <a:schemeClr val="bg2"/>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pPr eaLnBrk="1" hangingPunct="1"/>
              <a:r>
                <a:rPr lang="en-GB" b="1" dirty="0"/>
                <a:t>Probability</a:t>
              </a:r>
            </a:p>
          </p:txBody>
        </p:sp>
        <p:sp>
          <p:nvSpPr>
            <p:cNvPr id="925733" name="Rectangle 37"/>
            <p:cNvSpPr>
              <a:spLocks noChangeArrowheads="1"/>
            </p:cNvSpPr>
            <p:nvPr/>
          </p:nvSpPr>
          <p:spPr bwMode="auto">
            <a:xfrm>
              <a:off x="1392" y="2256"/>
              <a:ext cx="768" cy="768"/>
            </a:xfrm>
            <a:prstGeom prst="rect">
              <a:avLst/>
            </a:prstGeom>
            <a:solidFill>
              <a:schemeClr val="accent2">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4" name="Rectangle 38"/>
            <p:cNvSpPr>
              <a:spLocks noChangeArrowheads="1"/>
            </p:cNvSpPr>
            <p:nvPr/>
          </p:nvSpPr>
          <p:spPr bwMode="auto">
            <a:xfrm>
              <a:off x="1392" y="1488"/>
              <a:ext cx="768" cy="768"/>
            </a:xfrm>
            <a:prstGeom prst="rect">
              <a:avLst/>
            </a:prstGeom>
            <a:solidFill>
              <a:schemeClr val="bg2">
                <a:lumMod val="75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5" name="Rectangle 39"/>
            <p:cNvSpPr>
              <a:spLocks noChangeArrowheads="1"/>
            </p:cNvSpPr>
            <p:nvPr/>
          </p:nvSpPr>
          <p:spPr bwMode="auto">
            <a:xfrm>
              <a:off x="1392" y="720"/>
              <a:ext cx="768" cy="768"/>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6" name="Rectangle 40"/>
            <p:cNvSpPr>
              <a:spLocks noChangeArrowheads="1"/>
            </p:cNvSpPr>
            <p:nvPr/>
          </p:nvSpPr>
          <p:spPr bwMode="auto">
            <a:xfrm>
              <a:off x="2160" y="2256"/>
              <a:ext cx="768" cy="768"/>
            </a:xfrm>
            <a:prstGeom prst="rect">
              <a:avLst/>
            </a:prstGeom>
            <a:solidFill>
              <a:schemeClr val="bg2">
                <a:lumMod val="75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7" name="Rectangle 41"/>
            <p:cNvSpPr>
              <a:spLocks noChangeArrowheads="1"/>
            </p:cNvSpPr>
            <p:nvPr/>
          </p:nvSpPr>
          <p:spPr bwMode="auto">
            <a:xfrm>
              <a:off x="2160" y="1488"/>
              <a:ext cx="768" cy="768"/>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8" name="Rectangle 42"/>
            <p:cNvSpPr>
              <a:spLocks noChangeArrowheads="1"/>
            </p:cNvSpPr>
            <p:nvPr/>
          </p:nvSpPr>
          <p:spPr bwMode="auto">
            <a:xfrm>
              <a:off x="2160" y="720"/>
              <a:ext cx="768" cy="768"/>
            </a:xfrm>
            <a:prstGeom prst="rect">
              <a:avLst/>
            </a:prstGeom>
            <a:solidFill>
              <a:schemeClr val="accent5">
                <a:lumMod val="40000"/>
                <a:lumOff val="6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39" name="Rectangle 43"/>
            <p:cNvSpPr>
              <a:spLocks noChangeArrowheads="1"/>
            </p:cNvSpPr>
            <p:nvPr/>
          </p:nvSpPr>
          <p:spPr bwMode="auto">
            <a:xfrm>
              <a:off x="2928" y="2256"/>
              <a:ext cx="768" cy="768"/>
            </a:xfrm>
            <a:prstGeom prst="rect">
              <a:avLst/>
            </a:prstGeom>
            <a:solidFill>
              <a:schemeClr val="accent1">
                <a:lumMod val="20000"/>
                <a:lumOff val="8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40" name="Rectangle 44"/>
            <p:cNvSpPr>
              <a:spLocks noChangeArrowheads="1"/>
            </p:cNvSpPr>
            <p:nvPr/>
          </p:nvSpPr>
          <p:spPr bwMode="auto">
            <a:xfrm>
              <a:off x="2928" y="1488"/>
              <a:ext cx="768" cy="768"/>
            </a:xfrm>
            <a:prstGeom prst="rect">
              <a:avLst/>
            </a:prstGeom>
            <a:solidFill>
              <a:schemeClr val="accent5">
                <a:lumMod val="40000"/>
                <a:lumOff val="60000"/>
              </a:schemeClr>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sp>
          <p:nvSpPr>
            <p:cNvPr id="925741" name="Rectangle 45"/>
            <p:cNvSpPr>
              <a:spLocks noChangeArrowheads="1"/>
            </p:cNvSpPr>
            <p:nvPr/>
          </p:nvSpPr>
          <p:spPr bwMode="auto">
            <a:xfrm>
              <a:off x="2928" y="720"/>
              <a:ext cx="768" cy="768"/>
            </a:xfrm>
            <a:prstGeom prst="rect">
              <a:avLst/>
            </a:prstGeom>
            <a:solidFill>
              <a:srgbClr val="FF6666"/>
            </a:solidFill>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lIns="90000" tIns="46800" rIns="90000" bIns="46800" anchor="ctr"/>
            <a:lstStyle/>
            <a:p>
              <a:endParaRPr lang="en-US" b="1" dirty="0"/>
            </a:p>
          </p:txBody>
        </p:sp>
      </p:grpSp>
      <p:sp>
        <p:nvSpPr>
          <p:cNvPr id="3" name="Slide Number Placeholder 2"/>
          <p:cNvSpPr>
            <a:spLocks noGrp="1"/>
          </p:cNvSpPr>
          <p:nvPr>
            <p:ph type="sldNum" sz="quarter" idx="12"/>
          </p:nvPr>
        </p:nvSpPr>
        <p:spPr/>
        <p:txBody>
          <a:bodyPr/>
          <a:lstStyle/>
          <a:p>
            <a:fld id="{4BE819A1-3DD8-4179-BFD0-BF7D359F8DBD}" type="slidenum">
              <a:rPr lang="en-US" smtClean="0"/>
              <a:pPr/>
              <a:t>43</a:t>
            </a:fld>
            <a:endParaRPr lang="en-US" dirty="0"/>
          </a:p>
        </p:txBody>
      </p:sp>
    </p:spTree>
    <p:extLst>
      <p:ext uri="{BB962C8B-B14F-4D97-AF65-F5344CB8AC3E}">
        <p14:creationId xmlns:p14="http://schemas.microsoft.com/office/powerpoint/2010/main" val="261771140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Response</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44</a:t>
            </a:fld>
            <a:endParaRPr lang="en-US" dirty="0"/>
          </a:p>
        </p:txBody>
      </p:sp>
      <p:sp>
        <p:nvSpPr>
          <p:cNvPr id="7" name="TextBox 6"/>
          <p:cNvSpPr txBox="1"/>
          <p:nvPr/>
        </p:nvSpPr>
        <p:spPr>
          <a:xfrm>
            <a:off x="914400" y="1219200"/>
            <a:ext cx="7315200" cy="1477328"/>
          </a:xfrm>
          <a:prstGeom prst="rect">
            <a:avLst/>
          </a:prstGeom>
          <a:noFill/>
        </p:spPr>
        <p:txBody>
          <a:bodyPr wrap="square" rtlCol="0">
            <a:spAutoFit/>
          </a:bodyPr>
          <a:lstStyle/>
          <a:p>
            <a:r>
              <a:rPr lang="en-US" dirty="0"/>
              <a:t>Risk responses should be tied to the drivers of risk and anchored in what is an acceptable range of solutions. Sustainability factors that form the core of an organization’s values can help frame what will or won’t serve as an acceptable risk response, and why. </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018897060"/>
              </p:ext>
            </p:extLst>
          </p:nvPr>
        </p:nvGraphicFramePr>
        <p:xfrm>
          <a:off x="990600" y="2743200"/>
          <a:ext cx="7467600" cy="3241040"/>
        </p:xfrm>
        <a:graphic>
          <a:graphicData uri="http://schemas.openxmlformats.org/drawingml/2006/table">
            <a:tbl>
              <a:tblPr firstRow="1" bandRow="1">
                <a:tableStyleId>{5C22544A-7EE6-4342-B048-85BDC9FD1C3A}</a:tableStyleId>
              </a:tblPr>
              <a:tblGrid>
                <a:gridCol w="3733800"/>
                <a:gridCol w="3733800"/>
              </a:tblGrid>
              <a:tr h="370840">
                <a:tc gridSpan="2">
                  <a:txBody>
                    <a:bodyPr/>
                    <a:lstStyle/>
                    <a:p>
                      <a:r>
                        <a:rPr lang="en-US" dirty="0" smtClean="0"/>
                        <a:t>Sample Sustainable</a:t>
                      </a:r>
                      <a:r>
                        <a:rPr lang="en-US" baseline="0" dirty="0" smtClean="0"/>
                        <a:t> Risk Balanced Sustainability Scorecard</a:t>
                      </a:r>
                      <a:endParaRPr lang="en-US" dirty="0"/>
                    </a:p>
                  </a:txBody>
                  <a:tcPr/>
                </a:tc>
                <a:tc hMerge="1">
                  <a:txBody>
                    <a:bodyPr/>
                    <a:lstStyle/>
                    <a:p>
                      <a:endParaRPr lang="en-US" dirty="0"/>
                    </a:p>
                  </a:txBody>
                  <a:tcPr/>
                </a:tc>
              </a:tr>
              <a:tr h="370840">
                <a:tc>
                  <a:txBody>
                    <a:bodyPr/>
                    <a:lstStyle/>
                    <a:p>
                      <a:r>
                        <a:rPr lang="en-US" sz="1400" b="1" i="1" dirty="0" smtClean="0"/>
                        <a:t>Sustainability Performance</a:t>
                      </a:r>
                      <a:endParaRPr lang="en-US" sz="1400" b="1" i="1" dirty="0"/>
                    </a:p>
                  </a:txBody>
                  <a:tcPr/>
                </a:tc>
                <a:tc>
                  <a:txBody>
                    <a:bodyPr/>
                    <a:lstStyle/>
                    <a:p>
                      <a:r>
                        <a:rPr lang="en-US" sz="1400" b="1" i="1" dirty="0" smtClean="0"/>
                        <a:t>Sustainability Risk</a:t>
                      </a:r>
                      <a:endParaRPr lang="en-US" sz="1400" b="1" i="1" dirty="0"/>
                    </a:p>
                  </a:txBody>
                  <a:tcPr/>
                </a:tc>
              </a:tr>
              <a:tr h="370840">
                <a:tc>
                  <a:txBody>
                    <a:bodyPr/>
                    <a:lstStyle/>
                    <a:p>
                      <a:r>
                        <a:rPr lang="en-US" sz="1400" dirty="0" smtClean="0"/>
                        <a:t>Develop a new green</a:t>
                      </a:r>
                      <a:r>
                        <a:rPr lang="en-US" sz="1400" baseline="0" dirty="0" smtClean="0"/>
                        <a:t> product or service</a:t>
                      </a:r>
                      <a:endParaRPr lang="en-US" sz="1400" dirty="0"/>
                    </a:p>
                  </a:txBody>
                  <a:tcPr/>
                </a:tc>
                <a:tc>
                  <a:txBody>
                    <a:bodyPr/>
                    <a:lstStyle/>
                    <a:p>
                      <a:r>
                        <a:rPr lang="en-US" sz="1400" dirty="0" smtClean="0"/>
                        <a:t>Stakeholder backlash or accusations of “green washing” if product or service not truly green or sustainable enough</a:t>
                      </a:r>
                      <a:endParaRPr lang="en-US" sz="1400" dirty="0"/>
                    </a:p>
                  </a:txBody>
                  <a:tcPr/>
                </a:tc>
              </a:tr>
              <a:tr h="370840">
                <a:tc>
                  <a:txBody>
                    <a:bodyPr/>
                    <a:lstStyle/>
                    <a:p>
                      <a:r>
                        <a:rPr lang="en-US" sz="1400" dirty="0" smtClean="0"/>
                        <a:t>Move operations to a low-cost</a:t>
                      </a:r>
                      <a:r>
                        <a:rPr lang="en-US" sz="1400" baseline="0" dirty="0" smtClean="0"/>
                        <a:t> geography</a:t>
                      </a:r>
                      <a:endParaRPr lang="en-US" sz="1400" dirty="0"/>
                    </a:p>
                  </a:txBody>
                  <a:tcPr/>
                </a:tc>
                <a:tc>
                  <a:txBody>
                    <a:bodyPr/>
                    <a:lstStyle/>
                    <a:p>
                      <a:r>
                        <a:rPr lang="en-US" sz="1400" dirty="0" smtClean="0"/>
                        <a:t>Increased exposure to political</a:t>
                      </a:r>
                      <a:r>
                        <a:rPr lang="en-US" sz="1400" baseline="0" dirty="0" smtClean="0"/>
                        <a:t> instability, employee dissatisfaction, negative brand impact from exporting jobs.</a:t>
                      </a:r>
                      <a:endParaRPr lang="en-US" sz="1400" dirty="0"/>
                    </a:p>
                  </a:txBody>
                  <a:tcPr/>
                </a:tc>
              </a:tr>
              <a:tr h="370840">
                <a:tc>
                  <a:txBody>
                    <a:bodyPr/>
                    <a:lstStyle/>
                    <a:p>
                      <a:r>
                        <a:rPr lang="en-US" sz="1400" dirty="0" smtClean="0"/>
                        <a:t>Use of harmful</a:t>
                      </a:r>
                      <a:r>
                        <a:rPr lang="en-US" sz="1400" baseline="0" dirty="0" smtClean="0"/>
                        <a:t> chemicals/materials</a:t>
                      </a:r>
                      <a:endParaRPr lang="en-US" sz="1400" dirty="0"/>
                    </a:p>
                  </a:txBody>
                  <a:tcPr/>
                </a:tc>
                <a:tc>
                  <a:txBody>
                    <a:bodyPr/>
                    <a:lstStyle/>
                    <a:p>
                      <a:r>
                        <a:rPr lang="en-US" sz="1400" dirty="0" smtClean="0"/>
                        <a:t>Compliance</a:t>
                      </a:r>
                      <a:r>
                        <a:rPr lang="en-US" sz="1400" baseline="0" dirty="0" smtClean="0"/>
                        <a:t> risk for non-disclosure, negative consumer and investor reactions</a:t>
                      </a:r>
                      <a:endParaRPr lang="en-US" sz="1400" dirty="0"/>
                    </a:p>
                  </a:txBody>
                  <a:tcPr/>
                </a:tc>
              </a:tr>
              <a:tr h="370840">
                <a:tc>
                  <a:txBody>
                    <a:bodyPr/>
                    <a:lstStyle/>
                    <a:p>
                      <a:r>
                        <a:rPr lang="en-US" sz="1400" dirty="0" smtClean="0"/>
                        <a:t>Sub-par</a:t>
                      </a:r>
                      <a:r>
                        <a:rPr lang="en-US" sz="1400" baseline="0" dirty="0" smtClean="0"/>
                        <a:t> or non existent Sustainability Reporting</a:t>
                      </a:r>
                      <a:endParaRPr lang="en-US" sz="1400" dirty="0"/>
                    </a:p>
                  </a:txBody>
                  <a:tcPr/>
                </a:tc>
                <a:tc>
                  <a:txBody>
                    <a:bodyPr/>
                    <a:lstStyle/>
                    <a:p>
                      <a:r>
                        <a:rPr lang="en-US" sz="1400" dirty="0" smtClean="0"/>
                        <a:t>Decreased</a:t>
                      </a:r>
                      <a:r>
                        <a:rPr lang="en-US" sz="1400" baseline="0" dirty="0" smtClean="0"/>
                        <a:t> c</a:t>
                      </a:r>
                      <a:r>
                        <a:rPr lang="en-US" sz="1400" dirty="0" smtClean="0"/>
                        <a:t>onsumer</a:t>
                      </a:r>
                      <a:r>
                        <a:rPr lang="en-US" sz="1400" baseline="0" dirty="0" smtClean="0"/>
                        <a:t> confidence, decreased competitive advantage and market share.</a:t>
                      </a:r>
                      <a:endParaRPr lang="en-US" sz="1400" dirty="0"/>
                    </a:p>
                  </a:txBody>
                  <a:tcPr/>
                </a:tc>
              </a:tr>
            </a:tbl>
          </a:graphicData>
        </a:graphic>
      </p:graphicFrame>
    </p:spTree>
    <p:extLst>
      <p:ext uri="{BB962C8B-B14F-4D97-AF65-F5344CB8AC3E}">
        <p14:creationId xmlns:p14="http://schemas.microsoft.com/office/powerpoint/2010/main" val="4293099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r>
              <a:rPr lang="en-GB" dirty="0"/>
              <a:t>Risk </a:t>
            </a:r>
            <a:r>
              <a:rPr lang="en-GB" dirty="0" smtClean="0"/>
              <a:t>Threat Responses</a:t>
            </a:r>
            <a:endParaRPr lang="en-GB" dirty="0"/>
          </a:p>
        </p:txBody>
      </p:sp>
      <p:sp>
        <p:nvSpPr>
          <p:cNvPr id="931843" name="Rectangle 3"/>
          <p:cNvSpPr>
            <a:spLocks noGrp="1" noChangeArrowheads="1"/>
          </p:cNvSpPr>
          <p:nvPr>
            <p:ph type="body" idx="1"/>
          </p:nvPr>
        </p:nvSpPr>
        <p:spPr>
          <a:xfrm>
            <a:off x="457200" y="1295400"/>
            <a:ext cx="8001000" cy="2743200"/>
          </a:xfrm>
        </p:spPr>
        <p:txBody>
          <a:bodyPr>
            <a:normAutofit fontScale="70000" lnSpcReduction="20000"/>
          </a:bodyPr>
          <a:lstStyle/>
          <a:p>
            <a:pPr marL="0" indent="0">
              <a:buNone/>
            </a:pPr>
            <a:r>
              <a:rPr lang="en-GB" sz="2400" dirty="0"/>
              <a:t>Response plans can be developed and implemented once the risks have been assessed and </a:t>
            </a:r>
            <a:r>
              <a:rPr lang="en-GB" sz="2400" dirty="0" smtClean="0"/>
              <a:t>prioritized</a:t>
            </a:r>
            <a:r>
              <a:rPr lang="en-GB" sz="2400" dirty="0"/>
              <a:t>.  There are a number of generic response strategies. </a:t>
            </a:r>
          </a:p>
          <a:p>
            <a:endParaRPr lang="en-GB" sz="2400" dirty="0" smtClean="0"/>
          </a:p>
          <a:p>
            <a:r>
              <a:rPr lang="en-GB" sz="2400" b="1" dirty="0">
                <a:solidFill>
                  <a:schemeClr val="accent1">
                    <a:lumMod val="50000"/>
                  </a:schemeClr>
                </a:solidFill>
              </a:rPr>
              <a:t>Avoidance</a:t>
            </a:r>
            <a:r>
              <a:rPr lang="en-GB" sz="2400" dirty="0"/>
              <a:t> - an alternative approach is taken to avoid the risk. </a:t>
            </a:r>
          </a:p>
          <a:p>
            <a:r>
              <a:rPr lang="en-GB" sz="2400" b="1" dirty="0"/>
              <a:t>Transfer</a:t>
            </a:r>
            <a:r>
              <a:rPr lang="en-GB" sz="2400" dirty="0"/>
              <a:t> - assign contractual responsibility to for example, a sub contractor better placed to manage the risk. Another example of this is insurance where another party provides compensation in event of risk impact</a:t>
            </a:r>
          </a:p>
          <a:p>
            <a:r>
              <a:rPr lang="en-GB" sz="2400" b="1" dirty="0"/>
              <a:t>Reduction</a:t>
            </a:r>
            <a:r>
              <a:rPr lang="en-GB" sz="2400" dirty="0"/>
              <a:t> - proactive measures to reduce likelihood, impact or both Ideally reduction measures should be taken for high level risks.</a:t>
            </a:r>
          </a:p>
          <a:p>
            <a:r>
              <a:rPr lang="en-GB" sz="2400" b="1" dirty="0"/>
              <a:t>Acceptance</a:t>
            </a:r>
            <a:r>
              <a:rPr lang="en-GB" sz="2400" dirty="0"/>
              <a:t> - where the risk impact is low or cost of mitigation too high. This is sometimes known as absorption</a:t>
            </a:r>
            <a:r>
              <a:rPr lang="en-GB" sz="2400" dirty="0" smtClean="0"/>
              <a:t>.</a:t>
            </a:r>
            <a:r>
              <a:rPr lang="en-GB" sz="2400" dirty="0"/>
              <a:t>			</a:t>
            </a:r>
          </a:p>
        </p:txBody>
      </p:sp>
      <p:sp>
        <p:nvSpPr>
          <p:cNvPr id="3" name="Slide Number Placeholder 2"/>
          <p:cNvSpPr>
            <a:spLocks noGrp="1"/>
          </p:cNvSpPr>
          <p:nvPr>
            <p:ph type="sldNum" sz="quarter" idx="12"/>
          </p:nvPr>
        </p:nvSpPr>
        <p:spPr/>
        <p:txBody>
          <a:bodyPr/>
          <a:lstStyle/>
          <a:p>
            <a:fld id="{4BE819A1-3DD8-4179-BFD0-BF7D359F8DBD}" type="slidenum">
              <a:rPr lang="en-US" smtClean="0"/>
              <a:pPr/>
              <a:t>45</a:t>
            </a:fld>
            <a:endParaRPr lang="en-US" dirty="0"/>
          </a:p>
        </p:txBody>
      </p:sp>
    </p:spTree>
    <p:extLst>
      <p:ext uri="{BB962C8B-B14F-4D97-AF65-F5344CB8AC3E}">
        <p14:creationId xmlns:p14="http://schemas.microsoft.com/office/powerpoint/2010/main" val="386978874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r>
              <a:rPr lang="en-GB" dirty="0"/>
              <a:t>Risk </a:t>
            </a:r>
            <a:r>
              <a:rPr lang="en-GB" dirty="0" smtClean="0"/>
              <a:t>Opportunity Responses</a:t>
            </a:r>
            <a:endParaRPr lang="en-GB" dirty="0"/>
          </a:p>
        </p:txBody>
      </p:sp>
      <p:sp>
        <p:nvSpPr>
          <p:cNvPr id="931843" name="Rectangle 3"/>
          <p:cNvSpPr>
            <a:spLocks noGrp="1" noChangeArrowheads="1"/>
          </p:cNvSpPr>
          <p:nvPr>
            <p:ph type="body" idx="1"/>
          </p:nvPr>
        </p:nvSpPr>
        <p:spPr>
          <a:xfrm>
            <a:off x="457200" y="1600201"/>
            <a:ext cx="8229600" cy="3886200"/>
          </a:xfrm>
        </p:spPr>
        <p:txBody>
          <a:bodyPr>
            <a:normAutofit fontScale="70000" lnSpcReduction="20000"/>
          </a:bodyPr>
          <a:lstStyle/>
          <a:p>
            <a:r>
              <a:rPr lang="en-GB" sz="2400" b="1" dirty="0"/>
              <a:t>Exploit – </a:t>
            </a:r>
            <a:r>
              <a:rPr lang="en-GB" sz="2400" dirty="0"/>
              <a:t>This method is carried out when an opportunity </a:t>
            </a:r>
            <a:r>
              <a:rPr lang="en-GB" sz="2400" dirty="0" smtClean="0"/>
              <a:t>materializes </a:t>
            </a:r>
            <a:r>
              <a:rPr lang="en-GB" sz="2400" dirty="0"/>
              <a:t>that allows you to truly gain from </a:t>
            </a:r>
            <a:r>
              <a:rPr lang="en-GB" sz="2400" dirty="0" smtClean="0"/>
              <a:t>it.</a:t>
            </a:r>
            <a:br>
              <a:rPr lang="en-GB" sz="2400" dirty="0" smtClean="0"/>
            </a:br>
            <a:endParaRPr lang="en-GB" sz="2400" dirty="0"/>
          </a:p>
          <a:p>
            <a:r>
              <a:rPr lang="en-GB" sz="2400" b="1" dirty="0"/>
              <a:t>Enhance –</a:t>
            </a:r>
            <a:r>
              <a:rPr lang="en-GB" sz="2400" dirty="0"/>
              <a:t> This is where the project team </a:t>
            </a:r>
            <a:r>
              <a:rPr lang="en-GB" sz="2400" dirty="0" smtClean="0"/>
              <a:t>puts </a:t>
            </a:r>
            <a:r>
              <a:rPr lang="en-GB" sz="2400" dirty="0"/>
              <a:t>in place pro-active measures to </a:t>
            </a:r>
            <a:r>
              <a:rPr lang="en-GB" sz="2400" dirty="0" smtClean="0"/>
              <a:t>maximize </a:t>
            </a:r>
            <a:r>
              <a:rPr lang="en-GB" sz="2400" dirty="0"/>
              <a:t>the likelihood of a situation occurring.  Opposite to the reduce response</a:t>
            </a:r>
            <a:r>
              <a:rPr lang="en-GB" sz="2400" dirty="0" smtClean="0"/>
              <a:t>.</a:t>
            </a:r>
            <a:br>
              <a:rPr lang="en-GB" sz="2400" dirty="0" smtClean="0"/>
            </a:br>
            <a:endParaRPr lang="en-GB" sz="2400" dirty="0"/>
          </a:p>
          <a:p>
            <a:r>
              <a:rPr lang="en-GB" sz="2400" b="1" dirty="0"/>
              <a:t>Share – </a:t>
            </a:r>
            <a:r>
              <a:rPr lang="en-GB" sz="2400" dirty="0"/>
              <a:t>This is a chance where not only your project but any other relevant projects that can use the situation make sure that the opportunity is fully communicated to gain the most company wide</a:t>
            </a:r>
            <a:r>
              <a:rPr lang="en-GB" sz="2400" dirty="0" smtClean="0"/>
              <a:t>.</a:t>
            </a:r>
            <a:br>
              <a:rPr lang="en-GB" sz="2400" dirty="0" smtClean="0"/>
            </a:br>
            <a:endParaRPr lang="en-GB" sz="2400" dirty="0"/>
          </a:p>
          <a:p>
            <a:r>
              <a:rPr lang="en-GB" sz="2400" b="1" dirty="0"/>
              <a:t>Reject –</a:t>
            </a:r>
            <a:r>
              <a:rPr lang="en-GB" sz="2400" dirty="0"/>
              <a:t> This is a response that can be chosen should the situation not be right for the project at the time for financial or </a:t>
            </a:r>
            <a:r>
              <a:rPr lang="en-GB" sz="2400" dirty="0" smtClean="0"/>
              <a:t>other reasons.</a:t>
            </a:r>
            <a:br>
              <a:rPr lang="en-GB" sz="2400" dirty="0" smtClean="0"/>
            </a:br>
            <a:endParaRPr lang="en-GB" sz="2400" b="1" dirty="0" smtClean="0"/>
          </a:p>
          <a:p>
            <a:r>
              <a:rPr lang="en-GB" sz="2400" b="1" dirty="0" smtClean="0"/>
              <a:t>Contingency</a:t>
            </a:r>
            <a:r>
              <a:rPr lang="en-GB" sz="2400" dirty="0" smtClean="0"/>
              <a:t> </a:t>
            </a:r>
            <a:r>
              <a:rPr lang="en-GB" sz="2400" dirty="0"/>
              <a:t>- A </a:t>
            </a:r>
            <a:r>
              <a:rPr lang="en-GB" sz="2400" dirty="0" smtClean="0"/>
              <a:t>fall-back </a:t>
            </a:r>
            <a:r>
              <a:rPr lang="en-GB" sz="2400" dirty="0"/>
              <a:t>plan that will be implemented if the risk occurs. Additionally we can add an allowance included in estimates for events that cannot be predicted with any degree of reliability</a:t>
            </a:r>
            <a:r>
              <a:rPr lang="en-GB" sz="2400" dirty="0" smtClean="0"/>
              <a:t>.</a:t>
            </a:r>
            <a:r>
              <a:rPr lang="en-GB" sz="2400" dirty="0"/>
              <a:t>	</a:t>
            </a:r>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46</a:t>
            </a:fld>
            <a:endParaRPr lang="en-US" dirty="0"/>
          </a:p>
        </p:txBody>
      </p:sp>
    </p:spTree>
    <p:extLst>
      <p:ext uri="{BB962C8B-B14F-4D97-AF65-F5344CB8AC3E}">
        <p14:creationId xmlns:p14="http://schemas.microsoft.com/office/powerpoint/2010/main" val="364326698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Rectangle 2"/>
          <p:cNvSpPr>
            <a:spLocks noGrp="1" noChangeArrowheads="1"/>
          </p:cNvSpPr>
          <p:nvPr>
            <p:ph type="title"/>
          </p:nvPr>
        </p:nvSpPr>
        <p:spPr/>
        <p:txBody>
          <a:bodyPr/>
          <a:lstStyle/>
          <a:p>
            <a:r>
              <a:rPr lang="en-GB" dirty="0" smtClean="0"/>
              <a:t>Monitor and Control</a:t>
            </a:r>
            <a:endParaRPr lang="en-GB" sz="2400" dirty="0"/>
          </a:p>
        </p:txBody>
      </p:sp>
      <p:grpSp>
        <p:nvGrpSpPr>
          <p:cNvPr id="1624067" name="Group 3"/>
          <p:cNvGrpSpPr>
            <a:grpSpLocks/>
          </p:cNvGrpSpPr>
          <p:nvPr/>
        </p:nvGrpSpPr>
        <p:grpSpPr bwMode="auto">
          <a:xfrm>
            <a:off x="1661746" y="1067162"/>
            <a:ext cx="6491923" cy="4408809"/>
            <a:chOff x="1413" y="1090"/>
            <a:chExt cx="4090" cy="2699"/>
          </a:xfrm>
        </p:grpSpPr>
        <p:sp>
          <p:nvSpPr>
            <p:cNvPr id="1624068" name="Text Box 4"/>
            <p:cNvSpPr txBox="1">
              <a:spLocks noChangeArrowheads="1"/>
            </p:cNvSpPr>
            <p:nvPr/>
          </p:nvSpPr>
          <p:spPr bwMode="auto">
            <a:xfrm>
              <a:off x="4301" y="2897"/>
              <a:ext cx="1202" cy="735"/>
            </a:xfrm>
            <a:prstGeom prst="rect">
              <a:avLst/>
            </a:prstGeom>
            <a:noFill/>
            <a:ln w="9525">
              <a:noFill/>
              <a:miter lim="800000"/>
              <a:headEnd/>
              <a:tailEnd/>
            </a:ln>
            <a:effectLst/>
          </p:spPr>
          <p:txBody>
            <a:bodyPr>
              <a:spAutoFit/>
            </a:bodyPr>
            <a:lstStyle/>
            <a:p>
              <a:r>
                <a:rPr lang="en-GB" b="1" dirty="0">
                  <a:latin typeface="+mn-lt"/>
                </a:rPr>
                <a:t>Links to</a:t>
              </a:r>
            </a:p>
            <a:p>
              <a:r>
                <a:rPr lang="en-GB" b="1" dirty="0">
                  <a:latin typeface="+mn-lt"/>
                </a:rPr>
                <a:t>performance, cost and change control</a:t>
              </a:r>
            </a:p>
          </p:txBody>
        </p:sp>
        <p:sp>
          <p:nvSpPr>
            <p:cNvPr id="1624069" name="AutoShape 5"/>
            <p:cNvSpPr>
              <a:spLocks noChangeArrowheads="1"/>
            </p:cNvSpPr>
            <p:nvPr/>
          </p:nvSpPr>
          <p:spPr bwMode="auto">
            <a:xfrm>
              <a:off x="1776" y="1597"/>
              <a:ext cx="2099" cy="317"/>
            </a:xfrm>
            <a:prstGeom prst="star16">
              <a:avLst>
                <a:gd name="adj" fmla="val 37500"/>
              </a:avLst>
            </a:prstGeom>
            <a:ln>
              <a:headEnd/>
              <a:tailEnd/>
            </a:ln>
          </p:spPr>
          <p:style>
            <a:lnRef idx="1">
              <a:schemeClr val="accent5"/>
            </a:lnRef>
            <a:fillRef idx="3">
              <a:schemeClr val="accent5"/>
            </a:fillRef>
            <a:effectRef idx="2">
              <a:schemeClr val="accent5"/>
            </a:effectRef>
            <a:fontRef idx="minor">
              <a:schemeClr val="lt1"/>
            </a:fontRef>
          </p:style>
          <p:txBody>
            <a:bodyPr wrap="none" lIns="90488" tIns="44450" rIns="90488" bIns="44450" anchor="ctr"/>
            <a:lstStyle/>
            <a:p>
              <a:endParaRPr lang="en-US" b="1" dirty="0">
                <a:solidFill>
                  <a:schemeClr val="bg1"/>
                </a:solidFill>
                <a:latin typeface="+mn-lt"/>
              </a:endParaRPr>
            </a:p>
          </p:txBody>
        </p:sp>
        <p:sp>
          <p:nvSpPr>
            <p:cNvPr id="1624070" name="Rectangle 6"/>
            <p:cNvSpPr>
              <a:spLocks noChangeArrowheads="1"/>
            </p:cNvSpPr>
            <p:nvPr/>
          </p:nvSpPr>
          <p:spPr bwMode="auto">
            <a:xfrm>
              <a:off x="1420" y="2073"/>
              <a:ext cx="1148" cy="39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0488" tIns="44450" rIns="90488" bIns="44450" anchor="ctr"/>
            <a:lstStyle/>
            <a:p>
              <a:r>
                <a:rPr lang="en-GB" b="1" dirty="0">
                  <a:solidFill>
                    <a:srgbClr val="000000"/>
                  </a:solidFill>
                  <a:latin typeface="+mn-lt"/>
                </a:rPr>
                <a:t>Unidentified or</a:t>
              </a:r>
            </a:p>
            <a:p>
              <a:r>
                <a:rPr lang="en-GB" b="1" dirty="0">
                  <a:solidFill>
                    <a:srgbClr val="000000"/>
                  </a:solidFill>
                  <a:latin typeface="+mn-lt"/>
                </a:rPr>
                <a:t>accepted risk</a:t>
              </a:r>
            </a:p>
          </p:txBody>
        </p:sp>
        <p:sp>
          <p:nvSpPr>
            <p:cNvPr id="1624071" name="Rectangle 7"/>
            <p:cNvSpPr>
              <a:spLocks noChangeArrowheads="1"/>
            </p:cNvSpPr>
            <p:nvPr/>
          </p:nvSpPr>
          <p:spPr bwMode="auto">
            <a:xfrm>
              <a:off x="2905" y="2072"/>
              <a:ext cx="1163" cy="20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0488" tIns="44450" rIns="90488" bIns="44450" anchor="ctr"/>
            <a:lstStyle/>
            <a:p>
              <a:r>
                <a:rPr lang="en-GB" b="1" dirty="0">
                  <a:solidFill>
                    <a:srgbClr val="000000"/>
                  </a:solidFill>
                  <a:latin typeface="+mn-lt"/>
                </a:rPr>
                <a:t>Identified Risk</a:t>
              </a:r>
            </a:p>
          </p:txBody>
        </p:sp>
        <p:sp>
          <p:nvSpPr>
            <p:cNvPr id="1624072" name="Rectangle 8"/>
            <p:cNvSpPr>
              <a:spLocks noChangeArrowheads="1"/>
            </p:cNvSpPr>
            <p:nvPr/>
          </p:nvSpPr>
          <p:spPr bwMode="auto">
            <a:xfrm>
              <a:off x="1413" y="2602"/>
              <a:ext cx="1162" cy="326"/>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0488" tIns="44450" rIns="90488" bIns="44450" anchor="ctr"/>
            <a:lstStyle/>
            <a:p>
              <a:r>
                <a:rPr lang="en-GB" b="1" dirty="0">
                  <a:solidFill>
                    <a:srgbClr val="000000"/>
                  </a:solidFill>
                  <a:latin typeface="+mn-lt"/>
                </a:rPr>
                <a:t>Quantify effect </a:t>
              </a:r>
              <a:br>
                <a:rPr lang="en-GB" b="1" dirty="0">
                  <a:solidFill>
                    <a:srgbClr val="000000"/>
                  </a:solidFill>
                  <a:latin typeface="+mn-lt"/>
                </a:rPr>
              </a:br>
              <a:r>
                <a:rPr lang="en-GB" b="1" dirty="0">
                  <a:solidFill>
                    <a:srgbClr val="000000"/>
                  </a:solidFill>
                  <a:latin typeface="+mn-lt"/>
                </a:rPr>
                <a:t>on project</a:t>
              </a:r>
            </a:p>
          </p:txBody>
        </p:sp>
        <p:sp>
          <p:nvSpPr>
            <p:cNvPr id="1624073" name="Rectangle 9"/>
            <p:cNvSpPr>
              <a:spLocks noChangeArrowheads="1"/>
            </p:cNvSpPr>
            <p:nvPr/>
          </p:nvSpPr>
          <p:spPr bwMode="auto">
            <a:xfrm>
              <a:off x="1413" y="3035"/>
              <a:ext cx="1257" cy="326"/>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0488" tIns="44450" rIns="90488" bIns="44450" anchor="ctr"/>
            <a:lstStyle/>
            <a:p>
              <a:r>
                <a:rPr lang="en-GB" b="1" dirty="0">
                  <a:solidFill>
                    <a:srgbClr val="000000"/>
                  </a:solidFill>
                  <a:latin typeface="+mn-lt"/>
                </a:rPr>
                <a:t>Develop responses </a:t>
              </a:r>
              <a:br>
                <a:rPr lang="en-GB" b="1" dirty="0">
                  <a:solidFill>
                    <a:srgbClr val="000000"/>
                  </a:solidFill>
                  <a:latin typeface="+mn-lt"/>
                </a:rPr>
              </a:br>
              <a:r>
                <a:rPr lang="en-GB" b="1" dirty="0">
                  <a:solidFill>
                    <a:srgbClr val="000000"/>
                  </a:solidFill>
                  <a:latin typeface="+mn-lt"/>
                </a:rPr>
                <a:t>and implement</a:t>
              </a:r>
            </a:p>
          </p:txBody>
        </p:sp>
        <p:sp>
          <p:nvSpPr>
            <p:cNvPr id="1624074" name="Rectangle 10"/>
            <p:cNvSpPr>
              <a:spLocks noChangeArrowheads="1"/>
            </p:cNvSpPr>
            <p:nvPr/>
          </p:nvSpPr>
          <p:spPr bwMode="auto">
            <a:xfrm>
              <a:off x="2903" y="2419"/>
              <a:ext cx="1352" cy="326"/>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0488" tIns="44450" rIns="90488" bIns="44450" anchor="ctr"/>
            <a:lstStyle/>
            <a:p>
              <a:r>
                <a:rPr lang="en-GB" b="1" dirty="0">
                  <a:solidFill>
                    <a:srgbClr val="000000"/>
                  </a:solidFill>
                  <a:latin typeface="+mn-lt"/>
                </a:rPr>
                <a:t>Implement planned</a:t>
              </a:r>
            </a:p>
            <a:p>
              <a:r>
                <a:rPr lang="en-GB" b="1" dirty="0">
                  <a:solidFill>
                    <a:srgbClr val="000000"/>
                  </a:solidFill>
                  <a:latin typeface="+mn-lt"/>
                </a:rPr>
                <a:t>Response</a:t>
              </a:r>
            </a:p>
          </p:txBody>
        </p:sp>
        <p:sp>
          <p:nvSpPr>
            <p:cNvPr id="1624075" name="Rectangle 11"/>
            <p:cNvSpPr>
              <a:spLocks noChangeArrowheads="1"/>
            </p:cNvSpPr>
            <p:nvPr/>
          </p:nvSpPr>
          <p:spPr bwMode="auto">
            <a:xfrm>
              <a:off x="2997" y="3533"/>
              <a:ext cx="1162" cy="256"/>
            </a:xfrm>
            <a:prstGeom prst="rect">
              <a:avLst/>
            </a:prstGeom>
            <a:solidFill>
              <a:schemeClr val="accent1"/>
            </a:solidFill>
            <a:ln w="12700">
              <a:solidFill>
                <a:srgbClr val="969696"/>
              </a:solidFill>
              <a:miter lim="800000"/>
              <a:headEnd/>
              <a:tailEnd/>
            </a:ln>
            <a:effectLst>
              <a:outerShdw dist="107763" dir="2700000" algn="ctr" rotWithShape="0">
                <a:srgbClr val="DDDDDD">
                  <a:alpha val="50000"/>
                </a:srgbClr>
              </a:outerShdw>
            </a:effectLst>
          </p:spPr>
          <p:txBody>
            <a:bodyPr wrap="none" lIns="90488" tIns="44450" rIns="90488" bIns="44450" anchor="ctr"/>
            <a:lstStyle/>
            <a:p>
              <a:r>
                <a:rPr lang="en-GB" b="1" dirty="0">
                  <a:solidFill>
                    <a:srgbClr val="000000"/>
                  </a:solidFill>
                  <a:latin typeface="+mn-lt"/>
                </a:rPr>
                <a:t>Revise plans</a:t>
              </a:r>
            </a:p>
          </p:txBody>
        </p:sp>
        <p:sp>
          <p:nvSpPr>
            <p:cNvPr id="1624076" name="Rectangle 12"/>
            <p:cNvSpPr>
              <a:spLocks noChangeArrowheads="1"/>
            </p:cNvSpPr>
            <p:nvPr/>
          </p:nvSpPr>
          <p:spPr bwMode="auto">
            <a:xfrm>
              <a:off x="2124" y="1097"/>
              <a:ext cx="1397" cy="3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b="1" dirty="0">
                <a:latin typeface="+mn-lt"/>
              </a:endParaRPr>
            </a:p>
          </p:txBody>
        </p:sp>
        <p:sp>
          <p:nvSpPr>
            <p:cNvPr id="1624077" name="Rectangle 13"/>
            <p:cNvSpPr>
              <a:spLocks noChangeArrowheads="1"/>
            </p:cNvSpPr>
            <p:nvPr/>
          </p:nvSpPr>
          <p:spPr bwMode="auto">
            <a:xfrm>
              <a:off x="2330" y="1090"/>
              <a:ext cx="945" cy="394"/>
            </a:xfrm>
            <a:prstGeom prst="rect">
              <a:avLst/>
            </a:prstGeom>
            <a:noFill/>
            <a:ln w="12700">
              <a:noFill/>
              <a:miter lim="800000"/>
              <a:headEnd/>
              <a:tailEnd/>
            </a:ln>
            <a:effectLst/>
          </p:spPr>
          <p:txBody>
            <a:bodyPr lIns="90488" tIns="44450" rIns="90488" bIns="44450">
              <a:spAutoFit/>
            </a:bodyPr>
            <a:lstStyle/>
            <a:p>
              <a:pPr>
                <a:spcBef>
                  <a:spcPct val="50000"/>
                </a:spcBef>
              </a:pPr>
              <a:r>
                <a:rPr lang="en-GB" b="1" dirty="0">
                  <a:solidFill>
                    <a:srgbClr val="000000"/>
                  </a:solidFill>
                  <a:latin typeface="+mn-lt"/>
                </a:rPr>
                <a:t>Monitor and Control</a:t>
              </a:r>
            </a:p>
          </p:txBody>
        </p:sp>
        <p:cxnSp>
          <p:nvCxnSpPr>
            <p:cNvPr id="1624078" name="AutoShape 14"/>
            <p:cNvCxnSpPr>
              <a:cxnSpLocks noChangeShapeType="1"/>
              <a:stCxn id="1624076" idx="3"/>
              <a:endCxn id="1624068" idx="0"/>
            </p:cNvCxnSpPr>
            <p:nvPr/>
          </p:nvCxnSpPr>
          <p:spPr bwMode="auto">
            <a:xfrm>
              <a:off x="3521" y="1280"/>
              <a:ext cx="1381" cy="1617"/>
            </a:xfrm>
            <a:prstGeom prst="bentConnector2">
              <a:avLst/>
            </a:prstGeom>
            <a:noFill/>
            <a:ln w="9525">
              <a:solidFill>
                <a:schemeClr val="tx1"/>
              </a:solidFill>
              <a:miter lim="800000"/>
              <a:headEnd type="triangle" w="med" len="med"/>
              <a:tailEnd type="triangle" w="med" len="med"/>
            </a:ln>
            <a:effectLst/>
          </p:spPr>
        </p:cxnSp>
        <p:cxnSp>
          <p:nvCxnSpPr>
            <p:cNvPr id="1624079" name="AutoShape 15"/>
            <p:cNvCxnSpPr>
              <a:cxnSpLocks noChangeShapeType="1"/>
              <a:stCxn id="1624076" idx="2"/>
              <a:endCxn id="1624069" idx="0"/>
            </p:cNvCxnSpPr>
            <p:nvPr/>
          </p:nvCxnSpPr>
          <p:spPr bwMode="auto">
            <a:xfrm>
              <a:off x="2823" y="1462"/>
              <a:ext cx="3" cy="135"/>
            </a:xfrm>
            <a:prstGeom prst="straightConnector1">
              <a:avLst/>
            </a:prstGeom>
            <a:noFill/>
            <a:ln w="9525">
              <a:solidFill>
                <a:schemeClr val="tx1"/>
              </a:solidFill>
              <a:round/>
              <a:headEnd/>
              <a:tailEnd type="triangle" w="med" len="med"/>
            </a:ln>
            <a:effectLst/>
          </p:spPr>
        </p:cxnSp>
        <p:cxnSp>
          <p:nvCxnSpPr>
            <p:cNvPr id="1624080" name="AutoShape 16"/>
            <p:cNvCxnSpPr>
              <a:cxnSpLocks noChangeShapeType="1"/>
              <a:stCxn id="1624069" idx="2"/>
              <a:endCxn id="1624070" idx="0"/>
            </p:cNvCxnSpPr>
            <p:nvPr/>
          </p:nvCxnSpPr>
          <p:spPr bwMode="auto">
            <a:xfrm rot="5400000">
              <a:off x="2330" y="1578"/>
              <a:ext cx="159" cy="832"/>
            </a:xfrm>
            <a:prstGeom prst="bentConnector3">
              <a:avLst>
                <a:gd name="adj1" fmla="val 49685"/>
              </a:avLst>
            </a:prstGeom>
            <a:noFill/>
            <a:ln w="9525">
              <a:solidFill>
                <a:schemeClr val="tx1"/>
              </a:solidFill>
              <a:miter lim="800000"/>
              <a:headEnd/>
              <a:tailEnd type="triangle" w="med" len="med"/>
            </a:ln>
            <a:effectLst/>
          </p:spPr>
        </p:cxnSp>
        <p:cxnSp>
          <p:nvCxnSpPr>
            <p:cNvPr id="1624081" name="AutoShape 17"/>
            <p:cNvCxnSpPr>
              <a:cxnSpLocks noChangeShapeType="1"/>
              <a:stCxn id="1624069" idx="2"/>
              <a:endCxn id="1624071" idx="0"/>
            </p:cNvCxnSpPr>
            <p:nvPr/>
          </p:nvCxnSpPr>
          <p:spPr bwMode="auto">
            <a:xfrm rot="16200000" flipH="1">
              <a:off x="3078" y="1662"/>
              <a:ext cx="158" cy="661"/>
            </a:xfrm>
            <a:prstGeom prst="bentConnector3">
              <a:avLst>
                <a:gd name="adj1" fmla="val 49366"/>
              </a:avLst>
            </a:prstGeom>
            <a:noFill/>
            <a:ln w="9525">
              <a:solidFill>
                <a:schemeClr val="tx1"/>
              </a:solidFill>
              <a:miter lim="800000"/>
              <a:headEnd/>
              <a:tailEnd type="triangle" w="med" len="med"/>
            </a:ln>
            <a:effectLst/>
          </p:spPr>
        </p:cxnSp>
        <p:cxnSp>
          <p:nvCxnSpPr>
            <p:cNvPr id="1624082" name="AutoShape 18"/>
            <p:cNvCxnSpPr>
              <a:cxnSpLocks noChangeShapeType="1"/>
              <a:stCxn id="1624071" idx="2"/>
              <a:endCxn id="1624074" idx="0"/>
            </p:cNvCxnSpPr>
            <p:nvPr/>
          </p:nvCxnSpPr>
          <p:spPr bwMode="auto">
            <a:xfrm>
              <a:off x="3487" y="2273"/>
              <a:ext cx="92" cy="146"/>
            </a:xfrm>
            <a:prstGeom prst="straightConnector1">
              <a:avLst/>
            </a:prstGeom>
            <a:noFill/>
            <a:ln w="9525">
              <a:solidFill>
                <a:schemeClr val="tx1"/>
              </a:solidFill>
              <a:round/>
              <a:headEnd/>
              <a:tailEnd type="triangle" w="med" len="med"/>
            </a:ln>
            <a:effectLst/>
          </p:spPr>
        </p:cxnSp>
        <p:cxnSp>
          <p:nvCxnSpPr>
            <p:cNvPr id="1624083" name="AutoShape 19"/>
            <p:cNvCxnSpPr>
              <a:cxnSpLocks noChangeShapeType="1"/>
              <a:stCxn id="1624070" idx="2"/>
              <a:endCxn id="1624072" idx="0"/>
            </p:cNvCxnSpPr>
            <p:nvPr/>
          </p:nvCxnSpPr>
          <p:spPr bwMode="auto">
            <a:xfrm>
              <a:off x="1994" y="2463"/>
              <a:ext cx="0" cy="139"/>
            </a:xfrm>
            <a:prstGeom prst="straightConnector1">
              <a:avLst/>
            </a:prstGeom>
            <a:noFill/>
            <a:ln w="9525">
              <a:solidFill>
                <a:schemeClr val="tx1"/>
              </a:solidFill>
              <a:round/>
              <a:headEnd/>
              <a:tailEnd type="triangle" w="med" len="med"/>
            </a:ln>
            <a:effectLst/>
          </p:spPr>
        </p:cxnSp>
        <p:cxnSp>
          <p:nvCxnSpPr>
            <p:cNvPr id="1624084" name="AutoShape 20"/>
            <p:cNvCxnSpPr>
              <a:cxnSpLocks noChangeShapeType="1"/>
              <a:stCxn id="1624072" idx="2"/>
              <a:endCxn id="1624073" idx="0"/>
            </p:cNvCxnSpPr>
            <p:nvPr/>
          </p:nvCxnSpPr>
          <p:spPr bwMode="auto">
            <a:xfrm>
              <a:off x="1994" y="2928"/>
              <a:ext cx="48" cy="107"/>
            </a:xfrm>
            <a:prstGeom prst="straightConnector1">
              <a:avLst/>
            </a:prstGeom>
            <a:noFill/>
            <a:ln w="9525">
              <a:solidFill>
                <a:schemeClr val="tx1"/>
              </a:solidFill>
              <a:round/>
              <a:headEnd/>
              <a:tailEnd type="triangle" w="med" len="med"/>
            </a:ln>
            <a:effectLst/>
          </p:spPr>
        </p:cxnSp>
        <p:cxnSp>
          <p:nvCxnSpPr>
            <p:cNvPr id="1624085" name="AutoShape 21"/>
            <p:cNvCxnSpPr>
              <a:cxnSpLocks noChangeShapeType="1"/>
              <a:stCxn id="1624074" idx="2"/>
              <a:endCxn id="1624075" idx="0"/>
            </p:cNvCxnSpPr>
            <p:nvPr/>
          </p:nvCxnSpPr>
          <p:spPr bwMode="auto">
            <a:xfrm rot="5400000">
              <a:off x="3185" y="3139"/>
              <a:ext cx="788" cy="1"/>
            </a:xfrm>
            <a:prstGeom prst="bentConnector3">
              <a:avLst>
                <a:gd name="adj1" fmla="val 50000"/>
              </a:avLst>
            </a:prstGeom>
            <a:noFill/>
            <a:ln w="9525">
              <a:solidFill>
                <a:schemeClr val="tx1"/>
              </a:solidFill>
              <a:miter lim="800000"/>
              <a:headEnd/>
              <a:tailEnd type="triangle" w="med" len="med"/>
            </a:ln>
            <a:effectLst/>
          </p:spPr>
        </p:cxnSp>
        <p:cxnSp>
          <p:nvCxnSpPr>
            <p:cNvPr id="1624086" name="AutoShape 22"/>
            <p:cNvCxnSpPr>
              <a:cxnSpLocks noChangeShapeType="1"/>
              <a:stCxn id="1624073" idx="2"/>
              <a:endCxn id="1624075" idx="1"/>
            </p:cNvCxnSpPr>
            <p:nvPr/>
          </p:nvCxnSpPr>
          <p:spPr bwMode="auto">
            <a:xfrm rot="16200000" flipH="1">
              <a:off x="2369" y="3033"/>
              <a:ext cx="300" cy="955"/>
            </a:xfrm>
            <a:prstGeom prst="bentConnector2">
              <a:avLst/>
            </a:prstGeom>
            <a:noFill/>
            <a:ln w="9525">
              <a:solidFill>
                <a:schemeClr val="tx1"/>
              </a:solidFill>
              <a:miter lim="800000"/>
              <a:headEnd/>
              <a:tailEnd type="triangle" w="med" len="med"/>
            </a:ln>
            <a:effectLst/>
          </p:spPr>
        </p:cxnSp>
        <p:cxnSp>
          <p:nvCxnSpPr>
            <p:cNvPr id="1624087" name="AutoShape 23"/>
            <p:cNvCxnSpPr>
              <a:cxnSpLocks noChangeShapeType="1"/>
              <a:stCxn id="1624075" idx="3"/>
              <a:endCxn id="1624068" idx="2"/>
            </p:cNvCxnSpPr>
            <p:nvPr/>
          </p:nvCxnSpPr>
          <p:spPr bwMode="auto">
            <a:xfrm flipV="1">
              <a:off x="4159" y="3632"/>
              <a:ext cx="743" cy="29"/>
            </a:xfrm>
            <a:prstGeom prst="bentConnector2">
              <a:avLst/>
            </a:prstGeom>
            <a:noFill/>
            <a:ln w="9525">
              <a:solidFill>
                <a:schemeClr val="tx1"/>
              </a:solidFill>
              <a:miter lim="800000"/>
              <a:headEnd type="triangle" w="med" len="med"/>
              <a:tailEnd type="triangle" w="med" len="med"/>
            </a:ln>
            <a:effectLst/>
          </p:spPr>
        </p:cxnSp>
        <p:sp>
          <p:nvSpPr>
            <p:cNvPr id="1624088" name="Rectangle 24"/>
            <p:cNvSpPr>
              <a:spLocks noChangeArrowheads="1"/>
            </p:cNvSpPr>
            <p:nvPr/>
          </p:nvSpPr>
          <p:spPr bwMode="auto">
            <a:xfrm>
              <a:off x="2379" y="1622"/>
              <a:ext cx="921" cy="186"/>
            </a:xfrm>
            <a:prstGeom prst="rect">
              <a:avLst/>
            </a:prstGeom>
            <a:noFill/>
            <a:ln w="9525" algn="ctr">
              <a:noFill/>
              <a:miter lim="800000"/>
              <a:headEnd/>
              <a:tailEnd/>
            </a:ln>
            <a:effectLst/>
          </p:spPr>
          <p:txBody>
            <a:bodyPr wrap="none">
              <a:spAutoFit/>
            </a:bodyPr>
            <a:lstStyle/>
            <a:p>
              <a:r>
                <a:rPr lang="en-GB" b="1" dirty="0">
                  <a:solidFill>
                    <a:schemeClr val="bg1"/>
                  </a:solidFill>
                  <a:latin typeface="+mn-lt"/>
                </a:rPr>
                <a:t>Risk Happens</a:t>
              </a:r>
            </a:p>
          </p:txBody>
        </p:sp>
      </p:grpSp>
      <p:sp>
        <p:nvSpPr>
          <p:cNvPr id="3" name="Slide Number Placeholder 2"/>
          <p:cNvSpPr>
            <a:spLocks noGrp="1"/>
          </p:cNvSpPr>
          <p:nvPr>
            <p:ph type="sldNum" sz="quarter" idx="12"/>
          </p:nvPr>
        </p:nvSpPr>
        <p:spPr/>
        <p:txBody>
          <a:bodyPr/>
          <a:lstStyle/>
          <a:p>
            <a:fld id="{4BE819A1-3DD8-4179-BFD0-BF7D359F8DBD}" type="slidenum">
              <a:rPr lang="en-US" smtClean="0"/>
              <a:pPr/>
              <a:t>47</a:t>
            </a:fld>
            <a:endParaRPr lang="en-US" dirty="0"/>
          </a:p>
        </p:txBody>
      </p:sp>
    </p:spTree>
    <p:extLst>
      <p:ext uri="{BB962C8B-B14F-4D97-AF65-F5344CB8AC3E}">
        <p14:creationId xmlns:p14="http://schemas.microsoft.com/office/powerpoint/2010/main" val="1860905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GPM Best Practice</a:t>
            </a:r>
          </a:p>
        </p:txBody>
      </p:sp>
      <p:sp>
        <p:nvSpPr>
          <p:cNvPr id="6" name="Content Placeholder 5"/>
          <p:cNvSpPr>
            <a:spLocks noGrp="1"/>
          </p:cNvSpPr>
          <p:nvPr>
            <p:ph idx="1"/>
          </p:nvPr>
        </p:nvSpPr>
        <p:spPr>
          <a:xfrm>
            <a:off x="457200" y="1295400"/>
            <a:ext cx="8229600" cy="4648201"/>
          </a:xfrm>
        </p:spPr>
        <p:txBody>
          <a:bodyPr/>
          <a:lstStyle/>
          <a:p>
            <a:r>
              <a:rPr lang="en-GB" dirty="0" smtClean="0"/>
              <a:t>Understand the three elements</a:t>
            </a:r>
          </a:p>
          <a:p>
            <a:pPr lvl="1"/>
            <a:r>
              <a:rPr lang="en-GB" sz="1800" dirty="0" smtClean="0"/>
              <a:t>Cause, Event and Impact</a:t>
            </a:r>
          </a:p>
          <a:p>
            <a:r>
              <a:rPr lang="en-GB" dirty="0" smtClean="0"/>
              <a:t>Look for the opportunities</a:t>
            </a:r>
          </a:p>
          <a:p>
            <a:r>
              <a:rPr lang="en-GB" dirty="0" smtClean="0"/>
              <a:t>Can the risk provide a sustainable benefit ?</a:t>
            </a:r>
          </a:p>
          <a:p>
            <a:r>
              <a:rPr lang="en-GB" dirty="0" smtClean="0"/>
              <a:t>Plan the response to risk in detail</a:t>
            </a:r>
          </a:p>
          <a:p>
            <a:r>
              <a:rPr lang="en-GB" dirty="0" smtClean="0"/>
              <a:t>Watch and react</a:t>
            </a:r>
            <a:endParaRPr lang="en-GB" dirty="0"/>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072" y="4022360"/>
            <a:ext cx="1776910" cy="1924986"/>
          </a:xfrm>
          <a:prstGeom prst="rect">
            <a:avLst/>
          </a:prstGeom>
        </p:spPr>
      </p:pic>
      <p:sp>
        <p:nvSpPr>
          <p:cNvPr id="4" name="Slide Number Placeholder 3"/>
          <p:cNvSpPr>
            <a:spLocks noGrp="1"/>
          </p:cNvSpPr>
          <p:nvPr>
            <p:ph type="sldNum" sz="quarter" idx="12"/>
          </p:nvPr>
        </p:nvSpPr>
        <p:spPr/>
        <p:txBody>
          <a:bodyPr/>
          <a:lstStyle/>
          <a:p>
            <a:fld id="{4BE819A1-3DD8-4179-BFD0-BF7D359F8DBD}" type="slidenum">
              <a:rPr lang="en-US" smtClean="0"/>
              <a:pPr/>
              <a:t>48</a:t>
            </a:fld>
            <a:endParaRPr lang="en-US" dirty="0"/>
          </a:p>
        </p:txBody>
      </p:sp>
    </p:spTree>
    <p:extLst>
      <p:ext uri="{BB962C8B-B14F-4D97-AF65-F5344CB8AC3E}">
        <p14:creationId xmlns:p14="http://schemas.microsoft.com/office/powerpoint/2010/main" val="16847311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1400" y="1295400"/>
            <a:ext cx="4953000" cy="4343400"/>
          </a:xfrm>
        </p:spPr>
        <p:txBody>
          <a:bodyPr>
            <a:normAutofit fontScale="70000" lnSpcReduction="20000"/>
          </a:bodyPr>
          <a:lstStyle/>
          <a:p>
            <a:pPr marL="0" indent="0">
              <a:buNone/>
            </a:pPr>
            <a:r>
              <a:rPr lang="en-US" sz="3600" dirty="0"/>
              <a:t>Factors in a PESTLE Analysis </a:t>
            </a:r>
          </a:p>
          <a:p>
            <a:pPr marL="0" indent="0">
              <a:buNone/>
            </a:pPr>
            <a:endParaRPr lang="en-US" dirty="0"/>
          </a:p>
          <a:p>
            <a:r>
              <a:rPr lang="en-US" b="1" dirty="0" smtClean="0"/>
              <a:t>Political</a:t>
            </a:r>
            <a:r>
              <a:rPr lang="en-US" dirty="0" smtClean="0"/>
              <a:t> </a:t>
            </a:r>
            <a:r>
              <a:rPr lang="en-US" dirty="0"/>
              <a:t>The current and potential influences from political pressures </a:t>
            </a:r>
          </a:p>
          <a:p>
            <a:r>
              <a:rPr lang="en-US" b="1" dirty="0" smtClean="0"/>
              <a:t>Economic</a:t>
            </a:r>
            <a:r>
              <a:rPr lang="en-US" dirty="0" smtClean="0"/>
              <a:t> </a:t>
            </a:r>
            <a:r>
              <a:rPr lang="en-US" dirty="0"/>
              <a:t>The local, national and world economic impact </a:t>
            </a:r>
          </a:p>
          <a:p>
            <a:r>
              <a:rPr lang="en-US" b="1" dirty="0" smtClean="0"/>
              <a:t>Sociological</a:t>
            </a:r>
            <a:r>
              <a:rPr lang="en-US" dirty="0" smtClean="0"/>
              <a:t> </a:t>
            </a:r>
            <a:r>
              <a:rPr lang="en-US" dirty="0"/>
              <a:t>The ways in which changes in society affect the project </a:t>
            </a:r>
          </a:p>
          <a:p>
            <a:r>
              <a:rPr lang="en-US" b="1" dirty="0" smtClean="0"/>
              <a:t>Technological</a:t>
            </a:r>
            <a:r>
              <a:rPr lang="en-US" dirty="0" smtClean="0"/>
              <a:t> </a:t>
            </a:r>
            <a:r>
              <a:rPr lang="en-US" dirty="0"/>
              <a:t>How new and emerging technology affects our project / organization </a:t>
            </a:r>
          </a:p>
          <a:p>
            <a:r>
              <a:rPr lang="en-US" b="1" dirty="0" smtClean="0"/>
              <a:t>Legal</a:t>
            </a:r>
            <a:r>
              <a:rPr lang="en-US" dirty="0" smtClean="0"/>
              <a:t> </a:t>
            </a:r>
            <a:r>
              <a:rPr lang="en-US" dirty="0"/>
              <a:t>How local, national and global legislation affects the project </a:t>
            </a:r>
          </a:p>
          <a:p>
            <a:r>
              <a:rPr lang="en-US" b="1" dirty="0" smtClean="0"/>
              <a:t>Environmental</a:t>
            </a:r>
            <a:r>
              <a:rPr lang="en-US" dirty="0" smtClean="0"/>
              <a:t> </a:t>
            </a:r>
            <a:r>
              <a:rPr lang="en-US" dirty="0"/>
              <a:t>Local, national and global environmental issues </a:t>
            </a:r>
          </a:p>
          <a:p>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49</a:t>
            </a:fld>
            <a:endParaRPr lang="en-US" dirty="0"/>
          </a:p>
        </p:txBody>
      </p:sp>
      <p:sp>
        <p:nvSpPr>
          <p:cNvPr id="4" name="Title 3"/>
          <p:cNvSpPr>
            <a:spLocks noGrp="1"/>
          </p:cNvSpPr>
          <p:nvPr>
            <p:ph type="title"/>
          </p:nvPr>
        </p:nvSpPr>
        <p:spPr/>
        <p:txBody>
          <a:bodyPr/>
          <a:lstStyle/>
          <a:p>
            <a:r>
              <a:rPr lang="en-US" dirty="0" smtClean="0"/>
              <a:t>PESTLE</a:t>
            </a:r>
            <a:endParaRPr lang="en-US" dirty="0"/>
          </a:p>
        </p:txBody>
      </p:sp>
      <p:sp>
        <p:nvSpPr>
          <p:cNvPr id="5" name="TextBox 4"/>
          <p:cNvSpPr txBox="1"/>
          <p:nvPr/>
        </p:nvSpPr>
        <p:spPr>
          <a:xfrm>
            <a:off x="381000" y="1905000"/>
            <a:ext cx="2895600" cy="3385542"/>
          </a:xfrm>
          <a:prstGeom prst="rect">
            <a:avLst/>
          </a:prstGeom>
          <a:noFill/>
        </p:spPr>
        <p:txBody>
          <a:bodyPr wrap="square" rtlCol="0">
            <a:spAutoFit/>
          </a:bodyPr>
          <a:lstStyle/>
          <a:p>
            <a:r>
              <a:rPr lang="en-US" sz="2800" dirty="0" smtClean="0"/>
              <a:t>PESTLE is an analytical tool </a:t>
            </a:r>
            <a:r>
              <a:rPr lang="en-US" sz="2800" dirty="0"/>
              <a:t>which considers external factors and to assist in determining impacts</a:t>
            </a:r>
            <a:r>
              <a:rPr lang="en-US" sz="2800" dirty="0" smtClean="0"/>
              <a:t>.</a:t>
            </a:r>
            <a:endParaRPr lang="en-US" sz="2800" dirty="0"/>
          </a:p>
          <a:p>
            <a:endParaRPr lang="en-US" dirty="0"/>
          </a:p>
        </p:txBody>
      </p:sp>
    </p:spTree>
    <p:extLst>
      <p:ext uri="{BB962C8B-B14F-4D97-AF65-F5344CB8AC3E}">
        <p14:creationId xmlns:p14="http://schemas.microsoft.com/office/powerpoint/2010/main" val="419684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8034" name="Text Box 2"/>
          <p:cNvSpPr txBox="1">
            <a:spLocks noChangeArrowheads="1"/>
          </p:cNvSpPr>
          <p:nvPr/>
        </p:nvSpPr>
        <p:spPr bwMode="auto">
          <a:xfrm>
            <a:off x="682050" y="1287463"/>
            <a:ext cx="8233349" cy="4994275"/>
          </a:xfrm>
          <a:prstGeom prst="rect">
            <a:avLst/>
          </a:prstGeom>
          <a:noFill/>
          <a:ln w="12700" cap="sq" algn="ctr">
            <a:noFill/>
            <a:miter lim="800000"/>
            <a:headEnd/>
            <a:tailEnd/>
          </a:ln>
          <a:effectLst/>
        </p:spPr>
        <p:txBody>
          <a:bodyPr lIns="91433" tIns="45717" rIns="91433" bIns="45717"/>
          <a:lstStyle/>
          <a:p>
            <a:pPr marL="342900" indent="-342900">
              <a:buFont typeface="Arial"/>
              <a:buChar char="•"/>
            </a:pPr>
            <a:r>
              <a:rPr lang="en-US" sz="2400" dirty="0">
                <a:latin typeface="Helvetica"/>
                <a:cs typeface="Helvetica"/>
              </a:rPr>
              <a:t>The best source of items to be monitored is the project </a:t>
            </a:r>
            <a:r>
              <a:rPr lang="en-US" sz="2400" dirty="0" smtClean="0">
                <a:latin typeface="Helvetica"/>
                <a:cs typeface="Helvetica"/>
              </a:rPr>
              <a:t>plan documents.</a:t>
            </a:r>
            <a:endParaRPr lang="en-US" sz="2400" dirty="0">
              <a:latin typeface="Helvetica"/>
              <a:cs typeface="Helvetica"/>
            </a:endParaRPr>
          </a:p>
          <a:p>
            <a:pPr marL="800100" lvl="1" indent="-342900">
              <a:buFont typeface="Arial"/>
              <a:buChar char="•"/>
            </a:pPr>
            <a:r>
              <a:rPr lang="en-US" sz="2400" dirty="0">
                <a:latin typeface="Helvetica"/>
                <a:cs typeface="Helvetica"/>
              </a:rPr>
              <a:t>The </a:t>
            </a:r>
            <a:r>
              <a:rPr lang="en-US" sz="2400" dirty="0" smtClean="0">
                <a:latin typeface="Helvetica"/>
                <a:cs typeface="Helvetica"/>
              </a:rPr>
              <a:t>control </a:t>
            </a:r>
            <a:r>
              <a:rPr lang="en-US" sz="2400" dirty="0">
                <a:latin typeface="Helvetica"/>
                <a:cs typeface="Helvetica"/>
              </a:rPr>
              <a:t>system is a direct connection between planning and control</a:t>
            </a:r>
          </a:p>
          <a:p>
            <a:pPr marL="800100" lvl="1" indent="-342900">
              <a:buFont typeface="Arial"/>
              <a:buChar char="•"/>
            </a:pPr>
            <a:r>
              <a:rPr lang="en-US" sz="2400" dirty="0">
                <a:latin typeface="Helvetica"/>
                <a:cs typeface="Helvetica"/>
              </a:rPr>
              <a:t>It is common to focus </a:t>
            </a:r>
            <a:r>
              <a:rPr lang="en-US" sz="2400" dirty="0" smtClean="0">
                <a:latin typeface="Helvetica"/>
                <a:cs typeface="Helvetica"/>
              </a:rPr>
              <a:t>contro</a:t>
            </a:r>
            <a:r>
              <a:rPr lang="en-US" sz="2400" dirty="0">
                <a:latin typeface="Helvetica"/>
                <a:cs typeface="Helvetica"/>
              </a:rPr>
              <a:t>l</a:t>
            </a:r>
            <a:r>
              <a:rPr lang="en-US" sz="2400" dirty="0" smtClean="0">
                <a:latin typeface="Helvetica"/>
                <a:cs typeface="Helvetica"/>
              </a:rPr>
              <a:t> </a:t>
            </a:r>
            <a:r>
              <a:rPr lang="en-US" sz="2400" dirty="0">
                <a:latin typeface="Helvetica"/>
                <a:cs typeface="Helvetica"/>
              </a:rPr>
              <a:t>activities on data that are easily gathered - rather than important</a:t>
            </a:r>
          </a:p>
          <a:p>
            <a:pPr marL="800100" lvl="1" indent="-342900">
              <a:buFont typeface="Arial"/>
              <a:buChar char="•"/>
            </a:pPr>
            <a:r>
              <a:rPr lang="en-US" sz="2400" dirty="0" smtClean="0">
                <a:latin typeface="Helvetica"/>
                <a:cs typeface="Helvetica"/>
              </a:rPr>
              <a:t>Control analytics </a:t>
            </a:r>
            <a:r>
              <a:rPr lang="en-US" sz="2400" dirty="0">
                <a:latin typeface="Helvetica"/>
                <a:cs typeface="Helvetica"/>
              </a:rPr>
              <a:t>should concentrate primarily on measuring various facets of </a:t>
            </a:r>
            <a:r>
              <a:rPr lang="en-US" sz="2400" dirty="0" smtClean="0">
                <a:latin typeface="Helvetica"/>
                <a:cs typeface="Helvetica"/>
              </a:rPr>
              <a:t>performance as it relates to the business case.</a:t>
            </a:r>
            <a:endParaRPr lang="en-US" sz="2400" dirty="0">
              <a:latin typeface="Helvetica"/>
              <a:cs typeface="Helvetica"/>
            </a:endParaRPr>
          </a:p>
        </p:txBody>
      </p:sp>
      <p:sp>
        <p:nvSpPr>
          <p:cNvPr id="1708035" name="Text Box 3"/>
          <p:cNvSpPr txBox="1">
            <a:spLocks noChangeArrowheads="1"/>
          </p:cNvSpPr>
          <p:nvPr/>
        </p:nvSpPr>
        <p:spPr bwMode="auto">
          <a:xfrm>
            <a:off x="621323" y="5694363"/>
            <a:ext cx="183174" cy="336550"/>
          </a:xfrm>
          <a:prstGeom prst="rect">
            <a:avLst/>
          </a:prstGeom>
          <a:noFill/>
          <a:ln w="9525">
            <a:noFill/>
            <a:miter lim="800000"/>
            <a:headEnd/>
            <a:tailEnd/>
          </a:ln>
          <a:effectLst/>
        </p:spPr>
        <p:txBody>
          <a:bodyPr wrap="none">
            <a:spAutoFit/>
          </a:bodyPr>
          <a:lstStyle/>
          <a:p>
            <a:pPr algn="l"/>
            <a:endParaRPr lang="en-US" sz="1600" dirty="0">
              <a:latin typeface="Times New Roman" pitchFamily="18" charset="0"/>
            </a:endParaRPr>
          </a:p>
        </p:txBody>
      </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5</a:t>
            </a:fld>
            <a:endParaRPr lang="en-US" dirty="0"/>
          </a:p>
        </p:txBody>
      </p:sp>
      <p:sp>
        <p:nvSpPr>
          <p:cNvPr id="8" name="Rectangle 4"/>
          <p:cNvSpPr>
            <a:spLocks noGrp="1" noChangeArrowheads="1"/>
          </p:cNvSpPr>
          <p:nvPr>
            <p:ph type="title"/>
          </p:nvPr>
        </p:nvSpPr>
        <p:spPr>
          <a:xfrm>
            <a:off x="381000" y="228600"/>
            <a:ext cx="8522677" cy="1108075"/>
          </a:xfrm>
        </p:spPr>
        <p:txBody>
          <a:bodyPr/>
          <a:lstStyle/>
          <a:p>
            <a:r>
              <a:rPr lang="en-GB" dirty="0" smtClean="0"/>
              <a:t>Establishing Project Control</a:t>
            </a:r>
            <a:endParaRPr lang="en-GB" dirty="0"/>
          </a:p>
        </p:txBody>
      </p:sp>
    </p:spTree>
    <p:extLst>
      <p:ext uri="{BB962C8B-B14F-4D97-AF65-F5344CB8AC3E}">
        <p14:creationId xmlns:p14="http://schemas.microsoft.com/office/powerpoint/2010/main" val="41079340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3352800" cy="2438399"/>
          </a:xfrm>
        </p:spPr>
        <p:txBody>
          <a:bodyPr>
            <a:normAutofit fontScale="92500" lnSpcReduction="10000"/>
          </a:bodyPr>
          <a:lstStyle/>
          <a:p>
            <a:pPr marL="0" indent="0">
              <a:buNone/>
            </a:pPr>
            <a:r>
              <a:rPr lang="en-US" dirty="0" smtClean="0"/>
              <a:t>SWOT is an analytical tool to identify opportunities. Similar to PESTLE, it is used to help in decision making.</a:t>
            </a:r>
          </a:p>
          <a:p>
            <a:pPr marL="0" indent="0">
              <a:buNone/>
            </a:pP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50</a:t>
            </a:fld>
            <a:endParaRPr lang="en-US" dirty="0"/>
          </a:p>
        </p:txBody>
      </p:sp>
      <p:sp>
        <p:nvSpPr>
          <p:cNvPr id="4" name="Title 3"/>
          <p:cNvSpPr>
            <a:spLocks noGrp="1"/>
          </p:cNvSpPr>
          <p:nvPr>
            <p:ph type="title"/>
          </p:nvPr>
        </p:nvSpPr>
        <p:spPr/>
        <p:txBody>
          <a:bodyPr/>
          <a:lstStyle/>
          <a:p>
            <a:r>
              <a:rPr lang="en-US" dirty="0" smtClean="0"/>
              <a:t>SWOT</a:t>
            </a:r>
            <a:endParaRPr lang="en-US" dirty="0"/>
          </a:p>
        </p:txBody>
      </p:sp>
      <p:graphicFrame>
        <p:nvGraphicFramePr>
          <p:cNvPr id="6" name="Diagram 5"/>
          <p:cNvGraphicFramePr/>
          <p:nvPr>
            <p:extLst>
              <p:ext uri="{D42A27DB-BD31-4B8C-83A1-F6EECF244321}">
                <p14:modId xmlns:p14="http://schemas.microsoft.com/office/powerpoint/2010/main" val="102953811"/>
              </p:ext>
            </p:extLst>
          </p:nvPr>
        </p:nvGraphicFramePr>
        <p:xfrm>
          <a:off x="3901440" y="1386840"/>
          <a:ext cx="4800600" cy="347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2903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title"/>
          </p:nvPr>
        </p:nvSpPr>
        <p:spPr/>
        <p:txBody>
          <a:bodyPr/>
          <a:lstStyle/>
          <a:p>
            <a:r>
              <a:rPr lang="en-GB" dirty="0"/>
              <a:t>Issue </a:t>
            </a:r>
            <a:r>
              <a:rPr lang="en-GB" dirty="0" smtClean="0"/>
              <a:t>Definition</a:t>
            </a:r>
            <a:endParaRPr lang="en-US" dirty="0"/>
          </a:p>
        </p:txBody>
      </p:sp>
      <p:sp>
        <p:nvSpPr>
          <p:cNvPr id="1628163" name="Rectangle 3"/>
          <p:cNvSpPr>
            <a:spLocks noGrp="1" noChangeArrowheads="1"/>
          </p:cNvSpPr>
          <p:nvPr>
            <p:ph type="body" idx="1"/>
          </p:nvPr>
        </p:nvSpPr>
        <p:spPr>
          <a:xfrm>
            <a:off x="644374" y="1266378"/>
            <a:ext cx="7195038" cy="4495800"/>
          </a:xfrm>
        </p:spPr>
        <p:txBody>
          <a:bodyPr>
            <a:noAutofit/>
          </a:bodyPr>
          <a:lstStyle/>
          <a:p>
            <a:r>
              <a:rPr lang="en-GB" sz="2400" dirty="0"/>
              <a:t>Threat to project objectives that cannot be resolved by Project Manager</a:t>
            </a:r>
          </a:p>
          <a:p>
            <a:r>
              <a:rPr lang="en-GB" sz="2400" dirty="0"/>
              <a:t>Problems are day to day concerns</a:t>
            </a:r>
          </a:p>
          <a:p>
            <a:r>
              <a:rPr lang="en-GB" sz="2400" dirty="0"/>
              <a:t>Risks may not happen</a:t>
            </a:r>
          </a:p>
          <a:p>
            <a:r>
              <a:rPr lang="en-GB" sz="2400" dirty="0"/>
              <a:t>Issues have already occurred and must be </a:t>
            </a:r>
            <a:r>
              <a:rPr lang="en-GB" sz="2400" dirty="0" smtClean="0"/>
              <a:t>escalated</a:t>
            </a:r>
          </a:p>
          <a:p>
            <a:r>
              <a:rPr lang="en-GB" sz="2400" dirty="0" smtClean="0"/>
              <a:t>Outside the direct control of the Project Manager</a:t>
            </a:r>
          </a:p>
          <a:p>
            <a:r>
              <a:rPr lang="en-GB" sz="2400" dirty="0" smtClean="0"/>
              <a:t>Project Sponsor has the option to further escalate</a:t>
            </a:r>
          </a:p>
          <a:p>
            <a:r>
              <a:rPr lang="en-GB" sz="2400" dirty="0" smtClean="0"/>
              <a:t>Poor Issue Management is a major source of project failure</a:t>
            </a:r>
            <a:endParaRPr lang="en-GB" sz="2400"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51</a:t>
            </a:fld>
            <a:endParaRPr lang="en-US" dirty="0"/>
          </a:p>
        </p:txBody>
      </p:sp>
    </p:spTree>
    <p:extLst>
      <p:ext uri="{BB962C8B-B14F-4D97-AF65-F5344CB8AC3E}">
        <p14:creationId xmlns:p14="http://schemas.microsoft.com/office/powerpoint/2010/main" val="329181826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1" name="Rectangle 3"/>
          <p:cNvSpPr>
            <a:spLocks noGrp="1" noChangeArrowheads="1"/>
          </p:cNvSpPr>
          <p:nvPr>
            <p:ph type="title"/>
          </p:nvPr>
        </p:nvSpPr>
        <p:spPr/>
        <p:txBody>
          <a:bodyPr/>
          <a:lstStyle/>
          <a:p>
            <a:r>
              <a:rPr lang="en-GB" dirty="0" smtClean="0"/>
              <a:t>Issue Escalation Route</a:t>
            </a:r>
            <a:endParaRPr lang="en-GB" dirty="0"/>
          </a:p>
        </p:txBody>
      </p:sp>
      <p:grpSp>
        <p:nvGrpSpPr>
          <p:cNvPr id="20" name="Group 19"/>
          <p:cNvGrpSpPr/>
          <p:nvPr/>
        </p:nvGrpSpPr>
        <p:grpSpPr>
          <a:xfrm>
            <a:off x="1600200" y="1117600"/>
            <a:ext cx="6047398" cy="4787900"/>
            <a:chOff x="3078163" y="1695450"/>
            <a:chExt cx="5465762" cy="4210050"/>
          </a:xfrm>
        </p:grpSpPr>
        <p:sp>
          <p:nvSpPr>
            <p:cNvPr id="1630210" name="AutoShape 2"/>
            <p:cNvSpPr>
              <a:spLocks noChangeArrowheads="1"/>
            </p:cNvSpPr>
            <p:nvPr/>
          </p:nvSpPr>
          <p:spPr bwMode="auto">
            <a:xfrm>
              <a:off x="5062538" y="3124200"/>
              <a:ext cx="688975" cy="977900"/>
            </a:xfrm>
            <a:prstGeom prst="upDownArrow">
              <a:avLst>
                <a:gd name="adj1" fmla="val 62000"/>
                <a:gd name="adj2" fmla="val 28328"/>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b="1" dirty="0"/>
            </a:p>
          </p:txBody>
        </p:sp>
        <p:sp>
          <p:nvSpPr>
            <p:cNvPr id="1630212" name="Text Box 4"/>
            <p:cNvSpPr txBox="1">
              <a:spLocks noChangeArrowheads="1"/>
            </p:cNvSpPr>
            <p:nvPr/>
          </p:nvSpPr>
          <p:spPr bwMode="auto">
            <a:xfrm>
              <a:off x="4656945" y="2741613"/>
              <a:ext cx="1527702" cy="32475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spAutoFit/>
            </a:bodyPr>
            <a:lstStyle/>
            <a:p>
              <a:pPr algn="l"/>
              <a:r>
                <a:rPr lang="en-GB" b="1" dirty="0"/>
                <a:t>Project Sponsor</a:t>
              </a:r>
            </a:p>
          </p:txBody>
        </p:sp>
        <p:sp>
          <p:nvSpPr>
            <p:cNvPr id="1630213" name="Text Box 5"/>
            <p:cNvSpPr txBox="1">
              <a:spLocks noChangeArrowheads="1"/>
            </p:cNvSpPr>
            <p:nvPr/>
          </p:nvSpPr>
          <p:spPr bwMode="auto">
            <a:xfrm>
              <a:off x="4502352" y="4178300"/>
              <a:ext cx="1600780" cy="32475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spAutoFit/>
            </a:bodyPr>
            <a:lstStyle/>
            <a:p>
              <a:pPr algn="l"/>
              <a:r>
                <a:rPr lang="en-GB" b="1" dirty="0"/>
                <a:t>Project Manager</a:t>
              </a:r>
            </a:p>
          </p:txBody>
        </p:sp>
        <p:sp>
          <p:nvSpPr>
            <p:cNvPr id="1630214" name="Text Box 6"/>
            <p:cNvSpPr txBox="1">
              <a:spLocks noChangeArrowheads="1"/>
            </p:cNvSpPr>
            <p:nvPr/>
          </p:nvSpPr>
          <p:spPr bwMode="auto">
            <a:xfrm>
              <a:off x="4669483" y="5575300"/>
              <a:ext cx="1502434" cy="32475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none">
              <a:spAutoFit/>
            </a:bodyPr>
            <a:lstStyle/>
            <a:p>
              <a:pPr algn="l"/>
              <a:r>
                <a:rPr lang="en-GB" b="1" dirty="0"/>
                <a:t>Team </a:t>
              </a:r>
              <a:r>
                <a:rPr lang="en-GB" b="1" dirty="0" smtClean="0"/>
                <a:t>Members</a:t>
              </a:r>
              <a:endParaRPr lang="en-GB" b="1" dirty="0"/>
            </a:p>
          </p:txBody>
        </p:sp>
        <p:sp>
          <p:nvSpPr>
            <p:cNvPr id="1630215" name="AutoShape 7"/>
            <p:cNvSpPr>
              <a:spLocks/>
            </p:cNvSpPr>
            <p:nvPr/>
          </p:nvSpPr>
          <p:spPr bwMode="auto">
            <a:xfrm>
              <a:off x="6824663" y="4152900"/>
              <a:ext cx="330200" cy="1752600"/>
            </a:xfrm>
            <a:prstGeom prst="rightBrace">
              <a:avLst>
                <a:gd name="adj1" fmla="val 44231"/>
                <a:gd name="adj2" fmla="val 50000"/>
              </a:avLst>
            </a:prstGeom>
            <a:noFill/>
            <a:ln w="12700">
              <a:solidFill>
                <a:schemeClr val="tx1"/>
              </a:solidFill>
              <a:round/>
              <a:headEnd/>
              <a:tailEnd/>
            </a:ln>
            <a:effectLst/>
          </p:spPr>
          <p:txBody>
            <a:bodyPr wrap="none" anchor="ctr"/>
            <a:lstStyle/>
            <a:p>
              <a:endParaRPr lang="en-US" b="1" dirty="0"/>
            </a:p>
          </p:txBody>
        </p:sp>
        <p:sp>
          <p:nvSpPr>
            <p:cNvPr id="1630216" name="Text Box 8"/>
            <p:cNvSpPr txBox="1">
              <a:spLocks noChangeArrowheads="1"/>
            </p:cNvSpPr>
            <p:nvPr/>
          </p:nvSpPr>
          <p:spPr bwMode="auto">
            <a:xfrm>
              <a:off x="7246938" y="4591050"/>
              <a:ext cx="1296987" cy="568326"/>
            </a:xfrm>
            <a:prstGeom prst="rect">
              <a:avLst/>
            </a:prstGeom>
            <a:noFill/>
            <a:ln w="12700" algn="ctr">
              <a:noFill/>
              <a:miter lim="800000"/>
              <a:headEnd/>
              <a:tailEnd/>
            </a:ln>
            <a:effectLst/>
          </p:spPr>
          <p:txBody>
            <a:bodyPr>
              <a:spAutoFit/>
            </a:bodyPr>
            <a:lstStyle/>
            <a:p>
              <a:pPr algn="l" eaLnBrk="1" hangingPunct="1"/>
              <a:r>
                <a:rPr lang="en-GB" b="1" dirty="0"/>
                <a:t>D</a:t>
              </a:r>
              <a:r>
                <a:rPr lang="en-GB" b="1" dirty="0" smtClean="0"/>
                <a:t>ay </a:t>
              </a:r>
              <a:r>
                <a:rPr lang="en-GB" b="1" dirty="0"/>
                <a:t>to </a:t>
              </a:r>
              <a:r>
                <a:rPr lang="en-GB" b="1" dirty="0" smtClean="0"/>
                <a:t>Day </a:t>
              </a:r>
              <a:r>
                <a:rPr lang="en-GB" b="1" dirty="0"/>
                <a:t>A</a:t>
              </a:r>
              <a:r>
                <a:rPr lang="en-GB" b="1" dirty="0" smtClean="0"/>
                <a:t>ctivity</a:t>
              </a:r>
              <a:endParaRPr lang="en-US" b="1" dirty="0"/>
            </a:p>
          </p:txBody>
        </p:sp>
        <p:sp>
          <p:nvSpPr>
            <p:cNvPr id="1630217" name="AutoShape 9"/>
            <p:cNvSpPr>
              <a:spLocks noChangeArrowheads="1"/>
            </p:cNvSpPr>
            <p:nvPr/>
          </p:nvSpPr>
          <p:spPr bwMode="auto">
            <a:xfrm>
              <a:off x="5032431" y="4533900"/>
              <a:ext cx="687387" cy="977900"/>
            </a:xfrm>
            <a:prstGeom prst="upDownArrow">
              <a:avLst>
                <a:gd name="adj1" fmla="val 62000"/>
                <a:gd name="adj2" fmla="val 28393"/>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b="1" dirty="0"/>
            </a:p>
          </p:txBody>
        </p:sp>
        <p:sp>
          <p:nvSpPr>
            <p:cNvPr id="1630220" name="Text Box 12"/>
            <p:cNvSpPr txBox="1">
              <a:spLocks noChangeArrowheads="1"/>
            </p:cNvSpPr>
            <p:nvPr/>
          </p:nvSpPr>
          <p:spPr bwMode="auto">
            <a:xfrm>
              <a:off x="5013838" y="3459168"/>
              <a:ext cx="686197" cy="32543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spAutoFit/>
            </a:bodyPr>
            <a:lstStyle/>
            <a:p>
              <a:r>
                <a:rPr lang="en-GB" b="1" dirty="0"/>
                <a:t>Issues</a:t>
              </a:r>
            </a:p>
          </p:txBody>
        </p:sp>
        <p:sp>
          <p:nvSpPr>
            <p:cNvPr id="1630221" name="Oval 13"/>
            <p:cNvSpPr>
              <a:spLocks noChangeArrowheads="1"/>
            </p:cNvSpPr>
            <p:nvPr/>
          </p:nvSpPr>
          <p:spPr bwMode="auto">
            <a:xfrm>
              <a:off x="4622800" y="4826000"/>
              <a:ext cx="1624013" cy="419100"/>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endParaRPr lang="en-US" b="1" dirty="0"/>
            </a:p>
          </p:txBody>
        </p:sp>
        <p:sp>
          <p:nvSpPr>
            <p:cNvPr id="1630222" name="Text Box 14"/>
            <p:cNvSpPr txBox="1">
              <a:spLocks noChangeArrowheads="1"/>
            </p:cNvSpPr>
            <p:nvPr/>
          </p:nvSpPr>
          <p:spPr bwMode="auto">
            <a:xfrm>
              <a:off x="4822810" y="4875213"/>
              <a:ext cx="980045" cy="324757"/>
            </a:xfrm>
            <a:prstGeom prst="rect">
              <a:avLst/>
            </a:prstGeom>
            <a:noFill/>
            <a:ln w="9525">
              <a:noFill/>
              <a:miter lim="800000"/>
              <a:headEnd/>
              <a:tailEnd/>
            </a:ln>
            <a:effectLst/>
          </p:spPr>
          <p:txBody>
            <a:bodyPr wrap="none">
              <a:spAutoFit/>
            </a:bodyPr>
            <a:lstStyle/>
            <a:p>
              <a:r>
                <a:rPr lang="en-GB" b="1" dirty="0">
                  <a:solidFill>
                    <a:schemeClr val="bg1"/>
                  </a:solidFill>
                </a:rPr>
                <a:t>Problems</a:t>
              </a:r>
            </a:p>
          </p:txBody>
        </p:sp>
        <p:sp>
          <p:nvSpPr>
            <p:cNvPr id="1630223" name="Text Box 15"/>
            <p:cNvSpPr txBox="1">
              <a:spLocks noChangeArrowheads="1"/>
            </p:cNvSpPr>
            <p:nvPr/>
          </p:nvSpPr>
          <p:spPr bwMode="auto">
            <a:xfrm>
              <a:off x="3078163" y="1695450"/>
              <a:ext cx="1280937" cy="324757"/>
            </a:xfrm>
            <a:prstGeom prst="rect">
              <a:avLst/>
            </a:prstGeom>
            <a:noFill/>
            <a:ln w="12700" algn="ctr">
              <a:noFill/>
              <a:miter lim="800000"/>
              <a:headEnd/>
              <a:tailEnd/>
            </a:ln>
            <a:effectLst/>
          </p:spPr>
          <p:txBody>
            <a:bodyPr wrap="none">
              <a:spAutoFit/>
            </a:bodyPr>
            <a:lstStyle/>
            <a:p>
              <a:pPr algn="l" eaLnBrk="1" hangingPunct="1"/>
              <a:r>
                <a:rPr lang="en-GB" b="1" dirty="0"/>
                <a:t>Stakeholders</a:t>
              </a:r>
              <a:endParaRPr lang="en-US" b="1" dirty="0"/>
            </a:p>
          </p:txBody>
        </p:sp>
        <p:sp>
          <p:nvSpPr>
            <p:cNvPr id="1630224" name="AutoShape 16"/>
            <p:cNvSpPr>
              <a:spLocks noChangeArrowheads="1"/>
            </p:cNvSpPr>
            <p:nvPr/>
          </p:nvSpPr>
          <p:spPr bwMode="auto">
            <a:xfrm rot="-2192323">
              <a:off x="3989388" y="1993900"/>
              <a:ext cx="344487" cy="546100"/>
            </a:xfrm>
            <a:prstGeom prst="upDownArrow">
              <a:avLst>
                <a:gd name="adj1" fmla="val 50000"/>
                <a:gd name="adj2" fmla="val 31705"/>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b="1" dirty="0"/>
            </a:p>
          </p:txBody>
        </p:sp>
        <p:sp>
          <p:nvSpPr>
            <p:cNvPr id="1630225" name="Text Box 17"/>
            <p:cNvSpPr txBox="1">
              <a:spLocks noChangeArrowheads="1"/>
            </p:cNvSpPr>
            <p:nvPr/>
          </p:nvSpPr>
          <p:spPr bwMode="auto">
            <a:xfrm>
              <a:off x="6326188" y="1695450"/>
              <a:ext cx="1465749" cy="324757"/>
            </a:xfrm>
            <a:prstGeom prst="rect">
              <a:avLst/>
            </a:prstGeom>
            <a:noFill/>
            <a:ln w="12700" algn="ctr">
              <a:noFill/>
              <a:miter lim="800000"/>
              <a:headEnd/>
              <a:tailEnd/>
            </a:ln>
            <a:effectLst/>
          </p:spPr>
          <p:txBody>
            <a:bodyPr wrap="none">
              <a:spAutoFit/>
            </a:bodyPr>
            <a:lstStyle/>
            <a:p>
              <a:pPr algn="l" eaLnBrk="1" hangingPunct="1"/>
              <a:r>
                <a:rPr lang="en-GB" b="1" dirty="0"/>
                <a:t>Steering Group</a:t>
              </a:r>
              <a:endParaRPr lang="en-US" b="1" dirty="0"/>
            </a:p>
          </p:txBody>
        </p:sp>
        <p:sp>
          <p:nvSpPr>
            <p:cNvPr id="1630226" name="AutoShape 18"/>
            <p:cNvSpPr>
              <a:spLocks noChangeArrowheads="1"/>
            </p:cNvSpPr>
            <p:nvPr/>
          </p:nvSpPr>
          <p:spPr bwMode="auto">
            <a:xfrm rot="1627473">
              <a:off x="6494463" y="2019300"/>
              <a:ext cx="342900" cy="546100"/>
            </a:xfrm>
            <a:prstGeom prst="upDownArrow">
              <a:avLst>
                <a:gd name="adj1" fmla="val 50000"/>
                <a:gd name="adj2" fmla="val 31852"/>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n-US" b="1" dirty="0"/>
            </a:p>
          </p:txBody>
        </p:sp>
      </p:grpSp>
      <p:sp>
        <p:nvSpPr>
          <p:cNvPr id="3" name="Slide Number Placeholder 2"/>
          <p:cNvSpPr>
            <a:spLocks noGrp="1"/>
          </p:cNvSpPr>
          <p:nvPr>
            <p:ph type="sldNum" sz="quarter" idx="12"/>
          </p:nvPr>
        </p:nvSpPr>
        <p:spPr/>
        <p:txBody>
          <a:bodyPr/>
          <a:lstStyle/>
          <a:p>
            <a:fld id="{4BE819A1-3DD8-4179-BFD0-BF7D359F8DBD}" type="slidenum">
              <a:rPr lang="en-US" smtClean="0"/>
              <a:pPr/>
              <a:t>52</a:t>
            </a:fld>
            <a:endParaRPr lang="en-US" dirty="0"/>
          </a:p>
        </p:txBody>
      </p:sp>
    </p:spTree>
    <p:extLst>
      <p:ext uri="{BB962C8B-B14F-4D97-AF65-F5344CB8AC3E}">
        <p14:creationId xmlns:p14="http://schemas.microsoft.com/office/powerpoint/2010/main" val="967401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type="title"/>
          </p:nvPr>
        </p:nvSpPr>
        <p:spPr/>
        <p:txBody>
          <a:bodyPr/>
          <a:lstStyle/>
          <a:p>
            <a:r>
              <a:rPr lang="en-GB" dirty="0"/>
              <a:t>Issue Log - Contents</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53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70434557"/>
              </p:ext>
            </p:extLst>
          </p:nvPr>
        </p:nvGraphicFramePr>
        <p:xfrm>
          <a:off x="381000" y="1397000"/>
          <a:ext cx="8458200" cy="3022600"/>
        </p:xfrm>
        <a:graphic>
          <a:graphicData uri="http://schemas.openxmlformats.org/drawingml/2006/table">
            <a:tbl>
              <a:tblPr firstRow="1" bandRow="1">
                <a:tableStyleId>{5C22544A-7EE6-4342-B048-85BDC9FD1C3A}</a:tableStyleId>
              </a:tblPr>
              <a:tblGrid>
                <a:gridCol w="304800"/>
                <a:gridCol w="990600"/>
                <a:gridCol w="1066800"/>
                <a:gridCol w="1066800"/>
                <a:gridCol w="990600"/>
                <a:gridCol w="1143000"/>
                <a:gridCol w="609600"/>
                <a:gridCol w="1143000"/>
                <a:gridCol w="1143000"/>
              </a:tblGrid>
              <a:tr h="584200">
                <a:tc>
                  <a:txBody>
                    <a:bodyPr/>
                    <a:lstStyle/>
                    <a:p>
                      <a:r>
                        <a:rPr lang="en-US" sz="1200" dirty="0" smtClean="0"/>
                        <a:t>#</a:t>
                      </a:r>
                      <a:endParaRPr lang="en-US" sz="1200" dirty="0"/>
                    </a:p>
                  </a:txBody>
                  <a:tcPr/>
                </a:tc>
                <a:tc>
                  <a:txBody>
                    <a:bodyPr/>
                    <a:lstStyle/>
                    <a:p>
                      <a:r>
                        <a:rPr lang="en-US" sz="1200" dirty="0" smtClean="0"/>
                        <a:t>Description:</a:t>
                      </a:r>
                      <a:endParaRPr lang="en-US" sz="1200" dirty="0"/>
                    </a:p>
                  </a:txBody>
                  <a:tcPr/>
                </a:tc>
                <a:tc>
                  <a:txBody>
                    <a:bodyPr/>
                    <a:lstStyle/>
                    <a:p>
                      <a:r>
                        <a:rPr lang="en-US" sz="1200" dirty="0" smtClean="0"/>
                        <a:t>Reported by:</a:t>
                      </a:r>
                      <a:endParaRPr lang="en-US" sz="1200" dirty="0"/>
                    </a:p>
                  </a:txBody>
                  <a:tcPr/>
                </a:tc>
                <a:tc>
                  <a:txBody>
                    <a:bodyPr/>
                    <a:lstStyle/>
                    <a:p>
                      <a:r>
                        <a:rPr lang="en-US" sz="1200" dirty="0" smtClean="0"/>
                        <a:t>Date of Issue</a:t>
                      </a:r>
                      <a:endParaRPr lang="en-US" sz="1200" dirty="0"/>
                    </a:p>
                  </a:txBody>
                  <a:tcPr/>
                </a:tc>
                <a:tc>
                  <a:txBody>
                    <a:bodyPr/>
                    <a:lstStyle/>
                    <a:p>
                      <a:r>
                        <a:rPr lang="en-US" sz="1200" dirty="0" smtClean="0"/>
                        <a:t>Impacts</a:t>
                      </a:r>
                      <a:endParaRPr lang="en-US" sz="1200" dirty="0"/>
                    </a:p>
                  </a:txBody>
                  <a:tcPr/>
                </a:tc>
                <a:tc>
                  <a:txBody>
                    <a:bodyPr/>
                    <a:lstStyle/>
                    <a:p>
                      <a:r>
                        <a:rPr lang="en-US" sz="1200" dirty="0" smtClean="0"/>
                        <a:t>Possible resolution</a:t>
                      </a:r>
                      <a:endParaRPr lang="en-US" sz="1200" dirty="0"/>
                    </a:p>
                  </a:txBody>
                  <a:tcPr/>
                </a:tc>
                <a:tc>
                  <a:txBody>
                    <a:bodyPr/>
                    <a:lstStyle/>
                    <a:p>
                      <a:r>
                        <a:rPr lang="en-US" sz="1200" dirty="0" smtClean="0"/>
                        <a:t>Owner</a:t>
                      </a:r>
                      <a:endParaRPr lang="en-US" sz="1200" dirty="0"/>
                    </a:p>
                  </a:txBody>
                  <a:tcPr/>
                </a:tc>
                <a:tc>
                  <a:txBody>
                    <a:bodyPr/>
                    <a:lstStyle/>
                    <a:p>
                      <a:r>
                        <a:rPr lang="en-US" sz="1200" dirty="0" smtClean="0"/>
                        <a:t>Final Outcome</a:t>
                      </a:r>
                      <a:endParaRPr lang="en-US" sz="1200" dirty="0"/>
                    </a:p>
                  </a:txBody>
                  <a:tcPr/>
                </a:tc>
                <a:tc>
                  <a:txBody>
                    <a:bodyPr/>
                    <a:lstStyle/>
                    <a:p>
                      <a:r>
                        <a:rPr lang="en-US" sz="1200" dirty="0" smtClean="0"/>
                        <a:t>Closure</a:t>
                      </a:r>
                      <a:r>
                        <a:rPr lang="en-US" sz="1200" baseline="0" dirty="0" smtClean="0"/>
                        <a:t> Date</a:t>
                      </a:r>
                      <a:endParaRPr lang="en-US" sz="1200" dirty="0"/>
                    </a:p>
                  </a:txBody>
                  <a:tcPr/>
                </a:tc>
              </a:tr>
              <a:tr h="2142079">
                <a:tc>
                  <a:txBody>
                    <a:bodyPr/>
                    <a:lstStyle/>
                    <a:p>
                      <a:r>
                        <a:rPr lang="en-US" sz="1400" dirty="0" smtClean="0"/>
                        <a:t>1</a:t>
                      </a:r>
                      <a:endParaRPr lang="en-US" sz="1400" dirty="0"/>
                    </a:p>
                  </a:txBody>
                  <a:tcPr/>
                </a:tc>
                <a:tc>
                  <a:txBody>
                    <a:bodyPr/>
                    <a:lstStyle/>
                    <a:p>
                      <a:r>
                        <a:rPr lang="en-US" sz="1400" dirty="0" smtClean="0"/>
                        <a:t>Delivered</a:t>
                      </a:r>
                      <a:r>
                        <a:rPr lang="en-US" sz="1400" baseline="0" dirty="0" smtClean="0"/>
                        <a:t> </a:t>
                      </a:r>
                      <a:r>
                        <a:rPr lang="en-US" sz="1400" dirty="0" smtClean="0"/>
                        <a:t>Concrete</a:t>
                      </a:r>
                      <a:r>
                        <a:rPr lang="en-US" sz="1400" baseline="0" dirty="0" smtClean="0"/>
                        <a:t> is not not the grade we ordered</a:t>
                      </a:r>
                      <a:endParaRPr lang="en-US" sz="1400" dirty="0"/>
                    </a:p>
                  </a:txBody>
                  <a:tcPr/>
                </a:tc>
                <a:tc>
                  <a:txBody>
                    <a:bodyPr/>
                    <a:lstStyle/>
                    <a:p>
                      <a:r>
                        <a:rPr lang="en-US" sz="1400" dirty="0" smtClean="0"/>
                        <a:t>Chris</a:t>
                      </a:r>
                      <a:endParaRPr lang="en-US" sz="1400" dirty="0"/>
                    </a:p>
                  </a:txBody>
                  <a:tcPr/>
                </a:tc>
                <a:tc>
                  <a:txBody>
                    <a:bodyPr/>
                    <a:lstStyle/>
                    <a:p>
                      <a:r>
                        <a:rPr lang="en-US" sz="1400" dirty="0" smtClean="0"/>
                        <a:t>January 1</a:t>
                      </a:r>
                      <a:r>
                        <a:rPr lang="en-US" sz="1400" baseline="30000" dirty="0" smtClean="0"/>
                        <a:t>st</a:t>
                      </a:r>
                      <a:endParaRPr lang="en-US" sz="1400" dirty="0"/>
                    </a:p>
                  </a:txBody>
                  <a:tcPr/>
                </a:tc>
                <a:tc>
                  <a:txBody>
                    <a:bodyPr/>
                    <a:lstStyle/>
                    <a:p>
                      <a:r>
                        <a:rPr lang="en-US" sz="1400" dirty="0" smtClean="0"/>
                        <a:t>Structure</a:t>
                      </a:r>
                      <a:r>
                        <a:rPr lang="en-US" sz="1400" baseline="0" dirty="0" smtClean="0"/>
                        <a:t> could be unstable</a:t>
                      </a:r>
                      <a:endParaRPr lang="en-US" sz="1400" dirty="0"/>
                    </a:p>
                  </a:txBody>
                  <a:tcPr/>
                </a:tc>
                <a:tc>
                  <a:txBody>
                    <a:bodyPr/>
                    <a:lstStyle/>
                    <a:p>
                      <a:r>
                        <a:rPr lang="en-US" sz="1400" dirty="0" smtClean="0"/>
                        <a:t>1. Perform</a:t>
                      </a:r>
                      <a:r>
                        <a:rPr lang="en-US" sz="1400" baseline="0" dirty="0" smtClean="0"/>
                        <a:t> Stress test and use concrete</a:t>
                      </a:r>
                    </a:p>
                    <a:p>
                      <a:endParaRPr lang="en-US" sz="1400" dirty="0" smtClean="0"/>
                    </a:p>
                    <a:p>
                      <a:r>
                        <a:rPr lang="en-US" sz="1400" dirty="0" smtClean="0"/>
                        <a:t>2.</a:t>
                      </a:r>
                      <a:r>
                        <a:rPr lang="en-US" sz="1400" baseline="0" dirty="0" smtClean="0"/>
                        <a:t> Put activity on hold and require higher grade concrete</a:t>
                      </a:r>
                      <a:endParaRPr lang="en-US" sz="1400" dirty="0"/>
                    </a:p>
                  </a:txBody>
                  <a:tcPr/>
                </a:tc>
                <a:tc>
                  <a:txBody>
                    <a:bodyPr/>
                    <a:lstStyle/>
                    <a:p>
                      <a:r>
                        <a:rPr lang="en-US" sz="1400" dirty="0" smtClean="0"/>
                        <a:t>Chris</a:t>
                      </a:r>
                      <a:endParaRPr lang="en-US" sz="1400" dirty="0"/>
                    </a:p>
                  </a:txBody>
                  <a:tcPr/>
                </a:tc>
                <a:tc>
                  <a:txBody>
                    <a:bodyPr/>
                    <a:lstStyle/>
                    <a:p>
                      <a:r>
                        <a:rPr lang="en-US" sz="1400" dirty="0" smtClean="0"/>
                        <a:t>Performed</a:t>
                      </a:r>
                      <a:r>
                        <a:rPr lang="en-US" sz="1400" baseline="0" dirty="0" smtClean="0"/>
                        <a:t> Stress test. </a:t>
                      </a:r>
                    </a:p>
                    <a:p>
                      <a:endParaRPr lang="en-US" sz="1400" baseline="0" dirty="0" smtClean="0"/>
                    </a:p>
                    <a:p>
                      <a:r>
                        <a:rPr lang="en-US" sz="1400" baseline="0" dirty="0" smtClean="0"/>
                        <a:t>Ordered new concrete</a:t>
                      </a:r>
                      <a:endParaRPr lang="en-US" sz="1400" dirty="0"/>
                    </a:p>
                  </a:txBody>
                  <a:tcPr/>
                </a:tc>
                <a:tc>
                  <a:txBody>
                    <a:bodyPr/>
                    <a:lstStyle/>
                    <a:p>
                      <a:r>
                        <a:rPr lang="en-US" sz="1400" dirty="0" smtClean="0"/>
                        <a:t>January</a:t>
                      </a:r>
                      <a:r>
                        <a:rPr lang="en-US" sz="1400" baseline="0" dirty="0" smtClean="0"/>
                        <a:t> 7</a:t>
                      </a:r>
                      <a:r>
                        <a:rPr lang="en-US" sz="1400" baseline="30000" dirty="0" smtClean="0"/>
                        <a:t>th</a:t>
                      </a:r>
                      <a:r>
                        <a:rPr lang="en-US" sz="1400" baseline="0" dirty="0" smtClean="0"/>
                        <a:t>.</a:t>
                      </a:r>
                      <a:endParaRPr lang="en-US" sz="1400" dirty="0"/>
                    </a:p>
                  </a:txBody>
                  <a:tcPr/>
                </a:tc>
              </a:tr>
            </a:tbl>
          </a:graphicData>
        </a:graphic>
      </p:graphicFrame>
    </p:spTree>
    <p:extLst>
      <p:ext uri="{BB962C8B-B14F-4D97-AF65-F5344CB8AC3E}">
        <p14:creationId xmlns:p14="http://schemas.microsoft.com/office/powerpoint/2010/main" val="281568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54</a:t>
            </a:fld>
            <a:endParaRPr lang="en-US" dirty="0"/>
          </a:p>
        </p:txBody>
      </p:sp>
      <p:sp>
        <p:nvSpPr>
          <p:cNvPr id="6" name="Content Placeholder 5"/>
          <p:cNvSpPr>
            <a:spLocks noGrp="1"/>
          </p:cNvSpPr>
          <p:nvPr>
            <p:ph idx="1"/>
          </p:nvPr>
        </p:nvSpPr>
        <p:spPr/>
        <p:txBody>
          <a:bodyPr/>
          <a:lstStyle/>
          <a:p>
            <a:pPr marL="355600" indent="-355600">
              <a:buFont typeface="Arial"/>
              <a:buChar char="•"/>
            </a:pPr>
            <a:r>
              <a:rPr lang="en-GB" dirty="0"/>
              <a:t>What </a:t>
            </a:r>
            <a:r>
              <a:rPr lang="en-GB" dirty="0" smtClean="0"/>
              <a:t>risk is</a:t>
            </a:r>
            <a:endParaRPr lang="en-GB" dirty="0"/>
          </a:p>
          <a:p>
            <a:pPr marL="355600" indent="-355600">
              <a:buFont typeface="Arial"/>
              <a:buChar char="•"/>
            </a:pPr>
            <a:r>
              <a:rPr lang="en-GB" dirty="0"/>
              <a:t>Both positive and negative effects on project objectives</a:t>
            </a:r>
          </a:p>
          <a:p>
            <a:pPr marL="355600" indent="-355600">
              <a:buFont typeface="Arial"/>
              <a:buChar char="•"/>
            </a:pPr>
            <a:r>
              <a:rPr lang="en-GB" dirty="0"/>
              <a:t>Threats and Opportunities</a:t>
            </a:r>
          </a:p>
          <a:p>
            <a:pPr marL="355600" indent="-355600">
              <a:buFont typeface="Arial"/>
              <a:buChar char="•"/>
            </a:pPr>
            <a:r>
              <a:rPr lang="en-GB" dirty="0"/>
              <a:t>What are Issues?</a:t>
            </a:r>
          </a:p>
          <a:p>
            <a:pPr marL="355600" indent="-355600">
              <a:buFont typeface="Arial"/>
              <a:buChar char="•"/>
            </a:pPr>
            <a:r>
              <a:rPr lang="en-GB" dirty="0"/>
              <a:t>How to manage Risk and Issues</a:t>
            </a:r>
          </a:p>
          <a:p>
            <a:pPr marL="0" indent="0">
              <a:buNone/>
            </a:pPr>
            <a:endParaRPr lang="en-US" dirty="0"/>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Tree>
    <p:extLst>
      <p:ext uri="{BB962C8B-B14F-4D97-AF65-F5344CB8AC3E}">
        <p14:creationId xmlns:p14="http://schemas.microsoft.com/office/powerpoint/2010/main" val="306702740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solidFill>
                  <a:srgbClr val="000000"/>
                </a:solidFill>
              </a:rPr>
              <a:t>Organizational Structures and Roles</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55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55589506"/>
              </p:ext>
            </p:extLst>
          </p:nvPr>
        </p:nvGraphicFramePr>
        <p:xfrm>
          <a:off x="179512" y="1268760"/>
          <a:ext cx="8784976" cy="4322256"/>
        </p:xfrm>
        <a:graphic>
          <a:graphicData uri="http://schemas.openxmlformats.org/drawingml/2006/table">
            <a:tbl>
              <a:tblPr/>
              <a:tblGrid>
                <a:gridCol w="1649288"/>
                <a:gridCol w="3505200"/>
                <a:gridCol w="3630488"/>
              </a:tblGrid>
              <a:tr h="311661">
                <a:tc>
                  <a:txBody>
                    <a:bodyPr/>
                    <a:lstStyle/>
                    <a:p>
                      <a:pPr>
                        <a:lnSpc>
                          <a:spcPct val="115000"/>
                        </a:lnSpc>
                        <a:spcAft>
                          <a:spcPts val="0"/>
                        </a:spcAft>
                      </a:pPr>
                      <a:r>
                        <a:rPr lang="en-GB" sz="1600" b="1" dirty="0" smtClean="0">
                          <a:solidFill>
                            <a:schemeClr val="bg1"/>
                          </a:solidFill>
                          <a:latin typeface="Helvetica"/>
                          <a:ea typeface="Calibri"/>
                          <a:cs typeface="Helvetica"/>
                        </a:rPr>
                        <a:t>Module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17819">
                <a:tc>
                  <a:txBody>
                    <a:bodyPr/>
                    <a:lstStyle/>
                    <a:p>
                      <a:pPr>
                        <a:lnSpc>
                          <a:spcPct val="100000"/>
                        </a:lnSpc>
                        <a:spcAft>
                          <a:spcPts val="0"/>
                        </a:spcAft>
                      </a:pPr>
                      <a:r>
                        <a:rPr lang="en-GB" sz="1600" dirty="0" smtClean="0">
                          <a:solidFill>
                            <a:schemeClr val="tx1"/>
                          </a:solidFill>
                          <a:latin typeface="Helvetica"/>
                          <a:ea typeface="Calibri"/>
                          <a:cs typeface="Helvetica"/>
                        </a:rPr>
                        <a:t>13</a:t>
                      </a:r>
                    </a:p>
                    <a:p>
                      <a:pPr>
                        <a:lnSpc>
                          <a:spcPct val="100000"/>
                        </a:lnSpc>
                        <a:spcAft>
                          <a:spcPts val="0"/>
                        </a:spcAft>
                      </a:pPr>
                      <a:r>
                        <a:rPr lang="en-GB" sz="1600" dirty="0" smtClean="0">
                          <a:solidFill>
                            <a:schemeClr val="tx1"/>
                          </a:solidFill>
                          <a:latin typeface="Helvetica"/>
                          <a:ea typeface="Calibri"/>
                          <a:cs typeface="Helvetica"/>
                        </a:rPr>
                        <a:t>Organizational Structures</a:t>
                      </a:r>
                      <a:r>
                        <a:rPr lang="en-GB" sz="1600" baseline="0" dirty="0" smtClean="0">
                          <a:solidFill>
                            <a:schemeClr val="tx1"/>
                          </a:solidFill>
                          <a:latin typeface="Helvetica"/>
                          <a:ea typeface="Calibri"/>
                          <a:cs typeface="Helvetica"/>
                        </a:rPr>
                        <a:t> and Roles</a:t>
                      </a: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5">
                  <a:txBody>
                    <a:bodyPr/>
                    <a:lstStyle/>
                    <a:p>
                      <a:pPr>
                        <a:lnSpc>
                          <a:spcPct val="115000"/>
                        </a:lnSpc>
                        <a:spcAft>
                          <a:spcPts val="0"/>
                        </a:spcAft>
                        <a:buFont typeface="Arial" pitchFamily="34" charset="0"/>
                        <a:buNone/>
                      </a:pPr>
                      <a:r>
                        <a:rPr lang="en-GB" sz="1600" b="1" dirty="0" smtClean="0">
                          <a:solidFill>
                            <a:schemeClr val="tx1"/>
                          </a:solidFill>
                          <a:latin typeface="Helvetica"/>
                          <a:ea typeface="Calibri"/>
                          <a:cs typeface="Helvetica"/>
                        </a:rPr>
                        <a:t>Different types of organizational structures:</a:t>
                      </a:r>
                      <a:endParaRPr lang="en-GB" sz="1600" b="1" baseline="0" dirty="0" smtClean="0">
                        <a:solidFill>
                          <a:schemeClr val="tx1"/>
                        </a:solidFill>
                        <a:latin typeface="Helvetica"/>
                        <a:ea typeface="Calibri"/>
                        <a:cs typeface="Helvetica"/>
                      </a:endParaRPr>
                    </a:p>
                    <a:p>
                      <a:pPr marL="285750" indent="-285750">
                        <a:lnSpc>
                          <a:spcPct val="115000"/>
                        </a:lnSpc>
                        <a:spcAft>
                          <a:spcPts val="0"/>
                        </a:spcAft>
                        <a:buFont typeface="Arial"/>
                        <a:buChar char="•"/>
                      </a:pPr>
                      <a:r>
                        <a:rPr lang="en-GB" sz="1600" b="1" baseline="0" dirty="0" smtClean="0">
                          <a:solidFill>
                            <a:schemeClr val="tx1"/>
                          </a:solidFill>
                          <a:latin typeface="Helvetica"/>
                          <a:ea typeface="Calibri"/>
                          <a:cs typeface="Helvetica"/>
                        </a:rPr>
                        <a:t>Functional</a:t>
                      </a:r>
                    </a:p>
                    <a:p>
                      <a:pPr marL="285750" indent="-285750">
                        <a:lnSpc>
                          <a:spcPct val="115000"/>
                        </a:lnSpc>
                        <a:spcAft>
                          <a:spcPts val="0"/>
                        </a:spcAft>
                        <a:buFont typeface="Arial"/>
                        <a:buChar char="•"/>
                      </a:pPr>
                      <a:r>
                        <a:rPr lang="en-GB" sz="1600" b="1" baseline="0" dirty="0" smtClean="0">
                          <a:solidFill>
                            <a:schemeClr val="tx1"/>
                          </a:solidFill>
                          <a:latin typeface="Helvetica"/>
                          <a:ea typeface="Calibri"/>
                          <a:cs typeface="Helvetica"/>
                        </a:rPr>
                        <a:t>Project based (</a:t>
                      </a:r>
                      <a:r>
                        <a:rPr lang="en-GB" sz="1600" b="1" baseline="0" dirty="0" err="1" smtClean="0">
                          <a:solidFill>
                            <a:schemeClr val="tx1"/>
                          </a:solidFill>
                          <a:latin typeface="Helvetica"/>
                          <a:ea typeface="Calibri"/>
                          <a:cs typeface="Helvetica"/>
                        </a:rPr>
                        <a:t>Projectized</a:t>
                      </a:r>
                      <a:r>
                        <a:rPr lang="en-GB" sz="1600" b="1" baseline="0" dirty="0" smtClean="0">
                          <a:solidFill>
                            <a:schemeClr val="tx1"/>
                          </a:solidFill>
                          <a:latin typeface="Helvetica"/>
                          <a:ea typeface="Calibri"/>
                          <a:cs typeface="Helvetica"/>
                        </a:rPr>
                        <a:t>)</a:t>
                      </a:r>
                    </a:p>
                    <a:p>
                      <a:pPr marL="285750" indent="-285750">
                        <a:lnSpc>
                          <a:spcPct val="115000"/>
                        </a:lnSpc>
                        <a:spcAft>
                          <a:spcPts val="0"/>
                        </a:spcAft>
                        <a:buFont typeface="Arial"/>
                        <a:buChar char="•"/>
                      </a:pPr>
                      <a:r>
                        <a:rPr lang="en-GB" sz="1600" b="1" baseline="0" dirty="0" smtClean="0">
                          <a:solidFill>
                            <a:schemeClr val="tx1"/>
                          </a:solidFill>
                          <a:latin typeface="Helvetica"/>
                          <a:ea typeface="Calibri"/>
                          <a:cs typeface="Helvetica"/>
                        </a:rPr>
                        <a:t>Matrix</a:t>
                      </a:r>
                    </a:p>
                    <a:p>
                      <a:pPr marL="285750" indent="-285750">
                        <a:lnSpc>
                          <a:spcPct val="115000"/>
                        </a:lnSpc>
                        <a:spcAft>
                          <a:spcPts val="0"/>
                        </a:spcAft>
                        <a:buFont typeface="Arial"/>
                        <a:buChar char="•"/>
                      </a:pPr>
                      <a:endParaRPr lang="en-GB" sz="1600" b="1"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00000"/>
                        </a:lnSpc>
                        <a:spcAft>
                          <a:spcPts val="0"/>
                        </a:spcAft>
                      </a:pPr>
                      <a:r>
                        <a:rPr lang="en-GB" sz="1600" dirty="0" smtClean="0">
                          <a:solidFill>
                            <a:schemeClr val="tx2"/>
                          </a:solidFill>
                          <a:latin typeface="Helvetica"/>
                          <a:ea typeface="Calibri"/>
                          <a:cs typeface="Helvetica"/>
                        </a:rPr>
                        <a:t>Gain</a:t>
                      </a:r>
                      <a:r>
                        <a:rPr lang="en-GB" sz="1600" baseline="0" dirty="0" smtClean="0">
                          <a:solidFill>
                            <a:schemeClr val="tx2"/>
                          </a:solidFill>
                          <a:latin typeface="Helvetica"/>
                          <a:ea typeface="Calibri"/>
                          <a:cs typeface="Helvetica"/>
                        </a:rPr>
                        <a:t> an understanding of the various types of organizations and roles in each.</a:t>
                      </a: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chemeClr val="bg1"/>
                          </a:solidFill>
                          <a:latin typeface="Helvetica"/>
                          <a:ea typeface="Calibri"/>
                          <a:cs typeface="Helvetica"/>
                        </a:rPr>
                        <a:t>Language</a:t>
                      </a:r>
                      <a:endParaRPr lang="en-GB" sz="1600" b="1"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650240">
                <a:tc>
                  <a:txBody>
                    <a:bodyPr/>
                    <a:lstStyle/>
                    <a:p>
                      <a:pPr>
                        <a:lnSpc>
                          <a:spcPct val="100000"/>
                        </a:lnSpc>
                        <a:spcAft>
                          <a:spcPts val="0"/>
                        </a:spcAft>
                      </a:pPr>
                      <a:r>
                        <a:rPr lang="en-GB" sz="1600" dirty="0" smtClean="0">
                          <a:solidFill>
                            <a:schemeClr val="tx1"/>
                          </a:solidFill>
                          <a:latin typeface="Helvetica"/>
                          <a:ea typeface="Calibri"/>
                          <a:cs typeface="Helvetica"/>
                        </a:rPr>
                        <a:t>English</a:t>
                      </a: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ctr">
                        <a:lnSpc>
                          <a:spcPct val="100000"/>
                        </a:lnSpc>
                        <a:spcAft>
                          <a:spcPts val="0"/>
                        </a:spcAft>
                      </a:pPr>
                      <a:r>
                        <a:rPr lang="en-GB" sz="1600" dirty="0" smtClean="0">
                          <a:solidFill>
                            <a:schemeClr val="tx1"/>
                          </a:solidFill>
                          <a:latin typeface="Helvetica"/>
                          <a:ea typeface="Calibri"/>
                          <a:cs typeface="Helvetica"/>
                        </a:rPr>
                        <a:t>5.0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1047868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Functional</a:t>
            </a:r>
            <a:endParaRPr lang="en-GB" dirty="0"/>
          </a:p>
        </p:txBody>
      </p:sp>
      <p:sp>
        <p:nvSpPr>
          <p:cNvPr id="3" name="Content Placeholder 2"/>
          <p:cNvSpPr>
            <a:spLocks noGrp="1"/>
          </p:cNvSpPr>
          <p:nvPr>
            <p:ph idx="1"/>
          </p:nvPr>
        </p:nvSpPr>
        <p:spPr>
          <a:xfrm>
            <a:off x="4067944" y="1600200"/>
            <a:ext cx="4618856" cy="4525963"/>
          </a:xfrm>
        </p:spPr>
        <p:txBody>
          <a:bodyPr/>
          <a:lstStyle/>
          <a:p>
            <a:r>
              <a:rPr lang="en-GB" sz="2400" dirty="0" smtClean="0"/>
              <a:t>Works well for projects contained within a single function/department</a:t>
            </a:r>
          </a:p>
          <a:p>
            <a:r>
              <a:rPr lang="en-GB" sz="2400" dirty="0" smtClean="0"/>
              <a:t>Larger projects tend to get passed from function to function</a:t>
            </a:r>
          </a:p>
          <a:p>
            <a:r>
              <a:rPr lang="en-GB" sz="2400" dirty="0" smtClean="0"/>
              <a:t>Line manager responsible for projects as well as business-as-usual</a:t>
            </a:r>
          </a:p>
          <a:p>
            <a:endParaRPr lang="en-GB" dirty="0"/>
          </a:p>
        </p:txBody>
      </p:sp>
      <p:grpSp>
        <p:nvGrpSpPr>
          <p:cNvPr id="22" name="Group 21"/>
          <p:cNvGrpSpPr/>
          <p:nvPr/>
        </p:nvGrpSpPr>
        <p:grpSpPr>
          <a:xfrm>
            <a:off x="755576" y="1628800"/>
            <a:ext cx="2808311" cy="4176464"/>
            <a:chOff x="1259632" y="1628800"/>
            <a:chExt cx="2808311" cy="4176464"/>
          </a:xfrm>
        </p:grpSpPr>
        <p:cxnSp>
          <p:nvCxnSpPr>
            <p:cNvPr id="12" name="Straight Connector 11"/>
            <p:cNvCxnSpPr/>
            <p:nvPr/>
          </p:nvCxnSpPr>
          <p:spPr>
            <a:xfrm rot="5400000">
              <a:off x="3527884" y="2816932"/>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519772" y="2816932"/>
              <a:ext cx="36004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439652" y="2816932"/>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rot="5400000">
              <a:off x="215516" y="4041068"/>
              <a:ext cx="2808312" cy="7200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solidFill>
                    <a:srgbClr val="FFFFFF"/>
                  </a:solidFill>
                </a:rPr>
                <a:t>Function #1 (Sales)</a:t>
              </a:r>
            </a:p>
          </p:txBody>
        </p:sp>
        <p:sp>
          <p:nvSpPr>
            <p:cNvPr id="6" name="Rectangle 5"/>
            <p:cNvSpPr/>
            <p:nvPr/>
          </p:nvSpPr>
          <p:spPr>
            <a:xfrm rot="5400000">
              <a:off x="1295635" y="4041068"/>
              <a:ext cx="2808312" cy="7200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solidFill>
                    <a:srgbClr val="FFFFFF"/>
                  </a:solidFill>
                </a:rPr>
                <a:t>Function #2 (Production)</a:t>
              </a:r>
            </a:p>
          </p:txBody>
        </p:sp>
        <p:sp>
          <p:nvSpPr>
            <p:cNvPr id="7" name="Rectangle 6"/>
            <p:cNvSpPr/>
            <p:nvPr/>
          </p:nvSpPr>
          <p:spPr>
            <a:xfrm rot="5400000">
              <a:off x="2303747" y="4041068"/>
              <a:ext cx="2808312" cy="7200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solidFill>
                    <a:srgbClr val="FFFFFF"/>
                  </a:solidFill>
                </a:rPr>
                <a:t>Function #3 (Accounts)</a:t>
              </a:r>
            </a:p>
          </p:txBody>
        </p:sp>
        <p:cxnSp>
          <p:nvCxnSpPr>
            <p:cNvPr id="9" name="Straight Connector 8"/>
            <p:cNvCxnSpPr/>
            <p:nvPr/>
          </p:nvCxnSpPr>
          <p:spPr>
            <a:xfrm>
              <a:off x="1619672" y="2636912"/>
              <a:ext cx="20882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555776" y="2492896"/>
              <a:ext cx="2880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691680" y="1628800"/>
              <a:ext cx="1872208" cy="72008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smtClean="0">
                  <a:solidFill>
                    <a:schemeClr val="bg1"/>
                  </a:solidFill>
                </a:rPr>
                <a:t>Organization</a:t>
              </a:r>
              <a:endParaRPr lang="en-GB" dirty="0">
                <a:solidFill>
                  <a:schemeClr val="bg1"/>
                </a:solidFill>
              </a:endParaRPr>
            </a:p>
          </p:txBody>
        </p:sp>
      </p:grpSp>
    </p:spTree>
    <p:extLst>
      <p:ext uri="{BB962C8B-B14F-4D97-AF65-F5344CB8AC3E}">
        <p14:creationId xmlns:p14="http://schemas.microsoft.com/office/powerpoint/2010/main" val="189773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3810000" cy="4495800"/>
          </a:xfrm>
        </p:spPr>
        <p:txBody>
          <a:bodyPr>
            <a:noAutofit/>
          </a:bodyPr>
          <a:lstStyle/>
          <a:p>
            <a:r>
              <a:rPr lang="en-GB" sz="2000" dirty="0"/>
              <a:t>Full control over resources for functional projects</a:t>
            </a:r>
          </a:p>
          <a:p>
            <a:r>
              <a:rPr lang="en-GB" sz="2000" dirty="0"/>
              <a:t>Easy access to expertise</a:t>
            </a:r>
          </a:p>
          <a:p>
            <a:r>
              <a:rPr lang="en-GB" sz="2000" dirty="0"/>
              <a:t>Easy to solve functional problems</a:t>
            </a:r>
          </a:p>
          <a:p>
            <a:r>
              <a:rPr lang="en-GB" sz="2000" dirty="0"/>
              <a:t>Simple communication structure</a:t>
            </a:r>
          </a:p>
          <a:p>
            <a:r>
              <a:rPr lang="en-GB" sz="2000" dirty="0"/>
              <a:t>Good for personal development within function</a:t>
            </a:r>
          </a:p>
          <a:p>
            <a:r>
              <a:rPr lang="en-GB" sz="2000" dirty="0"/>
              <a:t>Projects are learning opportunities</a:t>
            </a:r>
          </a:p>
          <a:p>
            <a:pPr marL="0" indent="0">
              <a:buNone/>
            </a:pPr>
            <a:endParaRPr lang="en-US" sz="2000"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57</a:t>
            </a:fld>
            <a:endParaRPr lang="en-US" dirty="0"/>
          </a:p>
        </p:txBody>
      </p:sp>
      <p:sp>
        <p:nvSpPr>
          <p:cNvPr id="4" name="Title 3"/>
          <p:cNvSpPr>
            <a:spLocks noGrp="1"/>
          </p:cNvSpPr>
          <p:nvPr>
            <p:ph type="title"/>
          </p:nvPr>
        </p:nvSpPr>
        <p:spPr/>
        <p:txBody>
          <a:bodyPr/>
          <a:lstStyle/>
          <a:p>
            <a:r>
              <a:rPr lang="en-US" dirty="0" smtClean="0"/>
              <a:t>Advantage / Disadvantage</a:t>
            </a:r>
            <a:endParaRPr lang="en-US" dirty="0"/>
          </a:p>
        </p:txBody>
      </p:sp>
      <p:sp>
        <p:nvSpPr>
          <p:cNvPr id="5" name="TextBox 4"/>
          <p:cNvSpPr txBox="1"/>
          <p:nvPr/>
        </p:nvSpPr>
        <p:spPr>
          <a:xfrm>
            <a:off x="4191000" y="1524000"/>
            <a:ext cx="4267200" cy="4062651"/>
          </a:xfrm>
          <a:prstGeom prst="rect">
            <a:avLst/>
          </a:prstGeom>
          <a:noFill/>
        </p:spPr>
        <p:txBody>
          <a:bodyPr wrap="square" rtlCol="0">
            <a:spAutoFit/>
          </a:bodyPr>
          <a:lstStyle/>
          <a:p>
            <a:pPr marL="342900" indent="-342900">
              <a:buFont typeface="Courier New"/>
              <a:buChar char="o"/>
            </a:pPr>
            <a:r>
              <a:rPr lang="en-GB" sz="2000" dirty="0">
                <a:latin typeface="Helvetica"/>
                <a:cs typeface="Helvetica"/>
              </a:rPr>
              <a:t>Resources are more loyal to their function/department that to project</a:t>
            </a:r>
          </a:p>
          <a:p>
            <a:pPr marL="342900" indent="-342900">
              <a:buFont typeface="Courier New"/>
              <a:buChar char="o"/>
            </a:pPr>
            <a:r>
              <a:rPr lang="en-GB" sz="2000" dirty="0">
                <a:latin typeface="Helvetica"/>
                <a:cs typeface="Helvetica"/>
              </a:rPr>
              <a:t>Tends to be inward looking</a:t>
            </a:r>
          </a:p>
          <a:p>
            <a:pPr marL="342900" indent="-342900">
              <a:buFont typeface="Courier New"/>
              <a:buChar char="o"/>
            </a:pPr>
            <a:r>
              <a:rPr lang="en-GB" sz="2000" dirty="0">
                <a:latin typeface="Helvetica"/>
                <a:cs typeface="Helvetica"/>
              </a:rPr>
              <a:t>Can be isolated</a:t>
            </a:r>
          </a:p>
          <a:p>
            <a:pPr marL="342900" indent="-342900">
              <a:buFont typeface="Courier New"/>
              <a:buChar char="o"/>
            </a:pPr>
            <a:r>
              <a:rPr lang="en-GB" sz="2000" dirty="0">
                <a:latin typeface="Helvetica"/>
                <a:cs typeface="Helvetica"/>
              </a:rPr>
              <a:t>Larger projects get passed from function to function</a:t>
            </a:r>
          </a:p>
          <a:p>
            <a:pPr marL="342900" indent="-342900">
              <a:buFont typeface="Courier New"/>
              <a:buChar char="o"/>
            </a:pPr>
            <a:r>
              <a:rPr lang="en-GB" sz="2000" dirty="0">
                <a:latin typeface="Helvetica"/>
                <a:cs typeface="Helvetica"/>
              </a:rPr>
              <a:t>Larger projects have many PMs</a:t>
            </a:r>
          </a:p>
          <a:p>
            <a:pPr marL="342900" indent="-342900">
              <a:buFont typeface="Courier New"/>
              <a:buChar char="o"/>
            </a:pPr>
            <a:r>
              <a:rPr lang="en-GB" sz="2000" dirty="0">
                <a:latin typeface="Helvetica"/>
                <a:cs typeface="Helvetica"/>
              </a:rPr>
              <a:t>No single authority/ responsibility for larger </a:t>
            </a:r>
            <a:r>
              <a:rPr lang="en-GB" sz="2000" dirty="0" smtClean="0">
                <a:latin typeface="Helvetica"/>
                <a:cs typeface="Helvetica"/>
              </a:rPr>
              <a:t>projects</a:t>
            </a:r>
          </a:p>
          <a:p>
            <a:pPr marL="342900" indent="-342900">
              <a:buFont typeface="Courier New"/>
              <a:buChar char="o"/>
            </a:pPr>
            <a:r>
              <a:rPr lang="en-GB" sz="2000" dirty="0" smtClean="0">
                <a:latin typeface="Helvetica"/>
                <a:cs typeface="Helvetica"/>
              </a:rPr>
              <a:t>Decreased Flexibility and Capacity for change</a:t>
            </a:r>
          </a:p>
          <a:p>
            <a:endParaRPr lang="en-US" dirty="0"/>
          </a:p>
        </p:txBody>
      </p:sp>
      <p:sp>
        <p:nvSpPr>
          <p:cNvPr id="6" name="TextBox 5"/>
          <p:cNvSpPr txBox="1"/>
          <p:nvPr/>
        </p:nvSpPr>
        <p:spPr>
          <a:xfrm>
            <a:off x="1752600" y="685800"/>
            <a:ext cx="529562" cy="923330"/>
          </a:xfrm>
          <a:prstGeom prst="rect">
            <a:avLst/>
          </a:prstGeom>
          <a:noFill/>
        </p:spPr>
        <p:txBody>
          <a:bodyPr wrap="none" rtlCol="0">
            <a:spAutoFit/>
          </a:bodyPr>
          <a:lstStyle/>
          <a:p>
            <a:r>
              <a:rPr lang="en-US" sz="5400" dirty="0">
                <a:solidFill>
                  <a:srgbClr val="B8551D"/>
                </a:solidFill>
              </a:rPr>
              <a:t>+</a:t>
            </a:r>
          </a:p>
        </p:txBody>
      </p:sp>
      <p:sp>
        <p:nvSpPr>
          <p:cNvPr id="7" name="TextBox 6"/>
          <p:cNvSpPr txBox="1"/>
          <p:nvPr/>
        </p:nvSpPr>
        <p:spPr>
          <a:xfrm>
            <a:off x="5791200" y="762000"/>
            <a:ext cx="396676" cy="923330"/>
          </a:xfrm>
          <a:prstGeom prst="rect">
            <a:avLst/>
          </a:prstGeom>
          <a:noFill/>
        </p:spPr>
        <p:txBody>
          <a:bodyPr wrap="none" rtlCol="0">
            <a:spAutoFit/>
          </a:bodyPr>
          <a:lstStyle/>
          <a:p>
            <a:r>
              <a:rPr lang="en-US" sz="5400" dirty="0" smtClean="0">
                <a:solidFill>
                  <a:schemeClr val="accent5">
                    <a:lumMod val="75000"/>
                  </a:schemeClr>
                </a:solidFill>
              </a:rPr>
              <a:t>-</a:t>
            </a:r>
            <a:endParaRPr lang="en-US" sz="5400" dirty="0">
              <a:solidFill>
                <a:schemeClr val="accent5">
                  <a:lumMod val="75000"/>
                </a:schemeClr>
              </a:solidFill>
            </a:endParaRPr>
          </a:p>
        </p:txBody>
      </p:sp>
    </p:spTree>
    <p:extLst>
      <p:ext uri="{BB962C8B-B14F-4D97-AF65-F5344CB8AC3E}">
        <p14:creationId xmlns:p14="http://schemas.microsoft.com/office/powerpoint/2010/main" val="3342691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Projectized</a:t>
            </a:r>
            <a:endParaRPr lang="en-GB" dirty="0"/>
          </a:p>
        </p:txBody>
      </p:sp>
      <p:sp>
        <p:nvSpPr>
          <p:cNvPr id="3" name="Content Placeholder 2"/>
          <p:cNvSpPr>
            <a:spLocks noGrp="1"/>
          </p:cNvSpPr>
          <p:nvPr>
            <p:ph idx="1"/>
          </p:nvPr>
        </p:nvSpPr>
        <p:spPr>
          <a:xfrm>
            <a:off x="4067944" y="1600200"/>
            <a:ext cx="4618856" cy="4525963"/>
          </a:xfrm>
        </p:spPr>
        <p:txBody>
          <a:bodyPr/>
          <a:lstStyle/>
          <a:p>
            <a:r>
              <a:rPr lang="en-GB" sz="2400" dirty="0" smtClean="0"/>
              <a:t>Works well for large, long-term project</a:t>
            </a:r>
            <a:endParaRPr lang="en-GB" dirty="0" smtClean="0"/>
          </a:p>
          <a:p>
            <a:r>
              <a:rPr lang="en-GB" sz="2400" dirty="0" smtClean="0"/>
              <a:t>Project manager has overall control of both work and line management</a:t>
            </a:r>
          </a:p>
          <a:p>
            <a:r>
              <a:rPr lang="en-GB" sz="2400" dirty="0" smtClean="0"/>
              <a:t>Uses a dedicated team</a:t>
            </a:r>
          </a:p>
        </p:txBody>
      </p:sp>
      <p:grpSp>
        <p:nvGrpSpPr>
          <p:cNvPr id="56" name="Group 55"/>
          <p:cNvGrpSpPr/>
          <p:nvPr/>
        </p:nvGrpSpPr>
        <p:grpSpPr>
          <a:xfrm>
            <a:off x="539552" y="1628800"/>
            <a:ext cx="3024336" cy="4176464"/>
            <a:chOff x="539552" y="1628800"/>
            <a:chExt cx="3024336" cy="4176464"/>
          </a:xfrm>
        </p:grpSpPr>
        <p:cxnSp>
          <p:nvCxnSpPr>
            <p:cNvPr id="12" name="Straight Connector 11"/>
            <p:cNvCxnSpPr/>
            <p:nvPr/>
          </p:nvCxnSpPr>
          <p:spPr>
            <a:xfrm rot="5400000">
              <a:off x="2663788" y="2816932"/>
              <a:ext cx="36004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151620" y="2816932"/>
              <a:ext cx="36004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31640" y="2636912"/>
              <a:ext cx="151216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979712" y="2492896"/>
              <a:ext cx="28803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15616" y="1628800"/>
              <a:ext cx="1872208" cy="72008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smtClean="0">
                  <a:solidFill>
                    <a:srgbClr val="FFFFFF"/>
                  </a:solidFill>
                </a:rPr>
                <a:t>Organization</a:t>
              </a:r>
              <a:endParaRPr lang="en-GB" dirty="0">
                <a:solidFill>
                  <a:srgbClr val="FFFFFF"/>
                </a:solidFill>
              </a:endParaRPr>
            </a:p>
          </p:txBody>
        </p:sp>
        <p:grpSp>
          <p:nvGrpSpPr>
            <p:cNvPr id="45" name="Group 44"/>
            <p:cNvGrpSpPr/>
            <p:nvPr/>
          </p:nvGrpSpPr>
          <p:grpSpPr>
            <a:xfrm>
              <a:off x="539552" y="2996952"/>
              <a:ext cx="1368152" cy="2808312"/>
              <a:chOff x="395536" y="2996952"/>
              <a:chExt cx="1368152" cy="2808312"/>
            </a:xfrm>
          </p:grpSpPr>
          <p:cxnSp>
            <p:nvCxnSpPr>
              <p:cNvPr id="29" name="Straight Connector 28"/>
              <p:cNvCxnSpPr>
                <a:stCxn id="27" idx="2"/>
                <a:endCxn id="6" idx="1"/>
              </p:cNvCxnSpPr>
              <p:nvPr/>
            </p:nvCxnSpPr>
            <p:spPr>
              <a:xfrm rot="5400000">
                <a:off x="773578" y="4095074"/>
                <a:ext cx="61206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241630" y="4095074"/>
                <a:ext cx="61206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05526" y="4095074"/>
                <a:ext cx="61206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spect="1"/>
              </p:cNvSpPr>
              <p:nvPr/>
            </p:nvSpPr>
            <p:spPr>
              <a:xfrm rot="5400000">
                <a:off x="-126522" y="4923166"/>
                <a:ext cx="140415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FFFF"/>
                    </a:solidFill>
                  </a:rPr>
                  <a:t>Function #1</a:t>
                </a:r>
              </a:p>
            </p:txBody>
          </p:sp>
          <p:sp>
            <p:nvSpPr>
              <p:cNvPr id="6" name="Rectangle 5"/>
              <p:cNvSpPr>
                <a:spLocks noChangeAspect="1"/>
              </p:cNvSpPr>
              <p:nvPr/>
            </p:nvSpPr>
            <p:spPr>
              <a:xfrm rot="5400000">
                <a:off x="377534" y="4923166"/>
                <a:ext cx="140415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FFFF"/>
                    </a:solidFill>
                  </a:rPr>
                  <a:t>Function #2</a:t>
                </a:r>
              </a:p>
            </p:txBody>
          </p:sp>
          <p:sp>
            <p:nvSpPr>
              <p:cNvPr id="7" name="Rectangle 6"/>
              <p:cNvSpPr>
                <a:spLocks noChangeAspect="1"/>
              </p:cNvSpPr>
              <p:nvPr/>
            </p:nvSpPr>
            <p:spPr>
              <a:xfrm rot="5400000">
                <a:off x="881590" y="4923166"/>
                <a:ext cx="140415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FFFF"/>
                    </a:solidFill>
                  </a:rPr>
                  <a:t>Function #3</a:t>
                </a:r>
              </a:p>
            </p:txBody>
          </p:sp>
          <p:sp>
            <p:nvSpPr>
              <p:cNvPr id="27" name="Rectangle 26"/>
              <p:cNvSpPr/>
              <p:nvPr/>
            </p:nvSpPr>
            <p:spPr>
              <a:xfrm>
                <a:off x="395536" y="2996952"/>
                <a:ext cx="1368152" cy="7920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000" dirty="0" smtClean="0">
                    <a:solidFill>
                      <a:srgbClr val="FFFFFF"/>
                    </a:solidFill>
                  </a:rPr>
                  <a:t>Project #1</a:t>
                </a:r>
                <a:endParaRPr lang="en-GB" sz="2000" dirty="0">
                  <a:solidFill>
                    <a:srgbClr val="FFFFFF"/>
                  </a:solidFill>
                </a:endParaRPr>
              </a:p>
            </p:txBody>
          </p:sp>
        </p:grpSp>
        <p:grpSp>
          <p:nvGrpSpPr>
            <p:cNvPr id="46" name="Group 45"/>
            <p:cNvGrpSpPr/>
            <p:nvPr/>
          </p:nvGrpSpPr>
          <p:grpSpPr>
            <a:xfrm>
              <a:off x="2195736" y="2996952"/>
              <a:ext cx="1368152" cy="2808312"/>
              <a:chOff x="395536" y="2996952"/>
              <a:chExt cx="1368152" cy="2808312"/>
            </a:xfrm>
          </p:grpSpPr>
          <p:cxnSp>
            <p:nvCxnSpPr>
              <p:cNvPr id="47" name="Straight Connector 46"/>
              <p:cNvCxnSpPr>
                <a:stCxn id="53" idx="2"/>
                <a:endCxn id="51" idx="1"/>
              </p:cNvCxnSpPr>
              <p:nvPr/>
            </p:nvCxnSpPr>
            <p:spPr>
              <a:xfrm rot="5400000">
                <a:off x="773578" y="4095074"/>
                <a:ext cx="61206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241630" y="4095074"/>
                <a:ext cx="61206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05526" y="4095074"/>
                <a:ext cx="61206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49"/>
              <p:cNvSpPr>
                <a:spLocks noChangeAspect="1"/>
              </p:cNvSpPr>
              <p:nvPr/>
            </p:nvSpPr>
            <p:spPr>
              <a:xfrm rot="5400000">
                <a:off x="-126522" y="4923166"/>
                <a:ext cx="140415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FFFF"/>
                    </a:solidFill>
                  </a:rPr>
                  <a:t>Function #1</a:t>
                </a:r>
              </a:p>
            </p:txBody>
          </p:sp>
          <p:sp>
            <p:nvSpPr>
              <p:cNvPr id="51" name="Rectangle 50"/>
              <p:cNvSpPr>
                <a:spLocks noChangeAspect="1"/>
              </p:cNvSpPr>
              <p:nvPr/>
            </p:nvSpPr>
            <p:spPr>
              <a:xfrm rot="5400000">
                <a:off x="377534" y="4923166"/>
                <a:ext cx="140415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FFFF"/>
                    </a:solidFill>
                  </a:rPr>
                  <a:t>Function #2</a:t>
                </a:r>
              </a:p>
            </p:txBody>
          </p:sp>
          <p:sp>
            <p:nvSpPr>
              <p:cNvPr id="52" name="Rectangle 51"/>
              <p:cNvSpPr>
                <a:spLocks noChangeAspect="1"/>
              </p:cNvSpPr>
              <p:nvPr/>
            </p:nvSpPr>
            <p:spPr>
              <a:xfrm rot="5400000">
                <a:off x="881590" y="4923166"/>
                <a:ext cx="1404156"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FFFFFF"/>
                    </a:solidFill>
                  </a:rPr>
                  <a:t>Function #3</a:t>
                </a:r>
              </a:p>
            </p:txBody>
          </p:sp>
          <p:sp>
            <p:nvSpPr>
              <p:cNvPr id="53" name="Rectangle 52"/>
              <p:cNvSpPr/>
              <p:nvPr/>
            </p:nvSpPr>
            <p:spPr>
              <a:xfrm>
                <a:off x="395536" y="2996952"/>
                <a:ext cx="1368152" cy="7920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000" dirty="0" smtClean="0">
                    <a:solidFill>
                      <a:srgbClr val="FFFFFF"/>
                    </a:solidFill>
                  </a:rPr>
                  <a:t>Project #2</a:t>
                </a:r>
                <a:endParaRPr lang="en-GB" sz="2000" dirty="0">
                  <a:solidFill>
                    <a:srgbClr val="FFFFFF"/>
                  </a:solidFill>
                </a:endParaRPr>
              </a:p>
            </p:txBody>
          </p:sp>
        </p:grpSp>
      </p:grpSp>
    </p:spTree>
    <p:extLst>
      <p:ext uri="{BB962C8B-B14F-4D97-AF65-F5344CB8AC3E}">
        <p14:creationId xmlns:p14="http://schemas.microsoft.com/office/powerpoint/2010/main" val="1743506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3810000" cy="4495800"/>
          </a:xfrm>
        </p:spPr>
        <p:txBody>
          <a:bodyPr>
            <a:noAutofit/>
          </a:bodyPr>
          <a:lstStyle/>
          <a:p>
            <a:r>
              <a:rPr lang="en-GB" sz="2000" dirty="0"/>
              <a:t>Project manager has full authority</a:t>
            </a:r>
          </a:p>
          <a:p>
            <a:r>
              <a:rPr lang="en-GB" sz="2000" dirty="0"/>
              <a:t>Strong sense of identity with the project and team</a:t>
            </a:r>
          </a:p>
          <a:p>
            <a:r>
              <a:rPr lang="en-GB" sz="2000" dirty="0"/>
              <a:t>Focussed on the project’s goals</a:t>
            </a:r>
          </a:p>
          <a:p>
            <a:r>
              <a:rPr lang="en-GB" sz="2000" dirty="0"/>
              <a:t>Dedicated resources</a:t>
            </a:r>
          </a:p>
          <a:p>
            <a:r>
              <a:rPr lang="en-GB" sz="2000" dirty="0"/>
              <a:t>Good environment for developing project skills</a:t>
            </a:r>
          </a:p>
          <a:p>
            <a:pPr marL="0" indent="0">
              <a:buNone/>
            </a:pPr>
            <a:endParaRPr lang="en-US" sz="2000"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59</a:t>
            </a:fld>
            <a:endParaRPr lang="en-US" dirty="0"/>
          </a:p>
        </p:txBody>
      </p:sp>
      <p:sp>
        <p:nvSpPr>
          <p:cNvPr id="4" name="Title 3"/>
          <p:cNvSpPr>
            <a:spLocks noGrp="1"/>
          </p:cNvSpPr>
          <p:nvPr>
            <p:ph type="title"/>
          </p:nvPr>
        </p:nvSpPr>
        <p:spPr/>
        <p:txBody>
          <a:bodyPr/>
          <a:lstStyle/>
          <a:p>
            <a:r>
              <a:rPr lang="en-US" dirty="0" smtClean="0"/>
              <a:t>Advantage / Disadvantage</a:t>
            </a:r>
            <a:endParaRPr lang="en-US" dirty="0"/>
          </a:p>
        </p:txBody>
      </p:sp>
      <p:sp>
        <p:nvSpPr>
          <p:cNvPr id="5" name="TextBox 4"/>
          <p:cNvSpPr txBox="1"/>
          <p:nvPr/>
        </p:nvSpPr>
        <p:spPr>
          <a:xfrm>
            <a:off x="4191000" y="1524000"/>
            <a:ext cx="4267200" cy="3447098"/>
          </a:xfrm>
          <a:prstGeom prst="rect">
            <a:avLst/>
          </a:prstGeom>
          <a:noFill/>
        </p:spPr>
        <p:txBody>
          <a:bodyPr wrap="square" rtlCol="0">
            <a:spAutoFit/>
          </a:bodyPr>
          <a:lstStyle/>
          <a:p>
            <a:pPr marL="342900" indent="-342900">
              <a:buFont typeface="Courier New"/>
              <a:buChar char="o"/>
            </a:pPr>
            <a:r>
              <a:rPr lang="en-GB" sz="2000" dirty="0"/>
              <a:t>A dedicated team </a:t>
            </a:r>
            <a:r>
              <a:rPr lang="en-GB" sz="2000" dirty="0" smtClean="0"/>
              <a:t>can be </a:t>
            </a:r>
            <a:r>
              <a:rPr lang="en-GB" sz="2000" dirty="0"/>
              <a:t>expensive, </a:t>
            </a:r>
            <a:r>
              <a:rPr lang="en-GB" sz="2000" dirty="0" smtClean="0"/>
              <a:t>and an </a:t>
            </a:r>
            <a:r>
              <a:rPr lang="en-GB" sz="2000" dirty="0"/>
              <a:t>inefficient use of </a:t>
            </a:r>
            <a:r>
              <a:rPr lang="en-GB" sz="2000" dirty="0" smtClean="0"/>
              <a:t>budget resources</a:t>
            </a:r>
            <a:endParaRPr lang="en-GB" sz="2000" dirty="0"/>
          </a:p>
          <a:p>
            <a:pPr marL="342900" indent="-342900">
              <a:buFont typeface="Courier New"/>
              <a:buChar char="o"/>
            </a:pPr>
            <a:r>
              <a:rPr lang="en-GB" sz="2000" dirty="0"/>
              <a:t>Team members can fall behind in their functional skills</a:t>
            </a:r>
          </a:p>
          <a:p>
            <a:pPr marL="342900" indent="-342900">
              <a:buFont typeface="Courier New"/>
              <a:buChar char="o"/>
            </a:pPr>
            <a:r>
              <a:rPr lang="en-GB" sz="2000" dirty="0"/>
              <a:t>Team can become isolated</a:t>
            </a:r>
          </a:p>
          <a:p>
            <a:pPr marL="342900" indent="-342900">
              <a:buFont typeface="Courier New"/>
              <a:buChar char="o"/>
            </a:pPr>
            <a:r>
              <a:rPr lang="en-GB" sz="2000" dirty="0"/>
              <a:t>Limits the number of projects that can be taken on at one time</a:t>
            </a:r>
          </a:p>
          <a:p>
            <a:pPr marL="342900" indent="-342900">
              <a:buFont typeface="Courier New"/>
              <a:buChar char="o"/>
            </a:pPr>
            <a:r>
              <a:rPr lang="en-GB" sz="2000" dirty="0"/>
              <a:t>End of project can mean end of employment</a:t>
            </a:r>
          </a:p>
          <a:p>
            <a:endParaRPr lang="en-US" dirty="0"/>
          </a:p>
        </p:txBody>
      </p:sp>
      <p:sp>
        <p:nvSpPr>
          <p:cNvPr id="6" name="TextBox 5"/>
          <p:cNvSpPr txBox="1"/>
          <p:nvPr/>
        </p:nvSpPr>
        <p:spPr>
          <a:xfrm>
            <a:off x="1752600" y="685800"/>
            <a:ext cx="529562" cy="923330"/>
          </a:xfrm>
          <a:prstGeom prst="rect">
            <a:avLst/>
          </a:prstGeom>
          <a:noFill/>
        </p:spPr>
        <p:txBody>
          <a:bodyPr wrap="none" rtlCol="0">
            <a:spAutoFit/>
          </a:bodyPr>
          <a:lstStyle/>
          <a:p>
            <a:r>
              <a:rPr lang="en-US" sz="5400" dirty="0">
                <a:solidFill>
                  <a:srgbClr val="B8551D"/>
                </a:solidFill>
              </a:rPr>
              <a:t>+</a:t>
            </a:r>
          </a:p>
        </p:txBody>
      </p:sp>
      <p:sp>
        <p:nvSpPr>
          <p:cNvPr id="7" name="TextBox 6"/>
          <p:cNvSpPr txBox="1"/>
          <p:nvPr/>
        </p:nvSpPr>
        <p:spPr>
          <a:xfrm>
            <a:off x="5791200" y="762000"/>
            <a:ext cx="396676" cy="923330"/>
          </a:xfrm>
          <a:prstGeom prst="rect">
            <a:avLst/>
          </a:prstGeom>
          <a:noFill/>
        </p:spPr>
        <p:txBody>
          <a:bodyPr wrap="none" rtlCol="0">
            <a:spAutoFit/>
          </a:bodyPr>
          <a:lstStyle/>
          <a:p>
            <a:r>
              <a:rPr lang="en-US" sz="5400" dirty="0" smtClean="0">
                <a:solidFill>
                  <a:schemeClr val="accent5">
                    <a:lumMod val="75000"/>
                  </a:schemeClr>
                </a:solidFill>
              </a:rPr>
              <a:t>-</a:t>
            </a:r>
            <a:endParaRPr lang="en-US" sz="5400" dirty="0">
              <a:solidFill>
                <a:schemeClr val="accent5">
                  <a:lumMod val="75000"/>
                </a:schemeClr>
              </a:solidFill>
            </a:endParaRPr>
          </a:p>
        </p:txBody>
      </p:sp>
    </p:spTree>
    <p:extLst>
      <p:ext uri="{BB962C8B-B14F-4D97-AF65-F5344CB8AC3E}">
        <p14:creationId xmlns:p14="http://schemas.microsoft.com/office/powerpoint/2010/main" val="3197629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p:txBody>
          <a:bodyPr/>
          <a:lstStyle/>
          <a:p>
            <a:r>
              <a:rPr lang="en-GB" dirty="0"/>
              <a:t>Project </a:t>
            </a:r>
            <a:r>
              <a:rPr lang="en-GB" dirty="0" smtClean="0"/>
              <a:t>Controls </a:t>
            </a:r>
            <a:r>
              <a:rPr lang="en-GB" dirty="0"/>
              <a:t>Principles</a:t>
            </a:r>
          </a:p>
        </p:txBody>
      </p:sp>
      <p:grpSp>
        <p:nvGrpSpPr>
          <p:cNvPr id="20" name="Group 19"/>
          <p:cNvGrpSpPr/>
          <p:nvPr/>
        </p:nvGrpSpPr>
        <p:grpSpPr>
          <a:xfrm>
            <a:off x="2057400" y="2316860"/>
            <a:ext cx="5029200" cy="2638463"/>
            <a:chOff x="2641600" y="3187700"/>
            <a:chExt cx="5448300" cy="2638463"/>
          </a:xfrm>
        </p:grpSpPr>
        <p:sp>
          <p:nvSpPr>
            <p:cNvPr id="940035" name="Oval 3"/>
            <p:cNvSpPr>
              <a:spLocks noChangeArrowheads="1"/>
            </p:cNvSpPr>
            <p:nvPr/>
          </p:nvSpPr>
          <p:spPr bwMode="auto">
            <a:xfrm>
              <a:off x="2641600" y="3200400"/>
              <a:ext cx="908050" cy="838200"/>
            </a:xfrm>
            <a:prstGeom prst="ellipse">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wrap="none" lIns="90000" tIns="46800" rIns="90000" bIns="46800" anchor="ctr"/>
            <a:lstStyle/>
            <a:p>
              <a:pPr eaLnBrk="1" hangingPunct="1"/>
              <a:r>
                <a:rPr lang="en-GB" b="1" dirty="0">
                  <a:solidFill>
                    <a:srgbClr val="009900"/>
                  </a:solidFill>
                </a:rPr>
                <a:t>A</a:t>
              </a:r>
            </a:p>
          </p:txBody>
        </p:sp>
        <p:sp>
          <p:nvSpPr>
            <p:cNvPr id="940036" name="Oval 4"/>
            <p:cNvSpPr>
              <a:spLocks noChangeArrowheads="1"/>
            </p:cNvSpPr>
            <p:nvPr/>
          </p:nvSpPr>
          <p:spPr bwMode="auto">
            <a:xfrm>
              <a:off x="7181850" y="3200400"/>
              <a:ext cx="908050" cy="838200"/>
            </a:xfrm>
            <a:prstGeom prst="ellips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lIns="90000" tIns="46800" rIns="90000" bIns="46800" anchor="ctr"/>
            <a:lstStyle/>
            <a:p>
              <a:pPr eaLnBrk="1" hangingPunct="1"/>
              <a:r>
                <a:rPr lang="en-GB" b="1" dirty="0">
                  <a:solidFill>
                    <a:srgbClr val="FF0000"/>
                  </a:solidFill>
                </a:rPr>
                <a:t>B</a:t>
              </a:r>
            </a:p>
          </p:txBody>
        </p:sp>
        <p:cxnSp>
          <p:nvCxnSpPr>
            <p:cNvPr id="940037" name="AutoShape 5"/>
            <p:cNvCxnSpPr>
              <a:cxnSpLocks noChangeShapeType="1"/>
              <a:stCxn id="940035" idx="6"/>
              <a:endCxn id="940036" idx="2"/>
            </p:cNvCxnSpPr>
            <p:nvPr/>
          </p:nvCxnSpPr>
          <p:spPr bwMode="auto">
            <a:xfrm>
              <a:off x="3549650" y="3619500"/>
              <a:ext cx="3632200" cy="0"/>
            </a:xfrm>
            <a:prstGeom prst="straightConnector1">
              <a:avLst/>
            </a:prstGeom>
            <a:noFill/>
            <a:ln w="9525">
              <a:solidFill>
                <a:srgbClr val="FF9900"/>
              </a:solidFill>
              <a:prstDash val="dash"/>
              <a:round/>
              <a:headEnd type="none" w="sm" len="sm"/>
              <a:tailEnd type="triangle" w="lg" len="med"/>
            </a:ln>
            <a:effectLst/>
          </p:spPr>
        </p:cxnSp>
        <p:sp>
          <p:nvSpPr>
            <p:cNvPr id="940038" name="Freeform 6"/>
            <p:cNvSpPr>
              <a:spLocks/>
            </p:cNvSpPr>
            <p:nvPr/>
          </p:nvSpPr>
          <p:spPr bwMode="auto">
            <a:xfrm>
              <a:off x="3549650" y="3594100"/>
              <a:ext cx="1890713" cy="654050"/>
            </a:xfrm>
            <a:custGeom>
              <a:avLst/>
              <a:gdLst/>
              <a:ahLst/>
              <a:cxnLst>
                <a:cxn ang="0">
                  <a:pos x="0" y="0"/>
                </a:cxn>
                <a:cxn ang="0">
                  <a:pos x="454" y="312"/>
                </a:cxn>
                <a:cxn ang="0">
                  <a:pos x="843" y="406"/>
                </a:cxn>
                <a:cxn ang="0">
                  <a:pos x="1099" y="278"/>
                </a:cxn>
              </a:cxnLst>
              <a:rect l="0" t="0" r="r" b="b"/>
              <a:pathLst>
                <a:path w="1099" h="412">
                  <a:moveTo>
                    <a:pt x="0" y="0"/>
                  </a:moveTo>
                  <a:cubicBezTo>
                    <a:pt x="76" y="52"/>
                    <a:pt x="314" y="244"/>
                    <a:pt x="454" y="312"/>
                  </a:cubicBezTo>
                  <a:cubicBezTo>
                    <a:pt x="594" y="380"/>
                    <a:pt x="736" y="412"/>
                    <a:pt x="843" y="406"/>
                  </a:cubicBezTo>
                  <a:cubicBezTo>
                    <a:pt x="950" y="400"/>
                    <a:pt x="1046" y="305"/>
                    <a:pt x="1099" y="278"/>
                  </a:cubicBezTo>
                </a:path>
              </a:pathLst>
            </a:custGeom>
            <a:noFill/>
            <a:ln w="12700" cap="flat" cmpd="sng">
              <a:solidFill>
                <a:schemeClr val="tx2"/>
              </a:solidFill>
              <a:prstDash val="solid"/>
              <a:round/>
              <a:headEnd type="none" w="sm" len="sm"/>
              <a:tailEnd type="none" w="sm" len="sm"/>
            </a:ln>
            <a:effectLst/>
          </p:spPr>
          <p:txBody>
            <a:bodyPr lIns="90000" tIns="46800" rIns="90000" bIns="46800"/>
            <a:lstStyle/>
            <a:p>
              <a:endParaRPr lang="en-US" b="1" dirty="0"/>
            </a:p>
          </p:txBody>
        </p:sp>
        <p:sp>
          <p:nvSpPr>
            <p:cNvPr id="940039" name="Text Box 7"/>
            <p:cNvSpPr txBox="1">
              <a:spLocks noChangeArrowheads="1"/>
            </p:cNvSpPr>
            <p:nvPr/>
          </p:nvSpPr>
          <p:spPr bwMode="auto">
            <a:xfrm>
              <a:off x="3632200" y="3276600"/>
              <a:ext cx="1520183" cy="371513"/>
            </a:xfrm>
            <a:prstGeom prst="rect">
              <a:avLst/>
            </a:prstGeom>
            <a:noFill/>
            <a:ln w="9525">
              <a:noFill/>
              <a:miter lim="800000"/>
              <a:headEnd type="none" w="sm" len="sm"/>
              <a:tailEnd type="none" w="sm" len="sm"/>
            </a:ln>
            <a:effectLst/>
          </p:spPr>
          <p:txBody>
            <a:bodyPr wrap="none" lIns="90000" tIns="46800" rIns="90000" bIns="46800">
              <a:spAutoFit/>
            </a:bodyPr>
            <a:lstStyle/>
            <a:p>
              <a:pPr algn="l" eaLnBrk="1" hangingPunct="1"/>
              <a:r>
                <a:rPr lang="en-GB" b="1" dirty="0"/>
                <a:t>Original plan</a:t>
              </a:r>
            </a:p>
          </p:txBody>
        </p:sp>
        <p:sp>
          <p:nvSpPr>
            <p:cNvPr id="940040" name="Text Box 8"/>
            <p:cNvSpPr txBox="1">
              <a:spLocks noChangeArrowheads="1"/>
            </p:cNvSpPr>
            <p:nvPr/>
          </p:nvSpPr>
          <p:spPr bwMode="auto">
            <a:xfrm>
              <a:off x="3454400" y="4267200"/>
              <a:ext cx="1526644" cy="371513"/>
            </a:xfrm>
            <a:prstGeom prst="rect">
              <a:avLst/>
            </a:prstGeom>
            <a:noFill/>
            <a:ln w="9525">
              <a:noFill/>
              <a:miter lim="800000"/>
              <a:headEnd type="none" w="sm" len="sm"/>
              <a:tailEnd type="none" w="sm" len="sm"/>
            </a:ln>
            <a:effectLst/>
          </p:spPr>
          <p:txBody>
            <a:bodyPr wrap="none" lIns="90000" tIns="46800" rIns="90000" bIns="46800">
              <a:spAutoFit/>
            </a:bodyPr>
            <a:lstStyle/>
            <a:p>
              <a:pPr algn="l" eaLnBrk="1" hangingPunct="1"/>
              <a:r>
                <a:rPr lang="en-GB" b="1" dirty="0"/>
                <a:t>Actual Route</a:t>
              </a:r>
            </a:p>
          </p:txBody>
        </p:sp>
        <p:sp>
          <p:nvSpPr>
            <p:cNvPr id="940041" name="Text Box 9"/>
            <p:cNvSpPr txBox="1">
              <a:spLocks noChangeArrowheads="1"/>
            </p:cNvSpPr>
            <p:nvPr/>
          </p:nvSpPr>
          <p:spPr bwMode="auto">
            <a:xfrm>
              <a:off x="4811713" y="5130800"/>
              <a:ext cx="1363196" cy="371513"/>
            </a:xfrm>
            <a:prstGeom prst="rect">
              <a:avLst/>
            </a:prstGeom>
            <a:noFill/>
            <a:ln w="9525">
              <a:noFill/>
              <a:miter lim="800000"/>
              <a:headEnd type="none" w="sm" len="sm"/>
              <a:tailEnd type="none" w="sm" len="sm"/>
            </a:ln>
            <a:effectLst/>
          </p:spPr>
          <p:txBody>
            <a:bodyPr wrap="none" lIns="90000" tIns="46800" rIns="90000" bIns="46800">
              <a:spAutoFit/>
            </a:bodyPr>
            <a:lstStyle/>
            <a:p>
              <a:pPr algn="l" eaLnBrk="1" hangingPunct="1"/>
              <a:r>
                <a:rPr lang="en-GB" b="1" dirty="0"/>
                <a:t>Monitoring</a:t>
              </a:r>
            </a:p>
          </p:txBody>
        </p:sp>
        <p:sp>
          <p:nvSpPr>
            <p:cNvPr id="940042" name="Text Box 10"/>
            <p:cNvSpPr txBox="1">
              <a:spLocks noChangeArrowheads="1"/>
            </p:cNvSpPr>
            <p:nvPr/>
          </p:nvSpPr>
          <p:spPr bwMode="auto">
            <a:xfrm>
              <a:off x="4476750" y="5454650"/>
              <a:ext cx="2239686" cy="371513"/>
            </a:xfrm>
            <a:prstGeom prst="rect">
              <a:avLst/>
            </a:prstGeom>
            <a:noFill/>
            <a:ln w="9525">
              <a:noFill/>
              <a:miter lim="800000"/>
              <a:headEnd type="none" w="sm" len="sm"/>
              <a:tailEnd type="none" w="sm" len="sm"/>
            </a:ln>
            <a:effectLst/>
          </p:spPr>
          <p:txBody>
            <a:bodyPr wrap="none" lIns="90000" tIns="46800" rIns="90000" bIns="46800">
              <a:spAutoFit/>
            </a:bodyPr>
            <a:lstStyle/>
            <a:p>
              <a:pPr algn="l" eaLnBrk="1" hangingPunct="1"/>
              <a:r>
                <a:rPr lang="en-GB" b="1" dirty="0" smtClean="0"/>
                <a:t>“Are we there yet?”</a:t>
              </a:r>
              <a:endParaRPr lang="en-GB" b="1" dirty="0"/>
            </a:p>
          </p:txBody>
        </p:sp>
        <p:grpSp>
          <p:nvGrpSpPr>
            <p:cNvPr id="940043" name="Group 11"/>
            <p:cNvGrpSpPr>
              <a:grpSpLocks/>
            </p:cNvGrpSpPr>
            <p:nvPr/>
          </p:nvGrpSpPr>
          <p:grpSpPr bwMode="auto">
            <a:xfrm>
              <a:off x="5365750" y="3962400"/>
              <a:ext cx="165100" cy="152400"/>
              <a:chOff x="1728" y="3024"/>
              <a:chExt cx="96" cy="96"/>
            </a:xfrm>
          </p:grpSpPr>
          <p:sp>
            <p:nvSpPr>
              <p:cNvPr id="940044" name="Line 12"/>
              <p:cNvSpPr>
                <a:spLocks noChangeShapeType="1"/>
              </p:cNvSpPr>
              <p:nvPr/>
            </p:nvSpPr>
            <p:spPr bwMode="auto">
              <a:xfrm>
                <a:off x="1728" y="3024"/>
                <a:ext cx="96" cy="96"/>
              </a:xfrm>
              <a:prstGeom prst="line">
                <a:avLst/>
              </a:prstGeom>
              <a:noFill/>
              <a:ln w="28575">
                <a:solidFill>
                  <a:srgbClr val="FF0000"/>
                </a:solidFill>
                <a:round/>
                <a:headEnd type="none" w="sm" len="sm"/>
                <a:tailEnd type="none" w="sm" len="sm"/>
              </a:ln>
              <a:effectLst/>
            </p:spPr>
            <p:txBody>
              <a:bodyPr lIns="90000" tIns="46800" rIns="90000" bIns="46800"/>
              <a:lstStyle/>
              <a:p>
                <a:endParaRPr lang="en-US" b="1" dirty="0"/>
              </a:p>
            </p:txBody>
          </p:sp>
          <p:sp>
            <p:nvSpPr>
              <p:cNvPr id="940045" name="Line 13"/>
              <p:cNvSpPr>
                <a:spLocks noChangeShapeType="1"/>
              </p:cNvSpPr>
              <p:nvPr/>
            </p:nvSpPr>
            <p:spPr bwMode="auto">
              <a:xfrm flipH="1">
                <a:off x="1728" y="3024"/>
                <a:ext cx="96" cy="96"/>
              </a:xfrm>
              <a:prstGeom prst="line">
                <a:avLst/>
              </a:prstGeom>
              <a:noFill/>
              <a:ln w="28575">
                <a:solidFill>
                  <a:srgbClr val="FF0000"/>
                </a:solidFill>
                <a:round/>
                <a:headEnd type="none" w="sm" len="sm"/>
                <a:tailEnd type="none" w="sm" len="sm"/>
              </a:ln>
              <a:effectLst/>
            </p:spPr>
            <p:txBody>
              <a:bodyPr lIns="90000" tIns="46800" rIns="90000" bIns="46800"/>
              <a:lstStyle/>
              <a:p>
                <a:endParaRPr lang="en-US" b="1" dirty="0"/>
              </a:p>
            </p:txBody>
          </p:sp>
        </p:grpSp>
        <p:sp>
          <p:nvSpPr>
            <p:cNvPr id="940046" name="Line 14"/>
            <p:cNvSpPr>
              <a:spLocks noChangeShapeType="1"/>
            </p:cNvSpPr>
            <p:nvPr/>
          </p:nvSpPr>
          <p:spPr bwMode="auto">
            <a:xfrm flipV="1">
              <a:off x="5487988" y="4281488"/>
              <a:ext cx="0" cy="741362"/>
            </a:xfrm>
            <a:prstGeom prst="line">
              <a:avLst/>
            </a:prstGeom>
            <a:noFill/>
            <a:ln w="12700">
              <a:solidFill>
                <a:schemeClr val="tx1"/>
              </a:solidFill>
              <a:prstDash val="dash"/>
              <a:round/>
              <a:headEnd type="none" w="sm" len="sm"/>
              <a:tailEnd type="triangle" w="lg" len="med"/>
            </a:ln>
            <a:effectLst/>
          </p:spPr>
          <p:txBody>
            <a:bodyPr wrap="none"/>
            <a:lstStyle/>
            <a:p>
              <a:endParaRPr lang="en-US" b="1" dirty="0"/>
            </a:p>
          </p:txBody>
        </p:sp>
        <p:grpSp>
          <p:nvGrpSpPr>
            <p:cNvPr id="940047" name="Group 15"/>
            <p:cNvGrpSpPr>
              <a:grpSpLocks/>
            </p:cNvGrpSpPr>
            <p:nvPr/>
          </p:nvGrpSpPr>
          <p:grpSpPr bwMode="auto">
            <a:xfrm>
              <a:off x="5487992" y="3629031"/>
              <a:ext cx="956080" cy="622301"/>
              <a:chOff x="3191" y="2286"/>
              <a:chExt cx="556" cy="392"/>
            </a:xfrm>
          </p:grpSpPr>
          <p:sp>
            <p:nvSpPr>
              <p:cNvPr id="940048" name="Text Box 16"/>
              <p:cNvSpPr txBox="1">
                <a:spLocks noChangeArrowheads="1"/>
              </p:cNvSpPr>
              <p:nvPr/>
            </p:nvSpPr>
            <p:spPr bwMode="auto">
              <a:xfrm>
                <a:off x="3288" y="2445"/>
                <a:ext cx="459" cy="233"/>
              </a:xfrm>
              <a:prstGeom prst="rect">
                <a:avLst/>
              </a:prstGeom>
              <a:noFill/>
              <a:ln w="12700" cap="sq">
                <a:noFill/>
                <a:miter lim="800000"/>
                <a:headEnd type="none" w="sm" len="sm"/>
                <a:tailEnd type="none" w="sm" len="sm"/>
              </a:ln>
              <a:effectLst/>
            </p:spPr>
            <p:txBody>
              <a:bodyPr wrap="none">
                <a:spAutoFit/>
              </a:bodyPr>
              <a:lstStyle/>
              <a:p>
                <a:pPr algn="l" eaLnBrk="1" hangingPunct="1"/>
                <a:r>
                  <a:rPr lang="en-GB" b="1" dirty="0"/>
                  <a:t>Trend</a:t>
                </a:r>
              </a:p>
            </p:txBody>
          </p:sp>
          <p:sp>
            <p:nvSpPr>
              <p:cNvPr id="940049" name="Freeform 17"/>
              <p:cNvSpPr>
                <a:spLocks/>
              </p:cNvSpPr>
              <p:nvPr/>
            </p:nvSpPr>
            <p:spPr bwMode="auto">
              <a:xfrm>
                <a:off x="3191" y="2286"/>
                <a:ext cx="283" cy="237"/>
              </a:xfrm>
              <a:custGeom>
                <a:avLst/>
                <a:gdLst/>
                <a:ahLst/>
                <a:cxnLst>
                  <a:cxn ang="0">
                    <a:pos x="0" y="237"/>
                  </a:cxn>
                  <a:cxn ang="0">
                    <a:pos x="110" y="137"/>
                  </a:cxn>
                  <a:cxn ang="0">
                    <a:pos x="283" y="0"/>
                  </a:cxn>
                </a:cxnLst>
                <a:rect l="0" t="0" r="r" b="b"/>
                <a:pathLst>
                  <a:path w="283" h="237">
                    <a:moveTo>
                      <a:pt x="0" y="237"/>
                    </a:moveTo>
                    <a:cubicBezTo>
                      <a:pt x="18" y="220"/>
                      <a:pt x="63" y="176"/>
                      <a:pt x="110" y="137"/>
                    </a:cubicBezTo>
                    <a:cubicBezTo>
                      <a:pt x="157" y="98"/>
                      <a:pt x="247" y="29"/>
                      <a:pt x="283" y="0"/>
                    </a:cubicBezTo>
                  </a:path>
                </a:pathLst>
              </a:custGeom>
              <a:noFill/>
              <a:ln w="12700" cap="flat" cmpd="sng">
                <a:solidFill>
                  <a:schemeClr val="tx2"/>
                </a:solidFill>
                <a:prstDash val="dash"/>
                <a:round/>
                <a:headEnd type="none" w="sm" len="sm"/>
                <a:tailEnd type="none" w="sm" len="sm"/>
              </a:ln>
              <a:effectLst/>
            </p:spPr>
            <p:txBody>
              <a:bodyPr wrap="none"/>
              <a:lstStyle/>
              <a:p>
                <a:endParaRPr lang="en-US" b="1" dirty="0"/>
              </a:p>
            </p:txBody>
          </p:sp>
        </p:grpSp>
        <p:sp>
          <p:nvSpPr>
            <p:cNvPr id="940050" name="Freeform 18"/>
            <p:cNvSpPr>
              <a:spLocks/>
            </p:cNvSpPr>
            <p:nvPr/>
          </p:nvSpPr>
          <p:spPr bwMode="auto">
            <a:xfrm>
              <a:off x="6022975" y="3187700"/>
              <a:ext cx="1162050" cy="411163"/>
            </a:xfrm>
            <a:custGeom>
              <a:avLst/>
              <a:gdLst/>
              <a:ahLst/>
              <a:cxnLst>
                <a:cxn ang="0">
                  <a:pos x="0" y="241"/>
                </a:cxn>
                <a:cxn ang="0">
                  <a:pos x="265" y="31"/>
                </a:cxn>
                <a:cxn ang="0">
                  <a:pos x="512" y="58"/>
                </a:cxn>
                <a:cxn ang="0">
                  <a:pos x="676" y="259"/>
                </a:cxn>
              </a:cxnLst>
              <a:rect l="0" t="0" r="r" b="b"/>
              <a:pathLst>
                <a:path w="676" h="259">
                  <a:moveTo>
                    <a:pt x="0" y="241"/>
                  </a:moveTo>
                  <a:cubicBezTo>
                    <a:pt x="44" y="206"/>
                    <a:pt x="180" y="62"/>
                    <a:pt x="265" y="31"/>
                  </a:cubicBezTo>
                  <a:cubicBezTo>
                    <a:pt x="350" y="0"/>
                    <a:pt x="444" y="20"/>
                    <a:pt x="512" y="58"/>
                  </a:cubicBezTo>
                  <a:cubicBezTo>
                    <a:pt x="580" y="96"/>
                    <a:pt x="642" y="217"/>
                    <a:pt x="676" y="259"/>
                  </a:cubicBezTo>
                </a:path>
              </a:pathLst>
            </a:custGeom>
            <a:noFill/>
            <a:ln w="12700" cap="flat" cmpd="sng">
              <a:solidFill>
                <a:schemeClr val="tx2"/>
              </a:solidFill>
              <a:prstDash val="dash"/>
              <a:round/>
              <a:headEnd type="none" w="sm" len="sm"/>
              <a:tailEnd type="triangle" w="med" len="med"/>
            </a:ln>
            <a:effectLst/>
          </p:spPr>
          <p:txBody>
            <a:bodyPr wrap="none"/>
            <a:lstStyle/>
            <a:p>
              <a:endParaRPr lang="en-US" b="1" dirty="0"/>
            </a:p>
          </p:txBody>
        </p:sp>
      </p:grpSp>
      <p:sp>
        <p:nvSpPr>
          <p:cNvPr id="2" name="Footer Placeholder 1"/>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6</a:t>
            </a:fld>
            <a:endParaRPr lang="en-US" dirty="0"/>
          </a:p>
        </p:txBody>
      </p:sp>
    </p:spTree>
    <p:extLst>
      <p:ext uri="{BB962C8B-B14F-4D97-AF65-F5344CB8AC3E}">
        <p14:creationId xmlns:p14="http://schemas.microsoft.com/office/powerpoint/2010/main" val="153440466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Matrix</a:t>
            </a:r>
            <a:endParaRPr lang="en-GB" dirty="0"/>
          </a:p>
        </p:txBody>
      </p:sp>
      <p:sp>
        <p:nvSpPr>
          <p:cNvPr id="3" name="Content Placeholder 2"/>
          <p:cNvSpPr>
            <a:spLocks noGrp="1"/>
          </p:cNvSpPr>
          <p:nvPr>
            <p:ph idx="1"/>
          </p:nvPr>
        </p:nvSpPr>
        <p:spPr>
          <a:xfrm>
            <a:off x="4067944" y="1600200"/>
            <a:ext cx="4618856" cy="4525963"/>
          </a:xfrm>
        </p:spPr>
        <p:txBody>
          <a:bodyPr/>
          <a:lstStyle/>
          <a:p>
            <a:r>
              <a:rPr lang="en-GB" sz="2400" dirty="0" smtClean="0"/>
              <a:t>Responsibility split between project manager and line manager</a:t>
            </a:r>
          </a:p>
          <a:p>
            <a:r>
              <a:rPr lang="en-GB" sz="2400" dirty="0" smtClean="0"/>
              <a:t>Team members have responsibilities to both project(s) and to business-as-usual</a:t>
            </a:r>
          </a:p>
          <a:p>
            <a:r>
              <a:rPr lang="en-GB" sz="2400" dirty="0" smtClean="0"/>
              <a:t>Project office can help with communication, prioritisation and integration</a:t>
            </a:r>
          </a:p>
        </p:txBody>
      </p:sp>
      <p:grpSp>
        <p:nvGrpSpPr>
          <p:cNvPr id="44" name="Group 43"/>
          <p:cNvGrpSpPr/>
          <p:nvPr/>
        </p:nvGrpSpPr>
        <p:grpSpPr>
          <a:xfrm>
            <a:off x="251520" y="1628800"/>
            <a:ext cx="3456384" cy="3456384"/>
            <a:chOff x="251520" y="1628800"/>
            <a:chExt cx="3456384" cy="3456384"/>
          </a:xfrm>
        </p:grpSpPr>
        <p:cxnSp>
          <p:nvCxnSpPr>
            <p:cNvPr id="40" name="Straight Connector 39"/>
            <p:cNvCxnSpPr/>
            <p:nvPr/>
          </p:nvCxnSpPr>
          <p:spPr>
            <a:xfrm>
              <a:off x="251520" y="3501008"/>
              <a:ext cx="28803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35796" y="2816932"/>
              <a:ext cx="36004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239852" y="2816932"/>
              <a:ext cx="36004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231740" y="2816932"/>
              <a:ext cx="36004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799692" y="2816932"/>
              <a:ext cx="360040"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56592" y="3645024"/>
              <a:ext cx="2016224"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520" y="2636912"/>
              <a:ext cx="316835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979712" y="2492896"/>
              <a:ext cx="28803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15616" y="1628800"/>
              <a:ext cx="1872208" cy="72008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smtClean="0">
                  <a:solidFill>
                    <a:srgbClr val="FFFFFF"/>
                  </a:solidFill>
                </a:rPr>
                <a:t>Organisation</a:t>
              </a:r>
              <a:endParaRPr lang="en-GB" dirty="0">
                <a:solidFill>
                  <a:srgbClr val="FFFFFF"/>
                </a:solidFill>
              </a:endParaRPr>
            </a:p>
          </p:txBody>
        </p:sp>
        <p:sp>
          <p:nvSpPr>
            <p:cNvPr id="27" name="Rectangle 26"/>
            <p:cNvSpPr/>
            <p:nvPr/>
          </p:nvSpPr>
          <p:spPr>
            <a:xfrm>
              <a:off x="539552" y="3284984"/>
              <a:ext cx="3168352"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solidFill>
                    <a:srgbClr val="FFFFFF"/>
                  </a:solidFill>
                </a:rPr>
                <a:t>Project #1</a:t>
              </a:r>
              <a:endParaRPr lang="en-GB" dirty="0">
                <a:solidFill>
                  <a:srgbClr val="FFFFFF"/>
                </a:solidFill>
              </a:endParaRPr>
            </a:p>
          </p:txBody>
        </p:sp>
        <p:sp>
          <p:nvSpPr>
            <p:cNvPr id="28" name="Rectangle 27"/>
            <p:cNvSpPr/>
            <p:nvPr/>
          </p:nvSpPr>
          <p:spPr>
            <a:xfrm>
              <a:off x="539552" y="3861048"/>
              <a:ext cx="3168352"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solidFill>
                    <a:srgbClr val="FFFFFF"/>
                  </a:solidFill>
                </a:rPr>
                <a:t>Project #2</a:t>
              </a:r>
              <a:endParaRPr lang="en-GB" dirty="0">
                <a:solidFill>
                  <a:srgbClr val="FFFFFF"/>
                </a:solidFill>
              </a:endParaRPr>
            </a:p>
          </p:txBody>
        </p:sp>
        <p:sp>
          <p:nvSpPr>
            <p:cNvPr id="31" name="Rectangle 30"/>
            <p:cNvSpPr/>
            <p:nvPr/>
          </p:nvSpPr>
          <p:spPr>
            <a:xfrm>
              <a:off x="539552" y="4437112"/>
              <a:ext cx="3168352"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smtClean="0">
                  <a:solidFill>
                    <a:srgbClr val="FFFFFF"/>
                  </a:solidFill>
                </a:rPr>
                <a:t>Project #3</a:t>
              </a:r>
              <a:endParaRPr lang="en-GB" dirty="0">
                <a:solidFill>
                  <a:srgbClr val="FFFFFF"/>
                </a:solidFill>
              </a:endParaRPr>
            </a:p>
          </p:txBody>
        </p:sp>
        <p:grpSp>
          <p:nvGrpSpPr>
            <p:cNvPr id="32" name="Group 31"/>
            <p:cNvGrpSpPr/>
            <p:nvPr/>
          </p:nvGrpSpPr>
          <p:grpSpPr>
            <a:xfrm>
              <a:off x="1763688" y="2996952"/>
              <a:ext cx="1872208" cy="2088232"/>
              <a:chOff x="539552" y="4401108"/>
              <a:chExt cx="1872208" cy="1404156"/>
            </a:xfrm>
          </p:grpSpPr>
          <p:sp>
            <p:nvSpPr>
              <p:cNvPr id="5" name="Rectangle 4"/>
              <p:cNvSpPr>
                <a:spLocks noChangeAspect="1"/>
              </p:cNvSpPr>
              <p:nvPr/>
            </p:nvSpPr>
            <p:spPr>
              <a:xfrm rot="5400000">
                <a:off x="17494" y="4923166"/>
                <a:ext cx="1404156" cy="36004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solidFill>
                      <a:srgbClr val="FFFFFF"/>
                    </a:solidFill>
                  </a:rPr>
                  <a:t>Function #1</a:t>
                </a:r>
              </a:p>
            </p:txBody>
          </p:sp>
          <p:sp>
            <p:nvSpPr>
              <p:cNvPr id="6" name="Rectangle 5"/>
              <p:cNvSpPr>
                <a:spLocks noChangeAspect="1"/>
              </p:cNvSpPr>
              <p:nvPr/>
            </p:nvSpPr>
            <p:spPr>
              <a:xfrm rot="5400000">
                <a:off x="521550" y="4923166"/>
                <a:ext cx="1404156" cy="36004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solidFill>
                      <a:srgbClr val="FFFFFF"/>
                    </a:solidFill>
                  </a:rPr>
                  <a:t>Function #2</a:t>
                </a:r>
              </a:p>
            </p:txBody>
          </p:sp>
          <p:sp>
            <p:nvSpPr>
              <p:cNvPr id="7" name="Rectangle 6"/>
              <p:cNvSpPr>
                <a:spLocks noChangeAspect="1"/>
              </p:cNvSpPr>
              <p:nvPr/>
            </p:nvSpPr>
            <p:spPr>
              <a:xfrm rot="5400000">
                <a:off x="1025606" y="4923166"/>
                <a:ext cx="1404156" cy="36004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solidFill>
                      <a:srgbClr val="FFFFFF"/>
                    </a:solidFill>
                  </a:rPr>
                  <a:t>Function #3</a:t>
                </a:r>
              </a:p>
            </p:txBody>
          </p:sp>
          <p:sp>
            <p:nvSpPr>
              <p:cNvPr id="50" name="Rectangle 49"/>
              <p:cNvSpPr>
                <a:spLocks noChangeAspect="1"/>
              </p:cNvSpPr>
              <p:nvPr/>
            </p:nvSpPr>
            <p:spPr>
              <a:xfrm rot="5400000">
                <a:off x="1529662" y="4923166"/>
                <a:ext cx="1404156" cy="36004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smtClean="0">
                    <a:solidFill>
                      <a:srgbClr val="FFFFFF"/>
                    </a:solidFill>
                  </a:rPr>
                  <a:t>Function #4</a:t>
                </a:r>
              </a:p>
            </p:txBody>
          </p:sp>
        </p:grpSp>
        <p:cxnSp>
          <p:nvCxnSpPr>
            <p:cNvPr id="42" name="Straight Connector 41"/>
            <p:cNvCxnSpPr/>
            <p:nvPr/>
          </p:nvCxnSpPr>
          <p:spPr>
            <a:xfrm>
              <a:off x="251520" y="4077072"/>
              <a:ext cx="28803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51520" y="4653136"/>
              <a:ext cx="28803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16033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3810000" cy="4495800"/>
          </a:xfrm>
        </p:spPr>
        <p:txBody>
          <a:bodyPr>
            <a:noAutofit/>
          </a:bodyPr>
          <a:lstStyle/>
          <a:p>
            <a:r>
              <a:rPr lang="en-GB" sz="2000" dirty="0"/>
              <a:t>Efficient use of resources</a:t>
            </a:r>
          </a:p>
          <a:p>
            <a:r>
              <a:rPr lang="en-GB" sz="2000" dirty="0"/>
              <a:t>Entire organisation is a single resource pool</a:t>
            </a:r>
          </a:p>
          <a:p>
            <a:r>
              <a:rPr lang="en-GB" sz="2000" dirty="0"/>
              <a:t>Consistent methods across projects</a:t>
            </a:r>
          </a:p>
          <a:p>
            <a:r>
              <a:rPr lang="en-GB" sz="2000" dirty="0"/>
              <a:t>Easy to respond to changes</a:t>
            </a:r>
          </a:p>
          <a:p>
            <a:r>
              <a:rPr lang="en-GB" sz="2000" dirty="0"/>
              <a:t>Flexible approach</a:t>
            </a:r>
          </a:p>
          <a:p>
            <a:r>
              <a:rPr lang="en-GB" sz="2000" dirty="0"/>
              <a:t>Can handle different types of </a:t>
            </a:r>
            <a:r>
              <a:rPr lang="en-GB" sz="2000" dirty="0" smtClean="0"/>
              <a:t>project</a:t>
            </a:r>
            <a:endParaRPr lang="en-GB" sz="2000"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61</a:t>
            </a:fld>
            <a:endParaRPr lang="en-US" dirty="0"/>
          </a:p>
        </p:txBody>
      </p:sp>
      <p:sp>
        <p:nvSpPr>
          <p:cNvPr id="4" name="Title 3"/>
          <p:cNvSpPr>
            <a:spLocks noGrp="1"/>
          </p:cNvSpPr>
          <p:nvPr>
            <p:ph type="title"/>
          </p:nvPr>
        </p:nvSpPr>
        <p:spPr/>
        <p:txBody>
          <a:bodyPr/>
          <a:lstStyle/>
          <a:p>
            <a:r>
              <a:rPr lang="en-US" dirty="0" smtClean="0"/>
              <a:t>Advantage / Disadvantage</a:t>
            </a:r>
            <a:endParaRPr lang="en-US" dirty="0"/>
          </a:p>
        </p:txBody>
      </p:sp>
      <p:sp>
        <p:nvSpPr>
          <p:cNvPr id="5" name="TextBox 4"/>
          <p:cNvSpPr txBox="1"/>
          <p:nvPr/>
        </p:nvSpPr>
        <p:spPr>
          <a:xfrm>
            <a:off x="4191000" y="1524000"/>
            <a:ext cx="4267200" cy="3508653"/>
          </a:xfrm>
          <a:prstGeom prst="rect">
            <a:avLst/>
          </a:prstGeom>
          <a:noFill/>
        </p:spPr>
        <p:txBody>
          <a:bodyPr wrap="square" rtlCol="0">
            <a:spAutoFit/>
          </a:bodyPr>
          <a:lstStyle/>
          <a:p>
            <a:pPr marL="342900" indent="-342900">
              <a:buFont typeface="Courier New"/>
              <a:buChar char="o"/>
            </a:pPr>
            <a:r>
              <a:rPr lang="en-GB" sz="2400" dirty="0"/>
              <a:t>Resource conflict is common</a:t>
            </a:r>
          </a:p>
          <a:p>
            <a:pPr marL="800100" lvl="1" indent="-342900">
              <a:buFont typeface="Courier New"/>
              <a:buChar char="o"/>
            </a:pPr>
            <a:r>
              <a:rPr lang="en-GB" sz="2000" dirty="0"/>
              <a:t>between projects</a:t>
            </a:r>
          </a:p>
          <a:p>
            <a:pPr marL="800100" lvl="1" indent="-342900">
              <a:buFont typeface="Courier New"/>
              <a:buChar char="o"/>
            </a:pPr>
            <a:r>
              <a:rPr lang="en-GB" sz="2000" dirty="0"/>
              <a:t>between projects and business-as-usual</a:t>
            </a:r>
          </a:p>
          <a:p>
            <a:pPr marL="342900" indent="-342900">
              <a:buFont typeface="Courier New"/>
              <a:buChar char="o"/>
            </a:pPr>
            <a:r>
              <a:rPr lang="en-GB" sz="2400" dirty="0"/>
              <a:t>Easy to overload resources</a:t>
            </a:r>
          </a:p>
          <a:p>
            <a:pPr marL="342900" indent="-342900">
              <a:buFont typeface="Courier New"/>
              <a:buChar char="o"/>
            </a:pPr>
            <a:r>
              <a:rPr lang="en-GB" sz="2400" dirty="0"/>
              <a:t>Conflict of loyalties</a:t>
            </a:r>
          </a:p>
          <a:p>
            <a:pPr marL="342900" indent="-342900">
              <a:buFont typeface="Courier New"/>
              <a:buChar char="o"/>
            </a:pPr>
            <a:r>
              <a:rPr lang="en-GB" sz="2400" dirty="0"/>
              <a:t>Conflict of instructions</a:t>
            </a:r>
          </a:p>
          <a:p>
            <a:pPr marL="342900" indent="-342900">
              <a:buFont typeface="Courier New"/>
              <a:buChar char="o"/>
            </a:pPr>
            <a:r>
              <a:rPr lang="en-GB" sz="2400" dirty="0"/>
              <a:t>Conflict over development path: functional or project</a:t>
            </a:r>
          </a:p>
          <a:p>
            <a:endParaRPr lang="en-US" dirty="0"/>
          </a:p>
        </p:txBody>
      </p:sp>
      <p:sp>
        <p:nvSpPr>
          <p:cNvPr id="6" name="TextBox 5"/>
          <p:cNvSpPr txBox="1"/>
          <p:nvPr/>
        </p:nvSpPr>
        <p:spPr>
          <a:xfrm>
            <a:off x="1752600" y="685800"/>
            <a:ext cx="529562" cy="923330"/>
          </a:xfrm>
          <a:prstGeom prst="rect">
            <a:avLst/>
          </a:prstGeom>
          <a:noFill/>
        </p:spPr>
        <p:txBody>
          <a:bodyPr wrap="none" rtlCol="0">
            <a:spAutoFit/>
          </a:bodyPr>
          <a:lstStyle/>
          <a:p>
            <a:r>
              <a:rPr lang="en-US" sz="5400" dirty="0">
                <a:solidFill>
                  <a:srgbClr val="B8551D"/>
                </a:solidFill>
              </a:rPr>
              <a:t>+</a:t>
            </a:r>
          </a:p>
        </p:txBody>
      </p:sp>
      <p:sp>
        <p:nvSpPr>
          <p:cNvPr id="7" name="TextBox 6"/>
          <p:cNvSpPr txBox="1"/>
          <p:nvPr/>
        </p:nvSpPr>
        <p:spPr>
          <a:xfrm>
            <a:off x="5791200" y="762000"/>
            <a:ext cx="396676" cy="923330"/>
          </a:xfrm>
          <a:prstGeom prst="rect">
            <a:avLst/>
          </a:prstGeom>
          <a:noFill/>
        </p:spPr>
        <p:txBody>
          <a:bodyPr wrap="none" rtlCol="0">
            <a:spAutoFit/>
          </a:bodyPr>
          <a:lstStyle/>
          <a:p>
            <a:r>
              <a:rPr lang="en-US" sz="5400" dirty="0" smtClean="0">
                <a:solidFill>
                  <a:schemeClr val="accent5">
                    <a:lumMod val="75000"/>
                  </a:schemeClr>
                </a:solidFill>
              </a:rPr>
              <a:t>-</a:t>
            </a:r>
            <a:endParaRPr lang="en-US" sz="5400" dirty="0">
              <a:solidFill>
                <a:schemeClr val="accent5">
                  <a:lumMod val="75000"/>
                </a:schemeClr>
              </a:solidFill>
            </a:endParaRPr>
          </a:p>
        </p:txBody>
      </p:sp>
    </p:spTree>
    <p:extLst>
      <p:ext uri="{BB962C8B-B14F-4D97-AF65-F5344CB8AC3E}">
        <p14:creationId xmlns:p14="http://schemas.microsoft.com/office/powerpoint/2010/main" val="3561690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62" name="Rectangle 2"/>
          <p:cNvSpPr>
            <a:spLocks noGrp="1" noChangeArrowheads="1"/>
          </p:cNvSpPr>
          <p:nvPr>
            <p:ph type="title"/>
          </p:nvPr>
        </p:nvSpPr>
        <p:spPr/>
        <p:txBody>
          <a:bodyPr/>
          <a:lstStyle/>
          <a:p>
            <a:r>
              <a:rPr lang="en-GB" dirty="0" smtClean="0"/>
              <a:t>Organizational </a:t>
            </a:r>
            <a:r>
              <a:rPr lang="en-GB" dirty="0"/>
              <a:t>Influences</a:t>
            </a:r>
            <a:endParaRPr lang="en-US" dirty="0"/>
          </a:p>
        </p:txBody>
      </p:sp>
      <p:grpSp>
        <p:nvGrpSpPr>
          <p:cNvPr id="2" name="Group 14"/>
          <p:cNvGrpSpPr/>
          <p:nvPr/>
        </p:nvGrpSpPr>
        <p:grpSpPr>
          <a:xfrm>
            <a:off x="232634" y="987339"/>
            <a:ext cx="8911366" cy="5172383"/>
            <a:chOff x="1784350" y="1627188"/>
            <a:chExt cx="7934325" cy="5172383"/>
          </a:xfrm>
        </p:grpSpPr>
        <p:sp>
          <p:nvSpPr>
            <p:cNvPr id="1730563" name="Text Box 3"/>
            <p:cNvSpPr txBox="1">
              <a:spLocks noChangeArrowheads="1"/>
            </p:cNvSpPr>
            <p:nvPr/>
          </p:nvSpPr>
          <p:spPr bwMode="auto">
            <a:xfrm>
              <a:off x="1784350" y="1627188"/>
              <a:ext cx="2736850" cy="646331"/>
            </a:xfrm>
            <a:prstGeom prst="rect">
              <a:avLst/>
            </a:prstGeom>
            <a:noFill/>
            <a:ln w="9525" algn="ctr">
              <a:noFill/>
              <a:miter lim="800000"/>
              <a:headEnd/>
              <a:tailEnd/>
            </a:ln>
            <a:effectLst/>
          </p:spPr>
          <p:txBody>
            <a:bodyPr>
              <a:spAutoFit/>
            </a:bodyPr>
            <a:lstStyle/>
            <a:p>
              <a:pPr eaLnBrk="1" hangingPunct="1"/>
              <a:r>
                <a:rPr lang="en-GB" b="1" dirty="0">
                  <a:latin typeface="Arial" pitchFamily="34" charset="0"/>
                </a:rPr>
                <a:t>Functional Orientation</a:t>
              </a:r>
              <a:endParaRPr lang="en-US" b="1" dirty="0">
                <a:latin typeface="Arial" pitchFamily="34" charset="0"/>
              </a:endParaRPr>
            </a:p>
          </p:txBody>
        </p:sp>
        <p:sp>
          <p:nvSpPr>
            <p:cNvPr id="1730564" name="Text Box 4"/>
            <p:cNvSpPr txBox="1">
              <a:spLocks noChangeArrowheads="1"/>
            </p:cNvSpPr>
            <p:nvPr/>
          </p:nvSpPr>
          <p:spPr bwMode="auto">
            <a:xfrm>
              <a:off x="7329488" y="1627188"/>
              <a:ext cx="2197100" cy="646331"/>
            </a:xfrm>
            <a:prstGeom prst="rect">
              <a:avLst/>
            </a:prstGeom>
            <a:noFill/>
            <a:ln w="9525" algn="ctr">
              <a:noFill/>
              <a:miter lim="800000"/>
              <a:headEnd/>
              <a:tailEnd/>
            </a:ln>
            <a:effectLst/>
          </p:spPr>
          <p:txBody>
            <a:bodyPr>
              <a:spAutoFit/>
            </a:bodyPr>
            <a:lstStyle/>
            <a:p>
              <a:pPr eaLnBrk="1" hangingPunct="1"/>
              <a:r>
                <a:rPr lang="en-GB" b="1" dirty="0">
                  <a:latin typeface="Arial" pitchFamily="34" charset="0"/>
                </a:rPr>
                <a:t>Project Orientation</a:t>
              </a:r>
              <a:endParaRPr lang="en-US" b="1" dirty="0">
                <a:latin typeface="Arial" pitchFamily="34" charset="0"/>
              </a:endParaRPr>
            </a:p>
          </p:txBody>
        </p:sp>
        <p:grpSp>
          <p:nvGrpSpPr>
            <p:cNvPr id="3" name="Group 5"/>
            <p:cNvGrpSpPr>
              <a:grpSpLocks/>
            </p:cNvGrpSpPr>
            <p:nvPr/>
          </p:nvGrpSpPr>
          <p:grpSpPr bwMode="auto">
            <a:xfrm>
              <a:off x="3368675" y="2060575"/>
              <a:ext cx="4681538" cy="2027238"/>
              <a:chOff x="1895" y="1480"/>
              <a:chExt cx="3295" cy="1277"/>
            </a:xfrm>
          </p:grpSpPr>
          <p:sp>
            <p:nvSpPr>
              <p:cNvPr id="1730566" name="Rectangle 6"/>
              <p:cNvSpPr>
                <a:spLocks noChangeArrowheads="1"/>
              </p:cNvSpPr>
              <p:nvPr/>
            </p:nvSpPr>
            <p:spPr bwMode="auto">
              <a:xfrm>
                <a:off x="1895" y="1480"/>
                <a:ext cx="3295" cy="10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en-US" dirty="0"/>
              </a:p>
            </p:txBody>
          </p:sp>
          <p:sp>
            <p:nvSpPr>
              <p:cNvPr id="1730567" name="AutoShape 7"/>
              <p:cNvSpPr>
                <a:spLocks noChangeArrowheads="1"/>
              </p:cNvSpPr>
              <p:nvPr/>
            </p:nvSpPr>
            <p:spPr bwMode="auto">
              <a:xfrm>
                <a:off x="1895" y="1480"/>
                <a:ext cx="3295" cy="1079"/>
              </a:xfrm>
              <a:prstGeom prst="rtTriangl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eaLnBrk="1" hangingPunct="1"/>
                <a:endParaRPr lang="en-US" dirty="0">
                  <a:latin typeface="Arial" pitchFamily="34" charset="0"/>
                </a:endParaRPr>
              </a:p>
            </p:txBody>
          </p:sp>
          <p:sp>
            <p:nvSpPr>
              <p:cNvPr id="1730568" name="Text Box 8"/>
              <p:cNvSpPr txBox="1">
                <a:spLocks noChangeArrowheads="1"/>
              </p:cNvSpPr>
              <p:nvPr/>
            </p:nvSpPr>
            <p:spPr bwMode="auto">
              <a:xfrm>
                <a:off x="1935" y="2350"/>
                <a:ext cx="1221" cy="407"/>
              </a:xfrm>
              <a:prstGeom prst="rect">
                <a:avLst/>
              </a:prstGeom>
              <a:noFill/>
              <a:ln w="9525" algn="ctr">
                <a:noFill/>
                <a:miter lim="800000"/>
                <a:headEnd/>
                <a:tailEnd/>
              </a:ln>
              <a:effectLst/>
            </p:spPr>
            <p:txBody>
              <a:bodyPr>
                <a:spAutoFit/>
              </a:bodyPr>
              <a:lstStyle/>
              <a:p>
                <a:pPr algn="l" eaLnBrk="1" hangingPunct="1"/>
                <a:r>
                  <a:rPr lang="en-GB" b="1" dirty="0">
                    <a:solidFill>
                      <a:schemeClr val="bg1"/>
                    </a:solidFill>
                    <a:latin typeface="Arial" pitchFamily="34" charset="0"/>
                  </a:rPr>
                  <a:t>Strong </a:t>
                </a:r>
                <a:r>
                  <a:rPr lang="en-GB" b="1" dirty="0" smtClean="0">
                    <a:solidFill>
                      <a:schemeClr val="bg1"/>
                    </a:solidFill>
                    <a:latin typeface="Arial" pitchFamily="34" charset="0"/>
                  </a:rPr>
                  <a:t>Functional</a:t>
                </a:r>
                <a:endParaRPr lang="en-US" b="1" dirty="0">
                  <a:solidFill>
                    <a:schemeClr val="bg1"/>
                  </a:solidFill>
                  <a:latin typeface="Arial" pitchFamily="34" charset="0"/>
                </a:endParaRPr>
              </a:p>
            </p:txBody>
          </p:sp>
          <p:sp>
            <p:nvSpPr>
              <p:cNvPr id="1730569" name="Text Box 9"/>
              <p:cNvSpPr txBox="1">
                <a:spLocks noChangeArrowheads="1"/>
              </p:cNvSpPr>
              <p:nvPr/>
            </p:nvSpPr>
            <p:spPr bwMode="auto">
              <a:xfrm>
                <a:off x="3936" y="1480"/>
                <a:ext cx="1230" cy="407"/>
              </a:xfrm>
              <a:prstGeom prst="rect">
                <a:avLst/>
              </a:prstGeom>
              <a:noFill/>
              <a:ln w="9525" algn="ctr">
                <a:noFill/>
                <a:miter lim="800000"/>
                <a:headEnd/>
                <a:tailEnd/>
              </a:ln>
              <a:effectLst/>
            </p:spPr>
            <p:txBody>
              <a:bodyPr>
                <a:spAutoFit/>
              </a:bodyPr>
              <a:lstStyle/>
              <a:p>
                <a:pPr algn="r" eaLnBrk="1" hangingPunct="1"/>
                <a:r>
                  <a:rPr lang="en-GB" b="1" dirty="0">
                    <a:solidFill>
                      <a:schemeClr val="bg1"/>
                    </a:solidFill>
                    <a:latin typeface="Arial" pitchFamily="34" charset="0"/>
                  </a:rPr>
                  <a:t>Strong </a:t>
                </a:r>
                <a:r>
                  <a:rPr lang="en-GB" b="1" dirty="0" smtClean="0">
                    <a:solidFill>
                      <a:schemeClr val="bg1"/>
                    </a:solidFill>
                    <a:latin typeface="Arial" pitchFamily="34" charset="0"/>
                  </a:rPr>
                  <a:t>Project</a:t>
                </a:r>
                <a:endParaRPr lang="en-US" b="1" dirty="0">
                  <a:solidFill>
                    <a:schemeClr val="bg1"/>
                  </a:solidFill>
                  <a:latin typeface="Arial" pitchFamily="34" charset="0"/>
                </a:endParaRPr>
              </a:p>
            </p:txBody>
          </p:sp>
        </p:grpSp>
        <p:sp>
          <p:nvSpPr>
            <p:cNvPr id="1730570" name="Line 10"/>
            <p:cNvSpPr>
              <a:spLocks noChangeShapeType="1"/>
            </p:cNvSpPr>
            <p:nvPr/>
          </p:nvSpPr>
          <p:spPr bwMode="auto">
            <a:xfrm>
              <a:off x="3081338" y="2132013"/>
              <a:ext cx="0" cy="1584325"/>
            </a:xfrm>
            <a:prstGeom prst="line">
              <a:avLst/>
            </a:prstGeom>
            <a:noFill/>
            <a:ln w="9525">
              <a:solidFill>
                <a:srgbClr val="6699FF"/>
              </a:solidFill>
              <a:round/>
              <a:headEnd type="triangle" w="med" len="med"/>
              <a:tailEnd type="triangle" w="med" len="med"/>
            </a:ln>
            <a:effectLst/>
          </p:spPr>
          <p:txBody>
            <a:bodyPr wrap="none" anchor="ctr"/>
            <a:lstStyle/>
            <a:p>
              <a:endParaRPr lang="en-US" dirty="0"/>
            </a:p>
          </p:txBody>
        </p:sp>
        <p:sp>
          <p:nvSpPr>
            <p:cNvPr id="1730571" name="Text Box 11"/>
            <p:cNvSpPr txBox="1">
              <a:spLocks noChangeArrowheads="1"/>
            </p:cNvSpPr>
            <p:nvPr/>
          </p:nvSpPr>
          <p:spPr bwMode="auto">
            <a:xfrm>
              <a:off x="1833778" y="3992649"/>
              <a:ext cx="3679824" cy="2806922"/>
            </a:xfrm>
            <a:prstGeom prst="rect">
              <a:avLst/>
            </a:prstGeom>
            <a:noFill/>
            <a:ln w="9525" algn="ctr">
              <a:noFill/>
              <a:miter lim="800000"/>
              <a:headEnd/>
              <a:tailEnd/>
            </a:ln>
            <a:effectLst/>
          </p:spPr>
          <p:txBody>
            <a:bodyPr>
              <a:spAutoFit/>
            </a:bodyPr>
            <a:lstStyle/>
            <a:p>
              <a:pPr marL="177800" indent="-177800" algn="l" eaLnBrk="1" hangingPunct="1">
                <a:spcBef>
                  <a:spcPct val="30000"/>
                </a:spcBef>
                <a:spcAft>
                  <a:spcPct val="30000"/>
                </a:spcAft>
                <a:buFontTx/>
                <a:buChar char="•"/>
              </a:pPr>
              <a:r>
                <a:rPr lang="en-GB" dirty="0">
                  <a:latin typeface="Arial" pitchFamily="34" charset="0"/>
                </a:rPr>
                <a:t>Strong technological &amp; process centres of excellence</a:t>
              </a:r>
            </a:p>
            <a:p>
              <a:pPr marL="177800" indent="-177800" algn="l" eaLnBrk="1" hangingPunct="1">
                <a:spcBef>
                  <a:spcPct val="30000"/>
                </a:spcBef>
                <a:spcAft>
                  <a:spcPct val="30000"/>
                </a:spcAft>
                <a:buFontTx/>
                <a:buChar char="•"/>
              </a:pPr>
              <a:r>
                <a:rPr lang="en-GB" dirty="0">
                  <a:latin typeface="Arial" pitchFamily="34" charset="0"/>
                </a:rPr>
                <a:t>Stable, consistent, efficient</a:t>
              </a:r>
            </a:p>
            <a:p>
              <a:pPr marL="177800" indent="-177800" algn="l" eaLnBrk="1" hangingPunct="1">
                <a:spcBef>
                  <a:spcPct val="30000"/>
                </a:spcBef>
                <a:spcAft>
                  <a:spcPct val="30000"/>
                </a:spcAft>
                <a:buFontTx/>
                <a:buChar char="•"/>
              </a:pPr>
              <a:r>
                <a:rPr lang="en-GB" dirty="0">
                  <a:latin typeface="Arial" pitchFamily="34" charset="0"/>
                </a:rPr>
                <a:t>Good vertical integration through function – clear lines of communication</a:t>
              </a:r>
            </a:p>
            <a:p>
              <a:pPr marL="177800" indent="-177800" algn="l" eaLnBrk="1" hangingPunct="1">
                <a:spcBef>
                  <a:spcPct val="30000"/>
                </a:spcBef>
                <a:spcAft>
                  <a:spcPct val="30000"/>
                </a:spcAft>
                <a:buFontTx/>
                <a:buChar char="•"/>
              </a:pPr>
              <a:r>
                <a:rPr lang="en-GB" dirty="0">
                  <a:latin typeface="Arial" pitchFamily="34" charset="0"/>
                </a:rPr>
                <a:t>Poor horizontal integration across functions</a:t>
              </a:r>
              <a:endParaRPr lang="en-US" dirty="0">
                <a:latin typeface="Arial" pitchFamily="34" charset="0"/>
              </a:endParaRPr>
            </a:p>
          </p:txBody>
        </p:sp>
        <p:sp>
          <p:nvSpPr>
            <p:cNvPr id="1730572" name="Text Box 12"/>
            <p:cNvSpPr txBox="1">
              <a:spLocks noChangeArrowheads="1"/>
            </p:cNvSpPr>
            <p:nvPr/>
          </p:nvSpPr>
          <p:spPr bwMode="auto">
            <a:xfrm>
              <a:off x="6248400" y="3916449"/>
              <a:ext cx="3470275" cy="2529923"/>
            </a:xfrm>
            <a:prstGeom prst="rect">
              <a:avLst/>
            </a:prstGeom>
            <a:noFill/>
            <a:ln w="9525" algn="ctr">
              <a:noFill/>
              <a:miter lim="800000"/>
              <a:headEnd/>
              <a:tailEnd/>
            </a:ln>
            <a:effectLst/>
          </p:spPr>
          <p:txBody>
            <a:bodyPr>
              <a:spAutoFit/>
            </a:bodyPr>
            <a:lstStyle/>
            <a:p>
              <a:pPr marL="177800" indent="-177800" algn="l" eaLnBrk="1" hangingPunct="1">
                <a:spcBef>
                  <a:spcPct val="30000"/>
                </a:spcBef>
                <a:spcAft>
                  <a:spcPct val="30000"/>
                </a:spcAft>
                <a:buFontTx/>
                <a:buChar char="•"/>
              </a:pPr>
              <a:r>
                <a:rPr lang="en-GB" dirty="0">
                  <a:latin typeface="Arial" pitchFamily="34" charset="0"/>
                </a:rPr>
                <a:t>Strong business and product focus</a:t>
              </a:r>
            </a:p>
            <a:p>
              <a:pPr marL="177800" indent="-177800" algn="l" eaLnBrk="1" hangingPunct="1">
                <a:spcBef>
                  <a:spcPct val="30000"/>
                </a:spcBef>
                <a:spcAft>
                  <a:spcPct val="30000"/>
                </a:spcAft>
                <a:buFontTx/>
                <a:buChar char="•"/>
              </a:pPr>
              <a:r>
                <a:rPr lang="en-GB" dirty="0">
                  <a:latin typeface="Arial" pitchFamily="34" charset="0"/>
                </a:rPr>
                <a:t>Flexible, inconsistent, effective</a:t>
              </a:r>
            </a:p>
            <a:p>
              <a:pPr marL="177800" indent="-177800" algn="l" eaLnBrk="1" hangingPunct="1">
                <a:spcBef>
                  <a:spcPct val="30000"/>
                </a:spcBef>
                <a:spcAft>
                  <a:spcPct val="30000"/>
                </a:spcAft>
                <a:buFontTx/>
                <a:buChar char="•"/>
              </a:pPr>
              <a:r>
                <a:rPr lang="en-GB" dirty="0">
                  <a:latin typeface="Arial" pitchFamily="34" charset="0"/>
                </a:rPr>
                <a:t>Good vertical integration through project – clear lines of communication</a:t>
              </a:r>
            </a:p>
            <a:p>
              <a:pPr marL="177800" indent="-177800" algn="l" eaLnBrk="1" hangingPunct="1">
                <a:spcBef>
                  <a:spcPct val="30000"/>
                </a:spcBef>
                <a:spcAft>
                  <a:spcPct val="30000"/>
                </a:spcAft>
                <a:buFontTx/>
                <a:buChar char="•"/>
              </a:pPr>
              <a:r>
                <a:rPr lang="en-GB" dirty="0">
                  <a:latin typeface="Arial" pitchFamily="34" charset="0"/>
                </a:rPr>
                <a:t>Poor horizontal integration across projects</a:t>
              </a:r>
              <a:endParaRPr lang="en-US" dirty="0">
                <a:latin typeface="Arial" pitchFamily="34" charset="0"/>
              </a:endParaRPr>
            </a:p>
          </p:txBody>
        </p:sp>
        <p:sp>
          <p:nvSpPr>
            <p:cNvPr id="1730573" name="Text Box 13"/>
            <p:cNvSpPr txBox="1">
              <a:spLocks noChangeArrowheads="1"/>
            </p:cNvSpPr>
            <p:nvPr/>
          </p:nvSpPr>
          <p:spPr bwMode="auto">
            <a:xfrm>
              <a:off x="1857376" y="2492375"/>
              <a:ext cx="1231900" cy="1200329"/>
            </a:xfrm>
            <a:prstGeom prst="rect">
              <a:avLst/>
            </a:prstGeom>
            <a:noFill/>
            <a:ln w="9525" algn="ctr">
              <a:noFill/>
              <a:miter lim="800000"/>
              <a:headEnd/>
              <a:tailEnd/>
            </a:ln>
            <a:effectLst/>
          </p:spPr>
          <p:txBody>
            <a:bodyPr>
              <a:spAutoFit/>
            </a:bodyPr>
            <a:lstStyle/>
            <a:p>
              <a:pPr eaLnBrk="1" hangingPunct="1"/>
              <a:r>
                <a:rPr lang="en-GB" b="1" dirty="0">
                  <a:latin typeface="Arial" pitchFamily="34" charset="0"/>
                </a:rPr>
                <a:t>Relative </a:t>
              </a:r>
              <a:r>
                <a:rPr lang="en-GB" b="1" dirty="0" smtClean="0">
                  <a:latin typeface="Arial" pitchFamily="34" charset="0"/>
                </a:rPr>
                <a:t>Level </a:t>
              </a:r>
              <a:r>
                <a:rPr lang="en-GB" b="1" dirty="0">
                  <a:latin typeface="Arial" pitchFamily="34" charset="0"/>
                </a:rPr>
                <a:t>of </a:t>
              </a:r>
              <a:r>
                <a:rPr lang="en-GB" b="1" dirty="0" smtClean="0">
                  <a:latin typeface="Arial" pitchFamily="34" charset="0"/>
                </a:rPr>
                <a:t>Influence</a:t>
              </a:r>
              <a:endParaRPr lang="en-US" b="1" dirty="0">
                <a:latin typeface="Arial" pitchFamily="34" charset="0"/>
              </a:endParaRPr>
            </a:p>
          </p:txBody>
        </p:sp>
      </p:gr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dirty="0" smtClean="0"/>
              <a:t>©Copyright GPM 2009-2013</a:t>
            </a:r>
            <a:endParaRPr lang="en-US" dirty="0"/>
          </a:p>
        </p:txBody>
      </p:sp>
      <p:sp>
        <p:nvSpPr>
          <p:cNvPr id="5" name="Slide Number Placeholder 4"/>
          <p:cNvSpPr>
            <a:spLocks noGrp="1"/>
          </p:cNvSpPr>
          <p:nvPr>
            <p:ph type="sldNum" sz="quarter" idx="12"/>
          </p:nvPr>
        </p:nvSpPr>
        <p:spPr/>
        <p:txBody>
          <a:bodyPr/>
          <a:lstStyle/>
          <a:p>
            <a:fld id="{4BE819A1-3DD8-4179-BFD0-BF7D359F8DBD}" type="slidenum">
              <a:rPr lang="en-US" smtClean="0"/>
              <a:pPr/>
              <a:t>62</a:t>
            </a:fld>
            <a:endParaRPr lang="en-US" dirty="0"/>
          </a:p>
        </p:txBody>
      </p:sp>
    </p:spTree>
    <p:extLst>
      <p:ext uri="{BB962C8B-B14F-4D97-AF65-F5344CB8AC3E}">
        <p14:creationId xmlns:p14="http://schemas.microsoft.com/office/powerpoint/2010/main" val="21946677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indent="0">
              <a:buNone/>
            </a:pPr>
            <a:r>
              <a:rPr lang="en-GB" dirty="0"/>
              <a:t>Organisational roles are the roles performed by individuals or groups in a project</a:t>
            </a:r>
          </a:p>
          <a:p>
            <a:pPr indent="0">
              <a:buNone/>
            </a:pPr>
            <a:r>
              <a:rPr lang="en-GB" dirty="0"/>
              <a:t>Both roles and responsibilities within projects must be defined to address the transient and unique nature of projects and to ensure that clear accountabilities can be assigned</a:t>
            </a:r>
          </a:p>
          <a:p>
            <a:pPr indent="0">
              <a:buNone/>
            </a:pPr>
            <a:endParaRPr lang="en-GB" sz="2400" dirty="0"/>
          </a:p>
          <a:p>
            <a:pPr indent="0" algn="r">
              <a:buNone/>
            </a:pPr>
            <a:r>
              <a:rPr lang="en-GB" sz="2400" dirty="0"/>
              <a:t>APM </a:t>
            </a:r>
            <a:r>
              <a:rPr lang="en-GB" sz="2400" dirty="0" err="1"/>
              <a:t>BoK</a:t>
            </a:r>
            <a:r>
              <a:rPr lang="en-GB" sz="2400" dirty="0"/>
              <a:t>, 5</a:t>
            </a:r>
            <a:r>
              <a:rPr lang="en-GB" sz="2400" baseline="30000" dirty="0"/>
              <a:t>th</a:t>
            </a:r>
            <a:r>
              <a:rPr lang="en-GB" sz="2400" dirty="0"/>
              <a:t> edition</a:t>
            </a:r>
          </a:p>
          <a:p>
            <a:pPr marL="0" indent="0">
              <a:buNone/>
            </a:pP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63</a:t>
            </a:fld>
            <a:endParaRPr lang="en-US" dirty="0"/>
          </a:p>
        </p:txBody>
      </p:sp>
      <p:sp>
        <p:nvSpPr>
          <p:cNvPr id="4" name="Title 3"/>
          <p:cNvSpPr>
            <a:spLocks noGrp="1"/>
          </p:cNvSpPr>
          <p:nvPr>
            <p:ph type="title"/>
          </p:nvPr>
        </p:nvSpPr>
        <p:spPr/>
        <p:txBody>
          <a:bodyPr/>
          <a:lstStyle/>
          <a:p>
            <a:r>
              <a:rPr lang="en-US" dirty="0" smtClean="0"/>
              <a:t>Organizational Roles</a:t>
            </a:r>
            <a:endParaRPr lang="en-US" dirty="0"/>
          </a:p>
        </p:txBody>
      </p:sp>
    </p:spTree>
    <p:extLst>
      <p:ext uri="{BB962C8B-B14F-4D97-AF65-F5344CB8AC3E}">
        <p14:creationId xmlns:p14="http://schemas.microsoft.com/office/powerpoint/2010/main" val="352208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
          <p:cNvSpPr>
            <a:spLocks noChangeShapeType="1"/>
          </p:cNvSpPr>
          <p:nvPr/>
        </p:nvSpPr>
        <p:spPr bwMode="auto">
          <a:xfrm flipH="1" flipV="1">
            <a:off x="4355976" y="1727448"/>
            <a:ext cx="0" cy="2880320"/>
          </a:xfrm>
          <a:prstGeom prst="line">
            <a:avLst/>
          </a:prstGeom>
          <a:noFill/>
          <a:ln w="25400">
            <a:solidFill>
              <a:srgbClr val="B6A4A7"/>
            </a:solidFill>
            <a:round/>
            <a:headEnd type="none" w="sm" len="sm"/>
            <a:tailEnd type="none" w="sm" len="sm"/>
          </a:ln>
          <a:effectLst/>
        </p:spPr>
        <p:txBody>
          <a:bodyPr wrap="none" anchor="ctr"/>
          <a:lstStyle/>
          <a:p>
            <a:endParaRPr lang="en-GB" dirty="0">
              <a:latin typeface="Helvetica"/>
              <a:cs typeface="Helvetica"/>
            </a:endParaRPr>
          </a:p>
        </p:txBody>
      </p:sp>
      <p:sp>
        <p:nvSpPr>
          <p:cNvPr id="14" name="Rectangle 11"/>
          <p:cNvSpPr>
            <a:spLocks noChangeArrowheads="1"/>
          </p:cNvSpPr>
          <p:nvPr/>
        </p:nvSpPr>
        <p:spPr bwMode="auto">
          <a:xfrm>
            <a:off x="1835994" y="2821210"/>
            <a:ext cx="3600102" cy="648071"/>
          </a:xfrm>
          <a:prstGeom prst="rect">
            <a:avLst/>
          </a:prstGeom>
          <a:ln>
            <a:solidFill>
              <a:srgbClr val="000000"/>
            </a:solidFill>
            <a:prstDash val="sysDash"/>
            <a:headEnd/>
            <a:tailEnd/>
          </a:ln>
        </p:spPr>
        <p:style>
          <a:lnRef idx="1">
            <a:schemeClr val="accent1"/>
          </a:lnRef>
          <a:fillRef idx="3">
            <a:schemeClr val="accent1"/>
          </a:fillRef>
          <a:effectRef idx="2">
            <a:schemeClr val="accent1"/>
          </a:effectRef>
          <a:fontRef idx="minor">
            <a:schemeClr val="lt1"/>
          </a:fontRef>
        </p:style>
        <p:txBody>
          <a:bodyPr anchor="ctr"/>
          <a:lstStyle/>
          <a:p>
            <a:pPr eaLnBrk="0" hangingPunct="0">
              <a:spcAft>
                <a:spcPct val="0"/>
              </a:spcAft>
              <a:buClrTx/>
              <a:buSzTx/>
              <a:buFontTx/>
              <a:buNone/>
            </a:pPr>
            <a:r>
              <a:rPr lang="en-GB" sz="1200" b="1" dirty="0" smtClean="0">
                <a:solidFill>
                  <a:srgbClr val="FFFFFF"/>
                </a:solidFill>
                <a:latin typeface="Helvetica"/>
                <a:cs typeface="Helvetica"/>
              </a:rPr>
              <a:t>Project Board</a:t>
            </a:r>
            <a:endParaRPr lang="en-GB" sz="1200" b="1" dirty="0">
              <a:solidFill>
                <a:srgbClr val="FFFFFF"/>
              </a:solidFill>
              <a:latin typeface="Helvetica"/>
              <a:cs typeface="Helvetica"/>
            </a:endParaRPr>
          </a:p>
        </p:txBody>
      </p:sp>
      <p:sp>
        <p:nvSpPr>
          <p:cNvPr id="18" name="Line 15"/>
          <p:cNvSpPr>
            <a:spLocks noChangeShapeType="1"/>
          </p:cNvSpPr>
          <p:nvPr/>
        </p:nvSpPr>
        <p:spPr bwMode="auto">
          <a:xfrm>
            <a:off x="4355976" y="1863279"/>
            <a:ext cx="1512168" cy="0"/>
          </a:xfrm>
          <a:prstGeom prst="line">
            <a:avLst/>
          </a:prstGeom>
          <a:noFill/>
          <a:ln w="25400">
            <a:solidFill>
              <a:srgbClr val="B6A4A7"/>
            </a:solidFill>
            <a:round/>
            <a:headEnd/>
            <a:tailEnd/>
          </a:ln>
          <a:effectLst/>
        </p:spPr>
        <p:txBody>
          <a:bodyPr wrap="none" anchor="ctr"/>
          <a:lstStyle/>
          <a:p>
            <a:endParaRPr lang="en-GB" dirty="0">
              <a:latin typeface="Helvetica"/>
              <a:cs typeface="Helvetica"/>
            </a:endParaRPr>
          </a:p>
        </p:txBody>
      </p:sp>
      <p:sp>
        <p:nvSpPr>
          <p:cNvPr id="4" name="Title 3"/>
          <p:cNvSpPr>
            <a:spLocks noGrp="1"/>
          </p:cNvSpPr>
          <p:nvPr>
            <p:ph type="title"/>
          </p:nvPr>
        </p:nvSpPr>
        <p:spPr/>
        <p:txBody>
          <a:bodyPr/>
          <a:lstStyle/>
          <a:p>
            <a:r>
              <a:rPr lang="en-GB" dirty="0" smtClean="0"/>
              <a:t>Example project team structure</a:t>
            </a:r>
            <a:endParaRPr lang="en-GB" dirty="0"/>
          </a:p>
        </p:txBody>
      </p:sp>
      <p:sp>
        <p:nvSpPr>
          <p:cNvPr id="7" name="Rectangle 4"/>
          <p:cNvSpPr>
            <a:spLocks noChangeArrowheads="1"/>
          </p:cNvSpPr>
          <p:nvPr/>
        </p:nvSpPr>
        <p:spPr bwMode="auto">
          <a:xfrm>
            <a:off x="3432175" y="1295400"/>
            <a:ext cx="1930400" cy="4238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spcAft>
                <a:spcPct val="0"/>
              </a:spcAft>
              <a:buClrTx/>
              <a:buSzTx/>
              <a:buFontTx/>
              <a:buNone/>
            </a:pPr>
            <a:r>
              <a:rPr lang="en-GB" sz="1200" b="1" dirty="0" smtClean="0">
                <a:solidFill>
                  <a:srgbClr val="FFFFFF"/>
                </a:solidFill>
                <a:latin typeface="Helvetica"/>
                <a:cs typeface="Helvetica"/>
              </a:rPr>
              <a:t>Organizational Strategy</a:t>
            </a:r>
            <a:endParaRPr lang="en-GB" sz="1200" b="1" dirty="0">
              <a:solidFill>
                <a:srgbClr val="FFFFFF"/>
              </a:solidFill>
              <a:latin typeface="Helvetica"/>
              <a:cs typeface="Helvetica"/>
            </a:endParaRPr>
          </a:p>
        </p:txBody>
      </p:sp>
      <p:sp>
        <p:nvSpPr>
          <p:cNvPr id="9" name="Rectangle 6"/>
          <p:cNvSpPr>
            <a:spLocks noChangeArrowheads="1"/>
          </p:cNvSpPr>
          <p:nvPr/>
        </p:nvSpPr>
        <p:spPr bwMode="auto">
          <a:xfrm>
            <a:off x="2563813" y="4853309"/>
            <a:ext cx="1358900" cy="690563"/>
          </a:xfrm>
          <a:prstGeom prst="rect">
            <a:avLst/>
          </a:prstGeom>
          <a:solidFill>
            <a:srgbClr val="0080FF"/>
          </a:solidFill>
          <a:ln w="31750">
            <a:noFill/>
            <a:miter lim="800000"/>
            <a:headEnd/>
            <a:tailEnd/>
          </a:ln>
          <a:effectLst/>
          <a:scene3d>
            <a:camera prst="orthographicFront"/>
            <a:lightRig rig="threePt" dir="t"/>
          </a:scene3d>
          <a:sp3d>
            <a:bevelT w="50800"/>
          </a:sp3d>
        </p:spPr>
        <p:txBody>
          <a:bodyPr lIns="36000" rIns="36000" anchor="ctr"/>
          <a:lstStyle/>
          <a:p>
            <a:pPr algn="ctr" eaLnBrk="0" hangingPunct="0">
              <a:spcAft>
                <a:spcPct val="0"/>
              </a:spcAft>
              <a:buClrTx/>
              <a:buSzTx/>
              <a:buFontTx/>
              <a:buNone/>
            </a:pPr>
            <a:r>
              <a:rPr lang="en-GB" sz="1200" b="1" dirty="0">
                <a:solidFill>
                  <a:srgbClr val="FFFFFF"/>
                </a:solidFill>
                <a:latin typeface="Helvetica"/>
                <a:cs typeface="Helvetica"/>
              </a:rPr>
              <a:t>Team Leader</a:t>
            </a:r>
          </a:p>
          <a:p>
            <a:pPr algn="ctr" eaLnBrk="0" hangingPunct="0">
              <a:spcAft>
                <a:spcPct val="0"/>
              </a:spcAft>
              <a:buClrTx/>
              <a:buSzTx/>
              <a:buFontTx/>
              <a:buNone/>
            </a:pPr>
            <a:r>
              <a:rPr lang="en-GB" sz="1200" b="1" dirty="0" smtClean="0">
                <a:solidFill>
                  <a:srgbClr val="FFFFFF"/>
                </a:solidFill>
                <a:latin typeface="Helvetica"/>
                <a:cs typeface="Helvetica"/>
              </a:rPr>
              <a:t>(internal/external)</a:t>
            </a:r>
            <a:endParaRPr lang="en-GB" sz="1200" b="1" dirty="0">
              <a:solidFill>
                <a:srgbClr val="FFFFFF"/>
              </a:solidFill>
              <a:latin typeface="Helvetica"/>
              <a:cs typeface="Helvetica"/>
            </a:endParaRPr>
          </a:p>
        </p:txBody>
      </p:sp>
      <p:sp>
        <p:nvSpPr>
          <p:cNvPr id="10" name="Rectangle 7"/>
          <p:cNvSpPr>
            <a:spLocks noChangeArrowheads="1"/>
          </p:cNvSpPr>
          <p:nvPr/>
        </p:nvSpPr>
        <p:spPr bwMode="auto">
          <a:xfrm>
            <a:off x="3468688" y="2918444"/>
            <a:ext cx="1822450" cy="423862"/>
          </a:xfrm>
          <a:prstGeom prst="rect">
            <a:avLst/>
          </a:prstGeom>
          <a:ln>
            <a:solidFill>
              <a:schemeClr val="bg1"/>
            </a:solidFill>
            <a:headEnd/>
            <a:tailEnd/>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spcAft>
                <a:spcPct val="0"/>
              </a:spcAft>
              <a:buClrTx/>
              <a:buSzTx/>
              <a:buFontTx/>
              <a:buNone/>
            </a:pPr>
            <a:r>
              <a:rPr lang="en-GB" sz="1200" b="1" dirty="0" smtClean="0">
                <a:solidFill>
                  <a:srgbClr val="FFFFFF"/>
                </a:solidFill>
                <a:latin typeface="Helvetica"/>
                <a:cs typeface="Helvetica"/>
              </a:rPr>
              <a:t>Project Executive/Sponsor</a:t>
            </a:r>
            <a:endParaRPr lang="en-GB" sz="1200" b="1" dirty="0">
              <a:solidFill>
                <a:srgbClr val="FFFFFF"/>
              </a:solidFill>
              <a:latin typeface="Helvetica"/>
              <a:cs typeface="Helvetica"/>
            </a:endParaRPr>
          </a:p>
        </p:txBody>
      </p:sp>
      <p:cxnSp>
        <p:nvCxnSpPr>
          <p:cNvPr id="11" name="AutoShape 8"/>
          <p:cNvCxnSpPr>
            <a:cxnSpLocks noChangeShapeType="1"/>
            <a:stCxn id="9" idx="0"/>
          </p:cNvCxnSpPr>
          <p:nvPr/>
        </p:nvCxnSpPr>
        <p:spPr bwMode="auto">
          <a:xfrm rot="5400000" flipV="1">
            <a:off x="4403725" y="3676972"/>
            <a:ext cx="1588" cy="2322512"/>
          </a:xfrm>
          <a:prstGeom prst="bentConnector3">
            <a:avLst>
              <a:gd name="adj1" fmla="val -13400000"/>
            </a:avLst>
          </a:prstGeom>
          <a:noFill/>
          <a:ln w="25400">
            <a:solidFill>
              <a:srgbClr val="B6A4A7"/>
            </a:solidFill>
            <a:miter lim="800000"/>
            <a:headEnd type="none" w="sm" len="sm"/>
            <a:tailEnd type="none" w="sm" len="sm"/>
          </a:ln>
          <a:effectLst/>
        </p:spPr>
      </p:cxnSp>
      <p:sp>
        <p:nvSpPr>
          <p:cNvPr id="12" name="Rectangle 9"/>
          <p:cNvSpPr>
            <a:spLocks noChangeArrowheads="1"/>
          </p:cNvSpPr>
          <p:nvPr/>
        </p:nvSpPr>
        <p:spPr bwMode="auto">
          <a:xfrm>
            <a:off x="3706813" y="3663900"/>
            <a:ext cx="1338262" cy="525462"/>
          </a:xfrm>
          <a:prstGeom prst="rect">
            <a:avLst/>
          </a:prstGeom>
          <a:solidFill>
            <a:srgbClr val="3366FF"/>
          </a:solidFill>
          <a:ln>
            <a:headEnd/>
            <a:tailEnd/>
          </a:ln>
        </p:spPr>
        <p:style>
          <a:lnRef idx="1">
            <a:schemeClr val="accent2"/>
          </a:lnRef>
          <a:fillRef idx="3">
            <a:schemeClr val="accent2"/>
          </a:fillRef>
          <a:effectRef idx="2">
            <a:schemeClr val="accent2"/>
          </a:effectRef>
          <a:fontRef idx="minor">
            <a:schemeClr val="lt1"/>
          </a:fontRef>
        </p:style>
        <p:txBody>
          <a:bodyPr lIns="18000" rIns="18000" anchor="ctr"/>
          <a:lstStyle/>
          <a:p>
            <a:pPr algn="ctr" eaLnBrk="0" hangingPunct="0">
              <a:spcAft>
                <a:spcPct val="0"/>
              </a:spcAft>
              <a:buClrTx/>
              <a:buSzTx/>
              <a:buFontTx/>
              <a:buNone/>
            </a:pPr>
            <a:r>
              <a:rPr lang="en-GB" sz="1200" b="1" dirty="0">
                <a:solidFill>
                  <a:srgbClr val="FFFFFF"/>
                </a:solidFill>
                <a:latin typeface="Helvetica"/>
                <a:cs typeface="Helvetica"/>
              </a:rPr>
              <a:t>Project Manager</a:t>
            </a:r>
          </a:p>
        </p:txBody>
      </p:sp>
      <p:sp>
        <p:nvSpPr>
          <p:cNvPr id="13" name="Rectangle 10"/>
          <p:cNvSpPr>
            <a:spLocks noChangeArrowheads="1"/>
          </p:cNvSpPr>
          <p:nvPr/>
        </p:nvSpPr>
        <p:spPr bwMode="auto">
          <a:xfrm>
            <a:off x="5830888" y="1575247"/>
            <a:ext cx="1439862" cy="5127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ctr" eaLnBrk="0" hangingPunct="0">
              <a:spcAft>
                <a:spcPct val="0"/>
              </a:spcAft>
              <a:buClrTx/>
              <a:buSzTx/>
              <a:buFontTx/>
              <a:buNone/>
            </a:pPr>
            <a:r>
              <a:rPr lang="en-GB" sz="1200" b="1" dirty="0" smtClean="0">
                <a:solidFill>
                  <a:srgbClr val="FFFFFF"/>
                </a:solidFill>
                <a:latin typeface="Helvetica"/>
                <a:cs typeface="Helvetica"/>
              </a:rPr>
              <a:t>PMO Function</a:t>
            </a:r>
            <a:endParaRPr lang="en-GB" sz="1200" b="1" dirty="0">
              <a:solidFill>
                <a:srgbClr val="FFFFFF"/>
              </a:solidFill>
              <a:latin typeface="Helvetica"/>
              <a:cs typeface="Helvetica"/>
            </a:endParaRPr>
          </a:p>
        </p:txBody>
      </p:sp>
      <p:sp>
        <p:nvSpPr>
          <p:cNvPr id="16" name="Rectangle 13"/>
          <p:cNvSpPr>
            <a:spLocks noChangeArrowheads="1"/>
          </p:cNvSpPr>
          <p:nvPr/>
        </p:nvSpPr>
        <p:spPr bwMode="auto">
          <a:xfrm>
            <a:off x="5749925" y="4117354"/>
            <a:ext cx="1665288" cy="423863"/>
          </a:xfrm>
          <a:prstGeom prst="rect">
            <a:avLst/>
          </a:prstGeom>
          <a:solidFill>
            <a:srgbClr val="92D050"/>
          </a:solidFill>
          <a:ln w="31750">
            <a:solidFill>
              <a:srgbClr val="89A4A7"/>
            </a:solidFill>
            <a:miter lim="800000"/>
            <a:headEnd/>
            <a:tailEnd/>
          </a:ln>
          <a:effectLst/>
        </p:spPr>
        <p:txBody>
          <a:bodyPr anchor="ctr"/>
          <a:lstStyle/>
          <a:p>
            <a:pPr algn="ctr" eaLnBrk="0" hangingPunct="0">
              <a:spcAft>
                <a:spcPct val="0"/>
              </a:spcAft>
              <a:buClrTx/>
              <a:buSzTx/>
              <a:buFontTx/>
              <a:buNone/>
            </a:pPr>
            <a:r>
              <a:rPr lang="en-GB" sz="1200" b="1" dirty="0">
                <a:solidFill>
                  <a:srgbClr val="FFFFFF"/>
                </a:solidFill>
                <a:latin typeface="Helvetica"/>
                <a:cs typeface="Helvetica"/>
              </a:rPr>
              <a:t>Project </a:t>
            </a:r>
            <a:r>
              <a:rPr lang="en-GB" sz="1200" b="1" dirty="0" smtClean="0">
                <a:solidFill>
                  <a:srgbClr val="FFFFFF"/>
                </a:solidFill>
                <a:latin typeface="Helvetica"/>
                <a:cs typeface="Helvetica"/>
              </a:rPr>
              <a:t>Support</a:t>
            </a:r>
            <a:endParaRPr lang="en-GB" sz="1200" b="1" dirty="0">
              <a:solidFill>
                <a:srgbClr val="FFFFFF"/>
              </a:solidFill>
              <a:latin typeface="Helvetica"/>
              <a:cs typeface="Helvetica"/>
            </a:endParaRPr>
          </a:p>
        </p:txBody>
      </p:sp>
      <p:sp>
        <p:nvSpPr>
          <p:cNvPr id="17" name="Line 14"/>
          <p:cNvSpPr>
            <a:spLocks noChangeShapeType="1"/>
          </p:cNvSpPr>
          <p:nvPr/>
        </p:nvSpPr>
        <p:spPr bwMode="auto">
          <a:xfrm flipV="1">
            <a:off x="4392613" y="4333254"/>
            <a:ext cx="1366837" cy="15875"/>
          </a:xfrm>
          <a:prstGeom prst="line">
            <a:avLst/>
          </a:prstGeom>
          <a:noFill/>
          <a:ln w="25400">
            <a:solidFill>
              <a:srgbClr val="B6A4A7"/>
            </a:solidFill>
            <a:prstDash val="dash"/>
            <a:round/>
            <a:headEnd type="none" w="sm" len="sm"/>
            <a:tailEnd type="none" w="sm" len="sm"/>
          </a:ln>
          <a:effectLst/>
        </p:spPr>
        <p:txBody>
          <a:bodyPr wrap="none" anchor="ctr"/>
          <a:lstStyle/>
          <a:p>
            <a:endParaRPr lang="en-GB" dirty="0">
              <a:latin typeface="Helvetica"/>
              <a:cs typeface="Helvetica"/>
            </a:endParaRPr>
          </a:p>
        </p:txBody>
      </p:sp>
      <p:sp>
        <p:nvSpPr>
          <p:cNvPr id="19" name="Line 16"/>
          <p:cNvSpPr>
            <a:spLocks noChangeShapeType="1"/>
          </p:cNvSpPr>
          <p:nvPr/>
        </p:nvSpPr>
        <p:spPr bwMode="auto">
          <a:xfrm flipH="1" flipV="1">
            <a:off x="6516216" y="2087488"/>
            <a:ext cx="0" cy="2016223"/>
          </a:xfrm>
          <a:prstGeom prst="line">
            <a:avLst/>
          </a:prstGeom>
          <a:noFill/>
          <a:ln w="25400">
            <a:solidFill>
              <a:srgbClr val="B6A4A7"/>
            </a:solidFill>
            <a:prstDash val="dash"/>
            <a:round/>
            <a:headEnd type="none" w="sm" len="sm"/>
            <a:tailEnd type="none" w="sm" len="sm"/>
          </a:ln>
          <a:effectLst/>
        </p:spPr>
        <p:txBody>
          <a:bodyPr wrap="none" anchor="ctr"/>
          <a:lstStyle/>
          <a:p>
            <a:endParaRPr lang="en-GB" dirty="0">
              <a:latin typeface="Helvetica"/>
              <a:cs typeface="Helvetica"/>
            </a:endParaRPr>
          </a:p>
        </p:txBody>
      </p:sp>
      <p:sp>
        <p:nvSpPr>
          <p:cNvPr id="20" name="Rectangle 6"/>
          <p:cNvSpPr>
            <a:spLocks noChangeArrowheads="1"/>
          </p:cNvSpPr>
          <p:nvPr/>
        </p:nvSpPr>
        <p:spPr bwMode="auto">
          <a:xfrm>
            <a:off x="4860032" y="4837434"/>
            <a:ext cx="1358900" cy="690563"/>
          </a:xfrm>
          <a:prstGeom prst="rect">
            <a:avLst/>
          </a:prstGeom>
          <a:solidFill>
            <a:srgbClr val="0080FF"/>
          </a:solidFill>
          <a:ln w="31750">
            <a:noFill/>
            <a:miter lim="800000"/>
            <a:headEnd/>
            <a:tailEnd/>
          </a:ln>
          <a:effectLst/>
          <a:scene3d>
            <a:camera prst="orthographicFront"/>
            <a:lightRig rig="threePt" dir="t"/>
          </a:scene3d>
          <a:sp3d>
            <a:bevelT w="50800"/>
          </a:sp3d>
        </p:spPr>
        <p:txBody>
          <a:bodyPr lIns="36000" rIns="36000" anchor="ctr"/>
          <a:lstStyle/>
          <a:p>
            <a:pPr algn="ctr" eaLnBrk="0" hangingPunct="0">
              <a:spcAft>
                <a:spcPct val="0"/>
              </a:spcAft>
              <a:buClrTx/>
              <a:buSzTx/>
              <a:buFontTx/>
              <a:buNone/>
            </a:pPr>
            <a:r>
              <a:rPr lang="en-GB" sz="1200" b="1" dirty="0">
                <a:solidFill>
                  <a:srgbClr val="FFFFFF"/>
                </a:solidFill>
                <a:latin typeface="Helvetica"/>
                <a:cs typeface="Helvetica"/>
              </a:rPr>
              <a:t>Team Leader</a:t>
            </a:r>
          </a:p>
          <a:p>
            <a:pPr algn="ctr" eaLnBrk="0" hangingPunct="0">
              <a:spcAft>
                <a:spcPct val="0"/>
              </a:spcAft>
              <a:buClrTx/>
              <a:buSzTx/>
              <a:buFontTx/>
              <a:buNone/>
            </a:pPr>
            <a:r>
              <a:rPr lang="en-GB" sz="1200" b="1" dirty="0" smtClean="0">
                <a:solidFill>
                  <a:srgbClr val="FFFFFF"/>
                </a:solidFill>
                <a:latin typeface="Helvetica"/>
                <a:cs typeface="Helvetica"/>
              </a:rPr>
              <a:t>(internal/external)</a:t>
            </a:r>
            <a:endParaRPr lang="en-GB" sz="1200" b="1" dirty="0">
              <a:solidFill>
                <a:srgbClr val="FFFFFF"/>
              </a:solidFill>
              <a:latin typeface="Helvetica"/>
              <a:cs typeface="Helvetica"/>
            </a:endParaRPr>
          </a:p>
        </p:txBody>
      </p:sp>
      <p:sp>
        <p:nvSpPr>
          <p:cNvPr id="21" name="Rectangle 20"/>
          <p:cNvSpPr/>
          <p:nvPr/>
        </p:nvSpPr>
        <p:spPr>
          <a:xfrm>
            <a:off x="1043608" y="2303512"/>
            <a:ext cx="6624736" cy="3456384"/>
          </a:xfrm>
          <a:prstGeom prst="rect">
            <a:avLst/>
          </a:prstGeom>
          <a:noFill/>
          <a:ln w="254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smtClean="0">
                <a:solidFill>
                  <a:schemeClr val="tx1"/>
                </a:solidFill>
                <a:latin typeface="Helvetica"/>
                <a:cs typeface="Helvetica"/>
              </a:rPr>
              <a:t>Project</a:t>
            </a:r>
            <a:endParaRPr lang="en-GB" dirty="0">
              <a:solidFill>
                <a:schemeClr val="tx1"/>
              </a:solidFill>
              <a:latin typeface="Helvetica"/>
              <a:cs typeface="Helvetica"/>
            </a:endParaRPr>
          </a:p>
        </p:txBody>
      </p:sp>
    </p:spTree>
    <p:extLst>
      <p:ext uri="{BB962C8B-B14F-4D97-AF65-F5344CB8AC3E}">
        <p14:creationId xmlns:p14="http://schemas.microsoft.com/office/powerpoint/2010/main" val="9424967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Project Sponsor/Executive</a:t>
            </a:r>
            <a:endParaRPr lang="en-GB" dirty="0"/>
          </a:p>
        </p:txBody>
      </p:sp>
      <p:sp>
        <p:nvSpPr>
          <p:cNvPr id="10" name="Text Placeholder 9"/>
          <p:cNvSpPr>
            <a:spLocks noGrp="1"/>
          </p:cNvSpPr>
          <p:nvPr>
            <p:ph type="body" idx="1"/>
          </p:nvPr>
        </p:nvSpPr>
        <p:spPr>
          <a:noFill/>
        </p:spPr>
        <p:txBody>
          <a:bodyPr/>
          <a:lstStyle/>
          <a:p>
            <a:pPr algn="ctr"/>
            <a:r>
              <a:rPr lang="en-GB" dirty="0" smtClean="0"/>
              <a:t>Responsibilities </a:t>
            </a:r>
          </a:p>
        </p:txBody>
      </p:sp>
      <p:sp>
        <p:nvSpPr>
          <p:cNvPr id="11" name="Content Placeholder 10"/>
          <p:cNvSpPr>
            <a:spLocks noGrp="1"/>
          </p:cNvSpPr>
          <p:nvPr>
            <p:ph sz="half" idx="2"/>
          </p:nvPr>
        </p:nvSpPr>
        <p:spPr>
          <a:xfrm>
            <a:off x="457200" y="2174875"/>
            <a:ext cx="4040188" cy="3387725"/>
          </a:xfrm>
          <a:solidFill>
            <a:schemeClr val="accent5">
              <a:lumMod val="40000"/>
              <a:lumOff val="60000"/>
            </a:schemeClr>
          </a:solidFill>
        </p:spPr>
        <p:txBody>
          <a:bodyPr/>
          <a:lstStyle/>
          <a:p>
            <a:r>
              <a:rPr lang="en-GB" sz="1600" b="1" dirty="0" smtClean="0"/>
              <a:t>Primary owner of the project on behalf of the business (should have the relevant level of business authority).</a:t>
            </a:r>
          </a:p>
          <a:p>
            <a:pPr lvl="1"/>
            <a:r>
              <a:rPr lang="en-GB" sz="1400" dirty="0" smtClean="0"/>
              <a:t>Accountable for the investment in the project and the resultant benefit delivery.</a:t>
            </a:r>
          </a:p>
          <a:p>
            <a:pPr lvl="1"/>
            <a:r>
              <a:rPr lang="en-GB" sz="1400" dirty="0" smtClean="0"/>
              <a:t>Produces and ‘owns’ the Business Case.</a:t>
            </a:r>
          </a:p>
          <a:p>
            <a:pPr lvl="1"/>
            <a:r>
              <a:rPr lang="en-GB" sz="1400" dirty="0" smtClean="0"/>
              <a:t>Obtains approval for expenditure.</a:t>
            </a:r>
          </a:p>
          <a:p>
            <a:pPr lvl="1"/>
            <a:r>
              <a:rPr lang="en-GB" sz="1400" dirty="0" smtClean="0"/>
              <a:t>Authorizes phase transitions and the key management outputs.</a:t>
            </a:r>
          </a:p>
          <a:p>
            <a:pPr lvl="1"/>
            <a:r>
              <a:rPr lang="en-GB" sz="1400" dirty="0" smtClean="0"/>
              <a:t>Terminates the project if necessary.</a:t>
            </a:r>
            <a:endParaRPr lang="en-GB" sz="1400" dirty="0"/>
          </a:p>
        </p:txBody>
      </p:sp>
      <p:sp>
        <p:nvSpPr>
          <p:cNvPr id="12" name="Text Placeholder 11"/>
          <p:cNvSpPr>
            <a:spLocks noGrp="1"/>
          </p:cNvSpPr>
          <p:nvPr>
            <p:ph type="body" sz="quarter" idx="3"/>
          </p:nvPr>
        </p:nvSpPr>
        <p:spPr/>
        <p:txBody>
          <a:bodyPr/>
          <a:lstStyle/>
          <a:p>
            <a:pPr algn="ctr"/>
            <a:r>
              <a:rPr lang="en-GB" dirty="0" smtClean="0"/>
              <a:t>Activities</a:t>
            </a:r>
            <a:endParaRPr lang="en-GB" dirty="0"/>
          </a:p>
        </p:txBody>
      </p:sp>
      <p:sp>
        <p:nvSpPr>
          <p:cNvPr id="13" name="Content Placeholder 12"/>
          <p:cNvSpPr>
            <a:spLocks noGrp="1"/>
          </p:cNvSpPr>
          <p:nvPr>
            <p:ph sz="quarter" idx="4"/>
          </p:nvPr>
        </p:nvSpPr>
        <p:spPr>
          <a:xfrm>
            <a:off x="4645025" y="2174875"/>
            <a:ext cx="4041775" cy="3387725"/>
          </a:xfrm>
          <a:solidFill>
            <a:schemeClr val="accent6">
              <a:lumMod val="60000"/>
              <a:lumOff val="40000"/>
            </a:schemeClr>
          </a:solidFill>
        </p:spPr>
        <p:txBody>
          <a:bodyPr/>
          <a:lstStyle/>
          <a:p>
            <a:r>
              <a:rPr lang="en-GB" sz="1600" b="1" dirty="0" smtClean="0"/>
              <a:t>Defines the business investment aims and priorities</a:t>
            </a:r>
          </a:p>
          <a:p>
            <a:pPr lvl="1"/>
            <a:r>
              <a:rPr lang="en-GB" sz="1400" dirty="0" smtClean="0"/>
              <a:t>Initiates the project and ensures a competent project manager is selected.</a:t>
            </a:r>
          </a:p>
          <a:p>
            <a:pPr lvl="1"/>
            <a:r>
              <a:rPr lang="en-GB" sz="1400" dirty="0" smtClean="0"/>
              <a:t>Agrees the project’s success criteria.</a:t>
            </a:r>
          </a:p>
          <a:p>
            <a:pPr lvl="1"/>
            <a:r>
              <a:rPr lang="en-GB" sz="1400" dirty="0" smtClean="0"/>
              <a:t>Supports the project manager during the project lifecycle</a:t>
            </a:r>
          </a:p>
          <a:p>
            <a:pPr lvl="1"/>
            <a:r>
              <a:rPr lang="en-GB" sz="1400" dirty="0" smtClean="0"/>
              <a:t>Monitors project progress &amp; makes control decisions when necessary. </a:t>
            </a:r>
          </a:p>
          <a:p>
            <a:pPr lvl="1"/>
            <a:r>
              <a:rPr lang="en-GB" sz="1400" dirty="0" smtClean="0"/>
              <a:t>Monitors the project’s external environment and business risks.</a:t>
            </a:r>
          </a:p>
          <a:p>
            <a:pPr lvl="1"/>
            <a:r>
              <a:rPr lang="en-GB" sz="1400" dirty="0" smtClean="0"/>
              <a:t>Keeps executive stakeholders informed and engaged</a:t>
            </a:r>
            <a:endParaRPr lang="en-GB" sz="1400" dirty="0"/>
          </a:p>
        </p:txBody>
      </p:sp>
    </p:spTree>
    <p:extLst>
      <p:ext uri="{BB962C8B-B14F-4D97-AF65-F5344CB8AC3E}">
        <p14:creationId xmlns:p14="http://schemas.microsoft.com/office/powerpoint/2010/main" val="22115814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Project Manager</a:t>
            </a:r>
            <a:endParaRPr lang="en-GB" dirty="0"/>
          </a:p>
        </p:txBody>
      </p:sp>
      <p:sp>
        <p:nvSpPr>
          <p:cNvPr id="8" name="Content Placeholder 7"/>
          <p:cNvSpPr>
            <a:spLocks noGrp="1"/>
          </p:cNvSpPr>
          <p:nvPr>
            <p:ph idx="1"/>
          </p:nvPr>
        </p:nvSpPr>
        <p:spPr>
          <a:xfrm>
            <a:off x="457200" y="1600201"/>
            <a:ext cx="8229600" cy="2057399"/>
          </a:xfrm>
        </p:spPr>
        <p:txBody>
          <a:bodyPr>
            <a:normAutofit/>
          </a:bodyPr>
          <a:lstStyle/>
          <a:p>
            <a:pPr marL="0" indent="0">
              <a:buNone/>
            </a:pPr>
            <a:r>
              <a:rPr lang="en-US" sz="1800" dirty="0"/>
              <a:t>A </a:t>
            </a:r>
            <a:r>
              <a:rPr lang="en-US" sz="1800" b="1" dirty="0"/>
              <a:t>project manager </a:t>
            </a:r>
            <a:r>
              <a:rPr lang="en-US" sz="1800" dirty="0"/>
              <a:t>is an individual responsible for accomplishing the stated project objectives. </a:t>
            </a:r>
            <a:endParaRPr lang="en-US" sz="1800" dirty="0" smtClean="0"/>
          </a:p>
          <a:p>
            <a:pPr marL="0" indent="0">
              <a:buNone/>
            </a:pPr>
            <a:r>
              <a:rPr lang="en-US" sz="1800" dirty="0" smtClean="0"/>
              <a:t>Key </a:t>
            </a:r>
            <a:r>
              <a:rPr lang="en-US" sz="1800" dirty="0"/>
              <a:t>project management responsibilities include developing clear and attainable project objectives, documenting the project requirements, and managing the constraints of the project’s finite resources to successful completion. </a:t>
            </a:r>
            <a:endParaRPr lang="en-US" sz="1800" dirty="0" smtClean="0"/>
          </a:p>
          <a:p>
            <a:endParaRPr lang="en-GB" sz="1600" dirty="0"/>
          </a:p>
        </p:txBody>
      </p:sp>
      <p:pic>
        <p:nvPicPr>
          <p:cNvPr id="2" name="Picture 1" descr="GPM Shir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3200400"/>
            <a:ext cx="4274830" cy="2703830"/>
          </a:xfrm>
          <a:prstGeom prst="rect">
            <a:avLst/>
          </a:prstGeom>
        </p:spPr>
      </p:pic>
    </p:spTree>
    <p:extLst>
      <p:ext uri="{BB962C8B-B14F-4D97-AF65-F5344CB8AC3E}">
        <p14:creationId xmlns:p14="http://schemas.microsoft.com/office/powerpoint/2010/main" val="25052654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Board</a:t>
            </a:r>
            <a:endParaRPr lang="en-GB" dirty="0"/>
          </a:p>
        </p:txBody>
      </p:sp>
      <p:sp>
        <p:nvSpPr>
          <p:cNvPr id="3" name="Content Placeholder 2"/>
          <p:cNvSpPr>
            <a:spLocks noGrp="1"/>
          </p:cNvSpPr>
          <p:nvPr>
            <p:ph idx="1"/>
          </p:nvPr>
        </p:nvSpPr>
        <p:spPr/>
        <p:txBody>
          <a:bodyPr>
            <a:normAutofit/>
          </a:bodyPr>
          <a:lstStyle/>
          <a:p>
            <a:r>
              <a:rPr lang="en-GB" sz="2000" dirty="0" smtClean="0"/>
              <a:t>Provides strategic direction and guidance  (including inputs to context beyond the project)</a:t>
            </a:r>
          </a:p>
          <a:p>
            <a:r>
              <a:rPr lang="en-GB" sz="2000" dirty="0" smtClean="0"/>
              <a:t>Ensures cross-functional representation from the business</a:t>
            </a:r>
          </a:p>
          <a:p>
            <a:r>
              <a:rPr lang="en-GB" sz="2000" dirty="0" smtClean="0"/>
              <a:t>Chaired by the sponsor</a:t>
            </a:r>
          </a:p>
          <a:p>
            <a:r>
              <a:rPr lang="en-GB" sz="2000" dirty="0" smtClean="0"/>
              <a:t>Includes representatives from</a:t>
            </a:r>
          </a:p>
          <a:p>
            <a:pPr lvl="1"/>
            <a:r>
              <a:rPr lang="en-GB" sz="1600" dirty="0" smtClean="0"/>
              <a:t>Users</a:t>
            </a:r>
          </a:p>
          <a:p>
            <a:pPr lvl="1"/>
            <a:r>
              <a:rPr lang="en-GB" sz="1600" dirty="0" smtClean="0"/>
              <a:t>Suppliers</a:t>
            </a:r>
          </a:p>
          <a:p>
            <a:pPr lvl="1"/>
            <a:r>
              <a:rPr lang="en-GB" sz="1600" dirty="0" smtClean="0"/>
              <a:t>Key stakeholder groups</a:t>
            </a:r>
          </a:p>
          <a:p>
            <a:r>
              <a:rPr lang="en-GB" sz="2000" dirty="0" smtClean="0"/>
              <a:t>Project Manager may attend board meetings</a:t>
            </a:r>
          </a:p>
          <a:p>
            <a:r>
              <a:rPr lang="en-GB" sz="2000" dirty="0" smtClean="0"/>
              <a:t>Resolves escalated risks and issues that Project Manager and Sponsor cannot resolve</a:t>
            </a:r>
          </a:p>
          <a:p>
            <a:r>
              <a:rPr lang="en-GB" sz="2000" dirty="0" smtClean="0"/>
              <a:t>May fulfil role of deciding ‘Go / No Go’ decisions at end of each phase of the project lifecycle on behalf of the business</a:t>
            </a:r>
          </a:p>
          <a:p>
            <a:endParaRPr lang="en-GB" dirty="0"/>
          </a:p>
        </p:txBody>
      </p:sp>
    </p:spTree>
    <p:extLst>
      <p:ext uri="{BB962C8B-B14F-4D97-AF65-F5344CB8AC3E}">
        <p14:creationId xmlns:p14="http://schemas.microsoft.com/office/powerpoint/2010/main" val="15224902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68</a:t>
            </a:fld>
            <a:endParaRPr lang="en-US" dirty="0"/>
          </a:p>
        </p:txBody>
      </p:sp>
      <p:sp>
        <p:nvSpPr>
          <p:cNvPr id="6" name="Content Placeholder 5"/>
          <p:cNvSpPr>
            <a:spLocks noGrp="1"/>
          </p:cNvSpPr>
          <p:nvPr>
            <p:ph idx="1"/>
          </p:nvPr>
        </p:nvSpPr>
        <p:spPr/>
        <p:txBody>
          <a:bodyPr/>
          <a:lstStyle/>
          <a:p>
            <a:pPr marL="285750" indent="-285750">
              <a:lnSpc>
                <a:spcPct val="115000"/>
              </a:lnSpc>
              <a:spcAft>
                <a:spcPts val="0"/>
              </a:spcAft>
              <a:buFont typeface="Arial"/>
              <a:buChar char="•"/>
            </a:pPr>
            <a:r>
              <a:rPr lang="en-GB" dirty="0" smtClean="0">
                <a:ea typeface="Calibri"/>
              </a:rPr>
              <a:t>Functional organizations</a:t>
            </a:r>
            <a:endParaRPr lang="en-GB" dirty="0">
              <a:ea typeface="Calibri"/>
            </a:endParaRPr>
          </a:p>
          <a:p>
            <a:pPr marL="285750" indent="-285750">
              <a:lnSpc>
                <a:spcPct val="115000"/>
              </a:lnSpc>
              <a:spcAft>
                <a:spcPts val="0"/>
              </a:spcAft>
              <a:buFont typeface="Arial"/>
              <a:buChar char="•"/>
            </a:pPr>
            <a:r>
              <a:rPr lang="en-GB" dirty="0">
                <a:ea typeface="Calibri"/>
              </a:rPr>
              <a:t>Project based (</a:t>
            </a:r>
            <a:r>
              <a:rPr lang="en-GB" dirty="0" err="1">
                <a:ea typeface="Calibri"/>
              </a:rPr>
              <a:t>Projectized</a:t>
            </a:r>
            <a:r>
              <a:rPr lang="en-GB" dirty="0">
                <a:ea typeface="Calibri"/>
              </a:rPr>
              <a:t>)</a:t>
            </a:r>
          </a:p>
          <a:p>
            <a:pPr marL="285750" indent="-285750">
              <a:lnSpc>
                <a:spcPct val="115000"/>
              </a:lnSpc>
              <a:spcAft>
                <a:spcPts val="0"/>
              </a:spcAft>
              <a:buFont typeface="Arial"/>
              <a:buChar char="•"/>
            </a:pPr>
            <a:r>
              <a:rPr lang="en-GB" dirty="0" smtClean="0">
                <a:ea typeface="Calibri"/>
              </a:rPr>
              <a:t>Matrix organizations</a:t>
            </a:r>
            <a:endParaRPr lang="en-GB" dirty="0">
              <a:ea typeface="Calibri"/>
            </a:endParaRPr>
          </a:p>
          <a:p>
            <a:pPr marL="0" indent="0">
              <a:buNone/>
            </a:pPr>
            <a:endParaRPr lang="en-US" dirty="0"/>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Tree>
    <p:extLst>
      <p:ext uri="{BB962C8B-B14F-4D97-AF65-F5344CB8AC3E}">
        <p14:creationId xmlns:p14="http://schemas.microsoft.com/office/powerpoint/2010/main" val="1985972797"/>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solidFill>
                  <a:srgbClr val="000000"/>
                </a:solidFill>
              </a:rPr>
              <a:t>Project Sponsorship</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69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42667980"/>
              </p:ext>
            </p:extLst>
          </p:nvPr>
        </p:nvGraphicFramePr>
        <p:xfrm>
          <a:off x="179512" y="1268760"/>
          <a:ext cx="8784976" cy="4322256"/>
        </p:xfrm>
        <a:graphic>
          <a:graphicData uri="http://schemas.openxmlformats.org/drawingml/2006/table">
            <a:tbl>
              <a:tblPr/>
              <a:tblGrid>
                <a:gridCol w="1649288"/>
                <a:gridCol w="3505200"/>
                <a:gridCol w="3630488"/>
              </a:tblGrid>
              <a:tr h="311661">
                <a:tc>
                  <a:txBody>
                    <a:bodyPr/>
                    <a:lstStyle/>
                    <a:p>
                      <a:pPr>
                        <a:lnSpc>
                          <a:spcPct val="115000"/>
                        </a:lnSpc>
                        <a:spcAft>
                          <a:spcPts val="0"/>
                        </a:spcAft>
                      </a:pPr>
                      <a:r>
                        <a:rPr lang="en-GB" sz="1600" b="1" dirty="0" smtClean="0">
                          <a:solidFill>
                            <a:schemeClr val="bg1"/>
                          </a:solidFill>
                          <a:latin typeface="Helvetica"/>
                          <a:ea typeface="Calibri"/>
                          <a:cs typeface="Helvetica"/>
                        </a:rPr>
                        <a:t>Module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17819">
                <a:tc>
                  <a:txBody>
                    <a:bodyPr/>
                    <a:lstStyle/>
                    <a:p>
                      <a:pPr>
                        <a:lnSpc>
                          <a:spcPct val="100000"/>
                        </a:lnSpc>
                        <a:spcAft>
                          <a:spcPts val="0"/>
                        </a:spcAft>
                      </a:pPr>
                      <a:r>
                        <a:rPr lang="en-GB" sz="1600" dirty="0" smtClean="0">
                          <a:solidFill>
                            <a:schemeClr val="tx1"/>
                          </a:solidFill>
                          <a:latin typeface="Helvetica"/>
                          <a:ea typeface="Calibri"/>
                          <a:cs typeface="Helvetica"/>
                        </a:rPr>
                        <a:t>14</a:t>
                      </a:r>
                    </a:p>
                    <a:p>
                      <a:pPr>
                        <a:lnSpc>
                          <a:spcPct val="100000"/>
                        </a:lnSpc>
                        <a:spcAft>
                          <a:spcPts val="0"/>
                        </a:spcAft>
                      </a:pPr>
                      <a:r>
                        <a:rPr lang="en-GB" sz="1600" dirty="0" smtClean="0">
                          <a:solidFill>
                            <a:schemeClr val="tx1"/>
                          </a:solidFill>
                          <a:latin typeface="Helvetica"/>
                          <a:ea typeface="Calibri"/>
                          <a:cs typeface="Helvetica"/>
                        </a:rPr>
                        <a:t>Project</a:t>
                      </a:r>
                      <a:r>
                        <a:rPr lang="en-GB" sz="1600" baseline="0" dirty="0" smtClean="0">
                          <a:solidFill>
                            <a:schemeClr val="tx1"/>
                          </a:solidFill>
                          <a:latin typeface="Helvetica"/>
                          <a:ea typeface="Calibri"/>
                          <a:cs typeface="Helvetica"/>
                        </a:rPr>
                        <a:t> Sponsorship</a:t>
                      </a: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5">
                  <a:txBody>
                    <a:bodyPr/>
                    <a:lstStyle/>
                    <a:p>
                      <a:pPr marL="285750" indent="-285750">
                        <a:lnSpc>
                          <a:spcPct val="114000"/>
                        </a:lnSpc>
                        <a:spcBef>
                          <a:spcPts val="1200"/>
                        </a:spcBef>
                        <a:spcAft>
                          <a:spcPts val="0"/>
                        </a:spcAft>
                        <a:buFont typeface="Arial"/>
                        <a:buChar char="•"/>
                      </a:pPr>
                      <a:r>
                        <a:rPr lang="en-GB" sz="1600" b="0" dirty="0" smtClean="0">
                          <a:solidFill>
                            <a:schemeClr val="tx1"/>
                          </a:solidFill>
                          <a:latin typeface="Arial" pitchFamily="34" charset="0"/>
                          <a:ea typeface="Calibri"/>
                          <a:cs typeface="Arial" pitchFamily="34" charset="0"/>
                        </a:rPr>
                        <a:t>The role and responsibilities of the project sponsor</a:t>
                      </a:r>
                    </a:p>
                    <a:p>
                      <a:pPr marL="285750" indent="-285750">
                        <a:lnSpc>
                          <a:spcPct val="114000"/>
                        </a:lnSpc>
                        <a:spcBef>
                          <a:spcPts val="1200"/>
                        </a:spcBef>
                        <a:spcAft>
                          <a:spcPts val="0"/>
                        </a:spcAft>
                        <a:buFont typeface="Arial"/>
                        <a:buChar char="•"/>
                      </a:pPr>
                      <a:r>
                        <a:rPr lang="en-GB" sz="1600" b="0" dirty="0" smtClean="0">
                          <a:solidFill>
                            <a:schemeClr val="tx1"/>
                          </a:solidFill>
                          <a:latin typeface="Arial" pitchFamily="34" charset="0"/>
                          <a:ea typeface="Calibri"/>
                          <a:cs typeface="Arial" pitchFamily="34" charset="0"/>
                        </a:rPr>
                        <a:t>How sponsors</a:t>
                      </a:r>
                      <a:r>
                        <a:rPr lang="en-GB" sz="1600" b="0" baseline="0" dirty="0" smtClean="0">
                          <a:solidFill>
                            <a:schemeClr val="tx1"/>
                          </a:solidFill>
                          <a:latin typeface="Arial" pitchFamily="34" charset="0"/>
                          <a:ea typeface="Calibri"/>
                          <a:cs typeface="Arial" pitchFamily="34" charset="0"/>
                        </a:rPr>
                        <a:t> impact </a:t>
                      </a:r>
                      <a:r>
                        <a:rPr lang="en-GB" sz="1600" b="0" dirty="0" smtClean="0">
                          <a:solidFill>
                            <a:schemeClr val="tx1"/>
                          </a:solidFill>
                          <a:latin typeface="Arial" pitchFamily="34" charset="0"/>
                          <a:ea typeface="Calibri"/>
                          <a:cs typeface="Arial" pitchFamily="34" charset="0"/>
                        </a:rPr>
                        <a:t>the project life cycle.</a:t>
                      </a: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00000"/>
                        </a:lnSpc>
                        <a:spcAft>
                          <a:spcPts val="0"/>
                        </a:spcAft>
                      </a:pPr>
                      <a:r>
                        <a:rPr lang="en-GB" sz="1600" dirty="0" smtClean="0">
                          <a:solidFill>
                            <a:schemeClr val="tx2"/>
                          </a:solidFill>
                          <a:latin typeface="Helvetica"/>
                          <a:ea typeface="Calibri"/>
                          <a:cs typeface="Helvetica"/>
                        </a:rPr>
                        <a:t>Learn where the project sponsor comes in to play, the relationship with the project manager and the functions</a:t>
                      </a:r>
                      <a:r>
                        <a:rPr lang="en-GB" sz="1600" baseline="0" dirty="0" smtClean="0">
                          <a:solidFill>
                            <a:schemeClr val="tx2"/>
                          </a:solidFill>
                          <a:latin typeface="Helvetica"/>
                          <a:ea typeface="Calibri"/>
                          <a:cs typeface="Helvetica"/>
                        </a:rPr>
                        <a:t> they are responsible for.</a:t>
                      </a: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chemeClr val="bg1"/>
                          </a:solidFill>
                          <a:latin typeface="Helvetica"/>
                          <a:ea typeface="Calibri"/>
                          <a:cs typeface="Helvetica"/>
                        </a:rPr>
                        <a:t>Language</a:t>
                      </a:r>
                      <a:endParaRPr lang="en-GB" sz="1600" b="1"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650240">
                <a:tc>
                  <a:txBody>
                    <a:bodyPr/>
                    <a:lstStyle/>
                    <a:p>
                      <a:pPr>
                        <a:lnSpc>
                          <a:spcPct val="100000"/>
                        </a:lnSpc>
                        <a:spcAft>
                          <a:spcPts val="0"/>
                        </a:spcAft>
                      </a:pPr>
                      <a:r>
                        <a:rPr lang="en-GB" sz="1600" dirty="0" smtClean="0">
                          <a:solidFill>
                            <a:schemeClr val="tx1"/>
                          </a:solidFill>
                          <a:latin typeface="Helvetica"/>
                          <a:ea typeface="Calibri"/>
                          <a:cs typeface="Helvetica"/>
                        </a:rPr>
                        <a:t>English</a:t>
                      </a: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ctr">
                        <a:lnSpc>
                          <a:spcPct val="100000"/>
                        </a:lnSpc>
                        <a:spcAft>
                          <a:spcPts val="0"/>
                        </a:spcAft>
                      </a:pPr>
                      <a:r>
                        <a:rPr lang="en-GB" sz="1600" dirty="0" smtClean="0">
                          <a:solidFill>
                            <a:schemeClr val="tx1"/>
                          </a:solidFill>
                          <a:latin typeface="Helvetica"/>
                          <a:ea typeface="Calibri"/>
                          <a:cs typeface="Helvetica"/>
                        </a:rPr>
                        <a:t>5.0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185443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a:xfrm>
            <a:off x="152400" y="0"/>
            <a:ext cx="7395587" cy="1108075"/>
          </a:xfrm>
        </p:spPr>
        <p:txBody>
          <a:bodyPr/>
          <a:lstStyle/>
          <a:p>
            <a:r>
              <a:rPr lang="en-GB" dirty="0" smtClean="0"/>
              <a:t>Project Controls </a:t>
            </a:r>
            <a:r>
              <a:rPr lang="en-GB" dirty="0"/>
              <a:t>Process</a:t>
            </a:r>
          </a:p>
        </p:txBody>
      </p:sp>
      <p:grpSp>
        <p:nvGrpSpPr>
          <p:cNvPr id="19" name="Group 18"/>
          <p:cNvGrpSpPr/>
          <p:nvPr/>
        </p:nvGrpSpPr>
        <p:grpSpPr>
          <a:xfrm>
            <a:off x="3429000" y="1066800"/>
            <a:ext cx="3811466" cy="5029200"/>
            <a:chOff x="3302000" y="1384300"/>
            <a:chExt cx="4129088" cy="5029200"/>
          </a:xfrm>
        </p:grpSpPr>
        <p:sp>
          <p:nvSpPr>
            <p:cNvPr id="942083" name="Rectangle 3"/>
            <p:cNvSpPr>
              <a:spLocks noChangeArrowheads="1"/>
            </p:cNvSpPr>
            <p:nvPr/>
          </p:nvSpPr>
          <p:spPr bwMode="auto">
            <a:xfrm>
              <a:off x="3302000" y="1384300"/>
              <a:ext cx="1733550" cy="685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eaLnBrk="1" hangingPunct="1"/>
              <a:r>
                <a:rPr lang="en-GB" b="1" dirty="0"/>
                <a:t>Approval</a:t>
              </a:r>
            </a:p>
          </p:txBody>
        </p:sp>
        <p:sp>
          <p:nvSpPr>
            <p:cNvPr id="942084" name="Rectangle 4"/>
            <p:cNvSpPr>
              <a:spLocks noChangeArrowheads="1"/>
            </p:cNvSpPr>
            <p:nvPr/>
          </p:nvSpPr>
          <p:spPr bwMode="auto">
            <a:xfrm>
              <a:off x="3302000" y="2527300"/>
              <a:ext cx="1733550" cy="6858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pPr eaLnBrk="1" hangingPunct="1"/>
              <a:r>
                <a:rPr lang="en-GB" b="1" dirty="0"/>
                <a:t>Plan</a:t>
              </a:r>
            </a:p>
          </p:txBody>
        </p:sp>
        <p:sp>
          <p:nvSpPr>
            <p:cNvPr id="942085" name="Rectangle 5"/>
            <p:cNvSpPr>
              <a:spLocks noChangeArrowheads="1"/>
            </p:cNvSpPr>
            <p:nvPr/>
          </p:nvSpPr>
          <p:spPr bwMode="auto">
            <a:xfrm>
              <a:off x="3302000" y="4622800"/>
              <a:ext cx="1733550" cy="685800"/>
            </a:xfrm>
            <a:prstGeom prst="rect">
              <a:avLst/>
            </a:prstGeom>
            <a:ln>
              <a:headEnd type="none" w="sm" len="sm"/>
              <a:tailEnd type="none" w="sm" len="sm"/>
            </a:ln>
          </p:spPr>
          <p:style>
            <a:lnRef idx="0">
              <a:schemeClr val="accent4"/>
            </a:lnRef>
            <a:fillRef idx="3">
              <a:schemeClr val="accent4"/>
            </a:fillRef>
            <a:effectRef idx="3">
              <a:schemeClr val="accent4"/>
            </a:effectRef>
            <a:fontRef idx="minor">
              <a:schemeClr val="lt1"/>
            </a:fontRef>
          </p:style>
          <p:txBody>
            <a:bodyPr wrap="none" lIns="90000" tIns="46800" rIns="90000" bIns="46800" anchor="ctr"/>
            <a:lstStyle/>
            <a:p>
              <a:pPr eaLnBrk="1" hangingPunct="1"/>
              <a:r>
                <a:rPr lang="en-GB" b="1" dirty="0"/>
                <a:t>Monitor</a:t>
              </a:r>
            </a:p>
          </p:txBody>
        </p:sp>
        <p:sp>
          <p:nvSpPr>
            <p:cNvPr id="942086" name="Rectangle 6"/>
            <p:cNvSpPr>
              <a:spLocks noChangeArrowheads="1"/>
            </p:cNvSpPr>
            <p:nvPr/>
          </p:nvSpPr>
          <p:spPr bwMode="auto">
            <a:xfrm>
              <a:off x="5695950" y="3568700"/>
              <a:ext cx="1733550" cy="685800"/>
            </a:xfrm>
            <a:prstGeom prst="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lIns="90000" tIns="46800" rIns="90000" bIns="46800" anchor="ctr"/>
            <a:lstStyle/>
            <a:p>
              <a:pPr eaLnBrk="1" hangingPunct="1"/>
              <a:r>
                <a:rPr lang="en-GB" b="1" dirty="0"/>
                <a:t>Update plans</a:t>
              </a:r>
            </a:p>
          </p:txBody>
        </p:sp>
        <p:sp>
          <p:nvSpPr>
            <p:cNvPr id="942087" name="Rectangle 7"/>
            <p:cNvSpPr>
              <a:spLocks noChangeArrowheads="1"/>
            </p:cNvSpPr>
            <p:nvPr/>
          </p:nvSpPr>
          <p:spPr bwMode="auto">
            <a:xfrm>
              <a:off x="5695950" y="4622800"/>
              <a:ext cx="1733550" cy="685800"/>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lIns="90000" tIns="46800" rIns="90000" bIns="46800" anchor="ctr"/>
            <a:lstStyle/>
            <a:p>
              <a:pPr eaLnBrk="1" hangingPunct="1"/>
              <a:r>
                <a:rPr lang="en-GB" b="1" dirty="0"/>
                <a:t>Corrective Action</a:t>
              </a:r>
            </a:p>
          </p:txBody>
        </p:sp>
        <p:sp>
          <p:nvSpPr>
            <p:cNvPr id="942088" name="Rectangle 8"/>
            <p:cNvSpPr>
              <a:spLocks noChangeArrowheads="1"/>
            </p:cNvSpPr>
            <p:nvPr/>
          </p:nvSpPr>
          <p:spPr bwMode="auto">
            <a:xfrm>
              <a:off x="3316288" y="5727700"/>
              <a:ext cx="1733550" cy="685800"/>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eaLnBrk="1" hangingPunct="1"/>
              <a:r>
                <a:rPr lang="en-GB" b="1" dirty="0"/>
                <a:t>Acceptance</a:t>
              </a:r>
            </a:p>
          </p:txBody>
        </p:sp>
        <p:cxnSp>
          <p:nvCxnSpPr>
            <p:cNvPr id="942089" name="AutoShape 9"/>
            <p:cNvCxnSpPr>
              <a:cxnSpLocks noChangeShapeType="1"/>
            </p:cNvCxnSpPr>
            <p:nvPr/>
          </p:nvCxnSpPr>
          <p:spPr bwMode="auto">
            <a:xfrm flipV="1">
              <a:off x="7429500" y="3898900"/>
              <a:ext cx="1588" cy="1054100"/>
            </a:xfrm>
            <a:prstGeom prst="bentConnector3">
              <a:avLst>
                <a:gd name="adj1" fmla="val 14400000"/>
              </a:avLst>
            </a:prstGeom>
            <a:noFill/>
            <a:ln w="9525">
              <a:solidFill>
                <a:schemeClr val="tx1"/>
              </a:solidFill>
              <a:miter lim="800000"/>
              <a:headEnd type="none" w="sm" len="sm"/>
              <a:tailEnd type="triangle" w="lg" len="med"/>
            </a:ln>
            <a:effectLst/>
          </p:spPr>
        </p:cxnSp>
        <p:sp>
          <p:nvSpPr>
            <p:cNvPr id="942090" name="Rectangle 10"/>
            <p:cNvSpPr>
              <a:spLocks noChangeArrowheads="1"/>
            </p:cNvSpPr>
            <p:nvPr/>
          </p:nvSpPr>
          <p:spPr bwMode="auto">
            <a:xfrm>
              <a:off x="3316288" y="3568700"/>
              <a:ext cx="1733550" cy="685800"/>
            </a:xfrm>
            <a:prstGeom prst="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wrap="none" lIns="90000" tIns="46800" rIns="90000" bIns="46800" anchor="ctr"/>
            <a:lstStyle/>
            <a:p>
              <a:pPr eaLnBrk="1" hangingPunct="1"/>
              <a:r>
                <a:rPr lang="en-GB" b="1" dirty="0"/>
                <a:t>Do work</a:t>
              </a:r>
            </a:p>
          </p:txBody>
        </p:sp>
        <p:sp>
          <p:nvSpPr>
            <p:cNvPr id="942091" name="Line 11"/>
            <p:cNvSpPr>
              <a:spLocks noChangeShapeType="1"/>
            </p:cNvSpPr>
            <p:nvPr/>
          </p:nvSpPr>
          <p:spPr bwMode="auto">
            <a:xfrm>
              <a:off x="5062538" y="4965700"/>
              <a:ext cx="606425" cy="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2" name="Line 12"/>
            <p:cNvSpPr>
              <a:spLocks noChangeShapeType="1"/>
            </p:cNvSpPr>
            <p:nvPr/>
          </p:nvSpPr>
          <p:spPr bwMode="auto">
            <a:xfrm flipH="1">
              <a:off x="5076825" y="3911600"/>
              <a:ext cx="604838" cy="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3" name="Line 13"/>
            <p:cNvSpPr>
              <a:spLocks noChangeShapeType="1"/>
            </p:cNvSpPr>
            <p:nvPr/>
          </p:nvSpPr>
          <p:spPr bwMode="auto">
            <a:xfrm>
              <a:off x="4183063" y="3238500"/>
              <a:ext cx="0" cy="33020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4" name="Line 14"/>
            <p:cNvSpPr>
              <a:spLocks noChangeShapeType="1"/>
            </p:cNvSpPr>
            <p:nvPr/>
          </p:nvSpPr>
          <p:spPr bwMode="auto">
            <a:xfrm>
              <a:off x="4210050" y="4279900"/>
              <a:ext cx="0" cy="34290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5" name="Line 15"/>
            <p:cNvSpPr>
              <a:spLocks noChangeShapeType="1"/>
            </p:cNvSpPr>
            <p:nvPr/>
          </p:nvSpPr>
          <p:spPr bwMode="auto">
            <a:xfrm>
              <a:off x="4168775" y="2095500"/>
              <a:ext cx="0" cy="43180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6" name="Line 16"/>
            <p:cNvSpPr>
              <a:spLocks noChangeShapeType="1"/>
            </p:cNvSpPr>
            <p:nvPr/>
          </p:nvSpPr>
          <p:spPr bwMode="auto">
            <a:xfrm>
              <a:off x="4183063" y="5334000"/>
              <a:ext cx="0" cy="342900"/>
            </a:xfrm>
            <a:prstGeom prst="line">
              <a:avLst/>
            </a:prstGeom>
            <a:noFill/>
            <a:ln w="12700">
              <a:solidFill>
                <a:schemeClr val="tx1"/>
              </a:solidFill>
              <a:round/>
              <a:headEnd/>
              <a:tailEnd type="triangle" w="med" len="med"/>
            </a:ln>
            <a:effectLst/>
          </p:spPr>
          <p:txBody>
            <a:bodyPr wrap="none"/>
            <a:lstStyle/>
            <a:p>
              <a:endParaRPr lang="en-US" b="1" dirty="0"/>
            </a:p>
          </p:txBody>
        </p:sp>
        <p:sp>
          <p:nvSpPr>
            <p:cNvPr id="942097" name="Text Box 17"/>
            <p:cNvSpPr txBox="1">
              <a:spLocks noChangeArrowheads="1"/>
            </p:cNvSpPr>
            <p:nvPr/>
          </p:nvSpPr>
          <p:spPr bwMode="auto">
            <a:xfrm>
              <a:off x="5238750" y="2762250"/>
              <a:ext cx="1558065" cy="523220"/>
            </a:xfrm>
            <a:prstGeom prst="rect">
              <a:avLst/>
            </a:prstGeom>
            <a:noFill/>
            <a:ln w="12700" algn="ctr">
              <a:noFill/>
              <a:miter lim="800000"/>
              <a:headEnd/>
              <a:tailEnd/>
            </a:ln>
            <a:effectLst/>
          </p:spPr>
          <p:txBody>
            <a:bodyPr wrap="none">
              <a:spAutoFit/>
            </a:bodyPr>
            <a:lstStyle/>
            <a:p>
              <a:pPr algn="l" eaLnBrk="1" hangingPunct="1"/>
              <a:r>
                <a:rPr lang="en-GB" sz="2800" b="1" dirty="0"/>
                <a:t>Baseline</a:t>
              </a:r>
              <a:endParaRPr lang="en-US" b="1" dirty="0"/>
            </a:p>
          </p:txBody>
        </p:sp>
      </p:grpSp>
      <p:sp>
        <p:nvSpPr>
          <p:cNvPr id="3" name="Slide Number Placeholder 2"/>
          <p:cNvSpPr>
            <a:spLocks noGrp="1"/>
          </p:cNvSpPr>
          <p:nvPr>
            <p:ph type="sldNum" sz="quarter" idx="12"/>
          </p:nvPr>
        </p:nvSpPr>
        <p:spPr/>
        <p:txBody>
          <a:bodyPr/>
          <a:lstStyle/>
          <a:p>
            <a:fld id="{4BE819A1-3DD8-4179-BFD0-BF7D359F8DBD}" type="slidenum">
              <a:rPr lang="en-US" smtClean="0"/>
              <a:pPr/>
              <a:t>7</a:t>
            </a:fld>
            <a:endParaRPr lang="en-US" dirty="0"/>
          </a:p>
        </p:txBody>
      </p:sp>
    </p:spTree>
    <p:extLst>
      <p:ext uri="{BB962C8B-B14F-4D97-AF65-F5344CB8AC3E}">
        <p14:creationId xmlns:p14="http://schemas.microsoft.com/office/powerpoint/2010/main" val="131847787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477000" cy="838200"/>
          </a:xfrm>
        </p:spPr>
        <p:txBody>
          <a:bodyPr/>
          <a:lstStyle/>
          <a:p>
            <a:r>
              <a:rPr lang="en-GB" sz="4000" dirty="0"/>
              <a:t>P</a:t>
            </a:r>
            <a:r>
              <a:rPr lang="en-GB" sz="4000" dirty="0" smtClean="0"/>
              <a:t>roject Sponsorship</a:t>
            </a:r>
            <a:endParaRPr lang="en-GB" sz="4000" dirty="0"/>
          </a:p>
        </p:txBody>
      </p:sp>
      <p:sp>
        <p:nvSpPr>
          <p:cNvPr id="3" name="Content Placeholder 2"/>
          <p:cNvSpPr>
            <a:spLocks noGrp="1"/>
          </p:cNvSpPr>
          <p:nvPr>
            <p:ph idx="1"/>
          </p:nvPr>
        </p:nvSpPr>
        <p:spPr>
          <a:xfrm>
            <a:off x="381000" y="1447800"/>
            <a:ext cx="8229600" cy="3276600"/>
          </a:xfrm>
        </p:spPr>
        <p:txBody>
          <a:bodyPr/>
          <a:lstStyle/>
          <a:p>
            <a:pPr indent="0">
              <a:buNone/>
            </a:pPr>
            <a:r>
              <a:rPr lang="en-GB" sz="2600" dirty="0" smtClean="0"/>
              <a:t>Project sponsorship is an active senior management role, responsible for identifying the business need, problem or opportunity. </a:t>
            </a:r>
          </a:p>
          <a:p>
            <a:pPr indent="0">
              <a:buNone/>
            </a:pPr>
            <a:r>
              <a:rPr lang="en-GB" sz="2600" dirty="0" smtClean="0"/>
              <a:t>The sponsor ensures the project remains a viable proposition and that benefits are realised, resolving any issues outside the control of the project manager.</a:t>
            </a:r>
            <a:endParaRPr lang="en-GB" sz="2000" dirty="0" smtClean="0"/>
          </a:p>
          <a:p>
            <a:pPr>
              <a:buNone/>
            </a:pPr>
            <a:endParaRPr lang="en-GB" dirty="0"/>
          </a:p>
        </p:txBody>
      </p:sp>
      <p:sp>
        <p:nvSpPr>
          <p:cNvPr id="5" name="Rectangle 4"/>
          <p:cNvSpPr/>
          <p:nvPr/>
        </p:nvSpPr>
        <p:spPr>
          <a:xfrm>
            <a:off x="7200412" y="5562600"/>
            <a:ext cx="1479091" cy="276999"/>
          </a:xfrm>
          <a:prstGeom prst="rect">
            <a:avLst/>
          </a:prstGeom>
        </p:spPr>
        <p:txBody>
          <a:bodyPr wrap="none">
            <a:spAutoFit/>
          </a:bodyPr>
          <a:lstStyle/>
          <a:p>
            <a:pPr indent="0" algn="r">
              <a:buNone/>
            </a:pPr>
            <a:r>
              <a:rPr lang="en-GB" sz="1200" dirty="0">
                <a:solidFill>
                  <a:schemeClr val="bg1">
                    <a:lumMod val="50000"/>
                  </a:schemeClr>
                </a:solidFill>
              </a:rPr>
              <a:t>APM </a:t>
            </a:r>
            <a:r>
              <a:rPr lang="en-GB" sz="1200" dirty="0" err="1">
                <a:solidFill>
                  <a:schemeClr val="bg1">
                    <a:lumMod val="50000"/>
                  </a:schemeClr>
                </a:solidFill>
              </a:rPr>
              <a:t>BoK</a:t>
            </a:r>
            <a:r>
              <a:rPr lang="en-GB" sz="1200" dirty="0">
                <a:solidFill>
                  <a:schemeClr val="bg1">
                    <a:lumMod val="50000"/>
                  </a:schemeClr>
                </a:solidFill>
              </a:rPr>
              <a:t>, 5</a:t>
            </a:r>
            <a:r>
              <a:rPr lang="en-GB" sz="1200" baseline="30000" dirty="0">
                <a:solidFill>
                  <a:schemeClr val="bg1">
                    <a:lumMod val="50000"/>
                  </a:schemeClr>
                </a:solidFill>
              </a:rPr>
              <a:t>th</a:t>
            </a:r>
            <a:r>
              <a:rPr lang="en-GB" sz="1200" dirty="0">
                <a:solidFill>
                  <a:schemeClr val="bg1">
                    <a:lumMod val="50000"/>
                  </a:schemeClr>
                </a:solidFill>
              </a:rPr>
              <a:t> edition</a:t>
            </a:r>
          </a:p>
        </p:txBody>
      </p:sp>
    </p:spTree>
    <p:extLst>
      <p:ext uri="{BB962C8B-B14F-4D97-AF65-F5344CB8AC3E}">
        <p14:creationId xmlns:p14="http://schemas.microsoft.com/office/powerpoint/2010/main" val="9620723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p:txBody>
          <a:bodyPr/>
          <a:lstStyle/>
          <a:p>
            <a:pPr algn="r"/>
            <a:r>
              <a:rPr lang="en-GB" dirty="0"/>
              <a:t>Roles</a:t>
            </a:r>
          </a:p>
        </p:txBody>
      </p:sp>
      <p:grpSp>
        <p:nvGrpSpPr>
          <p:cNvPr id="1003547" name="Group 27"/>
          <p:cNvGrpSpPr>
            <a:grpSpLocks/>
          </p:cNvGrpSpPr>
          <p:nvPr/>
        </p:nvGrpSpPr>
        <p:grpSpPr bwMode="auto">
          <a:xfrm>
            <a:off x="1029433" y="1463902"/>
            <a:ext cx="7085134" cy="4433888"/>
            <a:chOff x="1187" y="913"/>
            <a:chExt cx="4835" cy="2793"/>
          </a:xfrm>
        </p:grpSpPr>
        <p:sp>
          <p:nvSpPr>
            <p:cNvPr id="1003523" name="Text Box 3"/>
            <p:cNvSpPr txBox="1">
              <a:spLocks noChangeArrowheads="1"/>
            </p:cNvSpPr>
            <p:nvPr/>
          </p:nvSpPr>
          <p:spPr bwMode="auto">
            <a:xfrm>
              <a:off x="1187" y="913"/>
              <a:ext cx="1552" cy="63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marL="266700" indent="-266700" algn="l" eaLnBrk="1" hangingPunct="1"/>
              <a:r>
                <a:rPr lang="en-GB" sz="1200" b="1" dirty="0">
                  <a:solidFill>
                    <a:schemeClr val="tx1"/>
                  </a:solidFill>
                </a:rPr>
                <a:t>External Stakeholders</a:t>
              </a:r>
            </a:p>
            <a:p>
              <a:pPr marL="622300" lvl="1" indent="-165100" algn="l" eaLnBrk="1" hangingPunct="1">
                <a:buFontTx/>
                <a:buChar char="•"/>
              </a:pPr>
              <a:r>
                <a:rPr lang="en-GB" sz="1200" b="1" dirty="0">
                  <a:solidFill>
                    <a:schemeClr val="tx1"/>
                  </a:solidFill>
                </a:rPr>
                <a:t>Customers</a:t>
              </a:r>
            </a:p>
            <a:p>
              <a:pPr marL="622300" lvl="1" indent="-165100" algn="l" eaLnBrk="1" hangingPunct="1">
                <a:buFontTx/>
                <a:buChar char="•"/>
              </a:pPr>
              <a:r>
                <a:rPr lang="en-GB" sz="1200" b="1" dirty="0">
                  <a:solidFill>
                    <a:schemeClr val="tx1"/>
                  </a:solidFill>
                </a:rPr>
                <a:t>Users</a:t>
              </a:r>
            </a:p>
            <a:p>
              <a:pPr marL="622300" lvl="1" indent="-165100" algn="l" eaLnBrk="1" hangingPunct="1">
                <a:buFontTx/>
                <a:buChar char="•"/>
              </a:pPr>
              <a:r>
                <a:rPr lang="en-GB" sz="1200" b="1" dirty="0">
                  <a:solidFill>
                    <a:schemeClr val="tx1"/>
                  </a:solidFill>
                </a:rPr>
                <a:t>Experts</a:t>
              </a:r>
            </a:p>
            <a:p>
              <a:pPr marL="622300" lvl="1" indent="-165100" algn="l" eaLnBrk="1" hangingPunct="1">
                <a:buFontTx/>
                <a:buChar char="•"/>
              </a:pPr>
              <a:r>
                <a:rPr lang="en-GB" sz="1200" b="1" dirty="0">
                  <a:solidFill>
                    <a:schemeClr val="tx1"/>
                  </a:solidFill>
                </a:rPr>
                <a:t>Regulators</a:t>
              </a:r>
              <a:endParaRPr lang="en-US" sz="1200" b="1" dirty="0">
                <a:solidFill>
                  <a:schemeClr val="tx1"/>
                </a:solidFill>
              </a:endParaRPr>
            </a:p>
          </p:txBody>
        </p:sp>
        <p:cxnSp>
          <p:nvCxnSpPr>
            <p:cNvPr id="1003524" name="AutoShape 4"/>
            <p:cNvCxnSpPr>
              <a:cxnSpLocks noChangeShapeType="1"/>
            </p:cNvCxnSpPr>
            <p:nvPr/>
          </p:nvCxnSpPr>
          <p:spPr bwMode="auto">
            <a:xfrm>
              <a:off x="2767" y="1233"/>
              <a:ext cx="588" cy="590"/>
            </a:xfrm>
            <a:prstGeom prst="bentConnector2">
              <a:avLst/>
            </a:prstGeom>
            <a:noFill/>
            <a:ln w="28575">
              <a:solidFill>
                <a:srgbClr val="FF3300"/>
              </a:solidFill>
              <a:miter lim="800000"/>
              <a:headEnd type="triangle" w="med" len="med"/>
              <a:tailEnd type="triangle" w="med" len="med"/>
            </a:ln>
            <a:effectLst/>
          </p:spPr>
        </p:cxnSp>
        <p:sp>
          <p:nvSpPr>
            <p:cNvPr id="1003525" name="Text Box 5"/>
            <p:cNvSpPr txBox="1">
              <a:spLocks noChangeArrowheads="1"/>
            </p:cNvSpPr>
            <p:nvPr/>
          </p:nvSpPr>
          <p:spPr bwMode="auto">
            <a:xfrm>
              <a:off x="4770" y="1151"/>
              <a:ext cx="944" cy="29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eaLnBrk="1" hangingPunct="1"/>
              <a:r>
                <a:rPr lang="en-GB" sz="1200" b="1" dirty="0">
                  <a:solidFill>
                    <a:schemeClr val="tx1"/>
                  </a:solidFill>
                </a:rPr>
                <a:t>Corporate Management</a:t>
              </a:r>
              <a:endParaRPr lang="en-US" sz="1200" b="1" dirty="0">
                <a:solidFill>
                  <a:schemeClr val="tx1"/>
                </a:solidFill>
              </a:endParaRPr>
            </a:p>
          </p:txBody>
        </p:sp>
        <p:cxnSp>
          <p:nvCxnSpPr>
            <p:cNvPr id="1003526" name="AutoShape 6"/>
            <p:cNvCxnSpPr>
              <a:cxnSpLocks noChangeShapeType="1"/>
              <a:stCxn id="1003527" idx="3"/>
              <a:endCxn id="1003525" idx="1"/>
            </p:cNvCxnSpPr>
            <p:nvPr/>
          </p:nvCxnSpPr>
          <p:spPr bwMode="auto">
            <a:xfrm flipV="1">
              <a:off x="3918" y="1298"/>
              <a:ext cx="852" cy="615"/>
            </a:xfrm>
            <a:prstGeom prst="bentConnector3">
              <a:avLst>
                <a:gd name="adj1" fmla="val 49884"/>
              </a:avLst>
            </a:prstGeom>
            <a:noFill/>
            <a:ln w="28575">
              <a:solidFill>
                <a:srgbClr val="FF3300"/>
              </a:solidFill>
              <a:miter lim="800000"/>
              <a:headEnd type="triangle" w="med" len="med"/>
              <a:tailEnd/>
            </a:ln>
            <a:effectLst/>
          </p:spPr>
        </p:cxnSp>
        <p:sp>
          <p:nvSpPr>
            <p:cNvPr id="1003527" name="Text Box 7"/>
            <p:cNvSpPr txBox="1">
              <a:spLocks noChangeArrowheads="1"/>
            </p:cNvSpPr>
            <p:nvPr/>
          </p:nvSpPr>
          <p:spPr bwMode="auto">
            <a:xfrm>
              <a:off x="2833" y="1823"/>
              <a:ext cx="1085" cy="179"/>
            </a:xfrm>
            <a:prstGeom prst="rect">
              <a:avLst/>
            </a:prstGeom>
            <a:solidFill>
              <a:schemeClr val="accent4">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l" eaLnBrk="1" hangingPunct="1"/>
              <a:r>
                <a:rPr lang="en-GB" sz="1200" b="1" dirty="0"/>
                <a:t>Project Sponsor</a:t>
              </a:r>
              <a:endParaRPr lang="en-US" sz="1200" b="1" dirty="0"/>
            </a:p>
          </p:txBody>
        </p:sp>
        <p:sp>
          <p:nvSpPr>
            <p:cNvPr id="1003528" name="Text Box 8"/>
            <p:cNvSpPr txBox="1">
              <a:spLocks noChangeArrowheads="1"/>
            </p:cNvSpPr>
            <p:nvPr/>
          </p:nvSpPr>
          <p:spPr bwMode="auto">
            <a:xfrm>
              <a:off x="2833" y="2780"/>
              <a:ext cx="849" cy="17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spAutoFit/>
            </a:bodyPr>
            <a:lstStyle/>
            <a:p>
              <a:pPr algn="l" eaLnBrk="1" hangingPunct="1"/>
              <a:r>
                <a:rPr lang="en-GB" sz="1200" b="1" dirty="0"/>
                <a:t>Project Manager</a:t>
              </a:r>
              <a:endParaRPr lang="en-US" sz="1200" b="1" dirty="0"/>
            </a:p>
          </p:txBody>
        </p:sp>
        <p:cxnSp>
          <p:nvCxnSpPr>
            <p:cNvPr id="1003529" name="AutoShape 9"/>
            <p:cNvCxnSpPr>
              <a:cxnSpLocks noChangeShapeType="1"/>
            </p:cNvCxnSpPr>
            <p:nvPr/>
          </p:nvCxnSpPr>
          <p:spPr bwMode="auto">
            <a:xfrm rot="16200000" flipH="1">
              <a:off x="2968" y="2389"/>
              <a:ext cx="778" cy="3"/>
            </a:xfrm>
            <a:prstGeom prst="bentConnector3">
              <a:avLst>
                <a:gd name="adj1" fmla="val 50000"/>
              </a:avLst>
            </a:prstGeom>
            <a:noFill/>
            <a:ln w="28575">
              <a:solidFill>
                <a:srgbClr val="FF3300"/>
              </a:solidFill>
              <a:miter lim="800000"/>
              <a:headEnd type="triangle" w="med" len="med"/>
              <a:tailEnd type="triangle" w="med" len="med"/>
            </a:ln>
            <a:effectLst/>
          </p:spPr>
        </p:cxnSp>
        <p:grpSp>
          <p:nvGrpSpPr>
            <p:cNvPr id="1003530" name="Group 10"/>
            <p:cNvGrpSpPr>
              <a:grpSpLocks/>
            </p:cNvGrpSpPr>
            <p:nvPr/>
          </p:nvGrpSpPr>
          <p:grpSpPr bwMode="auto">
            <a:xfrm>
              <a:off x="1906" y="2954"/>
              <a:ext cx="2726" cy="752"/>
              <a:chOff x="1310" y="2954"/>
              <a:chExt cx="2516" cy="752"/>
            </a:xfrm>
          </p:grpSpPr>
          <p:sp>
            <p:nvSpPr>
              <p:cNvPr id="1003531" name="Text Box 11"/>
              <p:cNvSpPr txBox="1">
                <a:spLocks noChangeArrowheads="1"/>
              </p:cNvSpPr>
              <p:nvPr/>
            </p:nvSpPr>
            <p:spPr bwMode="auto">
              <a:xfrm>
                <a:off x="1310" y="3532"/>
                <a:ext cx="626" cy="17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algn="l" eaLnBrk="1" hangingPunct="1"/>
                <a:r>
                  <a:rPr lang="en-GB" sz="1200" b="1" dirty="0"/>
                  <a:t>Team Leader</a:t>
                </a:r>
                <a:endParaRPr lang="en-US" sz="1200" b="1" dirty="0"/>
              </a:p>
            </p:txBody>
          </p:sp>
          <p:sp>
            <p:nvSpPr>
              <p:cNvPr id="1003532" name="Text Box 12"/>
              <p:cNvSpPr txBox="1">
                <a:spLocks noChangeArrowheads="1"/>
              </p:cNvSpPr>
              <p:nvPr/>
            </p:nvSpPr>
            <p:spPr bwMode="auto">
              <a:xfrm>
                <a:off x="2256" y="3526"/>
                <a:ext cx="626" cy="17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algn="l" eaLnBrk="1" hangingPunct="1"/>
                <a:r>
                  <a:rPr lang="en-GB" sz="1200" b="1" dirty="0"/>
                  <a:t>Team Leader</a:t>
                </a:r>
                <a:endParaRPr lang="en-US" sz="1200" b="1" dirty="0"/>
              </a:p>
            </p:txBody>
          </p:sp>
          <p:sp>
            <p:nvSpPr>
              <p:cNvPr id="1003533" name="Text Box 13"/>
              <p:cNvSpPr txBox="1">
                <a:spLocks noChangeArrowheads="1"/>
              </p:cNvSpPr>
              <p:nvPr/>
            </p:nvSpPr>
            <p:spPr bwMode="auto">
              <a:xfrm>
                <a:off x="3200" y="3526"/>
                <a:ext cx="626" cy="17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algn="l" eaLnBrk="1" hangingPunct="1"/>
                <a:r>
                  <a:rPr lang="en-GB" sz="1200" b="1" dirty="0"/>
                  <a:t>Team Leader</a:t>
                </a:r>
                <a:endParaRPr lang="en-US" sz="1200" b="1" dirty="0"/>
              </a:p>
            </p:txBody>
          </p:sp>
          <p:cxnSp>
            <p:nvCxnSpPr>
              <p:cNvPr id="1003534" name="AutoShape 14"/>
              <p:cNvCxnSpPr>
                <a:cxnSpLocks noChangeShapeType="1"/>
                <a:stCxn id="1003531" idx="0"/>
                <a:endCxn id="1003528" idx="2"/>
              </p:cNvCxnSpPr>
              <p:nvPr/>
            </p:nvCxnSpPr>
            <p:spPr bwMode="auto">
              <a:xfrm rot="5400000" flipH="1" flipV="1">
                <a:off x="1801" y="2776"/>
                <a:ext cx="578" cy="934"/>
              </a:xfrm>
              <a:prstGeom prst="bentConnector3">
                <a:avLst>
                  <a:gd name="adj1" fmla="val 50000"/>
                </a:avLst>
              </a:prstGeom>
              <a:noFill/>
              <a:ln w="28575">
                <a:solidFill>
                  <a:schemeClr val="tx2"/>
                </a:solidFill>
                <a:miter lim="800000"/>
                <a:headEnd type="triangle" w="med" len="med"/>
                <a:tailEnd type="triangle" w="med" len="med"/>
              </a:ln>
              <a:effectLst/>
            </p:spPr>
          </p:cxnSp>
          <p:cxnSp>
            <p:nvCxnSpPr>
              <p:cNvPr id="1003535" name="AutoShape 15"/>
              <p:cNvCxnSpPr>
                <a:cxnSpLocks noChangeShapeType="1"/>
                <a:stCxn id="1003528" idx="2"/>
                <a:endCxn id="1003532" idx="0"/>
              </p:cNvCxnSpPr>
              <p:nvPr/>
            </p:nvCxnSpPr>
            <p:spPr bwMode="auto">
              <a:xfrm>
                <a:off x="2557" y="2954"/>
                <a:ext cx="12" cy="572"/>
              </a:xfrm>
              <a:prstGeom prst="straightConnector1">
                <a:avLst/>
              </a:prstGeom>
              <a:noFill/>
              <a:ln w="28575">
                <a:solidFill>
                  <a:schemeClr val="tx2"/>
                </a:solidFill>
                <a:round/>
                <a:headEnd type="triangle" w="med" len="med"/>
                <a:tailEnd type="triangle" w="med" len="med"/>
              </a:ln>
              <a:effectLst/>
            </p:spPr>
          </p:cxnSp>
          <p:cxnSp>
            <p:nvCxnSpPr>
              <p:cNvPr id="1003536" name="AutoShape 16"/>
              <p:cNvCxnSpPr>
                <a:cxnSpLocks noChangeShapeType="1"/>
                <a:stCxn id="1003528" idx="2"/>
                <a:endCxn id="1003533" idx="0"/>
              </p:cNvCxnSpPr>
              <p:nvPr/>
            </p:nvCxnSpPr>
            <p:spPr bwMode="auto">
              <a:xfrm rot="16200000" flipH="1">
                <a:off x="2749" y="2762"/>
                <a:ext cx="572" cy="956"/>
              </a:xfrm>
              <a:prstGeom prst="bentConnector3">
                <a:avLst>
                  <a:gd name="adj1" fmla="val 50000"/>
                </a:avLst>
              </a:prstGeom>
              <a:noFill/>
              <a:ln w="28575">
                <a:solidFill>
                  <a:schemeClr val="tx2"/>
                </a:solidFill>
                <a:miter lim="800000"/>
                <a:headEnd type="triangle" w="med" len="med"/>
                <a:tailEnd type="triangle" w="med" len="med"/>
              </a:ln>
              <a:effectLst/>
            </p:spPr>
          </p:cxnSp>
        </p:grpSp>
        <p:sp>
          <p:nvSpPr>
            <p:cNvPr id="1003537" name="Text Box 17"/>
            <p:cNvSpPr txBox="1">
              <a:spLocks noChangeArrowheads="1"/>
            </p:cNvSpPr>
            <p:nvPr/>
          </p:nvSpPr>
          <p:spPr bwMode="auto">
            <a:xfrm>
              <a:off x="1265" y="2991"/>
              <a:ext cx="655" cy="40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eaLnBrk="1" hangingPunct="1"/>
              <a:r>
                <a:rPr lang="en-GB" sz="1200" b="1" dirty="0"/>
                <a:t>Project Support Office</a:t>
              </a:r>
              <a:endParaRPr lang="en-US" sz="1200" b="1" dirty="0"/>
            </a:p>
          </p:txBody>
        </p:sp>
        <p:cxnSp>
          <p:nvCxnSpPr>
            <p:cNvPr id="1003538" name="AutoShape 18"/>
            <p:cNvCxnSpPr>
              <a:cxnSpLocks noChangeShapeType="1"/>
            </p:cNvCxnSpPr>
            <p:nvPr/>
          </p:nvCxnSpPr>
          <p:spPr bwMode="auto">
            <a:xfrm rot="10800000" flipV="1">
              <a:off x="1677" y="2870"/>
              <a:ext cx="1145" cy="121"/>
            </a:xfrm>
            <a:prstGeom prst="bentConnector2">
              <a:avLst/>
            </a:prstGeom>
            <a:noFill/>
            <a:ln w="28575">
              <a:solidFill>
                <a:srgbClr val="FF3300"/>
              </a:solidFill>
              <a:miter lim="800000"/>
              <a:headEnd type="triangle" w="med" len="med"/>
              <a:tailEnd type="triangle" w="med" len="med"/>
            </a:ln>
            <a:effectLst/>
          </p:spPr>
        </p:cxnSp>
        <p:sp>
          <p:nvSpPr>
            <p:cNvPr id="1003539" name="Freeform 19"/>
            <p:cNvSpPr>
              <a:spLocks/>
            </p:cNvSpPr>
            <p:nvPr/>
          </p:nvSpPr>
          <p:spPr bwMode="auto">
            <a:xfrm flipH="1">
              <a:off x="1605" y="3456"/>
              <a:ext cx="242" cy="174"/>
            </a:xfrm>
            <a:custGeom>
              <a:avLst/>
              <a:gdLst/>
              <a:ahLst/>
              <a:cxnLst>
                <a:cxn ang="0">
                  <a:pos x="192" y="0"/>
                </a:cxn>
                <a:cxn ang="0">
                  <a:pos x="192" y="184"/>
                </a:cxn>
                <a:cxn ang="0">
                  <a:pos x="0" y="184"/>
                </a:cxn>
              </a:cxnLst>
              <a:rect l="0" t="0" r="r" b="b"/>
              <a:pathLst>
                <a:path w="192" h="184">
                  <a:moveTo>
                    <a:pt x="192" y="0"/>
                  </a:moveTo>
                  <a:lnTo>
                    <a:pt x="192" y="184"/>
                  </a:lnTo>
                  <a:lnTo>
                    <a:pt x="0" y="184"/>
                  </a:lnTo>
                </a:path>
              </a:pathLst>
            </a:custGeom>
            <a:noFill/>
            <a:ln w="28575" cap="flat" cmpd="sng">
              <a:solidFill>
                <a:srgbClr val="FF3300"/>
              </a:solidFill>
              <a:prstDash val="dash"/>
              <a:round/>
              <a:headEnd type="triangle" w="lg" len="med"/>
              <a:tailEnd type="triangle" w="lg" len="med"/>
            </a:ln>
            <a:effectLst/>
          </p:spPr>
          <p:txBody>
            <a:bodyPr>
              <a:spAutoFit/>
            </a:bodyPr>
            <a:lstStyle/>
            <a:p>
              <a:endParaRPr lang="en-US" sz="1200" b="1" dirty="0"/>
            </a:p>
          </p:txBody>
        </p:sp>
        <p:grpSp>
          <p:nvGrpSpPr>
            <p:cNvPr id="1003540" name="Group 20"/>
            <p:cNvGrpSpPr>
              <a:grpSpLocks/>
            </p:cNvGrpSpPr>
            <p:nvPr/>
          </p:nvGrpSpPr>
          <p:grpSpPr bwMode="auto">
            <a:xfrm>
              <a:off x="1367" y="1617"/>
              <a:ext cx="1556" cy="1096"/>
              <a:chOff x="1085" y="1617"/>
              <a:chExt cx="1436" cy="1096"/>
            </a:xfrm>
          </p:grpSpPr>
          <p:sp>
            <p:nvSpPr>
              <p:cNvPr id="1003541" name="Text Box 21"/>
              <p:cNvSpPr txBox="1">
                <a:spLocks noChangeArrowheads="1"/>
              </p:cNvSpPr>
              <p:nvPr/>
            </p:nvSpPr>
            <p:spPr bwMode="auto">
              <a:xfrm>
                <a:off x="1085" y="2097"/>
                <a:ext cx="941" cy="291"/>
              </a:xfrm>
              <a:prstGeom prst="rect">
                <a:avLst/>
              </a:prstGeom>
              <a:noFill/>
              <a:ln w="28575" algn="ctr">
                <a:solidFill>
                  <a:schemeClr val="tx2"/>
                </a:solidFill>
                <a:prstDash val="dash"/>
                <a:miter lim="800000"/>
                <a:headEnd type="none" w="lg" len="med"/>
                <a:tailEnd type="none" w="lg" len="med"/>
              </a:ln>
              <a:effectLst/>
            </p:spPr>
            <p:txBody>
              <a:bodyPr>
                <a:spAutoFit/>
              </a:bodyPr>
              <a:lstStyle/>
              <a:p>
                <a:pPr eaLnBrk="1" hangingPunct="1"/>
                <a:r>
                  <a:rPr lang="en-GB" sz="1200" b="1" dirty="0"/>
                  <a:t>Change Control Board</a:t>
                </a:r>
                <a:endParaRPr lang="en-US" sz="1200" b="1" dirty="0"/>
              </a:p>
            </p:txBody>
          </p:sp>
          <p:sp>
            <p:nvSpPr>
              <p:cNvPr id="1003542" name="Line 22"/>
              <p:cNvSpPr>
                <a:spLocks noChangeShapeType="1"/>
              </p:cNvSpPr>
              <p:nvPr/>
            </p:nvSpPr>
            <p:spPr bwMode="auto">
              <a:xfrm flipH="1">
                <a:off x="2104" y="1875"/>
                <a:ext cx="344" cy="214"/>
              </a:xfrm>
              <a:prstGeom prst="line">
                <a:avLst/>
              </a:prstGeom>
              <a:noFill/>
              <a:ln w="28575">
                <a:solidFill>
                  <a:schemeClr val="tx2"/>
                </a:solidFill>
                <a:prstDash val="dash"/>
                <a:round/>
                <a:headEnd type="triangle" w="lg" len="med"/>
                <a:tailEnd type="triangle" w="lg" len="med"/>
              </a:ln>
              <a:effectLst/>
            </p:spPr>
            <p:txBody>
              <a:bodyPr>
                <a:spAutoFit/>
              </a:bodyPr>
              <a:lstStyle/>
              <a:p>
                <a:endParaRPr lang="en-US" sz="1200" b="1" dirty="0"/>
              </a:p>
            </p:txBody>
          </p:sp>
          <p:sp>
            <p:nvSpPr>
              <p:cNvPr id="1003543" name="Line 23"/>
              <p:cNvSpPr>
                <a:spLocks noChangeShapeType="1"/>
              </p:cNvSpPr>
              <p:nvPr/>
            </p:nvSpPr>
            <p:spPr bwMode="auto">
              <a:xfrm flipH="1">
                <a:off x="1577" y="1617"/>
                <a:ext cx="8" cy="428"/>
              </a:xfrm>
              <a:prstGeom prst="line">
                <a:avLst/>
              </a:prstGeom>
              <a:noFill/>
              <a:ln w="28575">
                <a:solidFill>
                  <a:schemeClr val="tx2"/>
                </a:solidFill>
                <a:prstDash val="dash"/>
                <a:round/>
                <a:headEnd type="triangle" w="lg" len="med"/>
                <a:tailEnd type="triangle" w="lg" len="med"/>
              </a:ln>
              <a:effectLst/>
            </p:spPr>
            <p:txBody>
              <a:bodyPr>
                <a:spAutoFit/>
              </a:bodyPr>
              <a:lstStyle/>
              <a:p>
                <a:endParaRPr lang="en-US" sz="1200" b="1" dirty="0"/>
              </a:p>
            </p:txBody>
          </p:sp>
          <p:sp>
            <p:nvSpPr>
              <p:cNvPr id="1003544" name="Line 24"/>
              <p:cNvSpPr>
                <a:spLocks noChangeShapeType="1"/>
              </p:cNvSpPr>
              <p:nvPr/>
            </p:nvSpPr>
            <p:spPr bwMode="auto">
              <a:xfrm flipH="1" flipV="1">
                <a:off x="2145" y="2431"/>
                <a:ext cx="376" cy="282"/>
              </a:xfrm>
              <a:prstGeom prst="line">
                <a:avLst/>
              </a:prstGeom>
              <a:noFill/>
              <a:ln w="28575">
                <a:solidFill>
                  <a:schemeClr val="tx2"/>
                </a:solidFill>
                <a:prstDash val="dash"/>
                <a:round/>
                <a:headEnd type="triangle" w="lg" len="med"/>
                <a:tailEnd type="triangle" w="lg" len="med"/>
              </a:ln>
              <a:effectLst/>
            </p:spPr>
            <p:txBody>
              <a:bodyPr>
                <a:spAutoFit/>
              </a:bodyPr>
              <a:lstStyle/>
              <a:p>
                <a:endParaRPr lang="en-US" sz="1200" b="1" dirty="0"/>
              </a:p>
            </p:txBody>
          </p:sp>
        </p:grpSp>
        <p:sp>
          <p:nvSpPr>
            <p:cNvPr id="1003545" name="Text Box 25"/>
            <p:cNvSpPr txBox="1">
              <a:spLocks noChangeArrowheads="1"/>
            </p:cNvSpPr>
            <p:nvPr/>
          </p:nvSpPr>
          <p:spPr bwMode="auto">
            <a:xfrm>
              <a:off x="5068" y="2001"/>
              <a:ext cx="954" cy="756"/>
            </a:xfrm>
            <a:prstGeom prst="rect">
              <a:avLst/>
            </a:prstGeom>
            <a:ln>
              <a:headEnd type="none" w="lg" len="med"/>
              <a:tailEnd type="none" w="lg" len="med"/>
            </a:ln>
          </p:spPr>
          <p:style>
            <a:lnRef idx="0">
              <a:schemeClr val="accent1"/>
            </a:lnRef>
            <a:fillRef idx="3">
              <a:schemeClr val="accent1"/>
            </a:fillRef>
            <a:effectRef idx="3">
              <a:schemeClr val="accent1"/>
            </a:effectRef>
            <a:fontRef idx="minor">
              <a:schemeClr val="lt1"/>
            </a:fontRef>
          </p:style>
          <p:txBody>
            <a:bodyPr>
              <a:spAutoFit/>
            </a:bodyPr>
            <a:lstStyle/>
            <a:p>
              <a:pPr eaLnBrk="1" hangingPunct="1"/>
              <a:r>
                <a:rPr lang="en-GB" sz="1200" b="1" dirty="0" smtClean="0">
                  <a:solidFill>
                    <a:schemeClr val="tx1"/>
                  </a:solidFill>
                </a:rPr>
                <a:t>Sustainability Manager</a:t>
              </a:r>
              <a:endParaRPr lang="en-GB" sz="1200" b="1" dirty="0">
                <a:solidFill>
                  <a:schemeClr val="tx1"/>
                </a:solidFill>
              </a:endParaRPr>
            </a:p>
            <a:p>
              <a:pPr eaLnBrk="1" hangingPunct="1"/>
              <a:endParaRPr lang="en-GB" sz="1200" b="1" dirty="0">
                <a:solidFill>
                  <a:schemeClr val="tx1"/>
                </a:solidFill>
              </a:endParaRPr>
            </a:p>
            <a:p>
              <a:pPr eaLnBrk="1" hangingPunct="1"/>
              <a:r>
                <a:rPr lang="en-GB" sz="1200" b="1" dirty="0">
                  <a:solidFill>
                    <a:schemeClr val="tx1"/>
                  </a:solidFill>
                </a:rPr>
                <a:t>Functions</a:t>
              </a:r>
            </a:p>
            <a:p>
              <a:pPr eaLnBrk="1" hangingPunct="1"/>
              <a:endParaRPr lang="en-GB" sz="1200" b="1" dirty="0">
                <a:solidFill>
                  <a:schemeClr val="tx1"/>
                </a:solidFill>
              </a:endParaRPr>
            </a:p>
            <a:p>
              <a:pPr eaLnBrk="1" hangingPunct="1"/>
              <a:r>
                <a:rPr lang="en-GB" sz="1200" b="1" dirty="0">
                  <a:solidFill>
                    <a:schemeClr val="tx1"/>
                  </a:solidFill>
                </a:rPr>
                <a:t>Quality Assurance</a:t>
              </a:r>
              <a:endParaRPr lang="en-US" sz="1200" b="1" dirty="0">
                <a:solidFill>
                  <a:schemeClr val="tx1"/>
                </a:solidFill>
              </a:endParaRPr>
            </a:p>
          </p:txBody>
        </p:sp>
        <p:cxnSp>
          <p:nvCxnSpPr>
            <p:cNvPr id="1003546" name="AutoShape 26"/>
            <p:cNvCxnSpPr>
              <a:cxnSpLocks noChangeShapeType="1"/>
            </p:cNvCxnSpPr>
            <p:nvPr/>
          </p:nvCxnSpPr>
          <p:spPr bwMode="auto">
            <a:xfrm rot="10800000" flipV="1">
              <a:off x="3709" y="2446"/>
              <a:ext cx="1325" cy="425"/>
            </a:xfrm>
            <a:prstGeom prst="bentConnector3">
              <a:avLst>
                <a:gd name="adj1" fmla="val 50000"/>
              </a:avLst>
            </a:prstGeom>
            <a:noFill/>
            <a:ln w="28575">
              <a:solidFill>
                <a:srgbClr val="FF3300"/>
              </a:solidFill>
              <a:miter lim="800000"/>
              <a:headEnd type="triangle" w="med" len="med"/>
              <a:tailEnd type="triangle" w="med" len="med"/>
            </a:ln>
            <a:effectLst/>
          </p:spPr>
        </p:cxnSp>
      </p:grpSp>
      <p:sp>
        <p:nvSpPr>
          <p:cNvPr id="4" name="Slide Number Placeholder 3"/>
          <p:cNvSpPr>
            <a:spLocks noGrp="1"/>
          </p:cNvSpPr>
          <p:nvPr>
            <p:ph type="sldNum" sz="quarter" idx="12"/>
          </p:nvPr>
        </p:nvSpPr>
        <p:spPr/>
        <p:txBody>
          <a:bodyPr/>
          <a:lstStyle/>
          <a:p>
            <a:fld id="{4BE819A1-3DD8-4179-BFD0-BF7D359F8DBD}" type="slidenum">
              <a:rPr lang="en-US" smtClean="0"/>
              <a:pPr/>
              <a:t>71</a:t>
            </a:fld>
            <a:endParaRPr lang="en-US" dirty="0"/>
          </a:p>
        </p:txBody>
      </p:sp>
    </p:spTree>
    <p:extLst>
      <p:ext uri="{BB962C8B-B14F-4D97-AF65-F5344CB8AC3E}">
        <p14:creationId xmlns:p14="http://schemas.microsoft.com/office/powerpoint/2010/main" val="21143834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the sponsor</a:t>
            </a:r>
            <a:endParaRPr lang="en-GB" dirty="0"/>
          </a:p>
        </p:txBody>
      </p:sp>
      <p:sp>
        <p:nvSpPr>
          <p:cNvPr id="3" name="Content Placeholder 2"/>
          <p:cNvSpPr>
            <a:spLocks noGrp="1"/>
          </p:cNvSpPr>
          <p:nvPr>
            <p:ph idx="1"/>
          </p:nvPr>
        </p:nvSpPr>
        <p:spPr/>
        <p:txBody>
          <a:bodyPr/>
          <a:lstStyle/>
          <a:p>
            <a:r>
              <a:rPr lang="en-GB" sz="2400" dirty="0" smtClean="0"/>
              <a:t>Represents the business</a:t>
            </a:r>
          </a:p>
          <a:p>
            <a:r>
              <a:rPr lang="en-GB" sz="2400" dirty="0" smtClean="0"/>
              <a:t>Provides leadership from a business perspective</a:t>
            </a:r>
          </a:p>
          <a:p>
            <a:r>
              <a:rPr lang="en-GB" sz="2400" dirty="0" smtClean="0"/>
              <a:t>Sets goals and direction</a:t>
            </a:r>
          </a:p>
          <a:p>
            <a:r>
              <a:rPr lang="en-GB" sz="2400" dirty="0" smtClean="0"/>
              <a:t>Makes timely decisions</a:t>
            </a:r>
          </a:p>
          <a:p>
            <a:r>
              <a:rPr lang="en-GB" sz="2400" dirty="0" smtClean="0"/>
              <a:t>Primary risk taker</a:t>
            </a:r>
          </a:p>
          <a:p>
            <a:r>
              <a:rPr lang="en-GB" sz="2400" dirty="0" smtClean="0"/>
              <a:t>Owns the business case</a:t>
            </a:r>
          </a:p>
          <a:p>
            <a:r>
              <a:rPr lang="en-GB" sz="2400" dirty="0" smtClean="0"/>
              <a:t>Provides a link to senior management</a:t>
            </a:r>
          </a:p>
          <a:p>
            <a:r>
              <a:rPr lang="en-GB" sz="2400" dirty="0" smtClean="0"/>
              <a:t>Supports the project manager</a:t>
            </a:r>
          </a:p>
          <a:p>
            <a:endParaRPr lang="en-GB" sz="2400" dirty="0" smtClean="0"/>
          </a:p>
          <a:p>
            <a:endParaRPr lang="en-GB" dirty="0" smtClean="0"/>
          </a:p>
          <a:p>
            <a:endParaRPr lang="en-GB" dirty="0"/>
          </a:p>
        </p:txBody>
      </p:sp>
    </p:spTree>
    <p:extLst>
      <p:ext uri="{BB962C8B-B14F-4D97-AF65-F5344CB8AC3E}">
        <p14:creationId xmlns:p14="http://schemas.microsoft.com/office/powerpoint/2010/main" val="17137568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of the sponsor</a:t>
            </a:r>
            <a:endParaRPr lang="en-GB" dirty="0"/>
          </a:p>
        </p:txBody>
      </p:sp>
      <p:sp>
        <p:nvSpPr>
          <p:cNvPr id="3" name="Content Placeholder 2"/>
          <p:cNvSpPr>
            <a:spLocks noGrp="1"/>
          </p:cNvSpPr>
          <p:nvPr>
            <p:ph idx="1"/>
          </p:nvPr>
        </p:nvSpPr>
        <p:spPr/>
        <p:txBody>
          <a:bodyPr/>
          <a:lstStyle/>
          <a:p>
            <a:r>
              <a:rPr lang="en-GB" sz="2400" dirty="0" smtClean="0"/>
              <a:t>Responsible for benefit realisation</a:t>
            </a:r>
          </a:p>
          <a:p>
            <a:r>
              <a:rPr lang="en-GB" sz="2400" dirty="0" smtClean="0"/>
              <a:t>Obtains approval for the overall expenditure / investment</a:t>
            </a:r>
          </a:p>
          <a:p>
            <a:r>
              <a:rPr lang="en-GB" sz="2400" dirty="0" smtClean="0"/>
              <a:t>Deals with obstacles</a:t>
            </a:r>
          </a:p>
          <a:p>
            <a:r>
              <a:rPr lang="en-GB" sz="2400" dirty="0" smtClean="0"/>
              <a:t>Chairs the steering group</a:t>
            </a:r>
          </a:p>
          <a:p>
            <a:r>
              <a:rPr lang="en-GB" sz="2400" dirty="0" smtClean="0"/>
              <a:t>Authorises phase transitions and the key management outputs (e.g. PMP)</a:t>
            </a:r>
          </a:p>
          <a:p>
            <a:r>
              <a:rPr lang="en-GB" sz="2400" dirty="0" smtClean="0"/>
              <a:t>Terminates the project if necessary</a:t>
            </a:r>
          </a:p>
          <a:p>
            <a:endParaRPr lang="en-GB" dirty="0"/>
          </a:p>
        </p:txBody>
      </p:sp>
    </p:spTree>
    <p:extLst>
      <p:ext uri="{BB962C8B-B14F-4D97-AF65-F5344CB8AC3E}">
        <p14:creationId xmlns:p14="http://schemas.microsoft.com/office/powerpoint/2010/main" val="36774137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the sponsor</a:t>
            </a:r>
            <a:endParaRPr lang="en-GB" dirty="0"/>
          </a:p>
        </p:txBody>
      </p:sp>
      <p:sp>
        <p:nvSpPr>
          <p:cNvPr id="3" name="Content Placeholder 2"/>
          <p:cNvSpPr>
            <a:spLocks noGrp="1"/>
          </p:cNvSpPr>
          <p:nvPr>
            <p:ph idx="1"/>
          </p:nvPr>
        </p:nvSpPr>
        <p:spPr/>
        <p:txBody>
          <a:bodyPr/>
          <a:lstStyle/>
          <a:p>
            <a:r>
              <a:rPr lang="en-GB" dirty="0" smtClean="0"/>
              <a:t>A business leader and decision maker</a:t>
            </a:r>
          </a:p>
          <a:p>
            <a:r>
              <a:rPr lang="en-GB" dirty="0" smtClean="0"/>
              <a:t>Can work across functional boundaries</a:t>
            </a:r>
          </a:p>
          <a:p>
            <a:r>
              <a:rPr lang="en-GB" dirty="0" smtClean="0"/>
              <a:t>Can commit time and support</a:t>
            </a:r>
          </a:p>
          <a:p>
            <a:r>
              <a:rPr lang="en-GB" dirty="0" smtClean="0"/>
              <a:t>Sufficiently experienced in projects to judge effectiveness</a:t>
            </a:r>
          </a:p>
          <a:p>
            <a:r>
              <a:rPr lang="en-GB" dirty="0" smtClean="0"/>
              <a:t>Needs to understand the stakeholders</a:t>
            </a:r>
          </a:p>
          <a:p>
            <a:r>
              <a:rPr lang="en-GB" dirty="0" smtClean="0"/>
              <a:t>Needs good influencing skills</a:t>
            </a:r>
          </a:p>
          <a:p>
            <a:endParaRPr lang="en-GB" dirty="0"/>
          </a:p>
        </p:txBody>
      </p:sp>
    </p:spTree>
    <p:extLst>
      <p:ext uri="{BB962C8B-B14F-4D97-AF65-F5344CB8AC3E}">
        <p14:creationId xmlns:p14="http://schemas.microsoft.com/office/powerpoint/2010/main" val="15174392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relationship between Sponsor and PM</a:t>
            </a:r>
            <a:endParaRPr lang="en-GB" dirty="0"/>
          </a:p>
        </p:txBody>
      </p:sp>
      <p:sp>
        <p:nvSpPr>
          <p:cNvPr id="4" name="Text Placeholder 3"/>
          <p:cNvSpPr>
            <a:spLocks noGrp="1"/>
          </p:cNvSpPr>
          <p:nvPr>
            <p:ph type="body" idx="1"/>
          </p:nvPr>
        </p:nvSpPr>
        <p:spPr>
          <a:xfrm>
            <a:off x="533400" y="1447800"/>
            <a:ext cx="4040188" cy="639762"/>
          </a:xfrm>
        </p:spPr>
        <p:txBody>
          <a:bodyPr/>
          <a:lstStyle/>
          <a:p>
            <a:r>
              <a:rPr lang="en-GB" sz="3200" dirty="0" smtClean="0"/>
              <a:t>Sponsor</a:t>
            </a:r>
            <a:endParaRPr lang="en-GB" sz="3200" dirty="0"/>
          </a:p>
        </p:txBody>
      </p:sp>
      <p:sp>
        <p:nvSpPr>
          <p:cNvPr id="5" name="Content Placeholder 4"/>
          <p:cNvSpPr>
            <a:spLocks noGrp="1"/>
          </p:cNvSpPr>
          <p:nvPr>
            <p:ph sz="half" idx="2"/>
          </p:nvPr>
        </p:nvSpPr>
        <p:spPr>
          <a:xfrm>
            <a:off x="457200" y="2133600"/>
            <a:ext cx="4040188" cy="3951288"/>
          </a:xfrm>
        </p:spPr>
        <p:txBody>
          <a:bodyPr>
            <a:normAutofit/>
          </a:bodyPr>
          <a:lstStyle/>
          <a:p>
            <a:r>
              <a:rPr lang="en-GB" dirty="0" smtClean="0"/>
              <a:t>Benefits in mind</a:t>
            </a:r>
          </a:p>
          <a:p>
            <a:r>
              <a:rPr lang="en-GB" dirty="0" smtClean="0"/>
              <a:t>Concerned with effectiveness</a:t>
            </a:r>
          </a:p>
          <a:p>
            <a:r>
              <a:rPr lang="en-GB" dirty="0" smtClean="0"/>
              <a:t>Provides direction</a:t>
            </a:r>
          </a:p>
          <a:p>
            <a:r>
              <a:rPr lang="en-GB" dirty="0" smtClean="0"/>
              <a:t>Deals with investment</a:t>
            </a:r>
            <a:endParaRPr lang="en-GB" dirty="0"/>
          </a:p>
        </p:txBody>
      </p:sp>
      <p:sp>
        <p:nvSpPr>
          <p:cNvPr id="6" name="Text Placeholder 5"/>
          <p:cNvSpPr>
            <a:spLocks noGrp="1"/>
          </p:cNvSpPr>
          <p:nvPr>
            <p:ph type="body" sz="quarter" idx="3"/>
          </p:nvPr>
        </p:nvSpPr>
        <p:spPr>
          <a:xfrm>
            <a:off x="4648200" y="1447800"/>
            <a:ext cx="4041775" cy="639762"/>
          </a:xfrm>
        </p:spPr>
        <p:txBody>
          <a:bodyPr/>
          <a:lstStyle/>
          <a:p>
            <a:r>
              <a:rPr lang="en-GB" sz="3200" dirty="0" smtClean="0"/>
              <a:t>Project Manager</a:t>
            </a:r>
            <a:endParaRPr lang="en-GB" sz="3200" dirty="0"/>
          </a:p>
        </p:txBody>
      </p:sp>
      <p:sp>
        <p:nvSpPr>
          <p:cNvPr id="7" name="Content Placeholder 6"/>
          <p:cNvSpPr>
            <a:spLocks noGrp="1"/>
          </p:cNvSpPr>
          <p:nvPr>
            <p:ph sz="quarter" idx="4"/>
          </p:nvPr>
        </p:nvSpPr>
        <p:spPr>
          <a:xfrm>
            <a:off x="4648200" y="2133600"/>
            <a:ext cx="4191000" cy="3951288"/>
          </a:xfrm>
        </p:spPr>
        <p:txBody>
          <a:bodyPr>
            <a:normAutofit/>
          </a:bodyPr>
          <a:lstStyle/>
          <a:p>
            <a:r>
              <a:rPr lang="en-GB" dirty="0" smtClean="0"/>
              <a:t>Delivery and benefits in mind</a:t>
            </a:r>
          </a:p>
          <a:p>
            <a:r>
              <a:rPr lang="en-GB" dirty="0" smtClean="0"/>
              <a:t>Concerned with efficiency and effectiveness</a:t>
            </a:r>
          </a:p>
          <a:p>
            <a:r>
              <a:rPr lang="en-GB" dirty="0" smtClean="0"/>
              <a:t>Provides management</a:t>
            </a:r>
          </a:p>
          <a:p>
            <a:r>
              <a:rPr lang="en-GB" dirty="0" smtClean="0"/>
              <a:t>Deals with budget</a:t>
            </a:r>
            <a:endParaRPr lang="en-GB" dirty="0"/>
          </a:p>
        </p:txBody>
      </p:sp>
    </p:spTree>
    <p:extLst>
      <p:ext uri="{BB962C8B-B14F-4D97-AF65-F5344CB8AC3E}">
        <p14:creationId xmlns:p14="http://schemas.microsoft.com/office/powerpoint/2010/main" val="40086269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76</a:t>
            </a:fld>
            <a:endParaRPr lang="en-US" dirty="0"/>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
        <p:nvSpPr>
          <p:cNvPr id="2" name="TextBox 1"/>
          <p:cNvSpPr txBox="1"/>
          <p:nvPr/>
        </p:nvSpPr>
        <p:spPr>
          <a:xfrm>
            <a:off x="457200" y="1447800"/>
            <a:ext cx="6537960" cy="1200328"/>
          </a:xfrm>
          <a:prstGeom prst="rect">
            <a:avLst/>
          </a:prstGeom>
          <a:noFill/>
        </p:spPr>
        <p:txBody>
          <a:bodyPr wrap="square" rtlCol="0">
            <a:spAutoFit/>
          </a:bodyPr>
          <a:lstStyle/>
          <a:p>
            <a:pPr marL="342900" indent="-342900">
              <a:buFont typeface="Arial"/>
              <a:buChar char="•"/>
            </a:pPr>
            <a:r>
              <a:rPr lang="en-GB" sz="2400" dirty="0"/>
              <a:t>The role and responsibilities of the project sponsor and how it impacts the project life cycle</a:t>
            </a:r>
            <a:r>
              <a:rPr lang="en-GB" sz="2400" dirty="0" smtClean="0"/>
              <a:t>.</a:t>
            </a:r>
            <a:endParaRPr lang="en-GB" sz="2400" dirty="0"/>
          </a:p>
        </p:txBody>
      </p:sp>
    </p:spTree>
    <p:extLst>
      <p:ext uri="{BB962C8B-B14F-4D97-AF65-F5344CB8AC3E}">
        <p14:creationId xmlns:p14="http://schemas.microsoft.com/office/powerpoint/2010/main" val="1984087246"/>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solidFill>
                  <a:srgbClr val="000000"/>
                </a:solidFill>
              </a:rPr>
              <a:t>Stakeholder Engagement</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77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34877617"/>
              </p:ext>
            </p:extLst>
          </p:nvPr>
        </p:nvGraphicFramePr>
        <p:xfrm>
          <a:off x="179512" y="1268760"/>
          <a:ext cx="8784976" cy="4322256"/>
        </p:xfrm>
        <a:graphic>
          <a:graphicData uri="http://schemas.openxmlformats.org/drawingml/2006/table">
            <a:tbl>
              <a:tblPr/>
              <a:tblGrid>
                <a:gridCol w="1649288"/>
                <a:gridCol w="3505200"/>
                <a:gridCol w="3630488"/>
              </a:tblGrid>
              <a:tr h="311661">
                <a:tc>
                  <a:txBody>
                    <a:bodyPr/>
                    <a:lstStyle/>
                    <a:p>
                      <a:pPr>
                        <a:lnSpc>
                          <a:spcPct val="115000"/>
                        </a:lnSpc>
                        <a:spcAft>
                          <a:spcPts val="0"/>
                        </a:spcAft>
                      </a:pPr>
                      <a:r>
                        <a:rPr lang="en-GB" sz="1600" b="1" dirty="0" smtClean="0">
                          <a:solidFill>
                            <a:schemeClr val="bg1"/>
                          </a:solidFill>
                          <a:latin typeface="Helvetica"/>
                          <a:ea typeface="Calibri"/>
                          <a:cs typeface="Helvetica"/>
                        </a:rPr>
                        <a:t>Module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17819">
                <a:tc>
                  <a:txBody>
                    <a:bodyPr/>
                    <a:lstStyle/>
                    <a:p>
                      <a:pPr>
                        <a:lnSpc>
                          <a:spcPct val="100000"/>
                        </a:lnSpc>
                        <a:spcAft>
                          <a:spcPts val="0"/>
                        </a:spcAft>
                      </a:pPr>
                      <a:r>
                        <a:rPr lang="en-GB" sz="1600" dirty="0" smtClean="0">
                          <a:solidFill>
                            <a:schemeClr val="tx1"/>
                          </a:solidFill>
                          <a:latin typeface="Helvetica"/>
                          <a:ea typeface="Calibri"/>
                          <a:cs typeface="Helvetica"/>
                        </a:rPr>
                        <a:t>15</a:t>
                      </a:r>
                    </a:p>
                    <a:p>
                      <a:pPr>
                        <a:lnSpc>
                          <a:spcPct val="100000"/>
                        </a:lnSpc>
                        <a:spcAft>
                          <a:spcPts val="0"/>
                        </a:spcAft>
                      </a:pPr>
                      <a:r>
                        <a:rPr lang="en-GB" sz="1600" dirty="0" smtClean="0">
                          <a:solidFill>
                            <a:schemeClr val="tx1"/>
                          </a:solidFill>
                          <a:latin typeface="Helvetica"/>
                          <a:ea typeface="Calibri"/>
                          <a:cs typeface="Helvetica"/>
                        </a:rPr>
                        <a:t>Stakeholder Engagement</a:t>
                      </a:r>
                      <a:endParaRPr lang="en-GB" sz="1600" baseline="0" dirty="0" smtClean="0">
                        <a:solidFill>
                          <a:schemeClr val="tx1"/>
                        </a:solidFill>
                        <a:latin typeface="Helvetica"/>
                        <a:ea typeface="Calibri"/>
                        <a:cs typeface="Helvetica"/>
                      </a:endParaRP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5">
                  <a:txBody>
                    <a:bodyPr/>
                    <a:lstStyle/>
                    <a:p>
                      <a:pPr>
                        <a:lnSpc>
                          <a:spcPct val="115000"/>
                        </a:lnSpc>
                        <a:spcAft>
                          <a:spcPts val="0"/>
                        </a:spcAft>
                        <a:buFont typeface="Arial" pitchFamily="34" charset="0"/>
                        <a:buNone/>
                      </a:pPr>
                      <a:r>
                        <a:rPr lang="en-GB" sz="1600" b="1" dirty="0" smtClean="0">
                          <a:solidFill>
                            <a:schemeClr val="tx1"/>
                          </a:solidFill>
                          <a:latin typeface="Helvetica"/>
                          <a:ea typeface="Calibri"/>
                          <a:cs typeface="Helvetica"/>
                        </a:rPr>
                        <a:t>What/Who are Stakeholders</a:t>
                      </a:r>
                      <a:endParaRPr lang="en-GB" sz="1600" b="1" baseline="0" dirty="0" smtClean="0">
                        <a:solidFill>
                          <a:schemeClr val="tx1"/>
                        </a:solidFill>
                        <a:latin typeface="Helvetica"/>
                        <a:ea typeface="Calibri"/>
                        <a:cs typeface="Helvetica"/>
                      </a:endParaRP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Management or Engagement</a:t>
                      </a:r>
                    </a:p>
                    <a:p>
                      <a:pPr>
                        <a:lnSpc>
                          <a:spcPct val="115000"/>
                        </a:lnSpc>
                        <a:spcAft>
                          <a:spcPts val="0"/>
                        </a:spcAft>
                        <a:buFont typeface="Arial" pitchFamily="34" charset="0"/>
                        <a:buNone/>
                      </a:pPr>
                      <a:r>
                        <a:rPr lang="en-GB" sz="1600" b="1" baseline="0" dirty="0" smtClean="0">
                          <a:solidFill>
                            <a:schemeClr val="tx1"/>
                          </a:solidFill>
                          <a:latin typeface="Helvetica"/>
                          <a:ea typeface="Calibri"/>
                          <a:cs typeface="Helvetica"/>
                        </a:rPr>
                        <a:t>Analysis, Methods, Techniques and Competence</a:t>
                      </a:r>
                      <a:endParaRPr lang="en-GB" sz="1600" b="1"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00000"/>
                        </a:lnSpc>
                        <a:spcAft>
                          <a:spcPts val="0"/>
                        </a:spcAft>
                      </a:pPr>
                      <a:r>
                        <a:rPr lang="en-GB" sz="1600" dirty="0" smtClean="0">
                          <a:solidFill>
                            <a:schemeClr val="tx2"/>
                          </a:solidFill>
                          <a:latin typeface="Helvetica"/>
                          <a:ea typeface="Calibri"/>
                          <a:cs typeface="Helvetica"/>
                        </a:rPr>
                        <a:t>This</a:t>
                      </a:r>
                      <a:r>
                        <a:rPr lang="en-GB" sz="1600" baseline="0" dirty="0" smtClean="0">
                          <a:solidFill>
                            <a:schemeClr val="tx2"/>
                          </a:solidFill>
                          <a:latin typeface="Helvetica"/>
                          <a:ea typeface="Calibri"/>
                          <a:cs typeface="Helvetica"/>
                        </a:rPr>
                        <a:t> module covers stakeholder engagement and the necessary skills that a project manager needs to have in order to manage change with the support of stakeholders.</a:t>
                      </a: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chemeClr val="bg1"/>
                          </a:solidFill>
                          <a:latin typeface="Helvetica"/>
                          <a:ea typeface="Calibri"/>
                          <a:cs typeface="Helvetica"/>
                        </a:rPr>
                        <a:t>Language</a:t>
                      </a:r>
                      <a:endParaRPr lang="en-GB" sz="1600" b="1"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650240">
                <a:tc>
                  <a:txBody>
                    <a:bodyPr/>
                    <a:lstStyle/>
                    <a:p>
                      <a:pPr>
                        <a:lnSpc>
                          <a:spcPct val="100000"/>
                        </a:lnSpc>
                        <a:spcAft>
                          <a:spcPts val="0"/>
                        </a:spcAft>
                      </a:pPr>
                      <a:r>
                        <a:rPr lang="en-GB" sz="1600" dirty="0" smtClean="0">
                          <a:solidFill>
                            <a:schemeClr val="tx1"/>
                          </a:solidFill>
                          <a:latin typeface="Helvetica"/>
                          <a:ea typeface="Calibri"/>
                          <a:cs typeface="Helvetica"/>
                        </a:rPr>
                        <a:t>English</a:t>
                      </a: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ctr">
                        <a:lnSpc>
                          <a:spcPct val="100000"/>
                        </a:lnSpc>
                        <a:spcAft>
                          <a:spcPts val="0"/>
                        </a:spcAft>
                      </a:pPr>
                      <a:r>
                        <a:rPr lang="en-GB" sz="1600" dirty="0" smtClean="0">
                          <a:solidFill>
                            <a:schemeClr val="tx1"/>
                          </a:solidFill>
                          <a:latin typeface="Helvetica"/>
                          <a:ea typeface="Calibri"/>
                          <a:cs typeface="Helvetica"/>
                        </a:rPr>
                        <a:t>5.0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8055043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898" y="1524000"/>
            <a:ext cx="7265102" cy="4124980"/>
          </a:xfrm>
          <a:prstGeom prst="rect">
            <a:avLst/>
          </a:prstGeom>
        </p:spPr>
      </p:pic>
      <p:sp>
        <p:nvSpPr>
          <p:cNvPr id="2" name="Title 1"/>
          <p:cNvSpPr>
            <a:spLocks noGrp="1"/>
          </p:cNvSpPr>
          <p:nvPr>
            <p:ph type="title"/>
          </p:nvPr>
        </p:nvSpPr>
        <p:spPr>
          <a:xfrm>
            <a:off x="281354" y="228600"/>
            <a:ext cx="7024744" cy="722864"/>
          </a:xfrm>
        </p:spPr>
        <p:txBody>
          <a:bodyPr/>
          <a:lstStyle/>
          <a:p>
            <a:r>
              <a:rPr lang="en-US" dirty="0" smtClean="0">
                <a:solidFill>
                  <a:srgbClr val="000000"/>
                </a:solidFill>
              </a:rPr>
              <a:t>What are Stakeholders?</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78</a:t>
            </a:fld>
            <a:endParaRPr lang="en-US" dirty="0"/>
          </a:p>
        </p:txBody>
      </p:sp>
      <p:grpSp>
        <p:nvGrpSpPr>
          <p:cNvPr id="45" name="Group 44"/>
          <p:cNvGrpSpPr/>
          <p:nvPr/>
        </p:nvGrpSpPr>
        <p:grpSpPr>
          <a:xfrm>
            <a:off x="2869498" y="2219980"/>
            <a:ext cx="5181600" cy="3276600"/>
            <a:chOff x="990600" y="1752600"/>
            <a:chExt cx="6781800" cy="4343400"/>
          </a:xfrm>
        </p:grpSpPr>
        <p:cxnSp>
          <p:nvCxnSpPr>
            <p:cNvPr id="6" name="Straight Connector 5"/>
            <p:cNvCxnSpPr/>
            <p:nvPr/>
          </p:nvCxnSpPr>
          <p:spPr>
            <a:xfrm flipH="1" flipV="1">
              <a:off x="990600" y="4191000"/>
              <a:ext cx="619760" cy="18796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600200" y="3200400"/>
              <a:ext cx="0" cy="28956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600200" y="2362200"/>
              <a:ext cx="533400" cy="37084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600200" y="2895600"/>
              <a:ext cx="1600200" cy="31750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1600200" y="1752600"/>
              <a:ext cx="1295400" cy="43180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1600200" y="2590800"/>
              <a:ext cx="2667000" cy="34798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600200" y="3429000"/>
              <a:ext cx="2590800" cy="26416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1600200" y="3962400"/>
              <a:ext cx="2743200" cy="21082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600200" y="4953000"/>
              <a:ext cx="2362200" cy="10668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600200" y="2895600"/>
              <a:ext cx="4419600" cy="31750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1600200" y="3124200"/>
              <a:ext cx="5257800" cy="28956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600200" y="2438400"/>
              <a:ext cx="5410200" cy="35814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1600200" y="3581400"/>
              <a:ext cx="5715000" cy="24130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1600200" y="4114800"/>
              <a:ext cx="6172200" cy="190500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sp>
        <p:nvSpPr>
          <p:cNvPr id="43" name="TextBox 42"/>
          <p:cNvSpPr txBox="1"/>
          <p:nvPr/>
        </p:nvSpPr>
        <p:spPr>
          <a:xfrm>
            <a:off x="2590800" y="5562600"/>
            <a:ext cx="1402948" cy="369332"/>
          </a:xfrm>
          <a:prstGeom prst="rect">
            <a:avLst/>
          </a:prstGeom>
          <a:noFill/>
        </p:spPr>
        <p:txBody>
          <a:bodyPr wrap="none" rtlCol="0">
            <a:spAutoFit/>
          </a:bodyPr>
          <a:lstStyle/>
          <a:p>
            <a:r>
              <a:rPr lang="en-US" dirty="0" smtClean="0"/>
              <a:t>Stakeholders</a:t>
            </a:r>
            <a:endParaRPr lang="en-US" dirty="0"/>
          </a:p>
        </p:txBody>
      </p:sp>
      <p:sp>
        <p:nvSpPr>
          <p:cNvPr id="44" name="TextBox 43"/>
          <p:cNvSpPr txBox="1"/>
          <p:nvPr/>
        </p:nvSpPr>
        <p:spPr>
          <a:xfrm>
            <a:off x="7086600" y="5715000"/>
            <a:ext cx="1813317" cy="307777"/>
          </a:xfrm>
          <a:prstGeom prst="rect">
            <a:avLst/>
          </a:prstGeom>
          <a:noFill/>
        </p:spPr>
        <p:txBody>
          <a:bodyPr wrap="none" rtlCol="0">
            <a:spAutoFit/>
          </a:bodyPr>
          <a:lstStyle/>
          <a:p>
            <a:r>
              <a:rPr lang="en-US" sz="1400" dirty="0" smtClean="0">
                <a:solidFill>
                  <a:schemeClr val="bg1">
                    <a:lumMod val="65000"/>
                  </a:schemeClr>
                </a:solidFill>
              </a:rPr>
              <a:t>ISO 21500 Pg. 2 and  7</a:t>
            </a:r>
            <a:endParaRPr lang="en-US" sz="1400" dirty="0">
              <a:solidFill>
                <a:schemeClr val="bg1">
                  <a:lumMod val="65000"/>
                </a:schemeClr>
              </a:solidFill>
            </a:endParaRPr>
          </a:p>
        </p:txBody>
      </p:sp>
      <p:sp>
        <p:nvSpPr>
          <p:cNvPr id="46" name="TextBox 45"/>
          <p:cNvSpPr txBox="1"/>
          <p:nvPr/>
        </p:nvSpPr>
        <p:spPr>
          <a:xfrm>
            <a:off x="10160" y="1828800"/>
            <a:ext cx="2199640" cy="2862323"/>
          </a:xfrm>
          <a:prstGeom prst="rect">
            <a:avLst/>
          </a:prstGeom>
          <a:noFill/>
        </p:spPr>
        <p:txBody>
          <a:bodyPr wrap="square" rtlCol="0">
            <a:spAutoFit/>
          </a:bodyPr>
          <a:lstStyle/>
          <a:p>
            <a:r>
              <a:rPr lang="en-US" b="1" dirty="0" smtClean="0"/>
              <a:t>Definition:</a:t>
            </a:r>
            <a:br>
              <a:rPr lang="en-US" b="1" dirty="0" smtClean="0"/>
            </a:br>
            <a:r>
              <a:rPr lang="en-US" dirty="0" smtClean="0"/>
              <a:t>A </a:t>
            </a:r>
            <a:r>
              <a:rPr lang="en-US" b="1" i="1" dirty="0" smtClean="0"/>
              <a:t>Stakeholder</a:t>
            </a:r>
            <a:r>
              <a:rPr lang="en-US" dirty="0" smtClean="0"/>
              <a:t> is a  </a:t>
            </a:r>
            <a:r>
              <a:rPr lang="en-US" dirty="0"/>
              <a:t>person, group or organization that has interests in, or can affect, be affected by, or perceive itself to be </a:t>
            </a:r>
            <a:r>
              <a:rPr lang="en-US" dirty="0" smtClean="0"/>
              <a:t>affected by</a:t>
            </a:r>
            <a:r>
              <a:rPr lang="en-US" dirty="0"/>
              <a:t>, any aspect of the </a:t>
            </a:r>
            <a:r>
              <a:rPr lang="en-US" dirty="0" smtClean="0"/>
              <a:t>project.</a:t>
            </a:r>
            <a:endParaRPr lang="en-US" dirty="0"/>
          </a:p>
          <a:p>
            <a:endParaRPr lang="en-US" dirty="0"/>
          </a:p>
        </p:txBody>
      </p:sp>
    </p:spTree>
    <p:extLst>
      <p:ext uri="{BB962C8B-B14F-4D97-AF65-F5344CB8AC3E}">
        <p14:creationId xmlns:p14="http://schemas.microsoft.com/office/powerpoint/2010/main" val="27288957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Most PM Associations and organization refer to what is called “Stakeholder Management”.</a:t>
            </a:r>
            <a:br>
              <a:rPr lang="en-US" dirty="0" smtClean="0"/>
            </a:br>
            <a:endParaRPr lang="en-US" dirty="0" smtClean="0"/>
          </a:p>
          <a:p>
            <a:r>
              <a:rPr lang="en-US" dirty="0" smtClean="0"/>
              <a:t>ISO 21500, Guidance on Project Management states on Page 18 that the purpose of “Manage Stakeholders” is: </a:t>
            </a:r>
          </a:p>
          <a:p>
            <a:pPr marL="971550" lvl="1" indent="-514350">
              <a:buFont typeface="+mj-lt"/>
              <a:buAutoNum type="arabicPeriod"/>
            </a:pPr>
            <a:r>
              <a:rPr lang="en-US" dirty="0"/>
              <a:t>T</a:t>
            </a:r>
            <a:r>
              <a:rPr lang="en-US" dirty="0" smtClean="0"/>
              <a:t>o </a:t>
            </a:r>
            <a:r>
              <a:rPr lang="en-US" dirty="0"/>
              <a:t>give appropriate understanding and attention to </a:t>
            </a:r>
            <a:r>
              <a:rPr lang="en-US" dirty="0" smtClean="0"/>
              <a:t>stakeholders’ needs </a:t>
            </a:r>
            <a:r>
              <a:rPr lang="en-US" dirty="0"/>
              <a:t>and expectations. This process includes activities such as identifying stakeholder concerns </a:t>
            </a:r>
            <a:r>
              <a:rPr lang="en-US" dirty="0" smtClean="0"/>
              <a:t>and resolving </a:t>
            </a:r>
            <a:r>
              <a:rPr lang="en-US" dirty="0"/>
              <a:t>issues.</a:t>
            </a:r>
          </a:p>
          <a:p>
            <a:pPr marL="971550" lvl="1" indent="-514350">
              <a:buFont typeface="+mj-lt"/>
              <a:buAutoNum type="arabicPeriod"/>
            </a:pPr>
            <a:r>
              <a:rPr lang="en-US" dirty="0"/>
              <a:t>Diplomacy and tact are essential when negotiating with stakeholders. When it is not possible for the </a:t>
            </a:r>
            <a:r>
              <a:rPr lang="en-US" dirty="0" smtClean="0"/>
              <a:t>project manager </a:t>
            </a:r>
            <a:r>
              <a:rPr lang="en-US" dirty="0"/>
              <a:t>to resolve stakeholder issues, it may be necessary to escalate the issues to a higher authority, </a:t>
            </a:r>
            <a:r>
              <a:rPr lang="en-US" dirty="0" smtClean="0"/>
              <a:t>in accordance </a:t>
            </a:r>
            <a:r>
              <a:rPr lang="en-US" dirty="0"/>
              <a:t>with the project organization, or to elicit the assistance of external </a:t>
            </a:r>
            <a:r>
              <a:rPr lang="en-US" dirty="0" smtClean="0"/>
              <a:t>individuals.</a:t>
            </a:r>
          </a:p>
          <a:p>
            <a:pPr marL="971550" lvl="1" indent="-514350">
              <a:buFont typeface="+mj-lt"/>
              <a:buAutoNum type="arabicPeriod"/>
            </a:pPr>
            <a:r>
              <a:rPr lang="en-US" dirty="0" smtClean="0"/>
              <a:t>A </a:t>
            </a:r>
            <a:r>
              <a:rPr lang="en-US" dirty="0"/>
              <a:t>detailed analysis should be made of stakeholders and of the impacts they might have on the project, </a:t>
            </a:r>
            <a:r>
              <a:rPr lang="en-US" dirty="0" smtClean="0"/>
              <a:t>so that </a:t>
            </a:r>
            <a:r>
              <a:rPr lang="en-US" dirty="0"/>
              <a:t>the project manager can take maximum advantage of their contribution to the project. From this process</a:t>
            </a:r>
            <a:r>
              <a:rPr lang="en-US" dirty="0" smtClean="0"/>
              <a:t>, prioritized </a:t>
            </a:r>
            <a:r>
              <a:rPr lang="en-US" dirty="0"/>
              <a:t>stakeholder management plans may be developed.</a:t>
            </a:r>
            <a:r>
              <a:rPr lang="en-US" dirty="0" smtClean="0"/>
              <a:t> </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79</a:t>
            </a:fld>
            <a:endParaRPr lang="en-US" dirty="0"/>
          </a:p>
        </p:txBody>
      </p:sp>
      <p:sp>
        <p:nvSpPr>
          <p:cNvPr id="4" name="Title 3"/>
          <p:cNvSpPr>
            <a:spLocks noGrp="1"/>
          </p:cNvSpPr>
          <p:nvPr>
            <p:ph type="title"/>
          </p:nvPr>
        </p:nvSpPr>
        <p:spPr>
          <a:xfrm>
            <a:off x="228600" y="228600"/>
            <a:ext cx="6400800" cy="838200"/>
          </a:xfrm>
        </p:spPr>
        <p:txBody>
          <a:bodyPr/>
          <a:lstStyle/>
          <a:p>
            <a:r>
              <a:rPr lang="en-US" strike="sngStrike" dirty="0" smtClean="0"/>
              <a:t>Management of </a:t>
            </a:r>
            <a:r>
              <a:rPr lang="en-US" dirty="0" smtClean="0"/>
              <a:t>Stakeholders</a:t>
            </a:r>
            <a:br>
              <a:rPr lang="en-US" dirty="0" smtClean="0"/>
            </a:br>
            <a:r>
              <a:rPr lang="en-US" dirty="0" smtClean="0"/>
              <a:t>Engagement</a:t>
            </a:r>
            <a:endParaRPr lang="en-US" dirty="0"/>
          </a:p>
        </p:txBody>
      </p:sp>
      <p:sp>
        <p:nvSpPr>
          <p:cNvPr id="5" name="TextBox 4"/>
          <p:cNvSpPr txBox="1"/>
          <p:nvPr/>
        </p:nvSpPr>
        <p:spPr>
          <a:xfrm>
            <a:off x="228600" y="5257800"/>
            <a:ext cx="8839200" cy="523220"/>
          </a:xfrm>
          <a:prstGeom prst="rect">
            <a:avLst/>
          </a:prstGeom>
          <a:noFill/>
        </p:spPr>
        <p:txBody>
          <a:bodyPr wrap="square" rtlCol="0">
            <a:spAutoFit/>
          </a:bodyPr>
          <a:lstStyle/>
          <a:p>
            <a:r>
              <a:rPr lang="en-US" sz="2800" b="1" dirty="0" smtClean="0">
                <a:solidFill>
                  <a:srgbClr val="FF0000"/>
                </a:solidFill>
              </a:rPr>
              <a:t>IMPORTANT:</a:t>
            </a:r>
            <a:r>
              <a:rPr lang="en-US" sz="2800" b="1" dirty="0" smtClean="0"/>
              <a:t> </a:t>
            </a:r>
            <a:r>
              <a:rPr lang="en-US" sz="2800" dirty="0" smtClean="0"/>
              <a:t>DO </a:t>
            </a:r>
            <a:r>
              <a:rPr lang="en-US" sz="2800" b="1" u="sng" dirty="0" smtClean="0"/>
              <a:t>NOT</a:t>
            </a:r>
            <a:r>
              <a:rPr lang="en-US" sz="2800" dirty="0" smtClean="0"/>
              <a:t> Manage Stakeholders, </a:t>
            </a:r>
            <a:r>
              <a:rPr lang="en-US" sz="2800" i="1" dirty="0" smtClean="0"/>
              <a:t>Engage them!</a:t>
            </a:r>
            <a:endParaRPr lang="en-US" sz="2800" i="1" dirty="0"/>
          </a:p>
        </p:txBody>
      </p:sp>
      <p:sp>
        <p:nvSpPr>
          <p:cNvPr id="7" name="Right Arrow 6"/>
          <p:cNvSpPr/>
          <p:nvPr/>
        </p:nvSpPr>
        <p:spPr>
          <a:xfrm rot="15890307">
            <a:off x="2582335" y="712544"/>
            <a:ext cx="231245" cy="194300"/>
          </a:xfrm>
          <a:prstGeom prst="right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4657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p:txBody>
          <a:bodyPr/>
          <a:lstStyle/>
          <a:p>
            <a:r>
              <a:rPr lang="en-GB" sz="3200" dirty="0"/>
              <a:t>Product </a:t>
            </a:r>
            <a:r>
              <a:rPr lang="en-GB" sz="3200" dirty="0" smtClean="0"/>
              <a:t>Breakdown Structure</a:t>
            </a:r>
            <a:endParaRPr lang="en-GB" sz="3200" dirty="0"/>
          </a:p>
        </p:txBody>
      </p:sp>
      <p:grpSp>
        <p:nvGrpSpPr>
          <p:cNvPr id="802835" name="Group 19"/>
          <p:cNvGrpSpPr>
            <a:grpSpLocks/>
          </p:cNvGrpSpPr>
          <p:nvPr/>
        </p:nvGrpSpPr>
        <p:grpSpPr bwMode="auto">
          <a:xfrm>
            <a:off x="659247" y="1650691"/>
            <a:ext cx="8135906" cy="3102012"/>
            <a:chOff x="759" y="1080"/>
            <a:chExt cx="4965" cy="1752"/>
          </a:xfrm>
        </p:grpSpPr>
        <p:sp>
          <p:nvSpPr>
            <p:cNvPr id="802819" name="Rectangle 3"/>
            <p:cNvSpPr>
              <a:spLocks noChangeArrowheads="1"/>
            </p:cNvSpPr>
            <p:nvPr/>
          </p:nvSpPr>
          <p:spPr bwMode="auto">
            <a:xfrm>
              <a:off x="2704" y="1080"/>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Chocolate Chip Cookie</a:t>
              </a:r>
              <a:endParaRPr lang="en-GB" b="1" dirty="0"/>
            </a:p>
          </p:txBody>
        </p:sp>
        <p:sp>
          <p:nvSpPr>
            <p:cNvPr id="802820" name="Rectangle 4"/>
            <p:cNvSpPr>
              <a:spLocks noChangeArrowheads="1"/>
            </p:cNvSpPr>
            <p:nvPr/>
          </p:nvSpPr>
          <p:spPr bwMode="auto">
            <a:xfrm>
              <a:off x="759" y="1824"/>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Chocolate Chips</a:t>
              </a:r>
              <a:endParaRPr lang="en-GB" b="1" dirty="0"/>
            </a:p>
          </p:txBody>
        </p:sp>
        <p:sp>
          <p:nvSpPr>
            <p:cNvPr id="802822" name="Rectangle 6"/>
            <p:cNvSpPr>
              <a:spLocks noChangeArrowheads="1"/>
            </p:cNvSpPr>
            <p:nvPr/>
          </p:nvSpPr>
          <p:spPr bwMode="auto">
            <a:xfrm>
              <a:off x="3657" y="1776"/>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Dough</a:t>
              </a:r>
              <a:endParaRPr lang="en-GB" b="1" dirty="0"/>
            </a:p>
          </p:txBody>
        </p:sp>
        <p:cxnSp>
          <p:nvCxnSpPr>
            <p:cNvPr id="802823" name="AutoShape 7"/>
            <p:cNvCxnSpPr>
              <a:cxnSpLocks noChangeShapeType="1"/>
              <a:stCxn id="802819" idx="2"/>
              <a:endCxn id="802820" idx="0"/>
            </p:cNvCxnSpPr>
            <p:nvPr/>
          </p:nvCxnSpPr>
          <p:spPr bwMode="auto">
            <a:xfrm rot="5400000">
              <a:off x="1996" y="647"/>
              <a:ext cx="408" cy="1945"/>
            </a:xfrm>
            <a:prstGeom prst="bentConnector3">
              <a:avLst>
                <a:gd name="adj1" fmla="val 50000"/>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cxnSp>
        <p:sp>
          <p:nvSpPr>
            <p:cNvPr id="802828" name="Rectangle 12"/>
            <p:cNvSpPr>
              <a:spLocks noChangeArrowheads="1"/>
            </p:cNvSpPr>
            <p:nvPr/>
          </p:nvSpPr>
          <p:spPr bwMode="auto">
            <a:xfrm>
              <a:off x="1700" y="2480"/>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Flour</a:t>
              </a:r>
              <a:endParaRPr lang="en-GB" b="1" dirty="0"/>
            </a:p>
          </p:txBody>
        </p:sp>
        <p:sp>
          <p:nvSpPr>
            <p:cNvPr id="802829" name="Rectangle 13"/>
            <p:cNvSpPr>
              <a:spLocks noChangeArrowheads="1"/>
            </p:cNvSpPr>
            <p:nvPr/>
          </p:nvSpPr>
          <p:spPr bwMode="auto">
            <a:xfrm>
              <a:off x="4788" y="2496"/>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Butter</a:t>
              </a:r>
              <a:endParaRPr lang="en-GB" b="1" dirty="0"/>
            </a:p>
          </p:txBody>
        </p:sp>
        <p:cxnSp>
          <p:nvCxnSpPr>
            <p:cNvPr id="802833" name="AutoShape 17"/>
            <p:cNvCxnSpPr>
              <a:cxnSpLocks noChangeShapeType="1"/>
              <a:stCxn id="802822" idx="2"/>
              <a:endCxn id="802828" idx="0"/>
            </p:cNvCxnSpPr>
            <p:nvPr/>
          </p:nvCxnSpPr>
          <p:spPr bwMode="auto">
            <a:xfrm rot="5400000">
              <a:off x="2963" y="1317"/>
              <a:ext cx="368" cy="1957"/>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cxnSp>
          <p:nvCxnSpPr>
            <p:cNvPr id="802834" name="AutoShape 18"/>
            <p:cNvCxnSpPr>
              <a:cxnSpLocks noChangeShapeType="1"/>
              <a:stCxn id="802822" idx="2"/>
              <a:endCxn id="802829" idx="0"/>
            </p:cNvCxnSpPr>
            <p:nvPr/>
          </p:nvCxnSpPr>
          <p:spPr bwMode="auto">
            <a:xfrm rot="16200000" flipH="1">
              <a:off x="4498" y="1738"/>
              <a:ext cx="384" cy="1131"/>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grpSp>
      <p:cxnSp>
        <p:nvCxnSpPr>
          <p:cNvPr id="24" name="AutoShape 7"/>
          <p:cNvCxnSpPr>
            <a:cxnSpLocks noChangeShapeType="1"/>
            <a:stCxn id="802819" idx="2"/>
            <a:endCxn id="802822" idx="0"/>
          </p:cNvCxnSpPr>
          <p:nvPr/>
        </p:nvCxnSpPr>
        <p:spPr bwMode="auto">
          <a:xfrm rot="16200000" flipH="1">
            <a:off x="5075422" y="1783481"/>
            <a:ext cx="637400" cy="1561631"/>
          </a:xfrm>
          <a:prstGeom prst="bentConnector3">
            <a:avLst>
              <a:gd name="adj1" fmla="val 56642"/>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cxnSp>
      <p:sp>
        <p:nvSpPr>
          <p:cNvPr id="29" name="Rectangle 13"/>
          <p:cNvSpPr>
            <a:spLocks noChangeArrowheads="1"/>
          </p:cNvSpPr>
          <p:nvPr/>
        </p:nvSpPr>
        <p:spPr bwMode="auto">
          <a:xfrm>
            <a:off x="3814729" y="4154975"/>
            <a:ext cx="1533778" cy="59490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Eggs</a:t>
            </a:r>
            <a:endParaRPr lang="en-GB" b="1" dirty="0"/>
          </a:p>
        </p:txBody>
      </p:sp>
      <p:sp>
        <p:nvSpPr>
          <p:cNvPr id="34" name="Rectangle 13"/>
          <p:cNvSpPr>
            <a:spLocks noChangeArrowheads="1"/>
          </p:cNvSpPr>
          <p:nvPr/>
        </p:nvSpPr>
        <p:spPr bwMode="auto">
          <a:xfrm>
            <a:off x="5440329" y="4157797"/>
            <a:ext cx="1533778" cy="59490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Sugar</a:t>
            </a:r>
            <a:endParaRPr lang="en-GB" b="1" dirty="0"/>
          </a:p>
        </p:txBody>
      </p:sp>
      <p:cxnSp>
        <p:nvCxnSpPr>
          <p:cNvPr id="35" name="AutoShape 17"/>
          <p:cNvCxnSpPr>
            <a:cxnSpLocks noChangeShapeType="1"/>
            <a:stCxn id="802822" idx="2"/>
            <a:endCxn id="29" idx="0"/>
          </p:cNvCxnSpPr>
          <p:nvPr/>
        </p:nvCxnSpPr>
        <p:spPr bwMode="auto">
          <a:xfrm rot="5400000">
            <a:off x="5039748" y="3019774"/>
            <a:ext cx="677072" cy="1593331"/>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cxnSp>
        <p:nvCxnSpPr>
          <p:cNvPr id="38" name="AutoShape 17"/>
          <p:cNvCxnSpPr>
            <a:cxnSpLocks noChangeShapeType="1"/>
            <a:stCxn id="802822" idx="2"/>
          </p:cNvCxnSpPr>
          <p:nvPr/>
        </p:nvCxnSpPr>
        <p:spPr bwMode="auto">
          <a:xfrm rot="16200000" flipH="1">
            <a:off x="5851136" y="3801715"/>
            <a:ext cx="679894" cy="32269"/>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pic>
        <p:nvPicPr>
          <p:cNvPr id="25" name="Picture 24"/>
          <p:cNvPicPr>
            <a:picLocks noChangeAspect="1"/>
          </p:cNvPicPr>
          <p:nvPr/>
        </p:nvPicPr>
        <p:blipFill>
          <a:blip r:embed="rId3" cstate="print"/>
          <a:stretch>
            <a:fillRect/>
          </a:stretch>
        </p:blipFill>
        <p:spPr>
          <a:xfrm>
            <a:off x="3758494" y="922840"/>
            <a:ext cx="1754011" cy="1556684"/>
          </a:xfrm>
          <a:prstGeom prst="rect">
            <a:avLst/>
          </a:prstGeom>
        </p:spPr>
      </p:pic>
      <p:sp>
        <p:nvSpPr>
          <p:cNvPr id="19" name="TextBox 18"/>
          <p:cNvSpPr txBox="1"/>
          <p:nvPr/>
        </p:nvSpPr>
        <p:spPr>
          <a:xfrm>
            <a:off x="381000" y="1219200"/>
            <a:ext cx="3353214" cy="646331"/>
          </a:xfrm>
          <a:prstGeom prst="rect">
            <a:avLst/>
          </a:prstGeom>
          <a:noFill/>
        </p:spPr>
        <p:txBody>
          <a:bodyPr wrap="none" rtlCol="0">
            <a:spAutoFit/>
          </a:bodyPr>
          <a:lstStyle/>
          <a:p>
            <a:r>
              <a:rPr lang="en-US" i="1" dirty="0" smtClean="0"/>
              <a:t>In the PRiSM </a:t>
            </a:r>
            <a:r>
              <a:rPr lang="en-US" b="1" i="1" dirty="0" smtClean="0"/>
              <a:t>planning</a:t>
            </a:r>
            <a:r>
              <a:rPr lang="en-US" i="1" dirty="0" smtClean="0"/>
              <a:t> </a:t>
            </a:r>
            <a:r>
              <a:rPr lang="en-US" i="1" dirty="0"/>
              <a:t>p</a:t>
            </a:r>
            <a:r>
              <a:rPr lang="en-US" i="1" dirty="0" smtClean="0"/>
              <a:t>hase</a:t>
            </a:r>
          </a:p>
          <a:p>
            <a:r>
              <a:rPr lang="en-US" i="1" dirty="0" smtClean="0"/>
              <a:t>and occurs after refining the SMP</a:t>
            </a:r>
            <a:endParaRPr lang="en-US" i="1" dirty="0"/>
          </a:p>
        </p:txBody>
      </p:sp>
    </p:spTree>
    <p:extLst>
      <p:ext uri="{BB962C8B-B14F-4D97-AF65-F5344CB8AC3E}">
        <p14:creationId xmlns:p14="http://schemas.microsoft.com/office/powerpoint/2010/main" val="297031957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Project Managers must be comfortable engaging with individuals in the “c” suite. (CEO, CFO, CTO, CST, etc.) </a:t>
            </a:r>
          </a:p>
          <a:p>
            <a:r>
              <a:rPr lang="en-US" dirty="0" smtClean="0"/>
              <a:t>PMs are looked upon as strategists and must make decisions that affect the business</a:t>
            </a:r>
          </a:p>
          <a:p>
            <a:r>
              <a:rPr lang="en-US" dirty="0" smtClean="0"/>
              <a:t>The individuals who entrust PMs with the mandates to do these activities are higher on the corporate ladder.  </a:t>
            </a:r>
            <a:r>
              <a:rPr lang="en-US" dirty="0" smtClean="0">
                <a:solidFill>
                  <a:srgbClr val="FF0000"/>
                </a:solidFill>
              </a:rPr>
              <a:t>You can’t manage your boss.</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4BE819A1-3DD8-4179-BFD0-BF7D359F8DBD}" type="slidenum">
              <a:rPr lang="en-US" smtClean="0"/>
              <a:pPr/>
              <a:t>80</a:t>
            </a:fld>
            <a:endParaRPr lang="en-US" dirty="0"/>
          </a:p>
        </p:txBody>
      </p:sp>
      <p:sp>
        <p:nvSpPr>
          <p:cNvPr id="4" name="Title 3"/>
          <p:cNvSpPr>
            <a:spLocks noGrp="1"/>
          </p:cNvSpPr>
          <p:nvPr>
            <p:ph type="title"/>
          </p:nvPr>
        </p:nvSpPr>
        <p:spPr/>
        <p:txBody>
          <a:bodyPr/>
          <a:lstStyle/>
          <a:p>
            <a:r>
              <a:rPr lang="en-US" dirty="0" smtClean="0"/>
              <a:t>Why?</a:t>
            </a:r>
            <a:endParaRPr lang="en-US" dirty="0"/>
          </a:p>
        </p:txBody>
      </p:sp>
    </p:spTree>
    <p:extLst>
      <p:ext uri="{BB962C8B-B14F-4D97-AF65-F5344CB8AC3E}">
        <p14:creationId xmlns:p14="http://schemas.microsoft.com/office/powerpoint/2010/main" val="23912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514350" indent="-514350">
              <a:buFont typeface="+mj-lt"/>
              <a:buAutoNum type="arabicPeriod"/>
            </a:pPr>
            <a:r>
              <a:rPr lang="en-US" dirty="0" smtClean="0"/>
              <a:t>Get to know them.</a:t>
            </a:r>
          </a:p>
          <a:p>
            <a:pPr marL="914400" lvl="1" indent="-514350">
              <a:buFont typeface="+mj-lt"/>
              <a:buAutoNum type="arabicPeriod"/>
            </a:pPr>
            <a:r>
              <a:rPr lang="en-US" dirty="0" smtClean="0"/>
              <a:t>Who are they? What do they care about? How do they relate to the initiative you are trying to launch?</a:t>
            </a:r>
          </a:p>
          <a:p>
            <a:pPr marL="514350" indent="-514350">
              <a:buFont typeface="+mj-lt"/>
              <a:buAutoNum type="arabicPeriod"/>
            </a:pPr>
            <a:r>
              <a:rPr lang="en-US" dirty="0" smtClean="0"/>
              <a:t>Engage as early as possible.</a:t>
            </a:r>
          </a:p>
          <a:p>
            <a:pPr marL="914400" lvl="1" indent="-514350">
              <a:buFont typeface="+mj-lt"/>
              <a:buAutoNum type="arabicPeriod"/>
            </a:pPr>
            <a:r>
              <a:rPr lang="en-US" dirty="0" smtClean="0"/>
              <a:t>No one likes to be surprised by change.</a:t>
            </a:r>
          </a:p>
          <a:p>
            <a:pPr marL="514350" indent="-514350">
              <a:buFont typeface="+mj-lt"/>
              <a:buAutoNum type="arabicPeriod"/>
            </a:pPr>
            <a:r>
              <a:rPr lang="en-US" dirty="0" smtClean="0"/>
              <a:t>Listen with Both Ears</a:t>
            </a:r>
          </a:p>
          <a:p>
            <a:pPr marL="914400" lvl="1" indent="-514350">
              <a:buFont typeface="+mj-lt"/>
              <a:buAutoNum type="arabicPeriod"/>
            </a:pPr>
            <a:r>
              <a:rPr lang="en-US" dirty="0" smtClean="0"/>
              <a:t>Take the time to ask stakeholders for their opinions or to open the doors for participation and make sure it counts for something. You must be open to receiving incorporating stakeholder input, even if it doesn’t align with the project’s vision or goals.</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81</a:t>
            </a:fld>
            <a:endParaRPr lang="en-US" dirty="0"/>
          </a:p>
        </p:txBody>
      </p:sp>
      <p:sp>
        <p:nvSpPr>
          <p:cNvPr id="4" name="Title 3"/>
          <p:cNvSpPr>
            <a:spLocks noGrp="1"/>
          </p:cNvSpPr>
          <p:nvPr>
            <p:ph type="title"/>
          </p:nvPr>
        </p:nvSpPr>
        <p:spPr/>
        <p:txBody>
          <a:bodyPr/>
          <a:lstStyle/>
          <a:p>
            <a:r>
              <a:rPr lang="en-US" dirty="0" smtClean="0"/>
              <a:t>Keys to Stakeholder Engagement</a:t>
            </a:r>
            <a:endParaRPr lang="en-US" dirty="0"/>
          </a:p>
        </p:txBody>
      </p:sp>
    </p:spTree>
    <p:extLst>
      <p:ext uri="{BB962C8B-B14F-4D97-AF65-F5344CB8AC3E}">
        <p14:creationId xmlns:p14="http://schemas.microsoft.com/office/powerpoint/2010/main" val="9517293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4038599"/>
          </a:xfrm>
        </p:spPr>
        <p:txBody>
          <a:bodyPr>
            <a:normAutofit fontScale="92500"/>
          </a:bodyPr>
          <a:lstStyle/>
          <a:p>
            <a:pPr marL="514350" indent="-514350">
              <a:buFont typeface="+mj-lt"/>
              <a:buAutoNum type="arabicPeriod" startAt="4"/>
            </a:pPr>
            <a:r>
              <a:rPr lang="en-US" dirty="0" smtClean="0"/>
              <a:t>Communicate, Communicate, Communicate.</a:t>
            </a:r>
          </a:p>
          <a:p>
            <a:pPr marL="914400" lvl="1" indent="-514350">
              <a:buFont typeface="Lucida Grande"/>
              <a:buChar char="1"/>
            </a:pPr>
            <a:r>
              <a:rPr lang="en-US" dirty="0" smtClean="0"/>
              <a:t>Stakeholders must be aware of the project’s status but also have a clear understanding of goals and benefits and a strong sense of how it will impact them.</a:t>
            </a:r>
          </a:p>
          <a:p>
            <a:pPr marL="514350" indent="-514350">
              <a:buFont typeface="+mj-lt"/>
              <a:buAutoNum type="arabicPeriod" startAt="4"/>
            </a:pPr>
            <a:r>
              <a:rPr lang="en-US" dirty="0" smtClean="0"/>
              <a:t>Use Policy as a Carrot, not as a Baseball bat.</a:t>
            </a:r>
          </a:p>
          <a:p>
            <a:pPr marL="914400" lvl="1" indent="-514350">
              <a:buFont typeface="Lucida Grande"/>
              <a:buChar char="1"/>
            </a:pPr>
            <a:r>
              <a:rPr lang="en-US" dirty="0" smtClean="0"/>
              <a:t>Policy is what a PM falls back on when they fail to secure buy-in from stakeholders.  In essence, the tendency to mandate change through rules and regulations without more comprehensive change management efforts to encourage and support new behaviors</a:t>
            </a:r>
          </a:p>
          <a:p>
            <a:pPr marL="914400" lvl="1" indent="-514350">
              <a:buFont typeface="+mj-lt"/>
              <a:buAutoNum type="arabicPeriod" startAt="4"/>
            </a:pPr>
            <a:endParaRPr lang="en-US" dirty="0" smtClean="0"/>
          </a:p>
          <a:p>
            <a:pPr marL="914400" lvl="1" indent="-514350">
              <a:buFont typeface="+mj-lt"/>
              <a:buAutoNum type="arabicPeriod" startAt="4"/>
            </a:pPr>
            <a:endParaRPr lang="en-US" dirty="0" smtClean="0"/>
          </a:p>
        </p:txBody>
      </p:sp>
      <p:sp>
        <p:nvSpPr>
          <p:cNvPr id="3" name="Slide Number Placeholder 2"/>
          <p:cNvSpPr>
            <a:spLocks noGrp="1"/>
          </p:cNvSpPr>
          <p:nvPr>
            <p:ph type="sldNum" sz="quarter" idx="12"/>
          </p:nvPr>
        </p:nvSpPr>
        <p:spPr/>
        <p:txBody>
          <a:bodyPr/>
          <a:lstStyle/>
          <a:p>
            <a:fld id="{4BE819A1-3DD8-4179-BFD0-BF7D359F8DBD}" type="slidenum">
              <a:rPr lang="en-US" smtClean="0"/>
              <a:pPr/>
              <a:t>82</a:t>
            </a:fld>
            <a:endParaRPr lang="en-US" dirty="0"/>
          </a:p>
        </p:txBody>
      </p:sp>
      <p:sp>
        <p:nvSpPr>
          <p:cNvPr id="4" name="Title 3"/>
          <p:cNvSpPr>
            <a:spLocks noGrp="1"/>
          </p:cNvSpPr>
          <p:nvPr>
            <p:ph type="title"/>
          </p:nvPr>
        </p:nvSpPr>
        <p:spPr/>
        <p:txBody>
          <a:bodyPr/>
          <a:lstStyle/>
          <a:p>
            <a:r>
              <a:rPr lang="en-US" dirty="0" smtClean="0"/>
              <a:t>Keys to Stakeholder Engagement</a:t>
            </a:r>
            <a:endParaRPr lang="en-US" dirty="0"/>
          </a:p>
        </p:txBody>
      </p:sp>
    </p:spTree>
    <p:extLst>
      <p:ext uri="{BB962C8B-B14F-4D97-AF65-F5344CB8AC3E}">
        <p14:creationId xmlns:p14="http://schemas.microsoft.com/office/powerpoint/2010/main" val="27046853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Stakeholder Engagement process</a:t>
            </a:r>
            <a:endParaRPr lang="en-GB" dirty="0"/>
          </a:p>
        </p:txBody>
      </p:sp>
      <p:graphicFrame>
        <p:nvGraphicFramePr>
          <p:cNvPr id="3" name="Diagram 2"/>
          <p:cNvGraphicFramePr/>
          <p:nvPr>
            <p:extLst>
              <p:ext uri="{D42A27DB-BD31-4B8C-83A1-F6EECF244321}">
                <p14:modId xmlns:p14="http://schemas.microsoft.com/office/powerpoint/2010/main" val="2720077093"/>
              </p:ext>
            </p:extLst>
          </p:nvPr>
        </p:nvGraphicFramePr>
        <p:xfrm>
          <a:off x="15240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00789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Identify stakeholders</a:t>
            </a:r>
            <a:endParaRPr lang="en-GB" dirty="0"/>
          </a:p>
        </p:txBody>
      </p:sp>
      <p:sp>
        <p:nvSpPr>
          <p:cNvPr id="4" name="Content Placeholder 3"/>
          <p:cNvSpPr>
            <a:spLocks noGrp="1"/>
          </p:cNvSpPr>
          <p:nvPr>
            <p:ph idx="1"/>
          </p:nvPr>
        </p:nvSpPr>
        <p:spPr/>
        <p:txBody>
          <a:bodyPr/>
          <a:lstStyle/>
          <a:p>
            <a:r>
              <a:rPr lang="en-GB" dirty="0" smtClean="0"/>
              <a:t>Who is involved in, affected by or can affect the project?</a:t>
            </a:r>
          </a:p>
          <a:p>
            <a:r>
              <a:rPr lang="en-GB" dirty="0" smtClean="0"/>
              <a:t>Identifying stakeholders may help identify:</a:t>
            </a:r>
          </a:p>
          <a:p>
            <a:pPr lvl="1"/>
            <a:r>
              <a:rPr lang="en-GB" dirty="0" smtClean="0"/>
              <a:t>Resources needed</a:t>
            </a:r>
          </a:p>
          <a:p>
            <a:pPr lvl="1"/>
            <a:r>
              <a:rPr lang="en-GB" dirty="0" smtClean="0"/>
              <a:t>Organizations/people affected</a:t>
            </a:r>
          </a:p>
          <a:p>
            <a:pPr lvl="1"/>
            <a:r>
              <a:rPr lang="en-GB" dirty="0" smtClean="0"/>
              <a:t>Organizations/people with influence</a:t>
            </a:r>
          </a:p>
          <a:p>
            <a:pPr lvl="1"/>
            <a:r>
              <a:rPr lang="en-GB" dirty="0" smtClean="0"/>
              <a:t>Statutory and regulatory bodies</a:t>
            </a:r>
            <a:endParaRPr lang="en-GB" dirty="0"/>
          </a:p>
        </p:txBody>
      </p:sp>
    </p:spTree>
    <p:extLst>
      <p:ext uri="{BB962C8B-B14F-4D97-AF65-F5344CB8AC3E}">
        <p14:creationId xmlns:p14="http://schemas.microsoft.com/office/powerpoint/2010/main" val="20287458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Stakeholder analysis</a:t>
            </a:r>
            <a:endParaRPr lang="en-GB" dirty="0"/>
          </a:p>
        </p:txBody>
      </p:sp>
      <p:sp>
        <p:nvSpPr>
          <p:cNvPr id="3" name="Content Placeholder 2"/>
          <p:cNvSpPr>
            <a:spLocks noGrp="1"/>
          </p:cNvSpPr>
          <p:nvPr>
            <p:ph idx="1"/>
          </p:nvPr>
        </p:nvSpPr>
        <p:spPr/>
        <p:txBody>
          <a:bodyPr/>
          <a:lstStyle/>
          <a:p>
            <a:r>
              <a:rPr lang="en-GB" dirty="0" smtClean="0"/>
              <a:t>Are they interested in the project succeeding?</a:t>
            </a:r>
          </a:p>
          <a:p>
            <a:r>
              <a:rPr lang="en-GB" dirty="0" smtClean="0"/>
              <a:t>Will they openly support it?</a:t>
            </a:r>
          </a:p>
          <a:p>
            <a:r>
              <a:rPr lang="en-GB" dirty="0" smtClean="0"/>
              <a:t>Are they ambivalent?</a:t>
            </a:r>
          </a:p>
          <a:p>
            <a:r>
              <a:rPr lang="en-GB" dirty="0" smtClean="0"/>
              <a:t>Are they negative?</a:t>
            </a:r>
          </a:p>
          <a:p>
            <a:r>
              <a:rPr lang="en-GB" dirty="0" smtClean="0"/>
              <a:t>What are their expectations and how can these be managed?</a:t>
            </a:r>
            <a:endParaRPr lang="en-GB" dirty="0"/>
          </a:p>
        </p:txBody>
      </p:sp>
    </p:spTree>
    <p:extLst>
      <p:ext uri="{BB962C8B-B14F-4D97-AF65-F5344CB8AC3E}">
        <p14:creationId xmlns:p14="http://schemas.microsoft.com/office/powerpoint/2010/main" val="10708481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Analysis tools – 2x2 grid</a:t>
            </a:r>
            <a:endParaRPr lang="en-GB" dirty="0"/>
          </a:p>
        </p:txBody>
      </p:sp>
      <p:sp>
        <p:nvSpPr>
          <p:cNvPr id="5" name="Rectangle 4"/>
          <p:cNvSpPr/>
          <p:nvPr/>
        </p:nvSpPr>
        <p:spPr>
          <a:xfrm>
            <a:off x="2411761" y="1484784"/>
            <a:ext cx="1800000" cy="1800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2400" dirty="0" smtClean="0">
                <a:solidFill>
                  <a:schemeClr val="bg1"/>
                </a:solidFill>
              </a:rPr>
              <a:t>Blockers</a:t>
            </a:r>
            <a:endParaRPr lang="en-GB" sz="2400" dirty="0">
              <a:solidFill>
                <a:schemeClr val="bg1"/>
              </a:solidFill>
            </a:endParaRPr>
          </a:p>
        </p:txBody>
      </p:sp>
      <p:sp>
        <p:nvSpPr>
          <p:cNvPr id="9" name="Rectangle 8"/>
          <p:cNvSpPr/>
          <p:nvPr/>
        </p:nvSpPr>
        <p:spPr>
          <a:xfrm>
            <a:off x="4211961" y="1484784"/>
            <a:ext cx="1800000" cy="1800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solidFill>
                  <a:srgbClr val="004594"/>
                </a:solidFill>
              </a:rPr>
              <a:t>Champions</a:t>
            </a:r>
            <a:endParaRPr lang="en-GB" sz="2400" dirty="0">
              <a:solidFill>
                <a:srgbClr val="004594"/>
              </a:solidFill>
            </a:endParaRPr>
          </a:p>
        </p:txBody>
      </p:sp>
      <p:sp>
        <p:nvSpPr>
          <p:cNvPr id="10" name="Rectangle 9"/>
          <p:cNvSpPr/>
          <p:nvPr/>
        </p:nvSpPr>
        <p:spPr>
          <a:xfrm>
            <a:off x="2411761" y="3284984"/>
            <a:ext cx="1800000" cy="1800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400" dirty="0" smtClean="0">
                <a:solidFill>
                  <a:schemeClr val="bg1"/>
                </a:solidFill>
              </a:rPr>
              <a:t>Detractors</a:t>
            </a:r>
            <a:endParaRPr lang="en-GB" sz="2400" dirty="0">
              <a:solidFill>
                <a:schemeClr val="bg1"/>
              </a:solidFill>
            </a:endParaRPr>
          </a:p>
        </p:txBody>
      </p:sp>
      <p:sp>
        <p:nvSpPr>
          <p:cNvPr id="11" name="Rectangle 10"/>
          <p:cNvSpPr/>
          <p:nvPr/>
        </p:nvSpPr>
        <p:spPr>
          <a:xfrm>
            <a:off x="4211961" y="3285184"/>
            <a:ext cx="1800000" cy="1800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dirty="0" smtClean="0">
                <a:solidFill>
                  <a:srgbClr val="008000"/>
                </a:solidFill>
              </a:rPr>
              <a:t>Supporters</a:t>
            </a:r>
            <a:endParaRPr lang="en-GB" sz="2400" dirty="0">
              <a:solidFill>
                <a:srgbClr val="008000"/>
              </a:solidFill>
            </a:endParaRPr>
          </a:p>
        </p:txBody>
      </p:sp>
      <p:sp>
        <p:nvSpPr>
          <p:cNvPr id="12" name="Rectangle 11"/>
          <p:cNvSpPr/>
          <p:nvPr/>
        </p:nvSpPr>
        <p:spPr>
          <a:xfrm>
            <a:off x="2412161" y="1484784"/>
            <a:ext cx="3600000" cy="3600000"/>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4211960" y="5085184"/>
            <a:ext cx="1800200" cy="400110"/>
          </a:xfrm>
          <a:prstGeom prst="rect">
            <a:avLst/>
          </a:prstGeom>
          <a:noFill/>
        </p:spPr>
        <p:txBody>
          <a:bodyPr wrap="square" rtlCol="0">
            <a:spAutoFit/>
          </a:bodyPr>
          <a:lstStyle/>
          <a:p>
            <a:pPr algn="ctr"/>
            <a:r>
              <a:rPr lang="en-GB" sz="2000" dirty="0" smtClean="0">
                <a:solidFill>
                  <a:srgbClr val="000000"/>
                </a:solidFill>
              </a:rPr>
              <a:t>Positive</a:t>
            </a:r>
            <a:endParaRPr lang="en-GB" sz="2000" dirty="0">
              <a:solidFill>
                <a:srgbClr val="000000"/>
              </a:solidFill>
            </a:endParaRPr>
          </a:p>
        </p:txBody>
      </p:sp>
      <p:sp>
        <p:nvSpPr>
          <p:cNvPr id="14" name="TextBox 13"/>
          <p:cNvSpPr txBox="1"/>
          <p:nvPr/>
        </p:nvSpPr>
        <p:spPr>
          <a:xfrm>
            <a:off x="2411760" y="5085184"/>
            <a:ext cx="1800199" cy="400110"/>
          </a:xfrm>
          <a:prstGeom prst="rect">
            <a:avLst/>
          </a:prstGeom>
          <a:noFill/>
        </p:spPr>
        <p:txBody>
          <a:bodyPr wrap="square" rtlCol="0">
            <a:spAutoFit/>
          </a:bodyPr>
          <a:lstStyle/>
          <a:p>
            <a:pPr algn="ctr"/>
            <a:r>
              <a:rPr lang="en-GB" sz="2000" dirty="0" smtClean="0">
                <a:solidFill>
                  <a:srgbClr val="000000"/>
                </a:solidFill>
              </a:rPr>
              <a:t>Negative</a:t>
            </a:r>
            <a:endParaRPr lang="en-GB" sz="2000" dirty="0">
              <a:solidFill>
                <a:srgbClr val="000000"/>
              </a:solidFill>
            </a:endParaRPr>
          </a:p>
        </p:txBody>
      </p:sp>
      <p:sp>
        <p:nvSpPr>
          <p:cNvPr id="15" name="TextBox 14"/>
          <p:cNvSpPr txBox="1"/>
          <p:nvPr/>
        </p:nvSpPr>
        <p:spPr>
          <a:xfrm>
            <a:off x="1547665" y="2204864"/>
            <a:ext cx="864096" cy="400110"/>
          </a:xfrm>
          <a:prstGeom prst="rect">
            <a:avLst/>
          </a:prstGeom>
          <a:noFill/>
        </p:spPr>
        <p:txBody>
          <a:bodyPr wrap="square" rtlCol="0">
            <a:spAutoFit/>
          </a:bodyPr>
          <a:lstStyle/>
          <a:p>
            <a:pPr algn="r"/>
            <a:r>
              <a:rPr lang="en-GB" sz="2000" dirty="0" smtClean="0">
                <a:solidFill>
                  <a:srgbClr val="000000"/>
                </a:solidFill>
              </a:rPr>
              <a:t>High</a:t>
            </a:r>
            <a:endParaRPr lang="en-GB" sz="2000" dirty="0">
              <a:solidFill>
                <a:srgbClr val="000000"/>
              </a:solidFill>
            </a:endParaRPr>
          </a:p>
        </p:txBody>
      </p:sp>
      <p:sp>
        <p:nvSpPr>
          <p:cNvPr id="16" name="TextBox 15"/>
          <p:cNvSpPr txBox="1"/>
          <p:nvPr/>
        </p:nvSpPr>
        <p:spPr>
          <a:xfrm>
            <a:off x="1547665" y="3990256"/>
            <a:ext cx="864096" cy="400110"/>
          </a:xfrm>
          <a:prstGeom prst="rect">
            <a:avLst/>
          </a:prstGeom>
          <a:noFill/>
        </p:spPr>
        <p:txBody>
          <a:bodyPr wrap="square" rtlCol="0">
            <a:spAutoFit/>
          </a:bodyPr>
          <a:lstStyle/>
          <a:p>
            <a:pPr algn="r"/>
            <a:r>
              <a:rPr lang="en-GB" sz="2000" dirty="0" smtClean="0">
                <a:solidFill>
                  <a:srgbClr val="000000"/>
                </a:solidFill>
              </a:rPr>
              <a:t>Low</a:t>
            </a:r>
            <a:endParaRPr lang="en-GB" sz="2000" dirty="0">
              <a:solidFill>
                <a:srgbClr val="000000"/>
              </a:solidFill>
            </a:endParaRPr>
          </a:p>
        </p:txBody>
      </p:sp>
      <p:sp>
        <p:nvSpPr>
          <p:cNvPr id="22" name="TextBox 21"/>
          <p:cNvSpPr txBox="1"/>
          <p:nvPr/>
        </p:nvSpPr>
        <p:spPr>
          <a:xfrm>
            <a:off x="107504" y="2660719"/>
            <a:ext cx="1656184" cy="1200329"/>
          </a:xfrm>
          <a:prstGeom prst="rect">
            <a:avLst/>
          </a:prstGeom>
          <a:noFill/>
        </p:spPr>
        <p:txBody>
          <a:bodyPr wrap="square" rtlCol="0">
            <a:spAutoFit/>
          </a:bodyPr>
          <a:lstStyle/>
          <a:p>
            <a:pPr algn="r"/>
            <a:r>
              <a:rPr lang="en-GB" sz="2400" dirty="0" smtClean="0"/>
              <a:t>Level of power and influence</a:t>
            </a:r>
            <a:endParaRPr lang="en-GB" sz="2400" dirty="0"/>
          </a:p>
        </p:txBody>
      </p:sp>
      <p:sp>
        <p:nvSpPr>
          <p:cNvPr id="23" name="TextBox 22"/>
          <p:cNvSpPr txBox="1"/>
          <p:nvPr/>
        </p:nvSpPr>
        <p:spPr>
          <a:xfrm>
            <a:off x="3059832" y="5631631"/>
            <a:ext cx="2376264" cy="461665"/>
          </a:xfrm>
          <a:prstGeom prst="rect">
            <a:avLst/>
          </a:prstGeom>
          <a:noFill/>
        </p:spPr>
        <p:txBody>
          <a:bodyPr wrap="square" rtlCol="0">
            <a:spAutoFit/>
          </a:bodyPr>
          <a:lstStyle/>
          <a:p>
            <a:pPr algn="ctr"/>
            <a:r>
              <a:rPr lang="en-GB" sz="2400" dirty="0" smtClean="0">
                <a:solidFill>
                  <a:srgbClr val="000000"/>
                </a:solidFill>
              </a:rPr>
              <a:t>Level of interest</a:t>
            </a:r>
            <a:endParaRPr lang="en-GB" sz="2400" dirty="0">
              <a:solidFill>
                <a:srgbClr val="000000"/>
              </a:solidFill>
            </a:endParaRPr>
          </a:p>
        </p:txBody>
      </p:sp>
    </p:spTree>
    <p:extLst>
      <p:ext uri="{BB962C8B-B14F-4D97-AF65-F5344CB8AC3E}">
        <p14:creationId xmlns:p14="http://schemas.microsoft.com/office/powerpoint/2010/main" val="19463287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Register</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87</a:t>
            </a:fld>
            <a:endParaRPr lang="en-US" dirty="0"/>
          </a:p>
        </p:txBody>
      </p:sp>
      <p:sp>
        <p:nvSpPr>
          <p:cNvPr id="5" name="TextBox 4"/>
          <p:cNvSpPr txBox="1"/>
          <p:nvPr/>
        </p:nvSpPr>
        <p:spPr>
          <a:xfrm>
            <a:off x="375920" y="1696720"/>
            <a:ext cx="184666" cy="369332"/>
          </a:xfrm>
          <a:prstGeom prst="rect">
            <a:avLst/>
          </a:prstGeom>
          <a:noFill/>
        </p:spPr>
        <p:txBody>
          <a:bodyPr wrap="none" rtlCol="0">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107353011"/>
              </p:ext>
            </p:extLst>
          </p:nvPr>
        </p:nvGraphicFramePr>
        <p:xfrm>
          <a:off x="457200" y="1752600"/>
          <a:ext cx="8345512" cy="2057400"/>
        </p:xfrm>
        <a:graphic>
          <a:graphicData uri="http://schemas.openxmlformats.org/presentationml/2006/ole">
            <mc:AlternateContent xmlns:mc="http://schemas.openxmlformats.org/markup-compatibility/2006">
              <mc:Choice xmlns:v="urn:schemas-microsoft-com:vml" Requires="v">
                <p:oleObj spid="_x0000_s4116" name="Document" r:id="rId5" imgW="10029600" imgH="2468520" progId="Word.Document.12">
                  <p:embed/>
                </p:oleObj>
              </mc:Choice>
              <mc:Fallback>
                <p:oleObj name="Document" r:id="rId5" imgW="10029600" imgH="2468520" progId="Word.Document.12">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752600"/>
                        <a:ext cx="8345512"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33400" y="3962400"/>
            <a:ext cx="8219439" cy="646331"/>
          </a:xfrm>
          <a:prstGeom prst="rect">
            <a:avLst/>
          </a:prstGeom>
          <a:noFill/>
        </p:spPr>
        <p:txBody>
          <a:bodyPr wrap="square" rtlCol="0">
            <a:spAutoFit/>
          </a:bodyPr>
          <a:lstStyle/>
          <a:p>
            <a:r>
              <a:rPr lang="en-US" dirty="0"/>
              <a:t>Depending on each stakeholder’s influence and impact rating, the Project Manager can develop a strategy to assess each stakeholder’s level and timing of involvement.  </a:t>
            </a:r>
          </a:p>
        </p:txBody>
      </p:sp>
    </p:spTree>
    <p:extLst>
      <p:ext uri="{BB962C8B-B14F-4D97-AF65-F5344CB8AC3E}">
        <p14:creationId xmlns:p14="http://schemas.microsoft.com/office/powerpoint/2010/main" val="23236663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4419600" cy="4343400"/>
          </a:xfrm>
        </p:spPr>
        <p:txBody>
          <a:bodyPr/>
          <a:lstStyle/>
          <a:p>
            <a:pPr marL="0" indent="0">
              <a:buNone/>
            </a:pPr>
            <a:r>
              <a:rPr lang="en-US" dirty="0" smtClean="0"/>
              <a:t>Behavioral Competence</a:t>
            </a:r>
          </a:p>
          <a:p>
            <a:r>
              <a:rPr lang="en-US" sz="2400" dirty="0" smtClean="0"/>
              <a:t>Strong Leadership</a:t>
            </a:r>
          </a:p>
          <a:p>
            <a:r>
              <a:rPr lang="en-US" sz="2400" dirty="0" smtClean="0"/>
              <a:t>Ability to Engage Executives</a:t>
            </a:r>
          </a:p>
          <a:p>
            <a:r>
              <a:rPr lang="en-US" sz="2400" dirty="0" smtClean="0"/>
              <a:t>Self – Control</a:t>
            </a:r>
          </a:p>
          <a:p>
            <a:r>
              <a:rPr lang="en-US" sz="2400" dirty="0" smtClean="0"/>
              <a:t>Assertiveness</a:t>
            </a:r>
            <a:endParaRPr lang="en-US" sz="2400"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88</a:t>
            </a:fld>
            <a:endParaRPr lang="en-US" dirty="0"/>
          </a:p>
        </p:txBody>
      </p:sp>
      <p:sp>
        <p:nvSpPr>
          <p:cNvPr id="4" name="Title 3"/>
          <p:cNvSpPr>
            <a:spLocks noGrp="1"/>
          </p:cNvSpPr>
          <p:nvPr>
            <p:ph type="title"/>
          </p:nvPr>
        </p:nvSpPr>
        <p:spPr>
          <a:xfrm>
            <a:off x="304800" y="228600"/>
            <a:ext cx="6400800" cy="838200"/>
          </a:xfrm>
        </p:spPr>
        <p:txBody>
          <a:bodyPr/>
          <a:lstStyle/>
          <a:p>
            <a:r>
              <a:rPr lang="en-US" dirty="0" smtClean="0"/>
              <a:t>Skills Essential for Effective Stakeholder Engagement</a:t>
            </a:r>
            <a:endParaRPr lang="en-US" dirty="0"/>
          </a:p>
        </p:txBody>
      </p:sp>
      <p:sp>
        <p:nvSpPr>
          <p:cNvPr id="5" name="Content Placeholder 1"/>
          <p:cNvSpPr txBox="1">
            <a:spLocks/>
          </p:cNvSpPr>
          <p:nvPr/>
        </p:nvSpPr>
        <p:spPr>
          <a:xfrm>
            <a:off x="5181600" y="1981200"/>
            <a:ext cx="3733800" cy="38862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chemeClr val="accent1">
                  <a:lumMod val="50000"/>
                </a:schemeClr>
              </a:buClr>
              <a:buFont typeface="Courier New" pitchFamily="49" charset="0"/>
              <a:buChar char="o"/>
              <a:defRPr sz="2800" kern="1200">
                <a:solidFill>
                  <a:schemeClr val="tx1"/>
                </a:solidFill>
                <a:latin typeface="Helvetica"/>
                <a:ea typeface="+mn-ea"/>
                <a:cs typeface="Helvetica"/>
              </a:defRPr>
            </a:lvl1pPr>
            <a:lvl2pPr marL="742950" indent="-285750" algn="l" defTabSz="914400" rtl="0" eaLnBrk="1" latinLnBrk="0" hangingPunct="1">
              <a:spcBef>
                <a:spcPct val="20000"/>
              </a:spcBef>
              <a:buClr>
                <a:schemeClr val="accent1">
                  <a:lumMod val="50000"/>
                </a:schemeClr>
              </a:buClr>
              <a:buFont typeface="Courier New" pitchFamily="49" charset="0"/>
              <a:buChar char="o"/>
              <a:defRPr sz="2600" kern="1200">
                <a:solidFill>
                  <a:schemeClr val="tx1"/>
                </a:solidFill>
                <a:latin typeface="Helvetica"/>
                <a:ea typeface="+mn-ea"/>
                <a:cs typeface="Helvetica"/>
              </a:defRPr>
            </a:lvl2pPr>
            <a:lvl3pPr marL="1143000" indent="-228600" algn="l" defTabSz="914400" rtl="0" eaLnBrk="1" latinLnBrk="0" hangingPunct="1">
              <a:spcBef>
                <a:spcPct val="20000"/>
              </a:spcBef>
              <a:buClr>
                <a:schemeClr val="accent1">
                  <a:lumMod val="50000"/>
                </a:schemeClr>
              </a:buClr>
              <a:buFont typeface="Courier New" pitchFamily="49" charset="0"/>
              <a:buChar char="o"/>
              <a:defRPr sz="2400" kern="1200">
                <a:solidFill>
                  <a:schemeClr val="tx1"/>
                </a:solidFill>
                <a:latin typeface="Helvetica"/>
                <a:ea typeface="+mn-ea"/>
                <a:cs typeface="Helvetica"/>
              </a:defRPr>
            </a:lvl3pPr>
            <a:lvl4pPr marL="16002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4pPr>
            <a:lvl5pPr marL="2057400" indent="-228600" algn="l" defTabSz="914400" rtl="0" eaLnBrk="1" latinLnBrk="0" hangingPunct="1">
              <a:spcBef>
                <a:spcPct val="20000"/>
              </a:spcBef>
              <a:buClr>
                <a:schemeClr val="accent1">
                  <a:lumMod val="50000"/>
                </a:schemeClr>
              </a:buClr>
              <a:buFont typeface="Courier New" pitchFamily="49" charset="0"/>
              <a:buChar char="o"/>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Dependent Upon:</a:t>
            </a:r>
          </a:p>
          <a:p>
            <a:r>
              <a:rPr lang="en-US" sz="2400" dirty="0" smtClean="0"/>
              <a:t>Ability to Relax under Stress</a:t>
            </a:r>
          </a:p>
          <a:p>
            <a:r>
              <a:rPr lang="en-US" sz="2400" dirty="0" smtClean="0"/>
              <a:t>Openness to new ideas</a:t>
            </a:r>
          </a:p>
          <a:p>
            <a:r>
              <a:rPr lang="en-US" sz="2400" dirty="0" smtClean="0"/>
              <a:t>Creativity to try something new</a:t>
            </a:r>
          </a:p>
          <a:p>
            <a:r>
              <a:rPr lang="en-US" sz="2400" dirty="0" smtClean="0"/>
              <a:t>Focused on Results</a:t>
            </a:r>
          </a:p>
          <a:p>
            <a:r>
              <a:rPr lang="en-US" sz="2400" dirty="0" smtClean="0"/>
              <a:t>Efficiency</a:t>
            </a:r>
          </a:p>
          <a:p>
            <a:r>
              <a:rPr lang="en-US" sz="2400" dirty="0" smtClean="0"/>
              <a:t>Able to Consult and Negotiate</a:t>
            </a:r>
          </a:p>
          <a:p>
            <a:r>
              <a:rPr lang="en-US" sz="2400" dirty="0" smtClean="0"/>
              <a:t>Effective during a crisis or conflict</a:t>
            </a:r>
          </a:p>
          <a:p>
            <a:r>
              <a:rPr lang="en-US" sz="2400" dirty="0" smtClean="0"/>
              <a:t>Reliability and Patient</a:t>
            </a:r>
          </a:p>
          <a:p>
            <a:r>
              <a:rPr lang="en-US" sz="2400" dirty="0" smtClean="0"/>
              <a:t>Strong appreciation for values, Principles and Ethics</a:t>
            </a:r>
          </a:p>
        </p:txBody>
      </p:sp>
      <p:pic>
        <p:nvPicPr>
          <p:cNvPr id="6" name="Picture 5"/>
          <p:cNvPicPr>
            <a:picLocks noChangeAspect="1"/>
          </p:cNvPicPr>
          <p:nvPr/>
        </p:nvPicPr>
        <p:blipFill>
          <a:blip r:embed="rId2" cstate="print"/>
          <a:stretch>
            <a:fillRect/>
          </a:stretch>
        </p:blipFill>
        <p:spPr>
          <a:xfrm>
            <a:off x="990600" y="4038600"/>
            <a:ext cx="2667000" cy="1744767"/>
          </a:xfrm>
          <a:prstGeom prst="rect">
            <a:avLst/>
          </a:prstGeom>
        </p:spPr>
      </p:pic>
    </p:spTree>
    <p:extLst>
      <p:ext uri="{BB962C8B-B14F-4D97-AF65-F5344CB8AC3E}">
        <p14:creationId xmlns:p14="http://schemas.microsoft.com/office/powerpoint/2010/main" val="294806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BE819A1-3DD8-4179-BFD0-BF7D359F8DBD}" type="slidenum">
              <a:rPr lang="en-US" smtClean="0"/>
              <a:pPr/>
              <a:t>89</a:t>
            </a:fld>
            <a:endParaRPr lang="en-US" dirty="0"/>
          </a:p>
        </p:txBody>
      </p:sp>
      <p:sp>
        <p:nvSpPr>
          <p:cNvPr id="7" name="Title 6"/>
          <p:cNvSpPr>
            <a:spLocks noGrp="1"/>
          </p:cNvSpPr>
          <p:nvPr>
            <p:ph type="title"/>
          </p:nvPr>
        </p:nvSpPr>
        <p:spPr>
          <a:xfrm>
            <a:off x="381000" y="0"/>
            <a:ext cx="6172200" cy="1143000"/>
          </a:xfrm>
        </p:spPr>
        <p:txBody>
          <a:bodyPr/>
          <a:lstStyle/>
          <a:p>
            <a:r>
              <a:rPr lang="en-US" dirty="0" smtClean="0"/>
              <a:t>We have covered</a:t>
            </a:r>
            <a:endParaRPr lang="en-US" dirty="0"/>
          </a:p>
        </p:txBody>
      </p:sp>
      <p:sp>
        <p:nvSpPr>
          <p:cNvPr id="2" name="TextBox 1"/>
          <p:cNvSpPr txBox="1"/>
          <p:nvPr/>
        </p:nvSpPr>
        <p:spPr>
          <a:xfrm>
            <a:off x="381000" y="1676400"/>
            <a:ext cx="6571030" cy="1643527"/>
          </a:xfrm>
          <a:prstGeom prst="rect">
            <a:avLst/>
          </a:prstGeom>
          <a:noFill/>
        </p:spPr>
        <p:txBody>
          <a:bodyPr wrap="none" rtlCol="0">
            <a:spAutoFit/>
          </a:bodyPr>
          <a:lstStyle/>
          <a:p>
            <a:pPr marL="342900" indent="-342900">
              <a:lnSpc>
                <a:spcPct val="115000"/>
              </a:lnSpc>
              <a:spcAft>
                <a:spcPts val="0"/>
              </a:spcAft>
              <a:buFont typeface="Arial"/>
              <a:buChar char="•"/>
            </a:pPr>
            <a:r>
              <a:rPr lang="en-GB" sz="2400" dirty="0">
                <a:ea typeface="Calibri"/>
              </a:rPr>
              <a:t>What/Who are Stakeholders</a:t>
            </a:r>
          </a:p>
          <a:p>
            <a:pPr marL="342900" indent="-342900">
              <a:lnSpc>
                <a:spcPct val="115000"/>
              </a:lnSpc>
              <a:spcAft>
                <a:spcPts val="0"/>
              </a:spcAft>
              <a:buFont typeface="Arial"/>
              <a:buChar char="•"/>
            </a:pPr>
            <a:r>
              <a:rPr lang="en-GB" sz="2400" dirty="0">
                <a:ea typeface="Calibri"/>
              </a:rPr>
              <a:t>Management or Engagement</a:t>
            </a:r>
          </a:p>
          <a:p>
            <a:pPr marL="342900" indent="-342900">
              <a:lnSpc>
                <a:spcPct val="115000"/>
              </a:lnSpc>
              <a:spcAft>
                <a:spcPts val="0"/>
              </a:spcAft>
              <a:buFont typeface="Arial"/>
              <a:buChar char="•"/>
            </a:pPr>
            <a:r>
              <a:rPr lang="en-GB" sz="2400" dirty="0">
                <a:ea typeface="Calibri"/>
              </a:rPr>
              <a:t>Analysis, Methods, Techniques and Competence</a:t>
            </a:r>
          </a:p>
          <a:p>
            <a:pPr marL="285750" indent="-285750">
              <a:buFont typeface="Arial"/>
              <a:buChar char="•"/>
            </a:pPr>
            <a:endParaRPr lang="en-US" dirty="0"/>
          </a:p>
        </p:txBody>
      </p:sp>
    </p:spTree>
    <p:extLst>
      <p:ext uri="{BB962C8B-B14F-4D97-AF65-F5344CB8AC3E}">
        <p14:creationId xmlns:p14="http://schemas.microsoft.com/office/powerpoint/2010/main" val="361868908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p:txBody>
          <a:bodyPr/>
          <a:lstStyle/>
          <a:p>
            <a:r>
              <a:rPr lang="en-GB" sz="3200" dirty="0" smtClean="0"/>
              <a:t>Work Breakdown</a:t>
            </a:r>
            <a:endParaRPr lang="en-GB" sz="3200" dirty="0"/>
          </a:p>
        </p:txBody>
      </p:sp>
      <p:grpSp>
        <p:nvGrpSpPr>
          <p:cNvPr id="802835" name="Group 19"/>
          <p:cNvGrpSpPr>
            <a:grpSpLocks/>
          </p:cNvGrpSpPr>
          <p:nvPr/>
        </p:nvGrpSpPr>
        <p:grpSpPr bwMode="auto">
          <a:xfrm>
            <a:off x="659247" y="1650691"/>
            <a:ext cx="8135906" cy="3073683"/>
            <a:chOff x="759" y="1080"/>
            <a:chExt cx="4965" cy="1736"/>
          </a:xfrm>
        </p:grpSpPr>
        <p:sp>
          <p:nvSpPr>
            <p:cNvPr id="802819" name="Rectangle 3"/>
            <p:cNvSpPr>
              <a:spLocks noChangeArrowheads="1"/>
            </p:cNvSpPr>
            <p:nvPr/>
          </p:nvSpPr>
          <p:spPr bwMode="auto">
            <a:xfrm>
              <a:off x="2704" y="1080"/>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Chocolate Chip Cookie</a:t>
              </a:r>
              <a:endParaRPr lang="en-GB" b="1" dirty="0"/>
            </a:p>
          </p:txBody>
        </p:sp>
        <p:sp>
          <p:nvSpPr>
            <p:cNvPr id="802820" name="Rectangle 4"/>
            <p:cNvSpPr>
              <a:spLocks noChangeArrowheads="1"/>
            </p:cNvSpPr>
            <p:nvPr/>
          </p:nvSpPr>
          <p:spPr bwMode="auto">
            <a:xfrm>
              <a:off x="759" y="1824"/>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Chocolate Chips</a:t>
              </a:r>
              <a:endParaRPr lang="en-GB" b="1" dirty="0"/>
            </a:p>
          </p:txBody>
        </p:sp>
        <p:sp>
          <p:nvSpPr>
            <p:cNvPr id="802822" name="Rectangle 6"/>
            <p:cNvSpPr>
              <a:spLocks noChangeArrowheads="1"/>
            </p:cNvSpPr>
            <p:nvPr/>
          </p:nvSpPr>
          <p:spPr bwMode="auto">
            <a:xfrm>
              <a:off x="3657" y="1776"/>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Dough</a:t>
              </a:r>
              <a:endParaRPr lang="en-GB" b="1" dirty="0"/>
            </a:p>
          </p:txBody>
        </p:sp>
        <p:cxnSp>
          <p:nvCxnSpPr>
            <p:cNvPr id="802823" name="AutoShape 7"/>
            <p:cNvCxnSpPr>
              <a:cxnSpLocks noChangeShapeType="1"/>
              <a:stCxn id="802819" idx="2"/>
              <a:endCxn id="802820" idx="0"/>
            </p:cNvCxnSpPr>
            <p:nvPr/>
          </p:nvCxnSpPr>
          <p:spPr bwMode="auto">
            <a:xfrm rot="5400000">
              <a:off x="1996" y="647"/>
              <a:ext cx="408" cy="1945"/>
            </a:xfrm>
            <a:prstGeom prst="bentConnector3">
              <a:avLst>
                <a:gd name="adj1" fmla="val 50000"/>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cxnSp>
        <p:sp>
          <p:nvSpPr>
            <p:cNvPr id="802828" name="Rectangle 12"/>
            <p:cNvSpPr>
              <a:spLocks noChangeArrowheads="1"/>
            </p:cNvSpPr>
            <p:nvPr/>
          </p:nvSpPr>
          <p:spPr bwMode="auto">
            <a:xfrm>
              <a:off x="1700" y="2480"/>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Flour</a:t>
              </a:r>
              <a:endParaRPr lang="en-GB" b="1" dirty="0"/>
            </a:p>
          </p:txBody>
        </p:sp>
        <p:sp>
          <p:nvSpPr>
            <p:cNvPr id="802829" name="Rectangle 13"/>
            <p:cNvSpPr>
              <a:spLocks noChangeArrowheads="1"/>
            </p:cNvSpPr>
            <p:nvPr/>
          </p:nvSpPr>
          <p:spPr bwMode="auto">
            <a:xfrm>
              <a:off x="4788" y="2472"/>
              <a:ext cx="936" cy="33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Butter</a:t>
              </a:r>
              <a:endParaRPr lang="en-GB" b="1" dirty="0"/>
            </a:p>
          </p:txBody>
        </p:sp>
        <p:cxnSp>
          <p:nvCxnSpPr>
            <p:cNvPr id="802833" name="AutoShape 17"/>
            <p:cNvCxnSpPr>
              <a:cxnSpLocks noChangeShapeType="1"/>
              <a:stCxn id="802822" idx="2"/>
              <a:endCxn id="802828" idx="0"/>
            </p:cNvCxnSpPr>
            <p:nvPr/>
          </p:nvCxnSpPr>
          <p:spPr bwMode="auto">
            <a:xfrm rot="5400000">
              <a:off x="2963" y="1317"/>
              <a:ext cx="368" cy="1957"/>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cxnSp>
          <p:nvCxnSpPr>
            <p:cNvPr id="802834" name="AutoShape 18"/>
            <p:cNvCxnSpPr>
              <a:cxnSpLocks noChangeShapeType="1"/>
              <a:stCxn id="802822" idx="2"/>
              <a:endCxn id="802829" idx="0"/>
            </p:cNvCxnSpPr>
            <p:nvPr/>
          </p:nvCxnSpPr>
          <p:spPr bwMode="auto">
            <a:xfrm rot="16200000" flipH="1">
              <a:off x="4510" y="1726"/>
              <a:ext cx="360" cy="1131"/>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grpSp>
      <p:cxnSp>
        <p:nvCxnSpPr>
          <p:cNvPr id="24" name="AutoShape 7"/>
          <p:cNvCxnSpPr>
            <a:cxnSpLocks noChangeShapeType="1"/>
            <a:stCxn id="802819" idx="2"/>
            <a:endCxn id="802822" idx="0"/>
          </p:cNvCxnSpPr>
          <p:nvPr/>
        </p:nvCxnSpPr>
        <p:spPr bwMode="auto">
          <a:xfrm rot="16200000" flipH="1">
            <a:off x="5075422" y="1783481"/>
            <a:ext cx="637400" cy="1561631"/>
          </a:xfrm>
          <a:prstGeom prst="bentConnector3">
            <a:avLst>
              <a:gd name="adj1" fmla="val 56642"/>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cxnSp>
      <p:sp>
        <p:nvSpPr>
          <p:cNvPr id="29" name="Rectangle 13"/>
          <p:cNvSpPr>
            <a:spLocks noChangeArrowheads="1"/>
          </p:cNvSpPr>
          <p:nvPr/>
        </p:nvSpPr>
        <p:spPr bwMode="auto">
          <a:xfrm>
            <a:off x="3814729" y="4114800"/>
            <a:ext cx="1533778" cy="59490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Eggs</a:t>
            </a:r>
            <a:endParaRPr lang="en-GB" b="1" dirty="0"/>
          </a:p>
        </p:txBody>
      </p:sp>
      <p:sp>
        <p:nvSpPr>
          <p:cNvPr id="34" name="Rectangle 13"/>
          <p:cNvSpPr>
            <a:spLocks noChangeArrowheads="1"/>
          </p:cNvSpPr>
          <p:nvPr/>
        </p:nvSpPr>
        <p:spPr bwMode="auto">
          <a:xfrm>
            <a:off x="5440329" y="4114800"/>
            <a:ext cx="1533778" cy="594906"/>
          </a:xfrm>
          <a:prstGeom prst="rect">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anchor="ctr"/>
          <a:lstStyle/>
          <a:p>
            <a:pPr algn="ctr" eaLnBrk="1" hangingPunct="1"/>
            <a:r>
              <a:rPr lang="en-GB" b="1" dirty="0" smtClean="0"/>
              <a:t>Sugar</a:t>
            </a:r>
            <a:endParaRPr lang="en-GB" b="1" dirty="0"/>
          </a:p>
        </p:txBody>
      </p:sp>
      <p:cxnSp>
        <p:nvCxnSpPr>
          <p:cNvPr id="35" name="AutoShape 17"/>
          <p:cNvCxnSpPr>
            <a:cxnSpLocks noChangeShapeType="1"/>
            <a:stCxn id="802822" idx="2"/>
            <a:endCxn id="29" idx="0"/>
          </p:cNvCxnSpPr>
          <p:nvPr/>
        </p:nvCxnSpPr>
        <p:spPr bwMode="auto">
          <a:xfrm rot="5400000">
            <a:off x="5059836" y="2999686"/>
            <a:ext cx="636897" cy="1593331"/>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cxnSp>
        <p:nvCxnSpPr>
          <p:cNvPr id="38" name="AutoShape 17"/>
          <p:cNvCxnSpPr>
            <a:cxnSpLocks noChangeShapeType="1"/>
          </p:cNvCxnSpPr>
          <p:nvPr/>
        </p:nvCxnSpPr>
        <p:spPr bwMode="auto">
          <a:xfrm rot="16200000" flipH="1">
            <a:off x="5861838" y="3801715"/>
            <a:ext cx="679894" cy="32269"/>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pic>
        <p:nvPicPr>
          <p:cNvPr id="25" name="Picture 24"/>
          <p:cNvPicPr>
            <a:picLocks noChangeAspect="1"/>
          </p:cNvPicPr>
          <p:nvPr/>
        </p:nvPicPr>
        <p:blipFill>
          <a:blip r:embed="rId3" cstate="print"/>
          <a:stretch>
            <a:fillRect/>
          </a:stretch>
        </p:blipFill>
        <p:spPr>
          <a:xfrm>
            <a:off x="3758494" y="922840"/>
            <a:ext cx="1754011" cy="1556684"/>
          </a:xfrm>
          <a:prstGeom prst="rect">
            <a:avLst/>
          </a:prstGeom>
        </p:spPr>
      </p:pic>
      <p:sp>
        <p:nvSpPr>
          <p:cNvPr id="19" name="Text Box 26"/>
          <p:cNvSpPr txBox="1">
            <a:spLocks noChangeArrowheads="1"/>
          </p:cNvSpPr>
          <p:nvPr/>
        </p:nvSpPr>
        <p:spPr bwMode="auto">
          <a:xfrm>
            <a:off x="152400" y="5105400"/>
            <a:ext cx="1802423" cy="923926"/>
          </a:xfrm>
          <a:prstGeom prst="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a:spAutoFit/>
          </a:bodyPr>
          <a:lstStyle/>
          <a:p>
            <a:pPr algn="ctr" eaLnBrk="1" hangingPunct="1"/>
            <a:r>
              <a:rPr lang="en-GB" b="1" dirty="0"/>
              <a:t>Work Packages at lowest level of any branch</a:t>
            </a:r>
            <a:endParaRPr lang="en-US" b="1" dirty="0"/>
          </a:p>
        </p:txBody>
      </p:sp>
      <p:sp>
        <p:nvSpPr>
          <p:cNvPr id="20" name="Rectangle 13"/>
          <p:cNvSpPr>
            <a:spLocks noChangeArrowheads="1"/>
          </p:cNvSpPr>
          <p:nvPr/>
        </p:nvSpPr>
        <p:spPr bwMode="auto">
          <a:xfrm>
            <a:off x="3810000" y="5181600"/>
            <a:ext cx="1533778" cy="594906"/>
          </a:xfrm>
          <a:prstGeom prst="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anchor="ctr"/>
          <a:lstStyle/>
          <a:p>
            <a:pPr algn="ctr" eaLnBrk="1" hangingPunct="1"/>
            <a:r>
              <a:rPr lang="en-GB" b="1" dirty="0" smtClean="0"/>
              <a:t>Beat Eggs until fluffy</a:t>
            </a:r>
            <a:endParaRPr lang="en-GB" b="1" dirty="0"/>
          </a:p>
        </p:txBody>
      </p:sp>
      <p:cxnSp>
        <p:nvCxnSpPr>
          <p:cNvPr id="21" name="AutoShape 17"/>
          <p:cNvCxnSpPr>
            <a:cxnSpLocks noChangeShapeType="1"/>
            <a:stCxn id="29" idx="2"/>
            <a:endCxn id="20" idx="0"/>
          </p:cNvCxnSpPr>
          <p:nvPr/>
        </p:nvCxnSpPr>
        <p:spPr bwMode="auto">
          <a:xfrm rot="5400000">
            <a:off x="4343307" y="4943289"/>
            <a:ext cx="471894" cy="4729"/>
          </a:xfrm>
          <a:prstGeom prst="bentConnector3">
            <a:avLst>
              <a:gd name="adj1" fmla="val 50000"/>
            </a:avLst>
          </a:prstGeom>
          <a:ln>
            <a:headEnd/>
            <a:tailEnd/>
          </a:ln>
        </p:spPr>
        <p:style>
          <a:lnRef idx="1">
            <a:schemeClr val="accent5"/>
          </a:lnRef>
          <a:fillRef idx="3">
            <a:schemeClr val="accent5"/>
          </a:fillRef>
          <a:effectRef idx="2">
            <a:schemeClr val="accent5"/>
          </a:effectRef>
          <a:fontRef idx="minor">
            <a:schemeClr val="lt1"/>
          </a:fontRef>
        </p:style>
      </p:cxnSp>
      <p:sp>
        <p:nvSpPr>
          <p:cNvPr id="26" name="Line 28"/>
          <p:cNvSpPr>
            <a:spLocks noChangeShapeType="1"/>
          </p:cNvSpPr>
          <p:nvPr/>
        </p:nvSpPr>
        <p:spPr bwMode="auto">
          <a:xfrm>
            <a:off x="1981200" y="5486400"/>
            <a:ext cx="1828800" cy="0"/>
          </a:xfrm>
          <a:prstGeom prst="line">
            <a:avLst/>
          </a:prstGeom>
          <a:noFill/>
          <a:ln w="12700" cap="sq">
            <a:solidFill>
              <a:schemeClr val="tx1"/>
            </a:solidFill>
            <a:round/>
            <a:headEnd type="none" w="sm" len="sm"/>
            <a:tailEnd type="triangle" w="lg" len="med"/>
          </a:ln>
          <a:effectLst/>
        </p:spPr>
        <p:txBody>
          <a:bodyPr wrap="none"/>
          <a:lstStyle/>
          <a:p>
            <a:pPr algn="ctr"/>
            <a:endParaRPr lang="en-US" b="1" dirty="0"/>
          </a:p>
        </p:txBody>
      </p:sp>
      <p:sp>
        <p:nvSpPr>
          <p:cNvPr id="4" name="TextBox 3"/>
          <p:cNvSpPr txBox="1"/>
          <p:nvPr/>
        </p:nvSpPr>
        <p:spPr>
          <a:xfrm>
            <a:off x="381000" y="1219200"/>
            <a:ext cx="2931787" cy="646331"/>
          </a:xfrm>
          <a:prstGeom prst="rect">
            <a:avLst/>
          </a:prstGeom>
          <a:noFill/>
        </p:spPr>
        <p:txBody>
          <a:bodyPr wrap="none" rtlCol="0">
            <a:spAutoFit/>
          </a:bodyPr>
          <a:lstStyle/>
          <a:p>
            <a:r>
              <a:rPr lang="en-US" i="1" dirty="0" smtClean="0"/>
              <a:t>In the PRiSM Initiation Phase</a:t>
            </a:r>
          </a:p>
          <a:p>
            <a:r>
              <a:rPr lang="en-US" i="1" dirty="0" smtClean="0"/>
              <a:t>Derived from the PBS</a:t>
            </a:r>
            <a:endParaRPr lang="en-US" i="1" dirty="0"/>
          </a:p>
        </p:txBody>
      </p:sp>
    </p:spTree>
    <p:extLst>
      <p:ext uri="{BB962C8B-B14F-4D97-AF65-F5344CB8AC3E}">
        <p14:creationId xmlns:p14="http://schemas.microsoft.com/office/powerpoint/2010/main" val="4146722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172200" cy="1143000"/>
          </a:xfrm>
        </p:spPr>
        <p:txBody>
          <a:bodyPr/>
          <a:lstStyle/>
          <a:p>
            <a:r>
              <a:rPr lang="en-US" dirty="0" smtClean="0">
                <a:solidFill>
                  <a:srgbClr val="000000"/>
                </a:solidFill>
              </a:rPr>
              <a:t>Performance and Quality</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4BE819A1-3DD8-4179-BFD0-BF7D359F8DBD}" type="slidenum">
              <a:rPr lang="en-US" smtClean="0"/>
              <a:pPr/>
              <a:t>90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58589326"/>
              </p:ext>
            </p:extLst>
          </p:nvPr>
        </p:nvGraphicFramePr>
        <p:xfrm>
          <a:off x="179512" y="1268760"/>
          <a:ext cx="8784976" cy="4386456"/>
        </p:xfrm>
        <a:graphic>
          <a:graphicData uri="http://schemas.openxmlformats.org/drawingml/2006/table">
            <a:tbl>
              <a:tblPr/>
              <a:tblGrid>
                <a:gridCol w="1649288"/>
                <a:gridCol w="3505200"/>
                <a:gridCol w="3630488"/>
              </a:tblGrid>
              <a:tr h="311661">
                <a:tc>
                  <a:txBody>
                    <a:bodyPr/>
                    <a:lstStyle/>
                    <a:p>
                      <a:pPr>
                        <a:lnSpc>
                          <a:spcPct val="115000"/>
                        </a:lnSpc>
                        <a:spcAft>
                          <a:spcPts val="0"/>
                        </a:spcAft>
                      </a:pPr>
                      <a:r>
                        <a:rPr lang="en-GB" sz="1600" b="1" dirty="0" smtClean="0">
                          <a:solidFill>
                            <a:schemeClr val="bg1"/>
                          </a:solidFill>
                          <a:latin typeface="Helvetica"/>
                          <a:ea typeface="Calibri"/>
                          <a:cs typeface="Helvetica"/>
                        </a:rPr>
                        <a:t>Module</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smtClean="0">
                          <a:solidFill>
                            <a:schemeClr val="bg1"/>
                          </a:solidFill>
                          <a:latin typeface="Helvetica"/>
                          <a:ea typeface="Calibri"/>
                          <a:cs typeface="Helvetica"/>
                        </a:rPr>
                        <a:t>Module</a:t>
                      </a:r>
                      <a:r>
                        <a:rPr lang="en-GB" sz="1600" b="1" baseline="0" dirty="0" smtClean="0">
                          <a:solidFill>
                            <a:schemeClr val="bg1"/>
                          </a:solidFill>
                          <a:latin typeface="Helvetica"/>
                          <a:ea typeface="Calibri"/>
                          <a:cs typeface="Helvetica"/>
                        </a:rPr>
                        <a:t> Covers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en-GB" sz="1600" b="1" dirty="0">
                          <a:solidFill>
                            <a:schemeClr val="bg1"/>
                          </a:solidFill>
                          <a:latin typeface="Helvetica"/>
                          <a:ea typeface="Calibri"/>
                          <a:cs typeface="Helvetica"/>
                        </a:rPr>
                        <a:t>Learning outcomes</a:t>
                      </a:r>
                      <a:endParaRPr lang="en-GB" sz="1600"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1178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Helvetica"/>
                          <a:ea typeface="Calibri"/>
                          <a:cs typeface="Helvetica"/>
                        </a:rPr>
                        <a:t>16</a:t>
                      </a:r>
                      <a:endParaRPr lang="en-GB" sz="1600" baseline="0" dirty="0" smtClean="0">
                        <a:solidFill>
                          <a:schemeClr val="tx1"/>
                        </a:solidFill>
                        <a:latin typeface="Helvetica"/>
                        <a:ea typeface="Calibri"/>
                        <a:cs typeface="Helvetica"/>
                      </a:endParaRPr>
                    </a:p>
                    <a:p>
                      <a:pPr>
                        <a:lnSpc>
                          <a:spcPct val="100000"/>
                        </a:lnSpc>
                        <a:spcAft>
                          <a:spcPts val="0"/>
                        </a:spcAft>
                      </a:pPr>
                      <a:r>
                        <a:rPr lang="en-GB" sz="1600" dirty="0" smtClean="0">
                          <a:solidFill>
                            <a:schemeClr val="tx1"/>
                          </a:solidFill>
                          <a:latin typeface="Helvetica"/>
                          <a:ea typeface="Calibri"/>
                          <a:cs typeface="Helvetica"/>
                        </a:rPr>
                        <a:t>Performance</a:t>
                      </a:r>
                      <a:r>
                        <a:rPr lang="en-GB" sz="1600" baseline="0" dirty="0" smtClean="0">
                          <a:solidFill>
                            <a:schemeClr val="tx1"/>
                          </a:solidFill>
                          <a:latin typeface="Helvetica"/>
                          <a:ea typeface="Calibri"/>
                          <a:cs typeface="Helvetica"/>
                        </a:rPr>
                        <a:t> and Quality</a:t>
                      </a:r>
                      <a:endParaRPr lang="en-GB" sz="1600" dirty="0" smtClean="0">
                        <a:solidFill>
                          <a:schemeClr val="tx1"/>
                        </a:solidFill>
                        <a:latin typeface="Helvetica"/>
                        <a:ea typeface="Calibri"/>
                        <a:cs typeface="Helvetica"/>
                      </a:endParaRPr>
                    </a:p>
                    <a:p>
                      <a:pPr>
                        <a:lnSpc>
                          <a:spcPct val="100000"/>
                        </a:lnSpc>
                        <a:spcAft>
                          <a:spcPts val="0"/>
                        </a:spcAft>
                      </a:pP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5">
                  <a:txBody>
                    <a:bodyPr/>
                    <a:lstStyle/>
                    <a:p>
                      <a:pPr marL="285750" indent="-285750">
                        <a:lnSpc>
                          <a:spcPct val="114000"/>
                        </a:lnSpc>
                        <a:spcBef>
                          <a:spcPts val="0"/>
                        </a:spcBef>
                        <a:spcAft>
                          <a:spcPts val="0"/>
                        </a:spcAft>
                        <a:buFont typeface="Arial"/>
                        <a:buChar char="•"/>
                      </a:pPr>
                      <a:r>
                        <a:rPr lang="en-GB" sz="1400" dirty="0" smtClean="0"/>
                        <a:t>Quality planning, quality assurance, quality control and continuous improvement.</a:t>
                      </a:r>
                    </a:p>
                    <a:p>
                      <a:pPr marL="285750" indent="-285750">
                        <a:lnSpc>
                          <a:spcPct val="114000"/>
                        </a:lnSpc>
                        <a:spcBef>
                          <a:spcPts val="0"/>
                        </a:spcBef>
                        <a:spcAft>
                          <a:spcPts val="0"/>
                        </a:spcAft>
                        <a:buFont typeface="Arial"/>
                        <a:buChar char="•"/>
                      </a:pPr>
                      <a:r>
                        <a:rPr lang="en-GB" sz="1400" dirty="0" smtClean="0"/>
                        <a:t>The need to manage the quality of the deliverables (products) or service that a project delivers.</a:t>
                      </a:r>
                    </a:p>
                    <a:p>
                      <a:pPr marL="285750" indent="-285750">
                        <a:lnSpc>
                          <a:spcPct val="114000"/>
                        </a:lnSpc>
                        <a:spcBef>
                          <a:spcPts val="0"/>
                        </a:spcBef>
                        <a:spcAft>
                          <a:spcPts val="0"/>
                        </a:spcAft>
                        <a:buFont typeface="Arial"/>
                        <a:buChar char="•"/>
                      </a:pPr>
                      <a:r>
                        <a:rPr lang="en-GB" sz="1400" dirty="0" smtClean="0"/>
                        <a:t>The need to manage the quality of the project management process.</a:t>
                      </a:r>
                    </a:p>
                    <a:p>
                      <a:pPr marL="285750" indent="-285750">
                        <a:lnSpc>
                          <a:spcPct val="114000"/>
                        </a:lnSpc>
                        <a:spcBef>
                          <a:spcPts val="0"/>
                        </a:spcBef>
                        <a:spcAft>
                          <a:spcPts val="0"/>
                        </a:spcAft>
                        <a:buFont typeface="Arial"/>
                        <a:buChar char="•"/>
                      </a:pPr>
                      <a:r>
                        <a:rPr lang="en-GB" sz="1400" dirty="0" smtClean="0"/>
                        <a:t>Techniques used in quality planning and assurance such as quality plans, audit, procedures/checklists.</a:t>
                      </a:r>
                    </a:p>
                    <a:p>
                      <a:pPr marL="285750" indent="-285750">
                        <a:lnSpc>
                          <a:spcPct val="114000"/>
                        </a:lnSpc>
                        <a:spcBef>
                          <a:spcPts val="0"/>
                        </a:spcBef>
                        <a:spcAft>
                          <a:spcPts val="0"/>
                        </a:spcAft>
                        <a:buFont typeface="Arial"/>
                        <a:buChar char="•"/>
                      </a:pPr>
                      <a:r>
                        <a:rPr lang="en-GB" sz="1400" dirty="0" smtClean="0"/>
                        <a:t>Techniques used in quality control and improvement such as inspection, Ishikawa diagrams, Pareto analysis, control charts.</a:t>
                      </a:r>
                    </a:p>
                    <a:p>
                      <a:pPr marL="285750" indent="-285750">
                        <a:lnSpc>
                          <a:spcPct val="114000"/>
                        </a:lnSpc>
                        <a:spcBef>
                          <a:spcPts val="0"/>
                        </a:spcBef>
                        <a:spcAft>
                          <a:spcPts val="0"/>
                        </a:spcAft>
                        <a:buFont typeface="Arial"/>
                        <a:buChar char="•"/>
                      </a:pPr>
                      <a:r>
                        <a:rPr lang="en-GB" sz="1400" dirty="0" smtClean="0"/>
                        <a:t>The importance of acceptance criteria for each work package.</a:t>
                      </a:r>
                    </a:p>
                    <a:p>
                      <a:pPr marL="285750" indent="-285750">
                        <a:lnSpc>
                          <a:spcPct val="100000"/>
                        </a:lnSpc>
                        <a:spcBef>
                          <a:spcPts val="0"/>
                        </a:spcBef>
                        <a:spcAft>
                          <a:spcPts val="0"/>
                        </a:spcAft>
                        <a:buFont typeface="Arial"/>
                        <a:buChar char="•"/>
                      </a:pPr>
                      <a:r>
                        <a:rPr lang="en-GB" sz="1400" dirty="0" smtClean="0"/>
                        <a:t>Benefits and costs of project quality management.</a:t>
                      </a: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14000"/>
                        </a:lnSpc>
                        <a:spcBef>
                          <a:spcPts val="600"/>
                        </a:spcBef>
                        <a:spcAft>
                          <a:spcPts val="0"/>
                        </a:spcAft>
                      </a:pPr>
                      <a:r>
                        <a:rPr lang="en-GB" sz="1600" b="0" dirty="0" smtClean="0">
                          <a:solidFill>
                            <a:srgbClr val="000000"/>
                          </a:solidFill>
                          <a:latin typeface="Arial" pitchFamily="34" charset="0"/>
                          <a:ea typeface="Calibri"/>
                          <a:cs typeface="Arial" pitchFamily="34" charset="0"/>
                        </a:rPr>
                        <a:t>Describe project quality management.</a:t>
                      </a:r>
                    </a:p>
                    <a:p>
                      <a:pPr>
                        <a:lnSpc>
                          <a:spcPct val="114000"/>
                        </a:lnSpc>
                        <a:spcBef>
                          <a:spcPts val="600"/>
                        </a:spcBef>
                        <a:spcAft>
                          <a:spcPts val="0"/>
                        </a:spcAft>
                      </a:pPr>
                      <a:r>
                        <a:rPr lang="en-GB" sz="1600" b="0" dirty="0" smtClean="0">
                          <a:solidFill>
                            <a:srgbClr val="000000"/>
                          </a:solidFill>
                          <a:latin typeface="Arial" pitchFamily="34" charset="0"/>
                          <a:ea typeface="Calibri"/>
                          <a:cs typeface="Arial" pitchFamily="34" charset="0"/>
                        </a:rPr>
                        <a:t>Explain the differences between quality planning, quality assurance the quality control and continuous improvement.</a:t>
                      </a:r>
                    </a:p>
                    <a:p>
                      <a:pPr>
                        <a:lnSpc>
                          <a:spcPct val="114000"/>
                        </a:lnSpc>
                        <a:spcBef>
                          <a:spcPts val="600"/>
                        </a:spcBef>
                        <a:spcAft>
                          <a:spcPts val="0"/>
                        </a:spcAft>
                      </a:pPr>
                      <a:r>
                        <a:rPr lang="en-GB" sz="1600" b="0" dirty="0" smtClean="0">
                          <a:solidFill>
                            <a:srgbClr val="000000"/>
                          </a:solidFill>
                          <a:latin typeface="Arial" pitchFamily="34" charset="0"/>
                          <a:ea typeface="Calibri"/>
                          <a:cs typeface="Arial" pitchFamily="34" charset="0"/>
                        </a:rPr>
                        <a:t>Explain benefits of project quality management.</a:t>
                      </a:r>
                    </a:p>
                    <a:p>
                      <a:pPr>
                        <a:lnSpc>
                          <a:spcPct val="100000"/>
                        </a:lnSpc>
                        <a:spcAft>
                          <a:spcPts val="0"/>
                        </a:spcAft>
                      </a:pPr>
                      <a:endParaRPr lang="en-GB" sz="1600" dirty="0" smtClean="0">
                        <a:solidFill>
                          <a:schemeClr val="tx2"/>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360">
                <a:tc>
                  <a:txBody>
                    <a:bodyPr/>
                    <a:lstStyle/>
                    <a:p>
                      <a:pPr>
                        <a:lnSpc>
                          <a:spcPct val="100000"/>
                        </a:lnSpc>
                        <a:spcAft>
                          <a:spcPts val="0"/>
                        </a:spcAft>
                      </a:pPr>
                      <a:r>
                        <a:rPr lang="en-GB" sz="1600" b="1" dirty="0" smtClean="0">
                          <a:solidFill>
                            <a:schemeClr val="bg1"/>
                          </a:solidFill>
                          <a:latin typeface="Helvetica"/>
                          <a:ea typeface="Calibri"/>
                          <a:cs typeface="Helvetica"/>
                        </a:rPr>
                        <a:t>Language</a:t>
                      </a:r>
                      <a:endParaRPr lang="en-GB" sz="1600" b="1" dirty="0">
                        <a:solidFill>
                          <a:schemeClr val="bg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650240">
                <a:tc>
                  <a:txBody>
                    <a:bodyPr/>
                    <a:lstStyle/>
                    <a:p>
                      <a:pPr>
                        <a:lnSpc>
                          <a:spcPct val="100000"/>
                        </a:lnSpc>
                        <a:spcAft>
                          <a:spcPts val="0"/>
                        </a:spcAft>
                      </a:pPr>
                      <a:r>
                        <a:rPr lang="en-GB" sz="1600" dirty="0" smtClean="0">
                          <a:solidFill>
                            <a:schemeClr val="tx1"/>
                          </a:solidFill>
                          <a:latin typeface="Helvetica"/>
                          <a:ea typeface="Calibri"/>
                          <a:cs typeface="Helvetica"/>
                        </a:rPr>
                        <a:t>English</a:t>
                      </a: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40360">
                <a:tc>
                  <a:txBody>
                    <a:bodyPr/>
                    <a:lstStyle/>
                    <a:p>
                      <a:pPr>
                        <a:lnSpc>
                          <a:spcPct val="100000"/>
                        </a:lnSpc>
                        <a:spcAft>
                          <a:spcPts val="0"/>
                        </a:spcAft>
                      </a:pPr>
                      <a:r>
                        <a:rPr lang="en-GB" sz="1600" b="1" dirty="0" smtClean="0">
                          <a:solidFill>
                            <a:srgbClr val="FFFFFF"/>
                          </a:solidFill>
                          <a:latin typeface="Helvetica"/>
                          <a:ea typeface="Calibri"/>
                          <a:cs typeface="Helvetica"/>
                        </a:rPr>
                        <a:t>Version</a:t>
                      </a:r>
                      <a:endParaRPr lang="en-GB" sz="1600" b="1" dirty="0">
                        <a:solidFill>
                          <a:srgbClr val="FFFFFF"/>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8C723"/>
                    </a:solidFill>
                  </a:tcPr>
                </a:tc>
                <a:tc vMerge="1">
                  <a:txBody>
                    <a:bodyPr/>
                    <a:lstStyle/>
                    <a:p>
                      <a:endParaRPr lang="en-US"/>
                    </a:p>
                  </a:txBody>
                  <a:tcPr/>
                </a:tc>
                <a:tc vMerge="1">
                  <a:txBody>
                    <a:bodyPr/>
                    <a:lstStyle/>
                    <a:p>
                      <a:endParaRPr lang="en-US"/>
                    </a:p>
                  </a:txBody>
                  <a:tcPr/>
                </a:tc>
              </a:tr>
              <a:tr h="561816">
                <a:tc>
                  <a:txBody>
                    <a:bodyPr/>
                    <a:lstStyle/>
                    <a:p>
                      <a:pPr algn="ctr">
                        <a:lnSpc>
                          <a:spcPct val="100000"/>
                        </a:lnSpc>
                        <a:spcAft>
                          <a:spcPts val="0"/>
                        </a:spcAft>
                      </a:pPr>
                      <a:r>
                        <a:rPr lang="en-GB" sz="1600" dirty="0" smtClean="0">
                          <a:solidFill>
                            <a:schemeClr val="tx1"/>
                          </a:solidFill>
                          <a:latin typeface="Helvetica"/>
                          <a:ea typeface="Calibri"/>
                          <a:cs typeface="Helvetica"/>
                        </a:rPr>
                        <a:t>5.0</a:t>
                      </a:r>
                      <a:endParaRPr lang="en-GB" sz="1600" dirty="0">
                        <a:solidFill>
                          <a:schemeClr val="tx1"/>
                        </a:solidFill>
                        <a:latin typeface="Helvetica"/>
                        <a:ea typeface="Calibri"/>
                        <a:cs typeface="Helvetica"/>
                      </a:endParaRPr>
                    </a:p>
                  </a:txBody>
                  <a:tcPr marL="43503" marR="43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24101616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229600" cy="685800"/>
          </a:xfrm>
        </p:spPr>
        <p:txBody>
          <a:bodyPr>
            <a:normAutofit fontScale="85000" lnSpcReduction="20000"/>
          </a:bodyPr>
          <a:lstStyle/>
          <a:p>
            <a:pPr marL="0" indent="0">
              <a:buNone/>
            </a:pPr>
            <a:r>
              <a:rPr lang="en-US" dirty="0" smtClean="0"/>
              <a:t>Quality means that the end result produces the intended benefits.</a:t>
            </a:r>
            <a:endParaRPr lang="en-US" dirty="0"/>
          </a:p>
        </p:txBody>
      </p:sp>
      <p:sp>
        <p:nvSpPr>
          <p:cNvPr id="3" name="Slide Number Placeholder 2"/>
          <p:cNvSpPr>
            <a:spLocks noGrp="1"/>
          </p:cNvSpPr>
          <p:nvPr>
            <p:ph type="sldNum" sz="quarter" idx="12"/>
          </p:nvPr>
        </p:nvSpPr>
        <p:spPr/>
        <p:txBody>
          <a:bodyPr/>
          <a:lstStyle/>
          <a:p>
            <a:fld id="{4BE819A1-3DD8-4179-BFD0-BF7D359F8DBD}" type="slidenum">
              <a:rPr lang="en-US" smtClean="0"/>
              <a:pPr/>
              <a:t>91</a:t>
            </a:fld>
            <a:endParaRPr lang="en-US" dirty="0"/>
          </a:p>
        </p:txBody>
      </p:sp>
      <p:sp>
        <p:nvSpPr>
          <p:cNvPr id="4" name="Title 3"/>
          <p:cNvSpPr>
            <a:spLocks noGrp="1"/>
          </p:cNvSpPr>
          <p:nvPr>
            <p:ph type="title"/>
          </p:nvPr>
        </p:nvSpPr>
        <p:spPr/>
        <p:txBody>
          <a:bodyPr/>
          <a:lstStyle/>
          <a:p>
            <a:r>
              <a:rPr lang="en-US" dirty="0" smtClean="0"/>
              <a:t>The evolution of Quality</a:t>
            </a:r>
            <a:endParaRPr lang="en-US" dirty="0"/>
          </a:p>
        </p:txBody>
      </p:sp>
      <p:pic>
        <p:nvPicPr>
          <p:cNvPr id="8" name="Picture 7"/>
          <p:cNvPicPr>
            <a:picLocks noChangeAspect="1"/>
          </p:cNvPicPr>
          <p:nvPr/>
        </p:nvPicPr>
        <p:blipFill>
          <a:blip r:embed="rId2" cstate="print"/>
          <a:stretch>
            <a:fillRect/>
          </a:stretch>
        </p:blipFill>
        <p:spPr>
          <a:xfrm>
            <a:off x="685801" y="2209800"/>
            <a:ext cx="4267200" cy="3681364"/>
          </a:xfrm>
          <a:prstGeom prst="rect">
            <a:avLst/>
          </a:prstGeom>
        </p:spPr>
      </p:pic>
      <p:sp>
        <p:nvSpPr>
          <p:cNvPr id="9" name="TextBox 8"/>
          <p:cNvSpPr txBox="1"/>
          <p:nvPr/>
        </p:nvSpPr>
        <p:spPr>
          <a:xfrm>
            <a:off x="5105400" y="2667000"/>
            <a:ext cx="3461066" cy="646331"/>
          </a:xfrm>
          <a:prstGeom prst="rect">
            <a:avLst/>
          </a:prstGeom>
          <a:noFill/>
        </p:spPr>
        <p:txBody>
          <a:bodyPr wrap="none" rtlCol="0">
            <a:spAutoFit/>
          </a:bodyPr>
          <a:lstStyle/>
          <a:p>
            <a:r>
              <a:rPr lang="en-US" dirty="0" smtClean="0"/>
              <a:t>Designed by Martin Barnes in 1978 </a:t>
            </a:r>
          </a:p>
          <a:p>
            <a:r>
              <a:rPr lang="en-US" dirty="0" smtClean="0"/>
              <a:t>“The Iron Triangle”</a:t>
            </a:r>
            <a:endParaRPr lang="en-US" dirty="0"/>
          </a:p>
        </p:txBody>
      </p:sp>
      <p:pic>
        <p:nvPicPr>
          <p:cNvPr id="10" name="Picture 9"/>
          <p:cNvPicPr>
            <a:picLocks noChangeAspect="1"/>
          </p:cNvPicPr>
          <p:nvPr/>
        </p:nvPicPr>
        <p:blipFill>
          <a:blip r:embed="rId3" cstate="print"/>
          <a:stretch>
            <a:fillRect/>
          </a:stretch>
        </p:blipFill>
        <p:spPr>
          <a:xfrm>
            <a:off x="685800" y="2133600"/>
            <a:ext cx="4395522" cy="3886200"/>
          </a:xfrm>
          <a:prstGeom prst="rect">
            <a:avLst/>
          </a:prstGeom>
        </p:spPr>
      </p:pic>
      <p:sp>
        <p:nvSpPr>
          <p:cNvPr id="13" name="TextBox 12"/>
          <p:cNvSpPr txBox="1"/>
          <p:nvPr/>
        </p:nvSpPr>
        <p:spPr>
          <a:xfrm>
            <a:off x="5181600" y="3429000"/>
            <a:ext cx="3810000" cy="923330"/>
          </a:xfrm>
          <a:prstGeom prst="rect">
            <a:avLst/>
          </a:prstGeom>
          <a:noFill/>
        </p:spPr>
        <p:txBody>
          <a:bodyPr wrap="square" rtlCol="0">
            <a:spAutoFit/>
          </a:bodyPr>
          <a:lstStyle/>
          <a:p>
            <a:r>
              <a:rPr lang="en-US" dirty="0" smtClean="0"/>
              <a:t>Evolution to a benefits focus to include</a:t>
            </a:r>
          </a:p>
          <a:p>
            <a:r>
              <a:rPr lang="en-US" dirty="0" smtClean="0"/>
              <a:t>Risk and Benefits to emphasize performance</a:t>
            </a:r>
            <a:endParaRPr lang="en-US" dirty="0"/>
          </a:p>
        </p:txBody>
      </p:sp>
      <p:pic>
        <p:nvPicPr>
          <p:cNvPr id="14" name="Picture 13"/>
          <p:cNvPicPr>
            <a:picLocks noChangeAspect="1"/>
          </p:cNvPicPr>
          <p:nvPr/>
        </p:nvPicPr>
        <p:blipFill>
          <a:blip r:embed="rId4" cstate="print"/>
          <a:stretch>
            <a:fillRect/>
          </a:stretch>
        </p:blipFill>
        <p:spPr>
          <a:xfrm>
            <a:off x="609600" y="1905000"/>
            <a:ext cx="4495800" cy="4265009"/>
          </a:xfrm>
          <a:prstGeom prst="rect">
            <a:avLst/>
          </a:prstGeom>
        </p:spPr>
      </p:pic>
      <p:sp>
        <p:nvSpPr>
          <p:cNvPr id="15" name="TextBox 14"/>
          <p:cNvSpPr txBox="1"/>
          <p:nvPr/>
        </p:nvSpPr>
        <p:spPr>
          <a:xfrm>
            <a:off x="5257800" y="4572000"/>
            <a:ext cx="3571240" cy="1200329"/>
          </a:xfrm>
          <a:prstGeom prst="rect">
            <a:avLst/>
          </a:prstGeom>
          <a:noFill/>
        </p:spPr>
        <p:txBody>
          <a:bodyPr wrap="square" rtlCol="0">
            <a:spAutoFit/>
          </a:bodyPr>
          <a:lstStyle/>
          <a:p>
            <a:r>
              <a:rPr lang="en-US" dirty="0" smtClean="0"/>
              <a:t>The GPM Standard includes Social, Environmental and Economic/Governance as they relate to the delivery process and asset lifecycle.</a:t>
            </a:r>
            <a:endParaRPr lang="en-US" dirty="0"/>
          </a:p>
        </p:txBody>
      </p:sp>
    </p:spTree>
    <p:extLst>
      <p:ext uri="{BB962C8B-B14F-4D97-AF65-F5344CB8AC3E}">
        <p14:creationId xmlns:p14="http://schemas.microsoft.com/office/powerpoint/2010/main" val="70763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GB" dirty="0" smtClean="0"/>
              <a:t>Preamble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9505647"/>
              </p:ext>
            </p:extLst>
          </p:nvPr>
        </p:nvGraphicFramePr>
        <p:xfrm>
          <a:off x="467360" y="1182752"/>
          <a:ext cx="8229600" cy="47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33885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Four quality processes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0667632"/>
              </p:ext>
            </p:extLst>
          </p:nvPr>
        </p:nvGraphicFramePr>
        <p:xfrm>
          <a:off x="381000" y="900336"/>
          <a:ext cx="865549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83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B92925F-7406-344A-88D3-F20796DA0F4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44C35E4-6C4E-B742-AAE4-810328DD221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F9EA1FE-5711-344C-9F26-7876377EE70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E43A94B-A7F4-E041-88B9-ED2BE472CE1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0A8250C-CF15-8945-A405-350FE07D306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61585974-9E31-4847-9CD1-EAF6EB9E5B4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0EA6BE27-BC4A-FB48-A332-046C330B194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BA321707-AF78-B74E-B08F-5347A661024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of deliverables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17058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6342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Acceptance criteria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924973"/>
              </p:ext>
            </p:extLst>
          </p:nvPr>
        </p:nvGraphicFramePr>
        <p:xfrm>
          <a:off x="76200" y="1600201"/>
          <a:ext cx="8991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5649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manage quality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7602868"/>
              </p:ext>
            </p:extLst>
          </p:nvPr>
        </p:nvGraphicFramePr>
        <p:xfrm>
          <a:off x="457200" y="1524001"/>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3774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Techniques in quality planning and assurance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4214895"/>
              </p:ext>
            </p:extLst>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294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Techniques in quality control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68255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8432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in work packages</a:t>
            </a:r>
            <a:endParaRPr lang="en-GB" dirty="0"/>
          </a:p>
        </p:txBody>
      </p:sp>
      <p:sp>
        <p:nvSpPr>
          <p:cNvPr id="3" name="Content Placeholder 2"/>
          <p:cNvSpPr>
            <a:spLocks noGrp="1"/>
          </p:cNvSpPr>
          <p:nvPr>
            <p:ph idx="1"/>
          </p:nvPr>
        </p:nvSpPr>
        <p:spPr>
          <a:xfrm>
            <a:off x="457200" y="1855365"/>
            <a:ext cx="8229600" cy="4525963"/>
          </a:xfrm>
        </p:spPr>
        <p:txBody>
          <a:bodyPr/>
          <a:lstStyle/>
          <a:p>
            <a:r>
              <a:rPr lang="en-GB" sz="2400" dirty="0" smtClean="0"/>
              <a:t>The PM delegates work/products to specialist teams</a:t>
            </a:r>
          </a:p>
          <a:p>
            <a:r>
              <a:rPr lang="en-GB" sz="2400" dirty="0" smtClean="0"/>
              <a:t>The Work Package is the formal method of communicating the scope and quality of this delegated work</a:t>
            </a:r>
          </a:p>
          <a:p>
            <a:r>
              <a:rPr lang="en-GB" sz="2400" dirty="0" smtClean="0"/>
              <a:t>As well as non-quality information, the work package includes relevant aspects of quality such as:</a:t>
            </a:r>
          </a:p>
          <a:p>
            <a:pPr lvl="1"/>
            <a:r>
              <a:rPr lang="en-GB" sz="2000" dirty="0" smtClean="0"/>
              <a:t>Standards</a:t>
            </a:r>
          </a:p>
          <a:p>
            <a:pPr lvl="1"/>
            <a:r>
              <a:rPr lang="en-GB" sz="2000" dirty="0" smtClean="0"/>
              <a:t>Specific Processes to be used (specialist and management)</a:t>
            </a:r>
          </a:p>
          <a:p>
            <a:pPr lvl="1"/>
            <a:r>
              <a:rPr lang="en-GB" sz="2000" dirty="0" smtClean="0"/>
              <a:t>Change control procedures</a:t>
            </a:r>
          </a:p>
          <a:p>
            <a:pPr lvl="1"/>
            <a:r>
              <a:rPr lang="en-GB" sz="2000" dirty="0" smtClean="0"/>
              <a:t>Configuration Management procedures (e.g. version control)</a:t>
            </a:r>
          </a:p>
          <a:p>
            <a:pPr lvl="1"/>
            <a:r>
              <a:rPr lang="en-GB" sz="2000" dirty="0" smtClean="0"/>
              <a:t>Acceptance Criteria and sign-off requirements</a:t>
            </a:r>
          </a:p>
          <a:p>
            <a:endParaRPr lang="en-GB" sz="2000" dirty="0"/>
          </a:p>
        </p:txBody>
      </p:sp>
    </p:spTree>
    <p:extLst>
      <p:ext uri="{BB962C8B-B14F-4D97-AF65-F5344CB8AC3E}">
        <p14:creationId xmlns:p14="http://schemas.microsoft.com/office/powerpoint/2010/main" val="3302030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15375</TotalTime>
  <Words>12089</Words>
  <Application>Microsoft Office PowerPoint</Application>
  <PresentationFormat>Presentación en pantalla (4:3)</PresentationFormat>
  <Paragraphs>1523</Paragraphs>
  <Slides>103</Slides>
  <Notes>60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103</vt:i4>
      </vt:variant>
    </vt:vector>
  </HeadingPairs>
  <TitlesOfParts>
    <vt:vector size="114" baseType="lpstr">
      <vt:lpstr>ＭＳ Ｐゴシック</vt:lpstr>
      <vt:lpstr>Arial</vt:lpstr>
      <vt:lpstr>Calibri</vt:lpstr>
      <vt:lpstr>Courier New</vt:lpstr>
      <vt:lpstr>Helvetica</vt:lpstr>
      <vt:lpstr>Lucida Grande</vt:lpstr>
      <vt:lpstr>Times New Roman</vt:lpstr>
      <vt:lpstr>Wingdings 2</vt:lpstr>
      <vt:lpstr>ZapfCalligr BT</vt:lpstr>
      <vt:lpstr>Office Theme</vt:lpstr>
      <vt:lpstr>Document</vt:lpstr>
      <vt:lpstr>Project Controls</vt:lpstr>
      <vt:lpstr>What is Project Control?</vt:lpstr>
      <vt:lpstr>Project Controls Breakdown</vt:lpstr>
      <vt:lpstr>Establishing Project Control</vt:lpstr>
      <vt:lpstr>Establishing Project Control</vt:lpstr>
      <vt:lpstr>Project Controls Principles</vt:lpstr>
      <vt:lpstr>Project Controls Process</vt:lpstr>
      <vt:lpstr>Product Breakdown Structure</vt:lpstr>
      <vt:lpstr>Work Breakdown</vt:lpstr>
      <vt:lpstr>Numbering System</vt:lpstr>
      <vt:lpstr>Responsibility Matrix</vt:lpstr>
      <vt:lpstr>Cost Breakdown</vt:lpstr>
      <vt:lpstr>Procurement Terms</vt:lpstr>
      <vt:lpstr>A risk based approach</vt:lpstr>
      <vt:lpstr> Foundation :Level 1, People</vt:lpstr>
      <vt:lpstr> Practice: level 3, Procurement Process</vt:lpstr>
      <vt:lpstr>Lead: Level 5 Measurements and Results</vt:lpstr>
      <vt:lpstr>Common Project Procurement Terminology</vt:lpstr>
      <vt:lpstr>Evaluation and Selection Criteria</vt:lpstr>
      <vt:lpstr>Green Vendor Scorecard</vt:lpstr>
      <vt:lpstr>Benefits of Cost Management</vt:lpstr>
      <vt:lpstr>Project Costs</vt:lpstr>
      <vt:lpstr>Pre-Requisites to EVM</vt:lpstr>
      <vt:lpstr>Earned Value Parameters</vt:lpstr>
      <vt:lpstr>Earned Value Principles</vt:lpstr>
      <vt:lpstr>Advantages of Earned Value</vt:lpstr>
      <vt:lpstr>Disadvantages of EVM</vt:lpstr>
      <vt:lpstr>Need for Change Control</vt:lpstr>
      <vt:lpstr>Roles</vt:lpstr>
      <vt:lpstr>Best Practice</vt:lpstr>
      <vt:lpstr>We have covered</vt:lpstr>
      <vt:lpstr>Issue and Risk Management</vt:lpstr>
      <vt:lpstr>Context</vt:lpstr>
      <vt:lpstr>Terminology</vt:lpstr>
      <vt:lpstr>Levels of Risk</vt:lpstr>
      <vt:lpstr>Sustainability in Risk Management</vt:lpstr>
      <vt:lpstr>Presentación de PowerPoint</vt:lpstr>
      <vt:lpstr>Risk Balance vs. Sustainability</vt:lpstr>
      <vt:lpstr>Risk Management Process</vt:lpstr>
      <vt:lpstr>Risk Identification Methods</vt:lpstr>
      <vt:lpstr>Risk Register</vt:lpstr>
      <vt:lpstr>Analysis (Assessment)</vt:lpstr>
      <vt:lpstr>Probability &amp; Impact Grid</vt:lpstr>
      <vt:lpstr>Risk Response</vt:lpstr>
      <vt:lpstr>Risk Threat Responses</vt:lpstr>
      <vt:lpstr>Risk Opportunity Responses</vt:lpstr>
      <vt:lpstr>Monitor and Control</vt:lpstr>
      <vt:lpstr>GPM Best Practice</vt:lpstr>
      <vt:lpstr>PESTLE</vt:lpstr>
      <vt:lpstr>SWOT</vt:lpstr>
      <vt:lpstr>Issue Definition</vt:lpstr>
      <vt:lpstr>Issue Escalation Route</vt:lpstr>
      <vt:lpstr>Issue Log - Contents</vt:lpstr>
      <vt:lpstr>We have covered</vt:lpstr>
      <vt:lpstr>Organizational Structures and Roles</vt:lpstr>
      <vt:lpstr>Functional</vt:lpstr>
      <vt:lpstr>Advantage / Disadvantage</vt:lpstr>
      <vt:lpstr>Projectized</vt:lpstr>
      <vt:lpstr>Advantage / Disadvantage</vt:lpstr>
      <vt:lpstr>Matrix</vt:lpstr>
      <vt:lpstr>Advantage / Disadvantage</vt:lpstr>
      <vt:lpstr>Organizational Influences</vt:lpstr>
      <vt:lpstr>Organizational Roles</vt:lpstr>
      <vt:lpstr>Example project team structure</vt:lpstr>
      <vt:lpstr>Project Sponsor/Executive</vt:lpstr>
      <vt:lpstr>Project Manager</vt:lpstr>
      <vt:lpstr>Project Board</vt:lpstr>
      <vt:lpstr>We have covered</vt:lpstr>
      <vt:lpstr>Project Sponsorship</vt:lpstr>
      <vt:lpstr>Project Sponsorship</vt:lpstr>
      <vt:lpstr>Roles</vt:lpstr>
      <vt:lpstr>Role of the sponsor</vt:lpstr>
      <vt:lpstr>Responsibilities of the sponsor</vt:lpstr>
      <vt:lpstr>Characteristics of the sponsor</vt:lpstr>
      <vt:lpstr>The relationship between Sponsor and PM</vt:lpstr>
      <vt:lpstr>We have covered</vt:lpstr>
      <vt:lpstr>Stakeholder Engagement</vt:lpstr>
      <vt:lpstr>What are Stakeholders?</vt:lpstr>
      <vt:lpstr>Management of Stakeholders Engagement</vt:lpstr>
      <vt:lpstr>Why?</vt:lpstr>
      <vt:lpstr>Keys to Stakeholder Engagement</vt:lpstr>
      <vt:lpstr>Keys to Stakeholder Engagement</vt:lpstr>
      <vt:lpstr>Stakeholder Engagement process</vt:lpstr>
      <vt:lpstr>Identify stakeholders</vt:lpstr>
      <vt:lpstr>Stakeholder analysis</vt:lpstr>
      <vt:lpstr>Analysis tools – 2x2 grid</vt:lpstr>
      <vt:lpstr>Stakeholder Register</vt:lpstr>
      <vt:lpstr>Skills Essential for Effective Stakeholder Engagement</vt:lpstr>
      <vt:lpstr>We have covered</vt:lpstr>
      <vt:lpstr>Performance and Quality</vt:lpstr>
      <vt:lpstr>The evolution of Quality</vt:lpstr>
      <vt:lpstr>Preamble</vt:lpstr>
      <vt:lpstr>Four quality processes</vt:lpstr>
      <vt:lpstr>Quality of deliverables</vt:lpstr>
      <vt:lpstr>Acceptance criteria</vt:lpstr>
      <vt:lpstr>Why manage quality</vt:lpstr>
      <vt:lpstr>Techniques in quality planning and assurance</vt:lpstr>
      <vt:lpstr>Techniques in quality control</vt:lpstr>
      <vt:lpstr>Quality in work packages</vt:lpstr>
      <vt:lpstr>Benefits of quality management</vt:lpstr>
      <vt:lpstr>Quality Principles from ISO 9001</vt:lpstr>
      <vt:lpstr>Quality Control Tools</vt:lpstr>
      <vt:lpstr>We have covered</vt:lpstr>
    </vt:vector>
  </TitlesOfParts>
  <Company>Fort Wayne/Allen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GPM Global</dc:creator>
  <cp:keywords>PRiSM Practitioner</cp:keywords>
  <cp:lastModifiedBy>Ana Yanci Bustamante</cp:lastModifiedBy>
  <cp:revision>271</cp:revision>
  <cp:lastPrinted>2013-02-08T17:18:12Z</cp:lastPrinted>
  <dcterms:created xsi:type="dcterms:W3CDTF">2012-12-19T19:13:24Z</dcterms:created>
  <dcterms:modified xsi:type="dcterms:W3CDTF">2015-07-15T22:37:26Z</dcterms:modified>
</cp:coreProperties>
</file>