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4777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345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45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574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289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4497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472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172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1701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4902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878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C3EB4-E525-418F-91C4-AB3479C24A97}" type="datetimeFigureOut">
              <a:rPr lang="es-CR" smtClean="0"/>
              <a:t>19/09/2012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AC39-E105-47ED-A29C-674A303BF8E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128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994752" y="160328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Pacto Mundial de las Naciones Unidas</a:t>
            </a:r>
            <a:endParaRPr lang="es-CR" dirty="0"/>
          </a:p>
        </p:txBody>
      </p:sp>
      <p:sp>
        <p:nvSpPr>
          <p:cNvPr id="5" name="4 Rectángulo"/>
          <p:cNvSpPr/>
          <p:nvPr/>
        </p:nvSpPr>
        <p:spPr>
          <a:xfrm>
            <a:off x="-2099904" y="1844824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5 Rectángulo"/>
          <p:cNvSpPr/>
          <p:nvPr/>
        </p:nvSpPr>
        <p:spPr>
          <a:xfrm>
            <a:off x="-2340768" y="2708920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6 Rectángulo"/>
          <p:cNvSpPr/>
          <p:nvPr/>
        </p:nvSpPr>
        <p:spPr>
          <a:xfrm>
            <a:off x="-2099904" y="980728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812727"/>
              </p:ext>
            </p:extLst>
          </p:nvPr>
        </p:nvGraphicFramePr>
        <p:xfrm>
          <a:off x="251520" y="129848"/>
          <a:ext cx="8640960" cy="4344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22"/>
                <a:gridCol w="3600400"/>
                <a:gridCol w="3040338"/>
              </a:tblGrid>
              <a:tr h="526141">
                <a:tc gridSpan="3">
                  <a:txBody>
                    <a:bodyPr/>
                    <a:lstStyle/>
                    <a:p>
                      <a:pPr algn="ctr"/>
                      <a:r>
                        <a:rPr lang="es-CR" sz="1600" dirty="0" smtClean="0"/>
                        <a:t>Iniciativas internacionales : Marco  de referencia</a:t>
                      </a:r>
                      <a:endParaRPr lang="es-C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Herramienta</a:t>
                      </a:r>
                      <a:endParaRPr lang="es-C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Descripción</a:t>
                      </a:r>
                      <a:endParaRPr lang="es-C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Críticas/debilidades</a:t>
                      </a:r>
                      <a:endParaRPr lang="es-CR" sz="1600" b="1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Pacto Mundial de</a:t>
                      </a:r>
                      <a:r>
                        <a:rPr lang="es-CR" sz="1600" baseline="0" dirty="0" smtClean="0"/>
                        <a:t> las Naciones Unidas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10 principios, se suscribe por las organizaciones. 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Carácter voluntario. Adhesión para maquillar imagen empresarial</a:t>
                      </a:r>
                      <a:endParaRPr lang="es-CR" sz="1600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OECD </a:t>
                      </a:r>
                      <a:r>
                        <a:rPr lang="es-CR" sz="1600" dirty="0" err="1" smtClean="0"/>
                        <a:t>Guidelines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11 principios, se suscribe por los países. 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Recomendaciones</a:t>
                      </a:r>
                      <a:r>
                        <a:rPr lang="es-CR" sz="1600" baseline="0" dirty="0" smtClean="0"/>
                        <a:t> hechas son poco acatadas o monitoreadas,  desempeño de los puntos nacionales de Contacto</a:t>
                      </a:r>
                      <a:endParaRPr lang="es-CR" sz="1600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Libro Verde de la comisión europea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Separa</a:t>
                      </a:r>
                      <a:r>
                        <a:rPr lang="es-CR" sz="1600" baseline="0" dirty="0" smtClean="0"/>
                        <a:t> en dimensión y externa la RSC. Pautas sobre siete elementos principales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Tiempo que deber invertirse</a:t>
                      </a:r>
                      <a:r>
                        <a:rPr lang="es-CR" sz="1600" baseline="0" dirty="0" smtClean="0"/>
                        <a:t> en todo el proceso.</a:t>
                      </a:r>
                      <a:endParaRPr lang="es-CR" sz="1600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Declaración Tripartita de la OIT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Principalmente</a:t>
                      </a:r>
                      <a:r>
                        <a:rPr lang="es-CR" sz="1600" baseline="0" dirty="0" smtClean="0"/>
                        <a:t> enfocado a las multinacionales. Se enfoca en cuatro aspectos principales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Enfoque a un único</a:t>
                      </a:r>
                      <a:r>
                        <a:rPr lang="es-CR" sz="1600" baseline="0" dirty="0" smtClean="0"/>
                        <a:t> sector</a:t>
                      </a:r>
                      <a:endParaRPr lang="es-C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4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57834"/>
              </p:ext>
            </p:extLst>
          </p:nvPr>
        </p:nvGraphicFramePr>
        <p:xfrm>
          <a:off x="251520" y="332656"/>
          <a:ext cx="8640960" cy="3765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3960440"/>
                <a:gridCol w="1944216"/>
              </a:tblGrid>
              <a:tr h="526141">
                <a:tc gridSpan="3">
                  <a:txBody>
                    <a:bodyPr/>
                    <a:lstStyle/>
                    <a:p>
                      <a:pPr algn="ctr"/>
                      <a:r>
                        <a:rPr lang="es-CR" sz="1600" dirty="0" smtClean="0"/>
                        <a:t>Iniciativas desarrolladas a partir de los marcos de referencia</a:t>
                      </a:r>
                      <a:endParaRPr lang="es-C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Herramienta</a:t>
                      </a:r>
                      <a:endParaRPr lang="es-C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Descripción</a:t>
                      </a:r>
                      <a:endParaRPr lang="es-C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b="1" dirty="0" smtClean="0"/>
                        <a:t>Críticas/debilidades</a:t>
                      </a:r>
                      <a:endParaRPr lang="es-CR" sz="1600" b="1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SA 8000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Enfocada en auditoria,</a:t>
                      </a:r>
                      <a:r>
                        <a:rPr lang="es-CR" sz="1600" baseline="0" dirty="0" smtClean="0"/>
                        <a:t> presenta nueve normas.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Requisitos mínimos, poca implicación con </a:t>
                      </a:r>
                      <a:r>
                        <a:rPr lang="es-CR" sz="1600" dirty="0" err="1" smtClean="0"/>
                        <a:t>stakeholders</a:t>
                      </a:r>
                      <a:r>
                        <a:rPr lang="es-CR" sz="1600" dirty="0" smtClean="0"/>
                        <a:t> externos</a:t>
                      </a:r>
                      <a:endParaRPr lang="es-CR" sz="1600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ISO 26000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Auditoria</a:t>
                      </a:r>
                      <a:r>
                        <a:rPr lang="es-CR" sz="1600" baseline="0" dirty="0" smtClean="0"/>
                        <a:t> enfocada en 7 principios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No reconoce la realidad de las pymes</a:t>
                      </a:r>
                      <a:endParaRPr lang="es-CR" sz="1600" dirty="0"/>
                    </a:p>
                  </a:txBody>
                  <a:tcPr/>
                </a:tc>
              </a:tr>
              <a:tr h="526141"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Global</a:t>
                      </a:r>
                      <a:r>
                        <a:rPr lang="es-CR" sz="1600" baseline="0" dirty="0" smtClean="0"/>
                        <a:t> </a:t>
                      </a:r>
                      <a:r>
                        <a:rPr lang="es-CR" sz="1600" baseline="0" dirty="0" err="1" smtClean="0"/>
                        <a:t>Reporting</a:t>
                      </a:r>
                      <a:r>
                        <a:rPr lang="es-CR" sz="1600" baseline="0" dirty="0" smtClean="0"/>
                        <a:t> </a:t>
                      </a:r>
                      <a:r>
                        <a:rPr lang="es-CR" sz="1600" baseline="0" dirty="0" err="1" smtClean="0"/>
                        <a:t>Initiative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Iniciativa</a:t>
                      </a:r>
                      <a:r>
                        <a:rPr lang="es-CR" sz="1600" baseline="0" dirty="0" smtClean="0"/>
                        <a:t> del PNUMA </a:t>
                      </a:r>
                      <a:r>
                        <a:rPr lang="es-CR" sz="1600" dirty="0" smtClean="0"/>
                        <a:t>Una de las más utilizadas por las empresas, enfocado</a:t>
                      </a:r>
                      <a:r>
                        <a:rPr lang="es-CR" sz="1600" baseline="0" dirty="0" smtClean="0"/>
                        <a:t> en sostenibilidad. Cuatro Principios</a:t>
                      </a:r>
                      <a:endParaRPr lang="es-C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600" dirty="0" smtClean="0"/>
                        <a:t>Gran cantidad de indicadores</a:t>
                      </a:r>
                      <a:endParaRPr lang="es-C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067944" y="3717032"/>
            <a:ext cx="1224136" cy="937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/>
              <a:t>RSC</a:t>
            </a:r>
            <a:endParaRPr lang="es-CR" sz="2400" b="1" dirty="0"/>
          </a:p>
        </p:txBody>
      </p:sp>
      <p:sp>
        <p:nvSpPr>
          <p:cNvPr id="6" name="5 Elipse"/>
          <p:cNvSpPr/>
          <p:nvPr/>
        </p:nvSpPr>
        <p:spPr>
          <a:xfrm>
            <a:off x="3834172" y="1981779"/>
            <a:ext cx="1673932" cy="158417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>
                <a:solidFill>
                  <a:schemeClr val="tx1"/>
                </a:solidFill>
              </a:rPr>
              <a:t>Marco de referencia</a:t>
            </a:r>
            <a:endParaRPr lang="es-CR" sz="1400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3834172" y="4840690"/>
            <a:ext cx="1673932" cy="1584176"/>
          </a:xfrm>
          <a:prstGeom prst="ellipse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>
                <a:solidFill>
                  <a:schemeClr val="tx1"/>
                </a:solidFill>
              </a:rPr>
              <a:t>Iniciativas desarrolladas a partir del Marco</a:t>
            </a:r>
            <a:endParaRPr lang="es-CR" sz="1400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2193125" y="764705"/>
            <a:ext cx="1514779" cy="156788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>
                <a:solidFill>
                  <a:schemeClr val="tx1"/>
                </a:solidFill>
              </a:rPr>
              <a:t>Pacto Mundial</a:t>
            </a:r>
            <a:endParaRPr lang="es-CR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2193125" y="2564904"/>
            <a:ext cx="1514779" cy="172819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>
                <a:solidFill>
                  <a:schemeClr val="tx1"/>
                </a:solidFill>
              </a:rPr>
              <a:t>OECD </a:t>
            </a:r>
            <a:r>
              <a:rPr lang="es-CR" sz="1500" dirty="0" err="1" smtClean="0">
                <a:solidFill>
                  <a:schemeClr val="tx1"/>
                </a:solidFill>
              </a:rPr>
              <a:t>Guidelines</a:t>
            </a:r>
            <a:endParaRPr lang="es-CR" sz="1500" dirty="0">
              <a:solidFill>
                <a:schemeClr val="tx1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2193125" y="4581128"/>
            <a:ext cx="1514779" cy="106493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>
                <a:solidFill>
                  <a:schemeClr val="tx1"/>
                </a:solidFill>
              </a:rPr>
              <a:t>Libro Verde de la UE</a:t>
            </a:r>
            <a:endParaRPr lang="es-CR" dirty="0">
              <a:solidFill>
                <a:schemeClr val="tx1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2157629" y="5877272"/>
            <a:ext cx="1550275" cy="86626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500" dirty="0" smtClean="0">
                <a:solidFill>
                  <a:schemeClr val="tx1"/>
                </a:solidFill>
              </a:rPr>
              <a:t>Declaración Tripartita OIT</a:t>
            </a:r>
            <a:endParaRPr lang="es-CR" sz="1500" dirty="0">
              <a:solidFill>
                <a:schemeClr val="tx1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5652120" y="1115511"/>
            <a:ext cx="1440160" cy="866268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>
                <a:solidFill>
                  <a:schemeClr val="tx1"/>
                </a:solidFill>
              </a:rPr>
              <a:t>SA 8000</a:t>
            </a:r>
            <a:endParaRPr lang="es-CR" sz="1400" dirty="0">
              <a:solidFill>
                <a:schemeClr val="tx1"/>
              </a:solidFill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5652120" y="2923783"/>
            <a:ext cx="1440160" cy="866268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smtClean="0">
                <a:solidFill>
                  <a:schemeClr val="tx1"/>
                </a:solidFill>
              </a:rPr>
              <a:t>ISO 26000</a:t>
            </a:r>
            <a:endParaRPr lang="es-CR" sz="1400" dirty="0">
              <a:solidFill>
                <a:schemeClr val="tx1"/>
              </a:solidFill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5652120" y="4840690"/>
            <a:ext cx="1440160" cy="1396622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dirty="0" smtClean="0">
                <a:solidFill>
                  <a:schemeClr val="tx1"/>
                </a:solidFill>
              </a:rPr>
              <a:t>Global </a:t>
            </a:r>
            <a:r>
              <a:rPr lang="es-CR" sz="1600" dirty="0" err="1" smtClean="0">
                <a:solidFill>
                  <a:schemeClr val="tx1"/>
                </a:solidFill>
              </a:rPr>
              <a:t>Reporting</a:t>
            </a:r>
            <a:r>
              <a:rPr lang="es-CR" sz="1600" dirty="0" smtClean="0">
                <a:solidFill>
                  <a:schemeClr val="tx1"/>
                </a:solidFill>
              </a:rPr>
              <a:t> </a:t>
            </a:r>
            <a:r>
              <a:rPr lang="es-CR" sz="1600" dirty="0" err="1" smtClean="0">
                <a:solidFill>
                  <a:schemeClr val="tx1"/>
                </a:solidFill>
              </a:rPr>
              <a:t>Initiative</a:t>
            </a:r>
            <a:endParaRPr lang="es-CR" sz="1600" dirty="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35496" y="61245"/>
            <a:ext cx="2088232" cy="356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Críticas/Debilidades</a:t>
            </a:r>
            <a:endParaRPr lang="es-CR" dirty="0"/>
          </a:p>
        </p:txBody>
      </p:sp>
      <p:sp>
        <p:nvSpPr>
          <p:cNvPr id="22" name="21 Rectángulo"/>
          <p:cNvSpPr/>
          <p:nvPr/>
        </p:nvSpPr>
        <p:spPr>
          <a:xfrm>
            <a:off x="7164286" y="47673"/>
            <a:ext cx="1944217" cy="370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Críticas/</a:t>
            </a:r>
            <a:r>
              <a:rPr lang="es-CR" sz="1600" dirty="0" smtClean="0"/>
              <a:t>Debilidades</a:t>
            </a:r>
            <a:endParaRPr lang="es-CR" sz="1600" dirty="0"/>
          </a:p>
        </p:txBody>
      </p:sp>
      <p:sp>
        <p:nvSpPr>
          <p:cNvPr id="23" name="22 Rectángulo"/>
          <p:cNvSpPr/>
          <p:nvPr/>
        </p:nvSpPr>
        <p:spPr>
          <a:xfrm>
            <a:off x="7164287" y="500602"/>
            <a:ext cx="1995107" cy="6081562"/>
          </a:xfrm>
          <a:prstGeom prst="rect">
            <a:avLst/>
          </a:prstGeom>
          <a:solidFill>
            <a:srgbClr val="FFFF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R" dirty="0" smtClean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Requisitos mínimos, poca implicación con </a:t>
            </a:r>
            <a:r>
              <a:rPr lang="es-CR" sz="2000" dirty="0" err="1" smtClean="0">
                <a:solidFill>
                  <a:schemeClr val="tx1"/>
                </a:solidFill>
              </a:rPr>
              <a:t>stakeholders</a:t>
            </a:r>
            <a:r>
              <a:rPr lang="es-CR" sz="2000" dirty="0" smtClean="0">
                <a:solidFill>
                  <a:schemeClr val="tx1"/>
                </a:solidFill>
              </a:rPr>
              <a:t> externos</a:t>
            </a: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No reconoce la realidad de las pymes</a:t>
            </a: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Gran cantidad de indicadores</a:t>
            </a: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000" dirty="0">
              <a:solidFill>
                <a:schemeClr val="tx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500602"/>
            <a:ext cx="2088232" cy="62255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Carácter voluntario. Adhesión para maquillar imagen empresarial.</a:t>
            </a:r>
          </a:p>
          <a:p>
            <a:pPr algn="just"/>
            <a:endParaRPr lang="es-CR" sz="1050" dirty="0" smtClean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Recomendaciones</a:t>
            </a:r>
            <a:r>
              <a:rPr lang="es-CR" sz="2000" baseline="0" dirty="0" smtClean="0">
                <a:solidFill>
                  <a:schemeClr val="tx1"/>
                </a:solidFill>
              </a:rPr>
              <a:t> hechas son poco acatadas o monitoreadas,  desempeño de los puntos nacionales de Contacto.</a:t>
            </a:r>
          </a:p>
          <a:p>
            <a:pPr algn="just"/>
            <a:endParaRPr lang="es-CR" sz="1050" baseline="0" dirty="0" smtClean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Tiempo que deber invertirse</a:t>
            </a:r>
            <a:r>
              <a:rPr lang="es-CR" sz="2000" baseline="0" dirty="0" smtClean="0">
                <a:solidFill>
                  <a:schemeClr val="tx1"/>
                </a:solidFill>
              </a:rPr>
              <a:t> en todo el proceso.</a:t>
            </a:r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1050" baseline="0" dirty="0" smtClean="0">
              <a:solidFill>
                <a:schemeClr val="tx1"/>
              </a:solidFill>
            </a:endParaRPr>
          </a:p>
          <a:p>
            <a:pPr algn="just"/>
            <a:r>
              <a:rPr lang="es-CR" sz="2000" dirty="0" smtClean="0">
                <a:solidFill>
                  <a:schemeClr val="tx1"/>
                </a:solidFill>
              </a:rPr>
              <a:t>Enfoque a un único</a:t>
            </a:r>
            <a:r>
              <a:rPr lang="es-CR" sz="2000" baseline="0" dirty="0" smtClean="0">
                <a:solidFill>
                  <a:schemeClr val="tx1"/>
                </a:solidFill>
              </a:rPr>
              <a:t> sector</a:t>
            </a:r>
            <a:endParaRPr lang="es-CR" sz="2000" dirty="0" smtClean="0">
              <a:solidFill>
                <a:schemeClr val="tx1"/>
              </a:solidFill>
            </a:endParaRPr>
          </a:p>
          <a:p>
            <a:pPr algn="just"/>
            <a:endParaRPr lang="es-CR" sz="2400" dirty="0">
              <a:solidFill>
                <a:schemeClr val="tx1"/>
              </a:solidFill>
            </a:endParaRPr>
          </a:p>
        </p:txBody>
      </p:sp>
      <p:cxnSp>
        <p:nvCxnSpPr>
          <p:cNvPr id="26" name="25 Conector recto de flecha"/>
          <p:cNvCxnSpPr>
            <a:stCxn id="4" idx="0"/>
            <a:endCxn id="6" idx="4"/>
          </p:cNvCxnSpPr>
          <p:nvPr/>
        </p:nvCxnSpPr>
        <p:spPr>
          <a:xfrm flipH="1" flipV="1">
            <a:off x="4671138" y="3565955"/>
            <a:ext cx="8874" cy="151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4" idx="4"/>
            <a:endCxn id="7" idx="0"/>
          </p:cNvCxnSpPr>
          <p:nvPr/>
        </p:nvCxnSpPr>
        <p:spPr>
          <a:xfrm flipH="1">
            <a:off x="4671138" y="4654851"/>
            <a:ext cx="8874" cy="185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6" idx="3"/>
          </p:cNvCxnSpPr>
          <p:nvPr/>
        </p:nvCxnSpPr>
        <p:spPr>
          <a:xfrm flipH="1">
            <a:off x="3660121" y="3333958"/>
            <a:ext cx="419193" cy="2976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6" idx="3"/>
            <a:endCxn id="13" idx="7"/>
          </p:cNvCxnSpPr>
          <p:nvPr/>
        </p:nvCxnSpPr>
        <p:spPr>
          <a:xfrm flipH="1">
            <a:off x="3486070" y="3333958"/>
            <a:ext cx="593244" cy="1403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6" idx="2"/>
            <a:endCxn id="12" idx="7"/>
          </p:cNvCxnSpPr>
          <p:nvPr/>
        </p:nvCxnSpPr>
        <p:spPr>
          <a:xfrm flipH="1">
            <a:off x="3486070" y="2773867"/>
            <a:ext cx="348102" cy="44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6" idx="2"/>
            <a:endCxn id="8" idx="5"/>
          </p:cNvCxnSpPr>
          <p:nvPr/>
        </p:nvCxnSpPr>
        <p:spPr>
          <a:xfrm flipH="1" flipV="1">
            <a:off x="3486070" y="2102975"/>
            <a:ext cx="348102" cy="670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stCxn id="7" idx="7"/>
            <a:endCxn id="16" idx="3"/>
          </p:cNvCxnSpPr>
          <p:nvPr/>
        </p:nvCxnSpPr>
        <p:spPr>
          <a:xfrm flipV="1">
            <a:off x="5262962" y="1854917"/>
            <a:ext cx="600065" cy="3217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7" idx="7"/>
            <a:endCxn id="17" idx="4"/>
          </p:cNvCxnSpPr>
          <p:nvPr/>
        </p:nvCxnSpPr>
        <p:spPr>
          <a:xfrm flipV="1">
            <a:off x="5262962" y="3790051"/>
            <a:ext cx="1109238" cy="1282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stCxn id="7" idx="6"/>
            <a:endCxn id="18" idx="2"/>
          </p:cNvCxnSpPr>
          <p:nvPr/>
        </p:nvCxnSpPr>
        <p:spPr>
          <a:xfrm flipV="1">
            <a:off x="5508104" y="5539001"/>
            <a:ext cx="144016" cy="937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8" idx="2"/>
          </p:cNvCxnSpPr>
          <p:nvPr/>
        </p:nvCxnSpPr>
        <p:spPr>
          <a:xfrm flipH="1" flipV="1">
            <a:off x="2088232" y="1548645"/>
            <a:ext cx="10489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stCxn id="12" idx="2"/>
          </p:cNvCxnSpPr>
          <p:nvPr/>
        </p:nvCxnSpPr>
        <p:spPr>
          <a:xfrm flipH="1">
            <a:off x="2088232" y="3429000"/>
            <a:ext cx="1048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13" idx="2"/>
          </p:cNvCxnSpPr>
          <p:nvPr/>
        </p:nvCxnSpPr>
        <p:spPr>
          <a:xfrm flipH="1">
            <a:off x="2088232" y="5113594"/>
            <a:ext cx="1048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>
            <a:stCxn id="14" idx="2"/>
          </p:cNvCxnSpPr>
          <p:nvPr/>
        </p:nvCxnSpPr>
        <p:spPr>
          <a:xfrm flipH="1">
            <a:off x="2088232" y="6310406"/>
            <a:ext cx="693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>
            <a:stCxn id="16" idx="6"/>
          </p:cNvCxnSpPr>
          <p:nvPr/>
        </p:nvCxnSpPr>
        <p:spPr>
          <a:xfrm>
            <a:off x="7092280" y="1548645"/>
            <a:ext cx="720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>
            <a:stCxn id="17" idx="6"/>
          </p:cNvCxnSpPr>
          <p:nvPr/>
        </p:nvCxnSpPr>
        <p:spPr>
          <a:xfrm>
            <a:off x="7092280" y="3356917"/>
            <a:ext cx="720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>
            <a:stCxn id="18" idx="6"/>
          </p:cNvCxnSpPr>
          <p:nvPr/>
        </p:nvCxnSpPr>
        <p:spPr>
          <a:xfrm>
            <a:off x="7092280" y="5539001"/>
            <a:ext cx="720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8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272</Words>
  <Application>Microsoft Office PowerPoint</Application>
  <PresentationFormat>Presentación en pantalla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Valverde</dc:creator>
  <cp:lastModifiedBy>Allan Valverde</cp:lastModifiedBy>
  <cp:revision>14</cp:revision>
  <dcterms:created xsi:type="dcterms:W3CDTF">2012-09-19T20:28:34Z</dcterms:created>
  <dcterms:modified xsi:type="dcterms:W3CDTF">2012-09-20T00:18:18Z</dcterms:modified>
</cp:coreProperties>
</file>